
<file path=[Content_Types].xml><?xml version="1.0" encoding="utf-8"?>
<Types xmlns="http://schemas.openxmlformats.org/package/2006/content-types">
  <Default Extension="png" ContentType="image/png"/>
  <Default Extension="bin" ContentType="application/vnd.openxmlformats-officedocument.oleObject"/>
  <Default Extension="svg" ContentType="image/svg+xml"/>
  <Default Extension="emf" ContentType="image/x-emf"/>
  <Default Extension="jpeg" ContentType="image/jpeg"/>
  <Default Extension="wmf" ContentType="image/x-wmf"/>
  <Default Extension="rels" ContentType="application/vnd.openxmlformats-package.relationships+xml"/>
  <Default Extension="xml" ContentType="application/xml"/>
  <Default Extension="tiff" ContentType="image/tiff"/>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4"/>
  </p:sldMasterIdLst>
  <p:notesMasterIdLst>
    <p:notesMasterId r:id="rId59"/>
  </p:notesMasterIdLst>
  <p:sldIdLst>
    <p:sldId id="258" r:id="rId5"/>
    <p:sldId id="3766" r:id="rId6"/>
    <p:sldId id="2144" r:id="rId7"/>
    <p:sldId id="1800" r:id="rId8"/>
    <p:sldId id="1424" r:id="rId9"/>
    <p:sldId id="1411" r:id="rId10"/>
    <p:sldId id="2107" r:id="rId11"/>
    <p:sldId id="2096" r:id="rId12"/>
    <p:sldId id="1828" r:id="rId13"/>
    <p:sldId id="2111" r:id="rId14"/>
    <p:sldId id="2108" r:id="rId15"/>
    <p:sldId id="2109" r:id="rId16"/>
    <p:sldId id="2132" r:id="rId17"/>
    <p:sldId id="2139" r:id="rId18"/>
    <p:sldId id="3771" r:id="rId19"/>
    <p:sldId id="2135" r:id="rId20"/>
    <p:sldId id="3701" r:id="rId21"/>
    <p:sldId id="1850" r:id="rId22"/>
    <p:sldId id="3762" r:id="rId23"/>
    <p:sldId id="1851" r:id="rId24"/>
    <p:sldId id="1852" r:id="rId25"/>
    <p:sldId id="1831" r:id="rId26"/>
    <p:sldId id="1833" r:id="rId27"/>
    <p:sldId id="2138" r:id="rId28"/>
    <p:sldId id="2140" r:id="rId29"/>
    <p:sldId id="3764" r:id="rId30"/>
    <p:sldId id="3765" r:id="rId31"/>
    <p:sldId id="2123" r:id="rId32"/>
    <p:sldId id="2131" r:id="rId33"/>
    <p:sldId id="3768" r:id="rId34"/>
    <p:sldId id="3763" r:id="rId35"/>
    <p:sldId id="2150" r:id="rId36"/>
    <p:sldId id="2151" r:id="rId37"/>
    <p:sldId id="2152" r:id="rId38"/>
    <p:sldId id="3759" r:id="rId39"/>
    <p:sldId id="3760" r:id="rId40"/>
    <p:sldId id="1847" r:id="rId41"/>
    <p:sldId id="1848" r:id="rId42"/>
    <p:sldId id="1849" r:id="rId43"/>
    <p:sldId id="2117" r:id="rId44"/>
    <p:sldId id="2146" r:id="rId45"/>
    <p:sldId id="2147" r:id="rId46"/>
    <p:sldId id="2143" r:id="rId47"/>
    <p:sldId id="1826" r:id="rId48"/>
    <p:sldId id="2130" r:id="rId49"/>
    <p:sldId id="2142" r:id="rId50"/>
    <p:sldId id="1357" r:id="rId51"/>
    <p:sldId id="2120" r:id="rId52"/>
    <p:sldId id="2126" r:id="rId53"/>
    <p:sldId id="2141" r:id="rId54"/>
    <p:sldId id="3767" r:id="rId55"/>
    <p:sldId id="3769" r:id="rId56"/>
    <p:sldId id="3770" r:id="rId57"/>
    <p:sldId id="487" r:id="rId5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2FF"/>
    <a:srgbClr val="24407B"/>
    <a:srgbClr val="F6A691"/>
    <a:srgbClr val="30519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447" autoAdjust="0"/>
    <p:restoredTop sz="96381"/>
  </p:normalViewPr>
  <p:slideViewPr>
    <p:cSldViewPr snapToGrid="0" snapToObjects="1">
      <p:cViewPr varScale="1">
        <p:scale>
          <a:sx n="110" d="100"/>
          <a:sy n="110" d="100"/>
        </p:scale>
        <p:origin x="1184" y="176"/>
      </p:cViewPr>
      <p:guideLst/>
    </p:cSldViewPr>
  </p:slideViewPr>
  <p:notesTextViewPr>
    <p:cViewPr>
      <p:scale>
        <a:sx n="1" d="1"/>
        <a:sy n="1" d="1"/>
      </p:scale>
      <p:origin x="0" y="0"/>
    </p:cViewPr>
  </p:notesTextViewPr>
  <p:sorterViewPr>
    <p:cViewPr>
      <p:scale>
        <a:sx n="130" d="100"/>
        <a:sy n="130" d="100"/>
      </p:scale>
      <p:origin x="0" y="-530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5" Type="http://schemas.openxmlformats.org/officeDocument/2006/relationships/slide" Target="slides/slide1.xml"/><Relationship Id="rId61" Type="http://schemas.openxmlformats.org/officeDocument/2006/relationships/viewProps" Target="view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92255C-AFDB-4D22-8373-2F4CFC10746D}" type="datetimeFigureOut">
              <a:rPr lang="en-US" smtClean="0"/>
              <a:t>6/6/22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3E146D-72E3-4D17-8794-005420F3EB37}" type="slidenum">
              <a:rPr lang="en-US" smtClean="0"/>
              <a:t>‹#›</a:t>
            </a:fld>
            <a:endParaRPr lang="en-US"/>
          </a:p>
        </p:txBody>
      </p:sp>
    </p:spTree>
    <p:extLst>
      <p:ext uri="{BB962C8B-B14F-4D97-AF65-F5344CB8AC3E}">
        <p14:creationId xmlns:p14="http://schemas.microsoft.com/office/powerpoint/2010/main" val="9585710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4B7A38-86DD-4622-844E-2813CF5B6E06}" type="slidenum">
              <a:rPr lang="en-US" smtClean="0"/>
              <a:t>5</a:t>
            </a:fld>
            <a:endParaRPr lang="en-US"/>
          </a:p>
        </p:txBody>
      </p:sp>
    </p:spTree>
    <p:extLst>
      <p:ext uri="{BB962C8B-B14F-4D97-AF65-F5344CB8AC3E}">
        <p14:creationId xmlns:p14="http://schemas.microsoft.com/office/powerpoint/2010/main" val="5611767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23E146D-72E3-4D17-8794-005420F3EB37}" type="slidenum">
              <a:rPr lang="en-US" smtClean="0"/>
              <a:t>7</a:t>
            </a:fld>
            <a:endParaRPr lang="en-US"/>
          </a:p>
        </p:txBody>
      </p:sp>
    </p:spTree>
    <p:extLst>
      <p:ext uri="{BB962C8B-B14F-4D97-AF65-F5344CB8AC3E}">
        <p14:creationId xmlns:p14="http://schemas.microsoft.com/office/powerpoint/2010/main" val="4044960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23E146D-72E3-4D17-8794-005420F3EB37}" type="slidenum">
              <a:rPr lang="en-US" smtClean="0"/>
              <a:t>10</a:t>
            </a:fld>
            <a:endParaRPr lang="en-US"/>
          </a:p>
        </p:txBody>
      </p:sp>
    </p:spTree>
    <p:extLst>
      <p:ext uri="{BB962C8B-B14F-4D97-AF65-F5344CB8AC3E}">
        <p14:creationId xmlns:p14="http://schemas.microsoft.com/office/powerpoint/2010/main" val="28487698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LHC design 0.58A p (HL up to 1A), beam-beam parameter 3.4e-4 (3-5—3 HL-LHC)</a:t>
            </a:r>
          </a:p>
          <a:p>
            <a:endParaRPr lang="en-US"/>
          </a:p>
          <a:p>
            <a:endParaRPr lang="en-US"/>
          </a:p>
          <a:p>
            <a:endParaRPr lang="en-US"/>
          </a:p>
        </p:txBody>
      </p:sp>
      <p:sp>
        <p:nvSpPr>
          <p:cNvPr id="4" name="Slide Number Placeholder 3"/>
          <p:cNvSpPr>
            <a:spLocks noGrp="1"/>
          </p:cNvSpPr>
          <p:nvPr>
            <p:ph type="sldNum" sz="quarter" idx="5"/>
          </p:nvPr>
        </p:nvSpPr>
        <p:spPr/>
        <p:txBody>
          <a:bodyPr/>
          <a:lstStyle/>
          <a:p>
            <a:fld id="{123E146D-72E3-4D17-8794-005420F3EB37}" type="slidenum">
              <a:rPr lang="en-US" smtClean="0"/>
              <a:t>12</a:t>
            </a:fld>
            <a:endParaRPr lang="en-US"/>
          </a:p>
        </p:txBody>
      </p:sp>
    </p:spTree>
    <p:extLst>
      <p:ext uri="{BB962C8B-B14F-4D97-AF65-F5344CB8AC3E}">
        <p14:creationId xmlns:p14="http://schemas.microsoft.com/office/powerpoint/2010/main" val="35152345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18C55E-B25D-49F7-AC7B-3685D67F1C3C}" type="slidenum">
              <a:rPr lang="en-US" smtClean="0"/>
              <a:t>40</a:t>
            </a:fld>
            <a:endParaRPr lang="en-US"/>
          </a:p>
        </p:txBody>
      </p:sp>
    </p:spTree>
    <p:extLst>
      <p:ext uri="{BB962C8B-B14F-4D97-AF65-F5344CB8AC3E}">
        <p14:creationId xmlns:p14="http://schemas.microsoft.com/office/powerpoint/2010/main" val="36373288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23E146D-72E3-4D17-8794-005420F3EB37}" type="slidenum">
              <a:rPr lang="en-US" smtClean="0"/>
              <a:t>50</a:t>
            </a:fld>
            <a:endParaRPr lang="en-US"/>
          </a:p>
        </p:txBody>
      </p:sp>
    </p:spTree>
    <p:extLst>
      <p:ext uri="{BB962C8B-B14F-4D97-AF65-F5344CB8AC3E}">
        <p14:creationId xmlns:p14="http://schemas.microsoft.com/office/powerpoint/2010/main" val="30040701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srcRect/>
          <a:stretch/>
        </p:blipFill>
        <p:spPr>
          <a:xfrm>
            <a:off x="0" y="0"/>
            <a:ext cx="9144000" cy="6858000"/>
          </a:xfrm>
          <a:prstGeom prst="rect">
            <a:avLst/>
          </a:prstGeom>
        </p:spPr>
      </p:pic>
      <p:sp>
        <p:nvSpPr>
          <p:cNvPr id="2" name="Title 1"/>
          <p:cNvSpPr>
            <a:spLocks noGrp="1"/>
          </p:cNvSpPr>
          <p:nvPr>
            <p:ph type="ctrTitle"/>
          </p:nvPr>
        </p:nvSpPr>
        <p:spPr>
          <a:xfrm>
            <a:off x="4056185" y="2790092"/>
            <a:ext cx="4741984" cy="1774948"/>
          </a:xfrm>
        </p:spPr>
        <p:txBody>
          <a:bodyPr anchor="b">
            <a:normAutofit/>
          </a:bodyPr>
          <a:lstStyle>
            <a:lvl1pPr algn="r">
              <a:defRPr sz="4400" b="0" i="0">
                <a:solidFill>
                  <a:schemeClr val="bg1"/>
                </a:solidFill>
                <a:latin typeface="Arial" charset="0"/>
                <a:ea typeface="Arial" charset="0"/>
                <a:cs typeface="Arial" charset="0"/>
              </a:defRPr>
            </a:lvl1pPr>
          </a:lstStyle>
          <a:p>
            <a:r>
              <a:rPr lang="en-US"/>
              <a:t>Click to edit Master title style</a:t>
            </a:r>
            <a:endParaRPr lang="en-US" dirty="0"/>
          </a:p>
        </p:txBody>
      </p:sp>
      <p:sp>
        <p:nvSpPr>
          <p:cNvPr id="3" name="Subtitle 2"/>
          <p:cNvSpPr>
            <a:spLocks noGrp="1"/>
          </p:cNvSpPr>
          <p:nvPr>
            <p:ph type="subTitle" idx="1"/>
          </p:nvPr>
        </p:nvSpPr>
        <p:spPr>
          <a:xfrm>
            <a:off x="4056185" y="4642339"/>
            <a:ext cx="4741984" cy="580292"/>
          </a:xfrm>
        </p:spPr>
        <p:txBody>
          <a:bodyPr/>
          <a:lstStyle>
            <a:lvl1pPr marL="0" indent="0" algn="r">
              <a:buNone/>
              <a:defRPr sz="2400">
                <a:solidFill>
                  <a:schemeClr val="bg1"/>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3543300" y="6400192"/>
            <a:ext cx="20574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3543300" y="6362006"/>
            <a:ext cx="20574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3124200" y="6356350"/>
            <a:ext cx="5334000" cy="365125"/>
          </a:xfrm>
          <a:prstGeom prst="rect">
            <a:avLst/>
          </a:prstGeom>
        </p:spPr>
        <p:txBody>
          <a:bodyPr/>
          <a:lstStyle/>
          <a:p>
            <a:pPr>
              <a:defRPr/>
            </a:pPr>
            <a:r>
              <a:rPr lang="en-US" dirty="0"/>
              <a:t>                                                                     </a:t>
            </a:r>
          </a:p>
          <a:p>
            <a:pPr>
              <a:defRPr/>
            </a:pPr>
            <a:r>
              <a:rPr lang="en-US" b="1" i="1" dirty="0"/>
              <a:t>Latifa Elouadrhiri                                                               NP COV FY 2020</a:t>
            </a:r>
          </a:p>
        </p:txBody>
      </p:sp>
      <p:sp>
        <p:nvSpPr>
          <p:cNvPr id="4" name="Slide Number Placeholder 3"/>
          <p:cNvSpPr>
            <a:spLocks noGrp="1"/>
          </p:cNvSpPr>
          <p:nvPr>
            <p:ph type="sldNum" sz="quarter" idx="11"/>
          </p:nvPr>
        </p:nvSpPr>
        <p:spPr/>
        <p:txBody>
          <a:bodyPr/>
          <a:lstStyle/>
          <a:p>
            <a:pPr>
              <a:defRPr/>
            </a:pPr>
            <a:fld id="{D1C3E240-9EB6-4604-A43D-9910B3F588EA}" type="slidenum">
              <a:rPr lang="en-US" b="0" u="none" smtClean="0"/>
              <a:pPr>
                <a:defRPr/>
              </a:pPr>
              <a:t>‹#›</a:t>
            </a:fld>
            <a:endParaRPr lang="en-US" b="0" u="none" dirty="0"/>
          </a:p>
        </p:txBody>
      </p:sp>
    </p:spTree>
    <p:extLst>
      <p:ext uri="{BB962C8B-B14F-4D97-AF65-F5344CB8AC3E}">
        <p14:creationId xmlns:p14="http://schemas.microsoft.com/office/powerpoint/2010/main" val="33239992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30519D"/>
                </a:solidFill>
                <a:latin typeface="Arial" charset="0"/>
                <a:ea typeface="Arial" charset="0"/>
                <a:cs typeface="Arial"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3543300" y="6362006"/>
            <a:ext cx="20574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a:xfrm>
            <a:off x="3538538" y="6356351"/>
            <a:ext cx="20574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a:xfrm>
            <a:off x="3543300" y="6356351"/>
            <a:ext cx="20574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p:cNvSpPr>
            <a:spLocks noGrp="1"/>
          </p:cNvSpPr>
          <p:nvPr>
            <p:ph type="sldNum" sz="quarter" idx="12"/>
          </p:nvPr>
        </p:nvSpPr>
        <p:spPr>
          <a:xfrm>
            <a:off x="3543300" y="6349480"/>
            <a:ext cx="20574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5" name="Slide Number Placeholder 4"/>
          <p:cNvSpPr>
            <a:spLocks noGrp="1"/>
          </p:cNvSpPr>
          <p:nvPr>
            <p:ph type="sldNum" sz="quarter" idx="12"/>
          </p:nvPr>
        </p:nvSpPr>
        <p:spPr>
          <a:xfrm>
            <a:off x="3543300" y="6310311"/>
            <a:ext cx="20574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543300" y="6356351"/>
            <a:ext cx="20574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p:cNvSpPr>
            <a:spLocks noGrp="1"/>
          </p:cNvSpPr>
          <p:nvPr>
            <p:ph type="sldNum" sz="quarter" idx="12"/>
          </p:nvPr>
        </p:nvSpPr>
        <p:spPr>
          <a:xfrm>
            <a:off x="3543300" y="6330691"/>
            <a:ext cx="20574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p:cNvSpPr>
            <a:spLocks noGrp="1"/>
          </p:cNvSpPr>
          <p:nvPr>
            <p:ph type="sldNum" sz="quarter" idx="12"/>
          </p:nvPr>
        </p:nvSpPr>
        <p:spPr>
          <a:xfrm>
            <a:off x="3543300" y="6336954"/>
            <a:ext cx="20574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8548"/>
            <a:ext cx="9144000" cy="6858000"/>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bg1"/>
                </a:solidFill>
                <a:latin typeface="Arial" charset="0"/>
                <a:ea typeface="Arial" charset="0"/>
                <a:cs typeface="Arial" charset="0"/>
              </a:defRPr>
            </a:lvl1pPr>
          </a:lstStyle>
          <a:p>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bg1"/>
                </a:solidFill>
                <a:latin typeface="Arial" charset="0"/>
                <a:ea typeface="Arial" charset="0"/>
                <a:cs typeface="Arial" charset="0"/>
              </a:defRPr>
            </a:lvl1pPr>
          </a:lstStyle>
          <a:p>
            <a:endParaRPr lang="en-US" dirty="0"/>
          </a:p>
        </p:txBody>
      </p:sp>
      <p:sp>
        <p:nvSpPr>
          <p:cNvPr id="6" name="Slide Number Placeholder 5"/>
          <p:cNvSpPr>
            <a:spLocks noGrp="1"/>
          </p:cNvSpPr>
          <p:nvPr>
            <p:ph type="sldNum" sz="quarter" idx="4"/>
          </p:nvPr>
        </p:nvSpPr>
        <p:spPr>
          <a:xfrm>
            <a:off x="6997212" y="6356351"/>
            <a:ext cx="2057400" cy="365125"/>
          </a:xfrm>
          <a:prstGeom prst="rect">
            <a:avLst/>
          </a:prstGeom>
        </p:spPr>
        <p:txBody>
          <a:bodyPr vert="horz" lIns="91440" tIns="45720" rIns="91440" bIns="45720" rtlCol="0" anchor="ctr"/>
          <a:lstStyle>
            <a:lvl1pPr algn="r">
              <a:defRPr sz="1200">
                <a:solidFill>
                  <a:schemeClr val="bg1"/>
                </a:solidFill>
                <a:latin typeface="Arial" charset="0"/>
                <a:ea typeface="Arial" charset="0"/>
                <a:cs typeface="Arial" charset="0"/>
              </a:defRPr>
            </a:lvl1pPr>
          </a:lstStyle>
          <a:p>
            <a:fld id="{893C5830-40F3-F04E-B2E3-10E6672BA8FF}" type="slidenum">
              <a:rPr lang="en-US" smtClean="0"/>
              <a:pPr/>
              <a:t>‹#›</a:t>
            </a:fld>
            <a:endParaRPr lang="en-US"/>
          </a:p>
        </p:txBody>
      </p:sp>
      <p:pic>
        <p:nvPicPr>
          <p:cNvPr id="8" name="Picture 7"/>
          <p:cNvPicPr>
            <a:picLocks noChangeAspect="1"/>
          </p:cNvPicPr>
          <p:nvPr userDrawn="1"/>
        </p:nvPicPr>
        <p:blipFill>
          <a:blip r:embed="rId15"/>
          <a:srcRect/>
          <a:stretch/>
        </p:blipFill>
        <p:spPr>
          <a:xfrm>
            <a:off x="0" y="0"/>
            <a:ext cx="9144000" cy="6858000"/>
          </a:xfrm>
          <a:prstGeom prst="rect">
            <a:avLst/>
          </a:prstGeom>
        </p:spPr>
      </p:pic>
    </p:spTree>
    <p:extLst>
      <p:ext uri="{BB962C8B-B14F-4D97-AF65-F5344CB8AC3E}">
        <p14:creationId xmlns:p14="http://schemas.microsoft.com/office/powerpoint/2010/main" val="10923609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8" r:id="rId12"/>
  </p:sldLayoutIdLst>
  <p:hf hdr="0" ftr="0" dt="0"/>
  <p:txStyles>
    <p:title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1.jp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jpe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jpe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35.JPG"/><Relationship Id="rId7" Type="http://schemas.openxmlformats.org/officeDocument/2006/relationships/image" Target="../media/image39.JP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38.JPG"/><Relationship Id="rId5" Type="http://schemas.openxmlformats.org/officeDocument/2006/relationships/image" Target="../media/image37.JPG"/><Relationship Id="rId4" Type="http://schemas.openxmlformats.org/officeDocument/2006/relationships/image" Target="../media/image36.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0.wmf"/><Relationship Id="rId5" Type="http://schemas.openxmlformats.org/officeDocument/2006/relationships/oleObject" Target="../embeddings/oleObject1.bin"/><Relationship Id="rId4" Type="http://schemas.openxmlformats.org/officeDocument/2006/relationships/image" Target="../media/image4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44.tif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0.emf"/><Relationship Id="rId7" Type="http://schemas.openxmlformats.org/officeDocument/2006/relationships/image" Target="../media/image54.emf"/><Relationship Id="rId2" Type="http://schemas.openxmlformats.org/officeDocument/2006/relationships/image" Target="../media/image49.emf"/><Relationship Id="rId1" Type="http://schemas.openxmlformats.org/officeDocument/2006/relationships/slideLayout" Target="../slideLayouts/slideLayout2.xml"/><Relationship Id="rId6" Type="http://schemas.openxmlformats.org/officeDocument/2006/relationships/image" Target="../media/image53.emf"/><Relationship Id="rId5" Type="http://schemas.openxmlformats.org/officeDocument/2006/relationships/image" Target="../media/image52.emf"/><Relationship Id="rId4" Type="http://schemas.openxmlformats.org/officeDocument/2006/relationships/image" Target="../media/image51.emf"/></Relationships>
</file>

<file path=ppt/slides/_rels/slide27.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image" Target="../media/image74.png"/><Relationship Id="rId1" Type="http://schemas.openxmlformats.org/officeDocument/2006/relationships/slideLayout" Target="../slideLayouts/slideLayout2.xml"/><Relationship Id="rId4" Type="http://schemas.openxmlformats.org/officeDocument/2006/relationships/image" Target="../media/image56.emf"/></Relationships>
</file>

<file path=ppt/slides/_rels/slide28.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9.png"/><Relationship Id="rId7" Type="http://schemas.openxmlformats.org/officeDocument/2006/relationships/image" Target="../media/image63.svg"/><Relationship Id="rId2" Type="http://schemas.openxmlformats.org/officeDocument/2006/relationships/image" Target="../media/image58.png"/><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6.tiff"/><Relationship Id="rId2" Type="http://schemas.openxmlformats.org/officeDocument/2006/relationships/image" Target="../media/image65.tif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67.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7.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68.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0.emf"/><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72.tiff"/><Relationship Id="rId7" Type="http://schemas.openxmlformats.org/officeDocument/2006/relationships/image" Target="../media/image76.emf"/><Relationship Id="rId2" Type="http://schemas.openxmlformats.org/officeDocument/2006/relationships/image" Target="../media/image71.tiff"/><Relationship Id="rId1" Type="http://schemas.openxmlformats.org/officeDocument/2006/relationships/slideLayout" Target="../slideLayouts/slideLayout2.xml"/><Relationship Id="rId6" Type="http://schemas.openxmlformats.org/officeDocument/2006/relationships/image" Target="../media/image75.emf"/><Relationship Id="rId5" Type="http://schemas.openxmlformats.org/officeDocument/2006/relationships/image" Target="../media/image74.jpeg"/><Relationship Id="rId4" Type="http://schemas.openxmlformats.org/officeDocument/2006/relationships/image" Target="../media/image73.jpeg"/></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image" Target="../media/image88.emf"/><Relationship Id="rId3" Type="http://schemas.openxmlformats.org/officeDocument/2006/relationships/image" Target="../media/image83.png"/><Relationship Id="rId7" Type="http://schemas.openxmlformats.org/officeDocument/2006/relationships/image" Target="../media/image87.png"/><Relationship Id="rId2" Type="http://schemas.openxmlformats.org/officeDocument/2006/relationships/image" Target="../media/image82.png"/><Relationship Id="rId1" Type="http://schemas.openxmlformats.org/officeDocument/2006/relationships/slideLayout" Target="../slideLayouts/slideLayout2.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png"/></Relationships>
</file>

<file path=ppt/slides/_rels/slide45.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2.xml"/><Relationship Id="rId6" Type="http://schemas.openxmlformats.org/officeDocument/2006/relationships/image" Target="../media/image93.png"/><Relationship Id="rId5" Type="http://schemas.openxmlformats.org/officeDocument/2006/relationships/image" Target="../media/image92.jpeg"/><Relationship Id="rId4" Type="http://schemas.openxmlformats.org/officeDocument/2006/relationships/image" Target="../media/image91.png"/></Relationships>
</file>

<file path=ppt/slides/_rels/slide46.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2.xml"/><Relationship Id="rId5" Type="http://schemas.openxmlformats.org/officeDocument/2006/relationships/image" Target="../media/image97.png"/><Relationship Id="rId4" Type="http://schemas.openxmlformats.org/officeDocument/2006/relationships/image" Target="../media/image96.png"/></Relationships>
</file>

<file path=ppt/slides/_rels/slide47.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image" Target="../media/image98.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image" Target="../media/image100.jpg"/><Relationship Id="rId1" Type="http://schemas.openxmlformats.org/officeDocument/2006/relationships/slideLayout" Target="../slideLayouts/slideLayout2.xml"/><Relationship Id="rId6" Type="http://schemas.openxmlformats.org/officeDocument/2006/relationships/image" Target="../media/image104.png"/><Relationship Id="rId5" Type="http://schemas.openxmlformats.org/officeDocument/2006/relationships/image" Target="../media/image103.jpeg"/><Relationship Id="rId4" Type="http://schemas.openxmlformats.org/officeDocument/2006/relationships/image" Target="../media/image102.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www.bnl.gov/ec/files/EIC_CDR_Final.pdf" TargetMode="Externa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06.e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image" Target="../media/image14.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5642" y="968089"/>
            <a:ext cx="8832715" cy="1782567"/>
          </a:xfrm>
        </p:spPr>
        <p:txBody>
          <a:bodyPr>
            <a:normAutofit/>
          </a:bodyPr>
          <a:lstStyle/>
          <a:p>
            <a:r>
              <a:rPr lang="en-US" sz="5400" dirty="0"/>
              <a:t>Electron-Ion Collider a</a:t>
            </a:r>
            <a:r>
              <a:rPr lang="en-US" sz="4800" dirty="0"/>
              <a:t>ccelerator development</a:t>
            </a:r>
            <a:endParaRPr lang="en-US" sz="5400" dirty="0"/>
          </a:p>
        </p:txBody>
      </p:sp>
      <p:sp>
        <p:nvSpPr>
          <p:cNvPr id="3" name="Subtitle 2"/>
          <p:cNvSpPr>
            <a:spLocks noGrp="1"/>
          </p:cNvSpPr>
          <p:nvPr>
            <p:ph type="subTitle" idx="1"/>
          </p:nvPr>
        </p:nvSpPr>
        <p:spPr>
          <a:xfrm>
            <a:off x="3608551" y="4417255"/>
            <a:ext cx="5295966" cy="1708712"/>
          </a:xfrm>
        </p:spPr>
        <p:txBody>
          <a:bodyPr>
            <a:noAutofit/>
          </a:bodyPr>
          <a:lstStyle/>
          <a:p>
            <a:r>
              <a:rPr lang="en-US" sz="2000" dirty="0"/>
              <a:t>Canadian Association of Physicists Congress</a:t>
            </a:r>
          </a:p>
          <a:p>
            <a:r>
              <a:rPr lang="en-US" sz="2000" dirty="0"/>
              <a:t>7 June 2022</a:t>
            </a: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a:ext>
            </a:extLst>
          </a:blip>
          <a:srcRect l="13746" t="42804" r="31578" b="42693"/>
          <a:stretch/>
        </p:blipFill>
        <p:spPr>
          <a:xfrm>
            <a:off x="7291756" y="6247856"/>
            <a:ext cx="1289538" cy="264316"/>
          </a:xfrm>
          <a:prstGeom prst="rect">
            <a:avLst/>
          </a:prstGeom>
        </p:spPr>
      </p:pic>
      <p:sp>
        <p:nvSpPr>
          <p:cNvPr id="5" name="Subtitle 2">
            <a:extLst>
              <a:ext uri="{FF2B5EF4-FFF2-40B4-BE49-F238E27FC236}">
                <a16:creationId xmlns:a16="http://schemas.microsoft.com/office/drawing/2014/main" id="{3FFCA15A-006A-49FF-8DE6-43C1805EDB92}"/>
              </a:ext>
            </a:extLst>
          </p:cNvPr>
          <p:cNvSpPr txBox="1">
            <a:spLocks/>
          </p:cNvSpPr>
          <p:nvPr/>
        </p:nvSpPr>
        <p:spPr>
          <a:xfrm>
            <a:off x="2959178" y="3007605"/>
            <a:ext cx="5945339" cy="2280446"/>
          </a:xfrm>
          <a:prstGeom prst="rect">
            <a:avLst/>
          </a:prstGeom>
        </p:spPr>
        <p:txBody>
          <a:bodyPr vert="horz" lIns="91440" tIns="45720" rIns="91440" bIns="45720" rtlCol="0">
            <a:noAutofit/>
          </a:bodyPr>
          <a:lstStyle>
            <a:lvl1pPr marL="0" indent="0" algn="r" defTabSz="914400" rtl="0" eaLnBrk="1" latinLnBrk="0" hangingPunct="1">
              <a:lnSpc>
                <a:spcPct val="90000"/>
              </a:lnSpc>
              <a:spcBef>
                <a:spcPts val="1000"/>
              </a:spcBef>
              <a:buFont typeface="Arial" panose="020B0604020202020204" pitchFamily="34" charset="0"/>
              <a:buNone/>
              <a:defRPr sz="2400" kern="1200">
                <a:solidFill>
                  <a:schemeClr val="bg1"/>
                </a:solidFill>
                <a:latin typeface="Arial" charset="0"/>
                <a:ea typeface="Arial" charset="0"/>
                <a:cs typeface="Arial"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Arial" charset="0"/>
                <a:ea typeface="Arial" charset="0"/>
                <a:cs typeface="Arial"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Arial" charset="0"/>
                <a:ea typeface="Arial" charset="0"/>
                <a:cs typeface="Arial"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Arial" charset="0"/>
                <a:ea typeface="Arial" charset="0"/>
                <a:cs typeface="Arial"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Arial" charset="0"/>
                <a:ea typeface="Arial" charset="0"/>
                <a:cs typeface="Arial"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2000" dirty="0"/>
              <a:t>Andrei Seryi, Jefferson Lab </a:t>
            </a:r>
            <a:br>
              <a:rPr lang="en-US" sz="2000" dirty="0"/>
            </a:br>
            <a:r>
              <a:rPr lang="en-US" sz="2000" dirty="0"/>
              <a:t>EIC Project Associate Director for Accelerator Systems and International Partnership</a:t>
            </a:r>
          </a:p>
        </p:txBody>
      </p:sp>
    </p:spTree>
    <p:extLst>
      <p:ext uri="{BB962C8B-B14F-4D97-AF65-F5344CB8AC3E}">
        <p14:creationId xmlns:p14="http://schemas.microsoft.com/office/powerpoint/2010/main" val="32224245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591751-BA96-473A-8B29-5302939F8391}"/>
              </a:ext>
            </a:extLst>
          </p:cNvPr>
          <p:cNvSpPr>
            <a:spLocks noGrp="1"/>
          </p:cNvSpPr>
          <p:nvPr>
            <p:ph type="title"/>
          </p:nvPr>
        </p:nvSpPr>
        <p:spPr>
          <a:xfrm>
            <a:off x="125982" y="101106"/>
            <a:ext cx="8515350" cy="1159283"/>
          </a:xfrm>
        </p:spPr>
        <p:txBody>
          <a:bodyPr>
            <a:normAutofit/>
          </a:bodyPr>
          <a:lstStyle/>
          <a:p>
            <a:r>
              <a:rPr lang="en-US" sz="3600" dirty="0"/>
              <a:t>EIC achieves high luminosity                  L = 10</a:t>
            </a:r>
            <a:r>
              <a:rPr lang="en-US" sz="3600" baseline="30000" dirty="0"/>
              <a:t>34 </a:t>
            </a:r>
            <a:r>
              <a:rPr lang="en-US" sz="3600" dirty="0"/>
              <a:t>cm</a:t>
            </a:r>
            <a:r>
              <a:rPr lang="en-US" sz="3600" baseline="30000" dirty="0"/>
              <a:t>-2</a:t>
            </a:r>
            <a:r>
              <a:rPr lang="en-US" sz="3600" dirty="0"/>
              <a:t>s</a:t>
            </a:r>
            <a:r>
              <a:rPr lang="en-US" sz="3600" baseline="30000" dirty="0"/>
              <a:t>-1</a:t>
            </a:r>
          </a:p>
        </p:txBody>
      </p:sp>
      <p:sp>
        <p:nvSpPr>
          <p:cNvPr id="3" name="Content Placeholder 2">
            <a:extLst>
              <a:ext uri="{FF2B5EF4-FFF2-40B4-BE49-F238E27FC236}">
                <a16:creationId xmlns:a16="http://schemas.microsoft.com/office/drawing/2014/main" id="{EF2E0304-C40F-4B56-B036-B6E7D3937D2E}"/>
              </a:ext>
            </a:extLst>
          </p:cNvPr>
          <p:cNvSpPr>
            <a:spLocks noGrp="1"/>
          </p:cNvSpPr>
          <p:nvPr>
            <p:ph idx="1"/>
          </p:nvPr>
        </p:nvSpPr>
        <p:spPr>
          <a:xfrm>
            <a:off x="89387" y="1386059"/>
            <a:ext cx="8066071" cy="4711297"/>
          </a:xfrm>
        </p:spPr>
        <p:txBody>
          <a:bodyPr>
            <a:normAutofit fontScale="92500" lnSpcReduction="10000"/>
          </a:bodyPr>
          <a:lstStyle/>
          <a:p>
            <a:r>
              <a:rPr lang="en-US" sz="2000" b="1" dirty="0"/>
              <a:t>Large bunch charges  </a:t>
            </a:r>
            <a:r>
              <a:rPr lang="en-US" sz="2000" dirty="0"/>
              <a:t>N</a:t>
            </a:r>
            <a:r>
              <a:rPr lang="en-US" sz="2000" baseline="-25000" dirty="0"/>
              <a:t>e</a:t>
            </a:r>
            <a:r>
              <a:rPr lang="en-US" sz="2000" dirty="0"/>
              <a:t> ≤ 1.7·10</a:t>
            </a:r>
            <a:r>
              <a:rPr lang="en-US" sz="2000" baseline="30000" dirty="0"/>
              <a:t>11</a:t>
            </a:r>
            <a:r>
              <a:rPr lang="en-US" sz="2000" dirty="0"/>
              <a:t>, N</a:t>
            </a:r>
            <a:r>
              <a:rPr lang="en-US" sz="2000" baseline="-25000" dirty="0"/>
              <a:t>p</a:t>
            </a:r>
            <a:r>
              <a:rPr lang="en-US" sz="2000" dirty="0"/>
              <a:t> ≤ 0.69·10</a:t>
            </a:r>
            <a:r>
              <a:rPr lang="en-US" sz="2000" baseline="30000" dirty="0"/>
              <a:t>11</a:t>
            </a:r>
            <a:endParaRPr lang="en-US" sz="2000" dirty="0"/>
          </a:p>
          <a:p>
            <a:pPr marL="0" indent="0">
              <a:buNone/>
            </a:pPr>
            <a:r>
              <a:rPr lang="en-US" sz="800" dirty="0"/>
              <a:t>   </a:t>
            </a:r>
          </a:p>
          <a:p>
            <a:r>
              <a:rPr lang="en-US" sz="2000" b="1" dirty="0"/>
              <a:t>Many bunches, </a:t>
            </a:r>
            <a:r>
              <a:rPr lang="en-US" sz="2000" dirty="0" err="1"/>
              <a:t>n</a:t>
            </a:r>
            <a:r>
              <a:rPr lang="en-US" sz="2000" baseline="-25000" dirty="0" err="1"/>
              <a:t>b</a:t>
            </a:r>
            <a:r>
              <a:rPr lang="en-US" sz="2000" dirty="0"/>
              <a:t>=1160</a:t>
            </a:r>
          </a:p>
          <a:p>
            <a:pPr lvl="1">
              <a:buFont typeface="Courier New" panose="02070309020205020404" pitchFamily="49" charset="0"/>
              <a:buChar char="o"/>
            </a:pPr>
            <a:r>
              <a:rPr lang="en-US" sz="1800" dirty="0">
                <a:sym typeface="Wingdings" panose="05000000000000000000" pitchFamily="2" charset="2"/>
              </a:rPr>
              <a:t>crossing angle collision geometry</a:t>
            </a:r>
          </a:p>
          <a:p>
            <a:pPr lvl="1">
              <a:buFont typeface="Courier New" panose="02070309020205020404" pitchFamily="49" charset="0"/>
              <a:buChar char="o"/>
            </a:pPr>
            <a:r>
              <a:rPr lang="en-US" sz="1800" dirty="0">
                <a:sym typeface="Wingdings" panose="05000000000000000000" pitchFamily="2" charset="2"/>
              </a:rPr>
              <a:t>large total beam currents </a:t>
            </a:r>
          </a:p>
          <a:p>
            <a:pPr lvl="1">
              <a:buFont typeface="Courier New" panose="02070309020205020404" pitchFamily="49" charset="0"/>
              <a:buChar char="o"/>
            </a:pPr>
            <a:r>
              <a:rPr lang="en-US" sz="1800" dirty="0">
                <a:sym typeface="Wingdings" panose="05000000000000000000" pitchFamily="2" charset="2"/>
              </a:rPr>
              <a:t>limited by installed RF power of 10 MW</a:t>
            </a:r>
          </a:p>
          <a:p>
            <a:pPr marL="457200" lvl="1" indent="0">
              <a:buNone/>
            </a:pPr>
            <a:endParaRPr lang="en-US" sz="1500" dirty="0">
              <a:sym typeface="Wingdings" panose="05000000000000000000" pitchFamily="2" charset="2"/>
            </a:endParaRPr>
          </a:p>
          <a:p>
            <a:r>
              <a:rPr lang="en-US" sz="2000" b="1" dirty="0">
                <a:sym typeface="Wingdings" panose="05000000000000000000" pitchFamily="2" charset="2"/>
              </a:rPr>
              <a:t>Small beam size </a:t>
            </a:r>
            <a:r>
              <a:rPr lang="en-US" sz="2000" dirty="0">
                <a:sym typeface="Wingdings" panose="05000000000000000000" pitchFamily="2" charset="2"/>
              </a:rPr>
              <a:t>at collision point achieved by </a:t>
            </a:r>
          </a:p>
          <a:p>
            <a:pPr lvl="1">
              <a:buFont typeface="Courier New" panose="02070309020205020404" pitchFamily="49" charset="0"/>
              <a:buChar char="o"/>
            </a:pPr>
            <a:r>
              <a:rPr lang="en-US" sz="1800" dirty="0">
                <a:sym typeface="Wingdings" panose="05000000000000000000" pitchFamily="2" charset="2"/>
              </a:rPr>
              <a:t>small emittance,</a:t>
            </a:r>
            <a:r>
              <a:rPr lang="en-US" sz="1800" dirty="0">
                <a:solidFill>
                  <a:srgbClr val="FF0000"/>
                </a:solidFill>
                <a:sym typeface="Wingdings" panose="05000000000000000000" pitchFamily="2" charset="2"/>
              </a:rPr>
              <a:t> </a:t>
            </a:r>
            <a:r>
              <a:rPr lang="en-US" sz="1800" dirty="0">
                <a:sym typeface="Wingdings" panose="05000000000000000000" pitchFamily="2" charset="2"/>
              </a:rPr>
              <a:t>requiring either: </a:t>
            </a:r>
          </a:p>
          <a:p>
            <a:pPr marL="0" indent="0">
              <a:lnSpc>
                <a:spcPct val="100000"/>
              </a:lnSpc>
              <a:spcBef>
                <a:spcPts val="0"/>
              </a:spcBef>
              <a:buNone/>
            </a:pPr>
            <a:r>
              <a:rPr lang="en-US" sz="1800" dirty="0">
                <a:sym typeface="Wingdings" panose="05000000000000000000" pitchFamily="2" charset="2"/>
              </a:rPr>
              <a:t>           - strong hadron cooling to prevent emittance growth </a:t>
            </a:r>
            <a:br>
              <a:rPr lang="en-US" sz="1800" dirty="0">
                <a:sym typeface="Wingdings" panose="05000000000000000000" pitchFamily="2" charset="2"/>
              </a:rPr>
            </a:br>
            <a:r>
              <a:rPr lang="en-US" sz="1800" dirty="0">
                <a:sym typeface="Wingdings" panose="05000000000000000000" pitchFamily="2" charset="2"/>
              </a:rPr>
              <a:t>             </a:t>
            </a:r>
            <a:r>
              <a:rPr lang="en-US" sz="1800" b="1" dirty="0">
                <a:solidFill>
                  <a:schemeClr val="bg1">
                    <a:lumMod val="65000"/>
                  </a:schemeClr>
                </a:solidFill>
                <a:sym typeface="Wingdings" panose="05000000000000000000" pitchFamily="2" charset="2"/>
              </a:rPr>
              <a:t>or</a:t>
            </a:r>
            <a:r>
              <a:rPr lang="en-US" sz="1800" i="1" dirty="0">
                <a:solidFill>
                  <a:schemeClr val="bg1">
                    <a:lumMod val="65000"/>
                  </a:schemeClr>
                </a:solidFill>
                <a:sym typeface="Wingdings" panose="05000000000000000000" pitchFamily="2" charset="2"/>
              </a:rPr>
              <a:t> </a:t>
            </a:r>
            <a:r>
              <a:rPr lang="en-US" sz="1800" dirty="0">
                <a:solidFill>
                  <a:schemeClr val="bg1">
                    <a:lumMod val="65000"/>
                  </a:schemeClr>
                </a:solidFill>
                <a:sym typeface="Wingdings" panose="05000000000000000000" pitchFamily="2" charset="2"/>
              </a:rPr>
              <a:t>frequent hadron injection </a:t>
            </a:r>
          </a:p>
          <a:p>
            <a:pPr lvl="1">
              <a:lnSpc>
                <a:spcPct val="100000"/>
              </a:lnSpc>
              <a:spcBef>
                <a:spcPts val="0"/>
              </a:spcBef>
              <a:buFont typeface="Courier New" panose="02070309020205020404" pitchFamily="49" charset="0"/>
              <a:buChar char="o"/>
            </a:pPr>
            <a:r>
              <a:rPr lang="en-US" sz="1800" dirty="0">
                <a:sym typeface="Wingdings" panose="05000000000000000000" pitchFamily="2" charset="2"/>
              </a:rPr>
              <a:t>and strong focusing at interaction point (small </a:t>
            </a:r>
            <a:r>
              <a:rPr lang="en-US" sz="1800" dirty="0">
                <a:latin typeface="Symbol" panose="05050102010706020507" pitchFamily="18" charset="2"/>
                <a:sym typeface="Wingdings" panose="05000000000000000000" pitchFamily="2" charset="2"/>
              </a:rPr>
              <a:t>b</a:t>
            </a:r>
            <a:r>
              <a:rPr lang="en-US" sz="1800" baseline="-25000" dirty="0">
                <a:latin typeface="Arial" panose="020B0604020202020204" pitchFamily="34" charset="0"/>
                <a:cs typeface="Arial" panose="020B0604020202020204" pitchFamily="34" charset="0"/>
                <a:sym typeface="Wingdings" panose="05000000000000000000" pitchFamily="2" charset="2"/>
              </a:rPr>
              <a:t>y</a:t>
            </a:r>
            <a:r>
              <a:rPr lang="en-US" sz="1800" dirty="0">
                <a:sym typeface="Wingdings" panose="05000000000000000000" pitchFamily="2" charset="2"/>
              </a:rPr>
              <a:t>)</a:t>
            </a:r>
          </a:p>
          <a:p>
            <a:pPr lvl="1">
              <a:lnSpc>
                <a:spcPct val="100000"/>
              </a:lnSpc>
              <a:spcBef>
                <a:spcPts val="0"/>
              </a:spcBef>
              <a:buFont typeface="Courier New" panose="02070309020205020404" pitchFamily="49" charset="0"/>
              <a:buChar char="o"/>
            </a:pPr>
            <a:r>
              <a:rPr lang="en-US" sz="1800" dirty="0">
                <a:sym typeface="Wingdings" panose="05000000000000000000" pitchFamily="2" charset="2"/>
              </a:rPr>
              <a:t>flat beams </a:t>
            </a:r>
            <a:r>
              <a:rPr lang="en-US" sz="1800" dirty="0" err="1">
                <a:latin typeface="Symbol" panose="05050102010706020507" pitchFamily="18" charset="2"/>
                <a:sym typeface="Wingdings" panose="05000000000000000000" pitchFamily="2" charset="2"/>
              </a:rPr>
              <a:t>s</a:t>
            </a:r>
            <a:r>
              <a:rPr lang="en-US" sz="1800" baseline="-25000" dirty="0" err="1">
                <a:sym typeface="Wingdings" panose="05000000000000000000" pitchFamily="2" charset="2"/>
              </a:rPr>
              <a:t>x</a:t>
            </a:r>
            <a:r>
              <a:rPr lang="en-US" sz="1800" dirty="0">
                <a:sym typeface="Wingdings" panose="05000000000000000000" pitchFamily="2" charset="2"/>
              </a:rPr>
              <a:t>/</a:t>
            </a:r>
            <a:r>
              <a:rPr lang="en-US" sz="1800" dirty="0" err="1">
                <a:latin typeface="Symbol" panose="05050102010706020507" pitchFamily="18" charset="2"/>
                <a:sym typeface="Wingdings" panose="05000000000000000000" pitchFamily="2" charset="2"/>
              </a:rPr>
              <a:t>s</a:t>
            </a:r>
            <a:r>
              <a:rPr lang="en-US" sz="1800" baseline="-25000" dirty="0" err="1">
                <a:sym typeface="Wingdings" panose="05000000000000000000" pitchFamily="2" charset="2"/>
              </a:rPr>
              <a:t>y</a:t>
            </a:r>
            <a:r>
              <a:rPr lang="en-US" sz="1800" dirty="0">
                <a:sym typeface="Wingdings" panose="05000000000000000000" pitchFamily="2" charset="2"/>
              </a:rPr>
              <a:t> ≈ 10</a:t>
            </a:r>
          </a:p>
          <a:p>
            <a:pPr marL="457200" lvl="1" indent="0">
              <a:lnSpc>
                <a:spcPct val="100000"/>
              </a:lnSpc>
              <a:spcBef>
                <a:spcPts val="0"/>
              </a:spcBef>
              <a:buNone/>
            </a:pPr>
            <a:endParaRPr lang="en-US" sz="1500" dirty="0">
              <a:sym typeface="Wingdings" panose="05000000000000000000" pitchFamily="2" charset="2"/>
            </a:endParaRPr>
          </a:p>
          <a:p>
            <a:pPr>
              <a:lnSpc>
                <a:spcPct val="100000"/>
              </a:lnSpc>
              <a:spcBef>
                <a:spcPts val="0"/>
              </a:spcBef>
            </a:pPr>
            <a:r>
              <a:rPr lang="en-US" sz="2000" b="1" dirty="0">
                <a:sym typeface="Wingdings" panose="05000000000000000000" pitchFamily="2" charset="2"/>
              </a:rPr>
              <a:t>Strong, but previously demonstrated beam-beam interactions</a:t>
            </a:r>
          </a:p>
          <a:p>
            <a:pPr>
              <a:buFont typeface="Symbol" panose="05050102010706020507" pitchFamily="18" charset="2"/>
              <a:buChar char=" "/>
            </a:pPr>
            <a:r>
              <a:rPr lang="en-US" sz="1900" dirty="0" err="1">
                <a:latin typeface="Symbol" panose="05050102010706020507" pitchFamily="18" charset="2"/>
                <a:sym typeface="Wingdings" panose="05000000000000000000" pitchFamily="2" charset="2"/>
              </a:rPr>
              <a:t>Dn</a:t>
            </a:r>
            <a:r>
              <a:rPr lang="en-US" sz="1900" baseline="-25000" dirty="0" err="1">
                <a:latin typeface="Arial" panose="020B0604020202020204" pitchFamily="34" charset="0"/>
                <a:cs typeface="Arial" panose="020B0604020202020204" pitchFamily="34" charset="0"/>
                <a:sym typeface="Wingdings" panose="05000000000000000000" pitchFamily="2" charset="2"/>
              </a:rPr>
              <a:t>p</a:t>
            </a:r>
            <a:r>
              <a:rPr lang="en-US" sz="1900" dirty="0">
                <a:latin typeface="Symbol" panose="05050102010706020507" pitchFamily="18" charset="2"/>
                <a:sym typeface="Wingdings" panose="05000000000000000000" pitchFamily="2" charset="2"/>
              </a:rPr>
              <a:t> </a:t>
            </a:r>
            <a:r>
              <a:rPr lang="en-US" sz="1900" dirty="0">
                <a:sym typeface="Wingdings" panose="05000000000000000000" pitchFamily="2" charset="2"/>
              </a:rPr>
              <a:t>= 0.01 demonstrated in RHIC</a:t>
            </a:r>
          </a:p>
          <a:p>
            <a:pPr>
              <a:buFont typeface="Symbol" panose="05050102010706020507" pitchFamily="18" charset="2"/>
              <a:buChar char=" "/>
            </a:pPr>
            <a:r>
              <a:rPr lang="en-US" sz="1900" dirty="0" err="1">
                <a:latin typeface="Symbol" panose="05050102010706020507" pitchFamily="18" charset="2"/>
                <a:sym typeface="Wingdings" panose="05000000000000000000" pitchFamily="2" charset="2"/>
              </a:rPr>
              <a:t>Dn</a:t>
            </a:r>
            <a:r>
              <a:rPr lang="en-US" sz="1900" baseline="-25000" dirty="0" err="1">
                <a:latin typeface="Arial" panose="020B0604020202020204" pitchFamily="34" charset="0"/>
                <a:cs typeface="Arial" panose="020B0604020202020204" pitchFamily="34" charset="0"/>
                <a:sym typeface="Wingdings" panose="05000000000000000000" pitchFamily="2" charset="2"/>
              </a:rPr>
              <a:t>e</a:t>
            </a:r>
            <a:r>
              <a:rPr lang="en-US" sz="1900" dirty="0">
                <a:latin typeface="Symbol" panose="05050102010706020507" pitchFamily="18" charset="2"/>
                <a:sym typeface="Wingdings" panose="05000000000000000000" pitchFamily="2" charset="2"/>
              </a:rPr>
              <a:t> </a:t>
            </a:r>
            <a:r>
              <a:rPr lang="en-US" sz="1900" dirty="0">
                <a:sym typeface="Wingdings" panose="05000000000000000000" pitchFamily="2" charset="2"/>
              </a:rPr>
              <a:t>= 0.1 demonstrated in HERA, B-factories</a:t>
            </a:r>
          </a:p>
          <a:p>
            <a:pPr>
              <a:buFont typeface="Symbol" panose="05050102010706020507" pitchFamily="18" charset="2"/>
              <a:buChar char=" "/>
            </a:pPr>
            <a:endParaRPr lang="en-US" sz="1900" dirty="0">
              <a:sym typeface="Wingdings" panose="05000000000000000000" pitchFamily="2" charset="2"/>
            </a:endParaRPr>
          </a:p>
          <a:p>
            <a:pPr marL="0" indent="0">
              <a:buNone/>
            </a:pPr>
            <a:endParaRPr lang="en-US" sz="2200" dirty="0">
              <a:sym typeface="Wingdings" panose="05000000000000000000" pitchFamily="2" charset="2"/>
            </a:endParaRPr>
          </a:p>
        </p:txBody>
      </p:sp>
      <p:sp>
        <p:nvSpPr>
          <p:cNvPr id="4" name="Slide Number Placeholder 3">
            <a:extLst>
              <a:ext uri="{FF2B5EF4-FFF2-40B4-BE49-F238E27FC236}">
                <a16:creationId xmlns:a16="http://schemas.microsoft.com/office/drawing/2014/main" id="{B2A3D234-EF9F-49A5-881F-BB26A6E6A014}"/>
              </a:ext>
            </a:extLst>
          </p:cNvPr>
          <p:cNvSpPr>
            <a:spLocks noGrp="1"/>
          </p:cNvSpPr>
          <p:nvPr>
            <p:ph type="sldNum" sz="quarter" idx="12"/>
          </p:nvPr>
        </p:nvSpPr>
        <p:spPr/>
        <p:txBody>
          <a:bodyPr/>
          <a:lstStyle/>
          <a:p>
            <a:fld id="{893C5830-40F3-F04E-B2E3-10E6672BA8FF}" type="slidenum">
              <a:rPr lang="en-US" smtClean="0"/>
              <a:pPr/>
              <a:t>10</a:t>
            </a:fld>
            <a:endParaRPr lang="en-US"/>
          </a:p>
        </p:txBody>
      </p:sp>
      <p:sp>
        <p:nvSpPr>
          <p:cNvPr id="7" name="TextBox 6">
            <a:extLst>
              <a:ext uri="{FF2B5EF4-FFF2-40B4-BE49-F238E27FC236}">
                <a16:creationId xmlns:a16="http://schemas.microsoft.com/office/drawing/2014/main" id="{906FA926-F8EA-4B27-82DD-A3057842CE3A}"/>
              </a:ext>
            </a:extLst>
          </p:cNvPr>
          <p:cNvSpPr txBox="1"/>
          <p:nvPr/>
        </p:nvSpPr>
        <p:spPr>
          <a:xfrm>
            <a:off x="6242361" y="2746961"/>
            <a:ext cx="2519997" cy="369332"/>
          </a:xfrm>
          <a:prstGeom prst="rect">
            <a:avLst/>
          </a:prstGeom>
          <a:noFill/>
        </p:spPr>
        <p:txBody>
          <a:bodyPr wrap="square" rtlCol="0">
            <a:spAutoFit/>
          </a:bodyPr>
          <a:lstStyle/>
          <a:p>
            <a:r>
              <a:rPr lang="en-US" dirty="0"/>
              <a:t>Strong focusing </a:t>
            </a:r>
            <a:r>
              <a:rPr lang="en-US" dirty="0">
                <a:latin typeface="Symbol" panose="05050102010706020507" pitchFamily="18" charset="2"/>
              </a:rPr>
              <a:t>b</a:t>
            </a:r>
            <a:r>
              <a:rPr lang="en-US" baseline="-25000" dirty="0">
                <a:latin typeface="Arial" panose="020B0604020202020204" pitchFamily="34" charset="0"/>
                <a:cs typeface="Arial" panose="020B0604020202020204" pitchFamily="34" charset="0"/>
              </a:rPr>
              <a:t>y</a:t>
            </a:r>
            <a:r>
              <a:rPr lang="en-US" dirty="0"/>
              <a:t> =5 cm</a:t>
            </a:r>
          </a:p>
        </p:txBody>
      </p:sp>
      <p:pic>
        <p:nvPicPr>
          <p:cNvPr id="5" name="Picture 4">
            <a:extLst>
              <a:ext uri="{FF2B5EF4-FFF2-40B4-BE49-F238E27FC236}">
                <a16:creationId xmlns:a16="http://schemas.microsoft.com/office/drawing/2014/main" id="{68DEBAE2-57B5-409C-B9AD-C19222AC3C84}"/>
              </a:ext>
            </a:extLst>
          </p:cNvPr>
          <p:cNvPicPr>
            <a:picLocks noChangeAspect="1"/>
          </p:cNvPicPr>
          <p:nvPr/>
        </p:nvPicPr>
        <p:blipFill>
          <a:blip r:embed="rId3"/>
          <a:stretch>
            <a:fillRect/>
          </a:stretch>
        </p:blipFill>
        <p:spPr>
          <a:xfrm>
            <a:off x="6086545" y="3173849"/>
            <a:ext cx="2831630" cy="1853337"/>
          </a:xfrm>
          <a:prstGeom prst="rect">
            <a:avLst/>
          </a:prstGeom>
        </p:spPr>
      </p:pic>
      <p:sp>
        <p:nvSpPr>
          <p:cNvPr id="8" name="Rectangle 7">
            <a:extLst>
              <a:ext uri="{FF2B5EF4-FFF2-40B4-BE49-F238E27FC236}">
                <a16:creationId xmlns:a16="http://schemas.microsoft.com/office/drawing/2014/main" id="{6657225A-77C1-7A44-B31B-380FAB6A7FFC}"/>
              </a:ext>
            </a:extLst>
          </p:cNvPr>
          <p:cNvSpPr/>
          <p:nvPr/>
        </p:nvSpPr>
        <p:spPr>
          <a:xfrm>
            <a:off x="838197" y="4588871"/>
            <a:ext cx="2089730" cy="278693"/>
          </a:xfrm>
          <a:prstGeom prst="rect">
            <a:avLst/>
          </a:prstGeom>
          <a:solidFill>
            <a:schemeClr val="accent4">
              <a:lumMod val="60000"/>
              <a:lumOff val="40000"/>
              <a:alpha val="2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764243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86FF90E-885F-4844-8CB3-E984ED502B55}"/>
              </a:ext>
            </a:extLst>
          </p:cNvPr>
          <p:cNvSpPr>
            <a:spLocks noGrp="1"/>
          </p:cNvSpPr>
          <p:nvPr>
            <p:ph type="sldNum" sz="quarter" idx="12"/>
          </p:nvPr>
        </p:nvSpPr>
        <p:spPr/>
        <p:txBody>
          <a:bodyPr/>
          <a:lstStyle/>
          <a:p>
            <a:fld id="{893C5830-40F3-F04E-B2E3-10E6672BA8FF}" type="slidenum">
              <a:rPr lang="en-US" smtClean="0"/>
              <a:pPr/>
              <a:t>11</a:t>
            </a:fld>
            <a:endParaRPr lang="en-US"/>
          </a:p>
        </p:txBody>
      </p:sp>
      <p:sp>
        <p:nvSpPr>
          <p:cNvPr id="5" name="Title 1">
            <a:extLst>
              <a:ext uri="{FF2B5EF4-FFF2-40B4-BE49-F238E27FC236}">
                <a16:creationId xmlns:a16="http://schemas.microsoft.com/office/drawing/2014/main" id="{BD84B117-4F87-E749-A948-379F9ECF5D56}"/>
              </a:ext>
            </a:extLst>
          </p:cNvPr>
          <p:cNvSpPr txBox="1">
            <a:spLocks/>
          </p:cNvSpPr>
          <p:nvPr/>
        </p:nvSpPr>
        <p:spPr>
          <a:xfrm>
            <a:off x="150876" y="228600"/>
            <a:ext cx="8842248" cy="48429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r>
              <a:rPr lang="en-US" sz="3200"/>
              <a:t>EIC Design Parameters</a:t>
            </a:r>
          </a:p>
        </p:txBody>
      </p:sp>
      <p:pic>
        <p:nvPicPr>
          <p:cNvPr id="7" name="Picture 6">
            <a:extLst>
              <a:ext uri="{FF2B5EF4-FFF2-40B4-BE49-F238E27FC236}">
                <a16:creationId xmlns:a16="http://schemas.microsoft.com/office/drawing/2014/main" id="{20F21579-A71D-2F42-864F-9D9E9B0486D1}"/>
              </a:ext>
            </a:extLst>
          </p:cNvPr>
          <p:cNvPicPr>
            <a:picLocks noChangeAspect="1"/>
          </p:cNvPicPr>
          <p:nvPr/>
        </p:nvPicPr>
        <p:blipFill>
          <a:blip r:embed="rId2"/>
          <a:stretch>
            <a:fillRect/>
          </a:stretch>
        </p:blipFill>
        <p:spPr>
          <a:xfrm rot="16200000">
            <a:off x="1720270" y="-958584"/>
            <a:ext cx="5719928" cy="9054251"/>
          </a:xfrm>
          <a:prstGeom prst="rect">
            <a:avLst/>
          </a:prstGeom>
        </p:spPr>
      </p:pic>
    </p:spTree>
    <p:extLst>
      <p:ext uri="{BB962C8B-B14F-4D97-AF65-F5344CB8AC3E}">
        <p14:creationId xmlns:p14="http://schemas.microsoft.com/office/powerpoint/2010/main" val="30956304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86FF90E-885F-4844-8CB3-E984ED502B55}"/>
              </a:ext>
            </a:extLst>
          </p:cNvPr>
          <p:cNvSpPr>
            <a:spLocks noGrp="1"/>
          </p:cNvSpPr>
          <p:nvPr>
            <p:ph type="sldNum" sz="quarter" idx="12"/>
          </p:nvPr>
        </p:nvSpPr>
        <p:spPr/>
        <p:txBody>
          <a:bodyPr/>
          <a:lstStyle/>
          <a:p>
            <a:fld id="{893C5830-40F3-F04E-B2E3-10E6672BA8FF}" type="slidenum">
              <a:rPr lang="en-US" smtClean="0"/>
              <a:pPr/>
              <a:t>12</a:t>
            </a:fld>
            <a:endParaRPr lang="en-US"/>
          </a:p>
        </p:txBody>
      </p:sp>
      <p:sp>
        <p:nvSpPr>
          <p:cNvPr id="5" name="Title 1">
            <a:extLst>
              <a:ext uri="{FF2B5EF4-FFF2-40B4-BE49-F238E27FC236}">
                <a16:creationId xmlns:a16="http://schemas.microsoft.com/office/drawing/2014/main" id="{BD84B117-4F87-E749-A948-379F9ECF5D56}"/>
              </a:ext>
            </a:extLst>
          </p:cNvPr>
          <p:cNvSpPr txBox="1">
            <a:spLocks/>
          </p:cNvSpPr>
          <p:nvPr/>
        </p:nvSpPr>
        <p:spPr>
          <a:xfrm>
            <a:off x="150876" y="228600"/>
            <a:ext cx="8842248" cy="48429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r>
              <a:rPr lang="en-US" sz="3200"/>
              <a:t>EIC Design Parameters</a:t>
            </a:r>
          </a:p>
        </p:txBody>
      </p:sp>
      <p:pic>
        <p:nvPicPr>
          <p:cNvPr id="7" name="Picture 6">
            <a:extLst>
              <a:ext uri="{FF2B5EF4-FFF2-40B4-BE49-F238E27FC236}">
                <a16:creationId xmlns:a16="http://schemas.microsoft.com/office/drawing/2014/main" id="{20F21579-A71D-2F42-864F-9D9E9B0486D1}"/>
              </a:ext>
            </a:extLst>
          </p:cNvPr>
          <p:cNvPicPr>
            <a:picLocks noChangeAspect="1"/>
          </p:cNvPicPr>
          <p:nvPr/>
        </p:nvPicPr>
        <p:blipFill>
          <a:blip r:embed="rId3"/>
          <a:stretch>
            <a:fillRect/>
          </a:stretch>
        </p:blipFill>
        <p:spPr>
          <a:xfrm rot="16200000">
            <a:off x="1720270" y="-958584"/>
            <a:ext cx="5719928" cy="9054251"/>
          </a:xfrm>
          <a:prstGeom prst="rect">
            <a:avLst/>
          </a:prstGeom>
        </p:spPr>
      </p:pic>
      <p:sp>
        <p:nvSpPr>
          <p:cNvPr id="2" name="Rectangle 1">
            <a:extLst>
              <a:ext uri="{FF2B5EF4-FFF2-40B4-BE49-F238E27FC236}">
                <a16:creationId xmlns:a16="http://schemas.microsoft.com/office/drawing/2014/main" id="{22C3EF04-E5E6-F640-ADC2-D24DB333F48A}"/>
              </a:ext>
            </a:extLst>
          </p:cNvPr>
          <p:cNvSpPr/>
          <p:nvPr/>
        </p:nvSpPr>
        <p:spPr>
          <a:xfrm>
            <a:off x="80814" y="4004888"/>
            <a:ext cx="9017001" cy="258618"/>
          </a:xfrm>
          <a:prstGeom prst="rect">
            <a:avLst/>
          </a:prstGeom>
          <a:solidFill>
            <a:schemeClr val="accent4">
              <a:lumMod val="60000"/>
              <a:lumOff val="40000"/>
              <a:alpha val="2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D5C1C14F-0A3E-CF46-BF90-07A7B8DA0227}"/>
              </a:ext>
            </a:extLst>
          </p:cNvPr>
          <p:cNvSpPr/>
          <p:nvPr/>
        </p:nvSpPr>
        <p:spPr>
          <a:xfrm>
            <a:off x="80814" y="5401423"/>
            <a:ext cx="9017001" cy="454431"/>
          </a:xfrm>
          <a:prstGeom prst="rect">
            <a:avLst/>
          </a:prstGeom>
          <a:solidFill>
            <a:schemeClr val="accent4">
              <a:lumMod val="60000"/>
              <a:lumOff val="40000"/>
              <a:alpha val="2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7853F43-3EE9-9C4C-A665-40A0F3D7C3A1}"/>
              </a:ext>
            </a:extLst>
          </p:cNvPr>
          <p:cNvSpPr/>
          <p:nvPr/>
        </p:nvSpPr>
        <p:spPr>
          <a:xfrm>
            <a:off x="80814" y="3072015"/>
            <a:ext cx="9017001" cy="258618"/>
          </a:xfrm>
          <a:prstGeom prst="rect">
            <a:avLst/>
          </a:prstGeom>
          <a:solidFill>
            <a:schemeClr val="accent4">
              <a:lumMod val="60000"/>
              <a:lumOff val="40000"/>
              <a:alpha val="2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7C89FA2-A495-884C-943A-22B88714E58E}"/>
              </a:ext>
            </a:extLst>
          </p:cNvPr>
          <p:cNvSpPr/>
          <p:nvPr/>
        </p:nvSpPr>
        <p:spPr>
          <a:xfrm>
            <a:off x="80814" y="2379287"/>
            <a:ext cx="9017001" cy="258618"/>
          </a:xfrm>
          <a:prstGeom prst="rect">
            <a:avLst/>
          </a:prstGeom>
          <a:solidFill>
            <a:schemeClr val="accent4">
              <a:lumMod val="60000"/>
              <a:lumOff val="40000"/>
              <a:alpha val="2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33049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CE959DC-D1C2-6841-B195-F12CD23139C7}"/>
              </a:ext>
            </a:extLst>
          </p:cNvPr>
          <p:cNvSpPr>
            <a:spLocks noGrp="1"/>
          </p:cNvSpPr>
          <p:nvPr>
            <p:ph type="sldNum" sz="quarter" idx="12"/>
          </p:nvPr>
        </p:nvSpPr>
        <p:spPr/>
        <p:txBody>
          <a:bodyPr/>
          <a:lstStyle/>
          <a:p>
            <a:fld id="{893C5830-40F3-F04E-B2E3-10E6672BA8FF}" type="slidenum">
              <a:rPr lang="en-US" smtClean="0"/>
              <a:pPr/>
              <a:t>13</a:t>
            </a:fld>
            <a:endParaRPr lang="en-US"/>
          </a:p>
        </p:txBody>
      </p:sp>
      <p:sp>
        <p:nvSpPr>
          <p:cNvPr id="5" name="Title 1">
            <a:extLst>
              <a:ext uri="{FF2B5EF4-FFF2-40B4-BE49-F238E27FC236}">
                <a16:creationId xmlns:a16="http://schemas.microsoft.com/office/drawing/2014/main" id="{BC70824E-52D4-294F-BFE4-6AC8E7812D5A}"/>
              </a:ext>
            </a:extLst>
          </p:cNvPr>
          <p:cNvSpPr>
            <a:spLocks noGrp="1"/>
          </p:cNvSpPr>
          <p:nvPr>
            <p:ph type="title"/>
          </p:nvPr>
        </p:nvSpPr>
        <p:spPr>
          <a:xfrm>
            <a:off x="628650" y="164404"/>
            <a:ext cx="7886700" cy="683089"/>
          </a:xfrm>
        </p:spPr>
        <p:txBody>
          <a:bodyPr>
            <a:normAutofit fontScale="90000"/>
          </a:bodyPr>
          <a:lstStyle/>
          <a:p>
            <a:r>
              <a:rPr lang="en-US" dirty="0"/>
              <a:t>Electron Storage Ring</a:t>
            </a:r>
          </a:p>
        </p:txBody>
      </p:sp>
      <p:sp>
        <p:nvSpPr>
          <p:cNvPr id="6" name="Rectangle 5">
            <a:extLst>
              <a:ext uri="{FF2B5EF4-FFF2-40B4-BE49-F238E27FC236}">
                <a16:creationId xmlns:a16="http://schemas.microsoft.com/office/drawing/2014/main" id="{76C432AA-800D-3D47-91D7-E378A8A302F5}"/>
              </a:ext>
            </a:extLst>
          </p:cNvPr>
          <p:cNvSpPr/>
          <p:nvPr/>
        </p:nvSpPr>
        <p:spPr>
          <a:xfrm>
            <a:off x="5039219" y="893441"/>
            <a:ext cx="4104780" cy="1477328"/>
          </a:xfrm>
          <a:prstGeom prst="rect">
            <a:avLst/>
          </a:prstGeom>
        </p:spPr>
        <p:txBody>
          <a:bodyPr wrap="square">
            <a:spAutoFit/>
          </a:bodyPr>
          <a:lstStyle/>
          <a:p>
            <a:r>
              <a:rPr lang="en-US" dirty="0"/>
              <a:t>Above 10 GeV, all segments powered uniformly to reduce SR power</a:t>
            </a:r>
          </a:p>
          <a:p>
            <a:r>
              <a:rPr lang="en-US" dirty="0"/>
              <a:t>At 5 GeV, short center dipole provides a reverse bend to increase damping decrement</a:t>
            </a:r>
          </a:p>
        </p:txBody>
      </p:sp>
      <p:pic>
        <p:nvPicPr>
          <p:cNvPr id="7" name="Picture 6" descr="Diagram&#10;&#10;Description automatically generated">
            <a:extLst>
              <a:ext uri="{FF2B5EF4-FFF2-40B4-BE49-F238E27FC236}">
                <a16:creationId xmlns:a16="http://schemas.microsoft.com/office/drawing/2014/main" id="{9CC8AC77-D7C4-2F45-8088-B0717EA1A7FF}"/>
              </a:ext>
            </a:extLst>
          </p:cNvPr>
          <p:cNvPicPr>
            <a:picLocks noChangeAspect="1"/>
          </p:cNvPicPr>
          <p:nvPr/>
        </p:nvPicPr>
        <p:blipFill>
          <a:blip r:embed="rId2"/>
          <a:stretch>
            <a:fillRect/>
          </a:stretch>
        </p:blipFill>
        <p:spPr>
          <a:xfrm rot="20498846">
            <a:off x="687325" y="3197206"/>
            <a:ext cx="7956301" cy="2594326"/>
          </a:xfrm>
          <a:prstGeom prst="rect">
            <a:avLst/>
          </a:prstGeom>
          <a:ln>
            <a:noFill/>
          </a:ln>
          <a:effectLst/>
        </p:spPr>
      </p:pic>
      <p:grpSp>
        <p:nvGrpSpPr>
          <p:cNvPr id="8" name="Group 7">
            <a:extLst>
              <a:ext uri="{FF2B5EF4-FFF2-40B4-BE49-F238E27FC236}">
                <a16:creationId xmlns:a16="http://schemas.microsoft.com/office/drawing/2014/main" id="{79422F15-2656-7742-A777-BFD65E779383}"/>
              </a:ext>
            </a:extLst>
          </p:cNvPr>
          <p:cNvGrpSpPr/>
          <p:nvPr/>
        </p:nvGrpSpPr>
        <p:grpSpPr>
          <a:xfrm>
            <a:off x="211872" y="1095064"/>
            <a:ext cx="4360127" cy="2194546"/>
            <a:chOff x="211872" y="1095064"/>
            <a:chExt cx="4360127" cy="2194546"/>
          </a:xfrm>
        </p:grpSpPr>
        <p:pic>
          <p:nvPicPr>
            <p:cNvPr id="9" name="Picture 8">
              <a:extLst>
                <a:ext uri="{FF2B5EF4-FFF2-40B4-BE49-F238E27FC236}">
                  <a16:creationId xmlns:a16="http://schemas.microsoft.com/office/drawing/2014/main" id="{0EDF6C02-C545-794C-A6C0-7064DA5F6E09}"/>
                </a:ext>
              </a:extLst>
            </p:cNvPr>
            <p:cNvPicPr>
              <a:picLocks noChangeAspect="1"/>
            </p:cNvPicPr>
            <p:nvPr/>
          </p:nvPicPr>
          <p:blipFill rotWithShape="1">
            <a:blip r:embed="rId3">
              <a:extLst>
                <a:ext uri="{28A0092B-C50C-407E-A947-70E740481C1C}">
                  <a14:useLocalDpi xmlns:a14="http://schemas.microsoft.com/office/drawing/2010/main"/>
                </a:ext>
              </a:extLst>
            </a:blip>
            <a:srcRect t="1581" b="14399"/>
            <a:stretch/>
          </p:blipFill>
          <p:spPr>
            <a:xfrm>
              <a:off x="211872" y="1095064"/>
              <a:ext cx="4360127" cy="2194546"/>
            </a:xfrm>
            <a:prstGeom prst="rect">
              <a:avLst/>
            </a:prstGeom>
          </p:spPr>
        </p:pic>
        <p:sp>
          <p:nvSpPr>
            <p:cNvPr id="10" name="TextBox 9">
              <a:extLst>
                <a:ext uri="{FF2B5EF4-FFF2-40B4-BE49-F238E27FC236}">
                  <a16:creationId xmlns:a16="http://schemas.microsoft.com/office/drawing/2014/main" id="{BAAFE7F8-35BF-0C4D-8034-F284336BE5FA}"/>
                </a:ext>
              </a:extLst>
            </p:cNvPr>
            <p:cNvSpPr txBox="1"/>
            <p:nvPr/>
          </p:nvSpPr>
          <p:spPr>
            <a:xfrm>
              <a:off x="3858322" y="2602032"/>
              <a:ext cx="506870" cy="307777"/>
            </a:xfrm>
            <a:prstGeom prst="rect">
              <a:avLst/>
            </a:prstGeom>
            <a:noFill/>
          </p:spPr>
          <p:txBody>
            <a:bodyPr wrap="none" rtlCol="0">
              <a:spAutoFit/>
            </a:bodyPr>
            <a:lstStyle/>
            <a:p>
              <a:r>
                <a:rPr lang="en-US" sz="1400" dirty="0"/>
                <a:t>z(m)</a:t>
              </a:r>
            </a:p>
          </p:txBody>
        </p:sp>
      </p:grpSp>
      <p:grpSp>
        <p:nvGrpSpPr>
          <p:cNvPr id="11" name="Group 10">
            <a:extLst>
              <a:ext uri="{FF2B5EF4-FFF2-40B4-BE49-F238E27FC236}">
                <a16:creationId xmlns:a16="http://schemas.microsoft.com/office/drawing/2014/main" id="{080887F9-0A96-5343-B440-9F0EFD11B4FB}"/>
              </a:ext>
            </a:extLst>
          </p:cNvPr>
          <p:cNvGrpSpPr/>
          <p:nvPr/>
        </p:nvGrpSpPr>
        <p:grpSpPr>
          <a:xfrm>
            <a:off x="5767965" y="4616604"/>
            <a:ext cx="3271287" cy="2087756"/>
            <a:chOff x="510613" y="1675265"/>
            <a:chExt cx="3183051" cy="2274839"/>
          </a:xfrm>
        </p:grpSpPr>
        <p:pic>
          <p:nvPicPr>
            <p:cNvPr id="12" name="Picture 11" descr="Diagram&#10;&#10;Description automatically generated">
              <a:extLst>
                <a:ext uri="{FF2B5EF4-FFF2-40B4-BE49-F238E27FC236}">
                  <a16:creationId xmlns:a16="http://schemas.microsoft.com/office/drawing/2014/main" id="{A3062C42-E951-1F4E-8E90-B08A8C8887E9}"/>
                </a:ext>
              </a:extLst>
            </p:cNvPr>
            <p:cNvPicPr>
              <a:picLocks noChangeAspect="1"/>
            </p:cNvPicPr>
            <p:nvPr/>
          </p:nvPicPr>
          <p:blipFill>
            <a:blip r:embed="rId4"/>
            <a:stretch>
              <a:fillRect/>
            </a:stretch>
          </p:blipFill>
          <p:spPr>
            <a:xfrm>
              <a:off x="523066" y="1675265"/>
              <a:ext cx="3170598" cy="2274839"/>
            </a:xfrm>
            <a:prstGeom prst="rect">
              <a:avLst/>
            </a:prstGeom>
            <a:ln>
              <a:noFill/>
            </a:ln>
            <a:effectLst>
              <a:outerShdw blurRad="190500" algn="tl" rotWithShape="0">
                <a:srgbClr val="000000">
                  <a:alpha val="70000"/>
                </a:srgbClr>
              </a:outerShdw>
            </a:effectLst>
          </p:spPr>
        </p:pic>
        <p:sp>
          <p:nvSpPr>
            <p:cNvPr id="13" name="TextBox 12">
              <a:extLst>
                <a:ext uri="{FF2B5EF4-FFF2-40B4-BE49-F238E27FC236}">
                  <a16:creationId xmlns:a16="http://schemas.microsoft.com/office/drawing/2014/main" id="{192ADF55-FE14-7C4A-B378-FD991BD63C0E}"/>
                </a:ext>
              </a:extLst>
            </p:cNvPr>
            <p:cNvSpPr txBox="1"/>
            <p:nvPr/>
          </p:nvSpPr>
          <p:spPr>
            <a:xfrm>
              <a:off x="510613" y="3666770"/>
              <a:ext cx="1308371" cy="261610"/>
            </a:xfrm>
            <a:prstGeom prst="rect">
              <a:avLst/>
            </a:prstGeom>
            <a:noFill/>
          </p:spPr>
          <p:txBody>
            <a:bodyPr wrap="none" rtlCol="0">
              <a:spAutoFit/>
            </a:bodyPr>
            <a:lstStyle/>
            <a:p>
              <a:r>
                <a:rPr lang="en-US" sz="1100" dirty="0"/>
                <a:t>RF shielded bellows</a:t>
              </a:r>
            </a:p>
          </p:txBody>
        </p:sp>
      </p:grpSp>
      <p:sp>
        <p:nvSpPr>
          <p:cNvPr id="14" name="Rectangle 13">
            <a:extLst>
              <a:ext uri="{FF2B5EF4-FFF2-40B4-BE49-F238E27FC236}">
                <a16:creationId xmlns:a16="http://schemas.microsoft.com/office/drawing/2014/main" id="{CA14C81E-8E0E-E444-9706-5D63A241104F}"/>
              </a:ext>
            </a:extLst>
          </p:cNvPr>
          <p:cNvSpPr/>
          <p:nvPr/>
        </p:nvSpPr>
        <p:spPr>
          <a:xfrm>
            <a:off x="366337" y="3372553"/>
            <a:ext cx="3226125" cy="1477328"/>
          </a:xfrm>
          <a:prstGeom prst="rect">
            <a:avLst/>
          </a:prstGeom>
        </p:spPr>
        <p:txBody>
          <a:bodyPr wrap="square">
            <a:spAutoFit/>
          </a:bodyPr>
          <a:lstStyle/>
          <a:p>
            <a:r>
              <a:rPr lang="en-US" b="1" dirty="0"/>
              <a:t>Vacuum chamber: </a:t>
            </a:r>
          </a:p>
          <a:p>
            <a:r>
              <a:rPr lang="en-US" dirty="0"/>
              <a:t>OFE Copper </a:t>
            </a:r>
          </a:p>
          <a:p>
            <a:r>
              <a:rPr lang="en-US" dirty="0"/>
              <a:t>Multichannel extrusion </a:t>
            </a:r>
          </a:p>
          <a:p>
            <a:r>
              <a:rPr lang="en-US" dirty="0"/>
              <a:t>Pumping: </a:t>
            </a:r>
          </a:p>
          <a:p>
            <a:r>
              <a:rPr lang="en-US" dirty="0"/>
              <a:t>distributed NEGs</a:t>
            </a:r>
          </a:p>
        </p:txBody>
      </p:sp>
    </p:spTree>
    <p:extLst>
      <p:ext uri="{BB962C8B-B14F-4D97-AF65-F5344CB8AC3E}">
        <p14:creationId xmlns:p14="http://schemas.microsoft.com/office/powerpoint/2010/main" val="40972666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CE959DC-D1C2-6841-B195-F12CD23139C7}"/>
              </a:ext>
            </a:extLst>
          </p:cNvPr>
          <p:cNvSpPr>
            <a:spLocks noGrp="1"/>
          </p:cNvSpPr>
          <p:nvPr>
            <p:ph type="sldNum" sz="quarter" idx="12"/>
          </p:nvPr>
        </p:nvSpPr>
        <p:spPr/>
        <p:txBody>
          <a:bodyPr/>
          <a:lstStyle/>
          <a:p>
            <a:fld id="{893C5830-40F3-F04E-B2E3-10E6672BA8FF}" type="slidenum">
              <a:rPr lang="en-US" smtClean="0"/>
              <a:pPr/>
              <a:t>14</a:t>
            </a:fld>
            <a:endParaRPr lang="en-US"/>
          </a:p>
        </p:txBody>
      </p:sp>
      <p:sp>
        <p:nvSpPr>
          <p:cNvPr id="5" name="Title 1">
            <a:extLst>
              <a:ext uri="{FF2B5EF4-FFF2-40B4-BE49-F238E27FC236}">
                <a16:creationId xmlns:a16="http://schemas.microsoft.com/office/drawing/2014/main" id="{BC70824E-52D4-294F-BFE4-6AC8E7812D5A}"/>
              </a:ext>
            </a:extLst>
          </p:cNvPr>
          <p:cNvSpPr>
            <a:spLocks noGrp="1"/>
          </p:cNvSpPr>
          <p:nvPr>
            <p:ph type="title"/>
          </p:nvPr>
        </p:nvSpPr>
        <p:spPr>
          <a:xfrm>
            <a:off x="628650" y="164404"/>
            <a:ext cx="7886700" cy="683089"/>
          </a:xfrm>
        </p:spPr>
        <p:txBody>
          <a:bodyPr>
            <a:normAutofit fontScale="90000"/>
          </a:bodyPr>
          <a:lstStyle/>
          <a:p>
            <a:r>
              <a:rPr lang="en-US" dirty="0"/>
              <a:t>Hadron Storage Ring</a:t>
            </a:r>
          </a:p>
        </p:txBody>
      </p:sp>
      <p:sp>
        <p:nvSpPr>
          <p:cNvPr id="14" name="Rectangle 13">
            <a:extLst>
              <a:ext uri="{FF2B5EF4-FFF2-40B4-BE49-F238E27FC236}">
                <a16:creationId xmlns:a16="http://schemas.microsoft.com/office/drawing/2014/main" id="{CA14C81E-8E0E-E444-9706-5D63A241104F}"/>
              </a:ext>
            </a:extLst>
          </p:cNvPr>
          <p:cNvSpPr/>
          <p:nvPr/>
        </p:nvSpPr>
        <p:spPr>
          <a:xfrm>
            <a:off x="83218" y="3430647"/>
            <a:ext cx="4020854" cy="369332"/>
          </a:xfrm>
          <a:prstGeom prst="rect">
            <a:avLst/>
          </a:prstGeom>
        </p:spPr>
        <p:txBody>
          <a:bodyPr wrap="square">
            <a:spAutoFit/>
          </a:bodyPr>
          <a:lstStyle/>
          <a:p>
            <a:r>
              <a:rPr lang="en-US" b="1" dirty="0"/>
              <a:t>Hadron Ring Vacuum chamber upgrade: </a:t>
            </a:r>
          </a:p>
        </p:txBody>
      </p:sp>
      <p:pic>
        <p:nvPicPr>
          <p:cNvPr id="15" name="Picture 14">
            <a:extLst>
              <a:ext uri="{FF2B5EF4-FFF2-40B4-BE49-F238E27FC236}">
                <a16:creationId xmlns:a16="http://schemas.microsoft.com/office/drawing/2014/main" id="{EA208340-0E2B-114B-9010-404829FBDD4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772626" y="4503380"/>
            <a:ext cx="3337666" cy="1877437"/>
          </a:xfrm>
          <a:prstGeom prst="rect">
            <a:avLst/>
          </a:prstGeom>
        </p:spPr>
      </p:pic>
      <p:sp>
        <p:nvSpPr>
          <p:cNvPr id="17" name="TextBox 16">
            <a:extLst>
              <a:ext uri="{FF2B5EF4-FFF2-40B4-BE49-F238E27FC236}">
                <a16:creationId xmlns:a16="http://schemas.microsoft.com/office/drawing/2014/main" id="{3AF4EAAC-1DFA-5E43-9E03-8B8492BA059B}"/>
              </a:ext>
            </a:extLst>
          </p:cNvPr>
          <p:cNvSpPr txBox="1"/>
          <p:nvPr/>
        </p:nvSpPr>
        <p:spPr>
          <a:xfrm>
            <a:off x="28419" y="1541136"/>
            <a:ext cx="6191276" cy="1877437"/>
          </a:xfrm>
          <a:prstGeom prst="rect">
            <a:avLst/>
          </a:prstGeom>
          <a:solidFill>
            <a:schemeClr val="bg1"/>
          </a:solidFill>
        </p:spPr>
        <p:txBody>
          <a:bodyPr wrap="square" rtlCol="0">
            <a:spAutoFit/>
          </a:bodyPr>
          <a:lstStyle/>
          <a:p>
            <a:pPr marL="285750" indent="-285750">
              <a:buFont typeface="Arial" panose="020B0604020202020204" pitchFamily="34" charset="0"/>
              <a:buChar char="•"/>
            </a:pPr>
            <a:r>
              <a:rPr lang="en-US" dirty="0">
                <a:latin typeface="Arial Regular"/>
              </a:rPr>
              <a:t>HSR pathlength must be reduced for 41 GeV ops to maintain f</a:t>
            </a:r>
            <a:r>
              <a:rPr lang="en-US" baseline="-25000" dirty="0">
                <a:latin typeface="Arial Regular"/>
              </a:rPr>
              <a:t>rev </a:t>
            </a:r>
            <a:r>
              <a:rPr lang="en-US" dirty="0">
                <a:latin typeface="Arial Regular"/>
              </a:rPr>
              <a:t>and collisions</a:t>
            </a:r>
          </a:p>
          <a:p>
            <a:pPr marL="742950" lvl="1" indent="-285750">
              <a:buFont typeface="Arial" panose="020B0604020202020204" pitchFamily="34" charset="0"/>
              <a:buChar char="•"/>
            </a:pPr>
            <a:r>
              <a:rPr lang="en-US" sz="1600" dirty="0">
                <a:latin typeface="Arial Regular"/>
              </a:rPr>
              <a:t>Accomplished by using one RHIC blue ring arc as a pathlength adjustment bypass</a:t>
            </a:r>
          </a:p>
          <a:p>
            <a:pPr marL="742950" lvl="1" indent="-285750">
              <a:buFont typeface="Arial" panose="020B0604020202020204" pitchFamily="34" charset="0"/>
              <a:buChar char="•"/>
            </a:pPr>
            <a:r>
              <a:rPr lang="en-US" sz="1600" dirty="0">
                <a:latin typeface="Arial Regular"/>
              </a:rPr>
              <a:t>Requires reversing one arc of quench protection diodes</a:t>
            </a:r>
          </a:p>
          <a:p>
            <a:pPr marL="742950" lvl="1" indent="-285750">
              <a:buFont typeface="Arial" panose="020B0604020202020204" pitchFamily="34" charset="0"/>
              <a:buChar char="•"/>
            </a:pPr>
            <a:r>
              <a:rPr lang="en-US" sz="1600" dirty="0">
                <a:latin typeface="Arial Regular"/>
              </a:rPr>
              <a:t>Other hadron pathlength adjustments feasible with arc radial shifts</a:t>
            </a:r>
          </a:p>
        </p:txBody>
      </p:sp>
      <p:pic>
        <p:nvPicPr>
          <p:cNvPr id="19" name="Picture 18" descr="Diagram&#10;&#10;Description automatically generated">
            <a:extLst>
              <a:ext uri="{FF2B5EF4-FFF2-40B4-BE49-F238E27FC236}">
                <a16:creationId xmlns:a16="http://schemas.microsoft.com/office/drawing/2014/main" id="{E25C8F0E-C1AA-E442-9115-7FD82F36DCB7}"/>
              </a:ext>
            </a:extLst>
          </p:cNvPr>
          <p:cNvPicPr>
            <a:picLocks noChangeAspect="1"/>
          </p:cNvPicPr>
          <p:nvPr/>
        </p:nvPicPr>
        <p:blipFill>
          <a:blip r:embed="rId3"/>
          <a:stretch>
            <a:fillRect/>
          </a:stretch>
        </p:blipFill>
        <p:spPr>
          <a:xfrm>
            <a:off x="3772735" y="3805867"/>
            <a:ext cx="1930972" cy="1476625"/>
          </a:xfrm>
          <a:prstGeom prst="flowChartManualInput">
            <a:avLst/>
          </a:prstGeom>
        </p:spPr>
      </p:pic>
      <p:sp>
        <p:nvSpPr>
          <p:cNvPr id="20" name="TextBox 19">
            <a:extLst>
              <a:ext uri="{FF2B5EF4-FFF2-40B4-BE49-F238E27FC236}">
                <a16:creationId xmlns:a16="http://schemas.microsoft.com/office/drawing/2014/main" id="{2BF9A60F-37D3-3742-97FB-32CCDD44B582}"/>
              </a:ext>
            </a:extLst>
          </p:cNvPr>
          <p:cNvSpPr txBox="1"/>
          <p:nvPr/>
        </p:nvSpPr>
        <p:spPr>
          <a:xfrm>
            <a:off x="4031360" y="5233521"/>
            <a:ext cx="1707763" cy="954107"/>
          </a:xfrm>
          <a:prstGeom prst="rect">
            <a:avLst/>
          </a:prstGeom>
          <a:noFill/>
        </p:spPr>
        <p:txBody>
          <a:bodyPr wrap="square">
            <a:spAutoFit/>
          </a:bodyPr>
          <a:lstStyle/>
          <a:p>
            <a:r>
              <a:rPr lang="en-US" sz="1400" dirty="0">
                <a:solidFill>
                  <a:srgbClr val="30519D"/>
                </a:solidFill>
                <a:latin typeface="Arial" panose="020B0604020202020204" pitchFamily="34" charset="0"/>
                <a:cs typeface="Arial" panose="020B0604020202020204" pitchFamily="34" charset="0"/>
              </a:rPr>
              <a:t>conceptual design (being updated to active cooling) see next slide</a:t>
            </a:r>
            <a:endParaRPr lang="en-US" sz="1400" dirty="0"/>
          </a:p>
        </p:txBody>
      </p:sp>
      <p:pic>
        <p:nvPicPr>
          <p:cNvPr id="16" name="Picture 4">
            <a:extLst>
              <a:ext uri="{FF2B5EF4-FFF2-40B4-BE49-F238E27FC236}">
                <a16:creationId xmlns:a16="http://schemas.microsoft.com/office/drawing/2014/main" id="{1BA2694D-F1C6-2B48-9EBE-2C47FB5BF489}"/>
              </a:ext>
            </a:extLst>
          </p:cNvPr>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6019944" y="164404"/>
            <a:ext cx="3090348" cy="3264596"/>
          </a:xfrm>
          <a:prstGeom prst="rect">
            <a:avLst/>
          </a:prstGeom>
          <a:noFill/>
          <a:ln>
            <a:solidFill>
              <a:schemeClr val="accent1">
                <a:shade val="5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1" name="Content Placeholder 2">
            <a:extLst>
              <a:ext uri="{FF2B5EF4-FFF2-40B4-BE49-F238E27FC236}">
                <a16:creationId xmlns:a16="http://schemas.microsoft.com/office/drawing/2014/main" id="{0DD4330F-3FCC-494C-A483-69E3FB663C61}"/>
              </a:ext>
            </a:extLst>
          </p:cNvPr>
          <p:cNvSpPr>
            <a:spLocks noGrp="1"/>
          </p:cNvSpPr>
          <p:nvPr>
            <p:ph idx="1"/>
          </p:nvPr>
        </p:nvSpPr>
        <p:spPr>
          <a:xfrm>
            <a:off x="83218" y="835475"/>
            <a:ext cx="5620489" cy="638808"/>
          </a:xfrm>
        </p:spPr>
        <p:txBody>
          <a:bodyPr>
            <a:noAutofit/>
          </a:bodyPr>
          <a:lstStyle/>
          <a:p>
            <a:pPr>
              <a:lnSpc>
                <a:spcPct val="100000"/>
              </a:lnSpc>
              <a:spcBef>
                <a:spcPts val="0"/>
              </a:spcBef>
            </a:pPr>
            <a:r>
              <a:rPr lang="en-US" sz="1800" dirty="0"/>
              <a:t>Existing RHIC with superconducting magnets allow up to</a:t>
            </a:r>
            <a:r>
              <a:rPr lang="en-US" sz="1800" dirty="0">
                <a:sym typeface="Wingdings" panose="05000000000000000000" pitchFamily="2" charset="2"/>
              </a:rPr>
              <a:t> E</a:t>
            </a:r>
            <a:r>
              <a:rPr lang="en-US" sz="1800" baseline="-25000" dirty="0">
                <a:sym typeface="Wingdings" panose="05000000000000000000" pitchFamily="2" charset="2"/>
              </a:rPr>
              <a:t>p</a:t>
            </a:r>
            <a:r>
              <a:rPr lang="en-US" sz="1800" dirty="0">
                <a:sym typeface="Wingdings" panose="05000000000000000000" pitchFamily="2" charset="2"/>
              </a:rPr>
              <a:t> = 275 GeV and down to E</a:t>
            </a:r>
            <a:r>
              <a:rPr lang="en-US" sz="1800" baseline="-25000" dirty="0">
                <a:sym typeface="Wingdings" panose="05000000000000000000" pitchFamily="2" charset="2"/>
              </a:rPr>
              <a:t>p</a:t>
            </a:r>
            <a:r>
              <a:rPr lang="en-US" sz="1800" dirty="0">
                <a:sym typeface="Wingdings" panose="05000000000000000000" pitchFamily="2" charset="2"/>
              </a:rPr>
              <a:t> = 41 GeV  </a:t>
            </a:r>
          </a:p>
          <a:p>
            <a:pPr marL="0" indent="0">
              <a:lnSpc>
                <a:spcPct val="100000"/>
              </a:lnSpc>
              <a:spcBef>
                <a:spcPts val="0"/>
              </a:spcBef>
              <a:buNone/>
            </a:pPr>
            <a:endParaRPr lang="en-US" sz="1600" dirty="0"/>
          </a:p>
        </p:txBody>
      </p:sp>
      <p:sp>
        <p:nvSpPr>
          <p:cNvPr id="18" name="TextBox 17">
            <a:extLst>
              <a:ext uri="{FF2B5EF4-FFF2-40B4-BE49-F238E27FC236}">
                <a16:creationId xmlns:a16="http://schemas.microsoft.com/office/drawing/2014/main" id="{8964C897-85F7-C146-BBF4-CFC01F2D6F73}"/>
              </a:ext>
            </a:extLst>
          </p:cNvPr>
          <p:cNvSpPr txBox="1"/>
          <p:nvPr/>
        </p:nvSpPr>
        <p:spPr>
          <a:xfrm>
            <a:off x="83218" y="3801212"/>
            <a:ext cx="3948143" cy="2323713"/>
          </a:xfrm>
          <a:prstGeom prst="rect">
            <a:avLst/>
          </a:prstGeom>
          <a:noFill/>
        </p:spPr>
        <p:txBody>
          <a:bodyPr wrap="square">
            <a:spAutoFit/>
          </a:bodyPr>
          <a:lstStyle/>
          <a:p>
            <a:pPr marL="342900" indent="-342900">
              <a:buClr>
                <a:srgbClr val="30519D"/>
              </a:buClr>
              <a:buFont typeface="Arial" panose="020B0604020202020204" pitchFamily="34" charset="0"/>
              <a:buChar char="•"/>
            </a:pPr>
            <a:r>
              <a:rPr lang="en-US" sz="1400" dirty="0">
                <a:cs typeface="Arial" panose="020B0604020202020204" pitchFamily="34" charset="0"/>
              </a:rPr>
              <a:t>Two main concerns towards existing RHIC vacuum pipes during EIC operation with higher current and shorter bunch length:  </a:t>
            </a:r>
          </a:p>
          <a:p>
            <a:pPr marL="800100" lvl="1" indent="-342900">
              <a:buClr>
                <a:schemeClr val="tx1"/>
              </a:buClr>
              <a:buSzPct val="100000"/>
              <a:buFont typeface="Arial" panose="020B0604020202020204" pitchFamily="34" charset="0"/>
              <a:buChar char="•"/>
            </a:pPr>
            <a:r>
              <a:rPr lang="en-US" sz="1400" dirty="0">
                <a:cs typeface="Arial" panose="020B0604020202020204" pitchFamily="34" charset="0"/>
              </a:rPr>
              <a:t>Resistive-wall impedance</a:t>
            </a:r>
          </a:p>
          <a:p>
            <a:pPr marL="800100" lvl="1" indent="-342900">
              <a:buClr>
                <a:schemeClr val="tx1"/>
              </a:buClr>
              <a:buSzPct val="100000"/>
              <a:buFont typeface="Arial" panose="020B0604020202020204" pitchFamily="34" charset="0"/>
              <a:buChar char="•"/>
            </a:pPr>
            <a:r>
              <a:rPr lang="en-US" sz="1400" dirty="0">
                <a:cs typeface="Arial" panose="020B0604020202020204" pitchFamily="34" charset="0"/>
              </a:rPr>
              <a:t>e-cloud buildup</a:t>
            </a:r>
          </a:p>
          <a:p>
            <a:pPr marL="342900" indent="-342900">
              <a:spcBef>
                <a:spcPts val="600"/>
              </a:spcBef>
              <a:buClr>
                <a:srgbClr val="30519D"/>
              </a:buClr>
              <a:buFont typeface="Arial" panose="020B0604020202020204" pitchFamily="34" charset="0"/>
              <a:buChar char="•"/>
            </a:pPr>
            <a:r>
              <a:rPr lang="en-US" sz="1400" dirty="0">
                <a:cs typeface="Arial" panose="020B0604020202020204" pitchFamily="34" charset="0"/>
              </a:rPr>
              <a:t>Solution: </a:t>
            </a:r>
            <a:r>
              <a:rPr lang="en-US" sz="1400" b="1" dirty="0">
                <a:solidFill>
                  <a:srgbClr val="4C3A3B"/>
                </a:solidFill>
                <a:cs typeface="Arial" panose="020B0604020202020204" pitchFamily="34" charset="0"/>
                <a:sym typeface="Wingdings" pitchFamily="2" charset="2"/>
              </a:rPr>
              <a:t>copper-clad stainless-steel</a:t>
            </a:r>
            <a:r>
              <a:rPr lang="en-US" sz="1400" b="1" dirty="0">
                <a:solidFill>
                  <a:srgbClr val="4C3A3B"/>
                </a:solidFill>
                <a:cs typeface="Arial" panose="020B0604020202020204" pitchFamily="34" charset="0"/>
              </a:rPr>
              <a:t> screen + a-C thin film</a:t>
            </a:r>
          </a:p>
          <a:p>
            <a:pPr marL="800100" lvl="1" indent="-342900">
              <a:buSzPct val="100000"/>
              <a:buFont typeface="Arial" panose="020B0604020202020204" pitchFamily="34" charset="0"/>
              <a:buChar char="•"/>
            </a:pPr>
            <a:r>
              <a:rPr lang="en-US" sz="1400" i="1" dirty="0">
                <a:cs typeface="Arial" panose="020B0604020202020204" pitchFamily="34" charset="0"/>
              </a:rPr>
              <a:t>Cu significantly reduces surface resistivity, esp. at </a:t>
            </a:r>
            <a:r>
              <a:rPr lang="en-US" sz="1400" i="1" dirty="0" err="1">
                <a:cs typeface="Arial" panose="020B0604020202020204" pitchFamily="34" charset="0"/>
              </a:rPr>
              <a:t>cryo</a:t>
            </a:r>
            <a:endParaRPr lang="en-US" sz="1400" i="1" dirty="0">
              <a:cs typeface="Arial" panose="020B0604020202020204" pitchFamily="34" charset="0"/>
            </a:endParaRPr>
          </a:p>
          <a:p>
            <a:pPr marL="800100" lvl="1" indent="-342900">
              <a:buSzPct val="100000"/>
              <a:buFont typeface="Arial" panose="020B0604020202020204" pitchFamily="34" charset="0"/>
              <a:buChar char="•"/>
            </a:pPr>
            <a:r>
              <a:rPr lang="en-US" sz="1400" i="1" dirty="0">
                <a:cs typeface="Arial" panose="020B0604020202020204" pitchFamily="34" charset="0"/>
              </a:rPr>
              <a:t>a-C reduces secondary electron emission</a:t>
            </a:r>
          </a:p>
        </p:txBody>
      </p:sp>
      <p:cxnSp>
        <p:nvCxnSpPr>
          <p:cNvPr id="3" name="Straight Connector 2">
            <a:extLst>
              <a:ext uri="{FF2B5EF4-FFF2-40B4-BE49-F238E27FC236}">
                <a16:creationId xmlns:a16="http://schemas.microsoft.com/office/drawing/2014/main" id="{EF79D55F-49ED-3B45-98BC-73F429EE82DD}"/>
              </a:ext>
            </a:extLst>
          </p:cNvPr>
          <p:cNvCxnSpPr/>
          <p:nvPr/>
        </p:nvCxnSpPr>
        <p:spPr>
          <a:xfrm>
            <a:off x="3286897" y="2372497"/>
            <a:ext cx="2416810" cy="0"/>
          </a:xfrm>
          <a:prstGeom prst="line">
            <a:avLst/>
          </a:prstGeom>
          <a:ln w="317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01C1DC76-77BF-D447-A3BA-7A6597AF52AA}"/>
              </a:ext>
            </a:extLst>
          </p:cNvPr>
          <p:cNvCxnSpPr/>
          <p:nvPr/>
        </p:nvCxnSpPr>
        <p:spPr>
          <a:xfrm flipV="1">
            <a:off x="5703707" y="1161535"/>
            <a:ext cx="697093" cy="1210962"/>
          </a:xfrm>
          <a:prstGeom prst="straightConnector1">
            <a:avLst/>
          </a:prstGeom>
          <a:ln w="317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76F1EBC5-228B-1346-8F40-B60B1BFCCD8A}"/>
              </a:ext>
            </a:extLst>
          </p:cNvPr>
          <p:cNvSpPr/>
          <p:nvPr/>
        </p:nvSpPr>
        <p:spPr>
          <a:xfrm rot="19707709">
            <a:off x="6328254" y="497303"/>
            <a:ext cx="1459997" cy="714785"/>
          </a:xfrm>
          <a:prstGeom prst="ellipse">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302805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659553"/>
          </a:xfrm>
        </p:spPr>
        <p:txBody>
          <a:bodyPr>
            <a:normAutofit fontScale="90000"/>
          </a:bodyPr>
          <a:lstStyle/>
          <a:p>
            <a:r>
              <a:rPr lang="en-US" dirty="0"/>
              <a:t>HSR Vacuum Liner</a:t>
            </a:r>
          </a:p>
        </p:txBody>
      </p:sp>
      <p:sp>
        <p:nvSpPr>
          <p:cNvPr id="3" name="Content Placeholder 2"/>
          <p:cNvSpPr>
            <a:spLocks noGrp="1"/>
          </p:cNvSpPr>
          <p:nvPr>
            <p:ph idx="1"/>
          </p:nvPr>
        </p:nvSpPr>
        <p:spPr>
          <a:xfrm>
            <a:off x="353813" y="4907433"/>
            <a:ext cx="8647743" cy="1269530"/>
          </a:xfrm>
        </p:spPr>
        <p:txBody>
          <a:bodyPr>
            <a:normAutofit/>
          </a:bodyPr>
          <a:lstStyle/>
          <a:p>
            <a:r>
              <a:rPr lang="en-US" sz="2400" dirty="0"/>
              <a:t>HSR vacuum liner cooling changed from passively cooled (contact with RHIC beam pipe) to actively cooled</a:t>
            </a:r>
          </a:p>
        </p:txBody>
      </p:sp>
      <p:sp>
        <p:nvSpPr>
          <p:cNvPr id="4" name="Slide Number Placeholder 3"/>
          <p:cNvSpPr>
            <a:spLocks noGrp="1"/>
          </p:cNvSpPr>
          <p:nvPr>
            <p:ph type="sldNum" sz="quarter" idx="12"/>
          </p:nvPr>
        </p:nvSpPr>
        <p:spPr/>
        <p:txBody>
          <a:bodyPr/>
          <a:lstStyle/>
          <a:p>
            <a:fld id="{893C5830-40F3-F04E-B2E3-10E6672BA8FF}" type="slidenum">
              <a:rPr lang="en-US" smtClean="0"/>
              <a:pPr/>
              <a:t>15</a:t>
            </a:fld>
            <a:endParaRPr lang="en-US"/>
          </a:p>
        </p:txBody>
      </p:sp>
      <p:pic>
        <p:nvPicPr>
          <p:cNvPr id="6" name="Picture 5"/>
          <p:cNvPicPr>
            <a:picLocks noChangeAspect="1"/>
          </p:cNvPicPr>
          <p:nvPr/>
        </p:nvPicPr>
        <p:blipFill>
          <a:blip r:embed="rId2"/>
          <a:stretch>
            <a:fillRect/>
          </a:stretch>
        </p:blipFill>
        <p:spPr>
          <a:xfrm>
            <a:off x="893531" y="1847180"/>
            <a:ext cx="2761753" cy="2568279"/>
          </a:xfrm>
          <a:prstGeom prst="rect">
            <a:avLst/>
          </a:prstGeom>
        </p:spPr>
      </p:pic>
      <p:pic>
        <p:nvPicPr>
          <p:cNvPr id="7" name="Picture 6"/>
          <p:cNvPicPr>
            <a:picLocks noChangeAspect="1"/>
          </p:cNvPicPr>
          <p:nvPr/>
        </p:nvPicPr>
        <p:blipFill>
          <a:blip r:embed="rId3"/>
          <a:stretch>
            <a:fillRect/>
          </a:stretch>
        </p:blipFill>
        <p:spPr>
          <a:xfrm>
            <a:off x="4863877" y="1847180"/>
            <a:ext cx="3531384" cy="2568279"/>
          </a:xfrm>
          <a:prstGeom prst="rect">
            <a:avLst/>
          </a:prstGeom>
        </p:spPr>
      </p:pic>
      <p:sp>
        <p:nvSpPr>
          <p:cNvPr id="8" name="Right Arrow 7"/>
          <p:cNvSpPr/>
          <p:nvPr/>
        </p:nvSpPr>
        <p:spPr>
          <a:xfrm>
            <a:off x="4029793" y="2945379"/>
            <a:ext cx="542207" cy="5054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82595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2B309A5-5B97-6B41-89AC-9AB8AD88D989}"/>
              </a:ext>
            </a:extLst>
          </p:cNvPr>
          <p:cNvSpPr>
            <a:spLocks noGrp="1"/>
          </p:cNvSpPr>
          <p:nvPr>
            <p:ph type="sldNum" sz="quarter" idx="12"/>
          </p:nvPr>
        </p:nvSpPr>
        <p:spPr/>
        <p:txBody>
          <a:bodyPr/>
          <a:lstStyle/>
          <a:p>
            <a:fld id="{893C5830-40F3-F04E-B2E3-10E6672BA8FF}" type="slidenum">
              <a:rPr lang="en-US" smtClean="0"/>
              <a:pPr/>
              <a:t>16</a:t>
            </a:fld>
            <a:endParaRPr lang="en-US"/>
          </a:p>
        </p:txBody>
      </p:sp>
      <p:grpSp>
        <p:nvGrpSpPr>
          <p:cNvPr id="3" name="Group 2">
            <a:extLst>
              <a:ext uri="{FF2B5EF4-FFF2-40B4-BE49-F238E27FC236}">
                <a16:creationId xmlns:a16="http://schemas.microsoft.com/office/drawing/2014/main" id="{98A45009-D5BA-5C40-8DC6-D153D8DF3773}"/>
              </a:ext>
            </a:extLst>
          </p:cNvPr>
          <p:cNvGrpSpPr/>
          <p:nvPr/>
        </p:nvGrpSpPr>
        <p:grpSpPr>
          <a:xfrm>
            <a:off x="3093472" y="364723"/>
            <a:ext cx="1992878" cy="1551523"/>
            <a:chOff x="3496451" y="510917"/>
            <a:chExt cx="1992878" cy="1551523"/>
          </a:xfrm>
        </p:grpSpPr>
        <p:pic>
          <p:nvPicPr>
            <p:cNvPr id="5" name="Picture 4">
              <a:extLst>
                <a:ext uri="{FF2B5EF4-FFF2-40B4-BE49-F238E27FC236}">
                  <a16:creationId xmlns:a16="http://schemas.microsoft.com/office/drawing/2014/main" id="{F7D32FFF-98DF-D540-82CC-48E72A4AE771}"/>
                </a:ext>
              </a:extLst>
            </p:cNvPr>
            <p:cNvPicPr>
              <a:picLocks noChangeAspect="1"/>
            </p:cNvPicPr>
            <p:nvPr/>
          </p:nvPicPr>
          <p:blipFill>
            <a:blip r:embed="rId2"/>
            <a:stretch>
              <a:fillRect/>
            </a:stretch>
          </p:blipFill>
          <p:spPr>
            <a:xfrm>
              <a:off x="3496451" y="510917"/>
              <a:ext cx="1992878" cy="1070662"/>
            </a:xfrm>
            <a:prstGeom prst="rect">
              <a:avLst/>
            </a:prstGeom>
          </p:spPr>
        </p:pic>
        <p:sp>
          <p:nvSpPr>
            <p:cNvPr id="6" name="TextBox 5">
              <a:extLst>
                <a:ext uri="{FF2B5EF4-FFF2-40B4-BE49-F238E27FC236}">
                  <a16:creationId xmlns:a16="http://schemas.microsoft.com/office/drawing/2014/main" id="{B7561CD6-B3BE-8B4F-AC57-ED27A47392F6}"/>
                </a:ext>
              </a:extLst>
            </p:cNvPr>
            <p:cNvSpPr txBox="1"/>
            <p:nvPr/>
          </p:nvSpPr>
          <p:spPr>
            <a:xfrm>
              <a:off x="3885221" y="1485359"/>
              <a:ext cx="1604108" cy="577081"/>
            </a:xfrm>
            <a:prstGeom prst="rect">
              <a:avLst/>
            </a:prstGeom>
            <a:noFill/>
          </p:spPr>
          <p:txBody>
            <a:bodyPr wrap="square" rtlCol="0">
              <a:spAutoFit/>
            </a:bodyPr>
            <a:lstStyle/>
            <a:p>
              <a:r>
                <a:rPr lang="en-US" altLang="zh-CN" sz="1050" dirty="0"/>
                <a:t>Hadron - 591 MHz bunch compression cavity</a:t>
              </a:r>
              <a:endParaRPr lang="en-US" sz="1050" dirty="0"/>
            </a:p>
          </p:txBody>
        </p:sp>
      </p:grpSp>
      <p:grpSp>
        <p:nvGrpSpPr>
          <p:cNvPr id="7" name="Group 6">
            <a:extLst>
              <a:ext uri="{FF2B5EF4-FFF2-40B4-BE49-F238E27FC236}">
                <a16:creationId xmlns:a16="http://schemas.microsoft.com/office/drawing/2014/main" id="{C26D347B-A082-6547-95EC-97A59ABC6AD1}"/>
              </a:ext>
            </a:extLst>
          </p:cNvPr>
          <p:cNvGrpSpPr/>
          <p:nvPr/>
        </p:nvGrpSpPr>
        <p:grpSpPr>
          <a:xfrm>
            <a:off x="2928979" y="4871131"/>
            <a:ext cx="2272580" cy="1602094"/>
            <a:chOff x="2154894" y="4984962"/>
            <a:chExt cx="2272580" cy="1602094"/>
          </a:xfrm>
        </p:grpSpPr>
        <p:pic>
          <p:nvPicPr>
            <p:cNvPr id="8" name="Picture 7">
              <a:extLst>
                <a:ext uri="{FF2B5EF4-FFF2-40B4-BE49-F238E27FC236}">
                  <a16:creationId xmlns:a16="http://schemas.microsoft.com/office/drawing/2014/main" id="{1FBDC987-B749-D440-9AC1-8D2E13F1152C}"/>
                </a:ext>
              </a:extLst>
            </p:cNvPr>
            <p:cNvPicPr>
              <a:picLocks noChangeAspect="1"/>
            </p:cNvPicPr>
            <p:nvPr/>
          </p:nvPicPr>
          <p:blipFill>
            <a:blip r:embed="rId3"/>
            <a:stretch>
              <a:fillRect/>
            </a:stretch>
          </p:blipFill>
          <p:spPr>
            <a:xfrm>
              <a:off x="2154894" y="4984962"/>
              <a:ext cx="2214854" cy="1593557"/>
            </a:xfrm>
            <a:prstGeom prst="rect">
              <a:avLst/>
            </a:prstGeom>
          </p:spPr>
        </p:pic>
        <p:sp>
          <p:nvSpPr>
            <p:cNvPr id="9" name="TextBox 8">
              <a:extLst>
                <a:ext uri="{FF2B5EF4-FFF2-40B4-BE49-F238E27FC236}">
                  <a16:creationId xmlns:a16="http://schemas.microsoft.com/office/drawing/2014/main" id="{A479F78A-182E-DB46-8AEB-F7C622FE31DC}"/>
                </a:ext>
              </a:extLst>
            </p:cNvPr>
            <p:cNvSpPr txBox="1"/>
            <p:nvPr/>
          </p:nvSpPr>
          <p:spPr>
            <a:xfrm>
              <a:off x="2773949" y="6333140"/>
              <a:ext cx="1653525" cy="253916"/>
            </a:xfrm>
            <a:prstGeom prst="rect">
              <a:avLst/>
            </a:prstGeom>
            <a:noFill/>
          </p:spPr>
          <p:txBody>
            <a:bodyPr wrap="square" rtlCol="0">
              <a:spAutoFit/>
            </a:bodyPr>
            <a:lstStyle/>
            <a:p>
              <a:r>
                <a:rPr lang="en-US" altLang="zh-CN" sz="1050" dirty="0"/>
                <a:t>Both rings –crab cavities</a:t>
              </a:r>
              <a:endParaRPr lang="en-US" sz="1050" dirty="0"/>
            </a:p>
          </p:txBody>
        </p:sp>
      </p:grpSp>
      <p:sp>
        <p:nvSpPr>
          <p:cNvPr id="10" name="Title 1">
            <a:extLst>
              <a:ext uri="{FF2B5EF4-FFF2-40B4-BE49-F238E27FC236}">
                <a16:creationId xmlns:a16="http://schemas.microsoft.com/office/drawing/2014/main" id="{5D6F2353-94FF-B047-90D0-F3453B204948}"/>
              </a:ext>
            </a:extLst>
          </p:cNvPr>
          <p:cNvSpPr>
            <a:spLocks noGrp="1" noChangeAspect="1"/>
          </p:cNvSpPr>
          <p:nvPr>
            <p:ph type="title"/>
          </p:nvPr>
        </p:nvSpPr>
        <p:spPr>
          <a:xfrm>
            <a:off x="0" y="0"/>
            <a:ext cx="5915027" cy="735724"/>
          </a:xfrm>
        </p:spPr>
        <p:txBody>
          <a:bodyPr>
            <a:normAutofit/>
          </a:bodyPr>
          <a:lstStyle/>
          <a:p>
            <a:r>
              <a:rPr lang="en-US" sz="3600" dirty="0"/>
              <a:t>EIC RF systems</a:t>
            </a:r>
          </a:p>
        </p:txBody>
      </p:sp>
      <p:pic>
        <p:nvPicPr>
          <p:cNvPr id="11" name="Picture 10" descr="A picture containing athletic game, sport, tennis&#10;&#10;Description automatically generated">
            <a:extLst>
              <a:ext uri="{FF2B5EF4-FFF2-40B4-BE49-F238E27FC236}">
                <a16:creationId xmlns:a16="http://schemas.microsoft.com/office/drawing/2014/main" id="{F2A53C68-C3EC-6245-B902-91870FC1B5F8}"/>
              </a:ext>
            </a:extLst>
          </p:cNvPr>
          <p:cNvPicPr>
            <a:picLocks noChangeAspect="1"/>
          </p:cNvPicPr>
          <p:nvPr/>
        </p:nvPicPr>
        <p:blipFill>
          <a:blip r:embed="rId4"/>
          <a:stretch>
            <a:fillRect/>
          </a:stretch>
        </p:blipFill>
        <p:spPr>
          <a:xfrm>
            <a:off x="836001" y="1713481"/>
            <a:ext cx="7086602" cy="3986005"/>
          </a:xfrm>
          <a:prstGeom prst="rect">
            <a:avLst/>
          </a:prstGeom>
        </p:spPr>
      </p:pic>
      <p:grpSp>
        <p:nvGrpSpPr>
          <p:cNvPr id="12" name="Group 11">
            <a:extLst>
              <a:ext uri="{FF2B5EF4-FFF2-40B4-BE49-F238E27FC236}">
                <a16:creationId xmlns:a16="http://schemas.microsoft.com/office/drawing/2014/main" id="{48F9CB4A-3B22-914C-894C-005A1F320660}"/>
              </a:ext>
            </a:extLst>
          </p:cNvPr>
          <p:cNvGrpSpPr/>
          <p:nvPr/>
        </p:nvGrpSpPr>
        <p:grpSpPr>
          <a:xfrm>
            <a:off x="61143" y="607348"/>
            <a:ext cx="2404279" cy="1788637"/>
            <a:chOff x="61143" y="607348"/>
            <a:chExt cx="2404279" cy="1788637"/>
          </a:xfrm>
        </p:grpSpPr>
        <p:pic>
          <p:nvPicPr>
            <p:cNvPr id="13" name="Picture 12" descr="JL0096841 591.1 MHz single cell with cryo piping(1).JPG">
              <a:extLst>
                <a:ext uri="{FF2B5EF4-FFF2-40B4-BE49-F238E27FC236}">
                  <a16:creationId xmlns:a16="http://schemas.microsoft.com/office/drawing/2014/main" id="{2BE3CD7C-2725-4343-A9AF-BCF113D08E9F}"/>
                </a:ext>
              </a:extLst>
            </p:cNvPr>
            <p:cNvPicPr>
              <a:picLocks noChangeAspect="1"/>
            </p:cNvPicPr>
            <p:nvPr/>
          </p:nvPicPr>
          <p:blipFill>
            <a:blip r:embed="rId5"/>
            <a:stretch>
              <a:fillRect/>
            </a:stretch>
          </p:blipFill>
          <p:spPr>
            <a:xfrm>
              <a:off x="149872" y="607348"/>
              <a:ext cx="2005022" cy="1558055"/>
            </a:xfrm>
            <a:prstGeom prst="rect">
              <a:avLst/>
            </a:prstGeom>
          </p:spPr>
        </p:pic>
        <p:sp>
          <p:nvSpPr>
            <p:cNvPr id="14" name="TextBox 13">
              <a:extLst>
                <a:ext uri="{FF2B5EF4-FFF2-40B4-BE49-F238E27FC236}">
                  <a16:creationId xmlns:a16="http://schemas.microsoft.com/office/drawing/2014/main" id="{328C74BA-80F9-CB44-BFC9-165E7365A710}"/>
                </a:ext>
              </a:extLst>
            </p:cNvPr>
            <p:cNvSpPr txBox="1"/>
            <p:nvPr/>
          </p:nvSpPr>
          <p:spPr>
            <a:xfrm>
              <a:off x="61143" y="1965098"/>
              <a:ext cx="2404279" cy="430887"/>
            </a:xfrm>
            <a:prstGeom prst="rect">
              <a:avLst/>
            </a:prstGeom>
            <a:noFill/>
          </p:spPr>
          <p:txBody>
            <a:bodyPr wrap="square" rtlCol="0">
              <a:spAutoFit/>
            </a:bodyPr>
            <a:lstStyle/>
            <a:p>
              <a:r>
                <a:rPr lang="en-US" altLang="zh-CN" sz="1050" dirty="0"/>
                <a:t>Electron - 591 MHz electron storage cavity</a:t>
              </a:r>
              <a:endParaRPr lang="en-US" sz="1050" dirty="0"/>
            </a:p>
          </p:txBody>
        </p:sp>
      </p:grpSp>
      <p:grpSp>
        <p:nvGrpSpPr>
          <p:cNvPr id="15" name="Group 14">
            <a:extLst>
              <a:ext uri="{FF2B5EF4-FFF2-40B4-BE49-F238E27FC236}">
                <a16:creationId xmlns:a16="http://schemas.microsoft.com/office/drawing/2014/main" id="{0648393B-A712-7C40-8779-A80A1F682032}"/>
              </a:ext>
            </a:extLst>
          </p:cNvPr>
          <p:cNvGrpSpPr>
            <a:grpSpLocks noChangeAspect="1"/>
          </p:cNvGrpSpPr>
          <p:nvPr/>
        </p:nvGrpSpPr>
        <p:grpSpPr>
          <a:xfrm>
            <a:off x="77578" y="2456133"/>
            <a:ext cx="2144529" cy="1761881"/>
            <a:chOff x="64598" y="2029495"/>
            <a:chExt cx="2859368" cy="2349172"/>
          </a:xfrm>
        </p:grpSpPr>
        <p:pic>
          <p:nvPicPr>
            <p:cNvPr id="16" name="Picture 15">
              <a:extLst>
                <a:ext uri="{FF2B5EF4-FFF2-40B4-BE49-F238E27FC236}">
                  <a16:creationId xmlns:a16="http://schemas.microsoft.com/office/drawing/2014/main" id="{0D4974F2-17A7-4C43-B632-7E66D4EEE566}"/>
                </a:ext>
              </a:extLst>
            </p:cNvPr>
            <p:cNvPicPr>
              <a:picLocks noChangeAspect="1"/>
            </p:cNvPicPr>
            <p:nvPr/>
          </p:nvPicPr>
          <p:blipFill rotWithShape="1">
            <a:blip r:embed="rId6">
              <a:extLst>
                <a:ext uri="{28A0092B-C50C-407E-A947-70E740481C1C}">
                  <a14:useLocalDpi xmlns:a14="http://schemas.microsoft.com/office/drawing/2010/main"/>
                </a:ext>
              </a:extLst>
            </a:blip>
            <a:srcRect/>
            <a:stretch/>
          </p:blipFill>
          <p:spPr>
            <a:xfrm rot="5400000">
              <a:off x="232960" y="1942657"/>
              <a:ext cx="1774655" cy="1948332"/>
            </a:xfrm>
            <a:prstGeom prst="rect">
              <a:avLst/>
            </a:prstGeom>
          </p:spPr>
        </p:pic>
        <p:sp>
          <p:nvSpPr>
            <p:cNvPr id="17" name="TextBox 16">
              <a:extLst>
                <a:ext uri="{FF2B5EF4-FFF2-40B4-BE49-F238E27FC236}">
                  <a16:creationId xmlns:a16="http://schemas.microsoft.com/office/drawing/2014/main" id="{E71EE351-D966-AF47-B46D-8649D70239EF}"/>
                </a:ext>
              </a:extLst>
            </p:cNvPr>
            <p:cNvSpPr txBox="1"/>
            <p:nvPr/>
          </p:nvSpPr>
          <p:spPr>
            <a:xfrm>
              <a:off x="64598" y="3804152"/>
              <a:ext cx="2859368" cy="574515"/>
            </a:xfrm>
            <a:prstGeom prst="rect">
              <a:avLst/>
            </a:prstGeom>
            <a:noFill/>
          </p:spPr>
          <p:txBody>
            <a:bodyPr wrap="square" rtlCol="0">
              <a:spAutoFit/>
            </a:bodyPr>
            <a:lstStyle/>
            <a:p>
              <a:r>
                <a:rPr lang="en-US" altLang="zh-CN" sz="1050" dirty="0"/>
                <a:t>Electron - 1773 MHz 3</a:t>
              </a:r>
              <a:r>
                <a:rPr lang="en-US" altLang="zh-CN" sz="1050" baseline="30000" dirty="0"/>
                <a:t>rd</a:t>
              </a:r>
              <a:r>
                <a:rPr lang="en-US" altLang="zh-CN" sz="1050" dirty="0"/>
                <a:t> harmonic cavity</a:t>
              </a:r>
              <a:endParaRPr lang="en-US" sz="1050" dirty="0"/>
            </a:p>
          </p:txBody>
        </p:sp>
      </p:grpSp>
      <p:grpSp>
        <p:nvGrpSpPr>
          <p:cNvPr id="18" name="Group 17">
            <a:extLst>
              <a:ext uri="{FF2B5EF4-FFF2-40B4-BE49-F238E27FC236}">
                <a16:creationId xmlns:a16="http://schemas.microsoft.com/office/drawing/2014/main" id="{88010090-E364-7F48-B068-7CF84C1E368D}"/>
              </a:ext>
            </a:extLst>
          </p:cNvPr>
          <p:cNvGrpSpPr/>
          <p:nvPr/>
        </p:nvGrpSpPr>
        <p:grpSpPr>
          <a:xfrm>
            <a:off x="5716047" y="364723"/>
            <a:ext cx="1992878" cy="1405329"/>
            <a:chOff x="5929725" y="510917"/>
            <a:chExt cx="1992878" cy="1405329"/>
          </a:xfrm>
        </p:grpSpPr>
        <p:pic>
          <p:nvPicPr>
            <p:cNvPr id="19" name="Picture 18">
              <a:extLst>
                <a:ext uri="{FF2B5EF4-FFF2-40B4-BE49-F238E27FC236}">
                  <a16:creationId xmlns:a16="http://schemas.microsoft.com/office/drawing/2014/main" id="{E1A0E844-4318-4A4F-A40E-A074D29CD38F}"/>
                </a:ext>
              </a:extLst>
            </p:cNvPr>
            <p:cNvPicPr>
              <a:picLocks noChangeAspect="1"/>
            </p:cNvPicPr>
            <p:nvPr/>
          </p:nvPicPr>
          <p:blipFill>
            <a:blip r:embed="rId2"/>
            <a:stretch>
              <a:fillRect/>
            </a:stretch>
          </p:blipFill>
          <p:spPr>
            <a:xfrm>
              <a:off x="5929725" y="510917"/>
              <a:ext cx="1992878" cy="1070662"/>
            </a:xfrm>
            <a:prstGeom prst="rect">
              <a:avLst/>
            </a:prstGeom>
          </p:spPr>
        </p:pic>
        <p:sp>
          <p:nvSpPr>
            <p:cNvPr id="20" name="TextBox 19">
              <a:extLst>
                <a:ext uri="{FF2B5EF4-FFF2-40B4-BE49-F238E27FC236}">
                  <a16:creationId xmlns:a16="http://schemas.microsoft.com/office/drawing/2014/main" id="{56FE4F59-B257-4C49-84E4-BBA1035987F0}"/>
                </a:ext>
              </a:extLst>
            </p:cNvPr>
            <p:cNvSpPr txBox="1"/>
            <p:nvPr/>
          </p:nvSpPr>
          <p:spPr>
            <a:xfrm>
              <a:off x="6039653" y="1485359"/>
              <a:ext cx="1873222" cy="430887"/>
            </a:xfrm>
            <a:prstGeom prst="rect">
              <a:avLst/>
            </a:prstGeom>
            <a:noFill/>
          </p:spPr>
          <p:txBody>
            <a:bodyPr wrap="square" rtlCol="0">
              <a:spAutoFit/>
            </a:bodyPr>
            <a:lstStyle/>
            <a:p>
              <a:r>
                <a:rPr lang="en-US" altLang="zh-CN" sz="1050" dirty="0"/>
                <a:t>Hadron Cooling - 591 MHz acceleration cavity</a:t>
              </a:r>
              <a:endParaRPr lang="en-US" sz="1050" dirty="0"/>
            </a:p>
          </p:txBody>
        </p:sp>
      </p:grpSp>
      <p:grpSp>
        <p:nvGrpSpPr>
          <p:cNvPr id="21" name="Group 20">
            <a:extLst>
              <a:ext uri="{FF2B5EF4-FFF2-40B4-BE49-F238E27FC236}">
                <a16:creationId xmlns:a16="http://schemas.microsoft.com/office/drawing/2014/main" id="{7A47DD6A-9D8C-7C42-809D-053BCE02CDD0}"/>
              </a:ext>
            </a:extLst>
          </p:cNvPr>
          <p:cNvGrpSpPr>
            <a:grpSpLocks noChangeAspect="1"/>
          </p:cNvGrpSpPr>
          <p:nvPr/>
        </p:nvGrpSpPr>
        <p:grpSpPr>
          <a:xfrm>
            <a:off x="6321690" y="3925069"/>
            <a:ext cx="2054786" cy="1421553"/>
            <a:chOff x="8085523" y="2795785"/>
            <a:chExt cx="2739714" cy="1895408"/>
          </a:xfrm>
        </p:grpSpPr>
        <p:pic>
          <p:nvPicPr>
            <p:cNvPr id="22" name="Picture 21">
              <a:extLst>
                <a:ext uri="{FF2B5EF4-FFF2-40B4-BE49-F238E27FC236}">
                  <a16:creationId xmlns:a16="http://schemas.microsoft.com/office/drawing/2014/main" id="{6E93F694-60CA-DC42-8884-584FCA4B4F0F}"/>
                </a:ext>
              </a:extLst>
            </p:cNvPr>
            <p:cNvPicPr>
              <a:picLocks noChangeAspect="1"/>
            </p:cNvPicPr>
            <p:nvPr/>
          </p:nvPicPr>
          <p:blipFill>
            <a:blip r:embed="rId7"/>
            <a:stretch>
              <a:fillRect/>
            </a:stretch>
          </p:blipFill>
          <p:spPr>
            <a:xfrm>
              <a:off x="8401129" y="2795785"/>
              <a:ext cx="1703514" cy="1277635"/>
            </a:xfrm>
            <a:prstGeom prst="rect">
              <a:avLst/>
            </a:prstGeom>
          </p:spPr>
        </p:pic>
        <p:sp>
          <p:nvSpPr>
            <p:cNvPr id="23" name="TextBox 22">
              <a:extLst>
                <a:ext uri="{FF2B5EF4-FFF2-40B4-BE49-F238E27FC236}">
                  <a16:creationId xmlns:a16="http://schemas.microsoft.com/office/drawing/2014/main" id="{DD7FD354-B6D2-5C4C-8B49-6298DCC0FAA5}"/>
                </a:ext>
              </a:extLst>
            </p:cNvPr>
            <p:cNvSpPr txBox="1"/>
            <p:nvPr/>
          </p:nvSpPr>
          <p:spPr>
            <a:xfrm>
              <a:off x="8085523" y="4116676"/>
              <a:ext cx="2739714" cy="574517"/>
            </a:xfrm>
            <a:prstGeom prst="rect">
              <a:avLst/>
            </a:prstGeom>
            <a:noFill/>
          </p:spPr>
          <p:txBody>
            <a:bodyPr wrap="square" rtlCol="0">
              <a:spAutoFit/>
            </a:bodyPr>
            <a:lstStyle/>
            <a:p>
              <a:pPr algn="ctr"/>
              <a:r>
                <a:rPr lang="en-US" altLang="zh-CN" sz="1050" dirty="0"/>
                <a:t>Hadron – 24.5 MHz acceleration cavity</a:t>
              </a:r>
              <a:endParaRPr lang="en-US" sz="1050" dirty="0"/>
            </a:p>
          </p:txBody>
        </p:sp>
      </p:grpSp>
      <p:grpSp>
        <p:nvGrpSpPr>
          <p:cNvPr id="24" name="Group 23">
            <a:extLst>
              <a:ext uri="{FF2B5EF4-FFF2-40B4-BE49-F238E27FC236}">
                <a16:creationId xmlns:a16="http://schemas.microsoft.com/office/drawing/2014/main" id="{8A285FC7-C183-F046-98BC-ED3E79167A9C}"/>
              </a:ext>
            </a:extLst>
          </p:cNvPr>
          <p:cNvGrpSpPr>
            <a:grpSpLocks noChangeAspect="1"/>
          </p:cNvGrpSpPr>
          <p:nvPr/>
        </p:nvGrpSpPr>
        <p:grpSpPr>
          <a:xfrm>
            <a:off x="5125853" y="4020318"/>
            <a:ext cx="1629954" cy="2312918"/>
            <a:chOff x="7175594" y="3206377"/>
            <a:chExt cx="2173266" cy="3083892"/>
          </a:xfrm>
        </p:grpSpPr>
        <p:pic>
          <p:nvPicPr>
            <p:cNvPr id="25" name="Picture 24">
              <a:extLst>
                <a:ext uri="{FF2B5EF4-FFF2-40B4-BE49-F238E27FC236}">
                  <a16:creationId xmlns:a16="http://schemas.microsoft.com/office/drawing/2014/main" id="{F73BA0D6-8029-D445-A1D8-2B486D987FCE}"/>
                </a:ext>
              </a:extLst>
            </p:cNvPr>
            <p:cNvPicPr>
              <a:picLocks noChangeAspect="1"/>
            </p:cNvPicPr>
            <p:nvPr/>
          </p:nvPicPr>
          <p:blipFill>
            <a:blip r:embed="rId8"/>
            <a:stretch>
              <a:fillRect/>
            </a:stretch>
          </p:blipFill>
          <p:spPr>
            <a:xfrm>
              <a:off x="7460206" y="3206377"/>
              <a:ext cx="1503247" cy="2314450"/>
            </a:xfrm>
            <a:prstGeom prst="rect">
              <a:avLst/>
            </a:prstGeom>
          </p:spPr>
        </p:pic>
        <p:sp>
          <p:nvSpPr>
            <p:cNvPr id="26" name="TextBox 25">
              <a:extLst>
                <a:ext uri="{FF2B5EF4-FFF2-40B4-BE49-F238E27FC236}">
                  <a16:creationId xmlns:a16="http://schemas.microsoft.com/office/drawing/2014/main" id="{840D242F-8C40-EE40-89B8-CF2D1602D598}"/>
                </a:ext>
              </a:extLst>
            </p:cNvPr>
            <p:cNvSpPr txBox="1"/>
            <p:nvPr/>
          </p:nvSpPr>
          <p:spPr>
            <a:xfrm>
              <a:off x="7175594" y="5520827"/>
              <a:ext cx="2173266" cy="769442"/>
            </a:xfrm>
            <a:prstGeom prst="rect">
              <a:avLst/>
            </a:prstGeom>
            <a:noFill/>
          </p:spPr>
          <p:txBody>
            <a:bodyPr wrap="square" rtlCol="0">
              <a:spAutoFit/>
            </a:bodyPr>
            <a:lstStyle/>
            <a:p>
              <a:r>
                <a:rPr lang="en-US" altLang="zh-CN" sz="1050" dirty="0"/>
                <a:t>Hadron – 49.2 MHz and 98.5 MHz bunch splitter cavity</a:t>
              </a:r>
              <a:endParaRPr lang="en-US" sz="1050" dirty="0"/>
            </a:p>
          </p:txBody>
        </p:sp>
      </p:grpSp>
      <p:grpSp>
        <p:nvGrpSpPr>
          <p:cNvPr id="27" name="Group 26">
            <a:extLst>
              <a:ext uri="{FF2B5EF4-FFF2-40B4-BE49-F238E27FC236}">
                <a16:creationId xmlns:a16="http://schemas.microsoft.com/office/drawing/2014/main" id="{4FB5465F-28D6-6547-BDF4-8B42B4E81CC3}"/>
              </a:ext>
            </a:extLst>
          </p:cNvPr>
          <p:cNvGrpSpPr>
            <a:grpSpLocks noChangeAspect="1"/>
          </p:cNvGrpSpPr>
          <p:nvPr/>
        </p:nvGrpSpPr>
        <p:grpSpPr>
          <a:xfrm>
            <a:off x="7584362" y="1228603"/>
            <a:ext cx="1665075" cy="1753280"/>
            <a:chOff x="9728932" y="1022503"/>
            <a:chExt cx="2220095" cy="2337711"/>
          </a:xfrm>
        </p:grpSpPr>
        <p:pic>
          <p:nvPicPr>
            <p:cNvPr id="28" name="Picture 27">
              <a:extLst>
                <a:ext uri="{FF2B5EF4-FFF2-40B4-BE49-F238E27FC236}">
                  <a16:creationId xmlns:a16="http://schemas.microsoft.com/office/drawing/2014/main" id="{E4237199-4B8C-F346-B770-B0A8BF28FACD}"/>
                </a:ext>
              </a:extLst>
            </p:cNvPr>
            <p:cNvPicPr>
              <a:picLocks noChangeAspect="1"/>
            </p:cNvPicPr>
            <p:nvPr/>
          </p:nvPicPr>
          <p:blipFill>
            <a:blip r:embed="rId9"/>
            <a:stretch>
              <a:fillRect/>
            </a:stretch>
          </p:blipFill>
          <p:spPr>
            <a:xfrm>
              <a:off x="9728932" y="1022503"/>
              <a:ext cx="2051487" cy="1605592"/>
            </a:xfrm>
            <a:prstGeom prst="rect">
              <a:avLst/>
            </a:prstGeom>
          </p:spPr>
        </p:pic>
        <p:sp>
          <p:nvSpPr>
            <p:cNvPr id="29" name="TextBox 28">
              <a:extLst>
                <a:ext uri="{FF2B5EF4-FFF2-40B4-BE49-F238E27FC236}">
                  <a16:creationId xmlns:a16="http://schemas.microsoft.com/office/drawing/2014/main" id="{87D20F34-563B-7F47-94D3-958DD38D54DA}"/>
                </a:ext>
              </a:extLst>
            </p:cNvPr>
            <p:cNvSpPr txBox="1"/>
            <p:nvPr/>
          </p:nvSpPr>
          <p:spPr>
            <a:xfrm>
              <a:off x="9895016" y="2590771"/>
              <a:ext cx="2054011" cy="769443"/>
            </a:xfrm>
            <a:prstGeom prst="rect">
              <a:avLst/>
            </a:prstGeom>
            <a:noFill/>
          </p:spPr>
          <p:txBody>
            <a:bodyPr wrap="square" rtlCol="0">
              <a:spAutoFit/>
            </a:bodyPr>
            <a:lstStyle/>
            <a:p>
              <a:r>
                <a:rPr lang="en-US" altLang="zh-CN" sz="1050" dirty="0"/>
                <a:t>Injector - 571 MHz bunch compression cavity</a:t>
              </a:r>
              <a:endParaRPr lang="en-US" sz="1050" dirty="0"/>
            </a:p>
          </p:txBody>
        </p:sp>
      </p:grpSp>
      <p:grpSp>
        <p:nvGrpSpPr>
          <p:cNvPr id="30" name="Group 29">
            <a:extLst>
              <a:ext uri="{FF2B5EF4-FFF2-40B4-BE49-F238E27FC236}">
                <a16:creationId xmlns:a16="http://schemas.microsoft.com/office/drawing/2014/main" id="{F18093BC-24BF-124E-AFC8-51214A03E241}"/>
              </a:ext>
            </a:extLst>
          </p:cNvPr>
          <p:cNvGrpSpPr>
            <a:grpSpLocks noChangeAspect="1"/>
          </p:cNvGrpSpPr>
          <p:nvPr/>
        </p:nvGrpSpPr>
        <p:grpSpPr>
          <a:xfrm>
            <a:off x="7853987" y="2879058"/>
            <a:ext cx="1395450" cy="2016519"/>
            <a:chOff x="2611070" y="3768883"/>
            <a:chExt cx="1860600" cy="2688697"/>
          </a:xfrm>
        </p:grpSpPr>
        <p:pic>
          <p:nvPicPr>
            <p:cNvPr id="31" name="Picture 30">
              <a:extLst>
                <a:ext uri="{FF2B5EF4-FFF2-40B4-BE49-F238E27FC236}">
                  <a16:creationId xmlns:a16="http://schemas.microsoft.com/office/drawing/2014/main" id="{DEEB6691-DD84-5340-A6E8-A729C666F7DF}"/>
                </a:ext>
              </a:extLst>
            </p:cNvPr>
            <p:cNvPicPr>
              <a:picLocks noChangeAspect="1"/>
            </p:cNvPicPr>
            <p:nvPr/>
          </p:nvPicPr>
          <p:blipFill>
            <a:blip r:embed="rId10"/>
            <a:stretch>
              <a:fillRect/>
            </a:stretch>
          </p:blipFill>
          <p:spPr>
            <a:xfrm>
              <a:off x="2824113" y="3768883"/>
              <a:ext cx="1294739" cy="1920900"/>
            </a:xfrm>
            <a:prstGeom prst="rect">
              <a:avLst/>
            </a:prstGeom>
          </p:spPr>
        </p:pic>
        <p:sp>
          <p:nvSpPr>
            <p:cNvPr id="32" name="TextBox 31">
              <a:extLst>
                <a:ext uri="{FF2B5EF4-FFF2-40B4-BE49-F238E27FC236}">
                  <a16:creationId xmlns:a16="http://schemas.microsoft.com/office/drawing/2014/main" id="{D9444681-BA89-8140-A89C-AE28A2F00557}"/>
                </a:ext>
              </a:extLst>
            </p:cNvPr>
            <p:cNvSpPr txBox="1"/>
            <p:nvPr/>
          </p:nvSpPr>
          <p:spPr>
            <a:xfrm>
              <a:off x="2611070" y="5688137"/>
              <a:ext cx="1860600" cy="769443"/>
            </a:xfrm>
            <a:prstGeom prst="rect">
              <a:avLst/>
            </a:prstGeom>
            <a:noFill/>
          </p:spPr>
          <p:txBody>
            <a:bodyPr wrap="square" rtlCol="0">
              <a:spAutoFit/>
            </a:bodyPr>
            <a:lstStyle/>
            <a:p>
              <a:r>
                <a:rPr lang="en-US" altLang="zh-CN" sz="1050" dirty="0"/>
                <a:t>Hadron - 197 MHz bunch compression cavity</a:t>
              </a:r>
              <a:endParaRPr lang="en-US" sz="1050" dirty="0"/>
            </a:p>
          </p:txBody>
        </p:sp>
      </p:grpSp>
      <p:grpSp>
        <p:nvGrpSpPr>
          <p:cNvPr id="33" name="Group 32">
            <a:extLst>
              <a:ext uri="{FF2B5EF4-FFF2-40B4-BE49-F238E27FC236}">
                <a16:creationId xmlns:a16="http://schemas.microsoft.com/office/drawing/2014/main" id="{248AD31C-6B61-B344-89EF-5E49073A8946}"/>
              </a:ext>
            </a:extLst>
          </p:cNvPr>
          <p:cNvGrpSpPr/>
          <p:nvPr/>
        </p:nvGrpSpPr>
        <p:grpSpPr>
          <a:xfrm>
            <a:off x="2140" y="4526218"/>
            <a:ext cx="2050604" cy="1365009"/>
            <a:chOff x="2140" y="4481614"/>
            <a:chExt cx="2050604" cy="1365009"/>
          </a:xfrm>
        </p:grpSpPr>
        <p:pic>
          <p:nvPicPr>
            <p:cNvPr id="34" name="Picture 33">
              <a:extLst>
                <a:ext uri="{FF2B5EF4-FFF2-40B4-BE49-F238E27FC236}">
                  <a16:creationId xmlns:a16="http://schemas.microsoft.com/office/drawing/2014/main" id="{9E96AAC5-7EE8-084C-A914-17D8635B2560}"/>
                </a:ext>
              </a:extLst>
            </p:cNvPr>
            <p:cNvPicPr>
              <a:picLocks noChangeAspect="1"/>
            </p:cNvPicPr>
            <p:nvPr/>
          </p:nvPicPr>
          <p:blipFill>
            <a:blip r:embed="rId2"/>
            <a:stretch>
              <a:fillRect/>
            </a:stretch>
          </p:blipFill>
          <p:spPr>
            <a:xfrm>
              <a:off x="59866" y="4775961"/>
              <a:ext cx="1992878" cy="1070662"/>
            </a:xfrm>
            <a:prstGeom prst="rect">
              <a:avLst/>
            </a:prstGeom>
          </p:spPr>
        </p:pic>
        <p:sp>
          <p:nvSpPr>
            <p:cNvPr id="35" name="TextBox 34">
              <a:extLst>
                <a:ext uri="{FF2B5EF4-FFF2-40B4-BE49-F238E27FC236}">
                  <a16:creationId xmlns:a16="http://schemas.microsoft.com/office/drawing/2014/main" id="{E6E7A6A3-80D2-9246-B06F-95754AF5DC72}"/>
                </a:ext>
              </a:extLst>
            </p:cNvPr>
            <p:cNvSpPr txBox="1"/>
            <p:nvPr/>
          </p:nvSpPr>
          <p:spPr>
            <a:xfrm>
              <a:off x="2140" y="4481614"/>
              <a:ext cx="1916293" cy="415498"/>
            </a:xfrm>
            <a:prstGeom prst="rect">
              <a:avLst/>
            </a:prstGeom>
            <a:noFill/>
          </p:spPr>
          <p:txBody>
            <a:bodyPr wrap="square" rtlCol="0">
              <a:spAutoFit/>
            </a:bodyPr>
            <a:lstStyle/>
            <a:p>
              <a:r>
                <a:rPr lang="en-US" altLang="zh-CN" sz="1050" dirty="0"/>
                <a:t>Rapid Cycling Synchrotron - 591 MHz acceleration cavity</a:t>
              </a:r>
              <a:endParaRPr lang="en-US" sz="1050" dirty="0"/>
            </a:p>
          </p:txBody>
        </p:sp>
      </p:grpSp>
    </p:spTree>
    <p:extLst>
      <p:ext uri="{BB962C8B-B14F-4D97-AF65-F5344CB8AC3E}">
        <p14:creationId xmlns:p14="http://schemas.microsoft.com/office/powerpoint/2010/main" val="42679825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671C8512-1D16-4362-AD30-351CA6D7610E}"/>
              </a:ext>
            </a:extLst>
          </p:cNvPr>
          <p:cNvPicPr>
            <a:picLocks noChangeAspect="1"/>
          </p:cNvPicPr>
          <p:nvPr/>
        </p:nvPicPr>
        <p:blipFill>
          <a:blip r:embed="rId2"/>
          <a:stretch>
            <a:fillRect/>
          </a:stretch>
        </p:blipFill>
        <p:spPr>
          <a:xfrm>
            <a:off x="105555" y="3023198"/>
            <a:ext cx="3079210" cy="2203719"/>
          </a:xfrm>
          <a:prstGeom prst="rect">
            <a:avLst/>
          </a:prstGeom>
        </p:spPr>
      </p:pic>
      <p:pic>
        <p:nvPicPr>
          <p:cNvPr id="11" name="Picture 10">
            <a:extLst>
              <a:ext uri="{FF2B5EF4-FFF2-40B4-BE49-F238E27FC236}">
                <a16:creationId xmlns:a16="http://schemas.microsoft.com/office/drawing/2014/main" id="{B2ACA3D2-E049-4FC4-BC56-3BCFC53688E3}"/>
              </a:ext>
            </a:extLst>
          </p:cNvPr>
          <p:cNvPicPr>
            <a:picLocks noChangeAspect="1"/>
          </p:cNvPicPr>
          <p:nvPr/>
        </p:nvPicPr>
        <p:blipFill>
          <a:blip r:embed="rId3"/>
          <a:stretch>
            <a:fillRect/>
          </a:stretch>
        </p:blipFill>
        <p:spPr>
          <a:xfrm>
            <a:off x="193715" y="1060776"/>
            <a:ext cx="2991050" cy="2074330"/>
          </a:xfrm>
          <a:prstGeom prst="rect">
            <a:avLst/>
          </a:prstGeom>
        </p:spPr>
      </p:pic>
      <p:pic>
        <p:nvPicPr>
          <p:cNvPr id="7" name="Picture 6">
            <a:extLst>
              <a:ext uri="{FF2B5EF4-FFF2-40B4-BE49-F238E27FC236}">
                <a16:creationId xmlns:a16="http://schemas.microsoft.com/office/drawing/2014/main" id="{F103DEA7-8794-4A94-B24A-10276BB8C10C}"/>
              </a:ext>
            </a:extLst>
          </p:cNvPr>
          <p:cNvPicPr>
            <a:picLocks noChangeAspect="1"/>
          </p:cNvPicPr>
          <p:nvPr/>
        </p:nvPicPr>
        <p:blipFill>
          <a:blip r:embed="rId4"/>
          <a:stretch>
            <a:fillRect/>
          </a:stretch>
        </p:blipFill>
        <p:spPr>
          <a:xfrm>
            <a:off x="5036541" y="-9251"/>
            <a:ext cx="4023986" cy="3032449"/>
          </a:xfrm>
          <a:prstGeom prst="rect">
            <a:avLst/>
          </a:prstGeom>
        </p:spPr>
      </p:pic>
      <p:sp>
        <p:nvSpPr>
          <p:cNvPr id="2" name="Title 1"/>
          <p:cNvSpPr>
            <a:spLocks noGrp="1"/>
          </p:cNvSpPr>
          <p:nvPr>
            <p:ph type="title"/>
          </p:nvPr>
        </p:nvSpPr>
        <p:spPr>
          <a:xfrm>
            <a:off x="628650" y="160094"/>
            <a:ext cx="6508130" cy="543637"/>
          </a:xfrm>
        </p:spPr>
        <p:txBody>
          <a:bodyPr>
            <a:normAutofit/>
          </a:bodyPr>
          <a:lstStyle/>
          <a:p>
            <a:r>
              <a:rPr lang="en-US" sz="3200" dirty="0"/>
              <a:t>EIC SRF Cavities &amp; Cryomodules</a:t>
            </a:r>
          </a:p>
        </p:txBody>
      </p:sp>
      <p:sp>
        <p:nvSpPr>
          <p:cNvPr id="3" name="Content Placeholder 2"/>
          <p:cNvSpPr>
            <a:spLocks noGrp="1"/>
          </p:cNvSpPr>
          <p:nvPr>
            <p:ph idx="1"/>
          </p:nvPr>
        </p:nvSpPr>
        <p:spPr>
          <a:xfrm>
            <a:off x="354316" y="786099"/>
            <a:ext cx="7886700" cy="549354"/>
          </a:xfrm>
        </p:spPr>
        <p:txBody>
          <a:bodyPr>
            <a:normAutofit/>
          </a:bodyPr>
          <a:lstStyle/>
          <a:p>
            <a:r>
              <a:rPr lang="en-US" sz="2000" dirty="0"/>
              <a:t>Several CM types required, total ~50</a:t>
            </a:r>
          </a:p>
        </p:txBody>
      </p:sp>
      <p:sp>
        <p:nvSpPr>
          <p:cNvPr id="4" name="Slide Number Placeholder 3">
            <a:extLst>
              <a:ext uri="{FF2B5EF4-FFF2-40B4-BE49-F238E27FC236}">
                <a16:creationId xmlns:a16="http://schemas.microsoft.com/office/drawing/2014/main" id="{EDFCEB32-5665-4078-9BAC-7F0C2CFC30A3}"/>
              </a:ext>
            </a:extLst>
          </p:cNvPr>
          <p:cNvSpPr>
            <a:spLocks noGrp="1"/>
          </p:cNvSpPr>
          <p:nvPr>
            <p:ph type="sldNum" sz="quarter" idx="12"/>
          </p:nvPr>
        </p:nvSpPr>
        <p:spPr/>
        <p:txBody>
          <a:bodyPr/>
          <a:lstStyle/>
          <a:p>
            <a:fld id="{893C5830-40F3-F04E-B2E3-10E6672BA8FF}" type="slidenum">
              <a:rPr lang="en-US" smtClean="0"/>
              <a:pPr/>
              <a:t>17</a:t>
            </a:fld>
            <a:endParaRPr lang="en-US"/>
          </a:p>
        </p:txBody>
      </p:sp>
      <p:sp>
        <p:nvSpPr>
          <p:cNvPr id="10" name="TextBox 9">
            <a:extLst>
              <a:ext uri="{FF2B5EF4-FFF2-40B4-BE49-F238E27FC236}">
                <a16:creationId xmlns:a16="http://schemas.microsoft.com/office/drawing/2014/main" id="{0107A686-2E46-B749-9DA2-D3EA90F7CC68}"/>
              </a:ext>
            </a:extLst>
          </p:cNvPr>
          <p:cNvSpPr txBox="1"/>
          <p:nvPr/>
        </p:nvSpPr>
        <p:spPr>
          <a:xfrm>
            <a:off x="3816297" y="5922685"/>
            <a:ext cx="2882584" cy="369332"/>
          </a:xfrm>
          <a:prstGeom prst="rect">
            <a:avLst/>
          </a:prstGeom>
          <a:noFill/>
        </p:spPr>
        <p:txBody>
          <a:bodyPr wrap="none" rtlCol="0">
            <a:spAutoFit/>
          </a:bodyPr>
          <a:lstStyle/>
          <a:p>
            <a:r>
              <a:rPr lang="en-US" dirty="0"/>
              <a:t>Joe Preble, Kevin Smith, et al</a:t>
            </a:r>
          </a:p>
        </p:txBody>
      </p:sp>
      <p:pic>
        <p:nvPicPr>
          <p:cNvPr id="12" name="Picture 11">
            <a:extLst>
              <a:ext uri="{FF2B5EF4-FFF2-40B4-BE49-F238E27FC236}">
                <a16:creationId xmlns:a16="http://schemas.microsoft.com/office/drawing/2014/main" id="{0A7D4723-2029-B843-80D9-7119E68F02F4}"/>
              </a:ext>
            </a:extLst>
          </p:cNvPr>
          <p:cNvPicPr>
            <a:picLocks noChangeAspect="1"/>
          </p:cNvPicPr>
          <p:nvPr/>
        </p:nvPicPr>
        <p:blipFill>
          <a:blip r:embed="rId5"/>
          <a:stretch>
            <a:fillRect/>
          </a:stretch>
        </p:blipFill>
        <p:spPr>
          <a:xfrm>
            <a:off x="3093087" y="1904579"/>
            <a:ext cx="2164502" cy="1410935"/>
          </a:xfrm>
          <a:prstGeom prst="rect">
            <a:avLst/>
          </a:prstGeom>
        </p:spPr>
      </p:pic>
      <p:pic>
        <p:nvPicPr>
          <p:cNvPr id="14" name="Picture 13">
            <a:extLst>
              <a:ext uri="{FF2B5EF4-FFF2-40B4-BE49-F238E27FC236}">
                <a16:creationId xmlns:a16="http://schemas.microsoft.com/office/drawing/2014/main" id="{78ECA333-B98D-8940-8F2A-3789C07CEC24}"/>
              </a:ext>
            </a:extLst>
          </p:cNvPr>
          <p:cNvPicPr>
            <a:picLocks noChangeAspect="1"/>
          </p:cNvPicPr>
          <p:nvPr/>
        </p:nvPicPr>
        <p:blipFill>
          <a:blip r:embed="rId6"/>
          <a:stretch>
            <a:fillRect/>
          </a:stretch>
        </p:blipFill>
        <p:spPr>
          <a:xfrm>
            <a:off x="5710168" y="2846138"/>
            <a:ext cx="3433832" cy="1741189"/>
          </a:xfrm>
          <a:prstGeom prst="rect">
            <a:avLst/>
          </a:prstGeom>
        </p:spPr>
      </p:pic>
      <p:pic>
        <p:nvPicPr>
          <p:cNvPr id="16" name="Picture 15">
            <a:extLst>
              <a:ext uri="{FF2B5EF4-FFF2-40B4-BE49-F238E27FC236}">
                <a16:creationId xmlns:a16="http://schemas.microsoft.com/office/drawing/2014/main" id="{6C705281-C44A-A94C-A110-C7F032934718}"/>
              </a:ext>
            </a:extLst>
          </p:cNvPr>
          <p:cNvPicPr>
            <a:picLocks noChangeAspect="1"/>
          </p:cNvPicPr>
          <p:nvPr/>
        </p:nvPicPr>
        <p:blipFill>
          <a:blip r:embed="rId7"/>
          <a:stretch>
            <a:fillRect/>
          </a:stretch>
        </p:blipFill>
        <p:spPr>
          <a:xfrm>
            <a:off x="3405829" y="3375111"/>
            <a:ext cx="2078050" cy="1499892"/>
          </a:xfrm>
          <a:prstGeom prst="rect">
            <a:avLst/>
          </a:prstGeom>
        </p:spPr>
      </p:pic>
      <p:sp>
        <p:nvSpPr>
          <p:cNvPr id="18" name="Content Placeholder 2">
            <a:extLst>
              <a:ext uri="{FF2B5EF4-FFF2-40B4-BE49-F238E27FC236}">
                <a16:creationId xmlns:a16="http://schemas.microsoft.com/office/drawing/2014/main" id="{44D3E182-175E-0B4A-BB2E-9052155C8077}"/>
              </a:ext>
            </a:extLst>
          </p:cNvPr>
          <p:cNvSpPr txBox="1">
            <a:spLocks/>
          </p:cNvSpPr>
          <p:nvPr/>
        </p:nvSpPr>
        <p:spPr>
          <a:xfrm>
            <a:off x="1951462" y="4775263"/>
            <a:ext cx="7109065" cy="102250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SRF cavities, 197-1773 MHz</a:t>
            </a:r>
          </a:p>
          <a:p>
            <a:pPr lvl="1"/>
            <a:r>
              <a:rPr lang="en-US" sz="1800" dirty="0"/>
              <a:t>High RRR, fine grain, Niobium sheet cavities</a:t>
            </a:r>
          </a:p>
          <a:p>
            <a:pPr lvl="1"/>
            <a:r>
              <a:rPr lang="en-US" sz="1800" dirty="0"/>
              <a:t>5 types, 3 elliptical and 2 non-elliptical, quantities ~ 4-20</a:t>
            </a:r>
          </a:p>
        </p:txBody>
      </p:sp>
    </p:spTree>
    <p:extLst>
      <p:ext uri="{BB962C8B-B14F-4D97-AF65-F5344CB8AC3E}">
        <p14:creationId xmlns:p14="http://schemas.microsoft.com/office/powerpoint/2010/main" val="32656772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48497-DA8C-6649-BA47-0E7EBF3BF39E}"/>
              </a:ext>
            </a:extLst>
          </p:cNvPr>
          <p:cNvSpPr>
            <a:spLocks noGrp="1"/>
          </p:cNvSpPr>
          <p:nvPr>
            <p:ph type="title"/>
          </p:nvPr>
        </p:nvSpPr>
        <p:spPr>
          <a:xfrm>
            <a:off x="628650" y="365126"/>
            <a:ext cx="7886700" cy="810531"/>
          </a:xfrm>
        </p:spPr>
        <p:txBody>
          <a:bodyPr>
            <a:normAutofit fontScale="90000"/>
          </a:bodyPr>
          <a:lstStyle/>
          <a:p>
            <a:r>
              <a:rPr lang="en-US" dirty="0"/>
              <a:t>The need for beam cooling – IBS</a:t>
            </a:r>
          </a:p>
        </p:txBody>
      </p:sp>
      <p:sp>
        <p:nvSpPr>
          <p:cNvPr id="4" name="Slide Number Placeholder 3">
            <a:extLst>
              <a:ext uri="{FF2B5EF4-FFF2-40B4-BE49-F238E27FC236}">
                <a16:creationId xmlns:a16="http://schemas.microsoft.com/office/drawing/2014/main" id="{AA7D0F00-8823-E746-9981-BEFE5EA32A2E}"/>
              </a:ext>
            </a:extLst>
          </p:cNvPr>
          <p:cNvSpPr>
            <a:spLocks noGrp="1"/>
          </p:cNvSpPr>
          <p:nvPr>
            <p:ph type="sldNum" sz="quarter" idx="12"/>
          </p:nvPr>
        </p:nvSpPr>
        <p:spPr/>
        <p:txBody>
          <a:bodyPr/>
          <a:lstStyle/>
          <a:p>
            <a:fld id="{893C5830-40F3-F04E-B2E3-10E6672BA8FF}" type="slidenum">
              <a:rPr lang="en-US" smtClean="0"/>
              <a:pPr/>
              <a:t>18</a:t>
            </a:fld>
            <a:endParaRPr lang="en-US"/>
          </a:p>
        </p:txBody>
      </p:sp>
      <p:sp>
        <p:nvSpPr>
          <p:cNvPr id="5" name="Content Placeholder 2">
            <a:extLst>
              <a:ext uri="{FF2B5EF4-FFF2-40B4-BE49-F238E27FC236}">
                <a16:creationId xmlns:a16="http://schemas.microsoft.com/office/drawing/2014/main" id="{6F987273-11D3-F74A-9641-3D131E2850A6}"/>
              </a:ext>
            </a:extLst>
          </p:cNvPr>
          <p:cNvSpPr>
            <a:spLocks noGrp="1"/>
          </p:cNvSpPr>
          <p:nvPr>
            <p:ph idx="1"/>
          </p:nvPr>
        </p:nvSpPr>
        <p:spPr>
          <a:xfrm>
            <a:off x="308919" y="1088571"/>
            <a:ext cx="8464378" cy="5259178"/>
          </a:xfrm>
        </p:spPr>
        <p:txBody>
          <a:bodyPr>
            <a:normAutofit/>
          </a:bodyPr>
          <a:lstStyle/>
          <a:p>
            <a:r>
              <a:rPr lang="en-US" sz="2000" dirty="0" err="1"/>
              <a:t>Intrabeam</a:t>
            </a:r>
            <a:r>
              <a:rPr lang="en-US" sz="2000" dirty="0"/>
              <a:t> Scattering (IBS): Lorentz boosted Coulomb scattering inside bunches</a:t>
            </a:r>
          </a:p>
          <a:p>
            <a:endParaRPr lang="en-US" sz="2000" dirty="0"/>
          </a:p>
          <a:p>
            <a:endParaRPr lang="en-US" sz="2000" dirty="0"/>
          </a:p>
          <a:p>
            <a:endParaRPr lang="en-US" sz="2000" dirty="0"/>
          </a:p>
          <a:p>
            <a:endParaRPr lang="en-US" sz="2000" dirty="0"/>
          </a:p>
          <a:p>
            <a:endParaRPr lang="en-US" sz="2000" dirty="0"/>
          </a:p>
          <a:p>
            <a:endParaRPr lang="en-US" sz="2000" dirty="0"/>
          </a:p>
          <a:p>
            <a:r>
              <a:rPr lang="en-US" sz="2000" dirty="0"/>
              <a:t>Higher charge and smaller emittances increase IBS growth rate</a:t>
            </a:r>
          </a:p>
          <a:p>
            <a:pPr lvl="1"/>
            <a:r>
              <a:rPr lang="en-US" sz="1600" dirty="0"/>
              <a:t>IBS can be partially mitigated by reducing dispersion and increasing energy spread</a:t>
            </a:r>
          </a:p>
          <a:p>
            <a:r>
              <a:rPr lang="en-US" sz="2000" dirty="0"/>
              <a:t>IBS rates for EIC parameters ~2 hour </a:t>
            </a:r>
          </a:p>
          <a:p>
            <a:r>
              <a:rPr lang="en-US" sz="2000" dirty="0"/>
              <a:t>Beam cooling methods needed to counteract IBS</a:t>
            </a:r>
          </a:p>
          <a:p>
            <a:endParaRPr lang="en-US" sz="2000" dirty="0"/>
          </a:p>
        </p:txBody>
      </p:sp>
      <p:grpSp>
        <p:nvGrpSpPr>
          <p:cNvPr id="6" name="Group 5">
            <a:extLst>
              <a:ext uri="{FF2B5EF4-FFF2-40B4-BE49-F238E27FC236}">
                <a16:creationId xmlns:a16="http://schemas.microsoft.com/office/drawing/2014/main" id="{F3ACF761-C817-5F4B-A38D-E1340B8B7EC8}"/>
              </a:ext>
            </a:extLst>
          </p:cNvPr>
          <p:cNvGrpSpPr/>
          <p:nvPr/>
        </p:nvGrpSpPr>
        <p:grpSpPr>
          <a:xfrm>
            <a:off x="2450481" y="2332322"/>
            <a:ext cx="3620536" cy="1159637"/>
            <a:chOff x="3267307" y="2500162"/>
            <a:chExt cx="4827381" cy="1546183"/>
          </a:xfrm>
        </p:grpSpPr>
        <p:grpSp>
          <p:nvGrpSpPr>
            <p:cNvPr id="7" name="Group 6">
              <a:extLst>
                <a:ext uri="{FF2B5EF4-FFF2-40B4-BE49-F238E27FC236}">
                  <a16:creationId xmlns:a16="http://schemas.microsoft.com/office/drawing/2014/main" id="{97FFD351-A823-7342-90D3-71773906EBFC}"/>
                </a:ext>
              </a:extLst>
            </p:cNvPr>
            <p:cNvGrpSpPr/>
            <p:nvPr/>
          </p:nvGrpSpPr>
          <p:grpSpPr>
            <a:xfrm>
              <a:off x="3267307" y="2500162"/>
              <a:ext cx="4827381" cy="1546183"/>
              <a:chOff x="3267307" y="2103922"/>
              <a:chExt cx="4827381" cy="1546183"/>
            </a:xfrm>
          </p:grpSpPr>
          <p:sp>
            <p:nvSpPr>
              <p:cNvPr id="9" name="Oval 8">
                <a:extLst>
                  <a:ext uri="{FF2B5EF4-FFF2-40B4-BE49-F238E27FC236}">
                    <a16:creationId xmlns:a16="http://schemas.microsoft.com/office/drawing/2014/main" id="{E47C6372-4B40-F14F-B48C-233CF10FB32B}"/>
                  </a:ext>
                </a:extLst>
              </p:cNvPr>
              <p:cNvSpPr/>
              <p:nvPr/>
            </p:nvSpPr>
            <p:spPr>
              <a:xfrm>
                <a:off x="3267307" y="2103922"/>
                <a:ext cx="4827381" cy="1546183"/>
              </a:xfrm>
              <a:prstGeom prst="ellipse">
                <a:avLst/>
              </a:prstGeom>
              <a:solidFill>
                <a:schemeClr val="accent1">
                  <a:alpha val="5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Freeform 9">
                <a:extLst>
                  <a:ext uri="{FF2B5EF4-FFF2-40B4-BE49-F238E27FC236}">
                    <a16:creationId xmlns:a16="http://schemas.microsoft.com/office/drawing/2014/main" id="{89109A76-B728-DA4B-9177-79C2391C0022}"/>
                  </a:ext>
                </a:extLst>
              </p:cNvPr>
              <p:cNvSpPr/>
              <p:nvPr/>
            </p:nvSpPr>
            <p:spPr>
              <a:xfrm>
                <a:off x="5540865" y="2103922"/>
                <a:ext cx="2377440" cy="788715"/>
              </a:xfrm>
              <a:custGeom>
                <a:avLst/>
                <a:gdLst>
                  <a:gd name="connsiteX0" fmla="*/ 21997 w 2399437"/>
                  <a:gd name="connsiteY0" fmla="*/ 0 h 1052048"/>
                  <a:gd name="connsiteX1" fmla="*/ 21997 w 2399437"/>
                  <a:gd name="connsiteY1" fmla="*/ 853440 h 1052048"/>
                  <a:gd name="connsiteX2" fmla="*/ 250597 w 2399437"/>
                  <a:gd name="connsiteY2" fmla="*/ 1021080 h 1052048"/>
                  <a:gd name="connsiteX3" fmla="*/ 2399437 w 2399437"/>
                  <a:gd name="connsiteY3" fmla="*/ 1051560 h 1052048"/>
                  <a:gd name="connsiteX0" fmla="*/ 16480 w 2393920"/>
                  <a:gd name="connsiteY0" fmla="*/ 0 h 1052048"/>
                  <a:gd name="connsiteX1" fmla="*/ 245080 w 2393920"/>
                  <a:gd name="connsiteY1" fmla="*/ 1021080 h 1052048"/>
                  <a:gd name="connsiteX2" fmla="*/ 2393920 w 2393920"/>
                  <a:gd name="connsiteY2" fmla="*/ 1051560 h 1052048"/>
                  <a:gd name="connsiteX0" fmla="*/ 72465 w 2449905"/>
                  <a:gd name="connsiteY0" fmla="*/ 0 h 1051640"/>
                  <a:gd name="connsiteX1" fmla="*/ 203629 w 2449905"/>
                  <a:gd name="connsiteY1" fmla="*/ 1006090 h 1051640"/>
                  <a:gd name="connsiteX2" fmla="*/ 2449905 w 2449905"/>
                  <a:gd name="connsiteY2" fmla="*/ 1051560 h 1051640"/>
                  <a:gd name="connsiteX0" fmla="*/ 101744 w 2479184"/>
                  <a:gd name="connsiteY0" fmla="*/ 0 h 1051592"/>
                  <a:gd name="connsiteX1" fmla="*/ 232908 w 2479184"/>
                  <a:gd name="connsiteY1" fmla="*/ 1006090 h 1051592"/>
                  <a:gd name="connsiteX2" fmla="*/ 2479184 w 2479184"/>
                  <a:gd name="connsiteY2" fmla="*/ 1051560 h 1051592"/>
                  <a:gd name="connsiteX0" fmla="*/ 37214 w 2414654"/>
                  <a:gd name="connsiteY0" fmla="*/ 0 h 1111224"/>
                  <a:gd name="connsiteX1" fmla="*/ 168378 w 2414654"/>
                  <a:gd name="connsiteY1" fmla="*/ 1006090 h 1111224"/>
                  <a:gd name="connsiteX2" fmla="*/ 2414654 w 2414654"/>
                  <a:gd name="connsiteY2" fmla="*/ 1051560 h 1111224"/>
                  <a:gd name="connsiteX0" fmla="*/ 157546 w 2534986"/>
                  <a:gd name="connsiteY0" fmla="*/ 0 h 1085457"/>
                  <a:gd name="connsiteX1" fmla="*/ 288710 w 2534986"/>
                  <a:gd name="connsiteY1" fmla="*/ 1006090 h 1085457"/>
                  <a:gd name="connsiteX2" fmla="*/ 2534986 w 2534986"/>
                  <a:gd name="connsiteY2" fmla="*/ 1051560 h 1085457"/>
                  <a:gd name="connsiteX0" fmla="*/ 0 w 2377440"/>
                  <a:gd name="connsiteY0" fmla="*/ 0 h 1073008"/>
                  <a:gd name="connsiteX1" fmla="*/ 131164 w 2377440"/>
                  <a:gd name="connsiteY1" fmla="*/ 1006090 h 1073008"/>
                  <a:gd name="connsiteX2" fmla="*/ 2377440 w 2377440"/>
                  <a:gd name="connsiteY2" fmla="*/ 1051560 h 1073008"/>
                  <a:gd name="connsiteX0" fmla="*/ 0 w 2377440"/>
                  <a:gd name="connsiteY0" fmla="*/ 41722 h 1114730"/>
                  <a:gd name="connsiteX1" fmla="*/ 131164 w 2377440"/>
                  <a:gd name="connsiteY1" fmla="*/ 1047812 h 1114730"/>
                  <a:gd name="connsiteX2" fmla="*/ 2377440 w 2377440"/>
                  <a:gd name="connsiteY2" fmla="*/ 1093282 h 1114730"/>
                  <a:gd name="connsiteX0" fmla="*/ 0 w 2377440"/>
                  <a:gd name="connsiteY0" fmla="*/ 0 h 1073008"/>
                  <a:gd name="connsiteX1" fmla="*/ 131164 w 2377440"/>
                  <a:gd name="connsiteY1" fmla="*/ 1006090 h 1073008"/>
                  <a:gd name="connsiteX2" fmla="*/ 2377440 w 2377440"/>
                  <a:gd name="connsiteY2" fmla="*/ 1051560 h 1073008"/>
                  <a:gd name="connsiteX0" fmla="*/ 0 w 2377440"/>
                  <a:gd name="connsiteY0" fmla="*/ 0 h 1056344"/>
                  <a:gd name="connsiteX1" fmla="*/ 108678 w 2377440"/>
                  <a:gd name="connsiteY1" fmla="*/ 968615 h 1056344"/>
                  <a:gd name="connsiteX2" fmla="*/ 2377440 w 2377440"/>
                  <a:gd name="connsiteY2" fmla="*/ 1051560 h 1056344"/>
                </a:gdLst>
                <a:ahLst/>
                <a:cxnLst>
                  <a:cxn ang="0">
                    <a:pos x="connsiteX0" y="connsiteY0"/>
                  </a:cxn>
                  <a:cxn ang="0">
                    <a:pos x="connsiteX1" y="connsiteY1"/>
                  </a:cxn>
                  <a:cxn ang="0">
                    <a:pos x="connsiteX2" y="connsiteY2"/>
                  </a:cxn>
                </a:cxnLst>
                <a:rect l="l" t="t" r="r" b="b"/>
                <a:pathLst>
                  <a:path w="2377440" h="1056344">
                    <a:moveTo>
                      <a:pt x="0" y="0"/>
                    </a:moveTo>
                    <a:cubicBezTo>
                      <a:pt x="2654" y="692410"/>
                      <a:pt x="-2750" y="853149"/>
                      <a:pt x="108678" y="968615"/>
                    </a:cubicBezTo>
                    <a:cubicBezTo>
                      <a:pt x="220106" y="1084081"/>
                      <a:pt x="1501140" y="1052830"/>
                      <a:pt x="2377440" y="1051560"/>
                    </a:cubicBezTo>
                  </a:path>
                </a:pathLst>
              </a:custGeom>
              <a:noFill/>
              <a:ln w="38100">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Freeform 10">
                <a:extLst>
                  <a:ext uri="{FF2B5EF4-FFF2-40B4-BE49-F238E27FC236}">
                    <a16:creationId xmlns:a16="http://schemas.microsoft.com/office/drawing/2014/main" id="{D7C77152-E9FA-0840-94EC-ECF513B643E1}"/>
                  </a:ext>
                </a:extLst>
              </p:cNvPr>
              <p:cNvSpPr/>
              <p:nvPr/>
            </p:nvSpPr>
            <p:spPr>
              <a:xfrm flipH="1" flipV="1">
                <a:off x="3445397" y="2877014"/>
                <a:ext cx="2190346" cy="773091"/>
              </a:xfrm>
              <a:custGeom>
                <a:avLst/>
                <a:gdLst>
                  <a:gd name="connsiteX0" fmla="*/ 21997 w 2399437"/>
                  <a:gd name="connsiteY0" fmla="*/ 0 h 1052048"/>
                  <a:gd name="connsiteX1" fmla="*/ 21997 w 2399437"/>
                  <a:gd name="connsiteY1" fmla="*/ 853440 h 1052048"/>
                  <a:gd name="connsiteX2" fmla="*/ 250597 w 2399437"/>
                  <a:gd name="connsiteY2" fmla="*/ 1021080 h 1052048"/>
                  <a:gd name="connsiteX3" fmla="*/ 2399437 w 2399437"/>
                  <a:gd name="connsiteY3" fmla="*/ 1051560 h 1052048"/>
                  <a:gd name="connsiteX0" fmla="*/ 16480 w 2393920"/>
                  <a:gd name="connsiteY0" fmla="*/ 0 h 1052048"/>
                  <a:gd name="connsiteX1" fmla="*/ 245080 w 2393920"/>
                  <a:gd name="connsiteY1" fmla="*/ 1021080 h 1052048"/>
                  <a:gd name="connsiteX2" fmla="*/ 2393920 w 2393920"/>
                  <a:gd name="connsiteY2" fmla="*/ 1051560 h 1052048"/>
                  <a:gd name="connsiteX0" fmla="*/ 72465 w 2449905"/>
                  <a:gd name="connsiteY0" fmla="*/ 0 h 1051640"/>
                  <a:gd name="connsiteX1" fmla="*/ 203629 w 2449905"/>
                  <a:gd name="connsiteY1" fmla="*/ 1006090 h 1051640"/>
                  <a:gd name="connsiteX2" fmla="*/ 2449905 w 2449905"/>
                  <a:gd name="connsiteY2" fmla="*/ 1051560 h 1051640"/>
                  <a:gd name="connsiteX0" fmla="*/ 101744 w 2479184"/>
                  <a:gd name="connsiteY0" fmla="*/ 0 h 1051592"/>
                  <a:gd name="connsiteX1" fmla="*/ 232908 w 2479184"/>
                  <a:gd name="connsiteY1" fmla="*/ 1006090 h 1051592"/>
                  <a:gd name="connsiteX2" fmla="*/ 2479184 w 2479184"/>
                  <a:gd name="connsiteY2" fmla="*/ 1051560 h 1051592"/>
                  <a:gd name="connsiteX0" fmla="*/ 37214 w 2414654"/>
                  <a:gd name="connsiteY0" fmla="*/ 0 h 1111224"/>
                  <a:gd name="connsiteX1" fmla="*/ 168378 w 2414654"/>
                  <a:gd name="connsiteY1" fmla="*/ 1006090 h 1111224"/>
                  <a:gd name="connsiteX2" fmla="*/ 2414654 w 2414654"/>
                  <a:gd name="connsiteY2" fmla="*/ 1051560 h 1111224"/>
                  <a:gd name="connsiteX0" fmla="*/ 157546 w 2534986"/>
                  <a:gd name="connsiteY0" fmla="*/ 0 h 1085457"/>
                  <a:gd name="connsiteX1" fmla="*/ 288710 w 2534986"/>
                  <a:gd name="connsiteY1" fmla="*/ 1006090 h 1085457"/>
                  <a:gd name="connsiteX2" fmla="*/ 2534986 w 2534986"/>
                  <a:gd name="connsiteY2" fmla="*/ 1051560 h 1085457"/>
                  <a:gd name="connsiteX0" fmla="*/ 0 w 2377440"/>
                  <a:gd name="connsiteY0" fmla="*/ 0 h 1073008"/>
                  <a:gd name="connsiteX1" fmla="*/ 131164 w 2377440"/>
                  <a:gd name="connsiteY1" fmla="*/ 1006090 h 1073008"/>
                  <a:gd name="connsiteX2" fmla="*/ 2377440 w 2377440"/>
                  <a:gd name="connsiteY2" fmla="*/ 1051560 h 1073008"/>
                  <a:gd name="connsiteX0" fmla="*/ 0 w 2377440"/>
                  <a:gd name="connsiteY0" fmla="*/ 41722 h 1114730"/>
                  <a:gd name="connsiteX1" fmla="*/ 131164 w 2377440"/>
                  <a:gd name="connsiteY1" fmla="*/ 1047812 h 1114730"/>
                  <a:gd name="connsiteX2" fmla="*/ 2377440 w 2377440"/>
                  <a:gd name="connsiteY2" fmla="*/ 1093282 h 1114730"/>
                  <a:gd name="connsiteX0" fmla="*/ 0 w 2377440"/>
                  <a:gd name="connsiteY0" fmla="*/ 0 h 1073008"/>
                  <a:gd name="connsiteX1" fmla="*/ 131164 w 2377440"/>
                  <a:gd name="connsiteY1" fmla="*/ 1006090 h 1073008"/>
                  <a:gd name="connsiteX2" fmla="*/ 2377440 w 2377440"/>
                  <a:gd name="connsiteY2" fmla="*/ 1051560 h 1073008"/>
                  <a:gd name="connsiteX0" fmla="*/ 0 w 2377440"/>
                  <a:gd name="connsiteY0" fmla="*/ 0 h 1056344"/>
                  <a:gd name="connsiteX1" fmla="*/ 108678 w 2377440"/>
                  <a:gd name="connsiteY1" fmla="*/ 968615 h 1056344"/>
                  <a:gd name="connsiteX2" fmla="*/ 2377440 w 2377440"/>
                  <a:gd name="connsiteY2" fmla="*/ 1051560 h 1056344"/>
                </a:gdLst>
                <a:ahLst/>
                <a:cxnLst>
                  <a:cxn ang="0">
                    <a:pos x="connsiteX0" y="connsiteY0"/>
                  </a:cxn>
                  <a:cxn ang="0">
                    <a:pos x="connsiteX1" y="connsiteY1"/>
                  </a:cxn>
                  <a:cxn ang="0">
                    <a:pos x="connsiteX2" y="connsiteY2"/>
                  </a:cxn>
                </a:cxnLst>
                <a:rect l="l" t="t" r="r" b="b"/>
                <a:pathLst>
                  <a:path w="2377440" h="1056344">
                    <a:moveTo>
                      <a:pt x="0" y="0"/>
                    </a:moveTo>
                    <a:cubicBezTo>
                      <a:pt x="2654" y="692410"/>
                      <a:pt x="-2750" y="853149"/>
                      <a:pt x="108678" y="968615"/>
                    </a:cubicBezTo>
                    <a:cubicBezTo>
                      <a:pt x="220106" y="1084081"/>
                      <a:pt x="1501140" y="1052830"/>
                      <a:pt x="2377440" y="1051560"/>
                    </a:cubicBezTo>
                  </a:path>
                </a:pathLst>
              </a:custGeom>
              <a:noFill/>
              <a:ln w="38100">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8" name="TextBox 7">
              <a:extLst>
                <a:ext uri="{FF2B5EF4-FFF2-40B4-BE49-F238E27FC236}">
                  <a16:creationId xmlns:a16="http://schemas.microsoft.com/office/drawing/2014/main" id="{9A73BD89-A197-D442-B69C-998B04689FC7}"/>
                </a:ext>
              </a:extLst>
            </p:cNvPr>
            <p:cNvSpPr txBox="1"/>
            <p:nvPr/>
          </p:nvSpPr>
          <p:spPr>
            <a:xfrm>
              <a:off x="5826413" y="2777541"/>
              <a:ext cx="2000452" cy="492443"/>
            </a:xfrm>
            <a:prstGeom prst="rect">
              <a:avLst/>
            </a:prstGeom>
            <a:noFill/>
          </p:spPr>
          <p:txBody>
            <a:bodyPr wrap="square" rtlCol="0">
              <a:spAutoFit/>
            </a:bodyPr>
            <a:lstStyle/>
            <a:p>
              <a:r>
                <a:rPr lang="en-US" dirty="0"/>
                <a:t>Factor </a:t>
              </a:r>
              <a:r>
                <a:rPr lang="en-US" dirty="0">
                  <a:latin typeface="Symbol" panose="05050102010706020507" pitchFamily="18" charset="2"/>
                </a:rPr>
                <a:t>g</a:t>
              </a:r>
              <a:r>
                <a:rPr lang="en-US" dirty="0"/>
                <a:t> in </a:t>
              </a:r>
              <a:r>
                <a:rPr lang="en-US" dirty="0" err="1">
                  <a:latin typeface="Symbol" panose="05050102010706020507" pitchFamily="18" charset="2"/>
                </a:rPr>
                <a:t>D</a:t>
              </a:r>
              <a:r>
                <a:rPr lang="en-US" dirty="0" err="1"/>
                <a:t>p</a:t>
              </a:r>
              <a:endParaRPr lang="en-US" dirty="0"/>
            </a:p>
          </p:txBody>
        </p:sp>
      </p:grpSp>
    </p:spTree>
    <p:extLst>
      <p:ext uri="{BB962C8B-B14F-4D97-AF65-F5344CB8AC3E}">
        <p14:creationId xmlns:p14="http://schemas.microsoft.com/office/powerpoint/2010/main" val="25468171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A3DAB7-DCFD-CC42-BEB3-95D4E05D89E7}"/>
              </a:ext>
            </a:extLst>
          </p:cNvPr>
          <p:cNvSpPr>
            <a:spLocks noGrp="1"/>
          </p:cNvSpPr>
          <p:nvPr>
            <p:ph type="title"/>
          </p:nvPr>
        </p:nvSpPr>
        <p:spPr>
          <a:xfrm>
            <a:off x="412377" y="230741"/>
            <a:ext cx="8535680" cy="658131"/>
          </a:xfrm>
        </p:spPr>
        <p:txBody>
          <a:bodyPr>
            <a:noAutofit/>
          </a:bodyPr>
          <a:lstStyle/>
          <a:p>
            <a:r>
              <a:rPr lang="en-US" sz="3600" dirty="0"/>
              <a:t>Conventional cooling methods and EIC</a:t>
            </a:r>
          </a:p>
        </p:txBody>
      </p:sp>
      <p:sp>
        <p:nvSpPr>
          <p:cNvPr id="4" name="Slide Number Placeholder 3">
            <a:extLst>
              <a:ext uri="{FF2B5EF4-FFF2-40B4-BE49-F238E27FC236}">
                <a16:creationId xmlns:a16="http://schemas.microsoft.com/office/drawing/2014/main" id="{20DC31FB-8C37-3E47-BAFB-A526CCBF9745}"/>
              </a:ext>
            </a:extLst>
          </p:cNvPr>
          <p:cNvSpPr>
            <a:spLocks noGrp="1"/>
          </p:cNvSpPr>
          <p:nvPr>
            <p:ph type="sldNum" sz="quarter" idx="12"/>
          </p:nvPr>
        </p:nvSpPr>
        <p:spPr/>
        <p:txBody>
          <a:bodyPr/>
          <a:lstStyle/>
          <a:p>
            <a:fld id="{893C5830-40F3-F04E-B2E3-10E6672BA8FF}" type="slidenum">
              <a:rPr lang="en-US" smtClean="0"/>
              <a:pPr/>
              <a:t>19</a:t>
            </a:fld>
            <a:endParaRPr lang="en-US"/>
          </a:p>
        </p:txBody>
      </p:sp>
      <p:pic>
        <p:nvPicPr>
          <p:cNvPr id="5" name="Picture 4">
            <a:extLst>
              <a:ext uri="{FF2B5EF4-FFF2-40B4-BE49-F238E27FC236}">
                <a16:creationId xmlns:a16="http://schemas.microsoft.com/office/drawing/2014/main" id="{91F468EB-5637-4D45-8FA1-8FF1C54D7955}"/>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12377" y="896038"/>
            <a:ext cx="3388614" cy="195968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9" name="Rectangle 8">
            <a:extLst>
              <a:ext uri="{FF2B5EF4-FFF2-40B4-BE49-F238E27FC236}">
                <a16:creationId xmlns:a16="http://schemas.microsoft.com/office/drawing/2014/main" id="{9FA7C946-89B6-DF4D-90AE-3CEC3EEF74B0}"/>
              </a:ext>
            </a:extLst>
          </p:cNvPr>
          <p:cNvSpPr/>
          <p:nvPr/>
        </p:nvSpPr>
        <p:spPr>
          <a:xfrm>
            <a:off x="904507" y="2933598"/>
            <a:ext cx="2193229" cy="400110"/>
          </a:xfrm>
          <a:prstGeom prst="rect">
            <a:avLst/>
          </a:prstGeom>
        </p:spPr>
        <p:txBody>
          <a:bodyPr wrap="none">
            <a:spAutoFit/>
          </a:bodyPr>
          <a:lstStyle/>
          <a:p>
            <a:pPr algn="ctr" fontAlgn="base">
              <a:spcBef>
                <a:spcPct val="0"/>
              </a:spcBef>
              <a:spcAft>
                <a:spcPct val="0"/>
              </a:spcAft>
            </a:pPr>
            <a:r>
              <a:rPr lang="en-GB" sz="2000" b="1" dirty="0">
                <a:solidFill>
                  <a:srgbClr val="000000"/>
                </a:solidFill>
                <a:latin typeface="Arial" pitchFamily="34" charset="0"/>
                <a:ea typeface="ＭＳ Ｐゴシック" pitchFamily="34" charset="-128"/>
              </a:rPr>
              <a:t>Electron cooling</a:t>
            </a:r>
          </a:p>
        </p:txBody>
      </p:sp>
      <p:pic>
        <p:nvPicPr>
          <p:cNvPr id="12" name="Picture 11">
            <a:extLst>
              <a:ext uri="{FF2B5EF4-FFF2-40B4-BE49-F238E27FC236}">
                <a16:creationId xmlns:a16="http://schemas.microsoft.com/office/drawing/2014/main" id="{5AF10547-EAB9-7F4B-BFDC-7E6FDE4172F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137428" y="722646"/>
            <a:ext cx="3388614" cy="2211383"/>
          </a:xfrm>
          <a:prstGeom prst="rect">
            <a:avLst/>
          </a:prstGeom>
        </p:spPr>
      </p:pic>
      <p:sp>
        <p:nvSpPr>
          <p:cNvPr id="13" name="Rectangle 12">
            <a:extLst>
              <a:ext uri="{FF2B5EF4-FFF2-40B4-BE49-F238E27FC236}">
                <a16:creationId xmlns:a16="http://schemas.microsoft.com/office/drawing/2014/main" id="{5081E77E-37E6-BD4E-A21D-A96FE166AEB3}"/>
              </a:ext>
            </a:extLst>
          </p:cNvPr>
          <p:cNvSpPr/>
          <p:nvPr/>
        </p:nvSpPr>
        <p:spPr>
          <a:xfrm>
            <a:off x="5700284" y="2933598"/>
            <a:ext cx="2464137" cy="400110"/>
          </a:xfrm>
          <a:prstGeom prst="rect">
            <a:avLst/>
          </a:prstGeom>
        </p:spPr>
        <p:txBody>
          <a:bodyPr wrap="none">
            <a:spAutoFit/>
          </a:bodyPr>
          <a:lstStyle/>
          <a:p>
            <a:pPr algn="ctr" fontAlgn="base">
              <a:spcBef>
                <a:spcPct val="0"/>
              </a:spcBef>
              <a:spcAft>
                <a:spcPct val="0"/>
              </a:spcAft>
            </a:pPr>
            <a:r>
              <a:rPr lang="en-GB" sz="2000" b="1" dirty="0">
                <a:solidFill>
                  <a:srgbClr val="000000"/>
                </a:solidFill>
                <a:latin typeface="Arial" pitchFamily="34" charset="0"/>
                <a:ea typeface="ＭＳ Ｐゴシック" pitchFamily="34" charset="-128"/>
              </a:rPr>
              <a:t>Stochastic cooling</a:t>
            </a:r>
          </a:p>
        </p:txBody>
      </p:sp>
      <p:sp>
        <p:nvSpPr>
          <p:cNvPr id="15" name="Rectangle 14">
            <a:extLst>
              <a:ext uri="{FF2B5EF4-FFF2-40B4-BE49-F238E27FC236}">
                <a16:creationId xmlns:a16="http://schemas.microsoft.com/office/drawing/2014/main" id="{5FBCB8B8-BB04-0446-8664-448EA02167DC}"/>
              </a:ext>
            </a:extLst>
          </p:cNvPr>
          <p:cNvSpPr/>
          <p:nvPr/>
        </p:nvSpPr>
        <p:spPr>
          <a:xfrm>
            <a:off x="258101" y="5148351"/>
            <a:ext cx="8809700" cy="1200329"/>
          </a:xfrm>
          <a:prstGeom prst="rect">
            <a:avLst/>
          </a:prstGeom>
          <a:solidFill>
            <a:schemeClr val="bg1">
              <a:alpha val="75000"/>
            </a:schemeClr>
          </a:solidFill>
        </p:spPr>
        <p:txBody>
          <a:bodyPr wrap="square">
            <a:spAutoFit/>
          </a:bodyPr>
          <a:lstStyle/>
          <a:p>
            <a:pPr marL="285750" indent="-285750" fontAlgn="base">
              <a:spcBef>
                <a:spcPct val="0"/>
              </a:spcBef>
              <a:spcAft>
                <a:spcPct val="0"/>
              </a:spcAft>
              <a:buFont typeface="Arial" panose="020B0604020202020204" pitchFamily="34" charset="0"/>
              <a:buChar char="•"/>
            </a:pPr>
            <a:r>
              <a:rPr lang="en-GB" dirty="0">
                <a:solidFill>
                  <a:srgbClr val="000000"/>
                </a:solidFill>
                <a:latin typeface="Arial" pitchFamily="34" charset="0"/>
                <a:ea typeface="ＭＳ Ｐゴシック" pitchFamily="34" charset="-128"/>
              </a:rPr>
              <a:t>Either of these methods, if scaled to EIC parameters and stay within technically feasible range, will not provide sufficient cooling – they would be too weak </a:t>
            </a:r>
          </a:p>
          <a:p>
            <a:pPr marL="285750" indent="-285750" fontAlgn="base">
              <a:spcBef>
                <a:spcPct val="0"/>
              </a:spcBef>
              <a:spcAft>
                <a:spcPct val="0"/>
              </a:spcAft>
              <a:buFont typeface="Arial" panose="020B0604020202020204" pitchFamily="34" charset="0"/>
              <a:buChar char="•"/>
            </a:pPr>
            <a:r>
              <a:rPr lang="en-GB" dirty="0">
                <a:solidFill>
                  <a:srgbClr val="000000"/>
                </a:solidFill>
                <a:latin typeface="Arial" pitchFamily="34" charset="0"/>
                <a:ea typeface="ＭＳ Ｐゴシック" pitchFamily="34" charset="-128"/>
              </a:rPr>
              <a:t>For EIC “Strong” hadron cooling is needed – cooling that will provide sufficiently high cooling rate for proton bunches at EIC parameters  </a:t>
            </a:r>
          </a:p>
        </p:txBody>
      </p:sp>
      <p:sp>
        <p:nvSpPr>
          <p:cNvPr id="16" name="TextBox 15">
            <a:extLst>
              <a:ext uri="{FF2B5EF4-FFF2-40B4-BE49-F238E27FC236}">
                <a16:creationId xmlns:a16="http://schemas.microsoft.com/office/drawing/2014/main" id="{D979ABC4-EF33-2C43-AF3C-CA1B1126DEE8}"/>
              </a:ext>
            </a:extLst>
          </p:cNvPr>
          <p:cNvSpPr txBox="1"/>
          <p:nvPr/>
        </p:nvSpPr>
        <p:spPr>
          <a:xfrm>
            <a:off x="101851" y="4783637"/>
            <a:ext cx="4283288" cy="369332"/>
          </a:xfrm>
          <a:prstGeom prst="rect">
            <a:avLst/>
          </a:prstGeom>
          <a:noFill/>
        </p:spPr>
        <p:txBody>
          <a:bodyPr wrap="none" rtlCol="0">
            <a:spAutoFit/>
          </a:bodyPr>
          <a:lstStyle/>
          <a:p>
            <a:r>
              <a:rPr lang="en-US" i="1" dirty="0">
                <a:highlight>
                  <a:srgbClr val="FFFF00"/>
                </a:highlight>
              </a:rPr>
              <a:t>Cooling gets much weaker at higher energy </a:t>
            </a:r>
          </a:p>
        </p:txBody>
      </p:sp>
      <p:sp>
        <p:nvSpPr>
          <p:cNvPr id="17" name="TextBox 16">
            <a:extLst>
              <a:ext uri="{FF2B5EF4-FFF2-40B4-BE49-F238E27FC236}">
                <a16:creationId xmlns:a16="http://schemas.microsoft.com/office/drawing/2014/main" id="{93A0077F-5579-C442-9B21-2ED1B1C43306}"/>
              </a:ext>
            </a:extLst>
          </p:cNvPr>
          <p:cNvSpPr txBox="1"/>
          <p:nvPr/>
        </p:nvSpPr>
        <p:spPr>
          <a:xfrm>
            <a:off x="4845900" y="4781328"/>
            <a:ext cx="4298100" cy="369332"/>
          </a:xfrm>
          <a:prstGeom prst="rect">
            <a:avLst/>
          </a:prstGeom>
          <a:noFill/>
        </p:spPr>
        <p:txBody>
          <a:bodyPr wrap="none" rtlCol="0">
            <a:spAutoFit/>
          </a:bodyPr>
          <a:lstStyle/>
          <a:p>
            <a:r>
              <a:rPr lang="en-US" i="1" dirty="0">
                <a:highlight>
                  <a:srgbClr val="FFFF00"/>
                </a:highlight>
              </a:rPr>
              <a:t>Cooling gets much weaker for denser bunch</a:t>
            </a:r>
          </a:p>
        </p:txBody>
      </p:sp>
      <p:graphicFrame>
        <p:nvGraphicFramePr>
          <p:cNvPr id="18" name="Object 17">
            <a:extLst>
              <a:ext uri="{FF2B5EF4-FFF2-40B4-BE49-F238E27FC236}">
                <a16:creationId xmlns:a16="http://schemas.microsoft.com/office/drawing/2014/main" id="{3C035766-73D2-4D48-A4D9-591AF18EADC1}"/>
              </a:ext>
            </a:extLst>
          </p:cNvPr>
          <p:cNvGraphicFramePr>
            <a:graphicFrameLocks noChangeAspect="1"/>
          </p:cNvGraphicFramePr>
          <p:nvPr>
            <p:extLst>
              <p:ext uri="{D42A27DB-BD31-4B8C-83A1-F6EECF244321}">
                <p14:modId xmlns:p14="http://schemas.microsoft.com/office/powerpoint/2010/main" val="786507431"/>
              </p:ext>
            </p:extLst>
          </p:nvPr>
        </p:nvGraphicFramePr>
        <p:xfrm>
          <a:off x="101851" y="3771695"/>
          <a:ext cx="4676978" cy="931090"/>
        </p:xfrm>
        <a:graphic>
          <a:graphicData uri="http://schemas.openxmlformats.org/presentationml/2006/ole">
            <mc:AlternateContent xmlns:mc="http://schemas.openxmlformats.org/markup-compatibility/2006">
              <mc:Choice xmlns:v="urn:schemas-microsoft-com:vml" Requires="v">
                <p:oleObj spid="_x0000_s1025" name="Equation" r:id="rId5" imgW="2209680" imgH="507960" progId="Equation.3">
                  <p:embed/>
                </p:oleObj>
              </mc:Choice>
              <mc:Fallback>
                <p:oleObj name="Equation" r:id="rId5" imgW="2209680" imgH="507960" progId="Equation.3">
                  <p:embed/>
                  <p:pic>
                    <p:nvPicPr>
                      <p:cNvPr id="6" name="Object 5">
                        <a:extLst>
                          <a:ext uri="{FF2B5EF4-FFF2-40B4-BE49-F238E27FC236}">
                            <a16:creationId xmlns:a16="http://schemas.microsoft.com/office/drawing/2014/main" id="{6D33FA52-E276-4B13-9ADE-33CCAAE7D9A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1851" y="3771695"/>
                        <a:ext cx="4676978" cy="931090"/>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7AB04F07-DEBE-7444-83FF-18C2C64C0545}"/>
              </a:ext>
            </a:extLst>
          </p:cNvPr>
          <p:cNvSpPr txBox="1"/>
          <p:nvPr/>
        </p:nvSpPr>
        <p:spPr>
          <a:xfrm>
            <a:off x="3937065" y="3298743"/>
            <a:ext cx="1486304" cy="369332"/>
          </a:xfrm>
          <a:prstGeom prst="rect">
            <a:avLst/>
          </a:prstGeom>
          <a:noFill/>
        </p:spPr>
        <p:txBody>
          <a:bodyPr wrap="none" rtlCol="0">
            <a:spAutoFit/>
          </a:bodyPr>
          <a:lstStyle/>
          <a:p>
            <a:r>
              <a:rPr lang="en-US" i="1" dirty="0"/>
              <a:t>Cooling time: </a:t>
            </a:r>
          </a:p>
        </p:txBody>
      </p:sp>
      <p:sp>
        <p:nvSpPr>
          <p:cNvPr id="22" name="TextBox 21">
            <a:extLst>
              <a:ext uri="{FF2B5EF4-FFF2-40B4-BE49-F238E27FC236}">
                <a16:creationId xmlns:a16="http://schemas.microsoft.com/office/drawing/2014/main" id="{B7A1A110-7647-E14E-B326-0981D7E9E222}"/>
              </a:ext>
            </a:extLst>
          </p:cNvPr>
          <p:cNvSpPr txBox="1"/>
          <p:nvPr/>
        </p:nvSpPr>
        <p:spPr>
          <a:xfrm>
            <a:off x="6023797" y="3992424"/>
            <a:ext cx="2044149" cy="461665"/>
          </a:xfrm>
          <a:prstGeom prst="rect">
            <a:avLst/>
          </a:prstGeom>
          <a:noFill/>
        </p:spPr>
        <p:txBody>
          <a:bodyPr wrap="none" rtlCol="0">
            <a:spAutoFit/>
          </a:bodyPr>
          <a:lstStyle/>
          <a:p>
            <a:r>
              <a:rPr lang="en-US" sz="2400" b="1" i="1" dirty="0">
                <a:latin typeface="Symbol" pitchFamily="2" charset="2"/>
                <a:cs typeface="Arial" panose="020B0604020202020204" pitchFamily="34" charset="0"/>
              </a:rPr>
              <a:t>t</a:t>
            </a:r>
            <a:r>
              <a:rPr lang="en-US" dirty="0">
                <a:latin typeface="Arial" panose="020B0604020202020204" pitchFamily="34" charset="0"/>
                <a:cs typeface="Arial" panose="020B0604020202020204" pitchFamily="34" charset="0"/>
              </a:rPr>
              <a:t>  ∝  </a:t>
            </a:r>
            <a:r>
              <a:rPr lang="en-US" i="1" dirty="0">
                <a:latin typeface="Arial" panose="020B0604020202020204" pitchFamily="34" charset="0"/>
                <a:cs typeface="Arial" panose="020B0604020202020204" pitchFamily="34" charset="0"/>
              </a:rPr>
              <a:t>C/</a:t>
            </a:r>
            <a:r>
              <a:rPr lang="en-US" i="1" dirty="0" err="1">
                <a:latin typeface="Symbol" pitchFamily="2" charset="2"/>
                <a:cs typeface="Arial" panose="020B0604020202020204" pitchFamily="34" charset="0"/>
              </a:rPr>
              <a:t>s</a:t>
            </a:r>
            <a:r>
              <a:rPr lang="en-US" i="1" baseline="-25000" dirty="0" err="1">
                <a:latin typeface="Arial" panose="020B0604020202020204" pitchFamily="34" charset="0"/>
                <a:cs typeface="Arial" panose="020B0604020202020204" pitchFamily="34" charset="0"/>
              </a:rPr>
              <a:t>z</a:t>
            </a:r>
            <a:r>
              <a:rPr lang="en-US" i="1" dirty="0">
                <a:latin typeface="Arial" panose="020B0604020202020204" pitchFamily="34" charset="0"/>
                <a:cs typeface="Arial" panose="020B0604020202020204" pitchFamily="34" charset="0"/>
              </a:rPr>
              <a:t> * N/</a:t>
            </a:r>
            <a:r>
              <a:rPr lang="en-US" i="1" dirty="0">
                <a:latin typeface="Symbol" pitchFamily="2" charset="2"/>
                <a:cs typeface="Arial" panose="020B0604020202020204" pitchFamily="34" charset="0"/>
              </a:rPr>
              <a:t>D</a:t>
            </a:r>
            <a:r>
              <a:rPr lang="en-US" i="1" dirty="0">
                <a:latin typeface="Arial" panose="020B0604020202020204" pitchFamily="34" charset="0"/>
                <a:cs typeface="Arial" panose="020B0604020202020204" pitchFamily="34" charset="0"/>
              </a:rPr>
              <a:t>F</a:t>
            </a:r>
            <a:r>
              <a:rPr lang="en-US"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9446544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0050" y="182247"/>
            <a:ext cx="8515350" cy="732154"/>
          </a:xfrm>
        </p:spPr>
        <p:txBody>
          <a:bodyPr>
            <a:normAutofit/>
          </a:bodyPr>
          <a:lstStyle/>
          <a:p>
            <a:r>
              <a:rPr lang="en-US" sz="3200" dirty="0"/>
              <a:t>Electron-Ion Collider Accelerator Development</a:t>
            </a:r>
          </a:p>
        </p:txBody>
      </p:sp>
      <p:sp>
        <p:nvSpPr>
          <p:cNvPr id="3" name="Content Placeholder 2"/>
          <p:cNvSpPr>
            <a:spLocks noGrp="1"/>
          </p:cNvSpPr>
          <p:nvPr>
            <p:ph idx="1"/>
          </p:nvPr>
        </p:nvSpPr>
        <p:spPr>
          <a:xfrm>
            <a:off x="245225" y="823942"/>
            <a:ext cx="8869680" cy="3777153"/>
          </a:xfrm>
        </p:spPr>
        <p:txBody>
          <a:bodyPr>
            <a:normAutofit fontScale="70000" lnSpcReduction="20000"/>
          </a:bodyPr>
          <a:lstStyle/>
          <a:p>
            <a:pPr marL="0" indent="0">
              <a:buNone/>
            </a:pPr>
            <a:r>
              <a:rPr lang="en-US" i="1" dirty="0"/>
              <a:t>The Electron-Ion Collider will be a new discovery machine for unlocking the secrets of the "glue" that binds the building blocks of visible matter in the universe. The EIC will consist of two intersecting accelerators, one producing an intense beam of electrons (Electron Storage Ring), the other a high-energy beam of protons or heavier atomic nuclei (Hadron Storage Ring), which are steered into collisions of spin-polarized beams in the Interaction Region. The EIC design will make use of existing ion sources, a pre-accelerator chain, a superconducting magnet ion storage ring, and other infrastructure of the Relativistic Heavy Ion Collider (RHIC) at Brookhaven National Laboratory. The Rapid Cycling Synchrotron will provide injection into ESR, while preserving beam polarization. The Strong Hadron Cooling system will preserve emittances of the proton beam during collision run. The EIC project has recently received Critical Decision 1 (CD-1) approval from DOE, and the project team is now working on the next milestone – CD-2. The EIC project will be delivered in a collaboration of domestic and international partners. In this talk, the status of EIC accelerator will be reviewed.</a:t>
            </a:r>
          </a:p>
        </p:txBody>
      </p:sp>
      <p:sp>
        <p:nvSpPr>
          <p:cNvPr id="4" name="Slide Number Placeholder 3"/>
          <p:cNvSpPr>
            <a:spLocks noGrp="1"/>
          </p:cNvSpPr>
          <p:nvPr>
            <p:ph type="sldNum" sz="quarter" idx="12"/>
          </p:nvPr>
        </p:nvSpPr>
        <p:spPr/>
        <p:txBody>
          <a:bodyPr/>
          <a:lstStyle/>
          <a:p>
            <a:fld id="{893C5830-40F3-F04E-B2E3-10E6672BA8FF}" type="slidenum">
              <a:rPr lang="en-US" smtClean="0"/>
              <a:pPr/>
              <a:t>2</a:t>
            </a:fld>
            <a:endParaRPr lang="en-US"/>
          </a:p>
        </p:txBody>
      </p:sp>
      <p:sp>
        <p:nvSpPr>
          <p:cNvPr id="5" name="TextBox 4">
            <a:extLst>
              <a:ext uri="{FF2B5EF4-FFF2-40B4-BE49-F238E27FC236}">
                <a16:creationId xmlns:a16="http://schemas.microsoft.com/office/drawing/2014/main" id="{095DE682-1FBD-6745-8540-20BB7EE4BA57}"/>
              </a:ext>
            </a:extLst>
          </p:cNvPr>
          <p:cNvSpPr txBox="1"/>
          <p:nvPr/>
        </p:nvSpPr>
        <p:spPr>
          <a:xfrm>
            <a:off x="441362" y="4474543"/>
            <a:ext cx="8350097" cy="1754326"/>
          </a:xfrm>
          <a:prstGeom prst="rect">
            <a:avLst/>
          </a:prstGeom>
          <a:noFill/>
        </p:spPr>
        <p:txBody>
          <a:bodyPr wrap="square" rtlCol="0">
            <a:spAutoFit/>
          </a:bodyPr>
          <a:lstStyle/>
          <a:p>
            <a:r>
              <a:rPr lang="en-US" dirty="0"/>
              <a:t>Acknowledgement: this talk includes materials from presentations of Tim Hallman (Associate Director of the DOE Office of Science for Nuclear Physics), Jim </a:t>
            </a:r>
            <a:r>
              <a:rPr lang="en-US" dirty="0" err="1"/>
              <a:t>Yeck</a:t>
            </a:r>
            <a:r>
              <a:rPr lang="en-US" dirty="0"/>
              <a:t> (EIC Project Director), Ferdinand </a:t>
            </a:r>
            <a:r>
              <a:rPr lang="en-US" dirty="0" err="1"/>
              <a:t>Willeke</a:t>
            </a:r>
            <a:r>
              <a:rPr lang="en-US" dirty="0"/>
              <a:t> (EIC Deputy Project Director and Technical Director), Elke </a:t>
            </a:r>
            <a:r>
              <a:rPr lang="en-US" dirty="0" err="1"/>
              <a:t>Aschenauer</a:t>
            </a:r>
            <a:r>
              <a:rPr lang="en-US" dirty="0"/>
              <a:t> and Rolf Ent (Co-Associate Directors for the Experimental Program), </a:t>
            </a:r>
            <a:r>
              <a:rPr lang="en-US" dirty="0" err="1"/>
              <a:t>Erdong</a:t>
            </a:r>
            <a:r>
              <a:rPr lang="en-US" dirty="0"/>
              <a:t> Wang, Alexei </a:t>
            </a:r>
            <a:r>
              <a:rPr lang="en-US" dirty="0" err="1"/>
              <a:t>Fedotov</a:t>
            </a:r>
            <a:r>
              <a:rPr lang="en-US" dirty="0"/>
              <a:t>, </a:t>
            </a:r>
            <a:r>
              <a:rPr lang="en-US" dirty="0" err="1"/>
              <a:t>Gennadi</a:t>
            </a:r>
            <a:r>
              <a:rPr lang="en-US" dirty="0"/>
              <a:t> </a:t>
            </a:r>
            <a:r>
              <a:rPr lang="en-US" dirty="0" err="1"/>
              <a:t>Stupakov</a:t>
            </a:r>
            <a:r>
              <a:rPr lang="en-US" dirty="0"/>
              <a:t>, Steve Benson and many other members of EIC project team</a:t>
            </a:r>
          </a:p>
        </p:txBody>
      </p:sp>
    </p:spTree>
    <p:extLst>
      <p:ext uri="{BB962C8B-B14F-4D97-AF65-F5344CB8AC3E}">
        <p14:creationId xmlns:p14="http://schemas.microsoft.com/office/powerpoint/2010/main" val="33750998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A3DAB7-DCFD-CC42-BEB3-95D4E05D89E7}"/>
              </a:ext>
            </a:extLst>
          </p:cNvPr>
          <p:cNvSpPr>
            <a:spLocks noGrp="1"/>
          </p:cNvSpPr>
          <p:nvPr>
            <p:ph type="title"/>
          </p:nvPr>
        </p:nvSpPr>
        <p:spPr>
          <a:xfrm>
            <a:off x="412377" y="230741"/>
            <a:ext cx="7886700" cy="658131"/>
          </a:xfrm>
        </p:spPr>
        <p:txBody>
          <a:bodyPr>
            <a:normAutofit fontScale="90000"/>
          </a:bodyPr>
          <a:lstStyle/>
          <a:p>
            <a:r>
              <a:rPr lang="en-US" dirty="0"/>
              <a:t>Electron Cooling</a:t>
            </a:r>
          </a:p>
        </p:txBody>
      </p:sp>
      <p:sp>
        <p:nvSpPr>
          <p:cNvPr id="4" name="Slide Number Placeholder 3">
            <a:extLst>
              <a:ext uri="{FF2B5EF4-FFF2-40B4-BE49-F238E27FC236}">
                <a16:creationId xmlns:a16="http://schemas.microsoft.com/office/drawing/2014/main" id="{20DC31FB-8C37-3E47-BAFB-A526CCBF9745}"/>
              </a:ext>
            </a:extLst>
          </p:cNvPr>
          <p:cNvSpPr>
            <a:spLocks noGrp="1"/>
          </p:cNvSpPr>
          <p:nvPr>
            <p:ph type="sldNum" sz="quarter" idx="12"/>
          </p:nvPr>
        </p:nvSpPr>
        <p:spPr/>
        <p:txBody>
          <a:bodyPr/>
          <a:lstStyle/>
          <a:p>
            <a:fld id="{893C5830-40F3-F04E-B2E3-10E6672BA8FF}" type="slidenum">
              <a:rPr lang="en-US" smtClean="0"/>
              <a:pPr/>
              <a:t>20</a:t>
            </a:fld>
            <a:endParaRPr lang="en-US"/>
          </a:p>
        </p:txBody>
      </p:sp>
      <p:pic>
        <p:nvPicPr>
          <p:cNvPr id="5" name="Picture 4">
            <a:extLst>
              <a:ext uri="{FF2B5EF4-FFF2-40B4-BE49-F238E27FC236}">
                <a16:creationId xmlns:a16="http://schemas.microsoft.com/office/drawing/2014/main" id="{91F468EB-5637-4D45-8FA1-8FF1C54D7955}"/>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18960" y="1646197"/>
            <a:ext cx="2521406" cy="145816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6" name="Picture 4" descr="http://www.inp.nsk.su/activity/hw/ecool/image004.jpg">
            <a:extLst>
              <a:ext uri="{FF2B5EF4-FFF2-40B4-BE49-F238E27FC236}">
                <a16:creationId xmlns:a16="http://schemas.microsoft.com/office/drawing/2014/main" id="{552BC38E-54B4-E749-B550-7F834101063D}"/>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683515" y="3525042"/>
            <a:ext cx="3870294" cy="2836963"/>
          </a:xfrm>
          <a:prstGeom prst="rect">
            <a:avLst/>
          </a:prstGeom>
          <a:noFill/>
          <a:extLst>
            <a:ext uri="{909E8E84-426E-40dd-AFC4-6F175D3DCCD1}">
              <a14:hiddenFill xmlns=""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7FCC89C8-6991-F042-8E56-A9A9D8849EE5}"/>
              </a:ext>
            </a:extLst>
          </p:cNvPr>
          <p:cNvSpPr/>
          <p:nvPr/>
        </p:nvSpPr>
        <p:spPr>
          <a:xfrm>
            <a:off x="7599102" y="3775472"/>
            <a:ext cx="1399950" cy="954107"/>
          </a:xfrm>
          <a:prstGeom prst="rect">
            <a:avLst/>
          </a:prstGeom>
        </p:spPr>
        <p:txBody>
          <a:bodyPr wrap="square">
            <a:spAutoFit/>
          </a:bodyPr>
          <a:lstStyle/>
          <a:p>
            <a:pPr algn="ctr" fontAlgn="base">
              <a:spcBef>
                <a:spcPct val="0"/>
              </a:spcBef>
              <a:spcAft>
                <a:spcPct val="0"/>
              </a:spcAft>
            </a:pPr>
            <a:r>
              <a:rPr lang="en-GB" sz="1400" b="1" dirty="0">
                <a:solidFill>
                  <a:srgbClr val="000000"/>
                </a:solidFill>
                <a:latin typeface="Arial" pitchFamily="34" charset="0"/>
                <a:ea typeface="ＭＳ Ｐゴシック" pitchFamily="34" charset="-128"/>
              </a:rPr>
              <a:t>First e-cooler at INP</a:t>
            </a:r>
            <a:r>
              <a:rPr lang="en-US" sz="1400" b="1" dirty="0">
                <a:solidFill>
                  <a:srgbClr val="000000"/>
                </a:solidFill>
                <a:latin typeface="Arial" pitchFamily="34" charset="0"/>
                <a:ea typeface="ＭＳ Ｐゴシック" pitchFamily="34" charset="-128"/>
              </a:rPr>
              <a:t>, Novosibirsk, ~1974</a:t>
            </a:r>
            <a:r>
              <a:rPr lang="en-GB" sz="1400" b="1" dirty="0">
                <a:solidFill>
                  <a:srgbClr val="000000"/>
                </a:solidFill>
                <a:latin typeface="Arial" pitchFamily="34" charset="0"/>
                <a:ea typeface="ＭＳ Ｐゴシック" pitchFamily="34" charset="-128"/>
              </a:rPr>
              <a:t> </a:t>
            </a:r>
          </a:p>
        </p:txBody>
      </p:sp>
      <p:sp>
        <p:nvSpPr>
          <p:cNvPr id="8" name="Rectangle 7">
            <a:extLst>
              <a:ext uri="{FF2B5EF4-FFF2-40B4-BE49-F238E27FC236}">
                <a16:creationId xmlns:a16="http://schemas.microsoft.com/office/drawing/2014/main" id="{902DF8E3-26F6-CC46-9052-184E983049AB}"/>
              </a:ext>
            </a:extLst>
          </p:cNvPr>
          <p:cNvSpPr/>
          <p:nvPr/>
        </p:nvSpPr>
        <p:spPr>
          <a:xfrm>
            <a:off x="48985" y="3593438"/>
            <a:ext cx="3010535" cy="1962076"/>
          </a:xfrm>
          <a:prstGeom prst="rect">
            <a:avLst/>
          </a:prstGeom>
        </p:spPr>
        <p:txBody>
          <a:bodyPr wrap="square">
            <a:spAutoFit/>
          </a:bodyPr>
          <a:lstStyle/>
          <a:p>
            <a:pPr fontAlgn="base">
              <a:spcBef>
                <a:spcPct val="0"/>
              </a:spcBef>
              <a:spcAft>
                <a:spcPct val="0"/>
              </a:spcAft>
            </a:pPr>
            <a:r>
              <a:rPr lang="en-GB" sz="1350" b="1" dirty="0">
                <a:solidFill>
                  <a:srgbClr val="FF0000"/>
                </a:solidFill>
                <a:latin typeface="Arial" pitchFamily="34" charset="0"/>
                <a:ea typeface="ＭＳ Ｐゴシック" pitchFamily="34" charset="-128"/>
              </a:rPr>
              <a:t>When electron cooling idea was first presented (1966), the common opinion of the community was – “brilliant idea, but unfortunately non-realistic”</a:t>
            </a:r>
          </a:p>
          <a:p>
            <a:pPr fontAlgn="base">
              <a:spcBef>
                <a:spcPct val="0"/>
              </a:spcBef>
              <a:spcAft>
                <a:spcPct val="0"/>
              </a:spcAft>
            </a:pPr>
            <a:endParaRPr lang="en-GB" sz="1350" b="1" dirty="0">
              <a:solidFill>
                <a:srgbClr val="FF0000"/>
              </a:solidFill>
              <a:latin typeface="Arial" pitchFamily="34" charset="0"/>
              <a:ea typeface="ＭＳ Ｐゴシック" pitchFamily="34" charset="-128"/>
            </a:endParaRPr>
          </a:p>
          <a:p>
            <a:pPr fontAlgn="base">
              <a:spcBef>
                <a:spcPct val="0"/>
              </a:spcBef>
              <a:spcAft>
                <a:spcPct val="0"/>
              </a:spcAft>
            </a:pPr>
            <a:r>
              <a:rPr lang="en-GB" sz="1350" b="1" dirty="0">
                <a:solidFill>
                  <a:srgbClr val="FF0000"/>
                </a:solidFill>
                <a:latin typeface="Arial" pitchFamily="34" charset="0"/>
                <a:ea typeface="ＭＳ Ｐゴシック" pitchFamily="34" charset="-128"/>
              </a:rPr>
              <a:t>However, less than a decade later the electron cooling was operational</a:t>
            </a:r>
          </a:p>
        </p:txBody>
      </p:sp>
      <p:sp>
        <p:nvSpPr>
          <p:cNvPr id="9" name="Rectangle 8">
            <a:extLst>
              <a:ext uri="{FF2B5EF4-FFF2-40B4-BE49-F238E27FC236}">
                <a16:creationId xmlns:a16="http://schemas.microsoft.com/office/drawing/2014/main" id="{9FA7C946-89B6-DF4D-90AE-3CEC3EEF74B0}"/>
              </a:ext>
            </a:extLst>
          </p:cNvPr>
          <p:cNvSpPr/>
          <p:nvPr/>
        </p:nvSpPr>
        <p:spPr>
          <a:xfrm>
            <a:off x="482736" y="3248044"/>
            <a:ext cx="2026517" cy="276999"/>
          </a:xfrm>
          <a:prstGeom prst="rect">
            <a:avLst/>
          </a:prstGeom>
        </p:spPr>
        <p:txBody>
          <a:bodyPr wrap="none">
            <a:spAutoFit/>
          </a:bodyPr>
          <a:lstStyle/>
          <a:p>
            <a:pPr algn="ctr" fontAlgn="base">
              <a:spcBef>
                <a:spcPct val="0"/>
              </a:spcBef>
              <a:spcAft>
                <a:spcPct val="0"/>
              </a:spcAft>
            </a:pPr>
            <a:r>
              <a:rPr lang="en-GB" sz="1200" b="1" dirty="0">
                <a:solidFill>
                  <a:srgbClr val="000000"/>
                </a:solidFill>
                <a:latin typeface="Arial" pitchFamily="34" charset="0"/>
                <a:ea typeface="ＭＳ Ｐゴシック" pitchFamily="34" charset="-128"/>
              </a:rPr>
              <a:t>Electron cooling concept</a:t>
            </a:r>
          </a:p>
        </p:txBody>
      </p:sp>
      <p:sp>
        <p:nvSpPr>
          <p:cNvPr id="10" name="Rectangle 9">
            <a:extLst>
              <a:ext uri="{FF2B5EF4-FFF2-40B4-BE49-F238E27FC236}">
                <a16:creationId xmlns:a16="http://schemas.microsoft.com/office/drawing/2014/main" id="{FF425FCA-AD88-DD42-825E-55515BF7C107}"/>
              </a:ext>
            </a:extLst>
          </p:cNvPr>
          <p:cNvSpPr/>
          <p:nvPr/>
        </p:nvSpPr>
        <p:spPr>
          <a:xfrm>
            <a:off x="6781799" y="1133412"/>
            <a:ext cx="2217253" cy="900246"/>
          </a:xfrm>
          <a:prstGeom prst="rect">
            <a:avLst/>
          </a:prstGeom>
        </p:spPr>
        <p:txBody>
          <a:bodyPr wrap="square">
            <a:spAutoFit/>
          </a:bodyPr>
          <a:lstStyle/>
          <a:p>
            <a:r>
              <a:rPr lang="en-GB" sz="1050" dirty="0" err="1">
                <a:latin typeface="Arial" panose="020B0604020202020204" pitchFamily="34" charset="0"/>
              </a:rPr>
              <a:t>Budker</a:t>
            </a:r>
            <a:r>
              <a:rPr lang="en-GB" sz="1050" dirty="0">
                <a:latin typeface="Arial" panose="020B0604020202020204" pitchFamily="34" charset="0"/>
              </a:rPr>
              <a:t> G.I., Effective method of damping particle oscillations at proton antiproton storage rings, Atomic Energy 1967, v.22, №5, p.346 </a:t>
            </a:r>
          </a:p>
        </p:txBody>
      </p:sp>
      <p:pic>
        <p:nvPicPr>
          <p:cNvPr id="11" name="Picture 10">
            <a:extLst>
              <a:ext uri="{FF2B5EF4-FFF2-40B4-BE49-F238E27FC236}">
                <a16:creationId xmlns:a16="http://schemas.microsoft.com/office/drawing/2014/main" id="{F5DDAA11-460F-5446-9112-216D0E569E36}"/>
              </a:ext>
            </a:extLst>
          </p:cNvPr>
          <p:cNvPicPr>
            <a:picLocks noChangeAspect="1"/>
          </p:cNvPicPr>
          <p:nvPr/>
        </p:nvPicPr>
        <p:blipFill>
          <a:blip r:embed="rId4"/>
          <a:stretch>
            <a:fillRect/>
          </a:stretch>
        </p:blipFill>
        <p:spPr>
          <a:xfrm>
            <a:off x="3106700" y="1023257"/>
            <a:ext cx="3675099" cy="2436302"/>
          </a:xfrm>
          <a:prstGeom prst="rect">
            <a:avLst/>
          </a:prstGeom>
        </p:spPr>
      </p:pic>
    </p:spTree>
    <p:extLst>
      <p:ext uri="{BB962C8B-B14F-4D97-AF65-F5344CB8AC3E}">
        <p14:creationId xmlns:p14="http://schemas.microsoft.com/office/powerpoint/2010/main" val="41133107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DE93D0-7F4F-ED46-A918-135ADF6749F4}"/>
              </a:ext>
            </a:extLst>
          </p:cNvPr>
          <p:cNvSpPr>
            <a:spLocks noGrp="1"/>
          </p:cNvSpPr>
          <p:nvPr>
            <p:ph type="title"/>
          </p:nvPr>
        </p:nvSpPr>
        <p:spPr>
          <a:xfrm>
            <a:off x="540982" y="189168"/>
            <a:ext cx="7886700" cy="679903"/>
          </a:xfrm>
        </p:spPr>
        <p:txBody>
          <a:bodyPr>
            <a:noAutofit/>
          </a:bodyPr>
          <a:lstStyle/>
          <a:p>
            <a:r>
              <a:rPr lang="en-US" sz="3600" dirty="0"/>
              <a:t>Electron Cooling &amp; Energy Recovery</a:t>
            </a:r>
          </a:p>
        </p:txBody>
      </p:sp>
      <p:sp>
        <p:nvSpPr>
          <p:cNvPr id="4" name="Slide Number Placeholder 3">
            <a:extLst>
              <a:ext uri="{FF2B5EF4-FFF2-40B4-BE49-F238E27FC236}">
                <a16:creationId xmlns:a16="http://schemas.microsoft.com/office/drawing/2014/main" id="{84040B2B-148F-934C-97C9-E548C1C9E590}"/>
              </a:ext>
            </a:extLst>
          </p:cNvPr>
          <p:cNvSpPr>
            <a:spLocks noGrp="1"/>
          </p:cNvSpPr>
          <p:nvPr>
            <p:ph type="sldNum" sz="quarter" idx="12"/>
          </p:nvPr>
        </p:nvSpPr>
        <p:spPr/>
        <p:txBody>
          <a:bodyPr/>
          <a:lstStyle/>
          <a:p>
            <a:fld id="{893C5830-40F3-F04E-B2E3-10E6672BA8FF}" type="slidenum">
              <a:rPr lang="en-US" smtClean="0"/>
              <a:pPr/>
              <a:t>21</a:t>
            </a:fld>
            <a:endParaRPr lang="en-US"/>
          </a:p>
        </p:txBody>
      </p:sp>
      <p:grpSp>
        <p:nvGrpSpPr>
          <p:cNvPr id="5" name="Group 4">
            <a:extLst>
              <a:ext uri="{FF2B5EF4-FFF2-40B4-BE49-F238E27FC236}">
                <a16:creationId xmlns:a16="http://schemas.microsoft.com/office/drawing/2014/main" id="{F62F1E4E-EE3F-D54D-9DA5-D75FE5383A38}"/>
              </a:ext>
            </a:extLst>
          </p:cNvPr>
          <p:cNvGrpSpPr/>
          <p:nvPr/>
        </p:nvGrpSpPr>
        <p:grpSpPr>
          <a:xfrm>
            <a:off x="154190" y="1624187"/>
            <a:ext cx="4227347" cy="3202842"/>
            <a:chOff x="1763688" y="1501562"/>
            <a:chExt cx="5636463" cy="4270457"/>
          </a:xfrm>
        </p:grpSpPr>
        <p:sp>
          <p:nvSpPr>
            <p:cNvPr id="6" name="Block Arc 5">
              <a:extLst>
                <a:ext uri="{FF2B5EF4-FFF2-40B4-BE49-F238E27FC236}">
                  <a16:creationId xmlns:a16="http://schemas.microsoft.com/office/drawing/2014/main" id="{21E00BD0-5CF2-9E4F-8836-86B5E9F53488}"/>
                </a:ext>
              </a:extLst>
            </p:cNvPr>
            <p:cNvSpPr>
              <a:spLocks noChangeAspect="1"/>
            </p:cNvSpPr>
            <p:nvPr/>
          </p:nvSpPr>
          <p:spPr>
            <a:xfrm rot="16200000">
              <a:off x="3063806" y="1560019"/>
              <a:ext cx="4212000" cy="4212000"/>
            </a:xfrm>
            <a:prstGeom prst="blockArc">
              <a:avLst>
                <a:gd name="adj1" fmla="val 21587397"/>
                <a:gd name="adj2" fmla="val 2546745"/>
                <a:gd name="adj3" fmla="val 3821"/>
              </a:avLst>
            </a:prstGeom>
            <a:noFill/>
            <a:ln w="19050" cap="flat" cmpd="sng" algn="ctr">
              <a:solidFill>
                <a:sysClr val="windowText" lastClr="000000"/>
              </a:solidFill>
              <a:prstDash val="solid"/>
            </a:ln>
            <a:effectLst/>
          </p:spPr>
          <p:txBody>
            <a:bodyPr rtlCol="0" anchor="ctr"/>
            <a:lstStyle/>
            <a:p>
              <a:pPr algn="ctr" defTabSz="685800">
                <a:defRPr/>
              </a:pPr>
              <a:endParaRPr lang="en-GB" sz="1350" kern="0">
                <a:solidFill>
                  <a:sysClr val="windowText" lastClr="000000"/>
                </a:solidFill>
                <a:ea typeface="ＭＳ Ｐゴシック" pitchFamily="34" charset="-128"/>
              </a:endParaRPr>
            </a:p>
          </p:txBody>
        </p:sp>
        <p:grpSp>
          <p:nvGrpSpPr>
            <p:cNvPr id="7" name="Group 6">
              <a:extLst>
                <a:ext uri="{FF2B5EF4-FFF2-40B4-BE49-F238E27FC236}">
                  <a16:creationId xmlns:a16="http://schemas.microsoft.com/office/drawing/2014/main" id="{AFD71C3E-523D-AD4C-9E9A-1B72BFA733FF}"/>
                </a:ext>
              </a:extLst>
            </p:cNvPr>
            <p:cNvGrpSpPr/>
            <p:nvPr/>
          </p:nvGrpSpPr>
          <p:grpSpPr>
            <a:xfrm>
              <a:off x="1763688" y="1556792"/>
              <a:ext cx="4212000" cy="4212000"/>
              <a:chOff x="1532575" y="2785623"/>
              <a:chExt cx="4212000" cy="4212000"/>
            </a:xfrm>
          </p:grpSpPr>
          <p:sp>
            <p:nvSpPr>
              <p:cNvPr id="284" name="Block Arc 283">
                <a:extLst>
                  <a:ext uri="{FF2B5EF4-FFF2-40B4-BE49-F238E27FC236}">
                    <a16:creationId xmlns:a16="http://schemas.microsoft.com/office/drawing/2014/main" id="{1926E906-0AF5-494E-8FBB-533A8A4D1033}"/>
                  </a:ext>
                </a:extLst>
              </p:cNvPr>
              <p:cNvSpPr>
                <a:spLocks noChangeAspect="1"/>
              </p:cNvSpPr>
              <p:nvPr/>
            </p:nvSpPr>
            <p:spPr>
              <a:xfrm rot="-5400000">
                <a:off x="1532575" y="2785623"/>
                <a:ext cx="4212000" cy="4212000"/>
              </a:xfrm>
              <a:prstGeom prst="blockArc">
                <a:avLst>
                  <a:gd name="adj1" fmla="val 19060711"/>
                  <a:gd name="adj2" fmla="val 21595042"/>
                  <a:gd name="adj3" fmla="val 3823"/>
                </a:avLst>
              </a:prstGeom>
              <a:noFill/>
              <a:ln w="19050" cap="flat" cmpd="sng" algn="ctr">
                <a:solidFill>
                  <a:sysClr val="windowText" lastClr="000000"/>
                </a:solidFill>
                <a:prstDash val="solid"/>
              </a:ln>
              <a:effectLst/>
            </p:spPr>
            <p:txBody>
              <a:bodyPr rtlCol="0" anchor="ctr"/>
              <a:lstStyle/>
              <a:p>
                <a:pPr algn="ctr" defTabSz="685800">
                  <a:defRPr/>
                </a:pPr>
                <a:endParaRPr lang="en-GB" sz="1350" kern="0">
                  <a:solidFill>
                    <a:sysClr val="windowText" lastClr="000000"/>
                  </a:solidFill>
                  <a:ea typeface="ＭＳ Ｐゴシック" pitchFamily="34" charset="-128"/>
                </a:endParaRPr>
              </a:p>
            </p:txBody>
          </p:sp>
          <p:grpSp>
            <p:nvGrpSpPr>
              <p:cNvPr id="285" name="Group 284">
                <a:extLst>
                  <a:ext uri="{FF2B5EF4-FFF2-40B4-BE49-F238E27FC236}">
                    <a16:creationId xmlns:a16="http://schemas.microsoft.com/office/drawing/2014/main" id="{FCB79AA0-D21F-F643-BC15-7DA2E28A4D6E}"/>
                  </a:ext>
                </a:extLst>
              </p:cNvPr>
              <p:cNvGrpSpPr/>
              <p:nvPr/>
            </p:nvGrpSpPr>
            <p:grpSpPr>
              <a:xfrm rot="3107865">
                <a:off x="2281013" y="3256907"/>
                <a:ext cx="144773" cy="144413"/>
                <a:chOff x="3885913" y="3063417"/>
                <a:chExt cx="144773" cy="144413"/>
              </a:xfrm>
            </p:grpSpPr>
            <p:sp>
              <p:nvSpPr>
                <p:cNvPr id="306" name="Oval 305">
                  <a:extLst>
                    <a:ext uri="{FF2B5EF4-FFF2-40B4-BE49-F238E27FC236}">
                      <a16:creationId xmlns:a16="http://schemas.microsoft.com/office/drawing/2014/main" id="{4AF265E6-9048-3B4D-886A-5FDB0F06FCAA}"/>
                    </a:ext>
                  </a:extLst>
                </p:cNvPr>
                <p:cNvSpPr/>
                <p:nvPr/>
              </p:nvSpPr>
              <p:spPr>
                <a:xfrm>
                  <a:off x="3885913" y="3063417"/>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nvGrpSpPr>
                <p:cNvPr id="307" name="Group 306">
                  <a:extLst>
                    <a:ext uri="{FF2B5EF4-FFF2-40B4-BE49-F238E27FC236}">
                      <a16:creationId xmlns:a16="http://schemas.microsoft.com/office/drawing/2014/main" id="{048BFACC-C7B4-B14F-8F40-1DC2626AF4B7}"/>
                    </a:ext>
                  </a:extLst>
                </p:cNvPr>
                <p:cNvGrpSpPr/>
                <p:nvPr/>
              </p:nvGrpSpPr>
              <p:grpSpPr>
                <a:xfrm>
                  <a:off x="3887304" y="3064448"/>
                  <a:ext cx="143382" cy="143382"/>
                  <a:chOff x="3677128" y="3455690"/>
                  <a:chExt cx="143382" cy="143382"/>
                </a:xfrm>
              </p:grpSpPr>
              <p:cxnSp>
                <p:nvCxnSpPr>
                  <p:cNvPr id="308" name="Straight Connector 307">
                    <a:extLst>
                      <a:ext uri="{FF2B5EF4-FFF2-40B4-BE49-F238E27FC236}">
                        <a16:creationId xmlns:a16="http://schemas.microsoft.com/office/drawing/2014/main" id="{6FF1CF45-7152-A547-AF2E-B38662B3ABF2}"/>
                      </a:ext>
                    </a:extLst>
                  </p:cNvPr>
                  <p:cNvCxnSpPr/>
                  <p:nvPr/>
                </p:nvCxnSpPr>
                <p:spPr>
                  <a:xfrm rot="2700000">
                    <a:off x="3748819" y="3454967"/>
                    <a:ext cx="0" cy="143382"/>
                  </a:xfrm>
                  <a:prstGeom prst="line">
                    <a:avLst/>
                  </a:prstGeom>
                  <a:noFill/>
                  <a:ln w="9525" cap="flat" cmpd="sng" algn="ctr">
                    <a:solidFill>
                      <a:sysClr val="windowText" lastClr="000000"/>
                    </a:solidFill>
                    <a:prstDash val="solid"/>
                  </a:ln>
                  <a:effectLst/>
                </p:spPr>
              </p:cxnSp>
              <p:cxnSp>
                <p:nvCxnSpPr>
                  <p:cNvPr id="309" name="Straight Connector 308">
                    <a:extLst>
                      <a:ext uri="{FF2B5EF4-FFF2-40B4-BE49-F238E27FC236}">
                        <a16:creationId xmlns:a16="http://schemas.microsoft.com/office/drawing/2014/main" id="{8DB61769-5DBC-8342-8F14-92A69C4621D2}"/>
                      </a:ext>
                    </a:extLst>
                  </p:cNvPr>
                  <p:cNvCxnSpPr/>
                  <p:nvPr/>
                </p:nvCxnSpPr>
                <p:spPr>
                  <a:xfrm rot="-2700000">
                    <a:off x="3749913" y="3455690"/>
                    <a:ext cx="0" cy="143382"/>
                  </a:xfrm>
                  <a:prstGeom prst="line">
                    <a:avLst/>
                  </a:prstGeom>
                  <a:noFill/>
                  <a:ln w="9525" cap="flat" cmpd="sng" algn="ctr">
                    <a:solidFill>
                      <a:sysClr val="windowText" lastClr="000000"/>
                    </a:solidFill>
                    <a:prstDash val="solid"/>
                  </a:ln>
                  <a:effectLst/>
                </p:spPr>
              </p:cxnSp>
            </p:grpSp>
          </p:grpSp>
          <p:grpSp>
            <p:nvGrpSpPr>
              <p:cNvPr id="286" name="Group 285">
                <a:extLst>
                  <a:ext uri="{FF2B5EF4-FFF2-40B4-BE49-F238E27FC236}">
                    <a16:creationId xmlns:a16="http://schemas.microsoft.com/office/drawing/2014/main" id="{B29768BB-3405-364B-9759-97C073ED676F}"/>
                  </a:ext>
                </a:extLst>
              </p:cNvPr>
              <p:cNvGrpSpPr/>
              <p:nvPr/>
            </p:nvGrpSpPr>
            <p:grpSpPr>
              <a:xfrm rot="3530455">
                <a:off x="2518268" y="3090714"/>
                <a:ext cx="144773" cy="144413"/>
                <a:chOff x="3885913" y="3063417"/>
                <a:chExt cx="144773" cy="144413"/>
              </a:xfrm>
            </p:grpSpPr>
            <p:sp>
              <p:nvSpPr>
                <p:cNvPr id="302" name="Oval 301">
                  <a:extLst>
                    <a:ext uri="{FF2B5EF4-FFF2-40B4-BE49-F238E27FC236}">
                      <a16:creationId xmlns:a16="http://schemas.microsoft.com/office/drawing/2014/main" id="{EB6319E1-1E5A-C24A-803C-034B83A0C010}"/>
                    </a:ext>
                  </a:extLst>
                </p:cNvPr>
                <p:cNvSpPr/>
                <p:nvPr/>
              </p:nvSpPr>
              <p:spPr>
                <a:xfrm>
                  <a:off x="3885913" y="3063417"/>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nvGrpSpPr>
                <p:cNvPr id="303" name="Group 302">
                  <a:extLst>
                    <a:ext uri="{FF2B5EF4-FFF2-40B4-BE49-F238E27FC236}">
                      <a16:creationId xmlns:a16="http://schemas.microsoft.com/office/drawing/2014/main" id="{CE8C7C27-A763-7549-9596-15480F551C4E}"/>
                    </a:ext>
                  </a:extLst>
                </p:cNvPr>
                <p:cNvGrpSpPr/>
                <p:nvPr/>
              </p:nvGrpSpPr>
              <p:grpSpPr>
                <a:xfrm>
                  <a:off x="3887304" y="3064448"/>
                  <a:ext cx="143382" cy="143382"/>
                  <a:chOff x="3677128" y="3455690"/>
                  <a:chExt cx="143382" cy="143382"/>
                </a:xfrm>
              </p:grpSpPr>
              <p:cxnSp>
                <p:nvCxnSpPr>
                  <p:cNvPr id="304" name="Straight Connector 303">
                    <a:extLst>
                      <a:ext uri="{FF2B5EF4-FFF2-40B4-BE49-F238E27FC236}">
                        <a16:creationId xmlns:a16="http://schemas.microsoft.com/office/drawing/2014/main" id="{04751CF7-6CFF-2B49-8E0D-6232E417B067}"/>
                      </a:ext>
                    </a:extLst>
                  </p:cNvPr>
                  <p:cNvCxnSpPr/>
                  <p:nvPr/>
                </p:nvCxnSpPr>
                <p:spPr>
                  <a:xfrm rot="2700000">
                    <a:off x="3748819" y="3454967"/>
                    <a:ext cx="0" cy="143382"/>
                  </a:xfrm>
                  <a:prstGeom prst="line">
                    <a:avLst/>
                  </a:prstGeom>
                  <a:noFill/>
                  <a:ln w="9525" cap="flat" cmpd="sng" algn="ctr">
                    <a:solidFill>
                      <a:sysClr val="windowText" lastClr="000000"/>
                    </a:solidFill>
                    <a:prstDash val="solid"/>
                  </a:ln>
                  <a:effectLst/>
                </p:spPr>
              </p:cxnSp>
              <p:cxnSp>
                <p:nvCxnSpPr>
                  <p:cNvPr id="305" name="Straight Connector 304">
                    <a:extLst>
                      <a:ext uri="{FF2B5EF4-FFF2-40B4-BE49-F238E27FC236}">
                        <a16:creationId xmlns:a16="http://schemas.microsoft.com/office/drawing/2014/main" id="{043AB12A-906A-8B41-992D-334A24A1E1D8}"/>
                      </a:ext>
                    </a:extLst>
                  </p:cNvPr>
                  <p:cNvCxnSpPr/>
                  <p:nvPr/>
                </p:nvCxnSpPr>
                <p:spPr>
                  <a:xfrm rot="-2700000">
                    <a:off x="3749913" y="3455690"/>
                    <a:ext cx="0" cy="143382"/>
                  </a:xfrm>
                  <a:prstGeom prst="line">
                    <a:avLst/>
                  </a:prstGeom>
                  <a:noFill/>
                  <a:ln w="9525" cap="flat" cmpd="sng" algn="ctr">
                    <a:solidFill>
                      <a:sysClr val="windowText" lastClr="000000"/>
                    </a:solidFill>
                    <a:prstDash val="solid"/>
                  </a:ln>
                  <a:effectLst/>
                </p:spPr>
              </p:cxnSp>
            </p:grpSp>
          </p:grpSp>
          <p:grpSp>
            <p:nvGrpSpPr>
              <p:cNvPr id="287" name="Group 286">
                <a:extLst>
                  <a:ext uri="{FF2B5EF4-FFF2-40B4-BE49-F238E27FC236}">
                    <a16:creationId xmlns:a16="http://schemas.microsoft.com/office/drawing/2014/main" id="{4A3E4BB2-BEC8-1849-95F9-E478C902D45E}"/>
                  </a:ext>
                </a:extLst>
              </p:cNvPr>
              <p:cNvGrpSpPr/>
              <p:nvPr/>
            </p:nvGrpSpPr>
            <p:grpSpPr>
              <a:xfrm rot="-1140000">
                <a:off x="2794188" y="2949365"/>
                <a:ext cx="144773" cy="144413"/>
                <a:chOff x="3885913" y="3063417"/>
                <a:chExt cx="144773" cy="144413"/>
              </a:xfrm>
            </p:grpSpPr>
            <p:sp>
              <p:nvSpPr>
                <p:cNvPr id="298" name="Oval 297">
                  <a:extLst>
                    <a:ext uri="{FF2B5EF4-FFF2-40B4-BE49-F238E27FC236}">
                      <a16:creationId xmlns:a16="http://schemas.microsoft.com/office/drawing/2014/main" id="{444DFCB2-226D-AE43-A6AF-338ADB4786F7}"/>
                    </a:ext>
                  </a:extLst>
                </p:cNvPr>
                <p:cNvSpPr/>
                <p:nvPr/>
              </p:nvSpPr>
              <p:spPr>
                <a:xfrm>
                  <a:off x="3885913" y="3063417"/>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nvGrpSpPr>
                <p:cNvPr id="299" name="Group 298">
                  <a:extLst>
                    <a:ext uri="{FF2B5EF4-FFF2-40B4-BE49-F238E27FC236}">
                      <a16:creationId xmlns:a16="http://schemas.microsoft.com/office/drawing/2014/main" id="{67708660-7033-9249-9F17-84F5E0ABC922}"/>
                    </a:ext>
                  </a:extLst>
                </p:cNvPr>
                <p:cNvGrpSpPr/>
                <p:nvPr/>
              </p:nvGrpSpPr>
              <p:grpSpPr>
                <a:xfrm>
                  <a:off x="3887304" y="3064448"/>
                  <a:ext cx="143382" cy="143382"/>
                  <a:chOff x="3677128" y="3455690"/>
                  <a:chExt cx="143382" cy="143382"/>
                </a:xfrm>
              </p:grpSpPr>
              <p:cxnSp>
                <p:nvCxnSpPr>
                  <p:cNvPr id="300" name="Straight Connector 299">
                    <a:extLst>
                      <a:ext uri="{FF2B5EF4-FFF2-40B4-BE49-F238E27FC236}">
                        <a16:creationId xmlns:a16="http://schemas.microsoft.com/office/drawing/2014/main" id="{A9BD4AAF-E51A-754D-8110-35D8E5A7CEA2}"/>
                      </a:ext>
                    </a:extLst>
                  </p:cNvPr>
                  <p:cNvCxnSpPr/>
                  <p:nvPr/>
                </p:nvCxnSpPr>
                <p:spPr>
                  <a:xfrm rot="2700000">
                    <a:off x="3748819" y="3454967"/>
                    <a:ext cx="0" cy="143382"/>
                  </a:xfrm>
                  <a:prstGeom prst="line">
                    <a:avLst/>
                  </a:prstGeom>
                  <a:noFill/>
                  <a:ln w="9525" cap="flat" cmpd="sng" algn="ctr">
                    <a:solidFill>
                      <a:sysClr val="windowText" lastClr="000000"/>
                    </a:solidFill>
                    <a:prstDash val="solid"/>
                  </a:ln>
                  <a:effectLst/>
                </p:spPr>
              </p:cxnSp>
              <p:cxnSp>
                <p:nvCxnSpPr>
                  <p:cNvPr id="301" name="Straight Connector 300">
                    <a:extLst>
                      <a:ext uri="{FF2B5EF4-FFF2-40B4-BE49-F238E27FC236}">
                        <a16:creationId xmlns:a16="http://schemas.microsoft.com/office/drawing/2014/main" id="{2108431E-5995-B341-9E93-F9C24C10D890}"/>
                      </a:ext>
                    </a:extLst>
                  </p:cNvPr>
                  <p:cNvCxnSpPr/>
                  <p:nvPr/>
                </p:nvCxnSpPr>
                <p:spPr>
                  <a:xfrm rot="-2700000">
                    <a:off x="3749913" y="3455690"/>
                    <a:ext cx="0" cy="143382"/>
                  </a:xfrm>
                  <a:prstGeom prst="line">
                    <a:avLst/>
                  </a:prstGeom>
                  <a:noFill/>
                  <a:ln w="9525" cap="flat" cmpd="sng" algn="ctr">
                    <a:solidFill>
                      <a:sysClr val="windowText" lastClr="000000"/>
                    </a:solidFill>
                    <a:prstDash val="solid"/>
                  </a:ln>
                  <a:effectLst/>
                </p:spPr>
              </p:cxnSp>
            </p:grpSp>
          </p:grpSp>
          <p:grpSp>
            <p:nvGrpSpPr>
              <p:cNvPr id="288" name="Group 287">
                <a:extLst>
                  <a:ext uri="{FF2B5EF4-FFF2-40B4-BE49-F238E27FC236}">
                    <a16:creationId xmlns:a16="http://schemas.microsoft.com/office/drawing/2014/main" id="{F8901FD1-F274-3045-AB79-5FB7F301AA9E}"/>
                  </a:ext>
                </a:extLst>
              </p:cNvPr>
              <p:cNvGrpSpPr/>
              <p:nvPr/>
            </p:nvGrpSpPr>
            <p:grpSpPr>
              <a:xfrm rot="21057673">
                <a:off x="3119882" y="2845829"/>
                <a:ext cx="144773" cy="144413"/>
                <a:chOff x="3885913" y="3063417"/>
                <a:chExt cx="144773" cy="144413"/>
              </a:xfrm>
            </p:grpSpPr>
            <p:sp>
              <p:nvSpPr>
                <p:cNvPr id="294" name="Oval 293">
                  <a:extLst>
                    <a:ext uri="{FF2B5EF4-FFF2-40B4-BE49-F238E27FC236}">
                      <a16:creationId xmlns:a16="http://schemas.microsoft.com/office/drawing/2014/main" id="{B414DC7D-90D3-7D43-B8F8-D05EF4F240CA}"/>
                    </a:ext>
                  </a:extLst>
                </p:cNvPr>
                <p:cNvSpPr/>
                <p:nvPr/>
              </p:nvSpPr>
              <p:spPr>
                <a:xfrm>
                  <a:off x="3885913" y="3063417"/>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nvGrpSpPr>
                <p:cNvPr id="295" name="Group 294">
                  <a:extLst>
                    <a:ext uri="{FF2B5EF4-FFF2-40B4-BE49-F238E27FC236}">
                      <a16:creationId xmlns:a16="http://schemas.microsoft.com/office/drawing/2014/main" id="{00807B73-DAB5-AB47-A317-1AED84CC6862}"/>
                    </a:ext>
                  </a:extLst>
                </p:cNvPr>
                <p:cNvGrpSpPr/>
                <p:nvPr/>
              </p:nvGrpSpPr>
              <p:grpSpPr>
                <a:xfrm>
                  <a:off x="3887304" y="3064448"/>
                  <a:ext cx="143382" cy="143382"/>
                  <a:chOff x="3677128" y="3455690"/>
                  <a:chExt cx="143382" cy="143382"/>
                </a:xfrm>
              </p:grpSpPr>
              <p:cxnSp>
                <p:nvCxnSpPr>
                  <p:cNvPr id="296" name="Straight Connector 295">
                    <a:extLst>
                      <a:ext uri="{FF2B5EF4-FFF2-40B4-BE49-F238E27FC236}">
                        <a16:creationId xmlns:a16="http://schemas.microsoft.com/office/drawing/2014/main" id="{98E3BFF2-BC31-9C4D-B079-B27A50F926E1}"/>
                      </a:ext>
                    </a:extLst>
                  </p:cNvPr>
                  <p:cNvCxnSpPr/>
                  <p:nvPr/>
                </p:nvCxnSpPr>
                <p:spPr>
                  <a:xfrm rot="2700000">
                    <a:off x="3748819" y="3454967"/>
                    <a:ext cx="0" cy="143382"/>
                  </a:xfrm>
                  <a:prstGeom prst="line">
                    <a:avLst/>
                  </a:prstGeom>
                  <a:noFill/>
                  <a:ln w="9525" cap="flat" cmpd="sng" algn="ctr">
                    <a:solidFill>
                      <a:sysClr val="windowText" lastClr="000000"/>
                    </a:solidFill>
                    <a:prstDash val="solid"/>
                  </a:ln>
                  <a:effectLst/>
                </p:spPr>
              </p:cxnSp>
              <p:cxnSp>
                <p:nvCxnSpPr>
                  <p:cNvPr id="297" name="Straight Connector 296">
                    <a:extLst>
                      <a:ext uri="{FF2B5EF4-FFF2-40B4-BE49-F238E27FC236}">
                        <a16:creationId xmlns:a16="http://schemas.microsoft.com/office/drawing/2014/main" id="{C1F63B7C-C247-D34A-96E3-23061E578BFB}"/>
                      </a:ext>
                    </a:extLst>
                  </p:cNvPr>
                  <p:cNvCxnSpPr/>
                  <p:nvPr/>
                </p:nvCxnSpPr>
                <p:spPr>
                  <a:xfrm rot="-2700000">
                    <a:off x="3749913" y="3455690"/>
                    <a:ext cx="0" cy="143382"/>
                  </a:xfrm>
                  <a:prstGeom prst="line">
                    <a:avLst/>
                  </a:prstGeom>
                  <a:noFill/>
                  <a:ln w="9525" cap="flat" cmpd="sng" algn="ctr">
                    <a:solidFill>
                      <a:sysClr val="windowText" lastClr="000000"/>
                    </a:solidFill>
                    <a:prstDash val="solid"/>
                  </a:ln>
                  <a:effectLst/>
                </p:spPr>
              </p:cxnSp>
            </p:grpSp>
          </p:grpSp>
          <p:grpSp>
            <p:nvGrpSpPr>
              <p:cNvPr id="289" name="Group 288">
                <a:extLst>
                  <a:ext uri="{FF2B5EF4-FFF2-40B4-BE49-F238E27FC236}">
                    <a16:creationId xmlns:a16="http://schemas.microsoft.com/office/drawing/2014/main" id="{3F9AFE91-4A5F-2246-90F4-F7BDE85B6D2D}"/>
                  </a:ext>
                </a:extLst>
              </p:cNvPr>
              <p:cNvGrpSpPr/>
              <p:nvPr/>
            </p:nvGrpSpPr>
            <p:grpSpPr>
              <a:xfrm>
                <a:off x="3456484" y="2799720"/>
                <a:ext cx="144773" cy="144413"/>
                <a:chOff x="3885913" y="3063417"/>
                <a:chExt cx="144773" cy="144413"/>
              </a:xfrm>
            </p:grpSpPr>
            <p:sp>
              <p:nvSpPr>
                <p:cNvPr id="290" name="Oval 289">
                  <a:extLst>
                    <a:ext uri="{FF2B5EF4-FFF2-40B4-BE49-F238E27FC236}">
                      <a16:creationId xmlns:a16="http://schemas.microsoft.com/office/drawing/2014/main" id="{1A780E01-AFE8-9646-9440-1D550753E5F0}"/>
                    </a:ext>
                  </a:extLst>
                </p:cNvPr>
                <p:cNvSpPr/>
                <p:nvPr/>
              </p:nvSpPr>
              <p:spPr>
                <a:xfrm>
                  <a:off x="3885913" y="3063417"/>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nvGrpSpPr>
                <p:cNvPr id="291" name="Group 290">
                  <a:extLst>
                    <a:ext uri="{FF2B5EF4-FFF2-40B4-BE49-F238E27FC236}">
                      <a16:creationId xmlns:a16="http://schemas.microsoft.com/office/drawing/2014/main" id="{284D2FA2-E18F-3846-8DD5-75FEDD7D99BB}"/>
                    </a:ext>
                  </a:extLst>
                </p:cNvPr>
                <p:cNvGrpSpPr/>
                <p:nvPr/>
              </p:nvGrpSpPr>
              <p:grpSpPr>
                <a:xfrm>
                  <a:off x="3887304" y="3064448"/>
                  <a:ext cx="143382" cy="143382"/>
                  <a:chOff x="3677128" y="3455690"/>
                  <a:chExt cx="143382" cy="143382"/>
                </a:xfrm>
              </p:grpSpPr>
              <p:cxnSp>
                <p:nvCxnSpPr>
                  <p:cNvPr id="292" name="Straight Connector 291">
                    <a:extLst>
                      <a:ext uri="{FF2B5EF4-FFF2-40B4-BE49-F238E27FC236}">
                        <a16:creationId xmlns:a16="http://schemas.microsoft.com/office/drawing/2014/main" id="{33E00AEC-DE6D-344B-B599-CD2C5A5A3877}"/>
                      </a:ext>
                    </a:extLst>
                  </p:cNvPr>
                  <p:cNvCxnSpPr/>
                  <p:nvPr/>
                </p:nvCxnSpPr>
                <p:spPr>
                  <a:xfrm rot="2700000">
                    <a:off x="3748819" y="3454967"/>
                    <a:ext cx="0" cy="143382"/>
                  </a:xfrm>
                  <a:prstGeom prst="line">
                    <a:avLst/>
                  </a:prstGeom>
                  <a:noFill/>
                  <a:ln w="9525" cap="flat" cmpd="sng" algn="ctr">
                    <a:solidFill>
                      <a:sysClr val="windowText" lastClr="000000"/>
                    </a:solidFill>
                    <a:prstDash val="solid"/>
                  </a:ln>
                  <a:effectLst/>
                </p:spPr>
              </p:cxnSp>
              <p:cxnSp>
                <p:nvCxnSpPr>
                  <p:cNvPr id="293" name="Straight Connector 292">
                    <a:extLst>
                      <a:ext uri="{FF2B5EF4-FFF2-40B4-BE49-F238E27FC236}">
                        <a16:creationId xmlns:a16="http://schemas.microsoft.com/office/drawing/2014/main" id="{DF382298-8993-6D49-A8C1-29FC2851C934}"/>
                      </a:ext>
                    </a:extLst>
                  </p:cNvPr>
                  <p:cNvCxnSpPr/>
                  <p:nvPr/>
                </p:nvCxnSpPr>
                <p:spPr>
                  <a:xfrm rot="-2700000">
                    <a:off x="3749913" y="3455690"/>
                    <a:ext cx="0" cy="143382"/>
                  </a:xfrm>
                  <a:prstGeom prst="line">
                    <a:avLst/>
                  </a:prstGeom>
                  <a:noFill/>
                  <a:ln w="9525" cap="flat" cmpd="sng" algn="ctr">
                    <a:solidFill>
                      <a:sysClr val="windowText" lastClr="000000"/>
                    </a:solidFill>
                    <a:prstDash val="solid"/>
                  </a:ln>
                  <a:effectLst/>
                </p:spPr>
              </p:cxnSp>
            </p:grpSp>
          </p:grpSp>
        </p:grpSp>
        <p:sp>
          <p:nvSpPr>
            <p:cNvPr id="8" name="Freeform 7">
              <a:extLst>
                <a:ext uri="{FF2B5EF4-FFF2-40B4-BE49-F238E27FC236}">
                  <a16:creationId xmlns:a16="http://schemas.microsoft.com/office/drawing/2014/main" id="{EE6C9D8C-DC18-D547-912B-2EAFADDD7B79}"/>
                </a:ext>
              </a:extLst>
            </p:cNvPr>
            <p:cNvSpPr/>
            <p:nvPr/>
          </p:nvSpPr>
          <p:spPr>
            <a:xfrm>
              <a:off x="2176291" y="1717200"/>
              <a:ext cx="4941085" cy="2364139"/>
            </a:xfrm>
            <a:custGeom>
              <a:avLst/>
              <a:gdLst>
                <a:gd name="connsiteX0" fmla="*/ 0 w 4941085"/>
                <a:gd name="connsiteY0" fmla="*/ 661693 h 2364139"/>
                <a:gd name="connsiteX1" fmla="*/ 505414 w 4941085"/>
                <a:gd name="connsiteY1" fmla="*/ 661693 h 2364139"/>
                <a:gd name="connsiteX2" fmla="*/ 382386 w 4941085"/>
                <a:gd name="connsiteY2" fmla="*/ 508738 h 2364139"/>
                <a:gd name="connsiteX3" fmla="*/ 485463 w 4941085"/>
                <a:gd name="connsiteY3" fmla="*/ 422286 h 2364139"/>
                <a:gd name="connsiteX4" fmla="*/ 595191 w 4941085"/>
                <a:gd name="connsiteY4" fmla="*/ 342484 h 2364139"/>
                <a:gd name="connsiteX5" fmla="*/ 734845 w 4941085"/>
                <a:gd name="connsiteY5" fmla="*/ 252706 h 2364139"/>
                <a:gd name="connsiteX6" fmla="*/ 884474 w 4941085"/>
                <a:gd name="connsiteY6" fmla="*/ 179554 h 2364139"/>
                <a:gd name="connsiteX7" fmla="*/ 1047404 w 4941085"/>
                <a:gd name="connsiteY7" fmla="*/ 109728 h 2364139"/>
                <a:gd name="connsiteX8" fmla="*/ 1180407 w 4941085"/>
                <a:gd name="connsiteY8" fmla="*/ 69826 h 2364139"/>
                <a:gd name="connsiteX9" fmla="*/ 1346662 w 4941085"/>
                <a:gd name="connsiteY9" fmla="*/ 36576 h 2364139"/>
                <a:gd name="connsiteX10" fmla="*/ 1479666 w 4941085"/>
                <a:gd name="connsiteY10" fmla="*/ 13300 h 2364139"/>
                <a:gd name="connsiteX11" fmla="*/ 1692471 w 4941085"/>
                <a:gd name="connsiteY11" fmla="*/ 0 h 2364139"/>
                <a:gd name="connsiteX12" fmla="*/ 1692471 w 4941085"/>
                <a:gd name="connsiteY12" fmla="*/ 502088 h 2364139"/>
                <a:gd name="connsiteX13" fmla="*/ 2985932 w 4941085"/>
                <a:gd name="connsiteY13" fmla="*/ 502088 h 2364139"/>
                <a:gd name="connsiteX14" fmla="*/ 2985932 w 4941085"/>
                <a:gd name="connsiteY14" fmla="*/ 6650 h 2364139"/>
                <a:gd name="connsiteX15" fmla="*/ 3122261 w 4941085"/>
                <a:gd name="connsiteY15" fmla="*/ 6650 h 2364139"/>
                <a:gd name="connsiteX16" fmla="*/ 3235314 w 4941085"/>
                <a:gd name="connsiteY16" fmla="*/ 19950 h 2364139"/>
                <a:gd name="connsiteX17" fmla="*/ 3428169 w 4941085"/>
                <a:gd name="connsiteY17" fmla="*/ 53201 h 2364139"/>
                <a:gd name="connsiteX18" fmla="*/ 3554522 w 4941085"/>
                <a:gd name="connsiteY18" fmla="*/ 86452 h 2364139"/>
                <a:gd name="connsiteX19" fmla="*/ 3740727 w 4941085"/>
                <a:gd name="connsiteY19" fmla="*/ 152954 h 2364139"/>
                <a:gd name="connsiteX20" fmla="*/ 3913632 w 4941085"/>
                <a:gd name="connsiteY20" fmla="*/ 236081 h 2364139"/>
                <a:gd name="connsiteX21" fmla="*/ 4056611 w 4941085"/>
                <a:gd name="connsiteY21" fmla="*/ 322533 h 2364139"/>
                <a:gd name="connsiteX22" fmla="*/ 4169664 w 4941085"/>
                <a:gd name="connsiteY22" fmla="*/ 399010 h 2364139"/>
                <a:gd name="connsiteX23" fmla="*/ 4312643 w 4941085"/>
                <a:gd name="connsiteY23" fmla="*/ 515389 h 2364139"/>
                <a:gd name="connsiteX24" fmla="*/ 4189615 w 4941085"/>
                <a:gd name="connsiteY24" fmla="*/ 661693 h 2364139"/>
                <a:gd name="connsiteX25" fmla="*/ 4705004 w 4941085"/>
                <a:gd name="connsiteY25" fmla="*/ 658368 h 2364139"/>
                <a:gd name="connsiteX26" fmla="*/ 4705004 w 4941085"/>
                <a:gd name="connsiteY26" fmla="*/ 881149 h 2364139"/>
                <a:gd name="connsiteX27" fmla="*/ 4013385 w 4941085"/>
                <a:gd name="connsiteY27" fmla="*/ 881149 h 2364139"/>
                <a:gd name="connsiteX28" fmla="*/ 3900332 w 4941085"/>
                <a:gd name="connsiteY28" fmla="*/ 1000852 h 2364139"/>
                <a:gd name="connsiteX29" fmla="*/ 4528774 w 4941085"/>
                <a:gd name="connsiteY29" fmla="*/ 1546167 h 2364139"/>
                <a:gd name="connsiteX30" fmla="*/ 4415721 w 4941085"/>
                <a:gd name="connsiteY30" fmla="*/ 1682496 h 2364139"/>
                <a:gd name="connsiteX31" fmla="*/ 4552050 w 4941085"/>
                <a:gd name="connsiteY31" fmla="*/ 1685821 h 2364139"/>
                <a:gd name="connsiteX32" fmla="*/ 4941085 w 4941085"/>
                <a:gd name="connsiteY32" fmla="*/ 2011680 h 2364139"/>
                <a:gd name="connsiteX33" fmla="*/ 4641827 w 4941085"/>
                <a:gd name="connsiteY33" fmla="*/ 2364139 h 2364139"/>
                <a:gd name="connsiteX34" fmla="*/ 4256117 w 4941085"/>
                <a:gd name="connsiteY34" fmla="*/ 2041605 h 2364139"/>
                <a:gd name="connsiteX35" fmla="*/ 4236166 w 4941085"/>
                <a:gd name="connsiteY35" fmla="*/ 1908602 h 2364139"/>
                <a:gd name="connsiteX36" fmla="*/ 4123113 w 4941085"/>
                <a:gd name="connsiteY36" fmla="*/ 2031630 h 2364139"/>
                <a:gd name="connsiteX37" fmla="*/ 3497996 w 4941085"/>
                <a:gd name="connsiteY37" fmla="*/ 1492965 h 2364139"/>
                <a:gd name="connsiteX38" fmla="*/ 3391593 w 4941085"/>
                <a:gd name="connsiteY38" fmla="*/ 1609344 h 2364139"/>
                <a:gd name="connsiteX39" fmla="*/ 3311791 w 4941085"/>
                <a:gd name="connsiteY39" fmla="*/ 1552817 h 2364139"/>
                <a:gd name="connsiteX40" fmla="*/ 3245289 w 4941085"/>
                <a:gd name="connsiteY40" fmla="*/ 1512916 h 2364139"/>
                <a:gd name="connsiteX41" fmla="*/ 3175462 w 4941085"/>
                <a:gd name="connsiteY41" fmla="*/ 1486315 h 2364139"/>
                <a:gd name="connsiteX42" fmla="*/ 3102310 w 4941085"/>
                <a:gd name="connsiteY42" fmla="*/ 1473015 h 2364139"/>
                <a:gd name="connsiteX43" fmla="*/ 3049109 w 4941085"/>
                <a:gd name="connsiteY43" fmla="*/ 1463040 h 2364139"/>
                <a:gd name="connsiteX44" fmla="*/ 2989257 w 4941085"/>
                <a:gd name="connsiteY44" fmla="*/ 1459714 h 2364139"/>
                <a:gd name="connsiteX45" fmla="*/ 2989257 w 4941085"/>
                <a:gd name="connsiteY45" fmla="*/ 1064029 h 2364139"/>
                <a:gd name="connsiteX46" fmla="*/ 1689146 w 4941085"/>
                <a:gd name="connsiteY46" fmla="*/ 1064029 h 2364139"/>
                <a:gd name="connsiteX47" fmla="*/ 1689146 w 4941085"/>
                <a:gd name="connsiteY47" fmla="*/ 1456389 h 2364139"/>
                <a:gd name="connsiteX48" fmla="*/ 1622645 w 4941085"/>
                <a:gd name="connsiteY48" fmla="*/ 1463040 h 2364139"/>
                <a:gd name="connsiteX49" fmla="*/ 1546167 w 4941085"/>
                <a:gd name="connsiteY49" fmla="*/ 1476340 h 2364139"/>
                <a:gd name="connsiteX50" fmla="*/ 1466365 w 4941085"/>
                <a:gd name="connsiteY50" fmla="*/ 1499616 h 2364139"/>
                <a:gd name="connsiteX51" fmla="*/ 1406514 w 4941085"/>
                <a:gd name="connsiteY51" fmla="*/ 1529541 h 2364139"/>
                <a:gd name="connsiteX52" fmla="*/ 1363287 w 4941085"/>
                <a:gd name="connsiteY52" fmla="*/ 1566117 h 2364139"/>
                <a:gd name="connsiteX53" fmla="*/ 1346662 w 4941085"/>
                <a:gd name="connsiteY53" fmla="*/ 1572768 h 2364139"/>
                <a:gd name="connsiteX54" fmla="*/ 1293461 w 4941085"/>
                <a:gd name="connsiteY54" fmla="*/ 1612669 h 2364139"/>
                <a:gd name="connsiteX55" fmla="*/ 1190383 w 4941085"/>
                <a:gd name="connsiteY55" fmla="*/ 1486315 h 2364139"/>
                <a:gd name="connsiteX56" fmla="*/ 571916 w 4941085"/>
                <a:gd name="connsiteY56" fmla="*/ 2031630 h 2364139"/>
                <a:gd name="connsiteX57" fmla="*/ 176230 w 4941085"/>
                <a:gd name="connsiteY57" fmla="*/ 1559467 h 2364139"/>
                <a:gd name="connsiteX58" fmla="*/ 798022 w 4941085"/>
                <a:gd name="connsiteY58" fmla="*/ 1017477 h 2364139"/>
                <a:gd name="connsiteX59" fmla="*/ 691619 w 4941085"/>
                <a:gd name="connsiteY59" fmla="*/ 894449 h 2364139"/>
                <a:gd name="connsiteX60" fmla="*/ 0 w 4941085"/>
                <a:gd name="connsiteY60" fmla="*/ 894449 h 2364139"/>
                <a:gd name="connsiteX61" fmla="*/ 0 w 4941085"/>
                <a:gd name="connsiteY61" fmla="*/ 661693 h 2364139"/>
                <a:gd name="connsiteX0" fmla="*/ 0 w 4941085"/>
                <a:gd name="connsiteY0" fmla="*/ 661693 h 2364139"/>
                <a:gd name="connsiteX1" fmla="*/ 505414 w 4941085"/>
                <a:gd name="connsiteY1" fmla="*/ 661693 h 2364139"/>
                <a:gd name="connsiteX2" fmla="*/ 382386 w 4941085"/>
                <a:gd name="connsiteY2" fmla="*/ 508738 h 2364139"/>
                <a:gd name="connsiteX3" fmla="*/ 485463 w 4941085"/>
                <a:gd name="connsiteY3" fmla="*/ 422286 h 2364139"/>
                <a:gd name="connsiteX4" fmla="*/ 595191 w 4941085"/>
                <a:gd name="connsiteY4" fmla="*/ 342484 h 2364139"/>
                <a:gd name="connsiteX5" fmla="*/ 734845 w 4941085"/>
                <a:gd name="connsiteY5" fmla="*/ 252706 h 2364139"/>
                <a:gd name="connsiteX6" fmla="*/ 884474 w 4941085"/>
                <a:gd name="connsiteY6" fmla="*/ 179554 h 2364139"/>
                <a:gd name="connsiteX7" fmla="*/ 1047404 w 4941085"/>
                <a:gd name="connsiteY7" fmla="*/ 109728 h 2364139"/>
                <a:gd name="connsiteX8" fmla="*/ 1180407 w 4941085"/>
                <a:gd name="connsiteY8" fmla="*/ 69826 h 2364139"/>
                <a:gd name="connsiteX9" fmla="*/ 1346662 w 4941085"/>
                <a:gd name="connsiteY9" fmla="*/ 36576 h 2364139"/>
                <a:gd name="connsiteX10" fmla="*/ 1479666 w 4941085"/>
                <a:gd name="connsiteY10" fmla="*/ 13300 h 2364139"/>
                <a:gd name="connsiteX11" fmla="*/ 1692471 w 4941085"/>
                <a:gd name="connsiteY11" fmla="*/ 0 h 2364139"/>
                <a:gd name="connsiteX12" fmla="*/ 1692471 w 4941085"/>
                <a:gd name="connsiteY12" fmla="*/ 502088 h 2364139"/>
                <a:gd name="connsiteX13" fmla="*/ 2985932 w 4941085"/>
                <a:gd name="connsiteY13" fmla="*/ 502088 h 2364139"/>
                <a:gd name="connsiteX14" fmla="*/ 2985932 w 4941085"/>
                <a:gd name="connsiteY14" fmla="*/ 6650 h 2364139"/>
                <a:gd name="connsiteX15" fmla="*/ 3122261 w 4941085"/>
                <a:gd name="connsiteY15" fmla="*/ 6650 h 2364139"/>
                <a:gd name="connsiteX16" fmla="*/ 3235314 w 4941085"/>
                <a:gd name="connsiteY16" fmla="*/ 19950 h 2364139"/>
                <a:gd name="connsiteX17" fmla="*/ 3428169 w 4941085"/>
                <a:gd name="connsiteY17" fmla="*/ 53201 h 2364139"/>
                <a:gd name="connsiteX18" fmla="*/ 3554522 w 4941085"/>
                <a:gd name="connsiteY18" fmla="*/ 86452 h 2364139"/>
                <a:gd name="connsiteX19" fmla="*/ 3740727 w 4941085"/>
                <a:gd name="connsiteY19" fmla="*/ 152954 h 2364139"/>
                <a:gd name="connsiteX20" fmla="*/ 3913632 w 4941085"/>
                <a:gd name="connsiteY20" fmla="*/ 236081 h 2364139"/>
                <a:gd name="connsiteX21" fmla="*/ 4056611 w 4941085"/>
                <a:gd name="connsiteY21" fmla="*/ 322533 h 2364139"/>
                <a:gd name="connsiteX22" fmla="*/ 4169664 w 4941085"/>
                <a:gd name="connsiteY22" fmla="*/ 399010 h 2364139"/>
                <a:gd name="connsiteX23" fmla="*/ 4312643 w 4941085"/>
                <a:gd name="connsiteY23" fmla="*/ 515389 h 2364139"/>
                <a:gd name="connsiteX24" fmla="*/ 4189615 w 4941085"/>
                <a:gd name="connsiteY24" fmla="*/ 661693 h 2364139"/>
                <a:gd name="connsiteX25" fmla="*/ 4705004 w 4941085"/>
                <a:gd name="connsiteY25" fmla="*/ 658368 h 2364139"/>
                <a:gd name="connsiteX26" fmla="*/ 4705004 w 4941085"/>
                <a:gd name="connsiteY26" fmla="*/ 881149 h 2364139"/>
                <a:gd name="connsiteX27" fmla="*/ 4013385 w 4941085"/>
                <a:gd name="connsiteY27" fmla="*/ 881149 h 2364139"/>
                <a:gd name="connsiteX28" fmla="*/ 3900332 w 4941085"/>
                <a:gd name="connsiteY28" fmla="*/ 1000852 h 2364139"/>
                <a:gd name="connsiteX29" fmla="*/ 4528774 w 4941085"/>
                <a:gd name="connsiteY29" fmla="*/ 1546167 h 2364139"/>
                <a:gd name="connsiteX30" fmla="*/ 4415721 w 4941085"/>
                <a:gd name="connsiteY30" fmla="*/ 1682496 h 2364139"/>
                <a:gd name="connsiteX31" fmla="*/ 4552050 w 4941085"/>
                <a:gd name="connsiteY31" fmla="*/ 1685821 h 2364139"/>
                <a:gd name="connsiteX32" fmla="*/ 4941085 w 4941085"/>
                <a:gd name="connsiteY32" fmla="*/ 2011680 h 2364139"/>
                <a:gd name="connsiteX33" fmla="*/ 4641827 w 4941085"/>
                <a:gd name="connsiteY33" fmla="*/ 2364139 h 2364139"/>
                <a:gd name="connsiteX34" fmla="*/ 4256117 w 4941085"/>
                <a:gd name="connsiteY34" fmla="*/ 2041605 h 2364139"/>
                <a:gd name="connsiteX35" fmla="*/ 4236166 w 4941085"/>
                <a:gd name="connsiteY35" fmla="*/ 1908602 h 2364139"/>
                <a:gd name="connsiteX36" fmla="*/ 4123113 w 4941085"/>
                <a:gd name="connsiteY36" fmla="*/ 2031630 h 2364139"/>
                <a:gd name="connsiteX37" fmla="*/ 3497996 w 4941085"/>
                <a:gd name="connsiteY37" fmla="*/ 1492965 h 2364139"/>
                <a:gd name="connsiteX38" fmla="*/ 3391593 w 4941085"/>
                <a:gd name="connsiteY38" fmla="*/ 1609344 h 2364139"/>
                <a:gd name="connsiteX39" fmla="*/ 3311791 w 4941085"/>
                <a:gd name="connsiteY39" fmla="*/ 1552817 h 2364139"/>
                <a:gd name="connsiteX40" fmla="*/ 3245289 w 4941085"/>
                <a:gd name="connsiteY40" fmla="*/ 1512916 h 2364139"/>
                <a:gd name="connsiteX41" fmla="*/ 3175462 w 4941085"/>
                <a:gd name="connsiteY41" fmla="*/ 1486315 h 2364139"/>
                <a:gd name="connsiteX42" fmla="*/ 3102310 w 4941085"/>
                <a:gd name="connsiteY42" fmla="*/ 1473015 h 2364139"/>
                <a:gd name="connsiteX43" fmla="*/ 3049109 w 4941085"/>
                <a:gd name="connsiteY43" fmla="*/ 1463040 h 2364139"/>
                <a:gd name="connsiteX44" fmla="*/ 2989257 w 4941085"/>
                <a:gd name="connsiteY44" fmla="*/ 1459714 h 2364139"/>
                <a:gd name="connsiteX45" fmla="*/ 2989257 w 4941085"/>
                <a:gd name="connsiteY45" fmla="*/ 1064029 h 2364139"/>
                <a:gd name="connsiteX46" fmla="*/ 1689146 w 4941085"/>
                <a:gd name="connsiteY46" fmla="*/ 1064029 h 2364139"/>
                <a:gd name="connsiteX47" fmla="*/ 1689146 w 4941085"/>
                <a:gd name="connsiteY47" fmla="*/ 1456389 h 2364139"/>
                <a:gd name="connsiteX48" fmla="*/ 1622645 w 4941085"/>
                <a:gd name="connsiteY48" fmla="*/ 1463040 h 2364139"/>
                <a:gd name="connsiteX49" fmla="*/ 1546167 w 4941085"/>
                <a:gd name="connsiteY49" fmla="*/ 1476340 h 2364139"/>
                <a:gd name="connsiteX50" fmla="*/ 1466365 w 4941085"/>
                <a:gd name="connsiteY50" fmla="*/ 1499616 h 2364139"/>
                <a:gd name="connsiteX51" fmla="*/ 1406514 w 4941085"/>
                <a:gd name="connsiteY51" fmla="*/ 1529541 h 2364139"/>
                <a:gd name="connsiteX52" fmla="*/ 1346662 w 4941085"/>
                <a:gd name="connsiteY52" fmla="*/ 1572768 h 2364139"/>
                <a:gd name="connsiteX53" fmla="*/ 1293461 w 4941085"/>
                <a:gd name="connsiteY53" fmla="*/ 1612669 h 2364139"/>
                <a:gd name="connsiteX54" fmla="*/ 1190383 w 4941085"/>
                <a:gd name="connsiteY54" fmla="*/ 1486315 h 2364139"/>
                <a:gd name="connsiteX55" fmla="*/ 571916 w 4941085"/>
                <a:gd name="connsiteY55" fmla="*/ 2031630 h 2364139"/>
                <a:gd name="connsiteX56" fmla="*/ 176230 w 4941085"/>
                <a:gd name="connsiteY56" fmla="*/ 1559467 h 2364139"/>
                <a:gd name="connsiteX57" fmla="*/ 798022 w 4941085"/>
                <a:gd name="connsiteY57" fmla="*/ 1017477 h 2364139"/>
                <a:gd name="connsiteX58" fmla="*/ 691619 w 4941085"/>
                <a:gd name="connsiteY58" fmla="*/ 894449 h 2364139"/>
                <a:gd name="connsiteX59" fmla="*/ 0 w 4941085"/>
                <a:gd name="connsiteY59" fmla="*/ 894449 h 2364139"/>
                <a:gd name="connsiteX60" fmla="*/ 0 w 4941085"/>
                <a:gd name="connsiteY60" fmla="*/ 661693 h 2364139"/>
                <a:gd name="connsiteX0" fmla="*/ 0 w 4941085"/>
                <a:gd name="connsiteY0" fmla="*/ 661693 h 2364139"/>
                <a:gd name="connsiteX1" fmla="*/ 505414 w 4941085"/>
                <a:gd name="connsiteY1" fmla="*/ 661693 h 2364139"/>
                <a:gd name="connsiteX2" fmla="*/ 382386 w 4941085"/>
                <a:gd name="connsiteY2" fmla="*/ 508738 h 2364139"/>
                <a:gd name="connsiteX3" fmla="*/ 485463 w 4941085"/>
                <a:gd name="connsiteY3" fmla="*/ 422286 h 2364139"/>
                <a:gd name="connsiteX4" fmla="*/ 595191 w 4941085"/>
                <a:gd name="connsiteY4" fmla="*/ 342484 h 2364139"/>
                <a:gd name="connsiteX5" fmla="*/ 734845 w 4941085"/>
                <a:gd name="connsiteY5" fmla="*/ 252706 h 2364139"/>
                <a:gd name="connsiteX6" fmla="*/ 884474 w 4941085"/>
                <a:gd name="connsiteY6" fmla="*/ 179554 h 2364139"/>
                <a:gd name="connsiteX7" fmla="*/ 1047404 w 4941085"/>
                <a:gd name="connsiteY7" fmla="*/ 109728 h 2364139"/>
                <a:gd name="connsiteX8" fmla="*/ 1180407 w 4941085"/>
                <a:gd name="connsiteY8" fmla="*/ 69826 h 2364139"/>
                <a:gd name="connsiteX9" fmla="*/ 1346662 w 4941085"/>
                <a:gd name="connsiteY9" fmla="*/ 36576 h 2364139"/>
                <a:gd name="connsiteX10" fmla="*/ 1479666 w 4941085"/>
                <a:gd name="connsiteY10" fmla="*/ 13300 h 2364139"/>
                <a:gd name="connsiteX11" fmla="*/ 1692471 w 4941085"/>
                <a:gd name="connsiteY11" fmla="*/ 0 h 2364139"/>
                <a:gd name="connsiteX12" fmla="*/ 1692471 w 4941085"/>
                <a:gd name="connsiteY12" fmla="*/ 502088 h 2364139"/>
                <a:gd name="connsiteX13" fmla="*/ 2985932 w 4941085"/>
                <a:gd name="connsiteY13" fmla="*/ 502088 h 2364139"/>
                <a:gd name="connsiteX14" fmla="*/ 2985932 w 4941085"/>
                <a:gd name="connsiteY14" fmla="*/ 6650 h 2364139"/>
                <a:gd name="connsiteX15" fmla="*/ 3122261 w 4941085"/>
                <a:gd name="connsiteY15" fmla="*/ 6650 h 2364139"/>
                <a:gd name="connsiteX16" fmla="*/ 3235314 w 4941085"/>
                <a:gd name="connsiteY16" fmla="*/ 19950 h 2364139"/>
                <a:gd name="connsiteX17" fmla="*/ 3428169 w 4941085"/>
                <a:gd name="connsiteY17" fmla="*/ 53201 h 2364139"/>
                <a:gd name="connsiteX18" fmla="*/ 3554522 w 4941085"/>
                <a:gd name="connsiteY18" fmla="*/ 86452 h 2364139"/>
                <a:gd name="connsiteX19" fmla="*/ 3740727 w 4941085"/>
                <a:gd name="connsiteY19" fmla="*/ 152954 h 2364139"/>
                <a:gd name="connsiteX20" fmla="*/ 3913632 w 4941085"/>
                <a:gd name="connsiteY20" fmla="*/ 236081 h 2364139"/>
                <a:gd name="connsiteX21" fmla="*/ 4056611 w 4941085"/>
                <a:gd name="connsiteY21" fmla="*/ 322533 h 2364139"/>
                <a:gd name="connsiteX22" fmla="*/ 4169664 w 4941085"/>
                <a:gd name="connsiteY22" fmla="*/ 399010 h 2364139"/>
                <a:gd name="connsiteX23" fmla="*/ 4312643 w 4941085"/>
                <a:gd name="connsiteY23" fmla="*/ 515389 h 2364139"/>
                <a:gd name="connsiteX24" fmla="*/ 4189615 w 4941085"/>
                <a:gd name="connsiteY24" fmla="*/ 661693 h 2364139"/>
                <a:gd name="connsiteX25" fmla="*/ 4705004 w 4941085"/>
                <a:gd name="connsiteY25" fmla="*/ 658368 h 2364139"/>
                <a:gd name="connsiteX26" fmla="*/ 4705004 w 4941085"/>
                <a:gd name="connsiteY26" fmla="*/ 881149 h 2364139"/>
                <a:gd name="connsiteX27" fmla="*/ 4013385 w 4941085"/>
                <a:gd name="connsiteY27" fmla="*/ 881149 h 2364139"/>
                <a:gd name="connsiteX28" fmla="*/ 3900332 w 4941085"/>
                <a:gd name="connsiteY28" fmla="*/ 1000852 h 2364139"/>
                <a:gd name="connsiteX29" fmla="*/ 4528774 w 4941085"/>
                <a:gd name="connsiteY29" fmla="*/ 1546167 h 2364139"/>
                <a:gd name="connsiteX30" fmla="*/ 4415721 w 4941085"/>
                <a:gd name="connsiteY30" fmla="*/ 1682496 h 2364139"/>
                <a:gd name="connsiteX31" fmla="*/ 4552050 w 4941085"/>
                <a:gd name="connsiteY31" fmla="*/ 1685821 h 2364139"/>
                <a:gd name="connsiteX32" fmla="*/ 4941085 w 4941085"/>
                <a:gd name="connsiteY32" fmla="*/ 2011680 h 2364139"/>
                <a:gd name="connsiteX33" fmla="*/ 4641827 w 4941085"/>
                <a:gd name="connsiteY33" fmla="*/ 2364139 h 2364139"/>
                <a:gd name="connsiteX34" fmla="*/ 4256117 w 4941085"/>
                <a:gd name="connsiteY34" fmla="*/ 2041605 h 2364139"/>
                <a:gd name="connsiteX35" fmla="*/ 4236166 w 4941085"/>
                <a:gd name="connsiteY35" fmla="*/ 1908602 h 2364139"/>
                <a:gd name="connsiteX36" fmla="*/ 4123113 w 4941085"/>
                <a:gd name="connsiteY36" fmla="*/ 2031630 h 2364139"/>
                <a:gd name="connsiteX37" fmla="*/ 3497996 w 4941085"/>
                <a:gd name="connsiteY37" fmla="*/ 1492965 h 2364139"/>
                <a:gd name="connsiteX38" fmla="*/ 3391593 w 4941085"/>
                <a:gd name="connsiteY38" fmla="*/ 1609344 h 2364139"/>
                <a:gd name="connsiteX39" fmla="*/ 3311791 w 4941085"/>
                <a:gd name="connsiteY39" fmla="*/ 1552817 h 2364139"/>
                <a:gd name="connsiteX40" fmla="*/ 3245289 w 4941085"/>
                <a:gd name="connsiteY40" fmla="*/ 1512916 h 2364139"/>
                <a:gd name="connsiteX41" fmla="*/ 3175462 w 4941085"/>
                <a:gd name="connsiteY41" fmla="*/ 1486315 h 2364139"/>
                <a:gd name="connsiteX42" fmla="*/ 3102310 w 4941085"/>
                <a:gd name="connsiteY42" fmla="*/ 1473015 h 2364139"/>
                <a:gd name="connsiteX43" fmla="*/ 3049109 w 4941085"/>
                <a:gd name="connsiteY43" fmla="*/ 1463040 h 2364139"/>
                <a:gd name="connsiteX44" fmla="*/ 2989257 w 4941085"/>
                <a:gd name="connsiteY44" fmla="*/ 1459714 h 2364139"/>
                <a:gd name="connsiteX45" fmla="*/ 2989257 w 4941085"/>
                <a:gd name="connsiteY45" fmla="*/ 1064029 h 2364139"/>
                <a:gd name="connsiteX46" fmla="*/ 1689146 w 4941085"/>
                <a:gd name="connsiteY46" fmla="*/ 1064029 h 2364139"/>
                <a:gd name="connsiteX47" fmla="*/ 1689146 w 4941085"/>
                <a:gd name="connsiteY47" fmla="*/ 1456389 h 2364139"/>
                <a:gd name="connsiteX48" fmla="*/ 1622645 w 4941085"/>
                <a:gd name="connsiteY48" fmla="*/ 1463040 h 2364139"/>
                <a:gd name="connsiteX49" fmla="*/ 1546167 w 4941085"/>
                <a:gd name="connsiteY49" fmla="*/ 1469690 h 2364139"/>
                <a:gd name="connsiteX50" fmla="*/ 1466365 w 4941085"/>
                <a:gd name="connsiteY50" fmla="*/ 1499616 h 2364139"/>
                <a:gd name="connsiteX51" fmla="*/ 1406514 w 4941085"/>
                <a:gd name="connsiteY51" fmla="*/ 1529541 h 2364139"/>
                <a:gd name="connsiteX52" fmla="*/ 1346662 w 4941085"/>
                <a:gd name="connsiteY52" fmla="*/ 1572768 h 2364139"/>
                <a:gd name="connsiteX53" fmla="*/ 1293461 w 4941085"/>
                <a:gd name="connsiteY53" fmla="*/ 1612669 h 2364139"/>
                <a:gd name="connsiteX54" fmla="*/ 1190383 w 4941085"/>
                <a:gd name="connsiteY54" fmla="*/ 1486315 h 2364139"/>
                <a:gd name="connsiteX55" fmla="*/ 571916 w 4941085"/>
                <a:gd name="connsiteY55" fmla="*/ 2031630 h 2364139"/>
                <a:gd name="connsiteX56" fmla="*/ 176230 w 4941085"/>
                <a:gd name="connsiteY56" fmla="*/ 1559467 h 2364139"/>
                <a:gd name="connsiteX57" fmla="*/ 798022 w 4941085"/>
                <a:gd name="connsiteY57" fmla="*/ 1017477 h 2364139"/>
                <a:gd name="connsiteX58" fmla="*/ 691619 w 4941085"/>
                <a:gd name="connsiteY58" fmla="*/ 894449 h 2364139"/>
                <a:gd name="connsiteX59" fmla="*/ 0 w 4941085"/>
                <a:gd name="connsiteY59" fmla="*/ 894449 h 2364139"/>
                <a:gd name="connsiteX60" fmla="*/ 0 w 4941085"/>
                <a:gd name="connsiteY60" fmla="*/ 661693 h 2364139"/>
                <a:gd name="connsiteX0" fmla="*/ 0 w 4941085"/>
                <a:gd name="connsiteY0" fmla="*/ 661693 h 2364139"/>
                <a:gd name="connsiteX1" fmla="*/ 505414 w 4941085"/>
                <a:gd name="connsiteY1" fmla="*/ 661693 h 2364139"/>
                <a:gd name="connsiteX2" fmla="*/ 382386 w 4941085"/>
                <a:gd name="connsiteY2" fmla="*/ 508738 h 2364139"/>
                <a:gd name="connsiteX3" fmla="*/ 485463 w 4941085"/>
                <a:gd name="connsiteY3" fmla="*/ 422286 h 2364139"/>
                <a:gd name="connsiteX4" fmla="*/ 595191 w 4941085"/>
                <a:gd name="connsiteY4" fmla="*/ 342484 h 2364139"/>
                <a:gd name="connsiteX5" fmla="*/ 734845 w 4941085"/>
                <a:gd name="connsiteY5" fmla="*/ 252706 h 2364139"/>
                <a:gd name="connsiteX6" fmla="*/ 884474 w 4941085"/>
                <a:gd name="connsiteY6" fmla="*/ 179554 h 2364139"/>
                <a:gd name="connsiteX7" fmla="*/ 1047404 w 4941085"/>
                <a:gd name="connsiteY7" fmla="*/ 109728 h 2364139"/>
                <a:gd name="connsiteX8" fmla="*/ 1180407 w 4941085"/>
                <a:gd name="connsiteY8" fmla="*/ 69826 h 2364139"/>
                <a:gd name="connsiteX9" fmla="*/ 1346662 w 4941085"/>
                <a:gd name="connsiteY9" fmla="*/ 36576 h 2364139"/>
                <a:gd name="connsiteX10" fmla="*/ 1479666 w 4941085"/>
                <a:gd name="connsiteY10" fmla="*/ 13300 h 2364139"/>
                <a:gd name="connsiteX11" fmla="*/ 1692471 w 4941085"/>
                <a:gd name="connsiteY11" fmla="*/ 0 h 2364139"/>
                <a:gd name="connsiteX12" fmla="*/ 1692471 w 4941085"/>
                <a:gd name="connsiteY12" fmla="*/ 502088 h 2364139"/>
                <a:gd name="connsiteX13" fmla="*/ 2985932 w 4941085"/>
                <a:gd name="connsiteY13" fmla="*/ 502088 h 2364139"/>
                <a:gd name="connsiteX14" fmla="*/ 2985932 w 4941085"/>
                <a:gd name="connsiteY14" fmla="*/ 6650 h 2364139"/>
                <a:gd name="connsiteX15" fmla="*/ 3122261 w 4941085"/>
                <a:gd name="connsiteY15" fmla="*/ 6650 h 2364139"/>
                <a:gd name="connsiteX16" fmla="*/ 3235314 w 4941085"/>
                <a:gd name="connsiteY16" fmla="*/ 19950 h 2364139"/>
                <a:gd name="connsiteX17" fmla="*/ 3428169 w 4941085"/>
                <a:gd name="connsiteY17" fmla="*/ 53201 h 2364139"/>
                <a:gd name="connsiteX18" fmla="*/ 3554522 w 4941085"/>
                <a:gd name="connsiteY18" fmla="*/ 86452 h 2364139"/>
                <a:gd name="connsiteX19" fmla="*/ 3740727 w 4941085"/>
                <a:gd name="connsiteY19" fmla="*/ 152954 h 2364139"/>
                <a:gd name="connsiteX20" fmla="*/ 3913632 w 4941085"/>
                <a:gd name="connsiteY20" fmla="*/ 236081 h 2364139"/>
                <a:gd name="connsiteX21" fmla="*/ 4056611 w 4941085"/>
                <a:gd name="connsiteY21" fmla="*/ 322533 h 2364139"/>
                <a:gd name="connsiteX22" fmla="*/ 4169664 w 4941085"/>
                <a:gd name="connsiteY22" fmla="*/ 399010 h 2364139"/>
                <a:gd name="connsiteX23" fmla="*/ 4312643 w 4941085"/>
                <a:gd name="connsiteY23" fmla="*/ 515389 h 2364139"/>
                <a:gd name="connsiteX24" fmla="*/ 4189615 w 4941085"/>
                <a:gd name="connsiteY24" fmla="*/ 661693 h 2364139"/>
                <a:gd name="connsiteX25" fmla="*/ 4705004 w 4941085"/>
                <a:gd name="connsiteY25" fmla="*/ 658368 h 2364139"/>
                <a:gd name="connsiteX26" fmla="*/ 4705004 w 4941085"/>
                <a:gd name="connsiteY26" fmla="*/ 881149 h 2364139"/>
                <a:gd name="connsiteX27" fmla="*/ 4013385 w 4941085"/>
                <a:gd name="connsiteY27" fmla="*/ 881149 h 2364139"/>
                <a:gd name="connsiteX28" fmla="*/ 3900332 w 4941085"/>
                <a:gd name="connsiteY28" fmla="*/ 1000852 h 2364139"/>
                <a:gd name="connsiteX29" fmla="*/ 4528774 w 4941085"/>
                <a:gd name="connsiteY29" fmla="*/ 1546167 h 2364139"/>
                <a:gd name="connsiteX30" fmla="*/ 4415721 w 4941085"/>
                <a:gd name="connsiteY30" fmla="*/ 1682496 h 2364139"/>
                <a:gd name="connsiteX31" fmla="*/ 4552050 w 4941085"/>
                <a:gd name="connsiteY31" fmla="*/ 1685821 h 2364139"/>
                <a:gd name="connsiteX32" fmla="*/ 4941085 w 4941085"/>
                <a:gd name="connsiteY32" fmla="*/ 2011680 h 2364139"/>
                <a:gd name="connsiteX33" fmla="*/ 4641827 w 4941085"/>
                <a:gd name="connsiteY33" fmla="*/ 2364139 h 2364139"/>
                <a:gd name="connsiteX34" fmla="*/ 4256117 w 4941085"/>
                <a:gd name="connsiteY34" fmla="*/ 2041605 h 2364139"/>
                <a:gd name="connsiteX35" fmla="*/ 4236166 w 4941085"/>
                <a:gd name="connsiteY35" fmla="*/ 1908602 h 2364139"/>
                <a:gd name="connsiteX36" fmla="*/ 4123113 w 4941085"/>
                <a:gd name="connsiteY36" fmla="*/ 2031630 h 2364139"/>
                <a:gd name="connsiteX37" fmla="*/ 3497996 w 4941085"/>
                <a:gd name="connsiteY37" fmla="*/ 1492965 h 2364139"/>
                <a:gd name="connsiteX38" fmla="*/ 3391593 w 4941085"/>
                <a:gd name="connsiteY38" fmla="*/ 1609344 h 2364139"/>
                <a:gd name="connsiteX39" fmla="*/ 3311791 w 4941085"/>
                <a:gd name="connsiteY39" fmla="*/ 1552817 h 2364139"/>
                <a:gd name="connsiteX40" fmla="*/ 3245289 w 4941085"/>
                <a:gd name="connsiteY40" fmla="*/ 1512916 h 2364139"/>
                <a:gd name="connsiteX41" fmla="*/ 3175462 w 4941085"/>
                <a:gd name="connsiteY41" fmla="*/ 1486315 h 2364139"/>
                <a:gd name="connsiteX42" fmla="*/ 3115610 w 4941085"/>
                <a:gd name="connsiteY42" fmla="*/ 1473015 h 2364139"/>
                <a:gd name="connsiteX43" fmla="*/ 3049109 w 4941085"/>
                <a:gd name="connsiteY43" fmla="*/ 1463040 h 2364139"/>
                <a:gd name="connsiteX44" fmla="*/ 2989257 w 4941085"/>
                <a:gd name="connsiteY44" fmla="*/ 1459714 h 2364139"/>
                <a:gd name="connsiteX45" fmla="*/ 2989257 w 4941085"/>
                <a:gd name="connsiteY45" fmla="*/ 1064029 h 2364139"/>
                <a:gd name="connsiteX46" fmla="*/ 1689146 w 4941085"/>
                <a:gd name="connsiteY46" fmla="*/ 1064029 h 2364139"/>
                <a:gd name="connsiteX47" fmla="*/ 1689146 w 4941085"/>
                <a:gd name="connsiteY47" fmla="*/ 1456389 h 2364139"/>
                <a:gd name="connsiteX48" fmla="*/ 1622645 w 4941085"/>
                <a:gd name="connsiteY48" fmla="*/ 1463040 h 2364139"/>
                <a:gd name="connsiteX49" fmla="*/ 1546167 w 4941085"/>
                <a:gd name="connsiteY49" fmla="*/ 1469690 h 2364139"/>
                <a:gd name="connsiteX50" fmla="*/ 1466365 w 4941085"/>
                <a:gd name="connsiteY50" fmla="*/ 1499616 h 2364139"/>
                <a:gd name="connsiteX51" fmla="*/ 1406514 w 4941085"/>
                <a:gd name="connsiteY51" fmla="*/ 1529541 h 2364139"/>
                <a:gd name="connsiteX52" fmla="*/ 1346662 w 4941085"/>
                <a:gd name="connsiteY52" fmla="*/ 1572768 h 2364139"/>
                <a:gd name="connsiteX53" fmla="*/ 1293461 w 4941085"/>
                <a:gd name="connsiteY53" fmla="*/ 1612669 h 2364139"/>
                <a:gd name="connsiteX54" fmla="*/ 1190383 w 4941085"/>
                <a:gd name="connsiteY54" fmla="*/ 1486315 h 2364139"/>
                <a:gd name="connsiteX55" fmla="*/ 571916 w 4941085"/>
                <a:gd name="connsiteY55" fmla="*/ 2031630 h 2364139"/>
                <a:gd name="connsiteX56" fmla="*/ 176230 w 4941085"/>
                <a:gd name="connsiteY56" fmla="*/ 1559467 h 2364139"/>
                <a:gd name="connsiteX57" fmla="*/ 798022 w 4941085"/>
                <a:gd name="connsiteY57" fmla="*/ 1017477 h 2364139"/>
                <a:gd name="connsiteX58" fmla="*/ 691619 w 4941085"/>
                <a:gd name="connsiteY58" fmla="*/ 894449 h 2364139"/>
                <a:gd name="connsiteX59" fmla="*/ 0 w 4941085"/>
                <a:gd name="connsiteY59" fmla="*/ 894449 h 2364139"/>
                <a:gd name="connsiteX60" fmla="*/ 0 w 4941085"/>
                <a:gd name="connsiteY60" fmla="*/ 661693 h 2364139"/>
                <a:gd name="connsiteX0" fmla="*/ 0 w 4941085"/>
                <a:gd name="connsiteY0" fmla="*/ 661693 h 2364139"/>
                <a:gd name="connsiteX1" fmla="*/ 505414 w 4941085"/>
                <a:gd name="connsiteY1" fmla="*/ 661693 h 2364139"/>
                <a:gd name="connsiteX2" fmla="*/ 382386 w 4941085"/>
                <a:gd name="connsiteY2" fmla="*/ 508738 h 2364139"/>
                <a:gd name="connsiteX3" fmla="*/ 485463 w 4941085"/>
                <a:gd name="connsiteY3" fmla="*/ 422286 h 2364139"/>
                <a:gd name="connsiteX4" fmla="*/ 595191 w 4941085"/>
                <a:gd name="connsiteY4" fmla="*/ 342484 h 2364139"/>
                <a:gd name="connsiteX5" fmla="*/ 734845 w 4941085"/>
                <a:gd name="connsiteY5" fmla="*/ 252706 h 2364139"/>
                <a:gd name="connsiteX6" fmla="*/ 884474 w 4941085"/>
                <a:gd name="connsiteY6" fmla="*/ 179554 h 2364139"/>
                <a:gd name="connsiteX7" fmla="*/ 1047404 w 4941085"/>
                <a:gd name="connsiteY7" fmla="*/ 109728 h 2364139"/>
                <a:gd name="connsiteX8" fmla="*/ 1180407 w 4941085"/>
                <a:gd name="connsiteY8" fmla="*/ 69826 h 2364139"/>
                <a:gd name="connsiteX9" fmla="*/ 1346662 w 4941085"/>
                <a:gd name="connsiteY9" fmla="*/ 26601 h 2364139"/>
                <a:gd name="connsiteX10" fmla="*/ 1479666 w 4941085"/>
                <a:gd name="connsiteY10" fmla="*/ 13300 h 2364139"/>
                <a:gd name="connsiteX11" fmla="*/ 1692471 w 4941085"/>
                <a:gd name="connsiteY11" fmla="*/ 0 h 2364139"/>
                <a:gd name="connsiteX12" fmla="*/ 1692471 w 4941085"/>
                <a:gd name="connsiteY12" fmla="*/ 502088 h 2364139"/>
                <a:gd name="connsiteX13" fmla="*/ 2985932 w 4941085"/>
                <a:gd name="connsiteY13" fmla="*/ 502088 h 2364139"/>
                <a:gd name="connsiteX14" fmla="*/ 2985932 w 4941085"/>
                <a:gd name="connsiteY14" fmla="*/ 6650 h 2364139"/>
                <a:gd name="connsiteX15" fmla="*/ 3122261 w 4941085"/>
                <a:gd name="connsiteY15" fmla="*/ 6650 h 2364139"/>
                <a:gd name="connsiteX16" fmla="*/ 3235314 w 4941085"/>
                <a:gd name="connsiteY16" fmla="*/ 19950 h 2364139"/>
                <a:gd name="connsiteX17" fmla="*/ 3428169 w 4941085"/>
                <a:gd name="connsiteY17" fmla="*/ 53201 h 2364139"/>
                <a:gd name="connsiteX18" fmla="*/ 3554522 w 4941085"/>
                <a:gd name="connsiteY18" fmla="*/ 86452 h 2364139"/>
                <a:gd name="connsiteX19" fmla="*/ 3740727 w 4941085"/>
                <a:gd name="connsiteY19" fmla="*/ 152954 h 2364139"/>
                <a:gd name="connsiteX20" fmla="*/ 3913632 w 4941085"/>
                <a:gd name="connsiteY20" fmla="*/ 236081 h 2364139"/>
                <a:gd name="connsiteX21" fmla="*/ 4056611 w 4941085"/>
                <a:gd name="connsiteY21" fmla="*/ 322533 h 2364139"/>
                <a:gd name="connsiteX22" fmla="*/ 4169664 w 4941085"/>
                <a:gd name="connsiteY22" fmla="*/ 399010 h 2364139"/>
                <a:gd name="connsiteX23" fmla="*/ 4312643 w 4941085"/>
                <a:gd name="connsiteY23" fmla="*/ 515389 h 2364139"/>
                <a:gd name="connsiteX24" fmla="*/ 4189615 w 4941085"/>
                <a:gd name="connsiteY24" fmla="*/ 661693 h 2364139"/>
                <a:gd name="connsiteX25" fmla="*/ 4705004 w 4941085"/>
                <a:gd name="connsiteY25" fmla="*/ 658368 h 2364139"/>
                <a:gd name="connsiteX26" fmla="*/ 4705004 w 4941085"/>
                <a:gd name="connsiteY26" fmla="*/ 881149 h 2364139"/>
                <a:gd name="connsiteX27" fmla="*/ 4013385 w 4941085"/>
                <a:gd name="connsiteY27" fmla="*/ 881149 h 2364139"/>
                <a:gd name="connsiteX28" fmla="*/ 3900332 w 4941085"/>
                <a:gd name="connsiteY28" fmla="*/ 1000852 h 2364139"/>
                <a:gd name="connsiteX29" fmla="*/ 4528774 w 4941085"/>
                <a:gd name="connsiteY29" fmla="*/ 1546167 h 2364139"/>
                <a:gd name="connsiteX30" fmla="*/ 4415721 w 4941085"/>
                <a:gd name="connsiteY30" fmla="*/ 1682496 h 2364139"/>
                <a:gd name="connsiteX31" fmla="*/ 4552050 w 4941085"/>
                <a:gd name="connsiteY31" fmla="*/ 1685821 h 2364139"/>
                <a:gd name="connsiteX32" fmla="*/ 4941085 w 4941085"/>
                <a:gd name="connsiteY32" fmla="*/ 2011680 h 2364139"/>
                <a:gd name="connsiteX33" fmla="*/ 4641827 w 4941085"/>
                <a:gd name="connsiteY33" fmla="*/ 2364139 h 2364139"/>
                <a:gd name="connsiteX34" fmla="*/ 4256117 w 4941085"/>
                <a:gd name="connsiteY34" fmla="*/ 2041605 h 2364139"/>
                <a:gd name="connsiteX35" fmla="*/ 4236166 w 4941085"/>
                <a:gd name="connsiteY35" fmla="*/ 1908602 h 2364139"/>
                <a:gd name="connsiteX36" fmla="*/ 4123113 w 4941085"/>
                <a:gd name="connsiteY36" fmla="*/ 2031630 h 2364139"/>
                <a:gd name="connsiteX37" fmla="*/ 3497996 w 4941085"/>
                <a:gd name="connsiteY37" fmla="*/ 1492965 h 2364139"/>
                <a:gd name="connsiteX38" fmla="*/ 3391593 w 4941085"/>
                <a:gd name="connsiteY38" fmla="*/ 1609344 h 2364139"/>
                <a:gd name="connsiteX39" fmla="*/ 3311791 w 4941085"/>
                <a:gd name="connsiteY39" fmla="*/ 1552817 h 2364139"/>
                <a:gd name="connsiteX40" fmla="*/ 3245289 w 4941085"/>
                <a:gd name="connsiteY40" fmla="*/ 1512916 h 2364139"/>
                <a:gd name="connsiteX41" fmla="*/ 3175462 w 4941085"/>
                <a:gd name="connsiteY41" fmla="*/ 1486315 h 2364139"/>
                <a:gd name="connsiteX42" fmla="*/ 3115610 w 4941085"/>
                <a:gd name="connsiteY42" fmla="*/ 1473015 h 2364139"/>
                <a:gd name="connsiteX43" fmla="*/ 3049109 w 4941085"/>
                <a:gd name="connsiteY43" fmla="*/ 1463040 h 2364139"/>
                <a:gd name="connsiteX44" fmla="*/ 2989257 w 4941085"/>
                <a:gd name="connsiteY44" fmla="*/ 1459714 h 2364139"/>
                <a:gd name="connsiteX45" fmla="*/ 2989257 w 4941085"/>
                <a:gd name="connsiteY45" fmla="*/ 1064029 h 2364139"/>
                <a:gd name="connsiteX46" fmla="*/ 1689146 w 4941085"/>
                <a:gd name="connsiteY46" fmla="*/ 1064029 h 2364139"/>
                <a:gd name="connsiteX47" fmla="*/ 1689146 w 4941085"/>
                <a:gd name="connsiteY47" fmla="*/ 1456389 h 2364139"/>
                <a:gd name="connsiteX48" fmla="*/ 1622645 w 4941085"/>
                <a:gd name="connsiteY48" fmla="*/ 1463040 h 2364139"/>
                <a:gd name="connsiteX49" fmla="*/ 1546167 w 4941085"/>
                <a:gd name="connsiteY49" fmla="*/ 1469690 h 2364139"/>
                <a:gd name="connsiteX50" fmla="*/ 1466365 w 4941085"/>
                <a:gd name="connsiteY50" fmla="*/ 1499616 h 2364139"/>
                <a:gd name="connsiteX51" fmla="*/ 1406514 w 4941085"/>
                <a:gd name="connsiteY51" fmla="*/ 1529541 h 2364139"/>
                <a:gd name="connsiteX52" fmla="*/ 1346662 w 4941085"/>
                <a:gd name="connsiteY52" fmla="*/ 1572768 h 2364139"/>
                <a:gd name="connsiteX53" fmla="*/ 1293461 w 4941085"/>
                <a:gd name="connsiteY53" fmla="*/ 1612669 h 2364139"/>
                <a:gd name="connsiteX54" fmla="*/ 1190383 w 4941085"/>
                <a:gd name="connsiteY54" fmla="*/ 1486315 h 2364139"/>
                <a:gd name="connsiteX55" fmla="*/ 571916 w 4941085"/>
                <a:gd name="connsiteY55" fmla="*/ 2031630 h 2364139"/>
                <a:gd name="connsiteX56" fmla="*/ 176230 w 4941085"/>
                <a:gd name="connsiteY56" fmla="*/ 1559467 h 2364139"/>
                <a:gd name="connsiteX57" fmla="*/ 798022 w 4941085"/>
                <a:gd name="connsiteY57" fmla="*/ 1017477 h 2364139"/>
                <a:gd name="connsiteX58" fmla="*/ 691619 w 4941085"/>
                <a:gd name="connsiteY58" fmla="*/ 894449 h 2364139"/>
                <a:gd name="connsiteX59" fmla="*/ 0 w 4941085"/>
                <a:gd name="connsiteY59" fmla="*/ 894449 h 2364139"/>
                <a:gd name="connsiteX60" fmla="*/ 0 w 4941085"/>
                <a:gd name="connsiteY60" fmla="*/ 661693 h 2364139"/>
                <a:gd name="connsiteX0" fmla="*/ 0 w 4941085"/>
                <a:gd name="connsiteY0" fmla="*/ 661693 h 2364139"/>
                <a:gd name="connsiteX1" fmla="*/ 505414 w 4941085"/>
                <a:gd name="connsiteY1" fmla="*/ 661693 h 2364139"/>
                <a:gd name="connsiteX2" fmla="*/ 382386 w 4941085"/>
                <a:gd name="connsiteY2" fmla="*/ 508738 h 2364139"/>
                <a:gd name="connsiteX3" fmla="*/ 485463 w 4941085"/>
                <a:gd name="connsiteY3" fmla="*/ 422286 h 2364139"/>
                <a:gd name="connsiteX4" fmla="*/ 595191 w 4941085"/>
                <a:gd name="connsiteY4" fmla="*/ 342484 h 2364139"/>
                <a:gd name="connsiteX5" fmla="*/ 734845 w 4941085"/>
                <a:gd name="connsiteY5" fmla="*/ 252706 h 2364139"/>
                <a:gd name="connsiteX6" fmla="*/ 884474 w 4941085"/>
                <a:gd name="connsiteY6" fmla="*/ 179554 h 2364139"/>
                <a:gd name="connsiteX7" fmla="*/ 1047404 w 4941085"/>
                <a:gd name="connsiteY7" fmla="*/ 109728 h 2364139"/>
                <a:gd name="connsiteX8" fmla="*/ 1180407 w 4941085"/>
                <a:gd name="connsiteY8" fmla="*/ 69826 h 2364139"/>
                <a:gd name="connsiteX9" fmla="*/ 1346662 w 4941085"/>
                <a:gd name="connsiteY9" fmla="*/ 33251 h 2364139"/>
                <a:gd name="connsiteX10" fmla="*/ 1479666 w 4941085"/>
                <a:gd name="connsiteY10" fmla="*/ 13300 h 2364139"/>
                <a:gd name="connsiteX11" fmla="*/ 1692471 w 4941085"/>
                <a:gd name="connsiteY11" fmla="*/ 0 h 2364139"/>
                <a:gd name="connsiteX12" fmla="*/ 1692471 w 4941085"/>
                <a:gd name="connsiteY12" fmla="*/ 502088 h 2364139"/>
                <a:gd name="connsiteX13" fmla="*/ 2985932 w 4941085"/>
                <a:gd name="connsiteY13" fmla="*/ 502088 h 2364139"/>
                <a:gd name="connsiteX14" fmla="*/ 2985932 w 4941085"/>
                <a:gd name="connsiteY14" fmla="*/ 6650 h 2364139"/>
                <a:gd name="connsiteX15" fmla="*/ 3122261 w 4941085"/>
                <a:gd name="connsiteY15" fmla="*/ 6650 h 2364139"/>
                <a:gd name="connsiteX16" fmla="*/ 3235314 w 4941085"/>
                <a:gd name="connsiteY16" fmla="*/ 19950 h 2364139"/>
                <a:gd name="connsiteX17" fmla="*/ 3428169 w 4941085"/>
                <a:gd name="connsiteY17" fmla="*/ 53201 h 2364139"/>
                <a:gd name="connsiteX18" fmla="*/ 3554522 w 4941085"/>
                <a:gd name="connsiteY18" fmla="*/ 86452 h 2364139"/>
                <a:gd name="connsiteX19" fmla="*/ 3740727 w 4941085"/>
                <a:gd name="connsiteY19" fmla="*/ 152954 h 2364139"/>
                <a:gd name="connsiteX20" fmla="*/ 3913632 w 4941085"/>
                <a:gd name="connsiteY20" fmla="*/ 236081 h 2364139"/>
                <a:gd name="connsiteX21" fmla="*/ 4056611 w 4941085"/>
                <a:gd name="connsiteY21" fmla="*/ 322533 h 2364139"/>
                <a:gd name="connsiteX22" fmla="*/ 4169664 w 4941085"/>
                <a:gd name="connsiteY22" fmla="*/ 399010 h 2364139"/>
                <a:gd name="connsiteX23" fmla="*/ 4312643 w 4941085"/>
                <a:gd name="connsiteY23" fmla="*/ 515389 h 2364139"/>
                <a:gd name="connsiteX24" fmla="*/ 4189615 w 4941085"/>
                <a:gd name="connsiteY24" fmla="*/ 661693 h 2364139"/>
                <a:gd name="connsiteX25" fmla="*/ 4705004 w 4941085"/>
                <a:gd name="connsiteY25" fmla="*/ 658368 h 2364139"/>
                <a:gd name="connsiteX26" fmla="*/ 4705004 w 4941085"/>
                <a:gd name="connsiteY26" fmla="*/ 881149 h 2364139"/>
                <a:gd name="connsiteX27" fmla="*/ 4013385 w 4941085"/>
                <a:gd name="connsiteY27" fmla="*/ 881149 h 2364139"/>
                <a:gd name="connsiteX28" fmla="*/ 3900332 w 4941085"/>
                <a:gd name="connsiteY28" fmla="*/ 1000852 h 2364139"/>
                <a:gd name="connsiteX29" fmla="*/ 4528774 w 4941085"/>
                <a:gd name="connsiteY29" fmla="*/ 1546167 h 2364139"/>
                <a:gd name="connsiteX30" fmla="*/ 4415721 w 4941085"/>
                <a:gd name="connsiteY30" fmla="*/ 1682496 h 2364139"/>
                <a:gd name="connsiteX31" fmla="*/ 4552050 w 4941085"/>
                <a:gd name="connsiteY31" fmla="*/ 1685821 h 2364139"/>
                <a:gd name="connsiteX32" fmla="*/ 4941085 w 4941085"/>
                <a:gd name="connsiteY32" fmla="*/ 2011680 h 2364139"/>
                <a:gd name="connsiteX33" fmla="*/ 4641827 w 4941085"/>
                <a:gd name="connsiteY33" fmla="*/ 2364139 h 2364139"/>
                <a:gd name="connsiteX34" fmla="*/ 4256117 w 4941085"/>
                <a:gd name="connsiteY34" fmla="*/ 2041605 h 2364139"/>
                <a:gd name="connsiteX35" fmla="*/ 4236166 w 4941085"/>
                <a:gd name="connsiteY35" fmla="*/ 1908602 h 2364139"/>
                <a:gd name="connsiteX36" fmla="*/ 4123113 w 4941085"/>
                <a:gd name="connsiteY36" fmla="*/ 2031630 h 2364139"/>
                <a:gd name="connsiteX37" fmla="*/ 3497996 w 4941085"/>
                <a:gd name="connsiteY37" fmla="*/ 1492965 h 2364139"/>
                <a:gd name="connsiteX38" fmla="*/ 3391593 w 4941085"/>
                <a:gd name="connsiteY38" fmla="*/ 1609344 h 2364139"/>
                <a:gd name="connsiteX39" fmla="*/ 3311791 w 4941085"/>
                <a:gd name="connsiteY39" fmla="*/ 1552817 h 2364139"/>
                <a:gd name="connsiteX40" fmla="*/ 3245289 w 4941085"/>
                <a:gd name="connsiteY40" fmla="*/ 1512916 h 2364139"/>
                <a:gd name="connsiteX41" fmla="*/ 3175462 w 4941085"/>
                <a:gd name="connsiteY41" fmla="*/ 1486315 h 2364139"/>
                <a:gd name="connsiteX42" fmla="*/ 3115610 w 4941085"/>
                <a:gd name="connsiteY42" fmla="*/ 1473015 h 2364139"/>
                <a:gd name="connsiteX43" fmla="*/ 3049109 w 4941085"/>
                <a:gd name="connsiteY43" fmla="*/ 1463040 h 2364139"/>
                <a:gd name="connsiteX44" fmla="*/ 2989257 w 4941085"/>
                <a:gd name="connsiteY44" fmla="*/ 1459714 h 2364139"/>
                <a:gd name="connsiteX45" fmla="*/ 2989257 w 4941085"/>
                <a:gd name="connsiteY45" fmla="*/ 1064029 h 2364139"/>
                <a:gd name="connsiteX46" fmla="*/ 1689146 w 4941085"/>
                <a:gd name="connsiteY46" fmla="*/ 1064029 h 2364139"/>
                <a:gd name="connsiteX47" fmla="*/ 1689146 w 4941085"/>
                <a:gd name="connsiteY47" fmla="*/ 1456389 h 2364139"/>
                <a:gd name="connsiteX48" fmla="*/ 1622645 w 4941085"/>
                <a:gd name="connsiteY48" fmla="*/ 1463040 h 2364139"/>
                <a:gd name="connsiteX49" fmla="*/ 1546167 w 4941085"/>
                <a:gd name="connsiteY49" fmla="*/ 1469690 h 2364139"/>
                <a:gd name="connsiteX50" fmla="*/ 1466365 w 4941085"/>
                <a:gd name="connsiteY50" fmla="*/ 1499616 h 2364139"/>
                <a:gd name="connsiteX51" fmla="*/ 1406514 w 4941085"/>
                <a:gd name="connsiteY51" fmla="*/ 1529541 h 2364139"/>
                <a:gd name="connsiteX52" fmla="*/ 1346662 w 4941085"/>
                <a:gd name="connsiteY52" fmla="*/ 1572768 h 2364139"/>
                <a:gd name="connsiteX53" fmla="*/ 1293461 w 4941085"/>
                <a:gd name="connsiteY53" fmla="*/ 1612669 h 2364139"/>
                <a:gd name="connsiteX54" fmla="*/ 1190383 w 4941085"/>
                <a:gd name="connsiteY54" fmla="*/ 1486315 h 2364139"/>
                <a:gd name="connsiteX55" fmla="*/ 571916 w 4941085"/>
                <a:gd name="connsiteY55" fmla="*/ 2031630 h 2364139"/>
                <a:gd name="connsiteX56" fmla="*/ 176230 w 4941085"/>
                <a:gd name="connsiteY56" fmla="*/ 1559467 h 2364139"/>
                <a:gd name="connsiteX57" fmla="*/ 798022 w 4941085"/>
                <a:gd name="connsiteY57" fmla="*/ 1017477 h 2364139"/>
                <a:gd name="connsiteX58" fmla="*/ 691619 w 4941085"/>
                <a:gd name="connsiteY58" fmla="*/ 894449 h 2364139"/>
                <a:gd name="connsiteX59" fmla="*/ 0 w 4941085"/>
                <a:gd name="connsiteY59" fmla="*/ 894449 h 2364139"/>
                <a:gd name="connsiteX60" fmla="*/ 0 w 4941085"/>
                <a:gd name="connsiteY60" fmla="*/ 661693 h 2364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4941085" h="2364139">
                  <a:moveTo>
                    <a:pt x="0" y="661693"/>
                  </a:moveTo>
                  <a:lnTo>
                    <a:pt x="505414" y="661693"/>
                  </a:lnTo>
                  <a:lnTo>
                    <a:pt x="382386" y="508738"/>
                  </a:lnTo>
                  <a:lnTo>
                    <a:pt x="485463" y="422286"/>
                  </a:lnTo>
                  <a:lnTo>
                    <a:pt x="595191" y="342484"/>
                  </a:lnTo>
                  <a:lnTo>
                    <a:pt x="734845" y="252706"/>
                  </a:lnTo>
                  <a:lnTo>
                    <a:pt x="884474" y="179554"/>
                  </a:lnTo>
                  <a:lnTo>
                    <a:pt x="1047404" y="109728"/>
                  </a:lnTo>
                  <a:lnTo>
                    <a:pt x="1180407" y="69826"/>
                  </a:lnTo>
                  <a:lnTo>
                    <a:pt x="1346662" y="33251"/>
                  </a:lnTo>
                  <a:lnTo>
                    <a:pt x="1479666" y="13300"/>
                  </a:lnTo>
                  <a:lnTo>
                    <a:pt x="1692471" y="0"/>
                  </a:lnTo>
                  <a:lnTo>
                    <a:pt x="1692471" y="502088"/>
                  </a:lnTo>
                  <a:lnTo>
                    <a:pt x="2985932" y="502088"/>
                  </a:lnTo>
                  <a:lnTo>
                    <a:pt x="2985932" y="6650"/>
                  </a:lnTo>
                  <a:lnTo>
                    <a:pt x="3122261" y="6650"/>
                  </a:lnTo>
                  <a:lnTo>
                    <a:pt x="3235314" y="19950"/>
                  </a:lnTo>
                  <a:lnTo>
                    <a:pt x="3428169" y="53201"/>
                  </a:lnTo>
                  <a:lnTo>
                    <a:pt x="3554522" y="86452"/>
                  </a:lnTo>
                  <a:lnTo>
                    <a:pt x="3740727" y="152954"/>
                  </a:lnTo>
                  <a:lnTo>
                    <a:pt x="3913632" y="236081"/>
                  </a:lnTo>
                  <a:lnTo>
                    <a:pt x="4056611" y="322533"/>
                  </a:lnTo>
                  <a:lnTo>
                    <a:pt x="4169664" y="399010"/>
                  </a:lnTo>
                  <a:lnTo>
                    <a:pt x="4312643" y="515389"/>
                  </a:lnTo>
                  <a:lnTo>
                    <a:pt x="4189615" y="661693"/>
                  </a:lnTo>
                  <a:lnTo>
                    <a:pt x="4705004" y="658368"/>
                  </a:lnTo>
                  <a:lnTo>
                    <a:pt x="4705004" y="881149"/>
                  </a:lnTo>
                  <a:lnTo>
                    <a:pt x="4013385" y="881149"/>
                  </a:lnTo>
                  <a:lnTo>
                    <a:pt x="3900332" y="1000852"/>
                  </a:lnTo>
                  <a:lnTo>
                    <a:pt x="4528774" y="1546167"/>
                  </a:lnTo>
                  <a:lnTo>
                    <a:pt x="4415721" y="1682496"/>
                  </a:lnTo>
                  <a:lnTo>
                    <a:pt x="4552050" y="1685821"/>
                  </a:lnTo>
                  <a:lnTo>
                    <a:pt x="4941085" y="2011680"/>
                  </a:lnTo>
                  <a:lnTo>
                    <a:pt x="4641827" y="2364139"/>
                  </a:lnTo>
                  <a:lnTo>
                    <a:pt x="4256117" y="2041605"/>
                  </a:lnTo>
                  <a:lnTo>
                    <a:pt x="4236166" y="1908602"/>
                  </a:lnTo>
                  <a:lnTo>
                    <a:pt x="4123113" y="2031630"/>
                  </a:lnTo>
                  <a:lnTo>
                    <a:pt x="3497996" y="1492965"/>
                  </a:lnTo>
                  <a:lnTo>
                    <a:pt x="3391593" y="1609344"/>
                  </a:lnTo>
                  <a:lnTo>
                    <a:pt x="3311791" y="1552817"/>
                  </a:lnTo>
                  <a:lnTo>
                    <a:pt x="3245289" y="1512916"/>
                  </a:lnTo>
                  <a:lnTo>
                    <a:pt x="3175462" y="1486315"/>
                  </a:lnTo>
                  <a:lnTo>
                    <a:pt x="3115610" y="1473015"/>
                  </a:lnTo>
                  <a:lnTo>
                    <a:pt x="3049109" y="1463040"/>
                  </a:lnTo>
                  <a:lnTo>
                    <a:pt x="2989257" y="1459714"/>
                  </a:lnTo>
                  <a:lnTo>
                    <a:pt x="2989257" y="1064029"/>
                  </a:lnTo>
                  <a:lnTo>
                    <a:pt x="1689146" y="1064029"/>
                  </a:lnTo>
                  <a:lnTo>
                    <a:pt x="1689146" y="1456389"/>
                  </a:lnTo>
                  <a:lnTo>
                    <a:pt x="1622645" y="1463040"/>
                  </a:lnTo>
                  <a:lnTo>
                    <a:pt x="1546167" y="1469690"/>
                  </a:lnTo>
                  <a:lnTo>
                    <a:pt x="1466365" y="1499616"/>
                  </a:lnTo>
                  <a:lnTo>
                    <a:pt x="1406514" y="1529541"/>
                  </a:lnTo>
                  <a:lnTo>
                    <a:pt x="1346662" y="1572768"/>
                  </a:lnTo>
                  <a:lnTo>
                    <a:pt x="1293461" y="1612669"/>
                  </a:lnTo>
                  <a:lnTo>
                    <a:pt x="1190383" y="1486315"/>
                  </a:lnTo>
                  <a:lnTo>
                    <a:pt x="571916" y="2031630"/>
                  </a:lnTo>
                  <a:lnTo>
                    <a:pt x="176230" y="1559467"/>
                  </a:lnTo>
                  <a:lnTo>
                    <a:pt x="798022" y="1017477"/>
                  </a:lnTo>
                  <a:lnTo>
                    <a:pt x="691619" y="894449"/>
                  </a:lnTo>
                  <a:lnTo>
                    <a:pt x="0" y="894449"/>
                  </a:lnTo>
                  <a:lnTo>
                    <a:pt x="0" y="661693"/>
                  </a:lnTo>
                  <a:close/>
                </a:path>
              </a:pathLst>
            </a:custGeom>
            <a:solidFill>
              <a:srgbClr val="FFFFFF">
                <a:lumMod val="75000"/>
              </a:srgbClr>
            </a:solidFill>
            <a:ln w="3175" cap="flat" cmpd="sng" algn="ctr">
              <a:noFill/>
              <a:prstDash val="solid"/>
            </a:ln>
            <a:effectLst/>
          </p:spPr>
          <p:txBody>
            <a:bodyPr rtlCol="0" anchor="ctr"/>
            <a:lstStyle/>
            <a:p>
              <a:pPr algn="ctr" defTabSz="685800">
                <a:defRPr/>
              </a:pPr>
              <a:endParaRPr lang="en-GB" sz="1350" kern="0" dirty="0">
                <a:solidFill>
                  <a:sysClr val="window" lastClr="FFFFFF"/>
                </a:solidFill>
                <a:ea typeface="ＭＳ Ｐゴシック" pitchFamily="34" charset="-128"/>
              </a:endParaRPr>
            </a:p>
          </p:txBody>
        </p:sp>
        <p:sp>
          <p:nvSpPr>
            <p:cNvPr id="9" name="Rectangle 8">
              <a:extLst>
                <a:ext uri="{FF2B5EF4-FFF2-40B4-BE49-F238E27FC236}">
                  <a16:creationId xmlns:a16="http://schemas.microsoft.com/office/drawing/2014/main" id="{E8DCB0D5-DEFC-F744-ACD6-470DEEC944CC}"/>
                </a:ext>
              </a:extLst>
            </p:cNvPr>
            <p:cNvSpPr/>
            <p:nvPr/>
          </p:nvSpPr>
          <p:spPr>
            <a:xfrm>
              <a:off x="3867582" y="2057228"/>
              <a:ext cx="1296000" cy="162000"/>
            </a:xfrm>
            <a:prstGeom prst="rect">
              <a:avLst/>
            </a:prstGeom>
            <a:noFill/>
            <a:ln w="19050"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10" name="Oval 9">
              <a:extLst>
                <a:ext uri="{FF2B5EF4-FFF2-40B4-BE49-F238E27FC236}">
                  <a16:creationId xmlns:a16="http://schemas.microsoft.com/office/drawing/2014/main" id="{9ACBC47F-A082-AD44-BA69-71BBDE498F30}"/>
                </a:ext>
              </a:extLst>
            </p:cNvPr>
            <p:cNvSpPr/>
            <p:nvPr/>
          </p:nvSpPr>
          <p:spPr>
            <a:xfrm>
              <a:off x="3906850" y="2066228"/>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11" name="Oval 10">
              <a:extLst>
                <a:ext uri="{FF2B5EF4-FFF2-40B4-BE49-F238E27FC236}">
                  <a16:creationId xmlns:a16="http://schemas.microsoft.com/office/drawing/2014/main" id="{9AF06D2E-58B5-1548-AFB3-920F2BF61B52}"/>
                </a:ext>
              </a:extLst>
            </p:cNvPr>
            <p:cNvSpPr/>
            <p:nvPr/>
          </p:nvSpPr>
          <p:spPr>
            <a:xfrm>
              <a:off x="4061386" y="2065372"/>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12" name="Oval 11">
              <a:extLst>
                <a:ext uri="{FF2B5EF4-FFF2-40B4-BE49-F238E27FC236}">
                  <a16:creationId xmlns:a16="http://schemas.microsoft.com/office/drawing/2014/main" id="{3694E56B-2501-7B4B-9A94-604269F623FB}"/>
                </a:ext>
              </a:extLst>
            </p:cNvPr>
            <p:cNvSpPr/>
            <p:nvPr/>
          </p:nvSpPr>
          <p:spPr>
            <a:xfrm>
              <a:off x="4215130" y="2066228"/>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13" name="Oval 12">
              <a:extLst>
                <a:ext uri="{FF2B5EF4-FFF2-40B4-BE49-F238E27FC236}">
                  <a16:creationId xmlns:a16="http://schemas.microsoft.com/office/drawing/2014/main" id="{8292B2BA-BB17-194B-99A0-45AC4C774DED}"/>
                </a:ext>
              </a:extLst>
            </p:cNvPr>
            <p:cNvSpPr/>
            <p:nvPr/>
          </p:nvSpPr>
          <p:spPr>
            <a:xfrm>
              <a:off x="4366390" y="2065372"/>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14" name="Oval 13">
              <a:extLst>
                <a:ext uri="{FF2B5EF4-FFF2-40B4-BE49-F238E27FC236}">
                  <a16:creationId xmlns:a16="http://schemas.microsoft.com/office/drawing/2014/main" id="{E97E3F1F-758E-8944-8067-692519181F67}"/>
                </a:ext>
              </a:extLst>
            </p:cNvPr>
            <p:cNvSpPr/>
            <p:nvPr/>
          </p:nvSpPr>
          <p:spPr>
            <a:xfrm>
              <a:off x="4522269" y="2066950"/>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15" name="Oval 14">
              <a:extLst>
                <a:ext uri="{FF2B5EF4-FFF2-40B4-BE49-F238E27FC236}">
                  <a16:creationId xmlns:a16="http://schemas.microsoft.com/office/drawing/2014/main" id="{1273766F-1551-B74B-831E-796639F61084}"/>
                </a:ext>
              </a:extLst>
            </p:cNvPr>
            <p:cNvSpPr/>
            <p:nvPr/>
          </p:nvSpPr>
          <p:spPr>
            <a:xfrm>
              <a:off x="4675875" y="2065372"/>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16" name="Oval 15">
              <a:extLst>
                <a:ext uri="{FF2B5EF4-FFF2-40B4-BE49-F238E27FC236}">
                  <a16:creationId xmlns:a16="http://schemas.microsoft.com/office/drawing/2014/main" id="{51427BFE-4418-9549-97DD-7BF0632AEC56}"/>
                </a:ext>
              </a:extLst>
            </p:cNvPr>
            <p:cNvSpPr/>
            <p:nvPr/>
          </p:nvSpPr>
          <p:spPr>
            <a:xfrm>
              <a:off x="4827532" y="2064910"/>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17" name="Oval 16">
              <a:extLst>
                <a:ext uri="{FF2B5EF4-FFF2-40B4-BE49-F238E27FC236}">
                  <a16:creationId xmlns:a16="http://schemas.microsoft.com/office/drawing/2014/main" id="{777D5F13-EB1D-DB4F-81D6-6AA0630254D9}"/>
                </a:ext>
              </a:extLst>
            </p:cNvPr>
            <p:cNvSpPr/>
            <p:nvPr/>
          </p:nvSpPr>
          <p:spPr>
            <a:xfrm>
              <a:off x="4978145" y="2064458"/>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18" name="Rectangle 17">
              <a:extLst>
                <a:ext uri="{FF2B5EF4-FFF2-40B4-BE49-F238E27FC236}">
                  <a16:creationId xmlns:a16="http://schemas.microsoft.com/office/drawing/2014/main" id="{3A4C23DB-BA2B-5848-A77E-A428F6A98043}"/>
                </a:ext>
              </a:extLst>
            </p:cNvPr>
            <p:cNvSpPr/>
            <p:nvPr/>
          </p:nvSpPr>
          <p:spPr>
            <a:xfrm>
              <a:off x="3864257" y="2781568"/>
              <a:ext cx="1303200" cy="162000"/>
            </a:xfrm>
            <a:prstGeom prst="rect">
              <a:avLst/>
            </a:prstGeom>
            <a:noFill/>
            <a:ln w="19050"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nvGrpSpPr>
            <p:cNvPr id="19" name="Group 18">
              <a:extLst>
                <a:ext uri="{FF2B5EF4-FFF2-40B4-BE49-F238E27FC236}">
                  <a16:creationId xmlns:a16="http://schemas.microsoft.com/office/drawing/2014/main" id="{EE46189C-C882-544A-9EF3-F687064C0F7B}"/>
                </a:ext>
              </a:extLst>
            </p:cNvPr>
            <p:cNvGrpSpPr/>
            <p:nvPr/>
          </p:nvGrpSpPr>
          <p:grpSpPr>
            <a:xfrm>
              <a:off x="3906850" y="2790568"/>
              <a:ext cx="144000" cy="144000"/>
              <a:chOff x="3722717" y="3454659"/>
              <a:chExt cx="144000" cy="144000"/>
            </a:xfrm>
          </p:grpSpPr>
          <p:sp>
            <p:nvSpPr>
              <p:cNvPr id="282" name="Oval 281">
                <a:extLst>
                  <a:ext uri="{FF2B5EF4-FFF2-40B4-BE49-F238E27FC236}">
                    <a16:creationId xmlns:a16="http://schemas.microsoft.com/office/drawing/2014/main" id="{DB09E1A4-B0A8-AC4F-8561-D44498AD63CD}"/>
                  </a:ext>
                </a:extLst>
              </p:cNvPr>
              <p:cNvSpPr/>
              <p:nvPr/>
            </p:nvSpPr>
            <p:spPr>
              <a:xfrm>
                <a:off x="3722717" y="3454659"/>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283" name="Oval 282">
                <a:extLst>
                  <a:ext uri="{FF2B5EF4-FFF2-40B4-BE49-F238E27FC236}">
                    <a16:creationId xmlns:a16="http://schemas.microsoft.com/office/drawing/2014/main" id="{4E7D56C0-6819-9947-9535-A302129BCC78}"/>
                  </a:ext>
                </a:extLst>
              </p:cNvPr>
              <p:cNvSpPr>
                <a:spLocks noChangeAspect="1"/>
              </p:cNvSpPr>
              <p:nvPr/>
            </p:nvSpPr>
            <p:spPr>
              <a:xfrm>
                <a:off x="3776717" y="3508659"/>
                <a:ext cx="36000" cy="36000"/>
              </a:xfrm>
              <a:prstGeom prst="ellipse">
                <a:avLst/>
              </a:prstGeom>
              <a:solidFill>
                <a:sysClr val="windowText" lastClr="000000"/>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grpSp>
          <p:nvGrpSpPr>
            <p:cNvPr id="20" name="Group 19">
              <a:extLst>
                <a:ext uri="{FF2B5EF4-FFF2-40B4-BE49-F238E27FC236}">
                  <a16:creationId xmlns:a16="http://schemas.microsoft.com/office/drawing/2014/main" id="{53243041-B7C5-4143-B741-61CAE03256B4}"/>
                </a:ext>
              </a:extLst>
            </p:cNvPr>
            <p:cNvGrpSpPr/>
            <p:nvPr/>
          </p:nvGrpSpPr>
          <p:grpSpPr>
            <a:xfrm>
              <a:off x="4061386" y="2789712"/>
              <a:ext cx="144000" cy="144000"/>
              <a:chOff x="3722717" y="3454659"/>
              <a:chExt cx="144000" cy="144000"/>
            </a:xfrm>
          </p:grpSpPr>
          <p:sp>
            <p:nvSpPr>
              <p:cNvPr id="280" name="Oval 279">
                <a:extLst>
                  <a:ext uri="{FF2B5EF4-FFF2-40B4-BE49-F238E27FC236}">
                    <a16:creationId xmlns:a16="http://schemas.microsoft.com/office/drawing/2014/main" id="{142BE7A2-D781-2B4B-AFE3-38EDBFA959CF}"/>
                  </a:ext>
                </a:extLst>
              </p:cNvPr>
              <p:cNvSpPr/>
              <p:nvPr/>
            </p:nvSpPr>
            <p:spPr>
              <a:xfrm>
                <a:off x="3722717" y="3454659"/>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281" name="Oval 280">
                <a:extLst>
                  <a:ext uri="{FF2B5EF4-FFF2-40B4-BE49-F238E27FC236}">
                    <a16:creationId xmlns:a16="http://schemas.microsoft.com/office/drawing/2014/main" id="{5DBEC65C-A774-1C48-8A76-548E75C034FE}"/>
                  </a:ext>
                </a:extLst>
              </p:cNvPr>
              <p:cNvSpPr>
                <a:spLocks noChangeAspect="1"/>
              </p:cNvSpPr>
              <p:nvPr/>
            </p:nvSpPr>
            <p:spPr>
              <a:xfrm>
                <a:off x="3776717" y="3508659"/>
                <a:ext cx="36000" cy="36000"/>
              </a:xfrm>
              <a:prstGeom prst="ellipse">
                <a:avLst/>
              </a:prstGeom>
              <a:solidFill>
                <a:sysClr val="windowText" lastClr="000000"/>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grpSp>
          <p:nvGrpSpPr>
            <p:cNvPr id="21" name="Group 20">
              <a:extLst>
                <a:ext uri="{FF2B5EF4-FFF2-40B4-BE49-F238E27FC236}">
                  <a16:creationId xmlns:a16="http://schemas.microsoft.com/office/drawing/2014/main" id="{0D72FED6-2A67-BA4D-A930-AE3CF492425C}"/>
                </a:ext>
              </a:extLst>
            </p:cNvPr>
            <p:cNvGrpSpPr/>
            <p:nvPr/>
          </p:nvGrpSpPr>
          <p:grpSpPr>
            <a:xfrm>
              <a:off x="4215130" y="2790568"/>
              <a:ext cx="144000" cy="144000"/>
              <a:chOff x="3722717" y="3454659"/>
              <a:chExt cx="144000" cy="144000"/>
            </a:xfrm>
          </p:grpSpPr>
          <p:sp>
            <p:nvSpPr>
              <p:cNvPr id="278" name="Oval 277">
                <a:extLst>
                  <a:ext uri="{FF2B5EF4-FFF2-40B4-BE49-F238E27FC236}">
                    <a16:creationId xmlns:a16="http://schemas.microsoft.com/office/drawing/2014/main" id="{D20867E2-C99B-7A43-8943-173D6893A57F}"/>
                  </a:ext>
                </a:extLst>
              </p:cNvPr>
              <p:cNvSpPr/>
              <p:nvPr/>
            </p:nvSpPr>
            <p:spPr>
              <a:xfrm>
                <a:off x="3722717" y="3454659"/>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279" name="Oval 278">
                <a:extLst>
                  <a:ext uri="{FF2B5EF4-FFF2-40B4-BE49-F238E27FC236}">
                    <a16:creationId xmlns:a16="http://schemas.microsoft.com/office/drawing/2014/main" id="{C7912333-4FBF-604A-9B06-47D74FF034F7}"/>
                  </a:ext>
                </a:extLst>
              </p:cNvPr>
              <p:cNvSpPr>
                <a:spLocks noChangeAspect="1"/>
              </p:cNvSpPr>
              <p:nvPr/>
            </p:nvSpPr>
            <p:spPr>
              <a:xfrm>
                <a:off x="3776717" y="3508659"/>
                <a:ext cx="36000" cy="36000"/>
              </a:xfrm>
              <a:prstGeom prst="ellipse">
                <a:avLst/>
              </a:prstGeom>
              <a:solidFill>
                <a:sysClr val="windowText" lastClr="000000"/>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grpSp>
          <p:nvGrpSpPr>
            <p:cNvPr id="22" name="Group 21">
              <a:extLst>
                <a:ext uri="{FF2B5EF4-FFF2-40B4-BE49-F238E27FC236}">
                  <a16:creationId xmlns:a16="http://schemas.microsoft.com/office/drawing/2014/main" id="{4565BCA9-5125-A546-9A1D-41ED4D77C339}"/>
                </a:ext>
              </a:extLst>
            </p:cNvPr>
            <p:cNvGrpSpPr/>
            <p:nvPr/>
          </p:nvGrpSpPr>
          <p:grpSpPr>
            <a:xfrm>
              <a:off x="4366390" y="2789712"/>
              <a:ext cx="144000" cy="144000"/>
              <a:chOff x="3722717" y="3454659"/>
              <a:chExt cx="144000" cy="144000"/>
            </a:xfrm>
          </p:grpSpPr>
          <p:sp>
            <p:nvSpPr>
              <p:cNvPr id="276" name="Oval 275">
                <a:extLst>
                  <a:ext uri="{FF2B5EF4-FFF2-40B4-BE49-F238E27FC236}">
                    <a16:creationId xmlns:a16="http://schemas.microsoft.com/office/drawing/2014/main" id="{213D80E2-6272-0E44-9234-CBBF3F6CD3C9}"/>
                  </a:ext>
                </a:extLst>
              </p:cNvPr>
              <p:cNvSpPr/>
              <p:nvPr/>
            </p:nvSpPr>
            <p:spPr>
              <a:xfrm>
                <a:off x="3722717" y="3454659"/>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277" name="Oval 276">
                <a:extLst>
                  <a:ext uri="{FF2B5EF4-FFF2-40B4-BE49-F238E27FC236}">
                    <a16:creationId xmlns:a16="http://schemas.microsoft.com/office/drawing/2014/main" id="{27845978-61F8-844D-A513-6EBAD2AF2FF5}"/>
                  </a:ext>
                </a:extLst>
              </p:cNvPr>
              <p:cNvSpPr>
                <a:spLocks noChangeAspect="1"/>
              </p:cNvSpPr>
              <p:nvPr/>
            </p:nvSpPr>
            <p:spPr>
              <a:xfrm>
                <a:off x="3776717" y="3508659"/>
                <a:ext cx="36000" cy="36000"/>
              </a:xfrm>
              <a:prstGeom prst="ellipse">
                <a:avLst/>
              </a:prstGeom>
              <a:solidFill>
                <a:sysClr val="windowText" lastClr="000000"/>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grpSp>
          <p:nvGrpSpPr>
            <p:cNvPr id="23" name="Group 22">
              <a:extLst>
                <a:ext uri="{FF2B5EF4-FFF2-40B4-BE49-F238E27FC236}">
                  <a16:creationId xmlns:a16="http://schemas.microsoft.com/office/drawing/2014/main" id="{2EB0DEC9-D752-5547-ABCD-CA16F66611E0}"/>
                </a:ext>
              </a:extLst>
            </p:cNvPr>
            <p:cNvGrpSpPr/>
            <p:nvPr/>
          </p:nvGrpSpPr>
          <p:grpSpPr>
            <a:xfrm>
              <a:off x="4522269" y="2791290"/>
              <a:ext cx="144000" cy="144000"/>
              <a:chOff x="3722717" y="3454659"/>
              <a:chExt cx="144000" cy="144000"/>
            </a:xfrm>
          </p:grpSpPr>
          <p:sp>
            <p:nvSpPr>
              <p:cNvPr id="274" name="Oval 273">
                <a:extLst>
                  <a:ext uri="{FF2B5EF4-FFF2-40B4-BE49-F238E27FC236}">
                    <a16:creationId xmlns:a16="http://schemas.microsoft.com/office/drawing/2014/main" id="{ADC81A66-EBB0-7F4B-B222-0456AA7E9294}"/>
                  </a:ext>
                </a:extLst>
              </p:cNvPr>
              <p:cNvSpPr/>
              <p:nvPr/>
            </p:nvSpPr>
            <p:spPr>
              <a:xfrm>
                <a:off x="3722717" y="3454659"/>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275" name="Oval 274">
                <a:extLst>
                  <a:ext uri="{FF2B5EF4-FFF2-40B4-BE49-F238E27FC236}">
                    <a16:creationId xmlns:a16="http://schemas.microsoft.com/office/drawing/2014/main" id="{FC14200E-75CF-E84D-A397-5090CE4899CF}"/>
                  </a:ext>
                </a:extLst>
              </p:cNvPr>
              <p:cNvSpPr>
                <a:spLocks noChangeAspect="1"/>
              </p:cNvSpPr>
              <p:nvPr/>
            </p:nvSpPr>
            <p:spPr>
              <a:xfrm>
                <a:off x="3776717" y="3508659"/>
                <a:ext cx="36000" cy="36000"/>
              </a:xfrm>
              <a:prstGeom prst="ellipse">
                <a:avLst/>
              </a:prstGeom>
              <a:solidFill>
                <a:sysClr val="windowText" lastClr="000000"/>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grpSp>
          <p:nvGrpSpPr>
            <p:cNvPr id="24" name="Group 23">
              <a:extLst>
                <a:ext uri="{FF2B5EF4-FFF2-40B4-BE49-F238E27FC236}">
                  <a16:creationId xmlns:a16="http://schemas.microsoft.com/office/drawing/2014/main" id="{B4FEA80F-9D02-5E4C-812E-AEF4EF766A49}"/>
                </a:ext>
              </a:extLst>
            </p:cNvPr>
            <p:cNvGrpSpPr/>
            <p:nvPr/>
          </p:nvGrpSpPr>
          <p:grpSpPr>
            <a:xfrm>
              <a:off x="4675875" y="2789712"/>
              <a:ext cx="144000" cy="144000"/>
              <a:chOff x="3722717" y="3454659"/>
              <a:chExt cx="144000" cy="144000"/>
            </a:xfrm>
          </p:grpSpPr>
          <p:sp>
            <p:nvSpPr>
              <p:cNvPr id="272" name="Oval 271">
                <a:extLst>
                  <a:ext uri="{FF2B5EF4-FFF2-40B4-BE49-F238E27FC236}">
                    <a16:creationId xmlns:a16="http://schemas.microsoft.com/office/drawing/2014/main" id="{0FE9F189-C529-9441-96CF-1A566A9C07DB}"/>
                  </a:ext>
                </a:extLst>
              </p:cNvPr>
              <p:cNvSpPr/>
              <p:nvPr/>
            </p:nvSpPr>
            <p:spPr>
              <a:xfrm>
                <a:off x="3722717" y="3454659"/>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273" name="Oval 272">
                <a:extLst>
                  <a:ext uri="{FF2B5EF4-FFF2-40B4-BE49-F238E27FC236}">
                    <a16:creationId xmlns:a16="http://schemas.microsoft.com/office/drawing/2014/main" id="{C0DBE7DE-CD65-DC40-A467-E39413BF1BE4}"/>
                  </a:ext>
                </a:extLst>
              </p:cNvPr>
              <p:cNvSpPr>
                <a:spLocks noChangeAspect="1"/>
              </p:cNvSpPr>
              <p:nvPr/>
            </p:nvSpPr>
            <p:spPr>
              <a:xfrm>
                <a:off x="3776717" y="3508659"/>
                <a:ext cx="36000" cy="36000"/>
              </a:xfrm>
              <a:prstGeom prst="ellipse">
                <a:avLst/>
              </a:prstGeom>
              <a:solidFill>
                <a:sysClr val="windowText" lastClr="000000"/>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grpSp>
          <p:nvGrpSpPr>
            <p:cNvPr id="25" name="Group 24">
              <a:extLst>
                <a:ext uri="{FF2B5EF4-FFF2-40B4-BE49-F238E27FC236}">
                  <a16:creationId xmlns:a16="http://schemas.microsoft.com/office/drawing/2014/main" id="{A46AD69A-C79F-4647-9949-50033F339C4D}"/>
                </a:ext>
              </a:extLst>
            </p:cNvPr>
            <p:cNvGrpSpPr/>
            <p:nvPr/>
          </p:nvGrpSpPr>
          <p:grpSpPr>
            <a:xfrm>
              <a:off x="4827532" y="2789250"/>
              <a:ext cx="144000" cy="144000"/>
              <a:chOff x="3722717" y="3454659"/>
              <a:chExt cx="144000" cy="144000"/>
            </a:xfrm>
          </p:grpSpPr>
          <p:sp>
            <p:nvSpPr>
              <p:cNvPr id="270" name="Oval 269">
                <a:extLst>
                  <a:ext uri="{FF2B5EF4-FFF2-40B4-BE49-F238E27FC236}">
                    <a16:creationId xmlns:a16="http://schemas.microsoft.com/office/drawing/2014/main" id="{038E5B09-7A46-E946-B128-D16DEF047F4B}"/>
                  </a:ext>
                </a:extLst>
              </p:cNvPr>
              <p:cNvSpPr/>
              <p:nvPr/>
            </p:nvSpPr>
            <p:spPr>
              <a:xfrm>
                <a:off x="3722717" y="3454659"/>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271" name="Oval 270">
                <a:extLst>
                  <a:ext uri="{FF2B5EF4-FFF2-40B4-BE49-F238E27FC236}">
                    <a16:creationId xmlns:a16="http://schemas.microsoft.com/office/drawing/2014/main" id="{7ABD3409-4AFA-F143-BFCD-30F2C63E52AE}"/>
                  </a:ext>
                </a:extLst>
              </p:cNvPr>
              <p:cNvSpPr>
                <a:spLocks noChangeAspect="1"/>
              </p:cNvSpPr>
              <p:nvPr/>
            </p:nvSpPr>
            <p:spPr>
              <a:xfrm>
                <a:off x="3776717" y="3508659"/>
                <a:ext cx="36000" cy="36000"/>
              </a:xfrm>
              <a:prstGeom prst="ellipse">
                <a:avLst/>
              </a:prstGeom>
              <a:solidFill>
                <a:sysClr val="windowText" lastClr="000000"/>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grpSp>
          <p:nvGrpSpPr>
            <p:cNvPr id="26" name="Group 25">
              <a:extLst>
                <a:ext uri="{FF2B5EF4-FFF2-40B4-BE49-F238E27FC236}">
                  <a16:creationId xmlns:a16="http://schemas.microsoft.com/office/drawing/2014/main" id="{A41A3A0D-A02C-4043-B750-B2078BF15DFC}"/>
                </a:ext>
              </a:extLst>
            </p:cNvPr>
            <p:cNvGrpSpPr/>
            <p:nvPr/>
          </p:nvGrpSpPr>
          <p:grpSpPr>
            <a:xfrm>
              <a:off x="4978145" y="2791930"/>
              <a:ext cx="144000" cy="144000"/>
              <a:chOff x="3722717" y="3454659"/>
              <a:chExt cx="144000" cy="144000"/>
            </a:xfrm>
          </p:grpSpPr>
          <p:sp>
            <p:nvSpPr>
              <p:cNvPr id="268" name="Oval 267">
                <a:extLst>
                  <a:ext uri="{FF2B5EF4-FFF2-40B4-BE49-F238E27FC236}">
                    <a16:creationId xmlns:a16="http://schemas.microsoft.com/office/drawing/2014/main" id="{6ED7C784-638B-BE48-81BC-1AC263205D4F}"/>
                  </a:ext>
                </a:extLst>
              </p:cNvPr>
              <p:cNvSpPr/>
              <p:nvPr/>
            </p:nvSpPr>
            <p:spPr>
              <a:xfrm>
                <a:off x="3722717" y="3454659"/>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269" name="Oval 268">
                <a:extLst>
                  <a:ext uri="{FF2B5EF4-FFF2-40B4-BE49-F238E27FC236}">
                    <a16:creationId xmlns:a16="http://schemas.microsoft.com/office/drawing/2014/main" id="{D79C9EE7-3256-0C47-848B-579DFC6129BF}"/>
                  </a:ext>
                </a:extLst>
              </p:cNvPr>
              <p:cNvSpPr>
                <a:spLocks noChangeAspect="1"/>
              </p:cNvSpPr>
              <p:nvPr/>
            </p:nvSpPr>
            <p:spPr>
              <a:xfrm>
                <a:off x="3776717" y="3508659"/>
                <a:ext cx="36000" cy="36000"/>
              </a:xfrm>
              <a:prstGeom prst="ellipse">
                <a:avLst/>
              </a:prstGeom>
              <a:solidFill>
                <a:sysClr val="windowText" lastClr="000000"/>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grpSp>
          <p:nvGrpSpPr>
            <p:cNvPr id="27" name="Group 26">
              <a:extLst>
                <a:ext uri="{FF2B5EF4-FFF2-40B4-BE49-F238E27FC236}">
                  <a16:creationId xmlns:a16="http://schemas.microsoft.com/office/drawing/2014/main" id="{B8578ACA-6E66-9242-B822-30E5F9F39CB2}"/>
                </a:ext>
              </a:extLst>
            </p:cNvPr>
            <p:cNvGrpSpPr/>
            <p:nvPr/>
          </p:nvGrpSpPr>
          <p:grpSpPr>
            <a:xfrm>
              <a:off x="3908241" y="2067259"/>
              <a:ext cx="143382" cy="143382"/>
              <a:chOff x="3677128" y="3455690"/>
              <a:chExt cx="143382" cy="143382"/>
            </a:xfrm>
          </p:grpSpPr>
          <p:cxnSp>
            <p:nvCxnSpPr>
              <p:cNvPr id="266" name="Straight Connector 265">
                <a:extLst>
                  <a:ext uri="{FF2B5EF4-FFF2-40B4-BE49-F238E27FC236}">
                    <a16:creationId xmlns:a16="http://schemas.microsoft.com/office/drawing/2014/main" id="{EF06F0C5-FF63-4B4E-BED4-396CF57D025F}"/>
                  </a:ext>
                </a:extLst>
              </p:cNvPr>
              <p:cNvCxnSpPr/>
              <p:nvPr/>
            </p:nvCxnSpPr>
            <p:spPr>
              <a:xfrm rot="2700000">
                <a:off x="3748819" y="3454967"/>
                <a:ext cx="0" cy="143382"/>
              </a:xfrm>
              <a:prstGeom prst="line">
                <a:avLst/>
              </a:prstGeom>
              <a:noFill/>
              <a:ln w="9525" cap="flat" cmpd="sng" algn="ctr">
                <a:solidFill>
                  <a:sysClr val="windowText" lastClr="000000"/>
                </a:solidFill>
                <a:prstDash val="solid"/>
              </a:ln>
              <a:effectLst/>
            </p:spPr>
          </p:cxnSp>
          <p:cxnSp>
            <p:nvCxnSpPr>
              <p:cNvPr id="267" name="Straight Connector 266">
                <a:extLst>
                  <a:ext uri="{FF2B5EF4-FFF2-40B4-BE49-F238E27FC236}">
                    <a16:creationId xmlns:a16="http://schemas.microsoft.com/office/drawing/2014/main" id="{6AD2DA2C-5772-A14D-B1AA-ABB3AF7CCA68}"/>
                  </a:ext>
                </a:extLst>
              </p:cNvPr>
              <p:cNvCxnSpPr/>
              <p:nvPr/>
            </p:nvCxnSpPr>
            <p:spPr>
              <a:xfrm rot="-2700000">
                <a:off x="3749913" y="3455690"/>
                <a:ext cx="0" cy="143382"/>
              </a:xfrm>
              <a:prstGeom prst="line">
                <a:avLst/>
              </a:prstGeom>
              <a:noFill/>
              <a:ln w="9525" cap="flat" cmpd="sng" algn="ctr">
                <a:solidFill>
                  <a:sysClr val="windowText" lastClr="000000"/>
                </a:solidFill>
                <a:prstDash val="solid"/>
              </a:ln>
              <a:effectLst/>
            </p:spPr>
          </p:cxnSp>
        </p:grpSp>
        <p:grpSp>
          <p:nvGrpSpPr>
            <p:cNvPr id="28" name="Group 27">
              <a:extLst>
                <a:ext uri="{FF2B5EF4-FFF2-40B4-BE49-F238E27FC236}">
                  <a16:creationId xmlns:a16="http://schemas.microsoft.com/office/drawing/2014/main" id="{7DF33FDB-2BA2-5A41-A9F3-62475AAD33C7}"/>
                </a:ext>
              </a:extLst>
            </p:cNvPr>
            <p:cNvGrpSpPr/>
            <p:nvPr/>
          </p:nvGrpSpPr>
          <p:grpSpPr>
            <a:xfrm>
              <a:off x="4060641" y="2071771"/>
              <a:ext cx="143382" cy="143382"/>
              <a:chOff x="3677128" y="3455690"/>
              <a:chExt cx="143382" cy="143382"/>
            </a:xfrm>
          </p:grpSpPr>
          <p:cxnSp>
            <p:nvCxnSpPr>
              <p:cNvPr id="264" name="Straight Connector 263">
                <a:extLst>
                  <a:ext uri="{FF2B5EF4-FFF2-40B4-BE49-F238E27FC236}">
                    <a16:creationId xmlns:a16="http://schemas.microsoft.com/office/drawing/2014/main" id="{20523B57-F1AE-D44C-977A-7283FD816F66}"/>
                  </a:ext>
                </a:extLst>
              </p:cNvPr>
              <p:cNvCxnSpPr/>
              <p:nvPr/>
            </p:nvCxnSpPr>
            <p:spPr>
              <a:xfrm rot="2700000">
                <a:off x="3748819" y="3454967"/>
                <a:ext cx="0" cy="143382"/>
              </a:xfrm>
              <a:prstGeom prst="line">
                <a:avLst/>
              </a:prstGeom>
              <a:noFill/>
              <a:ln w="9525" cap="flat" cmpd="sng" algn="ctr">
                <a:solidFill>
                  <a:sysClr val="windowText" lastClr="000000"/>
                </a:solidFill>
                <a:prstDash val="solid"/>
              </a:ln>
              <a:effectLst/>
            </p:spPr>
          </p:cxnSp>
          <p:cxnSp>
            <p:nvCxnSpPr>
              <p:cNvPr id="265" name="Straight Connector 264">
                <a:extLst>
                  <a:ext uri="{FF2B5EF4-FFF2-40B4-BE49-F238E27FC236}">
                    <a16:creationId xmlns:a16="http://schemas.microsoft.com/office/drawing/2014/main" id="{55EAF1A9-CF49-9940-AF48-482B0CB604AF}"/>
                  </a:ext>
                </a:extLst>
              </p:cNvPr>
              <p:cNvCxnSpPr/>
              <p:nvPr/>
            </p:nvCxnSpPr>
            <p:spPr>
              <a:xfrm rot="-2700000">
                <a:off x="3749913" y="3455690"/>
                <a:ext cx="0" cy="143382"/>
              </a:xfrm>
              <a:prstGeom prst="line">
                <a:avLst/>
              </a:prstGeom>
              <a:noFill/>
              <a:ln w="9525" cap="flat" cmpd="sng" algn="ctr">
                <a:solidFill>
                  <a:sysClr val="windowText" lastClr="000000"/>
                </a:solidFill>
                <a:prstDash val="solid"/>
              </a:ln>
              <a:effectLst/>
            </p:spPr>
          </p:cxnSp>
        </p:grpSp>
        <p:grpSp>
          <p:nvGrpSpPr>
            <p:cNvPr id="29" name="Group 28">
              <a:extLst>
                <a:ext uri="{FF2B5EF4-FFF2-40B4-BE49-F238E27FC236}">
                  <a16:creationId xmlns:a16="http://schemas.microsoft.com/office/drawing/2014/main" id="{3F8AD785-3C81-7E40-9520-BA73C54D4B4C}"/>
                </a:ext>
              </a:extLst>
            </p:cNvPr>
            <p:cNvGrpSpPr/>
            <p:nvPr/>
          </p:nvGrpSpPr>
          <p:grpSpPr>
            <a:xfrm>
              <a:off x="4216579" y="2071771"/>
              <a:ext cx="143382" cy="143382"/>
              <a:chOff x="3677128" y="3455690"/>
              <a:chExt cx="143382" cy="143382"/>
            </a:xfrm>
          </p:grpSpPr>
          <p:cxnSp>
            <p:nvCxnSpPr>
              <p:cNvPr id="262" name="Straight Connector 261">
                <a:extLst>
                  <a:ext uri="{FF2B5EF4-FFF2-40B4-BE49-F238E27FC236}">
                    <a16:creationId xmlns:a16="http://schemas.microsoft.com/office/drawing/2014/main" id="{EE9A4A24-080F-A343-9E4A-6626BC9C8BEE}"/>
                  </a:ext>
                </a:extLst>
              </p:cNvPr>
              <p:cNvCxnSpPr/>
              <p:nvPr/>
            </p:nvCxnSpPr>
            <p:spPr>
              <a:xfrm rot="2700000">
                <a:off x="3748819" y="3454967"/>
                <a:ext cx="0" cy="143382"/>
              </a:xfrm>
              <a:prstGeom prst="line">
                <a:avLst/>
              </a:prstGeom>
              <a:noFill/>
              <a:ln w="9525" cap="flat" cmpd="sng" algn="ctr">
                <a:solidFill>
                  <a:sysClr val="windowText" lastClr="000000"/>
                </a:solidFill>
                <a:prstDash val="solid"/>
              </a:ln>
              <a:effectLst/>
            </p:spPr>
          </p:cxnSp>
          <p:cxnSp>
            <p:nvCxnSpPr>
              <p:cNvPr id="263" name="Straight Connector 262">
                <a:extLst>
                  <a:ext uri="{FF2B5EF4-FFF2-40B4-BE49-F238E27FC236}">
                    <a16:creationId xmlns:a16="http://schemas.microsoft.com/office/drawing/2014/main" id="{FEDCABB8-385F-2441-8CF9-0CFB648DB3E2}"/>
                  </a:ext>
                </a:extLst>
              </p:cNvPr>
              <p:cNvCxnSpPr/>
              <p:nvPr/>
            </p:nvCxnSpPr>
            <p:spPr>
              <a:xfrm rot="-2700000">
                <a:off x="3749913" y="3455690"/>
                <a:ext cx="0" cy="143382"/>
              </a:xfrm>
              <a:prstGeom prst="line">
                <a:avLst/>
              </a:prstGeom>
              <a:noFill/>
              <a:ln w="9525" cap="flat" cmpd="sng" algn="ctr">
                <a:solidFill>
                  <a:sysClr val="windowText" lastClr="000000"/>
                </a:solidFill>
                <a:prstDash val="solid"/>
              </a:ln>
              <a:effectLst/>
            </p:spPr>
          </p:cxnSp>
        </p:grpSp>
        <p:grpSp>
          <p:nvGrpSpPr>
            <p:cNvPr id="30" name="Group 29">
              <a:extLst>
                <a:ext uri="{FF2B5EF4-FFF2-40B4-BE49-F238E27FC236}">
                  <a16:creationId xmlns:a16="http://schemas.microsoft.com/office/drawing/2014/main" id="{7556DDAF-9376-C441-B482-F3F3F643AD77}"/>
                </a:ext>
              </a:extLst>
            </p:cNvPr>
            <p:cNvGrpSpPr/>
            <p:nvPr/>
          </p:nvGrpSpPr>
          <p:grpSpPr>
            <a:xfrm>
              <a:off x="4367008" y="2070325"/>
              <a:ext cx="143382" cy="143382"/>
              <a:chOff x="3677128" y="3455690"/>
              <a:chExt cx="143382" cy="143382"/>
            </a:xfrm>
          </p:grpSpPr>
          <p:cxnSp>
            <p:nvCxnSpPr>
              <p:cNvPr id="260" name="Straight Connector 259">
                <a:extLst>
                  <a:ext uri="{FF2B5EF4-FFF2-40B4-BE49-F238E27FC236}">
                    <a16:creationId xmlns:a16="http://schemas.microsoft.com/office/drawing/2014/main" id="{D71FD9DD-A37F-A440-8F7A-DAF6A07574D1}"/>
                  </a:ext>
                </a:extLst>
              </p:cNvPr>
              <p:cNvCxnSpPr/>
              <p:nvPr/>
            </p:nvCxnSpPr>
            <p:spPr>
              <a:xfrm rot="2700000">
                <a:off x="3748819" y="3454967"/>
                <a:ext cx="0" cy="143382"/>
              </a:xfrm>
              <a:prstGeom prst="line">
                <a:avLst/>
              </a:prstGeom>
              <a:noFill/>
              <a:ln w="9525" cap="flat" cmpd="sng" algn="ctr">
                <a:solidFill>
                  <a:sysClr val="windowText" lastClr="000000"/>
                </a:solidFill>
                <a:prstDash val="solid"/>
              </a:ln>
              <a:effectLst/>
            </p:spPr>
          </p:cxnSp>
          <p:cxnSp>
            <p:nvCxnSpPr>
              <p:cNvPr id="261" name="Straight Connector 260">
                <a:extLst>
                  <a:ext uri="{FF2B5EF4-FFF2-40B4-BE49-F238E27FC236}">
                    <a16:creationId xmlns:a16="http://schemas.microsoft.com/office/drawing/2014/main" id="{679EB39B-6A29-8040-9D94-3AE4B9CBE1FF}"/>
                  </a:ext>
                </a:extLst>
              </p:cNvPr>
              <p:cNvCxnSpPr/>
              <p:nvPr/>
            </p:nvCxnSpPr>
            <p:spPr>
              <a:xfrm rot="-2700000">
                <a:off x="3749913" y="3455690"/>
                <a:ext cx="0" cy="143382"/>
              </a:xfrm>
              <a:prstGeom prst="line">
                <a:avLst/>
              </a:prstGeom>
              <a:noFill/>
              <a:ln w="9525" cap="flat" cmpd="sng" algn="ctr">
                <a:solidFill>
                  <a:sysClr val="windowText" lastClr="000000"/>
                </a:solidFill>
                <a:prstDash val="solid"/>
              </a:ln>
              <a:effectLst/>
            </p:spPr>
          </p:cxnSp>
        </p:grpSp>
        <p:grpSp>
          <p:nvGrpSpPr>
            <p:cNvPr id="31" name="Group 30">
              <a:extLst>
                <a:ext uri="{FF2B5EF4-FFF2-40B4-BE49-F238E27FC236}">
                  <a16:creationId xmlns:a16="http://schemas.microsoft.com/office/drawing/2014/main" id="{D82973A8-6EB6-6943-8D4D-83CFC4464E37}"/>
                </a:ext>
              </a:extLst>
            </p:cNvPr>
            <p:cNvGrpSpPr/>
            <p:nvPr/>
          </p:nvGrpSpPr>
          <p:grpSpPr>
            <a:xfrm>
              <a:off x="4522135" y="2066228"/>
              <a:ext cx="143382" cy="143382"/>
              <a:chOff x="3677128" y="3455690"/>
              <a:chExt cx="143382" cy="143382"/>
            </a:xfrm>
          </p:grpSpPr>
          <p:cxnSp>
            <p:nvCxnSpPr>
              <p:cNvPr id="258" name="Straight Connector 257">
                <a:extLst>
                  <a:ext uri="{FF2B5EF4-FFF2-40B4-BE49-F238E27FC236}">
                    <a16:creationId xmlns:a16="http://schemas.microsoft.com/office/drawing/2014/main" id="{969F3569-918B-9A4B-B3B6-DE5873323076}"/>
                  </a:ext>
                </a:extLst>
              </p:cNvPr>
              <p:cNvCxnSpPr/>
              <p:nvPr/>
            </p:nvCxnSpPr>
            <p:spPr>
              <a:xfrm rot="2700000">
                <a:off x="3748819" y="3454967"/>
                <a:ext cx="0" cy="143382"/>
              </a:xfrm>
              <a:prstGeom prst="line">
                <a:avLst/>
              </a:prstGeom>
              <a:noFill/>
              <a:ln w="9525" cap="flat" cmpd="sng" algn="ctr">
                <a:solidFill>
                  <a:sysClr val="windowText" lastClr="000000"/>
                </a:solidFill>
                <a:prstDash val="solid"/>
              </a:ln>
              <a:effectLst/>
            </p:spPr>
          </p:cxnSp>
          <p:cxnSp>
            <p:nvCxnSpPr>
              <p:cNvPr id="259" name="Straight Connector 258">
                <a:extLst>
                  <a:ext uri="{FF2B5EF4-FFF2-40B4-BE49-F238E27FC236}">
                    <a16:creationId xmlns:a16="http://schemas.microsoft.com/office/drawing/2014/main" id="{696844C7-C143-134F-B366-1E60DAD86A7C}"/>
                  </a:ext>
                </a:extLst>
              </p:cNvPr>
              <p:cNvCxnSpPr/>
              <p:nvPr/>
            </p:nvCxnSpPr>
            <p:spPr>
              <a:xfrm rot="-2700000">
                <a:off x="3749913" y="3455690"/>
                <a:ext cx="0" cy="143382"/>
              </a:xfrm>
              <a:prstGeom prst="line">
                <a:avLst/>
              </a:prstGeom>
              <a:noFill/>
              <a:ln w="9525" cap="flat" cmpd="sng" algn="ctr">
                <a:solidFill>
                  <a:sysClr val="windowText" lastClr="000000"/>
                </a:solidFill>
                <a:prstDash val="solid"/>
              </a:ln>
              <a:effectLst/>
            </p:spPr>
          </p:cxnSp>
        </p:grpSp>
        <p:grpSp>
          <p:nvGrpSpPr>
            <p:cNvPr id="32" name="Group 31">
              <a:extLst>
                <a:ext uri="{FF2B5EF4-FFF2-40B4-BE49-F238E27FC236}">
                  <a16:creationId xmlns:a16="http://schemas.microsoft.com/office/drawing/2014/main" id="{D1B7DB1F-D51C-0346-8912-4E575233E808}"/>
                </a:ext>
              </a:extLst>
            </p:cNvPr>
            <p:cNvGrpSpPr/>
            <p:nvPr/>
          </p:nvGrpSpPr>
          <p:grpSpPr>
            <a:xfrm>
              <a:off x="4676493" y="2067568"/>
              <a:ext cx="143382" cy="143382"/>
              <a:chOff x="3677128" y="3455690"/>
              <a:chExt cx="143382" cy="143382"/>
            </a:xfrm>
          </p:grpSpPr>
          <p:cxnSp>
            <p:nvCxnSpPr>
              <p:cNvPr id="256" name="Straight Connector 255">
                <a:extLst>
                  <a:ext uri="{FF2B5EF4-FFF2-40B4-BE49-F238E27FC236}">
                    <a16:creationId xmlns:a16="http://schemas.microsoft.com/office/drawing/2014/main" id="{CEEE0471-9B80-BB41-9018-539D2E1093BF}"/>
                  </a:ext>
                </a:extLst>
              </p:cNvPr>
              <p:cNvCxnSpPr/>
              <p:nvPr/>
            </p:nvCxnSpPr>
            <p:spPr>
              <a:xfrm rot="2700000">
                <a:off x="3748819" y="3454967"/>
                <a:ext cx="0" cy="143382"/>
              </a:xfrm>
              <a:prstGeom prst="line">
                <a:avLst/>
              </a:prstGeom>
              <a:noFill/>
              <a:ln w="9525" cap="flat" cmpd="sng" algn="ctr">
                <a:solidFill>
                  <a:sysClr val="windowText" lastClr="000000"/>
                </a:solidFill>
                <a:prstDash val="solid"/>
              </a:ln>
              <a:effectLst/>
            </p:spPr>
          </p:cxnSp>
          <p:cxnSp>
            <p:nvCxnSpPr>
              <p:cNvPr id="257" name="Straight Connector 256">
                <a:extLst>
                  <a:ext uri="{FF2B5EF4-FFF2-40B4-BE49-F238E27FC236}">
                    <a16:creationId xmlns:a16="http://schemas.microsoft.com/office/drawing/2014/main" id="{CC985A6A-1BA6-4C4D-B6D4-A54AFEE3C434}"/>
                  </a:ext>
                </a:extLst>
              </p:cNvPr>
              <p:cNvCxnSpPr/>
              <p:nvPr/>
            </p:nvCxnSpPr>
            <p:spPr>
              <a:xfrm rot="-2700000">
                <a:off x="3749913" y="3455690"/>
                <a:ext cx="0" cy="143382"/>
              </a:xfrm>
              <a:prstGeom prst="line">
                <a:avLst/>
              </a:prstGeom>
              <a:noFill/>
              <a:ln w="9525" cap="flat" cmpd="sng" algn="ctr">
                <a:solidFill>
                  <a:sysClr val="windowText" lastClr="000000"/>
                </a:solidFill>
                <a:prstDash val="solid"/>
              </a:ln>
              <a:effectLst/>
            </p:spPr>
          </p:cxnSp>
        </p:grpSp>
        <p:grpSp>
          <p:nvGrpSpPr>
            <p:cNvPr id="33" name="Group 32">
              <a:extLst>
                <a:ext uri="{FF2B5EF4-FFF2-40B4-BE49-F238E27FC236}">
                  <a16:creationId xmlns:a16="http://schemas.microsoft.com/office/drawing/2014/main" id="{1CE3CDFD-2529-FA4F-B735-B8A9EA96E1FF}"/>
                </a:ext>
              </a:extLst>
            </p:cNvPr>
            <p:cNvGrpSpPr/>
            <p:nvPr/>
          </p:nvGrpSpPr>
          <p:grpSpPr>
            <a:xfrm>
              <a:off x="4828150" y="2071048"/>
              <a:ext cx="143382" cy="143382"/>
              <a:chOff x="3677128" y="3455690"/>
              <a:chExt cx="143382" cy="143382"/>
            </a:xfrm>
          </p:grpSpPr>
          <p:cxnSp>
            <p:nvCxnSpPr>
              <p:cNvPr id="254" name="Straight Connector 253">
                <a:extLst>
                  <a:ext uri="{FF2B5EF4-FFF2-40B4-BE49-F238E27FC236}">
                    <a16:creationId xmlns:a16="http://schemas.microsoft.com/office/drawing/2014/main" id="{85D76284-BB20-9F42-91F9-6B07ECF54A80}"/>
                  </a:ext>
                </a:extLst>
              </p:cNvPr>
              <p:cNvCxnSpPr/>
              <p:nvPr/>
            </p:nvCxnSpPr>
            <p:spPr>
              <a:xfrm rot="2700000">
                <a:off x="3748819" y="3454967"/>
                <a:ext cx="0" cy="143382"/>
              </a:xfrm>
              <a:prstGeom prst="line">
                <a:avLst/>
              </a:prstGeom>
              <a:noFill/>
              <a:ln w="9525" cap="flat" cmpd="sng" algn="ctr">
                <a:solidFill>
                  <a:sysClr val="windowText" lastClr="000000"/>
                </a:solidFill>
                <a:prstDash val="solid"/>
              </a:ln>
              <a:effectLst/>
            </p:spPr>
          </p:cxnSp>
          <p:cxnSp>
            <p:nvCxnSpPr>
              <p:cNvPr id="255" name="Straight Connector 254">
                <a:extLst>
                  <a:ext uri="{FF2B5EF4-FFF2-40B4-BE49-F238E27FC236}">
                    <a16:creationId xmlns:a16="http://schemas.microsoft.com/office/drawing/2014/main" id="{0D7C1015-712A-2245-B120-FCEECAEFA69D}"/>
                  </a:ext>
                </a:extLst>
              </p:cNvPr>
              <p:cNvCxnSpPr/>
              <p:nvPr/>
            </p:nvCxnSpPr>
            <p:spPr>
              <a:xfrm rot="-2700000">
                <a:off x="3749913" y="3455690"/>
                <a:ext cx="0" cy="143382"/>
              </a:xfrm>
              <a:prstGeom prst="line">
                <a:avLst/>
              </a:prstGeom>
              <a:noFill/>
              <a:ln w="9525" cap="flat" cmpd="sng" algn="ctr">
                <a:solidFill>
                  <a:sysClr val="windowText" lastClr="000000"/>
                </a:solidFill>
                <a:prstDash val="solid"/>
              </a:ln>
              <a:effectLst/>
            </p:spPr>
          </p:cxnSp>
        </p:grpSp>
        <p:grpSp>
          <p:nvGrpSpPr>
            <p:cNvPr id="34" name="Group 33">
              <a:extLst>
                <a:ext uri="{FF2B5EF4-FFF2-40B4-BE49-F238E27FC236}">
                  <a16:creationId xmlns:a16="http://schemas.microsoft.com/office/drawing/2014/main" id="{40B2B8B0-FBE7-8A45-9DF3-EC204A93C0E2}"/>
                </a:ext>
              </a:extLst>
            </p:cNvPr>
            <p:cNvGrpSpPr/>
            <p:nvPr/>
          </p:nvGrpSpPr>
          <p:grpSpPr>
            <a:xfrm>
              <a:off x="4981895" y="2071771"/>
              <a:ext cx="143382" cy="143382"/>
              <a:chOff x="3677128" y="3455690"/>
              <a:chExt cx="143382" cy="143382"/>
            </a:xfrm>
          </p:grpSpPr>
          <p:cxnSp>
            <p:nvCxnSpPr>
              <p:cNvPr id="252" name="Straight Connector 251">
                <a:extLst>
                  <a:ext uri="{FF2B5EF4-FFF2-40B4-BE49-F238E27FC236}">
                    <a16:creationId xmlns:a16="http://schemas.microsoft.com/office/drawing/2014/main" id="{28634F29-6DC4-304D-BDE6-2A4A0DB6A5BC}"/>
                  </a:ext>
                </a:extLst>
              </p:cNvPr>
              <p:cNvCxnSpPr/>
              <p:nvPr/>
            </p:nvCxnSpPr>
            <p:spPr>
              <a:xfrm rot="2700000">
                <a:off x="3748819" y="3454967"/>
                <a:ext cx="0" cy="143382"/>
              </a:xfrm>
              <a:prstGeom prst="line">
                <a:avLst/>
              </a:prstGeom>
              <a:noFill/>
              <a:ln w="9525" cap="flat" cmpd="sng" algn="ctr">
                <a:solidFill>
                  <a:sysClr val="windowText" lastClr="000000"/>
                </a:solidFill>
                <a:prstDash val="solid"/>
              </a:ln>
              <a:effectLst/>
            </p:spPr>
          </p:cxnSp>
          <p:cxnSp>
            <p:nvCxnSpPr>
              <p:cNvPr id="253" name="Straight Connector 252">
                <a:extLst>
                  <a:ext uri="{FF2B5EF4-FFF2-40B4-BE49-F238E27FC236}">
                    <a16:creationId xmlns:a16="http://schemas.microsoft.com/office/drawing/2014/main" id="{C4611BC0-2496-EE40-9EC0-881A610E3215}"/>
                  </a:ext>
                </a:extLst>
              </p:cNvPr>
              <p:cNvCxnSpPr/>
              <p:nvPr/>
            </p:nvCxnSpPr>
            <p:spPr>
              <a:xfrm rot="-2700000">
                <a:off x="3749913" y="3455690"/>
                <a:ext cx="0" cy="143382"/>
              </a:xfrm>
              <a:prstGeom prst="line">
                <a:avLst/>
              </a:prstGeom>
              <a:noFill/>
              <a:ln w="9525" cap="flat" cmpd="sng" algn="ctr">
                <a:solidFill>
                  <a:sysClr val="windowText" lastClr="000000"/>
                </a:solidFill>
                <a:prstDash val="solid"/>
              </a:ln>
              <a:effectLst/>
            </p:spPr>
          </p:cxnSp>
        </p:grpSp>
        <p:sp>
          <p:nvSpPr>
            <p:cNvPr id="35" name="Block Arc 34">
              <a:extLst>
                <a:ext uri="{FF2B5EF4-FFF2-40B4-BE49-F238E27FC236}">
                  <a16:creationId xmlns:a16="http://schemas.microsoft.com/office/drawing/2014/main" id="{5422B777-DC42-1D45-967B-658AB1C9A4F7}"/>
                </a:ext>
              </a:extLst>
            </p:cNvPr>
            <p:cNvSpPr>
              <a:spLocks noChangeAspect="1"/>
            </p:cNvSpPr>
            <p:nvPr/>
          </p:nvSpPr>
          <p:spPr>
            <a:xfrm rot="16200000">
              <a:off x="3291254" y="3172993"/>
              <a:ext cx="1152000" cy="1152000"/>
            </a:xfrm>
            <a:prstGeom prst="blockArc">
              <a:avLst>
                <a:gd name="adj1" fmla="val 18995020"/>
                <a:gd name="adj2" fmla="val 21593607"/>
                <a:gd name="adj3" fmla="val 14193"/>
              </a:avLst>
            </a:prstGeom>
            <a:noFill/>
            <a:ln w="19050" cap="flat" cmpd="sng" algn="ctr">
              <a:solidFill>
                <a:sysClr val="windowText" lastClr="000000"/>
              </a:solidFill>
              <a:prstDash val="solid"/>
            </a:ln>
            <a:effectLst/>
          </p:spPr>
          <p:txBody>
            <a:bodyPr rtlCol="0" anchor="ctr"/>
            <a:lstStyle/>
            <a:p>
              <a:pPr algn="ctr" defTabSz="685800">
                <a:defRPr/>
              </a:pPr>
              <a:endParaRPr lang="en-GB" sz="1350" kern="0">
                <a:solidFill>
                  <a:sysClr val="windowText" lastClr="000000"/>
                </a:solidFill>
                <a:ea typeface="ＭＳ Ｐゴシック" pitchFamily="34" charset="-128"/>
              </a:endParaRPr>
            </a:p>
          </p:txBody>
        </p:sp>
        <p:grpSp>
          <p:nvGrpSpPr>
            <p:cNvPr id="36" name="Group 35">
              <a:extLst>
                <a:ext uri="{FF2B5EF4-FFF2-40B4-BE49-F238E27FC236}">
                  <a16:creationId xmlns:a16="http://schemas.microsoft.com/office/drawing/2014/main" id="{E6549E73-14FA-414E-AF21-ABAFEF65224B}"/>
                </a:ext>
              </a:extLst>
            </p:cNvPr>
            <p:cNvGrpSpPr>
              <a:grpSpLocks noChangeAspect="1"/>
            </p:cNvGrpSpPr>
            <p:nvPr/>
          </p:nvGrpSpPr>
          <p:grpSpPr>
            <a:xfrm>
              <a:off x="3518713" y="3327456"/>
              <a:ext cx="72000" cy="72000"/>
              <a:chOff x="3722717" y="3454659"/>
              <a:chExt cx="144000" cy="144000"/>
            </a:xfrm>
          </p:grpSpPr>
          <p:sp>
            <p:nvSpPr>
              <p:cNvPr id="250" name="Oval 249">
                <a:extLst>
                  <a:ext uri="{FF2B5EF4-FFF2-40B4-BE49-F238E27FC236}">
                    <a16:creationId xmlns:a16="http://schemas.microsoft.com/office/drawing/2014/main" id="{F3DA1549-0032-9F4A-82DC-D3CBACEA4ECD}"/>
                  </a:ext>
                </a:extLst>
              </p:cNvPr>
              <p:cNvSpPr/>
              <p:nvPr/>
            </p:nvSpPr>
            <p:spPr>
              <a:xfrm>
                <a:off x="3722717" y="3454659"/>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251" name="Oval 250">
                <a:extLst>
                  <a:ext uri="{FF2B5EF4-FFF2-40B4-BE49-F238E27FC236}">
                    <a16:creationId xmlns:a16="http://schemas.microsoft.com/office/drawing/2014/main" id="{458AF64C-EC57-A046-9354-0F53AAD5F638}"/>
                  </a:ext>
                </a:extLst>
              </p:cNvPr>
              <p:cNvSpPr>
                <a:spLocks noChangeAspect="1"/>
              </p:cNvSpPr>
              <p:nvPr/>
            </p:nvSpPr>
            <p:spPr>
              <a:xfrm>
                <a:off x="3776717" y="3508659"/>
                <a:ext cx="36000" cy="36000"/>
              </a:xfrm>
              <a:prstGeom prst="ellipse">
                <a:avLst/>
              </a:prstGeom>
              <a:solidFill>
                <a:sysClr val="windowText" lastClr="000000"/>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grpSp>
          <p:nvGrpSpPr>
            <p:cNvPr id="37" name="Group 36">
              <a:extLst>
                <a:ext uri="{FF2B5EF4-FFF2-40B4-BE49-F238E27FC236}">
                  <a16:creationId xmlns:a16="http://schemas.microsoft.com/office/drawing/2014/main" id="{DD825537-46F2-404D-B38E-8C5D3C068073}"/>
                </a:ext>
              </a:extLst>
            </p:cNvPr>
            <p:cNvGrpSpPr>
              <a:grpSpLocks noChangeAspect="1"/>
            </p:cNvGrpSpPr>
            <p:nvPr/>
          </p:nvGrpSpPr>
          <p:grpSpPr>
            <a:xfrm>
              <a:off x="3577452" y="3288324"/>
              <a:ext cx="72000" cy="72000"/>
              <a:chOff x="3722717" y="3454659"/>
              <a:chExt cx="144000" cy="144000"/>
            </a:xfrm>
          </p:grpSpPr>
          <p:sp>
            <p:nvSpPr>
              <p:cNvPr id="248" name="Oval 247">
                <a:extLst>
                  <a:ext uri="{FF2B5EF4-FFF2-40B4-BE49-F238E27FC236}">
                    <a16:creationId xmlns:a16="http://schemas.microsoft.com/office/drawing/2014/main" id="{8A94D176-3E0A-DD43-8468-B571A7F03039}"/>
                  </a:ext>
                </a:extLst>
              </p:cNvPr>
              <p:cNvSpPr/>
              <p:nvPr/>
            </p:nvSpPr>
            <p:spPr>
              <a:xfrm>
                <a:off x="3722717" y="3454659"/>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249" name="Oval 248">
                <a:extLst>
                  <a:ext uri="{FF2B5EF4-FFF2-40B4-BE49-F238E27FC236}">
                    <a16:creationId xmlns:a16="http://schemas.microsoft.com/office/drawing/2014/main" id="{0AA5A9CB-CC47-8C48-8DD8-7572A2C7D813}"/>
                  </a:ext>
                </a:extLst>
              </p:cNvPr>
              <p:cNvSpPr>
                <a:spLocks noChangeAspect="1"/>
              </p:cNvSpPr>
              <p:nvPr/>
            </p:nvSpPr>
            <p:spPr>
              <a:xfrm>
                <a:off x="3776717" y="3508659"/>
                <a:ext cx="36000" cy="36000"/>
              </a:xfrm>
              <a:prstGeom prst="ellipse">
                <a:avLst/>
              </a:prstGeom>
              <a:solidFill>
                <a:sysClr val="windowText" lastClr="000000"/>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grpSp>
          <p:nvGrpSpPr>
            <p:cNvPr id="38" name="Group 37">
              <a:extLst>
                <a:ext uri="{FF2B5EF4-FFF2-40B4-BE49-F238E27FC236}">
                  <a16:creationId xmlns:a16="http://schemas.microsoft.com/office/drawing/2014/main" id="{B3F804B5-81F8-EE4A-8CDD-46289861B014}"/>
                </a:ext>
              </a:extLst>
            </p:cNvPr>
            <p:cNvGrpSpPr>
              <a:grpSpLocks noChangeAspect="1"/>
            </p:cNvGrpSpPr>
            <p:nvPr/>
          </p:nvGrpSpPr>
          <p:grpSpPr>
            <a:xfrm>
              <a:off x="3645879" y="3254864"/>
              <a:ext cx="72000" cy="72000"/>
              <a:chOff x="3722717" y="3454659"/>
              <a:chExt cx="144000" cy="144000"/>
            </a:xfrm>
          </p:grpSpPr>
          <p:sp>
            <p:nvSpPr>
              <p:cNvPr id="246" name="Oval 245">
                <a:extLst>
                  <a:ext uri="{FF2B5EF4-FFF2-40B4-BE49-F238E27FC236}">
                    <a16:creationId xmlns:a16="http://schemas.microsoft.com/office/drawing/2014/main" id="{A5281C32-3738-0542-8443-C7007B42A78F}"/>
                  </a:ext>
                </a:extLst>
              </p:cNvPr>
              <p:cNvSpPr/>
              <p:nvPr/>
            </p:nvSpPr>
            <p:spPr>
              <a:xfrm>
                <a:off x="3722717" y="3454659"/>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247" name="Oval 246">
                <a:extLst>
                  <a:ext uri="{FF2B5EF4-FFF2-40B4-BE49-F238E27FC236}">
                    <a16:creationId xmlns:a16="http://schemas.microsoft.com/office/drawing/2014/main" id="{DB7F17A6-9287-5542-93EE-4780210003AE}"/>
                  </a:ext>
                </a:extLst>
              </p:cNvPr>
              <p:cNvSpPr>
                <a:spLocks noChangeAspect="1"/>
              </p:cNvSpPr>
              <p:nvPr/>
            </p:nvSpPr>
            <p:spPr>
              <a:xfrm>
                <a:off x="3776717" y="3508659"/>
                <a:ext cx="36000" cy="36000"/>
              </a:xfrm>
              <a:prstGeom prst="ellipse">
                <a:avLst/>
              </a:prstGeom>
              <a:solidFill>
                <a:sysClr val="windowText" lastClr="000000"/>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grpSp>
          <p:nvGrpSpPr>
            <p:cNvPr id="39" name="Group 38">
              <a:extLst>
                <a:ext uri="{FF2B5EF4-FFF2-40B4-BE49-F238E27FC236}">
                  <a16:creationId xmlns:a16="http://schemas.microsoft.com/office/drawing/2014/main" id="{B37F7CC4-C1B2-0044-B5AF-5AF3CE60D5E7}"/>
                </a:ext>
              </a:extLst>
            </p:cNvPr>
            <p:cNvGrpSpPr>
              <a:grpSpLocks noChangeAspect="1"/>
            </p:cNvGrpSpPr>
            <p:nvPr/>
          </p:nvGrpSpPr>
          <p:grpSpPr>
            <a:xfrm>
              <a:off x="3717879" y="3229983"/>
              <a:ext cx="72000" cy="72000"/>
              <a:chOff x="3722717" y="3454659"/>
              <a:chExt cx="144000" cy="144000"/>
            </a:xfrm>
          </p:grpSpPr>
          <p:sp>
            <p:nvSpPr>
              <p:cNvPr id="244" name="Oval 243">
                <a:extLst>
                  <a:ext uri="{FF2B5EF4-FFF2-40B4-BE49-F238E27FC236}">
                    <a16:creationId xmlns:a16="http://schemas.microsoft.com/office/drawing/2014/main" id="{EB5BD224-A782-514A-B47C-E12E741B64F7}"/>
                  </a:ext>
                </a:extLst>
              </p:cNvPr>
              <p:cNvSpPr/>
              <p:nvPr/>
            </p:nvSpPr>
            <p:spPr>
              <a:xfrm>
                <a:off x="3722717" y="3454659"/>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245" name="Oval 244">
                <a:extLst>
                  <a:ext uri="{FF2B5EF4-FFF2-40B4-BE49-F238E27FC236}">
                    <a16:creationId xmlns:a16="http://schemas.microsoft.com/office/drawing/2014/main" id="{3E963204-3AB3-9D47-A38D-EF489728D894}"/>
                  </a:ext>
                </a:extLst>
              </p:cNvPr>
              <p:cNvSpPr>
                <a:spLocks noChangeAspect="1"/>
              </p:cNvSpPr>
              <p:nvPr/>
            </p:nvSpPr>
            <p:spPr>
              <a:xfrm>
                <a:off x="3776717" y="3508659"/>
                <a:ext cx="36000" cy="36000"/>
              </a:xfrm>
              <a:prstGeom prst="ellipse">
                <a:avLst/>
              </a:prstGeom>
              <a:solidFill>
                <a:sysClr val="windowText" lastClr="000000"/>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grpSp>
          <p:nvGrpSpPr>
            <p:cNvPr id="40" name="Group 39">
              <a:extLst>
                <a:ext uri="{FF2B5EF4-FFF2-40B4-BE49-F238E27FC236}">
                  <a16:creationId xmlns:a16="http://schemas.microsoft.com/office/drawing/2014/main" id="{55566935-C511-9140-91CC-483AD9C50AA5}"/>
                </a:ext>
              </a:extLst>
            </p:cNvPr>
            <p:cNvGrpSpPr>
              <a:grpSpLocks noChangeAspect="1"/>
            </p:cNvGrpSpPr>
            <p:nvPr/>
          </p:nvGrpSpPr>
          <p:grpSpPr>
            <a:xfrm>
              <a:off x="3789879" y="3218922"/>
              <a:ext cx="72000" cy="72000"/>
              <a:chOff x="3722717" y="3454659"/>
              <a:chExt cx="144000" cy="144000"/>
            </a:xfrm>
          </p:grpSpPr>
          <p:sp>
            <p:nvSpPr>
              <p:cNvPr id="242" name="Oval 241">
                <a:extLst>
                  <a:ext uri="{FF2B5EF4-FFF2-40B4-BE49-F238E27FC236}">
                    <a16:creationId xmlns:a16="http://schemas.microsoft.com/office/drawing/2014/main" id="{B80F7188-B8E3-1D44-B355-7FEB372EF532}"/>
                  </a:ext>
                </a:extLst>
              </p:cNvPr>
              <p:cNvSpPr/>
              <p:nvPr/>
            </p:nvSpPr>
            <p:spPr>
              <a:xfrm>
                <a:off x="3722717" y="3454659"/>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243" name="Oval 242">
                <a:extLst>
                  <a:ext uri="{FF2B5EF4-FFF2-40B4-BE49-F238E27FC236}">
                    <a16:creationId xmlns:a16="http://schemas.microsoft.com/office/drawing/2014/main" id="{5B4ADAC2-B1C4-7A4D-8CD4-E804F6FE1E29}"/>
                  </a:ext>
                </a:extLst>
              </p:cNvPr>
              <p:cNvSpPr>
                <a:spLocks noChangeAspect="1"/>
              </p:cNvSpPr>
              <p:nvPr/>
            </p:nvSpPr>
            <p:spPr>
              <a:xfrm>
                <a:off x="3776717" y="3508659"/>
                <a:ext cx="36000" cy="36000"/>
              </a:xfrm>
              <a:prstGeom prst="ellipse">
                <a:avLst/>
              </a:prstGeom>
              <a:solidFill>
                <a:sysClr val="windowText" lastClr="000000"/>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sp>
          <p:nvSpPr>
            <p:cNvPr id="41" name="Block Arc 40">
              <a:extLst>
                <a:ext uri="{FF2B5EF4-FFF2-40B4-BE49-F238E27FC236}">
                  <a16:creationId xmlns:a16="http://schemas.microsoft.com/office/drawing/2014/main" id="{E88E1662-87E8-AB42-91AA-DD698C85EDA8}"/>
                </a:ext>
              </a:extLst>
            </p:cNvPr>
            <p:cNvSpPr>
              <a:spLocks noChangeAspect="1"/>
            </p:cNvSpPr>
            <p:nvPr/>
          </p:nvSpPr>
          <p:spPr>
            <a:xfrm rot="18780000">
              <a:off x="4593090" y="3175953"/>
              <a:ext cx="1152000" cy="1152000"/>
            </a:xfrm>
            <a:prstGeom prst="blockArc">
              <a:avLst>
                <a:gd name="adj1" fmla="val 18995020"/>
                <a:gd name="adj2" fmla="val 21593607"/>
                <a:gd name="adj3" fmla="val 14193"/>
              </a:avLst>
            </a:prstGeom>
            <a:noFill/>
            <a:ln w="19050" cap="flat" cmpd="sng" algn="ctr">
              <a:solidFill>
                <a:sysClr val="windowText" lastClr="000000"/>
              </a:solidFill>
              <a:prstDash val="solid"/>
            </a:ln>
            <a:effectLst/>
          </p:spPr>
          <p:txBody>
            <a:bodyPr rtlCol="0" anchor="ctr"/>
            <a:lstStyle/>
            <a:p>
              <a:pPr algn="ctr" defTabSz="685800">
                <a:defRPr/>
              </a:pPr>
              <a:endParaRPr lang="en-GB" sz="1350" kern="0">
                <a:solidFill>
                  <a:sysClr val="windowText" lastClr="000000"/>
                </a:solidFill>
                <a:ea typeface="ＭＳ Ｐゴシック" pitchFamily="34" charset="-128"/>
              </a:endParaRPr>
            </a:p>
          </p:txBody>
        </p:sp>
        <p:grpSp>
          <p:nvGrpSpPr>
            <p:cNvPr id="42" name="Group 41">
              <a:extLst>
                <a:ext uri="{FF2B5EF4-FFF2-40B4-BE49-F238E27FC236}">
                  <a16:creationId xmlns:a16="http://schemas.microsoft.com/office/drawing/2014/main" id="{E2AE919F-494A-EA41-90A0-C8A825E8B74F}"/>
                </a:ext>
              </a:extLst>
            </p:cNvPr>
            <p:cNvGrpSpPr>
              <a:grpSpLocks noChangeAspect="1"/>
            </p:cNvGrpSpPr>
            <p:nvPr/>
          </p:nvGrpSpPr>
          <p:grpSpPr>
            <a:xfrm rot="2580000">
              <a:off x="5167448" y="3220837"/>
              <a:ext cx="72000" cy="72000"/>
              <a:chOff x="3722717" y="3454659"/>
              <a:chExt cx="144000" cy="144000"/>
            </a:xfrm>
          </p:grpSpPr>
          <p:sp>
            <p:nvSpPr>
              <p:cNvPr id="240" name="Oval 239">
                <a:extLst>
                  <a:ext uri="{FF2B5EF4-FFF2-40B4-BE49-F238E27FC236}">
                    <a16:creationId xmlns:a16="http://schemas.microsoft.com/office/drawing/2014/main" id="{16022028-115F-4C42-8C73-940377E2C372}"/>
                  </a:ext>
                </a:extLst>
              </p:cNvPr>
              <p:cNvSpPr/>
              <p:nvPr/>
            </p:nvSpPr>
            <p:spPr>
              <a:xfrm>
                <a:off x="3722717" y="3454659"/>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241" name="Oval 240">
                <a:extLst>
                  <a:ext uri="{FF2B5EF4-FFF2-40B4-BE49-F238E27FC236}">
                    <a16:creationId xmlns:a16="http://schemas.microsoft.com/office/drawing/2014/main" id="{6A5DC0E0-F2DE-6D4D-BDB0-4DACDEE0AE85}"/>
                  </a:ext>
                </a:extLst>
              </p:cNvPr>
              <p:cNvSpPr>
                <a:spLocks noChangeAspect="1"/>
              </p:cNvSpPr>
              <p:nvPr/>
            </p:nvSpPr>
            <p:spPr>
              <a:xfrm>
                <a:off x="3776717" y="3508659"/>
                <a:ext cx="36000" cy="36000"/>
              </a:xfrm>
              <a:prstGeom prst="ellipse">
                <a:avLst/>
              </a:prstGeom>
              <a:solidFill>
                <a:sysClr val="windowText" lastClr="000000"/>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grpSp>
          <p:nvGrpSpPr>
            <p:cNvPr id="43" name="Group 42">
              <a:extLst>
                <a:ext uri="{FF2B5EF4-FFF2-40B4-BE49-F238E27FC236}">
                  <a16:creationId xmlns:a16="http://schemas.microsoft.com/office/drawing/2014/main" id="{7B91EE7E-F2DE-DC4D-87A1-95FE7E8AE147}"/>
                </a:ext>
              </a:extLst>
            </p:cNvPr>
            <p:cNvGrpSpPr>
              <a:grpSpLocks noChangeAspect="1"/>
            </p:cNvGrpSpPr>
            <p:nvPr/>
          </p:nvGrpSpPr>
          <p:grpSpPr>
            <a:xfrm rot="2580000">
              <a:off x="5237095" y="3232277"/>
              <a:ext cx="72000" cy="72000"/>
              <a:chOff x="3722717" y="3454659"/>
              <a:chExt cx="144000" cy="144000"/>
            </a:xfrm>
          </p:grpSpPr>
          <p:sp>
            <p:nvSpPr>
              <p:cNvPr id="238" name="Oval 237">
                <a:extLst>
                  <a:ext uri="{FF2B5EF4-FFF2-40B4-BE49-F238E27FC236}">
                    <a16:creationId xmlns:a16="http://schemas.microsoft.com/office/drawing/2014/main" id="{F867C060-3D89-5A46-BB0C-97359E3B59CD}"/>
                  </a:ext>
                </a:extLst>
              </p:cNvPr>
              <p:cNvSpPr/>
              <p:nvPr/>
            </p:nvSpPr>
            <p:spPr>
              <a:xfrm>
                <a:off x="3722717" y="3454659"/>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239" name="Oval 238">
                <a:extLst>
                  <a:ext uri="{FF2B5EF4-FFF2-40B4-BE49-F238E27FC236}">
                    <a16:creationId xmlns:a16="http://schemas.microsoft.com/office/drawing/2014/main" id="{20722311-84A4-E74A-8630-5236D97038BF}"/>
                  </a:ext>
                </a:extLst>
              </p:cNvPr>
              <p:cNvSpPr>
                <a:spLocks noChangeAspect="1"/>
              </p:cNvSpPr>
              <p:nvPr/>
            </p:nvSpPr>
            <p:spPr>
              <a:xfrm>
                <a:off x="3776717" y="3508659"/>
                <a:ext cx="36000" cy="36000"/>
              </a:xfrm>
              <a:prstGeom prst="ellipse">
                <a:avLst/>
              </a:prstGeom>
              <a:solidFill>
                <a:sysClr val="windowText" lastClr="000000"/>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grpSp>
          <p:nvGrpSpPr>
            <p:cNvPr id="44" name="Group 43">
              <a:extLst>
                <a:ext uri="{FF2B5EF4-FFF2-40B4-BE49-F238E27FC236}">
                  <a16:creationId xmlns:a16="http://schemas.microsoft.com/office/drawing/2014/main" id="{A90A643C-168C-1F47-A07C-6DD56BB072FF}"/>
                </a:ext>
              </a:extLst>
            </p:cNvPr>
            <p:cNvGrpSpPr>
              <a:grpSpLocks noChangeAspect="1"/>
            </p:cNvGrpSpPr>
            <p:nvPr/>
          </p:nvGrpSpPr>
          <p:grpSpPr>
            <a:xfrm rot="2580000">
              <a:off x="5309959" y="3254473"/>
              <a:ext cx="72000" cy="72000"/>
              <a:chOff x="3722717" y="3454659"/>
              <a:chExt cx="144000" cy="144000"/>
            </a:xfrm>
          </p:grpSpPr>
          <p:sp>
            <p:nvSpPr>
              <p:cNvPr id="236" name="Oval 235">
                <a:extLst>
                  <a:ext uri="{FF2B5EF4-FFF2-40B4-BE49-F238E27FC236}">
                    <a16:creationId xmlns:a16="http://schemas.microsoft.com/office/drawing/2014/main" id="{E7FAE890-BD87-3745-8428-C71289C701B9}"/>
                  </a:ext>
                </a:extLst>
              </p:cNvPr>
              <p:cNvSpPr/>
              <p:nvPr/>
            </p:nvSpPr>
            <p:spPr>
              <a:xfrm>
                <a:off x="3722717" y="3454659"/>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237" name="Oval 236">
                <a:extLst>
                  <a:ext uri="{FF2B5EF4-FFF2-40B4-BE49-F238E27FC236}">
                    <a16:creationId xmlns:a16="http://schemas.microsoft.com/office/drawing/2014/main" id="{0B2EA873-217E-1144-815E-2D6729777B75}"/>
                  </a:ext>
                </a:extLst>
              </p:cNvPr>
              <p:cNvSpPr>
                <a:spLocks noChangeAspect="1"/>
              </p:cNvSpPr>
              <p:nvPr/>
            </p:nvSpPr>
            <p:spPr>
              <a:xfrm>
                <a:off x="3776717" y="3508659"/>
                <a:ext cx="36000" cy="36000"/>
              </a:xfrm>
              <a:prstGeom prst="ellipse">
                <a:avLst/>
              </a:prstGeom>
              <a:solidFill>
                <a:sysClr val="windowText" lastClr="000000"/>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grpSp>
          <p:nvGrpSpPr>
            <p:cNvPr id="45" name="Group 44">
              <a:extLst>
                <a:ext uri="{FF2B5EF4-FFF2-40B4-BE49-F238E27FC236}">
                  <a16:creationId xmlns:a16="http://schemas.microsoft.com/office/drawing/2014/main" id="{FD31E8AD-1AD5-0B45-8C3B-A2CF7E1B8A0A}"/>
                </a:ext>
              </a:extLst>
            </p:cNvPr>
            <p:cNvGrpSpPr>
              <a:grpSpLocks noChangeAspect="1"/>
            </p:cNvGrpSpPr>
            <p:nvPr/>
          </p:nvGrpSpPr>
          <p:grpSpPr>
            <a:xfrm rot="2580000">
              <a:off x="5379585" y="3285380"/>
              <a:ext cx="72000" cy="72000"/>
              <a:chOff x="3722717" y="3454659"/>
              <a:chExt cx="144000" cy="144000"/>
            </a:xfrm>
          </p:grpSpPr>
          <p:sp>
            <p:nvSpPr>
              <p:cNvPr id="234" name="Oval 233">
                <a:extLst>
                  <a:ext uri="{FF2B5EF4-FFF2-40B4-BE49-F238E27FC236}">
                    <a16:creationId xmlns:a16="http://schemas.microsoft.com/office/drawing/2014/main" id="{3C85C404-30FF-7345-88E9-513E389421DA}"/>
                  </a:ext>
                </a:extLst>
              </p:cNvPr>
              <p:cNvSpPr/>
              <p:nvPr/>
            </p:nvSpPr>
            <p:spPr>
              <a:xfrm>
                <a:off x="3722717" y="3454659"/>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235" name="Oval 234">
                <a:extLst>
                  <a:ext uri="{FF2B5EF4-FFF2-40B4-BE49-F238E27FC236}">
                    <a16:creationId xmlns:a16="http://schemas.microsoft.com/office/drawing/2014/main" id="{8E3A2AE3-A67F-CF4A-BAD7-436173D6734F}"/>
                  </a:ext>
                </a:extLst>
              </p:cNvPr>
              <p:cNvSpPr>
                <a:spLocks noChangeAspect="1"/>
              </p:cNvSpPr>
              <p:nvPr/>
            </p:nvSpPr>
            <p:spPr>
              <a:xfrm>
                <a:off x="3776717" y="3508659"/>
                <a:ext cx="36000" cy="36000"/>
              </a:xfrm>
              <a:prstGeom prst="ellipse">
                <a:avLst/>
              </a:prstGeom>
              <a:solidFill>
                <a:sysClr val="windowText" lastClr="000000"/>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grpSp>
          <p:nvGrpSpPr>
            <p:cNvPr id="46" name="Group 45">
              <a:extLst>
                <a:ext uri="{FF2B5EF4-FFF2-40B4-BE49-F238E27FC236}">
                  <a16:creationId xmlns:a16="http://schemas.microsoft.com/office/drawing/2014/main" id="{28511191-661F-9F48-85FA-017F05E29A0B}"/>
                </a:ext>
              </a:extLst>
            </p:cNvPr>
            <p:cNvGrpSpPr>
              <a:grpSpLocks noChangeAspect="1"/>
            </p:cNvGrpSpPr>
            <p:nvPr/>
          </p:nvGrpSpPr>
          <p:grpSpPr>
            <a:xfrm rot="2580000">
              <a:off x="5439786" y="3326395"/>
              <a:ext cx="72000" cy="72000"/>
              <a:chOff x="3722717" y="3454659"/>
              <a:chExt cx="144000" cy="144000"/>
            </a:xfrm>
          </p:grpSpPr>
          <p:sp>
            <p:nvSpPr>
              <p:cNvPr id="232" name="Oval 231">
                <a:extLst>
                  <a:ext uri="{FF2B5EF4-FFF2-40B4-BE49-F238E27FC236}">
                    <a16:creationId xmlns:a16="http://schemas.microsoft.com/office/drawing/2014/main" id="{5C937C1A-F530-7F43-AA5A-7A8DDF405C99}"/>
                  </a:ext>
                </a:extLst>
              </p:cNvPr>
              <p:cNvSpPr/>
              <p:nvPr/>
            </p:nvSpPr>
            <p:spPr>
              <a:xfrm>
                <a:off x="3722717" y="3454659"/>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233" name="Oval 232">
                <a:extLst>
                  <a:ext uri="{FF2B5EF4-FFF2-40B4-BE49-F238E27FC236}">
                    <a16:creationId xmlns:a16="http://schemas.microsoft.com/office/drawing/2014/main" id="{AC8458F5-84F9-1748-B49B-6FBA2C6EED4C}"/>
                  </a:ext>
                </a:extLst>
              </p:cNvPr>
              <p:cNvSpPr>
                <a:spLocks noChangeAspect="1"/>
              </p:cNvSpPr>
              <p:nvPr/>
            </p:nvSpPr>
            <p:spPr>
              <a:xfrm>
                <a:off x="3776717" y="3508659"/>
                <a:ext cx="36000" cy="36000"/>
              </a:xfrm>
              <a:prstGeom prst="ellipse">
                <a:avLst/>
              </a:prstGeom>
              <a:solidFill>
                <a:sysClr val="windowText" lastClr="000000"/>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grpSp>
          <p:nvGrpSpPr>
            <p:cNvPr id="47" name="Group 46">
              <a:extLst>
                <a:ext uri="{FF2B5EF4-FFF2-40B4-BE49-F238E27FC236}">
                  <a16:creationId xmlns:a16="http://schemas.microsoft.com/office/drawing/2014/main" id="{F6BFF2B4-584C-654D-A5A8-500378CBBE36}"/>
                </a:ext>
              </a:extLst>
            </p:cNvPr>
            <p:cNvGrpSpPr/>
            <p:nvPr/>
          </p:nvGrpSpPr>
          <p:grpSpPr>
            <a:xfrm rot="5507865">
              <a:off x="5209182" y="1571855"/>
              <a:ext cx="144773" cy="144413"/>
              <a:chOff x="3885913" y="3063417"/>
              <a:chExt cx="144773" cy="144413"/>
            </a:xfrm>
          </p:grpSpPr>
          <p:sp>
            <p:nvSpPr>
              <p:cNvPr id="228" name="Oval 227">
                <a:extLst>
                  <a:ext uri="{FF2B5EF4-FFF2-40B4-BE49-F238E27FC236}">
                    <a16:creationId xmlns:a16="http://schemas.microsoft.com/office/drawing/2014/main" id="{7C9230CC-7135-0C47-9F82-EE239D45C13F}"/>
                  </a:ext>
                </a:extLst>
              </p:cNvPr>
              <p:cNvSpPr/>
              <p:nvPr/>
            </p:nvSpPr>
            <p:spPr>
              <a:xfrm>
                <a:off x="3885913" y="3063417"/>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nvGrpSpPr>
              <p:cNvPr id="229" name="Group 228">
                <a:extLst>
                  <a:ext uri="{FF2B5EF4-FFF2-40B4-BE49-F238E27FC236}">
                    <a16:creationId xmlns:a16="http://schemas.microsoft.com/office/drawing/2014/main" id="{25695C38-57B6-3241-9B5D-83B3CAB2BD00}"/>
                  </a:ext>
                </a:extLst>
              </p:cNvPr>
              <p:cNvGrpSpPr/>
              <p:nvPr/>
            </p:nvGrpSpPr>
            <p:grpSpPr>
              <a:xfrm>
                <a:off x="3887304" y="3064448"/>
                <a:ext cx="143382" cy="143382"/>
                <a:chOff x="3677128" y="3455690"/>
                <a:chExt cx="143382" cy="143382"/>
              </a:xfrm>
            </p:grpSpPr>
            <p:cxnSp>
              <p:nvCxnSpPr>
                <p:cNvPr id="230" name="Straight Connector 229">
                  <a:extLst>
                    <a:ext uri="{FF2B5EF4-FFF2-40B4-BE49-F238E27FC236}">
                      <a16:creationId xmlns:a16="http://schemas.microsoft.com/office/drawing/2014/main" id="{E39A55D0-1CAE-8647-BF77-B873B8E4BE10}"/>
                    </a:ext>
                  </a:extLst>
                </p:cNvPr>
                <p:cNvCxnSpPr/>
                <p:nvPr/>
              </p:nvCxnSpPr>
              <p:spPr>
                <a:xfrm rot="2700000">
                  <a:off x="3748819" y="3454967"/>
                  <a:ext cx="0" cy="143382"/>
                </a:xfrm>
                <a:prstGeom prst="line">
                  <a:avLst/>
                </a:prstGeom>
                <a:noFill/>
                <a:ln w="9525" cap="flat" cmpd="sng" algn="ctr">
                  <a:solidFill>
                    <a:sysClr val="windowText" lastClr="000000"/>
                  </a:solidFill>
                  <a:prstDash val="solid"/>
                </a:ln>
                <a:effectLst/>
              </p:spPr>
            </p:cxnSp>
            <p:cxnSp>
              <p:nvCxnSpPr>
                <p:cNvPr id="231" name="Straight Connector 230">
                  <a:extLst>
                    <a:ext uri="{FF2B5EF4-FFF2-40B4-BE49-F238E27FC236}">
                      <a16:creationId xmlns:a16="http://schemas.microsoft.com/office/drawing/2014/main" id="{161DE78D-3DA3-B644-8E80-578B699601FA}"/>
                    </a:ext>
                  </a:extLst>
                </p:cNvPr>
                <p:cNvCxnSpPr/>
                <p:nvPr/>
              </p:nvCxnSpPr>
              <p:spPr>
                <a:xfrm rot="-2700000">
                  <a:off x="3749913" y="3455690"/>
                  <a:ext cx="0" cy="143382"/>
                </a:xfrm>
                <a:prstGeom prst="line">
                  <a:avLst/>
                </a:prstGeom>
                <a:noFill/>
                <a:ln w="9525" cap="flat" cmpd="sng" algn="ctr">
                  <a:solidFill>
                    <a:sysClr val="windowText" lastClr="000000"/>
                  </a:solidFill>
                  <a:prstDash val="solid"/>
                </a:ln>
                <a:effectLst/>
              </p:spPr>
            </p:cxnSp>
          </p:grpSp>
        </p:grpSp>
        <p:grpSp>
          <p:nvGrpSpPr>
            <p:cNvPr id="48" name="Group 47">
              <a:extLst>
                <a:ext uri="{FF2B5EF4-FFF2-40B4-BE49-F238E27FC236}">
                  <a16:creationId xmlns:a16="http://schemas.microsoft.com/office/drawing/2014/main" id="{263D6D9B-F7A6-FD4E-9270-71B6343D1B7B}"/>
                </a:ext>
              </a:extLst>
            </p:cNvPr>
            <p:cNvGrpSpPr/>
            <p:nvPr/>
          </p:nvGrpSpPr>
          <p:grpSpPr>
            <a:xfrm rot="5930455">
              <a:off x="5530588" y="1617225"/>
              <a:ext cx="144773" cy="144413"/>
              <a:chOff x="3885913" y="3063417"/>
              <a:chExt cx="144773" cy="144413"/>
            </a:xfrm>
          </p:grpSpPr>
          <p:sp>
            <p:nvSpPr>
              <p:cNvPr id="224" name="Oval 223">
                <a:extLst>
                  <a:ext uri="{FF2B5EF4-FFF2-40B4-BE49-F238E27FC236}">
                    <a16:creationId xmlns:a16="http://schemas.microsoft.com/office/drawing/2014/main" id="{60E1D7DA-D147-B84A-92A0-9DBFC24C6D36}"/>
                  </a:ext>
                </a:extLst>
              </p:cNvPr>
              <p:cNvSpPr/>
              <p:nvPr/>
            </p:nvSpPr>
            <p:spPr>
              <a:xfrm>
                <a:off x="3885913" y="3063417"/>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nvGrpSpPr>
              <p:cNvPr id="225" name="Group 224">
                <a:extLst>
                  <a:ext uri="{FF2B5EF4-FFF2-40B4-BE49-F238E27FC236}">
                    <a16:creationId xmlns:a16="http://schemas.microsoft.com/office/drawing/2014/main" id="{AD38CEE4-840D-1847-AAF8-981681FCC799}"/>
                  </a:ext>
                </a:extLst>
              </p:cNvPr>
              <p:cNvGrpSpPr/>
              <p:nvPr/>
            </p:nvGrpSpPr>
            <p:grpSpPr>
              <a:xfrm>
                <a:off x="3887304" y="3064448"/>
                <a:ext cx="143382" cy="143382"/>
                <a:chOff x="3677128" y="3455690"/>
                <a:chExt cx="143382" cy="143382"/>
              </a:xfrm>
            </p:grpSpPr>
            <p:cxnSp>
              <p:nvCxnSpPr>
                <p:cNvPr id="226" name="Straight Connector 225">
                  <a:extLst>
                    <a:ext uri="{FF2B5EF4-FFF2-40B4-BE49-F238E27FC236}">
                      <a16:creationId xmlns:a16="http://schemas.microsoft.com/office/drawing/2014/main" id="{A1B92A50-2FDE-E345-AB30-1D16FE7644CD}"/>
                    </a:ext>
                  </a:extLst>
                </p:cNvPr>
                <p:cNvCxnSpPr/>
                <p:nvPr/>
              </p:nvCxnSpPr>
              <p:spPr>
                <a:xfrm rot="2700000">
                  <a:off x="3748819" y="3454967"/>
                  <a:ext cx="0" cy="143382"/>
                </a:xfrm>
                <a:prstGeom prst="line">
                  <a:avLst/>
                </a:prstGeom>
                <a:noFill/>
                <a:ln w="9525" cap="flat" cmpd="sng" algn="ctr">
                  <a:solidFill>
                    <a:sysClr val="windowText" lastClr="000000"/>
                  </a:solidFill>
                  <a:prstDash val="solid"/>
                </a:ln>
                <a:effectLst/>
              </p:spPr>
            </p:cxnSp>
            <p:cxnSp>
              <p:nvCxnSpPr>
                <p:cNvPr id="227" name="Straight Connector 226">
                  <a:extLst>
                    <a:ext uri="{FF2B5EF4-FFF2-40B4-BE49-F238E27FC236}">
                      <a16:creationId xmlns:a16="http://schemas.microsoft.com/office/drawing/2014/main" id="{4B949D6A-79CF-EF43-ABC8-35D57C66C937}"/>
                    </a:ext>
                  </a:extLst>
                </p:cNvPr>
                <p:cNvCxnSpPr/>
                <p:nvPr/>
              </p:nvCxnSpPr>
              <p:spPr>
                <a:xfrm rot="-2700000">
                  <a:off x="3749913" y="3455690"/>
                  <a:ext cx="0" cy="143382"/>
                </a:xfrm>
                <a:prstGeom prst="line">
                  <a:avLst/>
                </a:prstGeom>
                <a:noFill/>
                <a:ln w="9525" cap="flat" cmpd="sng" algn="ctr">
                  <a:solidFill>
                    <a:sysClr val="windowText" lastClr="000000"/>
                  </a:solidFill>
                  <a:prstDash val="solid"/>
                </a:ln>
                <a:effectLst/>
              </p:spPr>
            </p:cxnSp>
          </p:grpSp>
        </p:grpSp>
        <p:grpSp>
          <p:nvGrpSpPr>
            <p:cNvPr id="49" name="Group 48">
              <a:extLst>
                <a:ext uri="{FF2B5EF4-FFF2-40B4-BE49-F238E27FC236}">
                  <a16:creationId xmlns:a16="http://schemas.microsoft.com/office/drawing/2014/main" id="{3F8DDA04-7BDF-B34F-B546-F616CF2F5ECE}"/>
                </a:ext>
              </a:extLst>
            </p:cNvPr>
            <p:cNvGrpSpPr/>
            <p:nvPr/>
          </p:nvGrpSpPr>
          <p:grpSpPr>
            <a:xfrm rot="1260000">
              <a:off x="5835230" y="1709808"/>
              <a:ext cx="144773" cy="144413"/>
              <a:chOff x="3885913" y="3063417"/>
              <a:chExt cx="144773" cy="144413"/>
            </a:xfrm>
          </p:grpSpPr>
          <p:sp>
            <p:nvSpPr>
              <p:cNvPr id="220" name="Oval 219">
                <a:extLst>
                  <a:ext uri="{FF2B5EF4-FFF2-40B4-BE49-F238E27FC236}">
                    <a16:creationId xmlns:a16="http://schemas.microsoft.com/office/drawing/2014/main" id="{BBDA3E9B-F426-DB4B-964E-90604461EF63}"/>
                  </a:ext>
                </a:extLst>
              </p:cNvPr>
              <p:cNvSpPr/>
              <p:nvPr/>
            </p:nvSpPr>
            <p:spPr>
              <a:xfrm>
                <a:off x="3885913" y="3063417"/>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nvGrpSpPr>
              <p:cNvPr id="221" name="Group 220">
                <a:extLst>
                  <a:ext uri="{FF2B5EF4-FFF2-40B4-BE49-F238E27FC236}">
                    <a16:creationId xmlns:a16="http://schemas.microsoft.com/office/drawing/2014/main" id="{A6C70AFC-841A-B14C-934E-5F4B83BC456C}"/>
                  </a:ext>
                </a:extLst>
              </p:cNvPr>
              <p:cNvGrpSpPr/>
              <p:nvPr/>
            </p:nvGrpSpPr>
            <p:grpSpPr>
              <a:xfrm>
                <a:off x="3887304" y="3064448"/>
                <a:ext cx="143382" cy="143382"/>
                <a:chOff x="3677128" y="3455690"/>
                <a:chExt cx="143382" cy="143382"/>
              </a:xfrm>
            </p:grpSpPr>
            <p:cxnSp>
              <p:nvCxnSpPr>
                <p:cNvPr id="222" name="Straight Connector 221">
                  <a:extLst>
                    <a:ext uri="{FF2B5EF4-FFF2-40B4-BE49-F238E27FC236}">
                      <a16:creationId xmlns:a16="http://schemas.microsoft.com/office/drawing/2014/main" id="{DC2441A4-46A5-2544-BAC2-AF67E24E4CC7}"/>
                    </a:ext>
                  </a:extLst>
                </p:cNvPr>
                <p:cNvCxnSpPr/>
                <p:nvPr/>
              </p:nvCxnSpPr>
              <p:spPr>
                <a:xfrm rot="2700000">
                  <a:off x="3748819" y="3454967"/>
                  <a:ext cx="0" cy="143382"/>
                </a:xfrm>
                <a:prstGeom prst="line">
                  <a:avLst/>
                </a:prstGeom>
                <a:noFill/>
                <a:ln w="9525" cap="flat" cmpd="sng" algn="ctr">
                  <a:solidFill>
                    <a:sysClr val="windowText" lastClr="000000"/>
                  </a:solidFill>
                  <a:prstDash val="solid"/>
                </a:ln>
                <a:effectLst/>
              </p:spPr>
            </p:cxnSp>
            <p:cxnSp>
              <p:nvCxnSpPr>
                <p:cNvPr id="223" name="Straight Connector 222">
                  <a:extLst>
                    <a:ext uri="{FF2B5EF4-FFF2-40B4-BE49-F238E27FC236}">
                      <a16:creationId xmlns:a16="http://schemas.microsoft.com/office/drawing/2014/main" id="{24D7753D-AC3D-B249-A265-91C355654B25}"/>
                    </a:ext>
                  </a:extLst>
                </p:cNvPr>
                <p:cNvCxnSpPr/>
                <p:nvPr/>
              </p:nvCxnSpPr>
              <p:spPr>
                <a:xfrm rot="-2700000">
                  <a:off x="3749913" y="3455690"/>
                  <a:ext cx="0" cy="143382"/>
                </a:xfrm>
                <a:prstGeom prst="line">
                  <a:avLst/>
                </a:prstGeom>
                <a:noFill/>
                <a:ln w="9525" cap="flat" cmpd="sng" algn="ctr">
                  <a:solidFill>
                    <a:sysClr val="windowText" lastClr="000000"/>
                  </a:solidFill>
                  <a:prstDash val="solid"/>
                </a:ln>
                <a:effectLst/>
              </p:spPr>
            </p:cxnSp>
          </p:grpSp>
        </p:grpSp>
        <p:grpSp>
          <p:nvGrpSpPr>
            <p:cNvPr id="50" name="Group 49">
              <a:extLst>
                <a:ext uri="{FF2B5EF4-FFF2-40B4-BE49-F238E27FC236}">
                  <a16:creationId xmlns:a16="http://schemas.microsoft.com/office/drawing/2014/main" id="{762225A2-4AFB-204C-85F9-4537E2B519D4}"/>
                </a:ext>
              </a:extLst>
            </p:cNvPr>
            <p:cNvGrpSpPr/>
            <p:nvPr/>
          </p:nvGrpSpPr>
          <p:grpSpPr>
            <a:xfrm rot="1857673">
              <a:off x="6124945" y="1849432"/>
              <a:ext cx="144773" cy="144413"/>
              <a:chOff x="3885913" y="3063417"/>
              <a:chExt cx="144773" cy="144413"/>
            </a:xfrm>
          </p:grpSpPr>
          <p:sp>
            <p:nvSpPr>
              <p:cNvPr id="216" name="Oval 215">
                <a:extLst>
                  <a:ext uri="{FF2B5EF4-FFF2-40B4-BE49-F238E27FC236}">
                    <a16:creationId xmlns:a16="http://schemas.microsoft.com/office/drawing/2014/main" id="{CF8B4AAD-3F7F-5142-89FD-7920F24AD223}"/>
                  </a:ext>
                </a:extLst>
              </p:cNvPr>
              <p:cNvSpPr/>
              <p:nvPr/>
            </p:nvSpPr>
            <p:spPr>
              <a:xfrm>
                <a:off x="3885913" y="3063417"/>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nvGrpSpPr>
              <p:cNvPr id="217" name="Group 216">
                <a:extLst>
                  <a:ext uri="{FF2B5EF4-FFF2-40B4-BE49-F238E27FC236}">
                    <a16:creationId xmlns:a16="http://schemas.microsoft.com/office/drawing/2014/main" id="{C92349D6-7EEE-014B-BA88-3AF18697030C}"/>
                  </a:ext>
                </a:extLst>
              </p:cNvPr>
              <p:cNvGrpSpPr/>
              <p:nvPr/>
            </p:nvGrpSpPr>
            <p:grpSpPr>
              <a:xfrm>
                <a:off x="3887304" y="3064448"/>
                <a:ext cx="143382" cy="143382"/>
                <a:chOff x="3677128" y="3455690"/>
                <a:chExt cx="143382" cy="143382"/>
              </a:xfrm>
            </p:grpSpPr>
            <p:cxnSp>
              <p:nvCxnSpPr>
                <p:cNvPr id="218" name="Straight Connector 217">
                  <a:extLst>
                    <a:ext uri="{FF2B5EF4-FFF2-40B4-BE49-F238E27FC236}">
                      <a16:creationId xmlns:a16="http://schemas.microsoft.com/office/drawing/2014/main" id="{A49C067C-6A89-7D4A-A171-2535EBE103BF}"/>
                    </a:ext>
                  </a:extLst>
                </p:cNvPr>
                <p:cNvCxnSpPr/>
                <p:nvPr/>
              </p:nvCxnSpPr>
              <p:spPr>
                <a:xfrm rot="2700000">
                  <a:off x="3748819" y="3454967"/>
                  <a:ext cx="0" cy="143382"/>
                </a:xfrm>
                <a:prstGeom prst="line">
                  <a:avLst/>
                </a:prstGeom>
                <a:noFill/>
                <a:ln w="9525" cap="flat" cmpd="sng" algn="ctr">
                  <a:solidFill>
                    <a:sysClr val="windowText" lastClr="000000"/>
                  </a:solidFill>
                  <a:prstDash val="solid"/>
                </a:ln>
                <a:effectLst/>
              </p:spPr>
            </p:cxnSp>
            <p:cxnSp>
              <p:nvCxnSpPr>
                <p:cNvPr id="219" name="Straight Connector 218">
                  <a:extLst>
                    <a:ext uri="{FF2B5EF4-FFF2-40B4-BE49-F238E27FC236}">
                      <a16:creationId xmlns:a16="http://schemas.microsoft.com/office/drawing/2014/main" id="{F7273687-2119-BA41-B6B4-C05AFABA9925}"/>
                    </a:ext>
                  </a:extLst>
                </p:cNvPr>
                <p:cNvCxnSpPr/>
                <p:nvPr/>
              </p:nvCxnSpPr>
              <p:spPr>
                <a:xfrm rot="-2700000">
                  <a:off x="3749913" y="3455690"/>
                  <a:ext cx="0" cy="143382"/>
                </a:xfrm>
                <a:prstGeom prst="line">
                  <a:avLst/>
                </a:prstGeom>
                <a:noFill/>
                <a:ln w="9525" cap="flat" cmpd="sng" algn="ctr">
                  <a:solidFill>
                    <a:sysClr val="windowText" lastClr="000000"/>
                  </a:solidFill>
                  <a:prstDash val="solid"/>
                </a:ln>
                <a:effectLst/>
              </p:spPr>
            </p:cxnSp>
          </p:grpSp>
        </p:grpSp>
        <p:grpSp>
          <p:nvGrpSpPr>
            <p:cNvPr id="51" name="Group 50">
              <a:extLst>
                <a:ext uri="{FF2B5EF4-FFF2-40B4-BE49-F238E27FC236}">
                  <a16:creationId xmlns:a16="http://schemas.microsoft.com/office/drawing/2014/main" id="{43B69A2A-3D1C-C24A-B94F-179B5123C472}"/>
                </a:ext>
              </a:extLst>
            </p:cNvPr>
            <p:cNvGrpSpPr/>
            <p:nvPr/>
          </p:nvGrpSpPr>
          <p:grpSpPr>
            <a:xfrm rot="2400000">
              <a:off x="6384239" y="2026910"/>
              <a:ext cx="144773" cy="144413"/>
              <a:chOff x="3885913" y="3063417"/>
              <a:chExt cx="144773" cy="144413"/>
            </a:xfrm>
          </p:grpSpPr>
          <p:sp>
            <p:nvSpPr>
              <p:cNvPr id="212" name="Oval 211">
                <a:extLst>
                  <a:ext uri="{FF2B5EF4-FFF2-40B4-BE49-F238E27FC236}">
                    <a16:creationId xmlns:a16="http://schemas.microsoft.com/office/drawing/2014/main" id="{79F912D0-DB92-AA44-BB5F-9C79F957ABF8}"/>
                  </a:ext>
                </a:extLst>
              </p:cNvPr>
              <p:cNvSpPr/>
              <p:nvPr/>
            </p:nvSpPr>
            <p:spPr>
              <a:xfrm>
                <a:off x="3885913" y="3063417"/>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nvGrpSpPr>
              <p:cNvPr id="213" name="Group 212">
                <a:extLst>
                  <a:ext uri="{FF2B5EF4-FFF2-40B4-BE49-F238E27FC236}">
                    <a16:creationId xmlns:a16="http://schemas.microsoft.com/office/drawing/2014/main" id="{CB14FF3E-A9AB-A44C-8D60-865F65A0CC3B}"/>
                  </a:ext>
                </a:extLst>
              </p:cNvPr>
              <p:cNvGrpSpPr/>
              <p:nvPr/>
            </p:nvGrpSpPr>
            <p:grpSpPr>
              <a:xfrm>
                <a:off x="3887304" y="3064448"/>
                <a:ext cx="143382" cy="143382"/>
                <a:chOff x="3677128" y="3455690"/>
                <a:chExt cx="143382" cy="143382"/>
              </a:xfrm>
            </p:grpSpPr>
            <p:cxnSp>
              <p:nvCxnSpPr>
                <p:cNvPr id="214" name="Straight Connector 213">
                  <a:extLst>
                    <a:ext uri="{FF2B5EF4-FFF2-40B4-BE49-F238E27FC236}">
                      <a16:creationId xmlns:a16="http://schemas.microsoft.com/office/drawing/2014/main" id="{3B50067D-88D7-1D4C-AA6D-F5E057FB5DF0}"/>
                    </a:ext>
                  </a:extLst>
                </p:cNvPr>
                <p:cNvCxnSpPr/>
                <p:nvPr/>
              </p:nvCxnSpPr>
              <p:spPr>
                <a:xfrm rot="2700000">
                  <a:off x="3748819" y="3454967"/>
                  <a:ext cx="0" cy="143382"/>
                </a:xfrm>
                <a:prstGeom prst="line">
                  <a:avLst/>
                </a:prstGeom>
                <a:noFill/>
                <a:ln w="9525" cap="flat" cmpd="sng" algn="ctr">
                  <a:solidFill>
                    <a:sysClr val="windowText" lastClr="000000"/>
                  </a:solidFill>
                  <a:prstDash val="solid"/>
                </a:ln>
                <a:effectLst/>
              </p:spPr>
            </p:cxnSp>
            <p:cxnSp>
              <p:nvCxnSpPr>
                <p:cNvPr id="215" name="Straight Connector 214">
                  <a:extLst>
                    <a:ext uri="{FF2B5EF4-FFF2-40B4-BE49-F238E27FC236}">
                      <a16:creationId xmlns:a16="http://schemas.microsoft.com/office/drawing/2014/main" id="{838D720D-95C2-BD44-972C-36A3B0DC355F}"/>
                    </a:ext>
                  </a:extLst>
                </p:cNvPr>
                <p:cNvCxnSpPr/>
                <p:nvPr/>
              </p:nvCxnSpPr>
              <p:spPr>
                <a:xfrm rot="-2700000">
                  <a:off x="3749913" y="3455690"/>
                  <a:ext cx="0" cy="143382"/>
                </a:xfrm>
                <a:prstGeom prst="line">
                  <a:avLst/>
                </a:prstGeom>
                <a:noFill/>
                <a:ln w="9525" cap="flat" cmpd="sng" algn="ctr">
                  <a:solidFill>
                    <a:sysClr val="windowText" lastClr="000000"/>
                  </a:solidFill>
                  <a:prstDash val="solid"/>
                </a:ln>
                <a:effectLst/>
              </p:spPr>
            </p:cxnSp>
          </p:grpSp>
        </p:grpSp>
        <p:cxnSp>
          <p:nvCxnSpPr>
            <p:cNvPr id="52" name="Straight Connector 51">
              <a:extLst>
                <a:ext uri="{FF2B5EF4-FFF2-40B4-BE49-F238E27FC236}">
                  <a16:creationId xmlns:a16="http://schemas.microsoft.com/office/drawing/2014/main" id="{FC7C8ACF-ACA1-B74C-9423-707F93C54BB0}"/>
                </a:ext>
              </a:extLst>
            </p:cNvPr>
            <p:cNvCxnSpPr/>
            <p:nvPr/>
          </p:nvCxnSpPr>
          <p:spPr>
            <a:xfrm>
              <a:off x="3869688" y="1717721"/>
              <a:ext cx="0" cy="504000"/>
            </a:xfrm>
            <a:prstGeom prst="line">
              <a:avLst/>
            </a:prstGeom>
            <a:noFill/>
            <a:ln w="19050" cap="flat" cmpd="sng" algn="ctr">
              <a:solidFill>
                <a:sysClr val="windowText" lastClr="000000"/>
              </a:solidFill>
              <a:prstDash val="solid"/>
            </a:ln>
            <a:effectLst/>
          </p:spPr>
        </p:cxnSp>
        <p:cxnSp>
          <p:nvCxnSpPr>
            <p:cNvPr id="53" name="Straight Connector 52">
              <a:extLst>
                <a:ext uri="{FF2B5EF4-FFF2-40B4-BE49-F238E27FC236}">
                  <a16:creationId xmlns:a16="http://schemas.microsoft.com/office/drawing/2014/main" id="{54589DAB-1161-2D42-8F2B-C88026B86759}"/>
                </a:ext>
              </a:extLst>
            </p:cNvPr>
            <p:cNvCxnSpPr/>
            <p:nvPr/>
          </p:nvCxnSpPr>
          <p:spPr>
            <a:xfrm>
              <a:off x="5162633" y="1717644"/>
              <a:ext cx="0" cy="504000"/>
            </a:xfrm>
            <a:prstGeom prst="line">
              <a:avLst/>
            </a:prstGeom>
            <a:noFill/>
            <a:ln w="19050" cap="flat" cmpd="sng" algn="ctr">
              <a:solidFill>
                <a:sysClr val="windowText" lastClr="000000"/>
              </a:solidFill>
              <a:prstDash val="solid"/>
            </a:ln>
            <a:effectLst/>
          </p:spPr>
        </p:cxnSp>
        <p:sp>
          <p:nvSpPr>
            <p:cNvPr id="54" name="Rectangle 53">
              <a:extLst>
                <a:ext uri="{FF2B5EF4-FFF2-40B4-BE49-F238E27FC236}">
                  <a16:creationId xmlns:a16="http://schemas.microsoft.com/office/drawing/2014/main" id="{0F5E58AC-5384-C94A-9CC7-C82C91CD2334}"/>
                </a:ext>
              </a:extLst>
            </p:cNvPr>
            <p:cNvSpPr/>
            <p:nvPr/>
          </p:nvSpPr>
          <p:spPr>
            <a:xfrm rot="19122003">
              <a:off x="2696554" y="3458267"/>
              <a:ext cx="828000" cy="162000"/>
            </a:xfrm>
            <a:prstGeom prst="rect">
              <a:avLst/>
            </a:prstGeom>
            <a:noFill/>
            <a:ln w="19050"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nvGrpSpPr>
            <p:cNvPr id="55" name="Group 54">
              <a:extLst>
                <a:ext uri="{FF2B5EF4-FFF2-40B4-BE49-F238E27FC236}">
                  <a16:creationId xmlns:a16="http://schemas.microsoft.com/office/drawing/2014/main" id="{2E891BB1-9F40-124C-87CD-608FA01947F5}"/>
                </a:ext>
              </a:extLst>
            </p:cNvPr>
            <p:cNvGrpSpPr/>
            <p:nvPr/>
          </p:nvGrpSpPr>
          <p:grpSpPr>
            <a:xfrm rot="19122003">
              <a:off x="2811453" y="3664303"/>
              <a:ext cx="144000" cy="144000"/>
              <a:chOff x="3718024" y="3454962"/>
              <a:chExt cx="144000" cy="144000"/>
            </a:xfrm>
          </p:grpSpPr>
          <p:sp>
            <p:nvSpPr>
              <p:cNvPr id="210" name="Oval 209">
                <a:extLst>
                  <a:ext uri="{FF2B5EF4-FFF2-40B4-BE49-F238E27FC236}">
                    <a16:creationId xmlns:a16="http://schemas.microsoft.com/office/drawing/2014/main" id="{CCAF9DE1-442D-9743-81D0-6C9BAA6C81C9}"/>
                  </a:ext>
                </a:extLst>
              </p:cNvPr>
              <p:cNvSpPr/>
              <p:nvPr/>
            </p:nvSpPr>
            <p:spPr>
              <a:xfrm>
                <a:off x="3718024" y="3454962"/>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211" name="Oval 210">
                <a:extLst>
                  <a:ext uri="{FF2B5EF4-FFF2-40B4-BE49-F238E27FC236}">
                    <a16:creationId xmlns:a16="http://schemas.microsoft.com/office/drawing/2014/main" id="{DFD28B07-2502-AB4C-A56E-ED31BEE29680}"/>
                  </a:ext>
                </a:extLst>
              </p:cNvPr>
              <p:cNvSpPr>
                <a:spLocks noChangeAspect="1"/>
              </p:cNvSpPr>
              <p:nvPr/>
            </p:nvSpPr>
            <p:spPr>
              <a:xfrm>
                <a:off x="3772024" y="3508962"/>
                <a:ext cx="36000" cy="36000"/>
              </a:xfrm>
              <a:prstGeom prst="ellipse">
                <a:avLst/>
              </a:prstGeom>
              <a:solidFill>
                <a:sysClr val="windowText" lastClr="000000"/>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grpSp>
          <p:nvGrpSpPr>
            <p:cNvPr id="56" name="Group 55">
              <a:extLst>
                <a:ext uri="{FF2B5EF4-FFF2-40B4-BE49-F238E27FC236}">
                  <a16:creationId xmlns:a16="http://schemas.microsoft.com/office/drawing/2014/main" id="{C830C918-2D34-4C4C-A24B-A4946C2C3D5A}"/>
                </a:ext>
              </a:extLst>
            </p:cNvPr>
            <p:cNvGrpSpPr/>
            <p:nvPr/>
          </p:nvGrpSpPr>
          <p:grpSpPr>
            <a:xfrm rot="19122003">
              <a:off x="2926275" y="3565933"/>
              <a:ext cx="144000" cy="144000"/>
              <a:chOff x="3713331" y="3455265"/>
              <a:chExt cx="144000" cy="144000"/>
            </a:xfrm>
          </p:grpSpPr>
          <p:sp>
            <p:nvSpPr>
              <p:cNvPr id="208" name="Oval 207">
                <a:extLst>
                  <a:ext uri="{FF2B5EF4-FFF2-40B4-BE49-F238E27FC236}">
                    <a16:creationId xmlns:a16="http://schemas.microsoft.com/office/drawing/2014/main" id="{1D114F53-4E87-D14B-A3C5-D69432885EE0}"/>
                  </a:ext>
                </a:extLst>
              </p:cNvPr>
              <p:cNvSpPr/>
              <p:nvPr/>
            </p:nvSpPr>
            <p:spPr>
              <a:xfrm>
                <a:off x="3713331" y="3455265"/>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209" name="Oval 208">
                <a:extLst>
                  <a:ext uri="{FF2B5EF4-FFF2-40B4-BE49-F238E27FC236}">
                    <a16:creationId xmlns:a16="http://schemas.microsoft.com/office/drawing/2014/main" id="{2857170C-5C43-F44E-8882-EBDA84E3D666}"/>
                  </a:ext>
                </a:extLst>
              </p:cNvPr>
              <p:cNvSpPr>
                <a:spLocks noChangeAspect="1"/>
              </p:cNvSpPr>
              <p:nvPr/>
            </p:nvSpPr>
            <p:spPr>
              <a:xfrm>
                <a:off x="3767331" y="3509265"/>
                <a:ext cx="36000" cy="36000"/>
              </a:xfrm>
              <a:prstGeom prst="ellipse">
                <a:avLst/>
              </a:prstGeom>
              <a:solidFill>
                <a:sysClr val="windowText" lastClr="000000"/>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grpSp>
          <p:nvGrpSpPr>
            <p:cNvPr id="57" name="Group 56">
              <a:extLst>
                <a:ext uri="{FF2B5EF4-FFF2-40B4-BE49-F238E27FC236}">
                  <a16:creationId xmlns:a16="http://schemas.microsoft.com/office/drawing/2014/main" id="{A43F25D4-6AF0-CF42-A66F-FBE0FB184E36}"/>
                </a:ext>
              </a:extLst>
            </p:cNvPr>
            <p:cNvGrpSpPr/>
            <p:nvPr/>
          </p:nvGrpSpPr>
          <p:grpSpPr>
            <a:xfrm rot="19122003">
              <a:off x="3040632" y="3463367"/>
              <a:ext cx="144000" cy="144000"/>
              <a:chOff x="3713331" y="3455265"/>
              <a:chExt cx="144000" cy="144000"/>
            </a:xfrm>
          </p:grpSpPr>
          <p:sp>
            <p:nvSpPr>
              <p:cNvPr id="206" name="Oval 205">
                <a:extLst>
                  <a:ext uri="{FF2B5EF4-FFF2-40B4-BE49-F238E27FC236}">
                    <a16:creationId xmlns:a16="http://schemas.microsoft.com/office/drawing/2014/main" id="{083E011B-87C2-8F49-8454-735D8C8D6963}"/>
                  </a:ext>
                </a:extLst>
              </p:cNvPr>
              <p:cNvSpPr/>
              <p:nvPr/>
            </p:nvSpPr>
            <p:spPr>
              <a:xfrm>
                <a:off x="3713331" y="3455265"/>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207" name="Oval 206">
                <a:extLst>
                  <a:ext uri="{FF2B5EF4-FFF2-40B4-BE49-F238E27FC236}">
                    <a16:creationId xmlns:a16="http://schemas.microsoft.com/office/drawing/2014/main" id="{5B552B0F-6B4E-0B4B-AFCA-3F709386CB3C}"/>
                  </a:ext>
                </a:extLst>
              </p:cNvPr>
              <p:cNvSpPr>
                <a:spLocks noChangeAspect="1"/>
              </p:cNvSpPr>
              <p:nvPr/>
            </p:nvSpPr>
            <p:spPr>
              <a:xfrm>
                <a:off x="3767331" y="3509265"/>
                <a:ext cx="36000" cy="36000"/>
              </a:xfrm>
              <a:prstGeom prst="ellipse">
                <a:avLst/>
              </a:prstGeom>
              <a:solidFill>
                <a:sysClr val="windowText" lastClr="000000"/>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grpSp>
          <p:nvGrpSpPr>
            <p:cNvPr id="58" name="Group 57">
              <a:extLst>
                <a:ext uri="{FF2B5EF4-FFF2-40B4-BE49-F238E27FC236}">
                  <a16:creationId xmlns:a16="http://schemas.microsoft.com/office/drawing/2014/main" id="{7AAED7F1-A55B-5E41-BEEE-A15C2A3E0AA1}"/>
                </a:ext>
              </a:extLst>
            </p:cNvPr>
            <p:cNvGrpSpPr/>
            <p:nvPr/>
          </p:nvGrpSpPr>
          <p:grpSpPr>
            <a:xfrm rot="19122003">
              <a:off x="3154262" y="3362927"/>
              <a:ext cx="144000" cy="144000"/>
              <a:chOff x="3713331" y="3455265"/>
              <a:chExt cx="144000" cy="144000"/>
            </a:xfrm>
          </p:grpSpPr>
          <p:sp>
            <p:nvSpPr>
              <p:cNvPr id="204" name="Oval 203">
                <a:extLst>
                  <a:ext uri="{FF2B5EF4-FFF2-40B4-BE49-F238E27FC236}">
                    <a16:creationId xmlns:a16="http://schemas.microsoft.com/office/drawing/2014/main" id="{8CA5D7E1-52FC-1B44-9353-3AFD292CFE0C}"/>
                  </a:ext>
                </a:extLst>
              </p:cNvPr>
              <p:cNvSpPr/>
              <p:nvPr/>
            </p:nvSpPr>
            <p:spPr>
              <a:xfrm>
                <a:off x="3713331" y="3455265"/>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205" name="Oval 204">
                <a:extLst>
                  <a:ext uri="{FF2B5EF4-FFF2-40B4-BE49-F238E27FC236}">
                    <a16:creationId xmlns:a16="http://schemas.microsoft.com/office/drawing/2014/main" id="{291F3CAF-C3D1-704A-B509-ACA0E6ED1B4F}"/>
                  </a:ext>
                </a:extLst>
              </p:cNvPr>
              <p:cNvSpPr>
                <a:spLocks noChangeAspect="1"/>
              </p:cNvSpPr>
              <p:nvPr/>
            </p:nvSpPr>
            <p:spPr>
              <a:xfrm>
                <a:off x="3767331" y="3509265"/>
                <a:ext cx="36000" cy="36000"/>
              </a:xfrm>
              <a:prstGeom prst="ellipse">
                <a:avLst/>
              </a:prstGeom>
              <a:solidFill>
                <a:sysClr val="windowText" lastClr="000000"/>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grpSp>
          <p:nvGrpSpPr>
            <p:cNvPr id="59" name="Group 58">
              <a:extLst>
                <a:ext uri="{FF2B5EF4-FFF2-40B4-BE49-F238E27FC236}">
                  <a16:creationId xmlns:a16="http://schemas.microsoft.com/office/drawing/2014/main" id="{3973CFB9-B0C1-EE43-BA16-093D11E2C560}"/>
                </a:ext>
              </a:extLst>
            </p:cNvPr>
            <p:cNvGrpSpPr/>
            <p:nvPr/>
          </p:nvGrpSpPr>
          <p:grpSpPr>
            <a:xfrm rot="19122003">
              <a:off x="3269181" y="3265535"/>
              <a:ext cx="144000" cy="144000"/>
              <a:chOff x="3713331" y="3455265"/>
              <a:chExt cx="144000" cy="144000"/>
            </a:xfrm>
          </p:grpSpPr>
          <p:sp>
            <p:nvSpPr>
              <p:cNvPr id="202" name="Oval 201">
                <a:extLst>
                  <a:ext uri="{FF2B5EF4-FFF2-40B4-BE49-F238E27FC236}">
                    <a16:creationId xmlns:a16="http://schemas.microsoft.com/office/drawing/2014/main" id="{BE22F7E0-FA8E-0A4C-A0BC-900B191A631C}"/>
                  </a:ext>
                </a:extLst>
              </p:cNvPr>
              <p:cNvSpPr/>
              <p:nvPr/>
            </p:nvSpPr>
            <p:spPr>
              <a:xfrm>
                <a:off x="3713331" y="3455265"/>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203" name="Oval 202">
                <a:extLst>
                  <a:ext uri="{FF2B5EF4-FFF2-40B4-BE49-F238E27FC236}">
                    <a16:creationId xmlns:a16="http://schemas.microsoft.com/office/drawing/2014/main" id="{BCB3F31B-829F-E94A-8E66-4D6F223431B1}"/>
                  </a:ext>
                </a:extLst>
              </p:cNvPr>
              <p:cNvSpPr>
                <a:spLocks noChangeAspect="1"/>
              </p:cNvSpPr>
              <p:nvPr/>
            </p:nvSpPr>
            <p:spPr>
              <a:xfrm>
                <a:off x="3767331" y="3509265"/>
                <a:ext cx="36000" cy="36000"/>
              </a:xfrm>
              <a:prstGeom prst="ellipse">
                <a:avLst/>
              </a:prstGeom>
              <a:solidFill>
                <a:sysClr val="windowText" lastClr="000000"/>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sp>
          <p:nvSpPr>
            <p:cNvPr id="60" name="Rectangle 59">
              <a:extLst>
                <a:ext uri="{FF2B5EF4-FFF2-40B4-BE49-F238E27FC236}">
                  <a16:creationId xmlns:a16="http://schemas.microsoft.com/office/drawing/2014/main" id="{E4F269D1-403D-B04B-8A4B-2C76CF1CBFA9}"/>
                </a:ext>
              </a:extLst>
            </p:cNvPr>
            <p:cNvSpPr/>
            <p:nvPr/>
          </p:nvSpPr>
          <p:spPr>
            <a:xfrm rot="2460000">
              <a:off x="5517904" y="3457992"/>
              <a:ext cx="828000" cy="162000"/>
            </a:xfrm>
            <a:prstGeom prst="rect">
              <a:avLst/>
            </a:prstGeom>
            <a:noFill/>
            <a:ln w="19050"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nvGrpSpPr>
            <p:cNvPr id="61" name="Group 60">
              <a:extLst>
                <a:ext uri="{FF2B5EF4-FFF2-40B4-BE49-F238E27FC236}">
                  <a16:creationId xmlns:a16="http://schemas.microsoft.com/office/drawing/2014/main" id="{2159AF26-17E1-0046-85B5-7E2B10441336}"/>
                </a:ext>
              </a:extLst>
            </p:cNvPr>
            <p:cNvGrpSpPr/>
            <p:nvPr/>
          </p:nvGrpSpPr>
          <p:grpSpPr>
            <a:xfrm rot="2460000">
              <a:off x="5634216" y="3268339"/>
              <a:ext cx="144000" cy="144000"/>
              <a:chOff x="3718024" y="3454962"/>
              <a:chExt cx="144000" cy="144000"/>
            </a:xfrm>
          </p:grpSpPr>
          <p:sp>
            <p:nvSpPr>
              <p:cNvPr id="200" name="Oval 199">
                <a:extLst>
                  <a:ext uri="{FF2B5EF4-FFF2-40B4-BE49-F238E27FC236}">
                    <a16:creationId xmlns:a16="http://schemas.microsoft.com/office/drawing/2014/main" id="{BF29E0A9-E193-E64D-9722-772E0607C5F6}"/>
                  </a:ext>
                </a:extLst>
              </p:cNvPr>
              <p:cNvSpPr/>
              <p:nvPr/>
            </p:nvSpPr>
            <p:spPr>
              <a:xfrm>
                <a:off x="3718024" y="3454962"/>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201" name="Oval 200">
                <a:extLst>
                  <a:ext uri="{FF2B5EF4-FFF2-40B4-BE49-F238E27FC236}">
                    <a16:creationId xmlns:a16="http://schemas.microsoft.com/office/drawing/2014/main" id="{91EC2469-50EC-8441-87A0-0CECA335BCBB}"/>
                  </a:ext>
                </a:extLst>
              </p:cNvPr>
              <p:cNvSpPr>
                <a:spLocks noChangeAspect="1"/>
              </p:cNvSpPr>
              <p:nvPr/>
            </p:nvSpPr>
            <p:spPr>
              <a:xfrm>
                <a:off x="3772024" y="3508962"/>
                <a:ext cx="36000" cy="36000"/>
              </a:xfrm>
              <a:prstGeom prst="ellipse">
                <a:avLst/>
              </a:prstGeom>
              <a:solidFill>
                <a:sysClr val="windowText" lastClr="000000"/>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grpSp>
          <p:nvGrpSpPr>
            <p:cNvPr id="62" name="Group 61">
              <a:extLst>
                <a:ext uri="{FF2B5EF4-FFF2-40B4-BE49-F238E27FC236}">
                  <a16:creationId xmlns:a16="http://schemas.microsoft.com/office/drawing/2014/main" id="{3FFDCB94-D253-FA40-B8E6-ED12BCF2FA58}"/>
                </a:ext>
              </a:extLst>
            </p:cNvPr>
            <p:cNvGrpSpPr/>
            <p:nvPr/>
          </p:nvGrpSpPr>
          <p:grpSpPr>
            <a:xfrm rot="2460000">
              <a:off x="5747084" y="3368945"/>
              <a:ext cx="144000" cy="144000"/>
              <a:chOff x="3713331" y="3455265"/>
              <a:chExt cx="144000" cy="144000"/>
            </a:xfrm>
          </p:grpSpPr>
          <p:sp>
            <p:nvSpPr>
              <p:cNvPr id="198" name="Oval 197">
                <a:extLst>
                  <a:ext uri="{FF2B5EF4-FFF2-40B4-BE49-F238E27FC236}">
                    <a16:creationId xmlns:a16="http://schemas.microsoft.com/office/drawing/2014/main" id="{C4254094-B73A-7F46-8FDE-FC34B329D8B3}"/>
                  </a:ext>
                </a:extLst>
              </p:cNvPr>
              <p:cNvSpPr/>
              <p:nvPr/>
            </p:nvSpPr>
            <p:spPr>
              <a:xfrm>
                <a:off x="3713331" y="3455265"/>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199" name="Oval 198">
                <a:extLst>
                  <a:ext uri="{FF2B5EF4-FFF2-40B4-BE49-F238E27FC236}">
                    <a16:creationId xmlns:a16="http://schemas.microsoft.com/office/drawing/2014/main" id="{5F9F087B-F43D-7D4C-84BD-D95CE09A3C0D}"/>
                  </a:ext>
                </a:extLst>
              </p:cNvPr>
              <p:cNvSpPr>
                <a:spLocks noChangeAspect="1"/>
              </p:cNvSpPr>
              <p:nvPr/>
            </p:nvSpPr>
            <p:spPr>
              <a:xfrm>
                <a:off x="3767331" y="3509265"/>
                <a:ext cx="36000" cy="36000"/>
              </a:xfrm>
              <a:prstGeom prst="ellipse">
                <a:avLst/>
              </a:prstGeom>
              <a:solidFill>
                <a:sysClr val="windowText" lastClr="000000"/>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grpSp>
          <p:nvGrpSpPr>
            <p:cNvPr id="63" name="Group 62">
              <a:extLst>
                <a:ext uri="{FF2B5EF4-FFF2-40B4-BE49-F238E27FC236}">
                  <a16:creationId xmlns:a16="http://schemas.microsoft.com/office/drawing/2014/main" id="{2A4FF6BB-9004-4543-889A-FF95478863B5}"/>
                </a:ext>
              </a:extLst>
            </p:cNvPr>
            <p:cNvGrpSpPr/>
            <p:nvPr/>
          </p:nvGrpSpPr>
          <p:grpSpPr>
            <a:xfrm rot="2460000">
              <a:off x="5864047" y="3468529"/>
              <a:ext cx="144000" cy="144000"/>
              <a:chOff x="3713331" y="3455265"/>
              <a:chExt cx="144000" cy="144000"/>
            </a:xfrm>
          </p:grpSpPr>
          <p:sp>
            <p:nvSpPr>
              <p:cNvPr id="196" name="Oval 195">
                <a:extLst>
                  <a:ext uri="{FF2B5EF4-FFF2-40B4-BE49-F238E27FC236}">
                    <a16:creationId xmlns:a16="http://schemas.microsoft.com/office/drawing/2014/main" id="{6328D26A-4FF6-334F-B86A-F5C6A24F722E}"/>
                  </a:ext>
                </a:extLst>
              </p:cNvPr>
              <p:cNvSpPr/>
              <p:nvPr/>
            </p:nvSpPr>
            <p:spPr>
              <a:xfrm>
                <a:off x="3713331" y="3455265"/>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197" name="Oval 196">
                <a:extLst>
                  <a:ext uri="{FF2B5EF4-FFF2-40B4-BE49-F238E27FC236}">
                    <a16:creationId xmlns:a16="http://schemas.microsoft.com/office/drawing/2014/main" id="{61A14B6E-E27D-EA45-A2A6-367333EEB0D0}"/>
                  </a:ext>
                </a:extLst>
              </p:cNvPr>
              <p:cNvSpPr>
                <a:spLocks noChangeAspect="1"/>
              </p:cNvSpPr>
              <p:nvPr/>
            </p:nvSpPr>
            <p:spPr>
              <a:xfrm>
                <a:off x="3767331" y="3509265"/>
                <a:ext cx="36000" cy="36000"/>
              </a:xfrm>
              <a:prstGeom prst="ellipse">
                <a:avLst/>
              </a:prstGeom>
              <a:solidFill>
                <a:sysClr val="windowText" lastClr="000000"/>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grpSp>
          <p:nvGrpSpPr>
            <p:cNvPr id="64" name="Group 63">
              <a:extLst>
                <a:ext uri="{FF2B5EF4-FFF2-40B4-BE49-F238E27FC236}">
                  <a16:creationId xmlns:a16="http://schemas.microsoft.com/office/drawing/2014/main" id="{DF7DF368-1C45-F44D-8195-3A910DA7B222}"/>
                </a:ext>
              </a:extLst>
            </p:cNvPr>
            <p:cNvGrpSpPr/>
            <p:nvPr/>
          </p:nvGrpSpPr>
          <p:grpSpPr>
            <a:xfrm rot="2460000">
              <a:off x="5978807" y="3567676"/>
              <a:ext cx="144000" cy="144000"/>
              <a:chOff x="3713331" y="3455265"/>
              <a:chExt cx="144000" cy="144000"/>
            </a:xfrm>
          </p:grpSpPr>
          <p:sp>
            <p:nvSpPr>
              <p:cNvPr id="194" name="Oval 193">
                <a:extLst>
                  <a:ext uri="{FF2B5EF4-FFF2-40B4-BE49-F238E27FC236}">
                    <a16:creationId xmlns:a16="http://schemas.microsoft.com/office/drawing/2014/main" id="{159186CD-97B9-4F4B-9CB3-EB8919F7022F}"/>
                  </a:ext>
                </a:extLst>
              </p:cNvPr>
              <p:cNvSpPr/>
              <p:nvPr/>
            </p:nvSpPr>
            <p:spPr>
              <a:xfrm>
                <a:off x="3713331" y="3455265"/>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195" name="Oval 194">
                <a:extLst>
                  <a:ext uri="{FF2B5EF4-FFF2-40B4-BE49-F238E27FC236}">
                    <a16:creationId xmlns:a16="http://schemas.microsoft.com/office/drawing/2014/main" id="{0A42B744-CB79-1C4E-A4D0-934B767F1022}"/>
                  </a:ext>
                </a:extLst>
              </p:cNvPr>
              <p:cNvSpPr>
                <a:spLocks noChangeAspect="1"/>
              </p:cNvSpPr>
              <p:nvPr/>
            </p:nvSpPr>
            <p:spPr>
              <a:xfrm>
                <a:off x="3767331" y="3509265"/>
                <a:ext cx="36000" cy="36000"/>
              </a:xfrm>
              <a:prstGeom prst="ellipse">
                <a:avLst/>
              </a:prstGeom>
              <a:solidFill>
                <a:sysClr val="windowText" lastClr="000000"/>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grpSp>
          <p:nvGrpSpPr>
            <p:cNvPr id="65" name="Group 64">
              <a:extLst>
                <a:ext uri="{FF2B5EF4-FFF2-40B4-BE49-F238E27FC236}">
                  <a16:creationId xmlns:a16="http://schemas.microsoft.com/office/drawing/2014/main" id="{FFAC1E7F-0305-F348-A1FE-75D605F69E57}"/>
                </a:ext>
              </a:extLst>
            </p:cNvPr>
            <p:cNvGrpSpPr/>
            <p:nvPr/>
          </p:nvGrpSpPr>
          <p:grpSpPr>
            <a:xfrm rot="2460000">
              <a:off x="6090718" y="3668510"/>
              <a:ext cx="144000" cy="144000"/>
              <a:chOff x="3713331" y="3455265"/>
              <a:chExt cx="144000" cy="144000"/>
            </a:xfrm>
          </p:grpSpPr>
          <p:sp>
            <p:nvSpPr>
              <p:cNvPr id="192" name="Oval 191">
                <a:extLst>
                  <a:ext uri="{FF2B5EF4-FFF2-40B4-BE49-F238E27FC236}">
                    <a16:creationId xmlns:a16="http://schemas.microsoft.com/office/drawing/2014/main" id="{F6A94561-D580-9349-96B5-9F1EB7A3A05C}"/>
                  </a:ext>
                </a:extLst>
              </p:cNvPr>
              <p:cNvSpPr/>
              <p:nvPr/>
            </p:nvSpPr>
            <p:spPr>
              <a:xfrm>
                <a:off x="3713331" y="3455265"/>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193" name="Oval 192">
                <a:extLst>
                  <a:ext uri="{FF2B5EF4-FFF2-40B4-BE49-F238E27FC236}">
                    <a16:creationId xmlns:a16="http://schemas.microsoft.com/office/drawing/2014/main" id="{9A27EDAC-24CC-634A-B7B4-44BEB05A12E0}"/>
                  </a:ext>
                </a:extLst>
              </p:cNvPr>
              <p:cNvSpPr>
                <a:spLocks noChangeAspect="1"/>
              </p:cNvSpPr>
              <p:nvPr/>
            </p:nvSpPr>
            <p:spPr>
              <a:xfrm>
                <a:off x="3767331" y="3509265"/>
                <a:ext cx="36000" cy="36000"/>
              </a:xfrm>
              <a:prstGeom prst="ellipse">
                <a:avLst/>
              </a:prstGeom>
              <a:solidFill>
                <a:sysClr val="windowText" lastClr="000000"/>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sp>
          <p:nvSpPr>
            <p:cNvPr id="66" name="Rectangle 65">
              <a:extLst>
                <a:ext uri="{FF2B5EF4-FFF2-40B4-BE49-F238E27FC236}">
                  <a16:creationId xmlns:a16="http://schemas.microsoft.com/office/drawing/2014/main" id="{393004DD-2FE9-1443-95D5-92BB8AA6BE95}"/>
                </a:ext>
              </a:extLst>
            </p:cNvPr>
            <p:cNvSpPr/>
            <p:nvPr/>
          </p:nvSpPr>
          <p:spPr>
            <a:xfrm rot="19140000">
              <a:off x="2197971" y="2864411"/>
              <a:ext cx="828000" cy="162000"/>
            </a:xfrm>
            <a:prstGeom prst="rect">
              <a:avLst/>
            </a:prstGeom>
            <a:noFill/>
            <a:ln w="19050"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67" name="Oval 66">
              <a:extLst>
                <a:ext uri="{FF2B5EF4-FFF2-40B4-BE49-F238E27FC236}">
                  <a16:creationId xmlns:a16="http://schemas.microsoft.com/office/drawing/2014/main" id="{67EE79BD-062E-5B4D-926F-5CB92CD8FCE3}"/>
                </a:ext>
              </a:extLst>
            </p:cNvPr>
            <p:cNvSpPr/>
            <p:nvPr/>
          </p:nvSpPr>
          <p:spPr>
            <a:xfrm rot="19140000">
              <a:off x="2308987" y="3074202"/>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68" name="Oval 67">
              <a:extLst>
                <a:ext uri="{FF2B5EF4-FFF2-40B4-BE49-F238E27FC236}">
                  <a16:creationId xmlns:a16="http://schemas.microsoft.com/office/drawing/2014/main" id="{946ADD20-B3AD-CF43-B46E-EE1F96FABA79}"/>
                </a:ext>
              </a:extLst>
            </p:cNvPr>
            <p:cNvSpPr/>
            <p:nvPr/>
          </p:nvSpPr>
          <p:spPr>
            <a:xfrm rot="19140000">
              <a:off x="2425055" y="2972172"/>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69" name="Oval 68">
              <a:extLst>
                <a:ext uri="{FF2B5EF4-FFF2-40B4-BE49-F238E27FC236}">
                  <a16:creationId xmlns:a16="http://schemas.microsoft.com/office/drawing/2014/main" id="{6B1F0F08-88DD-9241-B541-1FA3C4D63A51}"/>
                </a:ext>
              </a:extLst>
            </p:cNvPr>
            <p:cNvSpPr/>
            <p:nvPr/>
          </p:nvSpPr>
          <p:spPr>
            <a:xfrm rot="19140000">
              <a:off x="2541649" y="2871953"/>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70" name="Oval 69">
              <a:extLst>
                <a:ext uri="{FF2B5EF4-FFF2-40B4-BE49-F238E27FC236}">
                  <a16:creationId xmlns:a16="http://schemas.microsoft.com/office/drawing/2014/main" id="{6ECB3FCD-3CEE-8B41-865F-2EAA22597BCE}"/>
                </a:ext>
              </a:extLst>
            </p:cNvPr>
            <p:cNvSpPr/>
            <p:nvPr/>
          </p:nvSpPr>
          <p:spPr>
            <a:xfrm rot="19140000">
              <a:off x="2655245" y="2772071"/>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71" name="Oval 70">
              <a:extLst>
                <a:ext uri="{FF2B5EF4-FFF2-40B4-BE49-F238E27FC236}">
                  <a16:creationId xmlns:a16="http://schemas.microsoft.com/office/drawing/2014/main" id="{C482F2FD-50D2-1E49-83C8-0396511F462B}"/>
                </a:ext>
              </a:extLst>
            </p:cNvPr>
            <p:cNvSpPr/>
            <p:nvPr/>
          </p:nvSpPr>
          <p:spPr>
            <a:xfrm rot="19140000">
              <a:off x="2773923" y="2670996"/>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nvGrpSpPr>
            <p:cNvPr id="72" name="Group 71">
              <a:extLst>
                <a:ext uri="{FF2B5EF4-FFF2-40B4-BE49-F238E27FC236}">
                  <a16:creationId xmlns:a16="http://schemas.microsoft.com/office/drawing/2014/main" id="{131B0A0F-133C-2A48-9D95-C078F8B51013}"/>
                </a:ext>
              </a:extLst>
            </p:cNvPr>
            <p:cNvGrpSpPr/>
            <p:nvPr/>
          </p:nvGrpSpPr>
          <p:grpSpPr>
            <a:xfrm rot="19140000">
              <a:off x="2310586" y="3074347"/>
              <a:ext cx="143382" cy="143382"/>
              <a:chOff x="3677128" y="3455690"/>
              <a:chExt cx="143382" cy="143382"/>
            </a:xfrm>
          </p:grpSpPr>
          <p:cxnSp>
            <p:nvCxnSpPr>
              <p:cNvPr id="190" name="Straight Connector 189">
                <a:extLst>
                  <a:ext uri="{FF2B5EF4-FFF2-40B4-BE49-F238E27FC236}">
                    <a16:creationId xmlns:a16="http://schemas.microsoft.com/office/drawing/2014/main" id="{660E4712-A789-2A4D-988C-B5D4E2F4E955}"/>
                  </a:ext>
                </a:extLst>
              </p:cNvPr>
              <p:cNvCxnSpPr/>
              <p:nvPr/>
            </p:nvCxnSpPr>
            <p:spPr>
              <a:xfrm rot="2700000">
                <a:off x="3748819" y="3454967"/>
                <a:ext cx="0" cy="143382"/>
              </a:xfrm>
              <a:prstGeom prst="line">
                <a:avLst/>
              </a:prstGeom>
              <a:noFill/>
              <a:ln w="9525" cap="flat" cmpd="sng" algn="ctr">
                <a:solidFill>
                  <a:sysClr val="windowText" lastClr="000000"/>
                </a:solidFill>
                <a:prstDash val="solid"/>
              </a:ln>
              <a:effectLst/>
            </p:spPr>
          </p:cxnSp>
          <p:cxnSp>
            <p:nvCxnSpPr>
              <p:cNvPr id="191" name="Straight Connector 190">
                <a:extLst>
                  <a:ext uri="{FF2B5EF4-FFF2-40B4-BE49-F238E27FC236}">
                    <a16:creationId xmlns:a16="http://schemas.microsoft.com/office/drawing/2014/main" id="{62019E26-EC35-8D47-BC01-3814E361D248}"/>
                  </a:ext>
                </a:extLst>
              </p:cNvPr>
              <p:cNvCxnSpPr/>
              <p:nvPr/>
            </p:nvCxnSpPr>
            <p:spPr>
              <a:xfrm rot="-2700000">
                <a:off x="3749913" y="3455690"/>
                <a:ext cx="0" cy="143382"/>
              </a:xfrm>
              <a:prstGeom prst="line">
                <a:avLst/>
              </a:prstGeom>
              <a:noFill/>
              <a:ln w="9525" cap="flat" cmpd="sng" algn="ctr">
                <a:solidFill>
                  <a:sysClr val="windowText" lastClr="000000"/>
                </a:solidFill>
                <a:prstDash val="solid"/>
              </a:ln>
              <a:effectLst/>
            </p:spPr>
          </p:cxnSp>
        </p:grpSp>
        <p:grpSp>
          <p:nvGrpSpPr>
            <p:cNvPr id="73" name="Group 72">
              <a:extLst>
                <a:ext uri="{FF2B5EF4-FFF2-40B4-BE49-F238E27FC236}">
                  <a16:creationId xmlns:a16="http://schemas.microsoft.com/office/drawing/2014/main" id="{27098AC5-C6E5-5144-93CD-214FEDF77C15}"/>
                </a:ext>
              </a:extLst>
            </p:cNvPr>
            <p:cNvGrpSpPr/>
            <p:nvPr/>
          </p:nvGrpSpPr>
          <p:grpSpPr>
            <a:xfrm rot="19140000">
              <a:off x="2428564" y="2977768"/>
              <a:ext cx="143382" cy="143382"/>
              <a:chOff x="3677128" y="3455690"/>
              <a:chExt cx="143382" cy="143382"/>
            </a:xfrm>
          </p:grpSpPr>
          <p:cxnSp>
            <p:nvCxnSpPr>
              <p:cNvPr id="188" name="Straight Connector 187">
                <a:extLst>
                  <a:ext uri="{FF2B5EF4-FFF2-40B4-BE49-F238E27FC236}">
                    <a16:creationId xmlns:a16="http://schemas.microsoft.com/office/drawing/2014/main" id="{8FDD595B-599F-BB4B-9072-E02A72879F6A}"/>
                  </a:ext>
                </a:extLst>
              </p:cNvPr>
              <p:cNvCxnSpPr/>
              <p:nvPr/>
            </p:nvCxnSpPr>
            <p:spPr>
              <a:xfrm rot="2700000">
                <a:off x="3748819" y="3454967"/>
                <a:ext cx="0" cy="143382"/>
              </a:xfrm>
              <a:prstGeom prst="line">
                <a:avLst/>
              </a:prstGeom>
              <a:noFill/>
              <a:ln w="9525" cap="flat" cmpd="sng" algn="ctr">
                <a:solidFill>
                  <a:sysClr val="windowText" lastClr="000000"/>
                </a:solidFill>
                <a:prstDash val="solid"/>
              </a:ln>
              <a:effectLst/>
            </p:spPr>
          </p:cxnSp>
          <p:cxnSp>
            <p:nvCxnSpPr>
              <p:cNvPr id="189" name="Straight Connector 188">
                <a:extLst>
                  <a:ext uri="{FF2B5EF4-FFF2-40B4-BE49-F238E27FC236}">
                    <a16:creationId xmlns:a16="http://schemas.microsoft.com/office/drawing/2014/main" id="{3F46A3F3-6E2D-EA4F-B843-45A20E46E9FA}"/>
                  </a:ext>
                </a:extLst>
              </p:cNvPr>
              <p:cNvCxnSpPr/>
              <p:nvPr/>
            </p:nvCxnSpPr>
            <p:spPr>
              <a:xfrm rot="-2700000">
                <a:off x="3749913" y="3455690"/>
                <a:ext cx="0" cy="143382"/>
              </a:xfrm>
              <a:prstGeom prst="line">
                <a:avLst/>
              </a:prstGeom>
              <a:noFill/>
              <a:ln w="9525" cap="flat" cmpd="sng" algn="ctr">
                <a:solidFill>
                  <a:sysClr val="windowText" lastClr="000000"/>
                </a:solidFill>
                <a:prstDash val="solid"/>
              </a:ln>
              <a:effectLst/>
            </p:spPr>
          </p:cxnSp>
        </p:grpSp>
        <p:grpSp>
          <p:nvGrpSpPr>
            <p:cNvPr id="74" name="Group 73">
              <a:extLst>
                <a:ext uri="{FF2B5EF4-FFF2-40B4-BE49-F238E27FC236}">
                  <a16:creationId xmlns:a16="http://schemas.microsoft.com/office/drawing/2014/main" id="{0E386F05-791E-0A4A-B41A-3A6ABA3DAA43}"/>
                </a:ext>
              </a:extLst>
            </p:cNvPr>
            <p:cNvGrpSpPr/>
            <p:nvPr/>
          </p:nvGrpSpPr>
          <p:grpSpPr>
            <a:xfrm rot="19140000">
              <a:off x="2546252" y="2875464"/>
              <a:ext cx="143382" cy="143382"/>
              <a:chOff x="3677128" y="3455690"/>
              <a:chExt cx="143382" cy="143382"/>
            </a:xfrm>
          </p:grpSpPr>
          <p:cxnSp>
            <p:nvCxnSpPr>
              <p:cNvPr id="186" name="Straight Connector 185">
                <a:extLst>
                  <a:ext uri="{FF2B5EF4-FFF2-40B4-BE49-F238E27FC236}">
                    <a16:creationId xmlns:a16="http://schemas.microsoft.com/office/drawing/2014/main" id="{37AA7F32-F603-7844-A027-002450AA5873}"/>
                  </a:ext>
                </a:extLst>
              </p:cNvPr>
              <p:cNvCxnSpPr/>
              <p:nvPr/>
            </p:nvCxnSpPr>
            <p:spPr>
              <a:xfrm rot="2700000">
                <a:off x="3748819" y="3454967"/>
                <a:ext cx="0" cy="143382"/>
              </a:xfrm>
              <a:prstGeom prst="line">
                <a:avLst/>
              </a:prstGeom>
              <a:noFill/>
              <a:ln w="9525" cap="flat" cmpd="sng" algn="ctr">
                <a:solidFill>
                  <a:sysClr val="windowText" lastClr="000000"/>
                </a:solidFill>
                <a:prstDash val="solid"/>
              </a:ln>
              <a:effectLst/>
            </p:spPr>
          </p:cxnSp>
          <p:cxnSp>
            <p:nvCxnSpPr>
              <p:cNvPr id="187" name="Straight Connector 186">
                <a:extLst>
                  <a:ext uri="{FF2B5EF4-FFF2-40B4-BE49-F238E27FC236}">
                    <a16:creationId xmlns:a16="http://schemas.microsoft.com/office/drawing/2014/main" id="{1E3D5EE7-6BDA-7C4E-BBE1-274EE9395D6F}"/>
                  </a:ext>
                </a:extLst>
              </p:cNvPr>
              <p:cNvCxnSpPr/>
              <p:nvPr/>
            </p:nvCxnSpPr>
            <p:spPr>
              <a:xfrm rot="-2700000">
                <a:off x="3749913" y="3455690"/>
                <a:ext cx="0" cy="143382"/>
              </a:xfrm>
              <a:prstGeom prst="line">
                <a:avLst/>
              </a:prstGeom>
              <a:noFill/>
              <a:ln w="9525" cap="flat" cmpd="sng" algn="ctr">
                <a:solidFill>
                  <a:sysClr val="windowText" lastClr="000000"/>
                </a:solidFill>
                <a:prstDash val="solid"/>
              </a:ln>
              <a:effectLst/>
            </p:spPr>
          </p:cxnSp>
        </p:grpSp>
        <p:grpSp>
          <p:nvGrpSpPr>
            <p:cNvPr id="75" name="Group 74">
              <a:extLst>
                <a:ext uri="{FF2B5EF4-FFF2-40B4-BE49-F238E27FC236}">
                  <a16:creationId xmlns:a16="http://schemas.microsoft.com/office/drawing/2014/main" id="{CD5BD9AA-8F16-E044-A396-E02AB4A8DD86}"/>
                </a:ext>
              </a:extLst>
            </p:cNvPr>
            <p:cNvGrpSpPr/>
            <p:nvPr/>
          </p:nvGrpSpPr>
          <p:grpSpPr>
            <a:xfrm rot="19140000">
              <a:off x="2658833" y="2775682"/>
              <a:ext cx="143382" cy="143382"/>
              <a:chOff x="3677128" y="3455690"/>
              <a:chExt cx="143382" cy="143382"/>
            </a:xfrm>
          </p:grpSpPr>
          <p:cxnSp>
            <p:nvCxnSpPr>
              <p:cNvPr id="184" name="Straight Connector 183">
                <a:extLst>
                  <a:ext uri="{FF2B5EF4-FFF2-40B4-BE49-F238E27FC236}">
                    <a16:creationId xmlns:a16="http://schemas.microsoft.com/office/drawing/2014/main" id="{6F8B28BD-2A82-B144-BCE0-D15C3D1AF976}"/>
                  </a:ext>
                </a:extLst>
              </p:cNvPr>
              <p:cNvCxnSpPr/>
              <p:nvPr/>
            </p:nvCxnSpPr>
            <p:spPr>
              <a:xfrm rot="2700000">
                <a:off x="3748819" y="3454967"/>
                <a:ext cx="0" cy="143382"/>
              </a:xfrm>
              <a:prstGeom prst="line">
                <a:avLst/>
              </a:prstGeom>
              <a:noFill/>
              <a:ln w="9525" cap="flat" cmpd="sng" algn="ctr">
                <a:solidFill>
                  <a:sysClr val="windowText" lastClr="000000"/>
                </a:solidFill>
                <a:prstDash val="solid"/>
              </a:ln>
              <a:effectLst/>
            </p:spPr>
          </p:cxnSp>
          <p:cxnSp>
            <p:nvCxnSpPr>
              <p:cNvPr id="185" name="Straight Connector 184">
                <a:extLst>
                  <a:ext uri="{FF2B5EF4-FFF2-40B4-BE49-F238E27FC236}">
                    <a16:creationId xmlns:a16="http://schemas.microsoft.com/office/drawing/2014/main" id="{7BB57285-2190-674C-8E29-236105C1F04C}"/>
                  </a:ext>
                </a:extLst>
              </p:cNvPr>
              <p:cNvCxnSpPr/>
              <p:nvPr/>
            </p:nvCxnSpPr>
            <p:spPr>
              <a:xfrm rot="-2700000">
                <a:off x="3749913" y="3455690"/>
                <a:ext cx="0" cy="143382"/>
              </a:xfrm>
              <a:prstGeom prst="line">
                <a:avLst/>
              </a:prstGeom>
              <a:noFill/>
              <a:ln w="9525" cap="flat" cmpd="sng" algn="ctr">
                <a:solidFill>
                  <a:sysClr val="windowText" lastClr="000000"/>
                </a:solidFill>
                <a:prstDash val="solid"/>
              </a:ln>
              <a:effectLst/>
            </p:spPr>
          </p:cxnSp>
        </p:grpSp>
        <p:grpSp>
          <p:nvGrpSpPr>
            <p:cNvPr id="76" name="Group 75">
              <a:extLst>
                <a:ext uri="{FF2B5EF4-FFF2-40B4-BE49-F238E27FC236}">
                  <a16:creationId xmlns:a16="http://schemas.microsoft.com/office/drawing/2014/main" id="{0C2B4437-256F-7840-99CC-613F09A18B1F}"/>
                </a:ext>
              </a:extLst>
            </p:cNvPr>
            <p:cNvGrpSpPr/>
            <p:nvPr/>
          </p:nvGrpSpPr>
          <p:grpSpPr>
            <a:xfrm rot="19140000">
              <a:off x="2773221" y="2670818"/>
              <a:ext cx="143382" cy="143382"/>
              <a:chOff x="3677128" y="3455690"/>
              <a:chExt cx="143382" cy="143382"/>
            </a:xfrm>
          </p:grpSpPr>
          <p:cxnSp>
            <p:nvCxnSpPr>
              <p:cNvPr id="182" name="Straight Connector 181">
                <a:extLst>
                  <a:ext uri="{FF2B5EF4-FFF2-40B4-BE49-F238E27FC236}">
                    <a16:creationId xmlns:a16="http://schemas.microsoft.com/office/drawing/2014/main" id="{88931F63-F571-9C43-AC26-0729EA6B4619}"/>
                  </a:ext>
                </a:extLst>
              </p:cNvPr>
              <p:cNvCxnSpPr/>
              <p:nvPr/>
            </p:nvCxnSpPr>
            <p:spPr>
              <a:xfrm rot="2700000">
                <a:off x="3748819" y="3454967"/>
                <a:ext cx="0" cy="143382"/>
              </a:xfrm>
              <a:prstGeom prst="line">
                <a:avLst/>
              </a:prstGeom>
              <a:noFill/>
              <a:ln w="9525" cap="flat" cmpd="sng" algn="ctr">
                <a:solidFill>
                  <a:sysClr val="windowText" lastClr="000000"/>
                </a:solidFill>
                <a:prstDash val="solid"/>
              </a:ln>
              <a:effectLst/>
            </p:spPr>
          </p:cxnSp>
          <p:cxnSp>
            <p:nvCxnSpPr>
              <p:cNvPr id="183" name="Straight Connector 182">
                <a:extLst>
                  <a:ext uri="{FF2B5EF4-FFF2-40B4-BE49-F238E27FC236}">
                    <a16:creationId xmlns:a16="http://schemas.microsoft.com/office/drawing/2014/main" id="{F71B6BB3-3CC6-1542-AE4B-3D9BCB8C0E12}"/>
                  </a:ext>
                </a:extLst>
              </p:cNvPr>
              <p:cNvCxnSpPr/>
              <p:nvPr/>
            </p:nvCxnSpPr>
            <p:spPr>
              <a:xfrm rot="-2700000">
                <a:off x="3749913" y="3455690"/>
                <a:ext cx="0" cy="143382"/>
              </a:xfrm>
              <a:prstGeom prst="line">
                <a:avLst/>
              </a:prstGeom>
              <a:noFill/>
              <a:ln w="9525" cap="flat" cmpd="sng" algn="ctr">
                <a:solidFill>
                  <a:sysClr val="windowText" lastClr="000000"/>
                </a:solidFill>
                <a:prstDash val="solid"/>
              </a:ln>
              <a:effectLst/>
            </p:spPr>
          </p:cxnSp>
        </p:grpSp>
        <p:sp>
          <p:nvSpPr>
            <p:cNvPr id="77" name="Rectangle 76">
              <a:extLst>
                <a:ext uri="{FF2B5EF4-FFF2-40B4-BE49-F238E27FC236}">
                  <a16:creationId xmlns:a16="http://schemas.microsoft.com/office/drawing/2014/main" id="{7464D93A-0617-D24C-AB95-3552C3ABB945}"/>
                </a:ext>
              </a:extLst>
            </p:cNvPr>
            <p:cNvSpPr/>
            <p:nvPr/>
          </p:nvSpPr>
          <p:spPr>
            <a:xfrm rot="2460000">
              <a:off x="6031116" y="2850183"/>
              <a:ext cx="828000" cy="162000"/>
            </a:xfrm>
            <a:prstGeom prst="rect">
              <a:avLst/>
            </a:prstGeom>
            <a:noFill/>
            <a:ln w="19050"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78" name="Oval 77">
              <a:extLst>
                <a:ext uri="{FF2B5EF4-FFF2-40B4-BE49-F238E27FC236}">
                  <a16:creationId xmlns:a16="http://schemas.microsoft.com/office/drawing/2014/main" id="{8FB6CB1E-9100-4C43-81D1-B20E4FA21D33}"/>
                </a:ext>
              </a:extLst>
            </p:cNvPr>
            <p:cNvSpPr/>
            <p:nvPr/>
          </p:nvSpPr>
          <p:spPr>
            <a:xfrm rot="2460000">
              <a:off x="6142132" y="2658392"/>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79" name="Oval 78">
              <a:extLst>
                <a:ext uri="{FF2B5EF4-FFF2-40B4-BE49-F238E27FC236}">
                  <a16:creationId xmlns:a16="http://schemas.microsoft.com/office/drawing/2014/main" id="{6D6EC504-0C4D-2046-8B62-0A2D39B0A716}"/>
                </a:ext>
              </a:extLst>
            </p:cNvPr>
            <p:cNvSpPr/>
            <p:nvPr/>
          </p:nvSpPr>
          <p:spPr>
            <a:xfrm rot="2460000">
              <a:off x="6259323" y="2759130"/>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80" name="Oval 79">
              <a:extLst>
                <a:ext uri="{FF2B5EF4-FFF2-40B4-BE49-F238E27FC236}">
                  <a16:creationId xmlns:a16="http://schemas.microsoft.com/office/drawing/2014/main" id="{4CA7C2F3-5244-9044-9528-23986B4EAD33}"/>
                </a:ext>
              </a:extLst>
            </p:cNvPr>
            <p:cNvSpPr/>
            <p:nvPr/>
          </p:nvSpPr>
          <p:spPr>
            <a:xfrm rot="2460000">
              <a:off x="6374794" y="2860641"/>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81" name="Oval 80">
              <a:extLst>
                <a:ext uri="{FF2B5EF4-FFF2-40B4-BE49-F238E27FC236}">
                  <a16:creationId xmlns:a16="http://schemas.microsoft.com/office/drawing/2014/main" id="{788EEA2B-6B89-A34A-B772-36F33CBD2154}"/>
                </a:ext>
              </a:extLst>
            </p:cNvPr>
            <p:cNvSpPr/>
            <p:nvPr/>
          </p:nvSpPr>
          <p:spPr>
            <a:xfrm rot="2460000">
              <a:off x="6489513" y="2959231"/>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82" name="Oval 81">
              <a:extLst>
                <a:ext uri="{FF2B5EF4-FFF2-40B4-BE49-F238E27FC236}">
                  <a16:creationId xmlns:a16="http://schemas.microsoft.com/office/drawing/2014/main" id="{9F6A5F31-A1F2-1541-A7D2-B5B3D136807F}"/>
                </a:ext>
              </a:extLst>
            </p:cNvPr>
            <p:cNvSpPr/>
            <p:nvPr/>
          </p:nvSpPr>
          <p:spPr>
            <a:xfrm rot="2460000">
              <a:off x="6606121" y="3062688"/>
              <a:ext cx="144000" cy="144000"/>
            </a:xfrm>
            <a:prstGeom prst="ellipse">
              <a:avLst/>
            </a:prstGeom>
            <a:solidFill>
              <a:sysClr val="window" lastClr="FFFFFF"/>
            </a:solidFill>
            <a:ln w="9525"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grpSp>
          <p:nvGrpSpPr>
            <p:cNvPr id="83" name="Group 82">
              <a:extLst>
                <a:ext uri="{FF2B5EF4-FFF2-40B4-BE49-F238E27FC236}">
                  <a16:creationId xmlns:a16="http://schemas.microsoft.com/office/drawing/2014/main" id="{97B1B47D-B151-404C-82CE-4235FE42DD01}"/>
                </a:ext>
              </a:extLst>
            </p:cNvPr>
            <p:cNvGrpSpPr/>
            <p:nvPr/>
          </p:nvGrpSpPr>
          <p:grpSpPr>
            <a:xfrm rot="2460000">
              <a:off x="6142784" y="2659955"/>
              <a:ext cx="143382" cy="143382"/>
              <a:chOff x="3677128" y="3455690"/>
              <a:chExt cx="143382" cy="143382"/>
            </a:xfrm>
          </p:grpSpPr>
          <p:cxnSp>
            <p:nvCxnSpPr>
              <p:cNvPr id="180" name="Straight Connector 179">
                <a:extLst>
                  <a:ext uri="{FF2B5EF4-FFF2-40B4-BE49-F238E27FC236}">
                    <a16:creationId xmlns:a16="http://schemas.microsoft.com/office/drawing/2014/main" id="{02E77577-ED4E-4144-B54A-ABA74C19ABEA}"/>
                  </a:ext>
                </a:extLst>
              </p:cNvPr>
              <p:cNvCxnSpPr/>
              <p:nvPr/>
            </p:nvCxnSpPr>
            <p:spPr>
              <a:xfrm rot="2700000">
                <a:off x="3748819" y="3454967"/>
                <a:ext cx="0" cy="143382"/>
              </a:xfrm>
              <a:prstGeom prst="line">
                <a:avLst/>
              </a:prstGeom>
              <a:noFill/>
              <a:ln w="9525" cap="flat" cmpd="sng" algn="ctr">
                <a:solidFill>
                  <a:sysClr val="windowText" lastClr="000000"/>
                </a:solidFill>
                <a:prstDash val="solid"/>
              </a:ln>
              <a:effectLst/>
            </p:spPr>
          </p:cxnSp>
          <p:cxnSp>
            <p:nvCxnSpPr>
              <p:cNvPr id="181" name="Straight Connector 180">
                <a:extLst>
                  <a:ext uri="{FF2B5EF4-FFF2-40B4-BE49-F238E27FC236}">
                    <a16:creationId xmlns:a16="http://schemas.microsoft.com/office/drawing/2014/main" id="{15F30BF2-CC92-604F-906A-79E631819D6C}"/>
                  </a:ext>
                </a:extLst>
              </p:cNvPr>
              <p:cNvCxnSpPr/>
              <p:nvPr/>
            </p:nvCxnSpPr>
            <p:spPr>
              <a:xfrm rot="-2700000">
                <a:off x="3749913" y="3455690"/>
                <a:ext cx="0" cy="143382"/>
              </a:xfrm>
              <a:prstGeom prst="line">
                <a:avLst/>
              </a:prstGeom>
              <a:noFill/>
              <a:ln w="9525" cap="flat" cmpd="sng" algn="ctr">
                <a:solidFill>
                  <a:sysClr val="windowText" lastClr="000000"/>
                </a:solidFill>
                <a:prstDash val="solid"/>
              </a:ln>
              <a:effectLst/>
            </p:spPr>
          </p:cxnSp>
        </p:grpSp>
        <p:grpSp>
          <p:nvGrpSpPr>
            <p:cNvPr id="84" name="Group 83">
              <a:extLst>
                <a:ext uri="{FF2B5EF4-FFF2-40B4-BE49-F238E27FC236}">
                  <a16:creationId xmlns:a16="http://schemas.microsoft.com/office/drawing/2014/main" id="{85DC1BA6-4DF7-7C4A-8E6C-8849470F4D3F}"/>
                </a:ext>
              </a:extLst>
            </p:cNvPr>
            <p:cNvGrpSpPr/>
            <p:nvPr/>
          </p:nvGrpSpPr>
          <p:grpSpPr>
            <a:xfrm rot="2460000">
              <a:off x="6254841" y="2763344"/>
              <a:ext cx="143382" cy="143382"/>
              <a:chOff x="3677128" y="3455690"/>
              <a:chExt cx="143382" cy="143382"/>
            </a:xfrm>
          </p:grpSpPr>
          <p:cxnSp>
            <p:nvCxnSpPr>
              <p:cNvPr id="178" name="Straight Connector 177">
                <a:extLst>
                  <a:ext uri="{FF2B5EF4-FFF2-40B4-BE49-F238E27FC236}">
                    <a16:creationId xmlns:a16="http://schemas.microsoft.com/office/drawing/2014/main" id="{BC8111F4-0CE1-6947-9FDD-7A7098E0BF13}"/>
                  </a:ext>
                </a:extLst>
              </p:cNvPr>
              <p:cNvCxnSpPr/>
              <p:nvPr/>
            </p:nvCxnSpPr>
            <p:spPr>
              <a:xfrm rot="2700000">
                <a:off x="3748819" y="3454967"/>
                <a:ext cx="0" cy="143382"/>
              </a:xfrm>
              <a:prstGeom prst="line">
                <a:avLst/>
              </a:prstGeom>
              <a:noFill/>
              <a:ln w="9525" cap="flat" cmpd="sng" algn="ctr">
                <a:solidFill>
                  <a:sysClr val="windowText" lastClr="000000"/>
                </a:solidFill>
                <a:prstDash val="solid"/>
              </a:ln>
              <a:effectLst/>
            </p:spPr>
          </p:cxnSp>
          <p:cxnSp>
            <p:nvCxnSpPr>
              <p:cNvPr id="179" name="Straight Connector 178">
                <a:extLst>
                  <a:ext uri="{FF2B5EF4-FFF2-40B4-BE49-F238E27FC236}">
                    <a16:creationId xmlns:a16="http://schemas.microsoft.com/office/drawing/2014/main" id="{F05FCDCD-712F-1C4B-88F1-467A6266D6E3}"/>
                  </a:ext>
                </a:extLst>
              </p:cNvPr>
              <p:cNvCxnSpPr/>
              <p:nvPr/>
            </p:nvCxnSpPr>
            <p:spPr>
              <a:xfrm rot="-2700000">
                <a:off x="3749913" y="3455690"/>
                <a:ext cx="0" cy="143382"/>
              </a:xfrm>
              <a:prstGeom prst="line">
                <a:avLst/>
              </a:prstGeom>
              <a:noFill/>
              <a:ln w="9525" cap="flat" cmpd="sng" algn="ctr">
                <a:solidFill>
                  <a:sysClr val="windowText" lastClr="000000"/>
                </a:solidFill>
                <a:prstDash val="solid"/>
              </a:ln>
              <a:effectLst/>
            </p:spPr>
          </p:cxnSp>
        </p:grpSp>
        <p:grpSp>
          <p:nvGrpSpPr>
            <p:cNvPr id="85" name="Group 84">
              <a:extLst>
                <a:ext uri="{FF2B5EF4-FFF2-40B4-BE49-F238E27FC236}">
                  <a16:creationId xmlns:a16="http://schemas.microsoft.com/office/drawing/2014/main" id="{C2548C40-BAC8-7047-B17E-BBCF1A74BFD5}"/>
                </a:ext>
              </a:extLst>
            </p:cNvPr>
            <p:cNvGrpSpPr/>
            <p:nvPr/>
          </p:nvGrpSpPr>
          <p:grpSpPr>
            <a:xfrm rot="2460000">
              <a:off x="6372529" y="2865648"/>
              <a:ext cx="143382" cy="143382"/>
              <a:chOff x="3677128" y="3455690"/>
              <a:chExt cx="143382" cy="143382"/>
            </a:xfrm>
          </p:grpSpPr>
          <p:cxnSp>
            <p:nvCxnSpPr>
              <p:cNvPr id="176" name="Straight Connector 175">
                <a:extLst>
                  <a:ext uri="{FF2B5EF4-FFF2-40B4-BE49-F238E27FC236}">
                    <a16:creationId xmlns:a16="http://schemas.microsoft.com/office/drawing/2014/main" id="{6D0F56A0-B77A-104C-8C3D-BD4C7AAAD268}"/>
                  </a:ext>
                </a:extLst>
              </p:cNvPr>
              <p:cNvCxnSpPr/>
              <p:nvPr/>
            </p:nvCxnSpPr>
            <p:spPr>
              <a:xfrm rot="2700000">
                <a:off x="3748819" y="3454967"/>
                <a:ext cx="0" cy="143382"/>
              </a:xfrm>
              <a:prstGeom prst="line">
                <a:avLst/>
              </a:prstGeom>
              <a:noFill/>
              <a:ln w="9525" cap="flat" cmpd="sng" algn="ctr">
                <a:solidFill>
                  <a:sysClr val="windowText" lastClr="000000"/>
                </a:solidFill>
                <a:prstDash val="solid"/>
              </a:ln>
              <a:effectLst/>
            </p:spPr>
          </p:cxnSp>
          <p:cxnSp>
            <p:nvCxnSpPr>
              <p:cNvPr id="177" name="Straight Connector 176">
                <a:extLst>
                  <a:ext uri="{FF2B5EF4-FFF2-40B4-BE49-F238E27FC236}">
                    <a16:creationId xmlns:a16="http://schemas.microsoft.com/office/drawing/2014/main" id="{8379CDD1-242E-034C-B120-93BAAF012B77}"/>
                  </a:ext>
                </a:extLst>
              </p:cNvPr>
              <p:cNvCxnSpPr/>
              <p:nvPr/>
            </p:nvCxnSpPr>
            <p:spPr>
              <a:xfrm rot="-2700000">
                <a:off x="3749913" y="3455690"/>
                <a:ext cx="0" cy="143382"/>
              </a:xfrm>
              <a:prstGeom prst="line">
                <a:avLst/>
              </a:prstGeom>
              <a:noFill/>
              <a:ln w="9525" cap="flat" cmpd="sng" algn="ctr">
                <a:solidFill>
                  <a:sysClr val="windowText" lastClr="000000"/>
                </a:solidFill>
                <a:prstDash val="solid"/>
              </a:ln>
              <a:effectLst/>
            </p:spPr>
          </p:cxnSp>
        </p:grpSp>
        <p:grpSp>
          <p:nvGrpSpPr>
            <p:cNvPr id="86" name="Group 85">
              <a:extLst>
                <a:ext uri="{FF2B5EF4-FFF2-40B4-BE49-F238E27FC236}">
                  <a16:creationId xmlns:a16="http://schemas.microsoft.com/office/drawing/2014/main" id="{02F48309-C05B-BD48-A3D3-1972115A560E}"/>
                </a:ext>
              </a:extLst>
            </p:cNvPr>
            <p:cNvGrpSpPr/>
            <p:nvPr/>
          </p:nvGrpSpPr>
          <p:grpSpPr>
            <a:xfrm rot="2460000">
              <a:off x="6487008" y="2963247"/>
              <a:ext cx="143382" cy="143382"/>
              <a:chOff x="3677128" y="3455690"/>
              <a:chExt cx="143382" cy="143382"/>
            </a:xfrm>
          </p:grpSpPr>
          <p:cxnSp>
            <p:nvCxnSpPr>
              <p:cNvPr id="174" name="Straight Connector 173">
                <a:extLst>
                  <a:ext uri="{FF2B5EF4-FFF2-40B4-BE49-F238E27FC236}">
                    <a16:creationId xmlns:a16="http://schemas.microsoft.com/office/drawing/2014/main" id="{ED7E0E7C-9C1C-F148-A8E8-F4CD8607BD72}"/>
                  </a:ext>
                </a:extLst>
              </p:cNvPr>
              <p:cNvCxnSpPr/>
              <p:nvPr/>
            </p:nvCxnSpPr>
            <p:spPr>
              <a:xfrm rot="2700000">
                <a:off x="3748819" y="3454967"/>
                <a:ext cx="0" cy="143382"/>
              </a:xfrm>
              <a:prstGeom prst="line">
                <a:avLst/>
              </a:prstGeom>
              <a:noFill/>
              <a:ln w="9525" cap="flat" cmpd="sng" algn="ctr">
                <a:solidFill>
                  <a:sysClr val="windowText" lastClr="000000"/>
                </a:solidFill>
                <a:prstDash val="solid"/>
              </a:ln>
              <a:effectLst/>
            </p:spPr>
          </p:cxnSp>
          <p:cxnSp>
            <p:nvCxnSpPr>
              <p:cNvPr id="175" name="Straight Connector 174">
                <a:extLst>
                  <a:ext uri="{FF2B5EF4-FFF2-40B4-BE49-F238E27FC236}">
                    <a16:creationId xmlns:a16="http://schemas.microsoft.com/office/drawing/2014/main" id="{9A05944C-418B-8C45-86BA-E3FFBCA4D6D5}"/>
                  </a:ext>
                </a:extLst>
              </p:cNvPr>
              <p:cNvCxnSpPr/>
              <p:nvPr/>
            </p:nvCxnSpPr>
            <p:spPr>
              <a:xfrm rot="-2700000">
                <a:off x="3749913" y="3455690"/>
                <a:ext cx="0" cy="143382"/>
              </a:xfrm>
              <a:prstGeom prst="line">
                <a:avLst/>
              </a:prstGeom>
              <a:noFill/>
              <a:ln w="9525" cap="flat" cmpd="sng" algn="ctr">
                <a:solidFill>
                  <a:sysClr val="windowText" lastClr="000000"/>
                </a:solidFill>
                <a:prstDash val="solid"/>
              </a:ln>
              <a:effectLst/>
            </p:spPr>
          </p:cxnSp>
        </p:grpSp>
        <p:grpSp>
          <p:nvGrpSpPr>
            <p:cNvPr id="87" name="Group 86">
              <a:extLst>
                <a:ext uri="{FF2B5EF4-FFF2-40B4-BE49-F238E27FC236}">
                  <a16:creationId xmlns:a16="http://schemas.microsoft.com/office/drawing/2014/main" id="{4B5FB4F1-D6E2-1840-8C7B-C1901BFE3177}"/>
                </a:ext>
              </a:extLst>
            </p:cNvPr>
            <p:cNvGrpSpPr/>
            <p:nvPr/>
          </p:nvGrpSpPr>
          <p:grpSpPr>
            <a:xfrm rot="2460000">
              <a:off x="6606772" y="3061928"/>
              <a:ext cx="143382" cy="143382"/>
              <a:chOff x="3677128" y="3455690"/>
              <a:chExt cx="143382" cy="143382"/>
            </a:xfrm>
          </p:grpSpPr>
          <p:cxnSp>
            <p:nvCxnSpPr>
              <p:cNvPr id="172" name="Straight Connector 171">
                <a:extLst>
                  <a:ext uri="{FF2B5EF4-FFF2-40B4-BE49-F238E27FC236}">
                    <a16:creationId xmlns:a16="http://schemas.microsoft.com/office/drawing/2014/main" id="{489B7B0A-9D77-3D43-9625-81ABAEF82041}"/>
                  </a:ext>
                </a:extLst>
              </p:cNvPr>
              <p:cNvCxnSpPr/>
              <p:nvPr/>
            </p:nvCxnSpPr>
            <p:spPr>
              <a:xfrm rot="2700000">
                <a:off x="3748819" y="3454967"/>
                <a:ext cx="0" cy="143382"/>
              </a:xfrm>
              <a:prstGeom prst="line">
                <a:avLst/>
              </a:prstGeom>
              <a:noFill/>
              <a:ln w="9525" cap="flat" cmpd="sng" algn="ctr">
                <a:solidFill>
                  <a:sysClr val="windowText" lastClr="000000"/>
                </a:solidFill>
                <a:prstDash val="solid"/>
              </a:ln>
              <a:effectLst/>
            </p:spPr>
          </p:cxnSp>
          <p:cxnSp>
            <p:nvCxnSpPr>
              <p:cNvPr id="173" name="Straight Connector 172">
                <a:extLst>
                  <a:ext uri="{FF2B5EF4-FFF2-40B4-BE49-F238E27FC236}">
                    <a16:creationId xmlns:a16="http://schemas.microsoft.com/office/drawing/2014/main" id="{6E527BBE-986F-EC40-B237-E0BF53527997}"/>
                  </a:ext>
                </a:extLst>
              </p:cNvPr>
              <p:cNvCxnSpPr/>
              <p:nvPr/>
            </p:nvCxnSpPr>
            <p:spPr>
              <a:xfrm rot="-2700000">
                <a:off x="3749913" y="3455690"/>
                <a:ext cx="0" cy="143382"/>
              </a:xfrm>
              <a:prstGeom prst="line">
                <a:avLst/>
              </a:prstGeom>
              <a:noFill/>
              <a:ln w="9525" cap="flat" cmpd="sng" algn="ctr">
                <a:solidFill>
                  <a:sysClr val="windowText" lastClr="000000"/>
                </a:solidFill>
                <a:prstDash val="solid"/>
              </a:ln>
              <a:effectLst/>
            </p:spPr>
          </p:cxnSp>
        </p:grpSp>
        <p:cxnSp>
          <p:nvCxnSpPr>
            <p:cNvPr id="88" name="Straight Connector 87">
              <a:extLst>
                <a:ext uri="{FF2B5EF4-FFF2-40B4-BE49-F238E27FC236}">
                  <a16:creationId xmlns:a16="http://schemas.microsoft.com/office/drawing/2014/main" id="{D2E69115-9DAD-8D46-9405-C777B20AA09E}"/>
                </a:ext>
              </a:extLst>
            </p:cNvPr>
            <p:cNvCxnSpPr/>
            <p:nvPr/>
          </p:nvCxnSpPr>
          <p:spPr>
            <a:xfrm rot="19200000">
              <a:off x="3170930" y="2661055"/>
              <a:ext cx="0" cy="612000"/>
            </a:xfrm>
            <a:prstGeom prst="line">
              <a:avLst/>
            </a:prstGeom>
            <a:noFill/>
            <a:ln w="9525" cap="rnd" cmpd="sng" algn="ctr">
              <a:solidFill>
                <a:sysClr val="windowText" lastClr="000000"/>
              </a:solidFill>
              <a:prstDash val="sysDot"/>
            </a:ln>
            <a:effectLst/>
          </p:spPr>
        </p:cxnSp>
        <p:cxnSp>
          <p:nvCxnSpPr>
            <p:cNvPr id="89" name="Straight Connector 88">
              <a:extLst>
                <a:ext uri="{FF2B5EF4-FFF2-40B4-BE49-F238E27FC236}">
                  <a16:creationId xmlns:a16="http://schemas.microsoft.com/office/drawing/2014/main" id="{4574A3E3-7099-4E4D-B143-E65ED7AF0703}"/>
                </a:ext>
              </a:extLst>
            </p:cNvPr>
            <p:cNvCxnSpPr/>
            <p:nvPr/>
          </p:nvCxnSpPr>
          <p:spPr>
            <a:xfrm rot="19200000">
              <a:off x="2548440" y="3206161"/>
              <a:ext cx="0" cy="612000"/>
            </a:xfrm>
            <a:prstGeom prst="line">
              <a:avLst/>
            </a:prstGeom>
            <a:noFill/>
            <a:ln w="19050" cap="flat" cmpd="sng" algn="ctr">
              <a:solidFill>
                <a:sysClr val="windowText" lastClr="000000"/>
              </a:solidFill>
              <a:prstDash val="solid"/>
            </a:ln>
            <a:effectLst/>
          </p:spPr>
        </p:cxnSp>
        <p:cxnSp>
          <p:nvCxnSpPr>
            <p:cNvPr id="90" name="Straight Connector 89">
              <a:extLst>
                <a:ext uri="{FF2B5EF4-FFF2-40B4-BE49-F238E27FC236}">
                  <a16:creationId xmlns:a16="http://schemas.microsoft.com/office/drawing/2014/main" id="{D06CB811-2D01-0D42-AFBF-6EA973FB3625}"/>
                </a:ext>
              </a:extLst>
            </p:cNvPr>
            <p:cNvCxnSpPr/>
            <p:nvPr/>
          </p:nvCxnSpPr>
          <p:spPr>
            <a:xfrm rot="2400000">
              <a:off x="5877515" y="2657963"/>
              <a:ext cx="0" cy="612000"/>
            </a:xfrm>
            <a:prstGeom prst="line">
              <a:avLst/>
            </a:prstGeom>
            <a:noFill/>
            <a:ln w="9525" cap="rnd" cmpd="sng" algn="ctr">
              <a:solidFill>
                <a:sysClr val="windowText" lastClr="000000"/>
              </a:solidFill>
              <a:prstDash val="sysDot"/>
            </a:ln>
            <a:effectLst/>
          </p:spPr>
        </p:cxnSp>
        <p:cxnSp>
          <p:nvCxnSpPr>
            <p:cNvPr id="91" name="Straight Connector 90">
              <a:extLst>
                <a:ext uri="{FF2B5EF4-FFF2-40B4-BE49-F238E27FC236}">
                  <a16:creationId xmlns:a16="http://schemas.microsoft.com/office/drawing/2014/main" id="{B801FE31-DEF6-9441-9CEA-DAB722A1EFEB}"/>
                </a:ext>
              </a:extLst>
            </p:cNvPr>
            <p:cNvCxnSpPr/>
            <p:nvPr/>
          </p:nvCxnSpPr>
          <p:spPr>
            <a:xfrm rot="2400000">
              <a:off x="6649848" y="3236865"/>
              <a:ext cx="0" cy="180000"/>
            </a:xfrm>
            <a:prstGeom prst="line">
              <a:avLst/>
            </a:prstGeom>
            <a:noFill/>
            <a:ln w="19050" cap="flat" cmpd="sng" algn="ctr">
              <a:solidFill>
                <a:sysClr val="windowText" lastClr="000000"/>
              </a:solidFill>
              <a:prstDash val="solid"/>
            </a:ln>
            <a:effectLst/>
          </p:spPr>
        </p:cxnSp>
        <p:cxnSp>
          <p:nvCxnSpPr>
            <p:cNvPr id="92" name="Straight Connector 91">
              <a:extLst>
                <a:ext uri="{FF2B5EF4-FFF2-40B4-BE49-F238E27FC236}">
                  <a16:creationId xmlns:a16="http://schemas.microsoft.com/office/drawing/2014/main" id="{371F7820-199C-944E-97BA-218D55D2CE02}"/>
                </a:ext>
              </a:extLst>
            </p:cNvPr>
            <p:cNvCxnSpPr/>
            <p:nvPr/>
          </p:nvCxnSpPr>
          <p:spPr>
            <a:xfrm rot="2400000">
              <a:off x="6353740" y="3591475"/>
              <a:ext cx="0" cy="180000"/>
            </a:xfrm>
            <a:prstGeom prst="line">
              <a:avLst/>
            </a:prstGeom>
            <a:noFill/>
            <a:ln w="19050" cap="flat" cmpd="sng" algn="ctr">
              <a:solidFill>
                <a:sysClr val="windowText" lastClr="000000"/>
              </a:solidFill>
              <a:prstDash val="solid"/>
            </a:ln>
            <a:effectLst/>
          </p:spPr>
        </p:cxnSp>
        <p:cxnSp>
          <p:nvCxnSpPr>
            <p:cNvPr id="93" name="Straight Connector 92">
              <a:extLst>
                <a:ext uri="{FF2B5EF4-FFF2-40B4-BE49-F238E27FC236}">
                  <a16:creationId xmlns:a16="http://schemas.microsoft.com/office/drawing/2014/main" id="{A973D88C-C17B-724E-8F69-62C3855BB560}"/>
                </a:ext>
              </a:extLst>
            </p:cNvPr>
            <p:cNvCxnSpPr/>
            <p:nvPr/>
          </p:nvCxnSpPr>
          <p:spPr>
            <a:xfrm rot="2400000">
              <a:off x="6495108" y="3365766"/>
              <a:ext cx="0" cy="288000"/>
            </a:xfrm>
            <a:prstGeom prst="line">
              <a:avLst/>
            </a:prstGeom>
            <a:noFill/>
            <a:ln w="9525" cap="rnd" cmpd="sng" algn="ctr">
              <a:solidFill>
                <a:sysClr val="windowText" lastClr="000000"/>
              </a:solidFill>
              <a:prstDash val="sysDot"/>
            </a:ln>
            <a:effectLst/>
          </p:spPr>
        </p:cxnSp>
        <p:cxnSp>
          <p:nvCxnSpPr>
            <p:cNvPr id="94" name="Straight Connector 93">
              <a:extLst>
                <a:ext uri="{FF2B5EF4-FFF2-40B4-BE49-F238E27FC236}">
                  <a16:creationId xmlns:a16="http://schemas.microsoft.com/office/drawing/2014/main" id="{ECF3B136-1A2A-7D48-80AD-40BCC4D23AD7}"/>
                </a:ext>
              </a:extLst>
            </p:cNvPr>
            <p:cNvCxnSpPr/>
            <p:nvPr/>
          </p:nvCxnSpPr>
          <p:spPr>
            <a:xfrm>
              <a:off x="5162542" y="2182658"/>
              <a:ext cx="0" cy="612000"/>
            </a:xfrm>
            <a:prstGeom prst="line">
              <a:avLst/>
            </a:prstGeom>
            <a:noFill/>
            <a:ln w="9525" cap="rnd" cmpd="sng" algn="ctr">
              <a:solidFill>
                <a:sysClr val="windowText" lastClr="000000"/>
              </a:solidFill>
              <a:prstDash val="sysDot"/>
            </a:ln>
            <a:effectLst/>
          </p:spPr>
        </p:cxnSp>
        <p:cxnSp>
          <p:nvCxnSpPr>
            <p:cNvPr id="95" name="Straight Connector 94">
              <a:extLst>
                <a:ext uri="{FF2B5EF4-FFF2-40B4-BE49-F238E27FC236}">
                  <a16:creationId xmlns:a16="http://schemas.microsoft.com/office/drawing/2014/main" id="{9312C5EB-A786-6E4E-B9B1-D26299B2CCB3}"/>
                </a:ext>
              </a:extLst>
            </p:cNvPr>
            <p:cNvCxnSpPr/>
            <p:nvPr/>
          </p:nvCxnSpPr>
          <p:spPr>
            <a:xfrm>
              <a:off x="3869595" y="2206793"/>
              <a:ext cx="0" cy="612000"/>
            </a:xfrm>
            <a:prstGeom prst="line">
              <a:avLst/>
            </a:prstGeom>
            <a:noFill/>
            <a:ln w="9525" cap="rnd" cmpd="sng" algn="ctr">
              <a:solidFill>
                <a:sysClr val="windowText" lastClr="000000"/>
              </a:solidFill>
              <a:prstDash val="sysDot"/>
            </a:ln>
            <a:effectLst/>
          </p:spPr>
        </p:cxnSp>
        <p:cxnSp>
          <p:nvCxnSpPr>
            <p:cNvPr id="96" name="Straight Connector 95">
              <a:extLst>
                <a:ext uri="{FF2B5EF4-FFF2-40B4-BE49-F238E27FC236}">
                  <a16:creationId xmlns:a16="http://schemas.microsoft.com/office/drawing/2014/main" id="{C9BC5A1C-2999-D84E-B256-2E04984BC445}"/>
                </a:ext>
              </a:extLst>
            </p:cNvPr>
            <p:cNvCxnSpPr/>
            <p:nvPr/>
          </p:nvCxnSpPr>
          <p:spPr>
            <a:xfrm rot="19200000">
              <a:off x="2619019" y="2188313"/>
              <a:ext cx="0" cy="216000"/>
            </a:xfrm>
            <a:prstGeom prst="line">
              <a:avLst/>
            </a:prstGeom>
            <a:noFill/>
            <a:ln w="19050" cap="flat" cmpd="sng" algn="ctr">
              <a:solidFill>
                <a:sysClr val="windowText" lastClr="000000"/>
              </a:solidFill>
              <a:prstDash val="solid"/>
            </a:ln>
            <a:effectLst/>
          </p:spPr>
        </p:cxnSp>
        <p:cxnSp>
          <p:nvCxnSpPr>
            <p:cNvPr id="97" name="Straight Connector 96">
              <a:extLst>
                <a:ext uri="{FF2B5EF4-FFF2-40B4-BE49-F238E27FC236}">
                  <a16:creationId xmlns:a16="http://schemas.microsoft.com/office/drawing/2014/main" id="{E7ADF222-9594-B147-A7DE-E0C06A4700C0}"/>
                </a:ext>
              </a:extLst>
            </p:cNvPr>
            <p:cNvCxnSpPr/>
            <p:nvPr/>
          </p:nvCxnSpPr>
          <p:spPr>
            <a:xfrm rot="2400000">
              <a:off x="6431535" y="2192278"/>
              <a:ext cx="0" cy="216000"/>
            </a:xfrm>
            <a:prstGeom prst="line">
              <a:avLst/>
            </a:prstGeom>
            <a:noFill/>
            <a:ln w="19050" cap="flat" cmpd="sng" algn="ctr">
              <a:solidFill>
                <a:sysClr val="windowText" lastClr="000000"/>
              </a:solidFill>
              <a:prstDash val="solid"/>
            </a:ln>
            <a:effectLst/>
          </p:spPr>
        </p:cxnSp>
        <p:cxnSp>
          <p:nvCxnSpPr>
            <p:cNvPr id="98" name="Straight Connector 97">
              <a:extLst>
                <a:ext uri="{FF2B5EF4-FFF2-40B4-BE49-F238E27FC236}">
                  <a16:creationId xmlns:a16="http://schemas.microsoft.com/office/drawing/2014/main" id="{62D9461E-ED7D-DF46-A500-B0A37CA8B70D}"/>
                </a:ext>
              </a:extLst>
            </p:cNvPr>
            <p:cNvCxnSpPr/>
            <p:nvPr/>
          </p:nvCxnSpPr>
          <p:spPr>
            <a:xfrm rot="2400000">
              <a:off x="6280673" y="2341019"/>
              <a:ext cx="0" cy="288000"/>
            </a:xfrm>
            <a:prstGeom prst="line">
              <a:avLst/>
            </a:prstGeom>
            <a:noFill/>
            <a:ln w="9525" cap="rnd" cmpd="sng" algn="ctr">
              <a:solidFill>
                <a:sysClr val="windowText" lastClr="000000"/>
              </a:solidFill>
              <a:prstDash val="sysDot"/>
            </a:ln>
            <a:effectLst/>
          </p:spPr>
        </p:cxnSp>
        <p:cxnSp>
          <p:nvCxnSpPr>
            <p:cNvPr id="99" name="Straight Connector 98">
              <a:extLst>
                <a:ext uri="{FF2B5EF4-FFF2-40B4-BE49-F238E27FC236}">
                  <a16:creationId xmlns:a16="http://schemas.microsoft.com/office/drawing/2014/main" id="{1C02D4CC-EACC-9C4E-B64B-C4AEB6B6C94F}"/>
                </a:ext>
              </a:extLst>
            </p:cNvPr>
            <p:cNvCxnSpPr/>
            <p:nvPr/>
          </p:nvCxnSpPr>
          <p:spPr>
            <a:xfrm rot="19200000">
              <a:off x="2782848" y="2348333"/>
              <a:ext cx="0" cy="288000"/>
            </a:xfrm>
            <a:prstGeom prst="line">
              <a:avLst/>
            </a:prstGeom>
            <a:noFill/>
            <a:ln w="9525" cap="rnd" cmpd="sng" algn="ctr">
              <a:solidFill>
                <a:sysClr val="windowText" lastClr="000000"/>
              </a:solidFill>
              <a:prstDash val="sysDot"/>
            </a:ln>
            <a:effectLst/>
          </p:spPr>
        </p:cxnSp>
        <p:cxnSp>
          <p:nvCxnSpPr>
            <p:cNvPr id="100" name="Straight Connector 99">
              <a:extLst>
                <a:ext uri="{FF2B5EF4-FFF2-40B4-BE49-F238E27FC236}">
                  <a16:creationId xmlns:a16="http://schemas.microsoft.com/office/drawing/2014/main" id="{12369791-C918-8849-84B9-FC0528CCB428}"/>
                </a:ext>
              </a:extLst>
            </p:cNvPr>
            <p:cNvCxnSpPr/>
            <p:nvPr/>
          </p:nvCxnSpPr>
          <p:spPr>
            <a:xfrm rot="5400000">
              <a:off x="2426292" y="2120633"/>
              <a:ext cx="0" cy="514800"/>
            </a:xfrm>
            <a:prstGeom prst="line">
              <a:avLst/>
            </a:prstGeom>
            <a:noFill/>
            <a:ln w="19050" cap="flat" cmpd="sng" algn="ctr">
              <a:solidFill>
                <a:sysClr val="windowText" lastClr="000000"/>
              </a:solidFill>
              <a:prstDash val="solid"/>
            </a:ln>
            <a:effectLst/>
          </p:spPr>
        </p:cxnSp>
        <p:cxnSp>
          <p:nvCxnSpPr>
            <p:cNvPr id="101" name="Straight Connector 100">
              <a:extLst>
                <a:ext uri="{FF2B5EF4-FFF2-40B4-BE49-F238E27FC236}">
                  <a16:creationId xmlns:a16="http://schemas.microsoft.com/office/drawing/2014/main" id="{A5D08E38-82A9-3543-A86A-E8922E84D17A}"/>
                </a:ext>
              </a:extLst>
            </p:cNvPr>
            <p:cNvCxnSpPr/>
            <p:nvPr/>
          </p:nvCxnSpPr>
          <p:spPr>
            <a:xfrm rot="5400000">
              <a:off x="6618688" y="2120014"/>
              <a:ext cx="0" cy="514800"/>
            </a:xfrm>
            <a:prstGeom prst="line">
              <a:avLst/>
            </a:prstGeom>
            <a:noFill/>
            <a:ln w="19050" cap="flat" cmpd="sng" algn="ctr">
              <a:solidFill>
                <a:sysClr val="windowText" lastClr="000000"/>
              </a:solidFill>
              <a:prstDash val="solid"/>
            </a:ln>
            <a:effectLst/>
          </p:spPr>
        </p:cxnSp>
        <p:cxnSp>
          <p:nvCxnSpPr>
            <p:cNvPr id="102" name="Straight Connector 101">
              <a:extLst>
                <a:ext uri="{FF2B5EF4-FFF2-40B4-BE49-F238E27FC236}">
                  <a16:creationId xmlns:a16="http://schemas.microsoft.com/office/drawing/2014/main" id="{6E899904-0C8B-3F43-8FC9-2828AD85E4D6}"/>
                </a:ext>
              </a:extLst>
            </p:cNvPr>
            <p:cNvCxnSpPr/>
            <p:nvPr/>
          </p:nvCxnSpPr>
          <p:spPr>
            <a:xfrm rot="5400000">
              <a:off x="2522160" y="2261343"/>
              <a:ext cx="0" cy="702000"/>
            </a:xfrm>
            <a:prstGeom prst="line">
              <a:avLst/>
            </a:prstGeom>
            <a:noFill/>
            <a:ln w="19050" cap="flat" cmpd="sng" algn="ctr">
              <a:solidFill>
                <a:sysClr val="windowText" lastClr="000000"/>
              </a:solidFill>
              <a:prstDash val="solid"/>
            </a:ln>
            <a:effectLst/>
          </p:spPr>
        </p:cxnSp>
        <p:cxnSp>
          <p:nvCxnSpPr>
            <p:cNvPr id="103" name="Straight Connector 102">
              <a:extLst>
                <a:ext uri="{FF2B5EF4-FFF2-40B4-BE49-F238E27FC236}">
                  <a16:creationId xmlns:a16="http://schemas.microsoft.com/office/drawing/2014/main" id="{9F6B0340-9155-A34E-9BB7-1F0015BEEA2C}"/>
                </a:ext>
              </a:extLst>
            </p:cNvPr>
            <p:cNvCxnSpPr/>
            <p:nvPr/>
          </p:nvCxnSpPr>
          <p:spPr>
            <a:xfrm rot="5400000">
              <a:off x="6534357" y="2247443"/>
              <a:ext cx="0" cy="702000"/>
            </a:xfrm>
            <a:prstGeom prst="line">
              <a:avLst/>
            </a:prstGeom>
            <a:noFill/>
            <a:ln w="19050" cap="flat" cmpd="sng" algn="ctr">
              <a:solidFill>
                <a:sysClr val="windowText" lastClr="000000"/>
              </a:solidFill>
              <a:prstDash val="solid"/>
            </a:ln>
            <a:effectLst/>
          </p:spPr>
        </p:cxnSp>
        <p:cxnSp>
          <p:nvCxnSpPr>
            <p:cNvPr id="104" name="Straight Connector 103">
              <a:extLst>
                <a:ext uri="{FF2B5EF4-FFF2-40B4-BE49-F238E27FC236}">
                  <a16:creationId xmlns:a16="http://schemas.microsoft.com/office/drawing/2014/main" id="{D4109326-7BF6-EA4F-A27E-2B140A53B170}"/>
                </a:ext>
              </a:extLst>
            </p:cNvPr>
            <p:cNvCxnSpPr/>
            <p:nvPr/>
          </p:nvCxnSpPr>
          <p:spPr>
            <a:xfrm>
              <a:off x="2176367" y="2383011"/>
              <a:ext cx="0" cy="234000"/>
            </a:xfrm>
            <a:prstGeom prst="line">
              <a:avLst/>
            </a:prstGeom>
            <a:noFill/>
            <a:ln w="9525" cap="rnd" cmpd="sng" algn="ctr">
              <a:solidFill>
                <a:sysClr val="windowText" lastClr="000000"/>
              </a:solidFill>
              <a:prstDash val="sysDot"/>
            </a:ln>
            <a:effectLst/>
          </p:spPr>
        </p:cxnSp>
        <p:cxnSp>
          <p:nvCxnSpPr>
            <p:cNvPr id="105" name="Straight Connector 104">
              <a:extLst>
                <a:ext uri="{FF2B5EF4-FFF2-40B4-BE49-F238E27FC236}">
                  <a16:creationId xmlns:a16="http://schemas.microsoft.com/office/drawing/2014/main" id="{C7B0945C-AC1A-9544-8CD5-43B4698E05A4}"/>
                </a:ext>
              </a:extLst>
            </p:cNvPr>
            <p:cNvCxnSpPr/>
            <p:nvPr/>
          </p:nvCxnSpPr>
          <p:spPr>
            <a:xfrm>
              <a:off x="6881554" y="2375797"/>
              <a:ext cx="0" cy="234000"/>
            </a:xfrm>
            <a:prstGeom prst="line">
              <a:avLst/>
            </a:prstGeom>
            <a:noFill/>
            <a:ln w="9525" cap="rnd" cmpd="sng" algn="ctr">
              <a:solidFill>
                <a:sysClr val="windowText" lastClr="000000"/>
              </a:solidFill>
              <a:prstDash val="sysDot"/>
            </a:ln>
            <a:effectLst/>
          </p:spPr>
        </p:cxnSp>
        <p:cxnSp>
          <p:nvCxnSpPr>
            <p:cNvPr id="106" name="Straight Connector 105">
              <a:extLst>
                <a:ext uri="{FF2B5EF4-FFF2-40B4-BE49-F238E27FC236}">
                  <a16:creationId xmlns:a16="http://schemas.microsoft.com/office/drawing/2014/main" id="{18C829FB-FA91-4246-8A55-068413BF6C86}"/>
                </a:ext>
              </a:extLst>
            </p:cNvPr>
            <p:cNvCxnSpPr/>
            <p:nvPr/>
          </p:nvCxnSpPr>
          <p:spPr>
            <a:xfrm>
              <a:off x="3866734" y="2940984"/>
              <a:ext cx="0" cy="252000"/>
            </a:xfrm>
            <a:prstGeom prst="line">
              <a:avLst/>
            </a:prstGeom>
            <a:noFill/>
            <a:ln w="19050" cap="flat" cmpd="sng" algn="ctr">
              <a:solidFill>
                <a:sysClr val="windowText" lastClr="000000"/>
              </a:solidFill>
              <a:prstDash val="solid"/>
            </a:ln>
            <a:effectLst/>
          </p:spPr>
        </p:cxnSp>
        <p:cxnSp>
          <p:nvCxnSpPr>
            <p:cNvPr id="107" name="Straight Connector 106">
              <a:extLst>
                <a:ext uri="{FF2B5EF4-FFF2-40B4-BE49-F238E27FC236}">
                  <a16:creationId xmlns:a16="http://schemas.microsoft.com/office/drawing/2014/main" id="{1EBECAE2-6942-864B-8C8E-192CBB4B18D3}"/>
                </a:ext>
              </a:extLst>
            </p:cNvPr>
            <p:cNvCxnSpPr/>
            <p:nvPr/>
          </p:nvCxnSpPr>
          <p:spPr>
            <a:xfrm>
              <a:off x="5165958" y="2948003"/>
              <a:ext cx="0" cy="252000"/>
            </a:xfrm>
            <a:prstGeom prst="line">
              <a:avLst/>
            </a:prstGeom>
            <a:noFill/>
            <a:ln w="19050" cap="flat" cmpd="sng" algn="ctr">
              <a:solidFill>
                <a:sysClr val="windowText" lastClr="000000"/>
              </a:solidFill>
              <a:prstDash val="solid"/>
            </a:ln>
            <a:effectLst/>
          </p:spPr>
        </p:cxnSp>
        <p:cxnSp>
          <p:nvCxnSpPr>
            <p:cNvPr id="108" name="Straight Connector 107">
              <a:extLst>
                <a:ext uri="{FF2B5EF4-FFF2-40B4-BE49-F238E27FC236}">
                  <a16:creationId xmlns:a16="http://schemas.microsoft.com/office/drawing/2014/main" id="{F5EA0D78-F492-6448-880C-095F399C850F}"/>
                </a:ext>
              </a:extLst>
            </p:cNvPr>
            <p:cNvCxnSpPr/>
            <p:nvPr/>
          </p:nvCxnSpPr>
          <p:spPr>
            <a:xfrm rot="2400000">
              <a:off x="6972044" y="3673451"/>
              <a:ext cx="0" cy="468000"/>
            </a:xfrm>
            <a:prstGeom prst="line">
              <a:avLst/>
            </a:prstGeom>
            <a:noFill/>
            <a:ln w="38100" cap="rnd" cmpd="sng" algn="ctr">
              <a:solidFill>
                <a:sysClr val="windowText" lastClr="000000"/>
              </a:solidFill>
              <a:prstDash val="solid"/>
            </a:ln>
            <a:effectLst/>
          </p:spPr>
        </p:cxnSp>
        <p:cxnSp>
          <p:nvCxnSpPr>
            <p:cNvPr id="109" name="Straight Connector 108">
              <a:extLst>
                <a:ext uri="{FF2B5EF4-FFF2-40B4-BE49-F238E27FC236}">
                  <a16:creationId xmlns:a16="http://schemas.microsoft.com/office/drawing/2014/main" id="{9922E8CB-B3DD-0741-A6B4-5036088B784E}"/>
                </a:ext>
              </a:extLst>
            </p:cNvPr>
            <p:cNvCxnSpPr/>
            <p:nvPr/>
          </p:nvCxnSpPr>
          <p:spPr>
            <a:xfrm rot="21180000">
              <a:off x="6420858" y="3616515"/>
              <a:ext cx="0" cy="144000"/>
            </a:xfrm>
            <a:prstGeom prst="line">
              <a:avLst/>
            </a:prstGeom>
            <a:noFill/>
            <a:ln w="38100" cap="rnd" cmpd="sng" algn="ctr">
              <a:solidFill>
                <a:sysClr val="windowText" lastClr="000000"/>
              </a:solidFill>
              <a:prstDash val="solid"/>
            </a:ln>
            <a:effectLst/>
          </p:spPr>
        </p:cxnSp>
        <p:cxnSp>
          <p:nvCxnSpPr>
            <p:cNvPr id="110" name="Straight Connector 109">
              <a:extLst>
                <a:ext uri="{FF2B5EF4-FFF2-40B4-BE49-F238E27FC236}">
                  <a16:creationId xmlns:a16="http://schemas.microsoft.com/office/drawing/2014/main" id="{908B4A2B-9CC4-8744-A639-7097C0182DF2}"/>
                </a:ext>
              </a:extLst>
            </p:cNvPr>
            <p:cNvCxnSpPr/>
            <p:nvPr/>
          </p:nvCxnSpPr>
          <p:spPr>
            <a:xfrm rot="16440000">
              <a:off x="6659494" y="3326892"/>
              <a:ext cx="0" cy="144000"/>
            </a:xfrm>
            <a:prstGeom prst="line">
              <a:avLst/>
            </a:prstGeom>
            <a:noFill/>
            <a:ln w="38100" cap="rnd" cmpd="sng" algn="ctr">
              <a:solidFill>
                <a:sysClr val="windowText" lastClr="000000"/>
              </a:solidFill>
              <a:prstDash val="solid"/>
            </a:ln>
            <a:effectLst/>
          </p:spPr>
        </p:cxnSp>
        <p:cxnSp>
          <p:nvCxnSpPr>
            <p:cNvPr id="111" name="Straight Connector 110">
              <a:extLst>
                <a:ext uri="{FF2B5EF4-FFF2-40B4-BE49-F238E27FC236}">
                  <a16:creationId xmlns:a16="http://schemas.microsoft.com/office/drawing/2014/main" id="{7387159B-BD53-5840-8AB8-FC3C8BCB0F03}"/>
                </a:ext>
              </a:extLst>
            </p:cNvPr>
            <p:cNvCxnSpPr/>
            <p:nvPr/>
          </p:nvCxnSpPr>
          <p:spPr>
            <a:xfrm rot="7800000">
              <a:off x="6924362" y="3310888"/>
              <a:ext cx="0" cy="504000"/>
            </a:xfrm>
            <a:prstGeom prst="line">
              <a:avLst/>
            </a:prstGeom>
            <a:noFill/>
            <a:ln w="38100" cap="rnd" cmpd="sng" algn="ctr">
              <a:solidFill>
                <a:sysClr val="windowText" lastClr="000000"/>
              </a:solidFill>
              <a:prstDash val="solid"/>
            </a:ln>
            <a:effectLst/>
          </p:spPr>
        </p:cxnSp>
        <p:cxnSp>
          <p:nvCxnSpPr>
            <p:cNvPr id="112" name="Straight Connector 111">
              <a:extLst>
                <a:ext uri="{FF2B5EF4-FFF2-40B4-BE49-F238E27FC236}">
                  <a16:creationId xmlns:a16="http://schemas.microsoft.com/office/drawing/2014/main" id="{49DED9F8-82A1-1D40-B074-CEB1802A27D1}"/>
                </a:ext>
              </a:extLst>
            </p:cNvPr>
            <p:cNvCxnSpPr/>
            <p:nvPr/>
          </p:nvCxnSpPr>
          <p:spPr>
            <a:xfrm rot="7800000">
              <a:off x="6626439" y="3672561"/>
              <a:ext cx="0" cy="504000"/>
            </a:xfrm>
            <a:prstGeom prst="line">
              <a:avLst/>
            </a:prstGeom>
            <a:noFill/>
            <a:ln w="38100" cap="rnd" cmpd="sng" algn="ctr">
              <a:solidFill>
                <a:sysClr val="windowText" lastClr="000000"/>
              </a:solidFill>
              <a:prstDash val="solid"/>
            </a:ln>
            <a:effectLst/>
          </p:spPr>
        </p:cxnSp>
        <p:grpSp>
          <p:nvGrpSpPr>
            <p:cNvPr id="113" name="Group 112">
              <a:extLst>
                <a:ext uri="{FF2B5EF4-FFF2-40B4-BE49-F238E27FC236}">
                  <a16:creationId xmlns:a16="http://schemas.microsoft.com/office/drawing/2014/main" id="{F256FE99-C1FE-AA46-BCAD-0D41C2C0ADD6}"/>
                </a:ext>
              </a:extLst>
            </p:cNvPr>
            <p:cNvGrpSpPr/>
            <p:nvPr/>
          </p:nvGrpSpPr>
          <p:grpSpPr>
            <a:xfrm>
              <a:off x="2221149" y="3270225"/>
              <a:ext cx="567187" cy="1079891"/>
              <a:chOff x="1990036" y="4499056"/>
              <a:chExt cx="567187" cy="1079891"/>
            </a:xfrm>
          </p:grpSpPr>
          <p:grpSp>
            <p:nvGrpSpPr>
              <p:cNvPr id="162" name="Group 161">
                <a:extLst>
                  <a:ext uri="{FF2B5EF4-FFF2-40B4-BE49-F238E27FC236}">
                    <a16:creationId xmlns:a16="http://schemas.microsoft.com/office/drawing/2014/main" id="{F0B21733-A12A-FF43-9986-C3CAD3932DBD}"/>
                  </a:ext>
                </a:extLst>
              </p:cNvPr>
              <p:cNvGrpSpPr/>
              <p:nvPr/>
            </p:nvGrpSpPr>
            <p:grpSpPr>
              <a:xfrm>
                <a:off x="2306538" y="4499056"/>
                <a:ext cx="250685" cy="280853"/>
                <a:chOff x="2306538" y="4499056"/>
                <a:chExt cx="250685" cy="280853"/>
              </a:xfrm>
            </p:grpSpPr>
            <p:cxnSp>
              <p:nvCxnSpPr>
                <p:cNvPr id="169" name="Straight Connector 168">
                  <a:extLst>
                    <a:ext uri="{FF2B5EF4-FFF2-40B4-BE49-F238E27FC236}">
                      <a16:creationId xmlns:a16="http://schemas.microsoft.com/office/drawing/2014/main" id="{0A303AE5-867B-DE4C-ACD6-C97A071B42EE}"/>
                    </a:ext>
                  </a:extLst>
                </p:cNvPr>
                <p:cNvCxnSpPr/>
                <p:nvPr/>
              </p:nvCxnSpPr>
              <p:spPr>
                <a:xfrm rot="-2400000">
                  <a:off x="2363703" y="4629464"/>
                  <a:ext cx="0" cy="144000"/>
                </a:xfrm>
                <a:prstGeom prst="line">
                  <a:avLst/>
                </a:prstGeom>
                <a:noFill/>
                <a:ln w="38100" cap="rnd" cmpd="sng" algn="ctr">
                  <a:solidFill>
                    <a:sysClr val="windowText" lastClr="000000"/>
                  </a:solidFill>
                  <a:prstDash val="solid"/>
                </a:ln>
                <a:effectLst/>
              </p:spPr>
            </p:cxnSp>
            <p:cxnSp>
              <p:nvCxnSpPr>
                <p:cNvPr id="170" name="Straight Connector 169">
                  <a:extLst>
                    <a:ext uri="{FF2B5EF4-FFF2-40B4-BE49-F238E27FC236}">
                      <a16:creationId xmlns:a16="http://schemas.microsoft.com/office/drawing/2014/main" id="{E781D513-3ED6-254B-AA3D-34F32925A8CE}"/>
                    </a:ext>
                  </a:extLst>
                </p:cNvPr>
                <p:cNvCxnSpPr/>
                <p:nvPr/>
              </p:nvCxnSpPr>
              <p:spPr>
                <a:xfrm rot="-420000">
                  <a:off x="2306538" y="4499056"/>
                  <a:ext cx="0" cy="144000"/>
                </a:xfrm>
                <a:prstGeom prst="line">
                  <a:avLst/>
                </a:prstGeom>
                <a:noFill/>
                <a:ln w="38100" cap="rnd" cmpd="sng" algn="ctr">
                  <a:solidFill>
                    <a:sysClr val="windowText" lastClr="000000"/>
                  </a:solidFill>
                  <a:prstDash val="solid"/>
                </a:ln>
                <a:effectLst/>
              </p:spPr>
            </p:cxnSp>
            <p:cxnSp>
              <p:nvCxnSpPr>
                <p:cNvPr id="171" name="Straight Connector 170">
                  <a:extLst>
                    <a:ext uri="{FF2B5EF4-FFF2-40B4-BE49-F238E27FC236}">
                      <a16:creationId xmlns:a16="http://schemas.microsoft.com/office/drawing/2014/main" id="{01DDFFCC-1EBA-9346-AD46-418B0BFF3CBF}"/>
                    </a:ext>
                  </a:extLst>
                </p:cNvPr>
                <p:cNvCxnSpPr/>
                <p:nvPr/>
              </p:nvCxnSpPr>
              <p:spPr>
                <a:xfrm rot="-4380000">
                  <a:off x="2485223" y="4707909"/>
                  <a:ext cx="0" cy="144000"/>
                </a:xfrm>
                <a:prstGeom prst="line">
                  <a:avLst/>
                </a:prstGeom>
                <a:noFill/>
                <a:ln w="38100" cap="rnd" cmpd="sng" algn="ctr">
                  <a:solidFill>
                    <a:sysClr val="windowText" lastClr="000000"/>
                  </a:solidFill>
                  <a:prstDash val="solid"/>
                </a:ln>
                <a:effectLst/>
              </p:spPr>
            </p:cxnSp>
          </p:grpSp>
          <p:grpSp>
            <p:nvGrpSpPr>
              <p:cNvPr id="163" name="Group 162">
                <a:extLst>
                  <a:ext uri="{FF2B5EF4-FFF2-40B4-BE49-F238E27FC236}">
                    <a16:creationId xmlns:a16="http://schemas.microsoft.com/office/drawing/2014/main" id="{AE4F9D33-CF24-9A4C-AA31-FCCD65CC63CC}"/>
                  </a:ext>
                </a:extLst>
              </p:cNvPr>
              <p:cNvGrpSpPr/>
              <p:nvPr/>
            </p:nvGrpSpPr>
            <p:grpSpPr>
              <a:xfrm>
                <a:off x="1990036" y="4784150"/>
                <a:ext cx="408431" cy="794797"/>
                <a:chOff x="1990036" y="4784150"/>
                <a:chExt cx="408431" cy="794797"/>
              </a:xfrm>
            </p:grpSpPr>
            <p:cxnSp>
              <p:nvCxnSpPr>
                <p:cNvPr id="164" name="Straight Connector 163">
                  <a:extLst>
                    <a:ext uri="{FF2B5EF4-FFF2-40B4-BE49-F238E27FC236}">
                      <a16:creationId xmlns:a16="http://schemas.microsoft.com/office/drawing/2014/main" id="{8E6E6AA0-9944-4946-B4C0-EC14866EA5C2}"/>
                    </a:ext>
                  </a:extLst>
                </p:cNvPr>
                <p:cNvCxnSpPr/>
                <p:nvPr/>
              </p:nvCxnSpPr>
              <p:spPr>
                <a:xfrm rot="-7860000">
                  <a:off x="2272592" y="4676150"/>
                  <a:ext cx="0" cy="216000"/>
                </a:xfrm>
                <a:prstGeom prst="line">
                  <a:avLst/>
                </a:prstGeom>
                <a:noFill/>
                <a:ln w="19050" cap="rnd" cmpd="sng" algn="ctr">
                  <a:solidFill>
                    <a:sysClr val="windowText" lastClr="000000"/>
                  </a:solidFill>
                  <a:prstDash val="solid"/>
                </a:ln>
                <a:effectLst/>
              </p:spPr>
            </p:cxnSp>
            <p:cxnSp>
              <p:nvCxnSpPr>
                <p:cNvPr id="165" name="Straight Connector 164">
                  <a:extLst>
                    <a:ext uri="{FF2B5EF4-FFF2-40B4-BE49-F238E27FC236}">
                      <a16:creationId xmlns:a16="http://schemas.microsoft.com/office/drawing/2014/main" id="{95F0202D-87BE-A948-9E2D-AAADAEEAC515}"/>
                    </a:ext>
                  </a:extLst>
                </p:cNvPr>
                <p:cNvCxnSpPr/>
                <p:nvPr/>
              </p:nvCxnSpPr>
              <p:spPr>
                <a:xfrm rot="-10800000">
                  <a:off x="2191083" y="4860376"/>
                  <a:ext cx="0" cy="144000"/>
                </a:xfrm>
                <a:prstGeom prst="line">
                  <a:avLst/>
                </a:prstGeom>
                <a:noFill/>
                <a:ln w="19050" cap="rnd" cmpd="sng" algn="ctr">
                  <a:solidFill>
                    <a:sysClr val="windowText" lastClr="000000"/>
                  </a:solidFill>
                  <a:prstDash val="solid"/>
                </a:ln>
                <a:effectLst/>
              </p:spPr>
            </p:cxnSp>
            <p:grpSp>
              <p:nvGrpSpPr>
                <p:cNvPr id="166" name="Group 165">
                  <a:extLst>
                    <a:ext uri="{FF2B5EF4-FFF2-40B4-BE49-F238E27FC236}">
                      <a16:creationId xmlns:a16="http://schemas.microsoft.com/office/drawing/2014/main" id="{8F4D8BE5-AD46-4C4B-85BD-5821E623092D}"/>
                    </a:ext>
                  </a:extLst>
                </p:cNvPr>
                <p:cNvGrpSpPr/>
                <p:nvPr/>
              </p:nvGrpSpPr>
              <p:grpSpPr>
                <a:xfrm>
                  <a:off x="1990036" y="4953136"/>
                  <a:ext cx="408431" cy="625811"/>
                  <a:chOff x="2600789" y="5176000"/>
                  <a:chExt cx="408431" cy="625811"/>
                </a:xfrm>
              </p:grpSpPr>
              <p:sp>
                <p:nvSpPr>
                  <p:cNvPr id="167" name="Oval 166">
                    <a:extLst>
                      <a:ext uri="{FF2B5EF4-FFF2-40B4-BE49-F238E27FC236}">
                        <a16:creationId xmlns:a16="http://schemas.microsoft.com/office/drawing/2014/main" id="{277D59A1-399D-E34C-8858-D49F0ED0C9F4}"/>
                      </a:ext>
                    </a:extLst>
                  </p:cNvPr>
                  <p:cNvSpPr/>
                  <p:nvPr/>
                </p:nvSpPr>
                <p:spPr>
                  <a:xfrm>
                    <a:off x="2665550" y="5229200"/>
                    <a:ext cx="292111" cy="289589"/>
                  </a:xfrm>
                  <a:prstGeom prst="ellipse">
                    <a:avLst/>
                  </a:prstGeom>
                  <a:noFill/>
                  <a:ln w="19050" cap="flat" cmpd="sng" algn="ctr">
                    <a:solidFill>
                      <a:sysClr val="windowText" lastClr="000000"/>
                    </a:solidFill>
                    <a:prstDash val="solid"/>
                  </a:ln>
                  <a:effectLst/>
                </p:spPr>
                <p:txBody>
                  <a:bodyPr rtlCol="0" anchor="ctr"/>
                  <a:lstStyle/>
                  <a:p>
                    <a:pPr algn="ctr" defTabSz="685800">
                      <a:defRPr/>
                    </a:pPr>
                    <a:endParaRPr lang="en-GB" sz="1350" kern="0">
                      <a:solidFill>
                        <a:sysClr val="window" lastClr="FFFFFF"/>
                      </a:solidFill>
                      <a:ea typeface="ＭＳ Ｐゴシック" pitchFamily="34" charset="-128"/>
                    </a:endParaRPr>
                  </a:p>
                </p:txBody>
              </p:sp>
              <p:sp>
                <p:nvSpPr>
                  <p:cNvPr id="168" name="TextBox 167">
                    <a:extLst>
                      <a:ext uri="{FF2B5EF4-FFF2-40B4-BE49-F238E27FC236}">
                        <a16:creationId xmlns:a16="http://schemas.microsoft.com/office/drawing/2014/main" id="{916C9EE8-F450-5342-847B-113BFF020AC2}"/>
                      </a:ext>
                    </a:extLst>
                  </p:cNvPr>
                  <p:cNvSpPr txBox="1"/>
                  <p:nvPr/>
                </p:nvSpPr>
                <p:spPr>
                  <a:xfrm>
                    <a:off x="2600789" y="5176000"/>
                    <a:ext cx="408431" cy="625811"/>
                  </a:xfrm>
                  <a:prstGeom prst="rect">
                    <a:avLst/>
                  </a:prstGeom>
                  <a:noFill/>
                </p:spPr>
                <p:txBody>
                  <a:bodyPr wrap="square" rtlCol="0">
                    <a:spAutoFit/>
                  </a:bodyPr>
                  <a:lstStyle/>
                  <a:p>
                    <a:pPr algn="ctr" defTabSz="685800">
                      <a:defRPr/>
                    </a:pPr>
                    <a:r>
                      <a:rPr lang="en-GB" sz="1050" kern="0" dirty="0">
                        <a:solidFill>
                          <a:sysClr val="windowText" lastClr="000000"/>
                        </a:solidFill>
                        <a:latin typeface="Arial Rounded MT Bold" panose="020F0704030504030204" pitchFamily="34" charset="0"/>
                        <a:ea typeface="ＭＳ Ｐゴシック" pitchFamily="34" charset="-128"/>
                      </a:rPr>
                      <a:t>U</a:t>
                    </a:r>
                    <a:r>
                      <a:rPr lang="en-GB" sz="2100" kern="0" baseline="20000" dirty="0">
                        <a:solidFill>
                          <a:sysClr val="windowText" lastClr="000000"/>
                        </a:solidFill>
                        <a:latin typeface="Arial Rounded MT Bold" panose="020F0704030504030204" pitchFamily="34" charset="0"/>
                        <a:ea typeface="ＭＳ Ｐゴシック" pitchFamily="34" charset="-128"/>
                      </a:rPr>
                      <a:t>-</a:t>
                    </a:r>
                  </a:p>
                </p:txBody>
              </p:sp>
            </p:grpSp>
          </p:grpSp>
        </p:grpSp>
        <p:cxnSp>
          <p:nvCxnSpPr>
            <p:cNvPr id="114" name="Straight Connector 113">
              <a:extLst>
                <a:ext uri="{FF2B5EF4-FFF2-40B4-BE49-F238E27FC236}">
                  <a16:creationId xmlns:a16="http://schemas.microsoft.com/office/drawing/2014/main" id="{9F3E3268-D7EF-5040-8A6B-EA0FB3E7283E}"/>
                </a:ext>
              </a:extLst>
            </p:cNvPr>
            <p:cNvCxnSpPr/>
            <p:nvPr/>
          </p:nvCxnSpPr>
          <p:spPr>
            <a:xfrm>
              <a:off x="4258666" y="2569401"/>
              <a:ext cx="527205" cy="0"/>
            </a:xfrm>
            <a:prstGeom prst="line">
              <a:avLst/>
            </a:prstGeom>
            <a:noFill/>
            <a:ln w="12700" cap="rnd" cmpd="sng" algn="ctr">
              <a:solidFill>
                <a:sysClr val="window" lastClr="FFFFFF"/>
              </a:solidFill>
              <a:prstDash val="solid"/>
              <a:tailEnd type="triangle" w="sm" len="lg"/>
            </a:ln>
            <a:effectLst/>
          </p:spPr>
        </p:cxnSp>
        <p:cxnSp>
          <p:nvCxnSpPr>
            <p:cNvPr id="115" name="Straight Connector 114">
              <a:extLst>
                <a:ext uri="{FF2B5EF4-FFF2-40B4-BE49-F238E27FC236}">
                  <a16:creationId xmlns:a16="http://schemas.microsoft.com/office/drawing/2014/main" id="{7F258330-4367-B847-9224-F8875540950B}"/>
                </a:ext>
              </a:extLst>
            </p:cNvPr>
            <p:cNvCxnSpPr/>
            <p:nvPr/>
          </p:nvCxnSpPr>
          <p:spPr>
            <a:xfrm>
              <a:off x="2240928" y="2494546"/>
              <a:ext cx="527205" cy="0"/>
            </a:xfrm>
            <a:prstGeom prst="line">
              <a:avLst/>
            </a:prstGeom>
            <a:noFill/>
            <a:ln w="28575" cap="rnd" cmpd="sng" algn="ctr">
              <a:solidFill>
                <a:srgbClr val="FFFF00"/>
              </a:solidFill>
              <a:prstDash val="solid"/>
              <a:tailEnd type="triangle" w="sm" len="lg"/>
            </a:ln>
            <a:effectLst/>
          </p:spPr>
        </p:cxnSp>
        <p:cxnSp>
          <p:nvCxnSpPr>
            <p:cNvPr id="116" name="Straight Connector 115">
              <a:extLst>
                <a:ext uri="{FF2B5EF4-FFF2-40B4-BE49-F238E27FC236}">
                  <a16:creationId xmlns:a16="http://schemas.microsoft.com/office/drawing/2014/main" id="{E0EC5F4A-3BE8-034D-8BAD-0CFF8F80F4F2}"/>
                </a:ext>
              </a:extLst>
            </p:cNvPr>
            <p:cNvCxnSpPr/>
            <p:nvPr/>
          </p:nvCxnSpPr>
          <p:spPr>
            <a:xfrm>
              <a:off x="2920533" y="2495935"/>
              <a:ext cx="527205" cy="0"/>
            </a:xfrm>
            <a:prstGeom prst="line">
              <a:avLst/>
            </a:prstGeom>
            <a:noFill/>
            <a:ln w="28575" cap="rnd" cmpd="sng" algn="ctr">
              <a:solidFill>
                <a:srgbClr val="FFFF00"/>
              </a:solidFill>
              <a:prstDash val="solid"/>
              <a:tailEnd type="triangle" w="sm" len="lg"/>
            </a:ln>
            <a:effectLst/>
          </p:spPr>
        </p:cxnSp>
        <p:cxnSp>
          <p:nvCxnSpPr>
            <p:cNvPr id="117" name="Straight Connector 116">
              <a:extLst>
                <a:ext uri="{FF2B5EF4-FFF2-40B4-BE49-F238E27FC236}">
                  <a16:creationId xmlns:a16="http://schemas.microsoft.com/office/drawing/2014/main" id="{18C96475-608C-E942-8283-5DEA8F4E7709}"/>
                </a:ext>
              </a:extLst>
            </p:cNvPr>
            <p:cNvCxnSpPr/>
            <p:nvPr/>
          </p:nvCxnSpPr>
          <p:spPr>
            <a:xfrm>
              <a:off x="3606248" y="2494546"/>
              <a:ext cx="527205" cy="0"/>
            </a:xfrm>
            <a:prstGeom prst="line">
              <a:avLst/>
            </a:prstGeom>
            <a:noFill/>
            <a:ln w="28575" cap="rnd" cmpd="sng" algn="ctr">
              <a:solidFill>
                <a:srgbClr val="FFFF00"/>
              </a:solidFill>
              <a:prstDash val="solid"/>
              <a:tailEnd type="triangle" w="sm" len="lg"/>
            </a:ln>
            <a:effectLst/>
          </p:spPr>
        </p:cxnSp>
        <p:cxnSp>
          <p:nvCxnSpPr>
            <p:cNvPr id="118" name="Straight Connector 117">
              <a:extLst>
                <a:ext uri="{FF2B5EF4-FFF2-40B4-BE49-F238E27FC236}">
                  <a16:creationId xmlns:a16="http://schemas.microsoft.com/office/drawing/2014/main" id="{5930ECA4-583F-1A4A-8D8A-2E96CF56CB76}"/>
                </a:ext>
              </a:extLst>
            </p:cNvPr>
            <p:cNvCxnSpPr/>
            <p:nvPr/>
          </p:nvCxnSpPr>
          <p:spPr>
            <a:xfrm>
              <a:off x="4285853" y="2495935"/>
              <a:ext cx="527205" cy="0"/>
            </a:xfrm>
            <a:prstGeom prst="line">
              <a:avLst/>
            </a:prstGeom>
            <a:noFill/>
            <a:ln w="28575" cap="rnd" cmpd="sng" algn="ctr">
              <a:solidFill>
                <a:srgbClr val="FFFF00"/>
              </a:solidFill>
              <a:prstDash val="solid"/>
              <a:tailEnd type="triangle" w="sm" len="lg"/>
            </a:ln>
            <a:effectLst/>
          </p:spPr>
        </p:cxnSp>
        <p:cxnSp>
          <p:nvCxnSpPr>
            <p:cNvPr id="119" name="Straight Connector 118">
              <a:extLst>
                <a:ext uri="{FF2B5EF4-FFF2-40B4-BE49-F238E27FC236}">
                  <a16:creationId xmlns:a16="http://schemas.microsoft.com/office/drawing/2014/main" id="{E525EF98-6EC5-284F-9D38-18C719A4CBB7}"/>
                </a:ext>
              </a:extLst>
            </p:cNvPr>
            <p:cNvCxnSpPr/>
            <p:nvPr/>
          </p:nvCxnSpPr>
          <p:spPr>
            <a:xfrm>
              <a:off x="4993888" y="2494546"/>
              <a:ext cx="527205" cy="0"/>
            </a:xfrm>
            <a:prstGeom prst="line">
              <a:avLst/>
            </a:prstGeom>
            <a:noFill/>
            <a:ln w="28575" cap="rnd" cmpd="sng" algn="ctr">
              <a:solidFill>
                <a:srgbClr val="FFFF00"/>
              </a:solidFill>
              <a:prstDash val="solid"/>
              <a:tailEnd type="triangle" w="sm" len="lg"/>
            </a:ln>
            <a:effectLst/>
          </p:spPr>
        </p:cxnSp>
        <p:cxnSp>
          <p:nvCxnSpPr>
            <p:cNvPr id="120" name="Straight Connector 119">
              <a:extLst>
                <a:ext uri="{FF2B5EF4-FFF2-40B4-BE49-F238E27FC236}">
                  <a16:creationId xmlns:a16="http://schemas.microsoft.com/office/drawing/2014/main" id="{5CE834FF-146A-554E-ABF4-DFBC78F8383C}"/>
                </a:ext>
              </a:extLst>
            </p:cNvPr>
            <p:cNvCxnSpPr/>
            <p:nvPr/>
          </p:nvCxnSpPr>
          <p:spPr>
            <a:xfrm>
              <a:off x="5673493" y="2495935"/>
              <a:ext cx="527205" cy="0"/>
            </a:xfrm>
            <a:prstGeom prst="line">
              <a:avLst/>
            </a:prstGeom>
            <a:noFill/>
            <a:ln w="28575" cap="rnd" cmpd="sng" algn="ctr">
              <a:solidFill>
                <a:srgbClr val="FFFF00"/>
              </a:solidFill>
              <a:prstDash val="solid"/>
              <a:tailEnd type="triangle" w="sm" len="lg"/>
            </a:ln>
            <a:effectLst/>
          </p:spPr>
        </p:cxnSp>
        <p:cxnSp>
          <p:nvCxnSpPr>
            <p:cNvPr id="121" name="Straight Connector 120">
              <a:extLst>
                <a:ext uri="{FF2B5EF4-FFF2-40B4-BE49-F238E27FC236}">
                  <a16:creationId xmlns:a16="http://schemas.microsoft.com/office/drawing/2014/main" id="{F78EF6AE-FEC0-F441-80E9-C6FC0A9CFE95}"/>
                </a:ext>
              </a:extLst>
            </p:cNvPr>
            <p:cNvCxnSpPr/>
            <p:nvPr/>
          </p:nvCxnSpPr>
          <p:spPr>
            <a:xfrm>
              <a:off x="6332258" y="2495935"/>
              <a:ext cx="527205" cy="0"/>
            </a:xfrm>
            <a:prstGeom prst="line">
              <a:avLst/>
            </a:prstGeom>
            <a:noFill/>
            <a:ln w="28575" cap="rnd" cmpd="sng" algn="ctr">
              <a:solidFill>
                <a:srgbClr val="FFFF00"/>
              </a:solidFill>
              <a:prstDash val="solid"/>
              <a:tailEnd type="triangle" w="sm" len="lg"/>
            </a:ln>
            <a:effectLst/>
          </p:spPr>
        </p:cxnSp>
        <p:cxnSp>
          <p:nvCxnSpPr>
            <p:cNvPr id="122" name="Straight Connector 121">
              <a:extLst>
                <a:ext uri="{FF2B5EF4-FFF2-40B4-BE49-F238E27FC236}">
                  <a16:creationId xmlns:a16="http://schemas.microsoft.com/office/drawing/2014/main" id="{6DE02396-401F-0F4D-A3EA-4A851D134B24}"/>
                </a:ext>
              </a:extLst>
            </p:cNvPr>
            <p:cNvCxnSpPr/>
            <p:nvPr/>
          </p:nvCxnSpPr>
          <p:spPr>
            <a:xfrm rot="19140000">
              <a:off x="2619800" y="3298914"/>
              <a:ext cx="527205" cy="0"/>
            </a:xfrm>
            <a:prstGeom prst="line">
              <a:avLst/>
            </a:prstGeom>
            <a:noFill/>
            <a:ln w="12700" cap="rnd" cmpd="sng" algn="ctr">
              <a:solidFill>
                <a:sysClr val="window" lastClr="FFFFFF"/>
              </a:solidFill>
              <a:prstDash val="solid"/>
              <a:tailEnd type="triangle" w="sm" len="lg"/>
            </a:ln>
            <a:effectLst/>
          </p:spPr>
        </p:cxnSp>
        <p:cxnSp>
          <p:nvCxnSpPr>
            <p:cNvPr id="123" name="Straight Connector 122">
              <a:extLst>
                <a:ext uri="{FF2B5EF4-FFF2-40B4-BE49-F238E27FC236}">
                  <a16:creationId xmlns:a16="http://schemas.microsoft.com/office/drawing/2014/main" id="{771BA03F-71CB-7A49-AB6A-C06BF68104DD}"/>
                </a:ext>
              </a:extLst>
            </p:cNvPr>
            <p:cNvCxnSpPr/>
            <p:nvPr/>
          </p:nvCxnSpPr>
          <p:spPr>
            <a:xfrm rot="19140000">
              <a:off x="2539152" y="3208593"/>
              <a:ext cx="527205" cy="0"/>
            </a:xfrm>
            <a:prstGeom prst="line">
              <a:avLst/>
            </a:prstGeom>
            <a:noFill/>
            <a:ln w="12700" cap="rnd" cmpd="sng" algn="ctr">
              <a:solidFill>
                <a:sysClr val="window" lastClr="FFFFFF"/>
              </a:solidFill>
              <a:prstDash val="solid"/>
              <a:tailEnd type="triangle" w="sm" len="lg"/>
            </a:ln>
            <a:effectLst/>
          </p:spPr>
        </p:cxnSp>
        <p:cxnSp>
          <p:nvCxnSpPr>
            <p:cNvPr id="124" name="Straight Connector 123">
              <a:extLst>
                <a:ext uri="{FF2B5EF4-FFF2-40B4-BE49-F238E27FC236}">
                  <a16:creationId xmlns:a16="http://schemas.microsoft.com/office/drawing/2014/main" id="{BCBD4EC5-711A-B24B-AF42-8026205941E7}"/>
                </a:ext>
              </a:extLst>
            </p:cNvPr>
            <p:cNvCxnSpPr/>
            <p:nvPr/>
          </p:nvCxnSpPr>
          <p:spPr>
            <a:xfrm rot="19140000">
              <a:off x="3064405" y="2893067"/>
              <a:ext cx="527205" cy="0"/>
            </a:xfrm>
            <a:prstGeom prst="line">
              <a:avLst/>
            </a:prstGeom>
            <a:noFill/>
            <a:ln w="12700" cap="rnd" cmpd="sng" algn="ctr">
              <a:solidFill>
                <a:sysClr val="window" lastClr="FFFFFF"/>
              </a:solidFill>
              <a:prstDash val="solid"/>
              <a:tailEnd type="triangle" w="sm" len="lg"/>
            </a:ln>
            <a:effectLst/>
          </p:spPr>
        </p:cxnSp>
        <p:cxnSp>
          <p:nvCxnSpPr>
            <p:cNvPr id="125" name="Straight Connector 124">
              <a:extLst>
                <a:ext uri="{FF2B5EF4-FFF2-40B4-BE49-F238E27FC236}">
                  <a16:creationId xmlns:a16="http://schemas.microsoft.com/office/drawing/2014/main" id="{2E9D8CBA-CC80-5B47-8B5D-D1EC5FC69A2D}"/>
                </a:ext>
              </a:extLst>
            </p:cNvPr>
            <p:cNvCxnSpPr/>
            <p:nvPr/>
          </p:nvCxnSpPr>
          <p:spPr>
            <a:xfrm rot="19140000">
              <a:off x="2983757" y="2802746"/>
              <a:ext cx="527205" cy="0"/>
            </a:xfrm>
            <a:prstGeom prst="line">
              <a:avLst/>
            </a:prstGeom>
            <a:noFill/>
            <a:ln w="12700" cap="rnd" cmpd="sng" algn="ctr">
              <a:solidFill>
                <a:sysClr val="window" lastClr="FFFFFF"/>
              </a:solidFill>
              <a:prstDash val="solid"/>
              <a:tailEnd type="triangle" w="sm" len="lg"/>
            </a:ln>
            <a:effectLst/>
          </p:spPr>
        </p:cxnSp>
        <p:cxnSp>
          <p:nvCxnSpPr>
            <p:cNvPr id="126" name="Straight Connector 125">
              <a:extLst>
                <a:ext uri="{FF2B5EF4-FFF2-40B4-BE49-F238E27FC236}">
                  <a16:creationId xmlns:a16="http://schemas.microsoft.com/office/drawing/2014/main" id="{60014846-6E1D-8043-A174-068BA3A79835}"/>
                </a:ext>
              </a:extLst>
            </p:cNvPr>
            <p:cNvCxnSpPr/>
            <p:nvPr/>
          </p:nvCxnSpPr>
          <p:spPr>
            <a:xfrm rot="2400000">
              <a:off x="5957621" y="3328773"/>
              <a:ext cx="527205" cy="0"/>
            </a:xfrm>
            <a:prstGeom prst="line">
              <a:avLst/>
            </a:prstGeom>
            <a:noFill/>
            <a:ln w="12700" cap="rnd" cmpd="sng" algn="ctr">
              <a:solidFill>
                <a:sysClr val="window" lastClr="FFFFFF"/>
              </a:solidFill>
              <a:prstDash val="solid"/>
              <a:tailEnd type="triangle" w="sm" len="lg"/>
            </a:ln>
            <a:effectLst/>
          </p:spPr>
        </p:cxnSp>
        <p:cxnSp>
          <p:nvCxnSpPr>
            <p:cNvPr id="127" name="Straight Connector 126">
              <a:extLst>
                <a:ext uri="{FF2B5EF4-FFF2-40B4-BE49-F238E27FC236}">
                  <a16:creationId xmlns:a16="http://schemas.microsoft.com/office/drawing/2014/main" id="{48D32EEA-C773-0E47-935D-199F2854473E}"/>
                </a:ext>
              </a:extLst>
            </p:cNvPr>
            <p:cNvCxnSpPr/>
            <p:nvPr/>
          </p:nvCxnSpPr>
          <p:spPr>
            <a:xfrm rot="2400000">
              <a:off x="6036875" y="3232368"/>
              <a:ext cx="527205" cy="0"/>
            </a:xfrm>
            <a:prstGeom prst="line">
              <a:avLst/>
            </a:prstGeom>
            <a:noFill/>
            <a:ln w="12700" cap="rnd" cmpd="sng" algn="ctr">
              <a:solidFill>
                <a:sysClr val="window" lastClr="FFFFFF"/>
              </a:solidFill>
              <a:prstDash val="solid"/>
              <a:tailEnd type="triangle" w="sm" len="lg"/>
            </a:ln>
            <a:effectLst/>
          </p:spPr>
        </p:cxnSp>
        <p:cxnSp>
          <p:nvCxnSpPr>
            <p:cNvPr id="128" name="Straight Connector 127">
              <a:extLst>
                <a:ext uri="{FF2B5EF4-FFF2-40B4-BE49-F238E27FC236}">
                  <a16:creationId xmlns:a16="http://schemas.microsoft.com/office/drawing/2014/main" id="{5753DDDD-24A0-FD48-9717-410F42F6FA96}"/>
                </a:ext>
              </a:extLst>
            </p:cNvPr>
            <p:cNvCxnSpPr/>
            <p:nvPr/>
          </p:nvCxnSpPr>
          <p:spPr>
            <a:xfrm rot="2400000">
              <a:off x="5499991" y="2935469"/>
              <a:ext cx="527205" cy="0"/>
            </a:xfrm>
            <a:prstGeom prst="line">
              <a:avLst/>
            </a:prstGeom>
            <a:noFill/>
            <a:ln w="12700" cap="rnd" cmpd="sng" algn="ctr">
              <a:solidFill>
                <a:sysClr val="window" lastClr="FFFFFF"/>
              </a:solidFill>
              <a:prstDash val="solid"/>
              <a:tailEnd type="triangle" w="sm" len="lg"/>
            </a:ln>
            <a:effectLst/>
          </p:spPr>
        </p:cxnSp>
        <p:cxnSp>
          <p:nvCxnSpPr>
            <p:cNvPr id="129" name="Straight Connector 128">
              <a:extLst>
                <a:ext uri="{FF2B5EF4-FFF2-40B4-BE49-F238E27FC236}">
                  <a16:creationId xmlns:a16="http://schemas.microsoft.com/office/drawing/2014/main" id="{CD82F57B-B364-4D40-BA18-A8B4B7EDD41B}"/>
                </a:ext>
              </a:extLst>
            </p:cNvPr>
            <p:cNvCxnSpPr/>
            <p:nvPr/>
          </p:nvCxnSpPr>
          <p:spPr>
            <a:xfrm rot="2400000">
              <a:off x="5579245" y="2839064"/>
              <a:ext cx="527205" cy="0"/>
            </a:xfrm>
            <a:prstGeom prst="line">
              <a:avLst/>
            </a:prstGeom>
            <a:noFill/>
            <a:ln w="12700" cap="rnd" cmpd="sng" algn="ctr">
              <a:solidFill>
                <a:sysClr val="window" lastClr="FFFFFF"/>
              </a:solidFill>
              <a:prstDash val="solid"/>
              <a:tailEnd type="triangle" w="sm" len="lg"/>
            </a:ln>
            <a:effectLst/>
          </p:spPr>
        </p:cxnSp>
        <p:sp>
          <p:nvSpPr>
            <p:cNvPr id="130" name="Arc 129">
              <a:extLst>
                <a:ext uri="{FF2B5EF4-FFF2-40B4-BE49-F238E27FC236}">
                  <a16:creationId xmlns:a16="http://schemas.microsoft.com/office/drawing/2014/main" id="{EB07145E-5F9C-AA4C-B851-9EE1813EB267}"/>
                </a:ext>
              </a:extLst>
            </p:cNvPr>
            <p:cNvSpPr/>
            <p:nvPr/>
          </p:nvSpPr>
          <p:spPr>
            <a:xfrm>
              <a:off x="4368910" y="2575557"/>
              <a:ext cx="1208013" cy="596985"/>
            </a:xfrm>
            <a:prstGeom prst="arc">
              <a:avLst>
                <a:gd name="adj1" fmla="val 16200000"/>
                <a:gd name="adj2" fmla="val 20451106"/>
              </a:avLst>
            </a:prstGeom>
            <a:noFill/>
            <a:ln w="12700" cap="rnd" cmpd="sng" algn="ctr">
              <a:solidFill>
                <a:sysClr val="window" lastClr="FFFFFF"/>
              </a:solidFill>
              <a:prstDash val="solid"/>
              <a:tailEnd type="triangle" w="sm" len="lg"/>
            </a:ln>
            <a:effectLst/>
          </p:spPr>
          <p:txBody>
            <a:bodyPr rtlCol="0" anchor="ctr"/>
            <a:lstStyle/>
            <a:p>
              <a:pPr algn="ctr" defTabSz="685800">
                <a:defRPr/>
              </a:pPr>
              <a:endParaRPr lang="en-GB" sz="1350" kern="0">
                <a:solidFill>
                  <a:sysClr val="windowText" lastClr="000000"/>
                </a:solidFill>
                <a:ea typeface="ＭＳ Ｐゴシック" pitchFamily="34" charset="-128"/>
              </a:endParaRPr>
            </a:p>
          </p:txBody>
        </p:sp>
        <p:sp>
          <p:nvSpPr>
            <p:cNvPr id="131" name="Arc 130">
              <a:extLst>
                <a:ext uri="{FF2B5EF4-FFF2-40B4-BE49-F238E27FC236}">
                  <a16:creationId xmlns:a16="http://schemas.microsoft.com/office/drawing/2014/main" id="{A5B7550C-5313-2146-8830-B4587D4C644A}"/>
                </a:ext>
              </a:extLst>
            </p:cNvPr>
            <p:cNvSpPr/>
            <p:nvPr/>
          </p:nvSpPr>
          <p:spPr>
            <a:xfrm>
              <a:off x="3468758" y="2564603"/>
              <a:ext cx="1208013" cy="596985"/>
            </a:xfrm>
            <a:prstGeom prst="arc">
              <a:avLst>
                <a:gd name="adj1" fmla="val 12016662"/>
                <a:gd name="adj2" fmla="val 16223588"/>
              </a:avLst>
            </a:prstGeom>
            <a:noFill/>
            <a:ln w="12700" cap="rnd" cmpd="sng" algn="ctr">
              <a:solidFill>
                <a:sysClr val="window" lastClr="FFFFFF"/>
              </a:solidFill>
              <a:prstDash val="solid"/>
              <a:tailEnd type="triangle" w="sm" len="lg"/>
            </a:ln>
            <a:effectLst/>
          </p:spPr>
          <p:txBody>
            <a:bodyPr rtlCol="0" anchor="ctr"/>
            <a:lstStyle/>
            <a:p>
              <a:pPr algn="ctr" defTabSz="685800">
                <a:defRPr/>
              </a:pPr>
              <a:endParaRPr lang="en-GB" sz="1350" kern="0">
                <a:solidFill>
                  <a:sysClr val="windowText" lastClr="000000"/>
                </a:solidFill>
                <a:ea typeface="ＭＳ Ｐゴシック" pitchFamily="34" charset="-128"/>
              </a:endParaRPr>
            </a:p>
          </p:txBody>
        </p:sp>
        <p:sp>
          <p:nvSpPr>
            <p:cNvPr id="132" name="Arc 131">
              <a:extLst>
                <a:ext uri="{FF2B5EF4-FFF2-40B4-BE49-F238E27FC236}">
                  <a16:creationId xmlns:a16="http://schemas.microsoft.com/office/drawing/2014/main" id="{2B6C64A6-62B2-4941-B1C9-CB886EBE459B}"/>
                </a:ext>
              </a:extLst>
            </p:cNvPr>
            <p:cNvSpPr/>
            <p:nvPr/>
          </p:nvSpPr>
          <p:spPr>
            <a:xfrm>
              <a:off x="3420960" y="2432469"/>
              <a:ext cx="1208013" cy="596985"/>
            </a:xfrm>
            <a:prstGeom prst="arc">
              <a:avLst>
                <a:gd name="adj1" fmla="val 12016662"/>
                <a:gd name="adj2" fmla="val 16223588"/>
              </a:avLst>
            </a:prstGeom>
            <a:noFill/>
            <a:ln w="12700" cap="rnd" cmpd="sng" algn="ctr">
              <a:solidFill>
                <a:sysClr val="window" lastClr="FFFFFF"/>
              </a:solidFill>
              <a:prstDash val="solid"/>
              <a:tailEnd type="triangle" w="sm" len="lg"/>
            </a:ln>
            <a:effectLst/>
          </p:spPr>
          <p:txBody>
            <a:bodyPr rtlCol="0" anchor="ctr"/>
            <a:lstStyle/>
            <a:p>
              <a:pPr algn="ctr" defTabSz="685800">
                <a:defRPr/>
              </a:pPr>
              <a:endParaRPr lang="en-GB" sz="1350" kern="0">
                <a:solidFill>
                  <a:sysClr val="windowText" lastClr="000000"/>
                </a:solidFill>
                <a:ea typeface="ＭＳ Ｐゴシック" pitchFamily="34" charset="-128"/>
              </a:endParaRPr>
            </a:p>
          </p:txBody>
        </p:sp>
        <p:sp>
          <p:nvSpPr>
            <p:cNvPr id="133" name="Arc 132">
              <a:extLst>
                <a:ext uri="{FF2B5EF4-FFF2-40B4-BE49-F238E27FC236}">
                  <a16:creationId xmlns:a16="http://schemas.microsoft.com/office/drawing/2014/main" id="{20D8EAB2-0063-1449-98BA-60C036704FFF}"/>
                </a:ext>
              </a:extLst>
            </p:cNvPr>
            <p:cNvSpPr/>
            <p:nvPr/>
          </p:nvSpPr>
          <p:spPr>
            <a:xfrm>
              <a:off x="4428138" y="2443067"/>
              <a:ext cx="1208013" cy="596985"/>
            </a:xfrm>
            <a:prstGeom prst="arc">
              <a:avLst>
                <a:gd name="adj1" fmla="val 16200000"/>
                <a:gd name="adj2" fmla="val 20451106"/>
              </a:avLst>
            </a:prstGeom>
            <a:noFill/>
            <a:ln w="12700" cap="rnd" cmpd="sng" algn="ctr">
              <a:solidFill>
                <a:sysClr val="window" lastClr="FFFFFF"/>
              </a:solidFill>
              <a:prstDash val="solid"/>
              <a:tailEnd type="triangle" w="sm" len="lg"/>
            </a:ln>
            <a:effectLst/>
          </p:spPr>
          <p:txBody>
            <a:bodyPr rtlCol="0" anchor="ctr"/>
            <a:lstStyle/>
            <a:p>
              <a:pPr algn="ctr" defTabSz="685800">
                <a:defRPr/>
              </a:pPr>
              <a:endParaRPr lang="en-GB" sz="1350" kern="0">
                <a:solidFill>
                  <a:sysClr val="windowText" lastClr="000000"/>
                </a:solidFill>
                <a:ea typeface="ＭＳ Ｐゴシック" pitchFamily="34" charset="-128"/>
              </a:endParaRPr>
            </a:p>
          </p:txBody>
        </p:sp>
        <p:cxnSp>
          <p:nvCxnSpPr>
            <p:cNvPr id="134" name="Straight Connector 133">
              <a:extLst>
                <a:ext uri="{FF2B5EF4-FFF2-40B4-BE49-F238E27FC236}">
                  <a16:creationId xmlns:a16="http://schemas.microsoft.com/office/drawing/2014/main" id="{872B5896-E7AD-B740-86A5-F34F4C4B69E1}"/>
                </a:ext>
              </a:extLst>
            </p:cNvPr>
            <p:cNvCxnSpPr/>
            <p:nvPr/>
          </p:nvCxnSpPr>
          <p:spPr>
            <a:xfrm>
              <a:off x="4252254" y="2440066"/>
              <a:ext cx="527205" cy="0"/>
            </a:xfrm>
            <a:prstGeom prst="line">
              <a:avLst/>
            </a:prstGeom>
            <a:noFill/>
            <a:ln w="12700" cap="rnd" cmpd="sng" algn="ctr">
              <a:solidFill>
                <a:sysClr val="window" lastClr="FFFFFF"/>
              </a:solidFill>
              <a:prstDash val="solid"/>
              <a:tailEnd type="triangle" w="sm" len="lg"/>
            </a:ln>
            <a:effectLst/>
          </p:spPr>
        </p:cxnSp>
        <p:sp>
          <p:nvSpPr>
            <p:cNvPr id="135" name="Arc 134">
              <a:extLst>
                <a:ext uri="{FF2B5EF4-FFF2-40B4-BE49-F238E27FC236}">
                  <a16:creationId xmlns:a16="http://schemas.microsoft.com/office/drawing/2014/main" id="{DCC6A444-14DB-F94A-A42C-30311A90449A}"/>
                </a:ext>
              </a:extLst>
            </p:cNvPr>
            <p:cNvSpPr/>
            <p:nvPr/>
          </p:nvSpPr>
          <p:spPr>
            <a:xfrm rot="2040000">
              <a:off x="6080284" y="2910835"/>
              <a:ext cx="1208013" cy="596985"/>
            </a:xfrm>
            <a:prstGeom prst="arc">
              <a:avLst>
                <a:gd name="adj1" fmla="val 1298685"/>
                <a:gd name="adj2" fmla="val 5127863"/>
              </a:avLst>
            </a:prstGeom>
            <a:noFill/>
            <a:ln w="12700" cap="rnd" cmpd="sng" algn="ctr">
              <a:solidFill>
                <a:sysClr val="window" lastClr="FFFFFF"/>
              </a:solidFill>
              <a:prstDash val="solid"/>
              <a:headEnd type="triangle" w="sm" len="lg"/>
              <a:tailEnd type="none" w="sm" len="lg"/>
            </a:ln>
            <a:effectLst/>
          </p:spPr>
          <p:txBody>
            <a:bodyPr rtlCol="0" anchor="ctr"/>
            <a:lstStyle/>
            <a:p>
              <a:pPr algn="ctr" defTabSz="685800">
                <a:defRPr/>
              </a:pPr>
              <a:endParaRPr lang="en-GB" sz="1350" kern="0">
                <a:solidFill>
                  <a:sysClr val="windowText" lastClr="000000"/>
                </a:solidFill>
                <a:ea typeface="ＭＳ Ｐゴシック" pitchFamily="34" charset="-128"/>
              </a:endParaRPr>
            </a:p>
          </p:txBody>
        </p:sp>
        <p:sp>
          <p:nvSpPr>
            <p:cNvPr id="136" name="Arc 135">
              <a:extLst>
                <a:ext uri="{FF2B5EF4-FFF2-40B4-BE49-F238E27FC236}">
                  <a16:creationId xmlns:a16="http://schemas.microsoft.com/office/drawing/2014/main" id="{684E5228-3B8F-3145-BE10-5C6645CBB929}"/>
                </a:ext>
              </a:extLst>
            </p:cNvPr>
            <p:cNvSpPr/>
            <p:nvPr/>
          </p:nvSpPr>
          <p:spPr>
            <a:xfrm rot="2040000">
              <a:off x="6192138" y="3029720"/>
              <a:ext cx="1208013" cy="596985"/>
            </a:xfrm>
            <a:prstGeom prst="arc">
              <a:avLst>
                <a:gd name="adj1" fmla="val 1298685"/>
                <a:gd name="adj2" fmla="val 5127863"/>
              </a:avLst>
            </a:prstGeom>
            <a:noFill/>
            <a:ln w="12700" cap="rnd" cmpd="sng" algn="ctr">
              <a:solidFill>
                <a:sysClr val="window" lastClr="FFFFFF"/>
              </a:solidFill>
              <a:prstDash val="solid"/>
              <a:headEnd type="triangle" w="sm" len="lg"/>
              <a:tailEnd type="none" w="sm" len="lg"/>
            </a:ln>
            <a:effectLst/>
          </p:spPr>
          <p:txBody>
            <a:bodyPr rtlCol="0" anchor="ctr"/>
            <a:lstStyle/>
            <a:p>
              <a:pPr algn="ctr" defTabSz="685800">
                <a:defRPr/>
              </a:pPr>
              <a:endParaRPr lang="en-GB" sz="1350" kern="0">
                <a:solidFill>
                  <a:sysClr val="windowText" lastClr="000000"/>
                </a:solidFill>
                <a:ea typeface="ＭＳ Ｐゴシック" pitchFamily="34" charset="-128"/>
              </a:endParaRPr>
            </a:p>
          </p:txBody>
        </p:sp>
        <p:sp>
          <p:nvSpPr>
            <p:cNvPr id="137" name="Arc 136">
              <a:extLst>
                <a:ext uri="{FF2B5EF4-FFF2-40B4-BE49-F238E27FC236}">
                  <a16:creationId xmlns:a16="http://schemas.microsoft.com/office/drawing/2014/main" id="{C4BBD43A-8DD9-DB4B-B416-50EBB86B919B}"/>
                </a:ext>
              </a:extLst>
            </p:cNvPr>
            <p:cNvSpPr/>
            <p:nvPr/>
          </p:nvSpPr>
          <p:spPr>
            <a:xfrm rot="2759949">
              <a:off x="5769171" y="3504766"/>
              <a:ext cx="1208013" cy="596985"/>
            </a:xfrm>
            <a:prstGeom prst="arc">
              <a:avLst>
                <a:gd name="adj1" fmla="val 16713742"/>
                <a:gd name="adj2" fmla="val 20451106"/>
              </a:avLst>
            </a:prstGeom>
            <a:noFill/>
            <a:ln w="12700" cap="rnd" cmpd="sng" algn="ctr">
              <a:solidFill>
                <a:sysClr val="window" lastClr="FFFFFF"/>
              </a:solidFill>
              <a:prstDash val="solid"/>
              <a:tailEnd type="triangle" w="sm" len="lg"/>
            </a:ln>
            <a:effectLst/>
          </p:spPr>
          <p:txBody>
            <a:bodyPr rtlCol="0" anchor="ctr"/>
            <a:lstStyle/>
            <a:p>
              <a:pPr algn="ctr" defTabSz="685800">
                <a:defRPr/>
              </a:pPr>
              <a:endParaRPr lang="en-GB" sz="1350" kern="0">
                <a:solidFill>
                  <a:sysClr val="windowText" lastClr="000000"/>
                </a:solidFill>
                <a:ea typeface="ＭＳ Ｐゴシック" pitchFamily="34" charset="-128"/>
              </a:endParaRPr>
            </a:p>
          </p:txBody>
        </p:sp>
        <p:sp>
          <p:nvSpPr>
            <p:cNvPr id="138" name="Arc 137">
              <a:extLst>
                <a:ext uri="{FF2B5EF4-FFF2-40B4-BE49-F238E27FC236}">
                  <a16:creationId xmlns:a16="http://schemas.microsoft.com/office/drawing/2014/main" id="{A93472B6-6DA7-B842-93A6-7307C19244FE}"/>
                </a:ext>
              </a:extLst>
            </p:cNvPr>
            <p:cNvSpPr/>
            <p:nvPr/>
          </p:nvSpPr>
          <p:spPr>
            <a:xfrm rot="2759949">
              <a:off x="5653882" y="3449427"/>
              <a:ext cx="1208013" cy="596985"/>
            </a:xfrm>
            <a:prstGeom prst="arc">
              <a:avLst>
                <a:gd name="adj1" fmla="val 16200000"/>
                <a:gd name="adj2" fmla="val 20451106"/>
              </a:avLst>
            </a:prstGeom>
            <a:noFill/>
            <a:ln w="12700" cap="rnd" cmpd="sng" algn="ctr">
              <a:solidFill>
                <a:sysClr val="window" lastClr="FFFFFF"/>
              </a:solidFill>
              <a:prstDash val="solid"/>
              <a:tailEnd type="triangle" w="sm" len="lg"/>
            </a:ln>
            <a:effectLst/>
          </p:spPr>
          <p:txBody>
            <a:bodyPr rtlCol="0" anchor="ctr"/>
            <a:lstStyle/>
            <a:p>
              <a:pPr algn="ctr" defTabSz="685800">
                <a:defRPr/>
              </a:pPr>
              <a:endParaRPr lang="en-GB" sz="1350" kern="0">
                <a:solidFill>
                  <a:sysClr val="windowText" lastClr="000000"/>
                </a:solidFill>
                <a:ea typeface="ＭＳ Ｐゴシック" pitchFamily="34" charset="-128"/>
              </a:endParaRPr>
            </a:p>
          </p:txBody>
        </p:sp>
        <p:sp>
          <p:nvSpPr>
            <p:cNvPr id="139" name="TextBox 138">
              <a:extLst>
                <a:ext uri="{FF2B5EF4-FFF2-40B4-BE49-F238E27FC236}">
                  <a16:creationId xmlns:a16="http://schemas.microsoft.com/office/drawing/2014/main" id="{E4D2EAED-6EBC-D445-AE64-A6D8DFF0CA5E}"/>
                </a:ext>
              </a:extLst>
            </p:cNvPr>
            <p:cNvSpPr txBox="1"/>
            <p:nvPr/>
          </p:nvSpPr>
          <p:spPr>
            <a:xfrm>
              <a:off x="2157564" y="2054467"/>
              <a:ext cx="223492" cy="400109"/>
            </a:xfrm>
            <a:prstGeom prst="rect">
              <a:avLst/>
            </a:prstGeom>
            <a:noFill/>
          </p:spPr>
          <p:txBody>
            <a:bodyPr wrap="square" rtlCol="0">
              <a:spAutoFit/>
            </a:bodyPr>
            <a:lstStyle/>
            <a:p>
              <a:pPr algn="ctr" defTabSz="685800">
                <a:defRPr/>
              </a:pPr>
              <a:r>
                <a:rPr lang="en-GB" sz="1350" kern="0" dirty="0">
                  <a:solidFill>
                    <a:sysClr val="windowText" lastClr="000000"/>
                  </a:solidFill>
                  <a:latin typeface="Arial Rounded MT Bold" panose="020F0704030504030204" pitchFamily="34" charset="0"/>
                  <a:ea typeface="ＭＳ Ｐゴシック" pitchFamily="34" charset="-128"/>
                </a:rPr>
                <a:t>P</a:t>
              </a:r>
            </a:p>
          </p:txBody>
        </p:sp>
        <p:sp>
          <p:nvSpPr>
            <p:cNvPr id="140" name="TextBox 139">
              <a:extLst>
                <a:ext uri="{FF2B5EF4-FFF2-40B4-BE49-F238E27FC236}">
                  <a16:creationId xmlns:a16="http://schemas.microsoft.com/office/drawing/2014/main" id="{A65D9034-5ED6-3A4B-B8B4-EDE2EEA9A119}"/>
                </a:ext>
              </a:extLst>
            </p:cNvPr>
            <p:cNvSpPr txBox="1"/>
            <p:nvPr/>
          </p:nvSpPr>
          <p:spPr>
            <a:xfrm>
              <a:off x="6667224" y="2053912"/>
              <a:ext cx="223492" cy="400109"/>
            </a:xfrm>
            <a:prstGeom prst="rect">
              <a:avLst/>
            </a:prstGeom>
            <a:noFill/>
          </p:spPr>
          <p:txBody>
            <a:bodyPr wrap="square" rtlCol="0">
              <a:spAutoFit/>
            </a:bodyPr>
            <a:lstStyle/>
            <a:p>
              <a:pPr algn="ctr" defTabSz="685800">
                <a:defRPr/>
              </a:pPr>
              <a:r>
                <a:rPr lang="en-GB" sz="1350" kern="0" dirty="0">
                  <a:solidFill>
                    <a:sysClr val="windowText" lastClr="000000"/>
                  </a:solidFill>
                  <a:latin typeface="Arial Rounded MT Bold" panose="020F0704030504030204" pitchFamily="34" charset="0"/>
                  <a:ea typeface="ＭＳ Ｐゴシック" pitchFamily="34" charset="-128"/>
                </a:rPr>
                <a:t>P</a:t>
              </a:r>
            </a:p>
          </p:txBody>
        </p:sp>
        <p:sp>
          <p:nvSpPr>
            <p:cNvPr id="141" name="TextBox 140">
              <a:extLst>
                <a:ext uri="{FF2B5EF4-FFF2-40B4-BE49-F238E27FC236}">
                  <a16:creationId xmlns:a16="http://schemas.microsoft.com/office/drawing/2014/main" id="{9A5655DB-7178-B245-A9FA-AF04363B0845}"/>
                </a:ext>
              </a:extLst>
            </p:cNvPr>
            <p:cNvSpPr txBox="1"/>
            <p:nvPr/>
          </p:nvSpPr>
          <p:spPr>
            <a:xfrm>
              <a:off x="3665013" y="3432373"/>
              <a:ext cx="991795" cy="338555"/>
            </a:xfrm>
            <a:prstGeom prst="rect">
              <a:avLst/>
            </a:prstGeom>
            <a:noFill/>
          </p:spPr>
          <p:txBody>
            <a:bodyPr wrap="square" rtlCol="0">
              <a:spAutoFit/>
            </a:bodyPr>
            <a:lstStyle/>
            <a:p>
              <a:pPr algn="ctr" defTabSz="685800">
                <a:defRPr/>
              </a:pPr>
              <a:r>
                <a:rPr lang="en-GB" sz="1050" kern="0" dirty="0">
                  <a:solidFill>
                    <a:sysClr val="windowText" lastClr="000000"/>
                  </a:solidFill>
                  <a:latin typeface="Arial Rounded MT Bold" panose="020F0704030504030204" pitchFamily="34" charset="0"/>
                  <a:ea typeface="ＭＳ Ｐゴシック" pitchFamily="34" charset="-128"/>
                </a:rPr>
                <a:t>e-beam</a:t>
              </a:r>
            </a:p>
          </p:txBody>
        </p:sp>
        <p:sp>
          <p:nvSpPr>
            <p:cNvPr id="142" name="TextBox 141">
              <a:extLst>
                <a:ext uri="{FF2B5EF4-FFF2-40B4-BE49-F238E27FC236}">
                  <a16:creationId xmlns:a16="http://schemas.microsoft.com/office/drawing/2014/main" id="{8D3CA9B0-E371-5243-A266-D43765E879ED}"/>
                </a:ext>
              </a:extLst>
            </p:cNvPr>
            <p:cNvSpPr txBox="1"/>
            <p:nvPr/>
          </p:nvSpPr>
          <p:spPr>
            <a:xfrm>
              <a:off x="3124649" y="1952529"/>
              <a:ext cx="223492" cy="400109"/>
            </a:xfrm>
            <a:prstGeom prst="rect">
              <a:avLst/>
            </a:prstGeom>
            <a:noFill/>
          </p:spPr>
          <p:txBody>
            <a:bodyPr wrap="square" rtlCol="0">
              <a:spAutoFit/>
            </a:bodyPr>
            <a:lstStyle/>
            <a:p>
              <a:pPr algn="ctr" defTabSz="685800">
                <a:defRPr/>
              </a:pPr>
              <a:r>
                <a:rPr lang="en-GB" sz="1350" kern="0" dirty="0">
                  <a:solidFill>
                    <a:srgbClr val="0070C0"/>
                  </a:solidFill>
                  <a:latin typeface="Arial Rounded MT Bold" panose="020F0704030504030204" pitchFamily="34" charset="0"/>
                  <a:ea typeface="ＭＳ Ｐゴシック" pitchFamily="34" charset="-128"/>
                </a:rPr>
                <a:t>B</a:t>
              </a:r>
            </a:p>
          </p:txBody>
        </p:sp>
        <p:sp>
          <p:nvSpPr>
            <p:cNvPr id="143" name="TextBox 142">
              <a:extLst>
                <a:ext uri="{FF2B5EF4-FFF2-40B4-BE49-F238E27FC236}">
                  <a16:creationId xmlns:a16="http://schemas.microsoft.com/office/drawing/2014/main" id="{83156892-5CE1-5D4B-AFFA-E2E21F41970D}"/>
                </a:ext>
              </a:extLst>
            </p:cNvPr>
            <p:cNvSpPr txBox="1"/>
            <p:nvPr/>
          </p:nvSpPr>
          <p:spPr>
            <a:xfrm>
              <a:off x="5331382" y="1853451"/>
              <a:ext cx="223492" cy="400109"/>
            </a:xfrm>
            <a:prstGeom prst="rect">
              <a:avLst/>
            </a:prstGeom>
            <a:noFill/>
          </p:spPr>
          <p:txBody>
            <a:bodyPr wrap="square" rtlCol="0">
              <a:spAutoFit/>
            </a:bodyPr>
            <a:lstStyle/>
            <a:p>
              <a:pPr algn="ctr" defTabSz="685800">
                <a:defRPr/>
              </a:pPr>
              <a:r>
                <a:rPr lang="en-GB" sz="1350" kern="0" dirty="0">
                  <a:solidFill>
                    <a:srgbClr val="0070C0"/>
                  </a:solidFill>
                  <a:latin typeface="Arial Rounded MT Bold" panose="020F0704030504030204" pitchFamily="34" charset="0"/>
                  <a:ea typeface="ＭＳ Ｐゴシック" pitchFamily="34" charset="-128"/>
                </a:rPr>
                <a:t>B</a:t>
              </a:r>
            </a:p>
          </p:txBody>
        </p:sp>
        <p:sp>
          <p:nvSpPr>
            <p:cNvPr id="144" name="TextBox 143">
              <a:extLst>
                <a:ext uri="{FF2B5EF4-FFF2-40B4-BE49-F238E27FC236}">
                  <a16:creationId xmlns:a16="http://schemas.microsoft.com/office/drawing/2014/main" id="{15C9F463-3357-874F-A815-32B5E2E69EE8}"/>
                </a:ext>
              </a:extLst>
            </p:cNvPr>
            <p:cNvSpPr txBox="1"/>
            <p:nvPr/>
          </p:nvSpPr>
          <p:spPr>
            <a:xfrm rot="19080000">
              <a:off x="3125140" y="3015079"/>
              <a:ext cx="223492" cy="338555"/>
            </a:xfrm>
            <a:prstGeom prst="rect">
              <a:avLst/>
            </a:prstGeom>
            <a:noFill/>
          </p:spPr>
          <p:txBody>
            <a:bodyPr wrap="square" rtlCol="0">
              <a:spAutoFit/>
            </a:bodyPr>
            <a:lstStyle/>
            <a:p>
              <a:pPr algn="ctr" defTabSz="685800">
                <a:defRPr/>
              </a:pPr>
              <a:r>
                <a:rPr lang="en-GB" sz="1050" kern="0" dirty="0">
                  <a:solidFill>
                    <a:srgbClr val="0070C0"/>
                  </a:solidFill>
                  <a:latin typeface="Arial Rounded MT Bold" panose="020F0704030504030204" pitchFamily="34" charset="0"/>
                  <a:ea typeface="ＭＳ Ｐゴシック" pitchFamily="34" charset="-128"/>
                </a:rPr>
                <a:t>B</a:t>
              </a:r>
            </a:p>
          </p:txBody>
        </p:sp>
        <p:sp>
          <p:nvSpPr>
            <p:cNvPr id="145" name="TextBox 144">
              <a:extLst>
                <a:ext uri="{FF2B5EF4-FFF2-40B4-BE49-F238E27FC236}">
                  <a16:creationId xmlns:a16="http://schemas.microsoft.com/office/drawing/2014/main" id="{354A3FE1-17D8-FB4E-8548-07DCE0F30BB4}"/>
                </a:ext>
              </a:extLst>
            </p:cNvPr>
            <p:cNvSpPr txBox="1"/>
            <p:nvPr/>
          </p:nvSpPr>
          <p:spPr>
            <a:xfrm rot="2456052">
              <a:off x="5697422" y="3020131"/>
              <a:ext cx="223492" cy="338555"/>
            </a:xfrm>
            <a:prstGeom prst="rect">
              <a:avLst/>
            </a:prstGeom>
            <a:noFill/>
          </p:spPr>
          <p:txBody>
            <a:bodyPr wrap="square" rtlCol="0">
              <a:spAutoFit/>
            </a:bodyPr>
            <a:lstStyle/>
            <a:p>
              <a:pPr algn="ctr" defTabSz="685800">
                <a:defRPr/>
              </a:pPr>
              <a:r>
                <a:rPr lang="en-GB" sz="1050" kern="0" dirty="0">
                  <a:solidFill>
                    <a:srgbClr val="0070C0"/>
                  </a:solidFill>
                  <a:latin typeface="Arial Rounded MT Bold" panose="020F0704030504030204" pitchFamily="34" charset="0"/>
                  <a:ea typeface="ＭＳ Ｐゴシック" pitchFamily="34" charset="-128"/>
                </a:rPr>
                <a:t>B</a:t>
              </a:r>
            </a:p>
          </p:txBody>
        </p:sp>
        <p:sp>
          <p:nvSpPr>
            <p:cNvPr id="146" name="TextBox 145">
              <a:extLst>
                <a:ext uri="{FF2B5EF4-FFF2-40B4-BE49-F238E27FC236}">
                  <a16:creationId xmlns:a16="http://schemas.microsoft.com/office/drawing/2014/main" id="{F7D91F1C-1243-1F42-8873-8EBDED39E7B8}"/>
                </a:ext>
              </a:extLst>
            </p:cNvPr>
            <p:cNvSpPr txBox="1"/>
            <p:nvPr/>
          </p:nvSpPr>
          <p:spPr>
            <a:xfrm>
              <a:off x="4260384" y="2162947"/>
              <a:ext cx="223492" cy="338555"/>
            </a:xfrm>
            <a:prstGeom prst="rect">
              <a:avLst/>
            </a:prstGeom>
            <a:noFill/>
          </p:spPr>
          <p:txBody>
            <a:bodyPr wrap="square" rtlCol="0">
              <a:spAutoFit/>
            </a:bodyPr>
            <a:lstStyle/>
            <a:p>
              <a:pPr algn="ctr" defTabSz="685800">
                <a:defRPr/>
              </a:pPr>
              <a:r>
                <a:rPr lang="en-GB" sz="1050" kern="0" dirty="0">
                  <a:solidFill>
                    <a:srgbClr val="0070C0"/>
                  </a:solidFill>
                  <a:latin typeface="Arial Rounded MT Bold" panose="020F0704030504030204" pitchFamily="34" charset="0"/>
                  <a:ea typeface="ＭＳ Ｐゴシック" pitchFamily="34" charset="-128"/>
                </a:rPr>
                <a:t>B</a:t>
              </a:r>
            </a:p>
          </p:txBody>
        </p:sp>
        <p:cxnSp>
          <p:nvCxnSpPr>
            <p:cNvPr id="147" name="Straight Connector 146">
              <a:extLst>
                <a:ext uri="{FF2B5EF4-FFF2-40B4-BE49-F238E27FC236}">
                  <a16:creationId xmlns:a16="http://schemas.microsoft.com/office/drawing/2014/main" id="{91173AC4-5991-6F4B-A47E-8C751AC59780}"/>
                </a:ext>
              </a:extLst>
            </p:cNvPr>
            <p:cNvCxnSpPr/>
            <p:nvPr/>
          </p:nvCxnSpPr>
          <p:spPr>
            <a:xfrm>
              <a:off x="2672355" y="3577287"/>
              <a:ext cx="406110" cy="479927"/>
            </a:xfrm>
            <a:prstGeom prst="line">
              <a:avLst/>
            </a:prstGeom>
            <a:noFill/>
            <a:ln w="12700" cap="rnd" cmpd="sng" algn="ctr">
              <a:solidFill>
                <a:sysClr val="windowText" lastClr="000000"/>
              </a:solidFill>
              <a:prstDash val="sysDot"/>
              <a:headEnd type="oval" w="sm" len="sm"/>
              <a:tailEnd w="sm" len="sm"/>
            </a:ln>
            <a:effectLst/>
          </p:spPr>
        </p:cxnSp>
        <p:sp>
          <p:nvSpPr>
            <p:cNvPr id="148" name="TextBox 147">
              <a:extLst>
                <a:ext uri="{FF2B5EF4-FFF2-40B4-BE49-F238E27FC236}">
                  <a16:creationId xmlns:a16="http://schemas.microsoft.com/office/drawing/2014/main" id="{FA869F48-43D8-2C44-B26B-579FAC80675E}"/>
                </a:ext>
              </a:extLst>
            </p:cNvPr>
            <p:cNvSpPr txBox="1"/>
            <p:nvPr/>
          </p:nvSpPr>
          <p:spPr>
            <a:xfrm>
              <a:off x="2748488" y="3963627"/>
              <a:ext cx="991795" cy="338555"/>
            </a:xfrm>
            <a:prstGeom prst="rect">
              <a:avLst/>
            </a:prstGeom>
            <a:noFill/>
          </p:spPr>
          <p:txBody>
            <a:bodyPr wrap="square" rtlCol="0">
              <a:spAutoFit/>
            </a:bodyPr>
            <a:lstStyle/>
            <a:p>
              <a:pPr algn="ctr" defTabSz="685800">
                <a:defRPr/>
              </a:pPr>
              <a:r>
                <a:rPr lang="en-GB" sz="1050" kern="0" dirty="0">
                  <a:solidFill>
                    <a:sysClr val="windowText" lastClr="000000"/>
                  </a:solidFill>
                  <a:latin typeface="Arial Rounded MT Bold" panose="020F0704030504030204" pitchFamily="34" charset="0"/>
                  <a:ea typeface="ＭＳ Ｐゴシック" pitchFamily="34" charset="-128"/>
                </a:rPr>
                <a:t>Cathode</a:t>
              </a:r>
            </a:p>
          </p:txBody>
        </p:sp>
        <p:sp>
          <p:nvSpPr>
            <p:cNvPr id="149" name="TextBox 148">
              <a:extLst>
                <a:ext uri="{FF2B5EF4-FFF2-40B4-BE49-F238E27FC236}">
                  <a16:creationId xmlns:a16="http://schemas.microsoft.com/office/drawing/2014/main" id="{103B7D08-685F-2A47-AAF3-38CC57434674}"/>
                </a:ext>
              </a:extLst>
            </p:cNvPr>
            <p:cNvSpPr txBox="1"/>
            <p:nvPr/>
          </p:nvSpPr>
          <p:spPr>
            <a:xfrm>
              <a:off x="5521094" y="3962798"/>
              <a:ext cx="1096444" cy="338555"/>
            </a:xfrm>
            <a:prstGeom prst="rect">
              <a:avLst/>
            </a:prstGeom>
            <a:noFill/>
          </p:spPr>
          <p:txBody>
            <a:bodyPr wrap="square" rtlCol="0">
              <a:spAutoFit/>
            </a:bodyPr>
            <a:lstStyle/>
            <a:p>
              <a:pPr algn="ctr" defTabSz="685800">
                <a:defRPr/>
              </a:pPr>
              <a:r>
                <a:rPr lang="en-GB" sz="1050" kern="0" dirty="0">
                  <a:solidFill>
                    <a:sysClr val="windowText" lastClr="000000"/>
                  </a:solidFill>
                  <a:latin typeface="Arial Rounded MT Bold" panose="020F0704030504030204" pitchFamily="34" charset="0"/>
                  <a:ea typeface="ＭＳ Ｐゴシック" pitchFamily="34" charset="-128"/>
                </a:rPr>
                <a:t>Collector</a:t>
              </a:r>
            </a:p>
          </p:txBody>
        </p:sp>
        <p:cxnSp>
          <p:nvCxnSpPr>
            <p:cNvPr id="150" name="Straight Connector 149">
              <a:extLst>
                <a:ext uri="{FF2B5EF4-FFF2-40B4-BE49-F238E27FC236}">
                  <a16:creationId xmlns:a16="http://schemas.microsoft.com/office/drawing/2014/main" id="{57BAE911-8A66-404F-8AA5-1D96F76F0520}"/>
                </a:ext>
              </a:extLst>
            </p:cNvPr>
            <p:cNvCxnSpPr/>
            <p:nvPr/>
          </p:nvCxnSpPr>
          <p:spPr>
            <a:xfrm flipH="1">
              <a:off x="6528607" y="3803258"/>
              <a:ext cx="309885" cy="337034"/>
            </a:xfrm>
            <a:prstGeom prst="line">
              <a:avLst/>
            </a:prstGeom>
            <a:noFill/>
            <a:ln w="12700" cap="rnd" cmpd="sng" algn="ctr">
              <a:solidFill>
                <a:sysClr val="windowText" lastClr="000000"/>
              </a:solidFill>
              <a:prstDash val="sysDot"/>
              <a:headEnd type="oval" w="sm" len="sm"/>
              <a:tailEnd w="sm" len="sm"/>
            </a:ln>
            <a:effectLst/>
          </p:spPr>
        </p:cxnSp>
        <p:cxnSp>
          <p:nvCxnSpPr>
            <p:cNvPr id="151" name="Straight Connector 150">
              <a:extLst>
                <a:ext uri="{FF2B5EF4-FFF2-40B4-BE49-F238E27FC236}">
                  <a16:creationId xmlns:a16="http://schemas.microsoft.com/office/drawing/2014/main" id="{A119352A-6D9C-6E43-888B-56F1838CBDBD}"/>
                </a:ext>
              </a:extLst>
            </p:cNvPr>
            <p:cNvCxnSpPr/>
            <p:nvPr/>
          </p:nvCxnSpPr>
          <p:spPr>
            <a:xfrm>
              <a:off x="2716601" y="3350383"/>
              <a:ext cx="1094772" cy="266668"/>
            </a:xfrm>
            <a:prstGeom prst="line">
              <a:avLst/>
            </a:prstGeom>
            <a:noFill/>
            <a:ln w="12700" cap="rnd" cmpd="sng" algn="ctr">
              <a:solidFill>
                <a:sysClr val="windowText" lastClr="000000"/>
              </a:solidFill>
              <a:prstDash val="sysDot"/>
              <a:headEnd type="oval" w="sm" len="sm"/>
              <a:tailEnd w="sm" len="sm"/>
            </a:ln>
            <a:effectLst/>
          </p:spPr>
        </p:cxnSp>
        <p:cxnSp>
          <p:nvCxnSpPr>
            <p:cNvPr id="152" name="Straight Connector 151">
              <a:extLst>
                <a:ext uri="{FF2B5EF4-FFF2-40B4-BE49-F238E27FC236}">
                  <a16:creationId xmlns:a16="http://schemas.microsoft.com/office/drawing/2014/main" id="{6891DB11-C111-7444-8401-3F319B641BAC}"/>
                </a:ext>
              </a:extLst>
            </p:cNvPr>
            <p:cNvCxnSpPr/>
            <p:nvPr/>
          </p:nvCxnSpPr>
          <p:spPr>
            <a:xfrm>
              <a:off x="4171612" y="2608425"/>
              <a:ext cx="65964" cy="919364"/>
            </a:xfrm>
            <a:prstGeom prst="line">
              <a:avLst/>
            </a:prstGeom>
            <a:noFill/>
            <a:ln w="12700" cap="rnd" cmpd="sng" algn="ctr">
              <a:solidFill>
                <a:sysClr val="windowText" lastClr="000000"/>
              </a:solidFill>
              <a:prstDash val="sysDot"/>
              <a:headEnd type="oval" w="sm" len="sm"/>
              <a:tailEnd w="sm" len="sm"/>
            </a:ln>
            <a:effectLst/>
          </p:spPr>
        </p:cxnSp>
        <p:cxnSp>
          <p:nvCxnSpPr>
            <p:cNvPr id="153" name="Straight Connector 152">
              <a:extLst>
                <a:ext uri="{FF2B5EF4-FFF2-40B4-BE49-F238E27FC236}">
                  <a16:creationId xmlns:a16="http://schemas.microsoft.com/office/drawing/2014/main" id="{C1EECB62-1BCA-7A47-8F56-B2AFBBB3B4F7}"/>
                </a:ext>
              </a:extLst>
            </p:cNvPr>
            <p:cNvCxnSpPr/>
            <p:nvPr/>
          </p:nvCxnSpPr>
          <p:spPr>
            <a:xfrm flipH="1">
              <a:off x="4522268" y="2902393"/>
              <a:ext cx="1216610" cy="674894"/>
            </a:xfrm>
            <a:prstGeom prst="line">
              <a:avLst/>
            </a:prstGeom>
            <a:noFill/>
            <a:ln w="12700" cap="rnd" cmpd="sng" algn="ctr">
              <a:solidFill>
                <a:sysClr val="windowText" lastClr="000000"/>
              </a:solidFill>
              <a:prstDash val="sysDot"/>
              <a:headEnd type="oval" w="sm" len="sm"/>
              <a:tailEnd w="sm" len="sm"/>
            </a:ln>
            <a:effectLst/>
          </p:spPr>
        </p:cxnSp>
        <p:sp>
          <p:nvSpPr>
            <p:cNvPr id="154" name="TextBox 153">
              <a:extLst>
                <a:ext uri="{FF2B5EF4-FFF2-40B4-BE49-F238E27FC236}">
                  <a16:creationId xmlns:a16="http://schemas.microsoft.com/office/drawing/2014/main" id="{52CF44D1-9673-1447-8054-615CB88B93AE}"/>
                </a:ext>
              </a:extLst>
            </p:cNvPr>
            <p:cNvSpPr txBox="1"/>
            <p:nvPr/>
          </p:nvSpPr>
          <p:spPr>
            <a:xfrm>
              <a:off x="3870893" y="1501562"/>
              <a:ext cx="1320080" cy="553997"/>
            </a:xfrm>
            <a:prstGeom prst="rect">
              <a:avLst/>
            </a:prstGeom>
            <a:noFill/>
          </p:spPr>
          <p:txBody>
            <a:bodyPr wrap="square" rtlCol="0">
              <a:spAutoFit/>
            </a:bodyPr>
            <a:lstStyle/>
            <a:p>
              <a:pPr algn="ctr" defTabSz="685800">
                <a:defRPr/>
              </a:pPr>
              <a:r>
                <a:rPr lang="en-GB" sz="1050" kern="0" dirty="0">
                  <a:solidFill>
                    <a:sysClr val="windowText" lastClr="000000"/>
                  </a:solidFill>
                  <a:latin typeface="Arial Rounded MT Bold" panose="020F0704030504030204" pitchFamily="34" charset="0"/>
                  <a:ea typeface="ＭＳ Ｐゴシック" pitchFamily="34" charset="-128"/>
                </a:rPr>
                <a:t>Proton beam</a:t>
              </a:r>
            </a:p>
          </p:txBody>
        </p:sp>
        <p:cxnSp>
          <p:nvCxnSpPr>
            <p:cNvPr id="155" name="Straight Connector 154">
              <a:extLst>
                <a:ext uri="{FF2B5EF4-FFF2-40B4-BE49-F238E27FC236}">
                  <a16:creationId xmlns:a16="http://schemas.microsoft.com/office/drawing/2014/main" id="{C85D0236-5127-2D40-93D6-8E45180ACD49}"/>
                </a:ext>
              </a:extLst>
            </p:cNvPr>
            <p:cNvCxnSpPr>
              <a:cxnSpLocks/>
            </p:cNvCxnSpPr>
            <p:nvPr/>
          </p:nvCxnSpPr>
          <p:spPr>
            <a:xfrm flipH="1" flipV="1">
              <a:off x="4666270" y="1856753"/>
              <a:ext cx="1014551" cy="674821"/>
            </a:xfrm>
            <a:prstGeom prst="line">
              <a:avLst/>
            </a:prstGeom>
            <a:noFill/>
            <a:ln w="12700" cap="rnd" cmpd="sng" algn="ctr">
              <a:solidFill>
                <a:sysClr val="windowText" lastClr="000000"/>
              </a:solidFill>
              <a:prstDash val="sysDot"/>
              <a:headEnd type="oval" w="sm" len="sm"/>
              <a:tailEnd w="sm" len="sm"/>
            </a:ln>
            <a:effectLst/>
          </p:spPr>
        </p:cxnSp>
        <p:cxnSp>
          <p:nvCxnSpPr>
            <p:cNvPr id="156" name="Straight Connector 155">
              <a:extLst>
                <a:ext uri="{FF2B5EF4-FFF2-40B4-BE49-F238E27FC236}">
                  <a16:creationId xmlns:a16="http://schemas.microsoft.com/office/drawing/2014/main" id="{23B84AC3-E676-9544-89C8-D145D83A6600}"/>
                </a:ext>
              </a:extLst>
            </p:cNvPr>
            <p:cNvCxnSpPr/>
            <p:nvPr/>
          </p:nvCxnSpPr>
          <p:spPr>
            <a:xfrm flipV="1">
              <a:off x="3226262" y="1856754"/>
              <a:ext cx="1194128" cy="674820"/>
            </a:xfrm>
            <a:prstGeom prst="line">
              <a:avLst/>
            </a:prstGeom>
            <a:noFill/>
            <a:ln w="12700" cap="rnd" cmpd="sng" algn="ctr">
              <a:solidFill>
                <a:sysClr val="windowText" lastClr="000000"/>
              </a:solidFill>
              <a:prstDash val="sysDot"/>
              <a:headEnd type="oval" w="sm" len="sm"/>
              <a:tailEnd w="sm" len="sm"/>
            </a:ln>
            <a:effectLst/>
          </p:spPr>
        </p:cxnSp>
        <p:cxnSp>
          <p:nvCxnSpPr>
            <p:cNvPr id="157" name="Straight Connector 156">
              <a:extLst>
                <a:ext uri="{FF2B5EF4-FFF2-40B4-BE49-F238E27FC236}">
                  <a16:creationId xmlns:a16="http://schemas.microsoft.com/office/drawing/2014/main" id="{3BE0B351-A77D-0640-A413-F07D9C280FA5}"/>
                </a:ext>
              </a:extLst>
            </p:cNvPr>
            <p:cNvCxnSpPr/>
            <p:nvPr/>
          </p:nvCxnSpPr>
          <p:spPr>
            <a:xfrm rot="19140000">
              <a:off x="3276400" y="3022979"/>
              <a:ext cx="324000" cy="0"/>
            </a:xfrm>
            <a:prstGeom prst="line">
              <a:avLst/>
            </a:prstGeom>
            <a:noFill/>
            <a:ln w="28575" cap="rnd" cmpd="sng" algn="ctr">
              <a:solidFill>
                <a:srgbClr val="0070C0"/>
              </a:solidFill>
              <a:prstDash val="solid"/>
              <a:tailEnd type="triangle" w="sm" len="lg"/>
            </a:ln>
            <a:effectLst/>
          </p:spPr>
        </p:cxnSp>
        <p:sp>
          <p:nvSpPr>
            <p:cNvPr id="158" name="Arc 157">
              <a:extLst>
                <a:ext uri="{FF2B5EF4-FFF2-40B4-BE49-F238E27FC236}">
                  <a16:creationId xmlns:a16="http://schemas.microsoft.com/office/drawing/2014/main" id="{EF4BE364-092D-554D-85AD-4ADF97310BC3}"/>
                </a:ext>
              </a:extLst>
            </p:cNvPr>
            <p:cNvSpPr/>
            <p:nvPr/>
          </p:nvSpPr>
          <p:spPr>
            <a:xfrm>
              <a:off x="4805637" y="2018091"/>
              <a:ext cx="1208013" cy="596985"/>
            </a:xfrm>
            <a:prstGeom prst="arc">
              <a:avLst>
                <a:gd name="adj1" fmla="val 17969982"/>
                <a:gd name="adj2" fmla="val 21096346"/>
              </a:avLst>
            </a:prstGeom>
            <a:noFill/>
            <a:ln w="28575" cap="rnd" cmpd="sng" algn="ctr">
              <a:solidFill>
                <a:srgbClr val="0070C0"/>
              </a:solidFill>
              <a:prstDash val="solid"/>
              <a:tailEnd type="triangle" w="sm" len="lg"/>
            </a:ln>
            <a:effectLst/>
          </p:spPr>
          <p:txBody>
            <a:bodyPr rtlCol="0" anchor="ctr"/>
            <a:lstStyle/>
            <a:p>
              <a:pPr algn="ctr" defTabSz="685800">
                <a:defRPr/>
              </a:pPr>
              <a:endParaRPr lang="en-GB" sz="1350" kern="0">
                <a:solidFill>
                  <a:sysClr val="windowText" lastClr="000000"/>
                </a:solidFill>
                <a:ea typeface="ＭＳ Ｐゴシック" pitchFamily="34" charset="-128"/>
              </a:endParaRPr>
            </a:p>
          </p:txBody>
        </p:sp>
        <p:cxnSp>
          <p:nvCxnSpPr>
            <p:cNvPr id="159" name="Straight Connector 158">
              <a:extLst>
                <a:ext uri="{FF2B5EF4-FFF2-40B4-BE49-F238E27FC236}">
                  <a16:creationId xmlns:a16="http://schemas.microsoft.com/office/drawing/2014/main" id="{380499FC-9492-1A46-B3DA-D1E7F0E15243}"/>
                </a:ext>
              </a:extLst>
            </p:cNvPr>
            <p:cNvCxnSpPr/>
            <p:nvPr/>
          </p:nvCxnSpPr>
          <p:spPr>
            <a:xfrm>
              <a:off x="4459131" y="2318145"/>
              <a:ext cx="324000" cy="0"/>
            </a:xfrm>
            <a:prstGeom prst="line">
              <a:avLst/>
            </a:prstGeom>
            <a:noFill/>
            <a:ln w="28575" cap="rnd" cmpd="sng" algn="ctr">
              <a:solidFill>
                <a:srgbClr val="0070C0"/>
              </a:solidFill>
              <a:prstDash val="solid"/>
              <a:tailEnd type="triangle" w="sm" len="lg"/>
            </a:ln>
            <a:effectLst/>
          </p:spPr>
        </p:cxnSp>
        <p:cxnSp>
          <p:nvCxnSpPr>
            <p:cNvPr id="160" name="Straight Connector 159">
              <a:extLst>
                <a:ext uri="{FF2B5EF4-FFF2-40B4-BE49-F238E27FC236}">
                  <a16:creationId xmlns:a16="http://schemas.microsoft.com/office/drawing/2014/main" id="{9FECAC8B-07F8-C14F-A022-E8587D288AF8}"/>
                </a:ext>
              </a:extLst>
            </p:cNvPr>
            <p:cNvCxnSpPr/>
            <p:nvPr/>
          </p:nvCxnSpPr>
          <p:spPr>
            <a:xfrm rot="2400000">
              <a:off x="5838668" y="3353752"/>
              <a:ext cx="324000" cy="0"/>
            </a:xfrm>
            <a:prstGeom prst="line">
              <a:avLst/>
            </a:prstGeom>
            <a:noFill/>
            <a:ln w="28575" cap="rnd" cmpd="sng" algn="ctr">
              <a:solidFill>
                <a:srgbClr val="0070C0"/>
              </a:solidFill>
              <a:prstDash val="solid"/>
              <a:tailEnd type="triangle" w="sm" len="lg"/>
            </a:ln>
            <a:effectLst/>
          </p:spPr>
        </p:cxnSp>
        <p:sp>
          <p:nvSpPr>
            <p:cNvPr id="161" name="Arc 160">
              <a:extLst>
                <a:ext uri="{FF2B5EF4-FFF2-40B4-BE49-F238E27FC236}">
                  <a16:creationId xmlns:a16="http://schemas.microsoft.com/office/drawing/2014/main" id="{019D9C47-FBC1-214F-9691-6A92E98CD966}"/>
                </a:ext>
              </a:extLst>
            </p:cNvPr>
            <p:cNvSpPr/>
            <p:nvPr/>
          </p:nvSpPr>
          <p:spPr>
            <a:xfrm>
              <a:off x="3223533" y="1992551"/>
              <a:ext cx="1208013" cy="596985"/>
            </a:xfrm>
            <a:prstGeom prst="arc">
              <a:avLst>
                <a:gd name="adj1" fmla="val 12016662"/>
                <a:gd name="adj2" fmla="val 16223588"/>
              </a:avLst>
            </a:prstGeom>
            <a:noFill/>
            <a:ln w="28575" cap="rnd" cmpd="sng" algn="ctr">
              <a:solidFill>
                <a:srgbClr val="0070C0"/>
              </a:solidFill>
              <a:prstDash val="solid"/>
              <a:tailEnd type="triangle" w="sm" len="lg"/>
            </a:ln>
            <a:effectLst/>
          </p:spPr>
          <p:txBody>
            <a:bodyPr rtlCol="0" anchor="ctr"/>
            <a:lstStyle/>
            <a:p>
              <a:pPr algn="ctr">
                <a:defRPr/>
              </a:pPr>
              <a:endParaRPr lang="en-GB" sz="1350" kern="0">
                <a:solidFill>
                  <a:sysClr val="windowText" lastClr="000000"/>
                </a:solidFill>
                <a:ea typeface="ＭＳ Ｐゴシック" pitchFamily="34" charset="-128"/>
              </a:endParaRPr>
            </a:p>
          </p:txBody>
        </p:sp>
      </p:grpSp>
      <p:sp>
        <p:nvSpPr>
          <p:cNvPr id="310" name="Rectangle 309">
            <a:extLst>
              <a:ext uri="{FF2B5EF4-FFF2-40B4-BE49-F238E27FC236}">
                <a16:creationId xmlns:a16="http://schemas.microsoft.com/office/drawing/2014/main" id="{A462C84A-1C5F-614D-9EAD-81EBAE37CED0}"/>
              </a:ext>
            </a:extLst>
          </p:cNvPr>
          <p:cNvSpPr/>
          <p:nvPr/>
        </p:nvSpPr>
        <p:spPr>
          <a:xfrm>
            <a:off x="4298712" y="879151"/>
            <a:ext cx="4769087" cy="2062103"/>
          </a:xfrm>
          <a:prstGeom prst="rect">
            <a:avLst/>
          </a:prstGeom>
        </p:spPr>
        <p:txBody>
          <a:bodyPr wrap="square">
            <a:spAutoFit/>
          </a:bodyPr>
          <a:lstStyle/>
          <a:p>
            <a:pPr marL="214313" indent="-214313" fontAlgn="base">
              <a:spcBef>
                <a:spcPct val="0"/>
              </a:spcBef>
              <a:spcAft>
                <a:spcPct val="0"/>
              </a:spcAft>
              <a:buFont typeface="Arial" panose="020B0604020202020204" pitchFamily="34" charset="0"/>
              <a:buChar char="•"/>
            </a:pPr>
            <a:r>
              <a:rPr lang="en-GB" sz="1600" b="1" dirty="0">
                <a:solidFill>
                  <a:srgbClr val="000000"/>
                </a:solidFill>
                <a:latin typeface="Arial" pitchFamily="34" charset="0"/>
                <a:ea typeface="ＭＳ Ｐゴシック" pitchFamily="34" charset="-128"/>
              </a:rPr>
              <a:t>Standard electron cooling use energy recovery</a:t>
            </a:r>
          </a:p>
          <a:p>
            <a:pPr marL="671513" lvl="1" indent="-214313" fontAlgn="base">
              <a:spcBef>
                <a:spcPct val="0"/>
              </a:spcBef>
              <a:spcAft>
                <a:spcPct val="0"/>
              </a:spcAft>
              <a:buFont typeface="Arial" panose="020B0604020202020204" pitchFamily="34" charset="0"/>
              <a:buChar char="•"/>
            </a:pPr>
            <a:r>
              <a:rPr lang="en-GB" sz="1600" b="1" dirty="0">
                <a:solidFill>
                  <a:srgbClr val="000000"/>
                </a:solidFill>
                <a:latin typeface="Arial" pitchFamily="34" charset="0"/>
                <a:ea typeface="ＭＳ Ｐゴシック" pitchFamily="34" charset="-128"/>
              </a:rPr>
              <a:t>For example, if we need 1A @ 1MeV electron beam*, it does not mean we need 1 MW power supply</a:t>
            </a:r>
          </a:p>
          <a:p>
            <a:pPr fontAlgn="base">
              <a:spcBef>
                <a:spcPct val="0"/>
              </a:spcBef>
              <a:spcAft>
                <a:spcPct val="0"/>
              </a:spcAft>
            </a:pPr>
            <a:endParaRPr lang="en-GB" sz="1600" b="1" dirty="0">
              <a:solidFill>
                <a:srgbClr val="000000"/>
              </a:solidFill>
              <a:latin typeface="Arial" pitchFamily="34" charset="0"/>
              <a:ea typeface="ＭＳ Ｐゴシック" pitchFamily="34" charset="-128"/>
            </a:endParaRPr>
          </a:p>
          <a:p>
            <a:pPr marL="214313" indent="-214313" fontAlgn="base">
              <a:spcBef>
                <a:spcPct val="0"/>
              </a:spcBef>
              <a:spcAft>
                <a:spcPct val="0"/>
              </a:spcAft>
              <a:buFont typeface="Arial" panose="020B0604020202020204" pitchFamily="34" charset="0"/>
              <a:buChar char="•"/>
            </a:pPr>
            <a:r>
              <a:rPr lang="en-GB" sz="1600" b="1" dirty="0">
                <a:solidFill>
                  <a:srgbClr val="000000"/>
                </a:solidFill>
                <a:latin typeface="Arial" pitchFamily="34" charset="0"/>
                <a:ea typeface="ＭＳ Ｐゴシック" pitchFamily="34" charset="-128"/>
              </a:rPr>
              <a:t>Typical arrangements of e-cooler power supplies:  </a:t>
            </a:r>
          </a:p>
        </p:txBody>
      </p:sp>
      <p:grpSp>
        <p:nvGrpSpPr>
          <p:cNvPr id="311" name="Group 310">
            <a:extLst>
              <a:ext uri="{FF2B5EF4-FFF2-40B4-BE49-F238E27FC236}">
                <a16:creationId xmlns:a16="http://schemas.microsoft.com/office/drawing/2014/main" id="{D4C67F11-FA24-294E-8D45-BEC216052527}"/>
              </a:ext>
            </a:extLst>
          </p:cNvPr>
          <p:cNvGrpSpPr/>
          <p:nvPr/>
        </p:nvGrpSpPr>
        <p:grpSpPr>
          <a:xfrm>
            <a:off x="5135137" y="2785110"/>
            <a:ext cx="2609666" cy="1775900"/>
            <a:chOff x="6846848" y="2186174"/>
            <a:chExt cx="3479555" cy="2367866"/>
          </a:xfrm>
        </p:grpSpPr>
        <p:grpSp>
          <p:nvGrpSpPr>
            <p:cNvPr id="312" name="Group 311">
              <a:extLst>
                <a:ext uri="{FF2B5EF4-FFF2-40B4-BE49-F238E27FC236}">
                  <a16:creationId xmlns:a16="http://schemas.microsoft.com/office/drawing/2014/main" id="{4AADF952-1C26-7449-99E5-54F559CA51C0}"/>
                </a:ext>
              </a:extLst>
            </p:cNvPr>
            <p:cNvGrpSpPr/>
            <p:nvPr/>
          </p:nvGrpSpPr>
          <p:grpSpPr>
            <a:xfrm>
              <a:off x="6846848" y="2247763"/>
              <a:ext cx="3479555" cy="2306277"/>
              <a:chOff x="6846848" y="2247763"/>
              <a:chExt cx="3479555" cy="2306277"/>
            </a:xfrm>
          </p:grpSpPr>
          <p:sp>
            <p:nvSpPr>
              <p:cNvPr id="315" name="Rectangle 314">
                <a:extLst>
                  <a:ext uri="{FF2B5EF4-FFF2-40B4-BE49-F238E27FC236}">
                    <a16:creationId xmlns:a16="http://schemas.microsoft.com/office/drawing/2014/main" id="{C0956B8B-EDE6-FE48-942C-72F83AF76777}"/>
                  </a:ext>
                </a:extLst>
              </p:cNvPr>
              <p:cNvSpPr/>
              <p:nvPr/>
            </p:nvSpPr>
            <p:spPr>
              <a:xfrm>
                <a:off x="10147612" y="3075414"/>
                <a:ext cx="178791" cy="54783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6" name="Rectangle 315">
                <a:extLst>
                  <a:ext uri="{FF2B5EF4-FFF2-40B4-BE49-F238E27FC236}">
                    <a16:creationId xmlns:a16="http://schemas.microsoft.com/office/drawing/2014/main" id="{4DBA3D33-BE76-1741-8EF5-E7D4B788CC3B}"/>
                  </a:ext>
                </a:extLst>
              </p:cNvPr>
              <p:cNvSpPr/>
              <p:nvPr/>
            </p:nvSpPr>
            <p:spPr>
              <a:xfrm rot="5400000">
                <a:off x="8648835" y="2064670"/>
                <a:ext cx="60621" cy="194817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317" name="Straight Arrow Connector 316">
                <a:extLst>
                  <a:ext uri="{FF2B5EF4-FFF2-40B4-BE49-F238E27FC236}">
                    <a16:creationId xmlns:a16="http://schemas.microsoft.com/office/drawing/2014/main" id="{A492783F-E6D5-7D48-8FC2-D7B956C288D3}"/>
                  </a:ext>
                </a:extLst>
              </p:cNvPr>
              <p:cNvCxnSpPr>
                <a:cxnSpLocks/>
                <a:stCxn id="337" idx="3"/>
              </p:cNvCxnSpPr>
              <p:nvPr/>
            </p:nvCxnSpPr>
            <p:spPr>
              <a:xfrm>
                <a:off x="7008897" y="3349331"/>
                <a:ext cx="531177" cy="0"/>
              </a:xfrm>
              <a:prstGeom prst="straightConnector1">
                <a:avLst/>
              </a:prstGeom>
              <a:ln w="76200">
                <a:solidFill>
                  <a:srgbClr val="0432FF"/>
                </a:solidFill>
                <a:tailEnd type="triangle"/>
              </a:ln>
            </p:spPr>
            <p:style>
              <a:lnRef idx="1">
                <a:schemeClr val="accent1"/>
              </a:lnRef>
              <a:fillRef idx="0">
                <a:schemeClr val="accent1"/>
              </a:fillRef>
              <a:effectRef idx="0">
                <a:schemeClr val="accent1"/>
              </a:effectRef>
              <a:fontRef idx="minor">
                <a:schemeClr val="tx1"/>
              </a:fontRef>
            </p:style>
          </p:cxnSp>
          <p:sp>
            <p:nvSpPr>
              <p:cNvPr id="318" name="Rectangle 317">
                <a:extLst>
                  <a:ext uri="{FF2B5EF4-FFF2-40B4-BE49-F238E27FC236}">
                    <a16:creationId xmlns:a16="http://schemas.microsoft.com/office/drawing/2014/main" id="{AC3E5D9F-5FC3-ED47-B471-92BEDCB287F7}"/>
                  </a:ext>
                </a:extLst>
              </p:cNvPr>
              <p:cNvSpPr/>
              <p:nvPr/>
            </p:nvSpPr>
            <p:spPr>
              <a:xfrm rot="5400000">
                <a:off x="8648834" y="2686970"/>
                <a:ext cx="60621" cy="194817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319" name="Straight Arrow Connector 318">
                <a:extLst>
                  <a:ext uri="{FF2B5EF4-FFF2-40B4-BE49-F238E27FC236}">
                    <a16:creationId xmlns:a16="http://schemas.microsoft.com/office/drawing/2014/main" id="{45A07317-8709-4A4B-90E0-A626C7FB5303}"/>
                  </a:ext>
                </a:extLst>
              </p:cNvPr>
              <p:cNvCxnSpPr>
                <a:cxnSpLocks/>
              </p:cNvCxnSpPr>
              <p:nvPr/>
            </p:nvCxnSpPr>
            <p:spPr>
              <a:xfrm>
                <a:off x="7576165" y="3349325"/>
                <a:ext cx="2006601" cy="0"/>
              </a:xfrm>
              <a:prstGeom prst="straightConnector1">
                <a:avLst/>
              </a:prstGeom>
              <a:ln w="76200">
                <a:solidFill>
                  <a:srgbClr val="0432FF"/>
                </a:solidFill>
                <a:tailEnd type="triangle"/>
              </a:ln>
            </p:spPr>
            <p:style>
              <a:lnRef idx="1">
                <a:schemeClr val="accent1"/>
              </a:lnRef>
              <a:fillRef idx="0">
                <a:schemeClr val="accent1"/>
              </a:fillRef>
              <a:effectRef idx="0">
                <a:schemeClr val="accent1"/>
              </a:effectRef>
              <a:fontRef idx="minor">
                <a:schemeClr val="tx1"/>
              </a:fontRef>
            </p:style>
          </p:cxnSp>
          <p:cxnSp>
            <p:nvCxnSpPr>
              <p:cNvPr id="320" name="Straight Arrow Connector 319">
                <a:extLst>
                  <a:ext uri="{FF2B5EF4-FFF2-40B4-BE49-F238E27FC236}">
                    <a16:creationId xmlns:a16="http://schemas.microsoft.com/office/drawing/2014/main" id="{5326AE39-FADB-5D45-8B8C-9E27D4A377D4}"/>
                  </a:ext>
                </a:extLst>
              </p:cNvPr>
              <p:cNvCxnSpPr>
                <a:cxnSpLocks/>
              </p:cNvCxnSpPr>
              <p:nvPr/>
            </p:nvCxnSpPr>
            <p:spPr>
              <a:xfrm>
                <a:off x="9591233" y="3349327"/>
                <a:ext cx="531177" cy="0"/>
              </a:xfrm>
              <a:prstGeom prst="straightConnector1">
                <a:avLst/>
              </a:prstGeom>
              <a:ln w="76200">
                <a:solidFill>
                  <a:srgbClr val="0432FF"/>
                </a:solidFill>
                <a:tailEnd type="triangle"/>
              </a:ln>
            </p:spPr>
            <p:style>
              <a:lnRef idx="1">
                <a:schemeClr val="accent1"/>
              </a:lnRef>
              <a:fillRef idx="0">
                <a:schemeClr val="accent1"/>
              </a:fillRef>
              <a:effectRef idx="0">
                <a:schemeClr val="accent1"/>
              </a:effectRef>
              <a:fontRef idx="minor">
                <a:schemeClr val="tx1"/>
              </a:fontRef>
            </p:style>
          </p:cxnSp>
          <p:cxnSp>
            <p:nvCxnSpPr>
              <p:cNvPr id="321" name="Straight Arrow Connector 320">
                <a:extLst>
                  <a:ext uri="{FF2B5EF4-FFF2-40B4-BE49-F238E27FC236}">
                    <a16:creationId xmlns:a16="http://schemas.microsoft.com/office/drawing/2014/main" id="{E7789F79-2882-2B44-B245-322108657C3F}"/>
                  </a:ext>
                </a:extLst>
              </p:cNvPr>
              <p:cNvCxnSpPr>
                <a:cxnSpLocks/>
              </p:cNvCxnSpPr>
              <p:nvPr/>
            </p:nvCxnSpPr>
            <p:spPr>
              <a:xfrm>
                <a:off x="8669898" y="3361912"/>
                <a:ext cx="271911" cy="261335"/>
              </a:xfrm>
              <a:prstGeom prst="straightConnector1">
                <a:avLst/>
              </a:prstGeom>
              <a:ln w="6350">
                <a:solidFill>
                  <a:srgbClr val="FF0000"/>
                </a:solidFill>
                <a:tailEnd type="stealth"/>
              </a:ln>
            </p:spPr>
            <p:style>
              <a:lnRef idx="1">
                <a:schemeClr val="accent1"/>
              </a:lnRef>
              <a:fillRef idx="0">
                <a:schemeClr val="accent1"/>
              </a:fillRef>
              <a:effectRef idx="0">
                <a:schemeClr val="accent1"/>
              </a:effectRef>
              <a:fontRef idx="minor">
                <a:schemeClr val="tx1"/>
              </a:fontRef>
            </p:style>
          </p:cxnSp>
          <p:cxnSp>
            <p:nvCxnSpPr>
              <p:cNvPr id="322" name="Straight Connector 321">
                <a:extLst>
                  <a:ext uri="{FF2B5EF4-FFF2-40B4-BE49-F238E27FC236}">
                    <a16:creationId xmlns:a16="http://schemas.microsoft.com/office/drawing/2014/main" id="{B4CBAEB1-DF0D-6344-8CA8-39C568457A35}"/>
                  </a:ext>
                </a:extLst>
              </p:cNvPr>
              <p:cNvCxnSpPr>
                <a:cxnSpLocks/>
              </p:cNvCxnSpPr>
              <p:nvPr/>
            </p:nvCxnSpPr>
            <p:spPr>
              <a:xfrm>
                <a:off x="9372600" y="3692805"/>
                <a:ext cx="0" cy="73521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3" name="Straight Connector 322">
                <a:extLst>
                  <a:ext uri="{FF2B5EF4-FFF2-40B4-BE49-F238E27FC236}">
                    <a16:creationId xmlns:a16="http://schemas.microsoft.com/office/drawing/2014/main" id="{0CB1AB00-35DC-004B-AB36-D6EADEF1DE1B}"/>
                  </a:ext>
                </a:extLst>
              </p:cNvPr>
              <p:cNvCxnSpPr>
                <a:cxnSpLocks/>
              </p:cNvCxnSpPr>
              <p:nvPr/>
            </p:nvCxnSpPr>
            <p:spPr>
              <a:xfrm flipH="1">
                <a:off x="9191069" y="4425734"/>
                <a:ext cx="360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4" name="Straight Connector 323">
                <a:extLst>
                  <a:ext uri="{FF2B5EF4-FFF2-40B4-BE49-F238E27FC236}">
                    <a16:creationId xmlns:a16="http://schemas.microsoft.com/office/drawing/2014/main" id="{27BF811D-F665-AA42-8D17-F4FB16A12B67}"/>
                  </a:ext>
                </a:extLst>
              </p:cNvPr>
              <p:cNvCxnSpPr>
                <a:cxnSpLocks/>
              </p:cNvCxnSpPr>
              <p:nvPr/>
            </p:nvCxnSpPr>
            <p:spPr>
              <a:xfrm>
                <a:off x="6927872" y="2516240"/>
                <a:ext cx="0" cy="558879"/>
              </a:xfrm>
              <a:prstGeom prst="line">
                <a:avLst/>
              </a:prstGeom>
              <a:ln w="25400">
                <a:solidFill>
                  <a:srgbClr val="0432FF"/>
                </a:solidFill>
              </a:ln>
            </p:spPr>
            <p:style>
              <a:lnRef idx="1">
                <a:schemeClr val="accent1"/>
              </a:lnRef>
              <a:fillRef idx="0">
                <a:schemeClr val="accent1"/>
              </a:fillRef>
              <a:effectRef idx="0">
                <a:schemeClr val="accent1"/>
              </a:effectRef>
              <a:fontRef idx="minor">
                <a:schemeClr val="tx1"/>
              </a:fontRef>
            </p:style>
          </p:cxnSp>
          <p:cxnSp>
            <p:nvCxnSpPr>
              <p:cNvPr id="325" name="Straight Connector 324">
                <a:extLst>
                  <a:ext uri="{FF2B5EF4-FFF2-40B4-BE49-F238E27FC236}">
                    <a16:creationId xmlns:a16="http://schemas.microsoft.com/office/drawing/2014/main" id="{755CE0F8-A59E-3C48-9E60-E2A51C289E94}"/>
                  </a:ext>
                </a:extLst>
              </p:cNvPr>
              <p:cNvCxnSpPr>
                <a:cxnSpLocks/>
              </p:cNvCxnSpPr>
              <p:nvPr/>
            </p:nvCxnSpPr>
            <p:spPr>
              <a:xfrm>
                <a:off x="10245474" y="2527203"/>
                <a:ext cx="0" cy="558879"/>
              </a:xfrm>
              <a:prstGeom prst="line">
                <a:avLst/>
              </a:prstGeom>
              <a:ln w="25400">
                <a:solidFill>
                  <a:srgbClr val="0432FF"/>
                </a:solidFill>
              </a:ln>
            </p:spPr>
            <p:style>
              <a:lnRef idx="1">
                <a:schemeClr val="accent1"/>
              </a:lnRef>
              <a:fillRef idx="0">
                <a:schemeClr val="accent1"/>
              </a:fillRef>
              <a:effectRef idx="0">
                <a:schemeClr val="accent1"/>
              </a:effectRef>
              <a:fontRef idx="minor">
                <a:schemeClr val="tx1"/>
              </a:fontRef>
            </p:style>
          </p:cxnSp>
          <p:cxnSp>
            <p:nvCxnSpPr>
              <p:cNvPr id="326" name="Straight Connector 325">
                <a:extLst>
                  <a:ext uri="{FF2B5EF4-FFF2-40B4-BE49-F238E27FC236}">
                    <a16:creationId xmlns:a16="http://schemas.microsoft.com/office/drawing/2014/main" id="{E7847470-BA28-6E44-A2C1-2AD404F651B5}"/>
                  </a:ext>
                </a:extLst>
              </p:cNvPr>
              <p:cNvCxnSpPr>
                <a:cxnSpLocks/>
              </p:cNvCxnSpPr>
              <p:nvPr/>
            </p:nvCxnSpPr>
            <p:spPr>
              <a:xfrm flipH="1">
                <a:off x="6927872" y="2526673"/>
                <a:ext cx="1115461" cy="0"/>
              </a:xfrm>
              <a:prstGeom prst="line">
                <a:avLst/>
              </a:prstGeom>
              <a:ln w="25400">
                <a:solidFill>
                  <a:srgbClr val="0432FF"/>
                </a:solidFill>
              </a:ln>
            </p:spPr>
            <p:style>
              <a:lnRef idx="1">
                <a:schemeClr val="accent1"/>
              </a:lnRef>
              <a:fillRef idx="0">
                <a:schemeClr val="accent1"/>
              </a:fillRef>
              <a:effectRef idx="0">
                <a:schemeClr val="accent1"/>
              </a:effectRef>
              <a:fontRef idx="minor">
                <a:schemeClr val="tx1"/>
              </a:fontRef>
            </p:style>
          </p:cxnSp>
          <p:cxnSp>
            <p:nvCxnSpPr>
              <p:cNvPr id="327" name="Straight Connector 326">
                <a:extLst>
                  <a:ext uri="{FF2B5EF4-FFF2-40B4-BE49-F238E27FC236}">
                    <a16:creationId xmlns:a16="http://schemas.microsoft.com/office/drawing/2014/main" id="{E93F7CA0-5B73-8642-8EF4-DBF10AA3D6F7}"/>
                  </a:ext>
                </a:extLst>
              </p:cNvPr>
              <p:cNvCxnSpPr>
                <a:cxnSpLocks/>
              </p:cNvCxnSpPr>
              <p:nvPr/>
            </p:nvCxnSpPr>
            <p:spPr>
              <a:xfrm>
                <a:off x="8137273" y="2247763"/>
                <a:ext cx="0" cy="558879"/>
              </a:xfrm>
              <a:prstGeom prst="line">
                <a:avLst/>
              </a:prstGeom>
              <a:ln w="38100">
                <a:solidFill>
                  <a:srgbClr val="0432FF"/>
                </a:solidFill>
              </a:ln>
            </p:spPr>
            <p:style>
              <a:lnRef idx="1">
                <a:schemeClr val="accent1"/>
              </a:lnRef>
              <a:fillRef idx="0">
                <a:schemeClr val="accent1"/>
              </a:fillRef>
              <a:effectRef idx="0">
                <a:schemeClr val="accent1"/>
              </a:effectRef>
              <a:fontRef idx="minor">
                <a:schemeClr val="tx1"/>
              </a:fontRef>
            </p:style>
          </p:cxnSp>
          <p:cxnSp>
            <p:nvCxnSpPr>
              <p:cNvPr id="328" name="Straight Connector 327">
                <a:extLst>
                  <a:ext uri="{FF2B5EF4-FFF2-40B4-BE49-F238E27FC236}">
                    <a16:creationId xmlns:a16="http://schemas.microsoft.com/office/drawing/2014/main" id="{F28DC76D-75BE-D84A-9435-0AF78E538969}"/>
                  </a:ext>
                </a:extLst>
              </p:cNvPr>
              <p:cNvCxnSpPr>
                <a:cxnSpLocks/>
              </p:cNvCxnSpPr>
              <p:nvPr/>
            </p:nvCxnSpPr>
            <p:spPr>
              <a:xfrm>
                <a:off x="8043333" y="2397702"/>
                <a:ext cx="0" cy="290402"/>
              </a:xfrm>
              <a:prstGeom prst="line">
                <a:avLst/>
              </a:prstGeom>
              <a:ln w="63500">
                <a:solidFill>
                  <a:srgbClr val="0432FF"/>
                </a:solidFill>
              </a:ln>
            </p:spPr>
            <p:style>
              <a:lnRef idx="1">
                <a:schemeClr val="accent1"/>
              </a:lnRef>
              <a:fillRef idx="0">
                <a:schemeClr val="accent1"/>
              </a:fillRef>
              <a:effectRef idx="0">
                <a:schemeClr val="accent1"/>
              </a:effectRef>
              <a:fontRef idx="minor">
                <a:schemeClr val="tx1"/>
              </a:fontRef>
            </p:style>
          </p:cxnSp>
          <p:cxnSp>
            <p:nvCxnSpPr>
              <p:cNvPr id="329" name="Straight Connector 328">
                <a:extLst>
                  <a:ext uri="{FF2B5EF4-FFF2-40B4-BE49-F238E27FC236}">
                    <a16:creationId xmlns:a16="http://schemas.microsoft.com/office/drawing/2014/main" id="{39AEC51D-723B-4A40-893E-007DD83FA711}"/>
                  </a:ext>
                </a:extLst>
              </p:cNvPr>
              <p:cNvCxnSpPr>
                <a:cxnSpLocks/>
              </p:cNvCxnSpPr>
              <p:nvPr/>
            </p:nvCxnSpPr>
            <p:spPr>
              <a:xfrm flipH="1" flipV="1">
                <a:off x="8147073" y="2526667"/>
                <a:ext cx="2098401" cy="6"/>
              </a:xfrm>
              <a:prstGeom prst="line">
                <a:avLst/>
              </a:prstGeom>
              <a:ln w="25400">
                <a:solidFill>
                  <a:srgbClr val="0432FF"/>
                </a:solidFill>
              </a:ln>
            </p:spPr>
            <p:style>
              <a:lnRef idx="1">
                <a:schemeClr val="accent1"/>
              </a:lnRef>
              <a:fillRef idx="0">
                <a:schemeClr val="accent1"/>
              </a:fillRef>
              <a:effectRef idx="0">
                <a:schemeClr val="accent1"/>
              </a:effectRef>
              <a:fontRef idx="minor">
                <a:schemeClr val="tx1"/>
              </a:fontRef>
            </p:style>
          </p:cxnSp>
          <p:cxnSp>
            <p:nvCxnSpPr>
              <p:cNvPr id="330" name="Straight Connector 329">
                <a:extLst>
                  <a:ext uri="{FF2B5EF4-FFF2-40B4-BE49-F238E27FC236}">
                    <a16:creationId xmlns:a16="http://schemas.microsoft.com/office/drawing/2014/main" id="{A2F06B91-9B6F-9D47-BCB2-A9D797B2215D}"/>
                  </a:ext>
                </a:extLst>
              </p:cNvPr>
              <p:cNvCxnSpPr>
                <a:cxnSpLocks/>
              </p:cNvCxnSpPr>
              <p:nvPr/>
            </p:nvCxnSpPr>
            <p:spPr>
              <a:xfrm>
                <a:off x="6927866" y="3608447"/>
                <a:ext cx="0" cy="55887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1" name="Straight Connector 330">
                <a:extLst>
                  <a:ext uri="{FF2B5EF4-FFF2-40B4-BE49-F238E27FC236}">
                    <a16:creationId xmlns:a16="http://schemas.microsoft.com/office/drawing/2014/main" id="{B3C723C6-64CA-0143-8E09-5550C62BBEC1}"/>
                  </a:ext>
                </a:extLst>
              </p:cNvPr>
              <p:cNvCxnSpPr>
                <a:cxnSpLocks/>
              </p:cNvCxnSpPr>
              <p:nvPr/>
            </p:nvCxnSpPr>
            <p:spPr>
              <a:xfrm flipH="1">
                <a:off x="6927866" y="4160747"/>
                <a:ext cx="1115461"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2" name="Straight Connector 331">
                <a:extLst>
                  <a:ext uri="{FF2B5EF4-FFF2-40B4-BE49-F238E27FC236}">
                    <a16:creationId xmlns:a16="http://schemas.microsoft.com/office/drawing/2014/main" id="{1C95C307-F9A8-F847-BD16-16D5E7D24F71}"/>
                  </a:ext>
                </a:extLst>
              </p:cNvPr>
              <p:cNvCxnSpPr>
                <a:cxnSpLocks/>
              </p:cNvCxnSpPr>
              <p:nvPr/>
            </p:nvCxnSpPr>
            <p:spPr>
              <a:xfrm>
                <a:off x="8137267" y="3881837"/>
                <a:ext cx="0" cy="55887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3" name="Straight Connector 332">
                <a:extLst>
                  <a:ext uri="{FF2B5EF4-FFF2-40B4-BE49-F238E27FC236}">
                    <a16:creationId xmlns:a16="http://schemas.microsoft.com/office/drawing/2014/main" id="{E2B008D2-B69B-534B-9E1C-53857BA5B618}"/>
                  </a:ext>
                </a:extLst>
              </p:cNvPr>
              <p:cNvCxnSpPr>
                <a:cxnSpLocks/>
              </p:cNvCxnSpPr>
              <p:nvPr/>
            </p:nvCxnSpPr>
            <p:spPr>
              <a:xfrm>
                <a:off x="8043327" y="4031776"/>
                <a:ext cx="0" cy="290402"/>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4" name="Straight Connector 333">
                <a:extLst>
                  <a:ext uri="{FF2B5EF4-FFF2-40B4-BE49-F238E27FC236}">
                    <a16:creationId xmlns:a16="http://schemas.microsoft.com/office/drawing/2014/main" id="{FA7B5A7E-E19A-814F-BA99-9A15B697542B}"/>
                  </a:ext>
                </a:extLst>
              </p:cNvPr>
              <p:cNvCxnSpPr>
                <a:cxnSpLocks/>
              </p:cNvCxnSpPr>
              <p:nvPr/>
            </p:nvCxnSpPr>
            <p:spPr>
              <a:xfrm flipH="1">
                <a:off x="8147068" y="4160741"/>
                <a:ext cx="1225531"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5" name="Straight Connector 334">
                <a:extLst>
                  <a:ext uri="{FF2B5EF4-FFF2-40B4-BE49-F238E27FC236}">
                    <a16:creationId xmlns:a16="http://schemas.microsoft.com/office/drawing/2014/main" id="{3851832D-DA21-814C-BFD9-71A76DC1ED20}"/>
                  </a:ext>
                </a:extLst>
              </p:cNvPr>
              <p:cNvCxnSpPr>
                <a:cxnSpLocks/>
              </p:cNvCxnSpPr>
              <p:nvPr/>
            </p:nvCxnSpPr>
            <p:spPr>
              <a:xfrm flipH="1">
                <a:off x="9273469" y="4489887"/>
                <a:ext cx="216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6" name="Straight Connector 335">
                <a:extLst>
                  <a:ext uri="{FF2B5EF4-FFF2-40B4-BE49-F238E27FC236}">
                    <a16:creationId xmlns:a16="http://schemas.microsoft.com/office/drawing/2014/main" id="{DFE1764B-A68E-5F47-976C-209B0A84F434}"/>
                  </a:ext>
                </a:extLst>
              </p:cNvPr>
              <p:cNvCxnSpPr>
                <a:cxnSpLocks/>
              </p:cNvCxnSpPr>
              <p:nvPr/>
            </p:nvCxnSpPr>
            <p:spPr>
              <a:xfrm flipH="1">
                <a:off x="9324265" y="4554040"/>
                <a:ext cx="108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37" name="Rectangle 336">
                <a:extLst>
                  <a:ext uri="{FF2B5EF4-FFF2-40B4-BE49-F238E27FC236}">
                    <a16:creationId xmlns:a16="http://schemas.microsoft.com/office/drawing/2014/main" id="{E6EAEC75-D823-AB46-B2CD-E168C768472F}"/>
                  </a:ext>
                </a:extLst>
              </p:cNvPr>
              <p:cNvSpPr/>
              <p:nvPr/>
            </p:nvSpPr>
            <p:spPr>
              <a:xfrm>
                <a:off x="6846848" y="3075414"/>
                <a:ext cx="162049" cy="54783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13" name="Rectangle 312">
              <a:extLst>
                <a:ext uri="{FF2B5EF4-FFF2-40B4-BE49-F238E27FC236}">
                  <a16:creationId xmlns:a16="http://schemas.microsoft.com/office/drawing/2014/main" id="{36996AC7-3C05-DC4A-A4D1-2FD76014BD86}"/>
                </a:ext>
              </a:extLst>
            </p:cNvPr>
            <p:cNvSpPr/>
            <p:nvPr/>
          </p:nvSpPr>
          <p:spPr>
            <a:xfrm>
              <a:off x="8162487" y="2186174"/>
              <a:ext cx="1270007" cy="338555"/>
            </a:xfrm>
            <a:prstGeom prst="rect">
              <a:avLst/>
            </a:prstGeom>
          </p:spPr>
          <p:txBody>
            <a:bodyPr wrap="none">
              <a:spAutoFit/>
            </a:bodyPr>
            <a:lstStyle/>
            <a:p>
              <a:r>
                <a:rPr lang="en-GB" sz="1050" b="1" dirty="0">
                  <a:solidFill>
                    <a:srgbClr val="0432FF"/>
                  </a:solidFill>
                  <a:latin typeface="Arial" pitchFamily="34" charset="0"/>
                  <a:ea typeface="ＭＳ Ｐゴシック" pitchFamily="34" charset="-128"/>
                </a:rPr>
                <a:t>1A @ 50 kV </a:t>
              </a:r>
              <a:endParaRPr lang="en-US" sz="1050" dirty="0">
                <a:solidFill>
                  <a:srgbClr val="0432FF"/>
                </a:solidFill>
              </a:endParaRPr>
            </a:p>
          </p:txBody>
        </p:sp>
        <p:sp>
          <p:nvSpPr>
            <p:cNvPr id="314" name="Rectangle 313">
              <a:extLst>
                <a:ext uri="{FF2B5EF4-FFF2-40B4-BE49-F238E27FC236}">
                  <a16:creationId xmlns:a16="http://schemas.microsoft.com/office/drawing/2014/main" id="{42707E83-8B0D-394B-9740-86F65D773DCE}"/>
                </a:ext>
              </a:extLst>
            </p:cNvPr>
            <p:cNvSpPr/>
            <p:nvPr/>
          </p:nvSpPr>
          <p:spPr>
            <a:xfrm>
              <a:off x="8115197" y="3834232"/>
              <a:ext cx="1379009" cy="338555"/>
            </a:xfrm>
            <a:prstGeom prst="rect">
              <a:avLst/>
            </a:prstGeom>
          </p:spPr>
          <p:txBody>
            <a:bodyPr wrap="none">
              <a:spAutoFit/>
            </a:bodyPr>
            <a:lstStyle/>
            <a:p>
              <a:r>
                <a:rPr lang="en-GB" sz="1050" b="1" dirty="0">
                  <a:solidFill>
                    <a:srgbClr val="FF0000"/>
                  </a:solidFill>
                  <a:latin typeface="Arial" pitchFamily="34" charset="0"/>
                  <a:ea typeface="ＭＳ Ｐゴシック" pitchFamily="34" charset="-128"/>
                </a:rPr>
                <a:t>1mA @ 1 MV </a:t>
              </a:r>
              <a:endParaRPr lang="en-US" sz="1050" b="1" dirty="0">
                <a:solidFill>
                  <a:srgbClr val="FF0000"/>
                </a:solidFill>
              </a:endParaRPr>
            </a:p>
          </p:txBody>
        </p:sp>
      </p:grpSp>
      <p:sp>
        <p:nvSpPr>
          <p:cNvPr id="338" name="Rectangle 337">
            <a:extLst>
              <a:ext uri="{FF2B5EF4-FFF2-40B4-BE49-F238E27FC236}">
                <a16:creationId xmlns:a16="http://schemas.microsoft.com/office/drawing/2014/main" id="{497A7D98-D105-FA45-A711-D0FAA6A67CF2}"/>
              </a:ext>
            </a:extLst>
          </p:cNvPr>
          <p:cNvSpPr/>
          <p:nvPr/>
        </p:nvSpPr>
        <p:spPr>
          <a:xfrm>
            <a:off x="4352962" y="4725382"/>
            <a:ext cx="4714837" cy="1323439"/>
          </a:xfrm>
          <a:prstGeom prst="rect">
            <a:avLst/>
          </a:prstGeom>
        </p:spPr>
        <p:txBody>
          <a:bodyPr wrap="square">
            <a:spAutoFit/>
          </a:bodyPr>
          <a:lstStyle/>
          <a:p>
            <a:pPr marL="214313" indent="-214313" fontAlgn="base">
              <a:spcBef>
                <a:spcPct val="0"/>
              </a:spcBef>
              <a:spcAft>
                <a:spcPct val="0"/>
              </a:spcAft>
              <a:buFont typeface="Arial" panose="020B0604020202020204" pitchFamily="34" charset="0"/>
              <a:buChar char="•"/>
            </a:pPr>
            <a:r>
              <a:rPr lang="en-GB" sz="1600" b="1" dirty="0">
                <a:solidFill>
                  <a:srgbClr val="000000"/>
                </a:solidFill>
                <a:latin typeface="Arial" pitchFamily="34" charset="0"/>
                <a:ea typeface="ＭＳ Ｐゴシック" pitchFamily="34" charset="-128"/>
              </a:rPr>
              <a:t>Losses of 1A e-beam due to interaction with p-beam or scattering are low</a:t>
            </a:r>
          </a:p>
          <a:p>
            <a:pPr marL="214313" indent="-214313" fontAlgn="base">
              <a:spcBef>
                <a:spcPct val="0"/>
              </a:spcBef>
              <a:spcAft>
                <a:spcPct val="0"/>
              </a:spcAft>
              <a:buFont typeface="Arial" panose="020B0604020202020204" pitchFamily="34" charset="0"/>
              <a:buChar char="•"/>
            </a:pPr>
            <a:r>
              <a:rPr lang="en-GB" sz="1600" b="1" dirty="0">
                <a:solidFill>
                  <a:srgbClr val="000000"/>
                </a:solidFill>
                <a:latin typeface="Arial" pitchFamily="34" charset="0"/>
                <a:ea typeface="ＭＳ Ｐゴシック" pitchFamily="34" charset="-128"/>
              </a:rPr>
              <a:t>Thus, power of 1MV power supply is defined by e-beam losses and can be much lower than 1MW, just 1kW in example above</a:t>
            </a:r>
          </a:p>
        </p:txBody>
      </p:sp>
      <p:sp>
        <p:nvSpPr>
          <p:cNvPr id="339" name="Rectangle 338">
            <a:extLst>
              <a:ext uri="{FF2B5EF4-FFF2-40B4-BE49-F238E27FC236}">
                <a16:creationId xmlns:a16="http://schemas.microsoft.com/office/drawing/2014/main" id="{DDBB38CE-CAA8-7342-87D6-196AC342CD30}"/>
              </a:ext>
            </a:extLst>
          </p:cNvPr>
          <p:cNvSpPr/>
          <p:nvPr/>
        </p:nvSpPr>
        <p:spPr>
          <a:xfrm>
            <a:off x="558745" y="3951952"/>
            <a:ext cx="3052606" cy="738664"/>
          </a:xfrm>
          <a:prstGeom prst="rect">
            <a:avLst/>
          </a:prstGeom>
        </p:spPr>
        <p:txBody>
          <a:bodyPr wrap="square">
            <a:spAutoFit/>
          </a:bodyPr>
          <a:lstStyle/>
          <a:p>
            <a:pPr algn="ctr" fontAlgn="base">
              <a:spcBef>
                <a:spcPct val="0"/>
              </a:spcBef>
              <a:spcAft>
                <a:spcPct val="0"/>
              </a:spcAft>
            </a:pPr>
            <a:r>
              <a:rPr lang="en-US" sz="1400" dirty="0">
                <a:solidFill>
                  <a:srgbClr val="000000"/>
                </a:solidFill>
                <a:latin typeface="Arial" pitchFamily="34" charset="0"/>
                <a:ea typeface="ＭＳ Ｐゴシック" pitchFamily="34" charset="-128"/>
              </a:rPr>
              <a:t>Typical scheme of a standard electron cooler for low energy range (~several tens MeV of p energy)   </a:t>
            </a:r>
            <a:endParaRPr lang="en-GB" sz="1400" dirty="0">
              <a:solidFill>
                <a:srgbClr val="000000"/>
              </a:solidFill>
              <a:latin typeface="Arial" pitchFamily="34" charset="0"/>
              <a:ea typeface="ＭＳ Ｐゴシック" pitchFamily="34" charset="-128"/>
            </a:endParaRPr>
          </a:p>
        </p:txBody>
      </p:sp>
      <p:sp>
        <p:nvSpPr>
          <p:cNvPr id="3" name="TextBox 2">
            <a:extLst>
              <a:ext uri="{FF2B5EF4-FFF2-40B4-BE49-F238E27FC236}">
                <a16:creationId xmlns:a16="http://schemas.microsoft.com/office/drawing/2014/main" id="{058A1D4D-4DDF-214F-B358-31C51B03BD17}"/>
              </a:ext>
            </a:extLst>
          </p:cNvPr>
          <p:cNvSpPr txBox="1"/>
          <p:nvPr/>
        </p:nvSpPr>
        <p:spPr>
          <a:xfrm>
            <a:off x="5965371" y="6077987"/>
            <a:ext cx="2683235" cy="307777"/>
          </a:xfrm>
          <a:prstGeom prst="rect">
            <a:avLst/>
          </a:prstGeom>
          <a:noFill/>
        </p:spPr>
        <p:txBody>
          <a:bodyPr wrap="none" rtlCol="0">
            <a:spAutoFit/>
          </a:bodyPr>
          <a:lstStyle/>
          <a:p>
            <a:r>
              <a:rPr lang="en-US" sz="1400" dirty="0"/>
              <a:t>* Numbers are for illustration only</a:t>
            </a:r>
          </a:p>
        </p:txBody>
      </p:sp>
    </p:spTree>
    <p:extLst>
      <p:ext uri="{BB962C8B-B14F-4D97-AF65-F5344CB8AC3E}">
        <p14:creationId xmlns:p14="http://schemas.microsoft.com/office/powerpoint/2010/main" val="18654558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60128E-F430-2040-86F5-E8F5E0144804}"/>
              </a:ext>
            </a:extLst>
          </p:cNvPr>
          <p:cNvSpPr>
            <a:spLocks noGrp="1"/>
          </p:cNvSpPr>
          <p:nvPr>
            <p:ph type="title"/>
          </p:nvPr>
        </p:nvSpPr>
        <p:spPr>
          <a:xfrm>
            <a:off x="457200" y="227632"/>
            <a:ext cx="8397685" cy="614588"/>
          </a:xfrm>
        </p:spPr>
        <p:txBody>
          <a:bodyPr>
            <a:noAutofit/>
          </a:bodyPr>
          <a:lstStyle/>
          <a:p>
            <a:r>
              <a:rPr lang="en-US" sz="3600" dirty="0"/>
              <a:t>Taking Electron Colling to higher energy</a:t>
            </a:r>
          </a:p>
        </p:txBody>
      </p:sp>
      <p:sp>
        <p:nvSpPr>
          <p:cNvPr id="4" name="Slide Number Placeholder 3">
            <a:extLst>
              <a:ext uri="{FF2B5EF4-FFF2-40B4-BE49-F238E27FC236}">
                <a16:creationId xmlns:a16="http://schemas.microsoft.com/office/drawing/2014/main" id="{79DB132A-7BE2-8D48-B1FC-611871111D2F}"/>
              </a:ext>
            </a:extLst>
          </p:cNvPr>
          <p:cNvSpPr>
            <a:spLocks noGrp="1"/>
          </p:cNvSpPr>
          <p:nvPr>
            <p:ph type="sldNum" sz="quarter" idx="12"/>
          </p:nvPr>
        </p:nvSpPr>
        <p:spPr/>
        <p:txBody>
          <a:bodyPr/>
          <a:lstStyle/>
          <a:p>
            <a:fld id="{893C5830-40F3-F04E-B2E3-10E6672BA8FF}" type="slidenum">
              <a:rPr lang="en-US" smtClean="0"/>
              <a:pPr/>
              <a:t>22</a:t>
            </a:fld>
            <a:endParaRPr lang="en-US"/>
          </a:p>
        </p:txBody>
      </p:sp>
      <p:sp>
        <p:nvSpPr>
          <p:cNvPr id="5" name="Rectangle 4">
            <a:extLst>
              <a:ext uri="{FF2B5EF4-FFF2-40B4-BE49-F238E27FC236}">
                <a16:creationId xmlns:a16="http://schemas.microsoft.com/office/drawing/2014/main" id="{3A35FB5A-10D6-FD4D-A13B-4271C4DC89F7}"/>
              </a:ext>
            </a:extLst>
          </p:cNvPr>
          <p:cNvSpPr/>
          <p:nvPr/>
        </p:nvSpPr>
        <p:spPr>
          <a:xfrm>
            <a:off x="255171" y="4792346"/>
            <a:ext cx="8599714" cy="1569660"/>
          </a:xfrm>
          <a:prstGeom prst="rect">
            <a:avLst/>
          </a:prstGeom>
        </p:spPr>
        <p:txBody>
          <a:bodyPr wrap="square">
            <a:spAutoFit/>
          </a:bodyPr>
          <a:lstStyle/>
          <a:p>
            <a:pPr marL="285750" indent="-285750" fontAlgn="base">
              <a:spcBef>
                <a:spcPct val="0"/>
              </a:spcBef>
              <a:spcAft>
                <a:spcPct val="0"/>
              </a:spcAft>
              <a:buFont typeface="Arial" panose="020B0604020202020204" pitchFamily="34" charset="0"/>
              <a:buChar char="•"/>
            </a:pPr>
            <a:r>
              <a:rPr lang="en-GB" sz="1600" b="1" dirty="0">
                <a:solidFill>
                  <a:srgbClr val="000000"/>
                </a:solidFill>
                <a:latin typeface="Arial" pitchFamily="34" charset="0"/>
                <a:ea typeface="ＭＳ Ｐゴシック" pitchFamily="34" charset="-128"/>
              </a:rPr>
              <a:t>The electron cooling time has a very unfavourable beam energy scaling ~</a:t>
            </a:r>
            <a:r>
              <a:rPr lang="en-GB" sz="1600" b="1" dirty="0">
                <a:solidFill>
                  <a:srgbClr val="000000"/>
                </a:solidFill>
                <a:latin typeface="Symbol" pitchFamily="2" charset="2"/>
                <a:ea typeface="ＭＳ Ｐゴシック" pitchFamily="34" charset="-128"/>
              </a:rPr>
              <a:t>g</a:t>
            </a:r>
            <a:r>
              <a:rPr lang="en-GB" sz="1600" b="1" baseline="30000" dirty="0">
                <a:solidFill>
                  <a:srgbClr val="000000"/>
                </a:solidFill>
                <a:latin typeface="Arial" pitchFamily="34" charset="0"/>
                <a:ea typeface="ＭＳ Ｐゴシック" pitchFamily="34" charset="-128"/>
              </a:rPr>
              <a:t>2.5</a:t>
            </a:r>
          </a:p>
          <a:p>
            <a:pPr marL="285750" indent="-285750" fontAlgn="base">
              <a:spcBef>
                <a:spcPct val="0"/>
              </a:spcBef>
              <a:spcAft>
                <a:spcPct val="0"/>
              </a:spcAft>
              <a:buFont typeface="Arial" panose="020B0604020202020204" pitchFamily="34" charset="0"/>
              <a:buChar char="•"/>
            </a:pPr>
            <a:r>
              <a:rPr lang="en-GB" sz="1600" b="1" dirty="0">
                <a:solidFill>
                  <a:srgbClr val="000000"/>
                </a:solidFill>
                <a:latin typeface="Arial" pitchFamily="34" charset="0"/>
                <a:ea typeface="ＭＳ Ｐゴシック" pitchFamily="34" charset="-128"/>
              </a:rPr>
              <a:t>Mitigating scaling dependence by a) increasing cooling section length; b) higher electron current – has practical limits</a:t>
            </a:r>
          </a:p>
          <a:p>
            <a:pPr marL="285750" indent="-285750" fontAlgn="base">
              <a:spcBef>
                <a:spcPct val="0"/>
              </a:spcBef>
              <a:spcAft>
                <a:spcPct val="0"/>
              </a:spcAft>
              <a:buFont typeface="Arial" panose="020B0604020202020204" pitchFamily="34" charset="0"/>
              <a:buChar char="•"/>
            </a:pPr>
            <a:endParaRPr lang="en-GB" sz="1600" b="1" dirty="0">
              <a:solidFill>
                <a:srgbClr val="000000"/>
              </a:solidFill>
              <a:latin typeface="Arial" pitchFamily="34" charset="0"/>
              <a:ea typeface="ＭＳ Ｐゴシック" pitchFamily="34" charset="-128"/>
            </a:endParaRPr>
          </a:p>
          <a:p>
            <a:pPr marL="285750" indent="-285750" fontAlgn="base">
              <a:spcBef>
                <a:spcPct val="0"/>
              </a:spcBef>
              <a:spcAft>
                <a:spcPct val="0"/>
              </a:spcAft>
              <a:buFont typeface="Arial" panose="020B0604020202020204" pitchFamily="34" charset="0"/>
              <a:buChar char="•"/>
            </a:pPr>
            <a:r>
              <a:rPr lang="en-GB" sz="1600" b="1" dirty="0">
                <a:solidFill>
                  <a:srgbClr val="000000"/>
                </a:solidFill>
                <a:latin typeface="Arial" pitchFamily="34" charset="0"/>
                <a:ea typeface="ＭＳ Ｐゴシック" pitchFamily="34" charset="-128"/>
              </a:rPr>
              <a:t>For 41-257 GeV energy of EIC proton beam – standard electron cooling would be extremely challenging</a:t>
            </a:r>
          </a:p>
        </p:txBody>
      </p:sp>
      <p:sp>
        <p:nvSpPr>
          <p:cNvPr id="33" name="Rectangle 32">
            <a:extLst>
              <a:ext uri="{FF2B5EF4-FFF2-40B4-BE49-F238E27FC236}">
                <a16:creationId xmlns:a16="http://schemas.microsoft.com/office/drawing/2014/main" id="{A4F9D7B6-D1DC-0542-BCC6-896F05529CF9}"/>
              </a:ext>
            </a:extLst>
          </p:cNvPr>
          <p:cNvSpPr/>
          <p:nvPr/>
        </p:nvSpPr>
        <p:spPr>
          <a:xfrm>
            <a:off x="457200" y="878056"/>
            <a:ext cx="7935686" cy="338554"/>
          </a:xfrm>
          <a:prstGeom prst="rect">
            <a:avLst/>
          </a:prstGeom>
        </p:spPr>
        <p:txBody>
          <a:bodyPr wrap="square">
            <a:spAutoFit/>
          </a:bodyPr>
          <a:lstStyle/>
          <a:p>
            <a:pPr marL="285750" indent="-285750" fontAlgn="base">
              <a:spcBef>
                <a:spcPct val="0"/>
              </a:spcBef>
              <a:spcAft>
                <a:spcPct val="0"/>
              </a:spcAft>
              <a:buFont typeface="Arial" panose="020B0604020202020204" pitchFamily="34" charset="0"/>
              <a:buChar char="•"/>
            </a:pPr>
            <a:r>
              <a:rPr lang="en-GB" sz="1600" b="1" dirty="0">
                <a:solidFill>
                  <a:srgbClr val="000000"/>
                </a:solidFill>
                <a:latin typeface="Arial" pitchFamily="34" charset="0"/>
                <a:ea typeface="ＭＳ Ｐゴシック" pitchFamily="34" charset="-128"/>
              </a:rPr>
              <a:t>Energy recovery is even more important for high energy electron cooling</a:t>
            </a:r>
          </a:p>
        </p:txBody>
      </p:sp>
      <p:pic>
        <p:nvPicPr>
          <p:cNvPr id="34" name="Picture 33">
            <a:extLst>
              <a:ext uri="{FF2B5EF4-FFF2-40B4-BE49-F238E27FC236}">
                <a16:creationId xmlns:a16="http://schemas.microsoft.com/office/drawing/2014/main" id="{B7C7365E-546B-B94D-A198-19CBB1EFD912}"/>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89115" y="1120092"/>
            <a:ext cx="6884528" cy="3597454"/>
          </a:xfrm>
          <a:prstGeom prst="rect">
            <a:avLst/>
          </a:prstGeom>
        </p:spPr>
      </p:pic>
      <p:sp>
        <p:nvSpPr>
          <p:cNvPr id="35" name="TextBox 34">
            <a:extLst>
              <a:ext uri="{FF2B5EF4-FFF2-40B4-BE49-F238E27FC236}">
                <a16:creationId xmlns:a16="http://schemas.microsoft.com/office/drawing/2014/main" id="{E86B8815-B7A3-874C-AE16-C9CF9DC52A36}"/>
              </a:ext>
            </a:extLst>
          </p:cNvPr>
          <p:cNvSpPr txBox="1"/>
          <p:nvPr/>
        </p:nvSpPr>
        <p:spPr>
          <a:xfrm>
            <a:off x="5356555" y="3656261"/>
            <a:ext cx="3634175" cy="923330"/>
          </a:xfrm>
          <a:prstGeom prst="rect">
            <a:avLst/>
          </a:prstGeom>
          <a:noFill/>
        </p:spPr>
        <p:txBody>
          <a:bodyPr wrap="square" rtlCol="0">
            <a:spAutoFit/>
          </a:bodyPr>
          <a:lstStyle/>
          <a:p>
            <a:r>
              <a:rPr lang="en-US" b="1" dirty="0"/>
              <a:t>Fermilab 4.3MeV electron cooling system (for 8 GeV antiprotons)</a:t>
            </a:r>
          </a:p>
          <a:p>
            <a:r>
              <a:rPr lang="en-US" b="1" dirty="0"/>
              <a:t>Achieved cooling times ~0.5 hours</a:t>
            </a:r>
          </a:p>
        </p:txBody>
      </p:sp>
    </p:spTree>
    <p:extLst>
      <p:ext uri="{BB962C8B-B14F-4D97-AF65-F5344CB8AC3E}">
        <p14:creationId xmlns:p14="http://schemas.microsoft.com/office/powerpoint/2010/main" val="4214578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C6308E-D6A7-4748-8968-5C60B5F48ABD}"/>
              </a:ext>
            </a:extLst>
          </p:cNvPr>
          <p:cNvSpPr>
            <a:spLocks noGrp="1"/>
          </p:cNvSpPr>
          <p:nvPr>
            <p:ph type="title"/>
          </p:nvPr>
        </p:nvSpPr>
        <p:spPr>
          <a:xfrm>
            <a:off x="505906" y="130869"/>
            <a:ext cx="8588829" cy="516617"/>
          </a:xfrm>
        </p:spPr>
        <p:txBody>
          <a:bodyPr>
            <a:normAutofit fontScale="90000"/>
          </a:bodyPr>
          <a:lstStyle/>
          <a:p>
            <a:r>
              <a:rPr lang="en-US" sz="3600" dirty="0"/>
              <a:t>Getting electron cooling to higher energy</a:t>
            </a:r>
          </a:p>
        </p:txBody>
      </p:sp>
      <p:sp>
        <p:nvSpPr>
          <p:cNvPr id="4" name="Slide Number Placeholder 3">
            <a:extLst>
              <a:ext uri="{FF2B5EF4-FFF2-40B4-BE49-F238E27FC236}">
                <a16:creationId xmlns:a16="http://schemas.microsoft.com/office/drawing/2014/main" id="{0D81D441-3FFA-1847-9ED2-58CE50190BBE}"/>
              </a:ext>
            </a:extLst>
          </p:cNvPr>
          <p:cNvSpPr>
            <a:spLocks noGrp="1"/>
          </p:cNvSpPr>
          <p:nvPr>
            <p:ph type="sldNum" sz="quarter" idx="12"/>
          </p:nvPr>
        </p:nvSpPr>
        <p:spPr/>
        <p:txBody>
          <a:bodyPr/>
          <a:lstStyle/>
          <a:p>
            <a:fld id="{893C5830-40F3-F04E-B2E3-10E6672BA8FF}" type="slidenum">
              <a:rPr lang="en-US" smtClean="0"/>
              <a:pPr/>
              <a:t>23</a:t>
            </a:fld>
            <a:endParaRPr lang="en-US"/>
          </a:p>
        </p:txBody>
      </p:sp>
      <p:pic>
        <p:nvPicPr>
          <p:cNvPr id="5" name="Picture 4">
            <a:extLst>
              <a:ext uri="{FF2B5EF4-FFF2-40B4-BE49-F238E27FC236}">
                <a16:creationId xmlns:a16="http://schemas.microsoft.com/office/drawing/2014/main" id="{EE5EA0FE-939C-2845-9D65-88AD7EE91833}"/>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6033184" y="2647889"/>
            <a:ext cx="2894366" cy="1840536"/>
          </a:xfrm>
          <a:prstGeom prst="rect">
            <a:avLst/>
          </a:prstGeom>
        </p:spPr>
      </p:pic>
      <p:pic>
        <p:nvPicPr>
          <p:cNvPr id="6" name="Picture 5">
            <a:extLst>
              <a:ext uri="{FF2B5EF4-FFF2-40B4-BE49-F238E27FC236}">
                <a16:creationId xmlns:a16="http://schemas.microsoft.com/office/drawing/2014/main" id="{F52179F3-71FF-264D-B0F5-7DA06D81E5A9}"/>
              </a:ext>
            </a:extLst>
          </p:cNvPr>
          <p:cNvPicPr>
            <a:picLocks noChangeAspect="1"/>
          </p:cNvPicPr>
          <p:nvPr/>
        </p:nvPicPr>
        <p:blipFill>
          <a:blip r:embed="rId3"/>
          <a:stretch>
            <a:fillRect/>
          </a:stretch>
        </p:blipFill>
        <p:spPr>
          <a:xfrm>
            <a:off x="174171" y="2764287"/>
            <a:ext cx="5794964" cy="3757737"/>
          </a:xfrm>
          <a:prstGeom prst="rect">
            <a:avLst/>
          </a:prstGeom>
        </p:spPr>
      </p:pic>
      <p:sp>
        <p:nvSpPr>
          <p:cNvPr id="9" name="Rectangle 8">
            <a:extLst>
              <a:ext uri="{FF2B5EF4-FFF2-40B4-BE49-F238E27FC236}">
                <a16:creationId xmlns:a16="http://schemas.microsoft.com/office/drawing/2014/main" id="{74B910B0-AFF3-1049-B927-F299C734BA01}"/>
              </a:ext>
            </a:extLst>
          </p:cNvPr>
          <p:cNvSpPr/>
          <p:nvPr/>
        </p:nvSpPr>
        <p:spPr>
          <a:xfrm>
            <a:off x="152400" y="647486"/>
            <a:ext cx="8839200" cy="2123658"/>
          </a:xfrm>
          <a:prstGeom prst="rect">
            <a:avLst/>
          </a:prstGeom>
        </p:spPr>
        <p:txBody>
          <a:bodyPr wrap="square">
            <a:spAutoFit/>
          </a:bodyPr>
          <a:lstStyle/>
          <a:p>
            <a:pPr lvl="0"/>
            <a:r>
              <a:rPr lang="en-GB" sz="2400" b="1" dirty="0">
                <a:solidFill>
                  <a:srgbClr val="FF0000"/>
                </a:solidFill>
              </a:rPr>
              <a:t>L</a:t>
            </a:r>
            <a:r>
              <a:rPr lang="en-GB" sz="2400" b="1" dirty="0"/>
              <a:t>ow-</a:t>
            </a:r>
            <a:r>
              <a:rPr lang="en-GB" sz="2400" b="1" dirty="0">
                <a:solidFill>
                  <a:srgbClr val="FF0000"/>
                </a:solidFill>
              </a:rPr>
              <a:t>E</a:t>
            </a:r>
            <a:r>
              <a:rPr lang="en-GB" sz="2400" b="1" dirty="0"/>
              <a:t>nergy </a:t>
            </a:r>
            <a:r>
              <a:rPr lang="en-GB" sz="2400" b="1" dirty="0">
                <a:solidFill>
                  <a:srgbClr val="FF0000"/>
                </a:solidFill>
              </a:rPr>
              <a:t>R</a:t>
            </a:r>
            <a:r>
              <a:rPr lang="en-GB" sz="2400" b="1" dirty="0"/>
              <a:t>HIC </a:t>
            </a:r>
            <a:r>
              <a:rPr lang="en-GB" sz="2400" b="1" dirty="0">
                <a:solidFill>
                  <a:srgbClr val="FF0000"/>
                </a:solidFill>
              </a:rPr>
              <a:t>e</a:t>
            </a:r>
            <a:r>
              <a:rPr lang="en-GB" sz="2400" b="1" dirty="0"/>
              <a:t>lectron </a:t>
            </a:r>
            <a:r>
              <a:rPr lang="en-GB" sz="2400" b="1" dirty="0">
                <a:solidFill>
                  <a:srgbClr val="FF0000"/>
                </a:solidFill>
              </a:rPr>
              <a:t>C</a:t>
            </a:r>
            <a:r>
              <a:rPr lang="en-GB" sz="2400" b="1" dirty="0"/>
              <a:t>ooler (</a:t>
            </a:r>
            <a:r>
              <a:rPr lang="en-GB" sz="2400" b="1" dirty="0" err="1"/>
              <a:t>LEReC</a:t>
            </a:r>
            <a:r>
              <a:rPr lang="en-GB" sz="2400" b="1" dirty="0"/>
              <a:t>) at BNL:</a:t>
            </a:r>
          </a:p>
          <a:p>
            <a:pPr marL="285750" indent="-285750">
              <a:buFont typeface="Arial" panose="020B0604020202020204" pitchFamily="34" charset="0"/>
              <a:buChar char="•"/>
              <a:defRPr/>
            </a:pPr>
            <a:r>
              <a:rPr lang="en-US" dirty="0"/>
              <a:t>First e-cooler based on the RF acceleration of e-beam (of up to 2.6 MeV energy)</a:t>
            </a:r>
          </a:p>
          <a:p>
            <a:pPr marL="285750" indent="-285750">
              <a:buFont typeface="Arial" panose="020B0604020202020204" pitchFamily="34" charset="0"/>
              <a:buChar char="•"/>
              <a:defRPr/>
            </a:pPr>
            <a:r>
              <a:rPr lang="en-US" b="1" dirty="0"/>
              <a:t>Observation of first cooling using bunched electron beam on April 5, 2019</a:t>
            </a:r>
          </a:p>
          <a:p>
            <a:pPr marL="285750" indent="-285750">
              <a:buFont typeface="Arial" panose="020B0604020202020204" pitchFamily="34" charset="0"/>
              <a:buChar char="•"/>
              <a:defRPr/>
            </a:pPr>
            <a:r>
              <a:rPr lang="en-US" dirty="0" err="1"/>
              <a:t>LEReC</a:t>
            </a:r>
            <a:r>
              <a:rPr lang="en-US" dirty="0"/>
              <a:t> will be used in RHIC Beam Energy Scan II for </a:t>
            </a:r>
            <a:r>
              <a:rPr lang="en-US" dirty="0">
                <a:solidFill>
                  <a:prstClr val="black"/>
                </a:solidFill>
                <a:cs typeface="Arial"/>
                <a:sym typeface="Arial"/>
              </a:rPr>
              <a:t>Low ener</a:t>
            </a:r>
            <a:r>
              <a:rPr lang="en-US" dirty="0">
                <a:solidFill>
                  <a:prstClr val="black"/>
                </a:solidFill>
                <a:latin typeface="Arial"/>
                <a:cs typeface="Arial"/>
                <a:sym typeface="Arial"/>
              </a:rPr>
              <a:t>gy (√</a:t>
            </a:r>
            <a:r>
              <a:rPr lang="en-US" dirty="0" err="1">
                <a:solidFill>
                  <a:prstClr val="black"/>
                </a:solidFill>
                <a:latin typeface="Arial"/>
                <a:cs typeface="Arial"/>
                <a:sym typeface="Arial"/>
              </a:rPr>
              <a:t>s</a:t>
            </a:r>
            <a:r>
              <a:rPr lang="en-US" baseline="-5999" dirty="0" err="1">
                <a:solidFill>
                  <a:prstClr val="black"/>
                </a:solidFill>
                <a:latin typeface="Arial"/>
                <a:cs typeface="Arial"/>
                <a:sym typeface="Arial"/>
              </a:rPr>
              <a:t>NN</a:t>
            </a:r>
            <a:r>
              <a:rPr lang="en-US" dirty="0">
                <a:solidFill>
                  <a:prstClr val="black"/>
                </a:solidFill>
                <a:latin typeface="Arial"/>
                <a:cs typeface="Arial"/>
                <a:sym typeface="Arial"/>
              </a:rPr>
              <a:t> </a:t>
            </a:r>
            <a:r>
              <a:rPr lang="en-US" dirty="0">
                <a:solidFill>
                  <a:prstClr val="black"/>
                </a:solidFill>
                <a:cs typeface="Arial"/>
                <a:sym typeface="Arial"/>
              </a:rPr>
              <a:t>= 7.7, 9.1, 11.5, 14.5, 19.6 GeV) </a:t>
            </a:r>
            <a:r>
              <a:rPr lang="en-US" dirty="0" err="1">
                <a:solidFill>
                  <a:prstClr val="black"/>
                </a:solidFill>
                <a:cs typeface="Arial"/>
                <a:sym typeface="Arial"/>
              </a:rPr>
              <a:t>Au+Au</a:t>
            </a:r>
            <a:r>
              <a:rPr lang="en-US" dirty="0">
                <a:solidFill>
                  <a:prstClr val="black"/>
                </a:solidFill>
                <a:cs typeface="Arial"/>
                <a:sym typeface="Arial"/>
              </a:rPr>
              <a:t> runs using electron cooling to increase luminosity</a:t>
            </a:r>
            <a:endParaRPr lang="en-US" b="1" dirty="0"/>
          </a:p>
          <a:p>
            <a:pPr marL="285750" indent="-285750">
              <a:buFont typeface="Arial" panose="020B0604020202020204" pitchFamily="34" charset="0"/>
              <a:buChar char="•"/>
              <a:defRPr/>
            </a:pPr>
            <a:r>
              <a:rPr lang="en-US" dirty="0"/>
              <a:t>Cooling using bunched electron beam produced with RF acceleration is new, and opens the possibility of electron cooling at high beam energies</a:t>
            </a:r>
          </a:p>
        </p:txBody>
      </p:sp>
      <p:sp>
        <p:nvSpPr>
          <p:cNvPr id="13" name="Rectangle 12">
            <a:extLst>
              <a:ext uri="{FF2B5EF4-FFF2-40B4-BE49-F238E27FC236}">
                <a16:creationId xmlns:a16="http://schemas.microsoft.com/office/drawing/2014/main" id="{948453FC-5962-4543-B60E-CAD3E955FF52}"/>
              </a:ext>
            </a:extLst>
          </p:cNvPr>
          <p:cNvSpPr/>
          <p:nvPr/>
        </p:nvSpPr>
        <p:spPr>
          <a:xfrm>
            <a:off x="1505141" y="6267569"/>
            <a:ext cx="1410707" cy="276999"/>
          </a:xfrm>
          <a:prstGeom prst="rect">
            <a:avLst/>
          </a:prstGeom>
        </p:spPr>
        <p:txBody>
          <a:bodyPr wrap="none">
            <a:spAutoFit/>
          </a:bodyPr>
          <a:lstStyle/>
          <a:p>
            <a:r>
              <a:rPr lang="en-US" sz="1200" dirty="0">
                <a:solidFill>
                  <a:srgbClr val="000000"/>
                </a:solidFill>
                <a:latin typeface="Calibri" panose="020F0502020204030204" pitchFamily="34" charset="0"/>
              </a:rPr>
              <a:t>Alexei </a:t>
            </a:r>
            <a:r>
              <a:rPr lang="en-US" sz="1200" dirty="0" err="1">
                <a:solidFill>
                  <a:srgbClr val="000000"/>
                </a:solidFill>
                <a:latin typeface="Calibri" panose="020F0502020204030204" pitchFamily="34" charset="0"/>
              </a:rPr>
              <a:t>Fedotov</a:t>
            </a:r>
            <a:r>
              <a:rPr lang="en-US" sz="1200" dirty="0">
                <a:solidFill>
                  <a:srgbClr val="000000"/>
                </a:solidFill>
                <a:latin typeface="Calibri" panose="020F0502020204030204" pitchFamily="34" charset="0"/>
              </a:rPr>
              <a:t>, BNL</a:t>
            </a:r>
            <a:endParaRPr lang="en-US" sz="1200" dirty="0"/>
          </a:p>
        </p:txBody>
      </p:sp>
      <p:sp>
        <p:nvSpPr>
          <p:cNvPr id="15" name="TextBox 14">
            <a:extLst>
              <a:ext uri="{FF2B5EF4-FFF2-40B4-BE49-F238E27FC236}">
                <a16:creationId xmlns:a16="http://schemas.microsoft.com/office/drawing/2014/main" id="{547F12F3-EEB9-F244-9ABB-5889B8541FA7}"/>
              </a:ext>
            </a:extLst>
          </p:cNvPr>
          <p:cNvSpPr txBox="1"/>
          <p:nvPr/>
        </p:nvSpPr>
        <p:spPr>
          <a:xfrm>
            <a:off x="6185584" y="4698889"/>
            <a:ext cx="2958416" cy="1754326"/>
          </a:xfrm>
          <a:prstGeom prst="rect">
            <a:avLst/>
          </a:prstGeom>
          <a:noFill/>
        </p:spPr>
        <p:txBody>
          <a:bodyPr wrap="square" rtlCol="0">
            <a:spAutoFit/>
          </a:bodyPr>
          <a:lstStyle/>
          <a:p>
            <a:r>
              <a:rPr lang="en-US" b="1" dirty="0" err="1">
                <a:solidFill>
                  <a:srgbClr val="FF0000"/>
                </a:solidFill>
              </a:rPr>
              <a:t>LEReC</a:t>
            </a:r>
            <a:r>
              <a:rPr lang="en-US" b="1" dirty="0">
                <a:solidFill>
                  <a:srgbClr val="FF0000"/>
                </a:solidFill>
              </a:rPr>
              <a:t> approach can be used for EIC as injection energy pre-cooler. </a:t>
            </a:r>
          </a:p>
          <a:p>
            <a:r>
              <a:rPr lang="en-US" b="1" dirty="0">
                <a:solidFill>
                  <a:srgbClr val="FF0000"/>
                </a:solidFill>
              </a:rPr>
              <a:t>However, at collision energy enhanced/strong cooling mechanism is needed.</a:t>
            </a:r>
          </a:p>
        </p:txBody>
      </p:sp>
    </p:spTree>
    <p:extLst>
      <p:ext uri="{BB962C8B-B14F-4D97-AF65-F5344CB8AC3E}">
        <p14:creationId xmlns:p14="http://schemas.microsoft.com/office/powerpoint/2010/main" val="4940567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71F6219-98ED-A643-83CF-C6DCDE8BC19A}"/>
              </a:ext>
            </a:extLst>
          </p:cNvPr>
          <p:cNvSpPr>
            <a:spLocks noGrp="1"/>
          </p:cNvSpPr>
          <p:nvPr>
            <p:ph type="sldNum" sz="quarter" idx="12"/>
          </p:nvPr>
        </p:nvSpPr>
        <p:spPr/>
        <p:txBody>
          <a:bodyPr/>
          <a:lstStyle/>
          <a:p>
            <a:fld id="{893C5830-40F3-F04E-B2E3-10E6672BA8FF}" type="slidenum">
              <a:rPr lang="en-US" smtClean="0"/>
              <a:pPr/>
              <a:t>24</a:t>
            </a:fld>
            <a:endParaRPr lang="en-US"/>
          </a:p>
        </p:txBody>
      </p:sp>
      <p:sp>
        <p:nvSpPr>
          <p:cNvPr id="5" name="Title 1">
            <a:extLst>
              <a:ext uri="{FF2B5EF4-FFF2-40B4-BE49-F238E27FC236}">
                <a16:creationId xmlns:a16="http://schemas.microsoft.com/office/drawing/2014/main" id="{52D35AC0-FC4A-454C-934A-2A9389F7EB92}"/>
              </a:ext>
            </a:extLst>
          </p:cNvPr>
          <p:cNvSpPr>
            <a:spLocks noGrp="1"/>
          </p:cNvSpPr>
          <p:nvPr>
            <p:ph type="title"/>
          </p:nvPr>
        </p:nvSpPr>
        <p:spPr>
          <a:xfrm>
            <a:off x="547439" y="148656"/>
            <a:ext cx="8714855" cy="557473"/>
          </a:xfrm>
        </p:spPr>
        <p:txBody>
          <a:bodyPr>
            <a:normAutofit fontScale="90000"/>
          </a:bodyPr>
          <a:lstStyle/>
          <a:p>
            <a:r>
              <a:rPr lang="en-US" dirty="0"/>
              <a:t>EIC cooling requirements</a:t>
            </a:r>
          </a:p>
        </p:txBody>
      </p:sp>
      <p:sp>
        <p:nvSpPr>
          <p:cNvPr id="6" name="Content Placeholder 2">
            <a:extLst>
              <a:ext uri="{FF2B5EF4-FFF2-40B4-BE49-F238E27FC236}">
                <a16:creationId xmlns:a16="http://schemas.microsoft.com/office/drawing/2014/main" id="{FB762B17-E804-0F48-98D1-63A0D7E60941}"/>
              </a:ext>
            </a:extLst>
          </p:cNvPr>
          <p:cNvSpPr>
            <a:spLocks noGrp="1"/>
          </p:cNvSpPr>
          <p:nvPr>
            <p:ph idx="1"/>
          </p:nvPr>
        </p:nvSpPr>
        <p:spPr>
          <a:xfrm>
            <a:off x="206829" y="706129"/>
            <a:ext cx="8829785" cy="3561029"/>
          </a:xfrm>
        </p:spPr>
        <p:txBody>
          <a:bodyPr>
            <a:normAutofit fontScale="92500"/>
          </a:bodyPr>
          <a:lstStyle/>
          <a:p>
            <a:r>
              <a:rPr lang="en-US" sz="2000" dirty="0"/>
              <a:t>Luminosity of lepton-hadron colliders in the energy range of the EIC benefits strongly (factor ≈ </a:t>
            </a:r>
            <a:r>
              <a:rPr lang="en-US" altLang="zh-CN" sz="2000" dirty="0"/>
              <a:t>3-</a:t>
            </a:r>
            <a:r>
              <a:rPr lang="en-US" sz="2000" dirty="0"/>
              <a:t>10) from cooling the hadron</a:t>
            </a:r>
            <a:r>
              <a:rPr lang="en-US" altLang="zh-CN" sz="2000" dirty="0"/>
              <a:t>’s</a:t>
            </a:r>
            <a:r>
              <a:rPr lang="zh-CN" altLang="en-US" sz="2000" dirty="0"/>
              <a:t> </a:t>
            </a:r>
            <a:r>
              <a:rPr lang="en-US" sz="2000" dirty="0"/>
              <a:t>transverse and longitudinal beam emittance.</a:t>
            </a:r>
          </a:p>
          <a:p>
            <a:r>
              <a:rPr lang="en-US" sz="2000" dirty="0"/>
              <a:t>Cool the proton beam at 275 GeV and 100 GeV ; 41 GeV cooling under study.</a:t>
            </a:r>
          </a:p>
          <a:p>
            <a:r>
              <a:rPr lang="en-US" sz="2000" dirty="0"/>
              <a:t>IBS longitudinal and transverse(h) growth time is 2-3 hours. </a:t>
            </a:r>
            <a:r>
              <a:rPr lang="en-US" sz="2100" dirty="0"/>
              <a:t>The cooling time shall be equal to or less than the diffusion growth time from all sources.</a:t>
            </a:r>
          </a:p>
          <a:p>
            <a:r>
              <a:rPr lang="en-US" sz="2000" dirty="0"/>
              <a:t>Must cool the hadron beam normalized rms vertical emittance from 2.5 um(from injector) to 0.3 um</a:t>
            </a:r>
            <a:r>
              <a:rPr lang="zh-CN" altLang="en-US" sz="2000" dirty="0"/>
              <a:t> </a:t>
            </a:r>
            <a:r>
              <a:rPr lang="en-US" altLang="zh-CN" sz="2000" dirty="0"/>
              <a:t>in</a:t>
            </a:r>
            <a:r>
              <a:rPr lang="zh-CN" altLang="en-US" sz="2000" dirty="0"/>
              <a:t> </a:t>
            </a:r>
            <a:r>
              <a:rPr lang="en-US" altLang="zh-CN" sz="2000" dirty="0"/>
              <a:t>2</a:t>
            </a:r>
            <a:r>
              <a:rPr lang="zh-CN" altLang="en-US" sz="2000" dirty="0"/>
              <a:t> </a:t>
            </a:r>
            <a:r>
              <a:rPr lang="en-US" altLang="zh-CN" sz="2000" dirty="0"/>
              <a:t>hours. </a:t>
            </a:r>
          </a:p>
          <a:p>
            <a:pPr lvl="1">
              <a:buFont typeface="Wingdings" pitchFamily="2" charset="2"/>
              <a:buChar char="Ø"/>
            </a:pPr>
            <a:r>
              <a:rPr lang="en-US" altLang="zh-CN" sz="1600" dirty="0">
                <a:latin typeface="Arial" panose="020B0604020202020204" pitchFamily="34" charset="0"/>
                <a:cs typeface="Arial" panose="020B0604020202020204" pitchFamily="34" charset="0"/>
              </a:rPr>
              <a:t>Pre-cooling at injection (24GeV) with electron cooling is desired.</a:t>
            </a:r>
          </a:p>
          <a:p>
            <a:r>
              <a:rPr lang="en-US" sz="2000" dirty="0"/>
              <a:t>The cooling section must fit in the available IR</a:t>
            </a:r>
            <a:r>
              <a:rPr lang="zh-CN" altLang="en-US" sz="2000" dirty="0"/>
              <a:t> </a:t>
            </a:r>
            <a:r>
              <a:rPr lang="en-US" altLang="zh-CN" sz="2000" dirty="0"/>
              <a:t>2</a:t>
            </a:r>
            <a:r>
              <a:rPr lang="en-US" sz="2000" dirty="0"/>
              <a:t> space.</a:t>
            </a:r>
          </a:p>
          <a:p>
            <a:endParaRPr lang="en-US" sz="1800" dirty="0"/>
          </a:p>
        </p:txBody>
      </p:sp>
      <p:grpSp>
        <p:nvGrpSpPr>
          <p:cNvPr id="7" name="Group 6">
            <a:extLst>
              <a:ext uri="{FF2B5EF4-FFF2-40B4-BE49-F238E27FC236}">
                <a16:creationId xmlns:a16="http://schemas.microsoft.com/office/drawing/2014/main" id="{4D746C61-5177-C04C-9ED0-7D89DB2CE430}"/>
              </a:ext>
            </a:extLst>
          </p:cNvPr>
          <p:cNvGrpSpPr/>
          <p:nvPr/>
        </p:nvGrpSpPr>
        <p:grpSpPr>
          <a:xfrm>
            <a:off x="2373430" y="3877937"/>
            <a:ext cx="4236688" cy="2548671"/>
            <a:chOff x="2190862" y="2324172"/>
            <a:chExt cx="4509530" cy="2796736"/>
          </a:xfrm>
        </p:grpSpPr>
        <p:pic>
          <p:nvPicPr>
            <p:cNvPr id="8" name="Picture 7">
              <a:extLst>
                <a:ext uri="{FF2B5EF4-FFF2-40B4-BE49-F238E27FC236}">
                  <a16:creationId xmlns:a16="http://schemas.microsoft.com/office/drawing/2014/main" id="{CDD6BCE6-BAA2-4B4B-8FD6-D3C3AF09666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90862" y="2324172"/>
              <a:ext cx="4509530" cy="2796736"/>
            </a:xfrm>
            <a:prstGeom prst="rect">
              <a:avLst/>
            </a:prstGeom>
          </p:spPr>
        </p:pic>
        <p:cxnSp>
          <p:nvCxnSpPr>
            <p:cNvPr id="9" name="Straight Arrow Connector 8">
              <a:extLst>
                <a:ext uri="{FF2B5EF4-FFF2-40B4-BE49-F238E27FC236}">
                  <a16:creationId xmlns:a16="http://schemas.microsoft.com/office/drawing/2014/main" id="{971F2A73-E617-9B42-A8E3-4F86AD2B6FF3}"/>
                </a:ext>
              </a:extLst>
            </p:cNvPr>
            <p:cNvCxnSpPr>
              <a:cxnSpLocks/>
              <a:stCxn id="10" idx="1"/>
            </p:cNvCxnSpPr>
            <p:nvPr/>
          </p:nvCxnSpPr>
          <p:spPr>
            <a:xfrm flipH="1">
              <a:off x="5201956" y="2525428"/>
              <a:ext cx="304322" cy="731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62A2D31C-517D-0847-9710-885EA56CDCCD}"/>
                </a:ext>
              </a:extLst>
            </p:cNvPr>
            <p:cNvSpPr txBox="1"/>
            <p:nvPr/>
          </p:nvSpPr>
          <p:spPr>
            <a:xfrm>
              <a:off x="5506278" y="2324172"/>
              <a:ext cx="1086855" cy="402512"/>
            </a:xfrm>
            <a:prstGeom prst="rect">
              <a:avLst/>
            </a:prstGeom>
            <a:noFill/>
          </p:spPr>
          <p:txBody>
            <a:bodyPr wrap="none" rtlCol="0">
              <a:spAutoFit/>
            </a:bodyPr>
            <a:lstStyle/>
            <a:p>
              <a:r>
                <a:rPr lang="en-US" sz="1600" dirty="0">
                  <a:latin typeface="+mj-lt"/>
                </a:rPr>
                <a:t>with SHC</a:t>
              </a:r>
            </a:p>
          </p:txBody>
        </p:sp>
        <p:sp>
          <p:nvSpPr>
            <p:cNvPr id="11" name="TextBox 10">
              <a:extLst>
                <a:ext uri="{FF2B5EF4-FFF2-40B4-BE49-F238E27FC236}">
                  <a16:creationId xmlns:a16="http://schemas.microsoft.com/office/drawing/2014/main" id="{B552720A-1B58-D24C-A24F-C22255E30E15}"/>
                </a:ext>
              </a:extLst>
            </p:cNvPr>
            <p:cNvSpPr txBox="1"/>
            <p:nvPr/>
          </p:nvSpPr>
          <p:spPr>
            <a:xfrm>
              <a:off x="4938419" y="4030867"/>
              <a:ext cx="1027341" cy="402512"/>
            </a:xfrm>
            <a:prstGeom prst="rect">
              <a:avLst/>
            </a:prstGeom>
            <a:noFill/>
          </p:spPr>
          <p:txBody>
            <a:bodyPr wrap="none" rtlCol="0">
              <a:spAutoFit/>
            </a:bodyPr>
            <a:lstStyle/>
            <a:p>
              <a:r>
                <a:rPr lang="en-US" sz="1600" dirty="0">
                  <a:latin typeface="+mj-lt"/>
                </a:rPr>
                <a:t>w/o SHC</a:t>
              </a:r>
            </a:p>
          </p:txBody>
        </p:sp>
        <p:cxnSp>
          <p:nvCxnSpPr>
            <p:cNvPr id="12" name="Straight Arrow Connector 11">
              <a:extLst>
                <a:ext uri="{FF2B5EF4-FFF2-40B4-BE49-F238E27FC236}">
                  <a16:creationId xmlns:a16="http://schemas.microsoft.com/office/drawing/2014/main" id="{FD5A4453-A4FD-A546-AD12-9BB5A386E9F3}"/>
                </a:ext>
              </a:extLst>
            </p:cNvPr>
            <p:cNvCxnSpPr>
              <a:cxnSpLocks/>
            </p:cNvCxnSpPr>
            <p:nvPr/>
          </p:nvCxnSpPr>
          <p:spPr>
            <a:xfrm flipV="1">
              <a:off x="5354117" y="3429000"/>
              <a:ext cx="76200" cy="6241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356272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5464B53-B755-EC48-88CF-854FB9F0FB79}"/>
              </a:ext>
            </a:extLst>
          </p:cNvPr>
          <p:cNvSpPr>
            <a:spLocks noGrp="1"/>
          </p:cNvSpPr>
          <p:nvPr>
            <p:ph type="sldNum" sz="quarter" idx="12"/>
          </p:nvPr>
        </p:nvSpPr>
        <p:spPr/>
        <p:txBody>
          <a:bodyPr/>
          <a:lstStyle/>
          <a:p>
            <a:fld id="{893C5830-40F3-F04E-B2E3-10E6672BA8FF}" type="slidenum">
              <a:rPr lang="en-US" smtClean="0"/>
              <a:pPr/>
              <a:t>25</a:t>
            </a:fld>
            <a:endParaRPr lang="en-US"/>
          </a:p>
        </p:txBody>
      </p:sp>
      <p:sp>
        <p:nvSpPr>
          <p:cNvPr id="5" name="Title 1">
            <a:extLst>
              <a:ext uri="{FF2B5EF4-FFF2-40B4-BE49-F238E27FC236}">
                <a16:creationId xmlns:a16="http://schemas.microsoft.com/office/drawing/2014/main" id="{9E566F96-4CB9-E041-B0A4-E32B03E67A1E}"/>
              </a:ext>
            </a:extLst>
          </p:cNvPr>
          <p:cNvSpPr>
            <a:spLocks noGrp="1"/>
          </p:cNvSpPr>
          <p:nvPr>
            <p:ph type="title"/>
          </p:nvPr>
        </p:nvSpPr>
        <p:spPr>
          <a:xfrm>
            <a:off x="396186" y="61401"/>
            <a:ext cx="8965001" cy="1066770"/>
          </a:xfrm>
        </p:spPr>
        <p:txBody>
          <a:bodyPr/>
          <a:lstStyle/>
          <a:p>
            <a:r>
              <a:rPr lang="en-US" dirty="0">
                <a:cs typeface="Arial"/>
              </a:rPr>
              <a:t>Coherent Electron Cooling (CEC)</a:t>
            </a:r>
            <a:endParaRPr lang="en-US" dirty="0">
              <a:cs typeface="Arial" panose="020B0604020202020204" pitchFamily="34" charset="0"/>
            </a:endParaRPr>
          </a:p>
        </p:txBody>
      </p:sp>
      <p:sp>
        <p:nvSpPr>
          <p:cNvPr id="6" name="Content Placeholder 2">
            <a:extLst>
              <a:ext uri="{FF2B5EF4-FFF2-40B4-BE49-F238E27FC236}">
                <a16:creationId xmlns:a16="http://schemas.microsoft.com/office/drawing/2014/main" id="{761DC5E1-78B6-9043-8B30-3198C0FD42FD}"/>
              </a:ext>
            </a:extLst>
          </p:cNvPr>
          <p:cNvSpPr>
            <a:spLocks noGrp="1"/>
          </p:cNvSpPr>
          <p:nvPr>
            <p:ph idx="1"/>
          </p:nvPr>
        </p:nvSpPr>
        <p:spPr>
          <a:xfrm>
            <a:off x="97971" y="1052717"/>
            <a:ext cx="9046029" cy="4351338"/>
          </a:xfrm>
        </p:spPr>
        <p:txBody>
          <a:bodyPr/>
          <a:lstStyle/>
          <a:p>
            <a:pPr marL="0" indent="0">
              <a:buNone/>
            </a:pPr>
            <a:r>
              <a:rPr lang="en-US" sz="1800" dirty="0">
                <a:latin typeface="+mj-lt"/>
                <a:cs typeface="Arial" panose="020B0604020202020204" pitchFamily="34" charset="0"/>
              </a:rPr>
              <a:t>Like in stochastic cooling, tiny fluctuations in the hadron beam distribution (which are associated with larger emittance) are detected, amplified and fed back to the hadrons thereby reducing the emittance in tiny steps on each turn of the hadron beam</a:t>
            </a:r>
          </a:p>
          <a:p>
            <a:r>
              <a:rPr lang="en-US" sz="1800" dirty="0">
                <a:latin typeface="+mj-lt"/>
                <a:cs typeface="Arial" panose="020B0604020202020204" pitchFamily="34" charset="0"/>
              </a:rPr>
              <a:t>High bandwidth (small slice size)</a:t>
            </a:r>
          </a:p>
          <a:p>
            <a:r>
              <a:rPr lang="en-US" sz="1800" dirty="0">
                <a:latin typeface="+mj-lt"/>
                <a:cs typeface="Arial" panose="020B0604020202020204" pitchFamily="34" charset="0"/>
              </a:rPr>
              <a:t>Detector</a:t>
            </a:r>
            <a:r>
              <a:rPr lang="en-US" altLang="zh-CN" sz="1800" dirty="0">
                <a:latin typeface="+mj-lt"/>
                <a:cs typeface="Arial" panose="020B0604020202020204" pitchFamily="34" charset="0"/>
              </a:rPr>
              <a:t>,</a:t>
            </a:r>
            <a:r>
              <a:rPr lang="en-US" sz="1800" dirty="0">
                <a:latin typeface="+mj-lt"/>
                <a:cs typeface="Arial" panose="020B0604020202020204" pitchFamily="34" charset="0"/>
              </a:rPr>
              <a:t> amplifiers and kickers</a:t>
            </a:r>
          </a:p>
          <a:p>
            <a:pPr marL="0" indent="0">
              <a:buNone/>
            </a:pPr>
            <a:r>
              <a:rPr lang="en-US" sz="1800" dirty="0">
                <a:latin typeface="+mj-lt"/>
                <a:cs typeface="Arial" panose="020B0604020202020204" pitchFamily="34" charset="0"/>
              </a:rPr>
              <a:t> </a:t>
            </a:r>
          </a:p>
        </p:txBody>
      </p:sp>
      <p:pic>
        <p:nvPicPr>
          <p:cNvPr id="7" name="Picture 6">
            <a:extLst>
              <a:ext uri="{FF2B5EF4-FFF2-40B4-BE49-F238E27FC236}">
                <a16:creationId xmlns:a16="http://schemas.microsoft.com/office/drawing/2014/main" id="{7D75D986-6965-E241-9275-8FFD97AD108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640687" y="1608988"/>
            <a:ext cx="2577010" cy="1681737"/>
          </a:xfrm>
          <a:prstGeom prst="rect">
            <a:avLst/>
          </a:prstGeom>
        </p:spPr>
      </p:pic>
      <p:grpSp>
        <p:nvGrpSpPr>
          <p:cNvPr id="8" name="Group 7">
            <a:extLst>
              <a:ext uri="{FF2B5EF4-FFF2-40B4-BE49-F238E27FC236}">
                <a16:creationId xmlns:a16="http://schemas.microsoft.com/office/drawing/2014/main" id="{1D96DF00-39E9-6843-AD13-FCD29E7C7435}"/>
              </a:ext>
            </a:extLst>
          </p:cNvPr>
          <p:cNvGrpSpPr/>
          <p:nvPr/>
        </p:nvGrpSpPr>
        <p:grpSpPr>
          <a:xfrm>
            <a:off x="1119760" y="4434097"/>
            <a:ext cx="6628993" cy="1351201"/>
            <a:chOff x="1257503" y="1632024"/>
            <a:chExt cx="6628993" cy="1351201"/>
          </a:xfrm>
        </p:grpSpPr>
        <p:grpSp>
          <p:nvGrpSpPr>
            <p:cNvPr id="9" name="Group 8">
              <a:extLst>
                <a:ext uri="{FF2B5EF4-FFF2-40B4-BE49-F238E27FC236}">
                  <a16:creationId xmlns:a16="http://schemas.microsoft.com/office/drawing/2014/main" id="{4F7CBA66-05E9-5542-B8D7-290B35D38844}"/>
                </a:ext>
              </a:extLst>
            </p:cNvPr>
            <p:cNvGrpSpPr/>
            <p:nvPr/>
          </p:nvGrpSpPr>
          <p:grpSpPr>
            <a:xfrm>
              <a:off x="1257503" y="1632024"/>
              <a:ext cx="6628993" cy="1351201"/>
              <a:chOff x="1169943" y="1200636"/>
              <a:chExt cx="6628993" cy="1351201"/>
            </a:xfrm>
          </p:grpSpPr>
          <p:cxnSp>
            <p:nvCxnSpPr>
              <p:cNvPr id="13" name="Straight Connector 12">
                <a:extLst>
                  <a:ext uri="{FF2B5EF4-FFF2-40B4-BE49-F238E27FC236}">
                    <a16:creationId xmlns:a16="http://schemas.microsoft.com/office/drawing/2014/main" id="{3A9A092B-7777-794F-93C4-66CF5C4E57DB}"/>
                  </a:ext>
                </a:extLst>
              </p:cNvPr>
              <p:cNvCxnSpPr/>
              <p:nvPr/>
            </p:nvCxnSpPr>
            <p:spPr>
              <a:xfrm>
                <a:off x="3134449" y="1486991"/>
                <a:ext cx="2744688"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14" name="Group 13">
                <a:extLst>
                  <a:ext uri="{FF2B5EF4-FFF2-40B4-BE49-F238E27FC236}">
                    <a16:creationId xmlns:a16="http://schemas.microsoft.com/office/drawing/2014/main" id="{D9511D53-EB99-344E-82E3-6750100A88ED}"/>
                  </a:ext>
                </a:extLst>
              </p:cNvPr>
              <p:cNvGrpSpPr/>
              <p:nvPr/>
            </p:nvGrpSpPr>
            <p:grpSpPr>
              <a:xfrm>
                <a:off x="1169943" y="1200636"/>
                <a:ext cx="6628993" cy="1351201"/>
                <a:chOff x="583520" y="1226896"/>
                <a:chExt cx="6628993" cy="1351201"/>
              </a:xfrm>
            </p:grpSpPr>
            <p:sp>
              <p:nvSpPr>
                <p:cNvPr id="17" name="TextBox 16">
                  <a:extLst>
                    <a:ext uri="{FF2B5EF4-FFF2-40B4-BE49-F238E27FC236}">
                      <a16:creationId xmlns:a16="http://schemas.microsoft.com/office/drawing/2014/main" id="{A972CC46-9BD3-7649-8F0C-0F49A1266016}"/>
                    </a:ext>
                  </a:extLst>
                </p:cNvPr>
                <p:cNvSpPr txBox="1"/>
                <p:nvPr/>
              </p:nvSpPr>
              <p:spPr>
                <a:xfrm>
                  <a:off x="4264313" y="1226896"/>
                  <a:ext cx="511679" cy="307777"/>
                </a:xfrm>
                <a:prstGeom prst="rect">
                  <a:avLst/>
                </a:prstGeom>
                <a:noFill/>
              </p:spPr>
              <p:txBody>
                <a:bodyPr wrap="none" rtlCol="0">
                  <a:spAutoFit/>
                </a:bodyPr>
                <a:lstStyle/>
                <a:p>
                  <a:r>
                    <a:rPr lang="en-US" sz="1400" dirty="0">
                      <a:solidFill>
                        <a:srgbClr val="0432FF"/>
                      </a:solidFill>
                      <a:latin typeface="Calibri Light" panose="020F0302020204030204" pitchFamily="34" charset="0"/>
                      <a:cs typeface="Calibri Light" panose="020F0302020204030204" pitchFamily="34" charset="0"/>
                    </a:rPr>
                    <a:t>E&lt;E</a:t>
                  </a:r>
                  <a:r>
                    <a:rPr lang="en-US" sz="1400" baseline="-25000" dirty="0">
                      <a:solidFill>
                        <a:srgbClr val="0432FF"/>
                      </a:solidFill>
                      <a:latin typeface="Calibri Light" panose="020F0302020204030204" pitchFamily="34" charset="0"/>
                      <a:cs typeface="Calibri Light" panose="020F0302020204030204" pitchFamily="34" charset="0"/>
                    </a:rPr>
                    <a:t>0</a:t>
                  </a:r>
                </a:p>
              </p:txBody>
            </p:sp>
            <p:grpSp>
              <p:nvGrpSpPr>
                <p:cNvPr id="18" name="Group 17">
                  <a:extLst>
                    <a:ext uri="{FF2B5EF4-FFF2-40B4-BE49-F238E27FC236}">
                      <a16:creationId xmlns:a16="http://schemas.microsoft.com/office/drawing/2014/main" id="{89A41B16-7A68-2C40-8BED-B4B66BEF94B0}"/>
                    </a:ext>
                  </a:extLst>
                </p:cNvPr>
                <p:cNvGrpSpPr/>
                <p:nvPr/>
              </p:nvGrpSpPr>
              <p:grpSpPr>
                <a:xfrm>
                  <a:off x="583520" y="1393724"/>
                  <a:ext cx="6628993" cy="1184373"/>
                  <a:chOff x="583520" y="1393724"/>
                  <a:chExt cx="6628993" cy="1184373"/>
                </a:xfrm>
              </p:grpSpPr>
              <p:cxnSp>
                <p:nvCxnSpPr>
                  <p:cNvPr id="19" name="Straight Arrow Connector 18">
                    <a:extLst>
                      <a:ext uri="{FF2B5EF4-FFF2-40B4-BE49-F238E27FC236}">
                        <a16:creationId xmlns:a16="http://schemas.microsoft.com/office/drawing/2014/main" id="{0190C2B0-3238-D545-BB02-237A9EDBF9DA}"/>
                      </a:ext>
                    </a:extLst>
                  </p:cNvPr>
                  <p:cNvCxnSpPr/>
                  <p:nvPr/>
                </p:nvCxnSpPr>
                <p:spPr>
                  <a:xfrm>
                    <a:off x="754912" y="1839433"/>
                    <a:ext cx="446567" cy="0"/>
                  </a:xfrm>
                  <a:prstGeom prst="straightConnector1">
                    <a:avLst/>
                  </a:prstGeom>
                  <a:ln w="50800" cmpd="tri">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DF6E2DFD-B7BF-AF45-B316-742AB74E7675}"/>
                      </a:ext>
                    </a:extLst>
                  </p:cNvPr>
                  <p:cNvCxnSpPr/>
                  <p:nvPr/>
                </p:nvCxnSpPr>
                <p:spPr>
                  <a:xfrm>
                    <a:off x="6670159" y="1839433"/>
                    <a:ext cx="446567" cy="0"/>
                  </a:xfrm>
                  <a:prstGeom prst="straightConnector1">
                    <a:avLst/>
                  </a:prstGeom>
                  <a:ln w="50800" cmpd="tri">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E294A6A-2F79-B14D-A498-562C330F8BC7}"/>
                      </a:ext>
                    </a:extLst>
                  </p:cNvPr>
                  <p:cNvCxnSpPr/>
                  <p:nvPr/>
                </p:nvCxnSpPr>
                <p:spPr>
                  <a:xfrm>
                    <a:off x="1201479" y="1839433"/>
                    <a:ext cx="1116208"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E6B2470-1F0F-3B45-8111-475E0AADE7F0}"/>
                      </a:ext>
                    </a:extLst>
                  </p:cNvPr>
                  <p:cNvCxnSpPr/>
                  <p:nvPr/>
                </p:nvCxnSpPr>
                <p:spPr>
                  <a:xfrm>
                    <a:off x="5553951" y="1839433"/>
                    <a:ext cx="1116208"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F41B527B-3801-8744-A3BC-8B499987F806}"/>
                      </a:ext>
                    </a:extLst>
                  </p:cNvPr>
                  <p:cNvCxnSpPr>
                    <a:cxnSpLocks/>
                  </p:cNvCxnSpPr>
                  <p:nvPr/>
                </p:nvCxnSpPr>
                <p:spPr>
                  <a:xfrm>
                    <a:off x="4041578" y="1660397"/>
                    <a:ext cx="437011" cy="0"/>
                  </a:xfrm>
                  <a:prstGeom prst="straightConnector1">
                    <a:avLst/>
                  </a:prstGeom>
                  <a:ln>
                    <a:solidFill>
                      <a:srgbClr val="FF0000"/>
                    </a:solidFill>
                    <a:prstDash val="dash"/>
                    <a:tailEnd type="stealth"/>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6D250CDE-22DB-714F-A0E6-6A6BFCD3D5BA}"/>
                      </a:ext>
                    </a:extLst>
                  </p:cNvPr>
                  <p:cNvCxnSpPr>
                    <a:cxnSpLocks/>
                  </p:cNvCxnSpPr>
                  <p:nvPr/>
                </p:nvCxnSpPr>
                <p:spPr>
                  <a:xfrm>
                    <a:off x="3848236" y="1393724"/>
                    <a:ext cx="494211" cy="0"/>
                  </a:xfrm>
                  <a:prstGeom prst="straightConnector1">
                    <a:avLst/>
                  </a:prstGeom>
                  <a:ln>
                    <a:solidFill>
                      <a:srgbClr val="0432FF"/>
                    </a:solidFill>
                    <a:prstDash val="dash"/>
                    <a:tailEnd type="stealth"/>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A65D669D-1306-A74F-A290-A09E6BB3C412}"/>
                      </a:ext>
                    </a:extLst>
                  </p:cNvPr>
                  <p:cNvSpPr txBox="1"/>
                  <p:nvPr/>
                </p:nvSpPr>
                <p:spPr>
                  <a:xfrm>
                    <a:off x="4407736" y="1502018"/>
                    <a:ext cx="511679" cy="307777"/>
                  </a:xfrm>
                  <a:prstGeom prst="rect">
                    <a:avLst/>
                  </a:prstGeom>
                  <a:noFill/>
                </p:spPr>
                <p:txBody>
                  <a:bodyPr wrap="none" rtlCol="0">
                    <a:spAutoFit/>
                  </a:bodyPr>
                  <a:lstStyle/>
                  <a:p>
                    <a:r>
                      <a:rPr lang="en-US" sz="1400" dirty="0">
                        <a:solidFill>
                          <a:srgbClr val="FF0000"/>
                        </a:solidFill>
                        <a:latin typeface="Calibri Light" panose="020F0302020204030204" pitchFamily="34" charset="0"/>
                        <a:cs typeface="Calibri Light" panose="020F0302020204030204" pitchFamily="34" charset="0"/>
                      </a:rPr>
                      <a:t>E&gt;E</a:t>
                    </a:r>
                    <a:r>
                      <a:rPr lang="en-US" sz="1400" baseline="-25000" dirty="0">
                        <a:solidFill>
                          <a:srgbClr val="FF0000"/>
                        </a:solidFill>
                        <a:latin typeface="Calibri Light" panose="020F0302020204030204" pitchFamily="34" charset="0"/>
                        <a:cs typeface="Calibri Light" panose="020F0302020204030204" pitchFamily="34" charset="0"/>
                      </a:rPr>
                      <a:t>0</a:t>
                    </a:r>
                  </a:p>
                </p:txBody>
              </p:sp>
              <p:cxnSp>
                <p:nvCxnSpPr>
                  <p:cNvPr id="26" name="Straight Arrow Connector 25">
                    <a:extLst>
                      <a:ext uri="{FF2B5EF4-FFF2-40B4-BE49-F238E27FC236}">
                        <a16:creationId xmlns:a16="http://schemas.microsoft.com/office/drawing/2014/main" id="{62611D2E-FEE3-6841-8978-B5992481DF43}"/>
                      </a:ext>
                    </a:extLst>
                  </p:cNvPr>
                  <p:cNvCxnSpPr>
                    <a:cxnSpLocks/>
                  </p:cNvCxnSpPr>
                  <p:nvPr/>
                </p:nvCxnSpPr>
                <p:spPr>
                  <a:xfrm>
                    <a:off x="3930924" y="1527569"/>
                    <a:ext cx="437011" cy="0"/>
                  </a:xfrm>
                  <a:prstGeom prst="straightConnector1">
                    <a:avLst/>
                  </a:prstGeom>
                  <a:ln>
                    <a:solidFill>
                      <a:srgbClr val="7030A0"/>
                    </a:solidFill>
                    <a:prstDash val="dash"/>
                    <a:tailEnd type="stealth"/>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B23B1849-A5ED-B14E-A83B-3CF7DC5C99F5}"/>
                      </a:ext>
                    </a:extLst>
                  </p:cNvPr>
                  <p:cNvGrpSpPr/>
                  <p:nvPr/>
                </p:nvGrpSpPr>
                <p:grpSpPr>
                  <a:xfrm>
                    <a:off x="642143" y="1841632"/>
                    <a:ext cx="3151862" cy="522638"/>
                    <a:chOff x="642143" y="1841632"/>
                    <a:chExt cx="3151862" cy="522638"/>
                  </a:xfrm>
                </p:grpSpPr>
                <p:cxnSp>
                  <p:nvCxnSpPr>
                    <p:cNvPr id="50" name="Straight Arrow Connector 49">
                      <a:extLst>
                        <a:ext uri="{FF2B5EF4-FFF2-40B4-BE49-F238E27FC236}">
                          <a16:creationId xmlns:a16="http://schemas.microsoft.com/office/drawing/2014/main" id="{3F019532-FB00-264C-9232-D24C8790CAA7}"/>
                        </a:ext>
                      </a:extLst>
                    </p:cNvPr>
                    <p:cNvCxnSpPr>
                      <a:cxnSpLocks/>
                    </p:cNvCxnSpPr>
                    <p:nvPr/>
                  </p:nvCxnSpPr>
                  <p:spPr>
                    <a:xfrm flipV="1">
                      <a:off x="642143" y="2035196"/>
                      <a:ext cx="404261" cy="329074"/>
                    </a:xfrm>
                    <a:prstGeom prst="straightConnector1">
                      <a:avLst/>
                    </a:prstGeom>
                    <a:ln w="50800" cmpd="tri">
                      <a:solidFill>
                        <a:srgbClr val="92B8EF"/>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DF1D59D0-FF3C-0743-A3BA-A293A50E715D}"/>
                        </a:ext>
                      </a:extLst>
                    </p:cNvPr>
                    <p:cNvCxnSpPr>
                      <a:cxnSpLocks/>
                    </p:cNvCxnSpPr>
                    <p:nvPr/>
                  </p:nvCxnSpPr>
                  <p:spPr>
                    <a:xfrm flipV="1">
                      <a:off x="1046404" y="1850530"/>
                      <a:ext cx="227996" cy="184666"/>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E58F88DA-14B1-DB48-B3DA-0773C01D1150}"/>
                        </a:ext>
                      </a:extLst>
                    </p:cNvPr>
                    <p:cNvCxnSpPr>
                      <a:cxnSpLocks/>
                    </p:cNvCxnSpPr>
                    <p:nvPr/>
                  </p:nvCxnSpPr>
                  <p:spPr>
                    <a:xfrm flipV="1">
                      <a:off x="1260917" y="1850530"/>
                      <a:ext cx="1046984" cy="623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DBD8194C-BD03-4E43-8FBF-1083539F7F3F}"/>
                        </a:ext>
                      </a:extLst>
                    </p:cNvPr>
                    <p:cNvCxnSpPr>
                      <a:cxnSpLocks/>
                    </p:cNvCxnSpPr>
                    <p:nvPr/>
                  </p:nvCxnSpPr>
                  <p:spPr>
                    <a:xfrm flipH="1" flipV="1">
                      <a:off x="2294826" y="1850530"/>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E8C24B1A-4EA2-5949-AC7C-E952D5C48A2B}"/>
                        </a:ext>
                      </a:extLst>
                    </p:cNvPr>
                    <p:cNvCxnSpPr>
                      <a:cxnSpLocks/>
                    </p:cNvCxnSpPr>
                    <p:nvPr/>
                  </p:nvCxnSpPr>
                  <p:spPr>
                    <a:xfrm flipH="1">
                      <a:off x="2380210" y="2042511"/>
                      <a:ext cx="299510" cy="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0F9CFE28-0867-9244-8CF7-4E2215360516}"/>
                        </a:ext>
                      </a:extLst>
                    </p:cNvPr>
                    <p:cNvCxnSpPr>
                      <a:cxnSpLocks/>
                    </p:cNvCxnSpPr>
                    <p:nvPr/>
                  </p:nvCxnSpPr>
                  <p:spPr>
                    <a:xfrm flipH="1">
                      <a:off x="2657464" y="1850530"/>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B399B935-76DA-2145-A8B5-25DC1DF8BD38}"/>
                        </a:ext>
                      </a:extLst>
                    </p:cNvPr>
                    <p:cNvCxnSpPr>
                      <a:cxnSpLocks/>
                    </p:cNvCxnSpPr>
                    <p:nvPr/>
                  </p:nvCxnSpPr>
                  <p:spPr>
                    <a:xfrm flipH="1">
                      <a:off x="2750209" y="1850158"/>
                      <a:ext cx="954419" cy="8949"/>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515824BF-FCA1-4143-94C1-A8E74F8FB4FC}"/>
                        </a:ext>
                      </a:extLst>
                    </p:cNvPr>
                    <p:cNvCxnSpPr>
                      <a:cxnSpLocks/>
                    </p:cNvCxnSpPr>
                    <p:nvPr/>
                  </p:nvCxnSpPr>
                  <p:spPr>
                    <a:xfrm flipH="1" flipV="1">
                      <a:off x="3693576" y="1841632"/>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grpSp>
              <p:cxnSp>
                <p:nvCxnSpPr>
                  <p:cNvPr id="28" name="Straight Arrow Connector 27">
                    <a:extLst>
                      <a:ext uri="{FF2B5EF4-FFF2-40B4-BE49-F238E27FC236}">
                        <a16:creationId xmlns:a16="http://schemas.microsoft.com/office/drawing/2014/main" id="{341082C4-AF26-2348-AD7F-846960157C9D}"/>
                      </a:ext>
                    </a:extLst>
                  </p:cNvPr>
                  <p:cNvCxnSpPr>
                    <a:cxnSpLocks/>
                  </p:cNvCxnSpPr>
                  <p:nvPr/>
                </p:nvCxnSpPr>
                <p:spPr>
                  <a:xfrm>
                    <a:off x="6808252" y="2034824"/>
                    <a:ext cx="404261" cy="329074"/>
                  </a:xfrm>
                  <a:prstGeom prst="straightConnector1">
                    <a:avLst/>
                  </a:prstGeom>
                  <a:ln w="50800" cmpd="tri">
                    <a:solidFill>
                      <a:srgbClr val="92B8EF"/>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5BE47FAB-9BB3-9446-8E66-B3AAE1BE5839}"/>
                      </a:ext>
                    </a:extLst>
                  </p:cNvPr>
                  <p:cNvCxnSpPr>
                    <a:cxnSpLocks/>
                  </p:cNvCxnSpPr>
                  <p:nvPr/>
                </p:nvCxnSpPr>
                <p:spPr>
                  <a:xfrm flipH="1" flipV="1">
                    <a:off x="6580256" y="1850158"/>
                    <a:ext cx="227996" cy="184666"/>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7FDB70F7-476B-F74F-A45F-5A1CF3C28878}"/>
                      </a:ext>
                    </a:extLst>
                  </p:cNvPr>
                  <p:cNvCxnSpPr>
                    <a:cxnSpLocks/>
                  </p:cNvCxnSpPr>
                  <p:nvPr/>
                </p:nvCxnSpPr>
                <p:spPr>
                  <a:xfrm flipH="1" flipV="1">
                    <a:off x="5546755" y="1850158"/>
                    <a:ext cx="1046984" cy="623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4946E516-D094-974C-B125-CEC166D1366E}"/>
                      </a:ext>
                    </a:extLst>
                  </p:cNvPr>
                  <p:cNvCxnSpPr>
                    <a:cxnSpLocks/>
                  </p:cNvCxnSpPr>
                  <p:nvPr/>
                </p:nvCxnSpPr>
                <p:spPr>
                  <a:xfrm flipV="1">
                    <a:off x="5459401" y="1850158"/>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DD4DDD8-8FFC-3343-867C-7F7C2E561D08}"/>
                      </a:ext>
                    </a:extLst>
                  </p:cNvPr>
                  <p:cNvCxnSpPr>
                    <a:cxnSpLocks/>
                  </p:cNvCxnSpPr>
                  <p:nvPr/>
                </p:nvCxnSpPr>
                <p:spPr>
                  <a:xfrm>
                    <a:off x="5174936" y="2042139"/>
                    <a:ext cx="299510" cy="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53F86A2-96EB-B945-B098-F58AB227BD6A}"/>
                      </a:ext>
                    </a:extLst>
                  </p:cNvPr>
                  <p:cNvCxnSpPr>
                    <a:cxnSpLocks/>
                  </p:cNvCxnSpPr>
                  <p:nvPr/>
                </p:nvCxnSpPr>
                <p:spPr>
                  <a:xfrm>
                    <a:off x="5096763" y="1850158"/>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9414D2E3-76AB-0E4E-997B-1E27097EF5CC}"/>
                      </a:ext>
                    </a:extLst>
                  </p:cNvPr>
                  <p:cNvCxnSpPr>
                    <a:cxnSpLocks/>
                  </p:cNvCxnSpPr>
                  <p:nvPr/>
                </p:nvCxnSpPr>
                <p:spPr>
                  <a:xfrm>
                    <a:off x="4143568" y="1849048"/>
                    <a:ext cx="960879" cy="9687"/>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DA1BE88D-C2EB-7146-BC4A-A896B454DC32}"/>
                      </a:ext>
                    </a:extLst>
                  </p:cNvPr>
                  <p:cNvCxnSpPr>
                    <a:cxnSpLocks/>
                  </p:cNvCxnSpPr>
                  <p:nvPr/>
                </p:nvCxnSpPr>
                <p:spPr>
                  <a:xfrm flipV="1">
                    <a:off x="4053630" y="1841632"/>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ED57AC12-1BF3-194C-B800-192A13BAC205}"/>
                      </a:ext>
                    </a:extLst>
                  </p:cNvPr>
                  <p:cNvCxnSpPr>
                    <a:cxnSpLocks/>
                  </p:cNvCxnSpPr>
                  <p:nvPr/>
                </p:nvCxnSpPr>
                <p:spPr>
                  <a:xfrm>
                    <a:off x="3781169" y="2034966"/>
                    <a:ext cx="299510" cy="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19B23EC-20C9-3D47-AB0D-58C605FCE47C}"/>
                      </a:ext>
                    </a:extLst>
                  </p:cNvPr>
                  <p:cNvSpPr txBox="1"/>
                  <p:nvPr/>
                </p:nvSpPr>
                <p:spPr>
                  <a:xfrm>
                    <a:off x="1296673" y="1573583"/>
                    <a:ext cx="842154" cy="276999"/>
                  </a:xfrm>
                  <a:prstGeom prst="rect">
                    <a:avLst/>
                  </a:prstGeom>
                  <a:noFill/>
                </p:spPr>
                <p:txBody>
                  <a:bodyPr wrap="none" rtlCol="0">
                    <a:spAutoFit/>
                  </a:bodyPr>
                  <a:lstStyle/>
                  <a:p>
                    <a:r>
                      <a:rPr lang="en-US" sz="1200" dirty="0">
                        <a:latin typeface="Calibri Light" panose="020F0302020204030204" pitchFamily="34" charset="0"/>
                        <a:cs typeface="Calibri Light" panose="020F0302020204030204" pitchFamily="34" charset="0"/>
                      </a:rPr>
                      <a:t>Modulator</a:t>
                    </a:r>
                  </a:p>
                </p:txBody>
              </p:sp>
              <p:sp>
                <p:nvSpPr>
                  <p:cNvPr id="38" name="TextBox 37">
                    <a:extLst>
                      <a:ext uri="{FF2B5EF4-FFF2-40B4-BE49-F238E27FC236}">
                        <a16:creationId xmlns:a16="http://schemas.microsoft.com/office/drawing/2014/main" id="{57B7B272-1FFB-C442-8708-BDC8E6635E1F}"/>
                      </a:ext>
                    </a:extLst>
                  </p:cNvPr>
                  <p:cNvSpPr txBox="1"/>
                  <p:nvPr/>
                </p:nvSpPr>
                <p:spPr>
                  <a:xfrm>
                    <a:off x="5805753" y="1572049"/>
                    <a:ext cx="551305" cy="276999"/>
                  </a:xfrm>
                  <a:prstGeom prst="rect">
                    <a:avLst/>
                  </a:prstGeom>
                  <a:noFill/>
                </p:spPr>
                <p:txBody>
                  <a:bodyPr wrap="none" rtlCol="0">
                    <a:spAutoFit/>
                  </a:bodyPr>
                  <a:lstStyle/>
                  <a:p>
                    <a:r>
                      <a:rPr lang="en-US" sz="1200" dirty="0">
                        <a:latin typeface="Calibri Light" panose="020F0302020204030204" pitchFamily="34" charset="0"/>
                        <a:cs typeface="Calibri Light" panose="020F0302020204030204" pitchFamily="34" charset="0"/>
                      </a:rPr>
                      <a:t>Kicker</a:t>
                    </a:r>
                  </a:p>
                </p:txBody>
              </p:sp>
              <p:sp>
                <p:nvSpPr>
                  <p:cNvPr id="39" name="TextBox 38">
                    <a:extLst>
                      <a:ext uri="{FF2B5EF4-FFF2-40B4-BE49-F238E27FC236}">
                        <a16:creationId xmlns:a16="http://schemas.microsoft.com/office/drawing/2014/main" id="{0A24C51B-3F48-F341-9835-C7E6FBE080E2}"/>
                      </a:ext>
                    </a:extLst>
                  </p:cNvPr>
                  <p:cNvSpPr txBox="1"/>
                  <p:nvPr/>
                </p:nvSpPr>
                <p:spPr>
                  <a:xfrm>
                    <a:off x="583520" y="1500182"/>
                    <a:ext cx="404278" cy="369332"/>
                  </a:xfrm>
                  <a:prstGeom prst="rect">
                    <a:avLst/>
                  </a:prstGeom>
                  <a:noFill/>
                </p:spPr>
                <p:txBody>
                  <a:bodyPr wrap="none" rtlCol="0">
                    <a:spAutoFit/>
                  </a:bodyPr>
                  <a:lstStyle/>
                  <a:p>
                    <a:r>
                      <a:rPr lang="en-US" dirty="0">
                        <a:solidFill>
                          <a:srgbClr val="FF0000"/>
                        </a:solidFill>
                        <a:latin typeface="Calibri Light" panose="020F0302020204030204" pitchFamily="34" charset="0"/>
                        <a:cs typeface="Calibri Light" panose="020F0302020204030204" pitchFamily="34" charset="0"/>
                      </a:rPr>
                      <a:t>H</a:t>
                    </a:r>
                    <a:r>
                      <a:rPr lang="en-US" baseline="30000" dirty="0">
                        <a:solidFill>
                          <a:srgbClr val="FF0000"/>
                        </a:solidFill>
                        <a:latin typeface="Calibri Light" panose="020F0302020204030204" pitchFamily="34" charset="0"/>
                        <a:cs typeface="Calibri Light" panose="020F0302020204030204" pitchFamily="34" charset="0"/>
                      </a:rPr>
                      <a:t>+</a:t>
                    </a:r>
                  </a:p>
                </p:txBody>
              </p:sp>
              <p:sp>
                <p:nvSpPr>
                  <p:cNvPr id="40" name="TextBox 39">
                    <a:extLst>
                      <a:ext uri="{FF2B5EF4-FFF2-40B4-BE49-F238E27FC236}">
                        <a16:creationId xmlns:a16="http://schemas.microsoft.com/office/drawing/2014/main" id="{4D91FF48-DD60-B44B-BBB7-3D94CDA2A0FF}"/>
                      </a:ext>
                    </a:extLst>
                  </p:cNvPr>
                  <p:cNvSpPr txBox="1"/>
                  <p:nvPr/>
                </p:nvSpPr>
                <p:spPr>
                  <a:xfrm>
                    <a:off x="587857" y="2208765"/>
                    <a:ext cx="344966" cy="369332"/>
                  </a:xfrm>
                  <a:prstGeom prst="rect">
                    <a:avLst/>
                  </a:prstGeom>
                  <a:noFill/>
                </p:spPr>
                <p:txBody>
                  <a:bodyPr wrap="none" rtlCol="0">
                    <a:spAutoFit/>
                  </a:bodyPr>
                  <a:lstStyle/>
                  <a:p>
                    <a:r>
                      <a:rPr lang="en-US" dirty="0">
                        <a:solidFill>
                          <a:srgbClr val="92B8EF"/>
                        </a:solidFill>
                        <a:latin typeface="Calibri Light" panose="020F0302020204030204" pitchFamily="34" charset="0"/>
                        <a:cs typeface="Calibri Light" panose="020F0302020204030204" pitchFamily="34" charset="0"/>
                      </a:rPr>
                      <a:t>e</a:t>
                    </a:r>
                    <a:r>
                      <a:rPr lang="en-US" baseline="30000" dirty="0">
                        <a:solidFill>
                          <a:srgbClr val="92B8EF"/>
                        </a:solidFill>
                        <a:latin typeface="Calibri Light" panose="020F0302020204030204" pitchFamily="34" charset="0"/>
                        <a:cs typeface="Calibri Light" panose="020F0302020204030204" pitchFamily="34" charset="0"/>
                      </a:rPr>
                      <a:t>-</a:t>
                    </a:r>
                  </a:p>
                </p:txBody>
              </p:sp>
              <p:sp>
                <p:nvSpPr>
                  <p:cNvPr id="41" name="TextBox 40">
                    <a:extLst>
                      <a:ext uri="{FF2B5EF4-FFF2-40B4-BE49-F238E27FC236}">
                        <a16:creationId xmlns:a16="http://schemas.microsoft.com/office/drawing/2014/main" id="{83AE8C3B-7BDF-E846-B497-FEDB143797E8}"/>
                      </a:ext>
                    </a:extLst>
                  </p:cNvPr>
                  <p:cNvSpPr txBox="1"/>
                  <p:nvPr/>
                </p:nvSpPr>
                <p:spPr>
                  <a:xfrm>
                    <a:off x="2366439" y="1765140"/>
                    <a:ext cx="369012" cy="276999"/>
                  </a:xfrm>
                  <a:prstGeom prst="rect">
                    <a:avLst/>
                  </a:prstGeom>
                  <a:noFill/>
                </p:spPr>
                <p:txBody>
                  <a:bodyPr wrap="none" rtlCol="0">
                    <a:spAutoFit/>
                  </a:bodyPr>
                  <a:lstStyle/>
                  <a:p>
                    <a:r>
                      <a:rPr lang="en-US" sz="1200" dirty="0">
                        <a:solidFill>
                          <a:srgbClr val="92B8EF"/>
                        </a:solidFill>
                        <a:latin typeface="Calibri Light" panose="020F0302020204030204" pitchFamily="34" charset="0"/>
                        <a:cs typeface="Calibri Light" panose="020F0302020204030204" pitchFamily="34" charset="0"/>
                      </a:rPr>
                      <a:t>R</a:t>
                    </a:r>
                    <a:r>
                      <a:rPr lang="en-US" sz="1200" baseline="-25000" dirty="0">
                        <a:solidFill>
                          <a:srgbClr val="92B8EF"/>
                        </a:solidFill>
                        <a:latin typeface="Calibri Light" panose="020F0302020204030204" pitchFamily="34" charset="0"/>
                        <a:cs typeface="Calibri Light" panose="020F0302020204030204" pitchFamily="34" charset="0"/>
                      </a:rPr>
                      <a:t>56</a:t>
                    </a:r>
                  </a:p>
                </p:txBody>
              </p:sp>
              <p:sp>
                <p:nvSpPr>
                  <p:cNvPr id="42" name="TextBox 41">
                    <a:extLst>
                      <a:ext uri="{FF2B5EF4-FFF2-40B4-BE49-F238E27FC236}">
                        <a16:creationId xmlns:a16="http://schemas.microsoft.com/office/drawing/2014/main" id="{7BAECCFE-ED5E-8B44-87AA-FAEFFE518BAB}"/>
                      </a:ext>
                    </a:extLst>
                  </p:cNvPr>
                  <p:cNvSpPr txBox="1"/>
                  <p:nvPr/>
                </p:nvSpPr>
                <p:spPr>
                  <a:xfrm>
                    <a:off x="3708721" y="1762159"/>
                    <a:ext cx="369012" cy="276999"/>
                  </a:xfrm>
                  <a:prstGeom prst="rect">
                    <a:avLst/>
                  </a:prstGeom>
                  <a:noFill/>
                </p:spPr>
                <p:txBody>
                  <a:bodyPr wrap="none" rtlCol="0">
                    <a:spAutoFit/>
                  </a:bodyPr>
                  <a:lstStyle/>
                  <a:p>
                    <a:r>
                      <a:rPr lang="en-US" sz="1200" dirty="0">
                        <a:solidFill>
                          <a:srgbClr val="92B8EF"/>
                        </a:solidFill>
                        <a:latin typeface="Calibri Light" panose="020F0302020204030204" pitchFamily="34" charset="0"/>
                        <a:cs typeface="Calibri Light" panose="020F0302020204030204" pitchFamily="34" charset="0"/>
                      </a:rPr>
                      <a:t>R</a:t>
                    </a:r>
                    <a:r>
                      <a:rPr lang="en-US" sz="1200" baseline="-25000" dirty="0">
                        <a:solidFill>
                          <a:srgbClr val="92B8EF"/>
                        </a:solidFill>
                        <a:latin typeface="Calibri Light" panose="020F0302020204030204" pitchFamily="34" charset="0"/>
                        <a:cs typeface="Calibri Light" panose="020F0302020204030204" pitchFamily="34" charset="0"/>
                      </a:rPr>
                      <a:t>56</a:t>
                    </a:r>
                  </a:p>
                </p:txBody>
              </p:sp>
              <p:sp>
                <p:nvSpPr>
                  <p:cNvPr id="43" name="TextBox 42">
                    <a:extLst>
                      <a:ext uri="{FF2B5EF4-FFF2-40B4-BE49-F238E27FC236}">
                        <a16:creationId xmlns:a16="http://schemas.microsoft.com/office/drawing/2014/main" id="{45406DDA-C5B8-2A44-8F31-8B9BF84522FE}"/>
                      </a:ext>
                    </a:extLst>
                  </p:cNvPr>
                  <p:cNvSpPr txBox="1"/>
                  <p:nvPr/>
                </p:nvSpPr>
                <p:spPr>
                  <a:xfrm>
                    <a:off x="5144248" y="1762159"/>
                    <a:ext cx="369012" cy="276999"/>
                  </a:xfrm>
                  <a:prstGeom prst="rect">
                    <a:avLst/>
                  </a:prstGeom>
                  <a:noFill/>
                </p:spPr>
                <p:txBody>
                  <a:bodyPr wrap="none" rtlCol="0">
                    <a:spAutoFit/>
                  </a:bodyPr>
                  <a:lstStyle/>
                  <a:p>
                    <a:r>
                      <a:rPr lang="en-US" sz="1200" dirty="0">
                        <a:solidFill>
                          <a:srgbClr val="92B8EF"/>
                        </a:solidFill>
                        <a:latin typeface="Calibri Light" panose="020F0302020204030204" pitchFamily="34" charset="0"/>
                        <a:cs typeface="Calibri Light" panose="020F0302020204030204" pitchFamily="34" charset="0"/>
                      </a:rPr>
                      <a:t>R</a:t>
                    </a:r>
                    <a:r>
                      <a:rPr lang="en-US" sz="1200" baseline="-25000" dirty="0">
                        <a:solidFill>
                          <a:srgbClr val="92B8EF"/>
                        </a:solidFill>
                        <a:latin typeface="Calibri Light" panose="020F0302020204030204" pitchFamily="34" charset="0"/>
                        <a:cs typeface="Calibri Light" panose="020F0302020204030204" pitchFamily="34" charset="0"/>
                      </a:rPr>
                      <a:t>56</a:t>
                    </a:r>
                  </a:p>
                </p:txBody>
              </p:sp>
              <p:sp>
                <p:nvSpPr>
                  <p:cNvPr id="44" name="Oval 43">
                    <a:extLst>
                      <a:ext uri="{FF2B5EF4-FFF2-40B4-BE49-F238E27FC236}">
                        <a16:creationId xmlns:a16="http://schemas.microsoft.com/office/drawing/2014/main" id="{4EAE2060-7599-3146-8C18-CAD6D37068E1}"/>
                      </a:ext>
                    </a:extLst>
                  </p:cNvPr>
                  <p:cNvSpPr/>
                  <p:nvPr/>
                </p:nvSpPr>
                <p:spPr>
                  <a:xfrm>
                    <a:off x="1145281" y="2007045"/>
                    <a:ext cx="1203881" cy="201719"/>
                  </a:xfrm>
                  <a:prstGeom prst="ellipse">
                    <a:avLst/>
                  </a:prstGeom>
                  <a:gradFill flip="none" rotWithShape="1">
                    <a:gsLst>
                      <a:gs pos="0">
                        <a:schemeClr val="accent1">
                          <a:lumMod val="89000"/>
                        </a:schemeClr>
                      </a:gs>
                      <a:gs pos="97000">
                        <a:schemeClr val="bg1"/>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45" name="Oval 44">
                    <a:extLst>
                      <a:ext uri="{FF2B5EF4-FFF2-40B4-BE49-F238E27FC236}">
                        <a16:creationId xmlns:a16="http://schemas.microsoft.com/office/drawing/2014/main" id="{D9AB0D9E-ED3C-2244-9695-5DF29FAA6549}"/>
                      </a:ext>
                    </a:extLst>
                  </p:cNvPr>
                  <p:cNvSpPr/>
                  <p:nvPr/>
                </p:nvSpPr>
                <p:spPr>
                  <a:xfrm>
                    <a:off x="5574054" y="2005958"/>
                    <a:ext cx="1203881" cy="201719"/>
                  </a:xfrm>
                  <a:prstGeom prst="ellipse">
                    <a:avLst/>
                  </a:prstGeom>
                  <a:gradFill flip="none" rotWithShape="1">
                    <a:gsLst>
                      <a:gs pos="0">
                        <a:schemeClr val="accent1">
                          <a:lumMod val="89000"/>
                        </a:schemeClr>
                      </a:gs>
                      <a:gs pos="97000">
                        <a:schemeClr val="bg1"/>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46" name="Oval 45">
                    <a:extLst>
                      <a:ext uri="{FF2B5EF4-FFF2-40B4-BE49-F238E27FC236}">
                        <a16:creationId xmlns:a16="http://schemas.microsoft.com/office/drawing/2014/main" id="{04219E53-BE4F-BA4D-B36E-04F0A9DC4C10}"/>
                      </a:ext>
                    </a:extLst>
                  </p:cNvPr>
                  <p:cNvSpPr/>
                  <p:nvPr/>
                </p:nvSpPr>
                <p:spPr>
                  <a:xfrm>
                    <a:off x="1721782" y="2028752"/>
                    <a:ext cx="53103" cy="184666"/>
                  </a:xfrm>
                  <a:prstGeom prst="ellipse">
                    <a:avLst/>
                  </a:prstGeom>
                  <a:solidFill>
                    <a:srgbClr val="043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47" name="Oval 46">
                    <a:extLst>
                      <a:ext uri="{FF2B5EF4-FFF2-40B4-BE49-F238E27FC236}">
                        <a16:creationId xmlns:a16="http://schemas.microsoft.com/office/drawing/2014/main" id="{2CE9296A-9B7E-D541-B8F5-ABB1E2F0FBB8}"/>
                      </a:ext>
                    </a:extLst>
                  </p:cNvPr>
                  <p:cNvSpPr/>
                  <p:nvPr/>
                </p:nvSpPr>
                <p:spPr>
                  <a:xfrm>
                    <a:off x="6160404" y="2012188"/>
                    <a:ext cx="52872" cy="184666"/>
                  </a:xfrm>
                  <a:prstGeom prst="ellipse">
                    <a:avLst/>
                  </a:prstGeom>
                  <a:solidFill>
                    <a:srgbClr val="043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48" name="Oval 47">
                    <a:extLst>
                      <a:ext uri="{FF2B5EF4-FFF2-40B4-BE49-F238E27FC236}">
                        <a16:creationId xmlns:a16="http://schemas.microsoft.com/office/drawing/2014/main" id="{1D6E62A6-1A24-DC4E-8CCC-8F0382C8AB63}"/>
                      </a:ext>
                    </a:extLst>
                  </p:cNvPr>
                  <p:cNvSpPr/>
                  <p:nvPr/>
                </p:nvSpPr>
                <p:spPr>
                  <a:xfrm>
                    <a:off x="6214846" y="2012188"/>
                    <a:ext cx="52872" cy="184666"/>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49" name="Oval 48">
                    <a:extLst>
                      <a:ext uri="{FF2B5EF4-FFF2-40B4-BE49-F238E27FC236}">
                        <a16:creationId xmlns:a16="http://schemas.microsoft.com/office/drawing/2014/main" id="{6324EAF6-B879-3740-B64C-21E2A5FFDFCC}"/>
                      </a:ext>
                    </a:extLst>
                  </p:cNvPr>
                  <p:cNvSpPr/>
                  <p:nvPr/>
                </p:nvSpPr>
                <p:spPr>
                  <a:xfrm>
                    <a:off x="6108880" y="2014695"/>
                    <a:ext cx="52872" cy="184666"/>
                  </a:xfrm>
                  <a:prstGeom prst="ellipse">
                    <a:avLst/>
                  </a:prstGeom>
                  <a:solidFill>
                    <a:schemeClr val="bg1">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grpSp>
          </p:grpSp>
          <p:cxnSp>
            <p:nvCxnSpPr>
              <p:cNvPr id="15" name="Straight Connector 14">
                <a:extLst>
                  <a:ext uri="{FF2B5EF4-FFF2-40B4-BE49-F238E27FC236}">
                    <a16:creationId xmlns:a16="http://schemas.microsoft.com/office/drawing/2014/main" id="{BF123C01-B6CF-BC47-8C14-CC58E90B7550}"/>
                  </a:ext>
                </a:extLst>
              </p:cNvPr>
              <p:cNvCxnSpPr>
                <a:cxnSpLocks/>
              </p:cNvCxnSpPr>
              <p:nvPr/>
            </p:nvCxnSpPr>
            <p:spPr>
              <a:xfrm flipH="1">
                <a:off x="2889012" y="1476882"/>
                <a:ext cx="255103" cy="336291"/>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712448B-27BA-CA47-878C-5EFF7C89AC7D}"/>
                  </a:ext>
                </a:extLst>
              </p:cNvPr>
              <p:cNvCxnSpPr>
                <a:cxnSpLocks/>
              </p:cNvCxnSpPr>
              <p:nvPr/>
            </p:nvCxnSpPr>
            <p:spPr>
              <a:xfrm>
                <a:off x="5860563" y="1482887"/>
                <a:ext cx="278921" cy="314196"/>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0" name="Oval 9">
              <a:extLst>
                <a:ext uri="{FF2B5EF4-FFF2-40B4-BE49-F238E27FC236}">
                  <a16:creationId xmlns:a16="http://schemas.microsoft.com/office/drawing/2014/main" id="{CEE60305-226B-FA46-96DA-15F7F26C2B21}"/>
                </a:ext>
              </a:extLst>
            </p:cNvPr>
            <p:cNvSpPr/>
            <p:nvPr/>
          </p:nvSpPr>
          <p:spPr>
            <a:xfrm>
              <a:off x="4457994" y="1775993"/>
              <a:ext cx="45719" cy="457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2310996D-ACEF-BB42-8EBA-067B21A4881C}"/>
                </a:ext>
              </a:extLst>
            </p:cNvPr>
            <p:cNvSpPr/>
            <p:nvPr/>
          </p:nvSpPr>
          <p:spPr>
            <a:xfrm>
              <a:off x="4570173" y="1905176"/>
              <a:ext cx="45719" cy="45719"/>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75256BCA-E83D-3F49-A04F-CA0F2CDC5301}"/>
                </a:ext>
              </a:extLst>
            </p:cNvPr>
            <p:cNvSpPr/>
            <p:nvPr/>
          </p:nvSpPr>
          <p:spPr>
            <a:xfrm>
              <a:off x="4663983" y="2051052"/>
              <a:ext cx="45719"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8" name="TextBox 57">
            <a:extLst>
              <a:ext uri="{FF2B5EF4-FFF2-40B4-BE49-F238E27FC236}">
                <a16:creationId xmlns:a16="http://schemas.microsoft.com/office/drawing/2014/main" id="{60993E49-01B0-144C-B847-518AD7771276}"/>
              </a:ext>
            </a:extLst>
          </p:cNvPr>
          <p:cNvSpPr txBox="1"/>
          <p:nvPr/>
        </p:nvSpPr>
        <p:spPr>
          <a:xfrm>
            <a:off x="1317951" y="5625434"/>
            <a:ext cx="6519734" cy="400110"/>
          </a:xfrm>
          <a:prstGeom prst="rect">
            <a:avLst/>
          </a:prstGeom>
          <a:noFill/>
        </p:spPr>
        <p:txBody>
          <a:bodyPr wrap="none" rtlCol="0">
            <a:spAutoFit/>
          </a:bodyPr>
          <a:lstStyle/>
          <a:p>
            <a:r>
              <a:rPr lang="en-US" sz="2000" dirty="0">
                <a:latin typeface="+mj-lt"/>
              </a:rPr>
              <a:t>We acknowledge there are other three amplification schemes</a:t>
            </a:r>
          </a:p>
        </p:txBody>
      </p:sp>
      <p:sp>
        <p:nvSpPr>
          <p:cNvPr id="59" name="Rectangle 58">
            <a:extLst>
              <a:ext uri="{FF2B5EF4-FFF2-40B4-BE49-F238E27FC236}">
                <a16:creationId xmlns:a16="http://schemas.microsoft.com/office/drawing/2014/main" id="{98C262A1-080F-7B47-AF6B-066473A712FE}"/>
              </a:ext>
            </a:extLst>
          </p:cNvPr>
          <p:cNvSpPr/>
          <p:nvPr/>
        </p:nvSpPr>
        <p:spPr>
          <a:xfrm>
            <a:off x="1872026" y="4027347"/>
            <a:ext cx="5780940" cy="369332"/>
          </a:xfrm>
          <a:prstGeom prst="rect">
            <a:avLst/>
          </a:prstGeom>
          <a:solidFill>
            <a:srgbClr val="CFD6EC"/>
          </a:solidFill>
        </p:spPr>
        <p:txBody>
          <a:bodyPr wrap="square">
            <a:spAutoFit/>
          </a:bodyPr>
          <a:lstStyle/>
          <a:p>
            <a:pPr algn="ctr"/>
            <a:r>
              <a:rPr lang="en-US" altLang="zh-CN" dirty="0">
                <a:latin typeface="+mj-lt"/>
              </a:rPr>
              <a:t>CDR baseline Amplification:</a:t>
            </a:r>
            <a:r>
              <a:rPr lang="zh-CN" altLang="en-US" dirty="0">
                <a:latin typeface="+mj-lt"/>
              </a:rPr>
              <a:t> </a:t>
            </a:r>
            <a:r>
              <a:rPr lang="en-US" altLang="zh-CN" dirty="0">
                <a:latin typeface="+mj-lt"/>
              </a:rPr>
              <a:t>micro-bunched</a:t>
            </a:r>
            <a:r>
              <a:rPr lang="zh-CN" altLang="en-US" dirty="0">
                <a:latin typeface="+mj-lt"/>
              </a:rPr>
              <a:t> </a:t>
            </a:r>
            <a:r>
              <a:rPr lang="en-US" altLang="zh-CN" dirty="0">
                <a:latin typeface="+mj-lt"/>
              </a:rPr>
              <a:t>amplifier (MBEC)</a:t>
            </a:r>
            <a:endParaRPr lang="en-US" dirty="0">
              <a:latin typeface="+mj-lt"/>
            </a:endParaRPr>
          </a:p>
        </p:txBody>
      </p:sp>
      <p:sp>
        <p:nvSpPr>
          <p:cNvPr id="60" name="TextBox 59">
            <a:extLst>
              <a:ext uri="{FF2B5EF4-FFF2-40B4-BE49-F238E27FC236}">
                <a16:creationId xmlns:a16="http://schemas.microsoft.com/office/drawing/2014/main" id="{C684FFA3-C306-F443-A7F8-8AA6B64BB379}"/>
              </a:ext>
            </a:extLst>
          </p:cNvPr>
          <p:cNvSpPr txBox="1"/>
          <p:nvPr/>
        </p:nvSpPr>
        <p:spPr>
          <a:xfrm>
            <a:off x="236316" y="3187355"/>
            <a:ext cx="8162186" cy="707886"/>
          </a:xfrm>
          <a:prstGeom prst="rect">
            <a:avLst/>
          </a:prstGeom>
          <a:noFill/>
        </p:spPr>
        <p:txBody>
          <a:bodyPr wrap="square" rtlCol="0">
            <a:spAutoFit/>
          </a:bodyPr>
          <a:lstStyle/>
          <a:p>
            <a:r>
              <a:rPr lang="en-US" sz="2000" dirty="0">
                <a:latin typeface="+mj-lt"/>
              </a:rPr>
              <a:t>For high energy protons, a </a:t>
            </a:r>
            <a:r>
              <a:rPr lang="en-US" altLang="zh-CN" sz="2000" dirty="0">
                <a:latin typeface="+mj-lt"/>
              </a:rPr>
              <a:t>large</a:t>
            </a:r>
            <a:r>
              <a:rPr lang="zh-CN" altLang="en-US" sz="2000" dirty="0">
                <a:latin typeface="+mj-lt"/>
              </a:rPr>
              <a:t> </a:t>
            </a:r>
            <a:r>
              <a:rPr lang="en-US" sz="2000" dirty="0">
                <a:latin typeface="+mj-lt"/>
              </a:rPr>
              <a:t>bandwidth (tens of THz) is required: </a:t>
            </a:r>
            <a:r>
              <a:rPr lang="zh-CN" altLang="en-US" sz="2000" dirty="0">
                <a:latin typeface="+mj-lt"/>
              </a:rPr>
              <a:t> </a:t>
            </a:r>
            <a:endParaRPr lang="en-US" altLang="zh-CN" sz="2000" dirty="0">
              <a:latin typeface="+mj-lt"/>
            </a:endParaRPr>
          </a:p>
          <a:p>
            <a:r>
              <a:rPr lang="en-US" altLang="zh-CN" sz="2000" dirty="0">
                <a:latin typeface="+mj-lt"/>
                <a:sym typeface="Wingdings" panose="05000000000000000000" pitchFamily="2" charset="2"/>
              </a:rPr>
              <a:t> </a:t>
            </a:r>
            <a:r>
              <a:rPr lang="en-US" altLang="zh-CN" sz="2000" dirty="0">
                <a:latin typeface="+mj-lt"/>
              </a:rPr>
              <a:t>U</a:t>
            </a:r>
            <a:r>
              <a:rPr lang="en-US" sz="2000" dirty="0">
                <a:latin typeface="+mj-lt"/>
              </a:rPr>
              <a:t>s</a:t>
            </a:r>
            <a:r>
              <a:rPr lang="en-US" altLang="zh-CN" sz="2000" dirty="0">
                <a:latin typeface="+mj-lt"/>
              </a:rPr>
              <a:t>ing</a:t>
            </a:r>
            <a:r>
              <a:rPr lang="en-US" sz="2000" dirty="0">
                <a:latin typeface="+mj-lt"/>
              </a:rPr>
              <a:t> an electron beam  to detect fluctuations, to amplify and to kick</a:t>
            </a:r>
            <a:r>
              <a:rPr lang="en-US" altLang="zh-CN" dirty="0">
                <a:latin typeface="+mj-lt"/>
              </a:rPr>
              <a:t>.</a:t>
            </a:r>
          </a:p>
        </p:txBody>
      </p:sp>
    </p:spTree>
    <p:extLst>
      <p:ext uri="{BB962C8B-B14F-4D97-AF65-F5344CB8AC3E}">
        <p14:creationId xmlns:p14="http://schemas.microsoft.com/office/powerpoint/2010/main" val="41465705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D83603-4513-EB4E-A608-8E08C4C16961}"/>
              </a:ext>
            </a:extLst>
          </p:cNvPr>
          <p:cNvSpPr>
            <a:spLocks noGrp="1"/>
          </p:cNvSpPr>
          <p:nvPr>
            <p:ph type="title"/>
          </p:nvPr>
        </p:nvSpPr>
        <p:spPr>
          <a:xfrm>
            <a:off x="250371" y="130870"/>
            <a:ext cx="8610599" cy="783530"/>
          </a:xfrm>
        </p:spPr>
        <p:txBody>
          <a:bodyPr>
            <a:normAutofit fontScale="90000"/>
          </a:bodyPr>
          <a:lstStyle/>
          <a:p>
            <a:r>
              <a:rPr lang="en-US" dirty="0" err="1"/>
              <a:t>CeC</a:t>
            </a:r>
            <a:r>
              <a:rPr lang="en-US" dirty="0"/>
              <a:t> pickup(modulator) and kicker</a:t>
            </a:r>
          </a:p>
        </p:txBody>
      </p:sp>
      <p:sp>
        <p:nvSpPr>
          <p:cNvPr id="4" name="Slide Number Placeholder 3">
            <a:extLst>
              <a:ext uri="{FF2B5EF4-FFF2-40B4-BE49-F238E27FC236}">
                <a16:creationId xmlns:a16="http://schemas.microsoft.com/office/drawing/2014/main" id="{DCB87C85-0F33-F340-898C-87361144B47D}"/>
              </a:ext>
            </a:extLst>
          </p:cNvPr>
          <p:cNvSpPr>
            <a:spLocks noGrp="1"/>
          </p:cNvSpPr>
          <p:nvPr>
            <p:ph type="sldNum" sz="quarter" idx="12"/>
          </p:nvPr>
        </p:nvSpPr>
        <p:spPr/>
        <p:txBody>
          <a:bodyPr/>
          <a:lstStyle/>
          <a:p>
            <a:fld id="{893C5830-40F3-F04E-B2E3-10E6672BA8FF}" type="slidenum">
              <a:rPr lang="en-US" smtClean="0"/>
              <a:pPr/>
              <a:t>26</a:t>
            </a:fld>
            <a:endParaRPr lang="en-US"/>
          </a:p>
        </p:txBody>
      </p:sp>
      <p:sp>
        <p:nvSpPr>
          <p:cNvPr id="5" name="TextBox 4">
            <a:extLst>
              <a:ext uri="{FF2B5EF4-FFF2-40B4-BE49-F238E27FC236}">
                <a16:creationId xmlns:a16="http://schemas.microsoft.com/office/drawing/2014/main" id="{2D4F9286-1B45-7943-88E5-66440797017C}"/>
              </a:ext>
            </a:extLst>
          </p:cNvPr>
          <p:cNvSpPr txBox="1"/>
          <p:nvPr/>
        </p:nvSpPr>
        <p:spPr>
          <a:xfrm>
            <a:off x="200383" y="4439739"/>
            <a:ext cx="8747674" cy="1631216"/>
          </a:xfrm>
          <a:prstGeom prst="rect">
            <a:avLst/>
          </a:prstGeom>
          <a:noFill/>
        </p:spPr>
        <p:txBody>
          <a:bodyPr wrap="square" rtlCol="0">
            <a:spAutoFit/>
          </a:bodyPr>
          <a:lstStyle/>
          <a:p>
            <a:pPr marL="342900" indent="-342900">
              <a:buFont typeface="Arial" panose="020B0604020202020204" pitchFamily="34" charset="0"/>
              <a:buChar char="•"/>
            </a:pPr>
            <a:r>
              <a:rPr lang="en-US" sz="2000" dirty="0"/>
              <a:t>The pickup and the kicker are implemented via the Coulomb interaction of the hadrons and electrons, </a:t>
            </a:r>
            <a:r>
              <a:rPr lang="en-US" sz="2000" dirty="0" err="1">
                <a:latin typeface="Symbol" pitchFamily="2" charset="2"/>
              </a:rPr>
              <a:t>g</a:t>
            </a:r>
            <a:r>
              <a:rPr lang="en-US" sz="2000" baseline="-25000" dirty="0" err="1">
                <a:latin typeface="+mj-lt"/>
              </a:rPr>
              <a:t>e</a:t>
            </a:r>
            <a:r>
              <a:rPr lang="en-US" sz="2000" dirty="0">
                <a:latin typeface="+mj-lt"/>
              </a:rPr>
              <a:t>=</a:t>
            </a:r>
            <a:r>
              <a:rPr lang="en-US" sz="2000" dirty="0">
                <a:latin typeface="Symbol" pitchFamily="2" charset="2"/>
              </a:rPr>
              <a:t> </a:t>
            </a:r>
            <a:r>
              <a:rPr lang="en-US" sz="2000" dirty="0" err="1">
                <a:latin typeface="Symbol" pitchFamily="2" charset="2"/>
              </a:rPr>
              <a:t>g</a:t>
            </a:r>
            <a:r>
              <a:rPr lang="en-US" sz="2000" baseline="-25000" dirty="0" err="1">
                <a:latin typeface="+mj-lt"/>
              </a:rPr>
              <a:t>h</a:t>
            </a:r>
            <a:r>
              <a:rPr lang="en-US" sz="2000" dirty="0"/>
              <a:t>. Without amplification, the cooling rate is too small - the signal (the imprint in the e-beam) should be amplified. </a:t>
            </a:r>
          </a:p>
          <a:p>
            <a:pPr marL="342900" indent="-342900">
              <a:buFont typeface="Arial" panose="020B0604020202020204" pitchFamily="34" charset="0"/>
              <a:buChar char="•"/>
            </a:pPr>
            <a:r>
              <a:rPr lang="en-US" sz="2000" dirty="0"/>
              <a:t>The extent of the longitudinal wake is 1-2 microns – sets requirement on the path length match when e and p bunches are merged in the kicker</a:t>
            </a:r>
          </a:p>
        </p:txBody>
      </p:sp>
      <p:sp>
        <p:nvSpPr>
          <p:cNvPr id="6" name="TextBox 5">
            <a:extLst>
              <a:ext uri="{FF2B5EF4-FFF2-40B4-BE49-F238E27FC236}">
                <a16:creationId xmlns:a16="http://schemas.microsoft.com/office/drawing/2014/main" id="{951B9534-7C85-1A40-AE84-526C084E0471}"/>
              </a:ext>
            </a:extLst>
          </p:cNvPr>
          <p:cNvSpPr txBox="1"/>
          <p:nvPr/>
        </p:nvSpPr>
        <p:spPr>
          <a:xfrm>
            <a:off x="563327" y="812735"/>
            <a:ext cx="8247655" cy="646331"/>
          </a:xfrm>
          <a:prstGeom prst="rect">
            <a:avLst/>
          </a:prstGeom>
          <a:noFill/>
        </p:spPr>
        <p:txBody>
          <a:bodyPr wrap="square" rtlCol="0">
            <a:spAutoFit/>
          </a:bodyPr>
          <a:lstStyle/>
          <a:p>
            <a:r>
              <a:rPr lang="en-US" dirty="0"/>
              <a:t>Coherent electron cooling is a variant of the stochastic cooling with the operational frequency range raised from ~GHz to tens of THz [Ref]. </a:t>
            </a:r>
          </a:p>
        </p:txBody>
      </p:sp>
      <p:grpSp>
        <p:nvGrpSpPr>
          <p:cNvPr id="7" name="Group 6">
            <a:extLst>
              <a:ext uri="{FF2B5EF4-FFF2-40B4-BE49-F238E27FC236}">
                <a16:creationId xmlns:a16="http://schemas.microsoft.com/office/drawing/2014/main" id="{B9C8BFC3-8991-E848-B1D1-316CB8714C92}"/>
              </a:ext>
            </a:extLst>
          </p:cNvPr>
          <p:cNvGrpSpPr/>
          <p:nvPr/>
        </p:nvGrpSpPr>
        <p:grpSpPr>
          <a:xfrm>
            <a:off x="1437942" y="1560195"/>
            <a:ext cx="6318124" cy="2387766"/>
            <a:chOff x="1832481" y="1045101"/>
            <a:chExt cx="6318124" cy="2387766"/>
          </a:xfrm>
        </p:grpSpPr>
        <p:pic>
          <p:nvPicPr>
            <p:cNvPr id="8" name="Picture 7">
              <a:extLst>
                <a:ext uri="{FF2B5EF4-FFF2-40B4-BE49-F238E27FC236}">
                  <a16:creationId xmlns:a16="http://schemas.microsoft.com/office/drawing/2014/main" id="{610ACB10-D8AA-7C41-8DA1-745FFACD6B75}"/>
                </a:ext>
              </a:extLst>
            </p:cNvPr>
            <p:cNvPicPr>
              <a:picLocks noChangeAspect="1"/>
            </p:cNvPicPr>
            <p:nvPr/>
          </p:nvPicPr>
          <p:blipFill>
            <a:blip r:embed="rId2"/>
            <a:stretch>
              <a:fillRect/>
            </a:stretch>
          </p:blipFill>
          <p:spPr>
            <a:xfrm>
              <a:off x="6545420" y="2228978"/>
              <a:ext cx="1605185" cy="1203889"/>
            </a:xfrm>
            <a:prstGeom prst="rect">
              <a:avLst/>
            </a:prstGeom>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D3782953-178A-E94B-93A1-EB3FDC30EB18}"/>
                </a:ext>
              </a:extLst>
            </p:cNvPr>
            <p:cNvPicPr>
              <a:picLocks noChangeAspect="1"/>
            </p:cNvPicPr>
            <p:nvPr/>
          </p:nvPicPr>
          <p:blipFill>
            <a:blip r:embed="rId3"/>
            <a:stretch>
              <a:fillRect/>
            </a:stretch>
          </p:blipFill>
          <p:spPr>
            <a:xfrm>
              <a:off x="5146812" y="2261860"/>
              <a:ext cx="1386836" cy="1040127"/>
            </a:xfrm>
            <a:prstGeom prst="rect">
              <a:avLst/>
            </a:prstGeom>
            <a:effectLst>
              <a:outerShdw blurRad="50800" dist="38100" dir="2700000" algn="tl" rotWithShape="0">
                <a:prstClr val="black">
                  <a:alpha val="40000"/>
                </a:prstClr>
              </a:outerShdw>
            </a:effectLst>
          </p:spPr>
        </p:pic>
        <p:pic>
          <p:nvPicPr>
            <p:cNvPr id="10" name="Picture 9">
              <a:extLst>
                <a:ext uri="{FF2B5EF4-FFF2-40B4-BE49-F238E27FC236}">
                  <a16:creationId xmlns:a16="http://schemas.microsoft.com/office/drawing/2014/main" id="{205B5FB2-0765-2843-807D-30D0CC317160}"/>
                </a:ext>
              </a:extLst>
            </p:cNvPr>
            <p:cNvPicPr>
              <a:picLocks noChangeAspect="1"/>
            </p:cNvPicPr>
            <p:nvPr/>
          </p:nvPicPr>
          <p:blipFill>
            <a:blip r:embed="rId4"/>
            <a:stretch>
              <a:fillRect/>
            </a:stretch>
          </p:blipFill>
          <p:spPr>
            <a:xfrm>
              <a:off x="3672957" y="1045101"/>
              <a:ext cx="1233955" cy="234356"/>
            </a:xfrm>
            <a:prstGeom prst="rect">
              <a:avLst/>
            </a:prstGeom>
            <a:effectLst>
              <a:outerShdw blurRad="50800" dist="38100" dir="2700000" algn="tl" rotWithShape="0">
                <a:prstClr val="black">
                  <a:alpha val="40000"/>
                </a:prstClr>
              </a:outerShdw>
            </a:effectLst>
          </p:spPr>
        </p:pic>
        <p:pic>
          <p:nvPicPr>
            <p:cNvPr id="11" name="Picture 10">
              <a:extLst>
                <a:ext uri="{FF2B5EF4-FFF2-40B4-BE49-F238E27FC236}">
                  <a16:creationId xmlns:a16="http://schemas.microsoft.com/office/drawing/2014/main" id="{FBBB1DA0-0AFD-0A47-AF07-4B662A86CE22}"/>
                </a:ext>
              </a:extLst>
            </p:cNvPr>
            <p:cNvPicPr>
              <a:picLocks noChangeAspect="1"/>
            </p:cNvPicPr>
            <p:nvPr/>
          </p:nvPicPr>
          <p:blipFill>
            <a:blip r:embed="rId5"/>
            <a:stretch>
              <a:fillRect/>
            </a:stretch>
          </p:blipFill>
          <p:spPr>
            <a:xfrm>
              <a:off x="3792365" y="2401197"/>
              <a:ext cx="1311184" cy="258025"/>
            </a:xfrm>
            <a:prstGeom prst="rect">
              <a:avLst/>
            </a:prstGeom>
            <a:effectLst>
              <a:outerShdw blurRad="50800" dist="38100" dir="2700000" algn="tl" rotWithShape="0">
                <a:prstClr val="black">
                  <a:alpha val="40000"/>
                </a:prstClr>
              </a:outerShdw>
            </a:effectLst>
          </p:spPr>
        </p:pic>
        <p:pic>
          <p:nvPicPr>
            <p:cNvPr id="12" name="Picture 11">
              <a:extLst>
                <a:ext uri="{FF2B5EF4-FFF2-40B4-BE49-F238E27FC236}">
                  <a16:creationId xmlns:a16="http://schemas.microsoft.com/office/drawing/2014/main" id="{A113E722-91BD-CA44-93E6-F6B240D27E06}"/>
                </a:ext>
              </a:extLst>
            </p:cNvPr>
            <p:cNvPicPr>
              <a:picLocks noChangeAspect="1"/>
            </p:cNvPicPr>
            <p:nvPr/>
          </p:nvPicPr>
          <p:blipFill>
            <a:blip r:embed="rId6"/>
            <a:stretch>
              <a:fillRect/>
            </a:stretch>
          </p:blipFill>
          <p:spPr>
            <a:xfrm>
              <a:off x="1832481" y="1288976"/>
              <a:ext cx="5177426" cy="1125716"/>
            </a:xfrm>
            <a:prstGeom prst="rect">
              <a:avLst/>
            </a:prstGeom>
            <a:effectLst>
              <a:outerShdw blurRad="50800" dist="38100" dir="2700000" algn="tl" rotWithShape="0">
                <a:prstClr val="black">
                  <a:alpha val="40000"/>
                </a:prstClr>
              </a:outerShdw>
            </a:effectLst>
          </p:spPr>
        </p:pic>
      </p:grpSp>
      <p:cxnSp>
        <p:nvCxnSpPr>
          <p:cNvPr id="13" name="Straight Arrow Connector 12">
            <a:extLst>
              <a:ext uri="{FF2B5EF4-FFF2-40B4-BE49-F238E27FC236}">
                <a16:creationId xmlns:a16="http://schemas.microsoft.com/office/drawing/2014/main" id="{7A84ECD3-77CC-C34F-BCDC-86CDF58FE4CC}"/>
              </a:ext>
            </a:extLst>
          </p:cNvPr>
          <p:cNvCxnSpPr>
            <a:cxnSpLocks/>
          </p:cNvCxnSpPr>
          <p:nvPr/>
        </p:nvCxnSpPr>
        <p:spPr>
          <a:xfrm flipV="1">
            <a:off x="2209388" y="2414267"/>
            <a:ext cx="98854" cy="252078"/>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F2F0DE73-CA2E-7F49-9FB9-5006261FE58B}"/>
              </a:ext>
            </a:extLst>
          </p:cNvPr>
          <p:cNvCxnSpPr>
            <a:cxnSpLocks/>
          </p:cNvCxnSpPr>
          <p:nvPr/>
        </p:nvCxnSpPr>
        <p:spPr>
          <a:xfrm flipH="1" flipV="1">
            <a:off x="5293635" y="2414267"/>
            <a:ext cx="64787" cy="36268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B405FA23-9954-024D-BD6D-890DE81A39CE}"/>
              </a:ext>
            </a:extLst>
          </p:cNvPr>
          <p:cNvCxnSpPr>
            <a:cxnSpLocks/>
          </p:cNvCxnSpPr>
          <p:nvPr/>
        </p:nvCxnSpPr>
        <p:spPr>
          <a:xfrm flipH="1" flipV="1">
            <a:off x="5748363" y="2408021"/>
            <a:ext cx="731520" cy="63150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pic>
        <p:nvPicPr>
          <p:cNvPr id="16" name="Content Placeholder 5">
            <a:extLst>
              <a:ext uri="{FF2B5EF4-FFF2-40B4-BE49-F238E27FC236}">
                <a16:creationId xmlns:a16="http://schemas.microsoft.com/office/drawing/2014/main" id="{33E084D7-78FC-524B-84D2-79003197972B}"/>
              </a:ext>
            </a:extLst>
          </p:cNvPr>
          <p:cNvPicPr>
            <a:picLocks noGrp="1" noChangeAspect="1"/>
          </p:cNvPicPr>
          <p:nvPr>
            <p:ph idx="1"/>
          </p:nvPr>
        </p:nvPicPr>
        <p:blipFill>
          <a:blip r:embed="rId7"/>
          <a:stretch>
            <a:fillRect/>
          </a:stretch>
        </p:blipFill>
        <p:spPr>
          <a:xfrm>
            <a:off x="1426835" y="2624962"/>
            <a:ext cx="1613851" cy="1210388"/>
          </a:xfrm>
          <a:effectLst>
            <a:outerShdw blurRad="50800" dist="38100" dir="2700000" algn="tl" rotWithShape="0">
              <a:prstClr val="black">
                <a:alpha val="40000"/>
              </a:prstClr>
            </a:outerShdw>
          </a:effectLst>
        </p:spPr>
      </p:pic>
      <p:sp>
        <p:nvSpPr>
          <p:cNvPr id="17" name="Rectangle 16">
            <a:extLst>
              <a:ext uri="{FF2B5EF4-FFF2-40B4-BE49-F238E27FC236}">
                <a16:creationId xmlns:a16="http://schemas.microsoft.com/office/drawing/2014/main" id="{7EA8C18D-51BC-E74E-98DF-519D65C67AC7}"/>
              </a:ext>
            </a:extLst>
          </p:cNvPr>
          <p:cNvSpPr/>
          <p:nvPr/>
        </p:nvSpPr>
        <p:spPr>
          <a:xfrm>
            <a:off x="563327" y="6117952"/>
            <a:ext cx="7192739" cy="307777"/>
          </a:xfrm>
          <a:prstGeom prst="rect">
            <a:avLst/>
          </a:prstGeom>
        </p:spPr>
        <p:txBody>
          <a:bodyPr wrap="square">
            <a:spAutoFit/>
          </a:bodyPr>
          <a:lstStyle/>
          <a:p>
            <a:r>
              <a:rPr lang="en-US" sz="1400" dirty="0"/>
              <a:t>Ref: </a:t>
            </a:r>
            <a:r>
              <a:rPr lang="en-US" sz="1400" dirty="0" err="1"/>
              <a:t>Derbenev</a:t>
            </a:r>
            <a:r>
              <a:rPr lang="en-US" sz="1400" dirty="0"/>
              <a:t>, AIP Conf. Proc. </a:t>
            </a:r>
            <a:r>
              <a:rPr lang="en-US" sz="1400" b="1" dirty="0"/>
              <a:t>253</a:t>
            </a:r>
            <a:r>
              <a:rPr lang="en-US" sz="1400" dirty="0"/>
              <a:t>, 103 (1992); Litvinenko, </a:t>
            </a:r>
            <a:r>
              <a:rPr lang="en-US" sz="1400" dirty="0" err="1"/>
              <a:t>Derbenev</a:t>
            </a:r>
            <a:r>
              <a:rPr lang="en-US" sz="1400" dirty="0"/>
              <a:t>. PRL, </a:t>
            </a:r>
            <a:r>
              <a:rPr lang="en-US" sz="1400" b="1" dirty="0"/>
              <a:t>102</a:t>
            </a:r>
            <a:r>
              <a:rPr lang="en-US" sz="1400" dirty="0"/>
              <a:t>, 114801 (2009)</a:t>
            </a:r>
          </a:p>
        </p:txBody>
      </p:sp>
      <p:cxnSp>
        <p:nvCxnSpPr>
          <p:cNvPr id="19" name="Straight Arrow Connector 18">
            <a:extLst>
              <a:ext uri="{FF2B5EF4-FFF2-40B4-BE49-F238E27FC236}">
                <a16:creationId xmlns:a16="http://schemas.microsoft.com/office/drawing/2014/main" id="{B076F9AB-5721-5B4C-BD92-B80C39F42508}"/>
              </a:ext>
            </a:extLst>
          </p:cNvPr>
          <p:cNvCxnSpPr/>
          <p:nvPr/>
        </p:nvCxnSpPr>
        <p:spPr>
          <a:xfrm>
            <a:off x="6615368" y="4038595"/>
            <a:ext cx="580089" cy="0"/>
          </a:xfrm>
          <a:prstGeom prst="straightConnector1">
            <a:avLst/>
          </a:prstGeom>
          <a:ln w="22225">
            <a:solidFill>
              <a:srgbClr val="7030A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8AD6E412-490F-DC4A-A8A6-21A3964ACC5D}"/>
              </a:ext>
            </a:extLst>
          </p:cNvPr>
          <p:cNvSpPr txBox="1"/>
          <p:nvPr/>
        </p:nvSpPr>
        <p:spPr>
          <a:xfrm>
            <a:off x="6513915" y="4086200"/>
            <a:ext cx="784189" cy="338554"/>
          </a:xfrm>
          <a:prstGeom prst="rect">
            <a:avLst/>
          </a:prstGeom>
          <a:noFill/>
        </p:spPr>
        <p:txBody>
          <a:bodyPr wrap="none" rtlCol="0">
            <a:spAutoFit/>
          </a:bodyPr>
          <a:lstStyle/>
          <a:p>
            <a:r>
              <a:rPr lang="en-US" sz="1600" dirty="0"/>
              <a:t>1-2 </a:t>
            </a:r>
            <a:r>
              <a:rPr lang="en-US" sz="1600" dirty="0">
                <a:latin typeface="Symbol" pitchFamily="2" charset="2"/>
              </a:rPr>
              <a:t>m</a:t>
            </a:r>
            <a:r>
              <a:rPr lang="en-US" sz="1600" dirty="0"/>
              <a:t>m</a:t>
            </a:r>
          </a:p>
        </p:txBody>
      </p:sp>
    </p:spTree>
    <p:extLst>
      <p:ext uri="{BB962C8B-B14F-4D97-AF65-F5344CB8AC3E}">
        <p14:creationId xmlns:p14="http://schemas.microsoft.com/office/powerpoint/2010/main" val="25650382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81B2A0-8EC8-3F4E-9A67-DA36781E3F35}"/>
              </a:ext>
            </a:extLst>
          </p:cNvPr>
          <p:cNvSpPr>
            <a:spLocks noGrp="1"/>
          </p:cNvSpPr>
          <p:nvPr>
            <p:ph type="title"/>
          </p:nvPr>
        </p:nvSpPr>
        <p:spPr>
          <a:xfrm>
            <a:off x="280307" y="155390"/>
            <a:ext cx="7886700" cy="603703"/>
          </a:xfrm>
        </p:spPr>
        <p:txBody>
          <a:bodyPr>
            <a:normAutofit fontScale="90000"/>
          </a:bodyPr>
          <a:lstStyle/>
          <a:p>
            <a:r>
              <a:rPr lang="en-US" dirty="0" err="1"/>
              <a:t>CeC</a:t>
            </a:r>
            <a:r>
              <a:rPr lang="en-US" dirty="0"/>
              <a:t> amplification</a:t>
            </a:r>
          </a:p>
        </p:txBody>
      </p:sp>
      <p:sp>
        <p:nvSpPr>
          <p:cNvPr id="4" name="Slide Number Placeholder 3">
            <a:extLst>
              <a:ext uri="{FF2B5EF4-FFF2-40B4-BE49-F238E27FC236}">
                <a16:creationId xmlns:a16="http://schemas.microsoft.com/office/drawing/2014/main" id="{EF5056E0-1BCF-EE43-9254-E705CF325BC9}"/>
              </a:ext>
            </a:extLst>
          </p:cNvPr>
          <p:cNvSpPr>
            <a:spLocks noGrp="1"/>
          </p:cNvSpPr>
          <p:nvPr>
            <p:ph type="sldNum" sz="quarter" idx="12"/>
          </p:nvPr>
        </p:nvSpPr>
        <p:spPr/>
        <p:txBody>
          <a:bodyPr/>
          <a:lstStyle/>
          <a:p>
            <a:fld id="{893C5830-40F3-F04E-B2E3-10E6672BA8FF}" type="slidenum">
              <a:rPr lang="en-US" smtClean="0"/>
              <a:pPr/>
              <a:t>27</a:t>
            </a:fld>
            <a:endParaRPr lang="en-US"/>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4552E06E-19EB-114C-8C73-DC1691D08085}"/>
                  </a:ext>
                </a:extLst>
              </p:cNvPr>
              <p:cNvSpPr txBox="1"/>
              <p:nvPr/>
            </p:nvSpPr>
            <p:spPr>
              <a:xfrm>
                <a:off x="452386" y="4322185"/>
                <a:ext cx="8289236" cy="1450269"/>
              </a:xfrm>
              <a:prstGeom prst="rect">
                <a:avLst/>
              </a:prstGeom>
              <a:noFill/>
            </p:spPr>
            <p:txBody>
              <a:bodyPr wrap="square" rtlCol="0">
                <a:spAutoFit/>
              </a:bodyPr>
              <a:lstStyle/>
              <a:p>
                <a:r>
                  <a:rPr lang="en-US" sz="2000" dirty="0"/>
                  <a:t>One stage of amplification is achieved through a combination of a drift of length=</a:t>
                </a:r>
                <a14:m>
                  <m:oMath xmlns:m="http://schemas.openxmlformats.org/officeDocument/2006/math">
                    <m:f>
                      <m:fPr>
                        <m:ctrlPr>
                          <a:rPr lang="en-US" sz="200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4</m:t>
                        </m:r>
                      </m:den>
                    </m:f>
                  </m:oMath>
                </a14:m>
                <a:r>
                  <a:rPr lang="en-US" sz="2000" baseline="-25000" dirty="0">
                    <a:latin typeface="+mj-lt"/>
                  </a:rPr>
                  <a:t> </a:t>
                </a:r>
                <a:r>
                  <a:rPr lang="en-US" sz="2000" dirty="0"/>
                  <a:t>plasma oscillation length followed by a chicane. For the nominal EIC</a:t>
                </a:r>
              </a:p>
              <a:p>
                <a:r>
                  <a:rPr lang="en-US" sz="2000" dirty="0"/>
                  <a:t>parameters, one stage amplification gain                                </a:t>
                </a:r>
                <a14:m>
                  <m:oMath xmlns:m="http://schemas.openxmlformats.org/officeDocument/2006/math">
                    <m:r>
                      <a:rPr lang="en-US" sz="2000" i="1">
                        <a:latin typeface="Cambria Math" panose="02040503050406030204" pitchFamily="18" charset="0"/>
                        <a:ea typeface="Cambria Math" panose="02040503050406030204" pitchFamily="18" charset="0"/>
                      </a:rPr>
                      <m:t>≈10−20</m:t>
                    </m:r>
                    <m:r>
                      <a:rPr lang="en-US" sz="2000" b="0" i="1" smtClean="0">
                        <a:latin typeface="Cambria Math" panose="02040503050406030204" pitchFamily="18" charset="0"/>
                        <a:ea typeface="Cambria Math" panose="02040503050406030204" pitchFamily="18" charset="0"/>
                      </a:rPr>
                      <m:t>.</m:t>
                    </m:r>
                  </m:oMath>
                </a14:m>
                <a:r>
                  <a:rPr lang="en-US" sz="2000" dirty="0"/>
                  <a:t> The effective bandwidth of this amplifier is tens of THz.</a:t>
                </a:r>
                <a:endParaRPr lang="en-US" sz="2000" baseline="-25000" dirty="0">
                  <a:latin typeface="+mj-lt"/>
                </a:endParaRPr>
              </a:p>
            </p:txBody>
          </p:sp>
        </mc:Choice>
        <mc:Fallback xmlns="">
          <p:sp>
            <p:nvSpPr>
              <p:cNvPr id="5" name="TextBox 4">
                <a:extLst>
                  <a:ext uri="{FF2B5EF4-FFF2-40B4-BE49-F238E27FC236}">
                    <a16:creationId xmlns:a16="http://schemas.microsoft.com/office/drawing/2014/main" id="{4552E06E-19EB-114C-8C73-DC1691D08085}"/>
                  </a:ext>
                </a:extLst>
              </p:cNvPr>
              <p:cNvSpPr txBox="1">
                <a:spLocks noRot="1" noChangeAspect="1" noMove="1" noResize="1" noEditPoints="1" noAdjustHandles="1" noChangeArrowheads="1" noChangeShapeType="1" noTextEdit="1"/>
              </p:cNvSpPr>
              <p:nvPr/>
            </p:nvSpPr>
            <p:spPr>
              <a:xfrm>
                <a:off x="452386" y="4322185"/>
                <a:ext cx="8289236" cy="1450269"/>
              </a:xfrm>
              <a:prstGeom prst="rect">
                <a:avLst/>
              </a:prstGeom>
              <a:blipFill>
                <a:blip r:embed="rId2"/>
                <a:stretch>
                  <a:fillRect l="-765" t="-2609" b="-6957"/>
                </a:stretch>
              </a:blipFill>
            </p:spPr>
            <p:txBody>
              <a:bodyPr/>
              <a:lstStyle/>
              <a:p>
                <a:r>
                  <a:rPr lang="en-US">
                    <a:noFill/>
                  </a:rPr>
                  <a:t> </a:t>
                </a:r>
              </a:p>
            </p:txBody>
          </p:sp>
        </mc:Fallback>
      </mc:AlternateContent>
      <p:pic>
        <p:nvPicPr>
          <p:cNvPr id="6" name="Picture 5">
            <a:extLst>
              <a:ext uri="{FF2B5EF4-FFF2-40B4-BE49-F238E27FC236}">
                <a16:creationId xmlns:a16="http://schemas.microsoft.com/office/drawing/2014/main" id="{EBAD71FB-E51F-DD48-AA1C-5FC65A7BF620}"/>
              </a:ext>
            </a:extLst>
          </p:cNvPr>
          <p:cNvPicPr>
            <a:picLocks noChangeAspect="1"/>
          </p:cNvPicPr>
          <p:nvPr/>
        </p:nvPicPr>
        <p:blipFill>
          <a:blip r:embed="rId3"/>
          <a:stretch>
            <a:fillRect/>
          </a:stretch>
        </p:blipFill>
        <p:spPr>
          <a:xfrm>
            <a:off x="4865100" y="5131906"/>
            <a:ext cx="1638565" cy="269193"/>
          </a:xfrm>
          <a:prstGeom prst="rect">
            <a:avLst/>
          </a:prstGeom>
        </p:spPr>
      </p:pic>
      <p:pic>
        <p:nvPicPr>
          <p:cNvPr id="7" name="Picture 6">
            <a:extLst>
              <a:ext uri="{FF2B5EF4-FFF2-40B4-BE49-F238E27FC236}">
                <a16:creationId xmlns:a16="http://schemas.microsoft.com/office/drawing/2014/main" id="{25132796-DFED-9A46-979F-E3F314C265D9}"/>
              </a:ext>
            </a:extLst>
          </p:cNvPr>
          <p:cNvPicPr>
            <a:picLocks noChangeAspect="1"/>
          </p:cNvPicPr>
          <p:nvPr/>
        </p:nvPicPr>
        <p:blipFill>
          <a:blip r:embed="rId4"/>
          <a:stretch>
            <a:fillRect/>
          </a:stretch>
        </p:blipFill>
        <p:spPr>
          <a:xfrm>
            <a:off x="25004" y="2247468"/>
            <a:ext cx="9144000" cy="1792224"/>
          </a:xfrm>
          <a:prstGeom prst="rect">
            <a:avLst/>
          </a:prstGeom>
          <a:effectLst>
            <a:outerShdw blurRad="50800" dist="38100" dir="2700000" algn="tl" rotWithShape="0">
              <a:prstClr val="black">
                <a:alpha val="40000"/>
              </a:prstClr>
            </a:outerShdw>
          </a:effectLst>
        </p:spPr>
      </p:pic>
      <p:sp>
        <p:nvSpPr>
          <p:cNvPr id="10" name="TextBox 9">
            <a:extLst>
              <a:ext uri="{FF2B5EF4-FFF2-40B4-BE49-F238E27FC236}">
                <a16:creationId xmlns:a16="http://schemas.microsoft.com/office/drawing/2014/main" id="{45167EB4-18CB-604F-974E-069794C3F35E}"/>
              </a:ext>
            </a:extLst>
          </p:cNvPr>
          <p:cNvSpPr txBox="1"/>
          <p:nvPr/>
        </p:nvSpPr>
        <p:spPr>
          <a:xfrm>
            <a:off x="452386" y="843679"/>
            <a:ext cx="8289236" cy="707886"/>
          </a:xfrm>
          <a:prstGeom prst="rect">
            <a:avLst/>
          </a:prstGeom>
          <a:noFill/>
        </p:spPr>
        <p:txBody>
          <a:bodyPr wrap="square" rtlCol="0">
            <a:spAutoFit/>
          </a:bodyPr>
          <a:lstStyle/>
          <a:p>
            <a:r>
              <a:rPr lang="en-US" sz="2000" dirty="0"/>
              <a:t>Micro-bunched amplification (well known from FELs) is the effect selected for </a:t>
            </a:r>
            <a:r>
              <a:rPr lang="en-US" sz="2000" dirty="0" err="1"/>
              <a:t>CeC</a:t>
            </a:r>
            <a:r>
              <a:rPr lang="en-US" sz="2000" dirty="0"/>
              <a:t> amplification - MBEC (micro-bunched electron cooling) </a:t>
            </a:r>
            <a:endParaRPr lang="en-US" sz="2000" baseline="-25000" dirty="0">
              <a:latin typeface="+mj-lt"/>
            </a:endParaRPr>
          </a:p>
        </p:txBody>
      </p:sp>
    </p:spTree>
    <p:extLst>
      <p:ext uri="{BB962C8B-B14F-4D97-AF65-F5344CB8AC3E}">
        <p14:creationId xmlns:p14="http://schemas.microsoft.com/office/powerpoint/2010/main" val="30713260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3A266F9-5C5A-4E46-A1B6-8659CDBA1188}"/>
              </a:ext>
            </a:extLst>
          </p:cNvPr>
          <p:cNvSpPr>
            <a:spLocks noGrp="1"/>
          </p:cNvSpPr>
          <p:nvPr>
            <p:ph type="sldNum" sz="quarter" idx="12"/>
          </p:nvPr>
        </p:nvSpPr>
        <p:spPr/>
        <p:txBody>
          <a:bodyPr/>
          <a:lstStyle/>
          <a:p>
            <a:fld id="{893C5830-40F3-F04E-B2E3-10E6672BA8FF}" type="slidenum">
              <a:rPr lang="en-US" smtClean="0"/>
              <a:pPr/>
              <a:t>28</a:t>
            </a:fld>
            <a:endParaRPr lang="en-US"/>
          </a:p>
        </p:txBody>
      </p:sp>
      <p:pic>
        <p:nvPicPr>
          <p:cNvPr id="5" name="Picture 4">
            <a:extLst>
              <a:ext uri="{FF2B5EF4-FFF2-40B4-BE49-F238E27FC236}">
                <a16:creationId xmlns:a16="http://schemas.microsoft.com/office/drawing/2014/main" id="{B29EF7A9-A423-4247-BF52-695A794B2831}"/>
              </a:ext>
            </a:extLst>
          </p:cNvPr>
          <p:cNvPicPr>
            <a:picLocks noChangeAspect="1"/>
          </p:cNvPicPr>
          <p:nvPr/>
        </p:nvPicPr>
        <p:blipFill>
          <a:blip r:embed="rId2"/>
          <a:stretch>
            <a:fillRect/>
          </a:stretch>
        </p:blipFill>
        <p:spPr>
          <a:xfrm>
            <a:off x="0" y="374987"/>
            <a:ext cx="9113027" cy="3657185"/>
          </a:xfrm>
          <a:prstGeom prst="rect">
            <a:avLst/>
          </a:prstGeom>
        </p:spPr>
      </p:pic>
      <p:sp>
        <p:nvSpPr>
          <p:cNvPr id="6" name="Title 1">
            <a:extLst>
              <a:ext uri="{FF2B5EF4-FFF2-40B4-BE49-F238E27FC236}">
                <a16:creationId xmlns:a16="http://schemas.microsoft.com/office/drawing/2014/main" id="{4DB33CCC-C9E3-E44A-ADEF-7E1BCF4DE985}"/>
              </a:ext>
            </a:extLst>
          </p:cNvPr>
          <p:cNvSpPr>
            <a:spLocks noGrp="1"/>
          </p:cNvSpPr>
          <p:nvPr>
            <p:ph type="title"/>
          </p:nvPr>
        </p:nvSpPr>
        <p:spPr>
          <a:xfrm>
            <a:off x="0" y="174893"/>
            <a:ext cx="9144000" cy="470011"/>
          </a:xfrm>
        </p:spPr>
        <p:txBody>
          <a:bodyPr>
            <a:noAutofit/>
          </a:bodyPr>
          <a:lstStyle/>
          <a:p>
            <a:pPr algn="ctr"/>
            <a:r>
              <a:rPr lang="en-US" sz="3600" dirty="0">
                <a:solidFill>
                  <a:schemeClr val="accent5">
                    <a:lumMod val="50000"/>
                  </a:schemeClr>
                </a:solidFill>
              </a:rPr>
              <a:t>EIC Strong Hadron Cooling</a:t>
            </a:r>
          </a:p>
        </p:txBody>
      </p:sp>
      <p:sp>
        <p:nvSpPr>
          <p:cNvPr id="7" name="TextBox 6">
            <a:extLst>
              <a:ext uri="{FF2B5EF4-FFF2-40B4-BE49-F238E27FC236}">
                <a16:creationId xmlns:a16="http://schemas.microsoft.com/office/drawing/2014/main" id="{AFADC9F3-35D7-5346-9FBB-8E07B604E2B3}"/>
              </a:ext>
            </a:extLst>
          </p:cNvPr>
          <p:cNvSpPr txBox="1"/>
          <p:nvPr/>
        </p:nvSpPr>
        <p:spPr>
          <a:xfrm>
            <a:off x="1596729" y="599724"/>
            <a:ext cx="5740906" cy="369332"/>
          </a:xfrm>
          <a:prstGeom prst="rect">
            <a:avLst/>
          </a:prstGeom>
          <a:noFill/>
        </p:spPr>
        <p:txBody>
          <a:bodyPr wrap="square" rtlCol="0">
            <a:spAutoFit/>
          </a:bodyPr>
          <a:lstStyle/>
          <a:p>
            <a:r>
              <a:rPr lang="en-US" b="1" dirty="0"/>
              <a:t>Coherent Electron Cooling with </a:t>
            </a:r>
            <a:r>
              <a:rPr lang="en-US" b="1" dirty="0">
                <a:latin typeface="Symbol" panose="05050102010706020507" pitchFamily="18" charset="2"/>
              </a:rPr>
              <a:t>m</a:t>
            </a:r>
            <a:r>
              <a:rPr lang="en-US" b="1" dirty="0"/>
              <a:t>-bunching  amplification</a:t>
            </a:r>
          </a:p>
        </p:txBody>
      </p:sp>
      <p:sp>
        <p:nvSpPr>
          <p:cNvPr id="10" name="Content Placeholder 2">
            <a:extLst>
              <a:ext uri="{FF2B5EF4-FFF2-40B4-BE49-F238E27FC236}">
                <a16:creationId xmlns:a16="http://schemas.microsoft.com/office/drawing/2014/main" id="{77E742A9-FA33-F348-A49D-411A28A18AC0}"/>
              </a:ext>
            </a:extLst>
          </p:cNvPr>
          <p:cNvSpPr>
            <a:spLocks noGrp="1"/>
          </p:cNvSpPr>
          <p:nvPr>
            <p:ph idx="1"/>
          </p:nvPr>
        </p:nvSpPr>
        <p:spPr>
          <a:xfrm>
            <a:off x="266838" y="3910557"/>
            <a:ext cx="8610323" cy="2588292"/>
          </a:xfrm>
          <a:solidFill>
            <a:schemeClr val="bg1">
              <a:alpha val="75000"/>
            </a:schemeClr>
          </a:solidFill>
        </p:spPr>
        <p:txBody>
          <a:bodyPr>
            <a:normAutofit/>
          </a:bodyPr>
          <a:lstStyle/>
          <a:p>
            <a:r>
              <a:rPr lang="en-US" sz="2000" dirty="0"/>
              <a:t>The EIC cooler requires up to 150 MeV electron beams with average electron beam current of ~100 mA =&gt; 15 MW</a:t>
            </a:r>
          </a:p>
          <a:p>
            <a:pPr lvl="1"/>
            <a:r>
              <a:rPr lang="en-US" sz="1600" dirty="0"/>
              <a:t>Requires use/design of a world-class SRF </a:t>
            </a:r>
            <a:r>
              <a:rPr lang="en-US" sz="1600" b="1" dirty="0"/>
              <a:t>energy-recovery </a:t>
            </a:r>
            <a:r>
              <a:rPr lang="en-US" sz="1600" b="1" dirty="0" err="1"/>
              <a:t>linac</a:t>
            </a:r>
            <a:r>
              <a:rPr lang="en-US" sz="1600" dirty="0"/>
              <a:t> (ERL)</a:t>
            </a:r>
          </a:p>
          <a:p>
            <a:r>
              <a:rPr lang="en-US" sz="2000" dirty="0"/>
              <a:t>Electron/hadron beams separate and rejoin each other</a:t>
            </a:r>
          </a:p>
          <a:p>
            <a:pPr lvl="1"/>
            <a:r>
              <a:rPr lang="en-US" sz="1600" dirty="0"/>
              <a:t>Wake extent 1-2 </a:t>
            </a:r>
            <a:r>
              <a:rPr lang="en-US" sz="1600" dirty="0">
                <a:latin typeface="Symbol" pitchFamily="2" charset="2"/>
              </a:rPr>
              <a:t>m</a:t>
            </a:r>
            <a:r>
              <a:rPr lang="en-US" sz="1600" dirty="0"/>
              <a:t>m =&gt; path length accuracy and stability must be sub-micron</a:t>
            </a:r>
          </a:p>
          <a:p>
            <a:r>
              <a:rPr lang="en-US" sz="2000" dirty="0"/>
              <a:t>Electron beam must be </a:t>
            </a:r>
            <a:r>
              <a:rPr lang="en-US" sz="2000" b="1" dirty="0"/>
              <a:t>extremely “quiet”</a:t>
            </a:r>
            <a:r>
              <a:rPr lang="en-US" sz="2000" dirty="0"/>
              <a:t> </a:t>
            </a:r>
            <a:r>
              <a:rPr lang="en-US" sz="2000" dirty="0">
                <a:latin typeface="Arial Narrow" panose="020B0604020202020204" pitchFamily="34" charset="0"/>
                <a:cs typeface="Arial Narrow" panose="020B0604020202020204" pitchFamily="34" charset="0"/>
              </a:rPr>
              <a:t>(less than twice the shot noise)</a:t>
            </a:r>
          </a:p>
          <a:p>
            <a:pPr lvl="1"/>
            <a:r>
              <a:rPr lang="en-US" sz="1600" dirty="0"/>
              <a:t>Avoid amplification of “shot noise”, no substructure in electron beam</a:t>
            </a:r>
          </a:p>
          <a:p>
            <a:endParaRPr lang="en-US" sz="2000" dirty="0"/>
          </a:p>
        </p:txBody>
      </p:sp>
    </p:spTree>
    <p:extLst>
      <p:ext uri="{BB962C8B-B14F-4D97-AF65-F5344CB8AC3E}">
        <p14:creationId xmlns:p14="http://schemas.microsoft.com/office/powerpoint/2010/main" val="489105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A96870E-5136-6B41-B561-51478486AC89}"/>
              </a:ext>
            </a:extLst>
          </p:cNvPr>
          <p:cNvSpPr>
            <a:spLocks noGrp="1"/>
          </p:cNvSpPr>
          <p:nvPr>
            <p:ph type="sldNum" sz="quarter" idx="12"/>
          </p:nvPr>
        </p:nvSpPr>
        <p:spPr/>
        <p:txBody>
          <a:bodyPr/>
          <a:lstStyle/>
          <a:p>
            <a:fld id="{893C5830-40F3-F04E-B2E3-10E6672BA8FF}" type="slidenum">
              <a:rPr lang="en-US" smtClean="0"/>
              <a:pPr/>
              <a:t>29</a:t>
            </a:fld>
            <a:endParaRPr lang="en-US"/>
          </a:p>
        </p:txBody>
      </p:sp>
      <p:sp>
        <p:nvSpPr>
          <p:cNvPr id="5" name="Title 1">
            <a:extLst>
              <a:ext uri="{FF2B5EF4-FFF2-40B4-BE49-F238E27FC236}">
                <a16:creationId xmlns:a16="http://schemas.microsoft.com/office/drawing/2014/main" id="{778291D9-DE4F-CE42-8AA6-077AAE963705}"/>
              </a:ext>
            </a:extLst>
          </p:cNvPr>
          <p:cNvSpPr>
            <a:spLocks noGrp="1"/>
          </p:cNvSpPr>
          <p:nvPr>
            <p:ph type="title"/>
          </p:nvPr>
        </p:nvSpPr>
        <p:spPr>
          <a:xfrm>
            <a:off x="934947" y="83642"/>
            <a:ext cx="8415017" cy="812800"/>
          </a:xfrm>
        </p:spPr>
        <p:txBody>
          <a:bodyPr>
            <a:normAutofit/>
          </a:bodyPr>
          <a:lstStyle/>
          <a:p>
            <a:r>
              <a:rPr lang="en-US" dirty="0"/>
              <a:t>EIC Strong Hadron Cooling</a:t>
            </a:r>
          </a:p>
        </p:txBody>
      </p:sp>
      <p:grpSp>
        <p:nvGrpSpPr>
          <p:cNvPr id="6" name="Group 5">
            <a:extLst>
              <a:ext uri="{FF2B5EF4-FFF2-40B4-BE49-F238E27FC236}">
                <a16:creationId xmlns:a16="http://schemas.microsoft.com/office/drawing/2014/main" id="{16BC263F-93EF-3C4F-9C01-4A20227CBD8C}"/>
              </a:ext>
            </a:extLst>
          </p:cNvPr>
          <p:cNvGrpSpPr/>
          <p:nvPr/>
        </p:nvGrpSpPr>
        <p:grpSpPr>
          <a:xfrm>
            <a:off x="3713584" y="4890816"/>
            <a:ext cx="5430416" cy="1480097"/>
            <a:chOff x="3713584" y="4778966"/>
            <a:chExt cx="5430416" cy="1480097"/>
          </a:xfrm>
        </p:grpSpPr>
        <p:pic>
          <p:nvPicPr>
            <p:cNvPr id="7" name="Picture 6">
              <a:extLst>
                <a:ext uri="{FF2B5EF4-FFF2-40B4-BE49-F238E27FC236}">
                  <a16:creationId xmlns:a16="http://schemas.microsoft.com/office/drawing/2014/main" id="{4B6DBF65-C4DE-3F45-8761-8F572C965FFC}"/>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713584" y="4778966"/>
              <a:ext cx="5430416" cy="1480097"/>
            </a:xfrm>
            <a:prstGeom prst="rect">
              <a:avLst/>
            </a:prstGeom>
          </p:spPr>
        </p:pic>
        <p:sp>
          <p:nvSpPr>
            <p:cNvPr id="8" name="TextBox 7">
              <a:extLst>
                <a:ext uri="{FF2B5EF4-FFF2-40B4-BE49-F238E27FC236}">
                  <a16:creationId xmlns:a16="http://schemas.microsoft.com/office/drawing/2014/main" id="{4E237463-80BD-D44A-A630-99D57330A0FA}"/>
                </a:ext>
              </a:extLst>
            </p:cNvPr>
            <p:cNvSpPr txBox="1"/>
            <p:nvPr/>
          </p:nvSpPr>
          <p:spPr>
            <a:xfrm>
              <a:off x="6664428" y="4926563"/>
              <a:ext cx="1557799" cy="369332"/>
            </a:xfrm>
            <a:prstGeom prst="rect">
              <a:avLst/>
            </a:prstGeom>
            <a:noFill/>
          </p:spPr>
          <p:txBody>
            <a:bodyPr wrap="none" rtlCol="0">
              <a:spAutoFit/>
            </a:bodyPr>
            <a:lstStyle/>
            <a:p>
              <a:r>
                <a:rPr lang="en-US" altLang="zh-CN" b="1" dirty="0">
                  <a:latin typeface="+mj-lt"/>
                </a:rPr>
                <a:t>Injector+</a:t>
              </a:r>
              <a:r>
                <a:rPr lang="zh-CN" altLang="en-US" b="1" dirty="0">
                  <a:latin typeface="+mj-lt"/>
                </a:rPr>
                <a:t> </a:t>
              </a:r>
              <a:r>
                <a:rPr lang="en-US" altLang="zh-CN" b="1" dirty="0">
                  <a:latin typeface="+mj-lt"/>
                </a:rPr>
                <a:t>Linac</a:t>
              </a:r>
              <a:endParaRPr lang="en-US" b="1" dirty="0">
                <a:latin typeface="+mj-lt"/>
              </a:endParaRPr>
            </a:p>
          </p:txBody>
        </p:sp>
      </p:grpSp>
      <p:grpSp>
        <p:nvGrpSpPr>
          <p:cNvPr id="9" name="Group 8">
            <a:extLst>
              <a:ext uri="{FF2B5EF4-FFF2-40B4-BE49-F238E27FC236}">
                <a16:creationId xmlns:a16="http://schemas.microsoft.com/office/drawing/2014/main" id="{18FA0367-6C26-2D49-A6B7-7B501255FEBC}"/>
              </a:ext>
            </a:extLst>
          </p:cNvPr>
          <p:cNvGrpSpPr/>
          <p:nvPr/>
        </p:nvGrpSpPr>
        <p:grpSpPr>
          <a:xfrm rot="1319160">
            <a:off x="5577461" y="2495199"/>
            <a:ext cx="3184605" cy="1808667"/>
            <a:chOff x="5565849" y="1522631"/>
            <a:chExt cx="3320168" cy="2278501"/>
          </a:xfrm>
        </p:grpSpPr>
        <p:pic>
          <p:nvPicPr>
            <p:cNvPr id="10" name="Picture 9">
              <a:extLst>
                <a:ext uri="{FF2B5EF4-FFF2-40B4-BE49-F238E27FC236}">
                  <a16:creationId xmlns:a16="http://schemas.microsoft.com/office/drawing/2014/main" id="{AA3F5762-6CAF-BB48-BB9C-4C5B9730A338}"/>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565849" y="1522631"/>
              <a:ext cx="3320168" cy="1735816"/>
            </a:xfrm>
            <a:prstGeom prst="rect">
              <a:avLst/>
            </a:prstGeom>
          </p:spPr>
        </p:pic>
        <p:sp>
          <p:nvSpPr>
            <p:cNvPr id="11" name="TextBox 10">
              <a:extLst>
                <a:ext uri="{FF2B5EF4-FFF2-40B4-BE49-F238E27FC236}">
                  <a16:creationId xmlns:a16="http://schemas.microsoft.com/office/drawing/2014/main" id="{BEAA15B1-F8DE-7D4A-A556-7C6D4268F5C8}"/>
                </a:ext>
              </a:extLst>
            </p:cNvPr>
            <p:cNvSpPr txBox="1"/>
            <p:nvPr/>
          </p:nvSpPr>
          <p:spPr>
            <a:xfrm>
              <a:off x="5982042" y="3335859"/>
              <a:ext cx="1200618" cy="465273"/>
            </a:xfrm>
            <a:prstGeom prst="rect">
              <a:avLst/>
            </a:prstGeom>
            <a:noFill/>
          </p:spPr>
          <p:txBody>
            <a:bodyPr wrap="none" rtlCol="0">
              <a:spAutoFit/>
            </a:bodyPr>
            <a:lstStyle/>
            <a:p>
              <a:r>
                <a:rPr lang="en-US" altLang="zh-CN" b="1" dirty="0">
                  <a:latin typeface="+mj-lt"/>
                </a:rPr>
                <a:t>Modulator</a:t>
              </a:r>
              <a:endParaRPr lang="en-US" b="1" dirty="0">
                <a:latin typeface="+mj-lt"/>
              </a:endParaRPr>
            </a:p>
          </p:txBody>
        </p:sp>
      </p:grpSp>
      <p:grpSp>
        <p:nvGrpSpPr>
          <p:cNvPr id="12" name="Group 11">
            <a:extLst>
              <a:ext uri="{FF2B5EF4-FFF2-40B4-BE49-F238E27FC236}">
                <a16:creationId xmlns:a16="http://schemas.microsoft.com/office/drawing/2014/main" id="{5E7CE179-ED1F-DD45-A9B0-AA9CED322C10}"/>
              </a:ext>
            </a:extLst>
          </p:cNvPr>
          <p:cNvGrpSpPr/>
          <p:nvPr/>
        </p:nvGrpSpPr>
        <p:grpSpPr>
          <a:xfrm>
            <a:off x="1800808" y="2033586"/>
            <a:ext cx="3952463" cy="2782302"/>
            <a:chOff x="-273572" y="1413626"/>
            <a:chExt cx="3952463" cy="2782302"/>
          </a:xfrm>
        </p:grpSpPr>
        <p:pic>
          <p:nvPicPr>
            <p:cNvPr id="13" name="Picture 12">
              <a:extLst>
                <a:ext uri="{FF2B5EF4-FFF2-40B4-BE49-F238E27FC236}">
                  <a16:creationId xmlns:a16="http://schemas.microsoft.com/office/drawing/2014/main" id="{5C493DD5-4960-1240-ACE2-BD12FCBC7608}"/>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907905" y="1413626"/>
              <a:ext cx="2008978" cy="1042697"/>
            </a:xfrm>
            <a:prstGeom prst="rect">
              <a:avLst/>
            </a:prstGeom>
          </p:spPr>
        </p:pic>
        <p:sp>
          <p:nvSpPr>
            <p:cNvPr id="14" name="TextBox 13">
              <a:extLst>
                <a:ext uri="{FF2B5EF4-FFF2-40B4-BE49-F238E27FC236}">
                  <a16:creationId xmlns:a16="http://schemas.microsoft.com/office/drawing/2014/main" id="{AD9947A5-BA48-934E-965E-4453A3B63DC8}"/>
                </a:ext>
              </a:extLst>
            </p:cNvPr>
            <p:cNvSpPr txBox="1"/>
            <p:nvPr/>
          </p:nvSpPr>
          <p:spPr>
            <a:xfrm>
              <a:off x="-273572" y="2380046"/>
              <a:ext cx="3952463" cy="1815882"/>
            </a:xfrm>
            <a:prstGeom prst="rect">
              <a:avLst/>
            </a:prstGeom>
            <a:noFill/>
          </p:spPr>
          <p:txBody>
            <a:bodyPr wrap="square" rtlCol="0">
              <a:spAutoFit/>
            </a:bodyPr>
            <a:lstStyle/>
            <a:p>
              <a:pPr algn="ctr"/>
              <a:r>
                <a:rPr lang="en-US" altLang="zh-CN" sz="1600" b="1" dirty="0">
                  <a:latin typeface="Arial" panose="020B0604020202020204" pitchFamily="34" charset="0"/>
                  <a:cs typeface="Arial" panose="020B0604020202020204" pitchFamily="34" charset="0"/>
                </a:rPr>
                <a:t>Hadron</a:t>
              </a:r>
              <a:r>
                <a:rPr lang="zh-CN" altLang="en-US" sz="1600" b="1" dirty="0">
                  <a:latin typeface="Arial" panose="020B0604020202020204" pitchFamily="34" charset="0"/>
                  <a:cs typeface="Arial" panose="020B0604020202020204" pitchFamily="34" charset="0"/>
                </a:rPr>
                <a:t> </a:t>
              </a:r>
              <a:r>
                <a:rPr lang="en-US" altLang="zh-CN" sz="1600" b="1" dirty="0">
                  <a:latin typeface="Arial" panose="020B0604020202020204" pitchFamily="34" charset="0"/>
                  <a:cs typeface="Arial" panose="020B0604020202020204" pitchFamily="34" charset="0"/>
                </a:rPr>
                <a:t>chicane</a:t>
              </a:r>
            </a:p>
            <a:p>
              <a:pPr algn="ctr"/>
              <a:endParaRPr lang="en-US" altLang="zh-CN" sz="1600" b="1" dirty="0">
                <a:latin typeface="Arial" panose="020B0604020202020204" pitchFamily="34" charset="0"/>
                <a:cs typeface="Arial" panose="020B0604020202020204" pitchFamily="34" charset="0"/>
              </a:endParaRPr>
            </a:p>
            <a:p>
              <a:pPr algn="ctr"/>
              <a:endParaRPr lang="en-US" altLang="zh-CN" sz="1600" b="1" dirty="0">
                <a:latin typeface="Arial" panose="020B0604020202020204" pitchFamily="34" charset="0"/>
                <a:cs typeface="Arial" panose="020B0604020202020204" pitchFamily="34" charset="0"/>
              </a:endParaRPr>
            </a:p>
            <a:p>
              <a:pPr algn="ctr"/>
              <a:endParaRPr lang="en-US" altLang="zh-CN" sz="1600" b="1" dirty="0">
                <a:latin typeface="Arial" panose="020B0604020202020204" pitchFamily="34" charset="0"/>
                <a:cs typeface="Arial" panose="020B0604020202020204" pitchFamily="34" charset="0"/>
              </a:endParaRPr>
            </a:p>
            <a:p>
              <a:pPr algn="ctr"/>
              <a:endParaRPr lang="en-US" altLang="zh-CN" sz="1600" b="1" dirty="0">
                <a:latin typeface="Arial" panose="020B0604020202020204" pitchFamily="34" charset="0"/>
                <a:cs typeface="Arial" panose="020B0604020202020204" pitchFamily="34" charset="0"/>
              </a:endParaRPr>
            </a:p>
            <a:p>
              <a:pPr algn="ctr"/>
              <a:r>
                <a:rPr lang="en-US" altLang="zh-CN" sz="1600" b="1" dirty="0">
                  <a:latin typeface="Arial" panose="020B0604020202020204" pitchFamily="34" charset="0"/>
                  <a:cs typeface="Arial" panose="020B0604020202020204" pitchFamily="34" charset="0"/>
                </a:rPr>
                <a:t>Amplifier</a:t>
              </a:r>
            </a:p>
            <a:p>
              <a:pPr algn="ctr"/>
              <a:endParaRPr lang="en-US" altLang="zh-CN" sz="1600" b="1" dirty="0">
                <a:latin typeface="Arial" panose="020B0604020202020204" pitchFamily="34" charset="0"/>
                <a:cs typeface="Arial" panose="020B0604020202020204" pitchFamily="34" charset="0"/>
              </a:endParaRPr>
            </a:p>
          </p:txBody>
        </p:sp>
      </p:grpSp>
      <p:grpSp>
        <p:nvGrpSpPr>
          <p:cNvPr id="15" name="Group 14">
            <a:extLst>
              <a:ext uri="{FF2B5EF4-FFF2-40B4-BE49-F238E27FC236}">
                <a16:creationId xmlns:a16="http://schemas.microsoft.com/office/drawing/2014/main" id="{CEAA2DAE-ABBD-F941-92AB-59D3F4495BCC}"/>
              </a:ext>
            </a:extLst>
          </p:cNvPr>
          <p:cNvGrpSpPr/>
          <p:nvPr/>
        </p:nvGrpSpPr>
        <p:grpSpPr>
          <a:xfrm>
            <a:off x="111968" y="4943414"/>
            <a:ext cx="3601616" cy="1558317"/>
            <a:chOff x="0" y="4690888"/>
            <a:chExt cx="3601616" cy="1558317"/>
          </a:xfrm>
        </p:grpSpPr>
        <p:pic>
          <p:nvPicPr>
            <p:cNvPr id="16" name="Picture 15">
              <a:extLst>
                <a:ext uri="{FF2B5EF4-FFF2-40B4-BE49-F238E27FC236}">
                  <a16:creationId xmlns:a16="http://schemas.microsoft.com/office/drawing/2014/main" id="{BA5D83A2-8809-F54B-B6A4-4984F284A315}"/>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0" y="4690888"/>
              <a:ext cx="3601616" cy="1558317"/>
            </a:xfrm>
            <a:prstGeom prst="rect">
              <a:avLst/>
            </a:prstGeom>
          </p:spPr>
        </p:pic>
        <p:sp>
          <p:nvSpPr>
            <p:cNvPr id="17" name="TextBox 16">
              <a:extLst>
                <a:ext uri="{FF2B5EF4-FFF2-40B4-BE49-F238E27FC236}">
                  <a16:creationId xmlns:a16="http://schemas.microsoft.com/office/drawing/2014/main" id="{B994361A-B60E-204A-ABDD-5B46A9014408}"/>
                </a:ext>
              </a:extLst>
            </p:cNvPr>
            <p:cNvSpPr txBox="1"/>
            <p:nvPr/>
          </p:nvSpPr>
          <p:spPr>
            <a:xfrm>
              <a:off x="1726571" y="4709185"/>
              <a:ext cx="1765035" cy="923330"/>
            </a:xfrm>
            <a:prstGeom prst="rect">
              <a:avLst/>
            </a:prstGeom>
            <a:noFill/>
          </p:spPr>
          <p:txBody>
            <a:bodyPr wrap="none" rtlCol="0">
              <a:spAutoFit/>
            </a:bodyPr>
            <a:lstStyle/>
            <a:p>
              <a:r>
                <a:rPr lang="en-US" altLang="zh-CN" b="1" dirty="0">
                  <a:latin typeface="+mj-lt"/>
                </a:rPr>
                <a:t>Kicker and </a:t>
              </a:r>
            </a:p>
            <a:p>
              <a:r>
                <a:rPr lang="en-US" altLang="zh-CN" b="1" dirty="0">
                  <a:latin typeface="+mj-lt"/>
                </a:rPr>
                <a:t>        180 degree  </a:t>
              </a:r>
            </a:p>
            <a:p>
              <a:r>
                <a:rPr lang="en-US" altLang="zh-CN" b="1" dirty="0">
                  <a:latin typeface="+mj-lt"/>
                </a:rPr>
                <a:t>                return</a:t>
              </a:r>
            </a:p>
          </p:txBody>
        </p:sp>
      </p:grpSp>
      <p:sp>
        <p:nvSpPr>
          <p:cNvPr id="18" name="TextBox 17">
            <a:extLst>
              <a:ext uri="{FF2B5EF4-FFF2-40B4-BE49-F238E27FC236}">
                <a16:creationId xmlns:a16="http://schemas.microsoft.com/office/drawing/2014/main" id="{67FB6001-8086-2941-8A7B-C55B147A2DB6}"/>
              </a:ext>
            </a:extLst>
          </p:cNvPr>
          <p:cNvSpPr txBox="1"/>
          <p:nvPr/>
        </p:nvSpPr>
        <p:spPr>
          <a:xfrm>
            <a:off x="1" y="751916"/>
            <a:ext cx="9144000" cy="1369606"/>
          </a:xfrm>
          <a:prstGeom prst="rect">
            <a:avLst/>
          </a:prstGeom>
          <a:noFill/>
        </p:spPr>
        <p:txBody>
          <a:bodyPr wrap="square" rtlCol="0">
            <a:spAutoFit/>
          </a:bodyPr>
          <a:lstStyle/>
          <a:p>
            <a:pPr marL="285750" indent="-285750">
              <a:buFont typeface="Arial" panose="020B0604020202020204" pitchFamily="34" charset="0"/>
              <a:buChar char="•"/>
            </a:pPr>
            <a:r>
              <a:rPr lang="en-US" sz="1700" dirty="0">
                <a:latin typeface="Arial" panose="020B0604020202020204" pitchFamily="34" charset="0"/>
                <a:cs typeface="Arial" panose="020B0604020202020204" pitchFamily="34" charset="0"/>
              </a:rPr>
              <a:t>Cooling theory and simulations, from 1D models to 3D models and simulations</a:t>
            </a:r>
          </a:p>
          <a:p>
            <a:pPr marL="285750" indent="-285750">
              <a:buFont typeface="Arial" panose="020B0604020202020204" pitchFamily="34" charset="0"/>
              <a:buChar char="•"/>
            </a:pPr>
            <a:r>
              <a:rPr lang="en-US" sz="1700" dirty="0">
                <a:latin typeface="Arial" panose="020B0604020202020204" pitchFamily="34" charset="0"/>
                <a:cs typeface="Arial" panose="020B0604020202020204" pitchFamily="34" charset="0"/>
              </a:rPr>
              <a:t>Good progress in electron acceleration, beam-transport</a:t>
            </a:r>
          </a:p>
          <a:p>
            <a:pPr marL="285750" indent="-285750">
              <a:buFont typeface="Arial" panose="020B0604020202020204" pitchFamily="34" charset="0"/>
              <a:buChar char="•"/>
            </a:pPr>
            <a:r>
              <a:rPr lang="en-US" sz="1700" dirty="0">
                <a:latin typeface="Arial" panose="020B0604020202020204" pitchFamily="34" charset="0"/>
                <a:cs typeface="Arial" panose="020B0604020202020204" pitchFamily="34" charset="0"/>
              </a:rPr>
              <a:t>Started studies of SHC integration with low energy pre-cooler (</a:t>
            </a:r>
            <a:r>
              <a:rPr lang="en-US" sz="1700" dirty="0" err="1">
                <a:latin typeface="Arial" panose="020B0604020202020204" pitchFamily="34" charset="0"/>
                <a:cs typeface="Arial" panose="020B0604020202020204" pitchFamily="34" charset="0"/>
              </a:rPr>
              <a:t>LEReC</a:t>
            </a:r>
            <a:r>
              <a:rPr lang="en-US" sz="1700" dirty="0">
                <a:latin typeface="Arial" panose="020B0604020202020204" pitchFamily="34" charset="0"/>
                <a:cs typeface="Arial" panose="020B0604020202020204" pitchFamily="34" charset="0"/>
              </a:rPr>
              <a:t> type)</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CeC Proof of Principle experiment in progress, a lot of valuable knowledge gained, giving us confidence in design of SHC beamlines</a:t>
            </a:r>
            <a:endParaRPr lang="en-US" sz="1700" dirty="0">
              <a:latin typeface="Arial" panose="020B0604020202020204" pitchFamily="34" charset="0"/>
              <a:cs typeface="Arial" panose="020B0604020202020204" pitchFamily="34" charset="0"/>
            </a:endParaRPr>
          </a:p>
        </p:txBody>
      </p:sp>
      <p:pic>
        <p:nvPicPr>
          <p:cNvPr id="19" name="Graphic 18">
            <a:extLst>
              <a:ext uri="{FF2B5EF4-FFF2-40B4-BE49-F238E27FC236}">
                <a16:creationId xmlns:a16="http://schemas.microsoft.com/office/drawing/2014/main" id="{C58A54BB-967A-C54C-AE9F-B6945AF5F84E}"/>
              </a:ext>
            </a:extLst>
          </p:cNvPr>
          <p:cNvPicPr>
            <a:picLocks noChangeAspect="1"/>
          </p:cNvPicPr>
          <p:nvPr/>
        </p:nvPicPr>
        <p:blipFill rotWithShape="1">
          <a:blip r:embed="rId6" cstate="print">
            <a:extLst>
              <a:ext uri="{28A0092B-C50C-407E-A947-70E740481C1C}">
                <a14:useLocalDpi xmlns:a14="http://schemas.microsoft.com/office/drawing/2010/main"/>
              </a:ext>
              <a:ext uri="{96DAC541-7B7A-43D3-8B79-37D633B846F1}">
                <asvg:svgBlip xmlns:asvg="http://schemas.microsoft.com/office/drawing/2016/SVG/main" r:embed="rId7"/>
              </a:ext>
            </a:extLst>
          </a:blip>
          <a:srcRect b="39592"/>
          <a:stretch/>
        </p:blipFill>
        <p:spPr>
          <a:xfrm>
            <a:off x="0" y="3185633"/>
            <a:ext cx="9144000" cy="1915053"/>
          </a:xfrm>
          <a:prstGeom prst="rect">
            <a:avLst/>
          </a:prstGeom>
        </p:spPr>
      </p:pic>
    </p:spTree>
    <p:extLst>
      <p:ext uri="{BB962C8B-B14F-4D97-AF65-F5344CB8AC3E}">
        <p14:creationId xmlns:p14="http://schemas.microsoft.com/office/powerpoint/2010/main" val="19275967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a:extLst>
              <a:ext uri="{FF2B5EF4-FFF2-40B4-BE49-F238E27FC236}">
                <a16:creationId xmlns:a16="http://schemas.microsoft.com/office/drawing/2014/main" id="{33D61281-A624-6A46-B181-14BD8493C159}"/>
              </a:ext>
            </a:extLst>
          </p:cNvPr>
          <p:cNvSpPr>
            <a:spLocks noGrp="1"/>
          </p:cNvSpPr>
          <p:nvPr>
            <p:ph type="sldNum" sz="quarter" idx="12"/>
          </p:nvPr>
        </p:nvSpPr>
        <p:spPr/>
        <p:txBody>
          <a:bodyPr/>
          <a:lstStyle/>
          <a:p>
            <a:fld id="{893C5830-40F3-F04E-B2E3-10E6672BA8FF}" type="slidenum">
              <a:rPr lang="en-US" smtClean="0"/>
              <a:pPr/>
              <a:t>3</a:t>
            </a:fld>
            <a:endParaRPr lang="en-US" dirty="0"/>
          </a:p>
        </p:txBody>
      </p:sp>
      <p:sp>
        <p:nvSpPr>
          <p:cNvPr id="10" name="Title 1">
            <a:extLst>
              <a:ext uri="{FF2B5EF4-FFF2-40B4-BE49-F238E27FC236}">
                <a16:creationId xmlns:a16="http://schemas.microsoft.com/office/drawing/2014/main" id="{70560AA9-B657-8E42-9CE3-0AFE5026E66F}"/>
              </a:ext>
            </a:extLst>
          </p:cNvPr>
          <p:cNvSpPr>
            <a:spLocks noGrp="1"/>
          </p:cNvSpPr>
          <p:nvPr>
            <p:ph type="title"/>
          </p:nvPr>
        </p:nvSpPr>
        <p:spPr>
          <a:xfrm>
            <a:off x="427068" y="237113"/>
            <a:ext cx="5820937" cy="1069391"/>
          </a:xfrm>
        </p:spPr>
        <p:txBody>
          <a:bodyPr/>
          <a:lstStyle/>
          <a:p>
            <a:r>
              <a:rPr lang="en-US" dirty="0"/>
              <a:t>Project Requirements</a:t>
            </a:r>
          </a:p>
        </p:txBody>
      </p:sp>
      <p:sp>
        <p:nvSpPr>
          <p:cNvPr id="11" name="Content Placeholder 2">
            <a:extLst>
              <a:ext uri="{FF2B5EF4-FFF2-40B4-BE49-F238E27FC236}">
                <a16:creationId xmlns:a16="http://schemas.microsoft.com/office/drawing/2014/main" id="{1B1E2C08-92AE-DF46-84E0-CE4F0385EC60}"/>
              </a:ext>
            </a:extLst>
          </p:cNvPr>
          <p:cNvSpPr>
            <a:spLocks noGrp="1"/>
          </p:cNvSpPr>
          <p:nvPr>
            <p:ph idx="1"/>
          </p:nvPr>
        </p:nvSpPr>
        <p:spPr>
          <a:xfrm>
            <a:off x="427068" y="1515071"/>
            <a:ext cx="6728569" cy="4882220"/>
          </a:xfrm>
        </p:spPr>
        <p:txBody>
          <a:bodyPr>
            <a:normAutofit/>
          </a:bodyPr>
          <a:lstStyle/>
          <a:p>
            <a:pPr marL="0" indent="0">
              <a:buNone/>
            </a:pPr>
            <a:r>
              <a:rPr lang="en-US" sz="2000" dirty="0"/>
              <a:t>Project Design Goals</a:t>
            </a:r>
          </a:p>
          <a:p>
            <a:pPr>
              <a:tabLst>
                <a:tab pos="6454775" algn="r"/>
              </a:tabLst>
            </a:pPr>
            <a:r>
              <a:rPr lang="en-US" sz="1800" dirty="0"/>
              <a:t>High Luminosity: L= 10</a:t>
            </a:r>
            <a:r>
              <a:rPr lang="en-US" sz="1800" baseline="30000" dirty="0"/>
              <a:t>33</a:t>
            </a:r>
            <a:r>
              <a:rPr lang="en-US" sz="1800" dirty="0"/>
              <a:t> – 10</a:t>
            </a:r>
            <a:r>
              <a:rPr lang="en-US" sz="1800" baseline="30000" dirty="0"/>
              <a:t>34</a:t>
            </a:r>
            <a:r>
              <a:rPr lang="en-US" sz="1800" dirty="0"/>
              <a:t>cm</a:t>
            </a:r>
            <a:r>
              <a:rPr lang="en-US" sz="1800" baseline="30000" dirty="0"/>
              <a:t>-2</a:t>
            </a:r>
            <a:r>
              <a:rPr lang="en-US" sz="1800" dirty="0"/>
              <a:t>sec</a:t>
            </a:r>
            <a:r>
              <a:rPr lang="en-US" sz="1800" baseline="30000" dirty="0"/>
              <a:t>-1</a:t>
            </a:r>
            <a:r>
              <a:rPr lang="en-US" sz="1800" dirty="0"/>
              <a:t>, 10 – 100 fb</a:t>
            </a:r>
            <a:r>
              <a:rPr lang="en-US" sz="1800" baseline="30000" dirty="0"/>
              <a:t>-1</a:t>
            </a:r>
            <a:r>
              <a:rPr lang="en-US" sz="1800" dirty="0"/>
              <a:t>/year</a:t>
            </a:r>
          </a:p>
          <a:p>
            <a:pPr>
              <a:tabLst>
                <a:tab pos="6454775" algn="r"/>
              </a:tabLst>
            </a:pPr>
            <a:r>
              <a:rPr lang="en-US" sz="1800" dirty="0"/>
              <a:t>Highly Polarized Beams:  70%</a:t>
            </a:r>
          </a:p>
          <a:p>
            <a:pPr>
              <a:tabLst>
                <a:tab pos="6454775" algn="r"/>
              </a:tabLst>
            </a:pPr>
            <a:r>
              <a:rPr lang="en-US" sz="1800" dirty="0"/>
              <a:t>Large Center of Mass Energy Range: E</a:t>
            </a:r>
            <a:r>
              <a:rPr lang="en-US" sz="1800" baseline="-25000" dirty="0"/>
              <a:t>cm</a:t>
            </a:r>
            <a:r>
              <a:rPr lang="en-US" sz="1800" dirty="0"/>
              <a:t> = 20 – 140 GeV</a:t>
            </a:r>
          </a:p>
          <a:p>
            <a:pPr>
              <a:tabLst>
                <a:tab pos="6454775" algn="r"/>
              </a:tabLst>
            </a:pPr>
            <a:r>
              <a:rPr lang="en-US" sz="1800" dirty="0"/>
              <a:t>Large Ion Species Range:  protons – Uranium</a:t>
            </a:r>
          </a:p>
          <a:p>
            <a:pPr>
              <a:tabLst>
                <a:tab pos="6454775" algn="r"/>
              </a:tabLst>
            </a:pPr>
            <a:r>
              <a:rPr lang="en-US" sz="1800" dirty="0"/>
              <a:t>Large Detector Acceptance and Good Background Conditions</a:t>
            </a:r>
          </a:p>
          <a:p>
            <a:pPr>
              <a:tabLst>
                <a:tab pos="6454775" algn="r"/>
              </a:tabLst>
            </a:pPr>
            <a:r>
              <a:rPr lang="en-US" sz="1800" dirty="0"/>
              <a:t>Accommodate a Second Interaction Region (IR)</a:t>
            </a:r>
          </a:p>
          <a:p>
            <a:pPr marL="0" indent="0">
              <a:buNone/>
            </a:pPr>
            <a:endParaRPr lang="en-US" sz="1800" dirty="0"/>
          </a:p>
          <a:p>
            <a:pPr marL="0" indent="0">
              <a:buNone/>
            </a:pPr>
            <a:r>
              <a:rPr lang="en-US" sz="2000" dirty="0"/>
              <a:t>Conceptual design scope and expected performance meets or exceed NSAC Long Range Plan (2015) and the EIC White Paper requirements endorsed by NAS (2018)</a:t>
            </a:r>
          </a:p>
        </p:txBody>
      </p:sp>
      <p:pic>
        <p:nvPicPr>
          <p:cNvPr id="12" name="Picture 11">
            <a:extLst>
              <a:ext uri="{FF2B5EF4-FFF2-40B4-BE49-F238E27FC236}">
                <a16:creationId xmlns:a16="http://schemas.microsoft.com/office/drawing/2014/main" id="{33A125C1-1B17-8040-9B25-A997BDFEDFAE}"/>
              </a:ext>
            </a:extLst>
          </p:cNvPr>
          <p:cNvPicPr>
            <a:picLocks noChangeAspect="1"/>
          </p:cNvPicPr>
          <p:nvPr/>
        </p:nvPicPr>
        <p:blipFill>
          <a:blip r:embed="rId2"/>
          <a:stretch>
            <a:fillRect/>
          </a:stretch>
        </p:blipFill>
        <p:spPr>
          <a:xfrm>
            <a:off x="7130266" y="28546"/>
            <a:ext cx="2014454" cy="2020824"/>
          </a:xfrm>
          <a:prstGeom prst="rect">
            <a:avLst/>
          </a:prstGeom>
          <a:ln>
            <a:noFill/>
          </a:ln>
          <a:effectLst>
            <a:softEdge rad="112500"/>
          </a:effectLst>
        </p:spPr>
      </p:pic>
      <p:pic>
        <p:nvPicPr>
          <p:cNvPr id="13" name="Picture 12">
            <a:extLst>
              <a:ext uri="{FF2B5EF4-FFF2-40B4-BE49-F238E27FC236}">
                <a16:creationId xmlns:a16="http://schemas.microsoft.com/office/drawing/2014/main" id="{714A4E8C-9B6A-DA4C-BE2B-67D7A432EE6A}"/>
              </a:ext>
            </a:extLst>
          </p:cNvPr>
          <p:cNvPicPr>
            <a:picLocks noChangeAspect="1"/>
          </p:cNvPicPr>
          <p:nvPr/>
        </p:nvPicPr>
        <p:blipFill rotWithShape="1">
          <a:blip r:embed="rId3"/>
          <a:srcRect t="4402" b="5563"/>
          <a:stretch/>
        </p:blipFill>
        <p:spPr>
          <a:xfrm>
            <a:off x="7130266" y="2229492"/>
            <a:ext cx="2013734" cy="2020824"/>
          </a:xfrm>
          <a:prstGeom prst="rect">
            <a:avLst/>
          </a:prstGeom>
          <a:ln>
            <a:noFill/>
          </a:ln>
          <a:effectLst>
            <a:softEdge rad="112500"/>
          </a:effectLst>
        </p:spPr>
      </p:pic>
      <p:pic>
        <p:nvPicPr>
          <p:cNvPr id="14" name="Picture 13">
            <a:extLst>
              <a:ext uri="{FF2B5EF4-FFF2-40B4-BE49-F238E27FC236}">
                <a16:creationId xmlns:a16="http://schemas.microsoft.com/office/drawing/2014/main" id="{9ED3E1B9-608A-F44E-BED7-D3D4E57DBAE4}"/>
              </a:ext>
            </a:extLst>
          </p:cNvPr>
          <p:cNvPicPr>
            <a:picLocks noChangeAspect="1"/>
          </p:cNvPicPr>
          <p:nvPr/>
        </p:nvPicPr>
        <p:blipFill rotWithShape="1">
          <a:blip r:embed="rId4"/>
          <a:srcRect b="18716"/>
          <a:stretch/>
        </p:blipFill>
        <p:spPr>
          <a:xfrm>
            <a:off x="7130266" y="4371854"/>
            <a:ext cx="2013734" cy="2020824"/>
          </a:xfrm>
          <a:prstGeom prst="rect">
            <a:avLst/>
          </a:prstGeom>
          <a:ln>
            <a:noFill/>
          </a:ln>
          <a:effectLst>
            <a:softEdge rad="112500"/>
          </a:effectLst>
        </p:spPr>
      </p:pic>
      <p:sp>
        <p:nvSpPr>
          <p:cNvPr id="8" name="TextBox 7">
            <a:extLst>
              <a:ext uri="{FF2B5EF4-FFF2-40B4-BE49-F238E27FC236}">
                <a16:creationId xmlns:a16="http://schemas.microsoft.com/office/drawing/2014/main" id="{37F5E32F-839C-1545-B5BA-F04439E78CAD}"/>
              </a:ext>
            </a:extLst>
          </p:cNvPr>
          <p:cNvSpPr txBox="1"/>
          <p:nvPr/>
        </p:nvSpPr>
        <p:spPr>
          <a:xfrm>
            <a:off x="427068" y="5736841"/>
            <a:ext cx="7085865" cy="646331"/>
          </a:xfrm>
          <a:prstGeom prst="rect">
            <a:avLst/>
          </a:prstGeom>
          <a:noFill/>
        </p:spPr>
        <p:txBody>
          <a:bodyPr wrap="square" rtlCol="0">
            <a:spAutoFit/>
          </a:bodyPr>
          <a:lstStyle/>
          <a:p>
            <a:r>
              <a:rPr lang="en-US" i="1" dirty="0"/>
              <a:t>NSAC – U.S. Department of Energy Nuclear Science Advisory Committee</a:t>
            </a:r>
          </a:p>
          <a:p>
            <a:r>
              <a:rPr lang="en-US" i="1" dirty="0"/>
              <a:t>NAS – U.S. National Academies of Sciences, Engineering, and Medicine</a:t>
            </a:r>
          </a:p>
        </p:txBody>
      </p:sp>
    </p:spTree>
    <p:extLst>
      <p:ext uri="{BB962C8B-B14F-4D97-AF65-F5344CB8AC3E}">
        <p14:creationId xmlns:p14="http://schemas.microsoft.com/office/powerpoint/2010/main" val="21734018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A96870E-5136-6B41-B561-51478486AC89}"/>
              </a:ext>
            </a:extLst>
          </p:cNvPr>
          <p:cNvSpPr>
            <a:spLocks noGrp="1"/>
          </p:cNvSpPr>
          <p:nvPr>
            <p:ph type="sldNum" sz="quarter" idx="12"/>
          </p:nvPr>
        </p:nvSpPr>
        <p:spPr/>
        <p:txBody>
          <a:bodyPr/>
          <a:lstStyle/>
          <a:p>
            <a:fld id="{893C5830-40F3-F04E-B2E3-10E6672BA8FF}" type="slidenum">
              <a:rPr lang="en-US" smtClean="0"/>
              <a:pPr/>
              <a:t>30</a:t>
            </a:fld>
            <a:endParaRPr lang="en-US"/>
          </a:p>
        </p:txBody>
      </p:sp>
      <p:sp>
        <p:nvSpPr>
          <p:cNvPr id="5" name="Title 1">
            <a:extLst>
              <a:ext uri="{FF2B5EF4-FFF2-40B4-BE49-F238E27FC236}">
                <a16:creationId xmlns:a16="http://schemas.microsoft.com/office/drawing/2014/main" id="{778291D9-DE4F-CE42-8AA6-077AAE963705}"/>
              </a:ext>
            </a:extLst>
          </p:cNvPr>
          <p:cNvSpPr>
            <a:spLocks noGrp="1"/>
          </p:cNvSpPr>
          <p:nvPr>
            <p:ph type="title"/>
          </p:nvPr>
        </p:nvSpPr>
        <p:spPr>
          <a:xfrm>
            <a:off x="934947" y="83642"/>
            <a:ext cx="8415017" cy="812800"/>
          </a:xfrm>
        </p:spPr>
        <p:txBody>
          <a:bodyPr>
            <a:normAutofit/>
          </a:bodyPr>
          <a:lstStyle/>
          <a:p>
            <a:r>
              <a:rPr lang="en-US" dirty="0"/>
              <a:t>EIC Strong Hadron Cooling</a:t>
            </a:r>
          </a:p>
        </p:txBody>
      </p:sp>
      <p:sp>
        <p:nvSpPr>
          <p:cNvPr id="18" name="TextBox 17">
            <a:extLst>
              <a:ext uri="{FF2B5EF4-FFF2-40B4-BE49-F238E27FC236}">
                <a16:creationId xmlns:a16="http://schemas.microsoft.com/office/drawing/2014/main" id="{67FB6001-8086-2941-8A7B-C55B147A2DB6}"/>
              </a:ext>
            </a:extLst>
          </p:cNvPr>
          <p:cNvSpPr txBox="1"/>
          <p:nvPr/>
        </p:nvSpPr>
        <p:spPr>
          <a:xfrm>
            <a:off x="1" y="751916"/>
            <a:ext cx="9144000" cy="1369606"/>
          </a:xfrm>
          <a:prstGeom prst="rect">
            <a:avLst/>
          </a:prstGeom>
          <a:noFill/>
        </p:spPr>
        <p:txBody>
          <a:bodyPr wrap="square" rtlCol="0">
            <a:spAutoFit/>
          </a:bodyPr>
          <a:lstStyle/>
          <a:p>
            <a:pPr marL="285750" indent="-285750">
              <a:buFont typeface="Arial" panose="020B0604020202020204" pitchFamily="34" charset="0"/>
              <a:buChar char="•"/>
            </a:pPr>
            <a:r>
              <a:rPr lang="en-US" sz="1700" dirty="0">
                <a:latin typeface="Arial" panose="020B0604020202020204" pitchFamily="34" charset="0"/>
                <a:cs typeface="Arial" panose="020B0604020202020204" pitchFamily="34" charset="0"/>
              </a:rPr>
              <a:t>Cooling theory and simulations, from 1D models to 3D models and simulations</a:t>
            </a:r>
          </a:p>
          <a:p>
            <a:pPr marL="285750" indent="-285750">
              <a:buFont typeface="Arial" panose="020B0604020202020204" pitchFamily="34" charset="0"/>
              <a:buChar char="•"/>
            </a:pPr>
            <a:r>
              <a:rPr lang="en-US" sz="1700" dirty="0">
                <a:latin typeface="Arial" panose="020B0604020202020204" pitchFamily="34" charset="0"/>
                <a:cs typeface="Arial" panose="020B0604020202020204" pitchFamily="34" charset="0"/>
              </a:rPr>
              <a:t>Good progress in electron acceleration, beam-transport</a:t>
            </a:r>
          </a:p>
          <a:p>
            <a:pPr marL="285750" indent="-285750">
              <a:buFont typeface="Arial" panose="020B0604020202020204" pitchFamily="34" charset="0"/>
              <a:buChar char="•"/>
            </a:pPr>
            <a:r>
              <a:rPr lang="en-US" sz="1700" dirty="0">
                <a:latin typeface="Arial" panose="020B0604020202020204" pitchFamily="34" charset="0"/>
                <a:cs typeface="Arial" panose="020B0604020202020204" pitchFamily="34" charset="0"/>
              </a:rPr>
              <a:t>Started studies of SHC integration with low energy pre-cooler (</a:t>
            </a:r>
            <a:r>
              <a:rPr lang="en-US" sz="1700" dirty="0" err="1">
                <a:latin typeface="Arial" panose="020B0604020202020204" pitchFamily="34" charset="0"/>
                <a:cs typeface="Arial" panose="020B0604020202020204" pitchFamily="34" charset="0"/>
              </a:rPr>
              <a:t>LEReC</a:t>
            </a:r>
            <a:r>
              <a:rPr lang="en-US" sz="1700" dirty="0">
                <a:latin typeface="Arial" panose="020B0604020202020204" pitchFamily="34" charset="0"/>
                <a:cs typeface="Arial" panose="020B0604020202020204" pitchFamily="34" charset="0"/>
              </a:rPr>
              <a:t> type)</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CeC Proof of Principle experiment in progress, a lot of valuable knowledge gained, giving us confidence in design of SHC beamlines</a:t>
            </a:r>
            <a:endParaRPr lang="en-US" sz="1700" dirty="0">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a:stretch>
            <a:fillRect/>
          </a:stretch>
        </p:blipFill>
        <p:spPr>
          <a:xfrm>
            <a:off x="1453918" y="2107871"/>
            <a:ext cx="5931939" cy="4311799"/>
          </a:xfrm>
          <a:prstGeom prst="rect">
            <a:avLst/>
          </a:prstGeom>
        </p:spPr>
      </p:pic>
    </p:spTree>
    <p:extLst>
      <p:ext uri="{BB962C8B-B14F-4D97-AF65-F5344CB8AC3E}">
        <p14:creationId xmlns:p14="http://schemas.microsoft.com/office/powerpoint/2010/main" val="17767353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7442F79-E4CE-9C41-B9B3-C1EE63E02478}"/>
              </a:ext>
            </a:extLst>
          </p:cNvPr>
          <p:cNvSpPr>
            <a:spLocks noGrp="1"/>
          </p:cNvSpPr>
          <p:nvPr>
            <p:ph type="sldNum" sz="quarter" idx="12"/>
          </p:nvPr>
        </p:nvSpPr>
        <p:spPr/>
        <p:txBody>
          <a:bodyPr/>
          <a:lstStyle/>
          <a:p>
            <a:fld id="{893C5830-40F3-F04E-B2E3-10E6672BA8FF}" type="slidenum">
              <a:rPr lang="en-US" smtClean="0"/>
              <a:pPr/>
              <a:t>31</a:t>
            </a:fld>
            <a:endParaRPr lang="en-US"/>
          </a:p>
        </p:txBody>
      </p:sp>
      <p:pic>
        <p:nvPicPr>
          <p:cNvPr id="5" name="Picture 4">
            <a:extLst>
              <a:ext uri="{FF2B5EF4-FFF2-40B4-BE49-F238E27FC236}">
                <a16:creationId xmlns:a16="http://schemas.microsoft.com/office/drawing/2014/main" id="{C5715A4B-FD02-B04C-B54C-628590E086E1}"/>
              </a:ext>
            </a:extLst>
          </p:cNvPr>
          <p:cNvPicPr>
            <a:picLocks noChangeAspect="1"/>
          </p:cNvPicPr>
          <p:nvPr/>
        </p:nvPicPr>
        <p:blipFill rotWithShape="1">
          <a:blip r:embed="rId2"/>
          <a:srcRect l="11549" t="24699" r="8214" b="1113"/>
          <a:stretch/>
        </p:blipFill>
        <p:spPr>
          <a:xfrm>
            <a:off x="1031421" y="130869"/>
            <a:ext cx="7336972" cy="4245430"/>
          </a:xfrm>
          <a:prstGeom prst="rect">
            <a:avLst/>
          </a:prstGeom>
        </p:spPr>
      </p:pic>
      <p:pic>
        <p:nvPicPr>
          <p:cNvPr id="8" name="Picture 7">
            <a:extLst>
              <a:ext uri="{FF2B5EF4-FFF2-40B4-BE49-F238E27FC236}">
                <a16:creationId xmlns:a16="http://schemas.microsoft.com/office/drawing/2014/main" id="{4B981863-7385-7241-986E-69F8E129E4D6}"/>
              </a:ext>
            </a:extLst>
          </p:cNvPr>
          <p:cNvPicPr>
            <a:picLocks noChangeAspect="1"/>
          </p:cNvPicPr>
          <p:nvPr/>
        </p:nvPicPr>
        <p:blipFill rotWithShape="1">
          <a:blip r:embed="rId3"/>
          <a:srcRect l="11279" t="7943" r="8482" b="63591"/>
          <a:stretch/>
        </p:blipFill>
        <p:spPr>
          <a:xfrm>
            <a:off x="1031421" y="4525509"/>
            <a:ext cx="7336972" cy="1687287"/>
          </a:xfrm>
          <a:prstGeom prst="rect">
            <a:avLst/>
          </a:prstGeom>
        </p:spPr>
      </p:pic>
      <p:sp>
        <p:nvSpPr>
          <p:cNvPr id="11" name="TextBox 10">
            <a:extLst>
              <a:ext uri="{FF2B5EF4-FFF2-40B4-BE49-F238E27FC236}">
                <a16:creationId xmlns:a16="http://schemas.microsoft.com/office/drawing/2014/main" id="{45E51748-204D-6E49-9BDE-18CA0A299B9D}"/>
              </a:ext>
            </a:extLst>
          </p:cNvPr>
          <p:cNvSpPr txBox="1"/>
          <p:nvPr/>
        </p:nvSpPr>
        <p:spPr>
          <a:xfrm>
            <a:off x="0" y="1164771"/>
            <a:ext cx="2716065" cy="369332"/>
          </a:xfrm>
          <a:prstGeom prst="rect">
            <a:avLst/>
          </a:prstGeom>
          <a:noFill/>
        </p:spPr>
        <p:txBody>
          <a:bodyPr wrap="none" rtlCol="0">
            <a:spAutoFit/>
          </a:bodyPr>
          <a:lstStyle/>
          <a:p>
            <a:r>
              <a:rPr lang="en-US" i="1" dirty="0">
                <a:solidFill>
                  <a:srgbClr val="24407B"/>
                </a:solidFill>
              </a:rPr>
              <a:t>From the committee report</a:t>
            </a:r>
          </a:p>
        </p:txBody>
      </p:sp>
    </p:spTree>
    <p:extLst>
      <p:ext uri="{BB962C8B-B14F-4D97-AF65-F5344CB8AC3E}">
        <p14:creationId xmlns:p14="http://schemas.microsoft.com/office/powerpoint/2010/main" val="35228238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315" y="150842"/>
            <a:ext cx="8675370" cy="1325563"/>
          </a:xfrm>
        </p:spPr>
        <p:txBody>
          <a:bodyPr>
            <a:normAutofit/>
          </a:bodyPr>
          <a:lstStyle/>
          <a:p>
            <a:r>
              <a:rPr lang="en-US" sz="3200" dirty="0"/>
              <a:t>EIC Requires Strong Hadron Cooling (SHC) to Deliver Science Program</a:t>
            </a:r>
          </a:p>
        </p:txBody>
      </p:sp>
      <p:sp>
        <p:nvSpPr>
          <p:cNvPr id="3" name="Content Placeholder 2"/>
          <p:cNvSpPr>
            <a:spLocks noGrp="1"/>
          </p:cNvSpPr>
          <p:nvPr>
            <p:ph idx="1"/>
          </p:nvPr>
        </p:nvSpPr>
        <p:spPr>
          <a:xfrm>
            <a:off x="234315" y="1544471"/>
            <a:ext cx="8675370" cy="4817535"/>
          </a:xfrm>
        </p:spPr>
        <p:txBody>
          <a:bodyPr>
            <a:normAutofit/>
          </a:bodyPr>
          <a:lstStyle/>
          <a:p>
            <a:r>
              <a:rPr lang="en-US" sz="2400" b="1" dirty="0"/>
              <a:t>Ultimate performance of the EIC is required</a:t>
            </a:r>
            <a:r>
              <a:rPr lang="en-US" sz="2400" dirty="0"/>
              <a:t> </a:t>
            </a:r>
            <a:r>
              <a:rPr lang="en-US" sz="2400" b="1" dirty="0"/>
              <a:t>to deliver the full EIC physics program and answer key NAS science questions</a:t>
            </a:r>
            <a:endParaRPr lang="en-US" sz="2400" b="1" dirty="0">
              <a:solidFill>
                <a:srgbClr val="FF0000"/>
              </a:solidFill>
            </a:endParaRPr>
          </a:p>
          <a:p>
            <a:r>
              <a:rPr lang="en-US" sz="2400" dirty="0"/>
              <a:t>The Analysis of Alternatives has concluded that </a:t>
            </a:r>
            <a:r>
              <a:rPr lang="en-US" sz="2400" b="1" dirty="0"/>
              <a:t>SHC is the best value solution to achieve ultimate EIC performance</a:t>
            </a:r>
          </a:p>
          <a:p>
            <a:r>
              <a:rPr lang="en-US" sz="2400" dirty="0"/>
              <a:t>Over the last years good progress in theory, supported by experiments, have </a:t>
            </a:r>
            <a:r>
              <a:rPr lang="en-US" sz="2400" b="1" dirty="0"/>
              <a:t>significantly advanced understanding of SHC, strengthening its technical maturity</a:t>
            </a:r>
          </a:p>
          <a:p>
            <a:r>
              <a:rPr lang="en-US" sz="2400" dirty="0"/>
              <a:t>Although SHC is not required to achieve the threshold and objective KPP, having it as part of the EIC project will allow the EIC to attain its </a:t>
            </a:r>
            <a:r>
              <a:rPr lang="en-US" sz="2400" b="1" dirty="0"/>
              <a:t>Ultimate Performance Parameters</a:t>
            </a:r>
          </a:p>
          <a:p>
            <a:endParaRPr lang="en-US" sz="2400" dirty="0"/>
          </a:p>
          <a:p>
            <a:endParaRPr lang="en-US" sz="2400" b="1" dirty="0"/>
          </a:p>
        </p:txBody>
      </p:sp>
      <p:sp>
        <p:nvSpPr>
          <p:cNvPr id="4" name="Slide Number Placeholder 3"/>
          <p:cNvSpPr>
            <a:spLocks noGrp="1"/>
          </p:cNvSpPr>
          <p:nvPr>
            <p:ph type="sldNum" sz="quarter" idx="12"/>
          </p:nvPr>
        </p:nvSpPr>
        <p:spPr>
          <a:xfrm>
            <a:off x="3543300" y="6362006"/>
            <a:ext cx="2057400" cy="365125"/>
          </a:xfrm>
        </p:spPr>
        <p:txBody>
          <a:bodyPr/>
          <a:lstStyle/>
          <a:p>
            <a:fld id="{893C5830-40F3-F04E-B2E3-10E6672BA8FF}" type="slidenum">
              <a:rPr lang="en-US" smtClean="0"/>
              <a:pPr/>
              <a:t>32</a:t>
            </a:fld>
            <a:endParaRPr lang="en-US"/>
          </a:p>
        </p:txBody>
      </p:sp>
    </p:spTree>
    <p:extLst>
      <p:ext uri="{BB962C8B-B14F-4D97-AF65-F5344CB8AC3E}">
        <p14:creationId xmlns:p14="http://schemas.microsoft.com/office/powerpoint/2010/main" val="21641594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EFAF34E-AC21-9948-AA52-2EB352EDFE91}"/>
              </a:ext>
            </a:extLst>
          </p:cNvPr>
          <p:cNvPicPr>
            <a:picLocks noChangeAspect="1"/>
          </p:cNvPicPr>
          <p:nvPr/>
        </p:nvPicPr>
        <p:blipFill rotWithShape="1">
          <a:blip r:embed="rId2"/>
          <a:srcRect t="19382" r="59899"/>
          <a:stretch/>
        </p:blipFill>
        <p:spPr>
          <a:xfrm>
            <a:off x="6270394" y="1144042"/>
            <a:ext cx="2873606" cy="3437194"/>
          </a:xfrm>
          <a:prstGeom prst="rect">
            <a:avLst/>
          </a:prstGeom>
        </p:spPr>
      </p:pic>
      <p:sp>
        <p:nvSpPr>
          <p:cNvPr id="2" name="Title 1"/>
          <p:cNvSpPr>
            <a:spLocks noGrp="1"/>
          </p:cNvSpPr>
          <p:nvPr>
            <p:ph type="title"/>
          </p:nvPr>
        </p:nvSpPr>
        <p:spPr>
          <a:xfrm>
            <a:off x="234315" y="150842"/>
            <a:ext cx="8675370" cy="1325563"/>
          </a:xfrm>
        </p:spPr>
        <p:txBody>
          <a:bodyPr>
            <a:normAutofit/>
          </a:bodyPr>
          <a:lstStyle/>
          <a:p>
            <a:r>
              <a:rPr lang="en-US" sz="3200" dirty="0"/>
              <a:t>EIC needs beam cooling for high performance</a:t>
            </a:r>
          </a:p>
        </p:txBody>
      </p:sp>
      <p:sp>
        <p:nvSpPr>
          <p:cNvPr id="3" name="Content Placeholder 2"/>
          <p:cNvSpPr>
            <a:spLocks noGrp="1"/>
          </p:cNvSpPr>
          <p:nvPr>
            <p:ph idx="1"/>
          </p:nvPr>
        </p:nvSpPr>
        <p:spPr>
          <a:xfrm>
            <a:off x="234315" y="1263533"/>
            <a:ext cx="6037177" cy="5098473"/>
          </a:xfrm>
        </p:spPr>
        <p:txBody>
          <a:bodyPr>
            <a:normAutofit fontScale="92500"/>
          </a:bodyPr>
          <a:lstStyle/>
          <a:p>
            <a:r>
              <a:rPr lang="en-US" sz="2600" dirty="0"/>
              <a:t>Performance metric: </a:t>
            </a:r>
            <a:r>
              <a:rPr lang="en-US" sz="2600" b="1" dirty="0"/>
              <a:t>average luminosity</a:t>
            </a:r>
          </a:p>
          <a:p>
            <a:pPr lvl="1"/>
            <a:r>
              <a:rPr lang="en-US" dirty="0"/>
              <a:t>Intrinsic ion </a:t>
            </a:r>
            <a:r>
              <a:rPr lang="en-US" b="1" dirty="0"/>
              <a:t>emittance growth</a:t>
            </a:r>
            <a:r>
              <a:rPr lang="en-US" dirty="0"/>
              <a:t> limits achievable initial and average luminosity</a:t>
            </a:r>
          </a:p>
          <a:p>
            <a:pPr lvl="1"/>
            <a:r>
              <a:rPr lang="en-US" dirty="0"/>
              <a:t>Reduces average luminosity by at least factor 2-3 unless </a:t>
            </a:r>
            <a:r>
              <a:rPr lang="en-US" b="1" dirty="0"/>
              <a:t>counteracted by strong hadron cooling</a:t>
            </a:r>
            <a:r>
              <a:rPr lang="en-US" dirty="0"/>
              <a:t> (SHC)</a:t>
            </a:r>
          </a:p>
          <a:p>
            <a:pPr lvl="1"/>
            <a:r>
              <a:rPr lang="en-US" dirty="0"/>
              <a:t>Ultimate performance peak luminosity of</a:t>
            </a:r>
            <a:br>
              <a:rPr lang="en-US" dirty="0"/>
            </a:br>
            <a:r>
              <a:rPr lang="en-US" dirty="0"/>
              <a:t>10</a:t>
            </a:r>
            <a:r>
              <a:rPr lang="en-US" baseline="30000" dirty="0"/>
              <a:t>34</a:t>
            </a:r>
            <a:r>
              <a:rPr lang="en-US" dirty="0"/>
              <a:t> cm</a:t>
            </a:r>
            <a:r>
              <a:rPr lang="en-US" baseline="30000" dirty="0"/>
              <a:t>-2</a:t>
            </a:r>
            <a:r>
              <a:rPr lang="en-US" dirty="0"/>
              <a:t> s</a:t>
            </a:r>
            <a:r>
              <a:rPr lang="en-US" baseline="30000" dirty="0"/>
              <a:t>-1</a:t>
            </a:r>
            <a:r>
              <a:rPr lang="en-US" dirty="0"/>
              <a:t> requires hadron beam cooling</a:t>
            </a:r>
          </a:p>
          <a:p>
            <a:endParaRPr lang="en-US" dirty="0"/>
          </a:p>
          <a:p>
            <a:r>
              <a:rPr lang="en-US" sz="2600" dirty="0"/>
              <a:t>SHC is </a:t>
            </a:r>
            <a:r>
              <a:rPr lang="en-US" sz="2600" b="1" dirty="0"/>
              <a:t>required to deliver the EIC physics program</a:t>
            </a:r>
            <a:r>
              <a:rPr lang="en-US" sz="2600" dirty="0"/>
              <a:t> in a reasonable time</a:t>
            </a:r>
          </a:p>
        </p:txBody>
      </p:sp>
      <p:sp>
        <p:nvSpPr>
          <p:cNvPr id="4" name="Slide Number Placeholder 3"/>
          <p:cNvSpPr>
            <a:spLocks noGrp="1"/>
          </p:cNvSpPr>
          <p:nvPr>
            <p:ph type="sldNum" sz="quarter" idx="12"/>
          </p:nvPr>
        </p:nvSpPr>
        <p:spPr>
          <a:xfrm>
            <a:off x="3543300" y="6362006"/>
            <a:ext cx="2057400" cy="365125"/>
          </a:xfrm>
        </p:spPr>
        <p:txBody>
          <a:bodyPr/>
          <a:lstStyle/>
          <a:p>
            <a:fld id="{893C5830-40F3-F04E-B2E3-10E6672BA8FF}" type="slidenum">
              <a:rPr lang="en-US" smtClean="0"/>
              <a:pPr/>
              <a:t>33</a:t>
            </a:fld>
            <a:endParaRPr lang="en-US"/>
          </a:p>
        </p:txBody>
      </p:sp>
      <p:sp>
        <p:nvSpPr>
          <p:cNvPr id="9" name="TextBox 8">
            <a:extLst>
              <a:ext uri="{FF2B5EF4-FFF2-40B4-BE49-F238E27FC236}">
                <a16:creationId xmlns:a16="http://schemas.microsoft.com/office/drawing/2014/main" id="{A452FA05-7453-5646-8226-825343D9F662}"/>
              </a:ext>
            </a:extLst>
          </p:cNvPr>
          <p:cNvSpPr txBox="1"/>
          <p:nvPr/>
        </p:nvSpPr>
        <p:spPr>
          <a:xfrm>
            <a:off x="6839881" y="4835772"/>
            <a:ext cx="2198294" cy="738664"/>
          </a:xfrm>
          <a:prstGeom prst="rect">
            <a:avLst/>
          </a:prstGeom>
          <a:noFill/>
        </p:spPr>
        <p:txBody>
          <a:bodyPr wrap="none" rtlCol="0">
            <a:spAutoFit/>
          </a:bodyPr>
          <a:lstStyle/>
          <a:p>
            <a:r>
              <a:rPr lang="en-US" sz="1400"/>
              <a:t>Assumption: electron</a:t>
            </a:r>
          </a:p>
          <a:p>
            <a:r>
              <a:rPr lang="en-US" sz="1400"/>
              <a:t>collision beam size matches</a:t>
            </a:r>
          </a:p>
          <a:p>
            <a:r>
              <a:rPr lang="en-US" sz="1400"/>
              <a:t>ion beam evolution</a:t>
            </a:r>
          </a:p>
        </p:txBody>
      </p:sp>
    </p:spTree>
    <p:extLst>
      <p:ext uri="{BB962C8B-B14F-4D97-AF65-F5344CB8AC3E}">
        <p14:creationId xmlns:p14="http://schemas.microsoft.com/office/powerpoint/2010/main" val="2169219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315" y="150842"/>
            <a:ext cx="8675370" cy="1325563"/>
          </a:xfrm>
        </p:spPr>
        <p:txBody>
          <a:bodyPr>
            <a:normAutofit/>
          </a:bodyPr>
          <a:lstStyle/>
          <a:p>
            <a:r>
              <a:rPr lang="en-US" sz="3200" dirty="0"/>
              <a:t>EIC beam cooling solution is SHC</a:t>
            </a:r>
          </a:p>
        </p:txBody>
      </p:sp>
      <p:sp>
        <p:nvSpPr>
          <p:cNvPr id="3" name="Content Placeholder 2"/>
          <p:cNvSpPr>
            <a:spLocks noGrp="1"/>
          </p:cNvSpPr>
          <p:nvPr>
            <p:ph idx="1"/>
          </p:nvPr>
        </p:nvSpPr>
        <p:spPr>
          <a:xfrm>
            <a:off x="508000" y="1263533"/>
            <a:ext cx="5763492" cy="5098473"/>
          </a:xfrm>
        </p:spPr>
        <p:txBody>
          <a:bodyPr>
            <a:normAutofit fontScale="85000" lnSpcReduction="20000"/>
          </a:bodyPr>
          <a:lstStyle/>
          <a:p>
            <a:r>
              <a:rPr lang="en-US" sz="2400" dirty="0"/>
              <a:t>EIC focusing SHC efforts on </a:t>
            </a:r>
            <a:r>
              <a:rPr lang="en-US" sz="2400" b="1" dirty="0"/>
              <a:t>coherent electron cooling</a:t>
            </a:r>
            <a:endParaRPr lang="en-US" sz="2400" dirty="0"/>
          </a:p>
          <a:p>
            <a:pPr lvl="1"/>
            <a:r>
              <a:rPr lang="en-US" b="1" dirty="0"/>
              <a:t>Coherent electron cooling is well-understood</a:t>
            </a:r>
            <a:r>
              <a:rPr lang="en-US" dirty="0"/>
              <a:t>, with elements independently verified</a:t>
            </a:r>
          </a:p>
          <a:p>
            <a:pPr lvl="1"/>
            <a:r>
              <a:rPr lang="en-US" dirty="0"/>
              <a:t>Would be similar </a:t>
            </a:r>
            <a:r>
              <a:rPr lang="en-US" b="1" dirty="0"/>
              <a:t>accelerator technology breakthrough</a:t>
            </a:r>
            <a:r>
              <a:rPr lang="en-US" dirty="0"/>
              <a:t> as going from incoherent light sources to free electron lasers</a:t>
            </a:r>
          </a:p>
          <a:p>
            <a:pPr lvl="1"/>
            <a:r>
              <a:rPr lang="en-US" dirty="0"/>
              <a:t>Long time scale to fully develop, large EIC science benefit and wider benefits</a:t>
            </a:r>
          </a:p>
          <a:p>
            <a:pPr lvl="2"/>
            <a:r>
              <a:rPr lang="en-US" dirty="0"/>
              <a:t>Coherent electron cooling benefits from ~10year of </a:t>
            </a:r>
            <a:r>
              <a:rPr lang="en-US" b="1" dirty="0"/>
              <a:t>R&amp;D investment</a:t>
            </a:r>
            <a:r>
              <a:rPr lang="en-US" dirty="0"/>
              <a:t>, several experimental tests</a:t>
            </a:r>
          </a:p>
          <a:p>
            <a:r>
              <a:rPr lang="en-US" sz="2200" b="1" dirty="0"/>
              <a:t>SHC hardware is part of the EIC Project</a:t>
            </a:r>
          </a:p>
          <a:p>
            <a:pPr lvl="1"/>
            <a:r>
              <a:rPr lang="en-US" sz="2000" dirty="0"/>
              <a:t>Supports the </a:t>
            </a:r>
            <a:r>
              <a:rPr lang="en-US" sz="2000" b="1" dirty="0"/>
              <a:t>full EIC science potential</a:t>
            </a:r>
            <a:endParaRPr lang="en-US" sz="2000" dirty="0"/>
          </a:p>
          <a:p>
            <a:pPr lvl="1"/>
            <a:r>
              <a:rPr lang="en-US" sz="2000" dirty="0"/>
              <a:t>Coherent electron cooling </a:t>
            </a:r>
            <a:r>
              <a:rPr lang="en-US" sz="2000" b="1" dirty="0"/>
              <a:t>initial commissioning</a:t>
            </a:r>
            <a:r>
              <a:rPr lang="en-US" sz="2000" dirty="0"/>
              <a:t> is part of project scope</a:t>
            </a:r>
          </a:p>
          <a:p>
            <a:pPr lvl="1"/>
            <a:r>
              <a:rPr lang="en-US" sz="2000" dirty="0"/>
              <a:t>Provides time for further </a:t>
            </a:r>
            <a:r>
              <a:rPr lang="en-US" sz="2000" b="1" dirty="0"/>
              <a:t>experiment and simulation input</a:t>
            </a:r>
          </a:p>
          <a:p>
            <a:pPr lvl="1"/>
            <a:r>
              <a:rPr lang="en-US" sz="2000" dirty="0"/>
              <a:t>Classical electron cooling is being evaluated by project as </a:t>
            </a:r>
            <a:r>
              <a:rPr lang="en-US" sz="2000" b="1" dirty="0"/>
              <a:t>risk mitigation</a:t>
            </a:r>
          </a:p>
        </p:txBody>
      </p:sp>
      <p:sp>
        <p:nvSpPr>
          <p:cNvPr id="4" name="Slide Number Placeholder 3"/>
          <p:cNvSpPr>
            <a:spLocks noGrp="1"/>
          </p:cNvSpPr>
          <p:nvPr>
            <p:ph type="sldNum" sz="quarter" idx="12"/>
          </p:nvPr>
        </p:nvSpPr>
        <p:spPr/>
        <p:txBody>
          <a:bodyPr/>
          <a:lstStyle/>
          <a:p>
            <a:fld id="{893C5830-40F3-F04E-B2E3-10E6672BA8FF}" type="slidenum">
              <a:rPr lang="en-US" smtClean="0"/>
              <a:pPr/>
              <a:t>34</a:t>
            </a:fld>
            <a:endParaRPr lang="en-US"/>
          </a:p>
        </p:txBody>
      </p:sp>
      <p:pic>
        <p:nvPicPr>
          <p:cNvPr id="7" name="Picture 6">
            <a:extLst>
              <a:ext uri="{FF2B5EF4-FFF2-40B4-BE49-F238E27FC236}">
                <a16:creationId xmlns:a16="http://schemas.microsoft.com/office/drawing/2014/main" id="{C9B3592B-0701-4A4F-BE63-BF0871870EBE}"/>
              </a:ext>
            </a:extLst>
          </p:cNvPr>
          <p:cNvPicPr>
            <a:picLocks noChangeAspect="1"/>
          </p:cNvPicPr>
          <p:nvPr/>
        </p:nvPicPr>
        <p:blipFill rotWithShape="1">
          <a:blip r:embed="rId2"/>
          <a:srcRect t="19382" r="59899"/>
          <a:stretch/>
        </p:blipFill>
        <p:spPr>
          <a:xfrm>
            <a:off x="6270394" y="1144042"/>
            <a:ext cx="2873606" cy="3437194"/>
          </a:xfrm>
          <a:prstGeom prst="rect">
            <a:avLst/>
          </a:prstGeom>
        </p:spPr>
      </p:pic>
      <p:sp>
        <p:nvSpPr>
          <p:cNvPr id="10" name="TextBox 9">
            <a:extLst>
              <a:ext uri="{FF2B5EF4-FFF2-40B4-BE49-F238E27FC236}">
                <a16:creationId xmlns:a16="http://schemas.microsoft.com/office/drawing/2014/main" id="{E5A930E1-B21B-C748-80BA-703BC05048EF}"/>
              </a:ext>
            </a:extLst>
          </p:cNvPr>
          <p:cNvSpPr txBox="1"/>
          <p:nvPr/>
        </p:nvSpPr>
        <p:spPr>
          <a:xfrm>
            <a:off x="6839881" y="4835772"/>
            <a:ext cx="2198294" cy="738664"/>
          </a:xfrm>
          <a:prstGeom prst="rect">
            <a:avLst/>
          </a:prstGeom>
          <a:noFill/>
        </p:spPr>
        <p:txBody>
          <a:bodyPr wrap="none" rtlCol="0">
            <a:spAutoFit/>
          </a:bodyPr>
          <a:lstStyle/>
          <a:p>
            <a:r>
              <a:rPr lang="en-US" sz="1400"/>
              <a:t>Assumption: electron</a:t>
            </a:r>
          </a:p>
          <a:p>
            <a:r>
              <a:rPr lang="en-US" sz="1400"/>
              <a:t>collision beam size matches</a:t>
            </a:r>
          </a:p>
          <a:p>
            <a:r>
              <a:rPr lang="en-US" sz="1400"/>
              <a:t>ion beam evolution</a:t>
            </a:r>
          </a:p>
        </p:txBody>
      </p:sp>
    </p:spTree>
    <p:extLst>
      <p:ext uri="{BB962C8B-B14F-4D97-AF65-F5344CB8AC3E}">
        <p14:creationId xmlns:p14="http://schemas.microsoft.com/office/powerpoint/2010/main" val="73095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93C5830-40F3-F04E-B2E3-10E6672BA8FF}" type="slidenum">
              <a:rPr lang="en-US" smtClean="0"/>
              <a:pPr/>
              <a:t>35</a:t>
            </a:fld>
            <a:endParaRPr lang="en-US" dirty="0"/>
          </a:p>
        </p:txBody>
      </p:sp>
      <p:sp>
        <p:nvSpPr>
          <p:cNvPr id="5" name="Title 1">
            <a:extLst>
              <a:ext uri="{FF2B5EF4-FFF2-40B4-BE49-F238E27FC236}">
                <a16:creationId xmlns:a16="http://schemas.microsoft.com/office/drawing/2014/main" id="{3F5941E3-3164-4DDF-B499-9D5DCEBB8D22}"/>
              </a:ext>
            </a:extLst>
          </p:cNvPr>
          <p:cNvSpPr>
            <a:spLocks noGrp="1"/>
          </p:cNvSpPr>
          <p:nvPr>
            <p:ph type="title"/>
          </p:nvPr>
        </p:nvSpPr>
        <p:spPr>
          <a:xfrm>
            <a:off x="51583" y="0"/>
            <a:ext cx="9092417" cy="764538"/>
          </a:xfrm>
        </p:spPr>
        <p:txBody>
          <a:bodyPr>
            <a:normAutofit/>
          </a:bodyPr>
          <a:lstStyle/>
          <a:p>
            <a:r>
              <a:rPr lang="en-US" sz="3200" dirty="0"/>
              <a:t>Ion source</a:t>
            </a:r>
          </a:p>
        </p:txBody>
      </p:sp>
      <p:sp>
        <p:nvSpPr>
          <p:cNvPr id="6" name="Content Placeholder 2">
            <a:extLst>
              <a:ext uri="{FF2B5EF4-FFF2-40B4-BE49-F238E27FC236}">
                <a16:creationId xmlns:a16="http://schemas.microsoft.com/office/drawing/2014/main" id="{AAF588BF-9E73-4C11-85C5-981D1C210C3F}"/>
              </a:ext>
            </a:extLst>
          </p:cNvPr>
          <p:cNvSpPr>
            <a:spLocks noGrp="1"/>
          </p:cNvSpPr>
          <p:nvPr>
            <p:ph idx="1"/>
          </p:nvPr>
        </p:nvSpPr>
        <p:spPr>
          <a:xfrm>
            <a:off x="51583" y="539095"/>
            <a:ext cx="8840555" cy="1971514"/>
          </a:xfrm>
        </p:spPr>
        <p:txBody>
          <a:bodyPr>
            <a:normAutofit/>
          </a:bodyPr>
          <a:lstStyle/>
          <a:p>
            <a:pPr>
              <a:lnSpc>
                <a:spcPct val="100000"/>
              </a:lnSpc>
              <a:spcBef>
                <a:spcPts val="0"/>
              </a:spcBef>
              <a:spcAft>
                <a:spcPts val="600"/>
              </a:spcAft>
            </a:pPr>
            <a:r>
              <a:rPr lang="en-US" sz="2000" dirty="0"/>
              <a:t>Ions from He to U have been already generated in the Electron-Beam-Ion-Source ion source (EBIS), accelerated and collided in RHIC </a:t>
            </a:r>
          </a:p>
          <a:p>
            <a:pPr>
              <a:lnSpc>
                <a:spcPct val="100000"/>
              </a:lnSpc>
              <a:spcBef>
                <a:spcPts val="0"/>
              </a:spcBef>
              <a:spcAft>
                <a:spcPts val="600"/>
              </a:spcAft>
            </a:pPr>
            <a:r>
              <a:rPr lang="en-US" sz="2000" dirty="0"/>
              <a:t>EBIS can generate any ion beam from </a:t>
            </a:r>
            <a:r>
              <a:rPr lang="en-US" sz="2000" baseline="30000" dirty="0"/>
              <a:t>3</a:t>
            </a:r>
            <a:r>
              <a:rPr lang="en-US" sz="2000" dirty="0"/>
              <a:t>He to U for the BNL EIC</a:t>
            </a:r>
          </a:p>
          <a:p>
            <a:r>
              <a:rPr lang="en-US" sz="2000" dirty="0">
                <a:latin typeface="Arial" panose="020B0604020202020204" pitchFamily="34" charset="0"/>
                <a:cs typeface="Arial" panose="020B0604020202020204" pitchFamily="34" charset="0"/>
              </a:rPr>
              <a:t>Existing EBIS provides the entire range of ion species from He to U in sufficient </a:t>
            </a:r>
            <a:r>
              <a:rPr lang="en-US" sz="2000" b="1" dirty="0">
                <a:latin typeface="Arial" panose="020B0604020202020204" pitchFamily="34" charset="0"/>
                <a:cs typeface="Arial" panose="020B0604020202020204" pitchFamily="34" charset="0"/>
              </a:rPr>
              <a:t>quality</a:t>
            </a:r>
            <a:r>
              <a:rPr lang="en-US" sz="2000" dirty="0">
                <a:latin typeface="Arial" panose="020B0604020202020204" pitchFamily="34" charset="0"/>
                <a:cs typeface="Arial" panose="020B0604020202020204" pitchFamily="34" charset="0"/>
              </a:rPr>
              <a:t> and </a:t>
            </a:r>
            <a:r>
              <a:rPr lang="en-US" sz="2000" b="1" dirty="0">
                <a:latin typeface="Arial" panose="020B0604020202020204" pitchFamily="34" charset="0"/>
                <a:cs typeface="Arial" panose="020B0604020202020204" pitchFamily="34" charset="0"/>
              </a:rPr>
              <a:t>quantity</a:t>
            </a:r>
            <a:r>
              <a:rPr lang="en-US" sz="2000" dirty="0">
                <a:latin typeface="Arial" panose="020B0604020202020204" pitchFamily="34" charset="0"/>
                <a:cs typeface="Arial" panose="020B0604020202020204" pitchFamily="34" charset="0"/>
              </a:rPr>
              <a:t>  for the EIC</a:t>
            </a:r>
          </a:p>
        </p:txBody>
      </p:sp>
      <p:sp>
        <p:nvSpPr>
          <p:cNvPr id="7" name="TextBox 6">
            <a:extLst>
              <a:ext uri="{FF2B5EF4-FFF2-40B4-BE49-F238E27FC236}">
                <a16:creationId xmlns:a16="http://schemas.microsoft.com/office/drawing/2014/main" id="{BA110C15-471D-492F-9FBE-AC67F320EEBF}"/>
              </a:ext>
            </a:extLst>
          </p:cNvPr>
          <p:cNvSpPr txBox="1"/>
          <p:nvPr/>
        </p:nvSpPr>
        <p:spPr>
          <a:xfrm>
            <a:off x="160092" y="2577515"/>
            <a:ext cx="2626109" cy="3293209"/>
          </a:xfrm>
          <a:prstGeom prst="rect">
            <a:avLst/>
          </a:prstGeom>
          <a:solidFill>
            <a:schemeClr val="bg1"/>
          </a:solidFill>
          <a:ln>
            <a:solidFill>
              <a:schemeClr val="bg1">
                <a:lumMod val="75000"/>
              </a:schemeClr>
            </a:solidFill>
          </a:ln>
          <a:effectLst>
            <a:outerShdw blurRad="50800" dist="38100" dir="2700000" algn="tl" rotWithShape="0">
              <a:prstClr val="black">
                <a:alpha val="40000"/>
              </a:prstClr>
            </a:outerShdw>
          </a:effectLst>
        </p:spPr>
        <p:txBody>
          <a:bodyPr wrap="square" rtlCol="0">
            <a:spAutoFit/>
          </a:bodyPr>
          <a:lstStyle/>
          <a:p>
            <a:pPr algn="ctr"/>
            <a:r>
              <a:rPr lang="en-US" sz="1600" u="sng" dirty="0">
                <a:latin typeface="Arial" panose="020B0604020202020204" pitchFamily="34" charset="0"/>
                <a:cs typeface="Arial" panose="020B0604020202020204" pitchFamily="34" charset="0"/>
              </a:rPr>
              <a:t>Ion Pairs </a:t>
            </a:r>
          </a:p>
          <a:p>
            <a:pPr algn="ctr"/>
            <a:r>
              <a:rPr lang="en-US" sz="1600" u="sng" dirty="0">
                <a:latin typeface="Arial" panose="020B0604020202020204" pitchFamily="34" charset="0"/>
                <a:cs typeface="Arial" panose="020B0604020202020204" pitchFamily="34" charset="0"/>
              </a:rPr>
              <a:t>in the RHIC Complex</a:t>
            </a:r>
          </a:p>
          <a:p>
            <a:r>
              <a:rPr lang="en-US" sz="1600" dirty="0" err="1">
                <a:latin typeface="Arial" panose="020B0604020202020204" pitchFamily="34" charset="0"/>
                <a:cs typeface="Arial" panose="020B0604020202020204" pitchFamily="34" charset="0"/>
              </a:rPr>
              <a:t>Zr-Zr</a:t>
            </a:r>
            <a:r>
              <a:rPr lang="en-US" sz="1600" dirty="0">
                <a:latin typeface="Arial" panose="020B0604020202020204" pitchFamily="34" charset="0"/>
                <a:cs typeface="Arial" panose="020B0604020202020204" pitchFamily="34" charset="0"/>
              </a:rPr>
              <a:t>, Ru-Ru    (2018)</a:t>
            </a:r>
          </a:p>
          <a:p>
            <a:r>
              <a:rPr lang="en-US" sz="1600" dirty="0">
                <a:latin typeface="Arial" panose="020B0604020202020204" pitchFamily="34" charset="0"/>
                <a:cs typeface="Arial" panose="020B0604020202020204" pitchFamily="34" charset="0"/>
              </a:rPr>
              <a:t>Au-Au              (2016)</a:t>
            </a:r>
          </a:p>
          <a:p>
            <a:r>
              <a:rPr lang="en-US" sz="1600" dirty="0">
                <a:latin typeface="Arial" panose="020B0604020202020204" pitchFamily="34" charset="0"/>
                <a:cs typeface="Arial" panose="020B0604020202020204" pitchFamily="34" charset="0"/>
              </a:rPr>
              <a:t>d-Au                (2016)</a:t>
            </a:r>
          </a:p>
          <a:p>
            <a:r>
              <a:rPr lang="en-US" sz="1600" dirty="0">
                <a:latin typeface="Arial" panose="020B0604020202020204" pitchFamily="34" charset="0"/>
                <a:cs typeface="Arial" panose="020B0604020202020204" pitchFamily="34" charset="0"/>
              </a:rPr>
              <a:t>p-Al                 (2015)</a:t>
            </a:r>
          </a:p>
          <a:p>
            <a:r>
              <a:rPr lang="en-US" sz="1600" dirty="0">
                <a:latin typeface="Arial" panose="020B0604020202020204" pitchFamily="34" charset="0"/>
                <a:cs typeface="Arial" panose="020B0604020202020204" pitchFamily="34" charset="0"/>
              </a:rPr>
              <a:t>h-Au                (2015)</a:t>
            </a:r>
          </a:p>
          <a:p>
            <a:r>
              <a:rPr lang="en-US" sz="1600" dirty="0">
                <a:latin typeface="Arial" panose="020B0604020202020204" pitchFamily="34" charset="0"/>
                <a:cs typeface="Arial" panose="020B0604020202020204" pitchFamily="34" charset="0"/>
              </a:rPr>
              <a:t>p-Au                (2015)</a:t>
            </a:r>
          </a:p>
          <a:p>
            <a:r>
              <a:rPr lang="en-US" sz="1600" dirty="0">
                <a:latin typeface="Arial" panose="020B0604020202020204" pitchFamily="34" charset="0"/>
                <a:cs typeface="Arial" panose="020B0604020202020204" pitchFamily="34" charset="0"/>
              </a:rPr>
              <a:t>Cu-Au             (2012)</a:t>
            </a:r>
          </a:p>
          <a:p>
            <a:r>
              <a:rPr lang="en-US" sz="1600" dirty="0">
                <a:latin typeface="Arial" panose="020B0604020202020204" pitchFamily="34" charset="0"/>
                <a:cs typeface="Arial" panose="020B0604020202020204" pitchFamily="34" charset="0"/>
              </a:rPr>
              <a:t>U-U                 (2012)</a:t>
            </a:r>
          </a:p>
          <a:p>
            <a:r>
              <a:rPr lang="en-US" sz="1600" dirty="0">
                <a:latin typeface="Arial" panose="020B0604020202020204" pitchFamily="34" charset="0"/>
                <a:cs typeface="Arial" panose="020B0604020202020204" pitchFamily="34" charset="0"/>
              </a:rPr>
              <a:t>Cu-Cu             (2012)</a:t>
            </a:r>
          </a:p>
          <a:p>
            <a:r>
              <a:rPr lang="en-US" sz="1600" dirty="0">
                <a:latin typeface="Arial" panose="020B0604020202020204" pitchFamily="34" charset="0"/>
                <a:cs typeface="Arial" panose="020B0604020202020204" pitchFamily="34" charset="0"/>
              </a:rPr>
              <a:t>D-Au               (2008)</a:t>
            </a:r>
          </a:p>
          <a:p>
            <a:r>
              <a:rPr lang="en-US" sz="1600" dirty="0">
                <a:latin typeface="Arial" panose="020B0604020202020204" pitchFamily="34" charset="0"/>
                <a:cs typeface="Arial" panose="020B0604020202020204" pitchFamily="34" charset="0"/>
              </a:rPr>
              <a:t>Cu-Cu            (2005)</a:t>
            </a:r>
          </a:p>
        </p:txBody>
      </p:sp>
      <p:pic>
        <p:nvPicPr>
          <p:cNvPr id="8" name="Picture 7">
            <a:extLst>
              <a:ext uri="{FF2B5EF4-FFF2-40B4-BE49-F238E27FC236}">
                <a16:creationId xmlns:a16="http://schemas.microsoft.com/office/drawing/2014/main" id="{858D9778-25F4-2C47-AC7D-C7459BF589BF}"/>
              </a:ext>
            </a:extLst>
          </p:cNvPr>
          <p:cNvPicPr>
            <a:picLocks noChangeAspect="1"/>
          </p:cNvPicPr>
          <p:nvPr/>
        </p:nvPicPr>
        <p:blipFill>
          <a:blip r:embed="rId2"/>
          <a:stretch>
            <a:fillRect/>
          </a:stretch>
        </p:blipFill>
        <p:spPr>
          <a:xfrm>
            <a:off x="3082043" y="2335978"/>
            <a:ext cx="5810095" cy="4141684"/>
          </a:xfrm>
          <a:prstGeom prst="rect">
            <a:avLst/>
          </a:prstGeom>
        </p:spPr>
      </p:pic>
    </p:spTree>
    <p:extLst>
      <p:ext uri="{BB962C8B-B14F-4D97-AF65-F5344CB8AC3E}">
        <p14:creationId xmlns:p14="http://schemas.microsoft.com/office/powerpoint/2010/main" val="35800734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93C5830-40F3-F04E-B2E3-10E6672BA8FF}" type="slidenum">
              <a:rPr lang="en-US" smtClean="0"/>
              <a:pPr/>
              <a:t>36</a:t>
            </a:fld>
            <a:endParaRPr lang="en-US" dirty="0"/>
          </a:p>
        </p:txBody>
      </p:sp>
      <p:sp>
        <p:nvSpPr>
          <p:cNvPr id="5" name="Title 1">
            <a:extLst>
              <a:ext uri="{FF2B5EF4-FFF2-40B4-BE49-F238E27FC236}">
                <a16:creationId xmlns:a16="http://schemas.microsoft.com/office/drawing/2014/main" id="{03CCCD3C-67B6-6D46-B0BB-AA6161AC595E}"/>
              </a:ext>
            </a:extLst>
          </p:cNvPr>
          <p:cNvSpPr>
            <a:spLocks noGrp="1"/>
          </p:cNvSpPr>
          <p:nvPr>
            <p:ph type="title"/>
          </p:nvPr>
        </p:nvSpPr>
        <p:spPr>
          <a:xfrm>
            <a:off x="248158" y="136525"/>
            <a:ext cx="8895842" cy="632909"/>
          </a:xfrm>
        </p:spPr>
        <p:txBody>
          <a:bodyPr>
            <a:normAutofit/>
          </a:bodyPr>
          <a:lstStyle/>
          <a:p>
            <a:r>
              <a:rPr lang="en-US" sz="3200" dirty="0"/>
              <a:t>Optically pumped  polarized ion source (OPPIS)</a:t>
            </a:r>
          </a:p>
        </p:txBody>
      </p:sp>
      <p:sp>
        <p:nvSpPr>
          <p:cNvPr id="6" name="Content Placeholder 2">
            <a:extLst>
              <a:ext uri="{FF2B5EF4-FFF2-40B4-BE49-F238E27FC236}">
                <a16:creationId xmlns:a16="http://schemas.microsoft.com/office/drawing/2014/main" id="{429B5D6E-4EAC-2A4C-B3F8-D7319F02600C}"/>
              </a:ext>
            </a:extLst>
          </p:cNvPr>
          <p:cNvSpPr>
            <a:spLocks noGrp="1"/>
          </p:cNvSpPr>
          <p:nvPr>
            <p:ph idx="1"/>
          </p:nvPr>
        </p:nvSpPr>
        <p:spPr>
          <a:xfrm>
            <a:off x="4990789" y="769434"/>
            <a:ext cx="3892918" cy="4036742"/>
          </a:xfrm>
        </p:spPr>
        <p:txBody>
          <a:bodyPr>
            <a:normAutofit fontScale="85000" lnSpcReduction="20000"/>
          </a:bodyPr>
          <a:lstStyle/>
          <a:p>
            <a:pPr marL="0" indent="0">
              <a:buNone/>
            </a:pPr>
            <a:endParaRPr lang="en-US" sz="2000" dirty="0"/>
          </a:p>
          <a:p>
            <a:r>
              <a:rPr lang="en-US" sz="2000" dirty="0"/>
              <a:t>Used for RHIC p↑+p↑ program from 2000</a:t>
            </a:r>
          </a:p>
          <a:p>
            <a:r>
              <a:rPr lang="en-US" sz="2000" dirty="0"/>
              <a:t>Protons pickup polarized electrons in an optically pumped Rb vapor cell </a:t>
            </a:r>
          </a:p>
          <a:p>
            <a:r>
              <a:rPr lang="en-US" sz="2000" dirty="0"/>
              <a:t>Electron polarization of H atoms is transferred to protons in a magnetic field reversal region (Sona-transition)</a:t>
            </a:r>
          </a:p>
          <a:p>
            <a:r>
              <a:rPr lang="en-US" sz="2000" dirty="0"/>
              <a:t>H</a:t>
            </a:r>
            <a:r>
              <a:rPr lang="en-US" sz="2000" baseline="30000" dirty="0"/>
              <a:t>-</a:t>
            </a:r>
            <a:r>
              <a:rPr lang="en-US" sz="2000" dirty="0"/>
              <a:t> ions are produced then by passing through Na-cell</a:t>
            </a:r>
          </a:p>
          <a:p>
            <a:r>
              <a:rPr lang="en-US" sz="2000" dirty="0"/>
              <a:t>Polarized protons are obtained by charge exchange injection of H</a:t>
            </a:r>
            <a:r>
              <a:rPr lang="en-US" sz="2000" baseline="30000" dirty="0"/>
              <a:t>-</a:t>
            </a:r>
            <a:r>
              <a:rPr lang="en-US" sz="2000" dirty="0"/>
              <a:t>  into the Booster</a:t>
            </a:r>
          </a:p>
          <a:p>
            <a:r>
              <a:rPr lang="en-US" sz="2000" dirty="0"/>
              <a:t>Several upgrades and modifications over  years increasing polarization and intensity</a:t>
            </a:r>
          </a:p>
          <a:p>
            <a:endParaRPr lang="en-US" dirty="0"/>
          </a:p>
        </p:txBody>
      </p:sp>
      <p:pic>
        <p:nvPicPr>
          <p:cNvPr id="7" name="Picture 2">
            <a:extLst>
              <a:ext uri="{FF2B5EF4-FFF2-40B4-BE49-F238E27FC236}">
                <a16:creationId xmlns:a16="http://schemas.microsoft.com/office/drawing/2014/main" id="{938C4370-3893-4949-9BAC-0ECDC106D4D3}"/>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32557" y="3671941"/>
            <a:ext cx="4322487" cy="2965980"/>
          </a:xfrm>
          <a:prstGeom prst="rect">
            <a:avLst/>
          </a:prstGeom>
          <a:noFill/>
          <a:ln w="317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a:extLst>
              <a:ext uri="{FF2B5EF4-FFF2-40B4-BE49-F238E27FC236}">
                <a16:creationId xmlns:a16="http://schemas.microsoft.com/office/drawing/2014/main" id="{A71B37D4-44A8-2A4C-9104-BFE50933C099}"/>
              </a:ext>
            </a:extLst>
          </p:cNvPr>
          <p:cNvSpPr/>
          <p:nvPr/>
        </p:nvSpPr>
        <p:spPr>
          <a:xfrm>
            <a:off x="4696079" y="4986425"/>
            <a:ext cx="4035316" cy="83099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defTabSz="685800">
              <a:defRPr/>
            </a:pPr>
            <a:r>
              <a:rPr lang="en-US" sz="1600" dirty="0">
                <a:solidFill>
                  <a:prstClr val="black"/>
                </a:solidFill>
                <a:latin typeface="Helvetica" panose="020B0604020202020204" pitchFamily="34" charset="0"/>
                <a:ea typeface="Calibri" panose="020F0502020204030204" pitchFamily="34" charset="0"/>
                <a:cs typeface="Helvetica" panose="020B0604020202020204" pitchFamily="34" charset="0"/>
              </a:rPr>
              <a:t>up to 84% polarization</a:t>
            </a:r>
            <a:endParaRPr lang="en-US" sz="1600" dirty="0">
              <a:solidFill>
                <a:prstClr val="black"/>
              </a:solidFill>
              <a:latin typeface="Helvetica" panose="020B0604020202020204" pitchFamily="34" charset="0"/>
              <a:ea typeface="Times New Roman" panose="02020603050405020304" pitchFamily="18" charset="0"/>
              <a:cs typeface="Helvetica" panose="020B0604020202020204" pitchFamily="34" charset="0"/>
            </a:endParaRPr>
          </a:p>
          <a:p>
            <a:pPr defTabSz="685800">
              <a:defRPr/>
            </a:pPr>
            <a:r>
              <a:rPr lang="en-US" sz="1600" dirty="0">
                <a:solidFill>
                  <a:prstClr val="black"/>
                </a:solidFill>
                <a:latin typeface="Helvetica" panose="020B0604020202020204" pitchFamily="34" charset="0"/>
                <a:ea typeface="Times New Roman" panose="02020603050405020304" pitchFamily="18" charset="0"/>
                <a:cs typeface="Helvetica" panose="020B0604020202020204" pitchFamily="34" charset="0"/>
              </a:rPr>
              <a:t>reliably 0.5 - 1.0 mA (max 1.6 mA) </a:t>
            </a:r>
          </a:p>
          <a:p>
            <a:pPr defTabSz="685800">
              <a:defRPr/>
            </a:pPr>
            <a:r>
              <a:rPr lang="en-US" sz="1600" dirty="0">
                <a:solidFill>
                  <a:prstClr val="black"/>
                </a:solidFill>
                <a:latin typeface="Helvetica" panose="020B0604020202020204" pitchFamily="34" charset="0"/>
                <a:ea typeface="Times New Roman" panose="02020603050405020304" pitchFamily="18" charset="0"/>
                <a:cs typeface="Helvetica" panose="020B0604020202020204" pitchFamily="34" charset="0"/>
              </a:rPr>
              <a:t>up to 1・10</a:t>
            </a:r>
            <a:r>
              <a:rPr lang="en-US" sz="1600" baseline="30000" dirty="0">
                <a:solidFill>
                  <a:prstClr val="black"/>
                </a:solidFill>
                <a:latin typeface="Helvetica" panose="020B0604020202020204" pitchFamily="34" charset="0"/>
                <a:ea typeface="Times New Roman" panose="02020603050405020304" pitchFamily="18" charset="0"/>
                <a:cs typeface="Helvetica" panose="020B0604020202020204" pitchFamily="34" charset="0"/>
              </a:rPr>
              <a:t>12</a:t>
            </a:r>
            <a:r>
              <a:rPr lang="en-US" sz="1600" dirty="0">
                <a:solidFill>
                  <a:prstClr val="black"/>
                </a:solidFill>
                <a:latin typeface="Helvetica" panose="020B0604020202020204" pitchFamily="34" charset="0"/>
                <a:ea typeface="Times New Roman" panose="02020603050405020304" pitchFamily="18" charset="0"/>
                <a:cs typeface="Helvetica" panose="020B0604020202020204" pitchFamily="34" charset="0"/>
              </a:rPr>
              <a:t> H</a:t>
            </a:r>
            <a:r>
              <a:rPr lang="en-US" sz="1600" baseline="30000" dirty="0">
                <a:solidFill>
                  <a:prstClr val="black"/>
                </a:solidFill>
                <a:latin typeface="Helvetica" panose="020B0604020202020204" pitchFamily="34" charset="0"/>
                <a:ea typeface="Times New Roman" panose="02020603050405020304" pitchFamily="18" charset="0"/>
                <a:cs typeface="Helvetica" panose="020B0604020202020204" pitchFamily="34" charset="0"/>
              </a:rPr>
              <a:t>-</a:t>
            </a:r>
            <a:r>
              <a:rPr lang="en-US" sz="1600" dirty="0">
                <a:solidFill>
                  <a:prstClr val="black"/>
                </a:solidFill>
                <a:latin typeface="Helvetica" panose="020B0604020202020204" pitchFamily="34" charset="0"/>
                <a:ea typeface="Times New Roman" panose="02020603050405020304" pitchFamily="18" charset="0"/>
                <a:cs typeface="Helvetica" panose="020B0604020202020204" pitchFamily="34" charset="0"/>
              </a:rPr>
              <a:t>/pulse polarized H</a:t>
            </a:r>
            <a:r>
              <a:rPr lang="en-US" sz="1600" baseline="30000" dirty="0">
                <a:solidFill>
                  <a:prstClr val="black"/>
                </a:solidFill>
                <a:latin typeface="Helvetica" panose="020B0604020202020204" pitchFamily="34" charset="0"/>
                <a:ea typeface="Times New Roman" panose="02020603050405020304" pitchFamily="18" charset="0"/>
                <a:cs typeface="Helvetica" panose="020B0604020202020204" pitchFamily="34" charset="0"/>
              </a:rPr>
              <a:t>-</a:t>
            </a:r>
            <a:r>
              <a:rPr lang="en-US" sz="1600" dirty="0">
                <a:solidFill>
                  <a:prstClr val="black"/>
                </a:solidFill>
                <a:latin typeface="Helvetica" panose="020B0604020202020204" pitchFamily="34" charset="0"/>
                <a:ea typeface="Times New Roman" panose="02020603050405020304" pitchFamily="18" charset="0"/>
                <a:cs typeface="Helvetica" panose="020B0604020202020204" pitchFamily="34" charset="0"/>
              </a:rPr>
              <a:t> ions </a:t>
            </a:r>
          </a:p>
        </p:txBody>
      </p:sp>
      <p:pic>
        <p:nvPicPr>
          <p:cNvPr id="9" name="Picture 8">
            <a:extLst>
              <a:ext uri="{FF2B5EF4-FFF2-40B4-BE49-F238E27FC236}">
                <a16:creationId xmlns:a16="http://schemas.microsoft.com/office/drawing/2014/main" id="{E153DEC0-6BE3-8E4B-B0FC-11F521113933}"/>
              </a:ext>
            </a:extLst>
          </p:cNvPr>
          <p:cNvPicPr>
            <a:picLocks noChangeAspect="1"/>
          </p:cNvPicPr>
          <p:nvPr/>
        </p:nvPicPr>
        <p:blipFill>
          <a:blip r:embed="rId3"/>
          <a:stretch>
            <a:fillRect/>
          </a:stretch>
        </p:blipFill>
        <p:spPr>
          <a:xfrm>
            <a:off x="89388" y="774866"/>
            <a:ext cx="4641108" cy="2790853"/>
          </a:xfrm>
          <a:prstGeom prst="rect">
            <a:avLst/>
          </a:prstGeom>
        </p:spPr>
      </p:pic>
    </p:spTree>
    <p:extLst>
      <p:ext uri="{BB962C8B-B14F-4D97-AF65-F5344CB8AC3E}">
        <p14:creationId xmlns:p14="http://schemas.microsoft.com/office/powerpoint/2010/main" val="39097346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08463C-B647-444F-BF36-0A3E3E36E4E2}"/>
              </a:ext>
            </a:extLst>
          </p:cNvPr>
          <p:cNvSpPr>
            <a:spLocks noGrp="1"/>
          </p:cNvSpPr>
          <p:nvPr>
            <p:ph type="title"/>
          </p:nvPr>
        </p:nvSpPr>
        <p:spPr>
          <a:xfrm>
            <a:off x="628650" y="365126"/>
            <a:ext cx="7886700" cy="315911"/>
          </a:xfrm>
        </p:spPr>
        <p:txBody>
          <a:bodyPr>
            <a:normAutofit fontScale="90000"/>
          </a:bodyPr>
          <a:lstStyle/>
          <a:p>
            <a:r>
              <a:rPr lang="en-US" dirty="0"/>
              <a:t>Polarization preservation</a:t>
            </a:r>
          </a:p>
        </p:txBody>
      </p:sp>
      <p:sp>
        <p:nvSpPr>
          <p:cNvPr id="4" name="Slide Number Placeholder 3">
            <a:extLst>
              <a:ext uri="{FF2B5EF4-FFF2-40B4-BE49-F238E27FC236}">
                <a16:creationId xmlns:a16="http://schemas.microsoft.com/office/drawing/2014/main" id="{43CD4966-B47C-AC43-B31A-42949DB9CB86}"/>
              </a:ext>
            </a:extLst>
          </p:cNvPr>
          <p:cNvSpPr>
            <a:spLocks noGrp="1"/>
          </p:cNvSpPr>
          <p:nvPr>
            <p:ph type="sldNum" sz="quarter" idx="12"/>
          </p:nvPr>
        </p:nvSpPr>
        <p:spPr/>
        <p:txBody>
          <a:bodyPr/>
          <a:lstStyle/>
          <a:p>
            <a:fld id="{893C5830-40F3-F04E-B2E3-10E6672BA8FF}" type="slidenum">
              <a:rPr lang="en-US" smtClean="0"/>
              <a:pPr/>
              <a:t>37</a:t>
            </a:fld>
            <a:endParaRPr lang="en-US"/>
          </a:p>
        </p:txBody>
      </p:sp>
      <p:sp>
        <p:nvSpPr>
          <p:cNvPr id="5" name="Content Placeholder 2">
            <a:extLst>
              <a:ext uri="{FF2B5EF4-FFF2-40B4-BE49-F238E27FC236}">
                <a16:creationId xmlns:a16="http://schemas.microsoft.com/office/drawing/2014/main" id="{D41ED7F8-B013-1A4E-9110-62F8B47466ED}"/>
              </a:ext>
            </a:extLst>
          </p:cNvPr>
          <p:cNvSpPr>
            <a:spLocks noGrp="1"/>
          </p:cNvSpPr>
          <p:nvPr>
            <p:ph idx="1"/>
          </p:nvPr>
        </p:nvSpPr>
        <p:spPr>
          <a:xfrm>
            <a:off x="308919" y="966055"/>
            <a:ext cx="8464378" cy="1040146"/>
          </a:xfrm>
        </p:spPr>
        <p:txBody>
          <a:bodyPr>
            <a:normAutofit/>
          </a:bodyPr>
          <a:lstStyle/>
          <a:p>
            <a:r>
              <a:rPr lang="en-US" sz="2400" dirty="0"/>
              <a:t>Spin motion in accelerator: spin vector </a:t>
            </a:r>
            <a:r>
              <a:rPr lang="en-US" sz="2400" dirty="0" err="1"/>
              <a:t>precesses</a:t>
            </a:r>
            <a:r>
              <a:rPr lang="en-US" sz="2400" dirty="0"/>
              <a:t> around its guiding field along the vertical direction</a:t>
            </a:r>
          </a:p>
          <a:p>
            <a:endParaRPr lang="en-US" sz="2400" dirty="0"/>
          </a:p>
        </p:txBody>
      </p:sp>
      <p:grpSp>
        <p:nvGrpSpPr>
          <p:cNvPr id="6" name="Group 5">
            <a:extLst>
              <a:ext uri="{FF2B5EF4-FFF2-40B4-BE49-F238E27FC236}">
                <a16:creationId xmlns:a16="http://schemas.microsoft.com/office/drawing/2014/main" id="{85B3D3AE-DDAF-C849-B4EF-F08DF05ACFC7}"/>
              </a:ext>
            </a:extLst>
          </p:cNvPr>
          <p:cNvGrpSpPr/>
          <p:nvPr/>
        </p:nvGrpSpPr>
        <p:grpSpPr>
          <a:xfrm>
            <a:off x="437998" y="1903717"/>
            <a:ext cx="1889597" cy="1989961"/>
            <a:chOff x="1990090" y="1179940"/>
            <a:chExt cx="2519463" cy="2653282"/>
          </a:xfrm>
        </p:grpSpPr>
        <p:cxnSp>
          <p:nvCxnSpPr>
            <p:cNvPr id="7" name="Straight Arrow Connector 6">
              <a:extLst>
                <a:ext uri="{FF2B5EF4-FFF2-40B4-BE49-F238E27FC236}">
                  <a16:creationId xmlns:a16="http://schemas.microsoft.com/office/drawing/2014/main" id="{D59CCCED-9223-6D4F-8069-5FB261A86EBB}"/>
                </a:ext>
              </a:extLst>
            </p:cNvPr>
            <p:cNvCxnSpPr>
              <a:cxnSpLocks/>
            </p:cNvCxnSpPr>
            <p:nvPr/>
          </p:nvCxnSpPr>
          <p:spPr>
            <a:xfrm flipH="1" flipV="1">
              <a:off x="2955723" y="1310640"/>
              <a:ext cx="5282" cy="205376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5D16CD69-92C5-1842-994E-375484EAE84B}"/>
                </a:ext>
              </a:extLst>
            </p:cNvPr>
            <p:cNvCxnSpPr>
              <a:cxnSpLocks/>
            </p:cNvCxnSpPr>
            <p:nvPr/>
          </p:nvCxnSpPr>
          <p:spPr>
            <a:xfrm flipV="1">
              <a:off x="2961005" y="2107631"/>
              <a:ext cx="644525" cy="1256775"/>
            </a:xfrm>
            <a:prstGeom prst="straightConnector1">
              <a:avLst/>
            </a:prstGeom>
            <a:ln w="85725">
              <a:solidFill>
                <a:srgbClr val="0432FF"/>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CB8AB909-6A73-E040-AC21-53AB2BE311B0}"/>
                </a:ext>
              </a:extLst>
            </p:cNvPr>
            <p:cNvCxnSpPr>
              <a:cxnSpLocks/>
            </p:cNvCxnSpPr>
            <p:nvPr/>
          </p:nvCxnSpPr>
          <p:spPr>
            <a:xfrm flipH="1">
              <a:off x="2316480" y="3342516"/>
              <a:ext cx="644525" cy="48844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1C499234-80BF-5E4C-BE8E-6DA4CBF36547}"/>
                </a:ext>
              </a:extLst>
            </p:cNvPr>
            <p:cNvCxnSpPr>
              <a:cxnSpLocks/>
            </p:cNvCxnSpPr>
            <p:nvPr/>
          </p:nvCxnSpPr>
          <p:spPr>
            <a:xfrm>
              <a:off x="2961005" y="3364406"/>
              <a:ext cx="127444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1D4CBDB5-5DD2-7244-8FE9-0962E9EF690A}"/>
                </a:ext>
              </a:extLst>
            </p:cNvPr>
            <p:cNvSpPr txBox="1"/>
            <p:nvPr/>
          </p:nvSpPr>
          <p:spPr>
            <a:xfrm>
              <a:off x="2493861" y="1179940"/>
              <a:ext cx="468504" cy="615553"/>
            </a:xfrm>
            <a:prstGeom prst="rect">
              <a:avLst/>
            </a:prstGeom>
            <a:noFill/>
          </p:spPr>
          <p:txBody>
            <a:bodyPr wrap="none" rtlCol="0">
              <a:spAutoFit/>
            </a:bodyPr>
            <a:lstStyle/>
            <a:p>
              <a:r>
                <a:rPr lang="en-US" sz="2400" dirty="0"/>
                <a:t>B</a:t>
              </a:r>
              <a:endParaRPr lang="en-US" sz="3000" dirty="0"/>
            </a:p>
          </p:txBody>
        </p:sp>
        <p:sp>
          <p:nvSpPr>
            <p:cNvPr id="12" name="TextBox 11">
              <a:extLst>
                <a:ext uri="{FF2B5EF4-FFF2-40B4-BE49-F238E27FC236}">
                  <a16:creationId xmlns:a16="http://schemas.microsoft.com/office/drawing/2014/main" id="{FCB40054-32F0-5548-89A1-5BE4372BCED9}"/>
                </a:ext>
              </a:extLst>
            </p:cNvPr>
            <p:cNvSpPr txBox="1"/>
            <p:nvPr/>
          </p:nvSpPr>
          <p:spPr>
            <a:xfrm>
              <a:off x="3494606" y="3402335"/>
              <a:ext cx="846813" cy="430887"/>
            </a:xfrm>
            <a:prstGeom prst="rect">
              <a:avLst/>
            </a:prstGeom>
            <a:noFill/>
          </p:spPr>
          <p:txBody>
            <a:bodyPr wrap="none" rtlCol="0">
              <a:spAutoFit/>
            </a:bodyPr>
            <a:lstStyle/>
            <a:p>
              <a:r>
                <a:rPr lang="en-US" sz="1500" b="1" dirty="0">
                  <a:solidFill>
                    <a:srgbClr val="FF0000"/>
                  </a:solidFill>
                </a:rPr>
                <a:t>beam</a:t>
              </a:r>
            </a:p>
          </p:txBody>
        </p:sp>
        <p:cxnSp>
          <p:nvCxnSpPr>
            <p:cNvPr id="13" name="Straight Arrow Connector 12">
              <a:extLst>
                <a:ext uri="{FF2B5EF4-FFF2-40B4-BE49-F238E27FC236}">
                  <a16:creationId xmlns:a16="http://schemas.microsoft.com/office/drawing/2014/main" id="{FA6AC13F-1836-604B-B3E6-EEEEA5E52A18}"/>
                </a:ext>
              </a:extLst>
            </p:cNvPr>
            <p:cNvCxnSpPr>
              <a:cxnSpLocks/>
            </p:cNvCxnSpPr>
            <p:nvPr/>
          </p:nvCxnSpPr>
          <p:spPr>
            <a:xfrm flipV="1">
              <a:off x="3483827" y="3198334"/>
              <a:ext cx="1025726" cy="1"/>
            </a:xfrm>
            <a:prstGeom prst="straightConnector1">
              <a:avLst/>
            </a:prstGeom>
            <a:ln w="857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Arc 13">
              <a:extLst>
                <a:ext uri="{FF2B5EF4-FFF2-40B4-BE49-F238E27FC236}">
                  <a16:creationId xmlns:a16="http://schemas.microsoft.com/office/drawing/2014/main" id="{A091E57F-9533-BE41-8831-2D873B2CC9DD}"/>
                </a:ext>
              </a:extLst>
            </p:cNvPr>
            <p:cNvSpPr/>
            <p:nvPr/>
          </p:nvSpPr>
          <p:spPr>
            <a:xfrm>
              <a:off x="1990090" y="1769885"/>
              <a:ext cx="1615440" cy="622300"/>
            </a:xfrm>
            <a:prstGeom prst="arc">
              <a:avLst>
                <a:gd name="adj1" fmla="val 19329882"/>
                <a:gd name="adj2" fmla="val 16521130"/>
              </a:avLst>
            </a:prstGeom>
            <a:ln w="47625">
              <a:prstDash val="sysDot"/>
              <a:headEnd type="arrow"/>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grpSp>
      <p:sp>
        <p:nvSpPr>
          <p:cNvPr id="15" name="Rectangle 14">
            <a:extLst>
              <a:ext uri="{FF2B5EF4-FFF2-40B4-BE49-F238E27FC236}">
                <a16:creationId xmlns:a16="http://schemas.microsoft.com/office/drawing/2014/main" id="{CD0E8C9B-D841-5946-84E8-4C6891D88D7E}"/>
              </a:ext>
            </a:extLst>
          </p:cNvPr>
          <p:cNvSpPr/>
          <p:nvPr/>
        </p:nvSpPr>
        <p:spPr>
          <a:xfrm>
            <a:off x="2726837" y="4035213"/>
            <a:ext cx="4674461" cy="2092881"/>
          </a:xfrm>
          <a:prstGeom prst="rect">
            <a:avLst/>
          </a:prstGeom>
        </p:spPr>
        <p:txBody>
          <a:bodyPr wrap="square">
            <a:spAutoFit/>
          </a:bodyPr>
          <a:lstStyle/>
          <a:p>
            <a:r>
              <a:rPr lang="en-US" sz="2000" dirty="0"/>
              <a:t>Depolarization due to resonances: </a:t>
            </a:r>
          </a:p>
          <a:p>
            <a:r>
              <a:rPr lang="en-US" sz="2000" dirty="0"/>
              <a:t>Imperfection resonances:</a:t>
            </a:r>
          </a:p>
          <a:p>
            <a:r>
              <a:rPr lang="en-US" sz="2000" dirty="0"/>
              <a:t>	Qs = n</a:t>
            </a:r>
          </a:p>
          <a:p>
            <a:r>
              <a:rPr lang="en-US" sz="2000" dirty="0"/>
              <a:t>Intrinsic resonances: </a:t>
            </a:r>
          </a:p>
          <a:p>
            <a:r>
              <a:rPr lang="en-US" sz="2000" dirty="0"/>
              <a:t>	Qs = </a:t>
            </a:r>
            <a:r>
              <a:rPr lang="en-US" sz="2000" dirty="0" err="1"/>
              <a:t>nP</a:t>
            </a:r>
            <a:r>
              <a:rPr lang="en-US" sz="2000" dirty="0"/>
              <a:t> +- </a:t>
            </a:r>
            <a:r>
              <a:rPr lang="en-US" sz="2000" dirty="0" err="1"/>
              <a:t>Qy</a:t>
            </a:r>
            <a:endParaRPr lang="en-US" sz="2000" dirty="0"/>
          </a:p>
          <a:p>
            <a:endParaRPr lang="en-US" baseline="-25000" dirty="0"/>
          </a:p>
          <a:p>
            <a:r>
              <a:rPr lang="en-US" dirty="0"/>
              <a:t>Here n – integer, P – number of </a:t>
            </a:r>
            <a:r>
              <a:rPr lang="en-US" dirty="0" err="1"/>
              <a:t>superperiods</a:t>
            </a:r>
            <a:r>
              <a:rPr lang="en-US" dirty="0"/>
              <a:t> </a:t>
            </a:r>
          </a:p>
        </p:txBody>
      </p:sp>
      <p:sp>
        <p:nvSpPr>
          <p:cNvPr id="16" name="Content Placeholder 2">
            <a:extLst>
              <a:ext uri="{FF2B5EF4-FFF2-40B4-BE49-F238E27FC236}">
                <a16:creationId xmlns:a16="http://schemas.microsoft.com/office/drawing/2014/main" id="{1C7DE3A7-66DA-FF4B-9049-E5C3C944DBBF}"/>
              </a:ext>
            </a:extLst>
          </p:cNvPr>
          <p:cNvSpPr txBox="1">
            <a:spLocks/>
          </p:cNvSpPr>
          <p:nvPr/>
        </p:nvSpPr>
        <p:spPr>
          <a:xfrm>
            <a:off x="2373803" y="2134549"/>
            <a:ext cx="6578737" cy="166675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Spin tune Qs: number of precessions in one orbital revolution: Qs = </a:t>
            </a:r>
            <a:r>
              <a:rPr lang="en-US" sz="2400" dirty="0" err="1">
                <a:latin typeface="Symbol" pitchFamily="2" charset="2"/>
              </a:rPr>
              <a:t>g</a:t>
            </a:r>
            <a:r>
              <a:rPr lang="en-US" sz="2400" dirty="0" err="1"/>
              <a:t>G</a:t>
            </a:r>
            <a:endParaRPr lang="en-US" sz="2400" dirty="0"/>
          </a:p>
          <a:p>
            <a:pPr lvl="1"/>
            <a:r>
              <a:rPr lang="en-US" sz="2000" dirty="0"/>
              <a:t>Anomalous g- factor for proton 	G=  1.793</a:t>
            </a:r>
          </a:p>
          <a:p>
            <a:pPr marL="0" indent="0">
              <a:buNone/>
            </a:pPr>
            <a:endParaRPr lang="en-US" sz="2400" dirty="0"/>
          </a:p>
          <a:p>
            <a:endParaRPr lang="en-US" sz="2400" dirty="0"/>
          </a:p>
        </p:txBody>
      </p:sp>
    </p:spTree>
    <p:extLst>
      <p:ext uri="{BB962C8B-B14F-4D97-AF65-F5344CB8AC3E}">
        <p14:creationId xmlns:p14="http://schemas.microsoft.com/office/powerpoint/2010/main" val="28232832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BD97B-4FEF-FB4A-B72D-854C148E654D}"/>
              </a:ext>
            </a:extLst>
          </p:cNvPr>
          <p:cNvSpPr>
            <a:spLocks noGrp="1"/>
          </p:cNvSpPr>
          <p:nvPr>
            <p:ph type="title"/>
          </p:nvPr>
        </p:nvSpPr>
        <p:spPr>
          <a:xfrm>
            <a:off x="206829" y="365126"/>
            <a:ext cx="8308521" cy="679903"/>
          </a:xfrm>
        </p:spPr>
        <p:txBody>
          <a:bodyPr>
            <a:noAutofit/>
          </a:bodyPr>
          <a:lstStyle/>
          <a:p>
            <a:r>
              <a:rPr lang="en-US" sz="3200" dirty="0"/>
              <a:t>Polarization preservation – Siberian snakes</a:t>
            </a:r>
          </a:p>
        </p:txBody>
      </p:sp>
      <p:sp>
        <p:nvSpPr>
          <p:cNvPr id="4" name="Slide Number Placeholder 3">
            <a:extLst>
              <a:ext uri="{FF2B5EF4-FFF2-40B4-BE49-F238E27FC236}">
                <a16:creationId xmlns:a16="http://schemas.microsoft.com/office/drawing/2014/main" id="{041F4BB4-A1A1-EF41-A165-9A9D505BC9A9}"/>
              </a:ext>
            </a:extLst>
          </p:cNvPr>
          <p:cNvSpPr>
            <a:spLocks noGrp="1"/>
          </p:cNvSpPr>
          <p:nvPr>
            <p:ph type="sldNum" sz="quarter" idx="12"/>
          </p:nvPr>
        </p:nvSpPr>
        <p:spPr/>
        <p:txBody>
          <a:bodyPr/>
          <a:lstStyle/>
          <a:p>
            <a:fld id="{893C5830-40F3-F04E-B2E3-10E6672BA8FF}" type="slidenum">
              <a:rPr lang="en-US" smtClean="0"/>
              <a:pPr/>
              <a:t>38</a:t>
            </a:fld>
            <a:endParaRPr lang="en-US"/>
          </a:p>
        </p:txBody>
      </p:sp>
      <p:sp>
        <p:nvSpPr>
          <p:cNvPr id="5" name="Rectangle 4">
            <a:extLst>
              <a:ext uri="{FF2B5EF4-FFF2-40B4-BE49-F238E27FC236}">
                <a16:creationId xmlns:a16="http://schemas.microsoft.com/office/drawing/2014/main" id="{3DA67F14-CB1C-0A44-8501-0538C8F11899}"/>
              </a:ext>
            </a:extLst>
          </p:cNvPr>
          <p:cNvSpPr/>
          <p:nvPr/>
        </p:nvSpPr>
        <p:spPr>
          <a:xfrm>
            <a:off x="3605593" y="1998702"/>
            <a:ext cx="4881446" cy="715581"/>
          </a:xfrm>
          <a:prstGeom prst="rect">
            <a:avLst/>
          </a:prstGeom>
        </p:spPr>
        <p:txBody>
          <a:bodyPr wrap="square">
            <a:spAutoFit/>
          </a:bodyPr>
          <a:lstStyle/>
          <a:p>
            <a:r>
              <a:rPr lang="en-US" sz="1350" dirty="0"/>
              <a:t>Polarization kinematics of particles in storage rings.</a:t>
            </a:r>
            <a:br>
              <a:rPr lang="en-US" sz="1350" dirty="0"/>
            </a:br>
            <a:r>
              <a:rPr lang="en-US" sz="1350" dirty="0" err="1"/>
              <a:t>Ya.S</a:t>
            </a:r>
            <a:r>
              <a:rPr lang="en-US" sz="1350" dirty="0"/>
              <a:t>. </a:t>
            </a:r>
            <a:r>
              <a:rPr lang="en-US" sz="1350" dirty="0" err="1"/>
              <a:t>Derbenev</a:t>
            </a:r>
            <a:r>
              <a:rPr lang="en-US" sz="1350" dirty="0"/>
              <a:t>, A.M. Kondratenko (Novosibirsk, INP) Jun 1973.</a:t>
            </a:r>
            <a:br>
              <a:rPr lang="en-US" sz="1350" dirty="0"/>
            </a:br>
            <a:r>
              <a:rPr lang="en-US" sz="1350" dirty="0"/>
              <a:t>Zh.Eksp.Teor.Fiz.64:1918-1929,1973</a:t>
            </a:r>
          </a:p>
        </p:txBody>
      </p:sp>
      <p:cxnSp>
        <p:nvCxnSpPr>
          <p:cNvPr id="6" name="Straight Arrow Connector 5">
            <a:extLst>
              <a:ext uri="{FF2B5EF4-FFF2-40B4-BE49-F238E27FC236}">
                <a16:creationId xmlns:a16="http://schemas.microsoft.com/office/drawing/2014/main" id="{A632CA31-2D52-4B47-835A-6B75E880E0B2}"/>
              </a:ext>
            </a:extLst>
          </p:cNvPr>
          <p:cNvCxnSpPr>
            <a:cxnSpLocks/>
          </p:cNvCxnSpPr>
          <p:nvPr/>
        </p:nvCxnSpPr>
        <p:spPr>
          <a:xfrm flipV="1">
            <a:off x="2668298" y="2674145"/>
            <a:ext cx="0" cy="691575"/>
          </a:xfrm>
          <a:prstGeom prst="straightConnector1">
            <a:avLst/>
          </a:prstGeom>
          <a:ln w="85725">
            <a:solidFill>
              <a:srgbClr val="0432FF"/>
            </a:solidFill>
            <a:tailEnd type="triangle"/>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3FB4F239-5C40-184F-A012-D2430C5665C5}"/>
              </a:ext>
            </a:extLst>
          </p:cNvPr>
          <p:cNvSpPr/>
          <p:nvPr/>
        </p:nvSpPr>
        <p:spPr>
          <a:xfrm rot="1110691">
            <a:off x="672593" y="2057629"/>
            <a:ext cx="2429038" cy="1285589"/>
          </a:xfrm>
          <a:prstGeom prst="ellipse">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Rectangle 7">
            <a:extLst>
              <a:ext uri="{FF2B5EF4-FFF2-40B4-BE49-F238E27FC236}">
                <a16:creationId xmlns:a16="http://schemas.microsoft.com/office/drawing/2014/main" id="{661D838F-2CAA-214A-9EEA-A8AB7CB7D0D6}"/>
              </a:ext>
            </a:extLst>
          </p:cNvPr>
          <p:cNvSpPr/>
          <p:nvPr/>
        </p:nvSpPr>
        <p:spPr>
          <a:xfrm rot="1142672" flipH="1">
            <a:off x="1704862" y="1993487"/>
            <a:ext cx="605450" cy="127083"/>
          </a:xfrm>
          <a:prstGeom prst="rect">
            <a:avLst/>
          </a:prstGeom>
          <a:pattFill prst="wdDnDiag">
            <a:fgClr>
              <a:srgbClr val="FF0000"/>
            </a:fgClr>
            <a:bgClr>
              <a:schemeClr val="bg1"/>
            </a:bgClr>
          </a:patt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Rectangle 8">
            <a:extLst>
              <a:ext uri="{FF2B5EF4-FFF2-40B4-BE49-F238E27FC236}">
                <a16:creationId xmlns:a16="http://schemas.microsoft.com/office/drawing/2014/main" id="{4510AE22-E588-4A49-BDB6-4C9DFA4A26F0}"/>
              </a:ext>
            </a:extLst>
          </p:cNvPr>
          <p:cNvSpPr/>
          <p:nvPr/>
        </p:nvSpPr>
        <p:spPr>
          <a:xfrm rot="1142672" flipH="1">
            <a:off x="1441972" y="3250787"/>
            <a:ext cx="605450" cy="127083"/>
          </a:xfrm>
          <a:prstGeom prst="rect">
            <a:avLst/>
          </a:prstGeom>
          <a:pattFill prst="wdDnDiag">
            <a:fgClr>
              <a:srgbClr val="FF0000"/>
            </a:fgClr>
            <a:bgClr>
              <a:schemeClr val="bg1"/>
            </a:bgClr>
          </a:patt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0" name="Straight Arrow Connector 9">
            <a:extLst>
              <a:ext uri="{FF2B5EF4-FFF2-40B4-BE49-F238E27FC236}">
                <a16:creationId xmlns:a16="http://schemas.microsoft.com/office/drawing/2014/main" id="{557DFD31-D4A5-5B45-8F74-EC79A84239B3}"/>
              </a:ext>
            </a:extLst>
          </p:cNvPr>
          <p:cNvCxnSpPr>
            <a:cxnSpLocks/>
          </p:cNvCxnSpPr>
          <p:nvPr/>
        </p:nvCxnSpPr>
        <p:spPr>
          <a:xfrm>
            <a:off x="748058" y="2579937"/>
            <a:ext cx="0" cy="670679"/>
          </a:xfrm>
          <a:prstGeom prst="straightConnector1">
            <a:avLst/>
          </a:prstGeom>
          <a:ln w="85725">
            <a:solidFill>
              <a:srgbClr val="0432FF"/>
            </a:solidFill>
            <a:tailEnd type="triangle"/>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D83BCEB4-B740-A348-B6B3-3944F66164D7}"/>
              </a:ext>
            </a:extLst>
          </p:cNvPr>
          <p:cNvSpPr>
            <a:spLocks noGrp="1"/>
          </p:cNvSpPr>
          <p:nvPr>
            <p:ph idx="1"/>
          </p:nvPr>
        </p:nvSpPr>
        <p:spPr>
          <a:xfrm>
            <a:off x="88135" y="1045029"/>
            <a:ext cx="8872985" cy="5212552"/>
          </a:xfrm>
        </p:spPr>
        <p:txBody>
          <a:bodyPr>
            <a:normAutofit/>
          </a:bodyPr>
          <a:lstStyle/>
          <a:p>
            <a:r>
              <a:rPr lang="en-US" sz="2000" dirty="0"/>
              <a:t>Siberian snakes – special (e.g. helical) magnets that rotate spin (preserving orbit outside) </a:t>
            </a:r>
          </a:p>
          <a:p>
            <a:endParaRPr lang="en-US" sz="2000" dirty="0"/>
          </a:p>
          <a:p>
            <a:endParaRPr lang="en-US" sz="2000" dirty="0"/>
          </a:p>
          <a:p>
            <a:endParaRPr lang="en-US" sz="2000" dirty="0"/>
          </a:p>
          <a:p>
            <a:endParaRPr lang="en-US" sz="2000" dirty="0"/>
          </a:p>
          <a:p>
            <a:endParaRPr lang="en-US" sz="2000" dirty="0"/>
          </a:p>
          <a:p>
            <a:r>
              <a:rPr lang="en-US" sz="2000" dirty="0"/>
              <a:t>Full Siberian snakes flip spin 180 degrees. Two full snakes make Qs = 1/2 </a:t>
            </a:r>
          </a:p>
          <a:p>
            <a:pPr lvl="1"/>
            <a:r>
              <a:rPr lang="en-US" sz="1800" dirty="0"/>
              <a:t>Two full snakes control: </a:t>
            </a:r>
          </a:p>
          <a:p>
            <a:pPr lvl="2"/>
            <a:r>
              <a:rPr lang="en-US" sz="1600" dirty="0"/>
              <a:t>Intrinsic resonances</a:t>
            </a:r>
          </a:p>
          <a:p>
            <a:pPr lvl="2"/>
            <a:r>
              <a:rPr lang="en-US" sz="1600" dirty="0"/>
              <a:t>Imperfection resonances</a:t>
            </a:r>
          </a:p>
          <a:p>
            <a:r>
              <a:rPr lang="en-US" sz="2000" dirty="0"/>
              <a:t>Partial Siberian snake</a:t>
            </a:r>
          </a:p>
          <a:p>
            <a:pPr lvl="1"/>
            <a:r>
              <a:rPr lang="en-US" sz="1800" dirty="0"/>
              <a:t>Break coherent build up of perturbation of spin</a:t>
            </a:r>
          </a:p>
          <a:p>
            <a:pPr lvl="2"/>
            <a:r>
              <a:rPr lang="en-US" sz="1600" dirty="0"/>
              <a:t>Some control of imperfection resonances</a:t>
            </a:r>
          </a:p>
          <a:p>
            <a:endParaRPr lang="en-US" sz="2000" dirty="0"/>
          </a:p>
          <a:p>
            <a:pPr marL="0" indent="0">
              <a:buNone/>
            </a:pPr>
            <a:endParaRPr lang="en-US" sz="2000" dirty="0"/>
          </a:p>
        </p:txBody>
      </p:sp>
    </p:spTree>
    <p:extLst>
      <p:ext uri="{BB962C8B-B14F-4D97-AF65-F5344CB8AC3E}">
        <p14:creationId xmlns:p14="http://schemas.microsoft.com/office/powerpoint/2010/main" val="232285690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BD97B-4FEF-FB4A-B72D-854C148E654D}"/>
              </a:ext>
            </a:extLst>
          </p:cNvPr>
          <p:cNvSpPr>
            <a:spLocks noGrp="1"/>
          </p:cNvSpPr>
          <p:nvPr>
            <p:ph type="title"/>
          </p:nvPr>
        </p:nvSpPr>
        <p:spPr>
          <a:xfrm>
            <a:off x="206829" y="86347"/>
            <a:ext cx="8308521" cy="679903"/>
          </a:xfrm>
        </p:spPr>
        <p:txBody>
          <a:bodyPr>
            <a:noAutofit/>
          </a:bodyPr>
          <a:lstStyle/>
          <a:p>
            <a:r>
              <a:rPr lang="en-US" sz="3200" dirty="0"/>
              <a:t>Polarization preservation – Siberian snakes</a:t>
            </a:r>
          </a:p>
        </p:txBody>
      </p:sp>
      <p:sp>
        <p:nvSpPr>
          <p:cNvPr id="4" name="Slide Number Placeholder 3">
            <a:extLst>
              <a:ext uri="{FF2B5EF4-FFF2-40B4-BE49-F238E27FC236}">
                <a16:creationId xmlns:a16="http://schemas.microsoft.com/office/drawing/2014/main" id="{041F4BB4-A1A1-EF41-A165-9A9D505BC9A9}"/>
              </a:ext>
            </a:extLst>
          </p:cNvPr>
          <p:cNvSpPr>
            <a:spLocks noGrp="1"/>
          </p:cNvSpPr>
          <p:nvPr>
            <p:ph type="sldNum" sz="quarter" idx="12"/>
          </p:nvPr>
        </p:nvSpPr>
        <p:spPr/>
        <p:txBody>
          <a:bodyPr/>
          <a:lstStyle/>
          <a:p>
            <a:fld id="{893C5830-40F3-F04E-B2E3-10E6672BA8FF}" type="slidenum">
              <a:rPr lang="en-US" smtClean="0"/>
              <a:pPr/>
              <a:t>39</a:t>
            </a:fld>
            <a:endParaRPr lang="en-US"/>
          </a:p>
        </p:txBody>
      </p:sp>
      <p:sp>
        <p:nvSpPr>
          <p:cNvPr id="13" name="Content Placeholder 2">
            <a:extLst>
              <a:ext uri="{FF2B5EF4-FFF2-40B4-BE49-F238E27FC236}">
                <a16:creationId xmlns:a16="http://schemas.microsoft.com/office/drawing/2014/main" id="{D0C15E00-7B29-104E-984A-FA63AF87E1BB}"/>
              </a:ext>
            </a:extLst>
          </p:cNvPr>
          <p:cNvSpPr>
            <a:spLocks noGrp="1"/>
          </p:cNvSpPr>
          <p:nvPr>
            <p:ph idx="1"/>
          </p:nvPr>
        </p:nvSpPr>
        <p:spPr>
          <a:xfrm>
            <a:off x="308919" y="634884"/>
            <a:ext cx="8652201" cy="3916039"/>
          </a:xfrm>
        </p:spPr>
        <p:txBody>
          <a:bodyPr>
            <a:normAutofit/>
          </a:bodyPr>
          <a:lstStyle/>
          <a:p>
            <a:r>
              <a:rPr lang="en-US" sz="1800" dirty="0"/>
              <a:t>Siberian snakes in RHIC – two full snake than make Qs = ½</a:t>
            </a:r>
          </a:p>
          <a:p>
            <a:endParaRPr lang="en-US" sz="1800" dirty="0"/>
          </a:p>
          <a:p>
            <a:endParaRPr lang="en-US" sz="1800" dirty="0"/>
          </a:p>
          <a:p>
            <a:endParaRPr lang="en-US" sz="1800" dirty="0"/>
          </a:p>
          <a:p>
            <a:endParaRPr lang="en-US" sz="1800" dirty="0"/>
          </a:p>
          <a:p>
            <a:pPr marL="0" indent="0">
              <a:buNone/>
            </a:pPr>
            <a:endParaRPr lang="en-US" sz="1800" dirty="0"/>
          </a:p>
          <a:p>
            <a:r>
              <a:rPr lang="en-US" sz="1800" dirty="0"/>
              <a:t>AGS – partial Siberian snakes</a:t>
            </a:r>
          </a:p>
          <a:p>
            <a:pPr marL="0" indent="0">
              <a:buNone/>
            </a:pPr>
            <a:endParaRPr lang="en-US" sz="1800" dirty="0"/>
          </a:p>
        </p:txBody>
      </p:sp>
      <p:pic>
        <p:nvPicPr>
          <p:cNvPr id="14" name="Picture 13">
            <a:extLst>
              <a:ext uri="{FF2B5EF4-FFF2-40B4-BE49-F238E27FC236}">
                <a16:creationId xmlns:a16="http://schemas.microsoft.com/office/drawing/2014/main" id="{035C39A6-2E79-7443-802E-2A70C88A94DE}"/>
              </a:ext>
            </a:extLst>
          </p:cNvPr>
          <p:cNvPicPr>
            <a:picLocks noChangeAspect="1"/>
          </p:cNvPicPr>
          <p:nvPr/>
        </p:nvPicPr>
        <p:blipFill>
          <a:blip r:embed="rId2"/>
          <a:stretch>
            <a:fillRect/>
          </a:stretch>
        </p:blipFill>
        <p:spPr>
          <a:xfrm>
            <a:off x="375277" y="1070438"/>
            <a:ext cx="1635551" cy="1507421"/>
          </a:xfrm>
          <a:prstGeom prst="rect">
            <a:avLst/>
          </a:prstGeom>
        </p:spPr>
      </p:pic>
      <p:pic>
        <p:nvPicPr>
          <p:cNvPr id="15" name="Picture 14">
            <a:extLst>
              <a:ext uri="{FF2B5EF4-FFF2-40B4-BE49-F238E27FC236}">
                <a16:creationId xmlns:a16="http://schemas.microsoft.com/office/drawing/2014/main" id="{1B0B36C4-3336-5A46-8C65-83B555F69A58}"/>
              </a:ext>
            </a:extLst>
          </p:cNvPr>
          <p:cNvPicPr>
            <a:picLocks noChangeAspect="1"/>
          </p:cNvPicPr>
          <p:nvPr/>
        </p:nvPicPr>
        <p:blipFill>
          <a:blip r:embed="rId3"/>
          <a:stretch>
            <a:fillRect/>
          </a:stretch>
        </p:blipFill>
        <p:spPr>
          <a:xfrm>
            <a:off x="2181344" y="1032400"/>
            <a:ext cx="2207104" cy="1865856"/>
          </a:xfrm>
          <a:prstGeom prst="rect">
            <a:avLst/>
          </a:prstGeom>
        </p:spPr>
      </p:pic>
      <p:sp>
        <p:nvSpPr>
          <p:cNvPr id="16" name="Rectangle 15">
            <a:extLst>
              <a:ext uri="{FF2B5EF4-FFF2-40B4-BE49-F238E27FC236}">
                <a16:creationId xmlns:a16="http://schemas.microsoft.com/office/drawing/2014/main" id="{3488397A-8F4E-BD4A-985D-B082322CD5FA}"/>
              </a:ext>
            </a:extLst>
          </p:cNvPr>
          <p:cNvSpPr/>
          <p:nvPr/>
        </p:nvSpPr>
        <p:spPr>
          <a:xfrm>
            <a:off x="4494886" y="1373180"/>
            <a:ext cx="4388927" cy="507831"/>
          </a:xfrm>
          <a:prstGeom prst="rect">
            <a:avLst/>
          </a:prstGeom>
        </p:spPr>
        <p:txBody>
          <a:bodyPr wrap="square">
            <a:spAutoFit/>
          </a:bodyPr>
          <a:lstStyle/>
          <a:p>
            <a:r>
              <a:rPr lang="en-US" sz="1350" dirty="0"/>
              <a:t>First Polarized Proton Collisions at RHIC. T, </a:t>
            </a:r>
            <a:r>
              <a:rPr lang="en-US" sz="1350" dirty="0" err="1"/>
              <a:t>Roser</a:t>
            </a:r>
            <a:r>
              <a:rPr lang="en-US" sz="1350" dirty="0"/>
              <a:t>, et al, </a:t>
            </a:r>
            <a:br>
              <a:rPr lang="en-US" sz="1350" dirty="0"/>
            </a:br>
            <a:r>
              <a:rPr lang="en-US" sz="1350" dirty="0"/>
              <a:t>AIP Conference Proceedings 667, 1 (2003) </a:t>
            </a:r>
          </a:p>
        </p:txBody>
      </p:sp>
      <p:sp>
        <p:nvSpPr>
          <p:cNvPr id="17" name="Rectangle 16">
            <a:extLst>
              <a:ext uri="{FF2B5EF4-FFF2-40B4-BE49-F238E27FC236}">
                <a16:creationId xmlns:a16="http://schemas.microsoft.com/office/drawing/2014/main" id="{786324B3-9365-1740-BB21-907952298FB3}"/>
              </a:ext>
            </a:extLst>
          </p:cNvPr>
          <p:cNvSpPr/>
          <p:nvPr/>
        </p:nvSpPr>
        <p:spPr>
          <a:xfrm>
            <a:off x="4421188" y="979796"/>
            <a:ext cx="4606290" cy="323165"/>
          </a:xfrm>
          <a:prstGeom prst="rect">
            <a:avLst/>
          </a:prstGeom>
        </p:spPr>
        <p:txBody>
          <a:bodyPr wrap="square">
            <a:spAutoFit/>
          </a:bodyPr>
          <a:lstStyle/>
          <a:p>
            <a:r>
              <a:rPr lang="en-US" sz="1500" dirty="0"/>
              <a:t>RHIC snake: 4T, 2.4m/snake, 360</a:t>
            </a:r>
            <a:r>
              <a:rPr lang="en-US" sz="1500" baseline="30000" dirty="0"/>
              <a:t>o</a:t>
            </a:r>
            <a:r>
              <a:rPr lang="en-US" sz="1500" dirty="0"/>
              <a:t> twist, 100mm aperture</a:t>
            </a:r>
            <a:endParaRPr lang="en-US" sz="1500" baseline="-25000" dirty="0"/>
          </a:p>
        </p:txBody>
      </p:sp>
      <p:pic>
        <p:nvPicPr>
          <p:cNvPr id="18" name="Picture 5" descr="1stlayercoil">
            <a:extLst>
              <a:ext uri="{FF2B5EF4-FFF2-40B4-BE49-F238E27FC236}">
                <a16:creationId xmlns:a16="http://schemas.microsoft.com/office/drawing/2014/main" id="{29D7055E-A79B-7846-92CC-5AAA71B214A1}"/>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037259" y="1898956"/>
            <a:ext cx="2273123" cy="1704842"/>
          </a:xfrm>
          <a:prstGeom prst="rect">
            <a:avLst/>
          </a:prstGeom>
          <a:noFill/>
          <a:extLst>
            <a:ext uri="{909E8E84-426E-40DD-AFC4-6F175D3DCCD1}">
              <a14:hiddenFill xmlns:a14="http://schemas.microsoft.com/office/drawing/2010/main">
                <a:solidFill>
                  <a:srgbClr val="FFFFFF"/>
                </a:solidFill>
              </a14:hiddenFill>
            </a:ext>
          </a:extLst>
        </p:spPr>
      </p:pic>
      <p:sp>
        <p:nvSpPr>
          <p:cNvPr id="19" name="Text Box 7">
            <a:extLst>
              <a:ext uri="{FF2B5EF4-FFF2-40B4-BE49-F238E27FC236}">
                <a16:creationId xmlns:a16="http://schemas.microsoft.com/office/drawing/2014/main" id="{6C8197BE-1DCD-3142-80C1-87EB73A596E2}"/>
              </a:ext>
            </a:extLst>
          </p:cNvPr>
          <p:cNvSpPr txBox="1">
            <a:spLocks noChangeArrowheads="1"/>
          </p:cNvSpPr>
          <p:nvPr/>
        </p:nvSpPr>
        <p:spPr bwMode="auto">
          <a:xfrm>
            <a:off x="6435539" y="3626692"/>
            <a:ext cx="1552028" cy="253916"/>
          </a:xfrm>
          <a:prstGeom prst="rect">
            <a:avLst/>
          </a:prstGeom>
          <a:noFill/>
          <a:ln>
            <a:noFill/>
          </a:ln>
          <a:effectLst/>
          <a:extLst>
            <a:ext uri="{909E8E84-426E-40DD-AFC4-6F175D3DCCD1}">
              <a14:hiddenFill xmlns:a14="http://schemas.microsoft.com/office/drawing/2010/main">
                <a:solidFill>
                  <a:srgbClr val="C0C0C0">
                    <a:alpha val="50000"/>
                  </a:srgbClr>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ja-JP" sz="1050" b="1" dirty="0">
                <a:ea typeface="MS PGothic" panose="020B0600070205080204" pitchFamily="34" charset="-128"/>
              </a:rPr>
              <a:t>Warm partial AGS Snake</a:t>
            </a:r>
          </a:p>
        </p:txBody>
      </p:sp>
      <p:grpSp>
        <p:nvGrpSpPr>
          <p:cNvPr id="11" name="Group 14">
            <a:extLst>
              <a:ext uri="{FF2B5EF4-FFF2-40B4-BE49-F238E27FC236}">
                <a16:creationId xmlns:a16="http://schemas.microsoft.com/office/drawing/2014/main" id="{8558F593-453C-A441-BD72-C29050DBC00C}"/>
              </a:ext>
            </a:extLst>
          </p:cNvPr>
          <p:cNvGrpSpPr>
            <a:grpSpLocks noChangeAspect="1"/>
          </p:cNvGrpSpPr>
          <p:nvPr/>
        </p:nvGrpSpPr>
        <p:grpSpPr bwMode="auto">
          <a:xfrm rot="2011190">
            <a:off x="3756466" y="3520159"/>
            <a:ext cx="3508163" cy="2201965"/>
            <a:chOff x="2888" y="2496"/>
            <a:chExt cx="2832" cy="1778"/>
          </a:xfrm>
        </p:grpSpPr>
        <p:pic>
          <p:nvPicPr>
            <p:cNvPr id="12" name="Picture 15" descr="AGSHELIX">
              <a:extLst>
                <a:ext uri="{FF2B5EF4-FFF2-40B4-BE49-F238E27FC236}">
                  <a16:creationId xmlns:a16="http://schemas.microsoft.com/office/drawing/2014/main" id="{052E0158-C4B3-3F45-8615-BE63CA99F119}"/>
                </a:ext>
              </a:extLst>
            </p:cNvPr>
            <p:cNvPicPr>
              <a:picLocks noChangeAspect="1" noChangeArrowheads="1"/>
            </p:cNvPicPr>
            <p:nvPr/>
          </p:nvPicPr>
          <p:blipFill>
            <a:blip r:embed="rId5">
              <a:lum bright="18000"/>
              <a:extLst>
                <a:ext uri="{28A0092B-C50C-407E-A947-70E740481C1C}">
                  <a14:useLocalDpi xmlns:a14="http://schemas.microsoft.com/office/drawing/2010/main"/>
                </a:ext>
              </a:extLst>
            </a:blip>
            <a:srcRect/>
            <a:stretch>
              <a:fillRect/>
            </a:stretch>
          </p:blipFill>
          <p:spPr bwMode="auto">
            <a:xfrm>
              <a:off x="2888" y="2496"/>
              <a:ext cx="2832" cy="1778"/>
            </a:xfrm>
            <a:prstGeom prst="rect">
              <a:avLst/>
            </a:prstGeom>
            <a:noFill/>
            <a:extLst>
              <a:ext uri="{909E8E84-426E-40dd-AFC4-6F175D3DCCD1}">
                <a14:hiddenFill xmlns:a14="http://schemas.microsoft.com/office/drawing/2010/main" xmlns="">
                  <a:solidFill>
                    <a:srgbClr val="FFFFFF"/>
                  </a:solidFill>
                </a14:hiddenFill>
              </a:ext>
            </a:extLst>
          </p:spPr>
        </p:pic>
        <p:sp>
          <p:nvSpPr>
            <p:cNvPr id="20" name="Line 16">
              <a:extLst>
                <a:ext uri="{FF2B5EF4-FFF2-40B4-BE49-F238E27FC236}">
                  <a16:creationId xmlns:a16="http://schemas.microsoft.com/office/drawing/2014/main" id="{491840AC-4429-6447-8F64-7799CE3C0B28}"/>
                </a:ext>
              </a:extLst>
            </p:cNvPr>
            <p:cNvSpPr>
              <a:spLocks noChangeAspect="1" noChangeShapeType="1"/>
            </p:cNvSpPr>
            <p:nvPr/>
          </p:nvSpPr>
          <p:spPr bwMode="auto">
            <a:xfrm>
              <a:off x="3212" y="2523"/>
              <a:ext cx="2356" cy="837"/>
            </a:xfrm>
            <a:prstGeom prst="line">
              <a:avLst/>
            </a:prstGeom>
            <a:noFill/>
            <a:ln w="9525">
              <a:solidFill>
                <a:schemeClr val="bg1"/>
              </a:solidFill>
              <a:round/>
              <a:headEnd type="triangle" w="med" len="me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dirty="0"/>
            </a:p>
          </p:txBody>
        </p:sp>
        <p:sp>
          <p:nvSpPr>
            <p:cNvPr id="21" name="Text Box 17">
              <a:extLst>
                <a:ext uri="{FF2B5EF4-FFF2-40B4-BE49-F238E27FC236}">
                  <a16:creationId xmlns:a16="http://schemas.microsoft.com/office/drawing/2014/main" id="{0A76C88C-702D-1C4F-88A1-69AF19254C18}"/>
                </a:ext>
              </a:extLst>
            </p:cNvPr>
            <p:cNvSpPr txBox="1">
              <a:spLocks noChangeAspect="1" noChangeArrowheads="1"/>
            </p:cNvSpPr>
            <p:nvPr/>
          </p:nvSpPr>
          <p:spPr bwMode="auto">
            <a:xfrm>
              <a:off x="4848" y="2880"/>
              <a:ext cx="605" cy="3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lgn="l"/>
              <a:r>
                <a:rPr lang="en-US" sz="2000" b="0" dirty="0">
                  <a:solidFill>
                    <a:schemeClr val="bg1"/>
                  </a:solidFill>
                </a:rPr>
                <a:t>2.6 m</a:t>
              </a:r>
            </a:p>
          </p:txBody>
        </p:sp>
      </p:grpSp>
      <p:sp>
        <p:nvSpPr>
          <p:cNvPr id="22" name="TextBox 21">
            <a:extLst>
              <a:ext uri="{FF2B5EF4-FFF2-40B4-BE49-F238E27FC236}">
                <a16:creationId xmlns:a16="http://schemas.microsoft.com/office/drawing/2014/main" id="{BDCBD136-9970-6141-9E37-66385369AF8F}"/>
              </a:ext>
            </a:extLst>
          </p:cNvPr>
          <p:cNvSpPr txBox="1"/>
          <p:nvPr/>
        </p:nvSpPr>
        <p:spPr>
          <a:xfrm>
            <a:off x="4043677" y="5329802"/>
            <a:ext cx="1514961" cy="923330"/>
          </a:xfrm>
          <a:prstGeom prst="rect">
            <a:avLst/>
          </a:prstGeom>
          <a:noFill/>
        </p:spPr>
        <p:txBody>
          <a:bodyPr wrap="square" rtlCol="0">
            <a:spAutoFit/>
          </a:bodyPr>
          <a:lstStyle/>
          <a:p>
            <a:r>
              <a:rPr lang="en-US" dirty="0"/>
              <a:t>AGS     </a:t>
            </a:r>
          </a:p>
          <a:p>
            <a:r>
              <a:rPr lang="en-US" dirty="0"/>
              <a:t>    partial          </a:t>
            </a:r>
            <a:br>
              <a:rPr lang="en-US" dirty="0"/>
            </a:br>
            <a:r>
              <a:rPr lang="en-US" dirty="0"/>
              <a:t>           snake</a:t>
            </a:r>
          </a:p>
        </p:txBody>
      </p:sp>
      <p:pic>
        <p:nvPicPr>
          <p:cNvPr id="23" name="Picture 22">
            <a:extLst>
              <a:ext uri="{FF2B5EF4-FFF2-40B4-BE49-F238E27FC236}">
                <a16:creationId xmlns:a16="http://schemas.microsoft.com/office/drawing/2014/main" id="{22EB48F3-0669-4E44-A98D-016B7878F1EE}"/>
              </a:ext>
            </a:extLst>
          </p:cNvPr>
          <p:cNvPicPr>
            <a:picLocks noChangeAspect="1"/>
          </p:cNvPicPr>
          <p:nvPr/>
        </p:nvPicPr>
        <p:blipFill>
          <a:blip r:embed="rId6"/>
          <a:stretch>
            <a:fillRect/>
          </a:stretch>
        </p:blipFill>
        <p:spPr>
          <a:xfrm>
            <a:off x="49832" y="3164406"/>
            <a:ext cx="2781300" cy="1714500"/>
          </a:xfrm>
          <a:prstGeom prst="rect">
            <a:avLst/>
          </a:prstGeom>
        </p:spPr>
      </p:pic>
      <p:pic>
        <p:nvPicPr>
          <p:cNvPr id="24" name="Picture 23">
            <a:extLst>
              <a:ext uri="{FF2B5EF4-FFF2-40B4-BE49-F238E27FC236}">
                <a16:creationId xmlns:a16="http://schemas.microsoft.com/office/drawing/2014/main" id="{A7F3BA54-CD3C-2B40-A21A-7E95C903D5F5}"/>
              </a:ext>
            </a:extLst>
          </p:cNvPr>
          <p:cNvPicPr>
            <a:picLocks noChangeAspect="1"/>
          </p:cNvPicPr>
          <p:nvPr/>
        </p:nvPicPr>
        <p:blipFill>
          <a:blip r:embed="rId7"/>
          <a:stretch>
            <a:fillRect/>
          </a:stretch>
        </p:blipFill>
        <p:spPr>
          <a:xfrm>
            <a:off x="-66574" y="4856674"/>
            <a:ext cx="2844800" cy="1651000"/>
          </a:xfrm>
          <a:prstGeom prst="rect">
            <a:avLst/>
          </a:prstGeom>
        </p:spPr>
      </p:pic>
      <p:sp>
        <p:nvSpPr>
          <p:cNvPr id="25" name="TextBox 24">
            <a:extLst>
              <a:ext uri="{FF2B5EF4-FFF2-40B4-BE49-F238E27FC236}">
                <a16:creationId xmlns:a16="http://schemas.microsoft.com/office/drawing/2014/main" id="{8C9B9F2C-5C5C-3744-B355-9772E4D7DEBB}"/>
              </a:ext>
            </a:extLst>
          </p:cNvPr>
          <p:cNvSpPr txBox="1"/>
          <p:nvPr/>
        </p:nvSpPr>
        <p:spPr>
          <a:xfrm>
            <a:off x="2496807" y="3395859"/>
            <a:ext cx="1003348" cy="461665"/>
          </a:xfrm>
          <a:prstGeom prst="rect">
            <a:avLst/>
          </a:prstGeom>
          <a:noFill/>
        </p:spPr>
        <p:txBody>
          <a:bodyPr wrap="square" rtlCol="0">
            <a:spAutoFit/>
          </a:bodyPr>
          <a:lstStyle/>
          <a:p>
            <a:r>
              <a:rPr lang="en-US" sz="1200" dirty="0"/>
              <a:t>Magnet field in Snake</a:t>
            </a:r>
          </a:p>
        </p:txBody>
      </p:sp>
      <p:sp>
        <p:nvSpPr>
          <p:cNvPr id="26" name="TextBox 25">
            <a:extLst>
              <a:ext uri="{FF2B5EF4-FFF2-40B4-BE49-F238E27FC236}">
                <a16:creationId xmlns:a16="http://schemas.microsoft.com/office/drawing/2014/main" id="{47C98A32-3342-444F-AC37-FD7300315767}"/>
              </a:ext>
            </a:extLst>
          </p:cNvPr>
          <p:cNvSpPr txBox="1"/>
          <p:nvPr/>
        </p:nvSpPr>
        <p:spPr>
          <a:xfrm>
            <a:off x="1913633" y="4998334"/>
            <a:ext cx="1351112" cy="461665"/>
          </a:xfrm>
          <a:prstGeom prst="rect">
            <a:avLst/>
          </a:prstGeom>
          <a:noFill/>
        </p:spPr>
        <p:txBody>
          <a:bodyPr wrap="square" rtlCol="0">
            <a:spAutoFit/>
          </a:bodyPr>
          <a:lstStyle/>
          <a:p>
            <a:r>
              <a:rPr lang="en-US" sz="1200" dirty="0"/>
              <a:t>Particle orbit and spin trajectory</a:t>
            </a:r>
          </a:p>
        </p:txBody>
      </p:sp>
    </p:spTree>
    <p:extLst>
      <p:ext uri="{BB962C8B-B14F-4D97-AF65-F5344CB8AC3E}">
        <p14:creationId xmlns:p14="http://schemas.microsoft.com/office/powerpoint/2010/main" val="31474590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7AE7651-8ECD-FF42-B1BE-08931C9C0B71}"/>
              </a:ext>
            </a:extLst>
          </p:cNvPr>
          <p:cNvSpPr/>
          <p:nvPr/>
        </p:nvSpPr>
        <p:spPr>
          <a:xfrm>
            <a:off x="4855390" y="2486722"/>
            <a:ext cx="4288610" cy="635619"/>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id="{3F055828-832C-427E-8278-28789F706582}"/>
              </a:ext>
            </a:extLst>
          </p:cNvPr>
          <p:cNvSpPr>
            <a:spLocks noGrp="1"/>
          </p:cNvSpPr>
          <p:nvPr>
            <p:ph idx="1"/>
          </p:nvPr>
        </p:nvSpPr>
        <p:spPr>
          <a:xfrm>
            <a:off x="393277" y="1067050"/>
            <a:ext cx="8505601" cy="5259388"/>
          </a:xfrm>
        </p:spPr>
        <p:txBody>
          <a:bodyPr/>
          <a:lstStyle/>
          <a:p>
            <a:endParaRPr lang="en-US" dirty="0"/>
          </a:p>
          <a:p>
            <a:endParaRPr lang="en-US" dirty="0"/>
          </a:p>
          <a:p>
            <a:endParaRPr lang="en-US" dirty="0"/>
          </a:p>
          <a:p>
            <a:endParaRPr lang="en-US" dirty="0"/>
          </a:p>
          <a:p>
            <a:endParaRPr lang="en-US" dirty="0"/>
          </a:p>
          <a:p>
            <a:endParaRPr lang="en-US" dirty="0"/>
          </a:p>
          <a:p>
            <a:pPr marL="0" indent="0">
              <a:buNone/>
            </a:pPr>
            <a:endParaRPr lang="en-US" dirty="0"/>
          </a:p>
        </p:txBody>
      </p:sp>
      <p:sp>
        <p:nvSpPr>
          <p:cNvPr id="3" name="Title 2">
            <a:extLst>
              <a:ext uri="{FF2B5EF4-FFF2-40B4-BE49-F238E27FC236}">
                <a16:creationId xmlns:a16="http://schemas.microsoft.com/office/drawing/2014/main" id="{7820BA0A-20E4-435D-97D1-0C9A7B46E0DE}"/>
              </a:ext>
            </a:extLst>
          </p:cNvPr>
          <p:cNvSpPr>
            <a:spLocks noGrp="1"/>
          </p:cNvSpPr>
          <p:nvPr>
            <p:ph type="title"/>
          </p:nvPr>
        </p:nvSpPr>
        <p:spPr>
          <a:xfrm>
            <a:off x="48622" y="109746"/>
            <a:ext cx="8908088" cy="793638"/>
          </a:xfrm>
        </p:spPr>
        <p:txBody>
          <a:bodyPr>
            <a:noAutofit/>
          </a:bodyPr>
          <a:lstStyle/>
          <a:p>
            <a:r>
              <a:rPr lang="en-US" sz="4000" dirty="0"/>
              <a:t>EIC project</a:t>
            </a:r>
          </a:p>
        </p:txBody>
      </p:sp>
      <p:sp>
        <p:nvSpPr>
          <p:cNvPr id="4" name="Slide Number Placeholder 3">
            <a:extLst>
              <a:ext uri="{FF2B5EF4-FFF2-40B4-BE49-F238E27FC236}">
                <a16:creationId xmlns:a16="http://schemas.microsoft.com/office/drawing/2014/main" id="{4AF8D921-ABF7-4E96-B963-BFCA8BD8FBBF}"/>
              </a:ext>
            </a:extLst>
          </p:cNvPr>
          <p:cNvSpPr>
            <a:spLocks noGrp="1"/>
          </p:cNvSpPr>
          <p:nvPr>
            <p:ph type="sldNum" sz="quarter" idx="10"/>
          </p:nvPr>
        </p:nvSpPr>
        <p:spPr>
          <a:xfrm>
            <a:off x="8572499" y="6323012"/>
            <a:ext cx="381000" cy="471487"/>
          </a:xfrm>
          <a:prstGeom prst="rect">
            <a:avLst/>
          </a:prstGeom>
        </p:spPr>
        <p:txBody>
          <a:bodyPr vert="horz" lIns="91440" tIns="45720" rIns="91440" bIns="45720" rtlCol="0" anchor="ctr"/>
          <a:lstStyle>
            <a:defPPr>
              <a:defRPr lang="en-US"/>
            </a:defPPr>
            <a:lvl1pPr marL="0" algn="r" defTabSz="914400" rtl="0" eaLnBrk="1" fontAlgn="auto" latinLnBrk="0" hangingPunct="1">
              <a:spcBef>
                <a:spcPts val="0"/>
              </a:spcBef>
              <a:spcAft>
                <a:spcPts val="0"/>
              </a:spcAft>
              <a:defRPr sz="1000" kern="1200">
                <a:solidFill>
                  <a:srgbClr val="106636"/>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1F8A97BA-DB9B-4291-87AE-AF89EA7F18B7}" type="slidenum">
              <a:rPr lang="en-US" smtClean="0"/>
              <a:pPr>
                <a:defRPr/>
              </a:pPr>
              <a:t>4</a:t>
            </a:fld>
            <a:endParaRPr lang="en-US" dirty="0"/>
          </a:p>
        </p:txBody>
      </p:sp>
      <p:sp>
        <p:nvSpPr>
          <p:cNvPr id="9" name="Rectangle 8">
            <a:extLst>
              <a:ext uri="{FF2B5EF4-FFF2-40B4-BE49-F238E27FC236}">
                <a16:creationId xmlns:a16="http://schemas.microsoft.com/office/drawing/2014/main" id="{1AC3EF06-9079-43E2-947C-F6F7DF41C390}"/>
              </a:ext>
            </a:extLst>
          </p:cNvPr>
          <p:cNvSpPr/>
          <p:nvPr/>
        </p:nvSpPr>
        <p:spPr>
          <a:xfrm>
            <a:off x="4855390" y="301430"/>
            <a:ext cx="4334082" cy="4462760"/>
          </a:xfrm>
          <a:prstGeom prst="rect">
            <a:avLst/>
          </a:prstGeom>
        </p:spPr>
        <p:txBody>
          <a:bodyPr wrap="square">
            <a:spAutoFit/>
          </a:bodyPr>
          <a:lstStyle/>
          <a:p>
            <a:r>
              <a:rPr lang="en-US" sz="1600" dirty="0">
                <a:latin typeface="Arial" panose="020B0604020202020204" pitchFamily="34" charset="0"/>
                <a:cs typeface="Arial" panose="020B0604020202020204" pitchFamily="34" charset="0"/>
              </a:rPr>
              <a:t>The EIC mission need statement (CD-0) approved by DOE in Dec 2019</a:t>
            </a:r>
          </a:p>
          <a:p>
            <a:endParaRPr lang="en-US" sz="1600" dirty="0">
              <a:latin typeface="Arial" panose="020B0604020202020204" pitchFamily="34" charset="0"/>
              <a:cs typeface="Arial" panose="020B0604020202020204" pitchFamily="34" charset="0"/>
            </a:endParaRPr>
          </a:p>
          <a:p>
            <a:r>
              <a:rPr lang="en-US" sz="1600" dirty="0">
                <a:latin typeface="Arial" panose="020B0604020202020204" pitchFamily="34" charset="0"/>
                <a:cs typeface="Arial" panose="020B0604020202020204" pitchFamily="34" charset="0"/>
              </a:rPr>
              <a:t>The EIC will be located at </a:t>
            </a:r>
            <a:r>
              <a:rPr lang="en-US" sz="1600" dirty="0">
                <a:latin typeface="Arial" panose="020B0604020202020204" pitchFamily="34" charset="0"/>
                <a:ea typeface="Times New Roman" panose="02020603050405020304" pitchFamily="18" charset="0"/>
                <a:cs typeface="Arial" panose="020B0604020202020204" pitchFamily="34" charset="0"/>
              </a:rPr>
              <a:t>BNL and will be realized with TJNAF as a major partner.  The realization of the EIC will be accomplished over the next decade at an estimated cost between $1.6 and $2.6 billion. </a:t>
            </a:r>
          </a:p>
          <a:p>
            <a:endParaRPr lang="en-US" sz="1600" dirty="0">
              <a:latin typeface="Arial" panose="020B0604020202020204" pitchFamily="34" charset="0"/>
              <a:ea typeface="Times New Roman" panose="02020603050405020304" pitchFamily="18" charset="0"/>
              <a:cs typeface="Arial" panose="020B0604020202020204" pitchFamily="34" charset="0"/>
            </a:endParaRPr>
          </a:p>
          <a:p>
            <a:r>
              <a:rPr lang="en-US" sz="1600" dirty="0">
                <a:latin typeface="Arial" panose="020B0604020202020204" pitchFamily="34" charset="0"/>
                <a:ea typeface="Times New Roman" panose="02020603050405020304" pitchFamily="18" charset="0"/>
                <a:cs typeface="Arial" panose="020B0604020202020204" pitchFamily="34" charset="0"/>
              </a:rPr>
              <a:t>The CD1 approved in June 2021. The EIC team is working towards CD-2/3A in 2023</a:t>
            </a:r>
          </a:p>
          <a:p>
            <a:endParaRPr lang="en-US" sz="1200" dirty="0">
              <a:latin typeface="Arial" panose="020B0604020202020204" pitchFamily="34" charset="0"/>
              <a:ea typeface="Times New Roman" panose="02020603050405020304" pitchFamily="18" charset="0"/>
              <a:cs typeface="Arial" panose="020B0604020202020204" pitchFamily="34" charset="0"/>
            </a:endParaRPr>
          </a:p>
          <a:p>
            <a:r>
              <a:rPr lang="en-US" sz="1600" dirty="0">
                <a:latin typeface="Arial" panose="020B0604020202020204" pitchFamily="34" charset="0"/>
                <a:ea typeface="Times New Roman" panose="02020603050405020304" pitchFamily="18" charset="0"/>
                <a:cs typeface="Arial" panose="020B0604020202020204" pitchFamily="34" charset="0"/>
              </a:rPr>
              <a:t>The EIC’s high luminosity and highly </a:t>
            </a:r>
          </a:p>
          <a:p>
            <a:r>
              <a:rPr lang="en-US" sz="1600" dirty="0">
                <a:latin typeface="Arial" panose="020B0604020202020204" pitchFamily="34" charset="0"/>
                <a:ea typeface="Times New Roman" panose="02020603050405020304" pitchFamily="18" charset="0"/>
                <a:cs typeface="Arial" panose="020B0604020202020204" pitchFamily="34" charset="0"/>
              </a:rPr>
              <a:t>polarized beams will push the frontiers </a:t>
            </a:r>
          </a:p>
          <a:p>
            <a:r>
              <a:rPr lang="en-US" sz="1600" dirty="0">
                <a:latin typeface="Arial" panose="020B0604020202020204" pitchFamily="34" charset="0"/>
                <a:ea typeface="Times New Roman" panose="02020603050405020304" pitchFamily="18" charset="0"/>
                <a:cs typeface="Arial" panose="020B0604020202020204" pitchFamily="34" charset="0"/>
              </a:rPr>
              <a:t>of accelerator science and technology </a:t>
            </a:r>
          </a:p>
          <a:p>
            <a:r>
              <a:rPr lang="en-US" sz="1600" dirty="0">
                <a:latin typeface="Arial" panose="020B0604020202020204" pitchFamily="34" charset="0"/>
                <a:ea typeface="Times New Roman" panose="02020603050405020304" pitchFamily="18" charset="0"/>
                <a:cs typeface="Arial" panose="020B0604020202020204" pitchFamily="34" charset="0"/>
              </a:rPr>
              <a:t>and provide unprecedented insights into the building blocks and forces that hold atomic nuclei together.</a:t>
            </a:r>
          </a:p>
        </p:txBody>
      </p:sp>
      <p:sp>
        <p:nvSpPr>
          <p:cNvPr id="12" name="Text Box 8">
            <a:extLst>
              <a:ext uri="{FF2B5EF4-FFF2-40B4-BE49-F238E27FC236}">
                <a16:creationId xmlns:a16="http://schemas.microsoft.com/office/drawing/2014/main" id="{ABFAC947-B58A-414D-9DAD-C8653D69D7F8}"/>
              </a:ext>
            </a:extLst>
          </p:cNvPr>
          <p:cNvSpPr txBox="1">
            <a:spLocks noChangeArrowheads="1"/>
          </p:cNvSpPr>
          <p:nvPr/>
        </p:nvSpPr>
        <p:spPr bwMode="auto">
          <a:xfrm>
            <a:off x="290918" y="5248503"/>
            <a:ext cx="8710317" cy="1077218"/>
          </a:xfrm>
          <a:prstGeom prst="rect">
            <a:avLst/>
          </a:prstGeom>
          <a:solidFill>
            <a:srgbClr val="106636"/>
          </a:solidFill>
          <a:ln>
            <a:headEnd/>
            <a:tailEnd/>
          </a:ln>
        </p:spPr>
        <p:style>
          <a:lnRef idx="0">
            <a:schemeClr val="accent1"/>
          </a:lnRef>
          <a:fillRef idx="3">
            <a:schemeClr val="accent1"/>
          </a:fillRef>
          <a:effectRef idx="3">
            <a:schemeClr val="accent1"/>
          </a:effectRef>
          <a:fontRef idx="minor">
            <a:schemeClr val="lt1"/>
          </a:fontRef>
        </p:style>
        <p:txBody>
          <a:bodyPr wrap="square">
            <a:spAutoFit/>
          </a:bodyPr>
          <a:lstStyle/>
          <a:p>
            <a:r>
              <a:rPr lang="en-US" sz="1600" b="1" u="sng" dirty="0">
                <a:solidFill>
                  <a:schemeClr val="bg1"/>
                </a:solidFill>
                <a:latin typeface="Arial" panose="020B0604020202020204" pitchFamily="34" charset="0"/>
                <a:ea typeface="Times New Roman" panose="02020603050405020304" pitchFamily="18" charset="0"/>
                <a:cs typeface="Arial" panose="020B0604020202020204" pitchFamily="34" charset="0"/>
              </a:rPr>
              <a:t>The EIC will be a game-changing resource for the international nuclear physics community</a:t>
            </a:r>
            <a:r>
              <a:rPr lang="en-US" sz="1600" b="1" dirty="0">
                <a:solidFill>
                  <a:schemeClr val="bg1"/>
                </a:solidFill>
                <a:latin typeface="Arial" panose="020B0604020202020204" pitchFamily="34" charset="0"/>
                <a:ea typeface="Times New Roman" panose="02020603050405020304" pitchFamily="18" charset="0"/>
                <a:cs typeface="Arial" panose="020B0604020202020204" pitchFamily="34" charset="0"/>
              </a:rPr>
              <a:t>. </a:t>
            </a:r>
            <a:r>
              <a:rPr lang="en-US" sz="1600" i="1" dirty="0">
                <a:solidFill>
                  <a:schemeClr val="bg1"/>
                </a:solidFill>
                <a:latin typeface="Arial" panose="020B0604020202020204" pitchFamily="34" charset="0"/>
                <a:ea typeface="Times New Roman" panose="02020603050405020304" pitchFamily="18" charset="0"/>
                <a:cs typeface="Arial" panose="020B0604020202020204" pitchFamily="34" charset="0"/>
              </a:rPr>
              <a:t>DOE looks forward to engaging with  the international community and the international funding agencies about potential collaborations and contributions to the EIC effort, in nuclear, accelerator and computer science.</a:t>
            </a:r>
          </a:p>
        </p:txBody>
      </p:sp>
      <p:pic>
        <p:nvPicPr>
          <p:cNvPr id="11" name="Picture 10">
            <a:extLst>
              <a:ext uri="{FF2B5EF4-FFF2-40B4-BE49-F238E27FC236}">
                <a16:creationId xmlns:a16="http://schemas.microsoft.com/office/drawing/2014/main" id="{6C14AD65-2732-418B-887A-8E8E859A5EAE}"/>
              </a:ext>
            </a:extLst>
          </p:cNvPr>
          <p:cNvPicPr>
            <a:picLocks noChangeAspect="1"/>
          </p:cNvPicPr>
          <p:nvPr/>
        </p:nvPicPr>
        <p:blipFill rotWithShape="1">
          <a:blip r:embed="rId2"/>
          <a:srcRect l="7040" t="7852" r="4600" b="3039"/>
          <a:stretch/>
        </p:blipFill>
        <p:spPr>
          <a:xfrm>
            <a:off x="63566" y="919724"/>
            <a:ext cx="4699001" cy="3142721"/>
          </a:xfrm>
          <a:prstGeom prst="rect">
            <a:avLst/>
          </a:prstGeom>
        </p:spPr>
      </p:pic>
      <p:sp>
        <p:nvSpPr>
          <p:cNvPr id="5" name="TextBox 4">
            <a:extLst>
              <a:ext uri="{FF2B5EF4-FFF2-40B4-BE49-F238E27FC236}">
                <a16:creationId xmlns:a16="http://schemas.microsoft.com/office/drawing/2014/main" id="{70817B4B-8869-4C79-A01A-9E1589BEDAEA}"/>
              </a:ext>
            </a:extLst>
          </p:cNvPr>
          <p:cNvSpPr txBox="1"/>
          <p:nvPr/>
        </p:nvSpPr>
        <p:spPr>
          <a:xfrm flipH="1">
            <a:off x="246513" y="4062445"/>
            <a:ext cx="4425930" cy="954107"/>
          </a:xfrm>
          <a:prstGeom prst="rect">
            <a:avLst/>
          </a:prstGeom>
          <a:noFill/>
        </p:spPr>
        <p:txBody>
          <a:bodyPr wrap="square" rtlCol="0">
            <a:spAutoFit/>
          </a:bodyPr>
          <a:lstStyle/>
          <a:p>
            <a:r>
              <a:rPr lang="en-US" sz="1400" dirty="0"/>
              <a:t>EIC scope includes the machine upgrade to RHIC asset and two interactions regions with one of the interaction regions outfitted with a major detector.</a:t>
            </a:r>
          </a:p>
          <a:p>
            <a:endParaRPr lang="en-US" sz="1400" dirty="0"/>
          </a:p>
        </p:txBody>
      </p:sp>
      <p:sp>
        <p:nvSpPr>
          <p:cNvPr id="6" name="TextBox 5">
            <a:extLst>
              <a:ext uri="{FF2B5EF4-FFF2-40B4-BE49-F238E27FC236}">
                <a16:creationId xmlns:a16="http://schemas.microsoft.com/office/drawing/2014/main" id="{EC2A0B07-4850-0341-BDA6-FADC561CC7C3}"/>
              </a:ext>
            </a:extLst>
          </p:cNvPr>
          <p:cNvSpPr txBox="1"/>
          <p:nvPr/>
        </p:nvSpPr>
        <p:spPr>
          <a:xfrm>
            <a:off x="922398" y="4856320"/>
            <a:ext cx="7462812" cy="338554"/>
          </a:xfrm>
          <a:prstGeom prst="rect">
            <a:avLst/>
          </a:prstGeom>
          <a:noFill/>
        </p:spPr>
        <p:txBody>
          <a:bodyPr wrap="none" rtlCol="0">
            <a:spAutoFit/>
          </a:bodyPr>
          <a:lstStyle/>
          <a:p>
            <a:r>
              <a:rPr lang="en-US" sz="1600" dirty="0">
                <a:solidFill>
                  <a:srgbClr val="30519D"/>
                </a:solidFill>
                <a:latin typeface="Arial Narrow" panose="020B0604020202020204" pitchFamily="34" charset="0"/>
                <a:cs typeface="Arial Narrow" panose="020B0604020202020204" pitchFamily="34" charset="0"/>
              </a:rPr>
              <a:t>Message from Tim Hallman - Associate Director of the DOE Office of Science for Nuclear Physics: </a:t>
            </a:r>
          </a:p>
        </p:txBody>
      </p:sp>
    </p:spTree>
    <p:extLst>
      <p:ext uri="{BB962C8B-B14F-4D97-AF65-F5344CB8AC3E}">
        <p14:creationId xmlns:p14="http://schemas.microsoft.com/office/powerpoint/2010/main" val="42238861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0F4B8-41C0-46D2-9A1A-06491E5903CA}"/>
              </a:ext>
            </a:extLst>
          </p:cNvPr>
          <p:cNvSpPr>
            <a:spLocks noGrp="1"/>
          </p:cNvSpPr>
          <p:nvPr>
            <p:ph type="title"/>
          </p:nvPr>
        </p:nvSpPr>
        <p:spPr>
          <a:xfrm>
            <a:off x="334592" y="181013"/>
            <a:ext cx="7886700" cy="546278"/>
          </a:xfrm>
        </p:spPr>
        <p:txBody>
          <a:bodyPr>
            <a:noAutofit/>
          </a:bodyPr>
          <a:lstStyle/>
          <a:p>
            <a:r>
              <a:rPr lang="en-US" sz="3600" dirty="0"/>
              <a:t>EIC Hadron Polarization</a:t>
            </a:r>
          </a:p>
        </p:txBody>
      </p:sp>
      <p:sp>
        <p:nvSpPr>
          <p:cNvPr id="16" name="TextBox 15">
            <a:extLst>
              <a:ext uri="{FF2B5EF4-FFF2-40B4-BE49-F238E27FC236}">
                <a16:creationId xmlns:a16="http://schemas.microsoft.com/office/drawing/2014/main" id="{48416D32-D036-4005-AB8D-DCA0F2BC74F1}"/>
              </a:ext>
            </a:extLst>
          </p:cNvPr>
          <p:cNvSpPr txBox="1"/>
          <p:nvPr/>
        </p:nvSpPr>
        <p:spPr>
          <a:xfrm>
            <a:off x="464025" y="1059002"/>
            <a:ext cx="8509157" cy="2246769"/>
          </a:xfrm>
          <a:prstGeom prst="rect">
            <a:avLst/>
          </a:prstGeom>
          <a:noFill/>
        </p:spPr>
        <p:txBody>
          <a:bodyPr wrap="square" rtlCol="0">
            <a:spAutoFit/>
          </a:bodyPr>
          <a:lstStyle/>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Existing p Polarization in RHIC  achieved with “Siberian snakes”</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Near term improvements will increase proton polarization in RHIC from 60% to 80%</a:t>
            </a:r>
          </a:p>
          <a:p>
            <a:pPr marL="342900" indent="-342900">
              <a:buFont typeface="Arial" panose="020B0604020202020204" pitchFamily="34" charset="0"/>
              <a:buChar char="•"/>
            </a:pPr>
            <a:r>
              <a:rPr lang="en-US" sz="2000" baseline="30000" dirty="0">
                <a:latin typeface="Arial" panose="020B0604020202020204" pitchFamily="34" charset="0"/>
                <a:cs typeface="Arial" panose="020B0604020202020204" pitchFamily="34" charset="0"/>
                <a:sym typeface="Wingdings" panose="05000000000000000000" pitchFamily="2" charset="2"/>
              </a:rPr>
              <a:t>3</a:t>
            </a:r>
            <a:r>
              <a:rPr lang="en-US" sz="2000" dirty="0">
                <a:latin typeface="Arial" panose="020B0604020202020204" pitchFamily="34" charset="0"/>
                <a:cs typeface="Arial" panose="020B0604020202020204" pitchFamily="34" charset="0"/>
                <a:sym typeface="Wingdings" panose="05000000000000000000" pitchFamily="2" charset="2"/>
              </a:rPr>
              <a:t>He polarization of &gt;80% measured in source    </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80% polarized </a:t>
            </a:r>
            <a:r>
              <a:rPr lang="en-US" sz="2000" baseline="30000" dirty="0">
                <a:latin typeface="Arial" panose="020B0604020202020204" pitchFamily="34" charset="0"/>
                <a:cs typeface="Arial" panose="020B0604020202020204" pitchFamily="34" charset="0"/>
              </a:rPr>
              <a:t>3</a:t>
            </a:r>
            <a:r>
              <a:rPr lang="en-US" sz="2000" dirty="0">
                <a:latin typeface="Arial" panose="020B0604020202020204" pitchFamily="34" charset="0"/>
                <a:cs typeface="Arial" panose="020B0604020202020204" pitchFamily="34" charset="0"/>
              </a:rPr>
              <a:t>He in EIC will be achieved with six “snakes”, </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Acceleration of polarized Deuterons in EIC 100% spin transparent</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Need tune jumps in the hadron booster synchrotron</a:t>
            </a:r>
            <a:endParaRPr lang="en-US" sz="2400" dirty="0"/>
          </a:p>
        </p:txBody>
      </p:sp>
      <p:pic>
        <p:nvPicPr>
          <p:cNvPr id="7" name="Picture 3" descr="Image">
            <a:extLst>
              <a:ext uri="{FF2B5EF4-FFF2-40B4-BE49-F238E27FC236}">
                <a16:creationId xmlns:a16="http://schemas.microsoft.com/office/drawing/2014/main" id="{B82E8727-1FFB-4790-B945-3BC4F6318018}"/>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196577" y="3679949"/>
            <a:ext cx="4250138" cy="2454624"/>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E5972F7E-C0D9-4677-A4B0-144B53B8FBD9}"/>
              </a:ext>
            </a:extLst>
          </p:cNvPr>
          <p:cNvSpPr txBox="1"/>
          <p:nvPr/>
        </p:nvSpPr>
        <p:spPr>
          <a:xfrm>
            <a:off x="5579661" y="4488575"/>
            <a:ext cx="2723091" cy="923330"/>
          </a:xfrm>
          <a:prstGeom prst="rect">
            <a:avLst/>
          </a:prstGeom>
          <a:noFill/>
        </p:spPr>
        <p:txBody>
          <a:bodyPr wrap="square" rtlCol="0">
            <a:spAutoFit/>
          </a:bodyPr>
          <a:lstStyle/>
          <a:p>
            <a:r>
              <a:rPr lang="en-US" dirty="0"/>
              <a:t>Electron beam ion source EBIS with polarized </a:t>
            </a:r>
            <a:r>
              <a:rPr lang="en-US" baseline="30000" dirty="0"/>
              <a:t>3</a:t>
            </a:r>
            <a:r>
              <a:rPr lang="en-US" dirty="0"/>
              <a:t>He extension</a:t>
            </a:r>
          </a:p>
        </p:txBody>
      </p:sp>
      <p:sp>
        <p:nvSpPr>
          <p:cNvPr id="9" name="Slide Number Placeholder 4">
            <a:extLst>
              <a:ext uri="{FF2B5EF4-FFF2-40B4-BE49-F238E27FC236}">
                <a16:creationId xmlns:a16="http://schemas.microsoft.com/office/drawing/2014/main" id="{FCD9663D-89D5-AF4A-866C-3692870D03AE}"/>
              </a:ext>
            </a:extLst>
          </p:cNvPr>
          <p:cNvSpPr>
            <a:spLocks noGrp="1"/>
          </p:cNvSpPr>
          <p:nvPr>
            <p:ph type="sldNum" sz="quarter" idx="12"/>
          </p:nvPr>
        </p:nvSpPr>
        <p:spPr>
          <a:xfrm>
            <a:off x="3543300" y="6362006"/>
            <a:ext cx="2057400" cy="365125"/>
          </a:xfrm>
        </p:spPr>
        <p:txBody>
          <a:bodyPr/>
          <a:lstStyle/>
          <a:p>
            <a:fld id="{893C5830-40F3-F04E-B2E3-10E6672BA8FF}" type="slidenum">
              <a:rPr lang="en-US" smtClean="0"/>
              <a:pPr/>
              <a:t>40</a:t>
            </a:fld>
            <a:endParaRPr lang="en-US" dirty="0"/>
          </a:p>
        </p:txBody>
      </p:sp>
    </p:spTree>
    <p:extLst>
      <p:ext uri="{BB962C8B-B14F-4D97-AF65-F5344CB8AC3E}">
        <p14:creationId xmlns:p14="http://schemas.microsoft.com/office/powerpoint/2010/main" val="35474726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F23C634-5261-4680-92A9-00BC884063EA}"/>
              </a:ext>
            </a:extLst>
          </p:cNvPr>
          <p:cNvPicPr>
            <a:picLocks noChangeAspect="1"/>
          </p:cNvPicPr>
          <p:nvPr/>
        </p:nvPicPr>
        <p:blipFill>
          <a:blip r:embed="rId2"/>
          <a:stretch>
            <a:fillRect/>
          </a:stretch>
        </p:blipFill>
        <p:spPr>
          <a:xfrm>
            <a:off x="3879942" y="4396513"/>
            <a:ext cx="4759521" cy="2153684"/>
          </a:xfrm>
          <a:prstGeom prst="rect">
            <a:avLst/>
          </a:prstGeom>
          <a:effectLst>
            <a:outerShdw blurRad="50800" dist="38100" dir="2700000" algn="tl" rotWithShape="0">
              <a:prstClr val="black">
                <a:alpha val="40000"/>
              </a:prstClr>
            </a:outerShdw>
          </a:effectLst>
        </p:spPr>
      </p:pic>
      <p:sp>
        <p:nvSpPr>
          <p:cNvPr id="2" name="Title 1"/>
          <p:cNvSpPr>
            <a:spLocks noGrp="1"/>
          </p:cNvSpPr>
          <p:nvPr>
            <p:ph type="title"/>
          </p:nvPr>
        </p:nvSpPr>
        <p:spPr>
          <a:xfrm>
            <a:off x="42902" y="238798"/>
            <a:ext cx="9128632" cy="1325563"/>
          </a:xfrm>
        </p:spPr>
        <p:txBody>
          <a:bodyPr>
            <a:noAutofit/>
          </a:bodyPr>
          <a:lstStyle/>
          <a:p>
            <a:pPr algn="ctr"/>
            <a:r>
              <a:rPr lang="en-US" sz="3000" dirty="0">
                <a:solidFill>
                  <a:schemeClr val="accent5">
                    <a:lumMod val="75000"/>
                  </a:schemeClr>
                </a:solidFill>
                <a:latin typeface="Arial" panose="020B0604020202020204" pitchFamily="34" charset="0"/>
                <a:cs typeface="Arial" panose="020B0604020202020204" pitchFamily="34" charset="0"/>
              </a:rPr>
              <a:t>18 GeV Rapid Cycling Synchrotron enables high electron polarization in the electron storage ring</a:t>
            </a:r>
            <a:endParaRPr lang="en-US" sz="3000" dirty="0">
              <a:solidFill>
                <a:schemeClr val="accent5">
                  <a:lumMod val="75000"/>
                </a:schemeClr>
              </a:solidFill>
            </a:endParaRPr>
          </a:p>
        </p:txBody>
      </p:sp>
      <p:sp>
        <p:nvSpPr>
          <p:cNvPr id="8" name="TextBox 7"/>
          <p:cNvSpPr txBox="1"/>
          <p:nvPr/>
        </p:nvSpPr>
        <p:spPr>
          <a:xfrm>
            <a:off x="76034" y="1402622"/>
            <a:ext cx="8978578" cy="2585323"/>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85% polarized electrons from a polarized source and a 400 MeV  s-band linac</a:t>
            </a:r>
          </a:p>
          <a:p>
            <a:r>
              <a:rPr lang="en-US" dirty="0">
                <a:latin typeface="Arial" panose="020B0604020202020204" pitchFamily="34" charset="0"/>
                <a:cs typeface="Arial" panose="020B0604020202020204" pitchFamily="34" charset="0"/>
              </a:rPr>
              <a:t>    get injected into the fast cycling synchrotron in the RHIC tunnel</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AGS experience confirms depolarization suppressed by lattice periodicity</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RCS with high (P=96) quasi-periodicity arcs and unity transformations in the straights suppresses all systematic depolarizing resonances up to E &gt;18 GeV</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Good orbit control  </a:t>
            </a:r>
            <a:r>
              <a:rPr lang="en-US" dirty="0" err="1">
                <a:latin typeface="Arial" panose="020B0604020202020204" pitchFamily="34" charset="0"/>
                <a:cs typeface="Arial" panose="020B0604020202020204" pitchFamily="34" charset="0"/>
              </a:rPr>
              <a:t>y</a:t>
            </a:r>
            <a:r>
              <a:rPr lang="en-US" baseline="-25000" dirty="0" err="1">
                <a:latin typeface="Arial" panose="020B0604020202020204" pitchFamily="34" charset="0"/>
                <a:cs typeface="Arial" panose="020B0604020202020204" pitchFamily="34" charset="0"/>
              </a:rPr>
              <a:t>cl.o</a:t>
            </a:r>
            <a:r>
              <a:rPr lang="en-US" baseline="-25000" dirty="0">
                <a:latin typeface="Arial" panose="020B0604020202020204" pitchFamily="34" charset="0"/>
                <a:cs typeface="Arial" panose="020B0604020202020204" pitchFamily="34" charset="0"/>
              </a:rPr>
              <a:t>.</a:t>
            </a:r>
            <a:r>
              <a:rPr lang="en-US" dirty="0">
                <a:latin typeface="Arial" panose="020B0604020202020204" pitchFamily="34" charset="0"/>
                <a:cs typeface="Arial" panose="020B0604020202020204" pitchFamily="34" charset="0"/>
              </a:rPr>
              <a:t>&lt; 0.5 mm;  good reproducibility suppresses depolarization by imperfection resonances </a:t>
            </a:r>
          </a:p>
          <a:p>
            <a:r>
              <a:rPr lang="en-US" dirty="0">
                <a:latin typeface="Arial" panose="020B0604020202020204" pitchFamily="34" charset="0"/>
                <a:cs typeface="Arial" panose="020B0604020202020204" pitchFamily="34" charset="0"/>
                <a:sym typeface="Wingdings" panose="05000000000000000000" pitchFamily="2" charset="2"/>
              </a:rPr>
              <a:t> No depolarizing resonances during  acceleration 0.4-18 GeV     </a:t>
            </a:r>
          </a:p>
          <a:p>
            <a:r>
              <a:rPr lang="en-US" dirty="0">
                <a:latin typeface="Arial" panose="020B0604020202020204" pitchFamily="34" charset="0"/>
                <a:cs typeface="Arial" panose="020B0604020202020204" pitchFamily="34" charset="0"/>
                <a:sym typeface="Wingdings" panose="05000000000000000000" pitchFamily="2" charset="2"/>
              </a:rPr>
              <a:t>     no loss of polarization on the entire ramp up to 18 GeV  (100 </a:t>
            </a:r>
            <a:r>
              <a:rPr lang="en-US" dirty="0" err="1">
                <a:latin typeface="Arial" panose="020B0604020202020204" pitchFamily="34" charset="0"/>
                <a:cs typeface="Arial" panose="020B0604020202020204" pitchFamily="34" charset="0"/>
                <a:sym typeface="Wingdings" panose="05000000000000000000" pitchFamily="2" charset="2"/>
              </a:rPr>
              <a:t>ms</a:t>
            </a:r>
            <a:r>
              <a:rPr lang="en-US" dirty="0">
                <a:latin typeface="Arial" panose="020B0604020202020204" pitchFamily="34" charset="0"/>
                <a:cs typeface="Arial" panose="020B0604020202020204" pitchFamily="34" charset="0"/>
                <a:sym typeface="Wingdings" panose="05000000000000000000" pitchFamily="2" charset="2"/>
              </a:rPr>
              <a:t> ramp time, 2 Hz)</a:t>
            </a:r>
            <a:endParaRPr lang="en-US"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36D7FB27-15E2-499B-A349-F677114BD092}"/>
              </a:ext>
            </a:extLst>
          </p:cNvPr>
          <p:cNvSpPr txBox="1"/>
          <p:nvPr/>
        </p:nvSpPr>
        <p:spPr>
          <a:xfrm>
            <a:off x="1108644" y="4026885"/>
            <a:ext cx="1296070"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RCS Design</a:t>
            </a:r>
          </a:p>
        </p:txBody>
      </p:sp>
      <p:sp>
        <p:nvSpPr>
          <p:cNvPr id="14" name="TextBox 13">
            <a:extLst>
              <a:ext uri="{FF2B5EF4-FFF2-40B4-BE49-F238E27FC236}">
                <a16:creationId xmlns:a16="http://schemas.microsoft.com/office/drawing/2014/main" id="{D3CBE28A-23BD-40E7-9A96-B683AA5D5497}"/>
              </a:ext>
            </a:extLst>
          </p:cNvPr>
          <p:cNvSpPr txBox="1"/>
          <p:nvPr/>
        </p:nvSpPr>
        <p:spPr>
          <a:xfrm>
            <a:off x="3740726" y="3919163"/>
            <a:ext cx="5384985" cy="523220"/>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RCS Polarization Performance confirmed by extensive simulations</a:t>
            </a:r>
          </a:p>
        </p:txBody>
      </p:sp>
      <p:pic>
        <p:nvPicPr>
          <p:cNvPr id="16" name="Picture 15">
            <a:extLst>
              <a:ext uri="{FF2B5EF4-FFF2-40B4-BE49-F238E27FC236}">
                <a16:creationId xmlns:a16="http://schemas.microsoft.com/office/drawing/2014/main" id="{421DF932-AF01-4CAE-BB94-765AC352D96B}"/>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650808" y="4324515"/>
            <a:ext cx="2163370" cy="2163370"/>
          </a:xfrm>
          <a:prstGeom prst="rect">
            <a:avLst/>
          </a:prstGeom>
          <a:effectLst/>
        </p:spPr>
      </p:pic>
      <p:sp>
        <p:nvSpPr>
          <p:cNvPr id="9" name="Slide Number Placeholder 4">
            <a:extLst>
              <a:ext uri="{FF2B5EF4-FFF2-40B4-BE49-F238E27FC236}">
                <a16:creationId xmlns:a16="http://schemas.microsoft.com/office/drawing/2014/main" id="{B9DA9B4C-35F4-3545-9789-FF1BAF5279BA}"/>
              </a:ext>
            </a:extLst>
          </p:cNvPr>
          <p:cNvSpPr>
            <a:spLocks noGrp="1"/>
          </p:cNvSpPr>
          <p:nvPr>
            <p:ph type="sldNum" sz="quarter" idx="12"/>
          </p:nvPr>
        </p:nvSpPr>
        <p:spPr>
          <a:xfrm>
            <a:off x="3543300" y="6474740"/>
            <a:ext cx="2057400" cy="365125"/>
          </a:xfrm>
        </p:spPr>
        <p:txBody>
          <a:bodyPr/>
          <a:lstStyle/>
          <a:p>
            <a:fld id="{893C5830-40F3-F04E-B2E3-10E6672BA8FF}" type="slidenum">
              <a:rPr lang="en-US" smtClean="0"/>
              <a:pPr/>
              <a:t>41</a:t>
            </a:fld>
            <a:endParaRPr lang="en-US" dirty="0"/>
          </a:p>
        </p:txBody>
      </p:sp>
    </p:spTree>
    <p:extLst>
      <p:ext uri="{BB962C8B-B14F-4D97-AF65-F5344CB8AC3E}">
        <p14:creationId xmlns:p14="http://schemas.microsoft.com/office/powerpoint/2010/main" val="19702970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BFC0E-7058-4FBC-B22E-72EB06E7FC4A}"/>
              </a:ext>
            </a:extLst>
          </p:cNvPr>
          <p:cNvSpPr>
            <a:spLocks noGrp="1"/>
          </p:cNvSpPr>
          <p:nvPr>
            <p:ph type="title"/>
          </p:nvPr>
        </p:nvSpPr>
        <p:spPr>
          <a:xfrm>
            <a:off x="109732" y="57169"/>
            <a:ext cx="8776922" cy="1343099"/>
          </a:xfrm>
        </p:spPr>
        <p:txBody>
          <a:bodyPr>
            <a:noAutofit/>
          </a:bodyPr>
          <a:lstStyle/>
          <a:p>
            <a:pPr algn="ctr"/>
            <a:r>
              <a:rPr lang="en-US" sz="3200" dirty="0"/>
              <a:t>High average polarization at electron          storage ring of 80% by</a:t>
            </a:r>
          </a:p>
        </p:txBody>
      </p:sp>
      <p:sp>
        <p:nvSpPr>
          <p:cNvPr id="40" name="TextBox 39">
            <a:extLst>
              <a:ext uri="{FF2B5EF4-FFF2-40B4-BE49-F238E27FC236}">
                <a16:creationId xmlns:a16="http://schemas.microsoft.com/office/drawing/2014/main" id="{75A87AA2-8062-42D9-85F3-7BFCE11C9B4F}"/>
              </a:ext>
            </a:extLst>
          </p:cNvPr>
          <p:cNvSpPr txBox="1"/>
          <p:nvPr/>
        </p:nvSpPr>
        <p:spPr>
          <a:xfrm>
            <a:off x="169625" y="1309798"/>
            <a:ext cx="8974375" cy="1631216"/>
          </a:xfrm>
          <a:prstGeom prst="rect">
            <a:avLst/>
          </a:prstGeom>
          <a:noFill/>
        </p:spPr>
        <p:txBody>
          <a:bodyPr wrap="square" rtlCol="0">
            <a:spAutoFit/>
          </a:bodyPr>
          <a:lstStyle/>
          <a:p>
            <a:pPr marL="342900" indent="-342900">
              <a:buFont typeface="Arial" panose="020B0604020202020204" pitchFamily="34" charset="0"/>
              <a:buChar char="•"/>
            </a:pPr>
            <a:r>
              <a:rPr lang="en-US" sz="2000" dirty="0"/>
              <a:t>Frequent  injection of bunches on energy  with high initial polarization of 85%</a:t>
            </a:r>
          </a:p>
          <a:p>
            <a:pPr marL="342900" indent="-342900">
              <a:buFont typeface="Arial" panose="020B0604020202020204" pitchFamily="34" charset="0"/>
              <a:buChar char="•"/>
            </a:pPr>
            <a:r>
              <a:rPr lang="en-US" sz="2000" dirty="0"/>
              <a:t>Initial polarization decays towards P</a:t>
            </a:r>
            <a:r>
              <a:rPr lang="en-US" sz="2000" baseline="-25000" dirty="0"/>
              <a:t>∞  </a:t>
            </a:r>
            <a:r>
              <a:rPr lang="en-US" sz="2000" dirty="0"/>
              <a:t>&lt; ~50%                                                                (equilibrium of self-polarization and stochastic excitation)</a:t>
            </a:r>
          </a:p>
          <a:p>
            <a:pPr marL="342900" indent="-342900">
              <a:buFont typeface="Arial" panose="020B0604020202020204" pitchFamily="34" charset="0"/>
              <a:buChar char="•"/>
            </a:pPr>
            <a:r>
              <a:rPr lang="en-US" sz="2000" dirty="0"/>
              <a:t>At 18 GeV, </a:t>
            </a:r>
            <a:r>
              <a:rPr lang="en-US" sz="2000" dirty="0">
                <a:sym typeface="Wingdings" panose="05000000000000000000" pitchFamily="2" charset="2"/>
              </a:rPr>
              <a:t>every bunch is refreshed within minutes with </a:t>
            </a:r>
            <a:r>
              <a:rPr lang="en-US" sz="2000" dirty="0"/>
              <a:t>RCS cycling rate of 2Hz</a:t>
            </a:r>
          </a:p>
          <a:p>
            <a:pPr marL="342900" indent="-342900">
              <a:buFont typeface="Arial" panose="020B0604020202020204" pitchFamily="34" charset="0"/>
              <a:buChar char="•"/>
            </a:pPr>
            <a:r>
              <a:rPr lang="en-US" sz="2000" dirty="0"/>
              <a:t>Need both polarization directions present at the same time </a:t>
            </a:r>
            <a:endParaRPr lang="en-US" sz="2000" dirty="0">
              <a:sym typeface="Wingdings" panose="05000000000000000000" pitchFamily="2" charset="2"/>
            </a:endParaRPr>
          </a:p>
        </p:txBody>
      </p:sp>
      <p:sp>
        <p:nvSpPr>
          <p:cNvPr id="12" name="Slide Number Placeholder 11">
            <a:extLst>
              <a:ext uri="{FF2B5EF4-FFF2-40B4-BE49-F238E27FC236}">
                <a16:creationId xmlns:a16="http://schemas.microsoft.com/office/drawing/2014/main" id="{7975AD43-D98B-48FC-BBC5-8B4B3849698B}"/>
              </a:ext>
            </a:extLst>
          </p:cNvPr>
          <p:cNvSpPr>
            <a:spLocks noGrp="1"/>
          </p:cNvSpPr>
          <p:nvPr>
            <p:ph type="sldNum" sz="quarter" idx="12"/>
          </p:nvPr>
        </p:nvSpPr>
        <p:spPr/>
        <p:txBody>
          <a:bodyPr/>
          <a:lstStyle/>
          <a:p>
            <a:fld id="{893C5830-40F3-F04E-B2E3-10E6672BA8FF}" type="slidenum">
              <a:rPr lang="en-US" smtClean="0"/>
              <a:pPr/>
              <a:t>42</a:t>
            </a:fld>
            <a:endParaRPr lang="en-US"/>
          </a:p>
        </p:txBody>
      </p:sp>
      <p:grpSp>
        <p:nvGrpSpPr>
          <p:cNvPr id="5" name="Group 4">
            <a:extLst>
              <a:ext uri="{FF2B5EF4-FFF2-40B4-BE49-F238E27FC236}">
                <a16:creationId xmlns:a16="http://schemas.microsoft.com/office/drawing/2014/main" id="{8EFF0898-12EE-1643-9F32-4B859B0C8E18}"/>
              </a:ext>
            </a:extLst>
          </p:cNvPr>
          <p:cNvGrpSpPr/>
          <p:nvPr/>
        </p:nvGrpSpPr>
        <p:grpSpPr>
          <a:xfrm>
            <a:off x="553489" y="3095589"/>
            <a:ext cx="7538951" cy="3515498"/>
            <a:chOff x="1124910" y="2974176"/>
            <a:chExt cx="6669074" cy="2872400"/>
          </a:xfrm>
        </p:grpSpPr>
        <p:sp>
          <p:nvSpPr>
            <p:cNvPr id="10" name="Rectangle 9">
              <a:extLst>
                <a:ext uri="{FF2B5EF4-FFF2-40B4-BE49-F238E27FC236}">
                  <a16:creationId xmlns:a16="http://schemas.microsoft.com/office/drawing/2014/main" id="{38317727-58D4-4F7B-A368-45038FBF0530}"/>
                </a:ext>
              </a:extLst>
            </p:cNvPr>
            <p:cNvSpPr/>
            <p:nvPr/>
          </p:nvSpPr>
          <p:spPr>
            <a:xfrm>
              <a:off x="4059534" y="3487016"/>
              <a:ext cx="949567" cy="3000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E46C9771-F503-0741-A58D-7885A2B8EA60}"/>
                </a:ext>
              </a:extLst>
            </p:cNvPr>
            <p:cNvGrpSpPr/>
            <p:nvPr/>
          </p:nvGrpSpPr>
          <p:grpSpPr>
            <a:xfrm>
              <a:off x="1124910" y="2974176"/>
              <a:ext cx="1850122" cy="497443"/>
              <a:chOff x="1969362" y="2645426"/>
              <a:chExt cx="1850122" cy="497443"/>
            </a:xfrm>
          </p:grpSpPr>
          <p:sp>
            <p:nvSpPr>
              <p:cNvPr id="20" name="Arrow: Down 19">
                <a:extLst>
                  <a:ext uri="{FF2B5EF4-FFF2-40B4-BE49-F238E27FC236}">
                    <a16:creationId xmlns:a16="http://schemas.microsoft.com/office/drawing/2014/main" id="{49CC1403-0DBB-4C12-87B5-8AA8EC1E2F29}"/>
                  </a:ext>
                </a:extLst>
              </p:cNvPr>
              <p:cNvSpPr/>
              <p:nvPr/>
            </p:nvSpPr>
            <p:spPr>
              <a:xfrm>
                <a:off x="2079563" y="2882043"/>
                <a:ext cx="70941" cy="17887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Arrow: Down 20">
                <a:extLst>
                  <a:ext uri="{FF2B5EF4-FFF2-40B4-BE49-F238E27FC236}">
                    <a16:creationId xmlns:a16="http://schemas.microsoft.com/office/drawing/2014/main" id="{C994450B-3D0D-4059-AEE3-6864B2BD4BA2}"/>
                  </a:ext>
                </a:extLst>
              </p:cNvPr>
              <p:cNvSpPr/>
              <p:nvPr/>
            </p:nvSpPr>
            <p:spPr>
              <a:xfrm>
                <a:off x="2190711" y="2882043"/>
                <a:ext cx="70941" cy="178874"/>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TextBox 21">
                <a:extLst>
                  <a:ext uri="{FF2B5EF4-FFF2-40B4-BE49-F238E27FC236}">
                    <a16:creationId xmlns:a16="http://schemas.microsoft.com/office/drawing/2014/main" id="{00255013-84F7-452A-A749-99117FB32D2E}"/>
                  </a:ext>
                </a:extLst>
              </p:cNvPr>
              <p:cNvSpPr txBox="1"/>
              <p:nvPr/>
            </p:nvSpPr>
            <p:spPr>
              <a:xfrm>
                <a:off x="1969362" y="2645426"/>
                <a:ext cx="634301" cy="300082"/>
              </a:xfrm>
              <a:prstGeom prst="rect">
                <a:avLst/>
              </a:prstGeom>
              <a:noFill/>
            </p:spPr>
            <p:txBody>
              <a:bodyPr wrap="square" rtlCol="0">
                <a:spAutoFit/>
              </a:bodyPr>
              <a:lstStyle/>
              <a:p>
                <a:r>
                  <a:rPr lang="en-US" sz="1350" dirty="0"/>
                  <a:t>B P</a:t>
                </a:r>
              </a:p>
            </p:txBody>
          </p:sp>
          <p:sp>
            <p:nvSpPr>
              <p:cNvPr id="23" name="TextBox 22">
                <a:extLst>
                  <a:ext uri="{FF2B5EF4-FFF2-40B4-BE49-F238E27FC236}">
                    <a16:creationId xmlns:a16="http://schemas.microsoft.com/office/drawing/2014/main" id="{B59AEB57-CEC9-4546-92F5-CA09AC3C4D07}"/>
                  </a:ext>
                </a:extLst>
              </p:cNvPr>
              <p:cNvSpPr txBox="1"/>
              <p:nvPr/>
            </p:nvSpPr>
            <p:spPr>
              <a:xfrm>
                <a:off x="2462563" y="2665068"/>
                <a:ext cx="1356921" cy="477801"/>
              </a:xfrm>
              <a:prstGeom prst="rect">
                <a:avLst/>
              </a:prstGeom>
              <a:noFill/>
            </p:spPr>
            <p:txBody>
              <a:bodyPr wrap="square" rtlCol="0">
                <a:spAutoFit/>
              </a:bodyPr>
              <a:lstStyle/>
              <a:p>
                <a:r>
                  <a:rPr lang="en-US" sz="1600" dirty="0"/>
                  <a:t>Refilled every 1.2 minutes</a:t>
                </a:r>
              </a:p>
            </p:txBody>
          </p:sp>
        </p:grpSp>
        <p:grpSp>
          <p:nvGrpSpPr>
            <p:cNvPr id="4" name="Group 3">
              <a:extLst>
                <a:ext uri="{FF2B5EF4-FFF2-40B4-BE49-F238E27FC236}">
                  <a16:creationId xmlns:a16="http://schemas.microsoft.com/office/drawing/2014/main" id="{98797EF8-E92D-7A41-A13F-60F3875925B9}"/>
                </a:ext>
              </a:extLst>
            </p:cNvPr>
            <p:cNvGrpSpPr/>
            <p:nvPr/>
          </p:nvGrpSpPr>
          <p:grpSpPr>
            <a:xfrm>
              <a:off x="6128831" y="3023664"/>
              <a:ext cx="1597030" cy="533449"/>
              <a:chOff x="4336513" y="2617474"/>
              <a:chExt cx="1597030" cy="533449"/>
            </a:xfrm>
          </p:grpSpPr>
          <p:sp>
            <p:nvSpPr>
              <p:cNvPr id="25" name="Arrow: Down 24">
                <a:extLst>
                  <a:ext uri="{FF2B5EF4-FFF2-40B4-BE49-F238E27FC236}">
                    <a16:creationId xmlns:a16="http://schemas.microsoft.com/office/drawing/2014/main" id="{F9DF7985-C6C6-4C8E-A66C-AA41218F13D2}"/>
                  </a:ext>
                </a:extLst>
              </p:cNvPr>
              <p:cNvSpPr/>
              <p:nvPr/>
            </p:nvSpPr>
            <p:spPr>
              <a:xfrm>
                <a:off x="4440326" y="2855060"/>
                <a:ext cx="70941" cy="17887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Arrow: Down 25">
                <a:extLst>
                  <a:ext uri="{FF2B5EF4-FFF2-40B4-BE49-F238E27FC236}">
                    <a16:creationId xmlns:a16="http://schemas.microsoft.com/office/drawing/2014/main" id="{26E028CE-01AE-471D-8D62-C4C1EFE81995}"/>
                  </a:ext>
                </a:extLst>
              </p:cNvPr>
              <p:cNvSpPr/>
              <p:nvPr/>
            </p:nvSpPr>
            <p:spPr>
              <a:xfrm flipH="1" flipV="1">
                <a:off x="4523094" y="2844413"/>
                <a:ext cx="70941" cy="173856"/>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TextBox 26">
                <a:extLst>
                  <a:ext uri="{FF2B5EF4-FFF2-40B4-BE49-F238E27FC236}">
                    <a16:creationId xmlns:a16="http://schemas.microsoft.com/office/drawing/2014/main" id="{2796BACF-8CAC-4831-AC41-D8F38C068A80}"/>
                  </a:ext>
                </a:extLst>
              </p:cNvPr>
              <p:cNvSpPr txBox="1"/>
              <p:nvPr/>
            </p:nvSpPr>
            <p:spPr>
              <a:xfrm>
                <a:off x="4336513" y="2617474"/>
                <a:ext cx="632636" cy="300082"/>
              </a:xfrm>
              <a:prstGeom prst="rect">
                <a:avLst/>
              </a:prstGeom>
              <a:noFill/>
            </p:spPr>
            <p:txBody>
              <a:bodyPr wrap="square" rtlCol="0">
                <a:spAutoFit/>
              </a:bodyPr>
              <a:lstStyle/>
              <a:p>
                <a:r>
                  <a:rPr lang="en-US" sz="1350" dirty="0"/>
                  <a:t>B P</a:t>
                </a:r>
              </a:p>
            </p:txBody>
          </p:sp>
          <p:sp>
            <p:nvSpPr>
              <p:cNvPr id="28" name="TextBox 27">
                <a:extLst>
                  <a:ext uri="{FF2B5EF4-FFF2-40B4-BE49-F238E27FC236}">
                    <a16:creationId xmlns:a16="http://schemas.microsoft.com/office/drawing/2014/main" id="{37147864-BE46-485E-BE87-292D448A91E9}"/>
                  </a:ext>
                </a:extLst>
              </p:cNvPr>
              <p:cNvSpPr txBox="1"/>
              <p:nvPr/>
            </p:nvSpPr>
            <p:spPr>
              <a:xfrm>
                <a:off x="4697848" y="2673122"/>
                <a:ext cx="1235695" cy="477801"/>
              </a:xfrm>
              <a:prstGeom prst="rect">
                <a:avLst/>
              </a:prstGeom>
              <a:noFill/>
            </p:spPr>
            <p:txBody>
              <a:bodyPr wrap="square" rtlCol="0">
                <a:spAutoFit/>
              </a:bodyPr>
              <a:lstStyle/>
              <a:p>
                <a:r>
                  <a:rPr lang="en-US" sz="1600" dirty="0"/>
                  <a:t>Refilled every  3.2 minutes</a:t>
                </a:r>
              </a:p>
            </p:txBody>
          </p:sp>
        </p:grpSp>
        <p:sp>
          <p:nvSpPr>
            <p:cNvPr id="37" name="TextBox 36">
              <a:extLst>
                <a:ext uri="{FF2B5EF4-FFF2-40B4-BE49-F238E27FC236}">
                  <a16:creationId xmlns:a16="http://schemas.microsoft.com/office/drawing/2014/main" id="{E34E9BF2-B909-40FE-AADC-7F8AEA7F53FB}"/>
                </a:ext>
              </a:extLst>
            </p:cNvPr>
            <p:cNvSpPr txBox="1"/>
            <p:nvPr/>
          </p:nvSpPr>
          <p:spPr>
            <a:xfrm>
              <a:off x="3061497" y="3979867"/>
              <a:ext cx="766205" cy="300082"/>
            </a:xfrm>
            <a:prstGeom prst="rect">
              <a:avLst/>
            </a:prstGeom>
            <a:noFill/>
          </p:spPr>
          <p:txBody>
            <a:bodyPr wrap="square" rtlCol="0">
              <a:spAutoFit/>
            </a:bodyPr>
            <a:lstStyle/>
            <a:p>
              <a:r>
                <a:rPr lang="en-US" sz="1350" dirty="0"/>
                <a:t>P</a:t>
              </a:r>
              <a:r>
                <a:rPr lang="en-US" sz="1350" baseline="-25000" dirty="0"/>
                <a:t>av</a:t>
              </a:r>
              <a:r>
                <a:rPr lang="en-US" sz="1350" dirty="0"/>
                <a:t>=80%</a:t>
              </a:r>
            </a:p>
          </p:txBody>
        </p:sp>
        <p:sp>
          <p:nvSpPr>
            <p:cNvPr id="38" name="TextBox 37">
              <a:extLst>
                <a:ext uri="{FF2B5EF4-FFF2-40B4-BE49-F238E27FC236}">
                  <a16:creationId xmlns:a16="http://schemas.microsoft.com/office/drawing/2014/main" id="{F89E5867-0640-4839-95FC-8AF46F55C20C}"/>
                </a:ext>
              </a:extLst>
            </p:cNvPr>
            <p:cNvSpPr txBox="1"/>
            <p:nvPr/>
          </p:nvSpPr>
          <p:spPr>
            <a:xfrm>
              <a:off x="2828653" y="4855407"/>
              <a:ext cx="766205" cy="300082"/>
            </a:xfrm>
            <a:prstGeom prst="rect">
              <a:avLst/>
            </a:prstGeom>
            <a:noFill/>
          </p:spPr>
          <p:txBody>
            <a:bodyPr wrap="square" rtlCol="0">
              <a:spAutoFit/>
            </a:bodyPr>
            <a:lstStyle/>
            <a:p>
              <a:r>
                <a:rPr lang="en-US" sz="1350" dirty="0"/>
                <a:t>P</a:t>
              </a:r>
              <a:r>
                <a:rPr lang="en-US" sz="1350" baseline="-25000" dirty="0"/>
                <a:t>av</a:t>
              </a:r>
              <a:r>
                <a:rPr lang="en-US" sz="1350" dirty="0"/>
                <a:t>=80%</a:t>
              </a:r>
            </a:p>
          </p:txBody>
        </p:sp>
        <p:sp>
          <p:nvSpPr>
            <p:cNvPr id="34" name="TextBox 33">
              <a:extLst>
                <a:ext uri="{FF2B5EF4-FFF2-40B4-BE49-F238E27FC236}">
                  <a16:creationId xmlns:a16="http://schemas.microsoft.com/office/drawing/2014/main" id="{415C4D00-2A0B-4745-8003-26F4BEFDA010}"/>
                </a:ext>
              </a:extLst>
            </p:cNvPr>
            <p:cNvSpPr txBox="1"/>
            <p:nvPr/>
          </p:nvSpPr>
          <p:spPr>
            <a:xfrm>
              <a:off x="4334771" y="5508022"/>
              <a:ext cx="1578355" cy="338554"/>
            </a:xfrm>
            <a:prstGeom prst="rect">
              <a:avLst/>
            </a:prstGeom>
            <a:noFill/>
          </p:spPr>
          <p:txBody>
            <a:bodyPr wrap="square" rtlCol="0">
              <a:spAutoFit/>
            </a:bodyPr>
            <a:lstStyle/>
            <a:p>
              <a:r>
                <a:rPr lang="en-US" sz="1600" dirty="0"/>
                <a:t>Re-injections</a:t>
              </a:r>
            </a:p>
          </p:txBody>
        </p:sp>
        <p:pic>
          <p:nvPicPr>
            <p:cNvPr id="11" name="Picture 10">
              <a:extLst>
                <a:ext uri="{FF2B5EF4-FFF2-40B4-BE49-F238E27FC236}">
                  <a16:creationId xmlns:a16="http://schemas.microsoft.com/office/drawing/2014/main" id="{AE7E1288-5ECA-4B7A-84BD-3932F8F1A55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124910" y="3550685"/>
              <a:ext cx="6315347" cy="2026072"/>
            </a:xfrm>
            <a:prstGeom prst="rect">
              <a:avLst/>
            </a:prstGeom>
          </p:spPr>
        </p:pic>
        <p:cxnSp>
          <p:nvCxnSpPr>
            <p:cNvPr id="9" name="Straight Arrow Connector 8">
              <a:extLst>
                <a:ext uri="{FF2B5EF4-FFF2-40B4-BE49-F238E27FC236}">
                  <a16:creationId xmlns:a16="http://schemas.microsoft.com/office/drawing/2014/main" id="{FD04846B-98E2-46A3-B988-D01AC003E952}"/>
                </a:ext>
              </a:extLst>
            </p:cNvPr>
            <p:cNvCxnSpPr>
              <a:cxnSpLocks/>
            </p:cNvCxnSpPr>
            <p:nvPr/>
          </p:nvCxnSpPr>
          <p:spPr>
            <a:xfrm>
              <a:off x="4930664" y="3637057"/>
              <a:ext cx="0" cy="15004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7F2CF027-7D5A-4B60-B773-659421ADB1E5}"/>
                </a:ext>
              </a:extLst>
            </p:cNvPr>
            <p:cNvSpPr txBox="1"/>
            <p:nvPr/>
          </p:nvSpPr>
          <p:spPr>
            <a:xfrm>
              <a:off x="6386353" y="4224086"/>
              <a:ext cx="1407631" cy="528096"/>
            </a:xfrm>
            <a:prstGeom prst="rect">
              <a:avLst/>
            </a:prstGeom>
            <a:solidFill>
              <a:schemeClr val="bg1"/>
            </a:solidFill>
          </p:spPr>
          <p:txBody>
            <a:bodyPr wrap="square" rtlCol="0">
              <a:spAutoFit/>
            </a:bodyPr>
            <a:lstStyle/>
            <a:p>
              <a:r>
                <a:rPr lang="en-US" dirty="0"/>
                <a:t>P</a:t>
              </a:r>
              <a:r>
                <a:rPr lang="en-US" baseline="-25000" dirty="0"/>
                <a:t>∞</a:t>
              </a:r>
              <a:r>
                <a:rPr lang="en-US" dirty="0"/>
                <a:t>= 30%</a:t>
              </a:r>
            </a:p>
            <a:p>
              <a:r>
                <a:rPr lang="en-US" dirty="0"/>
                <a:t>(conservative)</a:t>
              </a:r>
            </a:p>
          </p:txBody>
        </p:sp>
        <p:cxnSp>
          <p:nvCxnSpPr>
            <p:cNvPr id="35" name="Straight Arrow Connector 34">
              <a:extLst>
                <a:ext uri="{FF2B5EF4-FFF2-40B4-BE49-F238E27FC236}">
                  <a16:creationId xmlns:a16="http://schemas.microsoft.com/office/drawing/2014/main" id="{0179BB6D-E3BD-41B4-9E75-A88F5711408A}"/>
                </a:ext>
              </a:extLst>
            </p:cNvPr>
            <p:cNvCxnSpPr>
              <a:cxnSpLocks/>
            </p:cNvCxnSpPr>
            <p:nvPr/>
          </p:nvCxnSpPr>
          <p:spPr>
            <a:xfrm flipV="1">
              <a:off x="4056260" y="5170593"/>
              <a:ext cx="0" cy="281353"/>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9D7CAA17-E78B-47EB-9E5E-D95DC6595B91}"/>
                </a:ext>
              </a:extLst>
            </p:cNvPr>
            <p:cNvCxnSpPr>
              <a:cxnSpLocks/>
            </p:cNvCxnSpPr>
            <p:nvPr/>
          </p:nvCxnSpPr>
          <p:spPr>
            <a:xfrm flipV="1">
              <a:off x="4603860" y="5166867"/>
              <a:ext cx="0" cy="281353"/>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995C62B7-2069-4990-9C7E-128325662A4E}"/>
                </a:ext>
              </a:extLst>
            </p:cNvPr>
            <p:cNvCxnSpPr>
              <a:cxnSpLocks/>
            </p:cNvCxnSpPr>
            <p:nvPr/>
          </p:nvCxnSpPr>
          <p:spPr>
            <a:xfrm flipV="1">
              <a:off x="5164743" y="5160444"/>
              <a:ext cx="0" cy="281353"/>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00A66D39-23ED-46F2-8DBB-CED90267E8DD}"/>
                </a:ext>
              </a:extLst>
            </p:cNvPr>
            <p:cNvCxnSpPr>
              <a:cxnSpLocks/>
            </p:cNvCxnSpPr>
            <p:nvPr/>
          </p:nvCxnSpPr>
          <p:spPr>
            <a:xfrm flipV="1">
              <a:off x="5685777" y="5163471"/>
              <a:ext cx="0" cy="281353"/>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2709C982-B454-4B05-BDD3-2800FCC3D71C}"/>
                </a:ext>
              </a:extLst>
            </p:cNvPr>
            <p:cNvSpPr txBox="1"/>
            <p:nvPr/>
          </p:nvSpPr>
          <p:spPr>
            <a:xfrm>
              <a:off x="4401211" y="3350546"/>
              <a:ext cx="1227609" cy="338554"/>
            </a:xfrm>
            <a:prstGeom prst="rect">
              <a:avLst/>
            </a:prstGeom>
            <a:noFill/>
          </p:spPr>
          <p:txBody>
            <a:bodyPr wrap="square" rtlCol="0">
              <a:spAutoFit/>
            </a:bodyPr>
            <a:lstStyle/>
            <a:p>
              <a:r>
                <a:rPr lang="en-US" sz="1600" dirty="0"/>
                <a:t>Re-injection</a:t>
              </a:r>
            </a:p>
          </p:txBody>
        </p:sp>
      </p:grpSp>
    </p:spTree>
    <p:extLst>
      <p:ext uri="{BB962C8B-B14F-4D97-AF65-F5344CB8AC3E}">
        <p14:creationId xmlns:p14="http://schemas.microsoft.com/office/powerpoint/2010/main" val="1437038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48DA5-A316-4E08-9310-6D06F60BDECE}"/>
              </a:ext>
            </a:extLst>
          </p:cNvPr>
          <p:cNvSpPr>
            <a:spLocks noGrp="1"/>
          </p:cNvSpPr>
          <p:nvPr>
            <p:ph type="title"/>
          </p:nvPr>
        </p:nvSpPr>
        <p:spPr>
          <a:xfrm>
            <a:off x="136295" y="415343"/>
            <a:ext cx="8988552" cy="484748"/>
          </a:xfrm>
        </p:spPr>
        <p:txBody>
          <a:bodyPr>
            <a:noAutofit/>
          </a:bodyPr>
          <a:lstStyle/>
          <a:p>
            <a:r>
              <a:rPr lang="en-US" sz="3600" dirty="0"/>
              <a:t>EIC High Luminosity with a Crossing Angle</a:t>
            </a:r>
          </a:p>
        </p:txBody>
      </p:sp>
      <p:sp>
        <p:nvSpPr>
          <p:cNvPr id="6" name="TextBox 5">
            <a:extLst>
              <a:ext uri="{FF2B5EF4-FFF2-40B4-BE49-F238E27FC236}">
                <a16:creationId xmlns:a16="http://schemas.microsoft.com/office/drawing/2014/main" id="{A04C1FF3-9770-4A7F-9CCA-4E65331CE380}"/>
              </a:ext>
            </a:extLst>
          </p:cNvPr>
          <p:cNvSpPr txBox="1"/>
          <p:nvPr/>
        </p:nvSpPr>
        <p:spPr>
          <a:xfrm>
            <a:off x="267450" y="2304302"/>
            <a:ext cx="3845925" cy="923330"/>
          </a:xfrm>
          <a:prstGeom prst="rect">
            <a:avLst/>
          </a:prstGeom>
          <a:noFill/>
        </p:spPr>
        <p:txBody>
          <a:bodyPr wrap="none" rtlCol="0">
            <a:spAutoFit/>
          </a:bodyPr>
          <a:lstStyle/>
          <a:p>
            <a:pPr marL="285750" indent="-285750">
              <a:buFont typeface="Arial" panose="020B0604020202020204" pitchFamily="34" charset="0"/>
              <a:buChar char="•"/>
            </a:pPr>
            <a:r>
              <a:rPr lang="en-US" b="1" dirty="0">
                <a:latin typeface="Arial" panose="020B0604020202020204" pitchFamily="34" charset="0"/>
                <a:cs typeface="Arial" panose="020B0604020202020204" pitchFamily="34" charset="0"/>
              </a:rPr>
              <a:t>However</a:t>
            </a:r>
            <a:r>
              <a:rPr lang="en-US" dirty="0">
                <a:latin typeface="Arial" panose="020B0604020202020204" pitchFamily="34" charset="0"/>
                <a:cs typeface="Arial" panose="020B0604020202020204" pitchFamily="34" charset="0"/>
              </a:rPr>
              <a:t>, crossing angle causes</a:t>
            </a:r>
          </a:p>
          <a:p>
            <a:pPr marL="742950" lvl="1" indent="-285750">
              <a:buFont typeface="Courier New" panose="02070309020205020404" pitchFamily="49" charset="0"/>
              <a:buChar char="o"/>
            </a:pPr>
            <a:r>
              <a:rPr lang="en-US" dirty="0">
                <a:latin typeface="Arial" panose="020B0604020202020204" pitchFamily="34" charset="0"/>
                <a:cs typeface="Arial" panose="020B0604020202020204" pitchFamily="34" charset="0"/>
              </a:rPr>
              <a:t>Low luminosity </a:t>
            </a:r>
          </a:p>
          <a:p>
            <a:pPr marL="742950" lvl="1" indent="-285750">
              <a:buFont typeface="Courier New" panose="02070309020205020404" pitchFamily="49" charset="0"/>
              <a:buChar char="o"/>
            </a:pPr>
            <a:r>
              <a:rPr lang="en-US" dirty="0">
                <a:latin typeface="Arial" panose="020B0604020202020204" pitchFamily="34" charset="0"/>
                <a:cs typeface="Arial" panose="020B0604020202020204" pitchFamily="34" charset="0"/>
              </a:rPr>
              <a:t>Beam dynamics issues</a:t>
            </a:r>
          </a:p>
        </p:txBody>
      </p:sp>
      <p:sp>
        <p:nvSpPr>
          <p:cNvPr id="7" name="TextBox 6">
            <a:extLst>
              <a:ext uri="{FF2B5EF4-FFF2-40B4-BE49-F238E27FC236}">
                <a16:creationId xmlns:a16="http://schemas.microsoft.com/office/drawing/2014/main" id="{79E5B8CC-E8C9-44D6-B30E-6626FC267D69}"/>
              </a:ext>
            </a:extLst>
          </p:cNvPr>
          <p:cNvSpPr txBox="1"/>
          <p:nvPr/>
        </p:nvSpPr>
        <p:spPr>
          <a:xfrm>
            <a:off x="217423" y="3774596"/>
            <a:ext cx="5504743" cy="923330"/>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Then :</a:t>
            </a:r>
          </a:p>
          <a:p>
            <a:pPr marL="742950" lvl="1" indent="-285750">
              <a:buFont typeface="Courier New" panose="02070309020205020404" pitchFamily="49" charset="0"/>
              <a:buChar char="o"/>
            </a:pPr>
            <a:r>
              <a:rPr lang="en-US" dirty="0">
                <a:latin typeface="Arial" panose="020B0604020202020204" pitchFamily="34" charset="0"/>
                <a:cs typeface="Arial" panose="020B0604020202020204" pitchFamily="34" charset="0"/>
              </a:rPr>
              <a:t>Effective head-on collision restored </a:t>
            </a:r>
          </a:p>
          <a:p>
            <a:pPr marL="742950" lvl="1" indent="-285750">
              <a:buFont typeface="Courier New" panose="02070309020205020404" pitchFamily="49" charset="0"/>
              <a:buChar char="o"/>
            </a:pPr>
            <a:r>
              <a:rPr lang="en-US" dirty="0">
                <a:latin typeface="Arial" panose="020B0604020202020204" pitchFamily="34" charset="0"/>
                <a:cs typeface="Arial" panose="020B0604020202020204" pitchFamily="34" charset="0"/>
              </a:rPr>
              <a:t>Beam dynamic issues resolved</a:t>
            </a:r>
          </a:p>
        </p:txBody>
      </p:sp>
      <p:sp>
        <p:nvSpPr>
          <p:cNvPr id="11" name="TextBox 10">
            <a:extLst>
              <a:ext uri="{FF2B5EF4-FFF2-40B4-BE49-F238E27FC236}">
                <a16:creationId xmlns:a16="http://schemas.microsoft.com/office/drawing/2014/main" id="{7A9B2E15-9A64-4028-A325-985211D2C6E5}"/>
              </a:ext>
            </a:extLst>
          </p:cNvPr>
          <p:cNvSpPr txBox="1"/>
          <p:nvPr/>
        </p:nvSpPr>
        <p:spPr>
          <a:xfrm>
            <a:off x="217423" y="3401827"/>
            <a:ext cx="3542022" cy="369332"/>
          </a:xfrm>
          <a:prstGeom prst="rect">
            <a:avLst/>
          </a:prstGeom>
          <a:noFill/>
        </p:spPr>
        <p:txBody>
          <a:bodyPr wrap="square" rtlCol="0">
            <a:spAutoFit/>
          </a:bodyPr>
          <a:lstStyle/>
          <a:p>
            <a:pPr marL="285750" indent="-285750">
              <a:buFont typeface="Arial" panose="020B0604020202020204" pitchFamily="34" charset="0"/>
              <a:buChar char="•"/>
            </a:pPr>
            <a:r>
              <a:rPr lang="en-US" b="1" dirty="0"/>
              <a:t>avoided by Crab Crossing </a:t>
            </a:r>
          </a:p>
        </p:txBody>
      </p:sp>
      <p:sp>
        <p:nvSpPr>
          <p:cNvPr id="12" name="Slide Number Placeholder 11">
            <a:extLst>
              <a:ext uri="{FF2B5EF4-FFF2-40B4-BE49-F238E27FC236}">
                <a16:creationId xmlns:a16="http://schemas.microsoft.com/office/drawing/2014/main" id="{40B2C9FD-0294-42BF-95B5-6454D12F0095}"/>
              </a:ext>
            </a:extLst>
          </p:cNvPr>
          <p:cNvSpPr>
            <a:spLocks noGrp="1"/>
          </p:cNvSpPr>
          <p:nvPr>
            <p:ph type="sldNum" sz="quarter" idx="12"/>
          </p:nvPr>
        </p:nvSpPr>
        <p:spPr>
          <a:xfrm>
            <a:off x="3543300" y="6303449"/>
            <a:ext cx="2057400" cy="365125"/>
          </a:xfrm>
        </p:spPr>
        <p:txBody>
          <a:bodyPr/>
          <a:lstStyle/>
          <a:p>
            <a:fld id="{893C5830-40F3-F04E-B2E3-10E6672BA8FF}" type="slidenum">
              <a:rPr lang="en-US" smtClean="0"/>
              <a:pPr/>
              <a:t>43</a:t>
            </a:fld>
            <a:endParaRPr lang="en-US" dirty="0"/>
          </a:p>
        </p:txBody>
      </p:sp>
      <p:sp>
        <p:nvSpPr>
          <p:cNvPr id="4" name="Rectangle 3">
            <a:extLst>
              <a:ext uri="{FF2B5EF4-FFF2-40B4-BE49-F238E27FC236}">
                <a16:creationId xmlns:a16="http://schemas.microsoft.com/office/drawing/2014/main" id="{33779CE9-AD5A-41E5-8B71-12E136E2C481}"/>
              </a:ext>
            </a:extLst>
          </p:cNvPr>
          <p:cNvSpPr/>
          <p:nvPr/>
        </p:nvSpPr>
        <p:spPr>
          <a:xfrm>
            <a:off x="6778388" y="3276976"/>
            <a:ext cx="800669" cy="1737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Right 9">
            <a:extLst>
              <a:ext uri="{FF2B5EF4-FFF2-40B4-BE49-F238E27FC236}">
                <a16:creationId xmlns:a16="http://schemas.microsoft.com/office/drawing/2014/main" id="{DFEF990F-83C1-4F21-86AB-ECC5CF4B68A1}"/>
              </a:ext>
            </a:extLst>
          </p:cNvPr>
          <p:cNvSpPr/>
          <p:nvPr/>
        </p:nvSpPr>
        <p:spPr>
          <a:xfrm>
            <a:off x="3280933" y="3262901"/>
            <a:ext cx="491543" cy="670397"/>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8600AF09-C678-4AE3-BC1C-AE01FFCFA494}"/>
              </a:ext>
            </a:extLst>
          </p:cNvPr>
          <p:cNvSpPr txBox="1"/>
          <p:nvPr/>
        </p:nvSpPr>
        <p:spPr>
          <a:xfrm>
            <a:off x="136295" y="4869641"/>
            <a:ext cx="5532915" cy="1477328"/>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RF resonator (crab-cavity) prototypes built </a:t>
            </a:r>
          </a:p>
          <a:p>
            <a:r>
              <a:rPr lang="en-US" dirty="0">
                <a:latin typeface="Arial" panose="020B0604020202020204" pitchFamily="34" charset="0"/>
                <a:cs typeface="Arial" panose="020B0604020202020204" pitchFamily="34" charset="0"/>
              </a:rPr>
              <a:t>     and tested with proton beam in the CERN-SPS</a:t>
            </a:r>
          </a:p>
          <a:p>
            <a:r>
              <a:rPr lang="en-US" dirty="0">
                <a:latin typeface="Arial" panose="020B0604020202020204" pitchFamily="34" charset="0"/>
                <a:cs typeface="Arial" panose="020B0604020202020204" pitchFamily="34" charset="0"/>
              </a:rPr>
              <a:t>          - The EIC crab-cavity need large waveguide</a:t>
            </a:r>
            <a:br>
              <a:rPr lang="en-US" dirty="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          ports to allow the trapped modes to escape</a:t>
            </a:r>
          </a:p>
          <a:p>
            <a:endParaRPr lang="en-US" dirty="0"/>
          </a:p>
        </p:txBody>
      </p:sp>
      <p:pic>
        <p:nvPicPr>
          <p:cNvPr id="17" name="Picture 16">
            <a:extLst>
              <a:ext uri="{FF2B5EF4-FFF2-40B4-BE49-F238E27FC236}">
                <a16:creationId xmlns:a16="http://schemas.microsoft.com/office/drawing/2014/main" id="{9DE6A4FD-F1D1-415D-956C-8CC4B016F68A}"/>
              </a:ext>
            </a:extLst>
          </p:cNvPr>
          <p:cNvPicPr>
            <a:picLocks noChangeAspect="1"/>
          </p:cNvPicPr>
          <p:nvPr/>
        </p:nvPicPr>
        <p:blipFill>
          <a:blip r:embed="rId2"/>
          <a:stretch>
            <a:fillRect/>
          </a:stretch>
        </p:blipFill>
        <p:spPr>
          <a:xfrm>
            <a:off x="5164120" y="1504154"/>
            <a:ext cx="3887558" cy="2902824"/>
          </a:xfrm>
          <a:prstGeom prst="rect">
            <a:avLst/>
          </a:prstGeom>
        </p:spPr>
      </p:pic>
      <p:sp>
        <p:nvSpPr>
          <p:cNvPr id="9" name="Rectangle 8">
            <a:extLst>
              <a:ext uri="{FF2B5EF4-FFF2-40B4-BE49-F238E27FC236}">
                <a16:creationId xmlns:a16="http://schemas.microsoft.com/office/drawing/2014/main" id="{1D156322-371F-4AB6-BE0F-9E87DCF0F5FE}"/>
              </a:ext>
            </a:extLst>
          </p:cNvPr>
          <p:cNvSpPr/>
          <p:nvPr/>
        </p:nvSpPr>
        <p:spPr>
          <a:xfrm>
            <a:off x="219456" y="1050209"/>
            <a:ext cx="8778239" cy="1200329"/>
          </a:xfrm>
          <a:prstGeom prst="rect">
            <a:avLst/>
          </a:prstGeom>
        </p:spPr>
        <p:txBody>
          <a:bodyPr wrap="square">
            <a:spAutoFit/>
          </a:bodyPr>
          <a:lstStyle/>
          <a:p>
            <a:pPr marL="285750" indent="-285750">
              <a:buFont typeface="Arial" panose="020B0604020202020204" pitchFamily="34" charset="0"/>
              <a:buChar char="•"/>
            </a:pPr>
            <a:r>
              <a:rPr lang="en-US" b="1" dirty="0">
                <a:latin typeface="Arial" panose="020B0604020202020204" pitchFamily="34" charset="0"/>
                <a:cs typeface="Arial" panose="020B0604020202020204" pitchFamily="34" charset="0"/>
              </a:rPr>
              <a:t>Modest crossing angle of 25 mrad </a:t>
            </a:r>
            <a:r>
              <a:rPr lang="en-US" dirty="0">
                <a:latin typeface="Arial" panose="020B0604020202020204" pitchFamily="34" charset="0"/>
                <a:cs typeface="Arial" panose="020B0604020202020204" pitchFamily="34" charset="0"/>
              </a:rPr>
              <a:t>	</a:t>
            </a:r>
          </a:p>
          <a:p>
            <a:pPr marL="742950" lvl="1" indent="-285750">
              <a:buFont typeface="Courier New" panose="02070309020205020404" pitchFamily="49" charset="0"/>
              <a:buChar char="o"/>
            </a:pPr>
            <a:r>
              <a:rPr lang="en-US" dirty="0">
                <a:latin typeface="Arial" panose="020B0604020202020204" pitchFamily="34" charset="0"/>
                <a:cs typeface="Arial" panose="020B0604020202020204" pitchFamily="34" charset="0"/>
              </a:rPr>
              <a:t>Avoid parasitic collisions due to short bunch spacing </a:t>
            </a:r>
          </a:p>
          <a:p>
            <a:pPr marL="742950" lvl="1" indent="-285750">
              <a:buFont typeface="Courier New" panose="02070309020205020404" pitchFamily="49" charset="0"/>
              <a:buChar char="o"/>
            </a:pPr>
            <a:r>
              <a:rPr lang="en-US" dirty="0">
                <a:latin typeface="Arial" panose="020B0604020202020204" pitchFamily="34" charset="0"/>
                <a:cs typeface="Arial" panose="020B0604020202020204" pitchFamily="34" charset="0"/>
              </a:rPr>
              <a:t>For machine elements, to improve detection</a:t>
            </a:r>
          </a:p>
          <a:p>
            <a:pPr marL="742950" lvl="1" indent="-285750">
              <a:buFont typeface="Courier New" panose="02070309020205020404" pitchFamily="49" charset="0"/>
              <a:buChar char="o"/>
            </a:pPr>
            <a:r>
              <a:rPr lang="en-US" dirty="0">
                <a:latin typeface="Arial" panose="020B0604020202020204" pitchFamily="34" charset="0"/>
                <a:cs typeface="Arial" panose="020B0604020202020204" pitchFamily="34" charset="0"/>
              </a:rPr>
              <a:t>Reduce detector background </a:t>
            </a:r>
          </a:p>
        </p:txBody>
      </p:sp>
      <p:sp>
        <p:nvSpPr>
          <p:cNvPr id="8" name="TextBox 7">
            <a:extLst>
              <a:ext uri="{FF2B5EF4-FFF2-40B4-BE49-F238E27FC236}">
                <a16:creationId xmlns:a16="http://schemas.microsoft.com/office/drawing/2014/main" id="{413FC26A-811E-455C-BAED-4B2444881D1D}"/>
              </a:ext>
            </a:extLst>
          </p:cNvPr>
          <p:cNvSpPr txBox="1"/>
          <p:nvPr/>
        </p:nvSpPr>
        <p:spPr>
          <a:xfrm>
            <a:off x="7698580" y="2703072"/>
            <a:ext cx="1053875" cy="246221"/>
          </a:xfrm>
          <a:prstGeom prst="rect">
            <a:avLst/>
          </a:prstGeom>
          <a:solidFill>
            <a:schemeClr val="bg1"/>
          </a:solidFill>
        </p:spPr>
        <p:txBody>
          <a:bodyPr wrap="square" rtlCol="0">
            <a:spAutoFit/>
          </a:bodyPr>
          <a:lstStyle/>
          <a:p>
            <a:r>
              <a:rPr lang="en-US" sz="1000" dirty="0"/>
              <a:t>25 mrad</a:t>
            </a:r>
          </a:p>
        </p:txBody>
      </p:sp>
      <p:pic>
        <p:nvPicPr>
          <p:cNvPr id="18" name="Picture 17">
            <a:extLst>
              <a:ext uri="{FF2B5EF4-FFF2-40B4-BE49-F238E27FC236}">
                <a16:creationId xmlns:a16="http://schemas.microsoft.com/office/drawing/2014/main" id="{D089E85E-2208-C045-A7C6-CBD99A1855A2}"/>
              </a:ext>
            </a:extLst>
          </p:cNvPr>
          <p:cNvPicPr>
            <a:picLocks noChangeAspect="1"/>
          </p:cNvPicPr>
          <p:nvPr/>
        </p:nvPicPr>
        <p:blipFill rotWithShape="1">
          <a:blip r:embed="rId3">
            <a:clrChange>
              <a:clrFrom>
                <a:srgbClr val="FFFFFF"/>
              </a:clrFrom>
              <a:clrTo>
                <a:srgbClr val="FFFFFF">
                  <a:alpha val="0"/>
                </a:srgbClr>
              </a:clrTo>
            </a:clrChange>
          </a:blip>
          <a:srcRect t="7580"/>
          <a:stretch/>
        </p:blipFill>
        <p:spPr>
          <a:xfrm>
            <a:off x="5227368" y="4083543"/>
            <a:ext cx="3887557" cy="2585031"/>
          </a:xfrm>
          <a:prstGeom prst="rect">
            <a:avLst/>
          </a:prstGeom>
        </p:spPr>
      </p:pic>
    </p:spTree>
    <p:extLst>
      <p:ext uri="{BB962C8B-B14F-4D97-AF65-F5344CB8AC3E}">
        <p14:creationId xmlns:p14="http://schemas.microsoft.com/office/powerpoint/2010/main" val="50068029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B94449F-EC70-6A48-BF68-C803AB73AF96}"/>
              </a:ext>
            </a:extLst>
          </p:cNvPr>
          <p:cNvSpPr>
            <a:spLocks noGrp="1"/>
          </p:cNvSpPr>
          <p:nvPr>
            <p:ph type="sldNum" sz="quarter" idx="12"/>
          </p:nvPr>
        </p:nvSpPr>
        <p:spPr/>
        <p:txBody>
          <a:bodyPr/>
          <a:lstStyle/>
          <a:p>
            <a:fld id="{893C5830-40F3-F04E-B2E3-10E6672BA8FF}" type="slidenum">
              <a:rPr lang="en-US" smtClean="0"/>
              <a:pPr/>
              <a:t>44</a:t>
            </a:fld>
            <a:endParaRPr lang="en-US"/>
          </a:p>
        </p:txBody>
      </p:sp>
      <p:sp>
        <p:nvSpPr>
          <p:cNvPr id="5" name="Title 1">
            <a:extLst>
              <a:ext uri="{FF2B5EF4-FFF2-40B4-BE49-F238E27FC236}">
                <a16:creationId xmlns:a16="http://schemas.microsoft.com/office/drawing/2014/main" id="{D7FC81F7-1E13-E142-B73C-B05DEA24C32D}"/>
              </a:ext>
            </a:extLst>
          </p:cNvPr>
          <p:cNvSpPr>
            <a:spLocks noGrp="1"/>
          </p:cNvSpPr>
          <p:nvPr>
            <p:ph type="title"/>
          </p:nvPr>
        </p:nvSpPr>
        <p:spPr>
          <a:xfrm>
            <a:off x="411892" y="240539"/>
            <a:ext cx="6783467" cy="487490"/>
          </a:xfrm>
        </p:spPr>
        <p:txBody>
          <a:bodyPr>
            <a:normAutofit fontScale="90000"/>
          </a:bodyPr>
          <a:lstStyle/>
          <a:p>
            <a:r>
              <a:rPr lang="en-US" altLang="en-US" dirty="0"/>
              <a:t>Interaction Region Concept</a:t>
            </a:r>
            <a:endParaRPr lang="en-US" dirty="0"/>
          </a:p>
        </p:txBody>
      </p:sp>
      <p:grpSp>
        <p:nvGrpSpPr>
          <p:cNvPr id="6" name="Group 47">
            <a:extLst>
              <a:ext uri="{FF2B5EF4-FFF2-40B4-BE49-F238E27FC236}">
                <a16:creationId xmlns:a16="http://schemas.microsoft.com/office/drawing/2014/main" id="{6DE8F934-9862-8D4F-963F-7DF6BF704E0E}"/>
              </a:ext>
            </a:extLst>
          </p:cNvPr>
          <p:cNvGrpSpPr>
            <a:grpSpLocks/>
          </p:cNvGrpSpPr>
          <p:nvPr/>
        </p:nvGrpSpPr>
        <p:grpSpPr bwMode="auto">
          <a:xfrm>
            <a:off x="3085659" y="1510419"/>
            <a:ext cx="5991931" cy="3837162"/>
            <a:chOff x="794" y="696"/>
            <a:chExt cx="5068" cy="3176"/>
          </a:xfrm>
        </p:grpSpPr>
        <p:pic>
          <p:nvPicPr>
            <p:cNvPr id="7" name="Picture 35">
              <a:extLst>
                <a:ext uri="{FF2B5EF4-FFF2-40B4-BE49-F238E27FC236}">
                  <a16:creationId xmlns:a16="http://schemas.microsoft.com/office/drawing/2014/main" id="{6A6A4984-80F4-3B46-AC3B-28241E52D4F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878856">
              <a:off x="2628" y="2302"/>
              <a:ext cx="859" cy="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Straight Connector 7">
              <a:extLst>
                <a:ext uri="{FF2B5EF4-FFF2-40B4-BE49-F238E27FC236}">
                  <a16:creationId xmlns:a16="http://schemas.microsoft.com/office/drawing/2014/main" id="{1EA0266F-66A9-CF48-AED9-EA0EBEB0704E}"/>
                </a:ext>
              </a:extLst>
            </p:cNvPr>
            <p:cNvCxnSpPr/>
            <p:nvPr/>
          </p:nvCxnSpPr>
          <p:spPr>
            <a:xfrm flipV="1">
              <a:off x="1689" y="2012"/>
              <a:ext cx="3119" cy="391"/>
            </a:xfrm>
            <a:prstGeom prst="line">
              <a:avLst/>
            </a:prstGeom>
            <a:noFill/>
            <a:ln w="31750" cap="flat" cmpd="sng" algn="ctr">
              <a:solidFill>
                <a:srgbClr val="FF0000"/>
              </a:solidFill>
              <a:prstDash val="solid"/>
              <a:headEnd type="none" w="lg" len="lg"/>
              <a:tailEnd type="none"/>
            </a:ln>
            <a:effectLst/>
          </p:spPr>
        </p:cxnSp>
        <p:sp>
          <p:nvSpPr>
            <p:cNvPr id="9" name="TextBox 18">
              <a:extLst>
                <a:ext uri="{FF2B5EF4-FFF2-40B4-BE49-F238E27FC236}">
                  <a16:creationId xmlns:a16="http://schemas.microsoft.com/office/drawing/2014/main" id="{F67B4002-1C81-4942-8D36-0779A1886E47}"/>
                </a:ext>
              </a:extLst>
            </p:cNvPr>
            <p:cNvSpPr txBox="1">
              <a:spLocks noChangeArrowheads="1"/>
            </p:cNvSpPr>
            <p:nvPr/>
          </p:nvSpPr>
          <p:spPr bwMode="auto">
            <a:xfrm rot="1736580">
              <a:off x="895" y="1494"/>
              <a:ext cx="1077"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Blip>
                  <a:blip r:embed="rId3"/>
                </a:buBlip>
                <a:defRPr sz="20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Wingdings" panose="05000000000000000000" pitchFamily="2" charset="2"/>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9pPr>
            </a:lstStyle>
            <a:p>
              <a:pPr marL="0" marR="0" lvl="0" indent="0" defTabSz="457200" eaLnBrk="1" fontAlgn="base" latinLnBrk="0" hangingPunct="1">
                <a:lnSpc>
                  <a:spcPct val="100000"/>
                </a:lnSpc>
                <a:spcBef>
                  <a:spcPct val="0"/>
                </a:spcBef>
                <a:spcAft>
                  <a:spcPct val="0"/>
                </a:spcAft>
                <a:buClrTx/>
                <a:buSzTx/>
                <a:buFontTx/>
                <a:buNone/>
                <a:tabLst/>
                <a:defRPr/>
              </a:pPr>
              <a:r>
                <a:rPr kumimoji="0" lang="en-US" altLang="en-US" sz="1600" b="0" i="0" u="none" strike="noStrike" kern="0" cap="none" spc="0" normalizeH="0" baseline="0" noProof="0">
                  <a:ln>
                    <a:noFill/>
                  </a:ln>
                  <a:solidFill>
                    <a:srgbClr val="000000"/>
                  </a:solidFill>
                  <a:effectLst/>
                  <a:uLnTx/>
                  <a:uFillTx/>
                  <a:latin typeface="Calibri" panose="020F0502020204030204" pitchFamily="34" charset="0"/>
                  <a:cs typeface="Arial" panose="020B0604020202020204" pitchFamily="34" charset="0"/>
                </a:rPr>
                <a:t>Ion beamline</a:t>
              </a:r>
            </a:p>
          </p:txBody>
        </p:sp>
        <p:cxnSp>
          <p:nvCxnSpPr>
            <p:cNvPr id="10" name="Straight Connector 9">
              <a:extLst>
                <a:ext uri="{FF2B5EF4-FFF2-40B4-BE49-F238E27FC236}">
                  <a16:creationId xmlns:a16="http://schemas.microsoft.com/office/drawing/2014/main" id="{E5626F7E-0831-0A4C-9B80-434666BDAB58}"/>
                </a:ext>
              </a:extLst>
            </p:cNvPr>
            <p:cNvCxnSpPr/>
            <p:nvPr/>
          </p:nvCxnSpPr>
          <p:spPr>
            <a:xfrm>
              <a:off x="1218" y="1398"/>
              <a:ext cx="2658" cy="1402"/>
            </a:xfrm>
            <a:prstGeom prst="line">
              <a:avLst/>
            </a:prstGeom>
            <a:noFill/>
            <a:ln w="31750" cap="flat" cmpd="sng" algn="ctr">
              <a:solidFill>
                <a:srgbClr val="000090"/>
              </a:solidFill>
              <a:prstDash val="solid"/>
              <a:tailEnd type="none" w="lg" len="lg"/>
            </a:ln>
            <a:effectLst/>
          </p:spPr>
        </p:cxnSp>
        <p:sp>
          <p:nvSpPr>
            <p:cNvPr id="11" name="TextBox 48">
              <a:extLst>
                <a:ext uri="{FF2B5EF4-FFF2-40B4-BE49-F238E27FC236}">
                  <a16:creationId xmlns:a16="http://schemas.microsoft.com/office/drawing/2014/main" id="{D9331C41-C2DC-4246-B0AE-06BB3B6C8C4B}"/>
                </a:ext>
              </a:extLst>
            </p:cNvPr>
            <p:cNvSpPr txBox="1">
              <a:spLocks noChangeArrowheads="1"/>
            </p:cNvSpPr>
            <p:nvPr/>
          </p:nvSpPr>
          <p:spPr bwMode="auto">
            <a:xfrm rot="21241863">
              <a:off x="3508" y="1838"/>
              <a:ext cx="1437"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Blip>
                  <a:blip r:embed="rId3"/>
                </a:buBlip>
                <a:defRPr sz="20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Wingdings" panose="05000000000000000000" pitchFamily="2" charset="2"/>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9pPr>
            </a:lstStyle>
            <a:p>
              <a:pPr marL="0" marR="0" lvl="0" indent="0" defTabSz="457200" eaLnBrk="1" fontAlgn="base" latinLnBrk="0" hangingPunct="1">
                <a:lnSpc>
                  <a:spcPct val="100000"/>
                </a:lnSpc>
                <a:spcBef>
                  <a:spcPct val="0"/>
                </a:spcBef>
                <a:spcAft>
                  <a:spcPct val="0"/>
                </a:spcAft>
                <a:buClrTx/>
                <a:buSzTx/>
                <a:buFontTx/>
                <a:buNone/>
                <a:tabLst/>
                <a:defRPr/>
              </a:pPr>
              <a:r>
                <a:rPr kumimoji="0" lang="en-US" altLang="en-US" sz="1600" b="0" i="0" u="none" strike="noStrike" kern="0" cap="none" spc="0" normalizeH="0" baseline="0" noProof="0">
                  <a:ln>
                    <a:noFill/>
                  </a:ln>
                  <a:solidFill>
                    <a:srgbClr val="000000"/>
                  </a:solidFill>
                  <a:effectLst/>
                  <a:uLnTx/>
                  <a:uFillTx/>
                  <a:latin typeface="Calibri" panose="020F0502020204030204" pitchFamily="34" charset="0"/>
                  <a:cs typeface="Arial" panose="020B0604020202020204" pitchFamily="34" charset="0"/>
                </a:rPr>
                <a:t>Electron beamline</a:t>
              </a:r>
            </a:p>
          </p:txBody>
        </p:sp>
        <p:sp>
          <p:nvSpPr>
            <p:cNvPr id="12" name="Can 11">
              <a:extLst>
                <a:ext uri="{FF2B5EF4-FFF2-40B4-BE49-F238E27FC236}">
                  <a16:creationId xmlns:a16="http://schemas.microsoft.com/office/drawing/2014/main" id="{8CA026CB-67B4-B748-8F2C-9DE6021B7A7C}"/>
                </a:ext>
              </a:extLst>
            </p:cNvPr>
            <p:cNvSpPr>
              <a:spLocks noChangeArrowheads="1"/>
            </p:cNvSpPr>
            <p:nvPr/>
          </p:nvSpPr>
          <p:spPr bwMode="auto">
            <a:xfrm rot="-5667381">
              <a:off x="1748" y="1420"/>
              <a:ext cx="2106" cy="1610"/>
            </a:xfrm>
            <a:prstGeom prst="can">
              <a:avLst>
                <a:gd name="adj" fmla="val 25000"/>
              </a:avLst>
            </a:prstGeom>
            <a:noFill/>
            <a:ln w="9525" algn="ctr">
              <a:solidFill>
                <a:srgbClr val="4A7EBB"/>
              </a:solidFill>
              <a:round/>
              <a:headEnd/>
              <a:tailEnd/>
            </a:ln>
            <a:effectLst>
              <a:outerShdw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vert="eaVert"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white"/>
                </a:solidFill>
                <a:effectLst/>
                <a:uLnTx/>
                <a:uFillTx/>
                <a:cs typeface="Arial" panose="020B0604020202020204" pitchFamily="34" charset="0"/>
              </a:endParaRPr>
            </a:p>
          </p:txBody>
        </p:sp>
        <p:sp>
          <p:nvSpPr>
            <p:cNvPr id="13" name="Cube 12">
              <a:extLst>
                <a:ext uri="{FF2B5EF4-FFF2-40B4-BE49-F238E27FC236}">
                  <a16:creationId xmlns:a16="http://schemas.microsoft.com/office/drawing/2014/main" id="{2DE83C02-AF18-0046-83FD-B512E94EA471}"/>
                </a:ext>
              </a:extLst>
            </p:cNvPr>
            <p:cNvSpPr>
              <a:spLocks noChangeArrowheads="1"/>
            </p:cNvSpPr>
            <p:nvPr/>
          </p:nvSpPr>
          <p:spPr bwMode="auto">
            <a:xfrm rot="-6409865">
              <a:off x="3671" y="2450"/>
              <a:ext cx="370" cy="589"/>
            </a:xfrm>
            <a:prstGeom prst="cube">
              <a:avLst>
                <a:gd name="adj" fmla="val 58255"/>
              </a:avLst>
            </a:prstGeom>
            <a:noFill/>
            <a:ln w="9525" algn="ctr">
              <a:solidFill>
                <a:srgbClr val="4A7EBB"/>
              </a:solidFill>
              <a:miter lim="800000"/>
              <a:headEnd/>
              <a:tailEnd/>
            </a:ln>
            <a:effectLst>
              <a:outerShdw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vert="eaVert"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white"/>
                </a:solidFill>
                <a:effectLst/>
                <a:uLnTx/>
                <a:uFillTx/>
                <a:cs typeface="Arial" panose="020B0604020202020204" pitchFamily="34" charset="0"/>
              </a:endParaRPr>
            </a:p>
          </p:txBody>
        </p:sp>
        <p:cxnSp>
          <p:nvCxnSpPr>
            <p:cNvPr id="14" name="Straight Connector 13">
              <a:extLst>
                <a:ext uri="{FF2B5EF4-FFF2-40B4-BE49-F238E27FC236}">
                  <a16:creationId xmlns:a16="http://schemas.microsoft.com/office/drawing/2014/main" id="{7C5BDC4C-4888-344D-94B4-AFE445464E5D}"/>
                </a:ext>
              </a:extLst>
            </p:cNvPr>
            <p:cNvCxnSpPr/>
            <p:nvPr/>
          </p:nvCxnSpPr>
          <p:spPr>
            <a:xfrm>
              <a:off x="3876" y="2800"/>
              <a:ext cx="773" cy="649"/>
            </a:xfrm>
            <a:prstGeom prst="line">
              <a:avLst/>
            </a:prstGeom>
            <a:noFill/>
            <a:ln w="31750" cap="flat" cmpd="sng" algn="ctr">
              <a:solidFill>
                <a:srgbClr val="000090"/>
              </a:solidFill>
              <a:prstDash val="solid"/>
              <a:tailEnd type="triangle" w="lg" len="lg"/>
            </a:ln>
            <a:effectLst/>
          </p:spPr>
        </p:cxnSp>
        <p:pic>
          <p:nvPicPr>
            <p:cNvPr id="15" name="Picture 22" descr="Screen Shot 2016-06-28 at 10.14.02 AM.png">
              <a:extLst>
                <a:ext uri="{FF2B5EF4-FFF2-40B4-BE49-F238E27FC236}">
                  <a16:creationId xmlns:a16="http://schemas.microsoft.com/office/drawing/2014/main" id="{A2BF2DEF-D80A-9F4D-8E5C-B6A0B468BED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rot="-7339224">
              <a:off x="2345" y="1816"/>
              <a:ext cx="64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Oval 15">
              <a:extLst>
                <a:ext uri="{FF2B5EF4-FFF2-40B4-BE49-F238E27FC236}">
                  <a16:creationId xmlns:a16="http://schemas.microsoft.com/office/drawing/2014/main" id="{50B6AB44-15ED-7542-8295-92E1BEC74356}"/>
                </a:ext>
              </a:extLst>
            </p:cNvPr>
            <p:cNvSpPr/>
            <p:nvPr/>
          </p:nvSpPr>
          <p:spPr>
            <a:xfrm flipH="1">
              <a:off x="3102" y="1541"/>
              <a:ext cx="72" cy="85"/>
            </a:xfrm>
            <a:prstGeom prst="ellipse">
              <a:avLst/>
            </a:prstGeom>
            <a:solidFill>
              <a:srgbClr val="FFFF00"/>
            </a:solidFill>
            <a:ln w="9525" cap="flat" cmpd="sng" algn="ctr">
              <a:solidFill>
                <a:sysClr val="windowText" lastClr="000000"/>
              </a:solid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Calibri"/>
                <a:ea typeface="+mn-ea"/>
                <a:cs typeface="+mn-cs"/>
              </a:endParaRPr>
            </a:p>
          </p:txBody>
        </p:sp>
        <p:pic>
          <p:nvPicPr>
            <p:cNvPr id="17" name="Picture 29" descr="Screen Shot 2016-06-28 at 10.14.02 AM.png">
              <a:extLst>
                <a:ext uri="{FF2B5EF4-FFF2-40B4-BE49-F238E27FC236}">
                  <a16:creationId xmlns:a16="http://schemas.microsoft.com/office/drawing/2014/main" id="{21F49426-4F32-4A49-B843-545BDFAA6AF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rot="-552291">
              <a:off x="819" y="2418"/>
              <a:ext cx="64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Oval 17">
              <a:extLst>
                <a:ext uri="{FF2B5EF4-FFF2-40B4-BE49-F238E27FC236}">
                  <a16:creationId xmlns:a16="http://schemas.microsoft.com/office/drawing/2014/main" id="{CB98E3A7-E38B-CA4C-B522-928CBA1ADD96}"/>
                </a:ext>
              </a:extLst>
            </p:cNvPr>
            <p:cNvSpPr/>
            <p:nvPr/>
          </p:nvSpPr>
          <p:spPr>
            <a:xfrm flipH="1">
              <a:off x="794" y="2688"/>
              <a:ext cx="72" cy="85"/>
            </a:xfrm>
            <a:prstGeom prst="ellipse">
              <a:avLst/>
            </a:prstGeom>
            <a:solidFill>
              <a:srgbClr val="FFFF00"/>
            </a:solidFill>
            <a:ln w="9525" cap="flat" cmpd="sng" algn="ctr">
              <a:solidFill>
                <a:sysClr val="windowText" lastClr="000000"/>
              </a:solid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Calibri"/>
                <a:ea typeface="+mn-ea"/>
                <a:cs typeface="+mn-cs"/>
              </a:endParaRPr>
            </a:p>
          </p:txBody>
        </p:sp>
        <p:sp>
          <p:nvSpPr>
            <p:cNvPr id="19" name="Cube 18">
              <a:extLst>
                <a:ext uri="{FF2B5EF4-FFF2-40B4-BE49-F238E27FC236}">
                  <a16:creationId xmlns:a16="http://schemas.microsoft.com/office/drawing/2014/main" id="{154357F1-4FCB-DC42-9984-EFC5C3762582}"/>
                </a:ext>
              </a:extLst>
            </p:cNvPr>
            <p:cNvSpPr>
              <a:spLocks noChangeArrowheads="1"/>
            </p:cNvSpPr>
            <p:nvPr/>
          </p:nvSpPr>
          <p:spPr bwMode="auto">
            <a:xfrm rot="-5753109">
              <a:off x="1549" y="2142"/>
              <a:ext cx="309" cy="588"/>
            </a:xfrm>
            <a:prstGeom prst="cube">
              <a:avLst>
                <a:gd name="adj" fmla="val 42449"/>
              </a:avLst>
            </a:prstGeom>
            <a:noFill/>
            <a:ln w="9525" algn="ctr">
              <a:solidFill>
                <a:srgbClr val="4A7EBB"/>
              </a:solidFill>
              <a:miter lim="800000"/>
              <a:headEnd/>
              <a:tailEnd/>
            </a:ln>
            <a:effectLst>
              <a:outerShdw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vert="eaVert"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cs typeface="Arial" panose="020B0604020202020204" pitchFamily="34" charset="0"/>
              </a:endParaRPr>
            </a:p>
          </p:txBody>
        </p:sp>
        <p:cxnSp>
          <p:nvCxnSpPr>
            <p:cNvPr id="20" name="Straight Connector 19">
              <a:extLst>
                <a:ext uri="{FF2B5EF4-FFF2-40B4-BE49-F238E27FC236}">
                  <a16:creationId xmlns:a16="http://schemas.microsoft.com/office/drawing/2014/main" id="{D5E85236-B215-A848-ACF5-F09C6C6DC15A}"/>
                </a:ext>
              </a:extLst>
            </p:cNvPr>
            <p:cNvCxnSpPr/>
            <p:nvPr/>
          </p:nvCxnSpPr>
          <p:spPr>
            <a:xfrm flipV="1">
              <a:off x="850" y="2403"/>
              <a:ext cx="839" cy="307"/>
            </a:xfrm>
            <a:prstGeom prst="line">
              <a:avLst/>
            </a:prstGeom>
            <a:noFill/>
            <a:ln w="31750" cap="flat" cmpd="sng" algn="ctr">
              <a:solidFill>
                <a:srgbClr val="FF0000"/>
              </a:solidFill>
              <a:prstDash val="solid"/>
              <a:headEnd type="triangle" w="lg" len="lg"/>
              <a:tailEnd type="none"/>
            </a:ln>
            <a:effectLst/>
          </p:spPr>
        </p:cxnSp>
        <p:cxnSp>
          <p:nvCxnSpPr>
            <p:cNvPr id="21" name="Straight Connector 20">
              <a:extLst>
                <a:ext uri="{FF2B5EF4-FFF2-40B4-BE49-F238E27FC236}">
                  <a16:creationId xmlns:a16="http://schemas.microsoft.com/office/drawing/2014/main" id="{E4F570E2-FA87-C942-AE86-B4A7A5842AD9}"/>
                </a:ext>
              </a:extLst>
            </p:cNvPr>
            <p:cNvCxnSpPr/>
            <p:nvPr/>
          </p:nvCxnSpPr>
          <p:spPr>
            <a:xfrm>
              <a:off x="3973" y="2836"/>
              <a:ext cx="773" cy="357"/>
            </a:xfrm>
            <a:prstGeom prst="line">
              <a:avLst/>
            </a:prstGeom>
            <a:noFill/>
            <a:ln w="31750" cap="flat" cmpd="sng" algn="ctr">
              <a:solidFill>
                <a:srgbClr val="000090"/>
              </a:solidFill>
              <a:prstDash val="sysDot"/>
              <a:tailEnd type="triangle" w="sm" len="med"/>
            </a:ln>
            <a:effectLst/>
          </p:spPr>
        </p:cxnSp>
        <p:cxnSp>
          <p:nvCxnSpPr>
            <p:cNvPr id="22" name="Curved Connector 21">
              <a:extLst>
                <a:ext uri="{FF2B5EF4-FFF2-40B4-BE49-F238E27FC236}">
                  <a16:creationId xmlns:a16="http://schemas.microsoft.com/office/drawing/2014/main" id="{70227C56-28F0-B24D-A4C4-B9A7D859D2F0}"/>
                </a:ext>
              </a:extLst>
            </p:cNvPr>
            <p:cNvCxnSpPr/>
            <p:nvPr/>
          </p:nvCxnSpPr>
          <p:spPr>
            <a:xfrm rot="5400000" flipH="1" flipV="1">
              <a:off x="2587" y="1737"/>
              <a:ext cx="629" cy="454"/>
            </a:xfrm>
            <a:prstGeom prst="curvedConnector3">
              <a:avLst>
                <a:gd name="adj1" fmla="val 3424"/>
              </a:avLst>
            </a:prstGeom>
            <a:noFill/>
            <a:ln w="25400" cap="flat" cmpd="sng" algn="ctr">
              <a:solidFill>
                <a:srgbClr val="FF6600"/>
              </a:solidFill>
              <a:prstDash val="sysDash"/>
              <a:tailEnd type="arrow"/>
            </a:ln>
            <a:effectLst>
              <a:outerShdw blurRad="40000" dist="20000" dir="5400000" rotWithShape="0">
                <a:srgbClr val="000000">
                  <a:alpha val="38000"/>
                </a:srgbClr>
              </a:outerShdw>
            </a:effectLst>
          </p:spPr>
        </p:cxnSp>
        <p:sp>
          <p:nvSpPr>
            <p:cNvPr id="23" name="Oval 22">
              <a:extLst>
                <a:ext uri="{FF2B5EF4-FFF2-40B4-BE49-F238E27FC236}">
                  <a16:creationId xmlns:a16="http://schemas.microsoft.com/office/drawing/2014/main" id="{F4DB74A7-F8AB-614E-BFF3-6BE1532F18D3}"/>
                </a:ext>
              </a:extLst>
            </p:cNvPr>
            <p:cNvSpPr>
              <a:spLocks noChangeArrowheads="1"/>
            </p:cNvSpPr>
            <p:nvPr/>
          </p:nvSpPr>
          <p:spPr bwMode="auto">
            <a:xfrm flipV="1">
              <a:off x="2476" y="2691"/>
              <a:ext cx="85" cy="118"/>
            </a:xfrm>
            <a:prstGeom prst="ellipse">
              <a:avLst/>
            </a:prstGeom>
            <a:solidFill>
              <a:srgbClr val="953735"/>
            </a:solidFill>
            <a:ln w="9525" algn="ctr">
              <a:solidFill>
                <a:srgbClr val="FF6600"/>
              </a:solidFill>
              <a:round/>
              <a:headEnd/>
              <a:tailEnd/>
            </a:ln>
            <a:effectLst>
              <a:outerShdw dist="23000" dir="5400000" rotWithShape="0">
                <a:srgbClr val="000000">
                  <a:alpha val="34999"/>
                </a:srgbClr>
              </a:outerShdw>
            </a:effectLst>
          </p:spPr>
          <p:txBody>
            <a:bodyPr rot="1080000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cs typeface="Arial" panose="020B0604020202020204" pitchFamily="34" charset="0"/>
              </a:endParaRPr>
            </a:p>
          </p:txBody>
        </p:sp>
        <p:sp>
          <p:nvSpPr>
            <p:cNvPr id="24" name="Oval 23">
              <a:extLst>
                <a:ext uri="{FF2B5EF4-FFF2-40B4-BE49-F238E27FC236}">
                  <a16:creationId xmlns:a16="http://schemas.microsoft.com/office/drawing/2014/main" id="{26D25053-3A37-4F44-8A8D-EAA2D5D2E745}"/>
                </a:ext>
              </a:extLst>
            </p:cNvPr>
            <p:cNvSpPr>
              <a:spLocks noChangeArrowheads="1"/>
            </p:cNvSpPr>
            <p:nvPr/>
          </p:nvSpPr>
          <p:spPr bwMode="auto">
            <a:xfrm flipV="1">
              <a:off x="3274" y="2655"/>
              <a:ext cx="105" cy="127"/>
            </a:xfrm>
            <a:prstGeom prst="ellipse">
              <a:avLst/>
            </a:prstGeom>
            <a:solidFill>
              <a:srgbClr val="953735"/>
            </a:solidFill>
            <a:ln w="9525" algn="ctr">
              <a:solidFill>
                <a:srgbClr val="FF6600"/>
              </a:solidFill>
              <a:round/>
              <a:headEnd/>
              <a:tailEnd/>
            </a:ln>
            <a:effectLst>
              <a:outerShdw dist="23000" dir="5400000" rotWithShape="0">
                <a:srgbClr val="000000">
                  <a:alpha val="34999"/>
                </a:srgbClr>
              </a:outerShdw>
            </a:effectLst>
          </p:spPr>
          <p:txBody>
            <a:bodyPr rot="1080000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cs typeface="Arial" panose="020B0604020202020204" pitchFamily="34" charset="0"/>
              </a:endParaRPr>
            </a:p>
          </p:txBody>
        </p:sp>
        <p:sp>
          <p:nvSpPr>
            <p:cNvPr id="25" name="Oval 24">
              <a:extLst>
                <a:ext uri="{FF2B5EF4-FFF2-40B4-BE49-F238E27FC236}">
                  <a16:creationId xmlns:a16="http://schemas.microsoft.com/office/drawing/2014/main" id="{63823104-3B29-1A47-BF78-D403FE155127}"/>
                </a:ext>
              </a:extLst>
            </p:cNvPr>
            <p:cNvSpPr>
              <a:spLocks noChangeArrowheads="1"/>
            </p:cNvSpPr>
            <p:nvPr/>
          </p:nvSpPr>
          <p:spPr bwMode="auto">
            <a:xfrm flipV="1">
              <a:off x="3363" y="2919"/>
              <a:ext cx="85" cy="118"/>
            </a:xfrm>
            <a:prstGeom prst="ellipse">
              <a:avLst/>
            </a:prstGeom>
            <a:solidFill>
              <a:srgbClr val="953735"/>
            </a:solidFill>
            <a:ln w="9525" algn="ctr">
              <a:solidFill>
                <a:srgbClr val="FF6600"/>
              </a:solidFill>
              <a:round/>
              <a:headEnd/>
              <a:tailEnd/>
            </a:ln>
            <a:effectLst>
              <a:outerShdw dist="23000" dir="5400000" rotWithShape="0">
                <a:srgbClr val="000000">
                  <a:alpha val="34999"/>
                </a:srgbClr>
              </a:outerShdw>
            </a:effectLst>
          </p:spPr>
          <p:txBody>
            <a:bodyPr rot="1080000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cs typeface="Arial" panose="020B0604020202020204" pitchFamily="34" charset="0"/>
              </a:endParaRPr>
            </a:p>
          </p:txBody>
        </p:sp>
        <p:sp>
          <p:nvSpPr>
            <p:cNvPr id="26" name="Oval 25">
              <a:extLst>
                <a:ext uri="{FF2B5EF4-FFF2-40B4-BE49-F238E27FC236}">
                  <a16:creationId xmlns:a16="http://schemas.microsoft.com/office/drawing/2014/main" id="{11A2EAD2-AFE4-F240-AC3E-1A95EB54B97D}"/>
                </a:ext>
              </a:extLst>
            </p:cNvPr>
            <p:cNvSpPr/>
            <p:nvPr/>
          </p:nvSpPr>
          <p:spPr>
            <a:xfrm>
              <a:off x="3804" y="3193"/>
              <a:ext cx="72" cy="112"/>
            </a:xfrm>
            <a:prstGeom prst="ellipse">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Calibri"/>
                <a:ea typeface="+mn-ea"/>
                <a:cs typeface="+mn-cs"/>
              </a:endParaRPr>
            </a:p>
          </p:txBody>
        </p:sp>
        <p:cxnSp>
          <p:nvCxnSpPr>
            <p:cNvPr id="27" name="Straight Arrow Connector 26">
              <a:extLst>
                <a:ext uri="{FF2B5EF4-FFF2-40B4-BE49-F238E27FC236}">
                  <a16:creationId xmlns:a16="http://schemas.microsoft.com/office/drawing/2014/main" id="{A57F3658-62EA-3149-8273-D9DB291AE667}"/>
                </a:ext>
              </a:extLst>
            </p:cNvPr>
            <p:cNvCxnSpPr/>
            <p:nvPr/>
          </p:nvCxnSpPr>
          <p:spPr>
            <a:xfrm>
              <a:off x="3939" y="2883"/>
              <a:ext cx="0" cy="233"/>
            </a:xfrm>
            <a:prstGeom prst="straightConnector1">
              <a:avLst/>
            </a:prstGeom>
            <a:noFill/>
            <a:ln w="25400" cap="flat" cmpd="sng" algn="ctr">
              <a:solidFill>
                <a:sysClr val="windowText" lastClr="000000"/>
              </a:solidFill>
              <a:prstDash val="solid"/>
              <a:tailEnd type="arrow"/>
            </a:ln>
            <a:effectLst/>
          </p:spPr>
        </p:cxnSp>
        <p:sp>
          <p:nvSpPr>
            <p:cNvPr id="28" name="Oval 27">
              <a:extLst>
                <a:ext uri="{FF2B5EF4-FFF2-40B4-BE49-F238E27FC236}">
                  <a16:creationId xmlns:a16="http://schemas.microsoft.com/office/drawing/2014/main" id="{7BCFEFC3-71C1-A745-BCFE-26198D1617BD}"/>
                </a:ext>
              </a:extLst>
            </p:cNvPr>
            <p:cNvSpPr/>
            <p:nvPr/>
          </p:nvSpPr>
          <p:spPr>
            <a:xfrm>
              <a:off x="4774" y="3161"/>
              <a:ext cx="116" cy="136"/>
            </a:xfrm>
            <a:prstGeom prst="ellipse">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Calibri"/>
                <a:ea typeface="+mn-ea"/>
                <a:cs typeface="+mn-cs"/>
              </a:endParaRPr>
            </a:p>
          </p:txBody>
        </p:sp>
        <p:sp>
          <p:nvSpPr>
            <p:cNvPr id="29" name="Oval 28">
              <a:extLst>
                <a:ext uri="{FF2B5EF4-FFF2-40B4-BE49-F238E27FC236}">
                  <a16:creationId xmlns:a16="http://schemas.microsoft.com/office/drawing/2014/main" id="{9D0D1E06-050E-7644-92AF-60A1733EDE8C}"/>
                </a:ext>
              </a:extLst>
            </p:cNvPr>
            <p:cNvSpPr/>
            <p:nvPr/>
          </p:nvSpPr>
          <p:spPr>
            <a:xfrm>
              <a:off x="4517" y="2722"/>
              <a:ext cx="88" cy="86"/>
            </a:xfrm>
            <a:prstGeom prst="ellipse">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Calibri"/>
                <a:ea typeface="+mn-ea"/>
                <a:cs typeface="+mn-cs"/>
              </a:endParaRPr>
            </a:p>
          </p:txBody>
        </p:sp>
        <p:sp>
          <p:nvSpPr>
            <p:cNvPr id="30" name="Oval 29">
              <a:extLst>
                <a:ext uri="{FF2B5EF4-FFF2-40B4-BE49-F238E27FC236}">
                  <a16:creationId xmlns:a16="http://schemas.microsoft.com/office/drawing/2014/main" id="{6936A872-C6D0-CA4E-83F4-95995F56468C}"/>
                </a:ext>
              </a:extLst>
            </p:cNvPr>
            <p:cNvSpPr/>
            <p:nvPr/>
          </p:nvSpPr>
          <p:spPr>
            <a:xfrm>
              <a:off x="4120" y="3209"/>
              <a:ext cx="72" cy="96"/>
            </a:xfrm>
            <a:prstGeom prst="ellipse">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Calibri"/>
                <a:ea typeface="+mn-ea"/>
                <a:cs typeface="+mn-cs"/>
              </a:endParaRPr>
            </a:p>
          </p:txBody>
        </p:sp>
        <p:sp>
          <p:nvSpPr>
            <p:cNvPr id="31" name="Oval 30">
              <a:extLst>
                <a:ext uri="{FF2B5EF4-FFF2-40B4-BE49-F238E27FC236}">
                  <a16:creationId xmlns:a16="http://schemas.microsoft.com/office/drawing/2014/main" id="{3A4DEDE6-7903-4F4A-B90B-E0FB212D51E5}"/>
                </a:ext>
              </a:extLst>
            </p:cNvPr>
            <p:cNvSpPr/>
            <p:nvPr/>
          </p:nvSpPr>
          <p:spPr>
            <a:xfrm>
              <a:off x="3804" y="3095"/>
              <a:ext cx="72" cy="96"/>
            </a:xfrm>
            <a:prstGeom prst="ellipse">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Calibri"/>
                <a:ea typeface="+mn-ea"/>
                <a:cs typeface="+mn-cs"/>
              </a:endParaRPr>
            </a:p>
          </p:txBody>
        </p:sp>
        <p:cxnSp>
          <p:nvCxnSpPr>
            <p:cNvPr id="32" name="Straight Arrow Connector 31">
              <a:extLst>
                <a:ext uri="{FF2B5EF4-FFF2-40B4-BE49-F238E27FC236}">
                  <a16:creationId xmlns:a16="http://schemas.microsoft.com/office/drawing/2014/main" id="{62BDA1C4-8019-274A-9808-9820A26EC172}"/>
                </a:ext>
              </a:extLst>
            </p:cNvPr>
            <p:cNvCxnSpPr/>
            <p:nvPr/>
          </p:nvCxnSpPr>
          <p:spPr>
            <a:xfrm flipV="1">
              <a:off x="4066" y="2771"/>
              <a:ext cx="348" cy="38"/>
            </a:xfrm>
            <a:prstGeom prst="straightConnector1">
              <a:avLst/>
            </a:prstGeom>
            <a:noFill/>
            <a:ln w="25400" cap="flat" cmpd="sng" algn="ctr">
              <a:solidFill>
                <a:sysClr val="windowText" lastClr="000000"/>
              </a:solidFill>
              <a:prstDash val="solid"/>
              <a:tailEnd type="arrow"/>
            </a:ln>
            <a:effectLst/>
          </p:spPr>
        </p:cxnSp>
        <p:sp>
          <p:nvSpPr>
            <p:cNvPr id="33" name="Oval 32">
              <a:extLst>
                <a:ext uri="{FF2B5EF4-FFF2-40B4-BE49-F238E27FC236}">
                  <a16:creationId xmlns:a16="http://schemas.microsoft.com/office/drawing/2014/main" id="{891E2864-50C8-1343-95CB-161EEB536B23}"/>
                </a:ext>
              </a:extLst>
            </p:cNvPr>
            <p:cNvSpPr/>
            <p:nvPr/>
          </p:nvSpPr>
          <p:spPr>
            <a:xfrm>
              <a:off x="3915" y="3193"/>
              <a:ext cx="151" cy="156"/>
            </a:xfrm>
            <a:prstGeom prst="ellipse">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Calibri"/>
                <a:ea typeface="+mn-ea"/>
                <a:cs typeface="+mn-cs"/>
              </a:endParaRPr>
            </a:p>
          </p:txBody>
        </p:sp>
        <p:sp>
          <p:nvSpPr>
            <p:cNvPr id="34" name="TextBox 88">
              <a:extLst>
                <a:ext uri="{FF2B5EF4-FFF2-40B4-BE49-F238E27FC236}">
                  <a16:creationId xmlns:a16="http://schemas.microsoft.com/office/drawing/2014/main" id="{6ED5BFDE-7057-3B4C-A803-1C79506AEFE0}"/>
                </a:ext>
              </a:extLst>
            </p:cNvPr>
            <p:cNvSpPr txBox="1">
              <a:spLocks noChangeArrowheads="1"/>
            </p:cNvSpPr>
            <p:nvPr/>
          </p:nvSpPr>
          <p:spPr bwMode="auto">
            <a:xfrm>
              <a:off x="3753" y="696"/>
              <a:ext cx="2109" cy="433"/>
            </a:xfrm>
            <a:prstGeom prst="rect">
              <a:avLst/>
            </a:prstGeom>
            <a:noFill/>
            <a:ln w="9525">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Blip>
                  <a:blip r:embed="rId3"/>
                </a:buBlip>
                <a:defRPr sz="20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Wingdings" panose="05000000000000000000" pitchFamily="2" charset="2"/>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9pPr>
            </a:lstStyle>
            <a:p>
              <a:pPr marL="0" marR="0" lvl="0" indent="0" defTabSz="457200" eaLnBrk="1" fontAlgn="base" latinLnBrk="0" hangingPunct="1">
                <a:lnSpc>
                  <a:spcPct val="100000"/>
                </a:lnSpc>
                <a:spcBef>
                  <a:spcPct val="0"/>
                </a:spcBef>
                <a:spcAft>
                  <a:spcPct val="0"/>
                </a:spcAft>
                <a:buClrTx/>
                <a:buSzTx/>
                <a:buFontTx/>
                <a:buNone/>
                <a:tabLst/>
                <a:defRPr/>
              </a:pPr>
              <a:r>
                <a:rPr kumimoji="0" lang="en-US" altLang="en-US" sz="1400" b="0" i="0" u="none" strike="noStrike" kern="0" cap="none" spc="0" normalizeH="0" baseline="0" noProof="0" dirty="0">
                  <a:ln>
                    <a:noFill/>
                  </a:ln>
                  <a:solidFill>
                    <a:prstClr val="black"/>
                  </a:solidFill>
                  <a:effectLst/>
                  <a:uLnTx/>
                  <a:uFillTx/>
                  <a:latin typeface="Calibri" panose="020F0502020204030204" pitchFamily="34" charset="0"/>
                  <a:cs typeface="Arial" panose="020B0604020202020204" pitchFamily="34" charset="0"/>
                </a:rPr>
                <a:t>Possible to get </a:t>
              </a:r>
              <a:r>
                <a:rPr kumimoji="0" lang="en-US" altLang="en-US" sz="1400" b="0" i="0" u="none" strike="noStrike" kern="0" cap="none" spc="0" normalizeH="0" baseline="0" noProof="0" dirty="0">
                  <a:ln>
                    <a:noFill/>
                  </a:ln>
                  <a:solidFill>
                    <a:srgbClr val="FF0000"/>
                  </a:solidFill>
                  <a:effectLst/>
                  <a:uLnTx/>
                  <a:uFillTx/>
                  <a:latin typeface="Calibri" panose="020F0502020204030204" pitchFamily="34" charset="0"/>
                  <a:cs typeface="Arial" panose="020B0604020202020204" pitchFamily="34" charset="0"/>
                </a:rPr>
                <a:t>~100% </a:t>
              </a:r>
              <a:r>
                <a:rPr kumimoji="0" lang="en-US" altLang="en-US" sz="1400" b="0" i="0" u="none" strike="noStrike" kern="0" cap="none" spc="0" normalizeH="0" baseline="0" noProof="0" dirty="0">
                  <a:ln>
                    <a:noFill/>
                  </a:ln>
                  <a:solidFill>
                    <a:prstClr val="black"/>
                  </a:solidFill>
                  <a:effectLst/>
                  <a:uLnTx/>
                  <a:uFillTx/>
                  <a:latin typeface="Calibri" panose="020F0502020204030204" pitchFamily="34" charset="0"/>
                  <a:cs typeface="Arial" panose="020B0604020202020204" pitchFamily="34" charset="0"/>
                </a:rPr>
                <a:t>acceptance for </a:t>
              </a:r>
              <a:r>
                <a:rPr kumimoji="0" lang="en-US" altLang="en-US" sz="1400" b="0" i="0" u="none" strike="noStrike" kern="0" cap="none" spc="0" normalizeH="0" baseline="0" noProof="0" dirty="0">
                  <a:ln>
                    <a:noFill/>
                  </a:ln>
                  <a:solidFill>
                    <a:srgbClr val="FF0000"/>
                  </a:solidFill>
                  <a:effectLst/>
                  <a:uLnTx/>
                  <a:uFillTx/>
                  <a:latin typeface="Calibri" panose="020F0502020204030204" pitchFamily="34" charset="0"/>
                  <a:cs typeface="Arial" panose="020B0604020202020204" pitchFamily="34" charset="0"/>
                </a:rPr>
                <a:t>the whole event</a:t>
              </a:r>
            </a:p>
          </p:txBody>
        </p:sp>
        <p:pic>
          <p:nvPicPr>
            <p:cNvPr id="35" name="Picture 2">
              <a:extLst>
                <a:ext uri="{FF2B5EF4-FFF2-40B4-BE49-F238E27FC236}">
                  <a16:creationId xmlns:a16="http://schemas.microsoft.com/office/drawing/2014/main" id="{B49A2F4F-D39B-0B44-9B8B-7CD71811290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878856">
              <a:off x="2736" y="2239"/>
              <a:ext cx="579"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35">
              <a:extLst>
                <a:ext uri="{FF2B5EF4-FFF2-40B4-BE49-F238E27FC236}">
                  <a16:creationId xmlns:a16="http://schemas.microsoft.com/office/drawing/2014/main" id="{595948D2-B2C8-5D46-8A2A-5E0411A1D7E3}"/>
                </a:ext>
              </a:extLst>
            </p:cNvPr>
            <p:cNvPicPr>
              <a:picLocks noChangeAspect="1"/>
            </p:cNvPicPr>
            <p:nvPr/>
          </p:nvPicPr>
          <p:blipFill>
            <a:blip r:embed="rId2"/>
            <a:stretch>
              <a:fillRect/>
            </a:stretch>
          </p:blipFill>
          <p:spPr>
            <a:xfrm rot="20718347">
              <a:off x="2527" y="2254"/>
              <a:ext cx="580" cy="580"/>
            </a:xfrm>
            <a:prstGeom prst="rect">
              <a:avLst/>
            </a:prstGeom>
            <a:scene3d>
              <a:camera prst="orthographicFront">
                <a:rot lat="0" lon="10799999" rev="0"/>
              </a:camera>
              <a:lightRig rig="threePt" dir="t"/>
            </a:scene3d>
          </p:spPr>
        </p:pic>
        <p:sp>
          <p:nvSpPr>
            <p:cNvPr id="37" name="TextBox 36">
              <a:extLst>
                <a:ext uri="{FF2B5EF4-FFF2-40B4-BE49-F238E27FC236}">
                  <a16:creationId xmlns:a16="http://schemas.microsoft.com/office/drawing/2014/main" id="{520E31DD-AFDC-324A-8A01-3A2C75C84F1F}"/>
                </a:ext>
              </a:extLst>
            </p:cNvPr>
            <p:cNvSpPr txBox="1"/>
            <p:nvPr/>
          </p:nvSpPr>
          <p:spPr>
            <a:xfrm rot="21347903">
              <a:off x="1950" y="925"/>
              <a:ext cx="1543" cy="229"/>
            </a:xfrm>
            <a:prstGeom prst="rect">
              <a:avLst/>
            </a:prstGeom>
            <a:solidFill>
              <a:srgbClr val="4F81BD">
                <a:lumMod val="20000"/>
                <a:lumOff val="80000"/>
              </a:srgbClr>
            </a:solidFill>
          </p:spPr>
          <p:txBody>
            <a:bodyPr wrap="non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cs typeface="Arial" panose="020B0604020202020204" pitchFamily="34" charset="0"/>
                </a:rPr>
                <a:t>Central Detector/Solenoid</a:t>
              </a:r>
            </a:p>
          </p:txBody>
        </p:sp>
        <p:sp>
          <p:nvSpPr>
            <p:cNvPr id="38" name="TextBox 5">
              <a:extLst>
                <a:ext uri="{FF2B5EF4-FFF2-40B4-BE49-F238E27FC236}">
                  <a16:creationId xmlns:a16="http://schemas.microsoft.com/office/drawing/2014/main" id="{08A204B1-20C9-6E4C-B911-AE3B6370D67D}"/>
                </a:ext>
              </a:extLst>
            </p:cNvPr>
            <p:cNvSpPr txBox="1">
              <a:spLocks noChangeArrowheads="1"/>
            </p:cNvSpPr>
            <p:nvPr/>
          </p:nvSpPr>
          <p:spPr bwMode="auto">
            <a:xfrm rot="20961145">
              <a:off x="3585" y="2418"/>
              <a:ext cx="612"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Blip>
                  <a:blip r:embed="rId3"/>
                </a:buBlip>
                <a:defRPr sz="20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Wingdings" panose="05000000000000000000" pitchFamily="2" charset="2"/>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9pPr>
            </a:lstStyle>
            <a:p>
              <a:pPr marL="0" marR="0" lvl="0" indent="0" defTabSz="457200" eaLnBrk="1" fontAlgn="base" latinLnBrk="0" hangingPunct="1">
                <a:lnSpc>
                  <a:spcPct val="100000"/>
                </a:lnSpc>
                <a:spcBef>
                  <a:spcPct val="0"/>
                </a:spcBef>
                <a:spcAft>
                  <a:spcPct val="0"/>
                </a:spcAft>
                <a:buClrTx/>
                <a:buSzTx/>
                <a:buFontTx/>
                <a:buNone/>
                <a:tabLst/>
                <a:defRPr/>
              </a:pPr>
              <a:r>
                <a:rPr kumimoji="0" lang="en-US" altLang="en-US" sz="1600" b="0" i="0" u="none" strike="noStrike" kern="0" cap="none" spc="0" normalizeH="0" baseline="0" noProof="0">
                  <a:ln>
                    <a:noFill/>
                  </a:ln>
                  <a:solidFill>
                    <a:prstClr val="black"/>
                  </a:solidFill>
                  <a:effectLst/>
                  <a:uLnTx/>
                  <a:uFillTx/>
                  <a:latin typeface="Calibri" panose="020F0502020204030204" pitchFamily="34" charset="0"/>
                  <a:cs typeface="Arial" panose="020B0604020202020204" pitchFamily="34" charset="0"/>
                </a:rPr>
                <a:t>Dipole</a:t>
              </a:r>
            </a:p>
          </p:txBody>
        </p:sp>
        <p:sp>
          <p:nvSpPr>
            <p:cNvPr id="39" name="TextBox 36">
              <a:extLst>
                <a:ext uri="{FF2B5EF4-FFF2-40B4-BE49-F238E27FC236}">
                  <a16:creationId xmlns:a16="http://schemas.microsoft.com/office/drawing/2014/main" id="{FC3A13C3-3793-6940-8A4E-DBEC7D191D3F}"/>
                </a:ext>
              </a:extLst>
            </p:cNvPr>
            <p:cNvSpPr txBox="1">
              <a:spLocks noChangeArrowheads="1"/>
            </p:cNvSpPr>
            <p:nvPr/>
          </p:nvSpPr>
          <p:spPr bwMode="auto">
            <a:xfrm rot="21207718">
              <a:off x="1348" y="2017"/>
              <a:ext cx="612"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Blip>
                  <a:blip r:embed="rId3"/>
                </a:buBlip>
                <a:defRPr sz="20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Wingdings" panose="05000000000000000000" pitchFamily="2" charset="2"/>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9pPr>
            </a:lstStyle>
            <a:p>
              <a:pPr marL="0" marR="0" lvl="0" indent="0" defTabSz="457200" eaLnBrk="1" fontAlgn="base" latinLnBrk="0" hangingPunct="1">
                <a:lnSpc>
                  <a:spcPct val="100000"/>
                </a:lnSpc>
                <a:spcBef>
                  <a:spcPct val="0"/>
                </a:spcBef>
                <a:spcAft>
                  <a:spcPct val="0"/>
                </a:spcAft>
                <a:buClrTx/>
                <a:buSzTx/>
                <a:buFontTx/>
                <a:buNone/>
                <a:tabLst/>
                <a:defRPr/>
              </a:pPr>
              <a:r>
                <a:rPr kumimoji="0" lang="en-US" altLang="en-US" sz="1600" b="0" i="0" u="none" strike="noStrike" kern="0" cap="none" spc="0" normalizeH="0" baseline="0" noProof="0">
                  <a:ln>
                    <a:noFill/>
                  </a:ln>
                  <a:solidFill>
                    <a:prstClr val="black"/>
                  </a:solidFill>
                  <a:effectLst/>
                  <a:uLnTx/>
                  <a:uFillTx/>
                  <a:latin typeface="Calibri" panose="020F0502020204030204" pitchFamily="34" charset="0"/>
                  <a:cs typeface="Arial" panose="020B0604020202020204" pitchFamily="34" charset="0"/>
                </a:rPr>
                <a:t>Dipole</a:t>
              </a:r>
            </a:p>
          </p:txBody>
        </p:sp>
        <p:pic>
          <p:nvPicPr>
            <p:cNvPr id="40" name="Picture 9">
              <a:extLst>
                <a:ext uri="{FF2B5EF4-FFF2-40B4-BE49-F238E27FC236}">
                  <a16:creationId xmlns:a16="http://schemas.microsoft.com/office/drawing/2014/main" id="{51FD5374-A318-C44C-B420-A0DDAD81497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495" y="2846"/>
              <a:ext cx="226"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10">
              <a:extLst>
                <a:ext uri="{FF2B5EF4-FFF2-40B4-BE49-F238E27FC236}">
                  <a16:creationId xmlns:a16="http://schemas.microsoft.com/office/drawing/2014/main" id="{4B6C8D3A-1DE2-7C45-BDBF-C48B8FFACB88}"/>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899" y="1310"/>
              <a:ext cx="231"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11">
              <a:extLst>
                <a:ext uri="{FF2B5EF4-FFF2-40B4-BE49-F238E27FC236}">
                  <a16:creationId xmlns:a16="http://schemas.microsoft.com/office/drawing/2014/main" id="{6052F3F1-583F-634D-A71A-7D0092FB57F0}"/>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673" y="2751"/>
              <a:ext cx="242"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Right Brace 42">
              <a:extLst>
                <a:ext uri="{FF2B5EF4-FFF2-40B4-BE49-F238E27FC236}">
                  <a16:creationId xmlns:a16="http://schemas.microsoft.com/office/drawing/2014/main" id="{67B7C795-35CB-AF48-950A-5AC97052DDAF}"/>
                </a:ext>
              </a:extLst>
            </p:cNvPr>
            <p:cNvSpPr>
              <a:spLocks/>
            </p:cNvSpPr>
            <p:nvPr/>
          </p:nvSpPr>
          <p:spPr bwMode="auto">
            <a:xfrm rot="-2787383">
              <a:off x="4834" y="2349"/>
              <a:ext cx="148" cy="1085"/>
            </a:xfrm>
            <a:prstGeom prst="rightBrace">
              <a:avLst>
                <a:gd name="adj1" fmla="val 8315"/>
                <a:gd name="adj2" fmla="val 50000"/>
              </a:avLst>
            </a:prstGeom>
            <a:noFill/>
            <a:ln w="25400" algn="ctr">
              <a:solidFill>
                <a:srgbClr val="4F81BD"/>
              </a:solidFill>
              <a:round/>
              <a:headEnd/>
              <a:tailEnd/>
            </a:ln>
            <a:effectLst>
              <a:outerShdw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vert="eaVert"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black"/>
                </a:solidFill>
                <a:effectLst/>
                <a:uLnTx/>
                <a:uFillTx/>
                <a:cs typeface="Arial" panose="020B0604020202020204" pitchFamily="34" charset="0"/>
              </a:endParaRPr>
            </a:p>
          </p:txBody>
        </p:sp>
        <p:sp>
          <p:nvSpPr>
            <p:cNvPr id="44" name="TextBox 43">
              <a:extLst>
                <a:ext uri="{FF2B5EF4-FFF2-40B4-BE49-F238E27FC236}">
                  <a16:creationId xmlns:a16="http://schemas.microsoft.com/office/drawing/2014/main" id="{783CA589-F33B-AB41-8077-9D0879EB45BB}"/>
                </a:ext>
              </a:extLst>
            </p:cNvPr>
            <p:cNvSpPr txBox="1"/>
            <p:nvPr/>
          </p:nvSpPr>
          <p:spPr>
            <a:xfrm rot="2783333">
              <a:off x="4413" y="2687"/>
              <a:ext cx="1343" cy="234"/>
            </a:xfrm>
            <a:prstGeom prst="rect">
              <a:avLst/>
            </a:prstGeom>
            <a:solidFill>
              <a:srgbClr val="4F81BD">
                <a:lumMod val="20000"/>
                <a:lumOff val="80000"/>
              </a:srgbClr>
            </a:solidFill>
          </p:spPr>
          <p:txBody>
            <a:bodyPr wrap="non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cs typeface="Arial" panose="020B0604020202020204" pitchFamily="34" charset="0"/>
                </a:rPr>
                <a:t>Forward (Ion) Detector</a:t>
              </a:r>
            </a:p>
          </p:txBody>
        </p:sp>
        <p:sp>
          <p:nvSpPr>
            <p:cNvPr id="45" name="TextBox 6">
              <a:extLst>
                <a:ext uri="{FF2B5EF4-FFF2-40B4-BE49-F238E27FC236}">
                  <a16:creationId xmlns:a16="http://schemas.microsoft.com/office/drawing/2014/main" id="{E92F85A9-BF18-A943-BCBA-CE30AB1FC5FD}"/>
                </a:ext>
              </a:extLst>
            </p:cNvPr>
            <p:cNvSpPr txBox="1">
              <a:spLocks noChangeArrowheads="1"/>
            </p:cNvSpPr>
            <p:nvPr/>
          </p:nvSpPr>
          <p:spPr bwMode="auto">
            <a:xfrm>
              <a:off x="3205" y="1468"/>
              <a:ext cx="1298" cy="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Blip>
                  <a:blip r:embed="rId3"/>
                </a:buBlip>
                <a:defRPr sz="20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Wingdings" panose="05000000000000000000" pitchFamily="2" charset="2"/>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9pPr>
            </a:lstStyle>
            <a:p>
              <a:pPr marL="0" marR="0" lvl="0" indent="0" defTabSz="457200" eaLnBrk="1" fontAlgn="base" latinLnBrk="0" hangingPunct="1">
                <a:lnSpc>
                  <a:spcPct val="100000"/>
                </a:lnSpc>
                <a:spcBef>
                  <a:spcPct val="0"/>
                </a:spcBef>
                <a:spcAft>
                  <a:spcPct val="0"/>
                </a:spcAft>
                <a:buClrTx/>
                <a:buSzTx/>
                <a:buFontTx/>
                <a:buNone/>
                <a:tabLst/>
                <a:defRPr/>
              </a:pPr>
              <a:r>
                <a:rPr kumimoji="0" lang="en-US" altLang="en-US" sz="1400" b="0" i="0" u="none" strike="noStrike" kern="0" cap="none" spc="0" normalizeH="0" baseline="0" noProof="0" dirty="0">
                  <a:ln>
                    <a:noFill/>
                  </a:ln>
                  <a:solidFill>
                    <a:prstClr val="black"/>
                  </a:solidFill>
                  <a:effectLst/>
                  <a:uLnTx/>
                  <a:uFillTx/>
                  <a:latin typeface="Calibri" panose="020F0502020204030204" pitchFamily="34" charset="0"/>
                  <a:cs typeface="Arial" panose="020B0604020202020204" pitchFamily="34" charset="0"/>
                </a:rPr>
                <a:t>Scattered Electron</a:t>
              </a:r>
            </a:p>
          </p:txBody>
        </p:sp>
        <p:sp>
          <p:nvSpPr>
            <p:cNvPr id="46" name="TextBox 7">
              <a:extLst>
                <a:ext uri="{FF2B5EF4-FFF2-40B4-BE49-F238E27FC236}">
                  <a16:creationId xmlns:a16="http://schemas.microsoft.com/office/drawing/2014/main" id="{FB8621EC-536C-1B4E-B9FB-09CD868D0B06}"/>
                </a:ext>
              </a:extLst>
            </p:cNvPr>
            <p:cNvSpPr txBox="1">
              <a:spLocks noChangeArrowheads="1"/>
            </p:cNvSpPr>
            <p:nvPr/>
          </p:nvSpPr>
          <p:spPr bwMode="auto">
            <a:xfrm>
              <a:off x="3840" y="3439"/>
              <a:ext cx="1421" cy="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Blip>
                  <a:blip r:embed="rId3"/>
                </a:buBlip>
                <a:defRPr sz="20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Wingdings" panose="05000000000000000000" pitchFamily="2" charset="2"/>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9pPr>
            </a:lstStyle>
            <a:p>
              <a:pPr marL="0" marR="0" lvl="0" indent="0" defTabSz="457200" eaLnBrk="1" fontAlgn="base" latinLnBrk="0" hangingPunct="1">
                <a:lnSpc>
                  <a:spcPct val="100000"/>
                </a:lnSpc>
                <a:spcBef>
                  <a:spcPct val="0"/>
                </a:spcBef>
                <a:spcAft>
                  <a:spcPct val="0"/>
                </a:spcAft>
                <a:buClrTx/>
                <a:buSzTx/>
                <a:buFontTx/>
                <a:buNone/>
                <a:tabLst/>
                <a:defRPr/>
              </a:pPr>
              <a:r>
                <a:rPr kumimoji="0" lang="en-US" altLang="en-US" sz="1400" b="0" i="0" u="none" strike="noStrike" kern="0" cap="none" spc="0" normalizeH="0" baseline="0" noProof="0" dirty="0">
                  <a:ln>
                    <a:noFill/>
                  </a:ln>
                  <a:solidFill>
                    <a:prstClr val="black"/>
                  </a:solidFill>
                  <a:effectLst/>
                  <a:uLnTx/>
                  <a:uFillTx/>
                  <a:latin typeface="Calibri" panose="020F0502020204030204" pitchFamily="34" charset="0"/>
                  <a:cs typeface="Arial" panose="020B0604020202020204" pitchFamily="34" charset="0"/>
                </a:rPr>
                <a:t>Particles Associated </a:t>
              </a:r>
            </a:p>
            <a:p>
              <a:pPr marL="0" marR="0" lvl="0" indent="0" defTabSz="457200" eaLnBrk="1" fontAlgn="base" latinLnBrk="0" hangingPunct="1">
                <a:lnSpc>
                  <a:spcPct val="100000"/>
                </a:lnSpc>
                <a:spcBef>
                  <a:spcPct val="0"/>
                </a:spcBef>
                <a:spcAft>
                  <a:spcPct val="0"/>
                </a:spcAft>
                <a:buClrTx/>
                <a:buSzTx/>
                <a:buFontTx/>
                <a:buNone/>
                <a:tabLst/>
                <a:defRPr/>
              </a:pPr>
              <a:r>
                <a:rPr kumimoji="0" lang="en-US" altLang="en-US" sz="1400" b="0" i="0" u="none" strike="noStrike" kern="0" cap="none" spc="0" normalizeH="0" baseline="0" noProof="0" dirty="0">
                  <a:ln>
                    <a:noFill/>
                  </a:ln>
                  <a:solidFill>
                    <a:prstClr val="black"/>
                  </a:solidFill>
                  <a:effectLst/>
                  <a:uLnTx/>
                  <a:uFillTx/>
                  <a:latin typeface="Calibri" panose="020F0502020204030204" pitchFamily="34" charset="0"/>
                  <a:cs typeface="Arial" panose="020B0604020202020204" pitchFamily="34" charset="0"/>
                </a:rPr>
                <a:t>with Initial Ion</a:t>
              </a:r>
            </a:p>
          </p:txBody>
        </p:sp>
        <p:sp>
          <p:nvSpPr>
            <p:cNvPr id="47" name="TextBox 8">
              <a:extLst>
                <a:ext uri="{FF2B5EF4-FFF2-40B4-BE49-F238E27FC236}">
                  <a16:creationId xmlns:a16="http://schemas.microsoft.com/office/drawing/2014/main" id="{75632BC4-1501-F44A-AE82-1E5612D76254}"/>
                </a:ext>
              </a:extLst>
            </p:cNvPr>
            <p:cNvSpPr txBox="1">
              <a:spLocks noChangeArrowheads="1"/>
            </p:cNvSpPr>
            <p:nvPr/>
          </p:nvSpPr>
          <p:spPr bwMode="auto">
            <a:xfrm>
              <a:off x="1943" y="3363"/>
              <a:ext cx="1417" cy="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Blip>
                  <a:blip r:embed="rId3"/>
                </a:buBlip>
                <a:defRPr sz="20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Wingdings" panose="05000000000000000000" pitchFamily="2" charset="2"/>
                <a:buChar char="§"/>
                <a:defRPr sz="16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9pPr>
            </a:lstStyle>
            <a:p>
              <a:pPr marL="0" marR="0" lvl="0" indent="0" defTabSz="457200" eaLnBrk="1" fontAlgn="base" latinLnBrk="0" hangingPunct="1">
                <a:lnSpc>
                  <a:spcPct val="100000"/>
                </a:lnSpc>
                <a:spcBef>
                  <a:spcPct val="0"/>
                </a:spcBef>
                <a:spcAft>
                  <a:spcPct val="0"/>
                </a:spcAft>
                <a:buClrTx/>
                <a:buSzTx/>
                <a:buFontTx/>
                <a:buNone/>
                <a:tabLst/>
                <a:defRPr/>
              </a:pPr>
              <a:r>
                <a:rPr kumimoji="0" lang="en-US" altLang="en-US" sz="1400" b="0" i="0" u="none" strike="noStrike" kern="0" cap="none" spc="0" normalizeH="0" baseline="0" noProof="0" dirty="0">
                  <a:ln>
                    <a:noFill/>
                  </a:ln>
                  <a:solidFill>
                    <a:prstClr val="black"/>
                  </a:solidFill>
                  <a:effectLst/>
                  <a:uLnTx/>
                  <a:uFillTx/>
                  <a:latin typeface="Calibri" panose="020F0502020204030204" pitchFamily="34" charset="0"/>
                  <a:cs typeface="Arial" panose="020B0604020202020204" pitchFamily="34" charset="0"/>
                </a:rPr>
                <a:t>Particles Associated </a:t>
              </a:r>
              <a:br>
                <a:rPr kumimoji="0" lang="en-US" altLang="en-US" sz="1400" b="0" i="0" u="none" strike="noStrike" kern="0" cap="none" spc="0" normalizeH="0" baseline="0" noProof="0" dirty="0">
                  <a:ln>
                    <a:noFill/>
                  </a:ln>
                  <a:solidFill>
                    <a:prstClr val="black"/>
                  </a:solidFill>
                  <a:effectLst/>
                  <a:uLnTx/>
                  <a:uFillTx/>
                  <a:latin typeface="Calibri" panose="020F0502020204030204" pitchFamily="34" charset="0"/>
                  <a:cs typeface="Arial" panose="020B0604020202020204" pitchFamily="34" charset="0"/>
                </a:rPr>
              </a:br>
              <a:r>
                <a:rPr kumimoji="0" lang="en-US" altLang="en-US" sz="1400" b="0" i="0" u="none" strike="noStrike" kern="0" cap="none" spc="0" normalizeH="0" baseline="0" noProof="0" dirty="0">
                  <a:ln>
                    <a:noFill/>
                  </a:ln>
                  <a:solidFill>
                    <a:prstClr val="black"/>
                  </a:solidFill>
                  <a:effectLst/>
                  <a:uLnTx/>
                  <a:uFillTx/>
                  <a:latin typeface="Calibri" panose="020F0502020204030204" pitchFamily="34" charset="0"/>
                  <a:cs typeface="Arial" panose="020B0604020202020204" pitchFamily="34" charset="0"/>
                </a:rPr>
                <a:t>with struck </a:t>
              </a:r>
              <a:r>
                <a:rPr kumimoji="0" lang="en-US" altLang="en-US" sz="1400" b="0" i="0" u="none" strike="noStrike" kern="0" cap="none" spc="0" normalizeH="0" baseline="0" noProof="0" dirty="0" err="1">
                  <a:ln>
                    <a:noFill/>
                  </a:ln>
                  <a:solidFill>
                    <a:prstClr val="black"/>
                  </a:solidFill>
                  <a:effectLst/>
                  <a:uLnTx/>
                  <a:uFillTx/>
                  <a:latin typeface="Calibri" panose="020F0502020204030204" pitchFamily="34" charset="0"/>
                  <a:cs typeface="Arial" panose="020B0604020202020204" pitchFamily="34" charset="0"/>
                </a:rPr>
                <a:t>parton</a:t>
              </a:r>
              <a:endParaRPr kumimoji="0" lang="en-US" altLang="en-US" sz="1400" b="0" i="0" u="none" strike="noStrike" kern="0" cap="none" spc="0" normalizeH="0" baseline="0" noProof="0" dirty="0">
                <a:ln>
                  <a:noFill/>
                </a:ln>
                <a:solidFill>
                  <a:prstClr val="black"/>
                </a:solidFill>
                <a:effectLst/>
                <a:uLnTx/>
                <a:uFillTx/>
                <a:latin typeface="Calibri" panose="020F0502020204030204" pitchFamily="34" charset="0"/>
                <a:cs typeface="Arial" panose="020B0604020202020204" pitchFamily="34" charset="0"/>
              </a:endParaRPr>
            </a:p>
          </p:txBody>
        </p:sp>
      </p:grpSp>
      <p:sp>
        <p:nvSpPr>
          <p:cNvPr id="48" name="TextBox 47">
            <a:extLst>
              <a:ext uri="{FF2B5EF4-FFF2-40B4-BE49-F238E27FC236}">
                <a16:creationId xmlns:a16="http://schemas.microsoft.com/office/drawing/2014/main" id="{94B10D3C-7560-0A42-9B91-DCD2B425B876}"/>
              </a:ext>
            </a:extLst>
          </p:cNvPr>
          <p:cNvSpPr txBox="1"/>
          <p:nvPr/>
        </p:nvSpPr>
        <p:spPr>
          <a:xfrm>
            <a:off x="-17796" y="1180182"/>
            <a:ext cx="2909106" cy="1200329"/>
          </a:xfrm>
          <a:prstGeom prst="rect">
            <a:avLst/>
          </a:prstGeom>
          <a:noFill/>
        </p:spPr>
        <p:txBody>
          <a:bodyPr wrap="square" rtlCol="0">
            <a:spAutoFit/>
          </a:bodyPr>
          <a:lstStyle/>
          <a:p>
            <a:r>
              <a:rPr lang="en-US" dirty="0"/>
              <a:t>EIC detector must accept and measure </a:t>
            </a:r>
            <a:r>
              <a:rPr lang="en-US" i="1" dirty="0"/>
              <a:t>all</a:t>
            </a:r>
            <a:r>
              <a:rPr lang="en-US" dirty="0"/>
              <a:t> particles from the interaction.  (Unlike existing collider detectors!)</a:t>
            </a:r>
          </a:p>
        </p:txBody>
      </p:sp>
      <p:pic>
        <p:nvPicPr>
          <p:cNvPr id="49" name="Picture 48">
            <a:extLst>
              <a:ext uri="{FF2B5EF4-FFF2-40B4-BE49-F238E27FC236}">
                <a16:creationId xmlns:a16="http://schemas.microsoft.com/office/drawing/2014/main" id="{495917AC-9246-FF45-B77E-53A0BDC99DE3}"/>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66410" y="2789803"/>
            <a:ext cx="2909106" cy="2237581"/>
          </a:xfrm>
          <a:prstGeom prst="rect">
            <a:avLst/>
          </a:prstGeom>
        </p:spPr>
      </p:pic>
      <p:cxnSp>
        <p:nvCxnSpPr>
          <p:cNvPr id="50" name="Straight Connector 49">
            <a:extLst>
              <a:ext uri="{FF2B5EF4-FFF2-40B4-BE49-F238E27FC236}">
                <a16:creationId xmlns:a16="http://schemas.microsoft.com/office/drawing/2014/main" id="{EFB34565-A8AC-3742-AFED-0761D89F3039}"/>
              </a:ext>
            </a:extLst>
          </p:cNvPr>
          <p:cNvCxnSpPr/>
          <p:nvPr/>
        </p:nvCxnSpPr>
        <p:spPr>
          <a:xfrm>
            <a:off x="2975516" y="916643"/>
            <a:ext cx="0" cy="565296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86628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5D02F7D-076F-1247-AE1E-5BA749713079}"/>
              </a:ext>
            </a:extLst>
          </p:cNvPr>
          <p:cNvSpPr>
            <a:spLocks noGrp="1"/>
          </p:cNvSpPr>
          <p:nvPr>
            <p:ph type="sldNum" sz="quarter" idx="12"/>
          </p:nvPr>
        </p:nvSpPr>
        <p:spPr/>
        <p:txBody>
          <a:bodyPr/>
          <a:lstStyle/>
          <a:p>
            <a:fld id="{893C5830-40F3-F04E-B2E3-10E6672BA8FF}" type="slidenum">
              <a:rPr lang="en-US" smtClean="0"/>
              <a:pPr/>
              <a:t>45</a:t>
            </a:fld>
            <a:endParaRPr lang="en-US"/>
          </a:p>
        </p:txBody>
      </p:sp>
      <p:pic>
        <p:nvPicPr>
          <p:cNvPr id="3" name="Picture 2" descr="A close up of a map&#10;&#10;Description generated with very high confidence">
            <a:extLst>
              <a:ext uri="{FF2B5EF4-FFF2-40B4-BE49-F238E27FC236}">
                <a16:creationId xmlns:a16="http://schemas.microsoft.com/office/drawing/2014/main" id="{A3F91AC8-CC02-0340-B023-0B2F23115083}"/>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181" y="2631983"/>
            <a:ext cx="6330957" cy="4028790"/>
          </a:xfrm>
          <a:prstGeom prst="rect">
            <a:avLst/>
          </a:prstGeom>
        </p:spPr>
      </p:pic>
      <p:pic>
        <p:nvPicPr>
          <p:cNvPr id="5" name="Content Placeholder 5" descr="Diagram, schematic&#10;&#10;Description automatically generated">
            <a:extLst>
              <a:ext uri="{FF2B5EF4-FFF2-40B4-BE49-F238E27FC236}">
                <a16:creationId xmlns:a16="http://schemas.microsoft.com/office/drawing/2014/main" id="{B3CD175D-DD58-FC4B-8762-CD1C64858D80}"/>
              </a:ext>
            </a:extLst>
          </p:cNvPr>
          <p:cNvPicPr>
            <a:picLocks noGrp="1" noChangeAspect="1"/>
          </p:cNvPicPr>
          <p:nvPr>
            <p:ph idx="1"/>
          </p:nvPr>
        </p:nvPicPr>
        <p:blipFill>
          <a:blip r:embed="rId3" cstate="print">
            <a:extLst>
              <a:ext uri="{28A0092B-C50C-407E-A947-70E740481C1C}">
                <a14:useLocalDpi xmlns:a14="http://schemas.microsoft.com/office/drawing/2010/main"/>
              </a:ext>
            </a:extLst>
          </a:blip>
          <a:stretch>
            <a:fillRect/>
          </a:stretch>
        </p:blipFill>
        <p:spPr>
          <a:xfrm>
            <a:off x="6334706" y="785892"/>
            <a:ext cx="2510903" cy="1472969"/>
          </a:xfrm>
        </p:spPr>
      </p:pic>
      <p:pic>
        <p:nvPicPr>
          <p:cNvPr id="6" name="Picture 5" descr="A picture containing diagram&#10;&#10;Description automatically generated">
            <a:extLst>
              <a:ext uri="{FF2B5EF4-FFF2-40B4-BE49-F238E27FC236}">
                <a16:creationId xmlns:a16="http://schemas.microsoft.com/office/drawing/2014/main" id="{2CCD7502-BA29-2B47-BA09-0851A8CC62F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445646" y="2665822"/>
            <a:ext cx="2510904" cy="1506931"/>
          </a:xfrm>
          <a:prstGeom prst="rect">
            <a:avLst/>
          </a:prstGeom>
          <a:effectLst>
            <a:outerShdw blurRad="50800" dist="38100" dir="2700000" algn="tl" rotWithShape="0">
              <a:prstClr val="black">
                <a:alpha val="40000"/>
              </a:prstClr>
            </a:outerShdw>
          </a:effectLst>
        </p:spPr>
      </p:pic>
      <p:pic>
        <p:nvPicPr>
          <p:cNvPr id="7" name="Content Placeholder 4">
            <a:extLst>
              <a:ext uri="{FF2B5EF4-FFF2-40B4-BE49-F238E27FC236}">
                <a16:creationId xmlns:a16="http://schemas.microsoft.com/office/drawing/2014/main" id="{5CC2699F-A4E6-5841-890C-BC06FFC18BE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402621" y="4302924"/>
            <a:ext cx="2513093" cy="1034066"/>
          </a:xfrm>
          <a:prstGeom prst="rect">
            <a:avLst/>
          </a:prstGeom>
        </p:spPr>
      </p:pic>
      <p:grpSp>
        <p:nvGrpSpPr>
          <p:cNvPr id="8" name="Group 7">
            <a:extLst>
              <a:ext uri="{FF2B5EF4-FFF2-40B4-BE49-F238E27FC236}">
                <a16:creationId xmlns:a16="http://schemas.microsoft.com/office/drawing/2014/main" id="{D2C59826-C8BF-DF4D-B1F2-99217A678A65}"/>
              </a:ext>
            </a:extLst>
          </p:cNvPr>
          <p:cNvGrpSpPr/>
          <p:nvPr/>
        </p:nvGrpSpPr>
        <p:grpSpPr>
          <a:xfrm>
            <a:off x="6373649" y="5508197"/>
            <a:ext cx="2582901" cy="1146461"/>
            <a:chOff x="71261" y="1098410"/>
            <a:chExt cx="4948068" cy="2987756"/>
          </a:xfrm>
        </p:grpSpPr>
        <p:pic>
          <p:nvPicPr>
            <p:cNvPr id="9" name="Picture 8">
              <a:extLst>
                <a:ext uri="{FF2B5EF4-FFF2-40B4-BE49-F238E27FC236}">
                  <a16:creationId xmlns:a16="http://schemas.microsoft.com/office/drawing/2014/main" id="{44FF0A80-BEAF-B144-997A-3670707606BA}"/>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71261" y="1098410"/>
              <a:ext cx="4948068" cy="2987756"/>
            </a:xfrm>
            <a:prstGeom prst="rect">
              <a:avLst/>
            </a:prstGeom>
          </p:spPr>
        </p:pic>
        <p:cxnSp>
          <p:nvCxnSpPr>
            <p:cNvPr id="10" name="Straight Arrow Connector 9">
              <a:extLst>
                <a:ext uri="{FF2B5EF4-FFF2-40B4-BE49-F238E27FC236}">
                  <a16:creationId xmlns:a16="http://schemas.microsoft.com/office/drawing/2014/main" id="{34101548-C1DA-6E43-8DE3-E4D906A945CB}"/>
                </a:ext>
              </a:extLst>
            </p:cNvPr>
            <p:cNvCxnSpPr>
              <a:cxnSpLocks/>
            </p:cNvCxnSpPr>
            <p:nvPr/>
          </p:nvCxnSpPr>
          <p:spPr>
            <a:xfrm flipH="1">
              <a:off x="2348624" y="3122390"/>
              <a:ext cx="370617" cy="7650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11" name="TextBox 10">
            <a:extLst>
              <a:ext uri="{FF2B5EF4-FFF2-40B4-BE49-F238E27FC236}">
                <a16:creationId xmlns:a16="http://schemas.microsoft.com/office/drawing/2014/main" id="{B3072CD4-7E89-1945-8D23-44EDC14CE0D2}"/>
              </a:ext>
            </a:extLst>
          </p:cNvPr>
          <p:cNvSpPr txBox="1"/>
          <p:nvPr/>
        </p:nvSpPr>
        <p:spPr>
          <a:xfrm>
            <a:off x="463639" y="206061"/>
            <a:ext cx="5589431" cy="584775"/>
          </a:xfrm>
          <a:prstGeom prst="rect">
            <a:avLst/>
          </a:prstGeom>
          <a:noFill/>
        </p:spPr>
        <p:txBody>
          <a:bodyPr wrap="square" rtlCol="0">
            <a:spAutoFit/>
          </a:bodyPr>
          <a:lstStyle/>
          <a:p>
            <a:r>
              <a:rPr lang="en-US" sz="3200" dirty="0">
                <a:solidFill>
                  <a:srgbClr val="0070C0"/>
                </a:solidFill>
              </a:rPr>
              <a:t>Interaction Region</a:t>
            </a:r>
          </a:p>
        </p:txBody>
      </p:sp>
      <p:sp>
        <p:nvSpPr>
          <p:cNvPr id="13" name="TextBox 12">
            <a:extLst>
              <a:ext uri="{FF2B5EF4-FFF2-40B4-BE49-F238E27FC236}">
                <a16:creationId xmlns:a16="http://schemas.microsoft.com/office/drawing/2014/main" id="{7A322E54-DF20-5F4F-BCB5-2EE8317C13D7}"/>
              </a:ext>
            </a:extLst>
          </p:cNvPr>
          <p:cNvSpPr txBox="1"/>
          <p:nvPr/>
        </p:nvSpPr>
        <p:spPr>
          <a:xfrm>
            <a:off x="99944" y="803574"/>
            <a:ext cx="8856606" cy="1754326"/>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Beam focused to </a:t>
            </a:r>
            <a:r>
              <a:rPr lang="en-US" dirty="0">
                <a:latin typeface="Symbol" panose="05050102010706020507" pitchFamily="18" charset="2"/>
                <a:cs typeface="Arial" panose="020B0604020202020204" pitchFamily="34" charset="0"/>
              </a:rPr>
              <a:t>b</a:t>
            </a:r>
            <a:r>
              <a:rPr lang="en-US" baseline="-25000" dirty="0">
                <a:latin typeface="Arial" panose="020B0604020202020204" pitchFamily="34" charset="0"/>
                <a:cs typeface="Arial" panose="020B0604020202020204" pitchFamily="34" charset="0"/>
              </a:rPr>
              <a:t>y</a:t>
            </a:r>
            <a:r>
              <a:rPr lang="en-US" dirty="0">
                <a:latin typeface="Arial" panose="020B0604020202020204" pitchFamily="34" charset="0"/>
                <a:cs typeface="Arial" panose="020B0604020202020204" pitchFamily="34" charset="0"/>
              </a:rPr>
              <a:t> ≤ 5 cm @ </a:t>
            </a:r>
            <a:r>
              <a:rPr lang="en-US" dirty="0" err="1">
                <a:latin typeface="Symbol" panose="05050102010706020507" pitchFamily="18" charset="2"/>
                <a:cs typeface="Arial" panose="020B0604020202020204" pitchFamily="34" charset="0"/>
              </a:rPr>
              <a:t>s</a:t>
            </a:r>
            <a:r>
              <a:rPr lang="en-US" baseline="-25000" dirty="0" err="1">
                <a:latin typeface="Arial" panose="020B0604020202020204" pitchFamily="34" charset="0"/>
                <a:cs typeface="Arial" panose="020B0604020202020204" pitchFamily="34" charset="0"/>
              </a:rPr>
              <a:t>y</a:t>
            </a:r>
            <a:r>
              <a:rPr lang="en-US" dirty="0">
                <a:latin typeface="Arial" panose="020B0604020202020204" pitchFamily="34" charset="0"/>
                <a:cs typeface="Arial" panose="020B0604020202020204" pitchFamily="34" charset="0"/>
              </a:rPr>
              <a:t>= 5 </a:t>
            </a:r>
            <a:r>
              <a:rPr lang="en-US" dirty="0">
                <a:latin typeface="Symbol" panose="05050102010706020507" pitchFamily="18" charset="2"/>
                <a:cs typeface="Arial" panose="020B0604020202020204" pitchFamily="34" charset="0"/>
              </a:rPr>
              <a:t>m</a:t>
            </a:r>
            <a:r>
              <a:rPr lang="en-US" dirty="0">
                <a:latin typeface="Arial" panose="020B0604020202020204" pitchFamily="34" charset="0"/>
                <a:cs typeface="Arial" panose="020B0604020202020204" pitchFamily="34" charset="0"/>
              </a:rPr>
              <a:t>m, =&gt; </a:t>
            </a:r>
            <a:r>
              <a:rPr lang="en-US" dirty="0">
                <a:latin typeface="Arial" panose="020B0604020202020204" pitchFamily="34" charset="0"/>
                <a:cs typeface="Arial" panose="020B0604020202020204" pitchFamily="34" charset="0"/>
                <a:sym typeface="Wingdings" panose="05000000000000000000" pitchFamily="2" charset="2"/>
              </a:rPr>
              <a:t>L=10</a:t>
            </a:r>
            <a:r>
              <a:rPr lang="en-US" baseline="30000" dirty="0">
                <a:latin typeface="Arial" panose="020B0604020202020204" pitchFamily="34" charset="0"/>
                <a:cs typeface="Arial" panose="020B0604020202020204" pitchFamily="34" charset="0"/>
                <a:sym typeface="Wingdings" panose="05000000000000000000" pitchFamily="2" charset="2"/>
              </a:rPr>
              <a:t>34 </a:t>
            </a:r>
            <a:r>
              <a:rPr lang="en-US" dirty="0">
                <a:latin typeface="Arial" panose="020B0604020202020204" pitchFamily="34" charset="0"/>
                <a:cs typeface="Arial" panose="020B0604020202020204" pitchFamily="34" charset="0"/>
                <a:sym typeface="Wingdings" panose="05000000000000000000" pitchFamily="2" charset="2"/>
              </a:rPr>
              <a:t>cm</a:t>
            </a:r>
            <a:r>
              <a:rPr lang="en-US" baseline="30000" dirty="0">
                <a:latin typeface="Arial" panose="020B0604020202020204" pitchFamily="34" charset="0"/>
                <a:cs typeface="Arial" panose="020B0604020202020204" pitchFamily="34" charset="0"/>
                <a:sym typeface="Wingdings" panose="05000000000000000000" pitchFamily="2" charset="2"/>
              </a:rPr>
              <a:t>-2 </a:t>
            </a:r>
            <a:r>
              <a:rPr lang="en-US" dirty="0">
                <a:latin typeface="Arial" panose="020B0604020202020204" pitchFamily="34" charset="0"/>
                <a:cs typeface="Arial" panose="020B0604020202020204" pitchFamily="34" charset="0"/>
                <a:sym typeface="Wingdings" panose="05000000000000000000" pitchFamily="2" charset="2"/>
              </a:rPr>
              <a:t>s</a:t>
            </a:r>
            <a:r>
              <a:rPr lang="en-US" baseline="30000" dirty="0">
                <a:latin typeface="Arial" panose="020B0604020202020204" pitchFamily="34" charset="0"/>
                <a:cs typeface="Arial" panose="020B0604020202020204" pitchFamily="34" charset="0"/>
                <a:sym typeface="Wingdings" panose="05000000000000000000" pitchFamily="2" charset="2"/>
              </a:rPr>
              <a:t>-1</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sym typeface="Wingdings" panose="05000000000000000000" pitchFamily="2" charset="2"/>
              </a:rPr>
              <a:t>Manageable IR chromaticity and sufficient DA</a:t>
            </a: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Full acceptance for the colliding beam detector </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Accommodates crab cavities and spin rotators </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Synchrotron radiation and impedance manageable</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Conventional </a:t>
            </a:r>
            <a:r>
              <a:rPr lang="en-US" dirty="0" err="1">
                <a:latin typeface="Arial" panose="020B0604020202020204" pitchFamily="34" charset="0"/>
                <a:cs typeface="Arial" panose="020B0604020202020204" pitchFamily="34" charset="0"/>
              </a:rPr>
              <a:t>NbTi</a:t>
            </a:r>
            <a:r>
              <a:rPr lang="en-US" dirty="0">
                <a:latin typeface="Arial" panose="020B0604020202020204" pitchFamily="34" charset="0"/>
                <a:cs typeface="Arial" panose="020B0604020202020204" pitchFamily="34" charset="0"/>
              </a:rPr>
              <a:t> SC magnets, collared &amp; direct wind</a:t>
            </a:r>
          </a:p>
        </p:txBody>
      </p:sp>
    </p:spTree>
    <p:extLst>
      <p:ext uri="{BB962C8B-B14F-4D97-AF65-F5344CB8AC3E}">
        <p14:creationId xmlns:p14="http://schemas.microsoft.com/office/powerpoint/2010/main" val="236261170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5D02F7D-076F-1247-AE1E-5BA749713079}"/>
              </a:ext>
            </a:extLst>
          </p:cNvPr>
          <p:cNvSpPr>
            <a:spLocks noGrp="1"/>
          </p:cNvSpPr>
          <p:nvPr>
            <p:ph type="sldNum" sz="quarter" idx="12"/>
          </p:nvPr>
        </p:nvSpPr>
        <p:spPr/>
        <p:txBody>
          <a:bodyPr/>
          <a:lstStyle/>
          <a:p>
            <a:fld id="{893C5830-40F3-F04E-B2E3-10E6672BA8FF}" type="slidenum">
              <a:rPr lang="en-US" smtClean="0"/>
              <a:pPr/>
              <a:t>46</a:t>
            </a:fld>
            <a:endParaRPr lang="en-US"/>
          </a:p>
        </p:txBody>
      </p:sp>
      <p:pic>
        <p:nvPicPr>
          <p:cNvPr id="3" name="Picture 2">
            <a:extLst>
              <a:ext uri="{FF2B5EF4-FFF2-40B4-BE49-F238E27FC236}">
                <a16:creationId xmlns:a16="http://schemas.microsoft.com/office/drawing/2014/main" id="{68662EC0-98B8-7F41-B822-CE72BA906E09}"/>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620959" y="2956917"/>
            <a:ext cx="6614415" cy="1619346"/>
          </a:xfrm>
          <a:prstGeom prst="rect">
            <a:avLst/>
          </a:prstGeom>
          <a:effectLst>
            <a:outerShdw blurRad="50800" dist="38100" dir="2700000" algn="tl" rotWithShape="0">
              <a:prstClr val="black">
                <a:alpha val="40000"/>
              </a:prstClr>
            </a:outerShdw>
          </a:effectLst>
        </p:spPr>
      </p:pic>
      <p:sp>
        <p:nvSpPr>
          <p:cNvPr id="5" name="TextBox 4">
            <a:extLst>
              <a:ext uri="{FF2B5EF4-FFF2-40B4-BE49-F238E27FC236}">
                <a16:creationId xmlns:a16="http://schemas.microsoft.com/office/drawing/2014/main" id="{CCEF9E74-F3AE-C448-9ADD-0B32D0DE1ED6}"/>
              </a:ext>
            </a:extLst>
          </p:cNvPr>
          <p:cNvSpPr txBox="1"/>
          <p:nvPr/>
        </p:nvSpPr>
        <p:spPr>
          <a:xfrm>
            <a:off x="211340" y="2526030"/>
            <a:ext cx="4425462" cy="769441"/>
          </a:xfrm>
          <a:prstGeom prst="rect">
            <a:avLst/>
          </a:prstGeom>
          <a:noFill/>
        </p:spPr>
        <p:txBody>
          <a:bodyPr wrap="square" rtlCol="0">
            <a:spAutoFit/>
          </a:bodyPr>
          <a:lstStyle/>
          <a:p>
            <a:r>
              <a:rPr lang="en-US" sz="2800" dirty="0">
                <a:solidFill>
                  <a:srgbClr val="4472C4">
                    <a:lumMod val="75000"/>
                  </a:srgbClr>
                </a:solidFill>
                <a:latin typeface="Arial" panose="020B0604020202020204" pitchFamily="34" charset="0"/>
                <a:cs typeface="Arial" panose="020B0604020202020204" pitchFamily="34" charset="0"/>
              </a:rPr>
              <a:t>Interaction Region</a:t>
            </a:r>
          </a:p>
          <a:p>
            <a:endParaRPr lang="en-US" sz="1600" dirty="0"/>
          </a:p>
        </p:txBody>
      </p:sp>
      <p:pic>
        <p:nvPicPr>
          <p:cNvPr id="6" name="Picture 5">
            <a:extLst>
              <a:ext uri="{FF2B5EF4-FFF2-40B4-BE49-F238E27FC236}">
                <a16:creationId xmlns:a16="http://schemas.microsoft.com/office/drawing/2014/main" id="{3A9E026C-7527-2C4B-807F-395EC9CA1C3A}"/>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02766" y="4732662"/>
            <a:ext cx="8938468" cy="1316546"/>
          </a:xfrm>
          <a:prstGeom prst="rect">
            <a:avLst/>
          </a:prstGeom>
          <a:effectLst>
            <a:outerShdw blurRad="50800" dist="38100" dir="2700000" algn="tl" rotWithShape="0">
              <a:prstClr val="black">
                <a:alpha val="40000"/>
              </a:prstClr>
            </a:outerShdw>
          </a:effectLst>
        </p:spPr>
      </p:pic>
      <p:pic>
        <p:nvPicPr>
          <p:cNvPr id="7" name="Picture 2">
            <a:extLst>
              <a:ext uri="{FF2B5EF4-FFF2-40B4-BE49-F238E27FC236}">
                <a16:creationId xmlns:a16="http://schemas.microsoft.com/office/drawing/2014/main" id="{95E7876C-187C-2D40-B3A4-79A7BB531F22}"/>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11340" y="192891"/>
            <a:ext cx="4090902" cy="2403732"/>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56540B47-BCB0-624D-99A2-14A455F9998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31235" y="33806"/>
            <a:ext cx="4109999" cy="3082499"/>
          </a:xfrm>
          <a:prstGeom prst="rect">
            <a:avLst/>
          </a:prstGeom>
        </p:spPr>
      </p:pic>
      <p:sp>
        <p:nvSpPr>
          <p:cNvPr id="9" name="TextBox 8">
            <a:extLst>
              <a:ext uri="{FF2B5EF4-FFF2-40B4-BE49-F238E27FC236}">
                <a16:creationId xmlns:a16="http://schemas.microsoft.com/office/drawing/2014/main" id="{ACA14FB0-331B-A342-82A6-484B8922C5C0}"/>
              </a:ext>
            </a:extLst>
          </p:cNvPr>
          <p:cNvSpPr txBox="1"/>
          <p:nvPr/>
        </p:nvSpPr>
        <p:spPr>
          <a:xfrm>
            <a:off x="4915098" y="2734268"/>
            <a:ext cx="4142271" cy="369332"/>
          </a:xfrm>
          <a:prstGeom prst="rect">
            <a:avLst/>
          </a:prstGeom>
          <a:noFill/>
        </p:spPr>
        <p:txBody>
          <a:bodyPr wrap="square" rtlCol="0">
            <a:spAutoFit/>
          </a:bodyPr>
          <a:lstStyle/>
          <a:p>
            <a:r>
              <a:rPr lang="en-US" dirty="0">
                <a:solidFill>
                  <a:schemeClr val="bg1"/>
                </a:solidFill>
              </a:rPr>
              <a:t>Direct wind </a:t>
            </a:r>
            <a:r>
              <a:rPr lang="en-US" dirty="0" err="1">
                <a:solidFill>
                  <a:schemeClr val="bg1"/>
                </a:solidFill>
              </a:rPr>
              <a:t>s.c.</a:t>
            </a:r>
            <a:r>
              <a:rPr lang="en-US" dirty="0">
                <a:solidFill>
                  <a:schemeClr val="bg1"/>
                </a:solidFill>
              </a:rPr>
              <a:t> coil production in progress</a:t>
            </a:r>
          </a:p>
        </p:txBody>
      </p:sp>
    </p:spTree>
    <p:extLst>
      <p:ext uri="{BB962C8B-B14F-4D97-AF65-F5344CB8AC3E}">
        <p14:creationId xmlns:p14="http://schemas.microsoft.com/office/powerpoint/2010/main" val="39678692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27C32C-2CCE-4FB2-8177-1B06581E8CE3}"/>
              </a:ext>
            </a:extLst>
          </p:cNvPr>
          <p:cNvSpPr>
            <a:spLocks noGrp="1"/>
          </p:cNvSpPr>
          <p:nvPr>
            <p:ph type="title"/>
          </p:nvPr>
        </p:nvSpPr>
        <p:spPr>
          <a:xfrm>
            <a:off x="342336" y="54453"/>
            <a:ext cx="7886700" cy="986586"/>
          </a:xfrm>
        </p:spPr>
        <p:txBody>
          <a:bodyPr>
            <a:noAutofit/>
          </a:bodyPr>
          <a:lstStyle/>
          <a:p>
            <a:r>
              <a:rPr lang="en-US" sz="3200" dirty="0"/>
              <a:t>The EIC will benefit from two large existing detector halls in IR 6 and IR 8 </a:t>
            </a:r>
          </a:p>
        </p:txBody>
      </p:sp>
      <p:sp>
        <p:nvSpPr>
          <p:cNvPr id="3" name="Content Placeholder 2">
            <a:extLst>
              <a:ext uri="{FF2B5EF4-FFF2-40B4-BE49-F238E27FC236}">
                <a16:creationId xmlns:a16="http://schemas.microsoft.com/office/drawing/2014/main" id="{57BE88FC-8D83-409C-97AD-BE015264533C}"/>
              </a:ext>
            </a:extLst>
          </p:cNvPr>
          <p:cNvSpPr>
            <a:spLocks noGrp="1"/>
          </p:cNvSpPr>
          <p:nvPr>
            <p:ph idx="1"/>
          </p:nvPr>
        </p:nvSpPr>
        <p:spPr>
          <a:xfrm>
            <a:off x="342336" y="1099698"/>
            <a:ext cx="8768839" cy="578385"/>
          </a:xfrm>
        </p:spPr>
        <p:txBody>
          <a:bodyPr>
            <a:normAutofit fontScale="92500" lnSpcReduction="10000"/>
          </a:bodyPr>
          <a:lstStyle/>
          <a:p>
            <a:pPr>
              <a:lnSpc>
                <a:spcPct val="100000"/>
              </a:lnSpc>
              <a:spcBef>
                <a:spcPts val="0"/>
              </a:spcBef>
              <a:spcAft>
                <a:spcPts val="600"/>
              </a:spcAft>
            </a:pPr>
            <a:r>
              <a:rPr lang="en-US" sz="1800" dirty="0"/>
              <a:t>Both halls are</a:t>
            </a:r>
            <a:r>
              <a:rPr lang="en-US" sz="1800" b="1" dirty="0"/>
              <a:t> large </a:t>
            </a:r>
            <a:r>
              <a:rPr lang="en-US" sz="1800" dirty="0"/>
              <a:t>and </a:t>
            </a:r>
            <a:r>
              <a:rPr lang="en-US" sz="1800" b="1" dirty="0"/>
              <a:t>fully equipped </a:t>
            </a:r>
            <a:r>
              <a:rPr lang="en-US" sz="1800" dirty="0"/>
              <a:t>with infrastructure such as power, water, overhead crane, ….</a:t>
            </a:r>
          </a:p>
        </p:txBody>
      </p:sp>
      <p:sp>
        <p:nvSpPr>
          <p:cNvPr id="6" name="TextBox 5">
            <a:extLst>
              <a:ext uri="{FF2B5EF4-FFF2-40B4-BE49-F238E27FC236}">
                <a16:creationId xmlns:a16="http://schemas.microsoft.com/office/drawing/2014/main" id="{81A89B9F-D826-4F44-8A9B-39BBFAE921D8}"/>
              </a:ext>
            </a:extLst>
          </p:cNvPr>
          <p:cNvSpPr txBox="1"/>
          <p:nvPr/>
        </p:nvSpPr>
        <p:spPr>
          <a:xfrm>
            <a:off x="4076141" y="4360220"/>
            <a:ext cx="3878317" cy="369332"/>
          </a:xfrm>
          <a:prstGeom prst="rect">
            <a:avLst/>
          </a:prstGeom>
          <a:noFill/>
        </p:spPr>
        <p:txBody>
          <a:bodyPr wrap="square" rtlCol="0">
            <a:spAutoFit/>
          </a:bodyPr>
          <a:lstStyle/>
          <a:p>
            <a:r>
              <a:rPr lang="en-US" dirty="0"/>
              <a:t>IR 6 detector hall with STAR detector</a:t>
            </a:r>
          </a:p>
        </p:txBody>
      </p:sp>
      <p:pic>
        <p:nvPicPr>
          <p:cNvPr id="8" name="Picture 7">
            <a:extLst>
              <a:ext uri="{FF2B5EF4-FFF2-40B4-BE49-F238E27FC236}">
                <a16:creationId xmlns:a16="http://schemas.microsoft.com/office/drawing/2014/main" id="{3369CC85-D013-4983-BA53-5751DCEC28F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963817" y="1678347"/>
            <a:ext cx="3818777" cy="2572627"/>
          </a:xfrm>
          <a:prstGeom prst="rect">
            <a:avLst/>
          </a:prstGeom>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8AD1A0E9-E054-4F1B-A9B7-9F6400021F3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62759" y="1678083"/>
            <a:ext cx="3148058" cy="2551779"/>
          </a:xfrm>
          <a:prstGeom prst="rect">
            <a:avLst/>
          </a:prstGeom>
          <a:effectLst>
            <a:outerShdw blurRad="50800" dist="38100" dir="2700000" algn="tl" rotWithShape="0">
              <a:prstClr val="black">
                <a:alpha val="40000"/>
              </a:prstClr>
            </a:outerShdw>
          </a:effectLst>
        </p:spPr>
      </p:pic>
      <p:sp>
        <p:nvSpPr>
          <p:cNvPr id="10" name="TextBox 9">
            <a:extLst>
              <a:ext uri="{FF2B5EF4-FFF2-40B4-BE49-F238E27FC236}">
                <a16:creationId xmlns:a16="http://schemas.microsoft.com/office/drawing/2014/main" id="{22ACB2B8-5AD7-4535-9525-103F1F98E6AE}"/>
              </a:ext>
            </a:extLst>
          </p:cNvPr>
          <p:cNvSpPr txBox="1"/>
          <p:nvPr/>
        </p:nvSpPr>
        <p:spPr>
          <a:xfrm>
            <a:off x="402285" y="4304046"/>
            <a:ext cx="3777192" cy="646331"/>
          </a:xfrm>
          <a:prstGeom prst="rect">
            <a:avLst/>
          </a:prstGeom>
          <a:noFill/>
        </p:spPr>
        <p:txBody>
          <a:bodyPr wrap="square" rtlCol="0">
            <a:spAutoFit/>
          </a:bodyPr>
          <a:lstStyle/>
          <a:p>
            <a:r>
              <a:rPr lang="en-US" dirty="0"/>
              <a:t>IR 8 detector hall with PHENIX detector (transitioning to sPHENIX)</a:t>
            </a:r>
          </a:p>
        </p:txBody>
      </p:sp>
      <p:sp>
        <p:nvSpPr>
          <p:cNvPr id="11" name="TextBox 10">
            <a:extLst>
              <a:ext uri="{FF2B5EF4-FFF2-40B4-BE49-F238E27FC236}">
                <a16:creationId xmlns:a16="http://schemas.microsoft.com/office/drawing/2014/main" id="{3F285523-0C1C-4D28-9386-06F56EA1DE66}"/>
              </a:ext>
            </a:extLst>
          </p:cNvPr>
          <p:cNvSpPr txBox="1"/>
          <p:nvPr/>
        </p:nvSpPr>
        <p:spPr>
          <a:xfrm>
            <a:off x="275428" y="5003449"/>
            <a:ext cx="8689144" cy="1000274"/>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Both IRs can be implemented simultaneously in the EIC lattice and be accommodated within beam dynamics envelope</a:t>
            </a:r>
          </a:p>
          <a:p>
            <a:pPr marL="285750" indent="-285750">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2 IR’s: laid out </a:t>
            </a:r>
            <a:r>
              <a:rPr lang="en-US" u="sng" dirty="0">
                <a:latin typeface="Arial" panose="020B0604020202020204" pitchFamily="34" charset="0"/>
                <a:cs typeface="Arial" panose="020B0604020202020204" pitchFamily="34" charset="0"/>
              </a:rPr>
              <a:t>identically</a:t>
            </a:r>
            <a:r>
              <a:rPr lang="en-US" dirty="0">
                <a:latin typeface="Arial" panose="020B0604020202020204" pitchFamily="34" charset="0"/>
                <a:cs typeface="Arial" panose="020B0604020202020204" pitchFamily="34" charset="0"/>
              </a:rPr>
              <a:t> or </a:t>
            </a:r>
            <a:r>
              <a:rPr lang="en-US" u="sng" dirty="0">
                <a:latin typeface="Arial" panose="020B0604020202020204" pitchFamily="34" charset="0"/>
                <a:cs typeface="Arial" panose="020B0604020202020204" pitchFamily="34" charset="0"/>
              </a:rPr>
              <a:t>optimized for maximum luminosity at different</a:t>
            </a:r>
            <a:r>
              <a:rPr lang="en-US" dirty="0">
                <a:latin typeface="Arial" panose="020B0604020202020204" pitchFamily="34" charset="0"/>
                <a:cs typeface="Arial" panose="020B0604020202020204" pitchFamily="34" charset="0"/>
              </a:rPr>
              <a:t> E</a:t>
            </a:r>
            <a:r>
              <a:rPr lang="en-US" baseline="-25000" dirty="0">
                <a:latin typeface="Arial" panose="020B0604020202020204" pitchFamily="34" charset="0"/>
                <a:cs typeface="Arial" panose="020B0604020202020204" pitchFamily="34" charset="0"/>
              </a:rPr>
              <a:t>CM</a:t>
            </a:r>
          </a:p>
        </p:txBody>
      </p:sp>
      <p:sp>
        <p:nvSpPr>
          <p:cNvPr id="5" name="Rectangle 4">
            <a:extLst>
              <a:ext uri="{FF2B5EF4-FFF2-40B4-BE49-F238E27FC236}">
                <a16:creationId xmlns:a16="http://schemas.microsoft.com/office/drawing/2014/main" id="{9E8525F6-8451-4681-B6D8-2C45E95874A0}"/>
              </a:ext>
            </a:extLst>
          </p:cNvPr>
          <p:cNvSpPr/>
          <p:nvPr/>
        </p:nvSpPr>
        <p:spPr>
          <a:xfrm>
            <a:off x="4362648" y="3244334"/>
            <a:ext cx="418704" cy="369332"/>
          </a:xfrm>
          <a:prstGeom prst="rect">
            <a:avLst/>
          </a:prstGeom>
        </p:spPr>
        <p:txBody>
          <a:bodyPr wrap="none">
            <a:spAutoFit/>
          </a:bodyPr>
          <a:lstStyle/>
          <a:p>
            <a:fld id="{893C5830-40F3-F04E-B2E3-10E6672BA8FF}" type="slidenum">
              <a:rPr lang="en-US"/>
              <a:pPr/>
              <a:t>47</a:t>
            </a:fld>
            <a:endParaRPr lang="en-US" dirty="0"/>
          </a:p>
        </p:txBody>
      </p:sp>
      <p:sp>
        <p:nvSpPr>
          <p:cNvPr id="7" name="Rectangle 6">
            <a:extLst>
              <a:ext uri="{FF2B5EF4-FFF2-40B4-BE49-F238E27FC236}">
                <a16:creationId xmlns:a16="http://schemas.microsoft.com/office/drawing/2014/main" id="{2B5B35CC-27E7-4E67-B3E6-714AF613A616}"/>
              </a:ext>
            </a:extLst>
          </p:cNvPr>
          <p:cNvSpPr/>
          <p:nvPr/>
        </p:nvSpPr>
        <p:spPr>
          <a:xfrm>
            <a:off x="4362648" y="3244334"/>
            <a:ext cx="418704" cy="369332"/>
          </a:xfrm>
          <a:prstGeom prst="rect">
            <a:avLst/>
          </a:prstGeom>
        </p:spPr>
        <p:txBody>
          <a:bodyPr wrap="none">
            <a:spAutoFit/>
          </a:bodyPr>
          <a:lstStyle/>
          <a:p>
            <a:fld id="{893C5830-40F3-F04E-B2E3-10E6672BA8FF}" type="slidenum">
              <a:rPr lang="en-US"/>
              <a:pPr/>
              <a:t>47</a:t>
            </a:fld>
            <a:endParaRPr lang="en-US" dirty="0"/>
          </a:p>
        </p:txBody>
      </p:sp>
      <p:sp>
        <p:nvSpPr>
          <p:cNvPr id="4" name="Rectangle 3">
            <a:extLst>
              <a:ext uri="{FF2B5EF4-FFF2-40B4-BE49-F238E27FC236}">
                <a16:creationId xmlns:a16="http://schemas.microsoft.com/office/drawing/2014/main" id="{2A8408E1-4843-494B-B831-9137B845D746}"/>
              </a:ext>
            </a:extLst>
          </p:cNvPr>
          <p:cNvSpPr/>
          <p:nvPr/>
        </p:nvSpPr>
        <p:spPr>
          <a:xfrm>
            <a:off x="555355" y="1678083"/>
            <a:ext cx="3148058" cy="255177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4">
            <a:extLst>
              <a:ext uri="{FF2B5EF4-FFF2-40B4-BE49-F238E27FC236}">
                <a16:creationId xmlns:a16="http://schemas.microsoft.com/office/drawing/2014/main" id="{05FE7EB6-C740-544D-80FC-4358444DC1B7}"/>
              </a:ext>
            </a:extLst>
          </p:cNvPr>
          <p:cNvSpPr>
            <a:spLocks noGrp="1"/>
          </p:cNvSpPr>
          <p:nvPr>
            <p:ph type="sldNum" sz="quarter" idx="12"/>
          </p:nvPr>
        </p:nvSpPr>
        <p:spPr>
          <a:xfrm>
            <a:off x="3543300" y="6362006"/>
            <a:ext cx="2057400" cy="365125"/>
          </a:xfrm>
        </p:spPr>
        <p:txBody>
          <a:bodyPr/>
          <a:lstStyle/>
          <a:p>
            <a:fld id="{893C5830-40F3-F04E-B2E3-10E6672BA8FF}" type="slidenum">
              <a:rPr lang="en-US" smtClean="0"/>
              <a:pPr/>
              <a:t>47</a:t>
            </a:fld>
            <a:endParaRPr lang="en-US" dirty="0"/>
          </a:p>
        </p:txBody>
      </p:sp>
      <p:sp>
        <p:nvSpPr>
          <p:cNvPr id="12" name="TextBox 11"/>
          <p:cNvSpPr txBox="1"/>
          <p:nvPr/>
        </p:nvSpPr>
        <p:spPr>
          <a:xfrm>
            <a:off x="1354050" y="5945030"/>
            <a:ext cx="5863272" cy="369332"/>
          </a:xfrm>
          <a:prstGeom prst="rect">
            <a:avLst/>
          </a:prstGeom>
          <a:noFill/>
        </p:spPr>
        <p:txBody>
          <a:bodyPr wrap="none" rtlCol="0">
            <a:spAutoFit/>
          </a:bodyPr>
          <a:lstStyle/>
          <a:p>
            <a:r>
              <a:rPr lang="en-US" dirty="0"/>
              <a:t>(Second IR and second detector are not in the project scope)</a:t>
            </a:r>
          </a:p>
        </p:txBody>
      </p:sp>
    </p:spTree>
    <p:extLst>
      <p:ext uri="{BB962C8B-B14F-4D97-AF65-F5344CB8AC3E}">
        <p14:creationId xmlns:p14="http://schemas.microsoft.com/office/powerpoint/2010/main" val="101307091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963A43-ADF7-E948-8B09-9847D6225F48}"/>
              </a:ext>
            </a:extLst>
          </p:cNvPr>
          <p:cNvSpPr>
            <a:spLocks noGrp="1"/>
          </p:cNvSpPr>
          <p:nvPr>
            <p:ph type="title"/>
          </p:nvPr>
        </p:nvSpPr>
        <p:spPr>
          <a:xfrm>
            <a:off x="628650" y="365127"/>
            <a:ext cx="7886700" cy="581948"/>
          </a:xfrm>
        </p:spPr>
        <p:txBody>
          <a:bodyPr>
            <a:normAutofit fontScale="90000"/>
          </a:bodyPr>
          <a:lstStyle/>
          <a:p>
            <a:r>
              <a:rPr lang="en-US" dirty="0"/>
              <a:t>EIC Accelerator R&amp;D Scope</a:t>
            </a:r>
          </a:p>
        </p:txBody>
      </p:sp>
      <p:sp>
        <p:nvSpPr>
          <p:cNvPr id="4" name="Slide Number Placeholder 3">
            <a:extLst>
              <a:ext uri="{FF2B5EF4-FFF2-40B4-BE49-F238E27FC236}">
                <a16:creationId xmlns:a16="http://schemas.microsoft.com/office/drawing/2014/main" id="{9DEF9089-9C7B-764F-963F-91C7AEA89743}"/>
              </a:ext>
            </a:extLst>
          </p:cNvPr>
          <p:cNvSpPr>
            <a:spLocks noGrp="1"/>
          </p:cNvSpPr>
          <p:nvPr>
            <p:ph type="sldNum" sz="quarter" idx="12"/>
          </p:nvPr>
        </p:nvSpPr>
        <p:spPr/>
        <p:txBody>
          <a:bodyPr/>
          <a:lstStyle/>
          <a:p>
            <a:fld id="{893C5830-40F3-F04E-B2E3-10E6672BA8FF}" type="slidenum">
              <a:rPr lang="en-US" smtClean="0"/>
              <a:pPr/>
              <a:t>48</a:t>
            </a:fld>
            <a:endParaRPr lang="en-US"/>
          </a:p>
        </p:txBody>
      </p:sp>
      <p:pic>
        <p:nvPicPr>
          <p:cNvPr id="5" name="Picture 4" descr="Diagram&#10;&#10;Description automatically generated">
            <a:extLst>
              <a:ext uri="{FF2B5EF4-FFF2-40B4-BE49-F238E27FC236}">
                <a16:creationId xmlns:a16="http://schemas.microsoft.com/office/drawing/2014/main" id="{A16ADE7C-1924-E744-944C-B607D2CDF8AA}"/>
              </a:ext>
            </a:extLst>
          </p:cNvPr>
          <p:cNvPicPr>
            <a:picLocks noChangeAspect="1"/>
          </p:cNvPicPr>
          <p:nvPr/>
        </p:nvPicPr>
        <p:blipFill>
          <a:blip r:embed="rId2"/>
          <a:stretch>
            <a:fillRect/>
          </a:stretch>
        </p:blipFill>
        <p:spPr>
          <a:xfrm>
            <a:off x="1491518" y="2155719"/>
            <a:ext cx="6539093" cy="3678049"/>
          </a:xfrm>
          <a:prstGeom prst="rect">
            <a:avLst/>
          </a:prstGeom>
        </p:spPr>
      </p:pic>
      <p:sp>
        <p:nvSpPr>
          <p:cNvPr id="6" name="TextBox 5">
            <a:extLst>
              <a:ext uri="{FF2B5EF4-FFF2-40B4-BE49-F238E27FC236}">
                <a16:creationId xmlns:a16="http://schemas.microsoft.com/office/drawing/2014/main" id="{F29AA900-A4B4-CE43-BFD6-56E784186517}"/>
              </a:ext>
            </a:extLst>
          </p:cNvPr>
          <p:cNvSpPr txBox="1"/>
          <p:nvPr/>
        </p:nvSpPr>
        <p:spPr>
          <a:xfrm>
            <a:off x="1951147" y="5106279"/>
            <a:ext cx="814251" cy="646331"/>
          </a:xfrm>
          <a:prstGeom prst="rect">
            <a:avLst/>
          </a:prstGeom>
          <a:solidFill>
            <a:schemeClr val="accent5">
              <a:lumMod val="20000"/>
              <a:lumOff val="80000"/>
            </a:schemeClr>
          </a:solidFill>
        </p:spPr>
        <p:txBody>
          <a:bodyPr wrap="square" rtlCol="0">
            <a:spAutoFit/>
          </a:bodyPr>
          <a:lstStyle/>
          <a:p>
            <a:pPr algn="ctr"/>
            <a:r>
              <a:rPr lang="en-US" dirty="0"/>
              <a:t>Crab Cavity</a:t>
            </a:r>
          </a:p>
        </p:txBody>
      </p:sp>
      <p:sp>
        <p:nvSpPr>
          <p:cNvPr id="7" name="TextBox 6">
            <a:extLst>
              <a:ext uri="{FF2B5EF4-FFF2-40B4-BE49-F238E27FC236}">
                <a16:creationId xmlns:a16="http://schemas.microsoft.com/office/drawing/2014/main" id="{18F5F0C9-4914-5142-9474-6C9A3C8BC0F1}"/>
              </a:ext>
            </a:extLst>
          </p:cNvPr>
          <p:cNvSpPr txBox="1"/>
          <p:nvPr/>
        </p:nvSpPr>
        <p:spPr>
          <a:xfrm>
            <a:off x="223157" y="2293129"/>
            <a:ext cx="814251" cy="646331"/>
          </a:xfrm>
          <a:prstGeom prst="rect">
            <a:avLst/>
          </a:prstGeom>
          <a:solidFill>
            <a:schemeClr val="accent5">
              <a:lumMod val="20000"/>
              <a:lumOff val="80000"/>
            </a:schemeClr>
          </a:solidFill>
        </p:spPr>
        <p:txBody>
          <a:bodyPr wrap="square" rtlCol="0">
            <a:spAutoFit/>
          </a:bodyPr>
          <a:lstStyle/>
          <a:p>
            <a:pPr algn="ctr"/>
            <a:r>
              <a:rPr lang="en-US" dirty="0"/>
              <a:t>ESR Cavity</a:t>
            </a:r>
          </a:p>
        </p:txBody>
      </p:sp>
      <p:sp>
        <p:nvSpPr>
          <p:cNvPr id="8" name="TextBox 7">
            <a:extLst>
              <a:ext uri="{FF2B5EF4-FFF2-40B4-BE49-F238E27FC236}">
                <a16:creationId xmlns:a16="http://schemas.microsoft.com/office/drawing/2014/main" id="{EA841549-A467-204C-98D2-1BC18ECCB37E}"/>
              </a:ext>
            </a:extLst>
          </p:cNvPr>
          <p:cNvSpPr txBox="1"/>
          <p:nvPr/>
        </p:nvSpPr>
        <p:spPr>
          <a:xfrm>
            <a:off x="6837506" y="4513125"/>
            <a:ext cx="1196876" cy="923330"/>
          </a:xfrm>
          <a:prstGeom prst="rect">
            <a:avLst/>
          </a:prstGeom>
          <a:solidFill>
            <a:schemeClr val="accent5">
              <a:lumMod val="20000"/>
              <a:lumOff val="80000"/>
            </a:schemeClr>
          </a:solidFill>
          <a:ln w="19050">
            <a:solidFill>
              <a:schemeClr val="accent2"/>
            </a:solidFill>
          </a:ln>
        </p:spPr>
        <p:txBody>
          <a:bodyPr wrap="square" rtlCol="0">
            <a:spAutoFit/>
          </a:bodyPr>
          <a:lstStyle/>
          <a:p>
            <a:pPr algn="ctr"/>
            <a:r>
              <a:rPr lang="en-US" dirty="0"/>
              <a:t>Proton Injection Fast Kicker</a:t>
            </a:r>
          </a:p>
        </p:txBody>
      </p:sp>
      <p:sp>
        <p:nvSpPr>
          <p:cNvPr id="9" name="TextBox 8">
            <a:extLst>
              <a:ext uri="{FF2B5EF4-FFF2-40B4-BE49-F238E27FC236}">
                <a16:creationId xmlns:a16="http://schemas.microsoft.com/office/drawing/2014/main" id="{568A6E54-6DAC-CE41-84C0-93C6F2A274EC}"/>
              </a:ext>
            </a:extLst>
          </p:cNvPr>
          <p:cNvSpPr txBox="1"/>
          <p:nvPr/>
        </p:nvSpPr>
        <p:spPr>
          <a:xfrm>
            <a:off x="3791255" y="5294931"/>
            <a:ext cx="947058" cy="646331"/>
          </a:xfrm>
          <a:prstGeom prst="rect">
            <a:avLst/>
          </a:prstGeom>
          <a:solidFill>
            <a:schemeClr val="accent5">
              <a:lumMod val="20000"/>
              <a:lumOff val="80000"/>
            </a:schemeClr>
          </a:solidFill>
        </p:spPr>
        <p:txBody>
          <a:bodyPr wrap="square" rtlCol="0">
            <a:spAutoFit/>
          </a:bodyPr>
          <a:lstStyle/>
          <a:p>
            <a:pPr algn="ctr"/>
            <a:r>
              <a:rPr lang="en-US" dirty="0"/>
              <a:t>IR Magnet</a:t>
            </a:r>
          </a:p>
        </p:txBody>
      </p:sp>
      <p:sp>
        <p:nvSpPr>
          <p:cNvPr id="10" name="TextBox 9">
            <a:extLst>
              <a:ext uri="{FF2B5EF4-FFF2-40B4-BE49-F238E27FC236}">
                <a16:creationId xmlns:a16="http://schemas.microsoft.com/office/drawing/2014/main" id="{2CF3D9D9-0386-5F42-A1AB-12A61E00848C}"/>
              </a:ext>
            </a:extLst>
          </p:cNvPr>
          <p:cNvSpPr txBox="1"/>
          <p:nvPr/>
        </p:nvSpPr>
        <p:spPr>
          <a:xfrm>
            <a:off x="5266674" y="953070"/>
            <a:ext cx="1712973" cy="646331"/>
          </a:xfrm>
          <a:prstGeom prst="rect">
            <a:avLst/>
          </a:prstGeom>
          <a:solidFill>
            <a:schemeClr val="accent5">
              <a:lumMod val="20000"/>
              <a:lumOff val="80000"/>
            </a:schemeClr>
          </a:solidFill>
          <a:ln w="19050">
            <a:solidFill>
              <a:srgbClr val="00B050"/>
            </a:solidFill>
          </a:ln>
        </p:spPr>
        <p:txBody>
          <a:bodyPr wrap="square" rtlCol="0">
            <a:spAutoFit/>
          </a:bodyPr>
          <a:lstStyle/>
          <a:p>
            <a:pPr algn="ctr"/>
            <a:r>
              <a:rPr lang="en-US" dirty="0"/>
              <a:t>Cooler Electron Source</a:t>
            </a:r>
          </a:p>
        </p:txBody>
      </p:sp>
      <p:sp>
        <p:nvSpPr>
          <p:cNvPr id="11" name="TextBox 10">
            <a:extLst>
              <a:ext uri="{FF2B5EF4-FFF2-40B4-BE49-F238E27FC236}">
                <a16:creationId xmlns:a16="http://schemas.microsoft.com/office/drawing/2014/main" id="{6C045E4F-8DF7-124A-9BDC-8D2177DCD1FE}"/>
              </a:ext>
            </a:extLst>
          </p:cNvPr>
          <p:cNvSpPr txBox="1"/>
          <p:nvPr/>
        </p:nvSpPr>
        <p:spPr>
          <a:xfrm>
            <a:off x="7655310" y="3249971"/>
            <a:ext cx="1406435" cy="646331"/>
          </a:xfrm>
          <a:prstGeom prst="rect">
            <a:avLst/>
          </a:prstGeom>
          <a:solidFill>
            <a:schemeClr val="accent5">
              <a:lumMod val="20000"/>
              <a:lumOff val="80000"/>
            </a:schemeClr>
          </a:solidFill>
        </p:spPr>
        <p:txBody>
          <a:bodyPr wrap="square" rtlCol="0">
            <a:spAutoFit/>
          </a:bodyPr>
          <a:lstStyle/>
          <a:p>
            <a:pPr algn="ctr"/>
            <a:r>
              <a:rPr lang="en-US" dirty="0"/>
              <a:t>Polarized e</a:t>
            </a:r>
            <a:r>
              <a:rPr lang="en-US" baseline="30000" dirty="0"/>
              <a:t>-</a:t>
            </a:r>
            <a:r>
              <a:rPr lang="en-US" dirty="0"/>
              <a:t> Source</a:t>
            </a:r>
          </a:p>
        </p:txBody>
      </p:sp>
      <p:sp>
        <p:nvSpPr>
          <p:cNvPr id="12" name="TextBox 11">
            <a:extLst>
              <a:ext uri="{FF2B5EF4-FFF2-40B4-BE49-F238E27FC236}">
                <a16:creationId xmlns:a16="http://schemas.microsoft.com/office/drawing/2014/main" id="{A3A98AC8-AFD7-4A4E-89D3-726F92AE9E5B}"/>
              </a:ext>
            </a:extLst>
          </p:cNvPr>
          <p:cNvSpPr txBox="1"/>
          <p:nvPr/>
        </p:nvSpPr>
        <p:spPr>
          <a:xfrm>
            <a:off x="1227542" y="1404920"/>
            <a:ext cx="2012834" cy="646331"/>
          </a:xfrm>
          <a:prstGeom prst="rect">
            <a:avLst/>
          </a:prstGeom>
          <a:solidFill>
            <a:schemeClr val="accent5">
              <a:lumMod val="20000"/>
              <a:lumOff val="80000"/>
            </a:schemeClr>
          </a:solidFill>
          <a:ln w="19050">
            <a:solidFill>
              <a:srgbClr val="7030A0"/>
            </a:solidFill>
          </a:ln>
        </p:spPr>
        <p:txBody>
          <a:bodyPr wrap="square" rtlCol="0">
            <a:spAutoFit/>
          </a:bodyPr>
          <a:lstStyle/>
          <a:p>
            <a:pPr algn="ctr"/>
            <a:r>
              <a:rPr lang="en-US" dirty="0"/>
              <a:t>ESR (arc)</a:t>
            </a:r>
          </a:p>
          <a:p>
            <a:pPr algn="ctr"/>
            <a:r>
              <a:rPr lang="en-US" dirty="0"/>
              <a:t>Vacuum Chamber</a:t>
            </a:r>
          </a:p>
        </p:txBody>
      </p:sp>
      <p:cxnSp>
        <p:nvCxnSpPr>
          <p:cNvPr id="13" name="Straight Arrow Connector 12">
            <a:extLst>
              <a:ext uri="{FF2B5EF4-FFF2-40B4-BE49-F238E27FC236}">
                <a16:creationId xmlns:a16="http://schemas.microsoft.com/office/drawing/2014/main" id="{D669383A-75D0-4E4F-A0E6-1B1E5F181A8E}"/>
              </a:ext>
            </a:extLst>
          </p:cNvPr>
          <p:cNvCxnSpPr>
            <a:cxnSpLocks/>
          </p:cNvCxnSpPr>
          <p:nvPr/>
        </p:nvCxnSpPr>
        <p:spPr>
          <a:xfrm>
            <a:off x="5829094" y="1689916"/>
            <a:ext cx="826212" cy="86579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5693A7FE-2F61-E840-A4E3-3ECDB180E9E0}"/>
              </a:ext>
            </a:extLst>
          </p:cNvPr>
          <p:cNvCxnSpPr>
            <a:cxnSpLocks/>
          </p:cNvCxnSpPr>
          <p:nvPr/>
        </p:nvCxnSpPr>
        <p:spPr>
          <a:xfrm flipH="1" flipV="1">
            <a:off x="7722606" y="2852658"/>
            <a:ext cx="454274" cy="26861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7BD41133-2C36-F143-A77A-2B47D607BED0}"/>
              </a:ext>
            </a:extLst>
          </p:cNvPr>
          <p:cNvCxnSpPr>
            <a:cxnSpLocks/>
          </p:cNvCxnSpPr>
          <p:nvPr/>
        </p:nvCxnSpPr>
        <p:spPr>
          <a:xfrm flipV="1">
            <a:off x="2483379" y="4137426"/>
            <a:ext cx="1309586" cy="83736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C1E2C8BD-D4AF-2047-A505-48334D18ED28}"/>
              </a:ext>
            </a:extLst>
          </p:cNvPr>
          <p:cNvCxnSpPr>
            <a:cxnSpLocks/>
          </p:cNvCxnSpPr>
          <p:nvPr/>
        </p:nvCxnSpPr>
        <p:spPr>
          <a:xfrm flipH="1" flipV="1">
            <a:off x="4066280" y="4137426"/>
            <a:ext cx="130225" cy="102110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A90B7B81-7051-C244-BBB9-F73F6312DDB9}"/>
              </a:ext>
            </a:extLst>
          </p:cNvPr>
          <p:cNvCxnSpPr>
            <a:cxnSpLocks/>
          </p:cNvCxnSpPr>
          <p:nvPr/>
        </p:nvCxnSpPr>
        <p:spPr>
          <a:xfrm flipH="1" flipV="1">
            <a:off x="5276794" y="3994745"/>
            <a:ext cx="1368450" cy="70696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BCA8B2E3-AEE6-CB48-BB87-B386711E78C3}"/>
              </a:ext>
            </a:extLst>
          </p:cNvPr>
          <p:cNvCxnSpPr>
            <a:cxnSpLocks/>
          </p:cNvCxnSpPr>
          <p:nvPr/>
        </p:nvCxnSpPr>
        <p:spPr>
          <a:xfrm>
            <a:off x="1196702" y="2616423"/>
            <a:ext cx="1517103" cy="13633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2B909CED-43F1-EA43-B0C9-762D55D228C6}"/>
              </a:ext>
            </a:extLst>
          </p:cNvPr>
          <p:cNvCxnSpPr>
            <a:cxnSpLocks/>
          </p:cNvCxnSpPr>
          <p:nvPr/>
        </p:nvCxnSpPr>
        <p:spPr>
          <a:xfrm>
            <a:off x="2429689" y="2169427"/>
            <a:ext cx="1109342" cy="30042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9A0D79D0-E7E9-6B46-94B7-677888FBDA52}"/>
              </a:ext>
            </a:extLst>
          </p:cNvPr>
          <p:cNvSpPr txBox="1"/>
          <p:nvPr/>
        </p:nvSpPr>
        <p:spPr>
          <a:xfrm>
            <a:off x="245737" y="3163283"/>
            <a:ext cx="907549" cy="646331"/>
          </a:xfrm>
          <a:prstGeom prst="rect">
            <a:avLst/>
          </a:prstGeom>
          <a:solidFill>
            <a:schemeClr val="accent5">
              <a:lumMod val="20000"/>
              <a:lumOff val="80000"/>
            </a:schemeClr>
          </a:solidFill>
          <a:ln w="19050">
            <a:solidFill>
              <a:srgbClr val="FF0000"/>
            </a:solidFill>
          </a:ln>
        </p:spPr>
        <p:txBody>
          <a:bodyPr wrap="square" rtlCol="0">
            <a:spAutoFit/>
          </a:bodyPr>
          <a:lstStyle/>
          <a:p>
            <a:pPr algn="ctr"/>
            <a:r>
              <a:rPr lang="en-US" dirty="0"/>
              <a:t>500kW FPC</a:t>
            </a:r>
          </a:p>
        </p:txBody>
      </p:sp>
      <p:cxnSp>
        <p:nvCxnSpPr>
          <p:cNvPr id="21" name="Straight Arrow Connector 20">
            <a:extLst>
              <a:ext uri="{FF2B5EF4-FFF2-40B4-BE49-F238E27FC236}">
                <a16:creationId xmlns:a16="http://schemas.microsoft.com/office/drawing/2014/main" id="{D02BD1B8-00EF-8241-8599-C482F2F2A357}"/>
              </a:ext>
            </a:extLst>
          </p:cNvPr>
          <p:cNvCxnSpPr>
            <a:cxnSpLocks/>
          </p:cNvCxnSpPr>
          <p:nvPr/>
        </p:nvCxnSpPr>
        <p:spPr>
          <a:xfrm flipV="1">
            <a:off x="1297679" y="2953869"/>
            <a:ext cx="1484203" cy="46070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A86BF25A-9F19-B040-AA53-828DEB7469A0}"/>
              </a:ext>
            </a:extLst>
          </p:cNvPr>
          <p:cNvSpPr txBox="1"/>
          <p:nvPr/>
        </p:nvSpPr>
        <p:spPr>
          <a:xfrm>
            <a:off x="213285" y="4033438"/>
            <a:ext cx="938229" cy="646331"/>
          </a:xfrm>
          <a:prstGeom prst="rect">
            <a:avLst/>
          </a:prstGeom>
          <a:solidFill>
            <a:schemeClr val="accent5">
              <a:lumMod val="20000"/>
              <a:lumOff val="80000"/>
            </a:schemeClr>
          </a:solidFill>
          <a:ln w="19050">
            <a:solidFill>
              <a:srgbClr val="FF0000"/>
            </a:solidFill>
          </a:ln>
        </p:spPr>
        <p:txBody>
          <a:bodyPr wrap="square" rtlCol="0">
            <a:spAutoFit/>
          </a:bodyPr>
          <a:lstStyle/>
          <a:p>
            <a:pPr algn="ctr"/>
            <a:r>
              <a:rPr lang="en-US" dirty="0"/>
              <a:t>HOM Damper</a:t>
            </a:r>
          </a:p>
        </p:txBody>
      </p:sp>
      <p:cxnSp>
        <p:nvCxnSpPr>
          <p:cNvPr id="23" name="Straight Arrow Connector 22">
            <a:extLst>
              <a:ext uri="{FF2B5EF4-FFF2-40B4-BE49-F238E27FC236}">
                <a16:creationId xmlns:a16="http://schemas.microsoft.com/office/drawing/2014/main" id="{84FFA884-1340-A041-BBE6-9464DE381358}"/>
              </a:ext>
            </a:extLst>
          </p:cNvPr>
          <p:cNvCxnSpPr>
            <a:cxnSpLocks/>
          </p:cNvCxnSpPr>
          <p:nvPr/>
        </p:nvCxnSpPr>
        <p:spPr>
          <a:xfrm flipV="1">
            <a:off x="1250802" y="3033866"/>
            <a:ext cx="1582920" cy="125939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A79C7971-FFE3-7149-ADD4-FD481F527B29}"/>
              </a:ext>
            </a:extLst>
          </p:cNvPr>
          <p:cNvSpPr txBox="1"/>
          <p:nvPr/>
        </p:nvSpPr>
        <p:spPr>
          <a:xfrm>
            <a:off x="5033129" y="5500807"/>
            <a:ext cx="1097841" cy="923330"/>
          </a:xfrm>
          <a:prstGeom prst="rect">
            <a:avLst/>
          </a:prstGeom>
          <a:solidFill>
            <a:schemeClr val="accent5">
              <a:lumMod val="20000"/>
              <a:lumOff val="80000"/>
            </a:schemeClr>
          </a:solidFill>
          <a:ln w="19050">
            <a:solidFill>
              <a:srgbClr val="7030A0"/>
            </a:solidFill>
          </a:ln>
        </p:spPr>
        <p:txBody>
          <a:bodyPr wrap="square" rtlCol="0">
            <a:spAutoFit/>
          </a:bodyPr>
          <a:lstStyle/>
          <a:p>
            <a:pPr algn="ctr"/>
            <a:r>
              <a:rPr lang="en-US" dirty="0"/>
              <a:t>IR</a:t>
            </a:r>
          </a:p>
          <a:p>
            <a:pPr algn="ctr"/>
            <a:r>
              <a:rPr lang="en-US" dirty="0"/>
              <a:t>Vacuum Chamber</a:t>
            </a:r>
          </a:p>
        </p:txBody>
      </p:sp>
      <p:cxnSp>
        <p:nvCxnSpPr>
          <p:cNvPr id="25" name="Straight Arrow Connector 24">
            <a:extLst>
              <a:ext uri="{FF2B5EF4-FFF2-40B4-BE49-F238E27FC236}">
                <a16:creationId xmlns:a16="http://schemas.microsoft.com/office/drawing/2014/main" id="{7783AD9F-1568-1C4E-A9E4-76B35968919B}"/>
              </a:ext>
            </a:extLst>
          </p:cNvPr>
          <p:cNvCxnSpPr>
            <a:cxnSpLocks/>
          </p:cNvCxnSpPr>
          <p:nvPr/>
        </p:nvCxnSpPr>
        <p:spPr>
          <a:xfrm flipH="1" flipV="1">
            <a:off x="4438783" y="4255429"/>
            <a:ext cx="1097841" cy="112049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8F7F8441-D092-9C40-BDF3-47C034BA93E3}"/>
              </a:ext>
            </a:extLst>
          </p:cNvPr>
          <p:cNvSpPr txBox="1"/>
          <p:nvPr/>
        </p:nvSpPr>
        <p:spPr>
          <a:xfrm>
            <a:off x="3598067" y="1012544"/>
            <a:ext cx="1196876" cy="646331"/>
          </a:xfrm>
          <a:prstGeom prst="rect">
            <a:avLst/>
          </a:prstGeom>
          <a:solidFill>
            <a:schemeClr val="accent5">
              <a:lumMod val="20000"/>
              <a:lumOff val="80000"/>
            </a:schemeClr>
          </a:solidFill>
          <a:ln w="19050">
            <a:solidFill>
              <a:schemeClr val="accent2"/>
            </a:solidFill>
          </a:ln>
        </p:spPr>
        <p:txBody>
          <a:bodyPr wrap="square" rtlCol="0">
            <a:spAutoFit/>
          </a:bodyPr>
          <a:lstStyle/>
          <a:p>
            <a:pPr algn="ctr"/>
            <a:r>
              <a:rPr lang="en-US" dirty="0"/>
              <a:t>Electron Fast Kicker</a:t>
            </a:r>
          </a:p>
        </p:txBody>
      </p:sp>
      <p:cxnSp>
        <p:nvCxnSpPr>
          <p:cNvPr id="27" name="Straight Arrow Connector 26">
            <a:extLst>
              <a:ext uri="{FF2B5EF4-FFF2-40B4-BE49-F238E27FC236}">
                <a16:creationId xmlns:a16="http://schemas.microsoft.com/office/drawing/2014/main" id="{94E37467-451E-9B4E-B213-C3449B5B5878}"/>
              </a:ext>
            </a:extLst>
          </p:cNvPr>
          <p:cNvCxnSpPr>
            <a:cxnSpLocks/>
          </p:cNvCxnSpPr>
          <p:nvPr/>
        </p:nvCxnSpPr>
        <p:spPr>
          <a:xfrm>
            <a:off x="4384970" y="1795063"/>
            <a:ext cx="353343" cy="55614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225DE5BA-06BA-644E-891D-C8CA161F8D3D}"/>
              </a:ext>
            </a:extLst>
          </p:cNvPr>
          <p:cNvSpPr txBox="1"/>
          <p:nvPr/>
        </p:nvSpPr>
        <p:spPr>
          <a:xfrm>
            <a:off x="7325570" y="1642711"/>
            <a:ext cx="1712973" cy="369332"/>
          </a:xfrm>
          <a:prstGeom prst="rect">
            <a:avLst/>
          </a:prstGeom>
          <a:solidFill>
            <a:schemeClr val="accent5">
              <a:lumMod val="20000"/>
              <a:lumOff val="80000"/>
            </a:schemeClr>
          </a:solidFill>
          <a:ln w="19050">
            <a:solidFill>
              <a:srgbClr val="00B050"/>
            </a:solidFill>
          </a:ln>
        </p:spPr>
        <p:txBody>
          <a:bodyPr wrap="square" rtlCol="0">
            <a:spAutoFit/>
          </a:bodyPr>
          <a:lstStyle/>
          <a:p>
            <a:pPr algn="ctr"/>
            <a:r>
              <a:rPr lang="en-US" dirty="0"/>
              <a:t>Cooler SRF</a:t>
            </a:r>
          </a:p>
        </p:txBody>
      </p:sp>
      <p:cxnSp>
        <p:nvCxnSpPr>
          <p:cNvPr id="29" name="Straight Arrow Connector 28">
            <a:extLst>
              <a:ext uri="{FF2B5EF4-FFF2-40B4-BE49-F238E27FC236}">
                <a16:creationId xmlns:a16="http://schemas.microsoft.com/office/drawing/2014/main" id="{5126F540-9E10-6049-837D-EE9EC4DE9BE4}"/>
              </a:ext>
            </a:extLst>
          </p:cNvPr>
          <p:cNvCxnSpPr>
            <a:cxnSpLocks/>
          </p:cNvCxnSpPr>
          <p:nvPr/>
        </p:nvCxnSpPr>
        <p:spPr>
          <a:xfrm flipH="1">
            <a:off x="7028376" y="2155719"/>
            <a:ext cx="564358" cy="52845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492628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5D02F7D-076F-1247-AE1E-5BA749713079}"/>
              </a:ext>
            </a:extLst>
          </p:cNvPr>
          <p:cNvSpPr>
            <a:spLocks noGrp="1"/>
          </p:cNvSpPr>
          <p:nvPr>
            <p:ph type="sldNum" sz="quarter" idx="12"/>
          </p:nvPr>
        </p:nvSpPr>
        <p:spPr/>
        <p:txBody>
          <a:bodyPr/>
          <a:lstStyle/>
          <a:p>
            <a:fld id="{893C5830-40F3-F04E-B2E3-10E6672BA8FF}" type="slidenum">
              <a:rPr lang="en-US" smtClean="0"/>
              <a:pPr/>
              <a:t>49</a:t>
            </a:fld>
            <a:endParaRPr lang="en-US"/>
          </a:p>
        </p:txBody>
      </p:sp>
      <p:sp>
        <p:nvSpPr>
          <p:cNvPr id="5" name="Title 1">
            <a:extLst>
              <a:ext uri="{FF2B5EF4-FFF2-40B4-BE49-F238E27FC236}">
                <a16:creationId xmlns:a16="http://schemas.microsoft.com/office/drawing/2014/main" id="{F0D140C4-011A-2A4F-849D-025D9E92C8BD}"/>
              </a:ext>
            </a:extLst>
          </p:cNvPr>
          <p:cNvSpPr>
            <a:spLocks noGrp="1"/>
          </p:cNvSpPr>
          <p:nvPr>
            <p:ph type="title"/>
          </p:nvPr>
        </p:nvSpPr>
        <p:spPr>
          <a:xfrm>
            <a:off x="4683579" y="130869"/>
            <a:ext cx="4210050" cy="561598"/>
          </a:xfrm>
        </p:spPr>
        <p:txBody>
          <a:bodyPr>
            <a:normAutofit fontScale="90000"/>
          </a:bodyPr>
          <a:lstStyle/>
          <a:p>
            <a:r>
              <a:rPr lang="en-US" dirty="0"/>
              <a:t>R&amp;D Highlights</a:t>
            </a:r>
          </a:p>
        </p:txBody>
      </p:sp>
      <p:pic>
        <p:nvPicPr>
          <p:cNvPr id="6" name="Content Placeholder 4">
            <a:extLst>
              <a:ext uri="{FF2B5EF4-FFF2-40B4-BE49-F238E27FC236}">
                <a16:creationId xmlns:a16="http://schemas.microsoft.com/office/drawing/2014/main" id="{A5833BF6-DE3B-094F-83A5-7C6F68F49A25}"/>
              </a:ext>
            </a:extLst>
          </p:cNvPr>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707561" y="1051550"/>
            <a:ext cx="4071277" cy="2712092"/>
          </a:xfrm>
          <a:prstGeom prst="rect">
            <a:avLst/>
          </a:prstGeom>
        </p:spPr>
      </p:pic>
      <p:pic>
        <p:nvPicPr>
          <p:cNvPr id="7" name="Picture 2">
            <a:extLst>
              <a:ext uri="{FF2B5EF4-FFF2-40B4-BE49-F238E27FC236}">
                <a16:creationId xmlns:a16="http://schemas.microsoft.com/office/drawing/2014/main" id="{CA8B4293-EB6E-B54B-8BE3-071DC94358BE}"/>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22679" y="3814726"/>
            <a:ext cx="3140374" cy="157018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7EA11155-E53A-5E42-B695-A07F50463F40}"/>
              </a:ext>
            </a:extLst>
          </p:cNvPr>
          <p:cNvSpPr txBox="1"/>
          <p:nvPr/>
        </p:nvSpPr>
        <p:spPr>
          <a:xfrm>
            <a:off x="4788412" y="905147"/>
            <a:ext cx="4321629" cy="5909310"/>
          </a:xfrm>
          <a:prstGeom prst="rect">
            <a:avLst/>
          </a:prstGeom>
          <a:noFill/>
        </p:spPr>
        <p:txBody>
          <a:bodyPr wrap="square" rtlCol="0">
            <a:spAutoFit/>
          </a:bodyPr>
          <a:lstStyle/>
          <a:p>
            <a:r>
              <a:rPr lang="en-US" b="1" dirty="0"/>
              <a:t>Polarized Electron Source Prototype</a:t>
            </a:r>
          </a:p>
          <a:p>
            <a:r>
              <a:rPr lang="en-US" dirty="0"/>
              <a:t>Spectacular performance shortly after start commissioning earlier this year, cathode lifetime very large under EIC operational conditions</a:t>
            </a:r>
          </a:p>
          <a:p>
            <a:r>
              <a:rPr lang="en-US" dirty="0"/>
              <a:t>Cathode cooled with Flourinert</a:t>
            </a:r>
            <a:r>
              <a:rPr lang="en-US" sz="1400" baseline="30000" dirty="0"/>
              <a:t>TM</a:t>
            </a:r>
            <a:r>
              <a:rPr lang="en-US" dirty="0"/>
              <a:t> (C</a:t>
            </a:r>
            <a:r>
              <a:rPr lang="en-US" baseline="-25000" dirty="0"/>
              <a:t>6</a:t>
            </a:r>
            <a:r>
              <a:rPr lang="en-US" dirty="0"/>
              <a:t>F</a:t>
            </a:r>
            <a:r>
              <a:rPr lang="en-US" baseline="-25000" dirty="0"/>
              <a:t>16</a:t>
            </a:r>
            <a:r>
              <a:rPr lang="en-US" dirty="0"/>
              <a:t>,…)</a:t>
            </a:r>
          </a:p>
          <a:p>
            <a:pPr marL="285750" indent="-285750">
              <a:buFont typeface="Wingdings" panose="05000000000000000000" pitchFamily="2" charset="2"/>
              <a:buChar char="è"/>
            </a:pPr>
            <a:r>
              <a:rPr lang="en-US" dirty="0">
                <a:sym typeface="Wingdings" panose="05000000000000000000" pitchFamily="2" charset="2"/>
              </a:rPr>
              <a:t>Is the base for the 100mA gun for strong hadron cooling</a:t>
            </a:r>
          </a:p>
          <a:p>
            <a:pPr marL="285750" indent="-285750">
              <a:buFont typeface="Wingdings" panose="05000000000000000000" pitchFamily="2" charset="2"/>
              <a:buChar char="è"/>
            </a:pPr>
            <a:endParaRPr lang="en-US" dirty="0">
              <a:sym typeface="Wingdings" panose="05000000000000000000" pitchFamily="2" charset="2"/>
            </a:endParaRPr>
          </a:p>
          <a:p>
            <a:r>
              <a:rPr lang="en-US" b="1" dirty="0">
                <a:sym typeface="Wingdings" panose="05000000000000000000" pitchFamily="2" charset="2"/>
              </a:rPr>
              <a:t>EIC Crab cavity prototype</a:t>
            </a:r>
            <a:r>
              <a:rPr lang="en-US" dirty="0">
                <a:sym typeface="Wingdings" panose="05000000000000000000" pitchFamily="2" charset="2"/>
              </a:rPr>
              <a:t>: Choice was made to move forward with the RF kicker design</a:t>
            </a:r>
            <a:endParaRPr lang="en-US" dirty="0"/>
          </a:p>
          <a:p>
            <a:r>
              <a:rPr lang="en-US" dirty="0"/>
              <a:t>Conceptual design of the prototype well advanced</a:t>
            </a:r>
          </a:p>
          <a:p>
            <a:endParaRPr lang="en-US" dirty="0"/>
          </a:p>
          <a:p>
            <a:endParaRPr lang="en-US" dirty="0"/>
          </a:p>
          <a:p>
            <a:r>
              <a:rPr lang="en-US" b="1" dirty="0"/>
              <a:t>e-Vacuum R&amp;D</a:t>
            </a:r>
          </a:p>
          <a:p>
            <a:r>
              <a:rPr lang="en-US" dirty="0"/>
              <a:t>Prototype of RCS Cu vacuum chamber and 3D rendering of the  sliding bellow prototype design</a:t>
            </a:r>
          </a:p>
          <a:p>
            <a:endParaRPr lang="en-US" dirty="0"/>
          </a:p>
          <a:p>
            <a:r>
              <a:rPr lang="en-US" dirty="0"/>
              <a:t> </a:t>
            </a:r>
          </a:p>
        </p:txBody>
      </p:sp>
      <p:pic>
        <p:nvPicPr>
          <p:cNvPr id="9" name="Picture 8">
            <a:extLst>
              <a:ext uri="{FF2B5EF4-FFF2-40B4-BE49-F238E27FC236}">
                <a16:creationId xmlns:a16="http://schemas.microsoft.com/office/drawing/2014/main" id="{EDBF6FBD-E0E3-9849-9E05-202A4F0FC558}"/>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3959" y="5242365"/>
            <a:ext cx="2466975" cy="136207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A picture containing helmet, projector&#10;&#10;Description automatically generated">
            <a:extLst>
              <a:ext uri="{FF2B5EF4-FFF2-40B4-BE49-F238E27FC236}">
                <a16:creationId xmlns:a16="http://schemas.microsoft.com/office/drawing/2014/main" id="{45DBD93A-A7FF-3142-AD68-FE13E0672BB6}"/>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2500934" y="5433176"/>
            <a:ext cx="1727571" cy="1346342"/>
          </a:xfrm>
          <a:prstGeom prst="rect">
            <a:avLst/>
          </a:prstGeom>
          <a:ln>
            <a:noFill/>
          </a:ln>
          <a:effectLst>
            <a:outerShdw blurRad="190500" algn="tl" rotWithShape="0">
              <a:srgbClr val="000000">
                <a:alpha val="70000"/>
              </a:srgbClr>
            </a:outerShdw>
          </a:effectLst>
        </p:spPr>
      </p:pic>
      <p:pic>
        <p:nvPicPr>
          <p:cNvPr id="11" name="Picture 10">
            <a:extLst>
              <a:ext uri="{FF2B5EF4-FFF2-40B4-BE49-F238E27FC236}">
                <a16:creationId xmlns:a16="http://schemas.microsoft.com/office/drawing/2014/main" id="{E5B9686C-54A8-B344-B96A-29FF8007ADE8}"/>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37361" y="21772"/>
            <a:ext cx="2605624" cy="2221306"/>
          </a:xfrm>
          <a:prstGeom prst="rect">
            <a:avLst/>
          </a:prstGeom>
        </p:spPr>
      </p:pic>
    </p:spTree>
    <p:extLst>
      <p:ext uri="{BB962C8B-B14F-4D97-AF65-F5344CB8AC3E}">
        <p14:creationId xmlns:p14="http://schemas.microsoft.com/office/powerpoint/2010/main" val="14032006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6A01AD7-DA3C-5C40-9F46-9AF3A9FC394E}"/>
              </a:ext>
            </a:extLst>
          </p:cNvPr>
          <p:cNvSpPr/>
          <p:nvPr/>
        </p:nvSpPr>
        <p:spPr>
          <a:xfrm>
            <a:off x="55755" y="6052706"/>
            <a:ext cx="6746488" cy="342753"/>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C5864536-34B2-624A-9138-7ADC66D92B94}"/>
              </a:ext>
            </a:extLst>
          </p:cNvPr>
          <p:cNvSpPr>
            <a:spLocks noGrp="1"/>
          </p:cNvSpPr>
          <p:nvPr>
            <p:ph type="sldNum" sz="quarter" idx="12"/>
          </p:nvPr>
        </p:nvSpPr>
        <p:spPr/>
        <p:txBody>
          <a:bodyPr/>
          <a:lstStyle/>
          <a:p>
            <a:fld id="{893C5830-40F3-F04E-B2E3-10E6672BA8FF}" type="slidenum">
              <a:rPr lang="en-US" smtClean="0"/>
              <a:pPr/>
              <a:t>5</a:t>
            </a:fld>
            <a:endParaRPr lang="en-US" dirty="0"/>
          </a:p>
        </p:txBody>
      </p:sp>
      <p:pic>
        <p:nvPicPr>
          <p:cNvPr id="14" name="Picture 2">
            <a:extLst>
              <a:ext uri="{FF2B5EF4-FFF2-40B4-BE49-F238E27FC236}">
                <a16:creationId xmlns:a16="http://schemas.microsoft.com/office/drawing/2014/main" id="{D8B431A7-483C-7E49-8A77-14368447CBB3}"/>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599760"/>
            <a:ext cx="9174848" cy="541949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3">
            <a:extLst>
              <a:ext uri="{FF2B5EF4-FFF2-40B4-BE49-F238E27FC236}">
                <a16:creationId xmlns:a16="http://schemas.microsoft.com/office/drawing/2014/main" id="{A833D963-8D25-3A4E-A903-4F3D6936510C}"/>
              </a:ext>
            </a:extLst>
          </p:cNvPr>
          <p:cNvSpPr>
            <a:spLocks noGrp="1"/>
          </p:cNvSpPr>
          <p:nvPr>
            <p:ph type="title"/>
          </p:nvPr>
        </p:nvSpPr>
        <p:spPr>
          <a:xfrm>
            <a:off x="183081" y="56033"/>
            <a:ext cx="8777837" cy="691793"/>
          </a:xfrm>
        </p:spPr>
        <p:txBody>
          <a:bodyPr>
            <a:normAutofit/>
          </a:bodyPr>
          <a:lstStyle/>
          <a:p>
            <a:r>
              <a:rPr lang="en-US" sz="3200" dirty="0"/>
              <a:t>EIC Design Overview</a:t>
            </a:r>
          </a:p>
        </p:txBody>
      </p:sp>
      <p:sp>
        <p:nvSpPr>
          <p:cNvPr id="6" name="Title 1">
            <a:extLst>
              <a:ext uri="{FF2B5EF4-FFF2-40B4-BE49-F238E27FC236}">
                <a16:creationId xmlns:a16="http://schemas.microsoft.com/office/drawing/2014/main" id="{795FA29F-8303-7A43-9891-A28D645C548D}"/>
              </a:ext>
            </a:extLst>
          </p:cNvPr>
          <p:cNvSpPr txBox="1">
            <a:spLocks/>
          </p:cNvSpPr>
          <p:nvPr/>
        </p:nvSpPr>
        <p:spPr>
          <a:xfrm>
            <a:off x="183081" y="5878286"/>
            <a:ext cx="8515350" cy="68469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r>
              <a:rPr lang="en-US" sz="2800" dirty="0">
                <a:solidFill>
                  <a:schemeClr val="tx1"/>
                </a:solidFill>
                <a:latin typeface="+mn-lt"/>
              </a:rPr>
              <a:t>EIC CDR: </a:t>
            </a:r>
            <a:r>
              <a:rPr lang="en-US" sz="2000" dirty="0">
                <a:solidFill>
                  <a:schemeClr val="tx1"/>
                </a:solidFill>
                <a:latin typeface="+mn-lt"/>
                <a:hlinkClick r:id="rId4">
                  <a:extLst>
                    <a:ext uri="{A12FA001-AC4F-418D-AE19-62706E023703}">
                      <ahyp:hlinkClr xmlns:ahyp="http://schemas.microsoft.com/office/drawing/2018/hyperlinkcolor" val="tx"/>
                    </a:ext>
                  </a:extLst>
                </a:hlinkClick>
              </a:rPr>
              <a:t>https://www.bnl.gov/ec/files/EIC_CDR_Final.pdf</a:t>
            </a:r>
            <a:r>
              <a:rPr lang="en-US" sz="2000" dirty="0">
                <a:solidFill>
                  <a:schemeClr val="tx1"/>
                </a:solidFill>
                <a:latin typeface="+mn-lt"/>
              </a:rPr>
              <a:t> </a:t>
            </a:r>
          </a:p>
        </p:txBody>
      </p:sp>
    </p:spTree>
    <p:extLst>
      <p:ext uri="{BB962C8B-B14F-4D97-AF65-F5344CB8AC3E}">
        <p14:creationId xmlns:p14="http://schemas.microsoft.com/office/powerpoint/2010/main" val="264758778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5F056EF-0741-6A4F-99FA-285C22A11478}"/>
              </a:ext>
            </a:extLst>
          </p:cNvPr>
          <p:cNvSpPr>
            <a:spLocks noGrp="1"/>
          </p:cNvSpPr>
          <p:nvPr>
            <p:ph type="sldNum" sz="quarter" idx="12"/>
          </p:nvPr>
        </p:nvSpPr>
        <p:spPr/>
        <p:txBody>
          <a:bodyPr/>
          <a:lstStyle/>
          <a:p>
            <a:fld id="{893C5830-40F3-F04E-B2E3-10E6672BA8FF}" type="slidenum">
              <a:rPr lang="en-US" smtClean="0"/>
              <a:pPr/>
              <a:t>50</a:t>
            </a:fld>
            <a:endParaRPr lang="en-US"/>
          </a:p>
        </p:txBody>
      </p:sp>
      <p:sp>
        <p:nvSpPr>
          <p:cNvPr id="5" name="Title 1">
            <a:extLst>
              <a:ext uri="{FF2B5EF4-FFF2-40B4-BE49-F238E27FC236}">
                <a16:creationId xmlns:a16="http://schemas.microsoft.com/office/drawing/2014/main" id="{F7865CA0-A344-1143-B6F7-03B006C67445}"/>
              </a:ext>
            </a:extLst>
          </p:cNvPr>
          <p:cNvSpPr>
            <a:spLocks noGrp="1"/>
          </p:cNvSpPr>
          <p:nvPr>
            <p:ph type="title"/>
          </p:nvPr>
        </p:nvSpPr>
        <p:spPr>
          <a:xfrm>
            <a:off x="628650" y="130869"/>
            <a:ext cx="7886700" cy="966878"/>
          </a:xfrm>
        </p:spPr>
        <p:txBody>
          <a:bodyPr/>
          <a:lstStyle/>
          <a:p>
            <a:r>
              <a:rPr lang="en-US" dirty="0"/>
              <a:t>EIC Partnerships</a:t>
            </a:r>
          </a:p>
        </p:txBody>
      </p:sp>
      <p:sp>
        <p:nvSpPr>
          <p:cNvPr id="7" name="Content Placeholder 2">
            <a:extLst>
              <a:ext uri="{FF2B5EF4-FFF2-40B4-BE49-F238E27FC236}">
                <a16:creationId xmlns:a16="http://schemas.microsoft.com/office/drawing/2014/main" id="{D03E8799-AAB7-844F-9E54-EF0B391F7476}"/>
              </a:ext>
            </a:extLst>
          </p:cNvPr>
          <p:cNvSpPr txBox="1">
            <a:spLocks/>
          </p:cNvSpPr>
          <p:nvPr/>
        </p:nvSpPr>
        <p:spPr>
          <a:xfrm>
            <a:off x="213161" y="987920"/>
            <a:ext cx="8610600" cy="5231723"/>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EIC is international from its conception</a:t>
            </a:r>
          </a:p>
          <a:p>
            <a:r>
              <a:rPr lang="en-US" dirty="0"/>
              <a:t>Collaboration on EIC design and construction –mutually beneficial, providing a gateway to EIC science, advancing accelerator science and technology</a:t>
            </a:r>
          </a:p>
          <a:p>
            <a:r>
              <a:rPr lang="en-US" dirty="0"/>
              <a:t>Possible contributions to the EIC accelerator could include the full range of accelerator design and hardware</a:t>
            </a:r>
          </a:p>
          <a:p>
            <a:pPr lvl="1"/>
            <a:r>
              <a:rPr lang="en-US" dirty="0"/>
              <a:t>E.g. IR magnet design and construction, luminosity monitoring, RF R&amp;D and construction, normal conducting magnets, critical vacuum components, feedback systems, polarimetry, contributions to the 2</a:t>
            </a:r>
            <a:r>
              <a:rPr lang="en-US" baseline="30000" dirty="0"/>
              <a:t>nd</a:t>
            </a:r>
            <a:r>
              <a:rPr lang="en-US" dirty="0"/>
              <a:t> IR, beam-dynamics calculations, etc.</a:t>
            </a:r>
          </a:p>
          <a:p>
            <a:r>
              <a:rPr lang="en-US" dirty="0"/>
              <a:t>Detector will be constructed in international collaboration, with substantial contribution from partners</a:t>
            </a:r>
          </a:p>
          <a:p>
            <a:r>
              <a:rPr lang="en-US" dirty="0"/>
              <a:t>The Experimental Program Partnership Activities</a:t>
            </a:r>
          </a:p>
          <a:p>
            <a:pPr lvl="1"/>
            <a:r>
              <a:rPr lang="en-US" dirty="0"/>
              <a:t>Expressions of Interest (</a:t>
            </a:r>
            <a:r>
              <a:rPr lang="en-US" dirty="0" err="1"/>
              <a:t>EoI</a:t>
            </a:r>
            <a:r>
              <a:rPr lang="en-US" dirty="0"/>
              <a:t>) submitted in 2020</a:t>
            </a:r>
          </a:p>
          <a:p>
            <a:pPr lvl="1"/>
            <a:r>
              <a:rPr lang="en-US" dirty="0"/>
              <a:t>Call for Collaboration Proposals for Detector(s) - March 2021</a:t>
            </a:r>
          </a:p>
          <a:p>
            <a:pPr lvl="1"/>
            <a:r>
              <a:rPr lang="en-US" dirty="0"/>
              <a:t>Collaboration Proposals Due – December 2021</a:t>
            </a:r>
          </a:p>
          <a:p>
            <a:pPr lvl="1"/>
            <a:r>
              <a:rPr lang="en-US" dirty="0"/>
              <a:t>EIC Project Detector Defined – March 2022 </a:t>
            </a:r>
          </a:p>
        </p:txBody>
      </p:sp>
    </p:spTree>
    <p:extLst>
      <p:ext uri="{BB962C8B-B14F-4D97-AF65-F5344CB8AC3E}">
        <p14:creationId xmlns:p14="http://schemas.microsoft.com/office/powerpoint/2010/main" val="301575167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D169EC7-5D58-F949-AFAC-437287B2723F}"/>
              </a:ext>
            </a:extLst>
          </p:cNvPr>
          <p:cNvSpPr>
            <a:spLocks noGrp="1"/>
          </p:cNvSpPr>
          <p:nvPr>
            <p:ph type="sldNum" sz="quarter" idx="12"/>
          </p:nvPr>
        </p:nvSpPr>
        <p:spPr/>
        <p:txBody>
          <a:bodyPr/>
          <a:lstStyle/>
          <a:p>
            <a:fld id="{893C5830-40F3-F04E-B2E3-10E6672BA8FF}" type="slidenum">
              <a:rPr lang="en-US" smtClean="0"/>
              <a:pPr/>
              <a:t>51</a:t>
            </a:fld>
            <a:endParaRPr lang="en-US"/>
          </a:p>
        </p:txBody>
      </p:sp>
      <p:sp>
        <p:nvSpPr>
          <p:cNvPr id="6" name="Title 1">
            <a:extLst>
              <a:ext uri="{FF2B5EF4-FFF2-40B4-BE49-F238E27FC236}">
                <a16:creationId xmlns:a16="http://schemas.microsoft.com/office/drawing/2014/main" id="{1B5DD181-E860-BC42-8335-61600BB2CFE1}"/>
              </a:ext>
            </a:extLst>
          </p:cNvPr>
          <p:cNvSpPr>
            <a:spLocks noGrp="1"/>
          </p:cNvSpPr>
          <p:nvPr>
            <p:ph type="title"/>
          </p:nvPr>
        </p:nvSpPr>
        <p:spPr>
          <a:xfrm>
            <a:off x="468483" y="-153020"/>
            <a:ext cx="7886700" cy="1325563"/>
          </a:xfrm>
        </p:spPr>
        <p:txBody>
          <a:bodyPr/>
          <a:lstStyle/>
          <a:p>
            <a:r>
              <a:rPr lang="en-US" dirty="0"/>
              <a:t>Reference Schedule</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90" y="752301"/>
            <a:ext cx="7846043" cy="5746547"/>
          </a:xfrm>
          <a:prstGeom prst="rect">
            <a:avLst/>
          </a:prstGeom>
        </p:spPr>
      </p:pic>
    </p:spTree>
    <p:extLst>
      <p:ext uri="{BB962C8B-B14F-4D97-AF65-F5344CB8AC3E}">
        <p14:creationId xmlns:p14="http://schemas.microsoft.com/office/powerpoint/2010/main" val="309208377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93C5830-40F3-F04E-B2E3-10E6672BA8FF}" type="slidenum">
              <a:rPr lang="en-US" smtClean="0"/>
              <a:pPr/>
              <a:t>52</a:t>
            </a:fld>
            <a:endParaRPr lang="en-US"/>
          </a:p>
        </p:txBody>
      </p:sp>
      <p:sp>
        <p:nvSpPr>
          <p:cNvPr id="16" name="Title 1">
            <a:extLst>
              <a:ext uri="{FF2B5EF4-FFF2-40B4-BE49-F238E27FC236}">
                <a16:creationId xmlns:a16="http://schemas.microsoft.com/office/drawing/2014/main" id="{EE2B2CC2-2EAC-D748-8CA8-918B5B6AB6AB}"/>
              </a:ext>
            </a:extLst>
          </p:cNvPr>
          <p:cNvSpPr>
            <a:spLocks noGrp="1"/>
          </p:cNvSpPr>
          <p:nvPr/>
        </p:nvSpPr>
        <p:spPr>
          <a:xfrm>
            <a:off x="269194" y="123702"/>
            <a:ext cx="8607972" cy="52251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r>
              <a:rPr lang="en-US" sz="3600" dirty="0"/>
              <a:t>International Engagement - Accelerator</a:t>
            </a:r>
            <a:endParaRPr lang="en-US" sz="3600" dirty="0">
              <a:latin typeface="Arial Narrow" panose="020B0604020202020204" pitchFamily="34" charset="0"/>
              <a:cs typeface="Arial Narrow" panose="020B0604020202020204" pitchFamily="34" charset="0"/>
            </a:endParaRPr>
          </a:p>
        </p:txBody>
      </p:sp>
      <p:pic>
        <p:nvPicPr>
          <p:cNvPr id="17" name="Picture 16"/>
          <p:cNvPicPr/>
          <p:nvPr/>
        </p:nvPicPr>
        <p:blipFill>
          <a:blip r:embed="rId2"/>
          <a:stretch>
            <a:fillRect/>
          </a:stretch>
        </p:blipFill>
        <p:spPr>
          <a:xfrm>
            <a:off x="84304" y="2630553"/>
            <a:ext cx="9967913" cy="3800475"/>
          </a:xfrm>
          <a:prstGeom prst="rect">
            <a:avLst/>
          </a:prstGeom>
        </p:spPr>
      </p:pic>
      <p:sp>
        <p:nvSpPr>
          <p:cNvPr id="18" name="Content Placeholder 2">
            <a:extLst>
              <a:ext uri="{FF2B5EF4-FFF2-40B4-BE49-F238E27FC236}">
                <a16:creationId xmlns:a16="http://schemas.microsoft.com/office/drawing/2014/main" id="{E292BDBB-2A3C-3045-B313-D920078D2725}"/>
              </a:ext>
            </a:extLst>
          </p:cNvPr>
          <p:cNvSpPr>
            <a:spLocks noGrp="1"/>
          </p:cNvSpPr>
          <p:nvPr/>
        </p:nvSpPr>
        <p:spPr>
          <a:xfrm>
            <a:off x="128881" y="738165"/>
            <a:ext cx="8748285" cy="1873912"/>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Active engagement ramped up last summer through meetings with DOE and funding agency reps, Accelerator Workshops, and dialogue with potential partners</a:t>
            </a:r>
          </a:p>
          <a:p>
            <a:r>
              <a:rPr lang="en-US" sz="1800" dirty="0"/>
              <a:t>Collaborations contributing to both design and hardware that cover a broad range of WBS items are in development </a:t>
            </a:r>
          </a:p>
          <a:p>
            <a:r>
              <a:rPr lang="en-US" sz="1800" dirty="0"/>
              <a:t>Bi-lateral meetings now expand from EIC L1 management to L2 &amp; L3 EIC experts for detailed technical discussion of possible in-kind scope</a:t>
            </a:r>
          </a:p>
          <a:p>
            <a:pPr lvl="1"/>
            <a:r>
              <a:rPr lang="en-US" sz="1500" dirty="0"/>
              <a:t>Examples: </a:t>
            </a:r>
            <a:r>
              <a:rPr lang="en-US" sz="1500" b="1" dirty="0"/>
              <a:t>Crab Cavity </a:t>
            </a:r>
            <a:r>
              <a:rPr lang="en-US" sz="1500" dirty="0"/>
              <a:t>system information exchange meeting w/UK and Canada, meetings w/INFN-Accelerator collaboration on </a:t>
            </a:r>
            <a:r>
              <a:rPr lang="en-US" sz="1500" b="1" dirty="0"/>
              <a:t>HSR vac. system</a:t>
            </a:r>
            <a:r>
              <a:rPr lang="en-US" sz="1500" dirty="0"/>
              <a:t>, w/CERN on </a:t>
            </a:r>
            <a:r>
              <a:rPr lang="en-US" sz="1500" b="1" dirty="0"/>
              <a:t>ESR vac. sys</a:t>
            </a:r>
            <a:r>
              <a:rPr lang="en-US" sz="1500" dirty="0"/>
              <a:t>., etc.</a:t>
            </a:r>
          </a:p>
        </p:txBody>
      </p:sp>
    </p:spTree>
    <p:extLst>
      <p:ext uri="{BB962C8B-B14F-4D97-AF65-F5344CB8AC3E}">
        <p14:creationId xmlns:p14="http://schemas.microsoft.com/office/powerpoint/2010/main" val="28700523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93C5830-40F3-F04E-B2E3-10E6672BA8FF}" type="slidenum">
              <a:rPr lang="en-US" smtClean="0"/>
              <a:pPr/>
              <a:t>53</a:t>
            </a:fld>
            <a:endParaRPr lang="en-US"/>
          </a:p>
        </p:txBody>
      </p:sp>
      <p:sp>
        <p:nvSpPr>
          <p:cNvPr id="23" name="Rectangle 22">
            <a:extLst>
              <a:ext uri="{FF2B5EF4-FFF2-40B4-BE49-F238E27FC236}">
                <a16:creationId xmlns:a16="http://schemas.microsoft.com/office/drawing/2014/main" id="{58591DA7-A7D2-D64E-9EB8-420DD01D4E1F}"/>
              </a:ext>
            </a:extLst>
          </p:cNvPr>
          <p:cNvSpPr/>
          <p:nvPr/>
        </p:nvSpPr>
        <p:spPr>
          <a:xfrm>
            <a:off x="59900" y="862733"/>
            <a:ext cx="4467146" cy="2805776"/>
          </a:xfrm>
          <a:prstGeom prst="rect">
            <a:avLst/>
          </a:prstGeom>
          <a:gradFill>
            <a:gsLst>
              <a:gs pos="52000">
                <a:schemeClr val="accent6">
                  <a:lumMod val="60000"/>
                  <a:lumOff val="40000"/>
                  <a:alpha val="15000"/>
                </a:schemeClr>
              </a:gs>
              <a:gs pos="100000">
                <a:schemeClr val="accent6">
                  <a:lumMod val="60000"/>
                  <a:lumOff val="40000"/>
                  <a:alpha val="15000"/>
                </a:schemeClr>
              </a:gs>
              <a:gs pos="39000">
                <a:srgbClr val="008F00">
                  <a:alpha val="50038"/>
                </a:srgbClr>
              </a:gs>
              <a:gs pos="0">
                <a:srgbClr val="008F00">
                  <a:alpha val="5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Title 1"/>
          <p:cNvSpPr>
            <a:spLocks noGrp="1"/>
          </p:cNvSpPr>
          <p:nvPr/>
        </p:nvSpPr>
        <p:spPr>
          <a:xfrm>
            <a:off x="59900" y="150062"/>
            <a:ext cx="8255858" cy="68579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r>
              <a:rPr lang="en-US" sz="3600" dirty="0"/>
              <a:t>Potential Accelerator Contributions</a:t>
            </a:r>
          </a:p>
        </p:txBody>
      </p:sp>
      <p:sp>
        <p:nvSpPr>
          <p:cNvPr id="25" name="Content Placeholder 2"/>
          <p:cNvSpPr>
            <a:spLocks noGrp="1"/>
          </p:cNvSpPr>
          <p:nvPr/>
        </p:nvSpPr>
        <p:spPr>
          <a:xfrm>
            <a:off x="59900" y="955255"/>
            <a:ext cx="5425926" cy="5320752"/>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Italy, INFN</a:t>
            </a:r>
          </a:p>
          <a:p>
            <a:pPr lvl="1"/>
            <a:r>
              <a:rPr lang="en-US" dirty="0"/>
              <a:t>HSR vacuum chamber inserts</a:t>
            </a:r>
          </a:p>
          <a:p>
            <a:r>
              <a:rPr lang="en-US" dirty="0"/>
              <a:t>Canada, TRIUMF</a:t>
            </a:r>
          </a:p>
          <a:p>
            <a:pPr lvl="1"/>
            <a:r>
              <a:rPr lang="en-US" dirty="0"/>
              <a:t>SC Crab Cavity system</a:t>
            </a:r>
          </a:p>
          <a:p>
            <a:pPr lvl="1"/>
            <a:r>
              <a:rPr lang="en-US" dirty="0"/>
              <a:t>Pulsed systems</a:t>
            </a:r>
          </a:p>
          <a:p>
            <a:r>
              <a:rPr lang="en-US" dirty="0"/>
              <a:t>UK, ASTEC &amp; Cockcroft Inst.</a:t>
            </a:r>
          </a:p>
          <a:p>
            <a:pPr lvl="1"/>
            <a:r>
              <a:rPr lang="en-US" dirty="0"/>
              <a:t>ERL components</a:t>
            </a:r>
          </a:p>
          <a:p>
            <a:r>
              <a:rPr lang="en-US" dirty="0"/>
              <a:t>France, </a:t>
            </a:r>
            <a:r>
              <a:rPr lang="en-US" dirty="0" err="1"/>
              <a:t>IJCLab</a:t>
            </a:r>
            <a:endParaRPr lang="en-US" dirty="0"/>
          </a:p>
          <a:p>
            <a:pPr lvl="1"/>
            <a:r>
              <a:rPr lang="en-US" dirty="0"/>
              <a:t>SHC ERL diagnostics</a:t>
            </a:r>
          </a:p>
          <a:p>
            <a:r>
              <a:rPr lang="en-US" dirty="0"/>
              <a:t>France, CEA </a:t>
            </a:r>
            <a:r>
              <a:rPr lang="en-US" dirty="0" err="1"/>
              <a:t>Saclay</a:t>
            </a:r>
            <a:endParaRPr lang="en-US" dirty="0"/>
          </a:p>
          <a:p>
            <a:pPr lvl="1"/>
            <a:r>
              <a:rPr lang="en-US" dirty="0"/>
              <a:t>IR SC magnets</a:t>
            </a:r>
          </a:p>
          <a:p>
            <a:pPr lvl="1"/>
            <a:r>
              <a:rPr lang="en-US" dirty="0"/>
              <a:t>SC spin rotators</a:t>
            </a:r>
          </a:p>
          <a:p>
            <a:r>
              <a:rPr lang="en-US" dirty="0"/>
              <a:t>CERN, Switzerland</a:t>
            </a:r>
          </a:p>
          <a:p>
            <a:pPr lvl="1"/>
            <a:r>
              <a:rPr lang="en-US" dirty="0"/>
              <a:t>ESR SC cryomodules joint design</a:t>
            </a:r>
          </a:p>
          <a:p>
            <a:pPr lvl="1"/>
            <a:r>
              <a:rPr lang="en-US" dirty="0"/>
              <a:t>ESR high current elements joint design</a:t>
            </a:r>
          </a:p>
          <a:p>
            <a:r>
              <a:rPr lang="en-US" dirty="0"/>
              <a:t>Japan, KEK</a:t>
            </a:r>
          </a:p>
          <a:p>
            <a:pPr lvl="1"/>
            <a:r>
              <a:rPr lang="en-US" dirty="0"/>
              <a:t>ESR collimation system</a:t>
            </a:r>
          </a:p>
        </p:txBody>
      </p:sp>
      <p:sp>
        <p:nvSpPr>
          <p:cNvPr id="26" name="Content Placeholder 2"/>
          <p:cNvSpPr txBox="1">
            <a:spLocks/>
          </p:cNvSpPr>
          <p:nvPr/>
        </p:nvSpPr>
        <p:spPr>
          <a:xfrm>
            <a:off x="5555746" y="3907243"/>
            <a:ext cx="3444536" cy="2218028"/>
          </a:xfrm>
          <a:prstGeom prst="rect">
            <a:avLst/>
          </a:prstGeom>
        </p:spPr>
        <p:txBody>
          <a:bodyPr vert="horz" lIns="91440" tIns="45720" rIns="91440" bIns="45720"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Arial" charset="0"/>
                <a:cs typeface="Arial" charset="0"/>
              </a:rPr>
              <a:t>Recent &amp; tentative:</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Arial" charset="0"/>
                <a:cs typeface="Arial" charset="0"/>
              </a:rPr>
              <a:t>Israel, SARAF</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900" b="0" i="0" u="none" strike="noStrike" kern="1200" cap="none" spc="0" normalizeH="0" baseline="0" noProof="0" dirty="0">
                <a:ln>
                  <a:noFill/>
                </a:ln>
                <a:solidFill>
                  <a:prstClr val="black"/>
                </a:solidFill>
                <a:effectLst/>
                <a:uLnTx/>
                <a:uFillTx/>
                <a:latin typeface="Arial" charset="0"/>
                <a:cs typeface="Arial" charset="0"/>
              </a:rPr>
              <a:t>RF power amplifiers, collimators, controls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Arial" charset="0"/>
                <a:cs typeface="Arial" charset="0"/>
              </a:rPr>
              <a:t>Sweden, Uppsala Uni.</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900" b="0" i="0" u="none" strike="noStrike" kern="1200" cap="none" spc="0" normalizeH="0" baseline="0" noProof="0" dirty="0">
                <a:ln>
                  <a:noFill/>
                </a:ln>
                <a:solidFill>
                  <a:prstClr val="black"/>
                </a:solidFill>
                <a:effectLst/>
                <a:uLnTx/>
                <a:uFillTx/>
                <a:latin typeface="Arial" charset="0"/>
                <a:cs typeface="Arial" charset="0"/>
              </a:rPr>
              <a:t>SSPA</a:t>
            </a:r>
          </a:p>
        </p:txBody>
      </p:sp>
      <p:sp>
        <p:nvSpPr>
          <p:cNvPr id="27" name="Left Arrow 26">
            <a:extLst>
              <a:ext uri="{FF2B5EF4-FFF2-40B4-BE49-F238E27FC236}">
                <a16:creationId xmlns:a16="http://schemas.microsoft.com/office/drawing/2014/main" id="{464AD0CE-85D3-456A-8303-5948805F8EC2}"/>
              </a:ext>
            </a:extLst>
          </p:cNvPr>
          <p:cNvSpPr/>
          <p:nvPr/>
        </p:nvSpPr>
        <p:spPr>
          <a:xfrm>
            <a:off x="4681282" y="1068528"/>
            <a:ext cx="374574" cy="451692"/>
          </a:xfrm>
          <a:prstGeom prst="leftArrow">
            <a:avLst/>
          </a:prstGeom>
          <a:solidFill>
            <a:srgbClr val="008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Left Arrow 27">
            <a:extLst>
              <a:ext uri="{FF2B5EF4-FFF2-40B4-BE49-F238E27FC236}">
                <a16:creationId xmlns:a16="http://schemas.microsoft.com/office/drawing/2014/main" id="{6491DD6C-AA2C-9029-94DB-8AC72DDD2E5A}"/>
              </a:ext>
            </a:extLst>
          </p:cNvPr>
          <p:cNvSpPr/>
          <p:nvPr/>
        </p:nvSpPr>
        <p:spPr>
          <a:xfrm>
            <a:off x="4679444" y="1782791"/>
            <a:ext cx="374574" cy="451692"/>
          </a:xfrm>
          <a:prstGeom prst="leftArrow">
            <a:avLst/>
          </a:prstGeom>
          <a:solidFill>
            <a:srgbClr val="008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extBox 8">
            <a:extLst>
              <a:ext uri="{FF2B5EF4-FFF2-40B4-BE49-F238E27FC236}">
                <a16:creationId xmlns:a16="http://schemas.microsoft.com/office/drawing/2014/main" id="{EC37C9B3-C14F-7B84-E44D-18BA87879738}"/>
              </a:ext>
            </a:extLst>
          </p:cNvPr>
          <p:cNvSpPr txBox="1"/>
          <p:nvPr/>
        </p:nvSpPr>
        <p:spPr>
          <a:xfrm>
            <a:off x="5210092" y="930817"/>
            <a:ext cx="3874009"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High level readiness of technical status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Possibly, first case for use of seed funds</a:t>
            </a:r>
          </a:p>
        </p:txBody>
      </p:sp>
      <p:sp>
        <p:nvSpPr>
          <p:cNvPr id="30" name="TextBox 9">
            <a:extLst>
              <a:ext uri="{FF2B5EF4-FFF2-40B4-BE49-F238E27FC236}">
                <a16:creationId xmlns:a16="http://schemas.microsoft.com/office/drawing/2014/main" id="{6CEB339A-5411-0F11-E8DA-15FA9E5DC160}"/>
              </a:ext>
            </a:extLst>
          </p:cNvPr>
          <p:cNvSpPr txBox="1"/>
          <p:nvPr/>
        </p:nvSpPr>
        <p:spPr>
          <a:xfrm>
            <a:off x="5210091" y="1781734"/>
            <a:ext cx="3803542"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High level readiness of technical status</a:t>
            </a:r>
          </a:p>
        </p:txBody>
      </p:sp>
      <p:sp>
        <p:nvSpPr>
          <p:cNvPr id="31" name="Rectangle 30">
            <a:extLst>
              <a:ext uri="{FF2B5EF4-FFF2-40B4-BE49-F238E27FC236}">
                <a16:creationId xmlns:a16="http://schemas.microsoft.com/office/drawing/2014/main" id="{9E337AF3-3F43-C8F9-C69E-0FB52592FC86}"/>
              </a:ext>
            </a:extLst>
          </p:cNvPr>
          <p:cNvSpPr/>
          <p:nvPr/>
        </p:nvSpPr>
        <p:spPr>
          <a:xfrm>
            <a:off x="5054018" y="2324451"/>
            <a:ext cx="3868758" cy="1476260"/>
          </a:xfrm>
          <a:prstGeom prst="rect">
            <a:avLst/>
          </a:prstGeom>
          <a:solidFill>
            <a:srgbClr val="73FEFF">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4472C4">
                    <a:lumMod val="75000"/>
                  </a:srgbClr>
                </a:solidFill>
                <a:effectLst/>
                <a:uLnTx/>
                <a:uFillTx/>
                <a:latin typeface="Calibri" panose="020F0502020204030204"/>
                <a:ea typeface="+mn-ea"/>
                <a:cs typeface="+mn-cs"/>
              </a:rPr>
              <a:t>Project is developing possibility of “Seed” funds for EIC international collaboration that can enable early start of EIC accelerator design efforts in partner countries </a:t>
            </a:r>
          </a:p>
        </p:txBody>
      </p:sp>
    </p:spTree>
    <p:extLst>
      <p:ext uri="{BB962C8B-B14F-4D97-AF65-F5344CB8AC3E}">
        <p14:creationId xmlns:p14="http://schemas.microsoft.com/office/powerpoint/2010/main" val="337245459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622A33-213B-41FD-978A-94134E5BFB28}"/>
              </a:ext>
            </a:extLst>
          </p:cNvPr>
          <p:cNvSpPr>
            <a:spLocks noGrp="1"/>
          </p:cNvSpPr>
          <p:nvPr>
            <p:ph type="title"/>
          </p:nvPr>
        </p:nvSpPr>
        <p:spPr>
          <a:xfrm>
            <a:off x="749301" y="130869"/>
            <a:ext cx="7886700" cy="962836"/>
          </a:xfrm>
        </p:spPr>
        <p:txBody>
          <a:bodyPr>
            <a:normAutofit/>
          </a:bodyPr>
          <a:lstStyle/>
          <a:p>
            <a:r>
              <a:rPr lang="en-US" sz="4000" dirty="0"/>
              <a:t>Summary</a:t>
            </a:r>
          </a:p>
        </p:txBody>
      </p:sp>
      <p:sp>
        <p:nvSpPr>
          <p:cNvPr id="3" name="Content Placeholder 2">
            <a:extLst>
              <a:ext uri="{FF2B5EF4-FFF2-40B4-BE49-F238E27FC236}">
                <a16:creationId xmlns:a16="http://schemas.microsoft.com/office/drawing/2014/main" id="{2C3F36F1-8EDF-4A8E-9EDC-3EFAD72A3C23}"/>
              </a:ext>
            </a:extLst>
          </p:cNvPr>
          <p:cNvSpPr>
            <a:spLocks noGrp="1"/>
          </p:cNvSpPr>
          <p:nvPr>
            <p:ph idx="1"/>
          </p:nvPr>
        </p:nvSpPr>
        <p:spPr>
          <a:xfrm>
            <a:off x="275423" y="990599"/>
            <a:ext cx="8604172" cy="5072743"/>
          </a:xfrm>
        </p:spPr>
        <p:txBody>
          <a:bodyPr>
            <a:noAutofit/>
          </a:bodyPr>
          <a:lstStyle/>
          <a:p>
            <a:pPr>
              <a:lnSpc>
                <a:spcPct val="100000"/>
              </a:lnSpc>
              <a:spcBef>
                <a:spcPts val="0"/>
              </a:spcBef>
              <a:spcAft>
                <a:spcPts val="600"/>
              </a:spcAft>
            </a:pPr>
            <a:r>
              <a:rPr lang="en-US" sz="2400" dirty="0"/>
              <a:t>The EIC will be a discovery machine, providing answers to long-elusive mysteries of matter related to our understanding the origin of mass, structure, and binding of atomic nuclei that make up the entire visible universe</a:t>
            </a:r>
          </a:p>
          <a:p>
            <a:pPr>
              <a:lnSpc>
                <a:spcPct val="100000"/>
              </a:lnSpc>
              <a:spcBef>
                <a:spcPts val="0"/>
              </a:spcBef>
              <a:spcAft>
                <a:spcPts val="600"/>
              </a:spcAft>
            </a:pPr>
            <a:r>
              <a:rPr lang="en-US" sz="2400" dirty="0"/>
              <a:t>EIC project is underway aiming to start physics in about a decade</a:t>
            </a:r>
          </a:p>
          <a:p>
            <a:pPr>
              <a:lnSpc>
                <a:spcPct val="100000"/>
              </a:lnSpc>
              <a:spcBef>
                <a:spcPts val="0"/>
              </a:spcBef>
              <a:spcAft>
                <a:spcPts val="600"/>
              </a:spcAft>
            </a:pPr>
            <a:r>
              <a:rPr lang="en-US" sz="2400" dirty="0"/>
              <a:t>EIC will be state of the art collider pushing the frontiers of accelerator science and technology</a:t>
            </a:r>
          </a:p>
          <a:p>
            <a:pPr>
              <a:lnSpc>
                <a:spcPct val="100000"/>
              </a:lnSpc>
              <a:spcBef>
                <a:spcPts val="0"/>
              </a:spcBef>
              <a:spcAft>
                <a:spcPts val="600"/>
              </a:spcAft>
            </a:pPr>
            <a:r>
              <a:rPr lang="en-US" sz="2400" dirty="0"/>
              <a:t>The EIC project will work closely with domestic and international partners to deliver the EIC construction project and then begin EIC operations</a:t>
            </a:r>
          </a:p>
          <a:p>
            <a:pPr>
              <a:lnSpc>
                <a:spcPct val="100000"/>
              </a:lnSpc>
              <a:spcBef>
                <a:spcPts val="0"/>
              </a:spcBef>
              <a:spcAft>
                <a:spcPts val="600"/>
              </a:spcAft>
            </a:pPr>
            <a:r>
              <a:rPr lang="en-US" sz="2400" b="1" dirty="0"/>
              <a:t>Collaboration in EIC design, construction and scientific exploration is welcome!</a:t>
            </a:r>
          </a:p>
          <a:p>
            <a:pPr marL="0" indent="0">
              <a:lnSpc>
                <a:spcPct val="100000"/>
              </a:lnSpc>
              <a:spcBef>
                <a:spcPts val="0"/>
              </a:spcBef>
              <a:spcAft>
                <a:spcPts val="600"/>
              </a:spcAft>
              <a:buNone/>
            </a:pPr>
            <a:endParaRPr lang="en-US" sz="2400" dirty="0"/>
          </a:p>
        </p:txBody>
      </p:sp>
      <p:sp>
        <p:nvSpPr>
          <p:cNvPr id="5" name="Slide Number Placeholder 4">
            <a:extLst>
              <a:ext uri="{FF2B5EF4-FFF2-40B4-BE49-F238E27FC236}">
                <a16:creationId xmlns:a16="http://schemas.microsoft.com/office/drawing/2014/main" id="{3D15CDE4-4264-4B6C-9498-F32FF90644A5}"/>
              </a:ext>
            </a:extLst>
          </p:cNvPr>
          <p:cNvSpPr>
            <a:spLocks noGrp="1"/>
          </p:cNvSpPr>
          <p:nvPr>
            <p:ph type="sldNum" sz="quarter" idx="12"/>
          </p:nvPr>
        </p:nvSpPr>
        <p:spPr/>
        <p:txBody>
          <a:bodyPr/>
          <a:lstStyle/>
          <a:p>
            <a:fld id="{893C5830-40F3-F04E-B2E3-10E6672BA8FF}" type="slidenum">
              <a:rPr lang="en-US" smtClean="0"/>
              <a:pPr/>
              <a:t>54</a:t>
            </a:fld>
            <a:endParaRPr lang="en-US" dirty="0"/>
          </a:p>
        </p:txBody>
      </p:sp>
    </p:spTree>
    <p:extLst>
      <p:ext uri="{BB962C8B-B14F-4D97-AF65-F5344CB8AC3E}">
        <p14:creationId xmlns:p14="http://schemas.microsoft.com/office/powerpoint/2010/main" val="27587823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90A59-D58C-9D42-89C4-E470DB6C0E7F}"/>
              </a:ext>
            </a:extLst>
          </p:cNvPr>
          <p:cNvSpPr>
            <a:spLocks noGrp="1"/>
          </p:cNvSpPr>
          <p:nvPr>
            <p:ph type="title"/>
          </p:nvPr>
        </p:nvSpPr>
        <p:spPr>
          <a:xfrm>
            <a:off x="150876" y="228600"/>
            <a:ext cx="8842248" cy="484291"/>
          </a:xfrm>
        </p:spPr>
        <p:txBody>
          <a:bodyPr>
            <a:noAutofit/>
          </a:bodyPr>
          <a:lstStyle/>
          <a:p>
            <a:r>
              <a:rPr lang="en-US" sz="3200"/>
              <a:t>From RHIC to the EIC: RHIC</a:t>
            </a:r>
          </a:p>
        </p:txBody>
      </p:sp>
      <p:sp>
        <p:nvSpPr>
          <p:cNvPr id="3" name="Content Placeholder 2">
            <a:extLst>
              <a:ext uri="{FF2B5EF4-FFF2-40B4-BE49-F238E27FC236}">
                <a16:creationId xmlns:a16="http://schemas.microsoft.com/office/drawing/2014/main" id="{1713E67F-CD93-6A43-BDFD-A0F25F890609}"/>
              </a:ext>
            </a:extLst>
          </p:cNvPr>
          <p:cNvSpPr>
            <a:spLocks noGrp="1"/>
          </p:cNvSpPr>
          <p:nvPr>
            <p:ph idx="1"/>
          </p:nvPr>
        </p:nvSpPr>
        <p:spPr>
          <a:xfrm>
            <a:off x="4461551" y="720625"/>
            <a:ext cx="4346298" cy="4682620"/>
          </a:xfrm>
        </p:spPr>
        <p:txBody>
          <a:bodyPr>
            <a:normAutofit/>
          </a:bodyPr>
          <a:lstStyle/>
          <a:p>
            <a:r>
              <a:rPr lang="en-US" sz="2000" dirty="0"/>
              <a:t>Existing RHIC facility</a:t>
            </a:r>
          </a:p>
          <a:p>
            <a:pPr lvl="1"/>
            <a:r>
              <a:rPr lang="en-US" sz="1800" dirty="0"/>
              <a:t>Hadron collider </a:t>
            </a:r>
            <a:r>
              <a:rPr lang="en-US" sz="1600" dirty="0"/>
              <a:t>(h=360)</a:t>
            </a:r>
          </a:p>
          <a:p>
            <a:pPr lvl="1"/>
            <a:r>
              <a:rPr lang="en-US" sz="1800" dirty="0"/>
              <a:t>6-100 GeV/u ions</a:t>
            </a:r>
          </a:p>
          <a:p>
            <a:pPr lvl="1"/>
            <a:r>
              <a:rPr lang="en-US" sz="1800" dirty="0"/>
              <a:t>100-250 GeV polarized protons</a:t>
            </a:r>
          </a:p>
          <a:p>
            <a:pPr lvl="1"/>
            <a:r>
              <a:rPr lang="en-US" sz="1800" dirty="0"/>
              <a:t>Two independent rings</a:t>
            </a:r>
          </a:p>
          <a:p>
            <a:pPr lvl="2"/>
            <a:r>
              <a:rPr lang="en-US" sz="1600" dirty="0"/>
              <a:t>Asymmetric operations include e.g. d-Au collisions</a:t>
            </a:r>
            <a:endParaRPr lang="en-US" sz="2000" dirty="0"/>
          </a:p>
          <a:p>
            <a:r>
              <a:rPr lang="en-US" sz="2000" dirty="0"/>
              <a:t>Constructed 1990-2000</a:t>
            </a:r>
          </a:p>
          <a:p>
            <a:r>
              <a:rPr lang="en-US" sz="2000" dirty="0"/>
              <a:t>Will operate to ~2025</a:t>
            </a:r>
          </a:p>
          <a:p>
            <a:endParaRPr lang="en-US" sz="2000" dirty="0"/>
          </a:p>
        </p:txBody>
      </p:sp>
      <p:sp>
        <p:nvSpPr>
          <p:cNvPr id="4" name="Slide Number Placeholder 3">
            <a:extLst>
              <a:ext uri="{FF2B5EF4-FFF2-40B4-BE49-F238E27FC236}">
                <a16:creationId xmlns:a16="http://schemas.microsoft.com/office/drawing/2014/main" id="{374682C3-B7C5-2D49-90C5-329585F7F367}"/>
              </a:ext>
            </a:extLst>
          </p:cNvPr>
          <p:cNvSpPr>
            <a:spLocks noGrp="1"/>
          </p:cNvSpPr>
          <p:nvPr>
            <p:ph type="sldNum" sz="quarter" idx="12"/>
          </p:nvPr>
        </p:nvSpPr>
        <p:spPr/>
        <p:txBody>
          <a:bodyPr/>
          <a:lstStyle/>
          <a:p>
            <a:fld id="{893C5830-40F3-F04E-B2E3-10E6672BA8FF}" type="slidenum">
              <a:rPr lang="en-US" smtClean="0"/>
              <a:pPr/>
              <a:t>6</a:t>
            </a:fld>
            <a:endParaRPr lang="en-US"/>
          </a:p>
        </p:txBody>
      </p:sp>
      <p:pic>
        <p:nvPicPr>
          <p:cNvPr id="5" name="Picture 4">
            <a:extLst>
              <a:ext uri="{FF2B5EF4-FFF2-40B4-BE49-F238E27FC236}">
                <a16:creationId xmlns:a16="http://schemas.microsoft.com/office/drawing/2014/main" id="{44D04F99-1710-5440-9007-03255E26D96B}"/>
              </a:ext>
            </a:extLst>
          </p:cNvPr>
          <p:cNvPicPr>
            <a:picLocks noChangeAspect="1"/>
          </p:cNvPicPr>
          <p:nvPr/>
        </p:nvPicPr>
        <p:blipFill rotWithShape="1">
          <a:blip r:embed="rId2"/>
          <a:srcRect l="7575" b="5857"/>
          <a:stretch/>
        </p:blipFill>
        <p:spPr>
          <a:xfrm>
            <a:off x="129309" y="851829"/>
            <a:ext cx="4219668" cy="5601158"/>
          </a:xfrm>
          <a:prstGeom prst="rect">
            <a:avLst/>
          </a:prstGeom>
        </p:spPr>
      </p:pic>
      <p:sp>
        <p:nvSpPr>
          <p:cNvPr id="7" name="Arc 6">
            <a:extLst>
              <a:ext uri="{FF2B5EF4-FFF2-40B4-BE49-F238E27FC236}">
                <a16:creationId xmlns:a16="http://schemas.microsoft.com/office/drawing/2014/main" id="{EF4C7D28-643A-1E4B-A59E-F6235B3FA84C}"/>
              </a:ext>
            </a:extLst>
          </p:cNvPr>
          <p:cNvSpPr/>
          <p:nvPr/>
        </p:nvSpPr>
        <p:spPr>
          <a:xfrm>
            <a:off x="1309255" y="4218709"/>
            <a:ext cx="1066800" cy="1149927"/>
          </a:xfrm>
          <a:prstGeom prst="arc">
            <a:avLst>
              <a:gd name="adj1" fmla="val 16199998"/>
              <a:gd name="adj2" fmla="val 0"/>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a:extLst>
              <a:ext uri="{FF2B5EF4-FFF2-40B4-BE49-F238E27FC236}">
                <a16:creationId xmlns:a16="http://schemas.microsoft.com/office/drawing/2014/main" id="{C3EB540B-1E9C-CB46-BDD7-651F65DB9F02}"/>
              </a:ext>
            </a:extLst>
          </p:cNvPr>
          <p:cNvSpPr txBox="1"/>
          <p:nvPr/>
        </p:nvSpPr>
        <p:spPr>
          <a:xfrm>
            <a:off x="1286750" y="1805902"/>
            <a:ext cx="2102050" cy="1200329"/>
          </a:xfrm>
          <a:prstGeom prst="rect">
            <a:avLst/>
          </a:prstGeom>
          <a:noFill/>
        </p:spPr>
        <p:txBody>
          <a:bodyPr wrap="none" rtlCol="0">
            <a:spAutoFit/>
          </a:bodyPr>
          <a:lstStyle/>
          <a:p>
            <a:r>
              <a:rPr lang="en-US"/>
              <a:t>C = 3833.845 m</a:t>
            </a:r>
          </a:p>
          <a:p>
            <a:r>
              <a:rPr lang="en-US"/>
              <a:t>h = 360</a:t>
            </a:r>
          </a:p>
          <a:p>
            <a:r>
              <a:rPr lang="en-US"/>
              <a:t>B</a:t>
            </a:r>
            <a:r>
              <a:rPr lang="en-US" baseline="-25000"/>
              <a:t>max,dipole</a:t>
            </a:r>
            <a:r>
              <a:rPr lang="en-US"/>
              <a:t> = 3.5 T (SC)</a:t>
            </a:r>
          </a:p>
          <a:p>
            <a:r>
              <a:rPr lang="en-US"/>
              <a:t>19-cell FODO arcs</a:t>
            </a:r>
          </a:p>
        </p:txBody>
      </p:sp>
      <p:pic>
        <p:nvPicPr>
          <p:cNvPr id="8" name="Picture 7">
            <a:extLst>
              <a:ext uri="{FF2B5EF4-FFF2-40B4-BE49-F238E27FC236}">
                <a16:creationId xmlns:a16="http://schemas.microsoft.com/office/drawing/2014/main" id="{C821EC8C-EC1F-5341-A1BB-8D72005B5E5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833212" y="3654754"/>
            <a:ext cx="4974637" cy="2798233"/>
          </a:xfrm>
          <a:prstGeom prst="rect">
            <a:avLst/>
          </a:prstGeom>
        </p:spPr>
      </p:pic>
    </p:spTree>
    <p:extLst>
      <p:ext uri="{BB962C8B-B14F-4D97-AF65-F5344CB8AC3E}">
        <p14:creationId xmlns:p14="http://schemas.microsoft.com/office/powerpoint/2010/main" val="37559444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15C960-2099-4EE9-95C6-8AD89BB7F694}"/>
              </a:ext>
            </a:extLst>
          </p:cNvPr>
          <p:cNvPicPr>
            <a:picLocks noChangeAspect="1"/>
          </p:cNvPicPr>
          <p:nvPr/>
        </p:nvPicPr>
        <p:blipFill>
          <a:blip r:embed="rId3"/>
          <a:stretch>
            <a:fillRect/>
          </a:stretch>
        </p:blipFill>
        <p:spPr>
          <a:xfrm>
            <a:off x="5319787" y="3454840"/>
            <a:ext cx="3657600" cy="2425656"/>
          </a:xfrm>
          <a:prstGeom prst="rect">
            <a:avLst/>
          </a:prstGeom>
          <a:ln>
            <a:solidFill>
              <a:schemeClr val="tx1"/>
            </a:solidFill>
          </a:ln>
          <a:effectLst>
            <a:outerShdw blurRad="50800" dist="38100" dir="2700000" algn="tl" rotWithShape="0">
              <a:prstClr val="black">
                <a:alpha val="40000"/>
              </a:prstClr>
            </a:outerShdw>
          </a:effectLst>
        </p:spPr>
      </p:pic>
      <p:sp>
        <p:nvSpPr>
          <p:cNvPr id="3" name="Content Placeholder 2">
            <a:extLst>
              <a:ext uri="{FF2B5EF4-FFF2-40B4-BE49-F238E27FC236}">
                <a16:creationId xmlns:a16="http://schemas.microsoft.com/office/drawing/2014/main" id="{AAD80EC5-67EB-4E01-B5A8-1DE1C09D7F55}"/>
              </a:ext>
            </a:extLst>
          </p:cNvPr>
          <p:cNvSpPr>
            <a:spLocks noGrp="1"/>
          </p:cNvSpPr>
          <p:nvPr>
            <p:ph idx="1"/>
          </p:nvPr>
        </p:nvSpPr>
        <p:spPr>
          <a:xfrm>
            <a:off x="46416" y="712890"/>
            <a:ext cx="5218311" cy="5649115"/>
          </a:xfrm>
          <a:noFill/>
        </p:spPr>
        <p:txBody>
          <a:bodyPr>
            <a:normAutofit fontScale="77500" lnSpcReduction="20000"/>
          </a:bodyPr>
          <a:lstStyle/>
          <a:p>
            <a:pPr marL="0" indent="0">
              <a:lnSpc>
                <a:spcPct val="120000"/>
              </a:lnSpc>
              <a:spcBef>
                <a:spcPts val="0"/>
              </a:spcBef>
              <a:buNone/>
            </a:pPr>
            <a:r>
              <a:rPr lang="en-US" sz="2400" dirty="0"/>
              <a:t>Design based on </a:t>
            </a:r>
            <a:r>
              <a:rPr lang="en-US" sz="2400" b="1" dirty="0"/>
              <a:t>existing</a:t>
            </a:r>
            <a:r>
              <a:rPr lang="en-US" sz="2400" dirty="0"/>
              <a:t> RHIC facility</a:t>
            </a:r>
          </a:p>
          <a:p>
            <a:pPr marL="0" indent="0">
              <a:lnSpc>
                <a:spcPct val="120000"/>
              </a:lnSpc>
              <a:spcBef>
                <a:spcPts val="0"/>
              </a:spcBef>
              <a:buNone/>
            </a:pPr>
            <a:r>
              <a:rPr lang="en-US" sz="2400" dirty="0"/>
              <a:t>RHIC is well-maintained, operating at its peak</a:t>
            </a:r>
          </a:p>
          <a:p>
            <a:pPr marL="0" indent="0">
              <a:buNone/>
            </a:pPr>
            <a:endParaRPr lang="en-US" sz="400" dirty="0"/>
          </a:p>
          <a:p>
            <a:r>
              <a:rPr lang="en-US" sz="2000" b="1" dirty="0"/>
              <a:t>Hadron storage ring</a:t>
            </a:r>
            <a:r>
              <a:rPr lang="en-US" sz="2000" dirty="0"/>
              <a:t> </a:t>
            </a:r>
            <a:r>
              <a:rPr lang="en-US" sz="2000" b="1" dirty="0"/>
              <a:t>40-275 GeV </a:t>
            </a:r>
            <a:r>
              <a:rPr lang="en-US" sz="2100" dirty="0"/>
              <a:t>(existing)</a:t>
            </a:r>
            <a:r>
              <a:rPr lang="en-US" sz="2000" dirty="0"/>
              <a:t> </a:t>
            </a:r>
          </a:p>
          <a:p>
            <a:pPr lvl="1">
              <a:buFont typeface="Courier New" panose="02070309020205020404" pitchFamily="49" charset="0"/>
              <a:buChar char="o"/>
            </a:pPr>
            <a:r>
              <a:rPr lang="en-US" sz="2000" dirty="0"/>
              <a:t>Many bunches (max 1160)</a:t>
            </a:r>
          </a:p>
          <a:p>
            <a:pPr lvl="1">
              <a:buFont typeface="Courier New" panose="02070309020205020404" pitchFamily="49" charset="0"/>
              <a:buChar char="o"/>
            </a:pPr>
            <a:r>
              <a:rPr lang="en-US" sz="2000" dirty="0"/>
              <a:t>Bright beam emittances (for hadrons)</a:t>
            </a:r>
          </a:p>
          <a:p>
            <a:pPr lvl="1">
              <a:buFont typeface="Courier New" panose="02070309020205020404" pitchFamily="49" charset="0"/>
              <a:buChar char="o"/>
            </a:pPr>
            <a:r>
              <a:rPr lang="en-US" sz="2000" dirty="0"/>
              <a:t>Need </a:t>
            </a:r>
            <a:r>
              <a:rPr lang="en-US" sz="2000" b="1" dirty="0"/>
              <a:t>strong cooling</a:t>
            </a:r>
            <a:endParaRPr lang="en-US" sz="2000" dirty="0"/>
          </a:p>
          <a:p>
            <a:pPr lvl="1">
              <a:buFont typeface="Courier New" panose="02070309020205020404" pitchFamily="49" charset="0"/>
              <a:buChar char="o"/>
            </a:pPr>
            <a:endParaRPr lang="en-US" dirty="0"/>
          </a:p>
          <a:p>
            <a:r>
              <a:rPr lang="en-US" sz="2000" b="1" dirty="0"/>
              <a:t>Electron storage ring 2.5–18 GeV </a:t>
            </a:r>
            <a:r>
              <a:rPr lang="en-US" sz="2000" dirty="0"/>
              <a:t>(</a:t>
            </a:r>
            <a:r>
              <a:rPr lang="en-US" sz="2000" dirty="0">
                <a:highlight>
                  <a:srgbClr val="CCFF99"/>
                </a:highlight>
              </a:rPr>
              <a:t>new</a:t>
            </a:r>
            <a:r>
              <a:rPr lang="en-US" sz="2400" dirty="0"/>
              <a:t>)</a:t>
            </a:r>
          </a:p>
          <a:p>
            <a:pPr lvl="1">
              <a:buFont typeface="Courier New" panose="02070309020205020404" pitchFamily="49" charset="0"/>
              <a:buChar char="o"/>
            </a:pPr>
            <a:r>
              <a:rPr lang="en-US" sz="2000" dirty="0"/>
              <a:t>Many bunches (max 1160)</a:t>
            </a:r>
          </a:p>
          <a:p>
            <a:pPr lvl="1">
              <a:buFont typeface="Courier New" panose="02070309020205020404" pitchFamily="49" charset="0"/>
              <a:buChar char="o"/>
            </a:pPr>
            <a:r>
              <a:rPr lang="en-US" sz="2000" dirty="0"/>
              <a:t>Large beam current (2.5 A) </a:t>
            </a:r>
            <a:r>
              <a:rPr lang="en-US" sz="2000" dirty="0">
                <a:sym typeface="Wingdings" panose="05000000000000000000" pitchFamily="2" charset="2"/>
              </a:rPr>
              <a:t>10 MW SR power</a:t>
            </a:r>
            <a:endParaRPr lang="en-US" sz="2000" dirty="0"/>
          </a:p>
          <a:p>
            <a:r>
              <a:rPr lang="en-US" sz="2000" b="1" dirty="0"/>
              <a:t>Electron rapid cycling synchrotron </a:t>
            </a:r>
            <a:r>
              <a:rPr lang="en-US" sz="2000" dirty="0"/>
              <a:t>(</a:t>
            </a:r>
            <a:r>
              <a:rPr lang="en-US" sz="2000" dirty="0">
                <a:highlight>
                  <a:srgbClr val="CCFF99"/>
                </a:highlight>
              </a:rPr>
              <a:t>new</a:t>
            </a:r>
            <a:r>
              <a:rPr lang="en-US" sz="2000" dirty="0"/>
              <a:t>)</a:t>
            </a:r>
          </a:p>
          <a:p>
            <a:pPr lvl="1">
              <a:buFont typeface="Courier New" panose="02070309020205020404" pitchFamily="49" charset="0"/>
              <a:buChar char="o"/>
            </a:pPr>
            <a:r>
              <a:rPr lang="en-US" sz="2000" dirty="0"/>
              <a:t>1-2 Hz </a:t>
            </a:r>
          </a:p>
          <a:p>
            <a:pPr lvl="1">
              <a:buFont typeface="Courier New" panose="02070309020205020404" pitchFamily="49" charset="0"/>
              <a:buChar char="o"/>
            </a:pPr>
            <a:r>
              <a:rPr lang="en-US" sz="2000" dirty="0"/>
              <a:t>Spin transparent due to high periodicity</a:t>
            </a:r>
          </a:p>
          <a:p>
            <a:pPr lvl="1">
              <a:buFont typeface="Courier New" panose="02070309020205020404" pitchFamily="49" charset="0"/>
              <a:buChar char="o"/>
            </a:pPr>
            <a:endParaRPr lang="en-US" sz="2600" dirty="0"/>
          </a:p>
          <a:p>
            <a:r>
              <a:rPr lang="en-US" sz="2100" b="1" dirty="0"/>
              <a:t>High luminosity interaction region(s) </a:t>
            </a:r>
            <a:r>
              <a:rPr lang="en-US" sz="2100" dirty="0"/>
              <a:t>(</a:t>
            </a:r>
            <a:r>
              <a:rPr lang="en-US" sz="2100" dirty="0">
                <a:highlight>
                  <a:srgbClr val="CCFF99"/>
                </a:highlight>
              </a:rPr>
              <a:t>new</a:t>
            </a:r>
            <a:r>
              <a:rPr lang="en-US" sz="2100" dirty="0"/>
              <a:t>)</a:t>
            </a:r>
          </a:p>
          <a:p>
            <a:pPr lvl="1">
              <a:buFont typeface="Courier New" panose="02070309020205020404" pitchFamily="49" charset="0"/>
              <a:buChar char="o"/>
            </a:pPr>
            <a:r>
              <a:rPr lang="en-US" sz="2000" dirty="0"/>
              <a:t>Luminosities up to 10</a:t>
            </a:r>
            <a:r>
              <a:rPr lang="en-US" sz="2000" baseline="30000" dirty="0"/>
              <a:t>34 </a:t>
            </a:r>
            <a:r>
              <a:rPr lang="en-US" sz="2000" dirty="0"/>
              <a:t>cm</a:t>
            </a:r>
            <a:r>
              <a:rPr lang="en-US" sz="2000" baseline="30000" dirty="0"/>
              <a:t>-2 </a:t>
            </a:r>
            <a:r>
              <a:rPr lang="en-US" sz="2000" dirty="0"/>
              <a:t>s</a:t>
            </a:r>
            <a:r>
              <a:rPr lang="en-US" sz="2000" baseline="30000" dirty="0"/>
              <a:t>-1</a:t>
            </a:r>
          </a:p>
          <a:p>
            <a:pPr lvl="1">
              <a:buFont typeface="Courier New" panose="02070309020205020404" pitchFamily="49" charset="0"/>
              <a:buChar char="o"/>
            </a:pPr>
            <a:r>
              <a:rPr lang="en-US" sz="2000" dirty="0"/>
              <a:t>Superconducting magnets</a:t>
            </a:r>
          </a:p>
          <a:p>
            <a:pPr lvl="1">
              <a:buFont typeface="Courier New" panose="02070309020205020404" pitchFamily="49" charset="0"/>
              <a:buChar char="o"/>
            </a:pPr>
            <a:r>
              <a:rPr lang="en-US" sz="2000" dirty="0"/>
              <a:t>25 mrad crossing angle with crab cavities</a:t>
            </a:r>
          </a:p>
          <a:p>
            <a:pPr lvl="1">
              <a:buFont typeface="Courier New" panose="02070309020205020404" pitchFamily="49" charset="0"/>
              <a:buChar char="o"/>
            </a:pPr>
            <a:r>
              <a:rPr lang="en-US" sz="2000" dirty="0"/>
              <a:t>Spin rotators (longitudinal spin)</a:t>
            </a:r>
          </a:p>
          <a:p>
            <a:pPr lvl="1">
              <a:buFont typeface="Courier New" panose="02070309020205020404" pitchFamily="49" charset="0"/>
              <a:buChar char="o"/>
            </a:pPr>
            <a:r>
              <a:rPr lang="en-US" sz="2000" dirty="0"/>
              <a:t>Forward hadron instrumentation</a:t>
            </a:r>
          </a:p>
          <a:p>
            <a:pPr lvl="1">
              <a:buFont typeface="Courier New" panose="02070309020205020404" pitchFamily="49" charset="0"/>
              <a:buChar char="o"/>
            </a:pPr>
            <a:endParaRPr lang="en-US" sz="2000" dirty="0"/>
          </a:p>
        </p:txBody>
      </p:sp>
      <p:pic>
        <p:nvPicPr>
          <p:cNvPr id="8" name="Picture 7">
            <a:extLst>
              <a:ext uri="{FF2B5EF4-FFF2-40B4-BE49-F238E27FC236}">
                <a16:creationId xmlns:a16="http://schemas.microsoft.com/office/drawing/2014/main" id="{AA31FC24-658D-484E-9B3F-5AB82C1CD6BA}"/>
              </a:ext>
            </a:extLst>
          </p:cNvPr>
          <p:cNvPicPr>
            <a:picLocks noChangeAspect="1"/>
          </p:cNvPicPr>
          <p:nvPr/>
        </p:nvPicPr>
        <p:blipFill>
          <a:blip r:embed="rId4"/>
          <a:stretch>
            <a:fillRect/>
          </a:stretch>
        </p:blipFill>
        <p:spPr>
          <a:xfrm>
            <a:off x="5319787" y="778453"/>
            <a:ext cx="3657600" cy="2576800"/>
          </a:xfrm>
          <a:prstGeom prst="rect">
            <a:avLst/>
          </a:prstGeom>
          <a:ln>
            <a:solidFill>
              <a:schemeClr val="tx1"/>
            </a:solidFill>
          </a:ln>
          <a:effectLst>
            <a:outerShdw blurRad="50800" dist="38100" dir="2700000" algn="tl" rotWithShape="0">
              <a:prstClr val="black">
                <a:alpha val="40000"/>
              </a:prstClr>
            </a:outerShdw>
          </a:effectLst>
        </p:spPr>
      </p:pic>
      <p:sp>
        <p:nvSpPr>
          <p:cNvPr id="9" name="TextBox 8">
            <a:extLst>
              <a:ext uri="{FF2B5EF4-FFF2-40B4-BE49-F238E27FC236}">
                <a16:creationId xmlns:a16="http://schemas.microsoft.com/office/drawing/2014/main" id="{6C169733-634F-453A-A92A-595881FB1383}"/>
              </a:ext>
            </a:extLst>
          </p:cNvPr>
          <p:cNvSpPr txBox="1"/>
          <p:nvPr/>
        </p:nvSpPr>
        <p:spPr>
          <a:xfrm>
            <a:off x="6910210" y="4034241"/>
            <a:ext cx="520504" cy="276999"/>
          </a:xfrm>
          <a:prstGeom prst="rect">
            <a:avLst/>
          </a:prstGeom>
          <a:solidFill>
            <a:schemeClr val="bg1"/>
          </a:solidFill>
        </p:spPr>
        <p:txBody>
          <a:bodyPr wrap="square" lIns="0" tIns="0" rIns="0" bIns="0" rtlCol="0">
            <a:spAutoFit/>
          </a:bodyPr>
          <a:lstStyle/>
          <a:p>
            <a:pPr algn="ctr"/>
            <a:r>
              <a:rPr lang="en-US" dirty="0"/>
              <a:t>EIC</a:t>
            </a:r>
          </a:p>
        </p:txBody>
      </p:sp>
      <p:sp>
        <p:nvSpPr>
          <p:cNvPr id="2" name="Arrow: Down 1">
            <a:extLst>
              <a:ext uri="{FF2B5EF4-FFF2-40B4-BE49-F238E27FC236}">
                <a16:creationId xmlns:a16="http://schemas.microsoft.com/office/drawing/2014/main" id="{04419A2A-591D-4136-9983-42A98F67FF2C}"/>
              </a:ext>
            </a:extLst>
          </p:cNvPr>
          <p:cNvSpPr/>
          <p:nvPr/>
        </p:nvSpPr>
        <p:spPr>
          <a:xfrm>
            <a:off x="6888335" y="3293325"/>
            <a:ext cx="520504" cy="369333"/>
          </a:xfrm>
          <a:prstGeom prst="downArrow">
            <a:avLst/>
          </a:prstGeom>
          <a:solidFill>
            <a:srgbClr val="FFC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Slide Number Placeholder 4">
            <a:extLst>
              <a:ext uri="{FF2B5EF4-FFF2-40B4-BE49-F238E27FC236}">
                <a16:creationId xmlns:a16="http://schemas.microsoft.com/office/drawing/2014/main" id="{7773A66D-AB4D-7943-9066-348F13604200}"/>
              </a:ext>
            </a:extLst>
          </p:cNvPr>
          <p:cNvSpPr>
            <a:spLocks noGrp="1"/>
          </p:cNvSpPr>
          <p:nvPr>
            <p:ph type="sldNum" sz="quarter" idx="12"/>
          </p:nvPr>
        </p:nvSpPr>
        <p:spPr>
          <a:xfrm>
            <a:off x="3543300" y="6362006"/>
            <a:ext cx="2057400" cy="365125"/>
          </a:xfrm>
        </p:spPr>
        <p:txBody>
          <a:bodyPr/>
          <a:lstStyle/>
          <a:p>
            <a:fld id="{893C5830-40F3-F04E-B2E3-10E6672BA8FF}" type="slidenum">
              <a:rPr lang="en-US" smtClean="0"/>
              <a:pPr/>
              <a:t>7</a:t>
            </a:fld>
            <a:endParaRPr lang="en-US" dirty="0"/>
          </a:p>
        </p:txBody>
      </p:sp>
      <p:sp>
        <p:nvSpPr>
          <p:cNvPr id="11" name="Title 1">
            <a:extLst>
              <a:ext uri="{FF2B5EF4-FFF2-40B4-BE49-F238E27FC236}">
                <a16:creationId xmlns:a16="http://schemas.microsoft.com/office/drawing/2014/main" id="{FE9E9D5C-62E2-F34E-9770-3E5DB84ACB39}"/>
              </a:ext>
            </a:extLst>
          </p:cNvPr>
          <p:cNvSpPr txBox="1">
            <a:spLocks/>
          </p:cNvSpPr>
          <p:nvPr/>
        </p:nvSpPr>
        <p:spPr>
          <a:xfrm>
            <a:off x="150876" y="228600"/>
            <a:ext cx="8842248" cy="48429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r>
              <a:rPr lang="en-US" sz="3200"/>
              <a:t>EIC Design Concept</a:t>
            </a:r>
          </a:p>
        </p:txBody>
      </p:sp>
    </p:spTree>
    <p:extLst>
      <p:ext uri="{BB962C8B-B14F-4D97-AF65-F5344CB8AC3E}">
        <p14:creationId xmlns:p14="http://schemas.microsoft.com/office/powerpoint/2010/main" val="22198322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BB40A-00C6-466E-AC9F-E927D1A81D34}"/>
              </a:ext>
            </a:extLst>
          </p:cNvPr>
          <p:cNvSpPr>
            <a:spLocks noGrp="1"/>
          </p:cNvSpPr>
          <p:nvPr>
            <p:ph type="title"/>
          </p:nvPr>
        </p:nvSpPr>
        <p:spPr/>
        <p:txBody>
          <a:bodyPr/>
          <a:lstStyle/>
          <a:p>
            <a:r>
              <a:rPr lang="en-US" dirty="0"/>
              <a:t>Tunnel Cross Section</a:t>
            </a:r>
          </a:p>
        </p:txBody>
      </p:sp>
      <p:sp>
        <p:nvSpPr>
          <p:cNvPr id="3" name="Content Placeholder 2">
            <a:extLst>
              <a:ext uri="{FF2B5EF4-FFF2-40B4-BE49-F238E27FC236}">
                <a16:creationId xmlns:a16="http://schemas.microsoft.com/office/drawing/2014/main" id="{96E54972-24A5-44EE-8D43-EFE019C8DFAC}"/>
              </a:ext>
            </a:extLst>
          </p:cNvPr>
          <p:cNvSpPr>
            <a:spLocks noGrp="1"/>
          </p:cNvSpPr>
          <p:nvPr>
            <p:ph idx="1"/>
          </p:nvPr>
        </p:nvSpPr>
        <p:spPr>
          <a:xfrm>
            <a:off x="628650" y="1509005"/>
            <a:ext cx="7886700" cy="734044"/>
          </a:xfrm>
        </p:spPr>
        <p:txBody>
          <a:bodyPr>
            <a:normAutofit fontScale="85000" lnSpcReduction="20000"/>
          </a:bodyPr>
          <a:lstStyle/>
          <a:p>
            <a:pPr marL="0" indent="0">
              <a:buNone/>
            </a:pPr>
            <a:r>
              <a:rPr lang="en-US" dirty="0"/>
              <a:t>All accelerators fit into the existing tunnel</a:t>
            </a:r>
          </a:p>
          <a:p>
            <a:pPr marL="0" indent="0">
              <a:buNone/>
            </a:pPr>
            <a:r>
              <a:rPr lang="en-US" dirty="0"/>
              <a:t>Need several new equipment buildings</a:t>
            </a:r>
          </a:p>
        </p:txBody>
      </p:sp>
      <p:sp>
        <p:nvSpPr>
          <p:cNvPr id="4" name="Slide Number Placeholder 3">
            <a:extLst>
              <a:ext uri="{FF2B5EF4-FFF2-40B4-BE49-F238E27FC236}">
                <a16:creationId xmlns:a16="http://schemas.microsoft.com/office/drawing/2014/main" id="{1999FEF9-BA53-483D-8865-9D2732D71C35}"/>
              </a:ext>
            </a:extLst>
          </p:cNvPr>
          <p:cNvSpPr>
            <a:spLocks noGrp="1"/>
          </p:cNvSpPr>
          <p:nvPr>
            <p:ph type="sldNum" sz="quarter" idx="12"/>
          </p:nvPr>
        </p:nvSpPr>
        <p:spPr/>
        <p:txBody>
          <a:bodyPr/>
          <a:lstStyle/>
          <a:p>
            <a:fld id="{893C5830-40F3-F04E-B2E3-10E6672BA8FF}" type="slidenum">
              <a:rPr lang="en-US" smtClean="0"/>
              <a:t>8</a:t>
            </a:fld>
            <a:endParaRPr lang="en-US" dirty="0"/>
          </a:p>
        </p:txBody>
      </p:sp>
      <p:pic>
        <p:nvPicPr>
          <p:cNvPr id="5" name="Picture 2" descr="https://attachments.office.net/owa/rtribble@bnl.gov/service.svc/s/GetAttachmentThumbnail?id=AAMkAGE5M2ZiMTQ1LWI3NGUtNDE1MC1iZDgwLTAxNDlkNDMzMDYxZQBGAAAAAABMRfdBVS1rR7z2ToqtrJaWBwA9kcKVSwxKS77E69RiCdzkAAAAsSjvAAB9emgQZEWWTY7aZCcgRRF3AAEMBqOrAAABEgAQAC472e3JmVJFrVr%2FItvP8Dc%3D&amp;thumbnailType=2&amp;owa=outlook.office365.com&amp;scriptVer=2019090902.13&amp;X-OWA-CANARY=D1A8p8YNHkS4xsMYGwPyExBlJQhCPNcYOcZKsVd3EQpJm5vo0EwfzRznVXQftGA9HcIInAz_s_I.&amp;token=eyJhbGciOiJSUzI1NiIsImtpZCI6IjA2MDBGOUY2NzQ2MjA3MzdFNzM0MDRFMjg3QzQ1QTgxOENCN0NFQjgiLCJ4NXQiOiJCZ0Q1OW5SaUJ6Zm5OQVRpaDhSYWdZeTN6cmciLCJ0eXAiOiJKV1QifQ.eyJvcmlnaW4iOiJodHRwczovL291dGxvb2sub2ZmaWNlMzY1LmNvbSIsInZlciI6IkV4Y2hhbmdlLkNhbGxiYWNrLlYxIiwiYXBwY3R4c2VuZGVyIjoiT3dhRG93bmxvYWRAODk1NjFlNjAtZGM3NS00YzI4LWExYzktMmU4ZDg4NzAxOTZiIiwiYXBwY3R4Ijoie1wibXNleGNocHJvdFwiOlwib3dhXCIsXCJwcmltYXJ5c2lkXCI6XCJTLTEtNS0yMS0yOTU4OTA2MDcwLTM2OTA0ODc4MzMtMjczMzM0NDYzMS0yMTAwOTUxXCIsXCJwdWlkXCI6XCIxMTUzOTA2NjYwOTg0MTQxNDc0XCIsXCJvaWRcIjpcIjQyNGM2OGRlLTI3ZDAtNDViNS04NGJjLTIzMzhjNzlmOWQ5OVwiLFwic2NvcGVcIjpcIk93YURvd25sb2FkXCJ9IiwibmJmIjoxNTY4ODE1Njc3LCJleHAiOjE1Njg4MTYyNzcsImlzcyI6IjAwMDAwMDAyLTAwMDAtMGZmMS1jZTAwLTAwMDAwMDAwMDAwMEA4OTU2MWU2MC1kYzc1LTRjMjgtYTFjOS0yZThkODg3MDE5NmIiLCJhdWQiOiIwMDAwMDAwMi0wMDAwLTBmZjEtY2UwMC0wMDAwMDAwMDAwMDAvYXR0YWNobWVudHMub2ZmaWNlLm5ldEA4OTU2MWU2MC1kYzc1LTRjMjgtYTFjOS0yZThkODg3MDE5NmIifQ.HX76CAeGzGLTueLO1gJuMKhiO9NfUMnLCXrBAVjt4ZWC75FAXcp-kYff1C0HahUhGwqw9cx4SXdfxiL72fMZZ-CnBc28o8OTR5mz1EQq0LWcHHkxl6-8tsw8wsRUs9UiOu4Lh6uNXl6zWC5cM5b3i-QfQWqGte3F3zpTwSxT5Z0WhJ8CUN3VJMD1diO6zmpIUl0VUgaiv7n_Jjcg31JirNNzQ7CI78MTXa4F9GHT-fUj6-9t81Ftctc9abr36CzuJFKBzj0dQyNiYrSC1KK13ZazhR0CjsQ63Go7VWweFo-LsOrUf1kOqpj2EOQ0feUHNKnKjv-TQoJxupMlUq1e8g&amp;animation=true">
            <a:extLst>
              <a:ext uri="{FF2B5EF4-FFF2-40B4-BE49-F238E27FC236}">
                <a16:creationId xmlns:a16="http://schemas.microsoft.com/office/drawing/2014/main" id="{C3754F5A-28F3-4048-B33D-7B1CBA9AE10A}"/>
              </a:ext>
            </a:extLst>
          </p:cNvPr>
          <p:cNvPicPr>
            <a:picLocks noChangeAspect="1" noChangeArrowheads="1"/>
          </p:cNvPicPr>
          <p:nvPr/>
        </p:nvPicPr>
        <p:blipFill>
          <a:blip r:embed="rId2">
            <a:clrChange>
              <a:clrFrom>
                <a:srgbClr val="FFFAFC"/>
              </a:clrFrom>
              <a:clrTo>
                <a:srgbClr val="FFFAFC">
                  <a:alpha val="0"/>
                </a:srgbClr>
              </a:clrTo>
            </a:clrChange>
            <a:extLst>
              <a:ext uri="{28A0092B-C50C-407E-A947-70E740481C1C}">
                <a14:useLocalDpi xmlns:a14="http://schemas.microsoft.com/office/drawing/2010/main"/>
              </a:ext>
            </a:extLst>
          </a:blip>
          <a:srcRect/>
          <a:stretch>
            <a:fillRect/>
          </a:stretch>
        </p:blipFill>
        <p:spPr bwMode="auto">
          <a:xfrm>
            <a:off x="1405695" y="2218521"/>
            <a:ext cx="6859331" cy="377144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5B7C6238-2B16-4CD4-BC6C-504F8E772182}"/>
              </a:ext>
            </a:extLst>
          </p:cNvPr>
          <p:cNvSpPr txBox="1"/>
          <p:nvPr/>
        </p:nvSpPr>
        <p:spPr>
          <a:xfrm>
            <a:off x="438344" y="5304153"/>
            <a:ext cx="1083951" cy="1015663"/>
          </a:xfrm>
          <a:prstGeom prst="rect">
            <a:avLst/>
          </a:prstGeom>
          <a:noFill/>
        </p:spPr>
        <p:txBody>
          <a:bodyPr wrap="none" rtlCol="0">
            <a:spAutoFit/>
          </a:bodyPr>
          <a:lstStyle/>
          <a:p>
            <a:r>
              <a:rPr lang="en-US" sz="2000" dirty="0">
                <a:latin typeface="Arial" panose="020B0604020202020204" pitchFamily="34" charset="0"/>
                <a:cs typeface="Arial" panose="020B0604020202020204" pitchFamily="34" charset="0"/>
              </a:rPr>
              <a:t>Existing</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RHIC</a:t>
            </a:r>
          </a:p>
          <a:p>
            <a:r>
              <a:rPr lang="en-US" sz="2000" dirty="0">
                <a:latin typeface="Arial" panose="020B0604020202020204" pitchFamily="34" charset="0"/>
                <a:cs typeface="Arial" panose="020B0604020202020204" pitchFamily="34" charset="0"/>
              </a:rPr>
              <a:t>tunnel</a:t>
            </a:r>
          </a:p>
        </p:txBody>
      </p:sp>
      <p:sp>
        <p:nvSpPr>
          <p:cNvPr id="7" name="TextBox 6">
            <a:extLst>
              <a:ext uri="{FF2B5EF4-FFF2-40B4-BE49-F238E27FC236}">
                <a16:creationId xmlns:a16="http://schemas.microsoft.com/office/drawing/2014/main" id="{E0294A75-8A25-477D-9D1E-71A481B08B13}"/>
              </a:ext>
            </a:extLst>
          </p:cNvPr>
          <p:cNvSpPr txBox="1"/>
          <p:nvPr/>
        </p:nvSpPr>
        <p:spPr>
          <a:xfrm>
            <a:off x="3342171" y="2413100"/>
            <a:ext cx="684803" cy="400110"/>
          </a:xfrm>
          <a:prstGeom prst="rect">
            <a:avLst/>
          </a:prstGeom>
          <a:noFill/>
        </p:spPr>
        <p:txBody>
          <a:bodyPr wrap="none" rtlCol="0">
            <a:spAutoFit/>
          </a:bodyPr>
          <a:lstStyle/>
          <a:p>
            <a:r>
              <a:rPr lang="en-US" sz="2000" dirty="0">
                <a:latin typeface="Arial" panose="020B0604020202020204" pitchFamily="34" charset="0"/>
                <a:cs typeface="Arial" panose="020B0604020202020204" pitchFamily="34" charset="0"/>
              </a:rPr>
              <a:t>eSR</a:t>
            </a:r>
          </a:p>
        </p:txBody>
      </p:sp>
      <p:sp>
        <p:nvSpPr>
          <p:cNvPr id="10" name="TextBox 9">
            <a:extLst>
              <a:ext uri="{FF2B5EF4-FFF2-40B4-BE49-F238E27FC236}">
                <a16:creationId xmlns:a16="http://schemas.microsoft.com/office/drawing/2014/main" id="{83748DDC-A378-45CA-AA3C-613BEECCE20F}"/>
              </a:ext>
            </a:extLst>
          </p:cNvPr>
          <p:cNvSpPr txBox="1"/>
          <p:nvPr/>
        </p:nvSpPr>
        <p:spPr>
          <a:xfrm>
            <a:off x="4148682" y="2243049"/>
            <a:ext cx="813043" cy="400110"/>
          </a:xfrm>
          <a:prstGeom prst="rect">
            <a:avLst/>
          </a:prstGeom>
          <a:noFill/>
        </p:spPr>
        <p:txBody>
          <a:bodyPr wrap="none" rtlCol="0">
            <a:spAutoFit/>
          </a:bodyPr>
          <a:lstStyle/>
          <a:p>
            <a:r>
              <a:rPr lang="en-US" sz="2000" dirty="0">
                <a:latin typeface="Arial" panose="020B0604020202020204" pitchFamily="34" charset="0"/>
                <a:cs typeface="Arial" panose="020B0604020202020204" pitchFamily="34" charset="0"/>
              </a:rPr>
              <a:t>RHIC</a:t>
            </a:r>
          </a:p>
        </p:txBody>
      </p:sp>
      <p:sp>
        <p:nvSpPr>
          <p:cNvPr id="11" name="TextBox 10">
            <a:extLst>
              <a:ext uri="{FF2B5EF4-FFF2-40B4-BE49-F238E27FC236}">
                <a16:creationId xmlns:a16="http://schemas.microsoft.com/office/drawing/2014/main" id="{94EA6929-9724-48FE-B094-7E1636BAC329}"/>
              </a:ext>
            </a:extLst>
          </p:cNvPr>
          <p:cNvSpPr txBox="1"/>
          <p:nvPr/>
        </p:nvSpPr>
        <p:spPr>
          <a:xfrm>
            <a:off x="6260279" y="2218521"/>
            <a:ext cx="728084" cy="400110"/>
          </a:xfrm>
          <a:prstGeom prst="rect">
            <a:avLst/>
          </a:prstGeom>
          <a:noFill/>
        </p:spPr>
        <p:txBody>
          <a:bodyPr wrap="none" rtlCol="0">
            <a:spAutoFit/>
          </a:bodyPr>
          <a:lstStyle/>
          <a:p>
            <a:r>
              <a:rPr lang="en-US" sz="2000" dirty="0">
                <a:latin typeface="Arial" panose="020B0604020202020204" pitchFamily="34" charset="0"/>
                <a:cs typeface="Arial" panose="020B0604020202020204" pitchFamily="34" charset="0"/>
              </a:rPr>
              <a:t>RCS</a:t>
            </a:r>
          </a:p>
        </p:txBody>
      </p:sp>
    </p:spTree>
    <p:extLst>
      <p:ext uri="{BB962C8B-B14F-4D97-AF65-F5344CB8AC3E}">
        <p14:creationId xmlns:p14="http://schemas.microsoft.com/office/powerpoint/2010/main" val="40786510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153FCC-A788-254E-8D54-C776244687C7}"/>
              </a:ext>
            </a:extLst>
          </p:cNvPr>
          <p:cNvSpPr>
            <a:spLocks noGrp="1"/>
          </p:cNvSpPr>
          <p:nvPr>
            <p:ph type="title"/>
          </p:nvPr>
        </p:nvSpPr>
        <p:spPr>
          <a:xfrm>
            <a:off x="326571" y="130869"/>
            <a:ext cx="7886700" cy="538388"/>
          </a:xfrm>
        </p:spPr>
        <p:txBody>
          <a:bodyPr>
            <a:normAutofit fontScale="90000"/>
          </a:bodyPr>
          <a:lstStyle/>
          <a:p>
            <a:r>
              <a:rPr lang="en-US" dirty="0"/>
              <a:t>HERA lessons</a:t>
            </a:r>
          </a:p>
        </p:txBody>
      </p:sp>
      <p:sp>
        <p:nvSpPr>
          <p:cNvPr id="4" name="Slide Number Placeholder 3">
            <a:extLst>
              <a:ext uri="{FF2B5EF4-FFF2-40B4-BE49-F238E27FC236}">
                <a16:creationId xmlns:a16="http://schemas.microsoft.com/office/drawing/2014/main" id="{940113D7-9D04-3E46-8113-BF111CF72F3D}"/>
              </a:ext>
            </a:extLst>
          </p:cNvPr>
          <p:cNvSpPr>
            <a:spLocks noGrp="1"/>
          </p:cNvSpPr>
          <p:nvPr>
            <p:ph type="sldNum" sz="quarter" idx="12"/>
          </p:nvPr>
        </p:nvSpPr>
        <p:spPr/>
        <p:txBody>
          <a:bodyPr/>
          <a:lstStyle/>
          <a:p>
            <a:fld id="{893C5830-40F3-F04E-B2E3-10E6672BA8FF}" type="slidenum">
              <a:rPr lang="en-US" smtClean="0"/>
              <a:pPr/>
              <a:t>9</a:t>
            </a:fld>
            <a:endParaRPr lang="en-US"/>
          </a:p>
        </p:txBody>
      </p:sp>
      <p:sp>
        <p:nvSpPr>
          <p:cNvPr id="8" name="Content Placeholder 2">
            <a:extLst>
              <a:ext uri="{FF2B5EF4-FFF2-40B4-BE49-F238E27FC236}">
                <a16:creationId xmlns:a16="http://schemas.microsoft.com/office/drawing/2014/main" id="{5CAE8461-EAF1-564B-82F9-35E5AA3EEF05}"/>
              </a:ext>
            </a:extLst>
          </p:cNvPr>
          <p:cNvSpPr txBox="1">
            <a:spLocks/>
          </p:cNvSpPr>
          <p:nvPr/>
        </p:nvSpPr>
        <p:spPr>
          <a:xfrm>
            <a:off x="1" y="674726"/>
            <a:ext cx="4985656" cy="310857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baseline="0">
                <a:solidFill>
                  <a:schemeClr val="tx1"/>
                </a:solidFill>
                <a:latin typeface="Arial"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PingFangSC-Regular" charset="-122"/>
              <a:buChar char="－"/>
              <a:defRPr sz="2000" kern="1200" baseline="0">
                <a:solidFill>
                  <a:schemeClr val="tx1"/>
                </a:solidFill>
                <a:latin typeface="Arial"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1800" kern="1200" baseline="0">
                <a:solidFill>
                  <a:schemeClr val="tx1"/>
                </a:solidFill>
                <a:latin typeface="Arial" charset="0"/>
                <a:ea typeface="+mn-ea"/>
                <a:cs typeface="Arial" panose="020B0604020202020204" pitchFamily="34" charset="0"/>
              </a:defRPr>
            </a:lvl3pPr>
            <a:lvl4pPr marL="1657350" indent="-285750" algn="l" defTabSz="914400" rtl="0" eaLnBrk="1" latinLnBrk="0" hangingPunct="1">
              <a:lnSpc>
                <a:spcPct val="90000"/>
              </a:lnSpc>
              <a:spcBef>
                <a:spcPts val="500"/>
              </a:spcBef>
              <a:buFont typeface="PingFangSC-Regular" charset="-122"/>
              <a:buChar char="－"/>
              <a:defRPr sz="1600" kern="1200" baseline="0">
                <a:solidFill>
                  <a:schemeClr val="tx1"/>
                </a:solidFill>
                <a:latin typeface="Arial"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400" kern="1200" baseline="0">
                <a:solidFill>
                  <a:schemeClr val="tx1"/>
                </a:solidFill>
                <a:latin typeface="Arial"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charset="0"/>
                <a:ea typeface="+mn-ea"/>
                <a:cs typeface="Arial" panose="020B0604020202020204" pitchFamily="34" charset="0"/>
              </a:rPr>
              <a:t>The first and only lepton-hadron collider, operated for physics 1992-2007</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charset="0"/>
                <a:ea typeface="+mn-ea"/>
                <a:cs typeface="Arial" panose="020B0604020202020204" pitchFamily="34" charset="0"/>
              </a:rPr>
              <a:t>Collided 27.5 GeV spin polarized leptons (e+; e- ) with 920 GeV protons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charset="0"/>
                <a:ea typeface="+mn-ea"/>
                <a:cs typeface="Arial" panose="020B0604020202020204" pitchFamily="34" charset="0"/>
              </a:rPr>
              <a:t>Reached luminosity of 5x10</a:t>
            </a:r>
            <a:r>
              <a:rPr kumimoji="0" lang="en-US" sz="1800" b="0" i="0" u="none" strike="noStrike" kern="1200" cap="none" spc="0" normalizeH="0" baseline="30000" noProof="0" dirty="0">
                <a:ln>
                  <a:noFill/>
                </a:ln>
                <a:solidFill>
                  <a:srgbClr val="000000"/>
                </a:solidFill>
                <a:effectLst/>
                <a:uLnTx/>
                <a:uFillTx/>
                <a:latin typeface="Arial" charset="0"/>
                <a:ea typeface="+mn-ea"/>
                <a:cs typeface="Arial" panose="020B0604020202020204" pitchFamily="34" charset="0"/>
              </a:rPr>
              <a:t>31</a:t>
            </a:r>
            <a:r>
              <a:rPr kumimoji="0" lang="en-US" sz="1800" b="0" i="0" u="none" strike="noStrike" kern="1200" cap="none" spc="0" normalizeH="0" baseline="0" noProof="0" dirty="0">
                <a:ln>
                  <a:noFill/>
                </a:ln>
                <a:solidFill>
                  <a:srgbClr val="000000"/>
                </a:solidFill>
                <a:effectLst/>
                <a:uLnTx/>
                <a:uFillTx/>
                <a:latin typeface="Arial" charset="0"/>
                <a:ea typeface="+mn-ea"/>
                <a:cs typeface="Arial" panose="020B0604020202020204" pitchFamily="34" charset="0"/>
              </a:rPr>
              <a:t> cm</a:t>
            </a:r>
            <a:r>
              <a:rPr kumimoji="0" lang="en-US" sz="1800" b="0" i="0" u="none" strike="noStrike" kern="1200" cap="none" spc="0" normalizeH="0" baseline="30000" noProof="0" dirty="0">
                <a:ln>
                  <a:noFill/>
                </a:ln>
                <a:solidFill>
                  <a:srgbClr val="000000"/>
                </a:solidFill>
                <a:effectLst/>
                <a:uLnTx/>
                <a:uFillTx/>
                <a:latin typeface="Arial" charset="0"/>
                <a:ea typeface="+mn-ea"/>
                <a:cs typeface="Arial" panose="020B0604020202020204" pitchFamily="34" charset="0"/>
              </a:rPr>
              <a:t>-2</a:t>
            </a:r>
            <a:r>
              <a:rPr kumimoji="0" lang="en-US" sz="1800" b="0" i="0" u="none" strike="noStrike" kern="1200" cap="none" spc="0" normalizeH="0" baseline="0" noProof="0" dirty="0">
                <a:ln>
                  <a:noFill/>
                </a:ln>
                <a:solidFill>
                  <a:srgbClr val="000000"/>
                </a:solidFill>
                <a:effectLst/>
                <a:uLnTx/>
                <a:uFillTx/>
                <a:latin typeface="Arial" charset="0"/>
                <a:ea typeface="+mn-ea"/>
                <a:cs typeface="Arial" panose="020B0604020202020204" pitchFamily="34" charset="0"/>
              </a:rPr>
              <a:t> s</a:t>
            </a:r>
            <a:r>
              <a:rPr kumimoji="0" lang="en-US" sz="1800" b="0" i="0" u="none" strike="noStrike" kern="1200" cap="none" spc="0" normalizeH="0" baseline="30000" noProof="0" dirty="0">
                <a:ln>
                  <a:noFill/>
                </a:ln>
                <a:solidFill>
                  <a:srgbClr val="000000"/>
                </a:solidFill>
                <a:effectLst/>
                <a:uLnTx/>
                <a:uFillTx/>
                <a:latin typeface="Arial" charset="0"/>
                <a:ea typeface="+mn-ea"/>
                <a:cs typeface="Arial" panose="020B0604020202020204" pitchFamily="34" charset="0"/>
              </a:rPr>
              <a:t>-1</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charset="0"/>
                <a:ea typeface="+mn-ea"/>
                <a:cs typeface="Arial" panose="020B0604020202020204" pitchFamily="34" charset="0"/>
              </a:rPr>
              <a:t>HERA lessons relevant for EIC</a:t>
            </a:r>
          </a:p>
          <a:p>
            <a:pPr marL="685800" marR="0" lvl="1" indent="-228600" algn="l" defTabSz="914400" rtl="0" eaLnBrk="1" fontAlgn="auto" latinLnBrk="0" hangingPunct="1">
              <a:lnSpc>
                <a:spcPct val="90000"/>
              </a:lnSpc>
              <a:spcBef>
                <a:spcPts val="500"/>
              </a:spcBef>
              <a:spcAft>
                <a:spcPts val="0"/>
              </a:spcAft>
              <a:buClrTx/>
              <a:buSzTx/>
              <a:buFont typeface="PingFangSC-Regular" charset="-122"/>
              <a:buChar char="－"/>
              <a:tabLst/>
              <a:defRPr/>
            </a:pPr>
            <a:r>
              <a:rPr kumimoji="0" lang="en-US" sz="1600" b="0" i="0" u="none" strike="noStrike" kern="1200" cap="none" spc="0" normalizeH="0" baseline="0" noProof="0" dirty="0">
                <a:ln>
                  <a:noFill/>
                </a:ln>
                <a:solidFill>
                  <a:srgbClr val="000000"/>
                </a:solidFill>
                <a:effectLst/>
                <a:uLnTx/>
                <a:uFillTx/>
                <a:latin typeface="Arial" charset="0"/>
                <a:ea typeface="+mn-ea"/>
                <a:cs typeface="Arial" panose="020B0604020202020204" pitchFamily="34" charset="0"/>
              </a:rPr>
              <a:t>Vertical beam-beam tune shift for lepton beam reached values planned for EIC</a:t>
            </a:r>
          </a:p>
          <a:p>
            <a:pPr marL="685800" marR="0" lvl="1" indent="-228600" algn="l" defTabSz="914400" rtl="0" eaLnBrk="1" fontAlgn="auto" latinLnBrk="0" hangingPunct="1">
              <a:lnSpc>
                <a:spcPct val="90000"/>
              </a:lnSpc>
              <a:spcBef>
                <a:spcPts val="500"/>
              </a:spcBef>
              <a:spcAft>
                <a:spcPts val="0"/>
              </a:spcAft>
              <a:buClrTx/>
              <a:buSzTx/>
              <a:buFont typeface="PingFangSC-Regular" charset="-122"/>
              <a:buChar char="－"/>
              <a:tabLst/>
              <a:defRPr/>
            </a:pPr>
            <a:r>
              <a:rPr kumimoji="0" lang="en-US" sz="1600" b="0" i="0" u="none" strike="noStrike" kern="1200" cap="none" spc="0" normalizeH="0" baseline="0" noProof="0" dirty="0">
                <a:ln>
                  <a:noFill/>
                </a:ln>
                <a:solidFill>
                  <a:srgbClr val="000000"/>
                </a:solidFill>
                <a:effectLst/>
                <a:uLnTx/>
                <a:uFillTx/>
                <a:latin typeface="Arial" charset="0"/>
                <a:ea typeface="+mn-ea"/>
                <a:cs typeface="Arial" panose="020B0604020202020204" pitchFamily="34" charset="0"/>
              </a:rPr>
              <a:t>The necessity to minimize synchrotron radiation in the IR, IR vacuum pressure, and to avoid halo of the proton beam</a:t>
            </a:r>
          </a:p>
          <a:p>
            <a:pPr marL="685800" marR="0" lvl="1" indent="-228600" algn="l" defTabSz="914400" rtl="0" eaLnBrk="1" fontAlgn="auto" latinLnBrk="0" hangingPunct="1">
              <a:lnSpc>
                <a:spcPct val="90000"/>
              </a:lnSpc>
              <a:spcBef>
                <a:spcPts val="500"/>
              </a:spcBef>
              <a:spcAft>
                <a:spcPts val="0"/>
              </a:spcAft>
              <a:buClrTx/>
              <a:buSzTx/>
              <a:buFont typeface="PingFangSC-Regular" charset="-122"/>
              <a:buChar char="－"/>
              <a:tabLst/>
              <a:defRPr/>
            </a:pPr>
            <a:endParaRPr kumimoji="0" lang="en-US" sz="1800" b="0" i="0" u="none" strike="noStrike" kern="1200" cap="none" spc="0" normalizeH="0" baseline="0" noProof="0" dirty="0">
              <a:ln>
                <a:noFill/>
              </a:ln>
              <a:solidFill>
                <a:srgbClr val="000000"/>
              </a:solidFill>
              <a:effectLst/>
              <a:uLnTx/>
              <a:uFillTx/>
              <a:latin typeface="Arial" charset="0"/>
              <a:ea typeface="+mn-ea"/>
              <a:cs typeface="Arial" panose="020B060402020202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0000"/>
              </a:solidFill>
              <a:effectLst/>
              <a:uLnTx/>
              <a:uFillTx/>
              <a:latin typeface="Arial" charset="0"/>
              <a:ea typeface="+mn-ea"/>
              <a:cs typeface="Arial" panose="020B060402020202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0000"/>
              </a:solidFill>
              <a:effectLst/>
              <a:uLnTx/>
              <a:uFillTx/>
              <a:latin typeface="Arial" charset="0"/>
              <a:ea typeface="+mn-ea"/>
              <a:cs typeface="Arial" panose="020B0604020202020204" pitchFamily="34" charset="0"/>
            </a:endParaRPr>
          </a:p>
        </p:txBody>
      </p:sp>
      <p:sp>
        <p:nvSpPr>
          <p:cNvPr id="9" name="Rectangle 8">
            <a:extLst>
              <a:ext uri="{FF2B5EF4-FFF2-40B4-BE49-F238E27FC236}">
                <a16:creationId xmlns:a16="http://schemas.microsoft.com/office/drawing/2014/main" id="{C4CBA6FF-C3E7-F34C-B062-7A4F4F9F5856}"/>
              </a:ext>
            </a:extLst>
          </p:cNvPr>
          <p:cNvSpPr/>
          <p:nvPr/>
        </p:nvSpPr>
        <p:spPr>
          <a:xfrm>
            <a:off x="5161684" y="5845813"/>
            <a:ext cx="3982316"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rPr>
              <a:t> F. </a:t>
            </a:r>
            <a:r>
              <a:rPr kumimoji="0" lang="en-US" sz="1200" b="0" i="0" u="none" strike="noStrike" kern="0" cap="none" spc="0" normalizeH="0" baseline="0" noProof="0" dirty="0" err="1">
                <a:ln>
                  <a:noFill/>
                </a:ln>
                <a:solidFill>
                  <a:srgbClr val="000000"/>
                </a:solidFill>
                <a:effectLst/>
                <a:uLnTx/>
                <a:uFillTx/>
              </a:rPr>
              <a:t>Willeke</a:t>
            </a:r>
            <a:r>
              <a:rPr kumimoji="0" lang="en-US" sz="1200" b="0" i="0" u="none" strike="noStrike" kern="0" cap="none" spc="0" normalizeH="0" baseline="0" noProof="0" dirty="0">
                <a:ln>
                  <a:noFill/>
                </a:ln>
                <a:solidFill>
                  <a:srgbClr val="000000"/>
                </a:solidFill>
                <a:effectLst/>
                <a:uLnTx/>
                <a:uFillTx/>
              </a:rPr>
              <a:t>, HERA and the Next Generation of Lepton-Ion Colliders", in Proc. of EPAC'06 , Edinburgh, paper FRXBPA01</a:t>
            </a:r>
          </a:p>
        </p:txBody>
      </p:sp>
      <p:pic>
        <p:nvPicPr>
          <p:cNvPr id="10" name="Picture 9">
            <a:extLst>
              <a:ext uri="{FF2B5EF4-FFF2-40B4-BE49-F238E27FC236}">
                <a16:creationId xmlns:a16="http://schemas.microsoft.com/office/drawing/2014/main" id="{093B1E6C-9E22-954D-A4AD-265900561186}"/>
              </a:ext>
            </a:extLst>
          </p:cNvPr>
          <p:cNvPicPr>
            <a:picLocks noChangeAspect="1"/>
          </p:cNvPicPr>
          <p:nvPr/>
        </p:nvPicPr>
        <p:blipFill>
          <a:blip r:embed="rId2"/>
          <a:stretch>
            <a:fillRect/>
          </a:stretch>
        </p:blipFill>
        <p:spPr>
          <a:xfrm>
            <a:off x="5161684" y="0"/>
            <a:ext cx="3982316" cy="3734229"/>
          </a:xfrm>
          <a:prstGeom prst="rect">
            <a:avLst/>
          </a:prstGeom>
        </p:spPr>
      </p:pic>
      <p:pic>
        <p:nvPicPr>
          <p:cNvPr id="7" name="Picture 6">
            <a:extLst>
              <a:ext uri="{FF2B5EF4-FFF2-40B4-BE49-F238E27FC236}">
                <a16:creationId xmlns:a16="http://schemas.microsoft.com/office/drawing/2014/main" id="{4A8DB1F5-6DB3-7547-9DF7-F6DC750F4072}"/>
              </a:ext>
            </a:extLst>
          </p:cNvPr>
          <p:cNvPicPr>
            <a:picLocks noChangeAspect="1"/>
          </p:cNvPicPr>
          <p:nvPr/>
        </p:nvPicPr>
        <p:blipFill>
          <a:blip r:embed="rId3"/>
          <a:stretch>
            <a:fillRect/>
          </a:stretch>
        </p:blipFill>
        <p:spPr>
          <a:xfrm>
            <a:off x="5161684" y="3783299"/>
            <a:ext cx="3982316" cy="2062514"/>
          </a:xfrm>
          <a:prstGeom prst="rect">
            <a:avLst/>
          </a:prstGeom>
        </p:spPr>
      </p:pic>
      <p:sp>
        <p:nvSpPr>
          <p:cNvPr id="11" name="Rectangle 10">
            <a:extLst>
              <a:ext uri="{FF2B5EF4-FFF2-40B4-BE49-F238E27FC236}">
                <a16:creationId xmlns:a16="http://schemas.microsoft.com/office/drawing/2014/main" id="{C65678BD-D66C-D441-BB65-719EDA2AF881}"/>
              </a:ext>
            </a:extLst>
          </p:cNvPr>
          <p:cNvSpPr/>
          <p:nvPr/>
        </p:nvSpPr>
        <p:spPr>
          <a:xfrm>
            <a:off x="7349715" y="1567407"/>
            <a:ext cx="1543914" cy="830997"/>
          </a:xfrm>
          <a:prstGeom prst="rect">
            <a:avLst/>
          </a:prstGeom>
        </p:spPr>
        <p:txBody>
          <a:bodyPr wrap="square">
            <a:spAutoFit/>
          </a:bodyPr>
          <a:lstStyle/>
          <a:p>
            <a:r>
              <a:rPr lang="en-GB" sz="1600" dirty="0">
                <a:latin typeface="Helvetica" pitchFamily="2" charset="0"/>
              </a:rPr>
              <a:t>Total delivered luminosity about 1 fb</a:t>
            </a:r>
            <a:r>
              <a:rPr lang="en-GB" sz="1600" baseline="30000" dirty="0">
                <a:latin typeface="Helvetica" pitchFamily="2" charset="0"/>
              </a:rPr>
              <a:t>-1</a:t>
            </a:r>
            <a:endParaRPr lang="en-GB" sz="1600" baseline="30000" dirty="0">
              <a:effectLst/>
              <a:latin typeface="Helvetica" pitchFamily="2" charset="0"/>
            </a:endParaRPr>
          </a:p>
        </p:txBody>
      </p:sp>
      <p:sp>
        <p:nvSpPr>
          <p:cNvPr id="12" name="Rectangle 11">
            <a:extLst>
              <a:ext uri="{FF2B5EF4-FFF2-40B4-BE49-F238E27FC236}">
                <a16:creationId xmlns:a16="http://schemas.microsoft.com/office/drawing/2014/main" id="{B799C41F-FAD0-0945-A801-129F296D6CD4}"/>
              </a:ext>
            </a:extLst>
          </p:cNvPr>
          <p:cNvSpPr/>
          <p:nvPr/>
        </p:nvSpPr>
        <p:spPr>
          <a:xfrm>
            <a:off x="6293800" y="3686721"/>
            <a:ext cx="1543914" cy="307777"/>
          </a:xfrm>
          <a:prstGeom prst="rect">
            <a:avLst/>
          </a:prstGeom>
        </p:spPr>
        <p:txBody>
          <a:bodyPr wrap="square">
            <a:spAutoFit/>
          </a:bodyPr>
          <a:lstStyle/>
          <a:p>
            <a:r>
              <a:rPr lang="en-GB" sz="1400" dirty="0">
                <a:latin typeface="Helvetica" pitchFamily="2" charset="0"/>
              </a:rPr>
              <a:t>HERA at DESY</a:t>
            </a:r>
            <a:endParaRPr lang="en-GB" sz="1400" baseline="30000" dirty="0">
              <a:effectLst/>
              <a:latin typeface="Helvetica" pitchFamily="2" charset="0"/>
            </a:endParaRPr>
          </a:p>
        </p:txBody>
      </p:sp>
      <p:sp>
        <p:nvSpPr>
          <p:cNvPr id="13" name="Title 1">
            <a:extLst>
              <a:ext uri="{FF2B5EF4-FFF2-40B4-BE49-F238E27FC236}">
                <a16:creationId xmlns:a16="http://schemas.microsoft.com/office/drawing/2014/main" id="{0BE126D0-47C7-1E45-98E3-385E9A005A0A}"/>
              </a:ext>
            </a:extLst>
          </p:cNvPr>
          <p:cNvSpPr txBox="1">
            <a:spLocks/>
          </p:cNvSpPr>
          <p:nvPr/>
        </p:nvSpPr>
        <p:spPr>
          <a:xfrm>
            <a:off x="158772" y="3528092"/>
            <a:ext cx="7886700" cy="538388"/>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r>
              <a:rPr lang="en-US" dirty="0"/>
              <a:t>B-Factories lessons</a:t>
            </a:r>
          </a:p>
        </p:txBody>
      </p:sp>
      <p:sp>
        <p:nvSpPr>
          <p:cNvPr id="14" name="Content Placeholder 2">
            <a:extLst>
              <a:ext uri="{FF2B5EF4-FFF2-40B4-BE49-F238E27FC236}">
                <a16:creationId xmlns:a16="http://schemas.microsoft.com/office/drawing/2014/main" id="{89E8D84F-759A-A646-895F-8ED0E85F7635}"/>
              </a:ext>
            </a:extLst>
          </p:cNvPr>
          <p:cNvSpPr>
            <a:spLocks noGrp="1"/>
          </p:cNvSpPr>
          <p:nvPr>
            <p:ph idx="1"/>
          </p:nvPr>
        </p:nvSpPr>
        <p:spPr>
          <a:xfrm>
            <a:off x="-1" y="3994498"/>
            <a:ext cx="5161685" cy="2536931"/>
          </a:xfrm>
        </p:spPr>
        <p:txBody>
          <a:bodyPr>
            <a:normAutofit fontScale="62500" lnSpcReduction="20000"/>
          </a:bodyPr>
          <a:lstStyle/>
          <a:p>
            <a:r>
              <a:rPr lang="en-GB" dirty="0"/>
              <a:t>When B factories design started ~1990, </a:t>
            </a:r>
            <a:r>
              <a:rPr lang="en-GB" dirty="0" err="1"/>
              <a:t>e+e</a:t>
            </a:r>
            <a:r>
              <a:rPr lang="en-GB" dirty="0"/>
              <a:t>- colliders barely reached 10</a:t>
            </a:r>
            <a:r>
              <a:rPr lang="en-GB" baseline="30000" dirty="0"/>
              <a:t>32</a:t>
            </a:r>
            <a:r>
              <a:rPr lang="en-GB" dirty="0"/>
              <a:t> cm</a:t>
            </a:r>
            <a:r>
              <a:rPr lang="en-GB" baseline="30000" dirty="0"/>
              <a:t>−2</a:t>
            </a:r>
            <a:r>
              <a:rPr lang="en-GB" dirty="0"/>
              <a:t>s</a:t>
            </a:r>
            <a:r>
              <a:rPr lang="en-GB" baseline="30000" dirty="0"/>
              <a:t>−1</a:t>
            </a:r>
            <a:endParaRPr lang="en-GB" dirty="0"/>
          </a:p>
          <a:p>
            <a:r>
              <a:rPr lang="en-GB" dirty="0"/>
              <a:t>PEP-II and KEKB aimed in their design to luminosity of 0.3 – 1 x 10</a:t>
            </a:r>
            <a:r>
              <a:rPr lang="en-GB" baseline="30000" dirty="0"/>
              <a:t>34</a:t>
            </a:r>
            <a:r>
              <a:rPr lang="en-GB" dirty="0"/>
              <a:t> cm</a:t>
            </a:r>
            <a:r>
              <a:rPr lang="en-GB" baseline="30000" dirty="0"/>
              <a:t>-2</a:t>
            </a:r>
            <a:r>
              <a:rPr lang="en-GB" dirty="0"/>
              <a:t> s</a:t>
            </a:r>
            <a:r>
              <a:rPr lang="en-GB" baseline="30000" dirty="0"/>
              <a:t>-1</a:t>
            </a:r>
            <a:endParaRPr lang="en-GB" dirty="0"/>
          </a:p>
          <a:p>
            <a:pPr lvl="1"/>
            <a:r>
              <a:rPr lang="en-GB" dirty="0"/>
              <a:t>Achieved and even exceeded the goals</a:t>
            </a:r>
          </a:p>
          <a:p>
            <a:r>
              <a:rPr lang="en-GB" dirty="0"/>
              <a:t>Approach: build-in necessary features to achieve high </a:t>
            </a:r>
            <a:r>
              <a:rPr lang="en-GB" dirty="0" err="1"/>
              <a:t>Lumi</a:t>
            </a:r>
            <a:r>
              <a:rPr lang="en-GB" dirty="0"/>
              <a:t> into the design</a:t>
            </a:r>
          </a:p>
          <a:p>
            <a:pPr lvl="1"/>
            <a:r>
              <a:rPr lang="en-GB" dirty="0"/>
              <a:t>Crossing angle and crab cavity; Local chromaticity correction; RF cavities and vacuum chamber compatible with ampere-scale beams; Bunch-by-bunch feedback;  Continuous top-up injection</a:t>
            </a:r>
          </a:p>
        </p:txBody>
      </p:sp>
    </p:spTree>
    <p:extLst>
      <p:ext uri="{BB962C8B-B14F-4D97-AF65-F5344CB8AC3E}">
        <p14:creationId xmlns:p14="http://schemas.microsoft.com/office/powerpoint/2010/main" val="420761993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IC_PPT_Template_Rev0320" id="{2A53564D-EEDC-4F70-BBDC-B141C06A7C53}" vid="{C6FE67A0-0E93-420C-BD70-3D42B94D167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6499330D76B4642A0E7B53F4A469F55" ma:contentTypeVersion="4" ma:contentTypeDescription="Create a new document." ma:contentTypeScope="" ma:versionID="0a505f3872db3378c6f17715516d6a7a">
  <xsd:schema xmlns:xsd="http://www.w3.org/2001/XMLSchema" xmlns:xs="http://www.w3.org/2001/XMLSchema" xmlns:p="http://schemas.microsoft.com/office/2006/metadata/properties" xmlns:ns2="9e4a43c1-b2a9-408a-8cac-448eda25f0f3" xmlns:ns3="dd7425a4-fa23-406d-b478-3c2992d2d4ba" targetNamespace="http://schemas.microsoft.com/office/2006/metadata/properties" ma:root="true" ma:fieldsID="99bb50b59841c63bd5cf07e832f74f6d" ns2:_="" ns3:_="">
    <xsd:import namespace="9e4a43c1-b2a9-408a-8cac-448eda25f0f3"/>
    <xsd:import namespace="dd7425a4-fa23-406d-b478-3c2992d2d4b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e4a43c1-b2a9-408a-8cac-448eda25f0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d7425a4-fa23-406d-b478-3c2992d2d4b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62265F2-8425-47D4-B883-E86218C52976}">
  <ds:schemaRefs>
    <ds:schemaRef ds:uri="http://schemas.microsoft.com/sharepoint/v3/contenttype/forms"/>
  </ds:schemaRefs>
</ds:datastoreItem>
</file>

<file path=customXml/itemProps2.xml><?xml version="1.0" encoding="utf-8"?>
<ds:datastoreItem xmlns:ds="http://schemas.openxmlformats.org/officeDocument/2006/customXml" ds:itemID="{EF0D9E7D-B6F2-43DF-BDEA-D732F3B7051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e4a43c1-b2a9-408a-8cac-448eda25f0f3"/>
    <ds:schemaRef ds:uri="dd7425a4-fa23-406d-b478-3c2992d2d4b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BBE1C32-E9FB-4546-8A97-5A6C142FF51B}">
  <ds:schemaRefs>
    <ds:schemaRef ds:uri="http://schemas.microsoft.com/office/infopath/2007/PartnerControls"/>
    <ds:schemaRef ds:uri="http://schemas.microsoft.com/office/2006/documentManagement/types"/>
    <ds:schemaRef ds:uri="http://purl.org/dc/elements/1.1/"/>
    <ds:schemaRef ds:uri="http://schemas.microsoft.com/office/2006/metadata/properties"/>
    <ds:schemaRef ds:uri="9e4a43c1-b2a9-408a-8cac-448eda25f0f3"/>
    <ds:schemaRef ds:uri="dd7425a4-fa23-406d-b478-3c2992d2d4ba"/>
    <ds:schemaRef ds:uri="http://purl.org/dc/term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EIC_PPT_Template_Rev0320</Template>
  <TotalTime>2866</TotalTime>
  <Words>4845</Words>
  <Application>Microsoft Macintosh PowerPoint</Application>
  <PresentationFormat>On-screen Show (4:3)</PresentationFormat>
  <Paragraphs>621</Paragraphs>
  <Slides>54</Slides>
  <Notes>6</Notes>
  <HiddenSlides>0</HiddenSlides>
  <MMClips>0</MMClips>
  <ScaleCrop>false</ScaleCrop>
  <HeadingPairs>
    <vt:vector size="8" baseType="variant">
      <vt:variant>
        <vt:lpstr>Fonts Used</vt:lpstr>
      </vt:variant>
      <vt:variant>
        <vt:i4>16</vt:i4>
      </vt:variant>
      <vt:variant>
        <vt:lpstr>Theme</vt:lpstr>
      </vt:variant>
      <vt:variant>
        <vt:i4>1</vt:i4>
      </vt:variant>
      <vt:variant>
        <vt:lpstr>Embedded OLE Servers</vt:lpstr>
      </vt:variant>
      <vt:variant>
        <vt:i4>1</vt:i4>
      </vt:variant>
      <vt:variant>
        <vt:lpstr>Slide Titles</vt:lpstr>
      </vt:variant>
      <vt:variant>
        <vt:i4>54</vt:i4>
      </vt:variant>
    </vt:vector>
  </HeadingPairs>
  <TitlesOfParts>
    <vt:vector size="72" baseType="lpstr">
      <vt:lpstr>等线</vt:lpstr>
      <vt:lpstr>MS PGothic</vt:lpstr>
      <vt:lpstr>MS PGothic</vt:lpstr>
      <vt:lpstr>PingFangSC-Regular</vt:lpstr>
      <vt:lpstr>Arial</vt:lpstr>
      <vt:lpstr>Arial Narrow</vt:lpstr>
      <vt:lpstr>Arial Regular</vt:lpstr>
      <vt:lpstr>Arial Rounded MT Bold</vt:lpstr>
      <vt:lpstr>Calibri</vt:lpstr>
      <vt:lpstr>Calibri Light</vt:lpstr>
      <vt:lpstr>Cambria Math</vt:lpstr>
      <vt:lpstr>Courier New</vt:lpstr>
      <vt:lpstr>Helvetica</vt:lpstr>
      <vt:lpstr>Symbol</vt:lpstr>
      <vt:lpstr>Times New Roman</vt:lpstr>
      <vt:lpstr>Wingdings</vt:lpstr>
      <vt:lpstr>Office Theme</vt:lpstr>
      <vt:lpstr>Equation</vt:lpstr>
      <vt:lpstr>Electron-Ion Collider accelerator development</vt:lpstr>
      <vt:lpstr>Electron-Ion Collider Accelerator Development</vt:lpstr>
      <vt:lpstr>Project Requirements</vt:lpstr>
      <vt:lpstr>EIC project</vt:lpstr>
      <vt:lpstr>EIC Design Overview</vt:lpstr>
      <vt:lpstr>From RHIC to the EIC: RHIC</vt:lpstr>
      <vt:lpstr>PowerPoint Presentation</vt:lpstr>
      <vt:lpstr>Tunnel Cross Section</vt:lpstr>
      <vt:lpstr>HERA lessons</vt:lpstr>
      <vt:lpstr>EIC achieves high luminosity                  L = 1034 cm-2s-1</vt:lpstr>
      <vt:lpstr>PowerPoint Presentation</vt:lpstr>
      <vt:lpstr>PowerPoint Presentation</vt:lpstr>
      <vt:lpstr>Electron Storage Ring</vt:lpstr>
      <vt:lpstr>Hadron Storage Ring</vt:lpstr>
      <vt:lpstr>HSR Vacuum Liner</vt:lpstr>
      <vt:lpstr>EIC RF systems</vt:lpstr>
      <vt:lpstr>EIC SRF Cavities &amp; Cryomodules</vt:lpstr>
      <vt:lpstr>The need for beam cooling – IBS</vt:lpstr>
      <vt:lpstr>Conventional cooling methods and EIC</vt:lpstr>
      <vt:lpstr>Electron Cooling</vt:lpstr>
      <vt:lpstr>Electron Cooling &amp; Energy Recovery</vt:lpstr>
      <vt:lpstr>Taking Electron Colling to higher energy</vt:lpstr>
      <vt:lpstr>Getting electron cooling to higher energy</vt:lpstr>
      <vt:lpstr>EIC cooling requirements</vt:lpstr>
      <vt:lpstr>Coherent Electron Cooling (CEC)</vt:lpstr>
      <vt:lpstr>CeC pickup(modulator) and kicker</vt:lpstr>
      <vt:lpstr>CeC amplification</vt:lpstr>
      <vt:lpstr>EIC Strong Hadron Cooling</vt:lpstr>
      <vt:lpstr>EIC Strong Hadron Cooling</vt:lpstr>
      <vt:lpstr>EIC Strong Hadron Cooling</vt:lpstr>
      <vt:lpstr>PowerPoint Presentation</vt:lpstr>
      <vt:lpstr>EIC Requires Strong Hadron Cooling (SHC) to Deliver Science Program</vt:lpstr>
      <vt:lpstr>EIC needs beam cooling for high performance</vt:lpstr>
      <vt:lpstr>EIC beam cooling solution is SHC</vt:lpstr>
      <vt:lpstr>Ion source</vt:lpstr>
      <vt:lpstr>Optically pumped  polarized ion source (OPPIS)</vt:lpstr>
      <vt:lpstr>Polarization preservation</vt:lpstr>
      <vt:lpstr>Polarization preservation – Siberian snakes</vt:lpstr>
      <vt:lpstr>Polarization preservation – Siberian snakes</vt:lpstr>
      <vt:lpstr>EIC Hadron Polarization</vt:lpstr>
      <vt:lpstr>18 GeV Rapid Cycling Synchrotron enables high electron polarization in the electron storage ring</vt:lpstr>
      <vt:lpstr>High average polarization at electron          storage ring of 80% by</vt:lpstr>
      <vt:lpstr>EIC High Luminosity with a Crossing Angle</vt:lpstr>
      <vt:lpstr>Interaction Region Concept</vt:lpstr>
      <vt:lpstr>PowerPoint Presentation</vt:lpstr>
      <vt:lpstr>PowerPoint Presentation</vt:lpstr>
      <vt:lpstr>The EIC will benefit from two large existing detector halls in IR 6 and IR 8 </vt:lpstr>
      <vt:lpstr>EIC Accelerator R&amp;D Scope</vt:lpstr>
      <vt:lpstr>R&amp;D Highlights</vt:lpstr>
      <vt:lpstr>EIC Partnerships</vt:lpstr>
      <vt:lpstr>Reference Schedule</vt:lpstr>
      <vt:lpstr>PowerPoint Presentation</vt:lpstr>
      <vt:lpstr>PowerPoint Presentation</vt:lpstr>
      <vt:lpstr>Summary</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Electron Ion Collider – The Accelerator Complex</dc:title>
  <dc:creator>Petrone, Alyssa</dc:creator>
  <cp:lastModifiedBy>Andrei Seryi</cp:lastModifiedBy>
  <cp:revision>235</cp:revision>
  <dcterms:created xsi:type="dcterms:W3CDTF">2020-06-15T14:25:13Z</dcterms:created>
  <dcterms:modified xsi:type="dcterms:W3CDTF">2022-06-06T15:28:20Z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0x010100E6499330D76B4642A0E7B53F4A469F55</vt:lpwstr>
  </property>
</Properties>
</file>