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0" r:id="rId4"/>
    <p:sldId id="266" r:id="rId5"/>
    <p:sldId id="279" r:id="rId6"/>
    <p:sldId id="287" r:id="rId7"/>
    <p:sldId id="269" r:id="rId8"/>
    <p:sldId id="283" r:id="rId9"/>
    <p:sldId id="286" r:id="rId10"/>
    <p:sldId id="288" r:id="rId11"/>
    <p:sldId id="282" r:id="rId12"/>
    <p:sldId id="275" r:id="rId13"/>
    <p:sldId id="268" r:id="rId14"/>
    <p:sldId id="281" r:id="rId15"/>
    <p:sldId id="280" r:id="rId16"/>
    <p:sldId id="258" r:id="rId17"/>
    <p:sldId id="278" r:id="rId18"/>
    <p:sldId id="263" r:id="rId19"/>
    <p:sldId id="27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9900"/>
    <a:srgbClr val="C967C2"/>
    <a:srgbClr val="D5D0A7"/>
    <a:srgbClr val="FF66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660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9CF4-702F-4936-925E-C7004E29E5B4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7087-3D69-4A77-A54E-44949514247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523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9CF4-702F-4936-925E-C7004E29E5B4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7087-3D69-4A77-A54E-44949514247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032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9CF4-702F-4936-925E-C7004E29E5B4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7087-3D69-4A77-A54E-44949514247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864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9CF4-702F-4936-925E-C7004E29E5B4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7087-3D69-4A77-A54E-44949514247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406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9CF4-702F-4936-925E-C7004E29E5B4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7087-3D69-4A77-A54E-44949514247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104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9CF4-702F-4936-925E-C7004E29E5B4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7087-3D69-4A77-A54E-44949514247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674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9CF4-702F-4936-925E-C7004E29E5B4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7087-3D69-4A77-A54E-44949514247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2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9CF4-702F-4936-925E-C7004E29E5B4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7087-3D69-4A77-A54E-44949514247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406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9CF4-702F-4936-925E-C7004E29E5B4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7087-3D69-4A77-A54E-44949514247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334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9CF4-702F-4936-925E-C7004E29E5B4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7087-3D69-4A77-A54E-44949514247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062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C9CF4-702F-4936-925E-C7004E29E5B4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B7087-3D69-4A77-A54E-44949514247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34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C9CF4-702F-4936-925E-C7004E29E5B4}" type="datetimeFigureOut">
              <a:rPr lang="en-US" smtClean="0"/>
              <a:t>6/4/2022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B7087-3D69-4A77-A54E-44949514247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063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3.wmf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6.wmf"/><Relationship Id="rId4" Type="http://schemas.openxmlformats.org/officeDocument/2006/relationships/oleObject" Target="../embeddings/oleObject6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7.png"/><Relationship Id="rId5" Type="http://schemas.openxmlformats.org/officeDocument/2006/relationships/image" Target="../media/image27.wmf"/><Relationship Id="rId4" Type="http://schemas.openxmlformats.org/officeDocument/2006/relationships/oleObject" Target="../embeddings/oleObject7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9.gif"/><Relationship Id="rId5" Type="http://schemas.openxmlformats.org/officeDocument/2006/relationships/image" Target="../media/image27.wmf"/><Relationship Id="rId4" Type="http://schemas.openxmlformats.org/officeDocument/2006/relationships/oleObject" Target="../embeddings/oleObject7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image" Target="../media/image6.jpeg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2.jpeg"/><Relationship Id="rId5" Type="http://schemas.openxmlformats.org/officeDocument/2006/relationships/image" Target="../media/image30.wmf"/><Relationship Id="rId4" Type="http://schemas.openxmlformats.org/officeDocument/2006/relationships/oleObject" Target="../embeddings/oleObject8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9.gif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0.wmf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6.jpeg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3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3999" y="869585"/>
            <a:ext cx="9144000" cy="1721216"/>
          </a:xfr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4000" dirty="0"/>
              <a:t>Impact of NH</a:t>
            </a:r>
            <a:r>
              <a:rPr lang="en-US" sz="4000" baseline="-25000" dirty="0"/>
              <a:t>3</a:t>
            </a:r>
            <a:r>
              <a:rPr lang="en-US" sz="4000" dirty="0"/>
              <a:t> consumption </a:t>
            </a:r>
            <a:r>
              <a:rPr lang="en-US" sz="4000" dirty="0" smtClean="0"/>
              <a:t>                         in </a:t>
            </a:r>
            <a:r>
              <a:rPr lang="en-US" sz="4000" dirty="0"/>
              <a:t>a low frequency Ar-NH</a:t>
            </a:r>
            <a:r>
              <a:rPr lang="en-US" sz="4000" baseline="-25000" dirty="0"/>
              <a:t>3</a:t>
            </a:r>
            <a:r>
              <a:rPr lang="en-US" sz="4000" dirty="0"/>
              <a:t> </a:t>
            </a:r>
            <a:r>
              <a:rPr lang="en-US" sz="4000" dirty="0" smtClean="0"/>
              <a:t>             atmospheric </a:t>
            </a:r>
            <a:r>
              <a:rPr lang="en-US" sz="4000" dirty="0"/>
              <a:t>pressure DBD</a:t>
            </a:r>
            <a:endParaRPr lang="en-US" sz="2000" b="1" dirty="0">
              <a:solidFill>
                <a:srgbClr val="00206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51084" y="2590801"/>
            <a:ext cx="9489831" cy="3055712"/>
          </a:xfrm>
        </p:spPr>
        <p:txBody>
          <a:bodyPr>
            <a:normAutofit fontScale="92500" lnSpcReduction="10000"/>
          </a:bodyPr>
          <a:lstStyle/>
          <a:p>
            <a:endParaRPr lang="fr-CA" sz="1700" i="1" dirty="0" smtClean="0"/>
          </a:p>
          <a:p>
            <a:r>
              <a:rPr lang="fr-CA" sz="1700" i="1" dirty="0" smtClean="0"/>
              <a:t>Raphaël Robert, Luc Stafford, </a:t>
            </a:r>
            <a:r>
              <a:rPr lang="fr-CA" sz="1700" i="1" dirty="0"/>
              <a:t>Françoise </a:t>
            </a:r>
            <a:r>
              <a:rPr lang="fr-CA" sz="1700" i="1" dirty="0" smtClean="0"/>
              <a:t>Massines</a:t>
            </a:r>
          </a:p>
          <a:p>
            <a:endParaRPr lang="fr-CA" sz="1800" dirty="0"/>
          </a:p>
          <a:p>
            <a:endParaRPr lang="fr-FR" sz="2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sz="2600" b="1" dirty="0" err="1" smtClean="0">
                <a:solidFill>
                  <a:schemeClr val="accent1">
                    <a:lumMod val="75000"/>
                  </a:schemeClr>
                </a:solidFill>
              </a:rPr>
              <a:t>June</a:t>
            </a:r>
            <a:r>
              <a:rPr lang="fr-FR" sz="2600" b="1" dirty="0" smtClean="0">
                <a:solidFill>
                  <a:schemeClr val="accent1">
                    <a:lumMod val="75000"/>
                  </a:schemeClr>
                </a:solidFill>
              </a:rPr>
              <a:t> 8</a:t>
            </a:r>
            <a:r>
              <a:rPr lang="fr-FR" sz="2600" b="1" baseline="30000" dirty="0" smtClean="0">
                <a:solidFill>
                  <a:schemeClr val="accent1">
                    <a:lumMod val="75000"/>
                  </a:schemeClr>
                </a:solidFill>
              </a:rPr>
              <a:t>th</a:t>
            </a:r>
            <a:r>
              <a:rPr lang="fr-FR" sz="2600" b="1" dirty="0" smtClean="0">
                <a:solidFill>
                  <a:schemeClr val="accent1">
                    <a:lumMod val="75000"/>
                  </a:schemeClr>
                </a:solidFill>
              </a:rPr>
              <a:t> 2022</a:t>
            </a:r>
          </a:p>
          <a:p>
            <a:endParaRPr lang="fr-FR" sz="2600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fr-FR" sz="1800" dirty="0" smtClean="0"/>
          </a:p>
          <a:p>
            <a:r>
              <a:rPr lang="fr-FR" sz="1800" dirty="0"/>
              <a:t>r</a:t>
            </a:r>
            <a:r>
              <a:rPr lang="fr-FR" sz="1800" dirty="0" smtClean="0"/>
              <a:t>aphael.robert@umontreal.ca</a:t>
            </a:r>
          </a:p>
          <a:p>
            <a:endParaRPr lang="fr-FR" sz="1800" dirty="0"/>
          </a:p>
          <a:p>
            <a:endParaRPr lang="fr-FR" sz="1800" dirty="0" smtClean="0"/>
          </a:p>
          <a:p>
            <a:endParaRPr lang="fr-FR" sz="1800" dirty="0"/>
          </a:p>
          <a:p>
            <a:endParaRPr lang="fr-FR" sz="1800" dirty="0" smtClean="0"/>
          </a:p>
          <a:p>
            <a:endParaRPr lang="en-US" sz="180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4891" y="5944131"/>
            <a:ext cx="1914579" cy="802707"/>
          </a:xfrm>
          <a:prstGeom prst="roundRect">
            <a:avLst>
              <a:gd name="adj" fmla="val 12658"/>
            </a:avLst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75CB8C6-2C1D-4E42-A4F2-73EBF07E7D7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823" t="25751" r="6765" b="23510"/>
          <a:stretch/>
        </p:blipFill>
        <p:spPr>
          <a:xfrm>
            <a:off x="2059349" y="5944131"/>
            <a:ext cx="1935858" cy="805009"/>
          </a:xfrm>
          <a:prstGeom prst="rect">
            <a:avLst/>
          </a:prstGeom>
        </p:spPr>
      </p:pic>
      <p:pic>
        <p:nvPicPr>
          <p:cNvPr id="10" name="Picture 8">
            <a:extLst>
              <a:ext uri="{FF2B5EF4-FFF2-40B4-BE49-F238E27FC236}">
                <a16:creationId xmlns:a16="http://schemas.microsoft.com/office/drawing/2014/main" id="{E3B347E8-6DA9-4C92-8408-4FF45C0DDC68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74738" y="5945659"/>
            <a:ext cx="1581536" cy="808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13" descr="http://www.lsce.ipsl.fr/Images/logos/logo_CNRS.png">
            <a:extLst>
              <a:ext uri="{FF2B5EF4-FFF2-40B4-BE49-F238E27FC236}">
                <a16:creationId xmlns:a16="http://schemas.microsoft.com/office/drawing/2014/main" id="{4F57FBEB-9D73-4D23-8604-447349993925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9154" y="5934356"/>
            <a:ext cx="825900" cy="812482"/>
          </a:xfrm>
          <a:prstGeom prst="rect">
            <a:avLst/>
          </a:prstGeom>
          <a:noFill/>
        </p:spPr>
      </p:pic>
      <p:pic>
        <p:nvPicPr>
          <p:cNvPr id="16" name="Picture 8" descr="Université de Perpignan — Wikipédia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74" b="7814"/>
          <a:stretch/>
        </p:blipFill>
        <p:spPr bwMode="auto">
          <a:xfrm>
            <a:off x="9835958" y="5934356"/>
            <a:ext cx="1647354" cy="80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APhys (@CAPhys) / Twitter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958" y="5951209"/>
            <a:ext cx="802707" cy="80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642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6427263"/>
            <a:ext cx="12192000" cy="432000"/>
          </a:xfrm>
          <a:prstGeom prst="rect">
            <a:avLst/>
          </a:prstGeom>
          <a:gradFill>
            <a:gsLst>
              <a:gs pos="0">
                <a:srgbClr val="B4C7E7"/>
              </a:gs>
              <a:gs pos="100000">
                <a:srgbClr val="4472C4"/>
              </a:gs>
            </a:gsLst>
            <a:lin ang="108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9569660" cy="1044659"/>
          </a:xfrm>
        </p:spPr>
        <p:txBody>
          <a:bodyPr>
            <a:normAutofit/>
          </a:bodyPr>
          <a:lstStyle/>
          <a:p>
            <a:r>
              <a:rPr lang="fr-FR" sz="3200" b="1" u="sng" dirty="0" err="1" smtClean="0">
                <a:solidFill>
                  <a:srgbClr val="002060"/>
                </a:solidFill>
              </a:rPr>
              <a:t>Electrical</a:t>
            </a:r>
            <a:r>
              <a:rPr lang="fr-FR" sz="3200" b="1" u="sng" dirty="0" smtClean="0">
                <a:solidFill>
                  <a:srgbClr val="002060"/>
                </a:solidFill>
              </a:rPr>
              <a:t> signature of NH</a:t>
            </a:r>
            <a:r>
              <a:rPr lang="fr-FR" sz="3200" b="1" u="sng" baseline="-25000" dirty="0" smtClean="0">
                <a:solidFill>
                  <a:srgbClr val="002060"/>
                </a:solidFill>
              </a:rPr>
              <a:t>3</a:t>
            </a:r>
            <a:r>
              <a:rPr lang="fr-FR" sz="3200" b="1" u="sng" dirty="0" smtClean="0">
                <a:solidFill>
                  <a:srgbClr val="002060"/>
                </a:solidFill>
              </a:rPr>
              <a:t> </a:t>
            </a:r>
            <a:r>
              <a:rPr lang="fr-FR" sz="3200" b="1" u="sng" dirty="0" err="1" smtClean="0">
                <a:solidFill>
                  <a:srgbClr val="002060"/>
                </a:solidFill>
              </a:rPr>
              <a:t>consumption</a:t>
            </a:r>
            <a:endParaRPr lang="en-US" sz="3200" b="1" u="sng" dirty="0">
              <a:solidFill>
                <a:srgbClr val="00206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10600" y="6461857"/>
            <a:ext cx="2743200" cy="365125"/>
          </a:xfrm>
        </p:spPr>
        <p:txBody>
          <a:bodyPr/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1044660"/>
            <a:ext cx="11208000" cy="54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1"/>
              </a:gs>
            </a:gsLst>
            <a:path path="circle">
              <a:fillToRect l="100000" t="100000"/>
            </a:path>
            <a:tileRect r="-100000" b="-1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pic>
        <p:nvPicPr>
          <p:cNvPr id="26" name="Picture 2" descr="CAPhys (@CAPhys) / Twit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8661" y="97974"/>
            <a:ext cx="802707" cy="80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Espace réservé de la date 24"/>
          <p:cNvSpPr>
            <a:spLocks noGrp="1"/>
          </p:cNvSpPr>
          <p:nvPr>
            <p:ph type="dt" sz="half" idx="10"/>
          </p:nvPr>
        </p:nvSpPr>
        <p:spPr>
          <a:xfrm>
            <a:off x="746648" y="6450779"/>
            <a:ext cx="274320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08/06/2022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95042" y="4774570"/>
            <a:ext cx="7250062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Flow : 28 </a:t>
            </a:r>
            <a:r>
              <a:rPr lang="fr-FR" sz="1600" b="1" dirty="0" err="1" smtClean="0"/>
              <a:t>sccm</a:t>
            </a:r>
            <a:r>
              <a:rPr lang="fr-FR" sz="1600" b="1" dirty="0" smtClean="0"/>
              <a:t> </a:t>
            </a:r>
            <a:r>
              <a:rPr lang="fr-FR" sz="1600" dirty="0" smtClean="0">
                <a:sym typeface="Wingdings" panose="05000000000000000000" pitchFamily="2" charset="2"/>
              </a:rPr>
              <a:t> </a:t>
            </a:r>
            <a:r>
              <a:rPr lang="fr-FR" sz="1600" dirty="0" err="1" smtClean="0">
                <a:sym typeface="Wingdings" panose="05000000000000000000" pitchFamily="2" charset="2"/>
              </a:rPr>
              <a:t>gas</a:t>
            </a:r>
            <a:r>
              <a:rPr lang="fr-FR" sz="1600" dirty="0" smtClean="0">
                <a:sym typeface="Wingdings" panose="05000000000000000000" pitchFamily="2" charset="2"/>
              </a:rPr>
              <a:t> speed : 0,037 m.s</a:t>
            </a:r>
            <a:r>
              <a:rPr lang="fr-FR" sz="1600" baseline="30000" dirty="0" smtClean="0">
                <a:sym typeface="Wingdings" panose="05000000000000000000" pitchFamily="2" charset="2"/>
              </a:rPr>
              <a:t>-1</a:t>
            </a:r>
            <a:r>
              <a:rPr lang="fr-FR" sz="1600" dirty="0" smtClean="0">
                <a:sym typeface="Wingdings" panose="05000000000000000000" pitchFamily="2" charset="2"/>
              </a:rPr>
              <a:t>  </a:t>
            </a:r>
            <a:r>
              <a:rPr lang="fr-FR" sz="1600" dirty="0" err="1" smtClean="0">
                <a:sym typeface="Wingdings" panose="05000000000000000000" pitchFamily="2" charset="2"/>
              </a:rPr>
              <a:t>residence</a:t>
            </a:r>
            <a:r>
              <a:rPr lang="fr-FR" sz="1600" dirty="0" smtClean="0">
                <a:sym typeface="Wingdings" panose="05000000000000000000" pitchFamily="2" charset="2"/>
              </a:rPr>
              <a:t> time in the </a:t>
            </a:r>
            <a:r>
              <a:rPr lang="fr-FR" sz="1600" dirty="0" err="1" smtClean="0">
                <a:sym typeface="Wingdings" panose="05000000000000000000" pitchFamily="2" charset="2"/>
              </a:rPr>
              <a:t>discharge</a:t>
            </a:r>
            <a:r>
              <a:rPr lang="fr-FR" sz="1600" dirty="0" smtClean="0">
                <a:sym typeface="Wingdings" panose="05000000000000000000" pitchFamily="2" charset="2"/>
              </a:rPr>
              <a:t> : </a:t>
            </a:r>
            <a:r>
              <a:rPr lang="fr-FR" sz="1600" b="1" dirty="0" smtClean="0">
                <a:sym typeface="Wingdings" panose="05000000000000000000" pitchFamily="2" charset="2"/>
              </a:rPr>
              <a:t>0,38 s</a:t>
            </a:r>
          </a:p>
          <a:p>
            <a:r>
              <a:rPr lang="fr-FR" sz="1600" b="1" dirty="0" smtClean="0">
                <a:solidFill>
                  <a:srgbClr val="0000CC"/>
                </a:solidFill>
              </a:rPr>
              <a:t>Flow </a:t>
            </a:r>
            <a:r>
              <a:rPr lang="fr-FR" sz="1600" b="1" dirty="0">
                <a:solidFill>
                  <a:srgbClr val="0000CC"/>
                </a:solidFill>
              </a:rPr>
              <a:t>: </a:t>
            </a:r>
            <a:r>
              <a:rPr lang="fr-FR" sz="1600" b="1" dirty="0" smtClean="0">
                <a:solidFill>
                  <a:srgbClr val="0000CC"/>
                </a:solidFill>
              </a:rPr>
              <a:t>56 </a:t>
            </a:r>
            <a:r>
              <a:rPr lang="fr-FR" sz="1600" b="1" dirty="0" err="1">
                <a:solidFill>
                  <a:srgbClr val="0000CC"/>
                </a:solidFill>
              </a:rPr>
              <a:t>sccm</a:t>
            </a:r>
            <a:r>
              <a:rPr lang="fr-FR" sz="1600" b="1" dirty="0">
                <a:solidFill>
                  <a:srgbClr val="0000CC"/>
                </a:solidFill>
              </a:rPr>
              <a:t> </a:t>
            </a:r>
            <a:r>
              <a:rPr lang="fr-FR" sz="1600" dirty="0">
                <a:sym typeface="Wingdings" panose="05000000000000000000" pitchFamily="2" charset="2"/>
              </a:rPr>
              <a:t> </a:t>
            </a:r>
            <a:r>
              <a:rPr lang="fr-FR" sz="1600" dirty="0" err="1" smtClean="0">
                <a:sym typeface="Wingdings" panose="05000000000000000000" pitchFamily="2" charset="2"/>
              </a:rPr>
              <a:t>gas</a:t>
            </a:r>
            <a:r>
              <a:rPr lang="fr-FR" sz="1600" dirty="0" smtClean="0">
                <a:sym typeface="Wingdings" panose="05000000000000000000" pitchFamily="2" charset="2"/>
              </a:rPr>
              <a:t> speed </a:t>
            </a:r>
            <a:r>
              <a:rPr lang="fr-FR" sz="1600" dirty="0">
                <a:sym typeface="Wingdings" panose="05000000000000000000" pitchFamily="2" charset="2"/>
              </a:rPr>
              <a:t>: </a:t>
            </a:r>
            <a:r>
              <a:rPr lang="fr-FR" sz="1600" dirty="0" smtClean="0">
                <a:sym typeface="Wingdings" panose="05000000000000000000" pitchFamily="2" charset="2"/>
              </a:rPr>
              <a:t>0,074 </a:t>
            </a:r>
            <a:r>
              <a:rPr lang="fr-FR" sz="1600" dirty="0">
                <a:sym typeface="Wingdings" panose="05000000000000000000" pitchFamily="2" charset="2"/>
              </a:rPr>
              <a:t>m.s</a:t>
            </a:r>
            <a:r>
              <a:rPr lang="fr-FR" sz="1600" baseline="30000" dirty="0">
                <a:sym typeface="Wingdings" panose="05000000000000000000" pitchFamily="2" charset="2"/>
              </a:rPr>
              <a:t>-1</a:t>
            </a:r>
            <a:r>
              <a:rPr lang="fr-FR" sz="1600" dirty="0">
                <a:sym typeface="Wingdings" panose="05000000000000000000" pitchFamily="2" charset="2"/>
              </a:rPr>
              <a:t>  </a:t>
            </a:r>
            <a:r>
              <a:rPr lang="fr-FR" sz="1600" dirty="0" err="1">
                <a:sym typeface="Wingdings" panose="05000000000000000000" pitchFamily="2" charset="2"/>
              </a:rPr>
              <a:t>residence</a:t>
            </a:r>
            <a:r>
              <a:rPr lang="fr-FR" sz="1600" dirty="0">
                <a:sym typeface="Wingdings" panose="05000000000000000000" pitchFamily="2" charset="2"/>
              </a:rPr>
              <a:t> time in the </a:t>
            </a:r>
            <a:r>
              <a:rPr lang="fr-FR" sz="1600" dirty="0" err="1">
                <a:sym typeface="Wingdings" panose="05000000000000000000" pitchFamily="2" charset="2"/>
              </a:rPr>
              <a:t>discharge</a:t>
            </a:r>
            <a:r>
              <a:rPr lang="fr-FR" sz="1600" dirty="0">
                <a:sym typeface="Wingdings" panose="05000000000000000000" pitchFamily="2" charset="2"/>
              </a:rPr>
              <a:t> : </a:t>
            </a:r>
            <a:r>
              <a:rPr lang="fr-FR" sz="1600" b="1" dirty="0" smtClean="0">
                <a:sym typeface="Wingdings" panose="05000000000000000000" pitchFamily="2" charset="2"/>
              </a:rPr>
              <a:t>0,19 s</a:t>
            </a:r>
            <a:endParaRPr lang="fr-FR" sz="1600" b="1" dirty="0" smtClean="0">
              <a:solidFill>
                <a:srgbClr val="0000CC"/>
              </a:solidFill>
            </a:endParaRPr>
          </a:p>
          <a:p>
            <a:r>
              <a:rPr lang="fr-FR" sz="1600" b="1" dirty="0" smtClean="0">
                <a:solidFill>
                  <a:srgbClr val="FF0000"/>
                </a:solidFill>
              </a:rPr>
              <a:t>Flow </a:t>
            </a:r>
            <a:r>
              <a:rPr lang="fr-FR" sz="1600" b="1" dirty="0">
                <a:solidFill>
                  <a:srgbClr val="FF0000"/>
                </a:solidFill>
              </a:rPr>
              <a:t>: </a:t>
            </a:r>
            <a:r>
              <a:rPr lang="fr-FR" sz="1600" b="1" dirty="0" smtClean="0">
                <a:solidFill>
                  <a:srgbClr val="FF0000"/>
                </a:solidFill>
              </a:rPr>
              <a:t>168 </a:t>
            </a:r>
            <a:r>
              <a:rPr lang="fr-FR" sz="1600" b="1" dirty="0" err="1">
                <a:solidFill>
                  <a:srgbClr val="FF0000"/>
                </a:solidFill>
              </a:rPr>
              <a:t>sccm</a:t>
            </a:r>
            <a:r>
              <a:rPr lang="fr-FR" sz="1600" b="1" dirty="0">
                <a:solidFill>
                  <a:srgbClr val="FF0000"/>
                </a:solidFill>
              </a:rPr>
              <a:t> </a:t>
            </a:r>
            <a:r>
              <a:rPr lang="fr-FR" sz="1600" dirty="0" smtClean="0">
                <a:sym typeface="Wingdings" panose="05000000000000000000" pitchFamily="2" charset="2"/>
              </a:rPr>
              <a:t> </a:t>
            </a:r>
            <a:r>
              <a:rPr lang="fr-FR" sz="1600" dirty="0" err="1" smtClean="0">
                <a:sym typeface="Wingdings" panose="05000000000000000000" pitchFamily="2" charset="2"/>
              </a:rPr>
              <a:t>gas</a:t>
            </a:r>
            <a:r>
              <a:rPr lang="fr-FR" sz="1600" dirty="0" smtClean="0">
                <a:sym typeface="Wingdings" panose="05000000000000000000" pitchFamily="2" charset="2"/>
              </a:rPr>
              <a:t> </a:t>
            </a:r>
            <a:r>
              <a:rPr lang="fr-FR" sz="1600" dirty="0">
                <a:sym typeface="Wingdings" panose="05000000000000000000" pitchFamily="2" charset="2"/>
              </a:rPr>
              <a:t>speed : </a:t>
            </a:r>
            <a:r>
              <a:rPr lang="fr-FR" sz="1600" dirty="0" smtClean="0">
                <a:sym typeface="Wingdings" panose="05000000000000000000" pitchFamily="2" charset="2"/>
              </a:rPr>
              <a:t>0,22 </a:t>
            </a:r>
            <a:r>
              <a:rPr lang="fr-FR" sz="1600" dirty="0">
                <a:sym typeface="Wingdings" panose="05000000000000000000" pitchFamily="2" charset="2"/>
              </a:rPr>
              <a:t>m.s</a:t>
            </a:r>
            <a:r>
              <a:rPr lang="fr-FR" sz="1600" baseline="30000" dirty="0">
                <a:sym typeface="Wingdings" panose="05000000000000000000" pitchFamily="2" charset="2"/>
              </a:rPr>
              <a:t>-1</a:t>
            </a:r>
            <a:r>
              <a:rPr lang="fr-FR" sz="1600" dirty="0">
                <a:sym typeface="Wingdings" panose="05000000000000000000" pitchFamily="2" charset="2"/>
              </a:rPr>
              <a:t>  </a:t>
            </a:r>
            <a:r>
              <a:rPr lang="fr-FR" sz="1600" dirty="0" err="1">
                <a:sym typeface="Wingdings" panose="05000000000000000000" pitchFamily="2" charset="2"/>
              </a:rPr>
              <a:t>residence</a:t>
            </a:r>
            <a:r>
              <a:rPr lang="fr-FR" sz="1600" dirty="0">
                <a:sym typeface="Wingdings" panose="05000000000000000000" pitchFamily="2" charset="2"/>
              </a:rPr>
              <a:t> time in the </a:t>
            </a:r>
            <a:r>
              <a:rPr lang="fr-FR" sz="1600" dirty="0" err="1" smtClean="0">
                <a:sym typeface="Wingdings" panose="05000000000000000000" pitchFamily="2" charset="2"/>
              </a:rPr>
              <a:t>discharge</a:t>
            </a:r>
            <a:r>
              <a:rPr lang="fr-FR" sz="1600" dirty="0" smtClean="0">
                <a:sym typeface="Wingdings" panose="05000000000000000000" pitchFamily="2" charset="2"/>
              </a:rPr>
              <a:t> </a:t>
            </a:r>
            <a:r>
              <a:rPr lang="fr-FR" sz="1600" dirty="0">
                <a:sym typeface="Wingdings" panose="05000000000000000000" pitchFamily="2" charset="2"/>
              </a:rPr>
              <a:t>: </a:t>
            </a:r>
            <a:r>
              <a:rPr lang="fr-FR" sz="1600" b="1" dirty="0" smtClean="0">
                <a:sym typeface="Wingdings" panose="05000000000000000000" pitchFamily="2" charset="2"/>
              </a:rPr>
              <a:t>0,063 s</a:t>
            </a:r>
          </a:p>
        </p:txBody>
      </p:sp>
      <p:sp>
        <p:nvSpPr>
          <p:cNvPr id="18" name="Rectangle à coins arrondis 17"/>
          <p:cNvSpPr/>
          <p:nvPr/>
        </p:nvSpPr>
        <p:spPr>
          <a:xfrm>
            <a:off x="102292" y="1221240"/>
            <a:ext cx="8097665" cy="315640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Discharge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current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is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affected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by the total flow of Ar + NH</a:t>
            </a:r>
            <a:r>
              <a:rPr lang="fr-FR" baseline="-25000" dirty="0" smtClean="0">
                <a:solidFill>
                  <a:schemeClr val="tx1"/>
                </a:solidFill>
                <a:sym typeface="Wingdings" panose="05000000000000000000" pitchFamily="2" charset="2"/>
              </a:rPr>
              <a:t>3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(215 ppm)</a:t>
            </a:r>
          </a:p>
          <a:p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r>
              <a:rPr lang="fr-FR" b="1" dirty="0" err="1">
                <a:solidFill>
                  <a:schemeClr val="tx1"/>
                </a:solidFill>
                <a:sym typeface="Wingdings" panose="05000000000000000000" pitchFamily="2" charset="2"/>
              </a:rPr>
              <a:t>Low</a:t>
            </a:r>
            <a:r>
              <a:rPr lang="fr-FR" b="1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flow 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 No </a:t>
            </a: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discharge</a:t>
            </a:r>
            <a:endParaRPr lang="fr-FR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r>
              <a:rPr lang="fr-FR" b="1" dirty="0" smtClean="0">
                <a:solidFill>
                  <a:srgbClr val="0000CC"/>
                </a:solidFill>
                <a:sym typeface="Wingdings" panose="05000000000000000000" pitchFamily="2" charset="2"/>
              </a:rPr>
              <a:t>Medium flow 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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Abnormal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current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peak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(</a:t>
            </a: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thin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peak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, slow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decrease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of the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current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)</a:t>
            </a:r>
          </a:p>
          <a:p>
            <a:endParaRPr lang="fr-FR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r>
              <a:rPr lang="fr-FR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High flow 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 </a:t>
            </a: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Typical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glow DBD </a:t>
            </a: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current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peak</a:t>
            </a:r>
            <a:endParaRPr lang="fr-FR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r>
              <a:rPr lang="fr-FR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Current</a:t>
            </a:r>
            <a:r>
              <a:rPr lang="fr-F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shape</a:t>
            </a:r>
            <a:r>
              <a:rPr lang="fr-F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linked</a:t>
            </a:r>
            <a:r>
              <a:rPr lang="fr-F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to the flux via </a:t>
            </a:r>
            <a:r>
              <a:rPr lang="fr-FR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residence</a:t>
            </a:r>
            <a:r>
              <a:rPr lang="fr-F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time Penning mixture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099352" y="6198339"/>
            <a:ext cx="414060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u="sng" dirty="0" smtClean="0"/>
              <a:t>Current and voltage for as function of the Ar + NH</a:t>
            </a:r>
            <a:r>
              <a:rPr lang="en-US" sz="1000" u="sng" baseline="-25000" dirty="0" smtClean="0"/>
              <a:t>3</a:t>
            </a:r>
            <a:r>
              <a:rPr lang="en-US" sz="1000" u="sng" dirty="0" smtClean="0"/>
              <a:t> flux</a:t>
            </a:r>
            <a:endParaRPr lang="en-US" sz="1000" u="sng" baseline="-25000" dirty="0"/>
          </a:p>
        </p:txBody>
      </p:sp>
      <p:sp>
        <p:nvSpPr>
          <p:cNvPr id="2" name="ZoneTexte 1"/>
          <p:cNvSpPr txBox="1"/>
          <p:nvPr/>
        </p:nvSpPr>
        <p:spPr>
          <a:xfrm>
            <a:off x="1612404" y="5881872"/>
            <a:ext cx="5215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u="sng" dirty="0" err="1" smtClean="0"/>
              <a:t>Typical</a:t>
            </a:r>
            <a:r>
              <a:rPr lang="fr-FR" b="1" u="sng" dirty="0" smtClean="0"/>
              <a:t> glow DBD </a:t>
            </a:r>
            <a:r>
              <a:rPr lang="fr-FR" b="1" u="sng" dirty="0" smtClean="0">
                <a:sym typeface="Wingdings" panose="05000000000000000000" pitchFamily="2" charset="2"/>
              </a:rPr>
              <a:t> </a:t>
            </a:r>
            <a:r>
              <a:rPr lang="fr-FR" b="1" u="sng" dirty="0" err="1" smtClean="0">
                <a:sym typeface="Wingdings" panose="05000000000000000000" pitchFamily="2" charset="2"/>
              </a:rPr>
              <a:t>b</a:t>
            </a:r>
            <a:r>
              <a:rPr lang="fr-FR" b="1" u="sng" dirty="0" err="1" smtClean="0"/>
              <a:t>elow</a:t>
            </a:r>
            <a:r>
              <a:rPr lang="fr-FR" b="1" u="sng" dirty="0" smtClean="0"/>
              <a:t> a </a:t>
            </a:r>
            <a:r>
              <a:rPr lang="fr-FR" b="1" u="sng" dirty="0" err="1" smtClean="0"/>
              <a:t>residence</a:t>
            </a:r>
            <a:r>
              <a:rPr lang="fr-FR" b="1" u="sng" dirty="0" smtClean="0"/>
              <a:t> time of 0,1 s</a:t>
            </a:r>
            <a:endParaRPr lang="en-US" b="1" u="sng" dirty="0"/>
          </a:p>
        </p:txBody>
      </p:sp>
      <p:graphicFrame>
        <p:nvGraphicFramePr>
          <p:cNvPr id="9" name="Obje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89939"/>
              </p:ext>
            </p:extLst>
          </p:nvPr>
        </p:nvGraphicFramePr>
        <p:xfrm>
          <a:off x="8099352" y="1951413"/>
          <a:ext cx="4459180" cy="34120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3" name="Graph" r:id="rId4" imgW="3920760" imgH="3000960" progId="Origin95.Graph">
                  <p:embed/>
                </p:oleObj>
              </mc:Choice>
              <mc:Fallback>
                <p:oleObj name="Graph" r:id="rId4" imgW="3920760" imgH="30009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099352" y="1951413"/>
                        <a:ext cx="4459180" cy="34120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355251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6427263"/>
            <a:ext cx="12192000" cy="432000"/>
          </a:xfrm>
          <a:prstGeom prst="rect">
            <a:avLst/>
          </a:prstGeom>
          <a:gradFill>
            <a:gsLst>
              <a:gs pos="0">
                <a:srgbClr val="B4C7E7"/>
              </a:gs>
              <a:gs pos="100000">
                <a:srgbClr val="4472C4"/>
              </a:gs>
            </a:gsLst>
            <a:lin ang="108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9569660" cy="1044659"/>
          </a:xfrm>
        </p:spPr>
        <p:txBody>
          <a:bodyPr>
            <a:normAutofit/>
          </a:bodyPr>
          <a:lstStyle/>
          <a:p>
            <a:r>
              <a:rPr lang="fr-FR" sz="3200" b="1" u="sng" dirty="0" err="1" smtClean="0">
                <a:solidFill>
                  <a:srgbClr val="002060"/>
                </a:solidFill>
              </a:rPr>
              <a:t>Experimental</a:t>
            </a:r>
            <a:r>
              <a:rPr lang="fr-FR" sz="3200" b="1" u="sng" dirty="0" smtClean="0">
                <a:solidFill>
                  <a:srgbClr val="002060"/>
                </a:solidFill>
              </a:rPr>
              <a:t> </a:t>
            </a:r>
            <a:r>
              <a:rPr lang="fr-FR" sz="3200" b="1" u="sng" dirty="0" err="1" smtClean="0">
                <a:solidFill>
                  <a:srgbClr val="002060"/>
                </a:solidFill>
              </a:rPr>
              <a:t>details</a:t>
            </a:r>
            <a:endParaRPr lang="en-US" sz="3200" b="1" u="sng" dirty="0">
              <a:solidFill>
                <a:srgbClr val="00206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10600" y="6461857"/>
            <a:ext cx="2743200" cy="365125"/>
          </a:xfrm>
        </p:spPr>
        <p:txBody>
          <a:bodyPr/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1044660"/>
            <a:ext cx="11208000" cy="54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1"/>
              </a:gs>
            </a:gsLst>
            <a:path path="circle">
              <a:fillToRect l="100000" t="100000"/>
            </a:path>
            <a:tileRect r="-100000" b="-1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pic>
        <p:nvPicPr>
          <p:cNvPr id="26" name="Picture 2" descr="CAPhys (@CAPhys) / Twit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8661" y="97974"/>
            <a:ext cx="802707" cy="80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Espace réservé de la date 24"/>
          <p:cNvSpPr>
            <a:spLocks noGrp="1"/>
          </p:cNvSpPr>
          <p:nvPr>
            <p:ph type="dt" sz="half" idx="10"/>
          </p:nvPr>
        </p:nvSpPr>
        <p:spPr>
          <a:xfrm>
            <a:off x="746648" y="6450779"/>
            <a:ext cx="274320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08/06/2022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6120902" y="900681"/>
            <a:ext cx="5845629" cy="3700706"/>
            <a:chOff x="7723628" y="3381800"/>
            <a:chExt cx="4140607" cy="2894807"/>
          </a:xfrm>
        </p:grpSpPr>
        <p:graphicFrame>
          <p:nvGraphicFramePr>
            <p:cNvPr id="29" name="Objet 28"/>
            <p:cNvGraphicFramePr>
              <a:graphicFrameLocks noChangeAspect="1"/>
            </p:cNvGraphicFramePr>
            <p:nvPr>
              <p:extLst/>
            </p:nvPr>
          </p:nvGraphicFramePr>
          <p:xfrm>
            <a:off x="7976209" y="3381800"/>
            <a:ext cx="3635446" cy="27817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9" name="Graph" r:id="rId4" imgW="3920760" imgH="3000960" progId="Origin95.Graph">
                    <p:embed/>
                  </p:oleObj>
                </mc:Choice>
                <mc:Fallback>
                  <p:oleObj name="Graph" r:id="rId4" imgW="3920760" imgH="3000960" progId="Origin95.Graph">
                    <p:embed/>
                    <p:pic>
                      <p:nvPicPr>
                        <p:cNvPr id="29" name="Objet 28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7976209" y="3381800"/>
                          <a:ext cx="3635446" cy="278177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Rectangle 17"/>
            <p:cNvSpPr/>
            <p:nvPr/>
          </p:nvSpPr>
          <p:spPr>
            <a:xfrm>
              <a:off x="7723628" y="6030386"/>
              <a:ext cx="4140607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u="sng" dirty="0" smtClean="0"/>
                <a:t>Current and voltage for the 1</a:t>
              </a:r>
              <a:r>
                <a:rPr lang="en-US" sz="1000" u="sng" baseline="30000" dirty="0" smtClean="0"/>
                <a:t>st</a:t>
              </a:r>
              <a:r>
                <a:rPr lang="en-US" sz="1000" u="sng" dirty="0" smtClean="0"/>
                <a:t> and the 3</a:t>
              </a:r>
              <a:r>
                <a:rPr lang="en-US" sz="1000" u="sng" baseline="30000" dirty="0" smtClean="0"/>
                <a:t>rd</a:t>
              </a:r>
              <a:r>
                <a:rPr lang="en-US" sz="1000" u="sng" dirty="0" smtClean="0"/>
                <a:t> discharge with 280 </a:t>
              </a:r>
              <a:r>
                <a:rPr lang="en-US" sz="1000" u="sng" dirty="0" err="1" smtClean="0"/>
                <a:t>sccm</a:t>
              </a:r>
              <a:r>
                <a:rPr lang="en-US" sz="1000" u="sng" dirty="0" smtClean="0"/>
                <a:t> flux </a:t>
              </a:r>
              <a:endParaRPr lang="en-US" sz="1000" u="sng" baseline="-25000" dirty="0"/>
            </a:p>
          </p:txBody>
        </p:sp>
      </p:grpSp>
      <p:sp>
        <p:nvSpPr>
          <p:cNvPr id="19" name="Rectangle à coins arrondis 18"/>
          <p:cNvSpPr/>
          <p:nvPr/>
        </p:nvSpPr>
        <p:spPr>
          <a:xfrm>
            <a:off x="2233430" y="4723641"/>
            <a:ext cx="7725140" cy="160943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>
                <a:solidFill>
                  <a:schemeClr val="tx1"/>
                </a:solidFill>
              </a:rPr>
              <a:t>Breakdown on the </a:t>
            </a:r>
            <a:r>
              <a:rPr lang="fr-FR" b="1" dirty="0">
                <a:solidFill>
                  <a:srgbClr val="0000CC"/>
                </a:solidFill>
              </a:rPr>
              <a:t>3rd </a:t>
            </a:r>
            <a:r>
              <a:rPr lang="fr-FR" b="1" dirty="0" err="1">
                <a:solidFill>
                  <a:srgbClr val="0000CC"/>
                </a:solidFill>
              </a:rPr>
              <a:t>electrode</a:t>
            </a:r>
            <a:r>
              <a:rPr lang="fr-FR" dirty="0">
                <a:solidFill>
                  <a:srgbClr val="0000CC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occurs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later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than</a:t>
            </a:r>
            <a:r>
              <a:rPr lang="fr-FR" dirty="0">
                <a:solidFill>
                  <a:schemeClr val="tx1"/>
                </a:solidFill>
              </a:rPr>
              <a:t> the one on the </a:t>
            </a:r>
            <a:r>
              <a:rPr lang="fr-FR" b="1" dirty="0">
                <a:solidFill>
                  <a:srgbClr val="FF0000"/>
                </a:solidFill>
              </a:rPr>
              <a:t>1</a:t>
            </a:r>
            <a:r>
              <a:rPr lang="fr-FR" b="1" baseline="30000" dirty="0">
                <a:solidFill>
                  <a:srgbClr val="FF0000"/>
                </a:solidFill>
              </a:rPr>
              <a:t>st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>
                <a:solidFill>
                  <a:srgbClr val="FF0000"/>
                </a:solidFill>
              </a:rPr>
              <a:t>electrode</a:t>
            </a:r>
            <a:endParaRPr lang="fr-FR" b="1" dirty="0">
              <a:solidFill>
                <a:srgbClr val="FF0000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i.e. For a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higher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applied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voltage</a:t>
            </a:r>
            <a:r>
              <a:rPr lang="fr-FR" dirty="0">
                <a:solidFill>
                  <a:schemeClr val="tx1"/>
                </a:solidFill>
              </a:rPr>
              <a:t> 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dirty="0" err="1">
                <a:solidFill>
                  <a:schemeClr val="tx1"/>
                </a:solidFill>
              </a:rPr>
              <a:t>Confirms</a:t>
            </a:r>
            <a:r>
              <a:rPr lang="fr-FR" dirty="0">
                <a:solidFill>
                  <a:schemeClr val="tx1"/>
                </a:solidFill>
              </a:rPr>
              <a:t> the </a:t>
            </a:r>
            <a:r>
              <a:rPr lang="fr-FR" dirty="0" err="1">
                <a:solidFill>
                  <a:schemeClr val="tx1"/>
                </a:solidFill>
              </a:rPr>
              <a:t>consumption</a:t>
            </a:r>
            <a:r>
              <a:rPr lang="fr-FR" dirty="0">
                <a:solidFill>
                  <a:schemeClr val="tx1"/>
                </a:solidFill>
              </a:rPr>
              <a:t> of NH</a:t>
            </a:r>
            <a:r>
              <a:rPr lang="fr-FR" baseline="-25000" dirty="0">
                <a:solidFill>
                  <a:schemeClr val="tx1"/>
                </a:solidFill>
              </a:rPr>
              <a:t>3 </a:t>
            </a:r>
            <a:r>
              <a:rPr lang="fr-FR" dirty="0" err="1">
                <a:solidFill>
                  <a:schemeClr val="tx1"/>
                </a:solidFill>
              </a:rPr>
              <a:t>along</a:t>
            </a:r>
            <a:r>
              <a:rPr lang="fr-FR" dirty="0">
                <a:solidFill>
                  <a:schemeClr val="tx1"/>
                </a:solidFill>
              </a:rPr>
              <a:t> the </a:t>
            </a:r>
            <a:r>
              <a:rPr lang="fr-FR" dirty="0" err="1">
                <a:solidFill>
                  <a:schemeClr val="tx1"/>
                </a:solidFill>
              </a:rPr>
              <a:t>gas</a:t>
            </a:r>
            <a:r>
              <a:rPr lang="fr-FR" dirty="0">
                <a:solidFill>
                  <a:schemeClr val="tx1"/>
                </a:solidFill>
              </a:rPr>
              <a:t> flow </a:t>
            </a:r>
            <a:r>
              <a:rPr lang="fr-FR" dirty="0" err="1">
                <a:solidFill>
                  <a:schemeClr val="tx1"/>
                </a:solidFill>
              </a:rPr>
              <a:t>lines</a:t>
            </a:r>
            <a:endParaRPr lang="en-US" baseline="-25000" dirty="0">
              <a:solidFill>
                <a:schemeClr val="tx1"/>
              </a:solidFill>
            </a:endParaRPr>
          </a:p>
        </p:txBody>
      </p:sp>
      <p:grpSp>
        <p:nvGrpSpPr>
          <p:cNvPr id="20" name="Groupe 19"/>
          <p:cNvGrpSpPr/>
          <p:nvPr/>
        </p:nvGrpSpPr>
        <p:grpSpPr>
          <a:xfrm>
            <a:off x="449943" y="1442517"/>
            <a:ext cx="5388425" cy="2858294"/>
            <a:chOff x="6803575" y="2234825"/>
            <a:chExt cx="5388425" cy="2858294"/>
          </a:xfrm>
        </p:grpSpPr>
        <p:grpSp>
          <p:nvGrpSpPr>
            <p:cNvPr id="21" name="Groupe 20"/>
            <p:cNvGrpSpPr/>
            <p:nvPr/>
          </p:nvGrpSpPr>
          <p:grpSpPr>
            <a:xfrm>
              <a:off x="6803575" y="2234825"/>
              <a:ext cx="5388425" cy="2858294"/>
              <a:chOff x="7304202" y="1011543"/>
              <a:chExt cx="4530916" cy="2369907"/>
            </a:xfrm>
          </p:grpSpPr>
          <p:pic>
            <p:nvPicPr>
              <p:cNvPr id="23" name="Image 2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304202" y="1011543"/>
                <a:ext cx="4530916" cy="236990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25" name="ZoneTexte 24"/>
              <p:cNvSpPr txBox="1"/>
              <p:nvPr/>
            </p:nvSpPr>
            <p:spPr>
              <a:xfrm>
                <a:off x="9982200" y="2055389"/>
                <a:ext cx="347921" cy="3062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b="1" dirty="0" smtClean="0">
                    <a:solidFill>
                      <a:srgbClr val="FF0000"/>
                    </a:solidFill>
                  </a:rPr>
                  <a:t>1</a:t>
                </a:r>
                <a:r>
                  <a:rPr lang="fr-FR" b="1" baseline="30000" dirty="0" smtClean="0">
                    <a:solidFill>
                      <a:srgbClr val="FF0000"/>
                    </a:solidFill>
                  </a:rPr>
                  <a:t>st</a:t>
                </a:r>
                <a:endParaRPr lang="en-US" b="1" baseline="30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7" name="ZoneTexte 26"/>
              <p:cNvSpPr txBox="1"/>
              <p:nvPr/>
            </p:nvSpPr>
            <p:spPr>
              <a:xfrm>
                <a:off x="8814841" y="2034102"/>
                <a:ext cx="368031" cy="3062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b="1" dirty="0" smtClean="0">
                    <a:solidFill>
                      <a:srgbClr val="0000CC"/>
                    </a:solidFill>
                  </a:rPr>
                  <a:t>3</a:t>
                </a:r>
                <a:r>
                  <a:rPr lang="fr-FR" b="1" baseline="30000" dirty="0" smtClean="0">
                    <a:solidFill>
                      <a:srgbClr val="0000CC"/>
                    </a:solidFill>
                  </a:rPr>
                  <a:t>rd</a:t>
                </a:r>
                <a:endParaRPr lang="en-US" b="1" baseline="30000" dirty="0">
                  <a:solidFill>
                    <a:srgbClr val="0000CC"/>
                  </a:solidFill>
                </a:endParaRPr>
              </a:p>
            </p:txBody>
          </p:sp>
        </p:grpSp>
        <p:sp>
          <p:nvSpPr>
            <p:cNvPr id="22" name="ZoneTexte 21"/>
            <p:cNvSpPr txBox="1"/>
            <p:nvPr/>
          </p:nvSpPr>
          <p:spPr>
            <a:xfrm>
              <a:off x="10233488" y="2369288"/>
              <a:ext cx="1481559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2 mm gap</a:t>
              </a:r>
            </a:p>
            <a:p>
              <a:r>
                <a:rPr lang="fr-FR" sz="1200" dirty="0" smtClean="0"/>
                <a:t>1 mm layer of quartz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57355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6427263"/>
            <a:ext cx="12192000" cy="432000"/>
          </a:xfrm>
          <a:prstGeom prst="rect">
            <a:avLst/>
          </a:prstGeom>
          <a:gradFill>
            <a:gsLst>
              <a:gs pos="0">
                <a:srgbClr val="B4C7E7"/>
              </a:gs>
              <a:gs pos="100000">
                <a:srgbClr val="4472C4"/>
              </a:gs>
            </a:gsLst>
            <a:lin ang="108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9569660" cy="1044659"/>
          </a:xfrm>
        </p:spPr>
        <p:txBody>
          <a:bodyPr>
            <a:normAutofit/>
          </a:bodyPr>
          <a:lstStyle/>
          <a:p>
            <a:r>
              <a:rPr lang="fr-FR" sz="3200" b="1" u="sng" dirty="0" smtClean="0">
                <a:solidFill>
                  <a:srgbClr val="002060"/>
                </a:solidFill>
              </a:rPr>
              <a:t>Conclusion</a:t>
            </a:r>
            <a:endParaRPr lang="en-US" sz="3200" b="1" u="sng" dirty="0">
              <a:solidFill>
                <a:srgbClr val="00206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10600" y="6461857"/>
            <a:ext cx="2743200" cy="365125"/>
          </a:xfrm>
        </p:spPr>
        <p:txBody>
          <a:bodyPr/>
          <a:lstStyle/>
          <a:p>
            <a:fld id="{242CEC85-9F48-49B8-9E68-77A4994C5950}" type="slidenum">
              <a:rPr lang="en-US" smtClean="0"/>
              <a:t>12</a:t>
            </a:fld>
            <a:endParaRPr lang="en-US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1044660"/>
            <a:ext cx="11208000" cy="54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1"/>
              </a:gs>
            </a:gsLst>
            <a:path path="circle">
              <a:fillToRect l="100000" t="100000"/>
            </a:path>
            <a:tileRect r="-100000" b="-1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pic>
        <p:nvPicPr>
          <p:cNvPr id="26" name="Picture 2" descr="CAPhys (@CAPhys) / Twitt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8661" y="97974"/>
            <a:ext cx="802707" cy="80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Espace réservé de la date 24"/>
          <p:cNvSpPr>
            <a:spLocks noGrp="1"/>
          </p:cNvSpPr>
          <p:nvPr>
            <p:ph type="dt" sz="half" idx="10"/>
          </p:nvPr>
        </p:nvSpPr>
        <p:spPr>
          <a:xfrm>
            <a:off x="746648" y="6450779"/>
            <a:ext cx="274320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08/06/2022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0285221" y="1938435"/>
            <a:ext cx="1451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Ar + 215 ppm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73324" y="1755757"/>
            <a:ext cx="1144535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 err="1" smtClean="0">
                <a:solidFill>
                  <a:srgbClr val="0000CC"/>
                </a:solidFill>
              </a:rPr>
              <a:t>Quantity</a:t>
            </a:r>
            <a:r>
              <a:rPr lang="fr-FR" sz="2200" b="1" dirty="0" smtClean="0">
                <a:solidFill>
                  <a:srgbClr val="0000CC"/>
                </a:solidFill>
              </a:rPr>
              <a:t> of NH</a:t>
            </a:r>
            <a:r>
              <a:rPr lang="fr-FR" sz="2200" b="1" baseline="-25000" dirty="0" smtClean="0">
                <a:solidFill>
                  <a:srgbClr val="0000CC"/>
                </a:solidFill>
              </a:rPr>
              <a:t>3</a:t>
            </a:r>
            <a:r>
              <a:rPr lang="fr-FR" sz="2200" b="1" dirty="0" smtClean="0">
                <a:solidFill>
                  <a:srgbClr val="0000CC"/>
                </a:solidFill>
              </a:rPr>
              <a:t> </a:t>
            </a:r>
            <a:r>
              <a:rPr lang="fr-FR" sz="2200" b="1" dirty="0" err="1" smtClean="0">
                <a:solidFill>
                  <a:srgbClr val="0000CC"/>
                </a:solidFill>
              </a:rPr>
              <a:t>is</a:t>
            </a:r>
            <a:r>
              <a:rPr lang="fr-FR" sz="2200" b="1" dirty="0" smtClean="0">
                <a:solidFill>
                  <a:srgbClr val="0000CC"/>
                </a:solidFill>
              </a:rPr>
              <a:t> a key </a:t>
            </a:r>
            <a:r>
              <a:rPr lang="fr-FR" sz="2200" b="1" dirty="0" err="1" smtClean="0">
                <a:solidFill>
                  <a:srgbClr val="0000CC"/>
                </a:solidFill>
              </a:rPr>
              <a:t>parameter</a:t>
            </a:r>
            <a:r>
              <a:rPr lang="fr-FR" sz="2200" b="1" dirty="0" smtClean="0">
                <a:solidFill>
                  <a:srgbClr val="0000CC"/>
                </a:solidFill>
              </a:rPr>
              <a:t> in the </a:t>
            </a:r>
            <a:r>
              <a:rPr lang="fr-FR" sz="2200" b="1" dirty="0" err="1" smtClean="0">
                <a:solidFill>
                  <a:srgbClr val="0000CC"/>
                </a:solidFill>
              </a:rPr>
              <a:t>physics</a:t>
            </a:r>
            <a:r>
              <a:rPr lang="fr-FR" sz="2200" b="1" dirty="0" smtClean="0">
                <a:solidFill>
                  <a:srgbClr val="0000CC"/>
                </a:solidFill>
              </a:rPr>
              <a:t> </a:t>
            </a:r>
            <a:r>
              <a:rPr lang="fr-FR" sz="2200" b="1" dirty="0" err="1" smtClean="0">
                <a:solidFill>
                  <a:srgbClr val="0000CC"/>
                </a:solidFill>
              </a:rPr>
              <a:t>driving</a:t>
            </a:r>
            <a:r>
              <a:rPr lang="fr-FR" sz="2200" b="1" dirty="0" smtClean="0">
                <a:solidFill>
                  <a:srgbClr val="0000CC"/>
                </a:solidFill>
              </a:rPr>
              <a:t> Ar </a:t>
            </a:r>
            <a:r>
              <a:rPr lang="fr-FR" sz="2200" b="1" dirty="0" err="1" smtClean="0">
                <a:solidFill>
                  <a:srgbClr val="0000CC"/>
                </a:solidFill>
              </a:rPr>
              <a:t>based</a:t>
            </a:r>
            <a:r>
              <a:rPr lang="fr-FR" sz="2200" b="1" dirty="0" smtClean="0">
                <a:solidFill>
                  <a:srgbClr val="0000CC"/>
                </a:solidFill>
              </a:rPr>
              <a:t> </a:t>
            </a:r>
            <a:r>
              <a:rPr lang="fr-FR" sz="2200" b="1" dirty="0" err="1" smtClean="0">
                <a:solidFill>
                  <a:srgbClr val="0000CC"/>
                </a:solidFill>
              </a:rPr>
              <a:t>homogeneous</a:t>
            </a:r>
            <a:r>
              <a:rPr lang="fr-FR" sz="2200" b="1" dirty="0" smtClean="0">
                <a:solidFill>
                  <a:srgbClr val="0000CC"/>
                </a:solidFill>
              </a:rPr>
              <a:t> </a:t>
            </a:r>
            <a:r>
              <a:rPr lang="fr-FR" sz="2200" b="1" dirty="0" err="1" smtClean="0">
                <a:solidFill>
                  <a:srgbClr val="0000CC"/>
                </a:solidFill>
              </a:rPr>
              <a:t>DBDs</a:t>
            </a:r>
            <a:endParaRPr lang="fr-FR" sz="2200" b="1" dirty="0" smtClean="0">
              <a:solidFill>
                <a:srgbClr val="0000CC"/>
              </a:solidFill>
            </a:endParaRPr>
          </a:p>
          <a:p>
            <a:endParaRPr lang="fr-FR" sz="2200" b="1" dirty="0" smtClean="0"/>
          </a:p>
          <a:p>
            <a:r>
              <a:rPr lang="fr-FR" sz="2200" b="1" dirty="0" err="1" smtClean="0"/>
              <a:t>Spacially</a:t>
            </a:r>
            <a:r>
              <a:rPr lang="fr-FR" sz="2200" b="1" dirty="0" smtClean="0"/>
              <a:t> </a:t>
            </a:r>
            <a:r>
              <a:rPr lang="fr-FR" sz="2200" b="1" dirty="0" err="1" smtClean="0"/>
              <a:t>resolved</a:t>
            </a:r>
            <a:r>
              <a:rPr lang="fr-FR" sz="2200" b="1" dirty="0" smtClean="0"/>
              <a:t> </a:t>
            </a:r>
            <a:r>
              <a:rPr lang="fr-FR" sz="2200" b="1" dirty="0" err="1" smtClean="0"/>
              <a:t>electrical</a:t>
            </a:r>
            <a:r>
              <a:rPr lang="fr-FR" sz="2200" b="1" dirty="0" smtClean="0"/>
              <a:t> </a:t>
            </a:r>
            <a:r>
              <a:rPr lang="fr-FR" sz="2200" b="1" dirty="0" err="1" smtClean="0"/>
              <a:t>measurements</a:t>
            </a:r>
            <a:r>
              <a:rPr lang="fr-FR" sz="2200" b="1" dirty="0" smtClean="0"/>
              <a:t> </a:t>
            </a:r>
            <a:r>
              <a:rPr lang="fr-FR" sz="2200" b="1" dirty="0" err="1" smtClean="0"/>
              <a:t>revealed</a:t>
            </a:r>
            <a:r>
              <a:rPr lang="fr-FR" sz="2200" b="1" dirty="0" smtClean="0"/>
              <a:t> </a:t>
            </a:r>
            <a:r>
              <a:rPr lang="fr-FR" sz="2200" b="1" dirty="0" err="1" smtClean="0"/>
              <a:t>that</a:t>
            </a:r>
            <a:r>
              <a:rPr lang="fr-FR" sz="2200" b="1" dirty="0" smtClean="0"/>
              <a:t> NH</a:t>
            </a:r>
            <a:r>
              <a:rPr lang="fr-FR" sz="2200" b="1" baseline="-25000" dirty="0" smtClean="0"/>
              <a:t>3</a:t>
            </a:r>
            <a:r>
              <a:rPr lang="fr-FR" sz="2200" b="1" dirty="0" smtClean="0"/>
              <a:t> </a:t>
            </a:r>
            <a:r>
              <a:rPr lang="fr-FR" sz="2200" b="1" dirty="0" err="1" smtClean="0"/>
              <a:t>consumption</a:t>
            </a:r>
            <a:r>
              <a:rPr lang="fr-FR" sz="2200" b="1" dirty="0" smtClean="0"/>
              <a:t> </a:t>
            </a:r>
            <a:r>
              <a:rPr lang="fr-FR" sz="2200" b="1" dirty="0" err="1" smtClean="0"/>
              <a:t>induces</a:t>
            </a:r>
            <a:r>
              <a:rPr lang="fr-FR" sz="2200" b="1" dirty="0" smtClean="0"/>
              <a:t>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200" b="1" dirty="0" err="1" smtClean="0"/>
              <a:t>Increase</a:t>
            </a:r>
            <a:r>
              <a:rPr lang="fr-FR" sz="2200" b="1" dirty="0" smtClean="0"/>
              <a:t> of breakdown voltage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200" b="1" dirty="0" err="1" smtClean="0"/>
              <a:t>Broadening</a:t>
            </a:r>
            <a:r>
              <a:rPr lang="fr-FR" sz="2200" b="1" dirty="0" smtClean="0"/>
              <a:t> of the </a:t>
            </a:r>
            <a:r>
              <a:rPr lang="fr-FR" sz="2200" b="1" dirty="0" err="1" smtClean="0"/>
              <a:t>discharge</a:t>
            </a:r>
            <a:r>
              <a:rPr lang="fr-FR" sz="2200" b="1" dirty="0" smtClean="0"/>
              <a:t> </a:t>
            </a:r>
            <a:r>
              <a:rPr lang="fr-FR" sz="2200" b="1" dirty="0" err="1" smtClean="0"/>
              <a:t>current</a:t>
            </a:r>
            <a:r>
              <a:rPr lang="fr-FR" sz="2200" b="1" dirty="0" smtClean="0"/>
              <a:t> </a:t>
            </a:r>
            <a:r>
              <a:rPr lang="fr-FR" sz="2200" b="1" dirty="0" err="1" smtClean="0"/>
              <a:t>peak</a:t>
            </a:r>
            <a:endParaRPr lang="fr-FR" sz="2200" b="1" dirty="0" smtClean="0"/>
          </a:p>
          <a:p>
            <a:pPr lvl="1"/>
            <a:endParaRPr lang="fr-FR" sz="2200" b="1" dirty="0"/>
          </a:p>
          <a:p>
            <a:r>
              <a:rPr lang="fr-FR" sz="2200" b="1" dirty="0" err="1"/>
              <a:t>Spacially</a:t>
            </a:r>
            <a:r>
              <a:rPr lang="fr-FR" sz="2200" b="1" dirty="0"/>
              <a:t> </a:t>
            </a:r>
            <a:r>
              <a:rPr lang="fr-FR" sz="2200" b="1" dirty="0" err="1"/>
              <a:t>resolved</a:t>
            </a:r>
            <a:r>
              <a:rPr lang="fr-FR" sz="2200" b="1" dirty="0"/>
              <a:t> </a:t>
            </a:r>
            <a:r>
              <a:rPr lang="fr-FR" sz="2200" b="1" dirty="0" err="1" smtClean="0"/>
              <a:t>optical</a:t>
            </a:r>
            <a:r>
              <a:rPr lang="fr-FR" sz="2200" b="1" dirty="0" smtClean="0"/>
              <a:t> </a:t>
            </a:r>
            <a:r>
              <a:rPr lang="fr-FR" sz="2200" b="1" dirty="0" err="1"/>
              <a:t>measurements</a:t>
            </a:r>
            <a:r>
              <a:rPr lang="fr-FR" sz="2200" b="1" dirty="0"/>
              <a:t> </a:t>
            </a:r>
            <a:r>
              <a:rPr lang="fr-FR" sz="2200" b="1" dirty="0" err="1"/>
              <a:t>revealed</a:t>
            </a:r>
            <a:r>
              <a:rPr lang="fr-FR" sz="2200" b="1" dirty="0"/>
              <a:t> </a:t>
            </a:r>
            <a:r>
              <a:rPr lang="fr-FR" sz="2200" b="1" dirty="0" err="1"/>
              <a:t>that</a:t>
            </a:r>
            <a:r>
              <a:rPr lang="fr-FR" sz="2200" b="1" dirty="0"/>
              <a:t> NH</a:t>
            </a:r>
            <a:r>
              <a:rPr lang="fr-FR" sz="2200" b="1" baseline="-25000" dirty="0"/>
              <a:t>3</a:t>
            </a:r>
            <a:r>
              <a:rPr lang="fr-FR" sz="2200" b="1" dirty="0"/>
              <a:t> </a:t>
            </a:r>
            <a:r>
              <a:rPr lang="fr-FR" sz="2200" b="1" dirty="0" err="1"/>
              <a:t>consumption</a:t>
            </a:r>
            <a:r>
              <a:rPr lang="fr-FR" sz="2200" b="1" dirty="0"/>
              <a:t> </a:t>
            </a:r>
            <a:r>
              <a:rPr lang="fr-FR" sz="2200" b="1" dirty="0" err="1"/>
              <a:t>induces</a:t>
            </a:r>
            <a:r>
              <a:rPr lang="fr-FR" sz="2200" b="1" dirty="0"/>
              <a:t> </a:t>
            </a:r>
            <a:r>
              <a:rPr lang="fr-FR" sz="2200" b="1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200" b="1" dirty="0" err="1" smtClean="0"/>
              <a:t>Two</a:t>
            </a:r>
            <a:r>
              <a:rPr lang="fr-FR" sz="2200" b="1" dirty="0" smtClean="0"/>
              <a:t> distinct </a:t>
            </a:r>
            <a:r>
              <a:rPr lang="fr-FR" sz="2200" b="1" dirty="0" err="1" smtClean="0"/>
              <a:t>discharge</a:t>
            </a:r>
            <a:r>
              <a:rPr lang="fr-FR" sz="2200" b="1" dirty="0" smtClean="0"/>
              <a:t> </a:t>
            </a:r>
            <a:r>
              <a:rPr lang="fr-FR" sz="2200" b="1" dirty="0" err="1" smtClean="0"/>
              <a:t>regimes</a:t>
            </a:r>
            <a:r>
              <a:rPr lang="fr-FR" sz="2200" b="1" dirty="0" smtClean="0"/>
              <a:t> </a:t>
            </a:r>
            <a:r>
              <a:rPr lang="fr-FR" sz="2200" b="1" dirty="0" smtClean="0">
                <a:sym typeface="Wingdings" panose="05000000000000000000" pitchFamily="2" charset="2"/>
              </a:rPr>
              <a:t> a </a:t>
            </a:r>
            <a:r>
              <a:rPr lang="fr-FR" sz="2200" b="1" dirty="0" err="1" smtClean="0">
                <a:sym typeface="Wingdings" panose="05000000000000000000" pitchFamily="2" charset="2"/>
              </a:rPr>
              <a:t>typical</a:t>
            </a:r>
            <a:r>
              <a:rPr lang="fr-FR" sz="2200" b="1" dirty="0" smtClean="0">
                <a:sym typeface="Wingdings" panose="05000000000000000000" pitchFamily="2" charset="2"/>
              </a:rPr>
              <a:t> DBD glow and a </a:t>
            </a:r>
            <a:r>
              <a:rPr lang="fr-FR" sz="2200" b="1" dirty="0" err="1" smtClean="0">
                <a:sym typeface="Wingdings" panose="05000000000000000000" pitchFamily="2" charset="2"/>
              </a:rPr>
              <a:t>low</a:t>
            </a:r>
            <a:r>
              <a:rPr lang="fr-FR" sz="2200" b="1" dirty="0" smtClean="0">
                <a:sym typeface="Wingdings" panose="05000000000000000000" pitchFamily="2" charset="2"/>
              </a:rPr>
              <a:t> </a:t>
            </a:r>
            <a:r>
              <a:rPr lang="fr-FR" sz="2200" b="1" dirty="0" err="1" smtClean="0">
                <a:sym typeface="Wingdings" panose="05000000000000000000" pitchFamily="2" charset="2"/>
              </a:rPr>
              <a:t>density</a:t>
            </a:r>
            <a:r>
              <a:rPr lang="fr-FR" sz="2200" b="1" dirty="0" smtClean="0">
                <a:sym typeface="Wingdings" panose="05000000000000000000" pitchFamily="2" charset="2"/>
              </a:rPr>
              <a:t> glow </a:t>
            </a:r>
            <a:r>
              <a:rPr lang="fr-FR" sz="2200" dirty="0" smtClean="0">
                <a:sym typeface="Wingdings" panose="05000000000000000000" pitchFamily="2" charset="2"/>
              </a:rPr>
              <a:t>(</a:t>
            </a:r>
            <a:r>
              <a:rPr lang="fr-FR" sz="2200" dirty="0">
                <a:sym typeface="Wingdings" panose="05000000000000000000" pitchFamily="2" charset="2"/>
              </a:rPr>
              <a:t>T</a:t>
            </a:r>
            <a:r>
              <a:rPr lang="fr-FR" sz="2200" dirty="0" smtClean="0">
                <a:sym typeface="Wingdings" panose="05000000000000000000" pitchFamily="2" charset="2"/>
              </a:rPr>
              <a:t>ownsend ?) </a:t>
            </a:r>
            <a:endParaRPr lang="fr-FR" sz="2200" dirty="0"/>
          </a:p>
          <a:p>
            <a:endParaRPr lang="fr-FR" sz="2200" b="1" dirty="0" smtClean="0"/>
          </a:p>
          <a:p>
            <a:endParaRPr lang="fr-FR" sz="2200" b="1" dirty="0" smtClean="0"/>
          </a:p>
          <a:p>
            <a:pPr marL="0" lvl="1"/>
            <a:r>
              <a:rPr lang="fr-FR" sz="2200" b="1" dirty="0" err="1" smtClean="0"/>
              <a:t>Measurements</a:t>
            </a:r>
            <a:r>
              <a:rPr lang="fr-FR" sz="2200" b="1" dirty="0" smtClean="0"/>
              <a:t> as a </a:t>
            </a:r>
            <a:r>
              <a:rPr lang="fr-FR" sz="2200" b="1" dirty="0" err="1" smtClean="0"/>
              <a:t>function</a:t>
            </a:r>
            <a:r>
              <a:rPr lang="fr-FR" sz="2200" b="1" dirty="0" smtClean="0"/>
              <a:t> of </a:t>
            </a:r>
            <a:r>
              <a:rPr lang="fr-FR" sz="2200" b="1" dirty="0" err="1" smtClean="0"/>
              <a:t>space</a:t>
            </a:r>
            <a:r>
              <a:rPr lang="fr-FR" sz="2200" b="1" dirty="0" smtClean="0"/>
              <a:t> and </a:t>
            </a:r>
            <a:r>
              <a:rPr lang="fr-FR" sz="2200" b="1" dirty="0" err="1" smtClean="0"/>
              <a:t>inlet</a:t>
            </a:r>
            <a:r>
              <a:rPr lang="fr-FR" sz="2200" b="1" dirty="0" smtClean="0"/>
              <a:t> flow </a:t>
            </a:r>
            <a:r>
              <a:rPr lang="fr-FR" sz="2200" b="1" dirty="0" err="1" smtClean="0"/>
              <a:t>indicates</a:t>
            </a:r>
            <a:r>
              <a:rPr lang="fr-FR" sz="2200" b="1" dirty="0" smtClean="0"/>
              <a:t> a </a:t>
            </a:r>
            <a:r>
              <a:rPr lang="fr-FR" sz="2200" b="1" dirty="0" err="1" smtClean="0"/>
              <a:t>critical</a:t>
            </a:r>
            <a:r>
              <a:rPr lang="fr-FR" sz="2200" b="1" dirty="0" smtClean="0"/>
              <a:t> </a:t>
            </a:r>
            <a:r>
              <a:rPr lang="fr-FR" sz="2200" b="1" dirty="0" err="1" smtClean="0"/>
              <a:t>gas</a:t>
            </a:r>
            <a:r>
              <a:rPr lang="fr-FR" sz="2200" b="1" dirty="0" smtClean="0"/>
              <a:t> </a:t>
            </a:r>
            <a:r>
              <a:rPr lang="fr-FR" sz="2200" b="1" dirty="0" err="1" smtClean="0"/>
              <a:t>residence</a:t>
            </a:r>
            <a:r>
              <a:rPr lang="fr-FR" sz="2200" b="1" dirty="0" smtClean="0"/>
              <a:t> time for </a:t>
            </a:r>
            <a:r>
              <a:rPr lang="fr-FR" sz="2200" b="1" dirty="0">
                <a:sym typeface="Wingdings" panose="05000000000000000000" pitchFamily="2" charset="2"/>
              </a:rPr>
              <a:t>a </a:t>
            </a:r>
            <a:r>
              <a:rPr lang="fr-FR" sz="2200" b="1" dirty="0" err="1">
                <a:sym typeface="Wingdings" panose="05000000000000000000" pitchFamily="2" charset="2"/>
              </a:rPr>
              <a:t>typical</a:t>
            </a:r>
            <a:r>
              <a:rPr lang="fr-FR" sz="2200" b="1" dirty="0">
                <a:sym typeface="Wingdings" panose="05000000000000000000" pitchFamily="2" charset="2"/>
              </a:rPr>
              <a:t> DBD glow </a:t>
            </a:r>
            <a:r>
              <a:rPr lang="fr-FR" sz="2200" b="1" dirty="0" smtClean="0">
                <a:sym typeface="Wingdings" panose="05000000000000000000" pitchFamily="2" charset="2"/>
              </a:rPr>
              <a:t>vs </a:t>
            </a:r>
            <a:r>
              <a:rPr lang="fr-FR" sz="2200" b="1" dirty="0" err="1" smtClean="0">
                <a:sym typeface="Wingdings" panose="05000000000000000000" pitchFamily="2" charset="2"/>
              </a:rPr>
              <a:t>hybrid</a:t>
            </a:r>
            <a:r>
              <a:rPr lang="fr-FR" sz="2200" b="1" dirty="0" smtClean="0">
                <a:sym typeface="Wingdings" panose="05000000000000000000" pitchFamily="2" charset="2"/>
              </a:rPr>
              <a:t> glow </a:t>
            </a:r>
            <a:r>
              <a:rPr lang="fr-FR" sz="2200" b="1" dirty="0" err="1" smtClean="0">
                <a:sym typeface="Wingdings" panose="05000000000000000000" pitchFamily="2" charset="2"/>
              </a:rPr>
              <a:t>discharge</a:t>
            </a:r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val="95384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6427263"/>
            <a:ext cx="12192000" cy="432000"/>
          </a:xfrm>
          <a:prstGeom prst="rect">
            <a:avLst/>
          </a:prstGeom>
          <a:gradFill>
            <a:gsLst>
              <a:gs pos="0">
                <a:srgbClr val="B4C7E7"/>
              </a:gs>
              <a:gs pos="100000">
                <a:srgbClr val="4472C4"/>
              </a:gs>
            </a:gsLst>
            <a:lin ang="108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9569660" cy="1044659"/>
          </a:xfrm>
        </p:spPr>
        <p:txBody>
          <a:bodyPr>
            <a:normAutofit/>
          </a:bodyPr>
          <a:lstStyle/>
          <a:p>
            <a:r>
              <a:rPr lang="fr-FR" sz="3200" b="1" u="sng" dirty="0" err="1" smtClean="0">
                <a:solidFill>
                  <a:srgbClr val="002060"/>
                </a:solidFill>
              </a:rPr>
              <a:t>Experimental</a:t>
            </a:r>
            <a:r>
              <a:rPr lang="fr-FR" sz="3200" b="1" u="sng" dirty="0" smtClean="0">
                <a:solidFill>
                  <a:srgbClr val="002060"/>
                </a:solidFill>
              </a:rPr>
              <a:t> </a:t>
            </a:r>
            <a:r>
              <a:rPr lang="fr-FR" sz="3200" b="1" u="sng" dirty="0" err="1" smtClean="0">
                <a:solidFill>
                  <a:srgbClr val="002060"/>
                </a:solidFill>
              </a:rPr>
              <a:t>details</a:t>
            </a:r>
            <a:endParaRPr lang="en-US" sz="3200" b="1" u="sng" dirty="0">
              <a:solidFill>
                <a:srgbClr val="00206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10600" y="6461857"/>
            <a:ext cx="2743200" cy="365125"/>
          </a:xfrm>
        </p:spPr>
        <p:txBody>
          <a:bodyPr/>
          <a:lstStyle/>
          <a:p>
            <a:fld id="{242CEC85-9F48-49B8-9E68-77A4994C5950}" type="slidenum">
              <a:rPr lang="en-US" smtClean="0"/>
              <a:t>13</a:t>
            </a:fld>
            <a:endParaRPr lang="en-US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1044660"/>
            <a:ext cx="11208000" cy="54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1"/>
              </a:gs>
            </a:gsLst>
            <a:path path="circle">
              <a:fillToRect l="100000" t="100000"/>
            </a:path>
            <a:tileRect r="-100000" b="-1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pic>
        <p:nvPicPr>
          <p:cNvPr id="26" name="Picture 2" descr="CAPhys (@CAPhys) / Twit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8661" y="97974"/>
            <a:ext cx="802707" cy="80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Espace réservé de la date 24"/>
          <p:cNvSpPr>
            <a:spLocks noGrp="1"/>
          </p:cNvSpPr>
          <p:nvPr>
            <p:ph type="dt" sz="half" idx="10"/>
          </p:nvPr>
        </p:nvSpPr>
        <p:spPr>
          <a:xfrm>
            <a:off x="746648" y="6450779"/>
            <a:ext cx="274320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08/06/2022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6120902" y="900681"/>
            <a:ext cx="5845629" cy="3729736"/>
            <a:chOff x="7723628" y="3381800"/>
            <a:chExt cx="4140607" cy="2917515"/>
          </a:xfrm>
        </p:grpSpPr>
        <p:graphicFrame>
          <p:nvGraphicFramePr>
            <p:cNvPr id="29" name="Objet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02147062"/>
                </p:ext>
              </p:extLst>
            </p:nvPr>
          </p:nvGraphicFramePr>
          <p:xfrm>
            <a:off x="7976209" y="3381800"/>
            <a:ext cx="3635446" cy="27817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11" name="Graph" r:id="rId4" imgW="3920760" imgH="3000960" progId="Origin95.Graph">
                    <p:embed/>
                  </p:oleObj>
                </mc:Choice>
                <mc:Fallback>
                  <p:oleObj name="Graph" r:id="rId4" imgW="3920760" imgH="3000960" progId="Origin95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7976209" y="3381800"/>
                          <a:ext cx="3635446" cy="278177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Rectangle 17"/>
            <p:cNvSpPr/>
            <p:nvPr/>
          </p:nvSpPr>
          <p:spPr>
            <a:xfrm>
              <a:off x="7723628" y="6053094"/>
              <a:ext cx="4140607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u="sng" dirty="0" smtClean="0"/>
                <a:t>Current and voltage for the 1</a:t>
              </a:r>
              <a:r>
                <a:rPr lang="en-US" sz="1000" u="sng" baseline="30000" dirty="0" smtClean="0"/>
                <a:t>st</a:t>
              </a:r>
              <a:r>
                <a:rPr lang="en-US" sz="1000" u="sng" dirty="0" smtClean="0"/>
                <a:t> and the 3</a:t>
              </a:r>
              <a:r>
                <a:rPr lang="en-US" sz="1000" u="sng" baseline="30000" dirty="0" smtClean="0"/>
                <a:t>rd</a:t>
              </a:r>
              <a:r>
                <a:rPr lang="en-US" sz="1000" u="sng" dirty="0" smtClean="0"/>
                <a:t> discharge with 280 </a:t>
              </a:r>
              <a:r>
                <a:rPr lang="en-US" sz="1000" u="sng" dirty="0" err="1" smtClean="0"/>
                <a:t>sccm</a:t>
              </a:r>
              <a:r>
                <a:rPr lang="en-US" sz="1000" u="sng" dirty="0" smtClean="0"/>
                <a:t> flux </a:t>
              </a:r>
              <a:endParaRPr lang="en-US" sz="1000" u="sng" baseline="-25000" dirty="0"/>
            </a:p>
          </p:txBody>
        </p:sp>
      </p:grpSp>
      <p:sp>
        <p:nvSpPr>
          <p:cNvPr id="19" name="Rectangle à coins arrondis 18"/>
          <p:cNvSpPr/>
          <p:nvPr/>
        </p:nvSpPr>
        <p:spPr>
          <a:xfrm>
            <a:off x="2233430" y="4752669"/>
            <a:ext cx="7725140" cy="160943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>
                <a:solidFill>
                  <a:schemeClr val="tx1"/>
                </a:solidFill>
              </a:rPr>
              <a:t>Breakdown on the </a:t>
            </a:r>
            <a:r>
              <a:rPr lang="fr-FR" dirty="0">
                <a:solidFill>
                  <a:srgbClr val="0000CC"/>
                </a:solidFill>
              </a:rPr>
              <a:t>3rd </a:t>
            </a:r>
            <a:r>
              <a:rPr lang="fr-FR" dirty="0" err="1">
                <a:solidFill>
                  <a:srgbClr val="0000CC"/>
                </a:solidFill>
              </a:rPr>
              <a:t>electrode</a:t>
            </a:r>
            <a:r>
              <a:rPr lang="fr-FR" dirty="0">
                <a:solidFill>
                  <a:srgbClr val="0000CC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occurs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later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>
                <a:solidFill>
                  <a:schemeClr val="tx1"/>
                </a:solidFill>
              </a:rPr>
              <a:t>than</a:t>
            </a:r>
            <a:r>
              <a:rPr lang="fr-FR" dirty="0">
                <a:solidFill>
                  <a:schemeClr val="tx1"/>
                </a:solidFill>
              </a:rPr>
              <a:t> the one on the </a:t>
            </a:r>
            <a:r>
              <a:rPr lang="fr-FR" dirty="0">
                <a:solidFill>
                  <a:srgbClr val="FF0000"/>
                </a:solidFill>
              </a:rPr>
              <a:t>1</a:t>
            </a:r>
            <a:r>
              <a:rPr lang="fr-FR" baseline="30000" dirty="0">
                <a:solidFill>
                  <a:srgbClr val="FF0000"/>
                </a:solidFill>
              </a:rPr>
              <a:t>st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electrode</a:t>
            </a:r>
            <a:endParaRPr lang="fr-FR" dirty="0">
              <a:solidFill>
                <a:srgbClr val="FF0000"/>
              </a:solidFill>
            </a:endParaRP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i.e. For a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higher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applied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voltage</a:t>
            </a:r>
            <a:r>
              <a:rPr lang="fr-FR" dirty="0">
                <a:solidFill>
                  <a:schemeClr val="tx1"/>
                </a:solidFill>
              </a:rPr>
              <a:t> </a:t>
            </a:r>
          </a:p>
          <a:p>
            <a:endParaRPr lang="fr-FR" dirty="0">
              <a:solidFill>
                <a:schemeClr val="tx1"/>
              </a:solidFill>
            </a:endParaRPr>
          </a:p>
          <a:p>
            <a:r>
              <a:rPr lang="fr-FR" dirty="0" err="1">
                <a:solidFill>
                  <a:schemeClr val="tx1"/>
                </a:solidFill>
              </a:rPr>
              <a:t>Confirms</a:t>
            </a:r>
            <a:r>
              <a:rPr lang="fr-FR" dirty="0">
                <a:solidFill>
                  <a:schemeClr val="tx1"/>
                </a:solidFill>
              </a:rPr>
              <a:t> the </a:t>
            </a:r>
            <a:r>
              <a:rPr lang="fr-FR" dirty="0" err="1">
                <a:solidFill>
                  <a:schemeClr val="tx1"/>
                </a:solidFill>
              </a:rPr>
              <a:t>consumption</a:t>
            </a:r>
            <a:r>
              <a:rPr lang="fr-FR" dirty="0">
                <a:solidFill>
                  <a:schemeClr val="tx1"/>
                </a:solidFill>
              </a:rPr>
              <a:t> of NH</a:t>
            </a:r>
            <a:r>
              <a:rPr lang="fr-FR" baseline="-25000" dirty="0">
                <a:solidFill>
                  <a:schemeClr val="tx1"/>
                </a:solidFill>
              </a:rPr>
              <a:t>3 </a:t>
            </a:r>
            <a:r>
              <a:rPr lang="fr-FR" dirty="0" err="1">
                <a:solidFill>
                  <a:schemeClr val="tx1"/>
                </a:solidFill>
              </a:rPr>
              <a:t>along</a:t>
            </a:r>
            <a:r>
              <a:rPr lang="fr-FR" dirty="0">
                <a:solidFill>
                  <a:schemeClr val="tx1"/>
                </a:solidFill>
              </a:rPr>
              <a:t> the </a:t>
            </a:r>
            <a:r>
              <a:rPr lang="fr-FR" dirty="0" err="1">
                <a:solidFill>
                  <a:schemeClr val="tx1"/>
                </a:solidFill>
              </a:rPr>
              <a:t>gas</a:t>
            </a:r>
            <a:r>
              <a:rPr lang="fr-FR" dirty="0">
                <a:solidFill>
                  <a:schemeClr val="tx1"/>
                </a:solidFill>
              </a:rPr>
              <a:t> flow </a:t>
            </a:r>
            <a:r>
              <a:rPr lang="fr-FR" dirty="0" err="1">
                <a:solidFill>
                  <a:schemeClr val="tx1"/>
                </a:solidFill>
              </a:rPr>
              <a:t>lines</a:t>
            </a:r>
            <a:endParaRPr lang="en-US" baseline="-25000" dirty="0">
              <a:solidFill>
                <a:schemeClr val="tx1"/>
              </a:solidFill>
            </a:endParaRPr>
          </a:p>
        </p:txBody>
      </p:sp>
      <p:grpSp>
        <p:nvGrpSpPr>
          <p:cNvPr id="28" name="Groupe 27"/>
          <p:cNvGrpSpPr/>
          <p:nvPr/>
        </p:nvGrpSpPr>
        <p:grpSpPr>
          <a:xfrm>
            <a:off x="472524" y="1799207"/>
            <a:ext cx="6034648" cy="1909754"/>
            <a:chOff x="363041" y="3917580"/>
            <a:chExt cx="6034648" cy="1909754"/>
          </a:xfrm>
        </p:grpSpPr>
        <p:pic>
          <p:nvPicPr>
            <p:cNvPr id="33" name="Image 3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041" y="3917580"/>
              <a:ext cx="5988774" cy="1909754"/>
            </a:xfrm>
            <a:prstGeom prst="rect">
              <a:avLst/>
            </a:prstGeom>
          </p:spPr>
        </p:pic>
        <p:sp>
          <p:nvSpPr>
            <p:cNvPr id="35" name="ZoneTexte 34"/>
            <p:cNvSpPr txBox="1"/>
            <p:nvPr/>
          </p:nvSpPr>
          <p:spPr>
            <a:xfrm>
              <a:off x="4539745" y="4971234"/>
              <a:ext cx="490169" cy="44544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1</a:t>
              </a:r>
              <a:r>
                <a:rPr lang="fr-FR" baseline="30000" dirty="0" smtClean="0">
                  <a:solidFill>
                    <a:srgbClr val="FF0000"/>
                  </a:solidFill>
                </a:rPr>
                <a:t>st</a:t>
              </a:r>
              <a:endParaRPr lang="en-US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1936898" y="4971233"/>
              <a:ext cx="43261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3</a:t>
              </a:r>
              <a:r>
                <a:rPr lang="fr-FR" baseline="30000" dirty="0" smtClean="0">
                  <a:solidFill>
                    <a:srgbClr val="0070C0"/>
                  </a:solidFill>
                </a:rPr>
                <a:t>rd</a:t>
              </a:r>
              <a:endParaRPr lang="en-US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4946651" y="4370794"/>
              <a:ext cx="1451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chemeClr val="bg1"/>
                  </a:solidFill>
                </a:rPr>
                <a:t>Ar + 215 ppm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8" name="Flèche gauche 37"/>
            <p:cNvSpPr/>
            <p:nvPr/>
          </p:nvSpPr>
          <p:spPr>
            <a:xfrm>
              <a:off x="5078336" y="4667558"/>
              <a:ext cx="1187669" cy="32393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84725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6427263"/>
            <a:ext cx="12192000" cy="432000"/>
          </a:xfrm>
          <a:prstGeom prst="rect">
            <a:avLst/>
          </a:prstGeom>
          <a:gradFill>
            <a:gsLst>
              <a:gs pos="0">
                <a:srgbClr val="B4C7E7"/>
              </a:gs>
              <a:gs pos="100000">
                <a:srgbClr val="4472C4"/>
              </a:gs>
            </a:gsLst>
            <a:lin ang="108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9569660" cy="1044659"/>
          </a:xfrm>
        </p:spPr>
        <p:txBody>
          <a:bodyPr>
            <a:normAutofit/>
          </a:bodyPr>
          <a:lstStyle/>
          <a:p>
            <a:r>
              <a:rPr lang="fr-FR" sz="3200" b="1" u="sng" dirty="0" err="1" smtClean="0">
                <a:solidFill>
                  <a:srgbClr val="002060"/>
                </a:solidFill>
              </a:rPr>
              <a:t>Consumption</a:t>
            </a:r>
            <a:r>
              <a:rPr lang="fr-FR" sz="3200" b="1" u="sng" dirty="0" smtClean="0">
                <a:solidFill>
                  <a:srgbClr val="002060"/>
                </a:solidFill>
              </a:rPr>
              <a:t> of NH</a:t>
            </a:r>
            <a:r>
              <a:rPr lang="fr-FR" sz="3200" b="1" u="sng" baseline="-25000" dirty="0" smtClean="0">
                <a:solidFill>
                  <a:srgbClr val="002060"/>
                </a:solidFill>
              </a:rPr>
              <a:t>3</a:t>
            </a:r>
            <a:r>
              <a:rPr lang="fr-FR" sz="3200" b="1" u="sng" dirty="0" smtClean="0">
                <a:solidFill>
                  <a:srgbClr val="002060"/>
                </a:solidFill>
              </a:rPr>
              <a:t> by the </a:t>
            </a:r>
            <a:r>
              <a:rPr lang="fr-FR" sz="3200" b="1" u="sng" dirty="0" err="1" smtClean="0">
                <a:solidFill>
                  <a:srgbClr val="002060"/>
                </a:solidFill>
              </a:rPr>
              <a:t>discharge</a:t>
            </a:r>
            <a:endParaRPr lang="en-US" sz="3200" b="1" u="sng" dirty="0">
              <a:solidFill>
                <a:srgbClr val="00206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10600" y="6461857"/>
            <a:ext cx="2743200" cy="365125"/>
          </a:xfrm>
        </p:spPr>
        <p:txBody>
          <a:bodyPr/>
          <a:lstStyle/>
          <a:p>
            <a:fld id="{242CEC85-9F48-49B8-9E68-77A4994C5950}" type="slidenum">
              <a:rPr lang="en-US" smtClean="0"/>
              <a:t>14</a:t>
            </a:fld>
            <a:endParaRPr lang="en-US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1044660"/>
            <a:ext cx="11208000" cy="54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1"/>
              </a:gs>
            </a:gsLst>
            <a:path path="circle">
              <a:fillToRect l="100000" t="100000"/>
            </a:path>
            <a:tileRect r="-100000" b="-1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pic>
        <p:nvPicPr>
          <p:cNvPr id="26" name="Picture 2" descr="CAPhys (@CAPhys) / Twitt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8661" y="97974"/>
            <a:ext cx="802707" cy="80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Espace réservé de la date 24"/>
          <p:cNvSpPr>
            <a:spLocks noGrp="1"/>
          </p:cNvSpPr>
          <p:nvPr>
            <p:ph type="dt" sz="half" idx="10"/>
          </p:nvPr>
        </p:nvSpPr>
        <p:spPr>
          <a:xfrm>
            <a:off x="746648" y="6450779"/>
            <a:ext cx="274320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08/06/2022</a:t>
            </a:r>
            <a:endParaRPr lang="en-US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à coins arrondis 32"/>
              <p:cNvSpPr/>
              <p:nvPr/>
            </p:nvSpPr>
            <p:spPr>
              <a:xfrm>
                <a:off x="184305" y="1626582"/>
                <a:ext cx="5864565" cy="3991373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fr-FR" dirty="0" smtClean="0">
                    <a:solidFill>
                      <a:schemeClr val="tx1"/>
                    </a:solidFill>
                  </a:rPr>
                  <a:t>Penning </a:t>
                </a:r>
                <a:r>
                  <a:rPr lang="fr-FR" dirty="0" err="1" smtClean="0">
                    <a:solidFill>
                      <a:schemeClr val="tx1"/>
                    </a:solidFill>
                  </a:rPr>
                  <a:t>reaction</a:t>
                </a:r>
                <a:r>
                  <a:rPr lang="fr-FR" dirty="0" smtClean="0">
                    <a:solidFill>
                      <a:schemeClr val="tx1"/>
                    </a:solidFill>
                  </a:rPr>
                  <a:t> </a:t>
                </a:r>
                <a:r>
                  <a:rPr lang="fr-FR" dirty="0" err="1" smtClean="0">
                    <a:solidFill>
                      <a:schemeClr val="tx1"/>
                    </a:solidFill>
                  </a:rPr>
                  <a:t>can</a:t>
                </a:r>
                <a:r>
                  <a:rPr lang="fr-FR" dirty="0" smtClean="0">
                    <a:solidFill>
                      <a:schemeClr val="tx1"/>
                    </a:solidFill>
                  </a:rPr>
                  <a:t> </a:t>
                </a:r>
                <a:r>
                  <a:rPr lang="fr-FR" dirty="0" err="1" smtClean="0">
                    <a:solidFill>
                      <a:schemeClr val="tx1"/>
                    </a:solidFill>
                  </a:rPr>
                  <a:t>be</a:t>
                </a:r>
                <a:r>
                  <a:rPr lang="fr-FR" dirty="0" smtClean="0">
                    <a:solidFill>
                      <a:schemeClr val="tx1"/>
                    </a:solidFill>
                  </a:rPr>
                  <a:t> </a:t>
                </a:r>
                <a:r>
                  <a:rPr lang="fr-FR" b="1" dirty="0" err="1" smtClean="0">
                    <a:solidFill>
                      <a:schemeClr val="tx1"/>
                    </a:solidFill>
                  </a:rPr>
                  <a:t>ionization</a:t>
                </a:r>
                <a:r>
                  <a:rPr lang="fr-FR" dirty="0" smtClean="0">
                    <a:solidFill>
                      <a:schemeClr val="tx1"/>
                    </a:solidFill>
                  </a:rPr>
                  <a:t> or </a:t>
                </a:r>
                <a:r>
                  <a:rPr lang="fr-FR" b="1" dirty="0" smtClean="0">
                    <a:solidFill>
                      <a:schemeClr val="tx1"/>
                    </a:solidFill>
                  </a:rPr>
                  <a:t>dissociation</a:t>
                </a:r>
                <a:r>
                  <a:rPr lang="fr-FR" dirty="0" smtClean="0">
                    <a:solidFill>
                      <a:schemeClr val="tx1"/>
                    </a:solidFill>
                  </a:rPr>
                  <a:t> of NH</a:t>
                </a:r>
                <a:r>
                  <a:rPr lang="fr-FR" baseline="-25000" dirty="0" smtClean="0">
                    <a:solidFill>
                      <a:schemeClr val="tx1"/>
                    </a:solidFill>
                  </a:rPr>
                  <a:t>3</a:t>
                </a:r>
                <a:r>
                  <a:rPr lang="fr-FR" dirty="0" smtClean="0">
                    <a:solidFill>
                      <a:schemeClr val="tx1"/>
                    </a:solidFill>
                  </a:rPr>
                  <a:t>:</a:t>
                </a:r>
              </a:p>
              <a:p>
                <a:endParaRPr lang="fr-FR" dirty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fr-FR" i="1" smtClean="0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𝑨𝒓</m:t>
                        </m:r>
                      </m:e>
                      <m:sup>
                        <m: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+</m:t>
                    </m:r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𝑵𝑯</m:t>
                    </m:r>
                    <m:r>
                      <a:rPr lang="fr-FR" i="1" baseline="-25000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𝟑</m:t>
                    </m:r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⟺</m:t>
                    </m:r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𝑨𝒓</m:t>
                    </m:r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+ </m:t>
                    </m:r>
                    <m:sSup>
                      <m:sSupPr>
                        <m:ctrlP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𝑵𝑯</m:t>
                        </m:r>
                        <m:r>
                          <a:rPr lang="fr-FR" i="1" baseline="-25000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  <m:sup>
                        <m: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fr-FR" dirty="0" smtClean="0">
                    <a:ln w="0"/>
                    <a:solidFill>
                      <a:srgbClr val="00206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sym typeface="Wingdings" panose="05000000000000000000" pitchFamily="2" charset="2"/>
                  </a:rPr>
                  <a:t>		42% [1]</a:t>
                </a:r>
              </a:p>
              <a:p>
                <a:endParaRPr lang="fr-FR" dirty="0">
                  <a:ln w="0"/>
                  <a:solidFill>
                    <a:srgbClr val="00206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sym typeface="Wingdings" panose="05000000000000000000" pitchFamily="2" charset="2"/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𝑨𝒓</m:t>
                        </m:r>
                      </m:e>
                      <m:sup>
                        <m: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+</m:t>
                    </m:r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𝑵𝑯</m:t>
                    </m:r>
                    <m:r>
                      <a:rPr lang="fr-FR" i="1" baseline="-25000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𝟑</m:t>
                    </m:r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⟺</m:t>
                    </m:r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𝑨𝒓</m:t>
                    </m:r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+</m:t>
                    </m:r>
                    <m:r>
                      <a:rPr lang="fr-FR" i="1" smtClean="0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𝒃𝒚𝒑𝒓𝒐𝒅𝒖𝒄𝒕𝒔</m:t>
                    </m:r>
                    <m:r>
                      <a:rPr lang="fr-FR" i="1" smtClean="0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i="1" smtClean="0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𝒐𝒇</m:t>
                    </m:r>
                    <m:r>
                      <a:rPr lang="fr-FR" i="1" smtClean="0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i="1" smtClean="0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𝑵𝑯</m:t>
                    </m:r>
                    <m:r>
                      <a:rPr lang="fr-FR" i="1" baseline="-25000" smtClean="0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fr-FR" dirty="0" smtClean="0">
                    <a:ln w="0"/>
                    <a:solidFill>
                      <a:srgbClr val="00206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sym typeface="Wingdings" panose="05000000000000000000" pitchFamily="2" charset="2"/>
                  </a:rPr>
                  <a:t>	58% [1]</a:t>
                </a:r>
              </a:p>
              <a:p>
                <a:endParaRPr lang="fr-FR" dirty="0" smtClean="0">
                  <a:solidFill>
                    <a:schemeClr val="accent2"/>
                  </a:solidFill>
                  <a:sym typeface="Wingdings" panose="05000000000000000000" pitchFamily="2" charset="2"/>
                </a:endParaRPr>
              </a:p>
              <a:p>
                <a:endParaRPr lang="fr-FR" dirty="0">
                  <a:solidFill>
                    <a:schemeClr val="accent2"/>
                  </a:solidFill>
                  <a:sym typeface="Wingdings" panose="05000000000000000000" pitchFamily="2" charset="2"/>
                </a:endParaRPr>
              </a:p>
              <a:p>
                <a:pPr algn="ctr"/>
                <a:r>
                  <a:rPr lang="fr-FR" b="1" dirty="0" err="1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Consumption</a:t>
                </a:r>
                <a:r>
                  <a:rPr lang="fr-FR" b="1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of NH</a:t>
                </a:r>
                <a:r>
                  <a:rPr lang="fr-FR" b="1" baseline="-25000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3</a:t>
                </a:r>
                <a:r>
                  <a:rPr lang="fr-FR" b="1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by the plasma</a:t>
                </a:r>
                <a:endParaRPr lang="fr-FR" b="1" dirty="0">
                  <a:solidFill>
                    <a:schemeClr val="accent2"/>
                  </a:solidFill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33" name="Rectangle à coins arrondis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305" y="1626582"/>
                <a:ext cx="5864565" cy="3991373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0" y="6196431"/>
            <a:ext cx="979393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/>
              <a:t>[</a:t>
            </a:r>
            <a:r>
              <a:rPr lang="en-US" sz="900" dirty="0" smtClean="0"/>
              <a:t>1] J</a:t>
            </a:r>
            <a:r>
              <a:rPr lang="en-US" sz="900" dirty="0"/>
              <a:t>. </a:t>
            </a:r>
            <a:r>
              <a:rPr lang="en-US" sz="900" dirty="0" err="1"/>
              <a:t>Balamuta</a:t>
            </a:r>
            <a:r>
              <a:rPr lang="en-US" sz="900" dirty="0"/>
              <a:t>, M. F. </a:t>
            </a:r>
            <a:r>
              <a:rPr lang="en-US" sz="900" dirty="0" err="1"/>
              <a:t>Golde</a:t>
            </a:r>
            <a:r>
              <a:rPr lang="en-US" sz="900" dirty="0"/>
              <a:t>, and Y. Ho, </a:t>
            </a:r>
            <a:r>
              <a:rPr lang="en-US" sz="900" i="1" dirty="0" smtClean="0"/>
              <a:t>J</a:t>
            </a:r>
            <a:r>
              <a:rPr lang="en-US" sz="900" i="1" dirty="0"/>
              <a:t>. Chem. Phys.</a:t>
            </a:r>
            <a:r>
              <a:rPr lang="en-US" sz="900" dirty="0"/>
              <a:t>, vol. 82, no. 7, pp. 3169–3178, 1983.</a:t>
            </a:r>
          </a:p>
        </p:txBody>
      </p:sp>
      <p:grpSp>
        <p:nvGrpSpPr>
          <p:cNvPr id="13" name="Groupe 12"/>
          <p:cNvGrpSpPr>
            <a:grpSpLocks noChangeAspect="1"/>
          </p:cNvGrpSpPr>
          <p:nvPr/>
        </p:nvGrpSpPr>
        <p:grpSpPr>
          <a:xfrm>
            <a:off x="6155657" y="1897063"/>
            <a:ext cx="5963773" cy="3449629"/>
            <a:chOff x="6803575" y="2234825"/>
            <a:chExt cx="5388425" cy="2858294"/>
          </a:xfrm>
        </p:grpSpPr>
        <p:grpSp>
          <p:nvGrpSpPr>
            <p:cNvPr id="18" name="Groupe 17"/>
            <p:cNvGrpSpPr/>
            <p:nvPr/>
          </p:nvGrpSpPr>
          <p:grpSpPr>
            <a:xfrm>
              <a:off x="6803575" y="2234825"/>
              <a:ext cx="5388425" cy="2858294"/>
              <a:chOff x="7304202" y="1011543"/>
              <a:chExt cx="4530916" cy="2369907"/>
            </a:xfrm>
          </p:grpSpPr>
          <p:pic>
            <p:nvPicPr>
              <p:cNvPr id="19" name="Image 1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04202" y="1011543"/>
                <a:ext cx="4530916" cy="236990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20" name="ZoneTexte 19"/>
              <p:cNvSpPr txBox="1"/>
              <p:nvPr/>
            </p:nvSpPr>
            <p:spPr>
              <a:xfrm>
                <a:off x="9982200" y="2055389"/>
                <a:ext cx="412164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dirty="0" smtClean="0">
                    <a:solidFill>
                      <a:srgbClr val="FF0000"/>
                    </a:solidFill>
                  </a:rPr>
                  <a:t>1</a:t>
                </a:r>
                <a:r>
                  <a:rPr lang="fr-FR" baseline="30000" dirty="0" smtClean="0">
                    <a:solidFill>
                      <a:srgbClr val="FF0000"/>
                    </a:solidFill>
                  </a:rPr>
                  <a:t>st</a:t>
                </a:r>
                <a:endParaRPr lang="en-US" baseline="30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1" name="ZoneTexte 20"/>
              <p:cNvSpPr txBox="1"/>
              <p:nvPr/>
            </p:nvSpPr>
            <p:spPr>
              <a:xfrm>
                <a:off x="8814841" y="2034102"/>
                <a:ext cx="432619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dirty="0" smtClean="0">
                    <a:solidFill>
                      <a:srgbClr val="0000CC"/>
                    </a:solidFill>
                  </a:rPr>
                  <a:t>3</a:t>
                </a:r>
                <a:r>
                  <a:rPr lang="fr-FR" baseline="30000" dirty="0" smtClean="0">
                    <a:solidFill>
                      <a:srgbClr val="0000CC"/>
                    </a:solidFill>
                  </a:rPr>
                  <a:t>rd</a:t>
                </a:r>
                <a:endParaRPr lang="en-US" baseline="30000" dirty="0">
                  <a:solidFill>
                    <a:srgbClr val="0000CC"/>
                  </a:solidFill>
                </a:endParaRPr>
              </a:p>
            </p:txBody>
          </p:sp>
        </p:grpSp>
        <p:sp>
          <p:nvSpPr>
            <p:cNvPr id="22" name="ZoneTexte 21"/>
            <p:cNvSpPr txBox="1"/>
            <p:nvPr/>
          </p:nvSpPr>
          <p:spPr>
            <a:xfrm>
              <a:off x="10233488" y="2369288"/>
              <a:ext cx="1481559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2 mm gap</a:t>
              </a:r>
            </a:p>
            <a:p>
              <a:r>
                <a:rPr lang="fr-FR" sz="1200" dirty="0" smtClean="0"/>
                <a:t>1 mm layer of quartz</a:t>
              </a:r>
              <a:endParaRPr lang="en-US" sz="1200" dirty="0"/>
            </a:p>
          </p:txBody>
        </p:sp>
      </p:grpSp>
      <p:sp>
        <p:nvSpPr>
          <p:cNvPr id="2" name="ZoneTexte 1"/>
          <p:cNvSpPr txBox="1"/>
          <p:nvPr/>
        </p:nvSpPr>
        <p:spPr>
          <a:xfrm>
            <a:off x="8539462" y="5470223"/>
            <a:ext cx="11961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u="sng" dirty="0" err="1" smtClean="0"/>
              <a:t>Experimental</a:t>
            </a:r>
            <a:r>
              <a:rPr lang="fr-FR" sz="1000" u="sng" dirty="0" smtClean="0"/>
              <a:t> setup</a:t>
            </a:r>
            <a:endParaRPr lang="en-US" sz="1000" u="sng" dirty="0"/>
          </a:p>
        </p:txBody>
      </p:sp>
    </p:spTree>
    <p:extLst>
      <p:ext uri="{BB962C8B-B14F-4D97-AF65-F5344CB8AC3E}">
        <p14:creationId xmlns:p14="http://schemas.microsoft.com/office/powerpoint/2010/main" val="404684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6427263"/>
            <a:ext cx="12192000" cy="432000"/>
          </a:xfrm>
          <a:prstGeom prst="rect">
            <a:avLst/>
          </a:prstGeom>
          <a:gradFill>
            <a:gsLst>
              <a:gs pos="0">
                <a:srgbClr val="B4C7E7"/>
              </a:gs>
              <a:gs pos="100000">
                <a:srgbClr val="4472C4"/>
              </a:gs>
            </a:gsLst>
            <a:lin ang="108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9569660" cy="1044659"/>
          </a:xfrm>
        </p:spPr>
        <p:txBody>
          <a:bodyPr>
            <a:normAutofit/>
          </a:bodyPr>
          <a:lstStyle/>
          <a:p>
            <a:r>
              <a:rPr lang="fr-FR" sz="3200" b="1" u="sng" dirty="0" smtClean="0">
                <a:solidFill>
                  <a:srgbClr val="002060"/>
                </a:solidFill>
              </a:rPr>
              <a:t>Conclusion</a:t>
            </a:r>
            <a:endParaRPr lang="en-US" sz="3200" b="1" u="sng" dirty="0">
              <a:solidFill>
                <a:srgbClr val="00206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10600" y="6461857"/>
            <a:ext cx="2743200" cy="365125"/>
          </a:xfrm>
        </p:spPr>
        <p:txBody>
          <a:bodyPr/>
          <a:lstStyle/>
          <a:p>
            <a:fld id="{242CEC85-9F48-49B8-9E68-77A4994C5950}" type="slidenum">
              <a:rPr lang="en-US" smtClean="0"/>
              <a:t>15</a:t>
            </a:fld>
            <a:endParaRPr lang="en-US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1044660"/>
            <a:ext cx="11208000" cy="54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1"/>
              </a:gs>
            </a:gsLst>
            <a:path path="circle">
              <a:fillToRect l="100000" t="100000"/>
            </a:path>
            <a:tileRect r="-100000" b="-1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pic>
        <p:nvPicPr>
          <p:cNvPr id="26" name="Picture 2" descr="CAPhys (@CAPhys) / Twitt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8661" y="97974"/>
            <a:ext cx="802707" cy="80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Espace réservé de la date 24"/>
          <p:cNvSpPr>
            <a:spLocks noGrp="1"/>
          </p:cNvSpPr>
          <p:nvPr>
            <p:ph type="dt" sz="half" idx="10"/>
          </p:nvPr>
        </p:nvSpPr>
        <p:spPr>
          <a:xfrm>
            <a:off x="746648" y="6450779"/>
            <a:ext cx="274320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08/06/2022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0285221" y="1938435"/>
            <a:ext cx="1451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Ar + 215 ppm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746648" y="1352143"/>
            <a:ext cx="10607152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 err="1" smtClean="0"/>
              <a:t>Quantity</a:t>
            </a:r>
            <a:r>
              <a:rPr lang="fr-FR" b="1" dirty="0" smtClean="0"/>
              <a:t> of NH</a:t>
            </a:r>
            <a:r>
              <a:rPr lang="fr-FR" b="1" baseline="-25000" dirty="0" smtClean="0"/>
              <a:t>3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a key </a:t>
            </a:r>
            <a:r>
              <a:rPr lang="fr-FR" b="1" dirty="0" err="1" smtClean="0"/>
              <a:t>parameter</a:t>
            </a:r>
            <a:r>
              <a:rPr lang="fr-FR" b="1" dirty="0" smtClean="0"/>
              <a:t> in the </a:t>
            </a:r>
            <a:r>
              <a:rPr lang="fr-FR" b="1" dirty="0" err="1" smtClean="0"/>
              <a:t>physics</a:t>
            </a:r>
            <a:r>
              <a:rPr lang="fr-FR" b="1" dirty="0" smtClean="0"/>
              <a:t> </a:t>
            </a:r>
            <a:r>
              <a:rPr lang="fr-FR" b="1" dirty="0" err="1" smtClean="0"/>
              <a:t>driving</a:t>
            </a:r>
            <a:r>
              <a:rPr lang="fr-FR" b="1" dirty="0" smtClean="0"/>
              <a:t> Ar </a:t>
            </a:r>
            <a:r>
              <a:rPr lang="fr-FR" b="1" dirty="0" err="1" smtClean="0"/>
              <a:t>based</a:t>
            </a:r>
            <a:r>
              <a:rPr lang="fr-FR" b="1" dirty="0" smtClean="0"/>
              <a:t> </a:t>
            </a:r>
            <a:r>
              <a:rPr lang="fr-FR" b="1" dirty="0" err="1" smtClean="0"/>
              <a:t>homogeneous</a:t>
            </a:r>
            <a:r>
              <a:rPr lang="fr-FR" b="1" dirty="0" smtClean="0"/>
              <a:t> </a:t>
            </a:r>
            <a:r>
              <a:rPr lang="fr-FR" b="1" dirty="0" err="1" smtClean="0"/>
              <a:t>DBDs</a:t>
            </a:r>
            <a:endParaRPr lang="fr-FR" b="1" dirty="0" smtClean="0"/>
          </a:p>
          <a:p>
            <a:endParaRPr lang="fr-FR" b="1" dirty="0" smtClean="0"/>
          </a:p>
          <a:p>
            <a:r>
              <a:rPr lang="fr-FR" b="1" dirty="0" err="1" smtClean="0"/>
              <a:t>Spacially</a:t>
            </a:r>
            <a:r>
              <a:rPr lang="fr-FR" b="1" dirty="0" smtClean="0"/>
              <a:t> </a:t>
            </a:r>
            <a:r>
              <a:rPr lang="fr-FR" b="1" dirty="0" err="1" smtClean="0"/>
              <a:t>resolved</a:t>
            </a:r>
            <a:r>
              <a:rPr lang="fr-FR" b="1" dirty="0" smtClean="0"/>
              <a:t> </a:t>
            </a:r>
            <a:r>
              <a:rPr lang="fr-FR" b="1" dirty="0" err="1" smtClean="0"/>
              <a:t>electrical</a:t>
            </a:r>
            <a:r>
              <a:rPr lang="fr-FR" b="1" dirty="0" smtClean="0"/>
              <a:t> </a:t>
            </a:r>
            <a:r>
              <a:rPr lang="fr-FR" b="1" dirty="0" err="1" smtClean="0"/>
              <a:t>measurements</a:t>
            </a:r>
            <a:r>
              <a:rPr lang="fr-FR" b="1" dirty="0" smtClean="0"/>
              <a:t> </a:t>
            </a:r>
            <a:r>
              <a:rPr lang="fr-FR" b="1" dirty="0" err="1" smtClean="0"/>
              <a:t>revealed</a:t>
            </a:r>
            <a:r>
              <a:rPr lang="fr-FR" b="1" dirty="0" smtClean="0"/>
              <a:t> </a:t>
            </a:r>
            <a:r>
              <a:rPr lang="fr-FR" b="1" dirty="0" err="1" smtClean="0"/>
              <a:t>that</a:t>
            </a:r>
            <a:r>
              <a:rPr lang="fr-FR" b="1" dirty="0" smtClean="0"/>
              <a:t> NH</a:t>
            </a:r>
            <a:r>
              <a:rPr lang="fr-FR" b="1" baseline="-25000" dirty="0" smtClean="0"/>
              <a:t>3</a:t>
            </a:r>
            <a:r>
              <a:rPr lang="fr-FR" b="1" dirty="0" smtClean="0"/>
              <a:t> </a:t>
            </a:r>
            <a:r>
              <a:rPr lang="fr-FR" b="1" dirty="0" err="1" smtClean="0"/>
              <a:t>consumption</a:t>
            </a:r>
            <a:r>
              <a:rPr lang="fr-FR" b="1" dirty="0" smtClean="0"/>
              <a:t> </a:t>
            </a:r>
            <a:r>
              <a:rPr lang="fr-FR" b="1" dirty="0" err="1" smtClean="0"/>
              <a:t>induces</a:t>
            </a:r>
            <a:r>
              <a:rPr lang="fr-FR" b="1" dirty="0" smtClean="0"/>
              <a:t>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b="1" dirty="0" err="1" smtClean="0"/>
              <a:t>Increase</a:t>
            </a:r>
            <a:r>
              <a:rPr lang="fr-FR" b="1" dirty="0" smtClean="0"/>
              <a:t> of breakdown voltage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b="1" dirty="0" err="1" smtClean="0"/>
              <a:t>Broadening</a:t>
            </a:r>
            <a:r>
              <a:rPr lang="fr-FR" b="1" dirty="0" smtClean="0"/>
              <a:t> of the </a:t>
            </a:r>
            <a:r>
              <a:rPr lang="fr-FR" b="1" dirty="0" err="1" smtClean="0"/>
              <a:t>discharge</a:t>
            </a:r>
            <a:r>
              <a:rPr lang="fr-FR" b="1" dirty="0" smtClean="0"/>
              <a:t> </a:t>
            </a:r>
            <a:r>
              <a:rPr lang="fr-FR" b="1" dirty="0" err="1" smtClean="0"/>
              <a:t>current</a:t>
            </a:r>
            <a:r>
              <a:rPr lang="fr-FR" b="1" dirty="0" smtClean="0"/>
              <a:t> </a:t>
            </a:r>
            <a:r>
              <a:rPr lang="fr-FR" b="1" dirty="0" err="1" smtClean="0"/>
              <a:t>peak</a:t>
            </a:r>
            <a:r>
              <a:rPr lang="fr-FR" b="1" dirty="0" smtClean="0"/>
              <a:t>$</a:t>
            </a:r>
          </a:p>
          <a:p>
            <a:endParaRPr lang="fr-FR" b="1" dirty="0"/>
          </a:p>
          <a:p>
            <a:r>
              <a:rPr lang="fr-FR" b="1" dirty="0" err="1"/>
              <a:t>Spacially</a:t>
            </a:r>
            <a:r>
              <a:rPr lang="fr-FR" b="1" dirty="0"/>
              <a:t> </a:t>
            </a:r>
            <a:r>
              <a:rPr lang="fr-FR" b="1" dirty="0" err="1"/>
              <a:t>resolved</a:t>
            </a:r>
            <a:r>
              <a:rPr lang="fr-FR" b="1" dirty="0"/>
              <a:t> </a:t>
            </a:r>
            <a:r>
              <a:rPr lang="fr-FR" b="1" dirty="0" err="1" smtClean="0"/>
              <a:t>optical</a:t>
            </a:r>
            <a:r>
              <a:rPr lang="fr-FR" b="1" dirty="0" smtClean="0"/>
              <a:t> </a:t>
            </a:r>
            <a:r>
              <a:rPr lang="fr-FR" b="1" dirty="0" err="1"/>
              <a:t>measurements</a:t>
            </a:r>
            <a:r>
              <a:rPr lang="fr-FR" b="1" dirty="0"/>
              <a:t> </a:t>
            </a:r>
            <a:r>
              <a:rPr lang="fr-FR" b="1" dirty="0" err="1"/>
              <a:t>revealed</a:t>
            </a:r>
            <a:r>
              <a:rPr lang="fr-FR" b="1" dirty="0"/>
              <a:t> </a:t>
            </a:r>
            <a:r>
              <a:rPr lang="fr-FR" b="1" dirty="0" err="1"/>
              <a:t>that</a:t>
            </a:r>
            <a:r>
              <a:rPr lang="fr-FR" b="1" dirty="0"/>
              <a:t> NH</a:t>
            </a:r>
            <a:r>
              <a:rPr lang="fr-FR" b="1" baseline="-25000" dirty="0"/>
              <a:t>3</a:t>
            </a:r>
            <a:r>
              <a:rPr lang="fr-FR" b="1" dirty="0"/>
              <a:t> </a:t>
            </a:r>
            <a:r>
              <a:rPr lang="fr-FR" b="1" dirty="0" err="1"/>
              <a:t>consumption</a:t>
            </a:r>
            <a:r>
              <a:rPr lang="fr-FR" b="1" dirty="0"/>
              <a:t> </a:t>
            </a:r>
            <a:r>
              <a:rPr lang="fr-FR" b="1" dirty="0" err="1"/>
              <a:t>induces</a:t>
            </a:r>
            <a:r>
              <a:rPr lang="fr-FR" b="1" dirty="0"/>
              <a:t> </a:t>
            </a:r>
            <a:r>
              <a:rPr lang="fr-FR" b="1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b="1" dirty="0" err="1" smtClean="0"/>
              <a:t>Two</a:t>
            </a:r>
            <a:r>
              <a:rPr lang="fr-FR" b="1" dirty="0" smtClean="0"/>
              <a:t> distinct </a:t>
            </a:r>
            <a:r>
              <a:rPr lang="fr-FR" b="1" dirty="0" err="1" smtClean="0"/>
              <a:t>discharge</a:t>
            </a:r>
            <a:r>
              <a:rPr lang="fr-FR" b="1" dirty="0" smtClean="0"/>
              <a:t> </a:t>
            </a:r>
            <a:r>
              <a:rPr lang="fr-FR" b="1" dirty="0" err="1" smtClean="0"/>
              <a:t>regimes</a:t>
            </a:r>
            <a:r>
              <a:rPr lang="fr-FR" b="1" dirty="0" smtClean="0"/>
              <a:t> </a:t>
            </a:r>
            <a:r>
              <a:rPr lang="fr-FR" b="1" dirty="0" smtClean="0">
                <a:sym typeface="Wingdings" panose="05000000000000000000" pitchFamily="2" charset="2"/>
              </a:rPr>
              <a:t> a </a:t>
            </a:r>
            <a:r>
              <a:rPr lang="fr-FR" b="1" dirty="0" err="1" smtClean="0">
                <a:sym typeface="Wingdings" panose="05000000000000000000" pitchFamily="2" charset="2"/>
              </a:rPr>
              <a:t>typical</a:t>
            </a:r>
            <a:r>
              <a:rPr lang="fr-FR" b="1" dirty="0" smtClean="0">
                <a:sym typeface="Wingdings" panose="05000000000000000000" pitchFamily="2" charset="2"/>
              </a:rPr>
              <a:t> DBD glow and a </a:t>
            </a:r>
            <a:r>
              <a:rPr lang="fr-FR" b="1" dirty="0" err="1" smtClean="0">
                <a:sym typeface="Wingdings" panose="05000000000000000000" pitchFamily="2" charset="2"/>
              </a:rPr>
              <a:t>low</a:t>
            </a:r>
            <a:r>
              <a:rPr lang="fr-FR" b="1" dirty="0" smtClean="0">
                <a:sym typeface="Wingdings" panose="05000000000000000000" pitchFamily="2" charset="2"/>
              </a:rPr>
              <a:t> </a:t>
            </a:r>
            <a:r>
              <a:rPr lang="fr-FR" b="1" dirty="0" err="1" smtClean="0">
                <a:sym typeface="Wingdings" panose="05000000000000000000" pitchFamily="2" charset="2"/>
              </a:rPr>
              <a:t>density</a:t>
            </a:r>
            <a:r>
              <a:rPr lang="fr-FR" b="1" dirty="0" smtClean="0">
                <a:sym typeface="Wingdings" panose="05000000000000000000" pitchFamily="2" charset="2"/>
              </a:rPr>
              <a:t> glow </a:t>
            </a:r>
            <a:r>
              <a:rPr lang="fr-FR" dirty="0" smtClean="0">
                <a:sym typeface="Wingdings" panose="05000000000000000000" pitchFamily="2" charset="2"/>
              </a:rPr>
              <a:t>(</a:t>
            </a:r>
            <a:r>
              <a:rPr lang="fr-FR" dirty="0">
                <a:sym typeface="Wingdings" panose="05000000000000000000" pitchFamily="2" charset="2"/>
              </a:rPr>
              <a:t>T</a:t>
            </a:r>
            <a:r>
              <a:rPr lang="fr-FR" dirty="0" smtClean="0">
                <a:sym typeface="Wingdings" panose="05000000000000000000" pitchFamily="2" charset="2"/>
              </a:rPr>
              <a:t>ownsend ?) </a:t>
            </a:r>
            <a:endParaRPr lang="fr-FR" dirty="0"/>
          </a:p>
          <a:p>
            <a:endParaRPr lang="fr-FR" b="1" dirty="0" smtClean="0"/>
          </a:p>
          <a:p>
            <a:pPr marL="0" lvl="1"/>
            <a:r>
              <a:rPr lang="fr-FR" b="1" dirty="0" err="1" smtClean="0"/>
              <a:t>Measurements</a:t>
            </a:r>
            <a:r>
              <a:rPr lang="fr-FR" b="1" dirty="0" smtClean="0"/>
              <a:t> as a </a:t>
            </a:r>
            <a:r>
              <a:rPr lang="fr-FR" b="1" dirty="0" err="1" smtClean="0"/>
              <a:t>function</a:t>
            </a:r>
            <a:r>
              <a:rPr lang="fr-FR" b="1" dirty="0" smtClean="0"/>
              <a:t> of </a:t>
            </a:r>
            <a:r>
              <a:rPr lang="fr-FR" b="1" dirty="0" err="1" smtClean="0"/>
              <a:t>space</a:t>
            </a:r>
            <a:r>
              <a:rPr lang="fr-FR" b="1" dirty="0" smtClean="0"/>
              <a:t> and </a:t>
            </a:r>
            <a:r>
              <a:rPr lang="fr-FR" b="1" dirty="0" err="1" smtClean="0"/>
              <a:t>inlet</a:t>
            </a:r>
            <a:r>
              <a:rPr lang="fr-FR" b="1" dirty="0" smtClean="0"/>
              <a:t> flow </a:t>
            </a:r>
            <a:r>
              <a:rPr lang="fr-FR" b="1" dirty="0" err="1" smtClean="0"/>
              <a:t>indicates</a:t>
            </a:r>
            <a:r>
              <a:rPr lang="fr-FR" b="1" dirty="0" smtClean="0"/>
              <a:t> a </a:t>
            </a:r>
            <a:r>
              <a:rPr lang="fr-FR" b="1" dirty="0" err="1" smtClean="0"/>
              <a:t>critical</a:t>
            </a:r>
            <a:r>
              <a:rPr lang="fr-FR" b="1" dirty="0" smtClean="0"/>
              <a:t> </a:t>
            </a:r>
            <a:r>
              <a:rPr lang="fr-FR" b="1" dirty="0" err="1" smtClean="0"/>
              <a:t>gas</a:t>
            </a:r>
            <a:r>
              <a:rPr lang="fr-FR" b="1" dirty="0" smtClean="0"/>
              <a:t> </a:t>
            </a:r>
            <a:r>
              <a:rPr lang="fr-FR" b="1" dirty="0" err="1" smtClean="0"/>
              <a:t>residence</a:t>
            </a:r>
            <a:r>
              <a:rPr lang="fr-FR" b="1" dirty="0" smtClean="0"/>
              <a:t> time for </a:t>
            </a:r>
            <a:r>
              <a:rPr lang="fr-FR" b="1" dirty="0">
                <a:sym typeface="Wingdings" panose="05000000000000000000" pitchFamily="2" charset="2"/>
              </a:rPr>
              <a:t>a </a:t>
            </a:r>
            <a:r>
              <a:rPr lang="fr-FR" b="1" dirty="0" err="1">
                <a:sym typeface="Wingdings" panose="05000000000000000000" pitchFamily="2" charset="2"/>
              </a:rPr>
              <a:t>typical</a:t>
            </a:r>
            <a:r>
              <a:rPr lang="fr-FR" b="1" dirty="0">
                <a:sym typeface="Wingdings" panose="05000000000000000000" pitchFamily="2" charset="2"/>
              </a:rPr>
              <a:t> DBD glow </a:t>
            </a:r>
            <a:r>
              <a:rPr lang="fr-FR" b="1" dirty="0" smtClean="0">
                <a:sym typeface="Wingdings" panose="05000000000000000000" pitchFamily="2" charset="2"/>
              </a:rPr>
              <a:t>vs </a:t>
            </a:r>
            <a:r>
              <a:rPr lang="fr-FR" b="1" dirty="0" err="1" smtClean="0">
                <a:sym typeface="Wingdings" panose="05000000000000000000" pitchFamily="2" charset="2"/>
              </a:rPr>
              <a:t>hybrid</a:t>
            </a:r>
            <a:r>
              <a:rPr lang="fr-FR" b="1" dirty="0" smtClean="0">
                <a:sym typeface="Wingdings" panose="05000000000000000000" pitchFamily="2" charset="2"/>
              </a:rPr>
              <a:t> glow </a:t>
            </a:r>
            <a:r>
              <a:rPr lang="fr-FR" b="1" dirty="0" err="1" smtClean="0">
                <a:sym typeface="Wingdings" panose="05000000000000000000" pitchFamily="2" charset="2"/>
              </a:rPr>
              <a:t>discharge</a:t>
            </a:r>
            <a:r>
              <a:rPr lang="fr-FR" b="1" dirty="0" smtClean="0">
                <a:sym typeface="Wingdings" panose="05000000000000000000" pitchFamily="2" charset="2"/>
              </a:rPr>
              <a:t> </a:t>
            </a:r>
            <a:r>
              <a:rPr lang="fr-FR" b="1" dirty="0" err="1" smtClean="0">
                <a:sym typeface="Wingdings" panose="05000000000000000000" pitchFamily="2" charset="2"/>
              </a:rPr>
              <a:t>regime</a:t>
            </a:r>
            <a:r>
              <a:rPr lang="fr-FR" b="1" dirty="0" smtClean="0">
                <a:sym typeface="Wingdings" panose="05000000000000000000" pitchFamily="2" charset="2"/>
              </a:rPr>
              <a:t> </a:t>
            </a:r>
            <a:r>
              <a:rPr lang="fr-FR" b="1" dirty="0" err="1" smtClean="0">
                <a:sym typeface="Wingdings" panose="05000000000000000000" pitchFamily="2" charset="2"/>
              </a:rPr>
              <a:t>low</a:t>
            </a:r>
            <a:r>
              <a:rPr lang="fr-FR" b="1" dirty="0" smtClean="0">
                <a:sym typeface="Wingdings" panose="05000000000000000000" pitchFamily="2" charset="2"/>
              </a:rPr>
              <a:t> </a:t>
            </a:r>
            <a:r>
              <a:rPr lang="fr-FR" b="1" dirty="0" err="1">
                <a:sym typeface="Wingdings" panose="05000000000000000000" pitchFamily="2" charset="2"/>
              </a:rPr>
              <a:t>density</a:t>
            </a:r>
            <a:r>
              <a:rPr lang="fr-FR" b="1" dirty="0">
                <a:sym typeface="Wingdings" panose="05000000000000000000" pitchFamily="2" charset="2"/>
              </a:rPr>
              <a:t> glow </a:t>
            </a:r>
            <a:r>
              <a:rPr lang="fr-FR" dirty="0">
                <a:sym typeface="Wingdings" panose="05000000000000000000" pitchFamily="2" charset="2"/>
              </a:rPr>
              <a:t>(Townsend ?) </a:t>
            </a:r>
            <a:endParaRPr lang="fr-FR" dirty="0"/>
          </a:p>
          <a:p>
            <a:endParaRPr lang="fr-FR" b="1" dirty="0" smtClean="0"/>
          </a:p>
          <a:p>
            <a:r>
              <a:rPr lang="fr-FR" b="1" dirty="0"/>
              <a:t>	</a:t>
            </a:r>
            <a:endParaRPr lang="fr-FR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 smtClean="0"/>
              <a:t>Once the </a:t>
            </a:r>
            <a:r>
              <a:rPr lang="fr-FR" b="1" dirty="0" err="1" smtClean="0"/>
              <a:t>discharge</a:t>
            </a:r>
            <a:r>
              <a:rPr lang="fr-FR" b="1" dirty="0" smtClean="0"/>
              <a:t> </a:t>
            </a:r>
            <a:r>
              <a:rPr lang="fr-FR" b="1" dirty="0" err="1" smtClean="0"/>
              <a:t>ignites</a:t>
            </a:r>
            <a:r>
              <a:rPr lang="fr-FR" b="1" dirty="0" smtClean="0"/>
              <a:t>, NH</a:t>
            </a:r>
            <a:r>
              <a:rPr lang="fr-FR" b="1" baseline="-25000" dirty="0" smtClean="0"/>
              <a:t>3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consumed</a:t>
            </a:r>
            <a:r>
              <a:rPr lang="fr-FR" b="1" dirty="0" smtClean="0"/>
              <a:t>; </a:t>
            </a:r>
            <a:r>
              <a:rPr lang="en-US" b="1" dirty="0"/>
              <a:t>if the quantity of NH</a:t>
            </a:r>
            <a:r>
              <a:rPr lang="en-US" b="1" baseline="-25000" dirty="0"/>
              <a:t>3</a:t>
            </a:r>
            <a:r>
              <a:rPr lang="en-US" b="1" dirty="0"/>
              <a:t> is insufficient, the discharge </a:t>
            </a:r>
            <a:r>
              <a:rPr lang="en-US" b="1" dirty="0" smtClean="0"/>
              <a:t>changes its  </a:t>
            </a:r>
            <a:r>
              <a:rPr lang="en-US" b="1" dirty="0"/>
              <a:t>behavior </a:t>
            </a:r>
            <a:r>
              <a:rPr lang="en-US" b="1" dirty="0" smtClean="0"/>
              <a:t>as </a:t>
            </a:r>
            <a:r>
              <a:rPr lang="en-US" b="1" dirty="0"/>
              <a:t>the dissociation of NH3 occurs</a:t>
            </a:r>
            <a:r>
              <a:rPr lang="en-US" b="1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="1" dirty="0" smtClean="0"/>
          </a:p>
          <a:p>
            <a:r>
              <a:rPr lang="fr-FR" b="1" dirty="0" smtClean="0">
                <a:solidFill>
                  <a:schemeClr val="accent1"/>
                </a:solidFill>
              </a:rPr>
              <a:t>This </a:t>
            </a:r>
            <a:r>
              <a:rPr lang="fr-FR" b="1" dirty="0" err="1" smtClean="0">
                <a:solidFill>
                  <a:schemeClr val="accent1"/>
                </a:solidFill>
              </a:rPr>
              <a:t>reasoning</a:t>
            </a:r>
            <a:r>
              <a:rPr lang="fr-FR" b="1" dirty="0" smtClean="0">
                <a:solidFill>
                  <a:schemeClr val="accent1"/>
                </a:solidFill>
              </a:rPr>
              <a:t> </a:t>
            </a:r>
            <a:r>
              <a:rPr lang="fr-FR" b="1" dirty="0" err="1" smtClean="0">
                <a:solidFill>
                  <a:schemeClr val="accent1"/>
                </a:solidFill>
              </a:rPr>
              <a:t>applies</a:t>
            </a:r>
            <a:r>
              <a:rPr lang="fr-FR" b="1" dirty="0" smtClean="0">
                <a:solidFill>
                  <a:schemeClr val="accent1"/>
                </a:solidFill>
              </a:rPr>
              <a:t> to all </a:t>
            </a:r>
            <a:r>
              <a:rPr lang="fr-FR" b="1" dirty="0" err="1" smtClean="0">
                <a:solidFill>
                  <a:schemeClr val="accent1"/>
                </a:solidFill>
              </a:rPr>
              <a:t>discharges</a:t>
            </a:r>
            <a:r>
              <a:rPr lang="fr-FR" b="1" dirty="0" smtClean="0">
                <a:solidFill>
                  <a:schemeClr val="accent1"/>
                </a:solidFill>
              </a:rPr>
              <a:t> </a:t>
            </a:r>
            <a:r>
              <a:rPr lang="fr-FR" b="1" dirty="0" err="1" smtClean="0">
                <a:solidFill>
                  <a:schemeClr val="accent1"/>
                </a:solidFill>
              </a:rPr>
              <a:t>with</a:t>
            </a:r>
            <a:r>
              <a:rPr lang="fr-FR" b="1" dirty="0" smtClean="0">
                <a:solidFill>
                  <a:schemeClr val="accent1"/>
                </a:solidFill>
              </a:rPr>
              <a:t> a </a:t>
            </a:r>
            <a:r>
              <a:rPr lang="fr-FR" b="1" dirty="0" err="1" smtClean="0">
                <a:solidFill>
                  <a:schemeClr val="accent1"/>
                </a:solidFill>
              </a:rPr>
              <a:t>controlled</a:t>
            </a:r>
            <a:r>
              <a:rPr lang="fr-FR" b="1" dirty="0" smtClean="0">
                <a:solidFill>
                  <a:schemeClr val="accent1"/>
                </a:solidFill>
              </a:rPr>
              <a:t> </a:t>
            </a:r>
            <a:r>
              <a:rPr lang="fr-FR" b="1" dirty="0" err="1" smtClean="0">
                <a:solidFill>
                  <a:schemeClr val="accent1"/>
                </a:solidFill>
              </a:rPr>
              <a:t>quantity</a:t>
            </a:r>
            <a:r>
              <a:rPr lang="fr-FR" b="1" dirty="0" smtClean="0">
                <a:solidFill>
                  <a:schemeClr val="accent1"/>
                </a:solidFill>
              </a:rPr>
              <a:t> of </a:t>
            </a:r>
            <a:r>
              <a:rPr lang="fr-FR" b="1" dirty="0" err="1" smtClean="0">
                <a:solidFill>
                  <a:schemeClr val="accent1"/>
                </a:solidFill>
              </a:rPr>
              <a:t>molecules</a:t>
            </a:r>
            <a:r>
              <a:rPr lang="fr-FR" b="1" dirty="0" smtClean="0">
                <a:solidFill>
                  <a:schemeClr val="accent1"/>
                </a:solidFill>
              </a:rPr>
              <a:t> in the carrier </a:t>
            </a:r>
            <a:r>
              <a:rPr lang="fr-FR" b="1" dirty="0" err="1" smtClean="0">
                <a:solidFill>
                  <a:schemeClr val="accent1"/>
                </a:solidFill>
              </a:rPr>
              <a:t>gas</a:t>
            </a:r>
            <a:r>
              <a:rPr lang="fr-FR" b="1" dirty="0" smtClean="0">
                <a:solidFill>
                  <a:schemeClr val="accent1"/>
                </a:solidFill>
              </a:rPr>
              <a:t>.</a:t>
            </a:r>
          </a:p>
          <a:p>
            <a:endParaRPr lang="fr-FR" b="1" dirty="0"/>
          </a:p>
          <a:p>
            <a:r>
              <a:rPr lang="fr-F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Perspectives :</a:t>
            </a:r>
          </a:p>
          <a:p>
            <a:endParaRPr lang="fr-FR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Calculate NH</a:t>
            </a:r>
            <a:r>
              <a:rPr lang="en-US" b="1" baseline="-25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consumption as a function of residence time and applied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power</a:t>
            </a:r>
          </a:p>
          <a:p>
            <a:endParaRPr lang="fr-FR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Determine the minimum amount of NH</a:t>
            </a:r>
            <a:r>
              <a:rPr lang="en-US" b="1" baseline="-25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to inject into a discharge in order to have the same behavior from the entrance to the exit of the discharge</a:t>
            </a:r>
            <a:endParaRPr lang="fr-FR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265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6427263"/>
            <a:ext cx="12192000" cy="432000"/>
          </a:xfrm>
          <a:prstGeom prst="rect">
            <a:avLst/>
          </a:prstGeom>
          <a:gradFill>
            <a:gsLst>
              <a:gs pos="0">
                <a:srgbClr val="B4C7E7"/>
              </a:gs>
              <a:gs pos="100000">
                <a:srgbClr val="4472C4"/>
              </a:gs>
            </a:gsLst>
            <a:lin ang="108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9569660" cy="1044659"/>
          </a:xfrm>
        </p:spPr>
        <p:txBody>
          <a:bodyPr>
            <a:normAutofit/>
          </a:bodyPr>
          <a:lstStyle/>
          <a:p>
            <a:r>
              <a:rPr lang="fr-FR" sz="3200" b="1" u="sng" dirty="0" err="1" smtClean="0">
                <a:solidFill>
                  <a:srgbClr val="002060"/>
                </a:solidFill>
              </a:rPr>
              <a:t>What</a:t>
            </a:r>
            <a:r>
              <a:rPr lang="fr-FR" sz="3200" b="1" u="sng" dirty="0" smtClean="0">
                <a:solidFill>
                  <a:srgbClr val="002060"/>
                </a:solidFill>
              </a:rPr>
              <a:t> </a:t>
            </a:r>
            <a:r>
              <a:rPr lang="fr-FR" sz="3200" b="1" u="sng" dirty="0" err="1" smtClean="0">
                <a:solidFill>
                  <a:srgbClr val="002060"/>
                </a:solidFill>
              </a:rPr>
              <a:t>is</a:t>
            </a:r>
            <a:r>
              <a:rPr lang="fr-FR" sz="3200" b="1" u="sng" dirty="0" smtClean="0">
                <a:solidFill>
                  <a:srgbClr val="002060"/>
                </a:solidFill>
              </a:rPr>
              <a:t> a Plasma ?</a:t>
            </a:r>
            <a:endParaRPr lang="en-US" sz="3200" b="1" u="sng" dirty="0">
              <a:solidFill>
                <a:srgbClr val="00206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10600" y="6461857"/>
            <a:ext cx="2743200" cy="365125"/>
          </a:xfrm>
        </p:spPr>
        <p:txBody>
          <a:bodyPr/>
          <a:lstStyle/>
          <a:p>
            <a:fld id="{242CEC85-9F48-49B8-9E68-77A4994C5950}" type="slidenum">
              <a:rPr lang="en-US" smtClean="0"/>
              <a:t>16</a:t>
            </a:fld>
            <a:endParaRPr lang="en-US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1044660"/>
            <a:ext cx="11208000" cy="54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1"/>
              </a:gs>
            </a:gsLst>
            <a:path path="circle">
              <a:fillToRect l="100000" t="100000"/>
            </a:path>
            <a:tileRect r="-100000" b="-1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pic>
        <p:nvPicPr>
          <p:cNvPr id="26" name="Picture 2" descr="CAPhys (@CAPhys) / Twitt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8661" y="97974"/>
            <a:ext cx="802707" cy="80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Espace réservé de la date 24"/>
          <p:cNvSpPr>
            <a:spLocks noGrp="1"/>
          </p:cNvSpPr>
          <p:nvPr>
            <p:ph type="dt" sz="half" idx="10"/>
          </p:nvPr>
        </p:nvSpPr>
        <p:spPr>
          <a:xfrm>
            <a:off x="746648" y="6450779"/>
            <a:ext cx="274320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08/06/2022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648034" y="1396742"/>
            <a:ext cx="10705766" cy="11396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 smtClean="0">
                <a:solidFill>
                  <a:schemeClr val="tx1"/>
                </a:solidFill>
              </a:rPr>
              <a:t>Plasmas </a:t>
            </a:r>
            <a:r>
              <a:rPr lang="fr-FR" dirty="0" err="1" smtClean="0">
                <a:solidFill>
                  <a:schemeClr val="tx1"/>
                </a:solidFill>
              </a:rPr>
              <a:t>is</a:t>
            </a:r>
            <a:r>
              <a:rPr lang="fr-FR" dirty="0" smtClean="0">
                <a:solidFill>
                  <a:schemeClr val="tx1"/>
                </a:solidFill>
              </a:rPr>
              <a:t> the « 4th state of </a:t>
            </a:r>
            <a:r>
              <a:rPr lang="fr-FR" dirty="0" err="1" smtClean="0">
                <a:solidFill>
                  <a:schemeClr val="tx1"/>
                </a:solidFill>
              </a:rPr>
              <a:t>matter</a:t>
            </a:r>
            <a:r>
              <a:rPr lang="fr-FR" dirty="0" smtClean="0">
                <a:solidFill>
                  <a:schemeClr val="tx1"/>
                </a:solidFill>
              </a:rPr>
              <a:t> »</a:t>
            </a:r>
          </a:p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dirty="0" err="1" smtClean="0">
                <a:solidFill>
                  <a:schemeClr val="tx1"/>
                </a:solidFill>
              </a:rPr>
              <a:t>Composed</a:t>
            </a:r>
            <a:r>
              <a:rPr lang="fr-FR" dirty="0" smtClean="0">
                <a:solidFill>
                  <a:schemeClr val="tx1"/>
                </a:solidFill>
              </a:rPr>
              <a:t> by </a:t>
            </a:r>
            <a:r>
              <a:rPr lang="fr-FR" dirty="0" err="1" smtClean="0">
                <a:solidFill>
                  <a:schemeClr val="tx1"/>
                </a:solidFill>
              </a:rPr>
              <a:t>neutral</a:t>
            </a:r>
            <a:r>
              <a:rPr lang="fr-FR" dirty="0" smtClean="0">
                <a:solidFill>
                  <a:schemeClr val="tx1"/>
                </a:solidFill>
              </a:rPr>
              <a:t>, </a:t>
            </a:r>
            <a:r>
              <a:rPr lang="fr-FR" dirty="0" err="1" smtClean="0">
                <a:solidFill>
                  <a:schemeClr val="tx1"/>
                </a:solidFill>
              </a:rPr>
              <a:t>electrons</a:t>
            </a:r>
            <a:r>
              <a:rPr lang="fr-FR" dirty="0" smtClean="0">
                <a:solidFill>
                  <a:schemeClr val="tx1"/>
                </a:solidFill>
              </a:rPr>
              <a:t>, ions, </a:t>
            </a:r>
            <a:r>
              <a:rPr lang="fr-FR" dirty="0" err="1" smtClean="0">
                <a:solidFill>
                  <a:schemeClr val="tx1"/>
                </a:solidFill>
              </a:rPr>
              <a:t>radicals</a:t>
            </a:r>
            <a:r>
              <a:rPr lang="fr-FR" dirty="0" smtClean="0">
                <a:solidFill>
                  <a:schemeClr val="tx1"/>
                </a:solidFill>
              </a:rPr>
              <a:t>, photons</a:t>
            </a: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3076" name="Picture 4" descr="Le Soleil, responsable du peu d'aurores boréales observées ici depuis  quelques année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2900949"/>
            <a:ext cx="3065094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" name="Groupe 55"/>
          <p:cNvGrpSpPr/>
          <p:nvPr/>
        </p:nvGrpSpPr>
        <p:grpSpPr>
          <a:xfrm>
            <a:off x="4695825" y="3016677"/>
            <a:ext cx="6411693" cy="3216593"/>
            <a:chOff x="4953000" y="2057400"/>
            <a:chExt cx="6411693" cy="3216593"/>
          </a:xfrm>
        </p:grpSpPr>
        <p:cxnSp>
          <p:nvCxnSpPr>
            <p:cNvPr id="57" name="Connecteur droit 56"/>
            <p:cNvCxnSpPr>
              <a:stCxn id="59" idx="0"/>
              <a:endCxn id="60" idx="0"/>
            </p:cNvCxnSpPr>
            <p:nvPr/>
          </p:nvCxnSpPr>
          <p:spPr>
            <a:xfrm>
              <a:off x="6475730" y="3059430"/>
              <a:ext cx="287909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/>
            <p:cNvCxnSpPr>
              <a:stCxn id="59" idx="4"/>
              <a:endCxn id="60" idx="4"/>
            </p:cNvCxnSpPr>
            <p:nvPr/>
          </p:nvCxnSpPr>
          <p:spPr>
            <a:xfrm>
              <a:off x="6475730" y="3376930"/>
              <a:ext cx="287909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Ellipse 58"/>
            <p:cNvSpPr/>
            <p:nvPr/>
          </p:nvSpPr>
          <p:spPr>
            <a:xfrm>
              <a:off x="6432550" y="3059430"/>
              <a:ext cx="86360" cy="3175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Ellipse 59"/>
            <p:cNvSpPr/>
            <p:nvPr/>
          </p:nvSpPr>
          <p:spPr>
            <a:xfrm>
              <a:off x="9311640" y="3059430"/>
              <a:ext cx="86360" cy="3175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1" name="Connecteur droit 60"/>
            <p:cNvCxnSpPr/>
            <p:nvPr/>
          </p:nvCxnSpPr>
          <p:spPr>
            <a:xfrm>
              <a:off x="7746365" y="3034029"/>
              <a:ext cx="333375" cy="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/>
            <p:cNvCxnSpPr/>
            <p:nvPr/>
          </p:nvCxnSpPr>
          <p:spPr>
            <a:xfrm>
              <a:off x="6857365" y="3034029"/>
              <a:ext cx="314325" cy="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/>
            <p:cNvCxnSpPr/>
            <p:nvPr/>
          </p:nvCxnSpPr>
          <p:spPr>
            <a:xfrm>
              <a:off x="6857365" y="3408679"/>
              <a:ext cx="314325" cy="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/>
            <p:cNvCxnSpPr/>
            <p:nvPr/>
          </p:nvCxnSpPr>
          <p:spPr>
            <a:xfrm>
              <a:off x="7746365" y="3408679"/>
              <a:ext cx="333375" cy="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/>
            <p:cNvCxnSpPr/>
            <p:nvPr/>
          </p:nvCxnSpPr>
          <p:spPr>
            <a:xfrm>
              <a:off x="8644893" y="3032445"/>
              <a:ext cx="333375" cy="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/>
            <p:cNvCxnSpPr/>
            <p:nvPr/>
          </p:nvCxnSpPr>
          <p:spPr>
            <a:xfrm>
              <a:off x="8644893" y="3407095"/>
              <a:ext cx="333375" cy="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/>
            <p:cNvCxnSpPr/>
            <p:nvPr/>
          </p:nvCxnSpPr>
          <p:spPr>
            <a:xfrm flipV="1">
              <a:off x="7917180" y="2057400"/>
              <a:ext cx="0" cy="97504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/>
            <p:cNvCxnSpPr/>
            <p:nvPr/>
          </p:nvCxnSpPr>
          <p:spPr>
            <a:xfrm flipH="1" flipV="1">
              <a:off x="7917180" y="2057400"/>
              <a:ext cx="908050" cy="96649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/>
            <p:cNvCxnSpPr/>
            <p:nvPr/>
          </p:nvCxnSpPr>
          <p:spPr>
            <a:xfrm flipV="1">
              <a:off x="6992462" y="2057400"/>
              <a:ext cx="924717" cy="97156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onnecteur droit 69"/>
            <p:cNvCxnSpPr/>
            <p:nvPr/>
          </p:nvCxnSpPr>
          <p:spPr>
            <a:xfrm>
              <a:off x="7003099" y="3400745"/>
              <a:ext cx="0" cy="96170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cteur droit 70"/>
            <p:cNvCxnSpPr/>
            <p:nvPr/>
          </p:nvCxnSpPr>
          <p:spPr>
            <a:xfrm>
              <a:off x="7917179" y="3400745"/>
              <a:ext cx="0" cy="96170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cteur droit 71"/>
            <p:cNvCxnSpPr/>
            <p:nvPr/>
          </p:nvCxnSpPr>
          <p:spPr>
            <a:xfrm>
              <a:off x="8812846" y="3400745"/>
              <a:ext cx="0" cy="96170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Ellipse 72"/>
            <p:cNvSpPr/>
            <p:nvPr/>
          </p:nvSpPr>
          <p:spPr>
            <a:xfrm rot="5400000">
              <a:off x="8753768" y="3873759"/>
              <a:ext cx="99749" cy="317500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Ellipse 73"/>
            <p:cNvSpPr/>
            <p:nvPr/>
          </p:nvSpPr>
          <p:spPr>
            <a:xfrm rot="5400000">
              <a:off x="7855240" y="3960718"/>
              <a:ext cx="99749" cy="317500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Ellipse 74"/>
            <p:cNvSpPr/>
            <p:nvPr/>
          </p:nvSpPr>
          <p:spPr>
            <a:xfrm rot="5400000">
              <a:off x="6956712" y="4060468"/>
              <a:ext cx="99749" cy="317500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6" name="Connecteur droit 75"/>
            <p:cNvCxnSpPr/>
            <p:nvPr/>
          </p:nvCxnSpPr>
          <p:spPr>
            <a:xfrm>
              <a:off x="6992462" y="4362450"/>
              <a:ext cx="183276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cteur droit 76"/>
            <p:cNvCxnSpPr/>
            <p:nvPr/>
          </p:nvCxnSpPr>
          <p:spPr>
            <a:xfrm>
              <a:off x="7163356" y="4219218"/>
              <a:ext cx="2844250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cteur droit 77"/>
            <p:cNvCxnSpPr/>
            <p:nvPr/>
          </p:nvCxnSpPr>
          <p:spPr>
            <a:xfrm>
              <a:off x="8061884" y="4119468"/>
              <a:ext cx="1945722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cteur droit 78"/>
            <p:cNvCxnSpPr/>
            <p:nvPr/>
          </p:nvCxnSpPr>
          <p:spPr>
            <a:xfrm>
              <a:off x="8962393" y="4032509"/>
              <a:ext cx="1045213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Rectangle 79"/>
            <p:cNvSpPr/>
            <p:nvPr/>
          </p:nvSpPr>
          <p:spPr>
            <a:xfrm>
              <a:off x="10007606" y="3564768"/>
              <a:ext cx="1348918" cy="10096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ZoneTexte 80"/>
            <p:cNvSpPr txBox="1"/>
            <p:nvPr/>
          </p:nvSpPr>
          <p:spPr>
            <a:xfrm>
              <a:off x="10014965" y="3878990"/>
              <a:ext cx="13497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Oscilloscope</a:t>
              </a:r>
              <a:endParaRPr lang="en-US" dirty="0"/>
            </a:p>
          </p:txBody>
        </p:sp>
        <p:cxnSp>
          <p:nvCxnSpPr>
            <p:cNvPr id="82" name="Connecteur droit 81"/>
            <p:cNvCxnSpPr/>
            <p:nvPr/>
          </p:nvCxnSpPr>
          <p:spPr>
            <a:xfrm flipH="1">
              <a:off x="5181600" y="2057400"/>
              <a:ext cx="272351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/>
            <p:cNvCxnSpPr/>
            <p:nvPr/>
          </p:nvCxnSpPr>
          <p:spPr>
            <a:xfrm>
              <a:off x="7920672" y="4362450"/>
              <a:ext cx="0" cy="38481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4" name="Organigramme : Connecteur 83"/>
            <p:cNvSpPr/>
            <p:nvPr/>
          </p:nvSpPr>
          <p:spPr>
            <a:xfrm>
              <a:off x="4953000" y="2951505"/>
              <a:ext cx="457200" cy="457200"/>
            </a:xfrm>
            <a:prstGeom prst="flowChartConnec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200" b="1" dirty="0" smtClean="0">
                  <a:solidFill>
                    <a:schemeClr val="tx1"/>
                  </a:solidFill>
                </a:rPr>
                <a:t>LF</a:t>
              </a:r>
              <a:endParaRPr lang="en-US" sz="1200" b="1" dirty="0">
                <a:solidFill>
                  <a:schemeClr val="tx1"/>
                </a:solidFill>
              </a:endParaRPr>
            </a:p>
          </p:txBody>
        </p:sp>
        <p:cxnSp>
          <p:nvCxnSpPr>
            <p:cNvPr id="85" name="Connecteur droit 84"/>
            <p:cNvCxnSpPr>
              <a:endCxn id="84" idx="0"/>
            </p:cNvCxnSpPr>
            <p:nvPr/>
          </p:nvCxnSpPr>
          <p:spPr>
            <a:xfrm>
              <a:off x="5181600" y="2057400"/>
              <a:ext cx="0" cy="89410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/>
            <p:cNvCxnSpPr/>
            <p:nvPr/>
          </p:nvCxnSpPr>
          <p:spPr>
            <a:xfrm flipH="1">
              <a:off x="5181600" y="4747260"/>
              <a:ext cx="2739072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Connecteur droit 86"/>
            <p:cNvCxnSpPr>
              <a:stCxn id="84" idx="4"/>
            </p:cNvCxnSpPr>
            <p:nvPr/>
          </p:nvCxnSpPr>
          <p:spPr>
            <a:xfrm>
              <a:off x="5181600" y="3408705"/>
              <a:ext cx="0" cy="133855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avec flèche 87"/>
            <p:cNvCxnSpPr/>
            <p:nvPr/>
          </p:nvCxnSpPr>
          <p:spPr>
            <a:xfrm flipH="1">
              <a:off x="9840340" y="3218180"/>
              <a:ext cx="922334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ZoneTexte 88"/>
            <p:cNvSpPr txBox="1"/>
            <p:nvPr/>
          </p:nvSpPr>
          <p:spPr>
            <a:xfrm>
              <a:off x="9354820" y="2767902"/>
              <a:ext cx="19143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Ar + 215 ppm NH</a:t>
              </a:r>
              <a:r>
                <a:rPr lang="fr-FR" baseline="-25000" dirty="0" smtClean="0"/>
                <a:t>3</a:t>
              </a:r>
              <a:endParaRPr lang="en-US" baseline="-25000" dirty="0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8644892" y="3072131"/>
              <a:ext cx="330326" cy="297879"/>
            </a:xfrm>
            <a:prstGeom prst="rect">
              <a:avLst/>
            </a:prstGeom>
            <a:solidFill>
              <a:srgbClr val="C967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7749414" y="3071114"/>
              <a:ext cx="330326" cy="297879"/>
            </a:xfrm>
            <a:prstGeom prst="rect">
              <a:avLst/>
            </a:prstGeom>
            <a:solidFill>
              <a:srgbClr val="C967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6853936" y="3071418"/>
              <a:ext cx="330326" cy="297879"/>
            </a:xfrm>
            <a:prstGeom prst="rect">
              <a:avLst/>
            </a:prstGeom>
            <a:solidFill>
              <a:srgbClr val="C967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3" name="Connecteur droit 92"/>
            <p:cNvCxnSpPr/>
            <p:nvPr/>
          </p:nvCxnSpPr>
          <p:spPr>
            <a:xfrm>
              <a:off x="7920672" y="4747260"/>
              <a:ext cx="0" cy="37084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Connecteur droit 93"/>
            <p:cNvCxnSpPr/>
            <p:nvPr/>
          </p:nvCxnSpPr>
          <p:spPr>
            <a:xfrm>
              <a:off x="7746364" y="5118100"/>
              <a:ext cx="31552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/>
            <p:cNvCxnSpPr/>
            <p:nvPr/>
          </p:nvCxnSpPr>
          <p:spPr>
            <a:xfrm>
              <a:off x="7814626" y="5197793"/>
              <a:ext cx="1905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/>
            <p:cNvCxnSpPr/>
            <p:nvPr/>
          </p:nvCxnSpPr>
          <p:spPr>
            <a:xfrm>
              <a:off x="7871421" y="5273993"/>
              <a:ext cx="9151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ZoneTexte 1"/>
          <p:cNvSpPr txBox="1"/>
          <p:nvPr/>
        </p:nvSpPr>
        <p:spPr>
          <a:xfrm>
            <a:off x="7974774" y="5565659"/>
            <a:ext cx="11228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Current probes</a:t>
            </a:r>
            <a:endParaRPr lang="en-US" sz="1200" dirty="0"/>
          </a:p>
        </p:txBody>
      </p:sp>
      <p:cxnSp>
        <p:nvCxnSpPr>
          <p:cNvPr id="5" name="Connecteur droit avec flèche 4"/>
          <p:cNvCxnSpPr>
            <a:stCxn id="2" idx="0"/>
            <a:endCxn id="73" idx="4"/>
          </p:cNvCxnSpPr>
          <p:nvPr/>
        </p:nvCxnSpPr>
        <p:spPr>
          <a:xfrm flipH="1" flipV="1">
            <a:off x="8387718" y="4991787"/>
            <a:ext cx="148492" cy="5738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cteur droit avec flèche 96"/>
          <p:cNvCxnSpPr>
            <a:stCxn id="2" idx="0"/>
            <a:endCxn id="74" idx="0"/>
          </p:cNvCxnSpPr>
          <p:nvPr/>
        </p:nvCxnSpPr>
        <p:spPr>
          <a:xfrm flipH="1" flipV="1">
            <a:off x="7806690" y="5078746"/>
            <a:ext cx="729520" cy="486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avec flèche 97"/>
          <p:cNvCxnSpPr>
            <a:stCxn id="2" idx="0"/>
            <a:endCxn id="75" idx="0"/>
          </p:cNvCxnSpPr>
          <p:nvPr/>
        </p:nvCxnSpPr>
        <p:spPr>
          <a:xfrm flipH="1" flipV="1">
            <a:off x="6908162" y="5178496"/>
            <a:ext cx="1628048" cy="3871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necteur droit avec flèche 102"/>
          <p:cNvCxnSpPr>
            <a:stCxn id="108" idx="2"/>
            <a:endCxn id="91" idx="0"/>
          </p:cNvCxnSpPr>
          <p:nvPr/>
        </p:nvCxnSpPr>
        <p:spPr>
          <a:xfrm>
            <a:off x="6673571" y="3394323"/>
            <a:ext cx="983831" cy="6360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eur droit avec flèche 104"/>
          <p:cNvCxnSpPr>
            <a:stCxn id="108" idx="2"/>
            <a:endCxn id="90" idx="0"/>
          </p:cNvCxnSpPr>
          <p:nvPr/>
        </p:nvCxnSpPr>
        <p:spPr>
          <a:xfrm>
            <a:off x="6673571" y="3394323"/>
            <a:ext cx="1879309" cy="6370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ZoneTexte 107"/>
          <p:cNvSpPr txBox="1"/>
          <p:nvPr/>
        </p:nvSpPr>
        <p:spPr>
          <a:xfrm>
            <a:off x="6253872" y="3117324"/>
            <a:ext cx="8393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Electrodes</a:t>
            </a:r>
            <a:endParaRPr lang="en-US" sz="1200" dirty="0"/>
          </a:p>
        </p:txBody>
      </p:sp>
      <p:cxnSp>
        <p:nvCxnSpPr>
          <p:cNvPr id="112" name="Connecteur droit avec flèche 111"/>
          <p:cNvCxnSpPr>
            <a:stCxn id="108" idx="2"/>
            <a:endCxn id="92" idx="0"/>
          </p:cNvCxnSpPr>
          <p:nvPr/>
        </p:nvCxnSpPr>
        <p:spPr>
          <a:xfrm>
            <a:off x="6673571" y="3394323"/>
            <a:ext cx="88353" cy="6363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3998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6427263"/>
            <a:ext cx="12192000" cy="432000"/>
          </a:xfrm>
          <a:prstGeom prst="rect">
            <a:avLst/>
          </a:prstGeom>
          <a:gradFill>
            <a:gsLst>
              <a:gs pos="0">
                <a:srgbClr val="B4C7E7"/>
              </a:gs>
              <a:gs pos="100000">
                <a:srgbClr val="4472C4"/>
              </a:gs>
            </a:gsLst>
            <a:lin ang="108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0985196" cy="1044659"/>
          </a:xfrm>
        </p:spPr>
        <p:txBody>
          <a:bodyPr>
            <a:normAutofit/>
          </a:bodyPr>
          <a:lstStyle/>
          <a:p>
            <a:r>
              <a:rPr lang="fr-FR" sz="3200" b="1" u="sng" dirty="0" err="1" smtClean="0">
                <a:solidFill>
                  <a:srgbClr val="002060"/>
                </a:solidFill>
              </a:rPr>
              <a:t>Homogeneous</a:t>
            </a:r>
            <a:r>
              <a:rPr lang="fr-FR" sz="3200" b="1" u="sng" dirty="0" smtClean="0">
                <a:solidFill>
                  <a:srgbClr val="002060"/>
                </a:solidFill>
              </a:rPr>
              <a:t> and </a:t>
            </a:r>
            <a:r>
              <a:rPr lang="fr-FR" sz="3200" b="1" u="sng" dirty="0" err="1" smtClean="0">
                <a:solidFill>
                  <a:srgbClr val="002060"/>
                </a:solidFill>
              </a:rPr>
              <a:t>filamentary</a:t>
            </a:r>
            <a:r>
              <a:rPr lang="fr-FR" sz="3200" b="1" u="sng" dirty="0" smtClean="0">
                <a:solidFill>
                  <a:srgbClr val="002060"/>
                </a:solidFill>
              </a:rPr>
              <a:t> </a:t>
            </a:r>
            <a:r>
              <a:rPr lang="fr-FR" sz="3200" b="1" u="sng" dirty="0" err="1" smtClean="0">
                <a:solidFill>
                  <a:srgbClr val="002060"/>
                </a:solidFill>
              </a:rPr>
              <a:t>discharge</a:t>
            </a:r>
            <a:r>
              <a:rPr lang="fr-FR" sz="3200" b="1" u="sng" dirty="0" smtClean="0">
                <a:solidFill>
                  <a:srgbClr val="002060"/>
                </a:solidFill>
              </a:rPr>
              <a:t> at </a:t>
            </a:r>
            <a:r>
              <a:rPr lang="fr-FR" sz="3200" b="1" u="sng" dirty="0" err="1" smtClean="0">
                <a:solidFill>
                  <a:srgbClr val="002060"/>
                </a:solidFill>
              </a:rPr>
              <a:t>atmospheric</a:t>
            </a:r>
            <a:r>
              <a:rPr lang="fr-FR" sz="3200" b="1" u="sng" dirty="0" smtClean="0">
                <a:solidFill>
                  <a:srgbClr val="002060"/>
                </a:solidFill>
              </a:rPr>
              <a:t> pressure</a:t>
            </a:r>
            <a:endParaRPr lang="en-US" sz="3200" b="1" u="sng" dirty="0">
              <a:solidFill>
                <a:srgbClr val="00206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10600" y="6461857"/>
            <a:ext cx="2743200" cy="365125"/>
          </a:xfrm>
        </p:spPr>
        <p:txBody>
          <a:bodyPr/>
          <a:lstStyle/>
          <a:p>
            <a:fld id="{242CEC85-9F48-49B8-9E68-77A4994C5950}" type="slidenum">
              <a:rPr lang="en-US" smtClean="0"/>
              <a:t>17</a:t>
            </a:fld>
            <a:endParaRPr lang="en-US" dirty="0"/>
          </a:p>
        </p:txBody>
      </p:sp>
      <p:sp>
        <p:nvSpPr>
          <p:cNvPr id="9" name="Espace réservé de la date 24"/>
          <p:cNvSpPr>
            <a:spLocks noGrp="1"/>
          </p:cNvSpPr>
          <p:nvPr>
            <p:ph type="dt" sz="half" idx="10"/>
          </p:nvPr>
        </p:nvSpPr>
        <p:spPr>
          <a:xfrm>
            <a:off x="746648" y="6450779"/>
            <a:ext cx="274320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08/06/2022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1044660"/>
            <a:ext cx="11208000" cy="54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1"/>
              </a:gs>
            </a:gsLst>
            <a:path path="circle">
              <a:fillToRect l="100000" t="100000"/>
            </a:path>
            <a:tileRect r="-100000" b="-1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pic>
        <p:nvPicPr>
          <p:cNvPr id="26" name="Picture 2" descr="CAPhys (@CAPhys) / Twitt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8661" y="97974"/>
            <a:ext cx="802707" cy="80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158506" y="1163080"/>
            <a:ext cx="79224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u="sng" dirty="0" smtClean="0"/>
              <a:t>On plane </a:t>
            </a:r>
            <a:r>
              <a:rPr lang="fr-FR" sz="2000" b="1" u="sng" dirty="0" err="1" smtClean="0"/>
              <a:t>electrode</a:t>
            </a:r>
            <a:r>
              <a:rPr lang="fr-FR" sz="2000" b="1" u="sng" dirty="0" smtClean="0"/>
              <a:t> at </a:t>
            </a:r>
            <a:r>
              <a:rPr lang="fr-FR" sz="2000" b="1" u="sng" dirty="0" err="1" smtClean="0"/>
              <a:t>atmospheric</a:t>
            </a:r>
            <a:r>
              <a:rPr lang="fr-FR" sz="2000" b="1" u="sng" dirty="0" smtClean="0"/>
              <a:t> pressure (AP) : 2 </a:t>
            </a:r>
            <a:r>
              <a:rPr lang="fr-FR" sz="2000" b="1" u="sng" dirty="0" err="1" smtClean="0"/>
              <a:t>regimes</a:t>
            </a:r>
            <a:r>
              <a:rPr lang="fr-FR" sz="2000" b="1" u="sng" dirty="0" smtClean="0"/>
              <a:t> of </a:t>
            </a:r>
            <a:r>
              <a:rPr lang="fr-FR" sz="2000" b="1" u="sng" dirty="0" err="1" smtClean="0"/>
              <a:t>discharge</a:t>
            </a:r>
            <a:endParaRPr lang="en-US" sz="2000" b="1" u="sng" dirty="0"/>
          </a:p>
        </p:txBody>
      </p:sp>
      <p:cxnSp>
        <p:nvCxnSpPr>
          <p:cNvPr id="12" name="Connecteur droit 11"/>
          <p:cNvCxnSpPr/>
          <p:nvPr/>
        </p:nvCxnSpPr>
        <p:spPr>
          <a:xfrm>
            <a:off x="6119751" y="1841996"/>
            <a:ext cx="0" cy="4429496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363605" y="1765796"/>
            <a:ext cx="25235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u="sng" dirty="0" err="1" smtClean="0"/>
              <a:t>Filamentary</a:t>
            </a:r>
            <a:r>
              <a:rPr lang="fr-FR" sz="2000" b="1" u="sng" dirty="0" smtClean="0"/>
              <a:t> </a:t>
            </a:r>
            <a:r>
              <a:rPr lang="fr-FR" sz="2000" b="1" u="sng" dirty="0" err="1" smtClean="0"/>
              <a:t>discharge</a:t>
            </a:r>
            <a:endParaRPr lang="en-US" sz="2000" b="1" u="sng" dirty="0"/>
          </a:p>
        </p:txBody>
      </p:sp>
      <p:sp>
        <p:nvSpPr>
          <p:cNvPr id="32" name="ZoneTexte 31"/>
          <p:cNvSpPr txBox="1"/>
          <p:nvPr/>
        </p:nvSpPr>
        <p:spPr>
          <a:xfrm>
            <a:off x="7955483" y="1765796"/>
            <a:ext cx="27954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u="sng" dirty="0" err="1" smtClean="0"/>
              <a:t>Homogeneous</a:t>
            </a:r>
            <a:r>
              <a:rPr lang="fr-FR" sz="2000" b="1" u="sng" dirty="0" smtClean="0"/>
              <a:t> </a:t>
            </a:r>
            <a:r>
              <a:rPr lang="fr-FR" sz="2000" b="1" u="sng" dirty="0" err="1" smtClean="0"/>
              <a:t>discharge</a:t>
            </a:r>
            <a:endParaRPr lang="en-US" sz="2000" b="1" u="sng" dirty="0"/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1697" y="2346711"/>
            <a:ext cx="2479845" cy="12526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03274" y="2340169"/>
            <a:ext cx="2558094" cy="126572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ZoneTexte 4"/>
          <p:cNvSpPr txBox="1"/>
          <p:nvPr/>
        </p:nvSpPr>
        <p:spPr>
          <a:xfrm>
            <a:off x="3455585" y="4394766"/>
            <a:ext cx="21128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Local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deposit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err="1" smtClean="0"/>
              <a:t>Statistical</a:t>
            </a:r>
            <a:r>
              <a:rPr lang="fr-FR" dirty="0" smtClean="0"/>
              <a:t> </a:t>
            </a:r>
            <a:r>
              <a:rPr lang="fr-FR" dirty="0" err="1" smtClean="0"/>
              <a:t>treatment</a:t>
            </a:r>
            <a:endParaRPr lang="fr-FR" dirty="0" smtClean="0"/>
          </a:p>
        </p:txBody>
      </p:sp>
      <p:grpSp>
        <p:nvGrpSpPr>
          <p:cNvPr id="22" name="Groupe 21"/>
          <p:cNvGrpSpPr/>
          <p:nvPr/>
        </p:nvGrpSpPr>
        <p:grpSpPr>
          <a:xfrm>
            <a:off x="6133774" y="4181344"/>
            <a:ext cx="3580707" cy="2168034"/>
            <a:chOff x="8617682" y="3976943"/>
            <a:chExt cx="3580707" cy="2168034"/>
          </a:xfrm>
        </p:grpSpPr>
        <p:pic>
          <p:nvPicPr>
            <p:cNvPr id="24" name="Image 2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940800" y="3976943"/>
              <a:ext cx="2715683" cy="1921813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8617682" y="5898756"/>
              <a:ext cx="3580707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u="sng" dirty="0" smtClean="0"/>
                <a:t>Applied voltage, gas voltage and current as function of time [1]</a:t>
              </a:r>
              <a:endParaRPr lang="en-US" sz="1000" u="sng" dirty="0"/>
            </a:p>
          </p:txBody>
        </p:sp>
      </p:grpSp>
      <p:sp>
        <p:nvSpPr>
          <p:cNvPr id="7" name="Rectangle 6"/>
          <p:cNvSpPr/>
          <p:nvPr/>
        </p:nvSpPr>
        <p:spPr>
          <a:xfrm>
            <a:off x="-51819" y="6075672"/>
            <a:ext cx="107550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smtClean="0"/>
              <a:t>[1] </a:t>
            </a:r>
            <a:r>
              <a:rPr lang="en-US" sz="900" dirty="0"/>
              <a:t>F. Massines and G. Gouda, </a:t>
            </a:r>
            <a:r>
              <a:rPr lang="en-US" sz="900" i="1" dirty="0"/>
              <a:t>J. Phys. D. Appl. Phys.</a:t>
            </a:r>
            <a:r>
              <a:rPr lang="en-US" sz="900" dirty="0"/>
              <a:t>, vol. 31, no. 24, pp. 3411–3420, 1998.</a:t>
            </a:r>
          </a:p>
          <a:p>
            <a:r>
              <a:rPr lang="fr-FR" sz="900" dirty="0" smtClean="0"/>
              <a:t>[2] </a:t>
            </a:r>
            <a:r>
              <a:rPr lang="fr-FR" sz="900" dirty="0"/>
              <a:t>N. </a:t>
            </a:r>
            <a:r>
              <a:rPr lang="fr-FR" sz="900" dirty="0" err="1"/>
              <a:t>Naudé</a:t>
            </a:r>
            <a:r>
              <a:rPr lang="fr-FR" sz="900" dirty="0"/>
              <a:t>, </a:t>
            </a:r>
            <a:r>
              <a:rPr lang="fr-FR" sz="900" dirty="0" smtClean="0"/>
              <a:t>HAL </a:t>
            </a:r>
            <a:r>
              <a:rPr lang="fr-FR" sz="900" dirty="0"/>
              <a:t>Id : </a:t>
            </a:r>
            <a:r>
              <a:rPr lang="fr-FR" sz="900" dirty="0" smtClean="0"/>
              <a:t>tel-00601053, p</a:t>
            </a:r>
            <a:r>
              <a:rPr lang="fr-FR" sz="900" dirty="0"/>
              <a:t>. 18, 2011</a:t>
            </a:r>
            <a:r>
              <a:rPr lang="fr-FR" sz="900" dirty="0" smtClean="0"/>
              <a:t>.</a:t>
            </a:r>
          </a:p>
        </p:txBody>
      </p:sp>
      <p:grpSp>
        <p:nvGrpSpPr>
          <p:cNvPr id="8" name="Groupe 7"/>
          <p:cNvGrpSpPr/>
          <p:nvPr/>
        </p:nvGrpSpPr>
        <p:grpSpPr>
          <a:xfrm>
            <a:off x="0" y="3863243"/>
            <a:ext cx="3580707" cy="2148009"/>
            <a:chOff x="0" y="3819688"/>
            <a:chExt cx="3580707" cy="2148009"/>
          </a:xfrm>
        </p:grpSpPr>
        <p:pic>
          <p:nvPicPr>
            <p:cNvPr id="21" name="Image 2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16126" y="3819688"/>
              <a:ext cx="2817840" cy="1882217"/>
            </a:xfrm>
            <a:prstGeom prst="rect">
              <a:avLst/>
            </a:prstGeom>
          </p:spPr>
        </p:pic>
        <p:sp>
          <p:nvSpPr>
            <p:cNvPr id="29" name="Rectangle 28"/>
            <p:cNvSpPr/>
            <p:nvPr/>
          </p:nvSpPr>
          <p:spPr>
            <a:xfrm>
              <a:off x="0" y="5721476"/>
              <a:ext cx="3580707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u="sng" dirty="0" smtClean="0"/>
                <a:t>Applied voltage, gas voltage and current as function of time [1]</a:t>
              </a:r>
              <a:endParaRPr lang="en-US" sz="1000" u="sng" dirty="0"/>
            </a:p>
          </p:txBody>
        </p:sp>
      </p:grpSp>
      <p:sp>
        <p:nvSpPr>
          <p:cNvPr id="11" name="ZoneTexte 10"/>
          <p:cNvSpPr txBox="1"/>
          <p:nvPr/>
        </p:nvSpPr>
        <p:spPr>
          <a:xfrm>
            <a:off x="201680" y="2275442"/>
            <a:ext cx="327737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Max power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density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: 10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W.cm</a:t>
            </a:r>
            <a:r>
              <a:rPr lang="fr-FR" b="1" baseline="30000" dirty="0" smtClean="0">
                <a:solidFill>
                  <a:schemeClr val="accent1">
                    <a:lumMod val="75000"/>
                  </a:schemeClr>
                </a:solidFill>
              </a:rPr>
              <a:t>-2</a:t>
            </a:r>
            <a:endParaRPr lang="fr-FR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fr-FR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Current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density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: 1-10 A.cm</a:t>
            </a:r>
            <a:r>
              <a:rPr lang="fr-FR" b="1" baseline="30000" dirty="0" smtClean="0">
                <a:solidFill>
                  <a:schemeClr val="accent1">
                    <a:lumMod val="75000"/>
                  </a:schemeClr>
                </a:solidFill>
              </a:rPr>
              <a:t>-2</a:t>
            </a:r>
            <a:endParaRPr lang="fr-FR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fr-FR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Max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electron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density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:  10</a:t>
            </a:r>
            <a:r>
              <a:rPr lang="fr-FR" b="1" baseline="30000" dirty="0" smtClean="0">
                <a:solidFill>
                  <a:schemeClr val="accent1">
                    <a:lumMod val="75000"/>
                  </a:schemeClr>
                </a:solidFill>
              </a:rPr>
              <a:t>20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m</a:t>
            </a:r>
            <a:r>
              <a:rPr lang="fr-FR" b="1" baseline="30000" dirty="0" smtClean="0">
                <a:solidFill>
                  <a:schemeClr val="accent1">
                    <a:lumMod val="75000"/>
                  </a:schemeClr>
                </a:solidFill>
              </a:rPr>
              <a:t>-3</a:t>
            </a:r>
            <a:endParaRPr lang="en-US" b="1" baseline="30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6169826" y="2243791"/>
            <a:ext cx="320940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Max power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density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: 1-5 W.cm</a:t>
            </a:r>
            <a:r>
              <a:rPr lang="fr-FR" b="1" baseline="30000" dirty="0" smtClean="0">
                <a:solidFill>
                  <a:schemeClr val="accent1">
                    <a:lumMod val="75000"/>
                  </a:schemeClr>
                </a:solidFill>
              </a:rPr>
              <a:t>-2</a:t>
            </a:r>
          </a:p>
          <a:p>
            <a:endParaRPr lang="fr-FR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Current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density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: 1 mA.cm</a:t>
            </a:r>
            <a:r>
              <a:rPr lang="fr-FR" b="1" baseline="30000" dirty="0" smtClean="0">
                <a:solidFill>
                  <a:schemeClr val="accent1">
                    <a:lumMod val="75000"/>
                  </a:schemeClr>
                </a:solidFill>
              </a:rPr>
              <a:t>-2</a:t>
            </a:r>
          </a:p>
          <a:p>
            <a:endParaRPr lang="fr-FR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Max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electron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density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: 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10</a:t>
            </a:r>
            <a:r>
              <a:rPr lang="fr-FR" b="1" baseline="30000" dirty="0" smtClean="0">
                <a:solidFill>
                  <a:schemeClr val="accent1">
                    <a:lumMod val="75000"/>
                  </a:schemeClr>
                </a:solidFill>
              </a:rPr>
              <a:t>17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m</a:t>
            </a:r>
            <a:r>
              <a:rPr lang="fr-FR" b="1" baseline="30000" dirty="0" smtClean="0">
                <a:solidFill>
                  <a:schemeClr val="accent1">
                    <a:lumMod val="75000"/>
                  </a:schemeClr>
                </a:solidFill>
              </a:rPr>
              <a:t>-3</a:t>
            </a:r>
            <a:endParaRPr lang="en-US" b="1" baseline="30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9509715" y="4783169"/>
            <a:ext cx="2422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deposited</a:t>
            </a:r>
            <a:r>
              <a:rPr lang="fr-FR" dirty="0" smtClean="0"/>
              <a:t> on the all </a:t>
            </a:r>
            <a:r>
              <a:rPr lang="fr-FR" dirty="0" err="1" smtClean="0"/>
              <a:t>electrode</a:t>
            </a:r>
            <a:r>
              <a:rPr lang="fr-FR" dirty="0" smtClean="0"/>
              <a:t> size</a:t>
            </a:r>
          </a:p>
        </p:txBody>
      </p:sp>
    </p:spTree>
    <p:extLst>
      <p:ext uri="{BB962C8B-B14F-4D97-AF65-F5344CB8AC3E}">
        <p14:creationId xmlns:p14="http://schemas.microsoft.com/office/powerpoint/2010/main" val="1479544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6427263"/>
            <a:ext cx="12192000" cy="432000"/>
          </a:xfrm>
          <a:prstGeom prst="rect">
            <a:avLst/>
          </a:prstGeom>
          <a:gradFill>
            <a:gsLst>
              <a:gs pos="0">
                <a:srgbClr val="B4C7E7"/>
              </a:gs>
              <a:gs pos="100000">
                <a:srgbClr val="4472C4"/>
              </a:gs>
            </a:gsLst>
            <a:lin ang="108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0985196" cy="1044659"/>
          </a:xfrm>
        </p:spPr>
        <p:txBody>
          <a:bodyPr>
            <a:normAutofit/>
          </a:bodyPr>
          <a:lstStyle/>
          <a:p>
            <a:r>
              <a:rPr lang="fr-FR" sz="3200" b="1" u="sng" dirty="0" err="1" smtClean="0">
                <a:solidFill>
                  <a:srgbClr val="002060"/>
                </a:solidFill>
              </a:rPr>
              <a:t>Atmospheric</a:t>
            </a:r>
            <a:r>
              <a:rPr lang="fr-FR" sz="3200" b="1" u="sng" dirty="0" smtClean="0">
                <a:solidFill>
                  <a:srgbClr val="002060"/>
                </a:solidFill>
              </a:rPr>
              <a:t> pressure glow DBD (APGD)</a:t>
            </a:r>
            <a:endParaRPr lang="en-US" sz="3200" b="1" u="sng" dirty="0">
              <a:solidFill>
                <a:srgbClr val="00206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10600" y="6461857"/>
            <a:ext cx="2743200" cy="365125"/>
          </a:xfrm>
        </p:spPr>
        <p:txBody>
          <a:bodyPr/>
          <a:lstStyle/>
          <a:p>
            <a:fld id="{242CEC85-9F48-49B8-9E68-77A4994C5950}" type="slidenum">
              <a:rPr lang="en-US" smtClean="0"/>
              <a:t>18</a:t>
            </a:fld>
            <a:endParaRPr lang="en-US" dirty="0"/>
          </a:p>
        </p:txBody>
      </p:sp>
      <p:sp>
        <p:nvSpPr>
          <p:cNvPr id="9" name="Espace réservé de la date 24"/>
          <p:cNvSpPr>
            <a:spLocks noGrp="1"/>
          </p:cNvSpPr>
          <p:nvPr>
            <p:ph type="dt" sz="half" idx="10"/>
          </p:nvPr>
        </p:nvSpPr>
        <p:spPr>
          <a:xfrm>
            <a:off x="746648" y="6450779"/>
            <a:ext cx="274320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08/06/2022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221291"/>
            <a:ext cx="936171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smtClean="0">
                <a:effectLst/>
              </a:rPr>
              <a:t>[2] F. Massines, N. </a:t>
            </a:r>
            <a:r>
              <a:rPr lang="en-US" sz="900" dirty="0" err="1" smtClean="0">
                <a:effectLst/>
              </a:rPr>
              <a:t>Gherardi</a:t>
            </a:r>
            <a:r>
              <a:rPr lang="en-US" sz="900" dirty="0" smtClean="0">
                <a:effectLst/>
              </a:rPr>
              <a:t>, N. </a:t>
            </a:r>
            <a:r>
              <a:rPr lang="en-US" sz="900" dirty="0" err="1" smtClean="0">
                <a:effectLst/>
              </a:rPr>
              <a:t>Naudé</a:t>
            </a:r>
            <a:r>
              <a:rPr lang="en-US" sz="900" dirty="0" smtClean="0">
                <a:effectLst/>
              </a:rPr>
              <a:t>, and P. </a:t>
            </a:r>
            <a:r>
              <a:rPr lang="en-US" sz="900" dirty="0" err="1" smtClean="0">
                <a:effectLst/>
              </a:rPr>
              <a:t>Ségur</a:t>
            </a:r>
            <a:r>
              <a:rPr lang="en-US" sz="900" dirty="0" smtClean="0">
                <a:effectLst/>
              </a:rPr>
              <a:t>, “Glow and Townsend dielectric barrier discharge in various atmosphere,” </a:t>
            </a:r>
            <a:r>
              <a:rPr lang="en-US" sz="900" i="1" dirty="0" smtClean="0">
                <a:effectLst/>
              </a:rPr>
              <a:t>Plasma Phys. Control. Fusion</a:t>
            </a:r>
            <a:r>
              <a:rPr lang="en-US" sz="900" dirty="0" smtClean="0">
                <a:effectLst/>
              </a:rPr>
              <a:t>, vol. 47, no. 12 B, 2005.</a:t>
            </a:r>
            <a:endParaRPr lang="en-US" sz="900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1044660"/>
            <a:ext cx="11208000" cy="54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1"/>
              </a:gs>
            </a:gsLst>
            <a:path path="circle">
              <a:fillToRect l="100000" t="100000"/>
            </a:path>
            <a:tileRect r="-100000" b="-1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grpSp>
        <p:nvGrpSpPr>
          <p:cNvPr id="28" name="Groupe 27"/>
          <p:cNvGrpSpPr/>
          <p:nvPr/>
        </p:nvGrpSpPr>
        <p:grpSpPr>
          <a:xfrm>
            <a:off x="7315200" y="2988084"/>
            <a:ext cx="6096000" cy="2659466"/>
            <a:chOff x="6770913" y="3424947"/>
            <a:chExt cx="6096000" cy="2659466"/>
          </a:xfrm>
        </p:grpSpPr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98083" y="3424947"/>
              <a:ext cx="3487113" cy="2467733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6770913" y="5838192"/>
              <a:ext cx="6096000" cy="24622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1000" u="sng" dirty="0"/>
                <a:t>Power supply voltage, </a:t>
              </a:r>
              <a:r>
                <a:rPr lang="en-US" sz="1000" u="sng" dirty="0" err="1"/>
                <a:t>Vps</a:t>
              </a:r>
              <a:r>
                <a:rPr lang="en-US" sz="1000" u="sng" dirty="0"/>
                <a:t>, gas voltage, </a:t>
              </a:r>
              <a:r>
                <a:rPr lang="en-US" sz="1000" u="sng" dirty="0" err="1"/>
                <a:t>Vgas</a:t>
              </a:r>
              <a:r>
                <a:rPr lang="en-US" sz="1000" u="sng" dirty="0"/>
                <a:t>, and discharge </a:t>
              </a:r>
              <a:r>
                <a:rPr lang="en-US" sz="1000" u="sng" dirty="0" smtClean="0"/>
                <a:t>current, as function of time [1]</a:t>
              </a:r>
              <a:endParaRPr lang="en-US" sz="1000" u="sng" dirty="0"/>
            </a:p>
          </p:txBody>
        </p:sp>
      </p:grpSp>
      <p:sp>
        <p:nvSpPr>
          <p:cNvPr id="2" name="Rectangle à coins arrondis 1"/>
          <p:cNvSpPr/>
          <p:nvPr/>
        </p:nvSpPr>
        <p:spPr>
          <a:xfrm>
            <a:off x="202657" y="1256697"/>
            <a:ext cx="6217223" cy="21377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 err="1" smtClean="0">
                <a:solidFill>
                  <a:schemeClr val="tx1"/>
                </a:solidFill>
              </a:rPr>
              <a:t>DBDs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>
                <a:solidFill>
                  <a:schemeClr val="tx1"/>
                </a:solidFill>
              </a:rPr>
              <a:t>helps</a:t>
            </a:r>
            <a:r>
              <a:rPr lang="fr-FR" b="1" dirty="0">
                <a:solidFill>
                  <a:schemeClr val="tx1"/>
                </a:solidFill>
              </a:rPr>
              <a:t> </a:t>
            </a:r>
            <a:r>
              <a:rPr lang="fr-FR" b="1" dirty="0" err="1">
                <a:solidFill>
                  <a:schemeClr val="tx1"/>
                </a:solidFill>
              </a:rPr>
              <a:t>prevent</a:t>
            </a:r>
            <a:r>
              <a:rPr lang="fr-FR" b="1" dirty="0">
                <a:solidFill>
                  <a:schemeClr val="tx1"/>
                </a:solidFill>
              </a:rPr>
              <a:t> arc transition</a:t>
            </a:r>
          </a:p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Homogeneous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discharge</a:t>
            </a:r>
            <a:endParaRPr lang="fr-FR" dirty="0">
              <a:solidFill>
                <a:schemeClr val="tx1"/>
              </a:solidFill>
            </a:endParaRPr>
          </a:p>
          <a:p>
            <a:endParaRPr lang="fr-FR" dirty="0" smtClean="0">
              <a:solidFill>
                <a:schemeClr val="tx1"/>
              </a:solidFill>
            </a:endParaRPr>
          </a:p>
          <a:p>
            <a:r>
              <a:rPr lang="fr-FR" dirty="0" smtClean="0">
                <a:solidFill>
                  <a:schemeClr val="tx1"/>
                </a:solidFill>
              </a:rPr>
              <a:t>LF ignition time ≈ 10 % of the </a:t>
            </a:r>
            <a:r>
              <a:rPr lang="fr-FR" dirty="0" err="1" smtClean="0">
                <a:solidFill>
                  <a:schemeClr val="tx1"/>
                </a:solidFill>
              </a:rPr>
              <a:t>period</a:t>
            </a:r>
            <a:r>
              <a:rPr lang="fr-FR" dirty="0" smtClean="0">
                <a:solidFill>
                  <a:schemeClr val="tx1"/>
                </a:solidFill>
              </a:rPr>
              <a:t> duration</a:t>
            </a: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26" name="Picture 2" descr="CAPhys (@CAPhys) / Twit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8661" y="97974"/>
            <a:ext cx="802707" cy="80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e 2"/>
          <p:cNvGrpSpPr/>
          <p:nvPr/>
        </p:nvGrpSpPr>
        <p:grpSpPr>
          <a:xfrm>
            <a:off x="681679" y="3916413"/>
            <a:ext cx="5500942" cy="1387299"/>
            <a:chOff x="5647541" y="3417117"/>
            <a:chExt cx="5500942" cy="1387299"/>
          </a:xfrm>
        </p:grpSpPr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47541" y="3417117"/>
              <a:ext cx="5500942" cy="1387299"/>
            </a:xfrm>
            <a:prstGeom prst="rect">
              <a:avLst/>
            </a:prstGeom>
          </p:spPr>
        </p:pic>
        <p:sp>
          <p:nvSpPr>
            <p:cNvPr id="16" name="ZoneTexte 15"/>
            <p:cNvSpPr txBox="1"/>
            <p:nvPr/>
          </p:nvSpPr>
          <p:spPr>
            <a:xfrm>
              <a:off x="7661370" y="3802989"/>
              <a:ext cx="110158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/>
                <a:t>Electric </a:t>
              </a:r>
              <a:r>
                <a:rPr lang="fr-FR" sz="1400" b="1" dirty="0" err="1" smtClean="0"/>
                <a:t>field</a:t>
              </a:r>
              <a:endParaRPr lang="fr-FR" sz="1400" b="1" dirty="0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0" y="6063718"/>
            <a:ext cx="108712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900" dirty="0" smtClean="0"/>
              <a:t>[1] N</a:t>
            </a:r>
            <a:r>
              <a:rPr lang="fr-FR" sz="900" dirty="0"/>
              <a:t>. </a:t>
            </a:r>
            <a:r>
              <a:rPr lang="fr-FR" sz="900" dirty="0" err="1"/>
              <a:t>Naudé</a:t>
            </a:r>
            <a:r>
              <a:rPr lang="fr-FR" sz="900" dirty="0"/>
              <a:t>, “Etude électrique de la physique d ’ une décharge de Townsend à la pression atmosphérique et de son interaction avec un générateur : Modèle et Expérience To cite </a:t>
            </a:r>
            <a:r>
              <a:rPr lang="fr-FR" sz="900" dirty="0" err="1"/>
              <a:t>this</a:t>
            </a:r>
            <a:r>
              <a:rPr lang="fr-FR" sz="900" dirty="0"/>
              <a:t> version : HAL Id : tel-00601053,” p. 18, 2011.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A26AB14-4B45-4030-AE50-B45FC6E52397}"/>
              </a:ext>
            </a:extLst>
          </p:cNvPr>
          <p:cNvSpPr txBox="1"/>
          <p:nvPr/>
        </p:nvSpPr>
        <p:spPr>
          <a:xfrm>
            <a:off x="7968391" y="1142987"/>
            <a:ext cx="4239273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0070C0"/>
                </a:solidFill>
              </a:rPr>
              <a:t>Ne</a:t>
            </a:r>
            <a:r>
              <a:rPr lang="fr-FR" b="1" baseline="-25000" dirty="0" smtClean="0">
                <a:solidFill>
                  <a:srgbClr val="0070C0"/>
                </a:solidFill>
              </a:rPr>
              <a:t>max</a:t>
            </a:r>
            <a:r>
              <a:rPr lang="fr-FR" b="1" dirty="0" smtClean="0">
                <a:solidFill>
                  <a:srgbClr val="0070C0"/>
                </a:solidFill>
              </a:rPr>
              <a:t>: 10</a:t>
            </a:r>
            <a:r>
              <a:rPr lang="fr-FR" b="1" baseline="30000" dirty="0" smtClean="0">
                <a:solidFill>
                  <a:srgbClr val="0070C0"/>
                </a:solidFill>
              </a:rPr>
              <a:t>10</a:t>
            </a:r>
            <a:r>
              <a:rPr lang="fr-FR" b="1" dirty="0" smtClean="0">
                <a:solidFill>
                  <a:srgbClr val="0070C0"/>
                </a:solidFill>
              </a:rPr>
              <a:t>-10</a:t>
            </a:r>
            <a:r>
              <a:rPr lang="fr-FR" b="1" baseline="30000" dirty="0" smtClean="0">
                <a:solidFill>
                  <a:srgbClr val="0070C0"/>
                </a:solidFill>
              </a:rPr>
              <a:t>11</a:t>
            </a:r>
            <a:r>
              <a:rPr lang="fr-FR" b="1" dirty="0" smtClean="0">
                <a:solidFill>
                  <a:srgbClr val="0070C0"/>
                </a:solidFill>
              </a:rPr>
              <a:t> cm</a:t>
            </a:r>
            <a:r>
              <a:rPr lang="fr-FR" b="1" baseline="30000" dirty="0" smtClean="0">
                <a:solidFill>
                  <a:srgbClr val="0070C0"/>
                </a:solidFill>
              </a:rPr>
              <a:t>-3</a:t>
            </a:r>
          </a:p>
          <a:p>
            <a:pPr algn="ctr"/>
            <a:r>
              <a:rPr lang="fr-FR" b="1" dirty="0">
                <a:solidFill>
                  <a:srgbClr val="0070C0"/>
                </a:solidFill>
              </a:rPr>
              <a:t>Ni</a:t>
            </a:r>
            <a:r>
              <a:rPr lang="fr-FR" b="1" baseline="-25000" dirty="0">
                <a:solidFill>
                  <a:srgbClr val="0070C0"/>
                </a:solidFill>
              </a:rPr>
              <a:t>max</a:t>
            </a:r>
            <a:r>
              <a:rPr lang="fr-FR" b="1" dirty="0">
                <a:solidFill>
                  <a:srgbClr val="0070C0"/>
                </a:solidFill>
              </a:rPr>
              <a:t>: 10</a:t>
            </a:r>
            <a:r>
              <a:rPr lang="fr-FR" b="1" baseline="30000" dirty="0">
                <a:solidFill>
                  <a:srgbClr val="0070C0"/>
                </a:solidFill>
              </a:rPr>
              <a:t>10</a:t>
            </a:r>
            <a:r>
              <a:rPr lang="fr-FR" b="1" dirty="0">
                <a:solidFill>
                  <a:srgbClr val="0070C0"/>
                </a:solidFill>
              </a:rPr>
              <a:t>-10</a:t>
            </a:r>
            <a:r>
              <a:rPr lang="fr-FR" b="1" baseline="30000" dirty="0">
                <a:solidFill>
                  <a:srgbClr val="0070C0"/>
                </a:solidFill>
              </a:rPr>
              <a:t>11</a:t>
            </a:r>
            <a:r>
              <a:rPr lang="fr-FR" b="1" dirty="0" smtClean="0">
                <a:solidFill>
                  <a:srgbClr val="0070C0"/>
                </a:solidFill>
              </a:rPr>
              <a:t> cm</a:t>
            </a:r>
            <a:r>
              <a:rPr lang="fr-FR" b="1" baseline="30000" dirty="0" smtClean="0">
                <a:solidFill>
                  <a:srgbClr val="0070C0"/>
                </a:solidFill>
              </a:rPr>
              <a:t>-3</a:t>
            </a:r>
          </a:p>
          <a:p>
            <a:pPr algn="ctr"/>
            <a:r>
              <a:rPr lang="fr-FR" b="1" dirty="0" smtClean="0">
                <a:solidFill>
                  <a:srgbClr val="0070C0"/>
                </a:solidFill>
              </a:rPr>
              <a:t>NAr</a:t>
            </a:r>
            <a:r>
              <a:rPr lang="fr-FR" b="1" baseline="30000" dirty="0" smtClean="0">
                <a:solidFill>
                  <a:srgbClr val="0070C0"/>
                </a:solidFill>
              </a:rPr>
              <a:t>m</a:t>
            </a:r>
            <a:r>
              <a:rPr lang="fr-FR" b="1" baseline="-25000" dirty="0" smtClean="0">
                <a:solidFill>
                  <a:srgbClr val="0070C0"/>
                </a:solidFill>
              </a:rPr>
              <a:t>max</a:t>
            </a:r>
            <a:r>
              <a:rPr lang="fr-FR" b="1" dirty="0" smtClean="0">
                <a:solidFill>
                  <a:srgbClr val="0070C0"/>
                </a:solidFill>
              </a:rPr>
              <a:t> : 10</a:t>
            </a:r>
            <a:r>
              <a:rPr lang="fr-FR" b="1" baseline="30000" dirty="0" smtClean="0">
                <a:solidFill>
                  <a:srgbClr val="0070C0"/>
                </a:solidFill>
              </a:rPr>
              <a:t>11</a:t>
            </a:r>
            <a:r>
              <a:rPr lang="fr-FR" b="1" dirty="0" smtClean="0">
                <a:solidFill>
                  <a:srgbClr val="0070C0"/>
                </a:solidFill>
              </a:rPr>
              <a:t> cm</a:t>
            </a:r>
            <a:r>
              <a:rPr lang="fr-FR" b="1" baseline="30000" dirty="0" smtClean="0">
                <a:solidFill>
                  <a:srgbClr val="0070C0"/>
                </a:solidFill>
              </a:rPr>
              <a:t>-3</a:t>
            </a:r>
            <a:endParaRPr lang="fr-FR" b="1" baseline="-25000" dirty="0">
              <a:solidFill>
                <a:srgbClr val="0070C0"/>
              </a:solidFill>
            </a:endParaRPr>
          </a:p>
          <a:p>
            <a:pPr algn="ctr"/>
            <a:r>
              <a:rPr lang="fr-FR" b="1" dirty="0" smtClean="0">
                <a:solidFill>
                  <a:srgbClr val="0070C0"/>
                </a:solidFill>
              </a:rPr>
              <a:t>Current </a:t>
            </a:r>
            <a:r>
              <a:rPr lang="fr-FR" b="1" dirty="0" err="1" smtClean="0">
                <a:solidFill>
                  <a:srgbClr val="0070C0"/>
                </a:solidFill>
              </a:rPr>
              <a:t>density</a:t>
            </a:r>
            <a:r>
              <a:rPr lang="fr-FR" b="1" baseline="-25000" dirty="0" err="1" smtClean="0">
                <a:solidFill>
                  <a:srgbClr val="0070C0"/>
                </a:solidFill>
              </a:rPr>
              <a:t>max</a:t>
            </a:r>
            <a:r>
              <a:rPr lang="fr-FR" b="1" dirty="0" smtClean="0">
                <a:solidFill>
                  <a:srgbClr val="0070C0"/>
                </a:solidFill>
              </a:rPr>
              <a:t> </a:t>
            </a:r>
            <a:r>
              <a:rPr lang="fr-FR" b="1" dirty="0">
                <a:solidFill>
                  <a:srgbClr val="0070C0"/>
                </a:solidFill>
              </a:rPr>
              <a:t>: </a:t>
            </a:r>
            <a:r>
              <a:rPr lang="fr-FR" b="1" dirty="0" smtClean="0">
                <a:solidFill>
                  <a:srgbClr val="0070C0"/>
                </a:solidFill>
              </a:rPr>
              <a:t>5 à 20 mA.cm</a:t>
            </a:r>
            <a:r>
              <a:rPr lang="fr-FR" b="1" baseline="30000" dirty="0" smtClean="0">
                <a:solidFill>
                  <a:srgbClr val="0070C0"/>
                </a:solidFill>
              </a:rPr>
              <a:t>-2</a:t>
            </a:r>
          </a:p>
          <a:p>
            <a:pPr algn="ctr"/>
            <a:r>
              <a:rPr lang="fr-FR" b="1" dirty="0">
                <a:solidFill>
                  <a:srgbClr val="0070C0"/>
                </a:solidFill>
              </a:rPr>
              <a:t>T</a:t>
            </a:r>
            <a:r>
              <a:rPr lang="fr-FR" b="1" baseline="-25000" dirty="0">
                <a:solidFill>
                  <a:srgbClr val="0070C0"/>
                </a:solidFill>
              </a:rPr>
              <a:t>gaz</a:t>
            </a:r>
            <a:r>
              <a:rPr lang="fr-FR" b="1" dirty="0">
                <a:solidFill>
                  <a:srgbClr val="0070C0"/>
                </a:solidFill>
              </a:rPr>
              <a:t> : 300 </a:t>
            </a:r>
            <a:r>
              <a:rPr lang="fr-FR" b="1" dirty="0" smtClean="0">
                <a:solidFill>
                  <a:srgbClr val="0070C0"/>
                </a:solidFill>
              </a:rPr>
              <a:t>K</a:t>
            </a:r>
            <a:endParaRPr lang="fr-FR" b="1" baseline="-25000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03548" y="5401329"/>
            <a:ext cx="228550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u="sng" dirty="0" smtClean="0"/>
              <a:t>Electric field along the gap in a APGD [2]</a:t>
            </a:r>
            <a:endParaRPr lang="en-US" sz="1000" u="sng" dirty="0"/>
          </a:p>
        </p:txBody>
      </p:sp>
    </p:spTree>
    <p:extLst>
      <p:ext uri="{BB962C8B-B14F-4D97-AF65-F5344CB8AC3E}">
        <p14:creationId xmlns:p14="http://schemas.microsoft.com/office/powerpoint/2010/main" val="619645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6427263"/>
            <a:ext cx="12192000" cy="432000"/>
          </a:xfrm>
          <a:prstGeom prst="rect">
            <a:avLst/>
          </a:prstGeom>
          <a:gradFill>
            <a:gsLst>
              <a:gs pos="0">
                <a:srgbClr val="B4C7E7"/>
              </a:gs>
              <a:gs pos="100000">
                <a:srgbClr val="4472C4"/>
              </a:gs>
            </a:gsLst>
            <a:lin ang="108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9569660" cy="1044659"/>
          </a:xfrm>
        </p:spPr>
        <p:txBody>
          <a:bodyPr>
            <a:normAutofit/>
          </a:bodyPr>
          <a:lstStyle/>
          <a:p>
            <a:r>
              <a:rPr lang="fr-FR" sz="3200" b="1" u="sng" dirty="0" smtClean="0">
                <a:solidFill>
                  <a:srgbClr val="002060"/>
                </a:solidFill>
              </a:rPr>
              <a:t>Influence of NH3 </a:t>
            </a:r>
            <a:r>
              <a:rPr lang="fr-FR" sz="3200" b="1" u="sng" dirty="0" err="1" smtClean="0">
                <a:solidFill>
                  <a:srgbClr val="002060"/>
                </a:solidFill>
              </a:rPr>
              <a:t>quantity</a:t>
            </a:r>
            <a:r>
              <a:rPr lang="fr-FR" sz="3200" b="1" u="sng" dirty="0" smtClean="0">
                <a:solidFill>
                  <a:srgbClr val="002060"/>
                </a:solidFill>
              </a:rPr>
              <a:t> </a:t>
            </a:r>
            <a:endParaRPr lang="en-US" sz="3200" b="1" u="sng" dirty="0">
              <a:solidFill>
                <a:srgbClr val="00206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289618" y="6421707"/>
            <a:ext cx="2743200" cy="365125"/>
          </a:xfrm>
        </p:spPr>
        <p:txBody>
          <a:bodyPr/>
          <a:lstStyle/>
          <a:p>
            <a:fld id="{242CEC85-9F48-49B8-9E68-77A4994C5950}" type="slidenum">
              <a:rPr lang="en-US" smtClean="0"/>
              <a:t>19</a:t>
            </a:fld>
            <a:endParaRPr lang="en-US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1044660"/>
            <a:ext cx="11208000" cy="54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1"/>
              </a:gs>
            </a:gsLst>
            <a:path path="circle">
              <a:fillToRect l="100000" t="100000"/>
            </a:path>
            <a:tileRect r="-100000" b="-1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pic>
        <p:nvPicPr>
          <p:cNvPr id="26" name="Picture 2" descr="CAPhys (@CAPhys) / Twit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8661" y="97974"/>
            <a:ext cx="802707" cy="80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Espace réservé de la date 24"/>
          <p:cNvSpPr>
            <a:spLocks noGrp="1"/>
          </p:cNvSpPr>
          <p:nvPr>
            <p:ph type="dt" sz="half" idx="10"/>
          </p:nvPr>
        </p:nvSpPr>
        <p:spPr>
          <a:xfrm>
            <a:off x="746648" y="6450779"/>
            <a:ext cx="274320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08/06/2022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36" name="Objet 35"/>
          <p:cNvGraphicFramePr>
            <a:graphicFrameLocks noChangeAspect="1"/>
          </p:cNvGraphicFramePr>
          <p:nvPr>
            <p:extLst/>
          </p:nvPr>
        </p:nvGraphicFramePr>
        <p:xfrm>
          <a:off x="6795471" y="3120188"/>
          <a:ext cx="5083452" cy="31347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4" name="Graph" r:id="rId4" imgW="4621320" imgH="2849760" progId="Origin95.Graph">
                  <p:embed/>
                </p:oleObj>
              </mc:Choice>
              <mc:Fallback>
                <p:oleObj name="Graph" r:id="rId4" imgW="4621320" imgH="2849760" progId="Origin95.Graph">
                  <p:embed/>
                  <p:pic>
                    <p:nvPicPr>
                      <p:cNvPr id="36" name="Objet 3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795471" y="3120188"/>
                        <a:ext cx="5083452" cy="31347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à coins arrondis 14"/>
          <p:cNvSpPr/>
          <p:nvPr/>
        </p:nvSpPr>
        <p:spPr>
          <a:xfrm>
            <a:off x="134346" y="1266986"/>
            <a:ext cx="6503102" cy="3000213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Low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flux  NH</a:t>
            </a:r>
            <a:r>
              <a:rPr lang="fr-FR" baseline="-25000" dirty="0" smtClean="0">
                <a:solidFill>
                  <a:schemeClr val="tx1"/>
                </a:solidFill>
                <a:sym typeface="Wingdings" panose="05000000000000000000" pitchFamily="2" charset="2"/>
              </a:rPr>
              <a:t>3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is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consumed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at the entrance of the </a:t>
            </a: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discharge</a:t>
            </a:r>
            <a:endParaRPr lang="fr-FR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Current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peak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indicates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abnormal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discharge</a:t>
            </a:r>
            <a:endParaRPr lang="fr-FR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Optically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, entrance of the plasma </a:t>
            </a: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differs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from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exit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Measurement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of the </a:t>
            </a: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ligth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intensity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shows a temporal shift</a:t>
            </a:r>
          </a:p>
        </p:txBody>
      </p:sp>
      <p:grpSp>
        <p:nvGrpSpPr>
          <p:cNvPr id="38" name="Groupe 37"/>
          <p:cNvGrpSpPr/>
          <p:nvPr/>
        </p:nvGrpSpPr>
        <p:grpSpPr>
          <a:xfrm>
            <a:off x="6787566" y="1323501"/>
            <a:ext cx="5092700" cy="1727200"/>
            <a:chOff x="6786158" y="1489400"/>
            <a:chExt cx="5092700" cy="1727200"/>
          </a:xfrm>
        </p:grpSpPr>
        <p:grpSp>
          <p:nvGrpSpPr>
            <p:cNvPr id="29" name="Groupe 28"/>
            <p:cNvGrpSpPr/>
            <p:nvPr/>
          </p:nvGrpSpPr>
          <p:grpSpPr>
            <a:xfrm>
              <a:off x="6786158" y="1489400"/>
              <a:ext cx="5092700" cy="1727200"/>
              <a:chOff x="4508500" y="2628900"/>
              <a:chExt cx="5092700" cy="1727200"/>
            </a:xfrm>
          </p:grpSpPr>
          <p:pic>
            <p:nvPicPr>
              <p:cNvPr id="2" name="Image 1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8756" t="38452" r="4324" b="32595"/>
              <a:stretch/>
            </p:blipFill>
            <p:spPr>
              <a:xfrm>
                <a:off x="4508500" y="2628900"/>
                <a:ext cx="5092700" cy="1727200"/>
              </a:xfrm>
              <a:prstGeom prst="rect">
                <a:avLst/>
              </a:prstGeom>
            </p:spPr>
          </p:pic>
          <p:sp>
            <p:nvSpPr>
              <p:cNvPr id="14" name="Double flèche horizontale 13"/>
              <p:cNvSpPr/>
              <p:nvPr/>
            </p:nvSpPr>
            <p:spPr>
              <a:xfrm>
                <a:off x="7207491" y="3698629"/>
                <a:ext cx="370800" cy="116599"/>
              </a:xfrm>
              <a:prstGeom prst="leftRightArrow">
                <a:avLst/>
              </a:prstGeom>
              <a:solidFill>
                <a:schemeClr val="tx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Double flèche horizontale 26"/>
              <p:cNvSpPr/>
              <p:nvPr/>
            </p:nvSpPr>
            <p:spPr>
              <a:xfrm>
                <a:off x="6836691" y="3698630"/>
                <a:ext cx="370800" cy="116599"/>
              </a:xfrm>
              <a:prstGeom prst="leftRightArrow">
                <a:avLst/>
              </a:prstGeom>
              <a:solidFill>
                <a:srgbClr val="0000CC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Double flèche horizontale 27"/>
              <p:cNvSpPr/>
              <p:nvPr/>
            </p:nvSpPr>
            <p:spPr>
              <a:xfrm>
                <a:off x="6465891" y="3698629"/>
                <a:ext cx="370800" cy="116599"/>
              </a:xfrm>
              <a:prstGeom prst="leftRightArrow">
                <a:avLst/>
              </a:prstGeom>
              <a:solidFill>
                <a:srgbClr val="009900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" name="ZoneTexte 4"/>
            <p:cNvSpPr txBox="1"/>
            <p:nvPr/>
          </p:nvSpPr>
          <p:spPr>
            <a:xfrm>
              <a:off x="10285221" y="1938435"/>
              <a:ext cx="1451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chemeClr val="bg1"/>
                  </a:solidFill>
                </a:rPr>
                <a:t>Ar + 215 ppm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8587520" y="1745057"/>
              <a:ext cx="25835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chemeClr val="bg1">
                      <a:lumMod val="50000"/>
                    </a:schemeClr>
                  </a:solidFill>
                </a:rPr>
                <a:t>1</a:t>
              </a:r>
              <a:r>
                <a:rPr lang="fr-FR" baseline="30000" dirty="0" smtClean="0">
                  <a:solidFill>
                    <a:schemeClr val="bg1">
                      <a:lumMod val="50000"/>
                    </a:schemeClr>
                  </a:solidFill>
                </a:rPr>
                <a:t>st</a:t>
              </a:r>
              <a:r>
                <a:rPr lang="fr-FR" dirty="0" smtClean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fr-FR" dirty="0" err="1" smtClean="0">
                  <a:solidFill>
                    <a:schemeClr val="bg1">
                      <a:lumMod val="50000"/>
                    </a:schemeClr>
                  </a:solidFill>
                </a:rPr>
                <a:t>discharge</a:t>
              </a:r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20" name="Connecteur droit 19"/>
            <p:cNvCxnSpPr/>
            <p:nvPr/>
          </p:nvCxnSpPr>
          <p:spPr>
            <a:xfrm>
              <a:off x="6786158" y="2266947"/>
              <a:ext cx="5092700" cy="14022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/>
            <p:cNvCxnSpPr/>
            <p:nvPr/>
          </p:nvCxnSpPr>
          <p:spPr>
            <a:xfrm>
              <a:off x="6787428" y="2493326"/>
              <a:ext cx="5090040" cy="46222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Flèche gauche 2"/>
            <p:cNvSpPr/>
            <p:nvPr/>
          </p:nvSpPr>
          <p:spPr>
            <a:xfrm>
              <a:off x="10416906" y="2235199"/>
              <a:ext cx="1187669" cy="32393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Rectangle 38"/>
          <p:cNvSpPr/>
          <p:nvPr/>
        </p:nvSpPr>
        <p:spPr>
          <a:xfrm>
            <a:off x="7230853" y="3074915"/>
            <a:ext cx="414060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u="sng" dirty="0" smtClean="0"/>
              <a:t>Picture of the 1</a:t>
            </a:r>
            <a:r>
              <a:rPr lang="en-US" sz="1000" u="sng" baseline="30000" dirty="0" smtClean="0"/>
              <a:t>st</a:t>
            </a:r>
            <a:r>
              <a:rPr lang="en-US" sz="1000" u="sng" dirty="0" smtClean="0"/>
              <a:t> discharge cell</a:t>
            </a:r>
            <a:endParaRPr lang="en-US" sz="1000" u="sng" baseline="-25000" dirty="0"/>
          </a:p>
        </p:txBody>
      </p:sp>
      <p:sp>
        <p:nvSpPr>
          <p:cNvPr id="40" name="Rectangle 39"/>
          <p:cNvSpPr/>
          <p:nvPr/>
        </p:nvSpPr>
        <p:spPr>
          <a:xfrm>
            <a:off x="6998078" y="6111584"/>
            <a:ext cx="414060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000" u="sng" dirty="0" err="1" smtClean="0"/>
              <a:t>Intensity</a:t>
            </a:r>
            <a:r>
              <a:rPr lang="fr-FR" sz="1000" u="sng" dirty="0" smtClean="0"/>
              <a:t> of the visible </a:t>
            </a:r>
            <a:r>
              <a:rPr lang="fr-FR" sz="1000" u="sng" dirty="0" err="1" smtClean="0"/>
              <a:t>ligth</a:t>
            </a:r>
            <a:r>
              <a:rPr lang="fr-FR" sz="1000" u="sng" dirty="0" smtClean="0"/>
              <a:t> on one </a:t>
            </a:r>
            <a:r>
              <a:rPr lang="fr-FR" sz="1000" u="sng" dirty="0" err="1" smtClean="0"/>
              <a:t>discharge</a:t>
            </a:r>
            <a:r>
              <a:rPr lang="fr-FR" sz="1000" u="sng" dirty="0" smtClean="0"/>
              <a:t> as </a:t>
            </a:r>
            <a:r>
              <a:rPr lang="fr-FR" sz="1000" u="sng" dirty="0" err="1" smtClean="0"/>
              <a:t>function</a:t>
            </a:r>
            <a:r>
              <a:rPr lang="fr-FR" sz="1000" u="sng" dirty="0" smtClean="0"/>
              <a:t> of time</a:t>
            </a:r>
            <a:endParaRPr lang="en-US" sz="1000" u="sng" baseline="-25000" dirty="0"/>
          </a:p>
        </p:txBody>
      </p:sp>
      <p:sp>
        <p:nvSpPr>
          <p:cNvPr id="42" name="ZoneTexte 41"/>
          <p:cNvSpPr txBox="1"/>
          <p:nvPr/>
        </p:nvSpPr>
        <p:spPr>
          <a:xfrm>
            <a:off x="961434" y="5043844"/>
            <a:ext cx="5261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u="sng" dirty="0" smtClean="0">
                <a:solidFill>
                  <a:srgbClr val="002060"/>
                </a:solidFill>
              </a:rPr>
              <a:t>One single </a:t>
            </a:r>
            <a:r>
              <a:rPr lang="fr-FR" sz="2400" b="1" u="sng" dirty="0" err="1" smtClean="0">
                <a:solidFill>
                  <a:srgbClr val="002060"/>
                </a:solidFill>
              </a:rPr>
              <a:t>discharge</a:t>
            </a:r>
            <a:r>
              <a:rPr lang="fr-FR" sz="2400" b="1" dirty="0" smtClean="0">
                <a:solidFill>
                  <a:srgbClr val="002060"/>
                </a:solidFill>
              </a:rPr>
              <a:t>  </a:t>
            </a:r>
            <a:r>
              <a:rPr lang="fr-FR" sz="24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  </a:t>
            </a:r>
            <a:r>
              <a:rPr lang="fr-FR" sz="2400" b="1" u="sng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Two</a:t>
            </a:r>
            <a:r>
              <a:rPr lang="fr-FR" sz="2400" b="1" u="sng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2400" b="1" u="sng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behaviors</a:t>
            </a:r>
            <a:endParaRPr lang="en-US" sz="2400" b="1" u="sng" dirty="0">
              <a:solidFill>
                <a:srgbClr val="002060"/>
              </a:solidFill>
            </a:endParaRPr>
          </a:p>
        </p:txBody>
      </p:sp>
      <p:graphicFrame>
        <p:nvGraphicFramePr>
          <p:cNvPr id="43" name="Objet 42"/>
          <p:cNvGraphicFramePr>
            <a:graphicFrameLocks noChangeAspect="1"/>
          </p:cNvGraphicFramePr>
          <p:nvPr>
            <p:extLst/>
          </p:nvPr>
        </p:nvGraphicFramePr>
        <p:xfrm>
          <a:off x="6795471" y="3114603"/>
          <a:ext cx="5083452" cy="31347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5" name="Graph" r:id="rId7" imgW="4621320" imgH="2849760" progId="Origin95.Graph">
                  <p:embed/>
                </p:oleObj>
              </mc:Choice>
              <mc:Fallback>
                <p:oleObj name="Graph" r:id="rId7" imgW="4621320" imgH="2849760" progId="Origin95.Graph">
                  <p:embed/>
                  <p:pic>
                    <p:nvPicPr>
                      <p:cNvPr id="43" name="Objet 42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795471" y="3114603"/>
                        <a:ext cx="5083452" cy="31347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18477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6427263"/>
            <a:ext cx="12192000" cy="432000"/>
          </a:xfrm>
          <a:prstGeom prst="rect">
            <a:avLst/>
          </a:prstGeom>
          <a:gradFill>
            <a:gsLst>
              <a:gs pos="0">
                <a:srgbClr val="B4C7E7"/>
              </a:gs>
              <a:gs pos="100000">
                <a:srgbClr val="4472C4"/>
              </a:gs>
            </a:gsLst>
            <a:lin ang="108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0985196" cy="1044659"/>
          </a:xfrm>
        </p:spPr>
        <p:txBody>
          <a:bodyPr>
            <a:normAutofit/>
          </a:bodyPr>
          <a:lstStyle/>
          <a:p>
            <a:r>
              <a:rPr lang="fr-FR" sz="3200" b="1" u="sng" dirty="0" smtClean="0">
                <a:solidFill>
                  <a:srgbClr val="002060"/>
                </a:solidFill>
              </a:rPr>
              <a:t>Plasma at </a:t>
            </a:r>
            <a:r>
              <a:rPr lang="fr-FR" sz="3200" b="1" u="sng" dirty="0" err="1" smtClean="0">
                <a:solidFill>
                  <a:srgbClr val="002060"/>
                </a:solidFill>
              </a:rPr>
              <a:t>atmospheric</a:t>
            </a:r>
            <a:r>
              <a:rPr lang="fr-FR" sz="3200" b="1" u="sng" dirty="0" smtClean="0">
                <a:solidFill>
                  <a:srgbClr val="002060"/>
                </a:solidFill>
              </a:rPr>
              <a:t> pressure and use of </a:t>
            </a:r>
            <a:r>
              <a:rPr lang="fr-FR" sz="3200" b="1" u="sng" dirty="0" err="1" smtClean="0">
                <a:solidFill>
                  <a:srgbClr val="002060"/>
                </a:solidFill>
              </a:rPr>
              <a:t>DBDs</a:t>
            </a:r>
            <a:endParaRPr lang="en-US" sz="3200" b="1" u="sng" dirty="0">
              <a:solidFill>
                <a:srgbClr val="00206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10600" y="6461857"/>
            <a:ext cx="2743200" cy="365125"/>
          </a:xfrm>
        </p:spPr>
        <p:txBody>
          <a:bodyPr/>
          <a:lstStyle/>
          <a:p>
            <a:fld id="{242CEC85-9F48-49B8-9E68-77A4994C5950}" type="slidenum">
              <a:rPr lang="en-US" smtClean="0"/>
              <a:t>2</a:t>
            </a:fld>
            <a:endParaRPr lang="en-US" dirty="0"/>
          </a:p>
        </p:txBody>
      </p:sp>
      <p:sp>
        <p:nvSpPr>
          <p:cNvPr id="9" name="Espace réservé de la date 24"/>
          <p:cNvSpPr>
            <a:spLocks noGrp="1"/>
          </p:cNvSpPr>
          <p:nvPr>
            <p:ph type="dt" sz="half" idx="10"/>
          </p:nvPr>
        </p:nvSpPr>
        <p:spPr>
          <a:xfrm>
            <a:off x="746648" y="6450779"/>
            <a:ext cx="274320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08/06/2022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1044660"/>
            <a:ext cx="11208000" cy="54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1"/>
              </a:gs>
            </a:gsLst>
            <a:path path="circle">
              <a:fillToRect l="100000" t="100000"/>
            </a:path>
            <a:tileRect r="-100000" b="-1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pic>
        <p:nvPicPr>
          <p:cNvPr id="26" name="Picture 2" descr="CAPhys (@CAPhys) / Twitt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8661" y="97974"/>
            <a:ext cx="802707" cy="80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Record mondial de longueur pour un éclair de 768 km aux États-Unis |  Radio-Canada.c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680" y="1423115"/>
            <a:ext cx="2654831" cy="1493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Connecteur droit 11"/>
          <p:cNvCxnSpPr/>
          <p:nvPr/>
        </p:nvCxnSpPr>
        <p:spPr>
          <a:xfrm>
            <a:off x="6096000" y="1169626"/>
            <a:ext cx="0" cy="5057839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245699" y="1424482"/>
            <a:ext cx="13485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In </a:t>
            </a:r>
            <a:r>
              <a:rPr lang="fr-FR" sz="2400" b="1" dirty="0" smtClean="0"/>
              <a:t>nature</a:t>
            </a:r>
            <a:endParaRPr lang="en-US" sz="2400" b="1" dirty="0"/>
          </a:p>
        </p:txBody>
      </p:sp>
      <p:sp>
        <p:nvSpPr>
          <p:cNvPr id="16" name="ZoneTexte 15"/>
          <p:cNvSpPr txBox="1"/>
          <p:nvPr/>
        </p:nvSpPr>
        <p:spPr>
          <a:xfrm>
            <a:off x="3226317" y="3408774"/>
            <a:ext cx="2332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In the </a:t>
            </a:r>
            <a:r>
              <a:rPr lang="fr-FR" sz="2400" b="1" dirty="0" err="1" smtClean="0"/>
              <a:t>laboratory</a:t>
            </a:r>
            <a:endParaRPr lang="en-US" sz="24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412352" y="2137035"/>
            <a:ext cx="2256523" cy="369332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b="1" u="sng" dirty="0" err="1" smtClean="0">
                <a:solidFill>
                  <a:srgbClr val="FF0000"/>
                </a:solidFill>
              </a:rPr>
              <a:t>T</a:t>
            </a:r>
            <a:r>
              <a:rPr lang="fr-FR" b="1" u="sng" baseline="-25000" dirty="0" err="1" smtClean="0">
                <a:solidFill>
                  <a:srgbClr val="FF0000"/>
                </a:solidFill>
              </a:rPr>
              <a:t>gas</a:t>
            </a:r>
            <a:r>
              <a:rPr lang="fr-FR" b="1" u="sng" dirty="0" smtClean="0">
                <a:solidFill>
                  <a:srgbClr val="FF0000"/>
                </a:solidFill>
              </a:rPr>
              <a:t> ≈ 5000 - 30 000 K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6257997" y="1271709"/>
            <a:ext cx="4398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u="sng" dirty="0" smtClean="0"/>
              <a:t>DBD </a:t>
            </a:r>
            <a:r>
              <a:rPr lang="fr-FR" sz="2400" b="1" u="sng" dirty="0" smtClean="0">
                <a:sym typeface="Wingdings" panose="05000000000000000000" pitchFamily="2" charset="2"/>
              </a:rPr>
              <a:t>: Dielectric </a:t>
            </a:r>
            <a:r>
              <a:rPr lang="fr-FR" sz="2400" b="1" u="sng" dirty="0" err="1" smtClean="0">
                <a:sym typeface="Wingdings" panose="05000000000000000000" pitchFamily="2" charset="2"/>
              </a:rPr>
              <a:t>barrier</a:t>
            </a:r>
            <a:r>
              <a:rPr lang="fr-FR" sz="2400" b="1" u="sng" dirty="0" smtClean="0">
                <a:sym typeface="Wingdings" panose="05000000000000000000" pitchFamily="2" charset="2"/>
              </a:rPr>
              <a:t> </a:t>
            </a:r>
            <a:r>
              <a:rPr lang="fr-FR" sz="2400" b="1" u="sng" dirty="0" err="1" smtClean="0">
                <a:sym typeface="Wingdings" panose="05000000000000000000" pitchFamily="2" charset="2"/>
              </a:rPr>
              <a:t>discharge</a:t>
            </a:r>
            <a:endParaRPr lang="en-US" sz="2400" b="1" u="sng" dirty="0"/>
          </a:p>
        </p:txBody>
      </p:sp>
      <p:sp>
        <p:nvSpPr>
          <p:cNvPr id="13" name="ZoneTexte 12"/>
          <p:cNvSpPr txBox="1"/>
          <p:nvPr/>
        </p:nvSpPr>
        <p:spPr>
          <a:xfrm>
            <a:off x="2479246" y="4314318"/>
            <a:ext cx="344107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High </a:t>
            </a:r>
            <a:r>
              <a:rPr lang="fr-FR" dirty="0" err="1" smtClean="0"/>
              <a:t>ionization</a:t>
            </a:r>
            <a:r>
              <a:rPr lang="fr-FR" dirty="0" smtClean="0"/>
              <a:t> rate plasma (&gt;1%) :</a:t>
            </a:r>
          </a:p>
          <a:p>
            <a:endParaRPr lang="fr-FR" dirty="0"/>
          </a:p>
          <a:p>
            <a:r>
              <a:rPr lang="fr-FR" dirty="0" smtClean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r>
              <a:rPr lang="fr-FR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Welding</a:t>
            </a:r>
            <a:r>
              <a:rPr lang="fr-FR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, </a:t>
            </a:r>
            <a:r>
              <a:rPr lang="fr-FR" b="1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depollution</a:t>
            </a:r>
            <a:endParaRPr lang="fr-FR" b="1" dirty="0" smtClean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ý"/>
            </a:pPr>
            <a:r>
              <a:rPr lang="fr-FR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Surface </a:t>
            </a:r>
            <a:r>
              <a:rPr lang="fr-FR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treatment</a:t>
            </a:r>
            <a:endParaRPr lang="fr-FR" b="1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ý"/>
            </a:pPr>
            <a:r>
              <a:rPr lang="fr-FR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Thin</a:t>
            </a:r>
            <a:r>
              <a:rPr lang="fr-FR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film layer </a:t>
            </a:r>
            <a:r>
              <a:rPr lang="fr-FR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deposition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24" name="Groupe 23"/>
          <p:cNvGrpSpPr>
            <a:grpSpLocks noChangeAspect="1"/>
          </p:cNvGrpSpPr>
          <p:nvPr/>
        </p:nvGrpSpPr>
        <p:grpSpPr>
          <a:xfrm>
            <a:off x="6243933" y="4271324"/>
            <a:ext cx="2640401" cy="2062773"/>
            <a:chOff x="9469955" y="1513392"/>
            <a:chExt cx="2640401" cy="2062773"/>
          </a:xfrm>
        </p:grpSpPr>
        <p:pic>
          <p:nvPicPr>
            <p:cNvPr id="25" name="Image 2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720"/>
            <a:stretch/>
          </p:blipFill>
          <p:spPr>
            <a:xfrm>
              <a:off x="9469955" y="1513392"/>
              <a:ext cx="2640401" cy="1826211"/>
            </a:xfrm>
            <a:prstGeom prst="rect">
              <a:avLst/>
            </a:prstGeom>
          </p:spPr>
        </p:pic>
        <p:sp>
          <p:nvSpPr>
            <p:cNvPr id="27" name="ZoneTexte 26"/>
            <p:cNvSpPr txBox="1"/>
            <p:nvPr/>
          </p:nvSpPr>
          <p:spPr>
            <a:xfrm>
              <a:off x="10535918" y="3329944"/>
              <a:ext cx="50847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LAPEX</a:t>
              </a:r>
              <a:endParaRPr lang="fr-FR" sz="1000" dirty="0"/>
            </a:p>
          </p:txBody>
        </p:sp>
      </p:grpSp>
      <p:grpSp>
        <p:nvGrpSpPr>
          <p:cNvPr id="5" name="Groupe 4"/>
          <p:cNvGrpSpPr/>
          <p:nvPr/>
        </p:nvGrpSpPr>
        <p:grpSpPr>
          <a:xfrm>
            <a:off x="295127" y="3243481"/>
            <a:ext cx="2063738" cy="3034988"/>
            <a:chOff x="364085" y="3055356"/>
            <a:chExt cx="2063738" cy="3034988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085" y="3055356"/>
              <a:ext cx="2008435" cy="3013864"/>
            </a:xfrm>
            <a:prstGeom prst="rect">
              <a:avLst/>
            </a:prstGeom>
          </p:spPr>
        </p:pic>
        <p:sp>
          <p:nvSpPr>
            <p:cNvPr id="14" name="ZoneTexte 13"/>
            <p:cNvSpPr txBox="1"/>
            <p:nvPr/>
          </p:nvSpPr>
          <p:spPr>
            <a:xfrm>
              <a:off x="1531424" y="5874900"/>
              <a:ext cx="89639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i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© </a:t>
              </a:r>
              <a:r>
                <a:rPr lang="fr-FR" sz="800" i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Audren</a:t>
              </a:r>
              <a:r>
                <a:rPr lang="fr-FR" sz="800" i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Dorval</a:t>
              </a:r>
              <a:endParaRPr lang="en-US" sz="800" i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8" name="ZoneTexte 27"/>
          <p:cNvSpPr txBox="1"/>
          <p:nvPr/>
        </p:nvSpPr>
        <p:spPr>
          <a:xfrm>
            <a:off x="7773067" y="1872372"/>
            <a:ext cx="1991111" cy="369332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b="1" u="sng" dirty="0" err="1" smtClean="0">
                <a:solidFill>
                  <a:srgbClr val="00B050"/>
                </a:solidFill>
              </a:rPr>
              <a:t>T</a:t>
            </a:r>
            <a:r>
              <a:rPr lang="fr-FR" b="1" u="sng" baseline="-25000" dirty="0" err="1" smtClean="0">
                <a:solidFill>
                  <a:srgbClr val="00B050"/>
                </a:solidFill>
              </a:rPr>
              <a:t>gas</a:t>
            </a:r>
            <a:r>
              <a:rPr lang="fr-FR" b="1" u="sng" dirty="0" smtClean="0">
                <a:solidFill>
                  <a:srgbClr val="00B050"/>
                </a:solidFill>
              </a:rPr>
              <a:t> ≈ 300 - 500 K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884334" y="4455098"/>
            <a:ext cx="339797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DBD </a:t>
            </a:r>
            <a:r>
              <a:rPr lang="fr-FR" dirty="0">
                <a:sym typeface="Wingdings" panose="05000000000000000000" pitchFamily="2" charset="2"/>
              </a:rPr>
              <a:t> </a:t>
            </a:r>
            <a:r>
              <a:rPr lang="fr-FR" dirty="0" err="1">
                <a:sym typeface="Wingdings" panose="05000000000000000000" pitchFamily="2" charset="2"/>
              </a:rPr>
              <a:t>limits</a:t>
            </a:r>
            <a:r>
              <a:rPr lang="fr-FR" dirty="0">
                <a:sym typeface="Wingdings" panose="05000000000000000000" pitchFamily="2" charset="2"/>
              </a:rPr>
              <a:t> the </a:t>
            </a:r>
            <a:r>
              <a:rPr lang="fr-FR" dirty="0" err="1">
                <a:sym typeface="Wingdings" panose="05000000000000000000" pitchFamily="2" charset="2"/>
              </a:rPr>
              <a:t>current</a:t>
            </a:r>
            <a:r>
              <a:rPr lang="fr-FR" dirty="0">
                <a:sym typeface="Wingdings" panose="05000000000000000000" pitchFamily="2" charset="2"/>
              </a:rPr>
              <a:t> flow</a:t>
            </a:r>
          </a:p>
          <a:p>
            <a:endParaRPr lang="fr-FR" dirty="0">
              <a:sym typeface="Wingdings" panose="05000000000000000000" pitchFamily="2" charset="2"/>
            </a:endParaRPr>
          </a:p>
          <a:p>
            <a:r>
              <a:rPr lang="fr-FR" dirty="0" err="1"/>
              <a:t>Prevents</a:t>
            </a:r>
            <a:r>
              <a:rPr lang="fr-FR" dirty="0"/>
              <a:t> arc </a:t>
            </a:r>
            <a:r>
              <a:rPr lang="fr-FR" dirty="0" smtClean="0"/>
              <a:t>transition</a:t>
            </a:r>
          </a:p>
          <a:p>
            <a:endParaRPr lang="fr-FR" dirty="0"/>
          </a:p>
          <a:p>
            <a:r>
              <a:rPr lang="fr-FR" b="1" dirty="0">
                <a:solidFill>
                  <a:srgbClr val="009900"/>
                </a:solidFill>
                <a:sym typeface="Wingdings" panose="05000000000000000000" pitchFamily="2" charset="2"/>
              </a:rPr>
              <a:t> </a:t>
            </a:r>
            <a:r>
              <a:rPr lang="fr-FR" b="1" dirty="0" err="1" smtClean="0">
                <a:solidFill>
                  <a:srgbClr val="009900"/>
                </a:solidFill>
              </a:rPr>
              <a:t>Treatment</a:t>
            </a:r>
            <a:r>
              <a:rPr lang="fr-FR" b="1" dirty="0" smtClean="0">
                <a:solidFill>
                  <a:srgbClr val="009900"/>
                </a:solidFill>
              </a:rPr>
              <a:t> of </a:t>
            </a:r>
            <a:r>
              <a:rPr lang="fr-FR" b="1" dirty="0" smtClean="0">
                <a:solidFill>
                  <a:srgbClr val="009900"/>
                </a:solidFill>
              </a:rPr>
              <a:t>large </a:t>
            </a:r>
            <a:r>
              <a:rPr lang="fr-FR" b="1" dirty="0" err="1" smtClean="0">
                <a:solidFill>
                  <a:srgbClr val="009900"/>
                </a:solidFill>
              </a:rPr>
              <a:t>susbtrates</a:t>
            </a:r>
            <a:endParaRPr lang="en-US" b="1" dirty="0">
              <a:solidFill>
                <a:srgbClr val="009900"/>
              </a:solidFill>
            </a:endParaRPr>
          </a:p>
        </p:txBody>
      </p:sp>
      <p:grpSp>
        <p:nvGrpSpPr>
          <p:cNvPr id="11" name="Groupe 10"/>
          <p:cNvGrpSpPr/>
          <p:nvPr/>
        </p:nvGrpSpPr>
        <p:grpSpPr>
          <a:xfrm>
            <a:off x="6319490" y="2205935"/>
            <a:ext cx="3995793" cy="1754326"/>
            <a:chOff x="6660652" y="2089319"/>
            <a:chExt cx="3995793" cy="1754326"/>
          </a:xfrm>
        </p:grpSpPr>
        <p:sp>
          <p:nvSpPr>
            <p:cNvPr id="2" name="ZoneTexte 1"/>
            <p:cNvSpPr txBox="1"/>
            <p:nvPr/>
          </p:nvSpPr>
          <p:spPr>
            <a:xfrm>
              <a:off x="6660652" y="2089319"/>
              <a:ext cx="399579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dirty="0" smtClean="0"/>
            </a:p>
            <a:p>
              <a:r>
                <a:rPr lang="fr-FR" dirty="0" smtClean="0">
                  <a:sym typeface="Wingdings" panose="05000000000000000000" pitchFamily="2" charset="2"/>
                </a:rPr>
                <a:t>Charges are </a:t>
              </a:r>
              <a:r>
                <a:rPr lang="fr-FR" dirty="0" err="1" smtClean="0">
                  <a:sym typeface="Wingdings" panose="05000000000000000000" pitchFamily="2" charset="2"/>
                </a:rPr>
                <a:t>collected</a:t>
              </a:r>
              <a:r>
                <a:rPr lang="fr-FR" dirty="0" smtClean="0">
                  <a:sym typeface="Wingdings" panose="05000000000000000000" pitchFamily="2" charset="2"/>
                </a:rPr>
                <a:t> on </a:t>
              </a:r>
              <a:r>
                <a:rPr lang="fr-FR" dirty="0" err="1" smtClean="0">
                  <a:sym typeface="Wingdings" panose="05000000000000000000" pitchFamily="2" charset="2"/>
                </a:rPr>
                <a:t>dielectrics</a:t>
              </a:r>
              <a:endParaRPr lang="fr-FR" dirty="0" smtClean="0">
                <a:sym typeface="Wingdings" panose="05000000000000000000" pitchFamily="2" charset="2"/>
              </a:endParaRPr>
            </a:p>
            <a:p>
              <a:endParaRPr lang="fr-FR" dirty="0">
                <a:sym typeface="Wingdings" panose="05000000000000000000" pitchFamily="2" charset="2"/>
              </a:endParaRPr>
            </a:p>
            <a:p>
              <a:r>
                <a:rPr lang="fr-FR" dirty="0" err="1" smtClean="0">
                  <a:sym typeface="Wingdings" panose="05000000000000000000" pitchFamily="2" charset="2"/>
                </a:rPr>
                <a:t>Create</a:t>
              </a:r>
              <a:r>
                <a:rPr lang="fr-FR" dirty="0" smtClean="0">
                  <a:sym typeface="Wingdings" panose="05000000000000000000" pitchFamily="2" charset="2"/>
                </a:rPr>
                <a:t> an </a:t>
              </a:r>
              <a:r>
                <a:rPr lang="fr-FR" b="1" dirty="0" smtClean="0">
                  <a:sym typeface="Wingdings" panose="05000000000000000000" pitchFamily="2" charset="2"/>
                </a:rPr>
                <a:t>E </a:t>
              </a:r>
              <a:r>
                <a:rPr lang="fr-FR" dirty="0" smtClean="0">
                  <a:sym typeface="Wingdings" panose="05000000000000000000" pitchFamily="2" charset="2"/>
                </a:rPr>
                <a:t>opposite to the </a:t>
              </a:r>
              <a:r>
                <a:rPr lang="fr-FR" dirty="0" err="1" smtClean="0">
                  <a:sym typeface="Wingdings" panose="05000000000000000000" pitchFamily="2" charset="2"/>
                </a:rPr>
                <a:t>applied</a:t>
              </a:r>
              <a:r>
                <a:rPr lang="fr-FR" dirty="0" smtClean="0">
                  <a:sym typeface="Wingdings" panose="05000000000000000000" pitchFamily="2" charset="2"/>
                </a:rPr>
                <a:t> </a:t>
              </a:r>
              <a:r>
                <a:rPr lang="fr-FR" b="1" dirty="0" smtClean="0">
                  <a:sym typeface="Wingdings" panose="05000000000000000000" pitchFamily="2" charset="2"/>
                </a:rPr>
                <a:t>E</a:t>
              </a:r>
              <a:endParaRPr lang="fr-FR" b="1" dirty="0" smtClean="0"/>
            </a:p>
            <a:p>
              <a:endParaRPr lang="fr-FR" dirty="0" smtClean="0"/>
            </a:p>
            <a:p>
              <a:r>
                <a:rPr lang="fr-FR" dirty="0" err="1" smtClean="0"/>
                <a:t>Discharge</a:t>
              </a:r>
              <a:r>
                <a:rPr lang="fr-FR" dirty="0" smtClean="0"/>
                <a:t> </a:t>
              </a:r>
              <a:r>
                <a:rPr lang="fr-FR" dirty="0" err="1" smtClean="0"/>
                <a:t>extinguishes</a:t>
              </a:r>
              <a:r>
                <a:rPr lang="fr-FR" dirty="0" smtClean="0"/>
                <a:t> due to </a:t>
              </a:r>
              <a:r>
                <a:rPr lang="fr-FR" dirty="0" err="1" smtClean="0"/>
                <a:t>dielectrics</a:t>
              </a:r>
              <a:endParaRPr lang="fr-FR" dirty="0" smtClean="0"/>
            </a:p>
          </p:txBody>
        </p:sp>
        <p:sp>
          <p:nvSpPr>
            <p:cNvPr id="29" name="Flèche vers le bas 28"/>
            <p:cNvSpPr/>
            <p:nvPr/>
          </p:nvSpPr>
          <p:spPr>
            <a:xfrm>
              <a:off x="8637376" y="2728824"/>
              <a:ext cx="215630" cy="27941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lèche vers le bas 30"/>
            <p:cNvSpPr/>
            <p:nvPr/>
          </p:nvSpPr>
          <p:spPr>
            <a:xfrm>
              <a:off x="8645746" y="3243481"/>
              <a:ext cx="215630" cy="27941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5117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8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6427263"/>
            <a:ext cx="12192000" cy="432000"/>
          </a:xfrm>
          <a:prstGeom prst="rect">
            <a:avLst/>
          </a:prstGeom>
          <a:gradFill>
            <a:gsLst>
              <a:gs pos="0">
                <a:srgbClr val="B4C7E7"/>
              </a:gs>
              <a:gs pos="100000">
                <a:srgbClr val="4472C4"/>
              </a:gs>
            </a:gsLst>
            <a:lin ang="108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0985196" cy="1044659"/>
          </a:xfrm>
        </p:spPr>
        <p:txBody>
          <a:bodyPr>
            <a:normAutofit/>
          </a:bodyPr>
          <a:lstStyle/>
          <a:p>
            <a:r>
              <a:rPr lang="fr-FR" sz="3200" b="1" u="sng" dirty="0" err="1" smtClean="0">
                <a:solidFill>
                  <a:srgbClr val="002060"/>
                </a:solidFill>
              </a:rPr>
              <a:t>Homogeneous</a:t>
            </a:r>
            <a:r>
              <a:rPr lang="fr-FR" sz="3200" b="1" u="sng" dirty="0" smtClean="0">
                <a:solidFill>
                  <a:srgbClr val="002060"/>
                </a:solidFill>
              </a:rPr>
              <a:t> and </a:t>
            </a:r>
            <a:r>
              <a:rPr lang="fr-FR" sz="3200" b="1" u="sng" dirty="0" err="1" smtClean="0">
                <a:solidFill>
                  <a:srgbClr val="002060"/>
                </a:solidFill>
              </a:rPr>
              <a:t>filamentary</a:t>
            </a:r>
            <a:r>
              <a:rPr lang="fr-FR" sz="3200" b="1" u="sng" dirty="0" smtClean="0">
                <a:solidFill>
                  <a:srgbClr val="002060"/>
                </a:solidFill>
              </a:rPr>
              <a:t> </a:t>
            </a:r>
            <a:r>
              <a:rPr lang="fr-FR" sz="3200" b="1" u="sng" dirty="0" err="1" smtClean="0">
                <a:solidFill>
                  <a:srgbClr val="002060"/>
                </a:solidFill>
              </a:rPr>
              <a:t>discharge</a:t>
            </a:r>
            <a:r>
              <a:rPr lang="fr-FR" sz="3200" b="1" u="sng" dirty="0" smtClean="0">
                <a:solidFill>
                  <a:srgbClr val="002060"/>
                </a:solidFill>
              </a:rPr>
              <a:t> at </a:t>
            </a:r>
            <a:r>
              <a:rPr lang="fr-FR" sz="3200" b="1" u="sng" dirty="0" err="1" smtClean="0">
                <a:solidFill>
                  <a:srgbClr val="002060"/>
                </a:solidFill>
              </a:rPr>
              <a:t>atmospheric</a:t>
            </a:r>
            <a:r>
              <a:rPr lang="fr-FR" sz="3200" b="1" u="sng" dirty="0" smtClean="0">
                <a:solidFill>
                  <a:srgbClr val="002060"/>
                </a:solidFill>
              </a:rPr>
              <a:t> pressure</a:t>
            </a:r>
            <a:endParaRPr lang="en-US" sz="3200" b="1" u="sng" dirty="0">
              <a:solidFill>
                <a:srgbClr val="00206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10600" y="6461857"/>
            <a:ext cx="2743200" cy="365125"/>
          </a:xfrm>
        </p:spPr>
        <p:txBody>
          <a:bodyPr/>
          <a:lstStyle/>
          <a:p>
            <a:fld id="{242CEC85-9F48-49B8-9E68-77A4994C5950}" type="slidenum">
              <a:rPr lang="en-US" smtClean="0"/>
              <a:t>3</a:t>
            </a:fld>
            <a:endParaRPr lang="en-US" dirty="0"/>
          </a:p>
        </p:txBody>
      </p:sp>
      <p:sp>
        <p:nvSpPr>
          <p:cNvPr id="9" name="Espace réservé de la date 24"/>
          <p:cNvSpPr>
            <a:spLocks noGrp="1"/>
          </p:cNvSpPr>
          <p:nvPr>
            <p:ph type="dt" sz="half" idx="10"/>
          </p:nvPr>
        </p:nvSpPr>
        <p:spPr>
          <a:xfrm>
            <a:off x="746648" y="6450779"/>
            <a:ext cx="274320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08/06/2022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1044660"/>
            <a:ext cx="11208000" cy="54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1"/>
              </a:gs>
            </a:gsLst>
            <a:path path="circle">
              <a:fillToRect l="100000" t="100000"/>
            </a:path>
            <a:tileRect r="-100000" b="-1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pic>
        <p:nvPicPr>
          <p:cNvPr id="26" name="Picture 2" descr="CAPhys (@CAPhys) / Twitt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8661" y="97974"/>
            <a:ext cx="802707" cy="80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2158506" y="1163080"/>
            <a:ext cx="88266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u="sng" dirty="0" smtClean="0"/>
              <a:t>Plane to plane </a:t>
            </a:r>
            <a:r>
              <a:rPr lang="fr-FR" sz="2000" b="1" u="sng" dirty="0" err="1" smtClean="0"/>
              <a:t>electrode</a:t>
            </a:r>
            <a:r>
              <a:rPr lang="fr-FR" sz="2000" b="1" u="sng" dirty="0" smtClean="0"/>
              <a:t> at </a:t>
            </a:r>
            <a:r>
              <a:rPr lang="fr-FR" sz="2000" b="1" u="sng" dirty="0" err="1" smtClean="0"/>
              <a:t>Atmospheric</a:t>
            </a:r>
            <a:r>
              <a:rPr lang="fr-FR" sz="2000" b="1" u="sng" dirty="0" smtClean="0"/>
              <a:t> Pressure </a:t>
            </a:r>
            <a:r>
              <a:rPr lang="fr-FR" sz="2000" b="1" u="sng" dirty="0" smtClean="0"/>
              <a:t>(AP) : 2 </a:t>
            </a:r>
            <a:r>
              <a:rPr lang="fr-FR" sz="2000" b="1" u="sng" dirty="0" err="1" smtClean="0"/>
              <a:t>discharge</a:t>
            </a:r>
            <a:r>
              <a:rPr lang="en-US" sz="2000" b="1" u="sng" dirty="0" smtClean="0"/>
              <a:t> </a:t>
            </a:r>
            <a:r>
              <a:rPr lang="fr-FR" sz="2000" b="1" u="sng" dirty="0" err="1" smtClean="0"/>
              <a:t>regimes</a:t>
            </a:r>
            <a:endParaRPr lang="en-US" sz="2000" b="1" u="sng" dirty="0"/>
          </a:p>
        </p:txBody>
      </p:sp>
      <p:cxnSp>
        <p:nvCxnSpPr>
          <p:cNvPr id="12" name="Connecteur droit 11"/>
          <p:cNvCxnSpPr/>
          <p:nvPr/>
        </p:nvCxnSpPr>
        <p:spPr>
          <a:xfrm>
            <a:off x="6119751" y="1841996"/>
            <a:ext cx="0" cy="4429496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1363605" y="1765796"/>
            <a:ext cx="25235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u="sng" dirty="0" err="1" smtClean="0"/>
              <a:t>Filamentary</a:t>
            </a:r>
            <a:r>
              <a:rPr lang="fr-FR" sz="2000" b="1" u="sng" dirty="0" smtClean="0"/>
              <a:t> </a:t>
            </a:r>
            <a:r>
              <a:rPr lang="fr-FR" sz="2000" b="1" u="sng" dirty="0" err="1" smtClean="0"/>
              <a:t>discharge</a:t>
            </a:r>
            <a:endParaRPr lang="en-US" sz="2000" b="1" u="sng" dirty="0"/>
          </a:p>
        </p:txBody>
      </p:sp>
      <p:sp>
        <p:nvSpPr>
          <p:cNvPr id="32" name="ZoneTexte 31"/>
          <p:cNvSpPr txBox="1"/>
          <p:nvPr/>
        </p:nvSpPr>
        <p:spPr>
          <a:xfrm>
            <a:off x="7955483" y="1765796"/>
            <a:ext cx="27954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u="sng" dirty="0" err="1" smtClean="0"/>
              <a:t>Homogeneous</a:t>
            </a:r>
            <a:r>
              <a:rPr lang="fr-FR" sz="2000" b="1" u="sng" dirty="0" smtClean="0"/>
              <a:t> </a:t>
            </a:r>
            <a:r>
              <a:rPr lang="fr-FR" sz="2000" b="1" u="sng" dirty="0" err="1" smtClean="0"/>
              <a:t>discharge</a:t>
            </a:r>
            <a:endParaRPr lang="en-US" sz="2000" b="1" u="sng" dirty="0"/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1697" y="2346711"/>
            <a:ext cx="2479845" cy="12526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03274" y="2340169"/>
            <a:ext cx="2558094" cy="126572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ZoneTexte 4"/>
          <p:cNvSpPr txBox="1"/>
          <p:nvPr/>
        </p:nvSpPr>
        <p:spPr>
          <a:xfrm>
            <a:off x="3257567" y="4382872"/>
            <a:ext cx="28180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Local </a:t>
            </a:r>
            <a:r>
              <a:rPr lang="fr-FR" dirty="0" err="1" smtClean="0">
                <a:solidFill>
                  <a:srgbClr val="FF0000"/>
                </a:solidFill>
              </a:rPr>
              <a:t>energy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deposit</a:t>
            </a:r>
            <a:endParaRPr lang="fr-FR" dirty="0" smtClean="0">
              <a:solidFill>
                <a:srgbClr val="FF0000"/>
              </a:solidFill>
            </a:endParaRPr>
          </a:p>
          <a:p>
            <a:endParaRPr lang="fr-FR" dirty="0" smtClean="0"/>
          </a:p>
          <a:p>
            <a:r>
              <a:rPr lang="fr-FR" dirty="0" err="1" smtClean="0"/>
              <a:t>Statistical</a:t>
            </a:r>
            <a:r>
              <a:rPr lang="fr-FR" dirty="0" smtClean="0"/>
              <a:t> surface </a:t>
            </a:r>
            <a:r>
              <a:rPr lang="fr-FR" dirty="0" err="1" smtClean="0"/>
              <a:t>treatment</a:t>
            </a:r>
            <a:endParaRPr lang="fr-FR" dirty="0" smtClean="0"/>
          </a:p>
        </p:txBody>
      </p:sp>
      <p:grpSp>
        <p:nvGrpSpPr>
          <p:cNvPr id="22" name="Groupe 21"/>
          <p:cNvGrpSpPr/>
          <p:nvPr/>
        </p:nvGrpSpPr>
        <p:grpSpPr>
          <a:xfrm>
            <a:off x="6133774" y="4181344"/>
            <a:ext cx="3580707" cy="2168034"/>
            <a:chOff x="8617682" y="3976943"/>
            <a:chExt cx="3580707" cy="2168034"/>
          </a:xfrm>
        </p:grpSpPr>
        <p:pic>
          <p:nvPicPr>
            <p:cNvPr id="24" name="Image 2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940800" y="3976943"/>
              <a:ext cx="2715683" cy="1921813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8617682" y="5898756"/>
              <a:ext cx="3580707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u="sng" dirty="0" smtClean="0"/>
                <a:t>Applied voltage, gas voltage and current as a function of time [1]</a:t>
              </a:r>
              <a:endParaRPr lang="en-US" sz="1000" u="sng" dirty="0"/>
            </a:p>
          </p:txBody>
        </p:sp>
      </p:grpSp>
      <p:sp>
        <p:nvSpPr>
          <p:cNvPr id="7" name="Rectangle 6"/>
          <p:cNvSpPr/>
          <p:nvPr/>
        </p:nvSpPr>
        <p:spPr>
          <a:xfrm>
            <a:off x="-51819" y="6075672"/>
            <a:ext cx="107550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smtClean="0"/>
              <a:t>[1] </a:t>
            </a:r>
            <a:r>
              <a:rPr lang="en-US" sz="900" dirty="0"/>
              <a:t>F. Massines and G. Gouda, </a:t>
            </a:r>
            <a:r>
              <a:rPr lang="en-US" sz="900" i="1" dirty="0"/>
              <a:t>J. Phys. D. Appl. Phys.</a:t>
            </a:r>
            <a:r>
              <a:rPr lang="en-US" sz="900" dirty="0"/>
              <a:t>, vol. 31, no. 24, pp. 3411–3420, 1998.</a:t>
            </a:r>
          </a:p>
          <a:p>
            <a:r>
              <a:rPr lang="fr-FR" sz="900" dirty="0" smtClean="0"/>
              <a:t>[2] </a:t>
            </a:r>
            <a:r>
              <a:rPr lang="fr-FR" sz="900" dirty="0"/>
              <a:t>N. </a:t>
            </a:r>
            <a:r>
              <a:rPr lang="fr-FR" sz="900" dirty="0" err="1"/>
              <a:t>Naudé</a:t>
            </a:r>
            <a:r>
              <a:rPr lang="fr-FR" sz="900" dirty="0"/>
              <a:t>, </a:t>
            </a:r>
            <a:r>
              <a:rPr lang="fr-FR" sz="900" dirty="0" smtClean="0"/>
              <a:t>HAL </a:t>
            </a:r>
            <a:r>
              <a:rPr lang="fr-FR" sz="900" dirty="0"/>
              <a:t>Id : </a:t>
            </a:r>
            <a:r>
              <a:rPr lang="fr-FR" sz="900" dirty="0" smtClean="0"/>
              <a:t>tel-00601053, p</a:t>
            </a:r>
            <a:r>
              <a:rPr lang="fr-FR" sz="900" dirty="0"/>
              <a:t>. 18, 2011</a:t>
            </a:r>
            <a:r>
              <a:rPr lang="fr-FR" sz="900" dirty="0" smtClean="0"/>
              <a:t>.</a:t>
            </a:r>
          </a:p>
        </p:txBody>
      </p:sp>
      <p:grpSp>
        <p:nvGrpSpPr>
          <p:cNvPr id="8" name="Groupe 7"/>
          <p:cNvGrpSpPr/>
          <p:nvPr/>
        </p:nvGrpSpPr>
        <p:grpSpPr>
          <a:xfrm>
            <a:off x="0" y="3863243"/>
            <a:ext cx="3580707" cy="2148009"/>
            <a:chOff x="0" y="3819688"/>
            <a:chExt cx="3580707" cy="2148009"/>
          </a:xfrm>
        </p:grpSpPr>
        <p:pic>
          <p:nvPicPr>
            <p:cNvPr id="21" name="Image 2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16126" y="3819688"/>
              <a:ext cx="2817840" cy="1882217"/>
            </a:xfrm>
            <a:prstGeom prst="rect">
              <a:avLst/>
            </a:prstGeom>
          </p:spPr>
        </p:pic>
        <p:sp>
          <p:nvSpPr>
            <p:cNvPr id="29" name="Rectangle 28"/>
            <p:cNvSpPr/>
            <p:nvPr/>
          </p:nvSpPr>
          <p:spPr>
            <a:xfrm>
              <a:off x="0" y="5721476"/>
              <a:ext cx="3580707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u="sng" dirty="0" smtClean="0"/>
                <a:t>Applied voltage, gas voltage and current as a function of time [1]</a:t>
              </a:r>
              <a:endParaRPr lang="en-US" sz="1000" u="sng" dirty="0"/>
            </a:p>
          </p:txBody>
        </p:sp>
      </p:grpSp>
      <p:sp>
        <p:nvSpPr>
          <p:cNvPr id="11" name="ZoneTexte 10"/>
          <p:cNvSpPr txBox="1"/>
          <p:nvPr/>
        </p:nvSpPr>
        <p:spPr>
          <a:xfrm>
            <a:off x="216126" y="2508515"/>
            <a:ext cx="31388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Max power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density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: 10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W.cm</a:t>
            </a:r>
            <a:r>
              <a:rPr lang="fr-FR" b="1" baseline="30000" dirty="0" smtClean="0">
                <a:solidFill>
                  <a:schemeClr val="accent1">
                    <a:lumMod val="75000"/>
                  </a:schemeClr>
                </a:solidFill>
              </a:rPr>
              <a:t>-2</a:t>
            </a:r>
            <a:endParaRPr lang="fr-FR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fr-FR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Current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density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: 1-10 A.cm</a:t>
            </a:r>
            <a:r>
              <a:rPr lang="fr-FR" b="1" baseline="30000" dirty="0" smtClean="0">
                <a:solidFill>
                  <a:schemeClr val="accent1">
                    <a:lumMod val="75000"/>
                  </a:schemeClr>
                </a:solidFill>
              </a:rPr>
              <a:t>-2</a:t>
            </a:r>
            <a:endParaRPr lang="fr-FR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6205659" y="2517497"/>
            <a:ext cx="32094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Max power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density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: 1-5 W.cm</a:t>
            </a:r>
            <a:r>
              <a:rPr lang="fr-FR" b="1" baseline="30000" dirty="0" smtClean="0">
                <a:solidFill>
                  <a:schemeClr val="accent1">
                    <a:lumMod val="75000"/>
                  </a:schemeClr>
                </a:solidFill>
              </a:rPr>
              <a:t>-2</a:t>
            </a:r>
          </a:p>
          <a:p>
            <a:endParaRPr lang="fr-FR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Current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chemeClr val="accent1">
                    <a:lumMod val="75000"/>
                  </a:schemeClr>
                </a:solidFill>
              </a:rPr>
              <a:t>density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 : 1 mA.cm</a:t>
            </a:r>
            <a:r>
              <a:rPr lang="fr-FR" b="1" baseline="30000" dirty="0" smtClean="0">
                <a:solidFill>
                  <a:schemeClr val="accent1">
                    <a:lumMod val="75000"/>
                  </a:schemeClr>
                </a:solidFill>
              </a:rPr>
              <a:t>-2</a:t>
            </a:r>
          </a:p>
        </p:txBody>
      </p:sp>
      <p:sp>
        <p:nvSpPr>
          <p:cNvPr id="33" name="ZoneTexte 32"/>
          <p:cNvSpPr txBox="1"/>
          <p:nvPr/>
        </p:nvSpPr>
        <p:spPr>
          <a:xfrm>
            <a:off x="9409785" y="4600150"/>
            <a:ext cx="2682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deposited</a:t>
            </a:r>
            <a:r>
              <a:rPr lang="fr-FR" dirty="0" smtClean="0"/>
              <a:t> on the </a:t>
            </a:r>
            <a:r>
              <a:rPr lang="fr-FR" dirty="0" err="1" smtClean="0"/>
              <a:t>whole</a:t>
            </a:r>
            <a:r>
              <a:rPr lang="fr-FR" dirty="0" smtClean="0"/>
              <a:t> </a:t>
            </a:r>
            <a:r>
              <a:rPr lang="fr-FR" dirty="0" err="1" smtClean="0"/>
              <a:t>electrode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291066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1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6427263"/>
            <a:ext cx="12192000" cy="432000"/>
          </a:xfrm>
          <a:prstGeom prst="rect">
            <a:avLst/>
          </a:prstGeom>
          <a:gradFill>
            <a:gsLst>
              <a:gs pos="0">
                <a:srgbClr val="B4C7E7"/>
              </a:gs>
              <a:gs pos="100000">
                <a:srgbClr val="4472C4"/>
              </a:gs>
            </a:gsLst>
            <a:lin ang="108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0985196" cy="1044659"/>
          </a:xfrm>
        </p:spPr>
        <p:txBody>
          <a:bodyPr>
            <a:normAutofit/>
          </a:bodyPr>
          <a:lstStyle/>
          <a:p>
            <a:r>
              <a:rPr lang="fr-FR" sz="3200" b="1" u="sng" dirty="0" smtClean="0">
                <a:solidFill>
                  <a:srgbClr val="002060"/>
                </a:solidFill>
              </a:rPr>
              <a:t>Use of Penning mixture</a:t>
            </a:r>
            <a:endParaRPr lang="en-US" sz="3200" b="1" u="sng" dirty="0">
              <a:solidFill>
                <a:srgbClr val="00206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10600" y="6461857"/>
            <a:ext cx="2743200" cy="365125"/>
          </a:xfrm>
        </p:spPr>
        <p:txBody>
          <a:bodyPr/>
          <a:lstStyle/>
          <a:p>
            <a:fld id="{242CEC85-9F48-49B8-9E68-77A4994C5950}" type="slidenum">
              <a:rPr lang="en-US" smtClean="0"/>
              <a:t>4</a:t>
            </a:fld>
            <a:endParaRPr lang="en-US" dirty="0"/>
          </a:p>
        </p:txBody>
      </p:sp>
      <p:sp>
        <p:nvSpPr>
          <p:cNvPr id="9" name="Espace réservé de la date 24"/>
          <p:cNvSpPr>
            <a:spLocks noGrp="1"/>
          </p:cNvSpPr>
          <p:nvPr>
            <p:ph type="dt" sz="half" idx="10"/>
          </p:nvPr>
        </p:nvSpPr>
        <p:spPr>
          <a:xfrm>
            <a:off x="746648" y="6450779"/>
            <a:ext cx="274320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08/06/2022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1044660"/>
            <a:ext cx="11208000" cy="54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1"/>
              </a:gs>
            </a:gsLst>
            <a:path path="circle">
              <a:fillToRect l="100000" t="100000"/>
            </a:path>
            <a:tileRect r="-100000" b="-1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à coins arrondis 1"/>
              <p:cNvSpPr/>
              <p:nvPr/>
            </p:nvSpPr>
            <p:spPr>
              <a:xfrm>
                <a:off x="224300" y="1427635"/>
                <a:ext cx="7075692" cy="4693072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fr-FR" b="1" dirty="0" smtClean="0">
                    <a:solidFill>
                      <a:schemeClr val="tx1"/>
                    </a:solidFill>
                  </a:rPr>
                  <a:t>DBDs </a:t>
                </a:r>
                <a:r>
                  <a:rPr lang="fr-FR" b="1" dirty="0" err="1">
                    <a:solidFill>
                      <a:schemeClr val="tx1"/>
                    </a:solidFill>
                  </a:rPr>
                  <a:t>helps</a:t>
                </a:r>
                <a:r>
                  <a:rPr lang="fr-FR" b="1" dirty="0">
                    <a:solidFill>
                      <a:schemeClr val="tx1"/>
                    </a:solidFill>
                  </a:rPr>
                  <a:t> </a:t>
                </a:r>
                <a:r>
                  <a:rPr lang="fr-FR" b="1" dirty="0" err="1" smtClean="0">
                    <a:solidFill>
                      <a:schemeClr val="tx1"/>
                    </a:solidFill>
                  </a:rPr>
                  <a:t>prevent</a:t>
                </a:r>
                <a:r>
                  <a:rPr lang="fr-FR" b="1" dirty="0" smtClean="0">
                    <a:solidFill>
                      <a:schemeClr val="tx1"/>
                    </a:solidFill>
                  </a:rPr>
                  <a:t> </a:t>
                </a:r>
                <a:r>
                  <a:rPr lang="fr-FR" b="1" dirty="0">
                    <a:solidFill>
                      <a:schemeClr val="tx1"/>
                    </a:solidFill>
                  </a:rPr>
                  <a:t>arc </a:t>
                </a:r>
                <a:r>
                  <a:rPr lang="fr-FR" b="1" dirty="0" smtClean="0">
                    <a:solidFill>
                      <a:schemeClr val="tx1"/>
                    </a:solidFill>
                  </a:rPr>
                  <a:t>transition</a:t>
                </a:r>
              </a:p>
              <a:p>
                <a:endParaRPr lang="fr-FR" dirty="0" smtClean="0">
                  <a:solidFill>
                    <a:schemeClr val="tx1"/>
                  </a:solidFill>
                </a:endParaRPr>
              </a:p>
              <a:p>
                <a:r>
                  <a:rPr lang="fr-FR" b="1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Pure Ar  </a:t>
                </a:r>
                <a:r>
                  <a:rPr lang="fr-FR" b="1" dirty="0" err="1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filamentary</a:t>
                </a:r>
                <a:r>
                  <a:rPr lang="fr-FR" b="1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fr-FR" b="1" dirty="0" err="1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discharge</a:t>
                </a:r>
                <a:endParaRPr lang="fr-FR" b="1" dirty="0" smtClean="0">
                  <a:solidFill>
                    <a:srgbClr val="FF0000"/>
                  </a:solidFill>
                  <a:sym typeface="Wingdings" panose="05000000000000000000" pitchFamily="2" charset="2"/>
                </a:endParaRPr>
              </a:p>
              <a:p>
                <a:endParaRPr lang="fr-FR" dirty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r>
                  <a:rPr lang="fr-FR" dirty="0" err="1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Need</a:t>
                </a:r>
                <a:r>
                  <a:rPr lang="fr-FR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to </a:t>
                </a:r>
                <a:r>
                  <a:rPr lang="fr-FR" dirty="0" err="1">
                    <a:solidFill>
                      <a:schemeClr val="tx1"/>
                    </a:solidFill>
                    <a:sym typeface="Wingdings" panose="05000000000000000000" pitchFamily="2" charset="2"/>
                  </a:rPr>
                  <a:t>l</a:t>
                </a:r>
                <a:r>
                  <a:rPr lang="fr-FR" dirty="0" err="1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imit</a:t>
                </a:r>
                <a:r>
                  <a:rPr lang="fr-FR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the </a:t>
                </a:r>
                <a:r>
                  <a:rPr lang="fr-FR" dirty="0" err="1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electronic</a:t>
                </a:r>
                <a:r>
                  <a:rPr lang="fr-FR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fr-FR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multiplication </a:t>
                </a:r>
                <a:r>
                  <a:rPr lang="fr-FR" dirty="0" err="1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during</a:t>
                </a:r>
                <a:r>
                  <a:rPr lang="fr-FR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breakdown</a:t>
                </a:r>
              </a:p>
              <a:p>
                <a:endParaRPr lang="fr-FR" dirty="0" smtClean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r>
                  <a:rPr lang="fr-FR" b="1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Penning mixture :</a:t>
                </a:r>
              </a:p>
              <a:p>
                <a:endParaRPr lang="fr-FR" dirty="0" smtClean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𝑨𝒓</m:t>
                          </m:r>
                        </m:e>
                        <m:sup>
                          <m:r>
                            <a:rPr lang="fr-FR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fr-FR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𝑵𝑯</m:t>
                      </m:r>
                      <m:r>
                        <a:rPr lang="fr-FR" sz="2000" b="1" i="1" baseline="-25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fr-FR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⟺</m:t>
                      </m:r>
                      <m:r>
                        <a:rPr lang="fr-FR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𝑨𝒓</m:t>
                      </m:r>
                      <m:r>
                        <a:rPr lang="fr-FR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 </m:t>
                      </m:r>
                      <m:sSup>
                        <m:sSupPr>
                          <m:ctrlPr>
                            <a:rPr lang="fr-FR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𝑵𝑯</m:t>
                          </m:r>
                          <m:r>
                            <a:rPr lang="fr-FR" sz="2000" b="1" i="1" baseline="-25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e>
                        <m:sup>
                          <m:r>
                            <a:rPr lang="fr-FR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fr-FR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fr-FR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fr-FR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fr-FR" sz="2000" b="1" i="1" dirty="0" smtClean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endParaRPr lang="fr-FR" dirty="0" smtClean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r>
                  <a:rPr lang="fr-FR" dirty="0" err="1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Decreases</a:t>
                </a:r>
                <a:r>
                  <a:rPr lang="fr-FR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fr-FR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the </a:t>
                </a:r>
                <a:r>
                  <a:rPr lang="fr-FR" dirty="0" err="1">
                    <a:solidFill>
                      <a:schemeClr val="tx1"/>
                    </a:solidFill>
                    <a:sym typeface="Wingdings" panose="05000000000000000000" pitchFamily="2" charset="2"/>
                  </a:rPr>
                  <a:t>energy</a:t>
                </a:r>
                <a:r>
                  <a:rPr lang="fr-FR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fr-FR" dirty="0" err="1">
                    <a:solidFill>
                      <a:schemeClr val="tx1"/>
                    </a:solidFill>
                    <a:sym typeface="Wingdings" panose="05000000000000000000" pitchFamily="2" charset="2"/>
                  </a:rPr>
                  <a:t>needed</a:t>
                </a:r>
                <a:r>
                  <a:rPr lang="fr-FR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for the </a:t>
                </a:r>
                <a:r>
                  <a:rPr lang="fr-FR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breakdown</a:t>
                </a:r>
              </a:p>
              <a:p>
                <a:endParaRPr lang="fr-FR" dirty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r>
                  <a:rPr lang="fr-FR" dirty="0" err="1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Two</a:t>
                </a:r>
                <a:r>
                  <a:rPr lang="fr-FR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fr-FR" dirty="0" err="1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step</a:t>
                </a:r>
                <a:r>
                  <a:rPr lang="fr-FR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fr-FR" dirty="0" err="1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ionization</a:t>
                </a:r>
                <a:r>
                  <a:rPr lang="fr-FR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fr-FR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 slow down </a:t>
                </a:r>
                <a:r>
                  <a:rPr lang="fr-FR" dirty="0" err="1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electronic</a:t>
                </a:r>
                <a:r>
                  <a:rPr lang="fr-FR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multiplication</a:t>
                </a:r>
              </a:p>
              <a:p>
                <a:endParaRPr lang="fr-FR" dirty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r>
                  <a:rPr lang="fr-FR" b="1" dirty="0" smtClean="0">
                    <a:solidFill>
                      <a:srgbClr val="009900"/>
                    </a:solidFill>
                    <a:sym typeface="Wingdings" panose="05000000000000000000" pitchFamily="2" charset="2"/>
                  </a:rPr>
                  <a:t>Ar + NH</a:t>
                </a:r>
                <a:r>
                  <a:rPr lang="fr-FR" b="1" baseline="-25000" dirty="0" smtClean="0">
                    <a:solidFill>
                      <a:srgbClr val="009900"/>
                    </a:solidFill>
                    <a:sym typeface="Wingdings" panose="05000000000000000000" pitchFamily="2" charset="2"/>
                  </a:rPr>
                  <a:t>3</a:t>
                </a:r>
                <a:r>
                  <a:rPr lang="fr-FR" b="1" dirty="0" smtClean="0">
                    <a:solidFill>
                      <a:srgbClr val="009900"/>
                    </a:solidFill>
                    <a:sym typeface="Wingdings" panose="05000000000000000000" pitchFamily="2" charset="2"/>
                  </a:rPr>
                  <a:t> (Penning Mixture)  </a:t>
                </a:r>
                <a:r>
                  <a:rPr lang="fr-FR" b="1" dirty="0" err="1" smtClean="0">
                    <a:solidFill>
                      <a:srgbClr val="009900"/>
                    </a:solidFill>
                    <a:sym typeface="Wingdings" panose="05000000000000000000" pitchFamily="2" charset="2"/>
                  </a:rPr>
                  <a:t>homogeneous</a:t>
                </a:r>
                <a:r>
                  <a:rPr lang="fr-FR" b="1" dirty="0" smtClean="0">
                    <a:solidFill>
                      <a:srgbClr val="00990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fr-FR" b="1" dirty="0" err="1" smtClean="0">
                    <a:solidFill>
                      <a:srgbClr val="009900"/>
                    </a:solidFill>
                    <a:sym typeface="Wingdings" panose="05000000000000000000" pitchFamily="2" charset="2"/>
                  </a:rPr>
                  <a:t>discharge</a:t>
                </a:r>
                <a:endParaRPr lang="fr-FR" b="1" dirty="0" smtClean="0">
                  <a:solidFill>
                    <a:srgbClr val="009900"/>
                  </a:solidFill>
                  <a:sym typeface="Wingdings" panose="05000000000000000000" pitchFamily="2" charset="2"/>
                </a:endParaRPr>
              </a:p>
            </p:txBody>
          </p:sp>
        </mc:Choice>
        <mc:Fallback>
          <p:sp>
            <p:nvSpPr>
              <p:cNvPr id="2" name="Rectangle à coins arrondis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300" y="1427635"/>
                <a:ext cx="7075692" cy="4693072"/>
              </a:xfrm>
              <a:prstGeom prst="roundRect">
                <a:avLst/>
              </a:prstGeom>
              <a:blipFill>
                <a:blip r:embed="rId2"/>
                <a:stretch>
                  <a:fillRect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" descr="CAPhys (@CAPhys) / Twit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8661" y="97974"/>
            <a:ext cx="802707" cy="80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e 24"/>
          <p:cNvGrpSpPr/>
          <p:nvPr/>
        </p:nvGrpSpPr>
        <p:grpSpPr>
          <a:xfrm>
            <a:off x="7544168" y="1909683"/>
            <a:ext cx="4115846" cy="4211024"/>
            <a:chOff x="7544168" y="1608985"/>
            <a:chExt cx="4115846" cy="4211024"/>
          </a:xfrm>
        </p:grpSpPr>
        <p:grpSp>
          <p:nvGrpSpPr>
            <p:cNvPr id="24" name="Groupe 23"/>
            <p:cNvGrpSpPr/>
            <p:nvPr/>
          </p:nvGrpSpPr>
          <p:grpSpPr>
            <a:xfrm>
              <a:off x="7544168" y="1608985"/>
              <a:ext cx="4115846" cy="3911995"/>
              <a:chOff x="7544168" y="1608985"/>
              <a:chExt cx="4115846" cy="3911995"/>
            </a:xfrm>
          </p:grpSpPr>
          <p:grpSp>
            <p:nvGrpSpPr>
              <p:cNvPr id="11" name="Groupe 10"/>
              <p:cNvGrpSpPr/>
              <p:nvPr/>
            </p:nvGrpSpPr>
            <p:grpSpPr>
              <a:xfrm>
                <a:off x="7544168" y="1608985"/>
                <a:ext cx="4115846" cy="3911995"/>
                <a:chOff x="7544168" y="1608985"/>
                <a:chExt cx="4115846" cy="3911995"/>
              </a:xfrm>
            </p:grpSpPr>
            <p:pic>
              <p:nvPicPr>
                <p:cNvPr id="20" name="Image 19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544168" y="1608985"/>
                  <a:ext cx="4115846" cy="3911995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sp>
              <p:nvSpPr>
                <p:cNvPr id="8" name="Rectangle 7"/>
                <p:cNvSpPr/>
                <p:nvPr/>
              </p:nvSpPr>
              <p:spPr>
                <a:xfrm>
                  <a:off x="9439275" y="3128963"/>
                  <a:ext cx="1219200" cy="1666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9372600" y="2895919"/>
                  <a:ext cx="1219200" cy="1666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8948738" y="3994429"/>
                  <a:ext cx="1490662" cy="41088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dirty="0" smtClean="0"/>
                    <a:t>Dire</a:t>
                  </a:r>
                  <a:endParaRPr lang="en-US" dirty="0"/>
                </a:p>
              </p:txBody>
            </p:sp>
          </p:grpSp>
          <p:sp>
            <p:nvSpPr>
              <p:cNvPr id="12" name="ZoneTexte 11"/>
              <p:cNvSpPr txBox="1"/>
              <p:nvPr/>
            </p:nvSpPr>
            <p:spPr>
              <a:xfrm>
                <a:off x="8829675" y="3830806"/>
                <a:ext cx="137717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smtClean="0"/>
                  <a:t>Direct excitation</a:t>
                </a:r>
                <a:endParaRPr lang="en-US" sz="1400" dirty="0"/>
              </a:p>
            </p:txBody>
          </p:sp>
          <p:sp>
            <p:nvSpPr>
              <p:cNvPr id="23" name="ZoneTexte 22"/>
              <p:cNvSpPr txBox="1"/>
              <p:nvPr/>
            </p:nvSpPr>
            <p:spPr>
              <a:xfrm>
                <a:off x="9236734" y="2852122"/>
                <a:ext cx="117756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400" dirty="0" smtClean="0"/>
                  <a:t>Collisional</a:t>
                </a:r>
              </a:p>
              <a:p>
                <a:pPr algn="ctr"/>
                <a:r>
                  <a:rPr lang="fr-FR" sz="1400" dirty="0" smtClean="0"/>
                  <a:t> de-excitation</a:t>
                </a:r>
                <a:endParaRPr lang="en-US" sz="1400" dirty="0"/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8682764" y="5573788"/>
              <a:ext cx="2285504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u="sng" dirty="0" smtClean="0"/>
                <a:t>Energy levels for Ar and NH</a:t>
              </a:r>
              <a:r>
                <a:rPr lang="en-US" sz="1000" u="sng" baseline="-25000" dirty="0" smtClean="0"/>
                <a:t>3</a:t>
              </a:r>
              <a:endParaRPr lang="en-US" sz="1000" u="sng" baseline="-25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1396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6427263"/>
            <a:ext cx="12192000" cy="432000"/>
          </a:xfrm>
          <a:prstGeom prst="rect">
            <a:avLst/>
          </a:prstGeom>
          <a:gradFill>
            <a:gsLst>
              <a:gs pos="0">
                <a:srgbClr val="B4C7E7"/>
              </a:gs>
              <a:gs pos="100000">
                <a:srgbClr val="4472C4"/>
              </a:gs>
            </a:gsLst>
            <a:lin ang="108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9569660" cy="1044659"/>
          </a:xfrm>
        </p:spPr>
        <p:txBody>
          <a:bodyPr>
            <a:normAutofit/>
          </a:bodyPr>
          <a:lstStyle/>
          <a:p>
            <a:r>
              <a:rPr lang="fr-FR" sz="3200" b="1" u="sng" dirty="0" err="1" smtClean="0">
                <a:solidFill>
                  <a:srgbClr val="002060"/>
                </a:solidFill>
              </a:rPr>
              <a:t>Consumption</a:t>
            </a:r>
            <a:r>
              <a:rPr lang="fr-FR" sz="3200" b="1" u="sng" dirty="0" smtClean="0">
                <a:solidFill>
                  <a:srgbClr val="002060"/>
                </a:solidFill>
              </a:rPr>
              <a:t> of NH</a:t>
            </a:r>
            <a:r>
              <a:rPr lang="fr-FR" sz="3200" b="1" u="sng" baseline="-25000" dirty="0" smtClean="0">
                <a:solidFill>
                  <a:srgbClr val="002060"/>
                </a:solidFill>
              </a:rPr>
              <a:t>3</a:t>
            </a:r>
            <a:r>
              <a:rPr lang="fr-FR" sz="3200" b="1" u="sng" dirty="0" smtClean="0">
                <a:solidFill>
                  <a:srgbClr val="002060"/>
                </a:solidFill>
              </a:rPr>
              <a:t> by the </a:t>
            </a:r>
            <a:r>
              <a:rPr lang="fr-FR" sz="3200" b="1" u="sng" dirty="0" err="1" smtClean="0">
                <a:solidFill>
                  <a:srgbClr val="002060"/>
                </a:solidFill>
              </a:rPr>
              <a:t>discharge</a:t>
            </a:r>
            <a:endParaRPr lang="en-US" sz="3200" b="1" u="sng" dirty="0">
              <a:solidFill>
                <a:srgbClr val="00206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10600" y="6461857"/>
            <a:ext cx="2743200" cy="365125"/>
          </a:xfrm>
        </p:spPr>
        <p:txBody>
          <a:bodyPr/>
          <a:lstStyle/>
          <a:p>
            <a:fld id="{242CEC85-9F48-49B8-9E68-77A4994C5950}" type="slidenum">
              <a:rPr lang="en-US" smtClean="0"/>
              <a:t>5</a:t>
            </a:fld>
            <a:endParaRPr lang="en-US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1044660"/>
            <a:ext cx="11208000" cy="54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1"/>
              </a:gs>
            </a:gsLst>
            <a:path path="circle">
              <a:fillToRect l="100000" t="100000"/>
            </a:path>
            <a:tileRect r="-100000" b="-1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pic>
        <p:nvPicPr>
          <p:cNvPr id="26" name="Picture 2" descr="CAPhys (@CAPhys) / Twitt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8661" y="97974"/>
            <a:ext cx="802707" cy="80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Espace réservé de la date 24"/>
          <p:cNvSpPr>
            <a:spLocks noGrp="1"/>
          </p:cNvSpPr>
          <p:nvPr>
            <p:ph type="dt" sz="half" idx="10"/>
          </p:nvPr>
        </p:nvSpPr>
        <p:spPr>
          <a:xfrm>
            <a:off x="746648" y="6450779"/>
            <a:ext cx="274320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08/06/2022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0" y="6196431"/>
            <a:ext cx="979393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/>
              <a:t>[</a:t>
            </a:r>
            <a:r>
              <a:rPr lang="en-US" sz="900" dirty="0" smtClean="0"/>
              <a:t>1] J</a:t>
            </a:r>
            <a:r>
              <a:rPr lang="en-US" sz="900" dirty="0"/>
              <a:t>. </a:t>
            </a:r>
            <a:r>
              <a:rPr lang="en-US" sz="900" dirty="0" err="1"/>
              <a:t>Balamuta</a:t>
            </a:r>
            <a:r>
              <a:rPr lang="en-US" sz="900" dirty="0"/>
              <a:t>, M. F. </a:t>
            </a:r>
            <a:r>
              <a:rPr lang="en-US" sz="900" dirty="0" err="1"/>
              <a:t>Golde</a:t>
            </a:r>
            <a:r>
              <a:rPr lang="en-US" sz="900" dirty="0"/>
              <a:t>, and Y. Ho, </a:t>
            </a:r>
            <a:r>
              <a:rPr lang="en-US" sz="900" i="1" dirty="0" smtClean="0"/>
              <a:t>J</a:t>
            </a:r>
            <a:r>
              <a:rPr lang="en-US" sz="900" i="1" dirty="0"/>
              <a:t>. Chem. Phys.</a:t>
            </a:r>
            <a:r>
              <a:rPr lang="en-US" sz="900" dirty="0"/>
              <a:t>, vol. 82, no. 7, pp. 3169–3178, 1983.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Rectangle à coins arrondis 33"/>
              <p:cNvSpPr/>
              <p:nvPr/>
            </p:nvSpPr>
            <p:spPr>
              <a:xfrm>
                <a:off x="166121" y="1234735"/>
                <a:ext cx="5864565" cy="2452013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fr-FR" dirty="0" smtClean="0">
                    <a:solidFill>
                      <a:schemeClr val="tx1"/>
                    </a:solidFill>
                  </a:rPr>
                  <a:t>Penning </a:t>
                </a:r>
                <a:r>
                  <a:rPr lang="fr-FR" dirty="0" err="1" smtClean="0">
                    <a:solidFill>
                      <a:schemeClr val="tx1"/>
                    </a:solidFill>
                  </a:rPr>
                  <a:t>reaction</a:t>
                </a:r>
                <a:r>
                  <a:rPr lang="fr-FR" dirty="0" smtClean="0">
                    <a:solidFill>
                      <a:schemeClr val="tx1"/>
                    </a:solidFill>
                  </a:rPr>
                  <a:t> </a:t>
                </a:r>
                <a:r>
                  <a:rPr lang="fr-FR" dirty="0" err="1" smtClean="0">
                    <a:solidFill>
                      <a:schemeClr val="tx1"/>
                    </a:solidFill>
                  </a:rPr>
                  <a:t>can</a:t>
                </a:r>
                <a:r>
                  <a:rPr lang="fr-FR" dirty="0" smtClean="0">
                    <a:solidFill>
                      <a:schemeClr val="tx1"/>
                    </a:solidFill>
                  </a:rPr>
                  <a:t> </a:t>
                </a:r>
                <a:r>
                  <a:rPr lang="fr-FR" dirty="0" err="1" smtClean="0">
                    <a:solidFill>
                      <a:schemeClr val="tx1"/>
                    </a:solidFill>
                  </a:rPr>
                  <a:t>be</a:t>
                </a:r>
                <a:r>
                  <a:rPr lang="fr-FR" dirty="0" smtClean="0">
                    <a:solidFill>
                      <a:schemeClr val="tx1"/>
                    </a:solidFill>
                  </a:rPr>
                  <a:t> </a:t>
                </a:r>
                <a:r>
                  <a:rPr lang="fr-FR" b="1" dirty="0" err="1" smtClean="0">
                    <a:solidFill>
                      <a:schemeClr val="tx1"/>
                    </a:solidFill>
                  </a:rPr>
                  <a:t>ionization</a:t>
                </a:r>
                <a:r>
                  <a:rPr lang="fr-FR" dirty="0" smtClean="0">
                    <a:solidFill>
                      <a:schemeClr val="tx1"/>
                    </a:solidFill>
                  </a:rPr>
                  <a:t> or </a:t>
                </a:r>
                <a:r>
                  <a:rPr lang="fr-FR" b="1" dirty="0" smtClean="0">
                    <a:solidFill>
                      <a:schemeClr val="tx1"/>
                    </a:solidFill>
                  </a:rPr>
                  <a:t>dissociation</a:t>
                </a:r>
                <a:r>
                  <a:rPr lang="fr-FR" dirty="0" smtClean="0">
                    <a:solidFill>
                      <a:schemeClr val="tx1"/>
                    </a:solidFill>
                  </a:rPr>
                  <a:t> of NH</a:t>
                </a:r>
                <a:r>
                  <a:rPr lang="fr-FR" baseline="-25000" dirty="0" smtClean="0">
                    <a:solidFill>
                      <a:schemeClr val="tx1"/>
                    </a:solidFill>
                  </a:rPr>
                  <a:t>3</a:t>
                </a:r>
                <a:r>
                  <a:rPr lang="fr-FR" dirty="0" smtClean="0">
                    <a:solidFill>
                      <a:schemeClr val="tx1"/>
                    </a:solidFill>
                  </a:rPr>
                  <a:t>:</a:t>
                </a:r>
              </a:p>
              <a:p>
                <a:endParaRPr lang="fr-FR" dirty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fr-FR" i="1" smtClean="0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𝑨𝒓</m:t>
                        </m:r>
                      </m:e>
                      <m:sup>
                        <m: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+</m:t>
                    </m:r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𝑵𝑯</m:t>
                    </m:r>
                    <m:r>
                      <a:rPr lang="fr-FR" i="1" baseline="-25000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𝟑</m:t>
                    </m:r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⟺</m:t>
                    </m:r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𝑨𝒓</m:t>
                    </m:r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+ </m:t>
                    </m:r>
                    <m:sSup>
                      <m:sSupPr>
                        <m:ctrlP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𝑵𝑯</m:t>
                        </m:r>
                        <m:r>
                          <a:rPr lang="fr-FR" i="1" baseline="-25000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  <m:sup>
                        <m: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fr-FR" dirty="0" smtClean="0">
                    <a:ln w="0"/>
                    <a:solidFill>
                      <a:srgbClr val="00206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sym typeface="Wingdings" panose="05000000000000000000" pitchFamily="2" charset="2"/>
                  </a:rPr>
                  <a:t>		42% [1]</a:t>
                </a:r>
              </a:p>
              <a:p>
                <a:endParaRPr lang="fr-FR" dirty="0">
                  <a:ln w="0"/>
                  <a:solidFill>
                    <a:srgbClr val="00206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sym typeface="Wingdings" panose="05000000000000000000" pitchFamily="2" charset="2"/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𝑨𝒓</m:t>
                        </m:r>
                      </m:e>
                      <m:sup>
                        <m: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+</m:t>
                    </m:r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𝑵𝑯</m:t>
                    </m:r>
                    <m:r>
                      <a:rPr lang="fr-FR" i="1" baseline="-25000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𝟑</m:t>
                    </m:r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⟺</m:t>
                    </m:r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𝑨𝒓</m:t>
                    </m:r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+</m:t>
                    </m:r>
                    <m:r>
                      <a:rPr lang="fr-FR" i="1" smtClean="0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𝒃𝒚𝒑𝒓𝒐𝒅𝒖𝒄𝒕𝒔</m:t>
                    </m:r>
                    <m:r>
                      <a:rPr lang="fr-FR" i="1" smtClean="0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i="1" smtClean="0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𝒐𝒇</m:t>
                    </m:r>
                    <m:r>
                      <a:rPr lang="fr-FR" i="1" smtClean="0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i="1" smtClean="0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𝑵𝑯</m:t>
                    </m:r>
                    <m:r>
                      <a:rPr lang="fr-FR" i="1" baseline="-25000" smtClean="0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fr-FR" dirty="0" smtClean="0">
                    <a:ln w="0"/>
                    <a:solidFill>
                      <a:srgbClr val="00206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sym typeface="Wingdings" panose="05000000000000000000" pitchFamily="2" charset="2"/>
                  </a:rPr>
                  <a:t>	58% [1]</a:t>
                </a:r>
              </a:p>
              <a:p>
                <a:endParaRPr lang="fr-FR" dirty="0">
                  <a:solidFill>
                    <a:schemeClr val="accent2"/>
                  </a:solidFill>
                  <a:sym typeface="Wingdings" panose="05000000000000000000" pitchFamily="2" charset="2"/>
                </a:endParaRPr>
              </a:p>
              <a:p>
                <a:r>
                  <a:rPr lang="fr-FR" b="1" dirty="0" err="1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Consumption</a:t>
                </a:r>
                <a:r>
                  <a:rPr lang="fr-FR" b="1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of NH</a:t>
                </a:r>
                <a:r>
                  <a:rPr lang="fr-FR" b="1" baseline="-25000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3</a:t>
                </a:r>
                <a:r>
                  <a:rPr lang="fr-FR" b="1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by the plasma</a:t>
                </a:r>
                <a:endParaRPr lang="fr-FR" b="1" dirty="0">
                  <a:solidFill>
                    <a:schemeClr val="accent2"/>
                  </a:solidFill>
                  <a:sym typeface="Wingdings" panose="05000000000000000000" pitchFamily="2" charset="2"/>
                </a:endParaRPr>
              </a:p>
            </p:txBody>
          </p:sp>
        </mc:Choice>
        <mc:Fallback>
          <p:sp>
            <p:nvSpPr>
              <p:cNvPr id="34" name="Rectangle à coins arrondis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121" y="1234735"/>
                <a:ext cx="5864565" cy="2452013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4"/>
          <p:cNvSpPr/>
          <p:nvPr/>
        </p:nvSpPr>
        <p:spPr>
          <a:xfrm>
            <a:off x="6210579" y="5341709"/>
            <a:ext cx="584562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u="sng" dirty="0" smtClean="0"/>
              <a:t>Experimental setup</a:t>
            </a:r>
            <a:endParaRPr lang="en-US" sz="1000" u="sng" baseline="-25000" dirty="0"/>
          </a:p>
        </p:txBody>
      </p:sp>
      <p:sp>
        <p:nvSpPr>
          <p:cNvPr id="2" name="ZoneTexte 1"/>
          <p:cNvSpPr txBox="1"/>
          <p:nvPr/>
        </p:nvSpPr>
        <p:spPr>
          <a:xfrm>
            <a:off x="746648" y="4756923"/>
            <a:ext cx="4409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Byproducts</a:t>
            </a:r>
            <a:r>
              <a:rPr lang="fr-FR" dirty="0" smtClean="0"/>
              <a:t> of NH</a:t>
            </a:r>
            <a:r>
              <a:rPr lang="fr-FR" baseline="-25000" dirty="0" smtClean="0"/>
              <a:t>3</a:t>
            </a:r>
            <a:r>
              <a:rPr lang="fr-FR" dirty="0" smtClean="0"/>
              <a:t> : NH / N</a:t>
            </a:r>
            <a:r>
              <a:rPr lang="fr-FR" baseline="-25000" dirty="0" smtClean="0"/>
              <a:t>2</a:t>
            </a:r>
            <a:r>
              <a:rPr lang="fr-FR" dirty="0" smtClean="0"/>
              <a:t>	/ OH / NH</a:t>
            </a:r>
            <a:r>
              <a:rPr lang="fr-FR" baseline="-25000" dirty="0" smtClean="0"/>
              <a:t>2</a:t>
            </a:r>
          </a:p>
        </p:txBody>
      </p:sp>
      <p:grpSp>
        <p:nvGrpSpPr>
          <p:cNvPr id="5" name="Groupe 4"/>
          <p:cNvGrpSpPr/>
          <p:nvPr/>
        </p:nvGrpSpPr>
        <p:grpSpPr>
          <a:xfrm>
            <a:off x="6271589" y="2398221"/>
            <a:ext cx="5388425" cy="2858294"/>
            <a:chOff x="6271589" y="2398221"/>
            <a:chExt cx="5388425" cy="2858294"/>
          </a:xfrm>
        </p:grpSpPr>
        <p:grpSp>
          <p:nvGrpSpPr>
            <p:cNvPr id="13" name="Groupe 12"/>
            <p:cNvGrpSpPr/>
            <p:nvPr/>
          </p:nvGrpSpPr>
          <p:grpSpPr>
            <a:xfrm>
              <a:off x="6271589" y="2398221"/>
              <a:ext cx="5388425" cy="2858294"/>
              <a:chOff x="6803575" y="2234825"/>
              <a:chExt cx="5388425" cy="2858294"/>
            </a:xfrm>
          </p:grpSpPr>
          <p:grpSp>
            <p:nvGrpSpPr>
              <p:cNvPr id="18" name="Groupe 17"/>
              <p:cNvGrpSpPr/>
              <p:nvPr/>
            </p:nvGrpSpPr>
            <p:grpSpPr>
              <a:xfrm>
                <a:off x="6803575" y="2234825"/>
                <a:ext cx="5388425" cy="2858294"/>
                <a:chOff x="7304202" y="1011543"/>
                <a:chExt cx="4530916" cy="2369907"/>
              </a:xfrm>
            </p:grpSpPr>
            <p:pic>
              <p:nvPicPr>
                <p:cNvPr id="19" name="Image 18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304202" y="1011543"/>
                  <a:ext cx="4530916" cy="2369907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sp>
              <p:nvSpPr>
                <p:cNvPr id="20" name="ZoneTexte 19"/>
                <p:cNvSpPr txBox="1"/>
                <p:nvPr/>
              </p:nvSpPr>
              <p:spPr>
                <a:xfrm>
                  <a:off x="9982200" y="2055389"/>
                  <a:ext cx="412164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fr-FR" dirty="0" smtClean="0">
                      <a:solidFill>
                        <a:srgbClr val="FF0000"/>
                      </a:solidFill>
                    </a:rPr>
                    <a:t>1</a:t>
                  </a:r>
                  <a:r>
                    <a:rPr lang="fr-FR" baseline="30000" dirty="0" smtClean="0">
                      <a:solidFill>
                        <a:srgbClr val="FF0000"/>
                      </a:solidFill>
                    </a:rPr>
                    <a:t>st</a:t>
                  </a:r>
                  <a:endParaRPr lang="en-US" baseline="300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1" name="ZoneTexte 20"/>
                <p:cNvSpPr txBox="1"/>
                <p:nvPr/>
              </p:nvSpPr>
              <p:spPr>
                <a:xfrm>
                  <a:off x="8814841" y="2034102"/>
                  <a:ext cx="432619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fr-FR" dirty="0" smtClean="0">
                      <a:solidFill>
                        <a:srgbClr val="0000CC"/>
                      </a:solidFill>
                    </a:rPr>
                    <a:t>3</a:t>
                  </a:r>
                  <a:r>
                    <a:rPr lang="fr-FR" baseline="30000" dirty="0" smtClean="0">
                      <a:solidFill>
                        <a:srgbClr val="0000CC"/>
                      </a:solidFill>
                    </a:rPr>
                    <a:t>rd</a:t>
                  </a:r>
                  <a:endParaRPr lang="en-US" baseline="30000" dirty="0">
                    <a:solidFill>
                      <a:srgbClr val="0000CC"/>
                    </a:solidFill>
                  </a:endParaRPr>
                </a:p>
              </p:txBody>
            </p:sp>
          </p:grpSp>
          <p:sp>
            <p:nvSpPr>
              <p:cNvPr id="22" name="ZoneTexte 21"/>
              <p:cNvSpPr txBox="1"/>
              <p:nvPr/>
            </p:nvSpPr>
            <p:spPr>
              <a:xfrm>
                <a:off x="10233488" y="2369288"/>
                <a:ext cx="1481559" cy="46166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2 mm gap</a:t>
                </a:r>
              </a:p>
              <a:p>
                <a:r>
                  <a:rPr lang="fr-FR" sz="1200" dirty="0" smtClean="0"/>
                  <a:t>1 mm layer of quartz</a:t>
                </a:r>
                <a:endParaRPr lang="en-US" sz="1200" dirty="0"/>
              </a:p>
            </p:txBody>
          </p:sp>
        </p:grpSp>
        <p:sp>
          <p:nvSpPr>
            <p:cNvPr id="3" name="ZoneTexte 2"/>
            <p:cNvSpPr txBox="1"/>
            <p:nvPr/>
          </p:nvSpPr>
          <p:spPr>
            <a:xfrm>
              <a:off x="6412333" y="3046272"/>
              <a:ext cx="6046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50 kHz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68136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6427263"/>
            <a:ext cx="12192000" cy="432000"/>
          </a:xfrm>
          <a:prstGeom prst="rect">
            <a:avLst/>
          </a:prstGeom>
          <a:gradFill>
            <a:gsLst>
              <a:gs pos="0">
                <a:srgbClr val="B4C7E7"/>
              </a:gs>
              <a:gs pos="100000">
                <a:srgbClr val="4472C4"/>
              </a:gs>
            </a:gsLst>
            <a:lin ang="108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9569660" cy="1044659"/>
          </a:xfrm>
        </p:spPr>
        <p:txBody>
          <a:bodyPr>
            <a:normAutofit/>
          </a:bodyPr>
          <a:lstStyle/>
          <a:p>
            <a:r>
              <a:rPr lang="fr-FR" sz="3200" b="1" u="sng" dirty="0" err="1" smtClean="0">
                <a:solidFill>
                  <a:srgbClr val="002060"/>
                </a:solidFill>
              </a:rPr>
              <a:t>Consumption</a:t>
            </a:r>
            <a:r>
              <a:rPr lang="fr-FR" sz="3200" b="1" u="sng" dirty="0" smtClean="0">
                <a:solidFill>
                  <a:srgbClr val="002060"/>
                </a:solidFill>
              </a:rPr>
              <a:t> of NH</a:t>
            </a:r>
            <a:r>
              <a:rPr lang="fr-FR" sz="3200" b="1" u="sng" baseline="-25000" dirty="0" smtClean="0">
                <a:solidFill>
                  <a:srgbClr val="002060"/>
                </a:solidFill>
              </a:rPr>
              <a:t>3</a:t>
            </a:r>
            <a:r>
              <a:rPr lang="fr-FR" sz="3200" b="1" u="sng" dirty="0" smtClean="0">
                <a:solidFill>
                  <a:srgbClr val="002060"/>
                </a:solidFill>
              </a:rPr>
              <a:t> by the </a:t>
            </a:r>
            <a:r>
              <a:rPr lang="fr-FR" sz="3200" b="1" u="sng" dirty="0" err="1" smtClean="0">
                <a:solidFill>
                  <a:srgbClr val="002060"/>
                </a:solidFill>
              </a:rPr>
              <a:t>discharge</a:t>
            </a:r>
            <a:endParaRPr lang="en-US" sz="3200" b="1" u="sng" dirty="0">
              <a:solidFill>
                <a:srgbClr val="00206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10600" y="6461857"/>
            <a:ext cx="2743200" cy="365125"/>
          </a:xfrm>
        </p:spPr>
        <p:txBody>
          <a:bodyPr/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1044660"/>
            <a:ext cx="11208000" cy="54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1"/>
              </a:gs>
            </a:gsLst>
            <a:path path="circle">
              <a:fillToRect l="100000" t="100000"/>
            </a:path>
            <a:tileRect r="-100000" b="-1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pic>
        <p:nvPicPr>
          <p:cNvPr id="26" name="Picture 2" descr="CAPhys (@CAPhys) / Twit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8661" y="97974"/>
            <a:ext cx="802707" cy="80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Espace réservé de la date 24"/>
          <p:cNvSpPr>
            <a:spLocks noGrp="1"/>
          </p:cNvSpPr>
          <p:nvPr>
            <p:ph type="dt" sz="half" idx="10"/>
          </p:nvPr>
        </p:nvSpPr>
        <p:spPr>
          <a:xfrm>
            <a:off x="746648" y="6450779"/>
            <a:ext cx="274320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08/06/2022</a:t>
            </a:r>
            <a:endParaRPr lang="en-US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à coins arrondis 32"/>
              <p:cNvSpPr/>
              <p:nvPr/>
            </p:nvSpPr>
            <p:spPr>
              <a:xfrm>
                <a:off x="166121" y="1234735"/>
                <a:ext cx="5864565" cy="2452013"/>
              </a:xfrm>
              <a:prstGeom prst="round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fr-FR" dirty="0" smtClean="0">
                    <a:solidFill>
                      <a:schemeClr val="tx1"/>
                    </a:solidFill>
                  </a:rPr>
                  <a:t>Penning </a:t>
                </a:r>
                <a:r>
                  <a:rPr lang="fr-FR" dirty="0" err="1" smtClean="0">
                    <a:solidFill>
                      <a:schemeClr val="tx1"/>
                    </a:solidFill>
                  </a:rPr>
                  <a:t>reaction</a:t>
                </a:r>
                <a:r>
                  <a:rPr lang="fr-FR" dirty="0" smtClean="0">
                    <a:solidFill>
                      <a:schemeClr val="tx1"/>
                    </a:solidFill>
                  </a:rPr>
                  <a:t> </a:t>
                </a:r>
                <a:r>
                  <a:rPr lang="fr-FR" dirty="0" err="1" smtClean="0">
                    <a:solidFill>
                      <a:schemeClr val="tx1"/>
                    </a:solidFill>
                  </a:rPr>
                  <a:t>can</a:t>
                </a:r>
                <a:r>
                  <a:rPr lang="fr-FR" dirty="0" smtClean="0">
                    <a:solidFill>
                      <a:schemeClr val="tx1"/>
                    </a:solidFill>
                  </a:rPr>
                  <a:t> </a:t>
                </a:r>
                <a:r>
                  <a:rPr lang="fr-FR" dirty="0" err="1" smtClean="0">
                    <a:solidFill>
                      <a:schemeClr val="tx1"/>
                    </a:solidFill>
                  </a:rPr>
                  <a:t>be</a:t>
                </a:r>
                <a:r>
                  <a:rPr lang="fr-FR" dirty="0" smtClean="0">
                    <a:solidFill>
                      <a:schemeClr val="tx1"/>
                    </a:solidFill>
                  </a:rPr>
                  <a:t> </a:t>
                </a:r>
                <a:r>
                  <a:rPr lang="fr-FR" b="1" dirty="0" err="1" smtClean="0">
                    <a:solidFill>
                      <a:schemeClr val="tx1"/>
                    </a:solidFill>
                  </a:rPr>
                  <a:t>ionization</a:t>
                </a:r>
                <a:r>
                  <a:rPr lang="fr-FR" dirty="0" smtClean="0">
                    <a:solidFill>
                      <a:schemeClr val="tx1"/>
                    </a:solidFill>
                  </a:rPr>
                  <a:t> or </a:t>
                </a:r>
                <a:r>
                  <a:rPr lang="fr-FR" b="1" dirty="0" smtClean="0">
                    <a:solidFill>
                      <a:schemeClr val="tx1"/>
                    </a:solidFill>
                  </a:rPr>
                  <a:t>dissociation</a:t>
                </a:r>
                <a:r>
                  <a:rPr lang="fr-FR" dirty="0" smtClean="0">
                    <a:solidFill>
                      <a:schemeClr val="tx1"/>
                    </a:solidFill>
                  </a:rPr>
                  <a:t> of NH</a:t>
                </a:r>
                <a:r>
                  <a:rPr lang="fr-FR" baseline="-25000" dirty="0" smtClean="0">
                    <a:solidFill>
                      <a:schemeClr val="tx1"/>
                    </a:solidFill>
                  </a:rPr>
                  <a:t>3</a:t>
                </a:r>
                <a:r>
                  <a:rPr lang="fr-FR" dirty="0" smtClean="0">
                    <a:solidFill>
                      <a:schemeClr val="tx1"/>
                    </a:solidFill>
                  </a:rPr>
                  <a:t>:</a:t>
                </a:r>
              </a:p>
              <a:p>
                <a:endParaRPr lang="fr-FR" dirty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fr-FR" i="1" smtClean="0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𝑨𝒓</m:t>
                        </m:r>
                      </m:e>
                      <m:sup>
                        <m: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+</m:t>
                    </m:r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𝑵𝑯</m:t>
                    </m:r>
                    <m:r>
                      <a:rPr lang="fr-FR" i="1" baseline="-25000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𝟑</m:t>
                    </m:r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⟺</m:t>
                    </m:r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𝑨𝒓</m:t>
                    </m:r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+ </m:t>
                    </m:r>
                    <m:sSup>
                      <m:sSupPr>
                        <m:ctrlP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𝑵𝑯</m:t>
                        </m:r>
                        <m:r>
                          <a:rPr lang="fr-FR" i="1" baseline="-25000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  <m:sup>
                        <m: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𝒆</m:t>
                        </m:r>
                      </m:e>
                      <m:sup>
                        <m: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fr-FR" dirty="0" smtClean="0">
                    <a:ln w="0"/>
                    <a:solidFill>
                      <a:srgbClr val="00206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sym typeface="Wingdings" panose="05000000000000000000" pitchFamily="2" charset="2"/>
                  </a:rPr>
                  <a:t>		42% [1]</a:t>
                </a:r>
              </a:p>
              <a:p>
                <a:endParaRPr lang="fr-FR" dirty="0">
                  <a:ln w="0"/>
                  <a:solidFill>
                    <a:srgbClr val="00206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sym typeface="Wingdings" panose="05000000000000000000" pitchFamily="2" charset="2"/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𝑨𝒓</m:t>
                        </m:r>
                      </m:e>
                      <m:sup>
                        <m:r>
                          <a:rPr lang="fr-FR" i="1">
                            <a:ln w="0"/>
                            <a:solidFill>
                              <a:srgbClr val="00206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+</m:t>
                    </m:r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𝑵𝑯</m:t>
                    </m:r>
                    <m:r>
                      <a:rPr lang="fr-FR" i="1" baseline="-25000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𝟑</m:t>
                    </m:r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⟺</m:t>
                    </m:r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𝑨𝒓</m:t>
                    </m:r>
                    <m:r>
                      <a:rPr lang="fr-FR" i="1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+</m:t>
                    </m:r>
                    <m:r>
                      <a:rPr lang="fr-FR" i="1" smtClean="0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𝒃𝒚𝒑𝒓𝒐𝒅𝒖𝒄𝒕𝒔</m:t>
                    </m:r>
                    <m:r>
                      <a:rPr lang="fr-FR" i="1" smtClean="0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i="1" smtClean="0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𝒐𝒇</m:t>
                    </m:r>
                    <m:r>
                      <a:rPr lang="fr-FR" i="1" smtClean="0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i="1" smtClean="0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𝑵𝑯</m:t>
                    </m:r>
                    <m:r>
                      <a:rPr lang="fr-FR" i="1" baseline="-25000" smtClean="0">
                        <a:ln w="0"/>
                        <a:solidFill>
                          <a:srgbClr val="00206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fr-FR" dirty="0" smtClean="0">
                    <a:ln w="0"/>
                    <a:solidFill>
                      <a:srgbClr val="00206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sym typeface="Wingdings" panose="05000000000000000000" pitchFamily="2" charset="2"/>
                  </a:rPr>
                  <a:t>	58% [1]</a:t>
                </a:r>
              </a:p>
              <a:p>
                <a:endParaRPr lang="fr-FR" dirty="0">
                  <a:solidFill>
                    <a:schemeClr val="accent2"/>
                  </a:solidFill>
                  <a:sym typeface="Wingdings" panose="05000000000000000000" pitchFamily="2" charset="2"/>
                </a:endParaRPr>
              </a:p>
              <a:p>
                <a:r>
                  <a:rPr lang="fr-FR" dirty="0" err="1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Consumption</a:t>
                </a:r>
                <a:r>
                  <a:rPr lang="fr-FR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of NH</a:t>
                </a:r>
                <a:r>
                  <a:rPr lang="fr-FR" baseline="-25000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3</a:t>
                </a:r>
                <a:r>
                  <a:rPr lang="fr-FR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by the plasma</a:t>
                </a:r>
                <a:endParaRPr lang="fr-FR" dirty="0">
                  <a:solidFill>
                    <a:schemeClr val="accent2"/>
                  </a:solidFill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33" name="Rectangle à coins arrondis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121" y="1234735"/>
                <a:ext cx="5864565" cy="2452013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0" y="6196431"/>
            <a:ext cx="979393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/>
              <a:t>[</a:t>
            </a:r>
            <a:r>
              <a:rPr lang="en-US" sz="900" dirty="0" smtClean="0"/>
              <a:t>1] J</a:t>
            </a:r>
            <a:r>
              <a:rPr lang="en-US" sz="900" dirty="0"/>
              <a:t>. </a:t>
            </a:r>
            <a:r>
              <a:rPr lang="en-US" sz="900" dirty="0" err="1"/>
              <a:t>Balamuta</a:t>
            </a:r>
            <a:r>
              <a:rPr lang="en-US" sz="900" dirty="0"/>
              <a:t>, M. F. </a:t>
            </a:r>
            <a:r>
              <a:rPr lang="en-US" sz="900" dirty="0" err="1"/>
              <a:t>Golde</a:t>
            </a:r>
            <a:r>
              <a:rPr lang="en-US" sz="900" dirty="0"/>
              <a:t>, and Y. Ho, </a:t>
            </a:r>
            <a:r>
              <a:rPr lang="en-US" sz="900" i="1" dirty="0" smtClean="0"/>
              <a:t>J</a:t>
            </a:r>
            <a:r>
              <a:rPr lang="en-US" sz="900" i="1" dirty="0"/>
              <a:t>. Chem. Phys.</a:t>
            </a:r>
            <a:r>
              <a:rPr lang="en-US" sz="900" dirty="0"/>
              <a:t>, vol. 82, no. 7, pp. 3169–3178, 1983.</a:t>
            </a:r>
          </a:p>
        </p:txBody>
      </p:sp>
      <p:grpSp>
        <p:nvGrpSpPr>
          <p:cNvPr id="42" name="Groupe 41"/>
          <p:cNvGrpSpPr/>
          <p:nvPr/>
        </p:nvGrpSpPr>
        <p:grpSpPr>
          <a:xfrm>
            <a:off x="124879" y="3949798"/>
            <a:ext cx="5988774" cy="1909754"/>
            <a:chOff x="363041" y="3917580"/>
            <a:chExt cx="5988774" cy="1909754"/>
          </a:xfrm>
        </p:grpSpPr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041" y="3917580"/>
              <a:ext cx="5988774" cy="1909754"/>
            </a:xfrm>
            <a:prstGeom prst="rect">
              <a:avLst/>
            </a:prstGeom>
          </p:spPr>
        </p:pic>
        <p:sp>
          <p:nvSpPr>
            <p:cNvPr id="25" name="ZoneTexte 24"/>
            <p:cNvSpPr txBox="1"/>
            <p:nvPr/>
          </p:nvSpPr>
          <p:spPr>
            <a:xfrm>
              <a:off x="4539745" y="4971234"/>
              <a:ext cx="490169" cy="44544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1</a:t>
              </a:r>
              <a:r>
                <a:rPr lang="fr-FR" baseline="30000" dirty="0" smtClean="0">
                  <a:solidFill>
                    <a:srgbClr val="FF0000"/>
                  </a:solidFill>
                </a:rPr>
                <a:t>st</a:t>
              </a:r>
              <a:endParaRPr lang="en-US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1936898" y="4971233"/>
              <a:ext cx="43261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3</a:t>
              </a:r>
              <a:r>
                <a:rPr lang="fr-FR" baseline="30000" dirty="0" smtClean="0">
                  <a:solidFill>
                    <a:srgbClr val="0070C0"/>
                  </a:solidFill>
                </a:rPr>
                <a:t>rd</a:t>
              </a:r>
              <a:endParaRPr lang="en-US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5279461" y="4367476"/>
              <a:ext cx="10294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chemeClr val="bg1"/>
                  </a:solidFill>
                </a:rPr>
                <a:t>Ar + </a:t>
              </a:r>
              <a:r>
                <a:rPr lang="fr-FR" dirty="0" smtClean="0">
                  <a:solidFill>
                    <a:schemeClr val="bg1"/>
                  </a:solidFill>
                </a:rPr>
                <a:t>NH</a:t>
              </a:r>
              <a:r>
                <a:rPr lang="fr-FR" baseline="-25000" dirty="0" smtClean="0">
                  <a:solidFill>
                    <a:schemeClr val="bg1"/>
                  </a:solidFill>
                </a:rPr>
                <a:t>3</a:t>
              </a:r>
              <a:endParaRPr lang="en-US" baseline="-25000" dirty="0">
                <a:solidFill>
                  <a:schemeClr val="bg1"/>
                </a:solidFill>
              </a:endParaRPr>
            </a:p>
          </p:txBody>
        </p:sp>
        <p:sp>
          <p:nvSpPr>
            <p:cNvPr id="30" name="Flèche gauche 29"/>
            <p:cNvSpPr/>
            <p:nvPr/>
          </p:nvSpPr>
          <p:spPr>
            <a:xfrm>
              <a:off x="5078336" y="4667558"/>
              <a:ext cx="1187669" cy="32393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e 22"/>
          <p:cNvGrpSpPr/>
          <p:nvPr/>
        </p:nvGrpSpPr>
        <p:grpSpPr>
          <a:xfrm>
            <a:off x="6215739" y="1876695"/>
            <a:ext cx="5845629" cy="3645978"/>
            <a:chOff x="7660250" y="5227092"/>
            <a:chExt cx="4140607" cy="2851997"/>
          </a:xfrm>
        </p:grpSpPr>
        <p:graphicFrame>
          <p:nvGraphicFramePr>
            <p:cNvPr id="28" name="Obje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90390220"/>
                </p:ext>
              </p:extLst>
            </p:nvPr>
          </p:nvGraphicFramePr>
          <p:xfrm>
            <a:off x="7711695" y="5227092"/>
            <a:ext cx="3958084" cy="27817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21" name="Graph" r:id="rId6" imgW="3920760" imgH="3000960" progId="Origin95.Graph">
                    <p:embed/>
                  </p:oleObj>
                </mc:Choice>
                <mc:Fallback>
                  <p:oleObj name="Graph" r:id="rId6" imgW="3920760" imgH="3000960" progId="Origin95.Graph">
                    <p:embed/>
                    <p:pic>
                      <p:nvPicPr>
                        <p:cNvPr id="28" name="Objet 27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7711695" y="5227092"/>
                          <a:ext cx="3958084" cy="278177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" name="Rectangle 30"/>
            <p:cNvSpPr/>
            <p:nvPr/>
          </p:nvSpPr>
          <p:spPr>
            <a:xfrm>
              <a:off x="7660250" y="7832868"/>
              <a:ext cx="4140607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u="sng" dirty="0" smtClean="0"/>
                <a:t>Current and voltage for the 1</a:t>
              </a:r>
              <a:r>
                <a:rPr lang="en-US" sz="1000" u="sng" baseline="30000" dirty="0" smtClean="0"/>
                <a:t>st</a:t>
              </a:r>
              <a:r>
                <a:rPr lang="en-US" sz="1000" u="sng" dirty="0" smtClean="0"/>
                <a:t> and the 3</a:t>
              </a:r>
              <a:r>
                <a:rPr lang="en-US" sz="1000" u="sng" baseline="30000" dirty="0" smtClean="0"/>
                <a:t>rd</a:t>
              </a:r>
              <a:r>
                <a:rPr lang="en-US" sz="1000" u="sng" dirty="0" smtClean="0"/>
                <a:t> discharge with 280 </a:t>
              </a:r>
              <a:r>
                <a:rPr lang="en-US" sz="1000" u="sng" dirty="0" err="1" smtClean="0"/>
                <a:t>sccm</a:t>
              </a:r>
              <a:r>
                <a:rPr lang="en-US" sz="1000" u="sng" dirty="0" smtClean="0"/>
                <a:t> flux </a:t>
              </a:r>
              <a:endParaRPr lang="en-US" sz="1000" u="sng" baseline="-25000" dirty="0"/>
            </a:p>
          </p:txBody>
        </p:sp>
      </p:grpSp>
      <p:sp>
        <p:nvSpPr>
          <p:cNvPr id="2" name="ZoneTexte 1"/>
          <p:cNvSpPr txBox="1"/>
          <p:nvPr/>
        </p:nvSpPr>
        <p:spPr>
          <a:xfrm>
            <a:off x="209921" y="3973085"/>
            <a:ext cx="1645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280 </a:t>
            </a:r>
            <a:r>
              <a:rPr lang="fr-FR" dirty="0" smtClean="0">
                <a:solidFill>
                  <a:schemeClr val="bg1"/>
                </a:solidFill>
                <a:sym typeface="Wingdings" panose="05000000000000000000" pitchFamily="2" charset="2"/>
              </a:rPr>
              <a:t> </a:t>
            </a:r>
            <a:r>
              <a:rPr lang="fr-FR" dirty="0" smtClean="0">
                <a:solidFill>
                  <a:schemeClr val="bg1"/>
                </a:solidFill>
              </a:rPr>
              <a:t>28 </a:t>
            </a:r>
            <a:r>
              <a:rPr lang="fr-FR" dirty="0" err="1" smtClean="0">
                <a:solidFill>
                  <a:schemeClr val="bg1"/>
                </a:solidFill>
              </a:rPr>
              <a:t>sccm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6413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6427263"/>
            <a:ext cx="12192000" cy="432000"/>
          </a:xfrm>
          <a:prstGeom prst="rect">
            <a:avLst/>
          </a:prstGeom>
          <a:gradFill>
            <a:gsLst>
              <a:gs pos="0">
                <a:srgbClr val="B4C7E7"/>
              </a:gs>
              <a:gs pos="100000">
                <a:srgbClr val="4472C4"/>
              </a:gs>
            </a:gsLst>
            <a:lin ang="108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9569660" cy="1044659"/>
          </a:xfrm>
        </p:spPr>
        <p:txBody>
          <a:bodyPr>
            <a:normAutofit/>
          </a:bodyPr>
          <a:lstStyle/>
          <a:p>
            <a:r>
              <a:rPr lang="fr-FR" sz="3200" b="1" u="sng" dirty="0" err="1" smtClean="0">
                <a:solidFill>
                  <a:srgbClr val="002060"/>
                </a:solidFill>
              </a:rPr>
              <a:t>Electrical</a:t>
            </a:r>
            <a:r>
              <a:rPr lang="fr-FR" sz="3200" b="1" u="sng" dirty="0" smtClean="0">
                <a:solidFill>
                  <a:srgbClr val="002060"/>
                </a:solidFill>
              </a:rPr>
              <a:t> signature of NH</a:t>
            </a:r>
            <a:r>
              <a:rPr lang="fr-FR" sz="3200" b="1" u="sng" baseline="-25000" dirty="0" smtClean="0">
                <a:solidFill>
                  <a:srgbClr val="002060"/>
                </a:solidFill>
              </a:rPr>
              <a:t>3</a:t>
            </a:r>
            <a:r>
              <a:rPr lang="fr-FR" sz="3200" b="1" u="sng" dirty="0" smtClean="0">
                <a:solidFill>
                  <a:srgbClr val="002060"/>
                </a:solidFill>
              </a:rPr>
              <a:t> </a:t>
            </a:r>
            <a:r>
              <a:rPr lang="fr-FR" sz="3200" b="1" u="sng" dirty="0" err="1" smtClean="0">
                <a:solidFill>
                  <a:srgbClr val="002060"/>
                </a:solidFill>
              </a:rPr>
              <a:t>consumption</a:t>
            </a:r>
            <a:endParaRPr lang="en-US" sz="3200" b="1" u="sng" dirty="0">
              <a:solidFill>
                <a:srgbClr val="00206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10600" y="6461857"/>
            <a:ext cx="2743200" cy="365125"/>
          </a:xfrm>
        </p:spPr>
        <p:txBody>
          <a:bodyPr/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1044660"/>
            <a:ext cx="11208000" cy="54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1"/>
              </a:gs>
            </a:gsLst>
            <a:path path="circle">
              <a:fillToRect l="100000" t="100000"/>
            </a:path>
            <a:tileRect r="-100000" b="-1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pic>
        <p:nvPicPr>
          <p:cNvPr id="26" name="Picture 2" descr="CAPhys (@CAPhys) / Twit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8661" y="97974"/>
            <a:ext cx="802707" cy="80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Espace réservé de la date 24"/>
          <p:cNvSpPr>
            <a:spLocks noGrp="1"/>
          </p:cNvSpPr>
          <p:nvPr>
            <p:ph type="dt" sz="half" idx="10"/>
          </p:nvPr>
        </p:nvSpPr>
        <p:spPr>
          <a:xfrm>
            <a:off x="746648" y="6450779"/>
            <a:ext cx="274320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08/06/2022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37" name="Obje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8246998"/>
              </p:ext>
            </p:extLst>
          </p:nvPr>
        </p:nvGraphicFramePr>
        <p:xfrm>
          <a:off x="8208963" y="3330575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7" name="Graph" r:id="rId4" imgW="3920760" imgH="3000960" progId="Origin95.Graph">
                  <p:embed/>
                </p:oleObj>
              </mc:Choice>
              <mc:Fallback>
                <p:oleObj name="Graph" r:id="rId4" imgW="3920760" imgH="3000960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208963" y="3330575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595042" y="4774570"/>
            <a:ext cx="7250062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Flow : 28 </a:t>
            </a:r>
            <a:r>
              <a:rPr lang="fr-FR" sz="1600" b="1" dirty="0" err="1" smtClean="0"/>
              <a:t>sccm</a:t>
            </a:r>
            <a:r>
              <a:rPr lang="fr-FR" sz="1600" b="1" dirty="0" smtClean="0"/>
              <a:t> </a:t>
            </a:r>
            <a:r>
              <a:rPr lang="fr-FR" sz="1600" dirty="0" smtClean="0">
                <a:sym typeface="Wingdings" panose="05000000000000000000" pitchFamily="2" charset="2"/>
              </a:rPr>
              <a:t> </a:t>
            </a:r>
            <a:r>
              <a:rPr lang="fr-FR" sz="1600" dirty="0" err="1" smtClean="0">
                <a:sym typeface="Wingdings" panose="05000000000000000000" pitchFamily="2" charset="2"/>
              </a:rPr>
              <a:t>gas</a:t>
            </a:r>
            <a:r>
              <a:rPr lang="fr-FR" sz="1600" dirty="0" smtClean="0">
                <a:sym typeface="Wingdings" panose="05000000000000000000" pitchFamily="2" charset="2"/>
              </a:rPr>
              <a:t> speed : 0,037 m.s</a:t>
            </a:r>
            <a:r>
              <a:rPr lang="fr-FR" sz="1600" baseline="30000" dirty="0" smtClean="0">
                <a:sym typeface="Wingdings" panose="05000000000000000000" pitchFamily="2" charset="2"/>
              </a:rPr>
              <a:t>-1</a:t>
            </a:r>
            <a:r>
              <a:rPr lang="fr-FR" sz="1600" dirty="0" smtClean="0">
                <a:sym typeface="Wingdings" panose="05000000000000000000" pitchFamily="2" charset="2"/>
              </a:rPr>
              <a:t>  </a:t>
            </a:r>
            <a:r>
              <a:rPr lang="fr-FR" sz="1600" dirty="0" err="1" smtClean="0">
                <a:sym typeface="Wingdings" panose="05000000000000000000" pitchFamily="2" charset="2"/>
              </a:rPr>
              <a:t>residence</a:t>
            </a:r>
            <a:r>
              <a:rPr lang="fr-FR" sz="1600" dirty="0" smtClean="0">
                <a:sym typeface="Wingdings" panose="05000000000000000000" pitchFamily="2" charset="2"/>
              </a:rPr>
              <a:t> time in the </a:t>
            </a:r>
            <a:r>
              <a:rPr lang="fr-FR" sz="1600" dirty="0" err="1" smtClean="0">
                <a:sym typeface="Wingdings" panose="05000000000000000000" pitchFamily="2" charset="2"/>
              </a:rPr>
              <a:t>discharge</a:t>
            </a:r>
            <a:r>
              <a:rPr lang="fr-FR" sz="1600" dirty="0" smtClean="0">
                <a:sym typeface="Wingdings" panose="05000000000000000000" pitchFamily="2" charset="2"/>
              </a:rPr>
              <a:t> : </a:t>
            </a:r>
            <a:r>
              <a:rPr lang="fr-FR" sz="1600" b="1" dirty="0" smtClean="0">
                <a:sym typeface="Wingdings" panose="05000000000000000000" pitchFamily="2" charset="2"/>
              </a:rPr>
              <a:t>0,38 s</a:t>
            </a:r>
          </a:p>
          <a:p>
            <a:r>
              <a:rPr lang="fr-FR" sz="1600" b="1" dirty="0" smtClean="0">
                <a:solidFill>
                  <a:srgbClr val="0000CC"/>
                </a:solidFill>
              </a:rPr>
              <a:t>Flow </a:t>
            </a:r>
            <a:r>
              <a:rPr lang="fr-FR" sz="1600" b="1" dirty="0">
                <a:solidFill>
                  <a:srgbClr val="0000CC"/>
                </a:solidFill>
              </a:rPr>
              <a:t>: </a:t>
            </a:r>
            <a:r>
              <a:rPr lang="fr-FR" sz="1600" b="1" dirty="0" smtClean="0">
                <a:solidFill>
                  <a:srgbClr val="0000CC"/>
                </a:solidFill>
              </a:rPr>
              <a:t>56 </a:t>
            </a:r>
            <a:r>
              <a:rPr lang="fr-FR" sz="1600" b="1" dirty="0" err="1">
                <a:solidFill>
                  <a:srgbClr val="0000CC"/>
                </a:solidFill>
              </a:rPr>
              <a:t>sccm</a:t>
            </a:r>
            <a:r>
              <a:rPr lang="fr-FR" sz="1600" b="1" dirty="0">
                <a:solidFill>
                  <a:srgbClr val="0000CC"/>
                </a:solidFill>
              </a:rPr>
              <a:t> </a:t>
            </a:r>
            <a:r>
              <a:rPr lang="fr-FR" sz="1600" dirty="0">
                <a:sym typeface="Wingdings" panose="05000000000000000000" pitchFamily="2" charset="2"/>
              </a:rPr>
              <a:t> </a:t>
            </a:r>
            <a:r>
              <a:rPr lang="fr-FR" sz="1600" dirty="0" err="1" smtClean="0">
                <a:sym typeface="Wingdings" panose="05000000000000000000" pitchFamily="2" charset="2"/>
              </a:rPr>
              <a:t>gas</a:t>
            </a:r>
            <a:r>
              <a:rPr lang="fr-FR" sz="1600" dirty="0" smtClean="0">
                <a:sym typeface="Wingdings" panose="05000000000000000000" pitchFamily="2" charset="2"/>
              </a:rPr>
              <a:t> speed </a:t>
            </a:r>
            <a:r>
              <a:rPr lang="fr-FR" sz="1600" dirty="0">
                <a:sym typeface="Wingdings" panose="05000000000000000000" pitchFamily="2" charset="2"/>
              </a:rPr>
              <a:t>: </a:t>
            </a:r>
            <a:r>
              <a:rPr lang="fr-FR" sz="1600" dirty="0" smtClean="0">
                <a:sym typeface="Wingdings" panose="05000000000000000000" pitchFamily="2" charset="2"/>
              </a:rPr>
              <a:t>0,074 </a:t>
            </a:r>
            <a:r>
              <a:rPr lang="fr-FR" sz="1600" dirty="0">
                <a:sym typeface="Wingdings" panose="05000000000000000000" pitchFamily="2" charset="2"/>
              </a:rPr>
              <a:t>m.s</a:t>
            </a:r>
            <a:r>
              <a:rPr lang="fr-FR" sz="1600" baseline="30000" dirty="0">
                <a:sym typeface="Wingdings" panose="05000000000000000000" pitchFamily="2" charset="2"/>
              </a:rPr>
              <a:t>-1</a:t>
            </a:r>
            <a:r>
              <a:rPr lang="fr-FR" sz="1600" dirty="0">
                <a:sym typeface="Wingdings" panose="05000000000000000000" pitchFamily="2" charset="2"/>
              </a:rPr>
              <a:t>  </a:t>
            </a:r>
            <a:r>
              <a:rPr lang="fr-FR" sz="1600" dirty="0" err="1">
                <a:sym typeface="Wingdings" panose="05000000000000000000" pitchFamily="2" charset="2"/>
              </a:rPr>
              <a:t>residence</a:t>
            </a:r>
            <a:r>
              <a:rPr lang="fr-FR" sz="1600" dirty="0">
                <a:sym typeface="Wingdings" panose="05000000000000000000" pitchFamily="2" charset="2"/>
              </a:rPr>
              <a:t> time in the </a:t>
            </a:r>
            <a:r>
              <a:rPr lang="fr-FR" sz="1600" dirty="0" err="1">
                <a:sym typeface="Wingdings" panose="05000000000000000000" pitchFamily="2" charset="2"/>
              </a:rPr>
              <a:t>discharge</a:t>
            </a:r>
            <a:r>
              <a:rPr lang="fr-FR" sz="1600" dirty="0">
                <a:sym typeface="Wingdings" panose="05000000000000000000" pitchFamily="2" charset="2"/>
              </a:rPr>
              <a:t> : </a:t>
            </a:r>
            <a:r>
              <a:rPr lang="fr-FR" sz="1600" b="1" dirty="0" smtClean="0">
                <a:sym typeface="Wingdings" panose="05000000000000000000" pitchFamily="2" charset="2"/>
              </a:rPr>
              <a:t>0,19 s</a:t>
            </a:r>
            <a:endParaRPr lang="fr-FR" sz="1600" b="1" dirty="0" smtClean="0">
              <a:solidFill>
                <a:srgbClr val="0000CC"/>
              </a:solidFill>
            </a:endParaRPr>
          </a:p>
          <a:p>
            <a:r>
              <a:rPr lang="fr-FR" sz="1600" b="1" dirty="0" smtClean="0">
                <a:solidFill>
                  <a:srgbClr val="FF0000"/>
                </a:solidFill>
              </a:rPr>
              <a:t>Flow </a:t>
            </a:r>
            <a:r>
              <a:rPr lang="fr-FR" sz="1600" b="1" dirty="0">
                <a:solidFill>
                  <a:srgbClr val="FF0000"/>
                </a:solidFill>
              </a:rPr>
              <a:t>: </a:t>
            </a:r>
            <a:r>
              <a:rPr lang="fr-FR" sz="1600" b="1" dirty="0" smtClean="0">
                <a:solidFill>
                  <a:srgbClr val="FF0000"/>
                </a:solidFill>
              </a:rPr>
              <a:t>168 </a:t>
            </a:r>
            <a:r>
              <a:rPr lang="fr-FR" sz="1600" b="1" dirty="0" err="1">
                <a:solidFill>
                  <a:srgbClr val="FF0000"/>
                </a:solidFill>
              </a:rPr>
              <a:t>sccm</a:t>
            </a:r>
            <a:r>
              <a:rPr lang="fr-FR" sz="1600" b="1" dirty="0">
                <a:solidFill>
                  <a:srgbClr val="FF0000"/>
                </a:solidFill>
              </a:rPr>
              <a:t> </a:t>
            </a:r>
            <a:r>
              <a:rPr lang="fr-FR" sz="1600" dirty="0" smtClean="0">
                <a:sym typeface="Wingdings" panose="05000000000000000000" pitchFamily="2" charset="2"/>
              </a:rPr>
              <a:t> </a:t>
            </a:r>
            <a:r>
              <a:rPr lang="fr-FR" sz="1600" dirty="0" err="1" smtClean="0">
                <a:sym typeface="Wingdings" panose="05000000000000000000" pitchFamily="2" charset="2"/>
              </a:rPr>
              <a:t>gas</a:t>
            </a:r>
            <a:r>
              <a:rPr lang="fr-FR" sz="1600" dirty="0" smtClean="0">
                <a:sym typeface="Wingdings" panose="05000000000000000000" pitchFamily="2" charset="2"/>
              </a:rPr>
              <a:t> </a:t>
            </a:r>
            <a:r>
              <a:rPr lang="fr-FR" sz="1600" dirty="0">
                <a:sym typeface="Wingdings" panose="05000000000000000000" pitchFamily="2" charset="2"/>
              </a:rPr>
              <a:t>speed : </a:t>
            </a:r>
            <a:r>
              <a:rPr lang="fr-FR" sz="1600" dirty="0" smtClean="0">
                <a:sym typeface="Wingdings" panose="05000000000000000000" pitchFamily="2" charset="2"/>
              </a:rPr>
              <a:t>0,22 </a:t>
            </a:r>
            <a:r>
              <a:rPr lang="fr-FR" sz="1600" dirty="0">
                <a:sym typeface="Wingdings" panose="05000000000000000000" pitchFamily="2" charset="2"/>
              </a:rPr>
              <a:t>m.s</a:t>
            </a:r>
            <a:r>
              <a:rPr lang="fr-FR" sz="1600" baseline="30000" dirty="0">
                <a:sym typeface="Wingdings" panose="05000000000000000000" pitchFamily="2" charset="2"/>
              </a:rPr>
              <a:t>-1</a:t>
            </a:r>
            <a:r>
              <a:rPr lang="fr-FR" sz="1600" dirty="0">
                <a:sym typeface="Wingdings" panose="05000000000000000000" pitchFamily="2" charset="2"/>
              </a:rPr>
              <a:t>  </a:t>
            </a:r>
            <a:r>
              <a:rPr lang="fr-FR" sz="1600" dirty="0" err="1">
                <a:sym typeface="Wingdings" panose="05000000000000000000" pitchFamily="2" charset="2"/>
              </a:rPr>
              <a:t>residence</a:t>
            </a:r>
            <a:r>
              <a:rPr lang="fr-FR" sz="1600" dirty="0">
                <a:sym typeface="Wingdings" panose="05000000000000000000" pitchFamily="2" charset="2"/>
              </a:rPr>
              <a:t> time in the </a:t>
            </a:r>
            <a:r>
              <a:rPr lang="fr-FR" sz="1600" dirty="0" err="1" smtClean="0">
                <a:sym typeface="Wingdings" panose="05000000000000000000" pitchFamily="2" charset="2"/>
              </a:rPr>
              <a:t>discharge</a:t>
            </a:r>
            <a:r>
              <a:rPr lang="fr-FR" sz="1600" dirty="0" smtClean="0">
                <a:sym typeface="Wingdings" panose="05000000000000000000" pitchFamily="2" charset="2"/>
              </a:rPr>
              <a:t> </a:t>
            </a:r>
            <a:r>
              <a:rPr lang="fr-FR" sz="1600" dirty="0">
                <a:sym typeface="Wingdings" panose="05000000000000000000" pitchFamily="2" charset="2"/>
              </a:rPr>
              <a:t>: </a:t>
            </a:r>
            <a:r>
              <a:rPr lang="fr-FR" sz="1600" b="1" dirty="0" smtClean="0">
                <a:sym typeface="Wingdings" panose="05000000000000000000" pitchFamily="2" charset="2"/>
              </a:rPr>
              <a:t>0,063 s</a:t>
            </a:r>
          </a:p>
        </p:txBody>
      </p:sp>
      <p:graphicFrame>
        <p:nvGraphicFramePr>
          <p:cNvPr id="15" name="Obje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1996352"/>
              </p:ext>
            </p:extLst>
          </p:nvPr>
        </p:nvGraphicFramePr>
        <p:xfrm>
          <a:off x="8209276" y="785227"/>
          <a:ext cx="3920760" cy="3000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8" name="Graph" r:id="rId6" imgW="3920760" imgH="3000960" progId="Origin95.Graph">
                  <p:embed/>
                </p:oleObj>
              </mc:Choice>
              <mc:Fallback>
                <p:oleObj name="Graph" r:id="rId6" imgW="3920760" imgH="3000960" progId="Origin95.Graph">
                  <p:embed/>
                  <p:pic>
                    <p:nvPicPr>
                      <p:cNvPr id="37" name="Objet 3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209276" y="785227"/>
                        <a:ext cx="3920760" cy="30009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à coins arrondis 17"/>
          <p:cNvSpPr/>
          <p:nvPr/>
        </p:nvSpPr>
        <p:spPr>
          <a:xfrm>
            <a:off x="102292" y="1221240"/>
            <a:ext cx="8097665" cy="315640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Discharge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current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is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affected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by 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total flow of Ar + NH</a:t>
            </a:r>
            <a:r>
              <a:rPr lang="fr-FR" baseline="-25000" dirty="0" smtClean="0">
                <a:solidFill>
                  <a:schemeClr val="tx1"/>
                </a:solidFill>
                <a:sym typeface="Wingdings" panose="05000000000000000000" pitchFamily="2" charset="2"/>
              </a:rPr>
              <a:t>3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(215 ppm)</a:t>
            </a:r>
          </a:p>
          <a:p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r>
              <a:rPr lang="fr-FR" b="1" dirty="0" err="1">
                <a:solidFill>
                  <a:schemeClr val="tx1"/>
                </a:solidFill>
                <a:sym typeface="Wingdings" panose="05000000000000000000" pitchFamily="2" charset="2"/>
              </a:rPr>
              <a:t>Low</a:t>
            </a:r>
            <a:r>
              <a:rPr lang="fr-FR" b="1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flow 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 No </a:t>
            </a: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discharge</a:t>
            </a:r>
            <a:endParaRPr lang="fr-FR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r>
              <a:rPr lang="fr-FR" b="1" dirty="0" smtClean="0">
                <a:solidFill>
                  <a:srgbClr val="0000CC"/>
                </a:solidFill>
                <a:sym typeface="Wingdings" panose="05000000000000000000" pitchFamily="2" charset="2"/>
              </a:rPr>
              <a:t>Medium flow 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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Abnormal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current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peak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(</a:t>
            </a: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thin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peak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, slow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decrease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 of the </a:t>
            </a:r>
            <a:r>
              <a:rPr lang="fr-FR" dirty="0" err="1">
                <a:solidFill>
                  <a:schemeClr val="tx1"/>
                </a:solidFill>
                <a:sym typeface="Wingdings" panose="05000000000000000000" pitchFamily="2" charset="2"/>
              </a:rPr>
              <a:t>current</a:t>
            </a:r>
            <a:r>
              <a:rPr lang="fr-FR" dirty="0">
                <a:solidFill>
                  <a:schemeClr val="tx1"/>
                </a:solidFill>
                <a:sym typeface="Wingdings" panose="05000000000000000000" pitchFamily="2" charset="2"/>
              </a:rPr>
              <a:t>)</a:t>
            </a:r>
          </a:p>
          <a:p>
            <a:endParaRPr lang="fr-FR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r>
              <a:rPr lang="fr-FR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High flow 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 </a:t>
            </a: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Typical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glow DBD </a:t>
            </a: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current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peak</a:t>
            </a:r>
            <a:endParaRPr lang="fr-FR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r>
              <a:rPr lang="fr-FR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Current</a:t>
            </a:r>
            <a:r>
              <a:rPr lang="fr-F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shape</a:t>
            </a:r>
            <a:r>
              <a:rPr lang="fr-F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linked</a:t>
            </a:r>
            <a:r>
              <a:rPr lang="fr-F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to the </a:t>
            </a:r>
            <a:r>
              <a:rPr lang="fr-F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flow, </a:t>
            </a:r>
            <a:r>
              <a:rPr lang="fr-F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via </a:t>
            </a:r>
            <a:r>
              <a:rPr lang="fr-FR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residence</a:t>
            </a:r>
            <a:r>
              <a:rPr lang="fr-F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time </a:t>
            </a:r>
            <a:r>
              <a:rPr lang="fr-F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of the Penning </a:t>
            </a:r>
            <a:r>
              <a:rPr lang="fr-F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mixture</a:t>
            </a:r>
          </a:p>
        </p:txBody>
      </p:sp>
      <p:sp>
        <p:nvSpPr>
          <p:cNvPr id="5" name="Rectangle 4"/>
          <p:cNvSpPr/>
          <p:nvPr/>
        </p:nvSpPr>
        <p:spPr>
          <a:xfrm>
            <a:off x="9442660" y="1225093"/>
            <a:ext cx="702496" cy="1149807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Connecteur droit avec flèche 7"/>
          <p:cNvCxnSpPr>
            <a:stCxn id="5" idx="2"/>
          </p:cNvCxnSpPr>
          <p:nvPr/>
        </p:nvCxnSpPr>
        <p:spPr>
          <a:xfrm>
            <a:off x="9793908" y="2374900"/>
            <a:ext cx="113741" cy="1547654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8099352" y="6198339"/>
            <a:ext cx="414060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u="sng" dirty="0" smtClean="0"/>
              <a:t>Current and voltage for as function of the Ar + NH</a:t>
            </a:r>
            <a:r>
              <a:rPr lang="en-US" sz="1000" u="sng" baseline="-25000" dirty="0" smtClean="0"/>
              <a:t>3</a:t>
            </a:r>
            <a:r>
              <a:rPr lang="en-US" sz="1000" u="sng" dirty="0" smtClean="0"/>
              <a:t> flux</a:t>
            </a:r>
            <a:endParaRPr lang="en-US" sz="1000" u="sng" baseline="-25000" dirty="0"/>
          </a:p>
        </p:txBody>
      </p:sp>
      <p:sp>
        <p:nvSpPr>
          <p:cNvPr id="2" name="ZoneTexte 1"/>
          <p:cNvSpPr txBox="1"/>
          <p:nvPr/>
        </p:nvSpPr>
        <p:spPr>
          <a:xfrm>
            <a:off x="1612404" y="5881872"/>
            <a:ext cx="5215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u="sng" dirty="0" err="1" smtClean="0"/>
              <a:t>Typical</a:t>
            </a:r>
            <a:r>
              <a:rPr lang="fr-FR" b="1" u="sng" dirty="0" smtClean="0"/>
              <a:t> glow DBD </a:t>
            </a:r>
            <a:r>
              <a:rPr lang="fr-FR" b="1" u="sng" dirty="0" smtClean="0">
                <a:sym typeface="Wingdings" panose="05000000000000000000" pitchFamily="2" charset="2"/>
              </a:rPr>
              <a:t> </a:t>
            </a:r>
            <a:r>
              <a:rPr lang="fr-FR" b="1" u="sng" dirty="0" err="1" smtClean="0">
                <a:sym typeface="Wingdings" panose="05000000000000000000" pitchFamily="2" charset="2"/>
              </a:rPr>
              <a:t>b</a:t>
            </a:r>
            <a:r>
              <a:rPr lang="fr-FR" b="1" u="sng" dirty="0" err="1" smtClean="0"/>
              <a:t>elow</a:t>
            </a:r>
            <a:r>
              <a:rPr lang="fr-FR" b="1" u="sng" dirty="0" smtClean="0"/>
              <a:t> a </a:t>
            </a:r>
            <a:r>
              <a:rPr lang="fr-FR" b="1" u="sng" dirty="0" err="1" smtClean="0"/>
              <a:t>residence</a:t>
            </a:r>
            <a:r>
              <a:rPr lang="fr-FR" b="1" u="sng" dirty="0" smtClean="0"/>
              <a:t> time of 0,1 s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655452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6427263"/>
            <a:ext cx="12192000" cy="432000"/>
          </a:xfrm>
          <a:prstGeom prst="rect">
            <a:avLst/>
          </a:prstGeom>
          <a:gradFill>
            <a:gsLst>
              <a:gs pos="0">
                <a:srgbClr val="B4C7E7"/>
              </a:gs>
              <a:gs pos="100000">
                <a:srgbClr val="4472C4"/>
              </a:gs>
            </a:gsLst>
            <a:lin ang="108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9569660" cy="1044659"/>
          </a:xfrm>
        </p:spPr>
        <p:txBody>
          <a:bodyPr>
            <a:normAutofit/>
          </a:bodyPr>
          <a:lstStyle/>
          <a:p>
            <a:r>
              <a:rPr lang="fr-FR" sz="3200" b="1" u="sng" dirty="0" smtClean="0">
                <a:solidFill>
                  <a:srgbClr val="002060"/>
                </a:solidFill>
              </a:rPr>
              <a:t>Optical signature of NH</a:t>
            </a:r>
            <a:r>
              <a:rPr lang="fr-FR" sz="3200" b="1" u="sng" baseline="-25000" dirty="0" smtClean="0">
                <a:solidFill>
                  <a:srgbClr val="002060"/>
                </a:solidFill>
              </a:rPr>
              <a:t>3</a:t>
            </a:r>
            <a:r>
              <a:rPr lang="fr-FR" sz="3200" b="1" u="sng" dirty="0" smtClean="0">
                <a:solidFill>
                  <a:srgbClr val="002060"/>
                </a:solidFill>
              </a:rPr>
              <a:t> </a:t>
            </a:r>
            <a:r>
              <a:rPr lang="fr-FR" sz="3200" b="1" u="sng" dirty="0" err="1" smtClean="0">
                <a:solidFill>
                  <a:srgbClr val="002060"/>
                </a:solidFill>
              </a:rPr>
              <a:t>consumption</a:t>
            </a:r>
            <a:endParaRPr lang="en-US" sz="3200" b="1" u="sng" dirty="0">
              <a:solidFill>
                <a:srgbClr val="002060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1044660"/>
            <a:ext cx="11208000" cy="54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1"/>
              </a:gs>
            </a:gsLst>
            <a:path path="circle">
              <a:fillToRect l="100000" t="100000"/>
            </a:path>
            <a:tileRect r="-100000" b="-1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pic>
        <p:nvPicPr>
          <p:cNvPr id="26" name="Picture 2" descr="CAPhys (@CAPhys) / Twit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8661" y="97974"/>
            <a:ext cx="802707" cy="80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à coins arrondis 14"/>
          <p:cNvSpPr/>
          <p:nvPr/>
        </p:nvSpPr>
        <p:spPr>
          <a:xfrm>
            <a:off x="134346" y="1266987"/>
            <a:ext cx="6282420" cy="25430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Low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flow  NH</a:t>
            </a:r>
            <a:r>
              <a:rPr lang="fr-FR" baseline="-25000" dirty="0" smtClean="0">
                <a:solidFill>
                  <a:schemeClr val="tx1"/>
                </a:solidFill>
                <a:sym typeface="Wingdings" panose="05000000000000000000" pitchFamily="2" charset="2"/>
              </a:rPr>
              <a:t>3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is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consumed</a:t>
            </a:r>
            <a:r>
              <a:rPr lang="fr-FR" dirty="0" smtClean="0">
                <a:solidFill>
                  <a:schemeClr val="tx1"/>
                </a:solidFill>
                <a:sym typeface="Wingdings" panose="05000000000000000000" pitchFamily="2" charset="2"/>
              </a:rPr>
              <a:t> at the entrance of the </a:t>
            </a:r>
            <a:r>
              <a:rPr lang="fr-FR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discharge</a:t>
            </a:r>
            <a:endParaRPr lang="fr-FR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fr-FR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Current</a:t>
            </a:r>
            <a:r>
              <a:rPr lang="fr-F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peak</a:t>
            </a:r>
            <a:r>
              <a:rPr lang="fr-F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indicates</a:t>
            </a:r>
            <a:r>
              <a:rPr lang="fr-F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abnormal</a:t>
            </a:r>
            <a:r>
              <a:rPr lang="fr-F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discharge</a:t>
            </a:r>
            <a:endParaRPr lang="fr-FR" b="1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fr-FR" b="1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Optically</a:t>
            </a:r>
            <a:r>
              <a:rPr lang="fr-F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, entrance of the plasma </a:t>
            </a:r>
            <a:r>
              <a:rPr lang="fr-FR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differs</a:t>
            </a:r>
            <a:r>
              <a:rPr lang="fr-F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fr-FR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from</a:t>
            </a:r>
            <a:r>
              <a:rPr lang="fr-F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exit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="1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Measurement</a:t>
            </a:r>
            <a:r>
              <a:rPr lang="fr-F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of the light </a:t>
            </a:r>
            <a:r>
              <a:rPr lang="fr-FR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intensity</a:t>
            </a:r>
            <a:r>
              <a:rPr lang="fr-FR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 shows a temporal shift</a:t>
            </a:r>
          </a:p>
        </p:txBody>
      </p:sp>
      <p:sp>
        <p:nvSpPr>
          <p:cNvPr id="42" name="ZoneTexte 41"/>
          <p:cNvSpPr txBox="1"/>
          <p:nvPr/>
        </p:nvSpPr>
        <p:spPr>
          <a:xfrm>
            <a:off x="134346" y="4474925"/>
            <a:ext cx="68535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u="sng" dirty="0" err="1" smtClean="0">
                <a:solidFill>
                  <a:srgbClr val="002060"/>
                </a:solidFill>
              </a:rPr>
              <a:t>Combination</a:t>
            </a:r>
            <a:r>
              <a:rPr lang="fr-FR" sz="2400" b="1" u="sng" dirty="0" smtClean="0">
                <a:solidFill>
                  <a:srgbClr val="002060"/>
                </a:solidFill>
              </a:rPr>
              <a:t> of </a:t>
            </a:r>
            <a:r>
              <a:rPr lang="fr-FR" sz="2400" b="1" u="sng" dirty="0" err="1" smtClean="0">
                <a:solidFill>
                  <a:srgbClr val="002060"/>
                </a:solidFill>
              </a:rPr>
              <a:t>electrical</a:t>
            </a:r>
            <a:r>
              <a:rPr lang="fr-FR" sz="2400" b="1" u="sng" dirty="0" smtClean="0">
                <a:solidFill>
                  <a:srgbClr val="002060"/>
                </a:solidFill>
              </a:rPr>
              <a:t> and </a:t>
            </a:r>
            <a:r>
              <a:rPr lang="fr-FR" sz="2400" b="1" u="sng" dirty="0" err="1" smtClean="0">
                <a:solidFill>
                  <a:srgbClr val="002060"/>
                </a:solidFill>
              </a:rPr>
              <a:t>optical</a:t>
            </a:r>
            <a:r>
              <a:rPr lang="fr-FR" sz="2400" b="1" u="sng" dirty="0" smtClean="0">
                <a:solidFill>
                  <a:srgbClr val="002060"/>
                </a:solidFill>
              </a:rPr>
              <a:t> </a:t>
            </a:r>
            <a:r>
              <a:rPr lang="fr-FR" sz="2400" b="1" u="sng" dirty="0" err="1" smtClean="0">
                <a:solidFill>
                  <a:srgbClr val="002060"/>
                </a:solidFill>
              </a:rPr>
              <a:t>measurements</a:t>
            </a:r>
            <a:endParaRPr lang="fr-FR" sz="2400" b="1" u="sng" dirty="0" smtClean="0">
              <a:solidFill>
                <a:srgbClr val="002060"/>
              </a:solidFill>
            </a:endParaRPr>
          </a:p>
          <a:p>
            <a:endParaRPr lang="fr-FR" sz="2400" b="1" u="sng" dirty="0" smtClean="0">
              <a:solidFill>
                <a:srgbClr val="002060"/>
              </a:solidFill>
            </a:endParaRPr>
          </a:p>
          <a:p>
            <a:pPr algn="ctr"/>
            <a:r>
              <a:rPr lang="fr-FR" sz="2400" b="1" u="sng" dirty="0" smtClean="0">
                <a:solidFill>
                  <a:srgbClr val="002060"/>
                </a:solidFill>
              </a:rPr>
              <a:t>One single </a:t>
            </a:r>
            <a:r>
              <a:rPr lang="fr-FR" sz="2400" b="1" u="sng" dirty="0" err="1" smtClean="0">
                <a:solidFill>
                  <a:srgbClr val="002060"/>
                </a:solidFill>
              </a:rPr>
              <a:t>discharge</a:t>
            </a:r>
            <a:r>
              <a:rPr lang="fr-FR" sz="2400" b="1" dirty="0" smtClean="0">
                <a:solidFill>
                  <a:srgbClr val="002060"/>
                </a:solidFill>
              </a:rPr>
              <a:t>  </a:t>
            </a:r>
            <a:r>
              <a:rPr lang="fr-FR" sz="24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  </a:t>
            </a:r>
            <a:r>
              <a:rPr lang="fr-FR" sz="2400" b="1" u="sng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Two</a:t>
            </a:r>
            <a:r>
              <a:rPr lang="fr-FR" sz="2400" b="1" u="sng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2400" b="1" u="sng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behaviors</a:t>
            </a:r>
            <a:endParaRPr lang="fr-FR" sz="2400" b="1" u="sng" dirty="0" smtClean="0">
              <a:solidFill>
                <a:srgbClr val="002060"/>
              </a:solidFill>
              <a:sym typeface="Wingdings" panose="05000000000000000000" pitchFamily="2" charset="2"/>
            </a:endParaRPr>
          </a:p>
        </p:txBody>
      </p:sp>
      <p:grpSp>
        <p:nvGrpSpPr>
          <p:cNvPr id="57" name="Groupe 56"/>
          <p:cNvGrpSpPr/>
          <p:nvPr/>
        </p:nvGrpSpPr>
        <p:grpSpPr>
          <a:xfrm>
            <a:off x="6595762" y="1042017"/>
            <a:ext cx="5465606" cy="2367514"/>
            <a:chOff x="6595762" y="1369576"/>
            <a:chExt cx="5465606" cy="2367514"/>
          </a:xfrm>
        </p:grpSpPr>
        <p:grpSp>
          <p:nvGrpSpPr>
            <p:cNvPr id="51" name="Groupe 50"/>
            <p:cNvGrpSpPr/>
            <p:nvPr/>
          </p:nvGrpSpPr>
          <p:grpSpPr>
            <a:xfrm>
              <a:off x="6595762" y="1369576"/>
              <a:ext cx="5465606" cy="2076810"/>
              <a:chOff x="6595762" y="1369576"/>
              <a:chExt cx="5465606" cy="2076810"/>
            </a:xfrm>
          </p:grpSpPr>
          <p:pic>
            <p:nvPicPr>
              <p:cNvPr id="34" name="Image 33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197" t="40149" r="29745" b="42771"/>
              <a:stretch/>
            </p:blipFill>
            <p:spPr>
              <a:xfrm>
                <a:off x="8877115" y="1719186"/>
                <a:ext cx="2125683" cy="1714500"/>
              </a:xfrm>
              <a:prstGeom prst="rect">
                <a:avLst/>
              </a:prstGeom>
            </p:spPr>
          </p:pic>
          <p:grpSp>
            <p:nvGrpSpPr>
              <p:cNvPr id="31" name="Groupe 30"/>
              <p:cNvGrpSpPr/>
              <p:nvPr/>
            </p:nvGrpSpPr>
            <p:grpSpPr>
              <a:xfrm>
                <a:off x="6595762" y="1719186"/>
                <a:ext cx="5465606" cy="1727200"/>
                <a:chOff x="6595762" y="1719186"/>
                <a:chExt cx="5465606" cy="1727200"/>
              </a:xfrm>
            </p:grpSpPr>
            <p:grpSp>
              <p:nvGrpSpPr>
                <p:cNvPr id="38" name="Groupe 37"/>
                <p:cNvGrpSpPr/>
                <p:nvPr/>
              </p:nvGrpSpPr>
              <p:grpSpPr>
                <a:xfrm>
                  <a:off x="9216218" y="1974843"/>
                  <a:ext cx="2845150" cy="930672"/>
                  <a:chOff x="8587521" y="1745057"/>
                  <a:chExt cx="2845150" cy="930672"/>
                </a:xfrm>
              </p:grpSpPr>
              <p:grpSp>
                <p:nvGrpSpPr>
                  <p:cNvPr id="29" name="Groupe 28"/>
                  <p:cNvGrpSpPr/>
                  <p:nvPr/>
                </p:nvGrpSpPr>
                <p:grpSpPr>
                  <a:xfrm>
                    <a:off x="8743549" y="2559129"/>
                    <a:ext cx="1112400" cy="116600"/>
                    <a:chOff x="6465891" y="3698629"/>
                    <a:chExt cx="1112400" cy="116600"/>
                  </a:xfrm>
                </p:grpSpPr>
                <p:sp>
                  <p:nvSpPr>
                    <p:cNvPr id="14" name="Double flèche horizontale 13"/>
                    <p:cNvSpPr/>
                    <p:nvPr/>
                  </p:nvSpPr>
                  <p:spPr>
                    <a:xfrm>
                      <a:off x="7207491" y="3698629"/>
                      <a:ext cx="370800" cy="116599"/>
                    </a:xfrm>
                    <a:prstGeom prst="leftRightArrow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accent3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7" name="Double flèche horizontale 26"/>
                    <p:cNvSpPr/>
                    <p:nvPr/>
                  </p:nvSpPr>
                  <p:spPr>
                    <a:xfrm>
                      <a:off x="6836691" y="3698630"/>
                      <a:ext cx="370800" cy="116599"/>
                    </a:xfrm>
                    <a:prstGeom prst="leftRightArrow">
                      <a:avLst/>
                    </a:prstGeom>
                    <a:solidFill>
                      <a:srgbClr val="0000CC"/>
                    </a:solidFill>
                    <a:ln>
                      <a:solidFill>
                        <a:schemeClr val="accent3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8" name="Double flèche horizontale 27"/>
                    <p:cNvSpPr/>
                    <p:nvPr/>
                  </p:nvSpPr>
                  <p:spPr>
                    <a:xfrm>
                      <a:off x="6465891" y="3698629"/>
                      <a:ext cx="370800" cy="116599"/>
                    </a:xfrm>
                    <a:prstGeom prst="leftRightArrow">
                      <a:avLst/>
                    </a:prstGeom>
                    <a:solidFill>
                      <a:srgbClr val="009900"/>
                    </a:solidFill>
                    <a:ln>
                      <a:solidFill>
                        <a:schemeClr val="accent3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5" name="ZoneTexte 4"/>
                  <p:cNvSpPr txBox="1"/>
                  <p:nvPr/>
                </p:nvSpPr>
                <p:spPr>
                  <a:xfrm>
                    <a:off x="10592376" y="1929723"/>
                    <a:ext cx="840295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1400" dirty="0" smtClean="0"/>
                      <a:t>Ar + </a:t>
                    </a:r>
                    <a:r>
                      <a:rPr lang="fr-FR" sz="1400" dirty="0" smtClean="0"/>
                      <a:t>NH</a:t>
                    </a:r>
                    <a:r>
                      <a:rPr lang="fr-FR" sz="1400" baseline="-25000" dirty="0" smtClean="0"/>
                      <a:t>3</a:t>
                    </a:r>
                    <a:endParaRPr lang="en-US" sz="1400" baseline="-25000" dirty="0"/>
                  </a:p>
                </p:txBody>
              </p:sp>
              <p:sp>
                <p:nvSpPr>
                  <p:cNvPr id="7" name="ZoneTexte 6"/>
                  <p:cNvSpPr txBox="1"/>
                  <p:nvPr/>
                </p:nvSpPr>
                <p:spPr>
                  <a:xfrm>
                    <a:off x="8587521" y="1745057"/>
                    <a:ext cx="156914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FR" dirty="0" smtClean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a:t>1</a:t>
                    </a:r>
                    <a:r>
                      <a:rPr lang="fr-FR" baseline="30000" dirty="0" smtClean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a:t>st</a:t>
                    </a:r>
                    <a:r>
                      <a:rPr lang="fr-FR" dirty="0" smtClean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a:t> </a:t>
                    </a:r>
                    <a:r>
                      <a:rPr lang="fr-FR" dirty="0" err="1" smtClean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a:t>discharge</a:t>
                    </a:r>
                    <a:endParaRPr lang="en-US" dirty="0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</p:txBody>
              </p:sp>
              <p:sp>
                <p:nvSpPr>
                  <p:cNvPr id="3" name="Flèche gauche 2"/>
                  <p:cNvSpPr/>
                  <p:nvPr/>
                </p:nvSpPr>
                <p:spPr>
                  <a:xfrm>
                    <a:off x="10617290" y="2235199"/>
                    <a:ext cx="724720" cy="323930"/>
                  </a:xfrm>
                  <a:prstGeom prst="lef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pic>
              <p:nvPicPr>
                <p:cNvPr id="8" name="Image 7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6430" t="40633" r="29626" b="42371"/>
                <a:stretch/>
              </p:blipFill>
              <p:spPr>
                <a:xfrm>
                  <a:off x="6595762" y="1719186"/>
                  <a:ext cx="2119292" cy="1727200"/>
                </a:xfrm>
                <a:prstGeom prst="rect">
                  <a:avLst/>
                </a:prstGeom>
              </p:spPr>
            </p:pic>
          </p:grpSp>
          <p:sp>
            <p:nvSpPr>
              <p:cNvPr id="33" name="ZoneTexte 32"/>
              <p:cNvSpPr txBox="1"/>
              <p:nvPr/>
            </p:nvSpPr>
            <p:spPr>
              <a:xfrm>
                <a:off x="7126256" y="1369576"/>
                <a:ext cx="10583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smtClean="0"/>
                  <a:t>280 </a:t>
                </a:r>
                <a:r>
                  <a:rPr lang="fr-FR" dirty="0" err="1" smtClean="0"/>
                  <a:t>sccm</a:t>
                </a:r>
                <a:endParaRPr lang="en-US" dirty="0"/>
              </a:p>
            </p:txBody>
          </p:sp>
          <p:sp>
            <p:nvSpPr>
              <p:cNvPr id="44" name="ZoneTexte 43"/>
              <p:cNvSpPr txBox="1"/>
              <p:nvPr/>
            </p:nvSpPr>
            <p:spPr>
              <a:xfrm>
                <a:off x="9414764" y="1369576"/>
                <a:ext cx="9412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smtClean="0"/>
                  <a:t>56 </a:t>
                </a:r>
                <a:r>
                  <a:rPr lang="fr-FR" dirty="0" err="1" smtClean="0"/>
                  <a:t>sccm</a:t>
                </a:r>
                <a:endParaRPr lang="en-US" dirty="0"/>
              </a:p>
            </p:txBody>
          </p:sp>
        </p:grpSp>
        <p:sp>
          <p:nvSpPr>
            <p:cNvPr id="53" name="Rectangle 52"/>
            <p:cNvSpPr/>
            <p:nvPr/>
          </p:nvSpPr>
          <p:spPr>
            <a:xfrm>
              <a:off x="6644750" y="3490869"/>
              <a:ext cx="4140607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u="sng" dirty="0" smtClean="0"/>
                <a:t>Picture of the 1</a:t>
              </a:r>
              <a:r>
                <a:rPr lang="en-US" sz="1000" u="sng" baseline="30000" dirty="0" smtClean="0"/>
                <a:t>st</a:t>
              </a:r>
              <a:r>
                <a:rPr lang="en-US" sz="1000" u="sng" dirty="0" smtClean="0"/>
                <a:t> discharge cell</a:t>
              </a:r>
              <a:endParaRPr lang="en-US" sz="1000" u="sng" baseline="-25000" dirty="0"/>
            </a:p>
          </p:txBody>
        </p:sp>
      </p:grpSp>
      <p:sp>
        <p:nvSpPr>
          <p:cNvPr id="54" name="Rectangle 53"/>
          <p:cNvSpPr/>
          <p:nvPr/>
        </p:nvSpPr>
        <p:spPr>
          <a:xfrm>
            <a:off x="6913141" y="6124849"/>
            <a:ext cx="414060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000" u="sng" dirty="0" err="1" smtClean="0"/>
              <a:t>Intensity</a:t>
            </a:r>
            <a:r>
              <a:rPr lang="fr-FR" sz="1000" u="sng" dirty="0" smtClean="0"/>
              <a:t> of the visible </a:t>
            </a:r>
            <a:r>
              <a:rPr lang="fr-FR" sz="1000" u="sng" dirty="0" err="1" smtClean="0"/>
              <a:t>ligth</a:t>
            </a:r>
            <a:r>
              <a:rPr lang="fr-FR" sz="1000" u="sng" dirty="0" smtClean="0"/>
              <a:t> on one </a:t>
            </a:r>
            <a:r>
              <a:rPr lang="fr-FR" sz="1000" u="sng" dirty="0" err="1" smtClean="0"/>
              <a:t>discharge</a:t>
            </a:r>
            <a:r>
              <a:rPr lang="fr-FR" sz="1000" u="sng" dirty="0" smtClean="0"/>
              <a:t> as </a:t>
            </a:r>
            <a:r>
              <a:rPr lang="fr-FR" sz="1000" u="sng" dirty="0" err="1" smtClean="0"/>
              <a:t>function</a:t>
            </a:r>
            <a:r>
              <a:rPr lang="fr-FR" sz="1000" u="sng" dirty="0" smtClean="0"/>
              <a:t> of time</a:t>
            </a:r>
            <a:endParaRPr lang="en-US" sz="1000" u="sng" baseline="-25000" dirty="0"/>
          </a:p>
        </p:txBody>
      </p:sp>
      <p:graphicFrame>
        <p:nvGraphicFramePr>
          <p:cNvPr id="55" name="Obje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5978001"/>
              </p:ext>
            </p:extLst>
          </p:nvPr>
        </p:nvGraphicFramePr>
        <p:xfrm>
          <a:off x="6674630" y="3232965"/>
          <a:ext cx="5083175" cy="313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4" name="Graph" r:id="rId6" imgW="4621320" imgH="2849760" progId="Origin95.Graph">
                  <p:embed/>
                </p:oleObj>
              </mc:Choice>
              <mc:Fallback>
                <p:oleObj name="Graph" r:id="rId6" imgW="4621320" imgH="2849760" progId="Origin95.Graph">
                  <p:embed/>
                  <p:pic>
                    <p:nvPicPr>
                      <p:cNvPr id="43" name="Objet 42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674630" y="3232965"/>
                        <a:ext cx="5083175" cy="3133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517300"/>
              </p:ext>
            </p:extLst>
          </p:nvPr>
        </p:nvGraphicFramePr>
        <p:xfrm>
          <a:off x="6674630" y="3234935"/>
          <a:ext cx="5083175" cy="313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5" name="Graph" r:id="rId8" imgW="4621320" imgH="2849760" progId="Origin95.Graph">
                  <p:embed/>
                </p:oleObj>
              </mc:Choice>
              <mc:Fallback>
                <p:oleObj name="Graph" r:id="rId8" imgW="4621320" imgH="2849760" progId="Origin95.Graph">
                  <p:embed/>
                  <p:pic>
                    <p:nvPicPr>
                      <p:cNvPr id="30" name="Objet 29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674630" y="3234935"/>
                        <a:ext cx="5083175" cy="3133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" name="ZoneTexte 57"/>
          <p:cNvSpPr txBox="1"/>
          <p:nvPr/>
        </p:nvSpPr>
        <p:spPr>
          <a:xfrm>
            <a:off x="6937193" y="1649357"/>
            <a:ext cx="1569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fr-FR" baseline="30000" dirty="0" smtClean="0">
                <a:solidFill>
                  <a:schemeClr val="bg1">
                    <a:lumMod val="50000"/>
                  </a:schemeClr>
                </a:solidFill>
              </a:rPr>
              <a:t>st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discharge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10600" y="6461857"/>
            <a:ext cx="2743200" cy="365125"/>
          </a:xfrm>
        </p:spPr>
        <p:txBody>
          <a:bodyPr/>
          <a:lstStyle/>
          <a:p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962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6427263"/>
            <a:ext cx="12192000" cy="432000"/>
          </a:xfrm>
          <a:prstGeom prst="rect">
            <a:avLst/>
          </a:prstGeom>
          <a:gradFill>
            <a:gsLst>
              <a:gs pos="0">
                <a:srgbClr val="B4C7E7"/>
              </a:gs>
              <a:gs pos="100000">
                <a:srgbClr val="4472C4"/>
              </a:gs>
            </a:gsLst>
            <a:lin ang="108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9569660" cy="1044659"/>
          </a:xfrm>
        </p:spPr>
        <p:txBody>
          <a:bodyPr>
            <a:normAutofit/>
          </a:bodyPr>
          <a:lstStyle/>
          <a:p>
            <a:r>
              <a:rPr lang="fr-FR" sz="3200" b="1" u="sng" dirty="0" smtClean="0">
                <a:solidFill>
                  <a:srgbClr val="002060"/>
                </a:solidFill>
              </a:rPr>
              <a:t>Conclusion</a:t>
            </a:r>
            <a:endParaRPr lang="en-US" sz="3200" b="1" u="sng" dirty="0">
              <a:solidFill>
                <a:srgbClr val="00206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10600" y="6461857"/>
            <a:ext cx="2743200" cy="365125"/>
          </a:xfrm>
        </p:spPr>
        <p:txBody>
          <a:bodyPr/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D8E7110-1658-4307-98E9-E32D2CA3F19A}"/>
              </a:ext>
            </a:extLst>
          </p:cNvPr>
          <p:cNvSpPr txBox="1"/>
          <p:nvPr/>
        </p:nvSpPr>
        <p:spPr>
          <a:xfrm>
            <a:off x="0" y="1044660"/>
            <a:ext cx="11208000" cy="54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tx1"/>
              </a:gs>
            </a:gsLst>
            <a:path path="circle">
              <a:fillToRect l="100000" t="100000"/>
            </a:path>
            <a:tileRect r="-100000" b="-100000"/>
          </a:gradFill>
          <a:ln cap="flat">
            <a:noFill/>
          </a:ln>
        </p:spPr>
        <p:txBody>
          <a:bodyPr vert="horz" wrap="square" lIns="68580" tIns="34290" rIns="68580" bIns="34290" anchor="t" anchorCtr="0" compatLnSpc="1">
            <a:spAutoFit/>
          </a:bodyPr>
          <a:lstStyle/>
          <a:p>
            <a:pPr defTabSz="6858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500" b="1" i="1" kern="0" dirty="0">
              <a:solidFill>
                <a:srgbClr val="44546A"/>
              </a:solidFill>
              <a:latin typeface="Calibri Light"/>
            </a:endParaRPr>
          </a:p>
        </p:txBody>
      </p:sp>
      <p:pic>
        <p:nvPicPr>
          <p:cNvPr id="26" name="Picture 2" descr="CAPhys (@CAPhys) / Twitt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8661" y="97974"/>
            <a:ext cx="802707" cy="80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Espace réservé de la date 24"/>
          <p:cNvSpPr>
            <a:spLocks noGrp="1"/>
          </p:cNvSpPr>
          <p:nvPr>
            <p:ph type="dt" sz="half" idx="10"/>
          </p:nvPr>
        </p:nvSpPr>
        <p:spPr>
          <a:xfrm>
            <a:off x="746648" y="6450779"/>
            <a:ext cx="2743200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08/06/2022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0285221" y="1938435"/>
            <a:ext cx="1451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Ar + 215 ppm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73324" y="1755757"/>
            <a:ext cx="1144535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 err="1">
                <a:solidFill>
                  <a:srgbClr val="002060"/>
                </a:solidFill>
              </a:rPr>
              <a:t>Quantity</a:t>
            </a:r>
            <a:r>
              <a:rPr lang="fr-FR" sz="2200" b="1" dirty="0">
                <a:solidFill>
                  <a:srgbClr val="002060"/>
                </a:solidFill>
              </a:rPr>
              <a:t> of NH</a:t>
            </a:r>
            <a:r>
              <a:rPr lang="fr-FR" sz="2200" b="1" baseline="-25000" dirty="0">
                <a:solidFill>
                  <a:srgbClr val="002060"/>
                </a:solidFill>
              </a:rPr>
              <a:t>3</a:t>
            </a:r>
            <a:r>
              <a:rPr lang="fr-FR" sz="2200" b="1" dirty="0">
                <a:solidFill>
                  <a:srgbClr val="002060"/>
                </a:solidFill>
              </a:rPr>
              <a:t> </a:t>
            </a:r>
            <a:r>
              <a:rPr lang="fr-FR" sz="2200" b="1" dirty="0" err="1">
                <a:solidFill>
                  <a:srgbClr val="002060"/>
                </a:solidFill>
              </a:rPr>
              <a:t>is</a:t>
            </a:r>
            <a:r>
              <a:rPr lang="fr-FR" sz="2200" b="1" dirty="0">
                <a:solidFill>
                  <a:srgbClr val="002060"/>
                </a:solidFill>
              </a:rPr>
              <a:t> a key </a:t>
            </a:r>
            <a:r>
              <a:rPr lang="fr-FR" sz="2200" b="1" dirty="0" err="1">
                <a:solidFill>
                  <a:srgbClr val="002060"/>
                </a:solidFill>
              </a:rPr>
              <a:t>parameter</a:t>
            </a:r>
            <a:r>
              <a:rPr lang="fr-FR" sz="2200" b="1" dirty="0">
                <a:solidFill>
                  <a:srgbClr val="002060"/>
                </a:solidFill>
              </a:rPr>
              <a:t> in the </a:t>
            </a:r>
            <a:r>
              <a:rPr lang="fr-FR" sz="2200" b="1" dirty="0" err="1">
                <a:solidFill>
                  <a:srgbClr val="002060"/>
                </a:solidFill>
              </a:rPr>
              <a:t>physics</a:t>
            </a:r>
            <a:r>
              <a:rPr lang="fr-FR" sz="2200" b="1" dirty="0">
                <a:solidFill>
                  <a:srgbClr val="002060"/>
                </a:solidFill>
              </a:rPr>
              <a:t> </a:t>
            </a:r>
            <a:r>
              <a:rPr lang="fr-FR" sz="2200" b="1" dirty="0" err="1">
                <a:solidFill>
                  <a:srgbClr val="002060"/>
                </a:solidFill>
              </a:rPr>
              <a:t>driving</a:t>
            </a:r>
            <a:r>
              <a:rPr lang="fr-FR" sz="2200" b="1" dirty="0">
                <a:solidFill>
                  <a:srgbClr val="002060"/>
                </a:solidFill>
              </a:rPr>
              <a:t> Ar </a:t>
            </a:r>
            <a:r>
              <a:rPr lang="fr-FR" sz="2200" b="1" dirty="0" err="1">
                <a:solidFill>
                  <a:srgbClr val="002060"/>
                </a:solidFill>
              </a:rPr>
              <a:t>based</a:t>
            </a:r>
            <a:r>
              <a:rPr lang="fr-FR" sz="2200" b="1" dirty="0">
                <a:solidFill>
                  <a:srgbClr val="002060"/>
                </a:solidFill>
              </a:rPr>
              <a:t> </a:t>
            </a:r>
            <a:r>
              <a:rPr lang="fr-FR" sz="2200" b="1" dirty="0" err="1">
                <a:solidFill>
                  <a:srgbClr val="002060"/>
                </a:solidFill>
              </a:rPr>
              <a:t>homogeneous</a:t>
            </a:r>
            <a:r>
              <a:rPr lang="fr-FR" sz="2200" b="1" dirty="0">
                <a:solidFill>
                  <a:srgbClr val="002060"/>
                </a:solidFill>
              </a:rPr>
              <a:t> </a:t>
            </a:r>
            <a:r>
              <a:rPr lang="fr-FR" sz="2200" b="1" dirty="0" err="1">
                <a:solidFill>
                  <a:srgbClr val="002060"/>
                </a:solidFill>
              </a:rPr>
              <a:t>DBDs</a:t>
            </a:r>
            <a:endParaRPr lang="fr-FR" sz="2200" b="1" dirty="0">
              <a:solidFill>
                <a:srgbClr val="002060"/>
              </a:solidFill>
            </a:endParaRPr>
          </a:p>
          <a:p>
            <a:endParaRPr lang="fr-FR" sz="2200" b="1" dirty="0" smtClean="0"/>
          </a:p>
          <a:p>
            <a:endParaRPr lang="fr-FR" sz="2200" b="1" dirty="0" smtClean="0"/>
          </a:p>
          <a:p>
            <a:r>
              <a:rPr lang="fr-FR" sz="2200" b="1" dirty="0" smtClean="0"/>
              <a:t>NH</a:t>
            </a:r>
            <a:r>
              <a:rPr lang="fr-FR" sz="2200" b="1" baseline="-25000" dirty="0" smtClean="0"/>
              <a:t>3</a:t>
            </a:r>
            <a:r>
              <a:rPr lang="fr-FR" sz="2200" b="1" dirty="0" smtClean="0"/>
              <a:t> </a:t>
            </a:r>
            <a:r>
              <a:rPr lang="fr-FR" sz="2200" b="1" dirty="0" err="1" smtClean="0"/>
              <a:t>consumption</a:t>
            </a:r>
            <a:r>
              <a:rPr lang="fr-FR" sz="2200" b="1" dirty="0" smtClean="0"/>
              <a:t> </a:t>
            </a:r>
            <a:r>
              <a:rPr lang="fr-FR" sz="2200" b="1" dirty="0" err="1" smtClean="0"/>
              <a:t>induces</a:t>
            </a:r>
            <a:r>
              <a:rPr lang="fr-FR" sz="2200" b="1" dirty="0" smtClean="0"/>
              <a:t>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 smtClean="0"/>
              <a:t>Increase</a:t>
            </a:r>
            <a:r>
              <a:rPr lang="fr-FR" sz="2000" dirty="0" smtClean="0"/>
              <a:t> of breakdown voltage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 smtClean="0"/>
              <a:t>Broadening</a:t>
            </a:r>
            <a:r>
              <a:rPr lang="fr-FR" sz="2000" dirty="0" smtClean="0"/>
              <a:t> of the </a:t>
            </a:r>
            <a:r>
              <a:rPr lang="fr-FR" sz="2000" dirty="0" err="1" smtClean="0"/>
              <a:t>discharge</a:t>
            </a:r>
            <a:r>
              <a:rPr lang="fr-FR" sz="2000" dirty="0" smtClean="0"/>
              <a:t> </a:t>
            </a:r>
            <a:r>
              <a:rPr lang="fr-FR" sz="2000" dirty="0" err="1" smtClean="0"/>
              <a:t>current</a:t>
            </a:r>
            <a:r>
              <a:rPr lang="fr-FR" sz="2000" dirty="0" smtClean="0"/>
              <a:t> </a:t>
            </a:r>
            <a:r>
              <a:rPr lang="fr-FR" sz="2000" dirty="0" err="1" smtClean="0"/>
              <a:t>peak</a:t>
            </a:r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 smtClean="0"/>
              <a:t>Two</a:t>
            </a:r>
            <a:r>
              <a:rPr lang="fr-FR" sz="2000" dirty="0" smtClean="0"/>
              <a:t> </a:t>
            </a:r>
            <a:r>
              <a:rPr lang="fr-FR" sz="2000" dirty="0"/>
              <a:t>distinct </a:t>
            </a:r>
            <a:r>
              <a:rPr lang="fr-FR" sz="2000" dirty="0" err="1"/>
              <a:t>discharge</a:t>
            </a:r>
            <a:r>
              <a:rPr lang="fr-FR" sz="2000" dirty="0"/>
              <a:t> </a:t>
            </a:r>
            <a:r>
              <a:rPr lang="fr-FR" sz="2000" dirty="0" err="1"/>
              <a:t>regimes</a:t>
            </a:r>
            <a:r>
              <a:rPr lang="fr-FR" sz="2000" dirty="0"/>
              <a:t> </a:t>
            </a:r>
            <a:r>
              <a:rPr lang="fr-FR" sz="2000" dirty="0">
                <a:sym typeface="Wingdings" panose="05000000000000000000" pitchFamily="2" charset="2"/>
              </a:rPr>
              <a:t> a </a:t>
            </a:r>
            <a:r>
              <a:rPr lang="fr-FR" sz="2000" dirty="0" err="1">
                <a:sym typeface="Wingdings" panose="05000000000000000000" pitchFamily="2" charset="2"/>
              </a:rPr>
              <a:t>typical</a:t>
            </a:r>
            <a:r>
              <a:rPr lang="fr-FR" sz="2000" dirty="0">
                <a:sym typeface="Wingdings" panose="05000000000000000000" pitchFamily="2" charset="2"/>
              </a:rPr>
              <a:t> DBD glow and a </a:t>
            </a:r>
            <a:r>
              <a:rPr lang="fr-FR" sz="2000" dirty="0" err="1">
                <a:sym typeface="Wingdings" panose="05000000000000000000" pitchFamily="2" charset="2"/>
              </a:rPr>
              <a:t>low</a:t>
            </a:r>
            <a:r>
              <a:rPr lang="fr-FR" sz="2000" dirty="0">
                <a:sym typeface="Wingdings" panose="05000000000000000000" pitchFamily="2" charset="2"/>
              </a:rPr>
              <a:t> </a:t>
            </a:r>
            <a:r>
              <a:rPr lang="fr-FR" sz="2000" dirty="0" err="1">
                <a:sym typeface="Wingdings" panose="05000000000000000000" pitchFamily="2" charset="2"/>
              </a:rPr>
              <a:t>density</a:t>
            </a:r>
            <a:r>
              <a:rPr lang="fr-FR" sz="2000" dirty="0">
                <a:sym typeface="Wingdings" panose="05000000000000000000" pitchFamily="2" charset="2"/>
              </a:rPr>
              <a:t> glow </a:t>
            </a:r>
            <a:r>
              <a:rPr lang="fr-FR" sz="2000" i="1" dirty="0">
                <a:sym typeface="Wingdings" panose="05000000000000000000" pitchFamily="2" charset="2"/>
              </a:rPr>
              <a:t>(Townsend ?) </a:t>
            </a:r>
            <a:endParaRPr lang="fr-FR" sz="2000" i="1" dirty="0" smtClean="0"/>
          </a:p>
          <a:p>
            <a:pPr lvl="1"/>
            <a:endParaRPr lang="fr-FR" sz="2200" dirty="0"/>
          </a:p>
          <a:p>
            <a:endParaRPr lang="fr-FR" sz="2200" b="1" dirty="0" smtClean="0"/>
          </a:p>
          <a:p>
            <a:pPr marL="0" lvl="1"/>
            <a:r>
              <a:rPr lang="fr-FR" sz="2200" b="1" dirty="0" err="1" smtClean="0"/>
              <a:t>Measurements</a:t>
            </a:r>
            <a:r>
              <a:rPr lang="fr-FR" sz="2200" b="1" dirty="0" smtClean="0"/>
              <a:t> as a </a:t>
            </a:r>
            <a:r>
              <a:rPr lang="fr-FR" sz="2200" b="1" dirty="0" err="1" smtClean="0"/>
              <a:t>function</a:t>
            </a:r>
            <a:r>
              <a:rPr lang="fr-FR" sz="2200" b="1" dirty="0" smtClean="0"/>
              <a:t> of </a:t>
            </a:r>
            <a:r>
              <a:rPr lang="fr-FR" sz="2200" b="1" dirty="0" err="1" smtClean="0"/>
              <a:t>space</a:t>
            </a:r>
            <a:r>
              <a:rPr lang="fr-FR" sz="2200" b="1" dirty="0" smtClean="0"/>
              <a:t> and </a:t>
            </a:r>
            <a:r>
              <a:rPr lang="fr-FR" sz="2200" b="1" dirty="0" err="1" smtClean="0"/>
              <a:t>inlet</a:t>
            </a:r>
            <a:r>
              <a:rPr lang="fr-FR" sz="2200" b="1" dirty="0" smtClean="0"/>
              <a:t> flow </a:t>
            </a:r>
            <a:r>
              <a:rPr lang="fr-FR" sz="2200" b="1" dirty="0" err="1" smtClean="0"/>
              <a:t>indicates</a:t>
            </a:r>
            <a:r>
              <a:rPr lang="fr-FR" sz="2200" b="1" dirty="0" smtClean="0"/>
              <a:t> a </a:t>
            </a:r>
            <a:r>
              <a:rPr lang="fr-FR" sz="2200" b="1" dirty="0" err="1" smtClean="0"/>
              <a:t>critical</a:t>
            </a:r>
            <a:r>
              <a:rPr lang="fr-FR" sz="2200" b="1" dirty="0" smtClean="0"/>
              <a:t> </a:t>
            </a:r>
            <a:r>
              <a:rPr lang="fr-FR" sz="2200" b="1" dirty="0" err="1" smtClean="0"/>
              <a:t>gas</a:t>
            </a:r>
            <a:r>
              <a:rPr lang="fr-FR" sz="2200" b="1" dirty="0" smtClean="0"/>
              <a:t> </a:t>
            </a:r>
            <a:r>
              <a:rPr lang="fr-FR" sz="2200" b="1" dirty="0" err="1" smtClean="0"/>
              <a:t>residence</a:t>
            </a:r>
            <a:r>
              <a:rPr lang="fr-FR" sz="2200" b="1" dirty="0" smtClean="0"/>
              <a:t> time for </a:t>
            </a:r>
            <a:r>
              <a:rPr lang="fr-FR" sz="2200" b="1" dirty="0">
                <a:sym typeface="Wingdings" panose="05000000000000000000" pitchFamily="2" charset="2"/>
              </a:rPr>
              <a:t>a </a:t>
            </a:r>
            <a:r>
              <a:rPr lang="fr-FR" sz="2200" b="1" dirty="0" err="1">
                <a:sym typeface="Wingdings" panose="05000000000000000000" pitchFamily="2" charset="2"/>
              </a:rPr>
              <a:t>typical</a:t>
            </a:r>
            <a:r>
              <a:rPr lang="fr-FR" sz="2200" b="1" dirty="0">
                <a:sym typeface="Wingdings" panose="05000000000000000000" pitchFamily="2" charset="2"/>
              </a:rPr>
              <a:t> DBD glow </a:t>
            </a:r>
            <a:r>
              <a:rPr lang="fr-FR" sz="2200" b="1" dirty="0" smtClean="0">
                <a:sym typeface="Wingdings" panose="05000000000000000000" pitchFamily="2" charset="2"/>
              </a:rPr>
              <a:t>vs </a:t>
            </a:r>
            <a:r>
              <a:rPr lang="fr-FR" sz="2200" b="1" dirty="0" err="1" smtClean="0">
                <a:sym typeface="Wingdings" panose="05000000000000000000" pitchFamily="2" charset="2"/>
              </a:rPr>
              <a:t>hybrid</a:t>
            </a:r>
            <a:r>
              <a:rPr lang="fr-FR" sz="2200" b="1" dirty="0" smtClean="0">
                <a:sym typeface="Wingdings" panose="05000000000000000000" pitchFamily="2" charset="2"/>
              </a:rPr>
              <a:t> glow </a:t>
            </a:r>
            <a:r>
              <a:rPr lang="fr-FR" sz="2200" b="1" dirty="0" err="1" smtClean="0">
                <a:sym typeface="Wingdings" panose="05000000000000000000" pitchFamily="2" charset="2"/>
              </a:rPr>
              <a:t>discharge</a:t>
            </a:r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val="2804118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1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3993</TotalTime>
  <Words>1664</Words>
  <Application>Microsoft Office PowerPoint</Application>
  <PresentationFormat>Grand écran</PresentationFormat>
  <Paragraphs>332</Paragraphs>
  <Slides>19</Slides>
  <Notes>0</Notes>
  <HiddenSlides>10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19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Wingdings</vt:lpstr>
      <vt:lpstr>Thème Office</vt:lpstr>
      <vt:lpstr>Graph</vt:lpstr>
      <vt:lpstr>Unicode Origin Graph</vt:lpstr>
      <vt:lpstr>Impact of NH3 consumption                          in a low frequency Ar-NH3              atmospheric pressure DBD</vt:lpstr>
      <vt:lpstr>Plasma at atmospheric pressure and use of DBDs</vt:lpstr>
      <vt:lpstr>Homogeneous and filamentary discharge at atmospheric pressure</vt:lpstr>
      <vt:lpstr>Use of Penning mixture</vt:lpstr>
      <vt:lpstr>Consumption of NH3 by the discharge</vt:lpstr>
      <vt:lpstr>Consumption of NH3 by the discharge</vt:lpstr>
      <vt:lpstr>Electrical signature of NH3 consumption</vt:lpstr>
      <vt:lpstr>Optical signature of NH3 consumption</vt:lpstr>
      <vt:lpstr>Conclusion</vt:lpstr>
      <vt:lpstr>Electrical signature of NH3 consumption</vt:lpstr>
      <vt:lpstr>Experimental details</vt:lpstr>
      <vt:lpstr>Conclusion</vt:lpstr>
      <vt:lpstr>Experimental details</vt:lpstr>
      <vt:lpstr>Consumption of NH3 by the discharge</vt:lpstr>
      <vt:lpstr>Conclusion</vt:lpstr>
      <vt:lpstr>What is a Plasma ?</vt:lpstr>
      <vt:lpstr>Homogeneous and filamentary discharge at atmospheric pressure</vt:lpstr>
      <vt:lpstr>Atmospheric pressure glow DBD (APGD)</vt:lpstr>
      <vt:lpstr>Influence of NH3 quantity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ACP</dc:title>
  <dc:creator>raphael</dc:creator>
  <cp:lastModifiedBy>raphael</cp:lastModifiedBy>
  <cp:revision>142</cp:revision>
  <dcterms:created xsi:type="dcterms:W3CDTF">2022-05-03T18:24:28Z</dcterms:created>
  <dcterms:modified xsi:type="dcterms:W3CDTF">2022-06-04T18:50:11Z</dcterms:modified>
</cp:coreProperties>
</file>