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317" r:id="rId2"/>
    <p:sldId id="319" r:id="rId3"/>
    <p:sldId id="257" r:id="rId4"/>
    <p:sldId id="259" r:id="rId5"/>
    <p:sldId id="261" r:id="rId6"/>
    <p:sldId id="276" r:id="rId7"/>
    <p:sldId id="277" r:id="rId8"/>
    <p:sldId id="279" r:id="rId9"/>
    <p:sldId id="278" r:id="rId10"/>
    <p:sldId id="268" r:id="rId11"/>
    <p:sldId id="280" r:id="rId12"/>
    <p:sldId id="274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E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02" autoAdjust="0"/>
    <p:restoredTop sz="94574"/>
  </p:normalViewPr>
  <p:slideViewPr>
    <p:cSldViewPr snapToGrid="0" snapToObjects="1">
      <p:cViewPr varScale="1">
        <p:scale>
          <a:sx n="97" d="100"/>
          <a:sy n="97" d="100"/>
        </p:scale>
        <p:origin x="118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C0EC55-228C-5944-8F52-D17B5D0E43EE}" type="datetimeFigureOut">
              <a:rPr lang="fr-FR" smtClean="0"/>
              <a:t>05/06/2022</a:t>
            </a:fld>
            <a:endParaRPr lang="fr-FR" dirty="0"/>
          </a:p>
        </p:txBody>
      </p:sp>
      <p:sp>
        <p:nvSpPr>
          <p:cNvPr id="4" name="Espace réservé de l'image de diapositiv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DF1ADB-51EE-E34F-AFED-5D5FC1C9F700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2837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 diapositiv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DF1ADB-51EE-E34F-AFED-5D5FC1C9F700}" type="slidenum">
              <a:rPr lang="fr-FR" smtClean="0"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0903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08BB6C-5A68-BE45-5CF9-45CD98A911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CA"/>
              <a:t>Modifier le style du titre</a:t>
            </a:r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36A38DA-18A3-3778-2009-534B815BA5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CA"/>
              <a:t>Modifier le style des sous-titres du masque</a:t>
            </a:r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E6F94FE-2201-B090-78D0-1C9E57B3F1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29C64-0777-F247-93B5-F7F1B9F7A497}" type="datetime1">
              <a:rPr lang="fr-CA" smtClean="0"/>
              <a:t>2022-06-05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A59BD51-3D34-4577-717C-7F6922193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577B921-C075-502B-C9B1-243DDEFBA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3B810-0E81-7743-9638-FFEEA1CCDC4A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54388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01C8BBB-2BFC-345E-4D48-D9FAF10B90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Modifier le style du titre</a:t>
            </a:r>
            <a:endParaRPr lang="fr-FR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B19BD74-5D90-1330-03A2-CB99E7B2C1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F03BE09-EBCA-EEE5-061B-A751F7E90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76E552-822D-CD4C-A677-7B6C8ACDC9C4}" type="datetime1">
              <a:rPr lang="fr-CA" smtClean="0"/>
              <a:t>2022-06-05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DE6F3AD-9634-38BA-404F-C452539F8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7BEA1BA-5689-9D53-4DAC-FF8B2CE65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3B810-0E81-7743-9638-FFEEA1CCDC4A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68890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9239293E-A862-8642-52BB-02251C5846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CA"/>
              <a:t>Modifier le style du titre</a:t>
            </a:r>
            <a:endParaRPr lang="fr-FR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E691DDA-FA25-E57E-9DE5-BBD8EA499B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AA50E6E-02FB-F855-F4A7-798F2C4A6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606093-51F2-8145-855B-720EB70F2CAE}" type="datetime1">
              <a:rPr lang="fr-CA" smtClean="0"/>
              <a:t>2022-06-05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C7ECAA0-C67F-0405-6BB9-B4FE172E3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E216ED0-D356-E6FD-4274-86ADB157C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3B810-0E81-7743-9638-FFEEA1CCDC4A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97729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85F727-820E-78E5-5A5F-470A7270A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Modifier le style du titre</a:t>
            </a:r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2088D85-4FB1-C2BC-D585-3F9770514C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39D1BC0-823E-DEC4-2F63-BB98DF459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DEC00-62E1-904E-A0ED-BACDB2962F96}" type="datetime1">
              <a:rPr lang="fr-CA" smtClean="0"/>
              <a:t>2022-06-05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DB48262-456D-299F-551C-6A6F24481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1C953F0-A975-CDEE-4BA5-4515C1837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3B810-0E81-7743-9638-FFEEA1CCDC4A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292821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9B29EFF-19C8-3FB1-B953-AEC3B4C68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CA"/>
              <a:t>Modifier le style du titre</a:t>
            </a:r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37D11C2-D428-DBBE-B6D5-1C0BB3868F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7E0EEEC-A58A-D5DA-3DA6-D6741A898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EFE5A-3461-8B4C-8443-32495D039C5A}" type="datetime1">
              <a:rPr lang="fr-CA" smtClean="0"/>
              <a:t>2022-06-05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01A039D-1BF7-2D73-1E3B-B0ED00302D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B74C4FB-C9E1-5F0A-F1D9-39E8B11C4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3B810-0E81-7743-9638-FFEEA1CCDC4A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42629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122940E-347F-7F0A-EDA6-726B65000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Modifier le style du titre</a:t>
            </a:r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523B1E5-2215-80A5-741B-BE8079CC43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fr-FR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34AA8B1-81C3-EF6A-607B-C8E0F42885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fr-FR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5F4E1FF-2A71-2CD5-D581-70EFAADB0D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DBDE0-112F-8A48-9F2E-448DB887CBEC}" type="datetime1">
              <a:rPr lang="fr-CA" smtClean="0"/>
              <a:t>2022-06-05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CA38AE0-E5B8-E3F5-2214-1DAFC71A4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8508095-862E-7E37-BE8C-9FC73A017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3B810-0E81-7743-9638-FFEEA1CCDC4A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58783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21D3E7-70D1-BABA-4A87-7DB7C9F8C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CA"/>
              <a:t>Modifier le style du titre</a:t>
            </a:r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9768408-E04B-80F2-B2C0-7B8244D7B7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E369640-794D-65F4-ECCE-9C5615C6FE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27ABC3F-D9F6-B28E-3E4A-64FA51479C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CCB98DC-7C0A-545B-2606-A1FEE66852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fr-FR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9B028AE-9BAD-E2FF-FD40-D64CE4FFA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805CA-82FA-E740-BE4B-1EEBA3FC1ACC}" type="datetime1">
              <a:rPr lang="fr-CA" smtClean="0"/>
              <a:t>2022-06-05</a:t>
            </a:fld>
            <a:endParaRPr lang="fr-FR" dirty="0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DA218200-5DB9-EE8A-42A0-FD727471B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E74CBB46-83F8-253D-7547-EB51BDE80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3B810-0E81-7743-9638-FFEEA1CCDC4A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13211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45A0FD-6DCB-DFB1-6507-EC3103C98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Modifier le style du titre</a:t>
            </a:r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5261263-6F05-9B06-CE3E-5194F57AAE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2A5DC-8E5C-7045-B9C8-7BF7D7AFCC7D}" type="datetime1">
              <a:rPr lang="fr-CA" smtClean="0"/>
              <a:t>2022-06-05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C932FA2-234D-576B-3B23-241C104DF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B39217D-BD8B-1770-F367-C7DD12D37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3B810-0E81-7743-9638-FFEEA1CCDC4A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78449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B59D3453-E23C-F2AD-A67A-AE1516D04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12724-11B4-BB4A-A34E-B17EDA1EBF05}" type="datetime1">
              <a:rPr lang="fr-CA" smtClean="0"/>
              <a:t>2022-06-05</a:t>
            </a:fld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EDB926B9-C7D3-415D-B81D-5991F0363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399D307-B753-D4CD-6254-C70050E98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3B810-0E81-7743-9638-FFEEA1CCDC4A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70016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BFEAB2F-8BED-2EC2-8785-4906303A7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CA"/>
              <a:t>Modifier le style du titre</a:t>
            </a:r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43EB8E3-24C1-950C-9383-3C9A7895D4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9A8C144-FCA4-101B-14BC-950376B623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0BE505C-4FD4-58B7-6EF4-670C5AB9E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72A10-282A-624B-A59B-D3D046377B49}" type="datetime1">
              <a:rPr lang="fr-CA" smtClean="0"/>
              <a:t>2022-06-05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1F1AED5-9634-7301-A3F3-8AAE256E7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18513BC-BF86-0E67-2B00-0CA67D41B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3B810-0E81-7743-9638-FFEEA1CCDC4A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43304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60ED764-57F1-2B58-91CD-BF49C6963E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CA"/>
              <a:t>Modifier le style du titre</a:t>
            </a:r>
            <a:endParaRPr lang="fr-FR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F4846F6-CF8E-B047-7DFD-1DD7D7C927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3645820-ED30-0EDB-01F8-5D6693DC21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7C56464-FC23-4AEB-6ABE-289E8A02DD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CCCB0-15C8-C64D-AB12-CB1655BBA888}" type="datetime1">
              <a:rPr lang="fr-CA" smtClean="0"/>
              <a:t>2022-06-05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F99C53D-A0D0-493C-ACE3-F6DC18A1BF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4C230FD-4A0F-26E4-797B-B5E2523F6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3B810-0E81-7743-9638-FFEEA1CCDC4A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8297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8F11C52-B071-EE93-1438-A056B47C8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A"/>
              <a:t>Modifier le style du titre</a:t>
            </a:r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864A6EE-7FD7-FA7F-80DB-5C0941101F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fr-FR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61238F7-940B-A9AB-0303-E30B438A30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E6D329-18AA-7447-B675-B1B9285CFA0D}" type="datetime1">
              <a:rPr lang="fr-CA" smtClean="0"/>
              <a:t>2022-06-05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99A13CB-194F-A34A-3109-942677CC7A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9F15EF9-C285-DEA5-BE8C-E1A6A73645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C3B810-0E81-7743-9638-FFEEA1CCDC4A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16682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9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0.png"/><Relationship Id="rId5" Type="http://schemas.openxmlformats.org/officeDocument/2006/relationships/image" Target="../media/image21.png"/><Relationship Id="rId10" Type="http://schemas.openxmlformats.org/officeDocument/2006/relationships/image" Target="../media/image25.png"/><Relationship Id="rId4" Type="http://schemas.openxmlformats.org/officeDocument/2006/relationships/image" Target="../media/image20.png"/><Relationship Id="rId9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E2B509F-F4D0-4676-B61A-729EC23C24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875" t="2737" r="3907" b="6183"/>
          <a:stretch/>
        </p:blipFill>
        <p:spPr>
          <a:xfrm>
            <a:off x="1280159" y="0"/>
            <a:ext cx="9703307" cy="6820189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62A22E-AD67-4589-95BA-63D777F433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CA" dirty="0"/>
              <a:t>1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B87463BD-C013-4DBA-AC8B-2CC7C6AFE93C}"/>
              </a:ext>
            </a:extLst>
          </p:cNvPr>
          <p:cNvSpPr txBox="1">
            <a:spLocks/>
          </p:cNvSpPr>
          <p:nvPr/>
        </p:nvSpPr>
        <p:spPr>
          <a:xfrm>
            <a:off x="6214820" y="5408701"/>
            <a:ext cx="5843067" cy="10223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fr-FR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Herrmann, J. Margot, A. Hamdan</a:t>
            </a:r>
            <a:endParaRPr lang="en-CA" sz="2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en-CA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Groupe de physique des plasmas</a:t>
            </a:r>
          </a:p>
          <a:p>
            <a:pPr algn="r"/>
            <a:r>
              <a:rPr lang="en-CA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Université de Montréal</a:t>
            </a:r>
            <a:endParaRPr lang="fr-FR" sz="18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13435F67-9003-0B46-69D1-AD19549DF1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929179"/>
            <a:ext cx="12192000" cy="2090344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US" sz="4800" b="1" dirty="0">
                <a:solidFill>
                  <a:srgbClr val="004EE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Streamer propagation at water surface: influence of gap distance and quantification of injected charge</a:t>
            </a:r>
            <a:endParaRPr lang="fr-FR" sz="4800" dirty="0">
              <a:solidFill>
                <a:srgbClr val="004EE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anadian Association of Physicists Lecture Tour at KPU | KPU.ca - Kwantlen  Polytechnic University">
            <a:extLst>
              <a:ext uri="{FF2B5EF4-FFF2-40B4-BE49-F238E27FC236}">
                <a16:creationId xmlns:a16="http://schemas.microsoft.com/office/drawing/2014/main" id="{FAC2A04D-8EF9-6EFF-0AF8-54574A665C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6767" y="48835"/>
            <a:ext cx="1956105" cy="1079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2839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7769E0-0EC4-86F7-3241-27E7BC0C35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05740"/>
            <a:ext cx="12185650" cy="1449382"/>
          </a:xfrm>
          <a:solidFill>
            <a:srgbClr val="FFFF00"/>
          </a:solidFill>
        </p:spPr>
        <p:txBody>
          <a:bodyPr>
            <a:normAutofit/>
          </a:bodyPr>
          <a:lstStyle/>
          <a:p>
            <a:pPr algn="ctr"/>
            <a:r>
              <a:rPr lang="fr-FR" b="1" dirty="0"/>
              <a:t>Estimation of the temporal evolution of the space charge field of the plasma dot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5841852C-37E4-03C7-3826-726478BFFC0F}"/>
                  </a:ext>
                </a:extLst>
              </p:cNvPr>
              <p:cNvSpPr txBox="1"/>
              <p:nvPr/>
            </p:nvSpPr>
            <p:spPr>
              <a:xfrm>
                <a:off x="5403035" y="2740831"/>
                <a:ext cx="1438406" cy="6379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b="1" i="1" smtClean="0">
                          <a:latin typeface="Cambria Math" panose="02040503050406030204" pitchFamily="18" charset="0"/>
                        </a:rPr>
                        <m:t>𝑬</m:t>
                      </m:r>
                      <m:d>
                        <m:dPr>
                          <m:ctrlPr>
                            <a:rPr lang="en-CA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2000" b="1" i="1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n-CA" sz="2000" b="1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CA" sz="20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2000" b="1" i="1" smtClean="0">
                              <a:latin typeface="Cambria Math" panose="02040503050406030204" pitchFamily="18" charset="0"/>
                            </a:rPr>
                            <m:t>𝑽</m:t>
                          </m:r>
                          <m:r>
                            <a:rPr lang="en-CA" sz="2000" b="1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000" b="1" i="1" smtClean="0">
                              <a:latin typeface="Cambria Math" panose="02040503050406030204" pitchFamily="18" charset="0"/>
                            </a:rPr>
                            <m:t>𝒕</m:t>
                          </m:r>
                          <m:r>
                            <a:rPr lang="en-CA" sz="2000" b="1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CA" sz="20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𝝁</m:t>
                              </m:r>
                            </m:e>
                            <m:sub>
                              <m:r>
                                <a:rPr lang="en-CA" sz="2000" b="1" i="1" smtClean="0">
                                  <a:latin typeface="Cambria Math" panose="02040503050406030204" pitchFamily="18" charset="0"/>
                                </a:rPr>
                                <m:t>𝑫𝒐𝒕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 sz="2000" b="1" dirty="0"/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5841852C-37E4-03C7-3826-726478BFFC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3035" y="2740831"/>
                <a:ext cx="1438406" cy="637995"/>
              </a:xfrm>
              <a:prstGeom prst="rect">
                <a:avLst/>
              </a:prstGeom>
              <a:blipFill>
                <a:blip r:embed="rId2"/>
                <a:stretch>
                  <a:fillRect l="-3509" t="-6000" r="-5263" b="-14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adre 12">
            <a:extLst>
              <a:ext uri="{FF2B5EF4-FFF2-40B4-BE49-F238E27FC236}">
                <a16:creationId xmlns:a16="http://schemas.microsoft.com/office/drawing/2014/main" id="{869D9EA4-732C-CA54-F163-86F78EA77336}"/>
              </a:ext>
            </a:extLst>
          </p:cNvPr>
          <p:cNvSpPr/>
          <p:nvPr/>
        </p:nvSpPr>
        <p:spPr>
          <a:xfrm>
            <a:off x="5310425" y="2649124"/>
            <a:ext cx="1694397" cy="821408"/>
          </a:xfrm>
          <a:prstGeom prst="frame">
            <a:avLst>
              <a:gd name="adj1" fmla="val 315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C11BC771-870C-F516-2298-C691614BB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3B810-0E81-7743-9638-FFEEA1CCDC4A}" type="slidenum">
              <a:rPr lang="fr-FR" smtClean="0"/>
              <a:t>10</a:t>
            </a:fld>
            <a:endParaRPr lang="fr-FR" dirty="0"/>
          </a:p>
        </p:txBody>
      </p:sp>
      <p:pic>
        <p:nvPicPr>
          <p:cNvPr id="16" name="Espace réservé du contenu 4">
            <a:extLst>
              <a:ext uri="{FF2B5EF4-FFF2-40B4-BE49-F238E27FC236}">
                <a16:creationId xmlns:a16="http://schemas.microsoft.com/office/drawing/2014/main" id="{15728888-A90D-07D6-3890-EE5868DA56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67062" y="1488238"/>
            <a:ext cx="4169044" cy="3881524"/>
          </a:xfrm>
        </p:spPr>
      </p:pic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06A2D26E-B672-B633-9926-E5DBA3206F1F}"/>
              </a:ext>
            </a:extLst>
          </p:cNvPr>
          <p:cNvCxnSpPr>
            <a:cxnSpLocks/>
          </p:cNvCxnSpPr>
          <p:nvPr/>
        </p:nvCxnSpPr>
        <p:spPr>
          <a:xfrm>
            <a:off x="5191520" y="3759447"/>
            <a:ext cx="1813302" cy="0"/>
          </a:xfrm>
          <a:prstGeom prst="straightConnector1">
            <a:avLst/>
          </a:prstGeom>
          <a:ln w="698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>
            <a:extLst>
              <a:ext uri="{FF2B5EF4-FFF2-40B4-BE49-F238E27FC236}">
                <a16:creationId xmlns:a16="http://schemas.microsoft.com/office/drawing/2014/main" id="{51CF1E14-33BB-AE07-DA24-C25D4747553D}"/>
              </a:ext>
            </a:extLst>
          </p:cNvPr>
          <p:cNvSpPr txBox="1"/>
          <p:nvPr/>
        </p:nvSpPr>
        <p:spPr>
          <a:xfrm>
            <a:off x="7289076" y="5813368"/>
            <a:ext cx="477935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A" b="1" u="sng" dirty="0">
                <a:effectLst/>
                <a:latin typeface="Helvetica" pitchFamily="2" charset="0"/>
              </a:rPr>
              <a:t>Figure 13: </a:t>
            </a:r>
            <a:r>
              <a:rPr lang="fr-CA" dirty="0">
                <a:effectLst/>
                <a:latin typeface="Helvetica" pitchFamily="2" charset="0"/>
              </a:rPr>
              <a:t>Time evolution of the electric field at 100 </a:t>
            </a:r>
            <a:r>
              <a:rPr lang="el-GR" dirty="0">
                <a:effectLst/>
                <a:latin typeface="Helvetica" pitchFamily="2" charset="0"/>
              </a:rPr>
              <a:t>μ</a:t>
            </a:r>
            <a:r>
              <a:rPr lang="fr-CA" dirty="0">
                <a:effectLst/>
                <a:latin typeface="Helvetica" pitchFamily="2" charset="0"/>
              </a:rPr>
              <a:t>m from the center of the plasma dot. </a:t>
            </a:r>
            <a:r>
              <a:rPr lang="fr-CA" dirty="0">
                <a:latin typeface="Helvetica" pitchFamily="2" charset="0"/>
              </a:rPr>
              <a:t>A. Herrmann et al (2022)</a:t>
            </a:r>
            <a:endParaRPr lang="fr-CA" dirty="0">
              <a:effectLst/>
              <a:latin typeface="Helvetica" pitchFamily="2" charset="0"/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16548059-F300-3C99-6111-A0C6B2A89F12}"/>
              </a:ext>
            </a:extLst>
          </p:cNvPr>
          <p:cNvSpPr txBox="1"/>
          <p:nvPr/>
        </p:nvSpPr>
        <p:spPr>
          <a:xfrm>
            <a:off x="448510" y="5536369"/>
            <a:ext cx="42027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b="1" u="sng" dirty="0">
                <a:latin typeface="Helvetica" pitchFamily="2" charset="0"/>
              </a:rPr>
              <a:t>Figure 12: </a:t>
            </a:r>
            <a:r>
              <a:rPr lang="fr-CA" dirty="0">
                <a:latin typeface="Helvetica" pitchFamily="2" charset="0"/>
              </a:rPr>
              <a:t>Evolution of the radial position and the propagation velocity of the plasma dots. </a:t>
            </a:r>
          </a:p>
          <a:p>
            <a:r>
              <a:rPr lang="fr-CA" dirty="0">
                <a:latin typeface="Helvetica" pitchFamily="2" charset="0"/>
              </a:rPr>
              <a:t>A. Herrmann et al (2022)</a:t>
            </a:r>
            <a:endParaRPr lang="fr-FR" dirty="0"/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FFF714B4-9FE4-C215-A6FC-4BD73E3E6C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34706" y="1388278"/>
            <a:ext cx="3335795" cy="4414658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2740C8BB-231A-21A4-0D71-BBD58A278716}"/>
              </a:ext>
            </a:extLst>
          </p:cNvPr>
          <p:cNvSpPr/>
          <p:nvPr/>
        </p:nvSpPr>
        <p:spPr>
          <a:xfrm>
            <a:off x="10918607" y="2602052"/>
            <a:ext cx="357809" cy="127768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EBC5969-2B3D-986C-0729-707F4E507C2B}"/>
              </a:ext>
            </a:extLst>
          </p:cNvPr>
          <p:cNvSpPr/>
          <p:nvPr/>
        </p:nvSpPr>
        <p:spPr>
          <a:xfrm>
            <a:off x="1021499" y="1606891"/>
            <a:ext cx="357809" cy="393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96E90DC-3F18-EB59-F5F7-A003C98F4927}"/>
              </a:ext>
            </a:extLst>
          </p:cNvPr>
          <p:cNvSpPr/>
          <p:nvPr/>
        </p:nvSpPr>
        <p:spPr>
          <a:xfrm>
            <a:off x="8658279" y="1410249"/>
            <a:ext cx="357809" cy="393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9CD8BE1F-8024-C43C-32AE-09E2195E70E3}"/>
              </a:ext>
            </a:extLst>
          </p:cNvPr>
          <p:cNvSpPr txBox="1"/>
          <p:nvPr/>
        </p:nvSpPr>
        <p:spPr>
          <a:xfrm>
            <a:off x="5095473" y="3900867"/>
            <a:ext cx="217986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A" dirty="0">
                <a:latin typeface="Helvetica" pitchFamily="2" charset="0"/>
              </a:rPr>
              <a:t>E-field produced by a single plasma dot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890000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7769E0-0EC4-86F7-3241-27E7BC0C35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" y="0"/>
            <a:ext cx="12185650" cy="957943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pPr algn="ctr"/>
            <a:r>
              <a:rPr lang="fr-FR" b="1" dirty="0"/>
              <a:t>Estimation of the temporal evolution of the charge number of a plasma dot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C7B392B-AD69-4149-B49B-B44B25640EDB}"/>
              </a:ext>
            </a:extLst>
          </p:cNvPr>
          <p:cNvSpPr txBox="1"/>
          <p:nvPr/>
        </p:nvSpPr>
        <p:spPr>
          <a:xfrm>
            <a:off x="156630" y="5978136"/>
            <a:ext cx="650328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A" b="1" u="sng" dirty="0">
                <a:effectLst/>
                <a:latin typeface="Helvetica" pitchFamily="2" charset="0"/>
              </a:rPr>
              <a:t>Figure 14: </a:t>
            </a:r>
            <a:r>
              <a:rPr lang="fr-CA" dirty="0">
                <a:effectLst/>
                <a:latin typeface="Helvetica" pitchFamily="2" charset="0"/>
              </a:rPr>
              <a:t>Time evolution of Qdot</a:t>
            </a:r>
            <a:r>
              <a:rPr lang="fr-CA" dirty="0">
                <a:latin typeface="Helvetica" pitchFamily="2" charset="0"/>
              </a:rPr>
              <a:t> </a:t>
            </a:r>
            <a:r>
              <a:rPr lang="fr-CA" dirty="0">
                <a:effectLst/>
                <a:latin typeface="Helvetica" pitchFamily="2" charset="0"/>
              </a:rPr>
              <a:t>and of charge number in a plasma dot for two Va conditions of 20 and 10 kV.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3E3BA020-4FDC-AA5F-A4CE-CEB8126829CA}"/>
                  </a:ext>
                </a:extLst>
              </p:cNvPr>
              <p:cNvSpPr txBox="1"/>
              <p:nvPr/>
            </p:nvSpPr>
            <p:spPr>
              <a:xfrm>
                <a:off x="985112" y="1185057"/>
                <a:ext cx="2249718" cy="32765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b="1" i="1" smtClean="0">
                          <a:latin typeface="Cambria Math" panose="02040503050406030204" pitchFamily="18" charset="0"/>
                        </a:rPr>
                        <m:t>𝑸</m:t>
                      </m:r>
                      <m:d>
                        <m:dPr>
                          <m:ctrlPr>
                            <a:rPr lang="en-CA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2000" b="1" i="1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n-CA" sz="20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 </m:t>
                      </m:r>
                      <m:r>
                        <a:rPr lang="en-CA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</m:t>
                      </m:r>
                      <m:r>
                        <a:rPr lang="en-CA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𝝅</m:t>
                      </m:r>
                      <m:sSubSup>
                        <m:sSubSupPr>
                          <m:ctrlPr>
                            <a:rPr lang="en-CA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CA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𝑫𝒐𝒕</m:t>
                          </m:r>
                        </m:sub>
                        <m:sup>
                          <m:r>
                            <a:rPr lang="en-CA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r>
                        <a:rPr lang="en-CA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CA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𝑬</m:t>
                      </m:r>
                      <m:r>
                        <a:rPr lang="en-CA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CA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𝒕</m:t>
                      </m:r>
                      <m:r>
                        <a:rPr lang="en-CA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sz="2000" b="1" dirty="0"/>
              </a:p>
            </p:txBody>
          </p:sp>
        </mc:Choice>
        <mc:Fallback xmlns="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3E3BA020-4FDC-AA5F-A4CE-CEB8126829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5112" y="1185057"/>
                <a:ext cx="2249718" cy="327654"/>
              </a:xfrm>
              <a:prstGeom prst="rect">
                <a:avLst/>
              </a:prstGeom>
              <a:blipFill>
                <a:blip r:embed="rId2"/>
                <a:stretch>
                  <a:fillRect l="-3523" r="-3794" b="-3148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08ECFD02-DE13-BEE5-C94D-752CAB6D77CF}"/>
                  </a:ext>
                </a:extLst>
              </p:cNvPr>
              <p:cNvSpPr txBox="1"/>
              <p:nvPr/>
            </p:nvSpPr>
            <p:spPr>
              <a:xfrm>
                <a:off x="4192907" y="1078521"/>
                <a:ext cx="1462132" cy="58625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000" b="1" i="1" smtClean="0">
                          <a:latin typeface="Cambria Math" panose="02040503050406030204" pitchFamily="18" charset="0"/>
                        </a:rPr>
                        <m:t>𝑵</m:t>
                      </m:r>
                      <m:d>
                        <m:dPr>
                          <m:ctrlPr>
                            <a:rPr lang="en-CA" sz="20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2000" b="1" i="1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n-CA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CA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𝑸</m:t>
                          </m:r>
                          <m:r>
                            <a:rPr lang="en-CA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𝒕</m:t>
                          </m:r>
                          <m:r>
                            <a:rPr lang="en-CA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CA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</m:t>
                          </m:r>
                        </m:den>
                      </m:f>
                    </m:oMath>
                  </m:oMathPara>
                </a14:m>
                <a:endParaRPr lang="fr-FR" sz="2000" b="1" dirty="0"/>
              </a:p>
            </p:txBody>
          </p:sp>
        </mc:Choice>
        <mc:Fallback xmlns="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08ECFD02-DE13-BEE5-C94D-752CAB6D77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2907" y="1078521"/>
                <a:ext cx="1462132" cy="58625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adre 13">
            <a:extLst>
              <a:ext uri="{FF2B5EF4-FFF2-40B4-BE49-F238E27FC236}">
                <a16:creationId xmlns:a16="http://schemas.microsoft.com/office/drawing/2014/main" id="{E66F870E-53CE-64C4-FCCB-742964413A6C}"/>
              </a:ext>
            </a:extLst>
          </p:cNvPr>
          <p:cNvSpPr/>
          <p:nvPr/>
        </p:nvSpPr>
        <p:spPr>
          <a:xfrm>
            <a:off x="857636" y="1032617"/>
            <a:ext cx="2535775" cy="739090"/>
          </a:xfrm>
          <a:prstGeom prst="frame">
            <a:avLst>
              <a:gd name="adj1" fmla="val 315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5" name="Cadre 14">
            <a:extLst>
              <a:ext uri="{FF2B5EF4-FFF2-40B4-BE49-F238E27FC236}">
                <a16:creationId xmlns:a16="http://schemas.microsoft.com/office/drawing/2014/main" id="{D157A29D-07FB-CF9E-7966-375DF099FAFE}"/>
              </a:ext>
            </a:extLst>
          </p:cNvPr>
          <p:cNvSpPr/>
          <p:nvPr/>
        </p:nvSpPr>
        <p:spPr>
          <a:xfrm>
            <a:off x="4005568" y="1027708"/>
            <a:ext cx="1830899" cy="726951"/>
          </a:xfrm>
          <a:prstGeom prst="frame">
            <a:avLst>
              <a:gd name="adj1" fmla="val 315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C11BC771-870C-F516-2298-C691614BB7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3B810-0E81-7743-9638-FFEEA1CCDC4A}" type="slidenum">
              <a:rPr lang="fr-FR" smtClean="0"/>
              <a:t>11</a:t>
            </a:fld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F1FA67F-53CE-0D0F-42CF-CFE0491BA6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060" y="1756824"/>
            <a:ext cx="6209880" cy="4231241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F1D5395A-73F3-5872-FBBB-C63CEF6107D1}"/>
              </a:ext>
            </a:extLst>
          </p:cNvPr>
          <p:cNvSpPr txBox="1"/>
          <p:nvPr/>
        </p:nvSpPr>
        <p:spPr>
          <a:xfrm>
            <a:off x="7003944" y="2483660"/>
            <a:ext cx="452550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400" b="1" dirty="0"/>
              <a:t>Radial propagation of the plasma dot stops when the number of charged species created during its propagation isn’t sufficient to create a space charge field of the order of the breakdown field. </a:t>
            </a:r>
          </a:p>
        </p:txBody>
      </p:sp>
      <p:sp>
        <p:nvSpPr>
          <p:cNvPr id="17" name="Cadre 16">
            <a:extLst>
              <a:ext uri="{FF2B5EF4-FFF2-40B4-BE49-F238E27FC236}">
                <a16:creationId xmlns:a16="http://schemas.microsoft.com/office/drawing/2014/main" id="{034EF4E1-A014-B948-F2CB-B3BBF9891F4F}"/>
              </a:ext>
            </a:extLst>
          </p:cNvPr>
          <p:cNvSpPr/>
          <p:nvPr/>
        </p:nvSpPr>
        <p:spPr>
          <a:xfrm>
            <a:off x="6857602" y="2333307"/>
            <a:ext cx="4978831" cy="2647679"/>
          </a:xfrm>
          <a:prstGeom prst="frame">
            <a:avLst>
              <a:gd name="adj1" fmla="val 315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CBA63E6-80AF-0EC0-1569-1B705D1B0128}"/>
              </a:ext>
            </a:extLst>
          </p:cNvPr>
          <p:cNvSpPr/>
          <p:nvPr/>
        </p:nvSpPr>
        <p:spPr>
          <a:xfrm>
            <a:off x="156630" y="4791984"/>
            <a:ext cx="311027" cy="64887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54D29BA-7655-EC11-0699-E0C8839B15E3}"/>
              </a:ext>
            </a:extLst>
          </p:cNvPr>
          <p:cNvSpPr/>
          <p:nvPr/>
        </p:nvSpPr>
        <p:spPr>
          <a:xfrm>
            <a:off x="4037393" y="1879916"/>
            <a:ext cx="322572" cy="41202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058681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779EF53-5A1D-14A0-D24C-F2B4FA330B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1712"/>
            <a:ext cx="12192000" cy="646331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pPr algn="ctr"/>
            <a:r>
              <a:rPr lang="fr-FR" b="1" dirty="0"/>
              <a:t>Conclusion</a:t>
            </a:r>
          </a:p>
        </p:txBody>
      </p:sp>
      <p:sp>
        <p:nvSpPr>
          <p:cNvPr id="9" name="Cadre 8">
            <a:extLst>
              <a:ext uri="{FF2B5EF4-FFF2-40B4-BE49-F238E27FC236}">
                <a16:creationId xmlns:a16="http://schemas.microsoft.com/office/drawing/2014/main" id="{6B4721BD-1EFF-9F4B-EA2F-CBC1E27C6B08}"/>
              </a:ext>
            </a:extLst>
          </p:cNvPr>
          <p:cNvSpPr/>
          <p:nvPr/>
        </p:nvSpPr>
        <p:spPr>
          <a:xfrm>
            <a:off x="253257" y="864814"/>
            <a:ext cx="11513986" cy="2184642"/>
          </a:xfrm>
          <a:prstGeom prst="frame">
            <a:avLst>
              <a:gd name="adj1" fmla="val 152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E8D7B85C-EFBF-26FA-0507-E1723C673B01}"/>
              </a:ext>
            </a:extLst>
          </p:cNvPr>
          <p:cNvSpPr txBox="1"/>
          <p:nvPr/>
        </p:nvSpPr>
        <p:spPr>
          <a:xfrm>
            <a:off x="423688" y="1851682"/>
            <a:ext cx="59940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/>
              <a:t>- Estimation of the mobility of the plasma dot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AD9367F-8717-6703-ECB2-A8FA37746045}"/>
              </a:ext>
            </a:extLst>
          </p:cNvPr>
          <p:cNvSpPr txBox="1"/>
          <p:nvPr/>
        </p:nvSpPr>
        <p:spPr>
          <a:xfrm>
            <a:off x="423688" y="1419143"/>
            <a:ext cx="111011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/>
              <a:t>- Determination of the plasma dots propagation velocity under different conditions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CC093638-86AD-1A0D-CE38-FBDBB066C9AD}"/>
              </a:ext>
            </a:extLst>
          </p:cNvPr>
          <p:cNvSpPr txBox="1"/>
          <p:nvPr/>
        </p:nvSpPr>
        <p:spPr>
          <a:xfrm>
            <a:off x="423688" y="1031534"/>
            <a:ext cx="105308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/>
              <a:t>- Increasing the gap distance reduces the number of plasma dots at water surface</a:t>
            </a:r>
          </a:p>
        </p:txBody>
      </p:sp>
      <p:sp>
        <p:nvSpPr>
          <p:cNvPr id="15" name="Cadre 14">
            <a:extLst>
              <a:ext uri="{FF2B5EF4-FFF2-40B4-BE49-F238E27FC236}">
                <a16:creationId xmlns:a16="http://schemas.microsoft.com/office/drawing/2014/main" id="{CA2BEBAE-4E26-A410-BBEA-5F6074DC1382}"/>
              </a:ext>
            </a:extLst>
          </p:cNvPr>
          <p:cNvSpPr/>
          <p:nvPr/>
        </p:nvSpPr>
        <p:spPr>
          <a:xfrm>
            <a:off x="253257" y="3198187"/>
            <a:ext cx="11513986" cy="1080905"/>
          </a:xfrm>
          <a:prstGeom prst="frame">
            <a:avLst>
              <a:gd name="adj1" fmla="val 152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756562E-0307-ABF8-2AB5-DDB0532AA7E2}"/>
              </a:ext>
            </a:extLst>
          </p:cNvPr>
          <p:cNvSpPr txBox="1"/>
          <p:nvPr/>
        </p:nvSpPr>
        <p:spPr>
          <a:xfrm>
            <a:off x="253257" y="3270545"/>
            <a:ext cx="18658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u="sng" dirty="0"/>
              <a:t>Perspectives: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AE6A753D-FF16-FFBC-BBF1-9D6D916BF1E9}"/>
              </a:ext>
            </a:extLst>
          </p:cNvPr>
          <p:cNvSpPr txBox="1"/>
          <p:nvPr/>
        </p:nvSpPr>
        <p:spPr>
          <a:xfrm>
            <a:off x="253257" y="3755279"/>
            <a:ext cx="97701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/>
              <a:t>Modeling the formation and propagation of plasma dots at water surface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7D0389B2-6368-2B15-79F2-49969C1171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226216"/>
            <a:ext cx="2743200" cy="365125"/>
          </a:xfrm>
        </p:spPr>
        <p:txBody>
          <a:bodyPr/>
          <a:lstStyle/>
          <a:p>
            <a:fld id="{A8C3B810-0E81-7743-9638-FFEEA1CCDC4A}" type="slidenum">
              <a:rPr lang="fr-FR" smtClean="0"/>
              <a:t>12</a:t>
            </a:fld>
            <a:endParaRPr lang="fr-FR" dirty="0"/>
          </a:p>
        </p:txBody>
      </p:sp>
      <p:pic>
        <p:nvPicPr>
          <p:cNvPr id="12" name="Espace réservé du contenu 4">
            <a:extLst>
              <a:ext uri="{FF2B5EF4-FFF2-40B4-BE49-F238E27FC236}">
                <a16:creationId xmlns:a16="http://schemas.microsoft.com/office/drawing/2014/main" id="{0CEAD8D1-B03A-8BD6-8C1B-20FBDA523FA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3877" y="4435681"/>
            <a:ext cx="6706412" cy="2135673"/>
          </a:xfr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3267F3A5-2225-E65E-3E4B-9BFC543EB4C3}"/>
              </a:ext>
            </a:extLst>
          </p:cNvPr>
          <p:cNvSpPr/>
          <p:nvPr/>
        </p:nvSpPr>
        <p:spPr>
          <a:xfrm>
            <a:off x="991685" y="5826465"/>
            <a:ext cx="772519" cy="2065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B9E0468-86FD-30B5-19D9-9DEAABB06AC5}"/>
              </a:ext>
            </a:extLst>
          </p:cNvPr>
          <p:cNvSpPr txBox="1"/>
          <p:nvPr/>
        </p:nvSpPr>
        <p:spPr>
          <a:xfrm>
            <a:off x="991685" y="5700295"/>
            <a:ext cx="772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Water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D87B0E6D-245C-D4DC-A28C-1859DFA0DC41}"/>
              </a:ext>
            </a:extLst>
          </p:cNvPr>
          <p:cNvSpPr txBox="1"/>
          <p:nvPr/>
        </p:nvSpPr>
        <p:spPr>
          <a:xfrm>
            <a:off x="7699481" y="5146297"/>
            <a:ext cx="42036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/>
              <a:t>Figure 15: </a:t>
            </a:r>
            <a:r>
              <a:rPr lang="fr-FR" dirty="0"/>
              <a:t>Propagation of a streamer in the air gap and then on the water surface. J. Qiu et al (2017)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529E7970-ABF7-6154-2991-74FF9FBA1C48}"/>
              </a:ext>
            </a:extLst>
          </p:cNvPr>
          <p:cNvSpPr txBox="1"/>
          <p:nvPr/>
        </p:nvSpPr>
        <p:spPr>
          <a:xfrm>
            <a:off x="423688" y="2266962"/>
            <a:ext cx="110450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/>
              <a:t>- Estimation of the evolution of i) plasma dot E-field and ii) charge number of the dot </a:t>
            </a:r>
          </a:p>
        </p:txBody>
      </p:sp>
    </p:spTree>
    <p:extLst>
      <p:ext uri="{BB962C8B-B14F-4D97-AF65-F5344CB8AC3E}">
        <p14:creationId xmlns:p14="http://schemas.microsoft.com/office/powerpoint/2010/main" val="823720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D18BE72-7230-32A1-A4F3-DC43611D67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 algn="just">
              <a:buAutoNum type="romanUcPeriod"/>
            </a:pPr>
            <a:r>
              <a:rPr lang="fr-FR" b="1" dirty="0"/>
              <a:t>Introduction to streamer discharge </a:t>
            </a:r>
          </a:p>
          <a:p>
            <a:pPr marL="571500" indent="-571500" algn="just">
              <a:buAutoNum type="romanUcPeriod"/>
            </a:pPr>
            <a:endParaRPr lang="fr-FR" b="1" dirty="0"/>
          </a:p>
          <a:p>
            <a:pPr marL="571500" indent="-571500" algn="just">
              <a:buAutoNum type="romanUcPeriod"/>
            </a:pPr>
            <a:r>
              <a:rPr lang="fr-FR" b="1" dirty="0"/>
              <a:t>Experimental measures of the streamer properties propagating on a water surface</a:t>
            </a:r>
          </a:p>
          <a:p>
            <a:pPr marL="571500" indent="-571500" algn="just">
              <a:buAutoNum type="romanUcPeriod"/>
            </a:pPr>
            <a:endParaRPr lang="fr-FR" b="1" dirty="0"/>
          </a:p>
          <a:p>
            <a:pPr marL="571500" indent="-571500" algn="just">
              <a:buAutoNum type="romanUcPeriod"/>
            </a:pPr>
            <a:r>
              <a:rPr lang="fr-FR" b="1" dirty="0"/>
              <a:t>Prediction of the fundamental parameters of the discharge from the experimental measurements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97CE73E-FBD4-E228-A9B7-0AE7CE86F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3B810-0E81-7743-9638-FFEEA1CCDC4A}" type="slidenum">
              <a:rPr lang="fr-FR" smtClean="0"/>
              <a:t>2</a:t>
            </a:fld>
            <a:endParaRPr lang="fr-FR" dirty="0"/>
          </a:p>
        </p:txBody>
      </p:sp>
      <p:sp>
        <p:nvSpPr>
          <p:cNvPr id="5" name="Titre 1">
            <a:extLst>
              <a:ext uri="{FF2B5EF4-FFF2-40B4-BE49-F238E27FC236}">
                <a16:creationId xmlns:a16="http://schemas.microsoft.com/office/drawing/2014/main" id="{035F72BB-7C2B-F57F-1C03-0ADC0890990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956703"/>
          </a:xfrm>
          <a:prstGeom prst="rect">
            <a:avLst/>
          </a:prstGeom>
          <a:solidFill>
            <a:srgbClr val="FFFF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FR" b="1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3565092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078875F-76A9-FC7A-7D7E-921B71D153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3510"/>
            <a:ext cx="12192000" cy="956703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pPr algn="ctr"/>
            <a:r>
              <a:rPr lang="fr-FR" b="1" dirty="0"/>
              <a:t>Introduction of Streamer and Streamer-water interaction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9A2724F-1C84-78D6-6486-1DF091559F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091" y="2113287"/>
            <a:ext cx="4360522" cy="3472633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9B4A559B-70D1-F1A6-6EBD-58CDD3BF4412}"/>
              </a:ext>
            </a:extLst>
          </p:cNvPr>
          <p:cNvSpPr txBox="1"/>
          <p:nvPr/>
        </p:nvSpPr>
        <p:spPr>
          <a:xfrm>
            <a:off x="315091" y="5532552"/>
            <a:ext cx="43605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/>
              <a:t>Figure 1: </a:t>
            </a:r>
            <a:r>
              <a:rPr lang="fr-FR" dirty="0"/>
              <a:t>Propagation of a positive streamer. A. Beroual et al (2016)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D76B2B9-E1B2-ECB1-AB7B-B4A371A0B178}"/>
              </a:ext>
            </a:extLst>
          </p:cNvPr>
          <p:cNvSpPr txBox="1"/>
          <p:nvPr/>
        </p:nvSpPr>
        <p:spPr>
          <a:xfrm>
            <a:off x="111617" y="1234761"/>
            <a:ext cx="1050785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b="1" dirty="0"/>
              <a:t> Streamer: a highly reactive discharge generating an intense space charge field and reactive species 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4A319DF6-A33E-291E-54B8-869E108A3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3B810-0E81-7743-9638-FFEEA1CCDC4A}" type="slidenum">
              <a:rPr lang="fr-FR" smtClean="0"/>
              <a:t>3</a:t>
            </a:fld>
            <a:endParaRPr lang="fr-FR" dirty="0"/>
          </a:p>
        </p:txBody>
      </p:sp>
      <p:pic>
        <p:nvPicPr>
          <p:cNvPr id="12" name="Espace réservé du contenu 4">
            <a:extLst>
              <a:ext uri="{FF2B5EF4-FFF2-40B4-BE49-F238E27FC236}">
                <a16:creationId xmlns:a16="http://schemas.microsoft.com/office/drawing/2014/main" id="{A3028A32-B2D9-7A6F-D833-BF14743E0DD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365542" y="2080475"/>
            <a:ext cx="6511367" cy="3274612"/>
          </a:xfr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F59199D6-548B-9965-5B31-544E3A97C31F}"/>
              </a:ext>
            </a:extLst>
          </p:cNvPr>
          <p:cNvSpPr txBox="1"/>
          <p:nvPr/>
        </p:nvSpPr>
        <p:spPr>
          <a:xfrm>
            <a:off x="5365542" y="5532552"/>
            <a:ext cx="651136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u="sng" dirty="0"/>
              <a:t>Figure 2: </a:t>
            </a:r>
            <a:r>
              <a:rPr lang="fr-FR" dirty="0"/>
              <a:t>Example of a streamer discharge at water surface.</a:t>
            </a:r>
          </a:p>
          <a:p>
            <a:r>
              <a:rPr lang="fr-FR" dirty="0"/>
              <a:t> M. A. Halim et al (2017)</a:t>
            </a:r>
          </a:p>
        </p:txBody>
      </p:sp>
    </p:spTree>
    <p:extLst>
      <p:ext uri="{BB962C8B-B14F-4D97-AF65-F5344CB8AC3E}">
        <p14:creationId xmlns:p14="http://schemas.microsoft.com/office/powerpoint/2010/main" val="21993715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2E93145-997B-A430-0D86-3B9D8C022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8518"/>
            <a:ext cx="12192000" cy="763623"/>
          </a:xfrm>
          <a:solidFill>
            <a:srgbClr val="FFFF00"/>
          </a:solidFill>
        </p:spPr>
        <p:txBody>
          <a:bodyPr/>
          <a:lstStyle/>
          <a:p>
            <a:pPr algn="ctr"/>
            <a:r>
              <a:rPr lang="fr-FR" b="1" dirty="0"/>
              <a:t>Experimental Setup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6AFC6D1E-7244-1C51-C9EE-CF965960B719}"/>
                  </a:ext>
                </a:extLst>
              </p:cNvPr>
              <p:cNvSpPr txBox="1"/>
              <p:nvPr/>
            </p:nvSpPr>
            <p:spPr>
              <a:xfrm>
                <a:off x="705782" y="861029"/>
                <a:ext cx="3780343" cy="429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FR" sz="2000" b="1" dirty="0"/>
                  <a:t>10 </a:t>
                </a:r>
                <a14:m>
                  <m:oMath xmlns:m="http://schemas.openxmlformats.org/officeDocument/2006/math">
                    <m:r>
                      <a:rPr lang="fr-FR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  <m:r>
                      <a:rPr lang="en-CA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𝒎</m:t>
                    </m:r>
                    <m:r>
                      <a:rPr lang="en-CA" sz="20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CA" sz="2000" b="1" i="0" smtClean="0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fr-FR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000" b="1" i="1" smtClean="0">
                            <a:latin typeface="Cambria Math" panose="02040503050406030204" pitchFamily="18" charset="0"/>
                          </a:rPr>
                          <m:t>𝒅</m:t>
                        </m:r>
                      </m:e>
                      <m:sub>
                        <m:r>
                          <a:rPr lang="en-CA" sz="2000" b="1" i="1" smtClean="0">
                            <a:latin typeface="Cambria Math" panose="02040503050406030204" pitchFamily="18" charset="0"/>
                          </a:rPr>
                          <m:t>𝒈𝒂𝒑</m:t>
                        </m:r>
                      </m:sub>
                    </m:sSub>
                    <m:r>
                      <a:rPr lang="en-CA" sz="2000" b="1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m:rPr>
                        <m:nor/>
                      </m:rPr>
                      <a:rPr lang="fr-FR" sz="2000" b="1"/>
                      <m:t>1000 </m:t>
                    </m:r>
                    <m:r>
                      <a:rPr lang="fr-FR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  <m:r>
                      <a:rPr lang="en-CA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𝒎</m:t>
                    </m:r>
                  </m:oMath>
                </a14:m>
                <a:endParaRPr lang="fr-FR" sz="2000" b="1" dirty="0"/>
              </a:p>
            </p:txBody>
          </p:sp>
        </mc:Choice>
        <mc:Fallback xmlns="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6AFC6D1E-7244-1C51-C9EE-CF965960B71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782" y="861029"/>
                <a:ext cx="3780343" cy="429220"/>
              </a:xfrm>
              <a:prstGeom prst="rect">
                <a:avLst/>
              </a:prstGeom>
              <a:blipFill>
                <a:blip r:embed="rId2"/>
                <a:stretch>
                  <a:fillRect l="-1774" t="-5634" b="-1831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ZoneTexte 10">
            <a:extLst>
              <a:ext uri="{FF2B5EF4-FFF2-40B4-BE49-F238E27FC236}">
                <a16:creationId xmlns:a16="http://schemas.microsoft.com/office/drawing/2014/main" id="{A989AB34-326A-C80A-EDA2-EEDEDE904BB6}"/>
              </a:ext>
            </a:extLst>
          </p:cNvPr>
          <p:cNvSpPr txBox="1"/>
          <p:nvPr/>
        </p:nvSpPr>
        <p:spPr>
          <a:xfrm>
            <a:off x="205462" y="6049693"/>
            <a:ext cx="34662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1" u="sng" dirty="0"/>
              <a:t>Figure 3: </a:t>
            </a:r>
            <a:r>
              <a:rPr lang="fr-FR" dirty="0"/>
              <a:t>Experimental setup. </a:t>
            </a:r>
          </a:p>
          <a:p>
            <a:r>
              <a:rPr lang="fr-CA" dirty="0">
                <a:latin typeface="Helvetica" pitchFamily="2" charset="0"/>
              </a:rPr>
              <a:t>A. Herrmann et al (2022)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0E114369-6748-4525-1203-C3A5FE494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3B810-0E81-7743-9638-FFEEA1CCDC4A}" type="slidenum">
              <a:rPr lang="fr-FR" smtClean="0"/>
              <a:t>4</a:t>
            </a:fld>
            <a:endParaRPr lang="fr-FR" dirty="0"/>
          </a:p>
        </p:txBody>
      </p:sp>
      <p:pic>
        <p:nvPicPr>
          <p:cNvPr id="12" name="Espace réservé du contenu 6">
            <a:extLst>
              <a:ext uri="{FF2B5EF4-FFF2-40B4-BE49-F238E27FC236}">
                <a16:creationId xmlns:a16="http://schemas.microsoft.com/office/drawing/2014/main" id="{176D3096-FF40-01E6-FC6B-01F1D89033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9391" y="1077985"/>
            <a:ext cx="7102417" cy="2719210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5C0BA2C9-BA6D-C790-C9BE-5DFFF12DB1A4}"/>
              </a:ext>
            </a:extLst>
          </p:cNvPr>
          <p:cNvSpPr txBox="1"/>
          <p:nvPr/>
        </p:nvSpPr>
        <p:spPr>
          <a:xfrm>
            <a:off x="5327579" y="4143333"/>
            <a:ext cx="64466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A" b="1" u="sng" dirty="0">
                <a:effectLst/>
                <a:latin typeface="Helvetica" pitchFamily="2" charset="0"/>
              </a:rPr>
              <a:t>Figure 4: </a:t>
            </a:r>
            <a:r>
              <a:rPr lang="fr-CA" dirty="0">
                <a:effectLst/>
                <a:latin typeface="Helvetica" pitchFamily="2" charset="0"/>
              </a:rPr>
              <a:t>Electrical characteristics for a typical discharge</a:t>
            </a:r>
            <a:r>
              <a:rPr lang="fr-CA" dirty="0">
                <a:latin typeface="Helvetica" pitchFamily="2" charset="0"/>
              </a:rPr>
              <a:t>. </a:t>
            </a:r>
          </a:p>
          <a:p>
            <a:r>
              <a:rPr lang="fr-CA" dirty="0">
                <a:latin typeface="Helvetica" pitchFamily="2" charset="0"/>
              </a:rPr>
              <a:t>A. Herrmann et al (2022)</a:t>
            </a:r>
            <a:endParaRPr lang="fr-CA" dirty="0">
              <a:effectLst/>
              <a:latin typeface="Helvetica" pitchFamily="2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342F6D90-E7B9-2C31-F594-8840EBD465E1}"/>
                  </a:ext>
                </a:extLst>
              </p:cNvPr>
              <p:cNvSpPr txBox="1"/>
              <p:nvPr/>
            </p:nvSpPr>
            <p:spPr>
              <a:xfrm>
                <a:off x="7392560" y="5178660"/>
                <a:ext cx="1872500" cy="72648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1" i="1" smtClean="0"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en-CA" b="1" i="1" smtClean="0">
                              <a:latin typeface="Cambria Math" panose="02040503050406030204" pitchFamily="18" charset="0"/>
                            </a:rPr>
                            <m:t>𝒕𝒐𝒕𝒂𝒍</m:t>
                          </m:r>
                          <m:r>
                            <a:rPr lang="en-CA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CA" b="1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CA" b="1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CA" b="1" i="1" smtClean="0">
                              <a:latin typeface="Cambria Math" panose="02040503050406030204" pitchFamily="18" charset="0"/>
                            </a:rPr>
                            <m:t>𝑰</m:t>
                          </m:r>
                          <m:r>
                            <a:rPr lang="en-CA" b="1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b="1" i="1" smtClean="0">
                              <a:latin typeface="Cambria Math" panose="02040503050406030204" pitchFamily="18" charset="0"/>
                            </a:rPr>
                            <m:t>𝒕</m:t>
                          </m:r>
                          <m:r>
                            <a:rPr lang="en-CA" b="1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nary>
                      <m:r>
                        <a:rPr lang="en-CA" b="1" i="1" smtClean="0">
                          <a:latin typeface="Cambria Math" panose="02040503050406030204" pitchFamily="18" charset="0"/>
                        </a:rPr>
                        <m:t>𝒅𝒕</m:t>
                      </m:r>
                    </m:oMath>
                  </m:oMathPara>
                </a14:m>
                <a:endParaRPr lang="fr-FR" b="1" dirty="0"/>
              </a:p>
            </p:txBody>
          </p:sp>
        </mc:Choice>
        <mc:Fallback xmlns="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342F6D90-E7B9-2C31-F594-8840EBD465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2560" y="5178660"/>
                <a:ext cx="1872500" cy="72648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Cadre 16">
            <a:extLst>
              <a:ext uri="{FF2B5EF4-FFF2-40B4-BE49-F238E27FC236}">
                <a16:creationId xmlns:a16="http://schemas.microsoft.com/office/drawing/2014/main" id="{7C4C825D-F01C-EA99-5188-5CE4DAC486C3}"/>
              </a:ext>
            </a:extLst>
          </p:cNvPr>
          <p:cNvSpPr/>
          <p:nvPr/>
        </p:nvSpPr>
        <p:spPr>
          <a:xfrm>
            <a:off x="6936458" y="5077255"/>
            <a:ext cx="2936786" cy="991504"/>
          </a:xfrm>
          <a:prstGeom prst="frame">
            <a:avLst>
              <a:gd name="adj1" fmla="val 5801"/>
            </a:avLst>
          </a:pr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876B363F-90E8-4455-2217-5748FFE11574}"/>
                  </a:ext>
                </a:extLst>
              </p:cNvPr>
              <p:cNvSpPr txBox="1"/>
              <p:nvPr/>
            </p:nvSpPr>
            <p:spPr>
              <a:xfrm>
                <a:off x="783643" y="1349675"/>
                <a:ext cx="3624622" cy="42761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FR" sz="2000" b="1" dirty="0"/>
                  <a:t>8 kV</a:t>
                </a:r>
                <a14:m>
                  <m:oMath xmlns:m="http://schemas.openxmlformats.org/officeDocument/2006/math">
                    <m:r>
                      <a:rPr lang="en-CA" sz="20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CA" sz="2000" b="1" i="0" smtClean="0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fr-FR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000" b="1" i="1" smtClean="0"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CA" sz="2000" b="1" i="1" smtClean="0">
                            <a:latin typeface="Cambria Math" panose="02040503050406030204" pitchFamily="18" charset="0"/>
                          </a:rPr>
                          <m:t>𝒂𝒑𝒑𝒍𝒊𝒆𝒅</m:t>
                        </m:r>
                      </m:sub>
                    </m:sSub>
                    <m:r>
                      <a:rPr lang="en-CA" sz="2000" b="1" i="1" smtClean="0">
                        <a:latin typeface="Cambria Math" panose="02040503050406030204" pitchFamily="18" charset="0"/>
                      </a:rPr>
                      <m:t>&lt;</m:t>
                    </m:r>
                    <m:r>
                      <m:rPr>
                        <m:nor/>
                      </m:rPr>
                      <a:rPr lang="en-CA" sz="2000" b="1" i="0" smtClean="0">
                        <a:latin typeface="Cambria Math" panose="02040503050406030204" pitchFamily="18" charset="0"/>
                      </a:rPr>
                      <m:t>20</m:t>
                    </m:r>
                    <m:r>
                      <m:rPr>
                        <m:nor/>
                      </m:rPr>
                      <a:rPr lang="fr-FR" sz="2000" b="1"/>
                      <m:t> </m:t>
                    </m:r>
                    <m:r>
                      <m:rPr>
                        <m:nor/>
                      </m:rPr>
                      <a:rPr lang="en-CA" sz="2000" b="1" i="0" smtClean="0"/>
                      <m:t>kV</m:t>
                    </m:r>
                  </m:oMath>
                </a14:m>
                <a:endParaRPr lang="fr-FR" sz="2000" b="1" dirty="0"/>
              </a:p>
            </p:txBody>
          </p:sp>
        </mc:Choice>
        <mc:Fallback xmlns="">
          <p:sp>
            <p:nvSpPr>
              <p:cNvPr id="21" name="ZoneTexte 20">
                <a:extLst>
                  <a:ext uri="{FF2B5EF4-FFF2-40B4-BE49-F238E27FC236}">
                    <a16:creationId xmlns:a16="http://schemas.microsoft.com/office/drawing/2014/main" id="{876B363F-90E8-4455-2217-5748FFE115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3643" y="1349675"/>
                <a:ext cx="3624622" cy="427618"/>
              </a:xfrm>
              <a:prstGeom prst="rect">
                <a:avLst/>
              </a:prstGeom>
              <a:blipFill>
                <a:blip r:embed="rId5"/>
                <a:stretch>
                  <a:fillRect l="-1852" t="-5634" b="-1831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Cadre 21">
            <a:extLst>
              <a:ext uri="{FF2B5EF4-FFF2-40B4-BE49-F238E27FC236}">
                <a16:creationId xmlns:a16="http://schemas.microsoft.com/office/drawing/2014/main" id="{6A0697B0-D29D-143C-B24C-17E6BABCBD4C}"/>
              </a:ext>
            </a:extLst>
          </p:cNvPr>
          <p:cNvSpPr/>
          <p:nvPr/>
        </p:nvSpPr>
        <p:spPr>
          <a:xfrm>
            <a:off x="284715" y="861028"/>
            <a:ext cx="3997103" cy="991629"/>
          </a:xfrm>
          <a:prstGeom prst="frame">
            <a:avLst>
              <a:gd name="adj1" fmla="val 5801"/>
            </a:avLst>
          </a:pr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839124F1-1BEC-99AA-7B6F-92E65D3370B6}"/>
              </a:ext>
            </a:extLst>
          </p:cNvPr>
          <p:cNvCxnSpPr>
            <a:cxnSpLocks/>
          </p:cNvCxnSpPr>
          <p:nvPr/>
        </p:nvCxnSpPr>
        <p:spPr>
          <a:xfrm>
            <a:off x="4907192" y="781878"/>
            <a:ext cx="58860" cy="613281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">
            <a:extLst>
              <a:ext uri="{FF2B5EF4-FFF2-40B4-BE49-F238E27FC236}">
                <a16:creationId xmlns:a16="http://schemas.microsoft.com/office/drawing/2014/main" id="{A8DCC7D7-F86C-4493-ACA4-872F2C48A31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0556" y="1860177"/>
            <a:ext cx="4436168" cy="4205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4851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A3ED36-297B-2C77-5B39-9422E97A99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764" y="0"/>
            <a:ext cx="12192000" cy="456704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pPr algn="ctr"/>
            <a:r>
              <a:rPr lang="fr-FR" b="1" dirty="0"/>
              <a:t>Quantification and propagation of the streamers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F55448F2-1DC3-0090-82DA-6F38DEA12A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004" r="3516" b="23538"/>
          <a:stretch/>
        </p:blipFill>
        <p:spPr>
          <a:xfrm>
            <a:off x="96420" y="456703"/>
            <a:ext cx="4306616" cy="5721893"/>
          </a:xfr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8DCA4E10-AD09-3756-5357-3D1312B33D99}"/>
              </a:ext>
            </a:extLst>
          </p:cNvPr>
          <p:cNvSpPr txBox="1"/>
          <p:nvPr/>
        </p:nvSpPr>
        <p:spPr>
          <a:xfrm>
            <a:off x="96420" y="6178597"/>
            <a:ext cx="46878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A" b="1" u="sng" dirty="0">
                <a:effectLst/>
                <a:latin typeface="Helvetica" pitchFamily="2" charset="0"/>
              </a:rPr>
              <a:t>Figure 5: </a:t>
            </a:r>
            <a:r>
              <a:rPr lang="fr-CA" dirty="0">
                <a:effectLst/>
                <a:latin typeface="Helvetica" pitchFamily="2" charset="0"/>
              </a:rPr>
              <a:t>1 ns-integrated ICCD d = 100 </a:t>
            </a:r>
            <a:r>
              <a:rPr lang="el-GR" dirty="0">
                <a:effectLst/>
                <a:latin typeface="Helvetica" pitchFamily="2" charset="0"/>
              </a:rPr>
              <a:t>μ</a:t>
            </a:r>
            <a:r>
              <a:rPr lang="fr-CA" dirty="0">
                <a:effectLst/>
                <a:latin typeface="Helvetica" pitchFamily="2" charset="0"/>
              </a:rPr>
              <a:t>m and Va = 20 kV. A. Herrmann et al (2022)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1C1313C-A7E7-53E1-4746-5AF216F55A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3B810-0E81-7743-9638-FFEEA1CCDC4A}" type="slidenum">
              <a:rPr lang="fr-FR" smtClean="0"/>
              <a:t>5</a:t>
            </a:fld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Espace réservé du contenu 2">
                <a:extLst>
                  <a:ext uri="{FF2B5EF4-FFF2-40B4-BE49-F238E27FC236}">
                    <a16:creationId xmlns:a16="http://schemas.microsoft.com/office/drawing/2014/main" id="{2906DC7C-07AF-DC22-0DE2-640C28F6CD8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935992" y="927529"/>
                <a:ext cx="6702287" cy="157586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anose="020B0604020202020204" pitchFamily="34" charset="0"/>
                  <a:buNone/>
                </a:pPr>
                <a:r>
                  <a:rPr lang="fr-FR" u="sng" dirty="0"/>
                  <a:t>Investigation of the plasma dots properties:</a:t>
                </a:r>
                <a:endParaRPr lang="fr-FR" dirty="0"/>
              </a:p>
              <a:p>
                <a:pPr algn="ctr"/>
                <a:r>
                  <a:rPr lang="fr-FR" dirty="0"/>
                  <a:t>Propagation velocity: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𝐷𝑜𝑡</m:t>
                        </m:r>
                      </m:sub>
                    </m:sSub>
                  </m:oMath>
                </a14:m>
                <a:endParaRPr lang="fr-FR" dirty="0"/>
              </a:p>
              <a:p>
                <a:pPr algn="ctr"/>
                <a:r>
                  <a:rPr lang="fr-FR" dirty="0"/>
                  <a:t>Number of plasma dots: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𝑑𝑜𝑡</m:t>
                        </m:r>
                      </m:sub>
                    </m:sSub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10" name="Espace réservé du contenu 2">
                <a:extLst>
                  <a:ext uri="{FF2B5EF4-FFF2-40B4-BE49-F238E27FC236}">
                    <a16:creationId xmlns:a16="http://schemas.microsoft.com/office/drawing/2014/main" id="{2906DC7C-07AF-DC22-0DE2-640C28F6CD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5992" y="927529"/>
                <a:ext cx="6702287" cy="1575869"/>
              </a:xfrm>
              <a:prstGeom prst="rect">
                <a:avLst/>
              </a:prstGeom>
              <a:blipFill>
                <a:blip r:embed="rId3"/>
                <a:stretch>
                  <a:fillRect l="-91" t="-6178" b="-579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adre 7">
            <a:extLst>
              <a:ext uri="{FF2B5EF4-FFF2-40B4-BE49-F238E27FC236}">
                <a16:creationId xmlns:a16="http://schemas.microsoft.com/office/drawing/2014/main" id="{3995A19A-DFC0-17ED-FECC-87442C76A447}"/>
              </a:ext>
            </a:extLst>
          </p:cNvPr>
          <p:cNvSpPr/>
          <p:nvPr/>
        </p:nvSpPr>
        <p:spPr>
          <a:xfrm>
            <a:off x="4731033" y="750752"/>
            <a:ext cx="7112206" cy="1965366"/>
          </a:xfrm>
          <a:prstGeom prst="frame">
            <a:avLst>
              <a:gd name="adj1" fmla="val 3829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7B542DEF-5137-F350-C582-42E2D3F7007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84"/>
          <a:stretch/>
        </p:blipFill>
        <p:spPr>
          <a:xfrm>
            <a:off x="4516790" y="2864061"/>
            <a:ext cx="7553037" cy="2508004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2123EA87-97FB-8D2B-A4A9-77F9A99F2B1C}"/>
              </a:ext>
            </a:extLst>
          </p:cNvPr>
          <p:cNvSpPr txBox="1"/>
          <p:nvPr/>
        </p:nvSpPr>
        <p:spPr>
          <a:xfrm>
            <a:off x="4516790" y="5401794"/>
            <a:ext cx="728395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A" b="1" u="sng" dirty="0">
                <a:effectLst/>
                <a:latin typeface="Helvetica" pitchFamily="2" charset="0"/>
              </a:rPr>
              <a:t>Figure 6: </a:t>
            </a:r>
            <a:r>
              <a:rPr lang="fr-CA" dirty="0">
                <a:effectLst/>
                <a:latin typeface="Helvetica" pitchFamily="2" charset="0"/>
              </a:rPr>
              <a:t>5 ns-integrated </a:t>
            </a:r>
            <a:r>
              <a:rPr lang="en-CA" dirty="0">
                <a:effectLst/>
                <a:latin typeface="Helvetica" pitchFamily="2" charset="0"/>
              </a:rPr>
              <a:t>used to estimate the number of plasma dot</a:t>
            </a:r>
            <a:r>
              <a:rPr lang="fr-CA" dirty="0">
                <a:effectLst/>
                <a:latin typeface="Helvetica" pitchFamily="2" charset="0"/>
              </a:rPr>
              <a:t>. A. Herrmann et al (2022)</a:t>
            </a:r>
          </a:p>
        </p:txBody>
      </p:sp>
    </p:spTree>
    <p:extLst>
      <p:ext uri="{BB962C8B-B14F-4D97-AF65-F5344CB8AC3E}">
        <p14:creationId xmlns:p14="http://schemas.microsoft.com/office/powerpoint/2010/main" val="41868210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1">
            <a:extLst>
              <a:ext uri="{FF2B5EF4-FFF2-40B4-BE49-F238E27FC236}">
                <a16:creationId xmlns:a16="http://schemas.microsoft.com/office/drawing/2014/main" id="{066CE3C2-AFDA-42C1-E318-BB0FF2467B1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057" t="50000" r="50000"/>
          <a:stretch/>
        </p:blipFill>
        <p:spPr>
          <a:xfrm>
            <a:off x="6913481" y="1654393"/>
            <a:ext cx="5017969" cy="4092064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E60CC59-BE37-06F8-D5F7-27031E271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6809"/>
            <a:ext cx="12192000" cy="821634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pPr algn="ctr"/>
            <a:r>
              <a:rPr lang="fr-FR" sz="3200" b="1" dirty="0"/>
              <a:t>Propagation velocity of the plasma dots and quantification of their number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0AA0EE5F-EE4A-09FF-CA18-A66D8590BB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1025" y="2176699"/>
            <a:ext cx="3134749" cy="2918560"/>
          </a:xfr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B3EDCF06-5843-661D-493B-50D84DFFE2D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33"/>
          <a:stretch/>
        </p:blipFill>
        <p:spPr>
          <a:xfrm>
            <a:off x="3195874" y="2194944"/>
            <a:ext cx="3195644" cy="3199796"/>
          </a:xfrm>
          <a:prstGeom prst="rect">
            <a:avLst/>
          </a:prstGeom>
        </p:spPr>
      </p:pic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9AC8A24B-7D6E-2AB5-65A1-B901D3E4C2F9}"/>
              </a:ext>
            </a:extLst>
          </p:cNvPr>
          <p:cNvCxnSpPr>
            <a:cxnSpLocks/>
          </p:cNvCxnSpPr>
          <p:nvPr/>
        </p:nvCxnSpPr>
        <p:spPr>
          <a:xfrm>
            <a:off x="6575998" y="821635"/>
            <a:ext cx="0" cy="6036365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9B210FF2-0400-AC6B-8504-9688D1B35271}"/>
                  </a:ext>
                </a:extLst>
              </p:cNvPr>
              <p:cNvSpPr txBox="1"/>
              <p:nvPr/>
            </p:nvSpPr>
            <p:spPr>
              <a:xfrm>
                <a:off x="7247186" y="1012767"/>
                <a:ext cx="4456285" cy="3956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1" i="1" smtClean="0">
                            <a:latin typeface="Cambria Math" panose="02040503050406030204" pitchFamily="18" charset="0"/>
                          </a:rPr>
                          <m:t>𝒅</m:t>
                        </m:r>
                      </m:e>
                      <m:sub>
                        <m:r>
                          <a:rPr lang="en-CA" b="1" i="1" smtClean="0">
                            <a:latin typeface="Cambria Math" panose="02040503050406030204" pitchFamily="18" charset="0"/>
                          </a:rPr>
                          <m:t>𝒈𝒂𝒑</m:t>
                        </m:r>
                      </m:sub>
                    </m:sSub>
                  </m:oMath>
                </a14:m>
                <a:r>
                  <a:rPr lang="fr-FR" b="1" dirty="0"/>
                  <a:t> increased of 200</a:t>
                </a:r>
                <a14:m>
                  <m:oMath xmlns:m="http://schemas.openxmlformats.org/officeDocument/2006/math">
                    <m:r>
                      <a:rPr lang="fr-FR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  <m:r>
                      <a:rPr lang="en-CA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𝒎</m:t>
                    </m:r>
                  </m:oMath>
                </a14:m>
                <a:r>
                  <a:rPr lang="fr-FR" b="1" dirty="0"/>
                  <a:t>: 1 plasma dot lost</a:t>
                </a:r>
              </a:p>
            </p:txBody>
          </p:sp>
        </mc:Choice>
        <mc:Fallback xmlns="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9B210FF2-0400-AC6B-8504-9688D1B352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7186" y="1012767"/>
                <a:ext cx="4456285" cy="395621"/>
              </a:xfrm>
              <a:prstGeom prst="rect">
                <a:avLst/>
              </a:prstGeom>
              <a:blipFill>
                <a:blip r:embed="rId5"/>
                <a:stretch>
                  <a:fillRect t="-6154" b="-1846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Image 3">
            <a:extLst>
              <a:ext uri="{FF2B5EF4-FFF2-40B4-BE49-F238E27FC236}">
                <a16:creationId xmlns:a16="http://schemas.microsoft.com/office/drawing/2014/main" id="{AF0CC54D-855A-BB99-330B-9593719423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74264" y="5365457"/>
            <a:ext cx="1003300" cy="38100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66D86F08-21B1-B937-C9C1-C9922B1FA857}"/>
              </a:ext>
            </a:extLst>
          </p:cNvPr>
          <p:cNvSpPr txBox="1"/>
          <p:nvPr/>
        </p:nvSpPr>
        <p:spPr>
          <a:xfrm>
            <a:off x="387374" y="5746457"/>
            <a:ext cx="55902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A" b="1" u="sng" dirty="0">
                <a:latin typeface="Helvetica" pitchFamily="2" charset="0"/>
              </a:rPr>
              <a:t>Figure 7: </a:t>
            </a:r>
            <a:r>
              <a:rPr lang="fr-CA" dirty="0">
                <a:latin typeface="Helvetica" pitchFamily="2" charset="0"/>
              </a:rPr>
              <a:t>Evolution of the radial position and the propagation velocity of the plasma dots. </a:t>
            </a:r>
          </a:p>
          <a:p>
            <a:r>
              <a:rPr lang="fr-CA" dirty="0">
                <a:latin typeface="Helvetica" pitchFamily="2" charset="0"/>
              </a:rPr>
              <a:t>A. Herrmann et al (2022)</a:t>
            </a:r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A9E0DC72-E15A-E236-BFDC-2465307679BB}"/>
              </a:ext>
            </a:extLst>
          </p:cNvPr>
          <p:cNvSpPr txBox="1"/>
          <p:nvPr/>
        </p:nvSpPr>
        <p:spPr>
          <a:xfrm>
            <a:off x="227649" y="1060539"/>
            <a:ext cx="615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/>
              <a:t>Increase of the velocity with an increase of the applied voltage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3D1EBE5A-6925-4158-AFAD-80075BC83810}"/>
              </a:ext>
            </a:extLst>
          </p:cNvPr>
          <p:cNvSpPr txBox="1"/>
          <p:nvPr/>
        </p:nvSpPr>
        <p:spPr>
          <a:xfrm>
            <a:off x="6760479" y="5605096"/>
            <a:ext cx="4976980" cy="9459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A" b="1" u="sng" dirty="0">
                <a:effectLst/>
                <a:latin typeface="Helvetica" pitchFamily="2" charset="0"/>
              </a:rPr>
              <a:t>Figure </a:t>
            </a:r>
            <a:r>
              <a:rPr lang="fr-CA" b="1" u="sng" dirty="0">
                <a:latin typeface="Helvetica" pitchFamily="2" charset="0"/>
              </a:rPr>
              <a:t>8</a:t>
            </a:r>
            <a:r>
              <a:rPr lang="fr-CA" b="1" u="sng" dirty="0">
                <a:effectLst/>
                <a:latin typeface="Helvetica" pitchFamily="2" charset="0"/>
              </a:rPr>
              <a:t>:  </a:t>
            </a:r>
            <a:r>
              <a:rPr lang="en-US" dirty="0">
                <a:latin typeface="Helvetica" pitchFamily="2" charset="0"/>
              </a:rPr>
              <a:t>Variation of N</a:t>
            </a:r>
            <a:r>
              <a:rPr lang="en-US" baseline="-25000" dirty="0">
                <a:latin typeface="Helvetica" pitchFamily="2" charset="0"/>
              </a:rPr>
              <a:t>dots</a:t>
            </a:r>
            <a:r>
              <a:rPr lang="en-US" dirty="0">
                <a:latin typeface="Helvetica" pitchFamily="2" charset="0"/>
              </a:rPr>
              <a:t> as a function of d for selected values of V</a:t>
            </a:r>
            <a:r>
              <a:rPr lang="en-US" baseline="-25000" dirty="0">
                <a:latin typeface="Helvetica" pitchFamily="2" charset="0"/>
              </a:rPr>
              <a:t>bd</a:t>
            </a:r>
            <a:r>
              <a:rPr lang="en-US" dirty="0">
                <a:latin typeface="Helvetica" pitchFamily="2" charset="0"/>
              </a:rPr>
              <a:t> (6 &lt; V</a:t>
            </a:r>
            <a:r>
              <a:rPr lang="en-US" baseline="-25000" dirty="0">
                <a:latin typeface="Helvetica" pitchFamily="2" charset="0"/>
              </a:rPr>
              <a:t>bd</a:t>
            </a:r>
            <a:r>
              <a:rPr lang="en-US" dirty="0">
                <a:latin typeface="Helvetica" pitchFamily="2" charset="0"/>
              </a:rPr>
              <a:t> &lt; 7 kV)</a:t>
            </a:r>
            <a:r>
              <a:rPr lang="fr-CA" dirty="0">
                <a:effectLst/>
                <a:latin typeface="Helvetica" pitchFamily="2" charset="0"/>
              </a:rPr>
              <a:t>. </a:t>
            </a:r>
          </a:p>
          <a:p>
            <a:r>
              <a:rPr lang="fr-CA" dirty="0">
                <a:latin typeface="Helvetica" pitchFamily="2" charset="0"/>
              </a:rPr>
              <a:t>A. Herrmann et al (2022)</a:t>
            </a:r>
            <a:endParaRPr lang="fr-CA" dirty="0">
              <a:effectLst/>
              <a:latin typeface="Helvetica" pitchFamily="2" charset="0"/>
            </a:endParaRPr>
          </a:p>
        </p:txBody>
      </p:sp>
      <p:sp>
        <p:nvSpPr>
          <p:cNvPr id="3" name="Cadre 2">
            <a:extLst>
              <a:ext uri="{FF2B5EF4-FFF2-40B4-BE49-F238E27FC236}">
                <a16:creationId xmlns:a16="http://schemas.microsoft.com/office/drawing/2014/main" id="{EA0D4A1C-5301-8984-4DC9-5D1E8BB87D7E}"/>
              </a:ext>
            </a:extLst>
          </p:cNvPr>
          <p:cNvSpPr/>
          <p:nvPr/>
        </p:nvSpPr>
        <p:spPr>
          <a:xfrm>
            <a:off x="7171442" y="953757"/>
            <a:ext cx="4566017" cy="513640"/>
          </a:xfrm>
          <a:prstGeom prst="frame">
            <a:avLst>
              <a:gd name="adj1" fmla="val 5801"/>
            </a:avLst>
          </a:pr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6" name="Cadre 15">
            <a:extLst>
              <a:ext uri="{FF2B5EF4-FFF2-40B4-BE49-F238E27FC236}">
                <a16:creationId xmlns:a16="http://schemas.microsoft.com/office/drawing/2014/main" id="{E824AE8D-7393-C0AD-308B-38944D9A8BCD}"/>
              </a:ext>
            </a:extLst>
          </p:cNvPr>
          <p:cNvSpPr/>
          <p:nvPr/>
        </p:nvSpPr>
        <p:spPr>
          <a:xfrm>
            <a:off x="210655" y="953757"/>
            <a:ext cx="6134479" cy="589989"/>
          </a:xfrm>
          <a:prstGeom prst="frame">
            <a:avLst>
              <a:gd name="adj1" fmla="val 5801"/>
            </a:avLst>
          </a:pr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24C3AED-B734-C9FD-977A-73AAE6D42E1D}"/>
              </a:ext>
            </a:extLst>
          </p:cNvPr>
          <p:cNvSpPr/>
          <p:nvPr/>
        </p:nvSpPr>
        <p:spPr>
          <a:xfrm>
            <a:off x="672232" y="2216844"/>
            <a:ext cx="357809" cy="393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D3B9AE1-179D-CB05-F9B8-AE7FD07E0E8E}"/>
              </a:ext>
            </a:extLst>
          </p:cNvPr>
          <p:cNvSpPr/>
          <p:nvPr/>
        </p:nvSpPr>
        <p:spPr>
          <a:xfrm>
            <a:off x="3735424" y="2610128"/>
            <a:ext cx="357809" cy="393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C4928952-490F-1840-A517-95724253C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3B810-0E81-7743-9638-FFEEA1CCDC4A}" type="slidenum">
              <a:rPr lang="fr-FR" smtClean="0"/>
              <a:t>6</a:t>
            </a:fld>
            <a:endParaRPr lang="fr-FR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FC99F60-3885-F0AE-1F8C-4EAC76CB8938}"/>
              </a:ext>
            </a:extLst>
          </p:cNvPr>
          <p:cNvSpPr/>
          <p:nvPr/>
        </p:nvSpPr>
        <p:spPr>
          <a:xfrm>
            <a:off x="3735423" y="2235208"/>
            <a:ext cx="357809" cy="393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A3EEEB19-5152-3584-2C0A-5952C4BD56D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67307" y="3691468"/>
            <a:ext cx="1175747" cy="1278482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0525F936-B3D4-5977-8FE8-9785627D626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614123" y="3691468"/>
            <a:ext cx="1164331" cy="127848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1C7865BB-C754-23DF-E4A8-176AD1097C33}"/>
              </a:ext>
            </a:extLst>
          </p:cNvPr>
          <p:cNvSpPr/>
          <p:nvPr/>
        </p:nvSpPr>
        <p:spPr>
          <a:xfrm>
            <a:off x="7067542" y="1654393"/>
            <a:ext cx="311027" cy="64887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009448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re 1">
                <a:extLst>
                  <a:ext uri="{FF2B5EF4-FFF2-40B4-BE49-F238E27FC236}">
                    <a16:creationId xmlns:a16="http://schemas.microsoft.com/office/drawing/2014/main" id="{1700E752-25F8-03E4-7D92-2AA6C0DFDA5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0" y="-28583"/>
                <a:ext cx="12192000" cy="662782"/>
              </a:xfrm>
              <a:solidFill>
                <a:srgbClr val="FFFF00"/>
              </a:solidFill>
            </p:spPr>
            <p:txBody>
              <a:bodyPr>
                <a:normAutofit fontScale="90000"/>
              </a:bodyPr>
              <a:lstStyle/>
              <a:p>
                <a:pPr algn="ctr"/>
                <a:r>
                  <a:rPr lang="fr-FR" b="1" dirty="0"/>
                  <a:t>Influence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1" i="1" smtClean="0">
                            <a:latin typeface="Cambria Math" panose="02040503050406030204" pitchFamily="18" charset="0"/>
                          </a:rPr>
                          <m:t>𝒅</m:t>
                        </m:r>
                      </m:e>
                      <m:sub>
                        <m:r>
                          <a:rPr lang="en-CA" b="1" i="1" smtClean="0">
                            <a:latin typeface="Cambria Math" panose="02040503050406030204" pitchFamily="18" charset="0"/>
                          </a:rPr>
                          <m:t>𝒈𝒂𝒑</m:t>
                        </m:r>
                      </m:sub>
                    </m:sSub>
                  </m:oMath>
                </a14:m>
                <a:r>
                  <a:rPr lang="fr-FR" b="1" dirty="0"/>
                  <a:t> on the charge measurement</a:t>
                </a:r>
              </a:p>
            </p:txBody>
          </p:sp>
        </mc:Choice>
        <mc:Fallback>
          <p:sp>
            <p:nvSpPr>
              <p:cNvPr id="2" name="Titre 1">
                <a:extLst>
                  <a:ext uri="{FF2B5EF4-FFF2-40B4-BE49-F238E27FC236}">
                    <a16:creationId xmlns:a16="http://schemas.microsoft.com/office/drawing/2014/main" id="{1700E752-25F8-03E4-7D92-2AA6C0DFDA5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-28583"/>
                <a:ext cx="12192000" cy="662782"/>
              </a:xfrm>
              <a:blipFill>
                <a:blip r:embed="rId3"/>
                <a:stretch>
                  <a:fillRect t="-24528" b="-3584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 4">
            <a:extLst>
              <a:ext uri="{FF2B5EF4-FFF2-40B4-BE49-F238E27FC236}">
                <a16:creationId xmlns:a16="http://schemas.microsoft.com/office/drawing/2014/main" id="{0D8D955A-7097-04A1-C68E-688ED55DC2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635" y="2146580"/>
            <a:ext cx="3778189" cy="3156462"/>
          </a:xfrm>
          <a:prstGeom prst="rect">
            <a:avLst/>
          </a:prstGeom>
        </p:spPr>
      </p:pic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8D1B72F1-F65C-01CF-77BB-6FAF5F17D4E4}"/>
              </a:ext>
            </a:extLst>
          </p:cNvPr>
          <p:cNvCxnSpPr>
            <a:cxnSpLocks/>
          </p:cNvCxnSpPr>
          <p:nvPr/>
        </p:nvCxnSpPr>
        <p:spPr>
          <a:xfrm>
            <a:off x="4569673" y="714956"/>
            <a:ext cx="88345" cy="619521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9">
            <a:extLst>
              <a:ext uri="{FF2B5EF4-FFF2-40B4-BE49-F238E27FC236}">
                <a16:creationId xmlns:a16="http://schemas.microsoft.com/office/drawing/2014/main" id="{475E0C49-80FC-859C-0538-9C69F75D6A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74713" y="2325322"/>
            <a:ext cx="4001042" cy="296629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60B7D395-B14C-B496-BB98-F9C0F5380690}"/>
                  </a:ext>
                </a:extLst>
              </p:cNvPr>
              <p:cNvSpPr txBox="1"/>
              <p:nvPr/>
            </p:nvSpPr>
            <p:spPr>
              <a:xfrm>
                <a:off x="1927726" y="1188969"/>
                <a:ext cx="67319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1" i="1" smtClean="0"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en-CA" b="1" i="1" smtClean="0">
                              <a:latin typeface="Cambria Math" panose="02040503050406030204" pitchFamily="18" charset="0"/>
                            </a:rPr>
                            <m:t>𝒕𝒐𝒕𝒂𝒍</m:t>
                          </m:r>
                          <m:r>
                            <a:rPr lang="en-CA" b="1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</m:oMath>
                  </m:oMathPara>
                </a14:m>
                <a:endParaRPr lang="fr-FR" b="1" dirty="0"/>
              </a:p>
            </p:txBody>
          </p:sp>
        </mc:Choice>
        <mc:Fallback xmlns="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60B7D395-B14C-B496-BB98-F9C0F53806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7726" y="1188969"/>
                <a:ext cx="673197" cy="276999"/>
              </a:xfrm>
              <a:prstGeom prst="rect">
                <a:avLst/>
              </a:prstGeom>
              <a:blipFill>
                <a:blip r:embed="rId6"/>
                <a:stretch>
                  <a:fillRect l="-9259" r="-7407" b="-3478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FC45CD77-0783-D64C-336E-EE22962AE208}"/>
                  </a:ext>
                </a:extLst>
              </p:cNvPr>
              <p:cNvSpPr txBox="1"/>
              <p:nvPr/>
            </p:nvSpPr>
            <p:spPr>
              <a:xfrm>
                <a:off x="7508185" y="1103554"/>
                <a:ext cx="2014101" cy="56707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1" i="1" smtClean="0"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en-CA" b="1" i="1" smtClean="0">
                              <a:latin typeface="Cambria Math" panose="02040503050406030204" pitchFamily="18" charset="0"/>
                            </a:rPr>
                            <m:t>𝒅𝒐𝒕</m:t>
                          </m:r>
                        </m:sub>
                      </m:sSub>
                      <m:r>
                        <a:rPr lang="en-CA" b="1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CA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CA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b="1" i="1" smtClean="0">
                                  <a:latin typeface="Cambria Math" panose="02040503050406030204" pitchFamily="18" charset="0"/>
                                </a:rPr>
                                <m:t>𝑸</m:t>
                              </m:r>
                            </m:e>
                            <m:sub>
                              <m:r>
                                <a:rPr lang="en-CA" b="1" i="1" smtClean="0">
                                  <a:latin typeface="Cambria Math" panose="02040503050406030204" pitchFamily="18" charset="0"/>
                                </a:rPr>
                                <m:t>𝒕𝒐𝒕𝒂𝒍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CA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b="1" i="1" smtClean="0"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n-CA" b="1" i="1" smtClean="0">
                                  <a:latin typeface="Cambria Math" panose="02040503050406030204" pitchFamily="18" charset="0"/>
                                </a:rPr>
                                <m:t>𝑫𝒐𝒕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 b="1" dirty="0"/>
              </a:p>
            </p:txBody>
          </p:sp>
        </mc:Choice>
        <mc:Fallback xmlns="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FC45CD77-0783-D64C-336E-EE22962AE2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8185" y="1103554"/>
                <a:ext cx="2014101" cy="567078"/>
              </a:xfrm>
              <a:prstGeom prst="rect">
                <a:avLst/>
              </a:prstGeom>
              <a:blipFill>
                <a:blip r:embed="rId7"/>
                <a:stretch>
                  <a:fillRect t="-4348" b="-652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6F81E180-9B46-9521-67F1-CE0348FD1E67}"/>
                  </a:ext>
                </a:extLst>
              </p:cNvPr>
              <p:cNvSpPr txBox="1"/>
              <p:nvPr/>
            </p:nvSpPr>
            <p:spPr>
              <a:xfrm>
                <a:off x="1" y="5769739"/>
                <a:ext cx="4532172" cy="9459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CA" b="1" u="sng" dirty="0">
                    <a:effectLst/>
                    <a:latin typeface="Helvetica" pitchFamily="2" charset="0"/>
                  </a:rPr>
                  <a:t>Figure </a:t>
                </a:r>
                <a:r>
                  <a:rPr lang="fr-CA" b="1" u="sng" dirty="0">
                    <a:latin typeface="Helvetica" pitchFamily="2" charset="0"/>
                  </a:rPr>
                  <a:t>9</a:t>
                </a:r>
                <a:r>
                  <a:rPr lang="fr-CA" b="1" u="sng" dirty="0">
                    <a:effectLst/>
                    <a:latin typeface="Helvetica" pitchFamily="2" charset="0"/>
                  </a:rPr>
                  <a:t>: </a:t>
                </a:r>
                <a:r>
                  <a:rPr lang="fr-CA" dirty="0">
                    <a:effectLst/>
                    <a:latin typeface="Helvetica" pitchFamily="2" charset="0"/>
                  </a:rPr>
                  <a:t>Variation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A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effectLst/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CA" b="0" i="1" smtClean="0">
                            <a:effectLst/>
                            <a:latin typeface="Cambria Math" panose="02040503050406030204" pitchFamily="18" charset="0"/>
                          </a:rPr>
                          <m:t>𝑡𝑜𝑡𝑎𝑙</m:t>
                        </m:r>
                      </m:sub>
                    </m:sSub>
                    <m:r>
                      <a:rPr lang="en-CA" b="0" i="1" smtClean="0">
                        <a:effectLst/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fr-CA" dirty="0">
                    <a:effectLst/>
                    <a:latin typeface="Helvetica" pitchFamily="2" charset="0"/>
                  </a:rPr>
                  <a:t>as a function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A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effectLst/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CA" b="0" i="1" smtClean="0">
                            <a:effectLst/>
                            <a:latin typeface="Cambria Math" panose="02040503050406030204" pitchFamily="18" charset="0"/>
                          </a:rPr>
                          <m:t>𝑔𝑎𝑝</m:t>
                        </m:r>
                      </m:sub>
                    </m:sSub>
                  </m:oMath>
                </a14:m>
                <a:r>
                  <a:rPr lang="fr-CA" dirty="0">
                    <a:effectLst/>
                    <a:latin typeface="Helvetica" pitchFamily="2" charset="0"/>
                  </a:rPr>
                  <a:t>.</a:t>
                </a:r>
              </a:p>
              <a:p>
                <a:r>
                  <a:rPr lang="fr-CA" dirty="0">
                    <a:latin typeface="Helvetica" pitchFamily="2" charset="0"/>
                  </a:rPr>
                  <a:t>A. Herrmann et al (2022)</a:t>
                </a:r>
                <a:endParaRPr lang="fr-CA" dirty="0">
                  <a:effectLst/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6F81E180-9B46-9521-67F1-CE0348FD1E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" y="5769739"/>
                <a:ext cx="4532172" cy="945900"/>
              </a:xfrm>
              <a:prstGeom prst="rect">
                <a:avLst/>
              </a:prstGeom>
              <a:blipFill>
                <a:blip r:embed="rId8"/>
                <a:stretch>
                  <a:fillRect l="-1120" t="-2667" b="-1066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467BB919-2F31-31A5-21F4-2EAF7AC252A8}"/>
                  </a:ext>
                </a:extLst>
              </p:cNvPr>
              <p:cNvSpPr txBox="1"/>
              <p:nvPr/>
            </p:nvSpPr>
            <p:spPr>
              <a:xfrm>
                <a:off x="4899325" y="5811443"/>
                <a:ext cx="7054511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CA" b="1" u="sng" dirty="0">
                    <a:effectLst/>
                    <a:latin typeface="Helvetica" pitchFamily="2" charset="0"/>
                  </a:rPr>
                  <a:t>Figure </a:t>
                </a:r>
                <a:r>
                  <a:rPr lang="fr-CA" b="1" u="sng" dirty="0">
                    <a:latin typeface="Helvetica" pitchFamily="2" charset="0"/>
                  </a:rPr>
                  <a:t>10</a:t>
                </a:r>
                <a:r>
                  <a:rPr lang="fr-CA" b="1" u="sng" dirty="0">
                    <a:effectLst/>
                    <a:latin typeface="Helvetica" pitchFamily="2" charset="0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A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effectLst/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CA" b="0" i="1" smtClean="0">
                            <a:effectLst/>
                            <a:latin typeface="Cambria Math" panose="02040503050406030204" pitchFamily="18" charset="0"/>
                          </a:rPr>
                          <m:t>𝑑𝑜𝑡𝑠</m:t>
                        </m:r>
                      </m:sub>
                    </m:sSub>
                  </m:oMath>
                </a14:m>
                <a:r>
                  <a:rPr lang="fr-CA" dirty="0">
                    <a:effectLst/>
                    <a:latin typeface="Helvetica" pitchFamily="2" charset="0"/>
                  </a:rPr>
                  <a:t> as a function of the gap distance and the applied voltage. </a:t>
                </a:r>
                <a:r>
                  <a:rPr lang="fr-CA" dirty="0">
                    <a:latin typeface="Helvetica" pitchFamily="2" charset="0"/>
                  </a:rPr>
                  <a:t>A. Herrmann et al (2022)</a:t>
                </a:r>
                <a:endParaRPr lang="fr-CA" dirty="0">
                  <a:effectLst/>
                  <a:latin typeface="Helvetica" pitchFamily="2" charset="0"/>
                </a:endParaRPr>
              </a:p>
            </p:txBody>
          </p:sp>
        </mc:Choice>
        <mc:Fallback xmlns="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467BB919-2F31-31A5-21F4-2EAF7AC252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9325" y="5811443"/>
                <a:ext cx="7054511" cy="646331"/>
              </a:xfrm>
              <a:prstGeom prst="rect">
                <a:avLst/>
              </a:prstGeom>
              <a:blipFill>
                <a:blip r:embed="rId9"/>
                <a:stretch>
                  <a:fillRect l="-778" t="-4717" b="-1415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adre 13">
            <a:extLst>
              <a:ext uri="{FF2B5EF4-FFF2-40B4-BE49-F238E27FC236}">
                <a16:creationId xmlns:a16="http://schemas.microsoft.com/office/drawing/2014/main" id="{31AC3B61-7B5E-2579-1DDC-79B07790838B}"/>
              </a:ext>
            </a:extLst>
          </p:cNvPr>
          <p:cNvSpPr/>
          <p:nvPr/>
        </p:nvSpPr>
        <p:spPr>
          <a:xfrm>
            <a:off x="1553575" y="1029463"/>
            <a:ext cx="1283675" cy="672243"/>
          </a:xfrm>
          <a:prstGeom prst="frame">
            <a:avLst>
              <a:gd name="adj1" fmla="val 5801"/>
            </a:avLst>
          </a:pr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5" name="Cadre 14">
            <a:extLst>
              <a:ext uri="{FF2B5EF4-FFF2-40B4-BE49-F238E27FC236}">
                <a16:creationId xmlns:a16="http://schemas.microsoft.com/office/drawing/2014/main" id="{2F1122A9-E2C7-2F4C-FC8E-57D2161D90CA}"/>
              </a:ext>
            </a:extLst>
          </p:cNvPr>
          <p:cNvSpPr/>
          <p:nvPr/>
        </p:nvSpPr>
        <p:spPr>
          <a:xfrm>
            <a:off x="7674116" y="1029463"/>
            <a:ext cx="1682241" cy="753810"/>
          </a:xfrm>
          <a:prstGeom prst="frame">
            <a:avLst>
              <a:gd name="adj1" fmla="val 5801"/>
            </a:avLst>
          </a:pr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A1D71E63-5E64-B10C-A4B4-61332298F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3B810-0E81-7743-9638-FFEEA1CCDC4A}" type="slidenum">
              <a:rPr lang="fr-FR" smtClean="0"/>
              <a:t>7</a:t>
            </a:fld>
            <a:endParaRPr lang="fr-FR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4713E28-A48A-F45F-A021-A61EA218DCF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35848" y="2417999"/>
            <a:ext cx="3338865" cy="2873613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EDDE68C7-7920-8C59-3C7C-528910F4F22D}"/>
              </a:ext>
            </a:extLst>
          </p:cNvPr>
          <p:cNvSpPr/>
          <p:nvPr/>
        </p:nvSpPr>
        <p:spPr>
          <a:xfrm>
            <a:off x="188635" y="2146580"/>
            <a:ext cx="357809" cy="393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B07E5DF-2414-F7EC-BB5B-703CB12F0DEF}"/>
              </a:ext>
            </a:extLst>
          </p:cNvPr>
          <p:cNvSpPr/>
          <p:nvPr/>
        </p:nvSpPr>
        <p:spPr>
          <a:xfrm>
            <a:off x="4833747" y="2528433"/>
            <a:ext cx="338776" cy="41120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286B602-8B53-4B2F-EAF9-E360718E71C7}"/>
              </a:ext>
            </a:extLst>
          </p:cNvPr>
          <p:cNvSpPr/>
          <p:nvPr/>
        </p:nvSpPr>
        <p:spPr>
          <a:xfrm>
            <a:off x="8100837" y="2266782"/>
            <a:ext cx="357809" cy="39328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443015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C5166F-A94F-A26A-EC27-742A9068C5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18256"/>
            <a:ext cx="12192001" cy="977050"/>
          </a:xfrm>
          <a:solidFill>
            <a:srgbClr val="FFFF00"/>
          </a:solidFill>
        </p:spPr>
        <p:txBody>
          <a:bodyPr>
            <a:normAutofit/>
          </a:bodyPr>
          <a:lstStyle/>
          <a:p>
            <a:pPr algn="ctr"/>
            <a:r>
              <a:rPr lang="fr-FR" sz="2800" b="1" dirty="0"/>
              <a:t>Estimation of the temporal evolution of the plasma dots properties on the water surface based on the experimental data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CA7D947-6DBF-455B-6193-C568FD48C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3B810-0E81-7743-9638-FFEEA1CCDC4A}" type="slidenum">
              <a:rPr lang="fr-FR" smtClean="0"/>
              <a:t>8</a:t>
            </a:fld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9E50A0B5-31FF-0D38-E619-AE4AFFC682C0}"/>
                  </a:ext>
                </a:extLst>
              </p:cNvPr>
              <p:cNvSpPr txBox="1"/>
              <p:nvPr/>
            </p:nvSpPr>
            <p:spPr>
              <a:xfrm>
                <a:off x="4430616" y="1286972"/>
                <a:ext cx="363896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b="1" dirty="0"/>
                  <a:t>Measurement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000" b="1" i="1" smtClean="0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CA" sz="2000" b="1" i="1" smtClean="0">
                            <a:latin typeface="Cambria Math" panose="02040503050406030204" pitchFamily="18" charset="0"/>
                          </a:rPr>
                          <m:t>𝒅𝒐𝒕</m:t>
                        </m:r>
                      </m:sub>
                    </m:sSub>
                  </m:oMath>
                </a14:m>
                <a:r>
                  <a:rPr lang="fr-FR" sz="2000" b="1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000" b="1" i="1" smtClean="0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CA" sz="2000" b="1" i="1">
                            <a:latin typeface="Cambria Math" panose="02040503050406030204" pitchFamily="18" charset="0"/>
                          </a:rPr>
                          <m:t>𝒅𝒐𝒕</m:t>
                        </m:r>
                      </m:sub>
                    </m:sSub>
                  </m:oMath>
                </a14:m>
                <a:r>
                  <a:rPr lang="fr-FR" sz="2000" b="1" dirty="0"/>
                  <a:t> </a:t>
                </a:r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9E50A0B5-31FF-0D38-E619-AE4AFFC682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0616" y="1286972"/>
                <a:ext cx="3638961" cy="400110"/>
              </a:xfrm>
              <a:prstGeom prst="rect">
                <a:avLst/>
              </a:prstGeom>
              <a:blipFill>
                <a:blip r:embed="rId2"/>
                <a:stretch>
                  <a:fillRect l="-1843" t="-7576" b="-25758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C4972EA7-16F5-DF25-223A-CE48A8871DF2}"/>
                  </a:ext>
                </a:extLst>
              </p:cNvPr>
              <p:cNvSpPr txBox="1"/>
              <p:nvPr/>
            </p:nvSpPr>
            <p:spPr>
              <a:xfrm>
                <a:off x="3922255" y="2023616"/>
                <a:ext cx="4009046" cy="5931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000" b="1" dirty="0"/>
                  <a:t>Space charge field: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000" b="1" i="1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CA" sz="2000" b="1" i="1">
                            <a:latin typeface="Cambria Math" panose="02040503050406030204" pitchFamily="18" charset="0"/>
                          </a:rPr>
                          <m:t>𝑫𝒐𝒕</m:t>
                        </m:r>
                      </m:sub>
                    </m:sSub>
                    <m:r>
                      <a:rPr lang="en-CA" sz="2000" b="1" i="1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CA" sz="2000" b="1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CA" sz="20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sz="2000" b="1" i="1">
                                <a:latin typeface="Cambria Math" panose="02040503050406030204" pitchFamily="18" charset="0"/>
                              </a:rPr>
                              <m:t>𝑸</m:t>
                            </m:r>
                          </m:e>
                          <m:sub>
                            <m:r>
                              <a:rPr lang="en-CA" sz="2000" b="1" i="1">
                                <a:latin typeface="Cambria Math" panose="02040503050406030204" pitchFamily="18" charset="0"/>
                              </a:rPr>
                              <m:t>𝑫𝒐𝒕</m:t>
                            </m:r>
                          </m:sub>
                        </m:sSub>
                      </m:num>
                      <m:den>
                        <m:r>
                          <a:rPr lang="en-CA" sz="2000" b="1" i="1">
                            <a:latin typeface="Cambria Math" panose="02040503050406030204" pitchFamily="18" charset="0"/>
                          </a:rPr>
                          <m:t>𝟒</m:t>
                        </m:r>
                        <m:r>
                          <a:rPr lang="en-CA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𝝅</m:t>
                        </m:r>
                        <m:sSubSup>
                          <m:sSubSupPr>
                            <m:ctrlPr>
                              <a:rPr lang="en-CA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CA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𝑹</m:t>
                            </m:r>
                          </m:e>
                          <m:sub>
                            <m:r>
                              <a:rPr lang="en-CA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𝑫𝒐𝒕</m:t>
                            </m:r>
                          </m:sub>
                          <m:sup>
                            <m:r>
                              <a:rPr lang="en-CA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</m:den>
                    </m:f>
                  </m:oMath>
                </a14:m>
                <a:r>
                  <a:rPr lang="fr-FR" sz="2000" b="1" dirty="0"/>
                  <a:t> </a:t>
                </a:r>
              </a:p>
            </p:txBody>
          </p:sp>
        </mc:Choice>
        <mc:Fallback xmlns="">
          <p:sp>
            <p:nvSpPr>
              <p:cNvPr id="10" name="ZoneTexte 9">
                <a:extLst>
                  <a:ext uri="{FF2B5EF4-FFF2-40B4-BE49-F238E27FC236}">
                    <a16:creationId xmlns:a16="http://schemas.microsoft.com/office/drawing/2014/main" id="{C4972EA7-16F5-DF25-223A-CE48A8871D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2255" y="2023616"/>
                <a:ext cx="4009046" cy="593176"/>
              </a:xfrm>
              <a:prstGeom prst="rect">
                <a:avLst/>
              </a:prstGeom>
              <a:blipFill>
                <a:blip r:embed="rId3"/>
                <a:stretch>
                  <a:fillRect l="-157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5DA22E24-5EAA-B386-9521-F61322BFC03C}"/>
                  </a:ext>
                </a:extLst>
              </p:cNvPr>
              <p:cNvSpPr txBox="1"/>
              <p:nvPr/>
            </p:nvSpPr>
            <p:spPr>
              <a:xfrm>
                <a:off x="4379152" y="2853235"/>
                <a:ext cx="302185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n-CA" sz="20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𝒕𝒐𝒕</m:t>
                          </m:r>
                        </m:sub>
                      </m:sSub>
                      <m:r>
                        <a:rPr lang="en-CA" sz="20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CA" sz="2000" b="1" i="1">
                          <a:latin typeface="Cambria Math" panose="02040503050406030204" pitchFamily="18" charset="0"/>
                        </a:rPr>
                        <m:t>= </m:t>
                      </m:r>
                      <m:sSub>
                        <m:sSubPr>
                          <m:ctrlPr>
                            <a:rPr lang="en-CA" sz="20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1" i="1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n-CA" sz="2000" b="1" i="1">
                              <a:latin typeface="Cambria Math" panose="02040503050406030204" pitchFamily="18" charset="0"/>
                            </a:rPr>
                            <m:t>𝒆𝒙𝒕𝒆𝒓𝒏𝒂𝒍</m:t>
                          </m:r>
                          <m:r>
                            <a:rPr lang="en-CA" sz="2000" b="1" i="1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CA" sz="2000" b="1" i="1">
                          <a:latin typeface="Cambria Math" panose="02040503050406030204" pitchFamily="18" charset="0"/>
                        </a:rPr>
                        <m:t>+ </m:t>
                      </m:r>
                      <m:sSub>
                        <m:sSubPr>
                          <m:ctrlPr>
                            <a:rPr lang="en-CA" sz="20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1" i="1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n-CA" sz="2000" b="1" i="1">
                              <a:latin typeface="Cambria Math" panose="02040503050406030204" pitchFamily="18" charset="0"/>
                            </a:rPr>
                            <m:t>𝑫𝒐𝒕</m:t>
                          </m:r>
                        </m:sub>
                      </m:sSub>
                    </m:oMath>
                  </m:oMathPara>
                </a14:m>
                <a:endParaRPr lang="fr-FR" sz="2000" b="1" dirty="0"/>
              </a:p>
            </p:txBody>
          </p:sp>
        </mc:Choice>
        <mc:Fallback xmlns="">
          <p:sp>
            <p:nvSpPr>
              <p:cNvPr id="11" name="ZoneTexte 10">
                <a:extLst>
                  <a:ext uri="{FF2B5EF4-FFF2-40B4-BE49-F238E27FC236}">
                    <a16:creationId xmlns:a16="http://schemas.microsoft.com/office/drawing/2014/main" id="{5DA22E24-5EAA-B386-9521-F61322BFC0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9152" y="2853235"/>
                <a:ext cx="3021853" cy="400110"/>
              </a:xfrm>
              <a:prstGeom prst="rect">
                <a:avLst/>
              </a:prstGeom>
              <a:blipFill>
                <a:blip r:embed="rId4"/>
                <a:stretch>
                  <a:fillRect b="-303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B695BE6D-18E2-BD5E-6E67-1A1A1FC344FA}"/>
                  </a:ext>
                </a:extLst>
              </p:cNvPr>
              <p:cNvSpPr txBox="1"/>
              <p:nvPr/>
            </p:nvSpPr>
            <p:spPr>
              <a:xfrm>
                <a:off x="3079898" y="3756670"/>
                <a:ext cx="650133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2000" b="1" dirty="0"/>
                  <a:t>Estimation of the plasma dot mobility:    </a:t>
                </a:r>
                <a14:m>
                  <m:oMath xmlns:m="http://schemas.openxmlformats.org/officeDocument/2006/math">
                    <m:r>
                      <a:rPr lang="en-CA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CA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𝝁</m:t>
                        </m:r>
                      </m:e>
                      <m:sub>
                        <m:r>
                          <a:rPr lang="en-CA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𝑫</m:t>
                        </m:r>
                        <m:r>
                          <a:rPr lang="en-CA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𝒐</m:t>
                        </m:r>
                        <m:r>
                          <a:rPr lang="en-CA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𝒕</m:t>
                        </m:r>
                        <m:r>
                          <a:rPr lang="en-CA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CA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fr-FR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000" b="1" i="1"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b>
                        <m:r>
                          <a:rPr lang="en-CA" sz="2000" b="1" i="1">
                            <a:latin typeface="Cambria Math" panose="02040503050406030204" pitchFamily="18" charset="0"/>
                          </a:rPr>
                          <m:t>𝑫𝒐𝒕</m:t>
                        </m:r>
                      </m:sub>
                    </m:sSub>
                    <m:r>
                      <a:rPr lang="en-CA" sz="2000" b="1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CA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n-CA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𝒕𝒐𝒕</m:t>
                        </m:r>
                      </m:sub>
                    </m:sSub>
                  </m:oMath>
                </a14:m>
                <a:endParaRPr lang="fr-FR" sz="2000" b="1" dirty="0"/>
              </a:p>
            </p:txBody>
          </p:sp>
        </mc:Choice>
        <mc:Fallback xmlns="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B695BE6D-18E2-BD5E-6E67-1A1A1FC344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9898" y="3756670"/>
                <a:ext cx="6501332" cy="400110"/>
              </a:xfrm>
              <a:prstGeom prst="rect">
                <a:avLst/>
              </a:prstGeom>
              <a:blipFill>
                <a:blip r:embed="rId5"/>
                <a:stretch>
                  <a:fillRect l="-937" t="-7576" b="-25758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ZoneTexte 13">
            <a:extLst>
              <a:ext uri="{FF2B5EF4-FFF2-40B4-BE49-F238E27FC236}">
                <a16:creationId xmlns:a16="http://schemas.microsoft.com/office/drawing/2014/main" id="{77E7480D-78F5-FB1D-1306-E68B7FCABB79}"/>
              </a:ext>
            </a:extLst>
          </p:cNvPr>
          <p:cNvSpPr txBox="1"/>
          <p:nvPr/>
        </p:nvSpPr>
        <p:spPr>
          <a:xfrm>
            <a:off x="3202719" y="4717976"/>
            <a:ext cx="74856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u="sng" dirty="0"/>
              <a:t>Knowing the temporal evolution of the plasma dot velocity V(t)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A140E282-0818-FE5E-395A-2800D6E4E5B7}"/>
                  </a:ext>
                </a:extLst>
              </p:cNvPr>
              <p:cNvSpPr txBox="1"/>
              <p:nvPr/>
            </p:nvSpPr>
            <p:spPr>
              <a:xfrm>
                <a:off x="2386207" y="5528614"/>
                <a:ext cx="1710404" cy="76565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400" b="1" i="1" smtClean="0">
                          <a:latin typeface="Cambria Math" panose="02040503050406030204" pitchFamily="18" charset="0"/>
                        </a:rPr>
                        <m:t>𝑬</m:t>
                      </m:r>
                      <m:d>
                        <m:dPr>
                          <m:ctrlPr>
                            <a:rPr lang="en-CA" sz="24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2400" b="1" i="1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n-CA" sz="2400" b="1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CA" sz="24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2400" b="1" i="1" smtClean="0">
                              <a:latin typeface="Cambria Math" panose="02040503050406030204" pitchFamily="18" charset="0"/>
                            </a:rPr>
                            <m:t>𝑽</m:t>
                          </m:r>
                          <m:r>
                            <a:rPr lang="en-CA" sz="2400" b="1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400" b="1" i="1" smtClean="0">
                              <a:latin typeface="Cambria Math" panose="02040503050406030204" pitchFamily="18" charset="0"/>
                            </a:rPr>
                            <m:t>𝒕</m:t>
                          </m:r>
                          <m:r>
                            <a:rPr lang="en-CA" sz="2400" b="1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CA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𝝁</m:t>
                              </m:r>
                            </m:e>
                            <m:sub>
                              <m:r>
                                <a:rPr lang="en-CA" sz="24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𝑫</m:t>
                              </m:r>
                              <m:r>
                                <a:rPr lang="en-CA" sz="24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𝒐𝒕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fr-FR" sz="2400" b="1" dirty="0"/>
              </a:p>
            </p:txBody>
          </p:sp>
        </mc:Choice>
        <mc:Fallback xmlns="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A140E282-0818-FE5E-395A-2800D6E4E5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6207" y="5528614"/>
                <a:ext cx="1710404" cy="765659"/>
              </a:xfrm>
              <a:prstGeom prst="rect">
                <a:avLst/>
              </a:prstGeom>
              <a:blipFill>
                <a:blip r:embed="rId6"/>
                <a:stretch>
                  <a:fillRect l="-3676" t="-3279" r="-5882" b="-1475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9846CD3A-8866-4D77-A7E0-9FE56276FA30}"/>
                  </a:ext>
                </a:extLst>
              </p:cNvPr>
              <p:cNvSpPr txBox="1"/>
              <p:nvPr/>
            </p:nvSpPr>
            <p:spPr>
              <a:xfrm>
                <a:off x="4882046" y="5663342"/>
                <a:ext cx="2706382" cy="3931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400" b="1" i="1" smtClean="0">
                          <a:latin typeface="Cambria Math" panose="02040503050406030204" pitchFamily="18" charset="0"/>
                        </a:rPr>
                        <m:t>𝑸</m:t>
                      </m:r>
                      <m:d>
                        <m:dPr>
                          <m:ctrlPr>
                            <a:rPr lang="en-CA" sz="24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2400" b="1" i="1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n-CA" sz="24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 </m:t>
                      </m:r>
                      <m:r>
                        <a:rPr lang="en-CA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</m:t>
                      </m:r>
                      <m:r>
                        <a:rPr lang="en-CA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𝝅</m:t>
                      </m:r>
                      <m:sSubSup>
                        <m:sSubSupPr>
                          <m:ctrlPr>
                            <a:rPr lang="en-CA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CA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CA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𝑫𝒐𝒕</m:t>
                          </m:r>
                        </m:sub>
                        <m:sup>
                          <m:r>
                            <a:rPr lang="en-CA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r>
                        <a:rPr lang="en-CA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CA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𝑬</m:t>
                      </m:r>
                      <m:r>
                        <a:rPr lang="en-CA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n-CA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𝒕</m:t>
                      </m:r>
                      <m:r>
                        <a:rPr lang="en-CA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fr-FR" sz="2400" b="1" dirty="0"/>
              </a:p>
            </p:txBody>
          </p:sp>
        </mc:Choice>
        <mc:Fallback xmlns="">
          <p:sp>
            <p:nvSpPr>
              <p:cNvPr id="16" name="ZoneTexte 15">
                <a:extLst>
                  <a:ext uri="{FF2B5EF4-FFF2-40B4-BE49-F238E27FC236}">
                    <a16:creationId xmlns:a16="http://schemas.microsoft.com/office/drawing/2014/main" id="{9846CD3A-8866-4D77-A7E0-9FE56276FA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2046" y="5663342"/>
                <a:ext cx="2706382" cy="393121"/>
              </a:xfrm>
              <a:prstGeom prst="rect">
                <a:avLst/>
              </a:prstGeom>
              <a:blipFill>
                <a:blip r:embed="rId7"/>
                <a:stretch>
                  <a:fillRect l="-3271" t="-3030" r="-3271" b="-3030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FEC67F6E-9F85-62CA-5172-859F93FE299C}"/>
                  </a:ext>
                </a:extLst>
              </p:cNvPr>
              <p:cNvSpPr txBox="1"/>
              <p:nvPr/>
            </p:nvSpPr>
            <p:spPr>
              <a:xfrm>
                <a:off x="8352719" y="5508171"/>
                <a:ext cx="1768113" cy="70346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sz="2400" b="1" i="1" smtClean="0">
                          <a:latin typeface="Cambria Math" panose="02040503050406030204" pitchFamily="18" charset="0"/>
                        </a:rPr>
                        <m:t>𝑵</m:t>
                      </m:r>
                      <m:d>
                        <m:dPr>
                          <m:ctrlPr>
                            <a:rPr lang="en-CA" sz="2400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CA" sz="2400" b="1" i="1" smtClean="0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</m:d>
                      <m:r>
                        <a:rPr lang="en-CA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CA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𝑸</m:t>
                          </m:r>
                          <m:r>
                            <a:rPr lang="en-CA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CA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𝒕</m:t>
                          </m:r>
                          <m:r>
                            <a:rPr lang="en-CA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CA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</m:t>
                          </m:r>
                        </m:den>
                      </m:f>
                    </m:oMath>
                  </m:oMathPara>
                </a14:m>
                <a:endParaRPr lang="fr-FR" sz="2400" b="1" dirty="0"/>
              </a:p>
            </p:txBody>
          </p:sp>
        </mc:Choice>
        <mc:Fallback xmlns="">
          <p:sp>
            <p:nvSpPr>
              <p:cNvPr id="17" name="ZoneTexte 16">
                <a:extLst>
                  <a:ext uri="{FF2B5EF4-FFF2-40B4-BE49-F238E27FC236}">
                    <a16:creationId xmlns:a16="http://schemas.microsoft.com/office/drawing/2014/main" id="{FEC67F6E-9F85-62CA-5172-859F93FE29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2719" y="5508171"/>
                <a:ext cx="1768113" cy="703462"/>
              </a:xfrm>
              <a:prstGeom prst="rect">
                <a:avLst/>
              </a:prstGeom>
              <a:blipFill>
                <a:blip r:embed="rId8"/>
                <a:stretch>
                  <a:fillRect l="-3571" t="-1754" r="-5714" b="-877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6ED367AB-C41B-571C-2E6E-75E3174C5D56}"/>
              </a:ext>
            </a:extLst>
          </p:cNvPr>
          <p:cNvCxnSpPr>
            <a:cxnSpLocks/>
          </p:cNvCxnSpPr>
          <p:nvPr/>
        </p:nvCxnSpPr>
        <p:spPr>
          <a:xfrm>
            <a:off x="5891009" y="1687082"/>
            <a:ext cx="0" cy="310578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BF2B55B4-ABEB-80AE-04AB-863157779740}"/>
              </a:ext>
            </a:extLst>
          </p:cNvPr>
          <p:cNvCxnSpPr>
            <a:cxnSpLocks/>
          </p:cNvCxnSpPr>
          <p:nvPr/>
        </p:nvCxnSpPr>
        <p:spPr>
          <a:xfrm>
            <a:off x="5891009" y="2542657"/>
            <a:ext cx="0" cy="310578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C642031A-23DA-9DF4-464D-E4E9214FFBCF}"/>
              </a:ext>
            </a:extLst>
          </p:cNvPr>
          <p:cNvCxnSpPr>
            <a:cxnSpLocks/>
          </p:cNvCxnSpPr>
          <p:nvPr/>
        </p:nvCxnSpPr>
        <p:spPr>
          <a:xfrm>
            <a:off x="5890079" y="3429000"/>
            <a:ext cx="0" cy="310578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D53821BE-F07A-9815-7623-72BB1A0C7AC7}"/>
              </a:ext>
            </a:extLst>
          </p:cNvPr>
          <p:cNvCxnSpPr>
            <a:cxnSpLocks/>
          </p:cNvCxnSpPr>
          <p:nvPr/>
        </p:nvCxnSpPr>
        <p:spPr>
          <a:xfrm>
            <a:off x="5890079" y="4156780"/>
            <a:ext cx="0" cy="310578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Cadre 24">
            <a:extLst>
              <a:ext uri="{FF2B5EF4-FFF2-40B4-BE49-F238E27FC236}">
                <a16:creationId xmlns:a16="http://schemas.microsoft.com/office/drawing/2014/main" id="{30DF2933-6D3A-24E1-3392-8417D8D3596B}"/>
              </a:ext>
            </a:extLst>
          </p:cNvPr>
          <p:cNvSpPr/>
          <p:nvPr/>
        </p:nvSpPr>
        <p:spPr>
          <a:xfrm>
            <a:off x="1987157" y="4618415"/>
            <a:ext cx="8582675" cy="1901439"/>
          </a:xfrm>
          <a:prstGeom prst="frame">
            <a:avLst>
              <a:gd name="adj1" fmla="val 315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6" name="Cadre 25">
            <a:extLst>
              <a:ext uri="{FF2B5EF4-FFF2-40B4-BE49-F238E27FC236}">
                <a16:creationId xmlns:a16="http://schemas.microsoft.com/office/drawing/2014/main" id="{B8DE400D-746F-0768-AEBA-181907AD7EBE}"/>
              </a:ext>
            </a:extLst>
          </p:cNvPr>
          <p:cNvSpPr/>
          <p:nvPr/>
        </p:nvSpPr>
        <p:spPr>
          <a:xfrm>
            <a:off x="2293851" y="5429532"/>
            <a:ext cx="2029207" cy="961306"/>
          </a:xfrm>
          <a:prstGeom prst="frame">
            <a:avLst>
              <a:gd name="adj1" fmla="val 344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7" name="Cadre 26">
            <a:extLst>
              <a:ext uri="{FF2B5EF4-FFF2-40B4-BE49-F238E27FC236}">
                <a16:creationId xmlns:a16="http://schemas.microsoft.com/office/drawing/2014/main" id="{CEA25CEE-2D3E-3F75-D049-1CA197546238}"/>
              </a:ext>
            </a:extLst>
          </p:cNvPr>
          <p:cNvSpPr/>
          <p:nvPr/>
        </p:nvSpPr>
        <p:spPr>
          <a:xfrm>
            <a:off x="4763477" y="5428642"/>
            <a:ext cx="2997906" cy="876499"/>
          </a:xfrm>
          <a:prstGeom prst="frame">
            <a:avLst>
              <a:gd name="adj1" fmla="val 344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8" name="Cadre 27">
            <a:extLst>
              <a:ext uri="{FF2B5EF4-FFF2-40B4-BE49-F238E27FC236}">
                <a16:creationId xmlns:a16="http://schemas.microsoft.com/office/drawing/2014/main" id="{F0F2B2ED-18E2-B183-04B9-D9889704E5BC}"/>
              </a:ext>
            </a:extLst>
          </p:cNvPr>
          <p:cNvSpPr/>
          <p:nvPr/>
        </p:nvSpPr>
        <p:spPr>
          <a:xfrm>
            <a:off x="8244032" y="5409752"/>
            <a:ext cx="2029207" cy="961306"/>
          </a:xfrm>
          <a:prstGeom prst="frame">
            <a:avLst>
              <a:gd name="adj1" fmla="val 344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7088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326A2E-4700-416D-F5FD-DD3C5DAF0B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681036"/>
          </a:xfrm>
          <a:solidFill>
            <a:srgbClr val="FFFF00"/>
          </a:solidFill>
        </p:spPr>
        <p:txBody>
          <a:bodyPr>
            <a:normAutofit/>
          </a:bodyPr>
          <a:lstStyle/>
          <a:p>
            <a:pPr algn="ctr"/>
            <a:r>
              <a:rPr lang="fr-FR" sz="3200" b="1" dirty="0"/>
              <a:t>Estimation of the mobility of the plasma dots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E42745B-0B0A-1003-BD6E-C78F6940C1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71" y="1798259"/>
            <a:ext cx="5023732" cy="326148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B0F9DC88-0222-76FD-791E-4D67F2C3249F}"/>
                  </a:ext>
                </a:extLst>
              </p:cNvPr>
              <p:cNvSpPr txBox="1"/>
              <p:nvPr/>
            </p:nvSpPr>
            <p:spPr>
              <a:xfrm>
                <a:off x="6096000" y="1229606"/>
                <a:ext cx="4588757" cy="6225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fr-FR" sz="2000" dirty="0"/>
                  <a:t>Where the plasma dot begins to propagate: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1" i="1" smtClean="0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n-CA" sz="2000" b="1" i="1" smtClean="0">
                              <a:latin typeface="Cambria Math" panose="02040503050406030204" pitchFamily="18" charset="0"/>
                            </a:rPr>
                            <m:t>𝒆𝒙𝒕𝒆𝒓𝒏𝒂𝒍</m:t>
                          </m:r>
                        </m:sub>
                      </m:sSub>
                      <m:r>
                        <a:rPr lang="en-CA" sz="20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 </m:t>
                      </m:r>
                      <m:sSup>
                        <m:sSupPr>
                          <m:ctrlPr>
                            <a:rPr lang="en-CA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CA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r>
                        <a:rPr lang="en-CA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CA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𝒌𝑽</m:t>
                      </m:r>
                      <m:r>
                        <a:rPr lang="en-CA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en-CA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𝒄𝒎</m:t>
                          </m:r>
                        </m:e>
                        <m:sup>
                          <m:r>
                            <a:rPr lang="en-CA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CA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</m:oMath>
                  </m:oMathPara>
                </a14:m>
                <a:endParaRPr lang="fr-FR" sz="2000" b="1" dirty="0"/>
              </a:p>
            </p:txBody>
          </p:sp>
        </mc:Choice>
        <mc:Fallback xmlns="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B0F9DC88-0222-76FD-791E-4D67F2C324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1229606"/>
                <a:ext cx="4588757" cy="622543"/>
              </a:xfrm>
              <a:prstGeom prst="rect">
                <a:avLst/>
              </a:prstGeom>
              <a:blipFill>
                <a:blip r:embed="rId3"/>
                <a:stretch>
                  <a:fillRect l="-3320" t="-12745" r="-1195" b="-9804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EF114C83-35F5-804F-D230-B0E0983998B9}"/>
                  </a:ext>
                </a:extLst>
              </p:cNvPr>
              <p:cNvSpPr txBox="1"/>
              <p:nvPr/>
            </p:nvSpPr>
            <p:spPr>
              <a:xfrm>
                <a:off x="6776251" y="5494788"/>
                <a:ext cx="3668697" cy="7342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𝝁</m:t>
                          </m:r>
                        </m:e>
                        <m:sub>
                          <m:r>
                            <a:rPr lang="en-CA" sz="2000" b="1" i="1" smtClean="0">
                              <a:latin typeface="Cambria Math" panose="02040503050406030204" pitchFamily="18" charset="0"/>
                            </a:rPr>
                            <m:t>𝑫𝒐𝒕</m:t>
                          </m:r>
                        </m:sub>
                      </m:sSub>
                      <m:r>
                        <a:rPr lang="en-CA" sz="2000" b="1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 </m:t>
                      </m:r>
                      <m:r>
                        <a:rPr lang="en-CA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en-CA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CA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𝟐𝟓</m:t>
                      </m:r>
                      <m:r>
                        <a:rPr lang="en-CA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CA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𝒄𝒎</m:t>
                          </m:r>
                        </m:e>
                        <m:sup>
                          <m:r>
                            <a:rPr lang="en-CA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en-CA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CA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𝑽</m:t>
                          </m:r>
                        </m:e>
                        <m:sup>
                          <m:r>
                            <a:rPr lang="en-CA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CA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  <m:sSup>
                        <m:sSupPr>
                          <m:ctrlPr>
                            <a:rPr lang="en-CA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.</m:t>
                          </m:r>
                          <m:r>
                            <a:rPr lang="en-CA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e>
                        <m:sup>
                          <m:r>
                            <a:rPr lang="en-CA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CA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</m:oMath>
                  </m:oMathPara>
                </a14:m>
                <a:endParaRPr lang="en-CA" sz="2000" b="1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CA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CA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  <m:r>
                      <a:rPr lang="en-CA" sz="2000" b="1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𝒊𝒐𝒏</m:t>
                    </m:r>
                    <m:r>
                      <a:rPr lang="en-CA" sz="2000" b="1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(~</m:t>
                    </m:r>
                    <m:r>
                      <a:rPr lang="en-CA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𝟐</m:t>
                    </m:r>
                    <m:r>
                      <a:rPr lang="en-CA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CA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  <m:r>
                      <a:rPr lang="en-CA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)≪</m:t>
                    </m:r>
                    <m:r>
                      <a:rPr lang="en-CA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  <m:r>
                      <a:rPr lang="en-CA" sz="2000" b="1" i="1" baseline="-2500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𝒆𝒍𝒆𝒄𝒕𝒓𝒐𝒏</m:t>
                    </m:r>
                  </m:oMath>
                </a14:m>
                <a:r>
                  <a:rPr lang="fr-FR" sz="2000" b="1" baseline="-25000" dirty="0"/>
                  <a:t> </a:t>
                </a:r>
                <a:r>
                  <a:rPr lang="fr-FR" sz="2000" b="1" dirty="0"/>
                  <a:t>(~90)</a:t>
                </a:r>
              </a:p>
            </p:txBody>
          </p:sp>
        </mc:Choice>
        <mc:Fallback>
          <p:sp>
            <p:nvSpPr>
              <p:cNvPr id="9" name="ZoneTexte 8">
                <a:extLst>
                  <a:ext uri="{FF2B5EF4-FFF2-40B4-BE49-F238E27FC236}">
                    <a16:creationId xmlns:a16="http://schemas.microsoft.com/office/drawing/2014/main" id="{EF114C83-35F5-804F-D230-B0E0983998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6251" y="5494788"/>
                <a:ext cx="3668697" cy="734240"/>
              </a:xfrm>
              <a:prstGeom prst="rect">
                <a:avLst/>
              </a:prstGeom>
              <a:blipFill>
                <a:blip r:embed="rId4"/>
                <a:stretch>
                  <a:fillRect r="-1379" b="-10169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adre 9">
            <a:extLst>
              <a:ext uri="{FF2B5EF4-FFF2-40B4-BE49-F238E27FC236}">
                <a16:creationId xmlns:a16="http://schemas.microsoft.com/office/drawing/2014/main" id="{633422D9-70E6-2C43-7A01-759CB3036D28}"/>
              </a:ext>
            </a:extLst>
          </p:cNvPr>
          <p:cNvSpPr/>
          <p:nvPr/>
        </p:nvSpPr>
        <p:spPr>
          <a:xfrm>
            <a:off x="5331417" y="965278"/>
            <a:ext cx="6137329" cy="2969344"/>
          </a:xfrm>
          <a:prstGeom prst="frame">
            <a:avLst>
              <a:gd name="adj1" fmla="val 315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1" name="Cadre 10">
            <a:extLst>
              <a:ext uri="{FF2B5EF4-FFF2-40B4-BE49-F238E27FC236}">
                <a16:creationId xmlns:a16="http://schemas.microsoft.com/office/drawing/2014/main" id="{B03059AF-8092-7D17-D269-3993E642B974}"/>
              </a:ext>
            </a:extLst>
          </p:cNvPr>
          <p:cNvSpPr/>
          <p:nvPr/>
        </p:nvSpPr>
        <p:spPr>
          <a:xfrm>
            <a:off x="5331418" y="4229110"/>
            <a:ext cx="6137328" cy="2089853"/>
          </a:xfrm>
          <a:prstGeom prst="frame">
            <a:avLst>
              <a:gd name="adj1" fmla="val 3154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659E339A-4A2A-9223-6AEC-B0D1C4B67357}"/>
                  </a:ext>
                </a:extLst>
              </p:cNvPr>
              <p:cNvSpPr txBox="1"/>
              <p:nvPr/>
            </p:nvSpPr>
            <p:spPr>
              <a:xfrm>
                <a:off x="5457874" y="1943587"/>
                <a:ext cx="5846002" cy="16694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000" dirty="0"/>
                  <a:t>By approximating the plasma dot as a sphere of radius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𝐷𝑜𝑡</m:t>
                        </m:r>
                      </m:sub>
                    </m:sSub>
                  </m:oMath>
                </a14:m>
                <a:r>
                  <a:rPr lang="fr-FR" sz="2000" dirty="0"/>
                  <a:t>:</a:t>
                </a:r>
              </a:p>
              <a:p>
                <a:endParaRPr lang="fr-FR" sz="20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𝐷𝑜𝑡</m:t>
                          </m:r>
                        </m:sub>
                      </m:sSub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CA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</a:rPr>
                                <m:t>𝐷𝑜𝑡</m:t>
                              </m:r>
                            </m:sub>
                          </m:sSub>
                        </m:num>
                        <m:den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CA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Sup>
                            <m:sSubSupPr>
                              <m:ctrlPr>
                                <a:rPr lang="en-CA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𝐷𝑜𝑡</m:t>
                              </m:r>
                            </m:sub>
                            <m:sup>
                              <m:r>
                                <a:rPr lang="en-CA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12" name="ZoneTexte 11">
                <a:extLst>
                  <a:ext uri="{FF2B5EF4-FFF2-40B4-BE49-F238E27FC236}">
                    <a16:creationId xmlns:a16="http://schemas.microsoft.com/office/drawing/2014/main" id="{659E339A-4A2A-9223-6AEC-B0D1C4B673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7874" y="1943587"/>
                <a:ext cx="5846002" cy="1669431"/>
              </a:xfrm>
              <a:prstGeom prst="rect">
                <a:avLst/>
              </a:prstGeom>
              <a:blipFill>
                <a:blip r:embed="rId5"/>
                <a:stretch>
                  <a:fillRect l="-1085" t="-2273" r="-868" b="-75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0201CCA1-3D79-D533-2E1B-DD083772277D}"/>
                  </a:ext>
                </a:extLst>
              </p:cNvPr>
              <p:cNvSpPr txBox="1"/>
              <p:nvPr/>
            </p:nvSpPr>
            <p:spPr>
              <a:xfrm>
                <a:off x="5892925" y="4477666"/>
                <a:ext cx="4833567" cy="3147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CA" sz="2000" b="0" i="1" smtClean="0">
                              <a:latin typeface="Cambria Math" panose="02040503050406030204" pitchFamily="18" charset="0"/>
                            </a:rPr>
                            <m:t>𝐷𝑜𝑡</m:t>
                          </m:r>
                        </m:sub>
                      </m:sSub>
                      <m:r>
                        <a:rPr lang="en-CA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CA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 4.5 </m:t>
                      </m:r>
                      <m:r>
                        <a:rPr lang="en-CA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𝑛𝐶</m:t>
                      </m:r>
                      <m:r>
                        <a:rPr lang="en-CA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⟹ </m:t>
                      </m:r>
                      <m:sSub>
                        <m:sSubPr>
                          <m:ctrlPr>
                            <a:rPr lang="en-CA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n-CA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𝑫𝒐𝒕</m:t>
                          </m:r>
                        </m:sub>
                      </m:sSub>
                      <m:r>
                        <a:rPr lang="en-CA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~ </m:t>
                      </m:r>
                      <m:r>
                        <a:rPr lang="en-CA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</m:t>
                      </m:r>
                      <m:r>
                        <a:rPr lang="en-CA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∗</m:t>
                      </m:r>
                      <m:sSup>
                        <m:sSupPr>
                          <m:ctrlPr>
                            <a:rPr lang="en-CA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en-CA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𝟒</m:t>
                          </m:r>
                        </m:sup>
                      </m:sSup>
                      <m:r>
                        <a:rPr lang="en-CA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CA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𝒌𝑽</m:t>
                      </m:r>
                      <m:r>
                        <a:rPr lang="en-CA" sz="2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sSup>
                        <m:sSupPr>
                          <m:ctrlPr>
                            <a:rPr lang="en-CA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𝒄𝒎</m:t>
                          </m:r>
                        </m:e>
                        <m:sup>
                          <m:r>
                            <a:rPr lang="en-CA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CA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p>
                      </m:sSup>
                    </m:oMath>
                  </m:oMathPara>
                </a14:m>
                <a:endParaRPr lang="fr-FR" sz="2000" b="1" dirty="0"/>
              </a:p>
            </p:txBody>
          </p:sp>
        </mc:Choice>
        <mc:Fallback xmlns=""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0201CCA1-3D79-D533-2E1B-DD08377227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2925" y="4477666"/>
                <a:ext cx="4833567" cy="314766"/>
              </a:xfrm>
              <a:prstGeom prst="rect">
                <a:avLst/>
              </a:prstGeom>
              <a:blipFill>
                <a:blip r:embed="rId6"/>
                <a:stretch>
                  <a:fillRect l="-1575" t="-7692" r="-262" b="-34615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4665AFA0-2601-AFB6-477A-A6B67BFFC141}"/>
                  </a:ext>
                </a:extLst>
              </p:cNvPr>
              <p:cNvSpPr txBox="1"/>
              <p:nvPr/>
            </p:nvSpPr>
            <p:spPr>
              <a:xfrm>
                <a:off x="6859571" y="5036551"/>
                <a:ext cx="3160985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FR" sz="2000" dirty="0"/>
                  <a:t>Hence, 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𝐷𝑜𝑡</m:t>
                        </m:r>
                      </m:sub>
                    </m:sSub>
                    <m:r>
                      <a:rPr lang="en-CA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CA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CA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CA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𝐷𝑜𝑡</m:t>
                        </m:r>
                      </m:sub>
                    </m:sSub>
                    <m:sSub>
                      <m:sSubPr>
                        <m:ctrlPr>
                          <a:rPr lang="en-CA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CA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𝑡𝑜𝑡</m:t>
                        </m:r>
                      </m:sub>
                    </m:sSub>
                    <m:r>
                      <a:rPr lang="en-CA" sz="20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fr-FR" sz="2000" dirty="0"/>
                  <a:t> </a:t>
                </a:r>
              </a:p>
            </p:txBody>
          </p:sp>
        </mc:Choice>
        <mc:Fallback xmlns="">
          <p:sp>
            <p:nvSpPr>
              <p:cNvPr id="15" name="ZoneTexte 14">
                <a:extLst>
                  <a:ext uri="{FF2B5EF4-FFF2-40B4-BE49-F238E27FC236}">
                    <a16:creationId xmlns:a16="http://schemas.microsoft.com/office/drawing/2014/main" id="{4665AFA0-2601-AFB6-477A-A6B67BFFC1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9571" y="5036551"/>
                <a:ext cx="3160985" cy="400110"/>
              </a:xfrm>
              <a:prstGeom prst="rect">
                <a:avLst/>
              </a:prstGeom>
              <a:blipFill>
                <a:blip r:embed="rId7"/>
                <a:stretch>
                  <a:fillRect l="-2000" t="-6061" b="-2424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ZoneTexte 13">
            <a:extLst>
              <a:ext uri="{FF2B5EF4-FFF2-40B4-BE49-F238E27FC236}">
                <a16:creationId xmlns:a16="http://schemas.microsoft.com/office/drawing/2014/main" id="{EB067717-F491-F062-B15B-BB021EF23500}"/>
              </a:ext>
            </a:extLst>
          </p:cNvPr>
          <p:cNvSpPr txBox="1"/>
          <p:nvPr/>
        </p:nvSpPr>
        <p:spPr>
          <a:xfrm>
            <a:off x="144616" y="5160509"/>
            <a:ext cx="4814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u="sng" dirty="0"/>
              <a:t>Figure 11: </a:t>
            </a:r>
            <a:r>
              <a:rPr lang="fr-FR" dirty="0"/>
              <a:t>External field created by the anode. </a:t>
            </a:r>
          </a:p>
          <a:p>
            <a:r>
              <a:rPr lang="fr-CA" dirty="0">
                <a:latin typeface="Helvetica" pitchFamily="2" charset="0"/>
              </a:rPr>
              <a:t>A. Herrmann et al (2022)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C9E18746-0EA6-115A-91F9-E7A8A0C2C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C3B810-0E81-7743-9638-FFEEA1CCDC4A}" type="slidenum">
              <a:rPr lang="fr-FR" smtClean="0"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0524211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1023</TotalTime>
  <Words>838</Words>
  <Application>Microsoft Macintosh PowerPoint</Application>
  <PresentationFormat>Grand écran</PresentationFormat>
  <Paragraphs>96</Paragraphs>
  <Slides>12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Helvetica</vt:lpstr>
      <vt:lpstr>Times New Roman</vt:lpstr>
      <vt:lpstr>Thème Office</vt:lpstr>
      <vt:lpstr>Streamer propagation at water surface: influence of gap distance and quantification of injected charge</vt:lpstr>
      <vt:lpstr>Présentation PowerPoint</vt:lpstr>
      <vt:lpstr>Introduction of Streamer and Streamer-water interaction</vt:lpstr>
      <vt:lpstr>Experimental Setup </vt:lpstr>
      <vt:lpstr>Quantification and propagation of the streamers</vt:lpstr>
      <vt:lpstr>Propagation velocity of the plasma dots and quantification of their number</vt:lpstr>
      <vt:lpstr>Influence of d_gap on the charge measurement</vt:lpstr>
      <vt:lpstr>Estimation of the temporal evolution of the plasma dots properties on the water surface based on the experimental data</vt:lpstr>
      <vt:lpstr>Estimation of the mobility of the plasma dots</vt:lpstr>
      <vt:lpstr>Estimation of the temporal evolution of the space charge field of the plasma dot</vt:lpstr>
      <vt:lpstr>Estimation of the temporal evolution of the charge number of a plasma dot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Streamer propagation at water surface: influence of gap distance and quantification of injected charge</dc:title>
  <dc:creator>Antoine Herrmann</dc:creator>
  <cp:lastModifiedBy>Antoine Herrmann</cp:lastModifiedBy>
  <cp:revision>22</cp:revision>
  <dcterms:created xsi:type="dcterms:W3CDTF">2022-05-27T13:50:56Z</dcterms:created>
  <dcterms:modified xsi:type="dcterms:W3CDTF">2022-06-06T01:34:17Z</dcterms:modified>
</cp:coreProperties>
</file>