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1" r:id="rId1"/>
  </p:sldMasterIdLst>
  <p:notesMasterIdLst>
    <p:notesMasterId r:id="rId17"/>
  </p:notesMasterIdLst>
  <p:sldIdLst>
    <p:sldId id="279" r:id="rId2"/>
    <p:sldId id="289" r:id="rId3"/>
    <p:sldId id="270" r:id="rId4"/>
    <p:sldId id="290" r:id="rId5"/>
    <p:sldId id="284" r:id="rId6"/>
    <p:sldId id="269" r:id="rId7"/>
    <p:sldId id="295" r:id="rId8"/>
    <p:sldId id="274" r:id="rId9"/>
    <p:sldId id="293" r:id="rId10"/>
    <p:sldId id="294" r:id="rId11"/>
    <p:sldId id="268" r:id="rId12"/>
    <p:sldId id="276" r:id="rId13"/>
    <p:sldId id="296" r:id="rId14"/>
    <p:sldId id="287" r:id="rId15"/>
    <p:sldId id="261" r:id="rId1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Cambria" panose="02040503050406030204" pitchFamily="18" charset="0"/>
      <p:regular r:id="rId22"/>
      <p:bold r:id="rId23"/>
      <p:italic r:id="rId24"/>
      <p:boldItalic r:id="rId25"/>
    </p:embeddedFont>
    <p:embeddedFont>
      <p:font typeface="Lato" panose="020F0502020204030203" pitchFamily="34" charset="0"/>
      <p:regular r:id="rId26"/>
      <p:bold r:id="rId27"/>
      <p:italic r:id="rId28"/>
      <p:boldItalic r:id="rId2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7" d="100"/>
          <a:sy n="57" d="100"/>
        </p:scale>
        <p:origin x="2194" y="8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font" Target="fonts/font9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font" Target="fonts/font8.fntdata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font" Target="fonts/font1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font" Target="fonts/font11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font" Target="fonts/font10.fntdata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315188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5105945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915389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436582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476721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6df373fbf_0_1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126df373fbf_0_1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659332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5265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866178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02139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9916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cf082a6852_0_1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cf082a6852_0_1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038761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775985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f082a685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cf082a685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418111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esenters" type="tx">
  <p:cSld name="TITLE_AND_BODY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311700" y="1250025"/>
            <a:ext cx="426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subTitle" idx="2"/>
          </p:nvPr>
        </p:nvSpPr>
        <p:spPr>
          <a:xfrm>
            <a:off x="311700" y="1639350"/>
            <a:ext cx="4269300" cy="49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600"/>
              <a:buNone/>
              <a:defRPr sz="1600" i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ubTitle" idx="3"/>
          </p:nvPr>
        </p:nvSpPr>
        <p:spPr>
          <a:xfrm>
            <a:off x="311700" y="2078188"/>
            <a:ext cx="426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ubTitle" idx="4"/>
          </p:nvPr>
        </p:nvSpPr>
        <p:spPr>
          <a:xfrm>
            <a:off x="311700" y="2467513"/>
            <a:ext cx="4269300" cy="49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i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ubTitle" idx="5"/>
          </p:nvPr>
        </p:nvSpPr>
        <p:spPr>
          <a:xfrm>
            <a:off x="311700" y="2956625"/>
            <a:ext cx="426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subTitle" idx="6"/>
          </p:nvPr>
        </p:nvSpPr>
        <p:spPr>
          <a:xfrm>
            <a:off x="311700" y="3345950"/>
            <a:ext cx="4269300" cy="49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i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ubTitle" idx="7"/>
          </p:nvPr>
        </p:nvSpPr>
        <p:spPr>
          <a:xfrm>
            <a:off x="4751850" y="1277938"/>
            <a:ext cx="426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subTitle" idx="8"/>
          </p:nvPr>
        </p:nvSpPr>
        <p:spPr>
          <a:xfrm>
            <a:off x="4751850" y="1667263"/>
            <a:ext cx="4269300" cy="49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i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ubTitle" idx="9"/>
          </p:nvPr>
        </p:nvSpPr>
        <p:spPr>
          <a:xfrm>
            <a:off x="4751850" y="2106100"/>
            <a:ext cx="426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4"/>
          <p:cNvSpPr txBox="1">
            <a:spLocks noGrp="1"/>
          </p:cNvSpPr>
          <p:nvPr>
            <p:ph type="subTitle" idx="13"/>
          </p:nvPr>
        </p:nvSpPr>
        <p:spPr>
          <a:xfrm>
            <a:off x="4751850" y="2495425"/>
            <a:ext cx="4269300" cy="49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i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4"/>
          <p:cNvSpPr txBox="1">
            <a:spLocks noGrp="1"/>
          </p:cNvSpPr>
          <p:nvPr>
            <p:ph type="subTitle" idx="14"/>
          </p:nvPr>
        </p:nvSpPr>
        <p:spPr>
          <a:xfrm>
            <a:off x="4751850" y="2984538"/>
            <a:ext cx="42693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"/>
          <p:cNvSpPr txBox="1">
            <a:spLocks noGrp="1"/>
          </p:cNvSpPr>
          <p:nvPr>
            <p:ph type="subTitle" idx="15"/>
          </p:nvPr>
        </p:nvSpPr>
        <p:spPr>
          <a:xfrm>
            <a:off x="4751850" y="3373863"/>
            <a:ext cx="4269300" cy="491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600"/>
              <a:buNone/>
              <a:defRPr sz="1600" i="1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opic and body text 2">
  <p:cSld name="CUSTOM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496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6"/>
          <p:cNvSpPr txBox="1">
            <a:spLocks noGrp="1"/>
          </p:cNvSpPr>
          <p:nvPr>
            <p:ph type="title"/>
          </p:nvPr>
        </p:nvSpPr>
        <p:spPr>
          <a:xfrm>
            <a:off x="464100" y="5974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5" name="Google Shape;45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8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528025" y="309625"/>
            <a:ext cx="6503100" cy="50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1"/>
          </p:nvPr>
        </p:nvSpPr>
        <p:spPr>
          <a:xfrm>
            <a:off x="789400" y="1208300"/>
            <a:ext cx="3241200" cy="32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2"/>
          </p:nvPr>
        </p:nvSpPr>
        <p:spPr>
          <a:xfrm>
            <a:off x="5079175" y="1208300"/>
            <a:ext cx="3241200" cy="32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 and image">
  <p:cSld name="ONE_COLUMN_TEXT">
    <p:bg>
      <p:bgPr>
        <a:solidFill>
          <a:schemeClr val="lt1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1" name="Google Shape;51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8"/>
          <p:cNvSpPr>
            <a:spLocks noGrp="1"/>
          </p:cNvSpPr>
          <p:nvPr>
            <p:ph type="pic" idx="2"/>
          </p:nvPr>
        </p:nvSpPr>
        <p:spPr>
          <a:xfrm>
            <a:off x="4740350" y="1812050"/>
            <a:ext cx="4236900" cy="3135900"/>
          </a:xfrm>
          <a:prstGeom prst="rect">
            <a:avLst/>
          </a:prstGeom>
          <a:noFill/>
          <a:ln>
            <a:noFill/>
          </a:ln>
        </p:spPr>
      </p:sp>
      <p:sp>
        <p:nvSpPr>
          <p:cNvPr id="53" name="Google Shape;53;p8"/>
          <p:cNvSpPr txBox="1">
            <a:spLocks noGrp="1"/>
          </p:cNvSpPr>
          <p:nvPr>
            <p:ph type="title"/>
          </p:nvPr>
        </p:nvSpPr>
        <p:spPr>
          <a:xfrm>
            <a:off x="455600" y="447625"/>
            <a:ext cx="6008100" cy="7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body" idx="1"/>
          </p:nvPr>
        </p:nvSpPr>
        <p:spPr>
          <a:xfrm>
            <a:off x="439650" y="1812125"/>
            <a:ext cx="4109100" cy="3135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9672140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7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Lato"/>
              <a:buNone/>
              <a:defRPr sz="2800" b="1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Lato"/>
              <a:buChar char="●"/>
              <a:defRPr sz="1800"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○"/>
              <a:defRPr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■"/>
              <a:defRPr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  <a:defRPr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○"/>
              <a:defRPr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■"/>
              <a:defRPr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  <a:defRPr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○"/>
              <a:defRPr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■"/>
              <a:defRPr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" name="Google Shape;9;p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0" y="0"/>
            <a:ext cx="9144003" cy="5143501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3" r:id="rId3"/>
    <p:sldLayoutId id="2147483654" r:id="rId4"/>
    <p:sldLayoutId id="2147483662" r:id="rId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qco.ca/en-ca/Research/ResPub/Pages/Evaluating-the-Effectiveness-of-Modified-Peer-Instruction-in-Large-Introductory-Physics-Classes-.asp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26A5979-9F76-4342-A437-DFCAA1FA8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636" y="412512"/>
            <a:ext cx="8263975" cy="1146038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422"/>
              </a:spcAft>
            </a:pPr>
            <a:r>
              <a:rPr lang="en-US" sz="2800" b="1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Case Studies for Small-Group Student Collaboration</a:t>
            </a:r>
            <a:br>
              <a:rPr lang="en-US" sz="2800" b="1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800" b="1" i="0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in Large-Enrollment Introductory Physics Classes</a:t>
            </a:r>
            <a:br>
              <a:rPr lang="en-CA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Arial" panose="020B0604020202020204" pitchFamily="34" charset="0"/>
                <a:cs typeface="Times New Roman" panose="02020603050405020304" pitchFamily="18" charset="0"/>
              </a:rPr>
            </a:br>
            <a:br>
              <a:rPr lang="en-CA" sz="253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53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en-CA" sz="253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CA" sz="2531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D2BBB91-1638-422E-938E-B64F50700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37660" y="1558549"/>
            <a:ext cx="5853410" cy="32527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A" dirty="0"/>
              <a:t> </a:t>
            </a:r>
          </a:p>
          <a:p>
            <a:pPr marL="0" indent="0" algn="ctr">
              <a:buNone/>
            </a:pPr>
            <a:r>
              <a:rPr lang="en-CA" sz="2109" dirty="0"/>
              <a:t>   </a:t>
            </a:r>
            <a:r>
              <a:rPr lang="en-CA" sz="2109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Tetyana Antimirova</a:t>
            </a:r>
          </a:p>
          <a:p>
            <a:pPr marL="0" indent="0" algn="ctr">
              <a:buNone/>
            </a:pPr>
            <a:r>
              <a:rPr lang="en-CA" sz="210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Department of Physics</a:t>
            </a:r>
          </a:p>
          <a:p>
            <a:pPr marL="0" indent="0" algn="ctr">
              <a:buNone/>
            </a:pPr>
            <a:r>
              <a:rPr lang="en-CA" sz="210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Faculty of Science</a:t>
            </a:r>
          </a:p>
          <a:p>
            <a:pPr marL="0" indent="0" algn="ctr">
              <a:buNone/>
            </a:pPr>
            <a:r>
              <a:rPr lang="en-CA" sz="210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Toronto Metropolitan University</a:t>
            </a:r>
          </a:p>
          <a:p>
            <a:pPr marL="0" indent="0">
              <a:buNone/>
            </a:pPr>
            <a:r>
              <a:rPr lang="en-CA" sz="2109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</a:p>
          <a:p>
            <a:pPr marL="0" indent="0">
              <a:buNone/>
            </a:pPr>
            <a:r>
              <a:rPr lang="en-CA" dirty="0"/>
              <a:t>                                   </a:t>
            </a:r>
          </a:p>
          <a:p>
            <a:pPr marL="0" indent="0">
              <a:buNone/>
            </a:pPr>
            <a:r>
              <a:rPr lang="en-CA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en-CA" sz="10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Canadian Association of Physicists Congress</a:t>
            </a:r>
          </a:p>
          <a:p>
            <a:pPr marL="0" indent="0">
              <a:buNone/>
            </a:pPr>
            <a:r>
              <a:rPr lang="en-CA" sz="1055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June 5-10, 2022 </a:t>
            </a:r>
          </a:p>
          <a:p>
            <a:pPr marL="0" indent="0">
              <a:buNone/>
            </a:pPr>
            <a:endParaRPr lang="en-CA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B1F9388E-43F2-C037-9888-47B7110131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1269" y="3840522"/>
            <a:ext cx="2308955" cy="1256617"/>
          </a:xfrm>
          <a:prstGeom prst="rect">
            <a:avLst/>
          </a:prstGeom>
        </p:spPr>
      </p:pic>
      <p:pic>
        <p:nvPicPr>
          <p:cNvPr id="11" name="Picture 10" descr="A red circle with white text&#10;&#10;Description automatically generated with low confidence">
            <a:extLst>
              <a:ext uri="{FF2B5EF4-FFF2-40B4-BE49-F238E27FC236}">
                <a16:creationId xmlns:a16="http://schemas.microsoft.com/office/drawing/2014/main" id="{3ECC9478-48CC-AC77-137C-634145B09D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9194" y="3584952"/>
            <a:ext cx="1784806" cy="1558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907151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416597" y="394871"/>
            <a:ext cx="8377779" cy="7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r>
              <a:rPr lang="en-CA" sz="2800" b="1" dirty="0">
                <a:latin typeface="Times New Roman" panose="02020603050405020304" pitchFamily="18" charset="0"/>
                <a:ea typeface="Arial" panose="020B0604020202020204" pitchFamily="34" charset="0"/>
              </a:rPr>
              <a:t>		Sample Questions (Continued)</a:t>
            </a:r>
            <a:endParaRPr lang="en-CA" dirty="0"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172138" y="1354924"/>
            <a:ext cx="8377779" cy="3674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342900">
              <a:lnSpc>
                <a:spcPct val="107000"/>
              </a:lnSpc>
              <a:spcAft>
                <a:spcPts val="800"/>
              </a:spcAft>
            </a:pP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When he broke the sound barrier, was he still in a free fall or already experiencing the air resistance</a:t>
            </a:r>
            <a:r>
              <a:rPr lang="en-C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that cannot be neglected?</a:t>
            </a:r>
            <a:endParaRPr lang="en-CA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>
              <a:lnSpc>
                <a:spcPct val="107000"/>
              </a:lnSpc>
              <a:spcAft>
                <a:spcPts val="800"/>
              </a:spcAft>
            </a:pP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What was his vertical speed when he landed?</a:t>
            </a:r>
            <a:r>
              <a:rPr lang="en-CA" sz="2400" i="1" dirty="0">
                <a:solidFill>
                  <a:srgbClr val="2F549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CA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>
              <a:lnSpc>
                <a:spcPct val="107000"/>
              </a:lnSpc>
              <a:spcAft>
                <a:spcPts val="800"/>
              </a:spcAft>
            </a:pP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his terminal velocity before he opened his parachute. </a:t>
            </a:r>
          </a:p>
          <a:p>
            <a:pPr marL="342900">
              <a:lnSpc>
                <a:spcPct val="107000"/>
              </a:lnSpc>
              <a:spcAft>
                <a:spcPts val="800"/>
              </a:spcAft>
            </a:pPr>
            <a:r>
              <a:rPr lang="en-US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his terminal velocity after he opened his parachute. </a:t>
            </a:r>
            <a:endParaRPr lang="en-US" sz="2400" dirty="0"/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romanLcPeriod"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7264471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1238116" y="394871"/>
            <a:ext cx="6008100" cy="7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r>
              <a:rPr lang="en-CA" sz="2800" b="1" dirty="0">
                <a:latin typeface="Times New Roman" panose="02020603050405020304" pitchFamily="18" charset="0"/>
                <a:ea typeface="Arial" panose="020B0604020202020204" pitchFamily="34" charset="0"/>
              </a:rPr>
              <a:t>	      </a:t>
            </a:r>
            <a:r>
              <a:rPr lang="en-CA" sz="3600" b="1" dirty="0">
                <a:latin typeface="Times New Roman" panose="02020603050405020304" pitchFamily="18" charset="0"/>
                <a:ea typeface="Arial" panose="020B0604020202020204" pitchFamily="34" charset="0"/>
              </a:rPr>
              <a:t>Implementation</a:t>
            </a:r>
            <a:br>
              <a:rPr lang="en-CA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endParaRPr lang="en-CA" dirty="0"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172138" y="1354924"/>
            <a:ext cx="8377779" cy="36742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24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</a:t>
            </a: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wo Case Studies  were piloted during 2021/2022 academic year as small-group assignments.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Completed outside of the class hours and submitted by the small groups via D2L. 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The full set of materials will be used during the </a:t>
            </a:r>
            <a:r>
              <a:rPr lang="en-CA" sz="24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2022/2023 academic year.</a:t>
            </a:r>
            <a:endParaRPr lang="en-CA" sz="2400" dirty="0"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1170509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455600" y="447625"/>
            <a:ext cx="8540482" cy="7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r>
              <a:rPr lang="en-US" dirty="0"/>
              <a:t>	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Research Questions 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168295" y="1254868"/>
            <a:ext cx="8649134" cy="38886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20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Does providing the students with opportunities to collaborate on analyzing realistic physics scenarios and formulating their own ideas increase students’ engagement and fosters active learning? 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20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Will  using these open-ended scenarios/activities as a basis for students’ discussions/collaboration further improve students’ conceptual understanding beyond what is achievable while relying only on multiple choice questions and standard end-of-chapter problems</a:t>
            </a:r>
            <a:r>
              <a:rPr lang="en-CA" sz="2000" dirty="0">
                <a:latin typeface="Times New Roman" panose="02020603050405020304" pitchFamily="18" charset="0"/>
                <a:ea typeface="Arial" panose="020B0604020202020204" pitchFamily="34" charset="0"/>
              </a:rPr>
              <a:t>?</a:t>
            </a:r>
            <a:endParaRPr lang="en-CA" sz="2000" dirty="0">
              <a:effectLst/>
              <a:latin typeface="Times New Roman" panose="02020603050405020304" pitchFamily="18" charset="0"/>
              <a:ea typeface="Arial" panose="020B0604020202020204" pitchFamily="34" charset="0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20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This is a work in progress. The full impact of students collaborations on Case Studies will be analyzed after a complete implementation during the next academic year.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223967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455600" y="447625"/>
            <a:ext cx="8540482" cy="7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r>
              <a:rPr lang="en-US" dirty="0"/>
              <a:t>	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Acknowledgments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168295" y="1254868"/>
            <a:ext cx="8649134" cy="38886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spcAft>
                <a:spcPts val="12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project on developing Case Studies was funded by the Learning and Teaching Grant (TMU)</a:t>
            </a:r>
          </a:p>
          <a:p>
            <a:pPr marL="285750" indent="-285750">
              <a:spcAft>
                <a:spcPts val="1200"/>
              </a:spcAft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presentation was made possible by the Faculty of Science Dean’s Travel Award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1430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455600" y="447625"/>
            <a:ext cx="6008100" cy="7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r>
              <a:rPr lang="en-US" dirty="0"/>
              <a:t>	                     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C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0" y="1254868"/>
            <a:ext cx="9104734" cy="38886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28600" algn="l"/>
                <a:tab pos="131445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E. Mazur, Peer Instruction: A User's Manual. Prentice Hall, 1997 </a:t>
            </a:r>
          </a:p>
          <a:p>
            <a:pPr marL="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28600" algn="l"/>
                <a:tab pos="131445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 Crouch, E. Mazur, “Peer Instruction: Ten Years of Experience and Results”,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American Journal of Physics, 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vol.69, no.9, pp.970-977, 2001</a:t>
            </a:r>
            <a:endParaRPr lang="en-CA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28600" algn="l"/>
                <a:tab pos="131445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Kalman, C. Milner-Bolotin, M., &amp; Antimirova, T. (2010). Comparison of the Effectiveness of Collaborative Groups and Peer Instruction in a Large Introductory Physics Course for Science Majors. Canadian Journal of Physics, 88(5), 325-332.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  <a:tabLst>
                <a:tab pos="228600" algn="l"/>
                <a:tab pos="1314450" algn="l"/>
              </a:tabLst>
            </a:pP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T. Antimirova, A.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Kulesza</a:t>
            </a:r>
            <a: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A. Noack, M. Stewart, “Evaluating the Effectiveness of Modified  Peer Instruction in Large Introductory Physics Classes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”. HEQCO,2015.retrieved from </a:t>
            </a:r>
            <a:r>
              <a:rPr lang="en-US" sz="1800" u="sng" dirty="0">
                <a:solidFill>
                  <a:srgbClr val="0000FF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http://www.heqco.ca/en-ca/Research/ResPub/Pages/Evaluating-the-Effectiveness-of-Modified-Peer-Instruction-in-Large-Introductory-Physics-Classes-.aspx</a:t>
            </a:r>
            <a:endParaRPr lang="en-CA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24522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0"/>
          <p:cNvSpPr txBox="1">
            <a:spLocks noGrp="1"/>
          </p:cNvSpPr>
          <p:nvPr>
            <p:ph type="title"/>
          </p:nvPr>
        </p:nvSpPr>
        <p:spPr>
          <a:xfrm>
            <a:off x="149950" y="618767"/>
            <a:ext cx="8520600" cy="20211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Thank you! </a:t>
            </a:r>
            <a:b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Email:  antimiro@ryerson.ca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123093" y="195475"/>
            <a:ext cx="7025270" cy="68505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r>
              <a:rPr lang="en-CA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                      Goals</a:t>
            </a:r>
            <a:endParaRPr dirty="0"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439649" y="1406769"/>
            <a:ext cx="8377779" cy="354125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>
              <a:spcAft>
                <a:spcPts val="1000"/>
              </a:spcAft>
            </a:pPr>
            <a:r>
              <a:rPr lang="en-CA" sz="2400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</a:t>
            </a: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mprove students conceptual learning in large-enrollment introductory physics courses for science and engineering programs using Case </a:t>
            </a:r>
            <a:r>
              <a:rPr lang="en-CA" sz="2400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</a:t>
            </a: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tudies format for small-group collaborative activities</a:t>
            </a:r>
          </a:p>
          <a:p>
            <a:pPr>
              <a:spcAft>
                <a:spcPts val="1000"/>
              </a:spcAft>
            </a:pP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Develop Case </a:t>
            </a:r>
            <a:r>
              <a:rPr lang="en-CA" sz="2400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</a:t>
            </a: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tudies that explore the fundamental physics principles through realistic physics scenarios</a:t>
            </a:r>
          </a:p>
          <a:p>
            <a:pPr>
              <a:spcAft>
                <a:spcPts val="1000"/>
              </a:spcAft>
            </a:pPr>
            <a:r>
              <a:rPr lang="en-CA" sz="2400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Increase students’ engagement</a:t>
            </a:r>
            <a:endParaRPr lang="en-CA" sz="24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80903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426418" y="355212"/>
            <a:ext cx="6008100" cy="7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r>
              <a:rPr lang="en-C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                  Motivation</a:t>
            </a:r>
            <a:br>
              <a:rPr lang="en-CA" sz="2800" b="1" dirty="0">
                <a:solidFill>
                  <a:srgbClr val="000000"/>
                </a:solidFill>
                <a:effectLst/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br>
              <a:rPr lang="en-CA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endParaRPr dirty="0"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74734" y="1301681"/>
            <a:ext cx="9069266" cy="38594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32500" lnSpcReduction="2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72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The benefits of peer collaborations in large courses are well-documented [1,2], but typical Peer Instruction often rely on using oversimplified questions presented in a multiple-choice format.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7200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The main disadvantages of multiple choice format are not giving the students an opportunity to formulate their own ideas and the questions not being open-ended.</a:t>
            </a:r>
            <a:endParaRPr lang="en-CA" sz="7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We aimed at creating more open-ended study materials that would </a:t>
            </a:r>
            <a:r>
              <a:rPr lang="en-CA" sz="72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also </a:t>
            </a:r>
            <a:r>
              <a:rPr lang="en-CA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present more realistic physics scenarios </a:t>
            </a:r>
            <a:r>
              <a:rPr lang="en-CA" sz="7200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thus </a:t>
            </a:r>
            <a:r>
              <a:rPr lang="en-CA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reducing  the reliance on multiple choice questions. </a:t>
            </a:r>
            <a:endParaRPr lang="en-CA" sz="72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1952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74735" y="355212"/>
            <a:ext cx="8585688" cy="7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r>
              <a:rPr lang="en-C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         Fostering Students Collaborations</a:t>
            </a:r>
            <a:br>
              <a:rPr lang="en-CA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endParaRPr dirty="0"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74734" y="1301681"/>
            <a:ext cx="9069266" cy="38594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32500" lnSpcReduction="20000"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This project was envisioned before the COVID-19 pandemic and was intended for use during regular on-campus courses. 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However, the switch to remote teaching during the pandemic, and the resulting students’ isolation created even more pressing need for student collaboration and community-building.</a:t>
            </a:r>
            <a:endParaRPr lang="en-CA" sz="72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1430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7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 </a:t>
            </a:r>
            <a:endParaRPr lang="en-CA" sz="72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91211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426418" y="355212"/>
            <a:ext cx="6008100" cy="7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r>
              <a:rPr lang="en-CA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                  Background</a:t>
            </a:r>
            <a:br>
              <a:rPr lang="en-CA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endParaRPr dirty="0"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304800" y="1340409"/>
            <a:ext cx="8534399" cy="373233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20000"/>
          </a:bodyPr>
          <a:lstStyle/>
          <a:p>
            <a:pPr>
              <a:spcAft>
                <a:spcPts val="1000"/>
              </a:spcAft>
            </a:pPr>
            <a:r>
              <a:rPr lang="en-CA" sz="26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This proposal is based on some earlier work [3, 4]. </a:t>
            </a:r>
          </a:p>
          <a:p>
            <a:pPr>
              <a:spcAft>
                <a:spcPts val="1000"/>
              </a:spcAft>
            </a:pPr>
            <a:r>
              <a:rPr lang="en-CA" sz="26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It involved introducing stand-alone collaborative group activities based on cognitive conflict that replaced the Peer Instruction activities for a limited number of topics [3].</a:t>
            </a:r>
          </a:p>
          <a:p>
            <a:pPr>
              <a:spcAft>
                <a:spcPts val="1000"/>
              </a:spcAft>
            </a:pPr>
            <a:r>
              <a:rPr lang="en-CA" sz="26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The analysis of  Fall 2007 class intervention demonstrated the high effectiveness of small-group discussions, but at that time, the ability to collect responses to non-multiple choice inquires was limited, as well as the ability to collaborate was also restricted to the nearest neighbors in the classroom.</a:t>
            </a:r>
            <a:r>
              <a:rPr lang="en-CA" sz="2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 </a:t>
            </a:r>
            <a:endParaRPr lang="en-CA" sz="2600" dirty="0">
              <a:solidFill>
                <a:srgbClr val="000000"/>
              </a:solidFill>
              <a:effectLst/>
              <a:latin typeface="Cambria" panose="020405030504060302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089415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431281" y="253072"/>
            <a:ext cx="6008100" cy="7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r>
              <a:rPr lang="en-CA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       Case Studies Development</a:t>
            </a:r>
            <a:br>
              <a:rPr lang="en-CA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endParaRPr dirty="0"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201322" y="1364651"/>
            <a:ext cx="8714078" cy="35915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spcAft>
                <a:spcPts val="1000"/>
              </a:spcAft>
            </a:pPr>
            <a:r>
              <a:rPr lang="en-C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The instructional materials in the form of Case </a:t>
            </a:r>
            <a:r>
              <a:rPr lang="en-CA" sz="2000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</a:t>
            </a:r>
            <a:r>
              <a:rPr lang="en-C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tudies were prepared with the assistance of an upper year student and a recent graduate from Medical Physics program.</a:t>
            </a:r>
            <a:r>
              <a:rPr lang="en-CA" sz="2000" b="1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</a:t>
            </a:r>
          </a:p>
          <a:p>
            <a:pPr>
              <a:spcAft>
                <a:spcPts val="1000"/>
              </a:spcAft>
            </a:pPr>
            <a:r>
              <a:rPr lang="en-CA" sz="2000" b="1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Case Studies assignments (worksheets), discussion items, plausible solutions and answers set, as well as grading rubrics</a:t>
            </a:r>
            <a:r>
              <a:rPr lang="en-CA" sz="2000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were developed.</a:t>
            </a:r>
            <a:endParaRPr lang="en-CA" sz="2000" b="1" dirty="0">
              <a:solidFill>
                <a:srgbClr val="000000"/>
              </a:solidFill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Each of the Case </a:t>
            </a:r>
            <a:r>
              <a:rPr lang="en-CA" sz="2000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</a:t>
            </a:r>
            <a:r>
              <a:rPr lang="en-C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tudies targets common student misconceptions.</a:t>
            </a:r>
          </a:p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en-C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Each Case </a:t>
            </a:r>
            <a:r>
              <a:rPr lang="en-CA" sz="2000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</a:t>
            </a:r>
            <a:r>
              <a:rPr lang="en-CA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tudy presents a realistic, plausible scenario, and as such, often introduces more than one concept.</a:t>
            </a: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433027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431281" y="253072"/>
            <a:ext cx="8377779" cy="80924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Case Studies for Mechanics Content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282004" y="1418439"/>
            <a:ext cx="8527056" cy="35915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indent="-285750">
              <a:spcAft>
                <a:spcPts val="1200"/>
              </a:spcAft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Free Fall: Dropping a sandbag from a vertically moving balloon</a:t>
            </a:r>
          </a:p>
          <a:p>
            <a:pPr marL="285750" indent="-285750">
              <a:spcAft>
                <a:spcPts val="1200"/>
              </a:spcAft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Projectile motion: Throwing a sandbag from  a vertically moving balloon</a:t>
            </a:r>
          </a:p>
          <a:p>
            <a:pPr marL="285750" indent="-285750">
              <a:spcAft>
                <a:spcPts val="1200"/>
              </a:spcAft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resistance: A record-setting jump from a stratosphere</a:t>
            </a:r>
          </a:p>
          <a:p>
            <a:pPr marL="285750" indent="-285750">
              <a:spcAft>
                <a:spcPts val="1200"/>
              </a:spcAft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Conservation of energy,  normal force, dynamics of circular motion</a:t>
            </a:r>
          </a:p>
          <a:p>
            <a:pPr marL="285750" indent="-285750">
              <a:spcAft>
                <a:spcPts val="1200"/>
              </a:spcAft>
            </a:pP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Conservation of a linear momentum: an investigation of a collision</a:t>
            </a:r>
            <a:endParaRPr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94846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 txBox="1">
            <a:spLocks noGrp="1"/>
          </p:cNvSpPr>
          <p:nvPr>
            <p:ph type="title"/>
          </p:nvPr>
        </p:nvSpPr>
        <p:spPr>
          <a:xfrm>
            <a:off x="528025" y="0"/>
            <a:ext cx="8521084" cy="8109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r>
              <a:rPr lang="en-CA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                           </a:t>
            </a:r>
            <a:r>
              <a:rPr lang="en-CA" sz="3100" b="1" dirty="0">
                <a:solidFill>
                  <a:schemeClr val="tx2">
                    <a:lumMod val="10000"/>
                  </a:schemeClr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Example of Case Studies</a:t>
            </a:r>
            <a:br>
              <a:rPr lang="en-C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CA" sz="2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Sky Diving : Record-setting Jump from A Stratosphere</a:t>
            </a:r>
            <a:br>
              <a:rPr lang="en-CA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CA" sz="2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</a:br>
            <a:endParaRPr dirty="0"/>
          </a:p>
        </p:txBody>
      </p:sp>
      <p:sp>
        <p:nvSpPr>
          <p:cNvPr id="103" name="Google Shape;103;p17"/>
          <p:cNvSpPr txBox="1">
            <a:spLocks noGrp="1"/>
          </p:cNvSpPr>
          <p:nvPr>
            <p:ph type="body" idx="1"/>
          </p:nvPr>
        </p:nvSpPr>
        <p:spPr>
          <a:xfrm>
            <a:off x="664234" y="1159300"/>
            <a:ext cx="3400591" cy="32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114300" indent="0" algn="l">
              <a:lnSpc>
                <a:spcPct val="115000"/>
              </a:lnSpc>
              <a:spcAft>
                <a:spcPts val="1000"/>
              </a:spcAft>
              <a:buNone/>
            </a:pPr>
            <a:endParaRPr lang="en-CA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 marL="114300" indent="0" algn="l">
              <a:lnSpc>
                <a:spcPct val="115000"/>
              </a:lnSpc>
              <a:spcAft>
                <a:spcPts val="1000"/>
              </a:spcAft>
              <a:buNone/>
            </a:pPr>
            <a:r>
              <a:rPr lang="en-C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For example, a case study on air resistance and terminal velocity is based on the data log from a record 2011 jump from </a:t>
            </a:r>
            <a:r>
              <a:rPr lang="en-CA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the </a:t>
            </a:r>
            <a:r>
              <a:rPr lang="en-C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stratosphere.</a:t>
            </a:r>
          </a:p>
        </p:txBody>
      </p:sp>
      <p:sp>
        <p:nvSpPr>
          <p:cNvPr id="104" name="Google Shape;104;p17"/>
          <p:cNvSpPr txBox="1">
            <a:spLocks noGrp="1"/>
          </p:cNvSpPr>
          <p:nvPr>
            <p:ph type="body" idx="2"/>
          </p:nvPr>
        </p:nvSpPr>
        <p:spPr>
          <a:xfrm>
            <a:off x="5079175" y="1208300"/>
            <a:ext cx="3241200" cy="3234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  <p:pic>
        <p:nvPicPr>
          <p:cNvPr id="5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531266A5-B7CC-33A4-DE35-56C0790577C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4" t="2723" r="244" b="-2723"/>
          <a:stretch/>
        </p:blipFill>
        <p:spPr>
          <a:xfrm>
            <a:off x="23267432" y="14423389"/>
            <a:ext cx="8936188" cy="15803531"/>
          </a:xfrm>
          <a:prstGeom prst="rect">
            <a:avLst/>
          </a:prstGeom>
        </p:spPr>
      </p:pic>
      <p:pic>
        <p:nvPicPr>
          <p:cNvPr id="9" name="Picture 8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F92F3361-9FBB-93E4-B86B-2F29177B9B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777" t="1785" r="1777" b="70532"/>
          <a:stretch/>
        </p:blipFill>
        <p:spPr>
          <a:xfrm>
            <a:off x="4918313" y="992988"/>
            <a:ext cx="3561453" cy="1946026"/>
          </a:xfrm>
          <a:prstGeom prst="rect">
            <a:avLst/>
          </a:prstGeom>
        </p:spPr>
      </p:pic>
      <p:pic>
        <p:nvPicPr>
          <p:cNvPr id="8" name="Picture 7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B24D636A-7D94-C037-8DAF-2CF4636955C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63" t="31758" r="17544" b="34249"/>
          <a:stretch/>
        </p:blipFill>
        <p:spPr>
          <a:xfrm>
            <a:off x="4918313" y="2933549"/>
            <a:ext cx="1901740" cy="1503819"/>
          </a:xfrm>
          <a:prstGeom prst="rect">
            <a:avLst/>
          </a:prstGeom>
        </p:spPr>
      </p:pic>
      <p:pic>
        <p:nvPicPr>
          <p:cNvPr id="10" name="Picture 9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EB09454-D813-1B8B-2984-8401E48719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4" t="68162" r="244" b="-2723"/>
          <a:stretch/>
        </p:blipFill>
        <p:spPr>
          <a:xfrm>
            <a:off x="7045842" y="3249574"/>
            <a:ext cx="1274533" cy="81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751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8"/>
          <p:cNvSpPr txBox="1">
            <a:spLocks noGrp="1"/>
          </p:cNvSpPr>
          <p:nvPr>
            <p:ph type="title"/>
          </p:nvPr>
        </p:nvSpPr>
        <p:spPr>
          <a:xfrm>
            <a:off x="1238116" y="394871"/>
            <a:ext cx="6008100" cy="710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r>
              <a:rPr lang="en-CA" sz="2800" b="1" dirty="0">
                <a:latin typeface="Times New Roman" panose="02020603050405020304" pitchFamily="18" charset="0"/>
                <a:ea typeface="Arial" panose="020B0604020202020204" pitchFamily="34" charset="0"/>
              </a:rPr>
              <a:t>		Sample Questions</a:t>
            </a:r>
            <a:endParaRPr lang="en-CA" dirty="0"/>
          </a:p>
        </p:txBody>
      </p:sp>
      <p:sp>
        <p:nvSpPr>
          <p:cNvPr id="111" name="Google Shape;111;p18"/>
          <p:cNvSpPr txBox="1">
            <a:spLocks noGrp="1"/>
          </p:cNvSpPr>
          <p:nvPr>
            <p:ph type="body" idx="1"/>
          </p:nvPr>
        </p:nvSpPr>
        <p:spPr>
          <a:xfrm>
            <a:off x="172138" y="1354925"/>
            <a:ext cx="8743262" cy="349946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342900">
              <a:lnSpc>
                <a:spcPct val="107000"/>
              </a:lnSpc>
              <a:spcAft>
                <a:spcPts val="800"/>
              </a:spcAft>
            </a:pP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When and at which altitude did his motion stop being a near unobstructed free fall (evidence of air resistance becomes apparent)?</a:t>
            </a:r>
            <a:endParaRPr lang="en-CA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>
              <a:lnSpc>
                <a:spcPct val="107000"/>
              </a:lnSpc>
              <a:spcAft>
                <a:spcPts val="800"/>
              </a:spcAft>
            </a:pP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When and at which altitude did he break the sound barrier?</a:t>
            </a:r>
            <a:r>
              <a:rPr lang="en-CA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Did this occur after he opened his parachute or before? </a:t>
            </a:r>
            <a:endParaRPr lang="en-CA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>
              <a:lnSpc>
                <a:spcPct val="107000"/>
              </a:lnSpc>
              <a:spcAft>
                <a:spcPts val="800"/>
              </a:spcAft>
            </a:pP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When did he reach terminal velocity with his parachute still closed?</a:t>
            </a:r>
            <a:endParaRPr lang="en-CA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>
              <a:lnSpc>
                <a:spcPct val="107000"/>
              </a:lnSpc>
              <a:spcAft>
                <a:spcPts val="800"/>
              </a:spcAft>
            </a:pPr>
            <a:r>
              <a:rPr lang="en-CA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For how long and at which altitudes was he in a true free fall?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612075538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5BC2F4"/>
      </a:accent1>
      <a:accent2>
        <a:srgbClr val="5BC2F4"/>
      </a:accent2>
      <a:accent3>
        <a:srgbClr val="FFC609"/>
      </a:accent3>
      <a:accent4>
        <a:srgbClr val="FFC609"/>
      </a:accent4>
      <a:accent5>
        <a:srgbClr val="FFEE00"/>
      </a:accent5>
      <a:accent6>
        <a:srgbClr val="FFEE00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992</Words>
  <Application>Microsoft Office PowerPoint</Application>
  <PresentationFormat>On-screen Show (16:9)</PresentationFormat>
  <Paragraphs>67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Calibri</vt:lpstr>
      <vt:lpstr>Lato</vt:lpstr>
      <vt:lpstr>Times New Roman</vt:lpstr>
      <vt:lpstr>Arial</vt:lpstr>
      <vt:lpstr>Cambria</vt:lpstr>
      <vt:lpstr>Simple Light</vt:lpstr>
      <vt:lpstr>Case Studies for Small-Group Student Collaboration   in Large-Enrollment Introductory Physics Classes    </vt:lpstr>
      <vt:lpstr>                                        Goals</vt:lpstr>
      <vt:lpstr>                                    Motivation  </vt:lpstr>
      <vt:lpstr>                           Fostering Students Collaborations </vt:lpstr>
      <vt:lpstr>                                    Background </vt:lpstr>
      <vt:lpstr>                         Case Studies Development </vt:lpstr>
      <vt:lpstr>         Case Studies for Mechanics Content</vt:lpstr>
      <vt:lpstr>                           Example of Case Studies Sky Diving : Record-setting Jump from A Stratosphere  </vt:lpstr>
      <vt:lpstr>  Sample Questions</vt:lpstr>
      <vt:lpstr>  Sample Questions (Continued)</vt:lpstr>
      <vt:lpstr>       Implementation </vt:lpstr>
      <vt:lpstr>                     Research Questions </vt:lpstr>
      <vt:lpstr>                     Acknowledgments</vt:lpstr>
      <vt:lpstr>                        References</vt:lpstr>
      <vt:lpstr>                                          Thank you!                                Email:  antimiro@ryerson.ca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Tetyana Antimirova</dc:creator>
  <cp:lastModifiedBy>Tetyana Antimirova</cp:lastModifiedBy>
  <cp:revision>73</cp:revision>
  <dcterms:modified xsi:type="dcterms:W3CDTF">2022-06-08T07:21:34Z</dcterms:modified>
</cp:coreProperties>
</file>