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notesSlides/notesSlide1.xml" ContentType="application/vnd.openxmlformats-officedocument.presentationml.notesSlide+xml"/>
  <Override PartName="/ppt/ink/ink10.xml" ContentType="application/inkml+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279" r:id="rId2"/>
    <p:sldId id="389" r:id="rId3"/>
    <p:sldId id="391" r:id="rId4"/>
    <p:sldId id="392" r:id="rId5"/>
    <p:sldId id="377" r:id="rId6"/>
    <p:sldId id="318" r:id="rId7"/>
    <p:sldId id="320" r:id="rId8"/>
    <p:sldId id="319" r:id="rId9"/>
    <p:sldId id="321" r:id="rId10"/>
    <p:sldId id="322" r:id="rId11"/>
    <p:sldId id="323" r:id="rId12"/>
    <p:sldId id="324" r:id="rId13"/>
    <p:sldId id="325" r:id="rId14"/>
    <p:sldId id="378" r:id="rId15"/>
    <p:sldId id="327" r:id="rId16"/>
    <p:sldId id="329" r:id="rId17"/>
    <p:sldId id="330" r:id="rId18"/>
    <p:sldId id="333" r:id="rId19"/>
    <p:sldId id="334" r:id="rId20"/>
    <p:sldId id="335" r:id="rId21"/>
    <p:sldId id="284" r:id="rId22"/>
    <p:sldId id="393" r:id="rId23"/>
    <p:sldId id="394" r:id="rId24"/>
    <p:sldId id="266" r:id="rId25"/>
    <p:sldId id="381" r:id="rId26"/>
    <p:sldId id="395" r:id="rId27"/>
    <p:sldId id="382" r:id="rId28"/>
    <p:sldId id="386" r:id="rId29"/>
    <p:sldId id="360" r:id="rId30"/>
    <p:sldId id="379" r:id="rId31"/>
    <p:sldId id="383" r:id="rId32"/>
    <p:sldId id="384" r:id="rId33"/>
    <p:sldId id="385" r:id="rId34"/>
    <p:sldId id="387" r:id="rId35"/>
    <p:sldId id="283" r:id="rId36"/>
    <p:sldId id="380" r:id="rId37"/>
    <p:sldId id="365" r:id="rId38"/>
    <p:sldId id="362" r:id="rId39"/>
    <p:sldId id="388" r:id="rId40"/>
    <p:sldId id="348" r:id="rId41"/>
    <p:sldId id="366" r:id="rId4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85" autoAdjust="0"/>
    <p:restoredTop sz="94649"/>
  </p:normalViewPr>
  <p:slideViewPr>
    <p:cSldViewPr snapToGrid="0" snapToObjects="1">
      <p:cViewPr varScale="1">
        <p:scale>
          <a:sx n="59" d="100"/>
          <a:sy n="59" d="100"/>
        </p:scale>
        <p:origin x="1123"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36.612"/>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0 112,'35'0,"16"2,0-3,1-2,-1-3,65-14,-20-5,1 5,1 4,0 4,143 2,396 11,-600 0,0 1,0 2,-1 2,1 1,60 20,-49-8</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2-10T05:09:08.542"/>
    </inkml:context>
    <inkml:brush xml:id="br0">
      <inkml:brushProperty name="width" value="0.05" units="cm"/>
      <inkml:brushProperty name="height" value="0.05" units="cm"/>
      <inkml:brushProperty name="color" value="#FF0066"/>
    </inkml:brush>
  </inkml:definitions>
  <inkml:trace contextRef="#ctx0" brushRef="#br0">0 0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37.076"/>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0,'326'0,"-304"2,0 0,-1 2,0 0,0 2,28 10,-20-6,55 11,144 11,-154-25,105-1,-132-7</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37.841"/>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13 0,'6'0,"8"0,2 7,-2 13,-9 11,-19-1,-11-5,-3-7</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40.598"/>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398 1,'2'0,"1"1,-1 0,1 0,-1 0,1 0,-1 1,0-1,0 1,1-1,-1 1,3 3,8 6,107 69,52 32,-134-89,2-3,68 26,16-5,-31-11,-2 3,119 62,-16 14,249 132,-369-212,-48-21,40 21,-60-26,0 1,0-1,0 1,-1 1,1-1,-1 1,0 0,0 0,-1 0,0 1,5 7,-7-9,0 1,0-1,0 1,-1 0,0 0,0-1,0 1,-1 0,1 0,-1 0,0 0,-1 0,1 0,-1 0,0 0,0 0,-1-1,1 1,-1 0,0-1,0 1,-1-1,1 0,-1 0,-6 7,-1 2,-2-1,1 0,-1-1,-1-1,0 0,-25 15,-34 17,-2-3,-146 54,41-19,24-9,106-46,-2-2,0-2,-87 12,109-23,1 2,-49 15,-15 5,-28-1,19-3,-143 14,222-34,1 1,0 1,0 1,1 1,-1 1,1 0,-25 14,20-9,-1-2,0 0,-1-2,0-1,-1-1,-28 2,7-1,2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42.901"/>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0 1,'54'2,"0"2,-1 3,0 2,62 20,-76-21,1-1,-1-3,80 0,-22-2,-87-1,0 0,0 0,0 1,0 0,0 0,0 1,-1 1,1 0,11 6,-17-7,0 0,0-1,-1 1,1 0,-1 1,0-1,0 1,0-1,0 1,-1 0,1 0,-1 0,0 1,0-1,0 0,-1 1,0-1,0 1,0-1,0 1,0 8,-1-10,0 1,0-1,-1 0,1 0,-1 1,0-1,0 0,0 0,0 0,0 0,0 0,-1 0,0 0,1 0,-1-1,0 1,-1-1,1 1,0-1,-1 0,1 0,-1 0,1 0,-1 0,0-1,-5 3,-6 1,0 0,0-1,0 0,-25 2,20-3,-64 15,-90 32,-8 2,150-46,0-1,0-1,-32-1,31-3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23:49.717"/>
    </inkml:context>
    <inkml:brush xml:id="br0">
      <inkml:brushProperty name="width" value="0.3" units="cm"/>
      <inkml:brushProperty name="height" value="0.6" units="cm"/>
      <inkml:brushProperty name="color" value="#FF8517"/>
      <inkml:brushProperty name="tip" value="rectangle"/>
      <inkml:brushProperty name="rasterOp" value="maskPen"/>
      <inkml:brushProperty name="ignorePressure" value="1"/>
    </inkml:brush>
  </inkml:definitions>
  <inkml:trace contextRef="#ctx0" brushRef="#br0">2819 368,'-83'-99,"50"63,-5-6,-49-42,74 73,-1 0,0 1,0 1,-1 0,0 1,-1 1,0 0,-19-5,3 5,-1 1,0 1,-33 1,-102 5,85 1,-504 1,568-3,1 1,-1 0,1 2,-1 0,1 1,0 1,-33 14,12-5,-64 16,19-7,22-6,-111 14,-5 0,150-23,0 0,0 2,0 1,-31 17,-10 17,2 2,-97 88,94-74,60-53,1 0,0 1,1 0,-10 13,17-20,0 0,0 0,0 0,0 0,0 0,0 0,0 0,1 0,-1 0,1 0,-1 0,1 1,0 3,1-5,-1 1,0-1,1 0,0 1,-1-1,1 0,0 0,-1 1,1-1,0 0,0 0,0 0,0 0,0 0,1 0,-1 0,0-1,0 1,0 0,1 0,-1-1,0 1,3 0,11 2,1 1,0-2,-1 0,1-1,0-1,23-2,-7 1,1027-4,-798 5,-227-3,1-1,0-1,-1-2,0-1,55-23,65-15,-111 39,-29 5,0 0,0-1,0-1,-1 0,26-12,97-61,205-153,-304 203</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45:40.919"/>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21 1,'-1'0,"0"0,1 0,-1 0,0 0,0 0,0 0,1 0,-1 1,0-1,0 0,1 0,-1 1,0-1,0 0,1 1,-1-1,0 1,1-1,-1 1,1-1,-1 1,1 0,-1-1,1 1,-1-1,1 1,-1 0,1 0,0-1,-1 1,1 0,0 0,0-1,0 1,-1 0,1 0,0-1,0 1,0 0,0 0,0 0,0-1,1 1,-1 0,0 0,0 0,1-1,-1 1,1 1,0 2,1 0,-1-1,1 1,0 0,0-1,0 1,1-1,4 6,5 0,0 0,0-1,1 0,0-1,1 0,-1-1,1-1,25 7,123 18,-146-28,216 32,333 42,-297-36,-168-21,203 10,1611-32,548 3,-2422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45:44.357"/>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280 1,'31'1,"0"1,-1 1,1 2,-1 1,43 15,138 68,201 94,-356-160,96 25,-93-32,84 36,-90-26,93 60,-126-74,2-1,-1-1,2-1,34 10,-34-12,-1 0,0 2,0 0,33 21,-51-27,1-1,-2 1,1 0,0 1,0-1,-1 1,0-1,0 1,0 0,0 0,-1 0,1 1,-1-1,0 1,0-1,-1 1,1 0,-1-1,0 1,-1 0,1 0,-1 0,0 0,0 0,0 0,-1 0,1-1,-1 1,0 0,-1 0,1-1,-1 1,0-1,0 1,-1-1,1 0,-1 0,0 0,0 0,0 0,-1-1,1 1,-1-1,0 0,-5 3,-6 4,-1-2,0 0,0-1,0-1,-31 8,-94 13,119-24,-256 34,-71 12,-52 18,9-18,353-44,-1 3,1 1,-72 27,104-33,1 0,-1 0,1 1,0-1,0 2,1-1,-1 1,1-1,0 1,0 1,-5 6,-6 12</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6-04T18:45:48.523"/>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0 39,'4'-4,"1"1,-1 0,1 0,-1 1,1-1,0 1,0 0,0 0,0 0,0 1,11-2,63-2,-58 5,658-3,-347 5,2906-2,-3192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3744097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884679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–Johnny Appleseed</a:t>
            </a:r>
          </a:p>
        </p:txBody>
      </p:sp>
      <p:sp>
        <p:nvSpPr>
          <p:cNvPr id="94" name="“Type a quote here.”"/>
          <p:cNvSpPr txBox="1">
            <a:spLocks noGrp="1"/>
          </p:cNvSpPr>
          <p:nvPr>
            <p:ph type="body" sz="quarter" idx="14"/>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281880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650240" y="9040143"/>
            <a:ext cx="3034453" cy="519289"/>
          </a:xfrm>
          <a:prstGeom prst="rect">
            <a:avLst/>
          </a:prstGeom>
        </p:spPr>
        <p:txBody>
          <a:bodyPr lIns="130046" tIns="65023" rIns="130046" bIns="65023"/>
          <a:lstStyle/>
          <a:p>
            <a:fld id="{9B48E34D-A0BE-42B7-AAB9-00E8F120814D}" type="datetimeFigureOut">
              <a:rPr lang="de-DE" smtClean="0"/>
              <a:t>06.06.2022</a:t>
            </a:fld>
            <a:endParaRPr lang="de-DE"/>
          </a:p>
        </p:txBody>
      </p:sp>
      <p:sp>
        <p:nvSpPr>
          <p:cNvPr id="3" name="Fußzeilenplatzhalter 2"/>
          <p:cNvSpPr>
            <a:spLocks noGrp="1"/>
          </p:cNvSpPr>
          <p:nvPr>
            <p:ph type="ftr" sz="quarter" idx="11"/>
          </p:nvPr>
        </p:nvSpPr>
        <p:spPr>
          <a:xfrm>
            <a:off x="4443307" y="9040143"/>
            <a:ext cx="4118187" cy="519289"/>
          </a:xfrm>
          <a:prstGeom prst="rect">
            <a:avLst/>
          </a:prstGeom>
        </p:spPr>
        <p:txBody>
          <a:bodyPr lIns="130046" tIns="65023" rIns="130046" bIns="65023"/>
          <a:lstStyle/>
          <a:p>
            <a:endParaRPr lang="de-DE"/>
          </a:p>
        </p:txBody>
      </p:sp>
      <p:sp>
        <p:nvSpPr>
          <p:cNvPr id="4" name="Foliennummernplatzhalter 3"/>
          <p:cNvSpPr>
            <a:spLocks noGrp="1"/>
          </p:cNvSpPr>
          <p:nvPr>
            <p:ph type="sldNum" sz="quarter" idx="12"/>
          </p:nvPr>
        </p:nvSpPr>
        <p:spPr>
          <a:xfrm>
            <a:off x="6298398" y="9258300"/>
            <a:ext cx="395303" cy="379591"/>
          </a:xfrm>
        </p:spPr>
        <p:txBody>
          <a:bodyPr/>
          <a:lstStyle/>
          <a:p>
            <a:fld id="{3D5D93D3-EE04-4D10-AFCF-724DEE670FE1}" type="slidenum">
              <a:rPr lang="de-DE" smtClean="0"/>
              <a:t>‹#›</a:t>
            </a:fld>
            <a:endParaRPr lang="de-DE"/>
          </a:p>
        </p:txBody>
      </p:sp>
    </p:spTree>
    <p:extLst>
      <p:ext uri="{BB962C8B-B14F-4D97-AF65-F5344CB8AC3E}">
        <p14:creationId xmlns:p14="http://schemas.microsoft.com/office/powerpoint/2010/main" val="96688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25600" y="673100"/>
            <a:ext cx="9753600" cy="5905500"/>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718300" y="635000"/>
            <a:ext cx="5334000" cy="8216900"/>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718300" y="2590800"/>
            <a:ext cx="5334000" cy="62865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718300" y="889000"/>
            <a:ext cx="5334000" cy="3771900"/>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 id="2147483662" r:id="rId13"/>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iupap.org/documents/statutes-bylaws/"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image" Target="../media/image26.JPG"/><Relationship Id="rId1" Type="http://schemas.openxmlformats.org/officeDocument/2006/relationships/slideLayout" Target="../slideLayouts/slideLayout1.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jpeg"/><Relationship Id="rId9"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hyperlink" Target="https://iupap.org/centennial/satellite-events/" TargetMode="External"/><Relationship Id="rId2" Type="http://schemas.openxmlformats.org/officeDocument/2006/relationships/hyperlink" Target="https://iupap.org/centennial/iupap-symposia/" TargetMode="External"/><Relationship Id="rId1" Type="http://schemas.openxmlformats.org/officeDocument/2006/relationships/slideLayout" Target="../slideLayouts/slideLayout6.xml"/><Relationship Id="rId4" Type="http://schemas.openxmlformats.org/officeDocument/2006/relationships/hyperlink" Target="https://www.iybssd2022.org/en/home/"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hyperlink" Target="https://iupap.org/centennial/iupap-100-project/" TargetMode="Externa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customXml" Target="../ink/ink7.xml"/><Relationship Id="rId7" Type="http://schemas.openxmlformats.org/officeDocument/2006/relationships/customXml" Target="../ink/ink9.xml"/><Relationship Id="rId2" Type="http://schemas.openxmlformats.org/officeDocument/2006/relationships/image" Target="../media/image38.png"/><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customXml" Target="../ink/ink8.xml"/><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hyperlink" Target="https://iupap.org/who-we-are/internal-organization/commissions/c14-physics-education/#mission-mandate" TargetMode="Externa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s://iupap.org/who-we-are/commissions/" TargetMode="External"/><Relationship Id="rId2" Type="http://schemas.openxmlformats.org/officeDocument/2006/relationships/hyperlink" Target="http://archive2.iupap.org/young-scientist-prize/award-announcements/" TargetMode="External"/><Relationship Id="rId1" Type="http://schemas.openxmlformats.org/officeDocument/2006/relationships/slideLayout" Target="../slideLayouts/slideLayout6.xml"/><Relationship Id="rId5" Type="http://schemas.openxmlformats.org/officeDocument/2006/relationships/hyperlink" Target="https://iupap.org/who-we-are/internal-organization/general-assembly/" TargetMode="External"/><Relationship Id="rId4" Type="http://schemas.openxmlformats.org/officeDocument/2006/relationships/hyperlink" Target="http://www.icsu.org/"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hyperlink" Target="https://www.iop.org/#gref" TargetMode="External"/><Relationship Id="rId2" Type="http://schemas.openxmlformats.org/officeDocument/2006/relationships/hyperlink" Target="https://www.girep.org/" TargetMode="External"/><Relationship Id="rId1" Type="http://schemas.openxmlformats.org/officeDocument/2006/relationships/slideLayout" Target="../slideLayouts/slideLayout6.xml"/><Relationship Id="rId5" Type="http://schemas.openxmlformats.org/officeDocument/2006/relationships/hyperlink" Target="https://www.ictp.it/" TargetMode="External"/><Relationship Id="rId4" Type="http://schemas.openxmlformats.org/officeDocument/2006/relationships/hyperlink" Target="https://www.eps.org/members/group_content_view.asp?group=85190&amp;id=173305" TargetMode="External"/></Relationships>
</file>

<file path=ppt/slides/_rels/slide31.xml.rels><?xml version="1.0" encoding="UTF-8" standalone="yes"?>
<Relationships xmlns="http://schemas.openxmlformats.org/package/2006/relationships"><Relationship Id="rId8" Type="http://schemas.openxmlformats.org/officeDocument/2006/relationships/hyperlink" Target="http://www.unipa.it/girep2014/" TargetMode="External"/><Relationship Id="rId3" Type="http://schemas.openxmlformats.org/officeDocument/2006/relationships/hyperlink" Target="https://girep2019.hu/" TargetMode="External"/><Relationship Id="rId7" Type="http://schemas.openxmlformats.org/officeDocument/2006/relationships/hyperlink" Target="http://www.icpe2015.cpsjournals.cn/EN/column/column105.shtml" TargetMode="External"/><Relationship Id="rId2" Type="http://schemas.openxmlformats.org/officeDocument/2006/relationships/hyperlink" Target="http://wcpe2020.hnue.edu.vn/" TargetMode="External"/><Relationship Id="rId1" Type="http://schemas.openxmlformats.org/officeDocument/2006/relationships/slideLayout" Target="../slideLayouts/slideLayout6.xml"/><Relationship Id="rId6" Type="http://schemas.openxmlformats.org/officeDocument/2006/relationships/hyperlink" Target="http://www.wcpe2016.org/en/" TargetMode="External"/><Relationship Id="rId5" Type="http://schemas.openxmlformats.org/officeDocument/2006/relationships/hyperlink" Target="http://www.girep2017.org/" TargetMode="External"/><Relationship Id="rId10" Type="http://schemas.openxmlformats.org/officeDocument/2006/relationships/hyperlink" Target="http://www.iacpe.org/" TargetMode="External"/><Relationship Id="rId4" Type="http://schemas.openxmlformats.org/officeDocument/2006/relationships/hyperlink" Target="http://events.saip.org.za/event/ICPE-SAIP-WITS-2018" TargetMode="External"/><Relationship Id="rId9" Type="http://schemas.openxmlformats.org/officeDocument/2006/relationships/hyperlink" Target="http://www.icpe2014.org/"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www.wcpe2012.org/" TargetMode="External"/><Relationship Id="rId2" Type="http://schemas.openxmlformats.org/officeDocument/2006/relationships/hyperlink" Target="http://www.icpe2013.org/" TargetMode="External"/><Relationship Id="rId1" Type="http://schemas.openxmlformats.org/officeDocument/2006/relationships/slideLayout" Target="../slideLayouts/slideLayout6.xml"/><Relationship Id="rId4" Type="http://schemas.openxmlformats.org/officeDocument/2006/relationships/hyperlink" Target="http://www.fisica.ucr.ac.cr/"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s://iupap.org/wp-content/uploads/2021/03/French_1980_History_ICPE.pdf" TargetMode="External"/><Relationship Id="rId2" Type="http://schemas.openxmlformats.org/officeDocument/2006/relationships/hyperlink" Target="https://iupap.org/wp-content/uploads/2021/03/Jossem_1988_Preface_History_ICPE.pdf" TargetMode="External"/><Relationship Id="rId1" Type="http://schemas.openxmlformats.org/officeDocument/2006/relationships/slideLayout" Target="../slideLayouts/slideLayout6.xml"/><Relationship Id="rId4" Type="http://schemas.openxmlformats.org/officeDocument/2006/relationships/hyperlink" Target="https://iupap.org/wp-content/uploads/2021/03/Kelly_1985_History_ICPE.pdf"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customXml" Target="../ink/ink10.xml"/><Relationship Id="rId2" Type="http://schemas.openxmlformats.org/officeDocument/2006/relationships/hyperlink" Target="https://zenodo.org/record/5792968#.Yp4UGXbMIrI" TargetMode="Externa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iupap.org/about-us/the-history-of-iupap-1922-1992/" TargetMode="External"/><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image" Target="../media/image6.tif"/></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15.png"/><Relationship Id="rId3" Type="http://schemas.openxmlformats.org/officeDocument/2006/relationships/image" Target="../media/image10.tif"/><Relationship Id="rId7" Type="http://schemas.openxmlformats.org/officeDocument/2006/relationships/image" Target="../media/image12.png"/><Relationship Id="rId12" Type="http://schemas.openxmlformats.org/officeDocument/2006/relationships/customXml" Target="../ink/ink5.xml"/><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customXml" Target="../ink/ink2.xml"/><Relationship Id="rId11" Type="http://schemas.openxmlformats.org/officeDocument/2006/relationships/image" Target="../media/image14.png"/><Relationship Id="rId5" Type="http://schemas.openxmlformats.org/officeDocument/2006/relationships/image" Target="../media/image11.png"/><Relationship Id="rId15" Type="http://schemas.openxmlformats.org/officeDocument/2006/relationships/image" Target="../media/image16.png"/><Relationship Id="rId10" Type="http://schemas.openxmlformats.org/officeDocument/2006/relationships/customXml" Target="../ink/ink4.xml"/><Relationship Id="rId4" Type="http://schemas.openxmlformats.org/officeDocument/2006/relationships/customXml" Target="../ink/ink1.xml"/><Relationship Id="rId9" Type="http://schemas.openxmlformats.org/officeDocument/2006/relationships/image" Target="../media/image13.png"/><Relationship Id="rId14" Type="http://schemas.openxmlformats.org/officeDocument/2006/relationships/customXml" Target="../ink/ink6.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8.jpeg"/><Relationship Id="rId7" Type="http://schemas.openxmlformats.org/officeDocument/2006/relationships/image" Target="../media/image15.jpeg"/><Relationship Id="rId2" Type="http://schemas.openxmlformats.org/officeDocument/2006/relationships/image" Target="../media/image11.jpeg"/><Relationship Id="rId1" Type="http://schemas.openxmlformats.org/officeDocument/2006/relationships/slideLayout" Target="../slideLayouts/slideLayout5.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26A5979-9F76-4342-A437-DFCAA1FA8F31}"/>
              </a:ext>
            </a:extLst>
          </p:cNvPr>
          <p:cNvSpPr>
            <a:spLocks noGrp="1"/>
          </p:cNvSpPr>
          <p:nvPr>
            <p:ph type="title"/>
          </p:nvPr>
        </p:nvSpPr>
        <p:spPr>
          <a:xfrm>
            <a:off x="952500" y="1324654"/>
            <a:ext cx="11099800" cy="1630816"/>
          </a:xfrm>
        </p:spPr>
        <p:txBody>
          <a:bodyPr>
            <a:noAutofit/>
          </a:bodyPr>
          <a:lstStyle/>
          <a:p>
            <a:pPr>
              <a:lnSpc>
                <a:spcPct val="107000"/>
              </a:lnSpc>
              <a:spcAft>
                <a:spcPts val="800"/>
              </a:spcAft>
            </a:pPr>
            <a:r>
              <a:rPr lang="en-US" sz="4800" b="1" dirty="0">
                <a:effectLst/>
                <a:latin typeface="Arial" panose="020B0604020202020204" pitchFamily="34" charset="0"/>
                <a:ea typeface="Calibri" panose="020F0502020204030204" pitchFamily="34" charset="0"/>
                <a:cs typeface="Times New Roman" panose="02020603050405020304" pitchFamily="18" charset="0"/>
              </a:rPr>
              <a:t>C14 - Physics Education Commission of the International Union of Pure and Applied Physics</a:t>
            </a:r>
            <a:br>
              <a:rPr lang="en-CA" sz="4800" b="1" dirty="0">
                <a:effectLst/>
                <a:latin typeface="Calibri" panose="020F0502020204030204" pitchFamily="34" charset="0"/>
                <a:ea typeface="Calibri" panose="020F0502020204030204" pitchFamily="34" charset="0"/>
                <a:cs typeface="Times New Roman" panose="02020603050405020304" pitchFamily="18" charset="0"/>
              </a:rPr>
            </a:br>
            <a:r>
              <a:rPr lang="en-US" sz="4800" b="1" dirty="0">
                <a:effectLst/>
                <a:latin typeface="Arial" panose="020B0604020202020204" pitchFamily="34" charset="0"/>
                <a:ea typeface="Calibri" panose="020F0502020204030204" pitchFamily="34" charset="0"/>
                <a:cs typeface="Times New Roman" panose="02020603050405020304" pitchFamily="18" charset="0"/>
              </a:rPr>
              <a:t> </a:t>
            </a:r>
            <a:br>
              <a:rPr lang="en-CA" sz="4800" b="1" dirty="0">
                <a:effectLst/>
                <a:latin typeface="Calibri" panose="020F0502020204030204" pitchFamily="34" charset="0"/>
                <a:ea typeface="Calibri" panose="020F0502020204030204" pitchFamily="34" charset="0"/>
                <a:cs typeface="Times New Roman" panose="02020603050405020304" pitchFamily="18" charset="0"/>
              </a:rPr>
            </a:br>
            <a:endParaRPr lang="en-CA" sz="4800" b="1" dirty="0"/>
          </a:p>
        </p:txBody>
      </p:sp>
      <p:sp>
        <p:nvSpPr>
          <p:cNvPr id="6" name="Text Placeholder 5">
            <a:extLst>
              <a:ext uri="{FF2B5EF4-FFF2-40B4-BE49-F238E27FC236}">
                <a16:creationId xmlns:a16="http://schemas.microsoft.com/office/drawing/2014/main" id="{8D2BBB91-1638-422E-938E-B64F507009E9}"/>
              </a:ext>
            </a:extLst>
          </p:cNvPr>
          <p:cNvSpPr>
            <a:spLocks noGrp="1"/>
          </p:cNvSpPr>
          <p:nvPr>
            <p:ph idx="1"/>
          </p:nvPr>
        </p:nvSpPr>
        <p:spPr>
          <a:xfrm>
            <a:off x="748393" y="2955470"/>
            <a:ext cx="11099800" cy="6168151"/>
          </a:xfrm>
        </p:spPr>
        <p:txBody>
          <a:bodyPr>
            <a:normAutofit/>
          </a:bodyPr>
          <a:lstStyle/>
          <a:p>
            <a:pPr marL="0" indent="0" algn="ctr">
              <a:spcBef>
                <a:spcPts val="0"/>
              </a:spcBef>
              <a:buNone/>
            </a:pPr>
            <a:endParaRPr lang="en-CA" dirty="0"/>
          </a:p>
          <a:p>
            <a:pPr marL="0" indent="0" algn="ctr">
              <a:spcBef>
                <a:spcPts val="0"/>
              </a:spcBef>
              <a:buNone/>
            </a:pPr>
            <a:r>
              <a:rPr lang="en-CA" sz="4000" dirty="0"/>
              <a:t>     </a:t>
            </a:r>
            <a:r>
              <a:rPr lang="en-CA" sz="3000" b="1" dirty="0">
                <a:latin typeface="Arial" panose="020B0604020202020204" pitchFamily="34" charset="0"/>
                <a:cs typeface="Arial" panose="020B0604020202020204" pitchFamily="34" charset="0"/>
              </a:rPr>
              <a:t>Tetyana Antimirova</a:t>
            </a:r>
          </a:p>
          <a:p>
            <a:pPr marL="0" indent="0" algn="ctr">
              <a:spcBef>
                <a:spcPts val="0"/>
              </a:spcBef>
              <a:buNone/>
            </a:pPr>
            <a:r>
              <a:rPr lang="en-CA" sz="3000" b="1" dirty="0">
                <a:latin typeface="Arial" panose="020B0604020202020204" pitchFamily="34" charset="0"/>
                <a:cs typeface="Arial" panose="020B0604020202020204" pitchFamily="34" charset="0"/>
              </a:rPr>
              <a:t>        Department of Physics        </a:t>
            </a:r>
          </a:p>
          <a:p>
            <a:pPr marL="0" indent="0" algn="ctr">
              <a:spcBef>
                <a:spcPts val="0"/>
              </a:spcBef>
              <a:buNone/>
            </a:pPr>
            <a:r>
              <a:rPr lang="en-CA" sz="3000" b="1" dirty="0">
                <a:latin typeface="Arial" panose="020B0604020202020204" pitchFamily="34" charset="0"/>
                <a:cs typeface="Arial" panose="020B0604020202020204" pitchFamily="34" charset="0"/>
              </a:rPr>
              <a:t>      Faculty of Science</a:t>
            </a:r>
          </a:p>
          <a:p>
            <a:pPr marL="0" indent="0" algn="ctr">
              <a:spcBef>
                <a:spcPts val="0"/>
              </a:spcBef>
              <a:buNone/>
            </a:pPr>
            <a:r>
              <a:rPr lang="en-CA" sz="3000" b="1" dirty="0">
                <a:latin typeface="Arial" panose="020B0604020202020204" pitchFamily="34" charset="0"/>
                <a:cs typeface="Arial" panose="020B0604020202020204" pitchFamily="34" charset="0"/>
              </a:rPr>
              <a:t>         Toronto Metropolitan University</a:t>
            </a:r>
          </a:p>
          <a:p>
            <a:pPr marL="0" indent="0">
              <a:spcBef>
                <a:spcPts val="0"/>
              </a:spcBef>
              <a:buNone/>
            </a:pPr>
            <a:r>
              <a:rPr lang="en-CA" sz="3000" b="1" dirty="0">
                <a:latin typeface="Arial" panose="020B0604020202020204" pitchFamily="34" charset="0"/>
                <a:cs typeface="Arial" panose="020B0604020202020204" pitchFamily="34" charset="0"/>
              </a:rPr>
              <a:t>                    </a:t>
            </a:r>
          </a:p>
          <a:p>
            <a:pPr marL="0" indent="0">
              <a:spcBef>
                <a:spcPts val="0"/>
              </a:spcBef>
              <a:buNone/>
            </a:pPr>
            <a:r>
              <a:rPr lang="en-CA" sz="3000" b="1" dirty="0">
                <a:latin typeface="Arial" panose="020B0604020202020204" pitchFamily="34" charset="0"/>
                <a:cs typeface="Arial" panose="020B0604020202020204" pitchFamily="34" charset="0"/>
              </a:rPr>
              <a:t>                    C14 - Physics Education Commission Chair</a:t>
            </a:r>
          </a:p>
          <a:p>
            <a:pPr marL="0" indent="0">
              <a:spcBef>
                <a:spcPts val="0"/>
              </a:spcBef>
              <a:buNone/>
            </a:pPr>
            <a:r>
              <a:rPr lang="en-CA" sz="3000" b="1" dirty="0">
                <a:latin typeface="Arial" panose="020B0604020202020204" pitchFamily="34" charset="0"/>
                <a:cs typeface="Arial" panose="020B0604020202020204" pitchFamily="34" charset="0"/>
              </a:rPr>
              <a:t>                                             IUPAP   </a:t>
            </a:r>
          </a:p>
          <a:p>
            <a:pPr marL="0" indent="0">
              <a:spcBef>
                <a:spcPts val="0"/>
              </a:spcBef>
              <a:buNone/>
            </a:pPr>
            <a:r>
              <a:rPr lang="en-CA" sz="3000" b="1" dirty="0">
                <a:latin typeface="Arial" panose="020B0604020202020204" pitchFamily="34" charset="0"/>
                <a:cs typeface="Arial" panose="020B0604020202020204" pitchFamily="34" charset="0"/>
              </a:rPr>
              <a:t> </a:t>
            </a:r>
          </a:p>
          <a:p>
            <a:pPr marL="0" indent="0">
              <a:spcBef>
                <a:spcPts val="0"/>
              </a:spcBef>
              <a:buNone/>
            </a:pPr>
            <a:r>
              <a:rPr lang="en-CA" sz="3000" b="1" dirty="0">
                <a:latin typeface="Arial" panose="020B0604020202020204" pitchFamily="34" charset="0"/>
                <a:cs typeface="Arial" panose="020B0604020202020204" pitchFamily="34" charset="0"/>
              </a:rPr>
              <a:t>                                      </a:t>
            </a:r>
          </a:p>
          <a:p>
            <a:pPr marL="0" indent="0">
              <a:spcBef>
                <a:spcPts val="0"/>
              </a:spcBef>
              <a:buNone/>
            </a:pPr>
            <a:r>
              <a:rPr lang="en-CA" sz="2000" b="1" dirty="0">
                <a:latin typeface="Arial" panose="020B0604020202020204" pitchFamily="34" charset="0"/>
                <a:cs typeface="Arial" panose="020B0604020202020204" pitchFamily="34" charset="0"/>
              </a:rPr>
              <a:t>                                                 2022 Canadian Association of Physicists Congress</a:t>
            </a:r>
          </a:p>
          <a:p>
            <a:pPr marL="0" indent="0">
              <a:buNone/>
            </a:pPr>
            <a:r>
              <a:rPr lang="en-CA" sz="2000" b="1" dirty="0">
                <a:latin typeface="Arial" panose="020B0604020202020204" pitchFamily="34" charset="0"/>
                <a:cs typeface="Arial" panose="020B0604020202020204" pitchFamily="34" charset="0"/>
              </a:rPr>
              <a:t>                                                             June 5-10, 2022 </a:t>
            </a:r>
          </a:p>
          <a:p>
            <a:pPr marL="0" indent="0">
              <a:buNone/>
            </a:pPr>
            <a:endParaRPr lang="en-CA" dirty="0"/>
          </a:p>
        </p:txBody>
      </p:sp>
      <p:pic>
        <p:nvPicPr>
          <p:cNvPr id="9" name="Graphic 8">
            <a:extLst>
              <a:ext uri="{FF2B5EF4-FFF2-40B4-BE49-F238E27FC236}">
                <a16:creationId xmlns:a16="http://schemas.microsoft.com/office/drawing/2014/main" id="{B1F9388E-43F2-C037-9888-47B7110131F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4286" y="7613538"/>
            <a:ext cx="2996524" cy="1630816"/>
          </a:xfrm>
          <a:prstGeom prst="rect">
            <a:avLst/>
          </a:prstGeom>
        </p:spPr>
      </p:pic>
      <p:pic>
        <p:nvPicPr>
          <p:cNvPr id="11" name="Picture 10" descr="A red circle with white text&#10;&#10;Description automatically generated with low confidence">
            <a:extLst>
              <a:ext uri="{FF2B5EF4-FFF2-40B4-BE49-F238E27FC236}">
                <a16:creationId xmlns:a16="http://schemas.microsoft.com/office/drawing/2014/main" id="{3ECC9478-48CC-AC77-137C-634145B09D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96744" y="7758028"/>
            <a:ext cx="1155556" cy="1155556"/>
          </a:xfrm>
          <a:prstGeom prst="rect">
            <a:avLst/>
          </a:prstGeom>
        </p:spPr>
      </p:pic>
    </p:spTree>
    <p:extLst>
      <p:ext uri="{BB962C8B-B14F-4D97-AF65-F5344CB8AC3E}">
        <p14:creationId xmlns:p14="http://schemas.microsoft.com/office/powerpoint/2010/main" val="2926907151"/>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254000"/>
            <a:ext cx="11099800" cy="472831"/>
          </a:xfrm>
        </p:spPr>
        <p:txBody>
          <a:bodyPr>
            <a:noAutofit/>
          </a:bodyPr>
          <a:lstStyle/>
          <a:p>
            <a:r>
              <a:rPr lang="en-US" sz="4800" b="1" dirty="0">
                <a:latin typeface="Arial" panose="020B0604020202020204" pitchFamily="34" charset="0"/>
                <a:cs typeface="Arial" panose="020B0604020202020204" pitchFamily="34" charset="0"/>
              </a:rPr>
              <a:t>Current Members (61)</a:t>
            </a:r>
          </a:p>
        </p:txBody>
      </p:sp>
      <p:sp>
        <p:nvSpPr>
          <p:cNvPr id="4" name="Rectangle 3"/>
          <p:cNvSpPr/>
          <p:nvPr/>
        </p:nvSpPr>
        <p:spPr>
          <a:xfrm>
            <a:off x="562707" y="1195755"/>
            <a:ext cx="12180277" cy="8482912"/>
          </a:xfrm>
          <a:prstGeom prst="rect">
            <a:avLst/>
          </a:prstGeom>
        </p:spPr>
        <p:txBody>
          <a:bodyPr wrap="square" numCol="4">
            <a:spAutoFit/>
          </a:bodyPr>
          <a:lstStyle/>
          <a:p>
            <a:pPr algn="l"/>
            <a:r>
              <a:rPr lang="en-US" dirty="0">
                <a:latin typeface="ArialMT"/>
              </a:rPr>
              <a:t>Algeria</a:t>
            </a:r>
          </a:p>
          <a:p>
            <a:pPr algn="l"/>
            <a:r>
              <a:rPr lang="en-US" dirty="0">
                <a:latin typeface="ArialMT"/>
              </a:rPr>
              <a:t>Argentina</a:t>
            </a:r>
          </a:p>
          <a:p>
            <a:pPr algn="l"/>
            <a:r>
              <a:rPr lang="en-US" dirty="0">
                <a:latin typeface="ArialMT"/>
              </a:rPr>
              <a:t>Australia</a:t>
            </a:r>
          </a:p>
          <a:p>
            <a:pPr algn="l"/>
            <a:r>
              <a:rPr lang="en-US" dirty="0">
                <a:latin typeface="ArialMT"/>
              </a:rPr>
              <a:t>Austria</a:t>
            </a:r>
          </a:p>
          <a:p>
            <a:pPr algn="l"/>
            <a:r>
              <a:rPr lang="en-US" dirty="0">
                <a:latin typeface="ArialMT"/>
              </a:rPr>
              <a:t>Belgium</a:t>
            </a:r>
          </a:p>
          <a:p>
            <a:pPr algn="l"/>
            <a:r>
              <a:rPr lang="en-US" dirty="0">
                <a:latin typeface="ArialMT"/>
              </a:rPr>
              <a:t>Brazil</a:t>
            </a:r>
          </a:p>
          <a:p>
            <a:pPr algn="l"/>
            <a:r>
              <a:rPr lang="en-US" b="1" dirty="0">
                <a:latin typeface="ArialMT"/>
              </a:rPr>
              <a:t>Bulgaria</a:t>
            </a:r>
          </a:p>
          <a:p>
            <a:pPr algn="l"/>
            <a:r>
              <a:rPr lang="en-US" dirty="0">
                <a:highlight>
                  <a:srgbClr val="FFFF00"/>
                </a:highlight>
                <a:latin typeface="ArialMT"/>
              </a:rPr>
              <a:t>Canada</a:t>
            </a:r>
          </a:p>
          <a:p>
            <a:pPr algn="l"/>
            <a:r>
              <a:rPr lang="en-US" dirty="0">
                <a:latin typeface="ArialMT"/>
              </a:rPr>
              <a:t>Chile</a:t>
            </a:r>
          </a:p>
          <a:p>
            <a:pPr algn="l"/>
            <a:r>
              <a:rPr lang="en-US" dirty="0">
                <a:latin typeface="ArialMT"/>
              </a:rPr>
              <a:t>China: Beijing</a:t>
            </a:r>
          </a:p>
          <a:p>
            <a:pPr algn="l"/>
            <a:r>
              <a:rPr lang="en-US" dirty="0">
                <a:latin typeface="ArialMT"/>
              </a:rPr>
              <a:t>China: Taipei</a:t>
            </a:r>
          </a:p>
          <a:p>
            <a:pPr algn="l"/>
            <a:r>
              <a:rPr lang="en-US" dirty="0">
                <a:latin typeface="ArialMT"/>
              </a:rPr>
              <a:t>Colombia</a:t>
            </a:r>
          </a:p>
          <a:p>
            <a:pPr algn="l"/>
            <a:r>
              <a:rPr lang="en-US" dirty="0">
                <a:latin typeface="ArialMT"/>
              </a:rPr>
              <a:t>Costa Rica</a:t>
            </a:r>
          </a:p>
          <a:p>
            <a:pPr algn="l"/>
            <a:r>
              <a:rPr lang="en-US" dirty="0">
                <a:latin typeface="ArialMT"/>
              </a:rPr>
              <a:t>Croatia</a:t>
            </a:r>
          </a:p>
          <a:p>
            <a:pPr algn="l"/>
            <a:r>
              <a:rPr lang="en-US" dirty="0">
                <a:latin typeface="ArialMT"/>
              </a:rPr>
              <a:t>Cuba</a:t>
            </a:r>
          </a:p>
          <a:p>
            <a:pPr algn="l"/>
            <a:r>
              <a:rPr lang="en-US" dirty="0">
                <a:latin typeface="ArialMT"/>
              </a:rPr>
              <a:t>Cyprus</a:t>
            </a:r>
          </a:p>
          <a:p>
            <a:pPr algn="l"/>
            <a:r>
              <a:rPr lang="en-US" dirty="0">
                <a:latin typeface="ArialMT"/>
              </a:rPr>
              <a:t>Czech Republic</a:t>
            </a:r>
          </a:p>
          <a:p>
            <a:pPr algn="l"/>
            <a:r>
              <a:rPr lang="en-US" dirty="0">
                <a:latin typeface="ArialMT"/>
              </a:rPr>
              <a:t>Denmark</a:t>
            </a:r>
          </a:p>
          <a:p>
            <a:pPr algn="l"/>
            <a:r>
              <a:rPr lang="en-US" b="1" dirty="0">
                <a:latin typeface="ArialMT"/>
              </a:rPr>
              <a:t>Egypt</a:t>
            </a:r>
          </a:p>
          <a:p>
            <a:pPr algn="l"/>
            <a:r>
              <a:rPr lang="en-US" dirty="0">
                <a:latin typeface="ArialMT"/>
              </a:rPr>
              <a:t>Estonia</a:t>
            </a:r>
          </a:p>
          <a:p>
            <a:pPr algn="l"/>
            <a:r>
              <a:rPr lang="en-US" dirty="0">
                <a:latin typeface="ArialMT"/>
              </a:rPr>
              <a:t>Ethiopia</a:t>
            </a:r>
          </a:p>
          <a:p>
            <a:pPr algn="l"/>
            <a:r>
              <a:rPr lang="en-US" dirty="0">
                <a:latin typeface="ArialMT"/>
              </a:rPr>
              <a:t>Finland</a:t>
            </a:r>
          </a:p>
          <a:p>
            <a:pPr algn="l"/>
            <a:r>
              <a:rPr lang="en-US" dirty="0">
                <a:latin typeface="ArialMT"/>
              </a:rPr>
              <a:t>France</a:t>
            </a:r>
          </a:p>
          <a:p>
            <a:pPr algn="l"/>
            <a:r>
              <a:rPr lang="en-US" dirty="0">
                <a:latin typeface="ArialMT"/>
              </a:rPr>
              <a:t>Germany</a:t>
            </a:r>
          </a:p>
          <a:p>
            <a:pPr algn="l"/>
            <a:r>
              <a:rPr lang="en-US" dirty="0">
                <a:latin typeface="ArialMT"/>
              </a:rPr>
              <a:t>Ghana</a:t>
            </a:r>
          </a:p>
          <a:p>
            <a:pPr algn="l"/>
            <a:r>
              <a:rPr lang="en-US" dirty="0">
                <a:latin typeface="ArialMT"/>
              </a:rPr>
              <a:t>Greece</a:t>
            </a:r>
          </a:p>
          <a:p>
            <a:pPr algn="l"/>
            <a:r>
              <a:rPr lang="en-US" dirty="0">
                <a:latin typeface="ArialMT"/>
              </a:rPr>
              <a:t>Hungary</a:t>
            </a:r>
          </a:p>
          <a:p>
            <a:pPr algn="l"/>
            <a:r>
              <a:rPr lang="en-US" dirty="0">
                <a:latin typeface="ArialMT"/>
              </a:rPr>
              <a:t>India</a:t>
            </a:r>
          </a:p>
          <a:p>
            <a:pPr algn="l"/>
            <a:r>
              <a:rPr lang="en-US" dirty="0">
                <a:latin typeface="ArialMT"/>
              </a:rPr>
              <a:t>Iran</a:t>
            </a:r>
          </a:p>
          <a:p>
            <a:pPr algn="l"/>
            <a:r>
              <a:rPr lang="en-US" dirty="0">
                <a:latin typeface="ArialMT"/>
              </a:rPr>
              <a:t>Ireland</a:t>
            </a:r>
          </a:p>
          <a:p>
            <a:pPr algn="l"/>
            <a:r>
              <a:rPr lang="en-US" dirty="0">
                <a:latin typeface="ArialMT"/>
              </a:rPr>
              <a:t>Israel</a:t>
            </a:r>
          </a:p>
          <a:p>
            <a:pPr algn="l"/>
            <a:r>
              <a:rPr lang="en-US" dirty="0">
                <a:latin typeface="ArialMT"/>
              </a:rPr>
              <a:t>Italy</a:t>
            </a:r>
          </a:p>
          <a:p>
            <a:pPr algn="l"/>
            <a:r>
              <a:rPr lang="en-US" dirty="0">
                <a:latin typeface="ArialMT"/>
              </a:rPr>
              <a:t>Japan</a:t>
            </a:r>
          </a:p>
          <a:p>
            <a:pPr algn="l"/>
            <a:r>
              <a:rPr lang="en-US" b="1" dirty="0">
                <a:latin typeface="ArialMT"/>
              </a:rPr>
              <a:t>Jordan</a:t>
            </a:r>
          </a:p>
          <a:p>
            <a:pPr algn="l"/>
            <a:r>
              <a:rPr lang="en-US" dirty="0">
                <a:latin typeface="ArialMT"/>
              </a:rPr>
              <a:t>Korea</a:t>
            </a:r>
          </a:p>
          <a:p>
            <a:pPr algn="l"/>
            <a:r>
              <a:rPr lang="en-US" dirty="0">
                <a:latin typeface="ArialMT"/>
              </a:rPr>
              <a:t>Latvia</a:t>
            </a:r>
          </a:p>
          <a:p>
            <a:pPr algn="l"/>
            <a:r>
              <a:rPr lang="en-US" dirty="0">
                <a:latin typeface="ArialMT"/>
              </a:rPr>
              <a:t>Lithuania</a:t>
            </a:r>
          </a:p>
          <a:p>
            <a:pPr algn="l"/>
            <a:r>
              <a:rPr lang="en-US" dirty="0">
                <a:latin typeface="ArialMT"/>
              </a:rPr>
              <a:t>Mexico</a:t>
            </a:r>
          </a:p>
          <a:p>
            <a:pPr algn="l"/>
            <a:r>
              <a:rPr lang="en-US" dirty="0">
                <a:latin typeface="ArialMT"/>
              </a:rPr>
              <a:t>Netherlands</a:t>
            </a:r>
          </a:p>
          <a:p>
            <a:pPr algn="l"/>
            <a:r>
              <a:rPr lang="en-US" dirty="0">
                <a:latin typeface="ArialMT"/>
              </a:rPr>
              <a:t>New Zealand</a:t>
            </a:r>
          </a:p>
          <a:p>
            <a:pPr algn="l"/>
            <a:r>
              <a:rPr lang="en-US" dirty="0">
                <a:latin typeface="ArialMT"/>
              </a:rPr>
              <a:t>Norway</a:t>
            </a:r>
          </a:p>
          <a:p>
            <a:pPr algn="l"/>
            <a:r>
              <a:rPr lang="en-US" dirty="0">
                <a:latin typeface="ArialMT"/>
              </a:rPr>
              <a:t>Pakistan</a:t>
            </a:r>
          </a:p>
          <a:p>
            <a:pPr algn="l"/>
            <a:r>
              <a:rPr lang="en-US" dirty="0">
                <a:latin typeface="ArialMT"/>
              </a:rPr>
              <a:t>Peru</a:t>
            </a:r>
          </a:p>
          <a:p>
            <a:pPr algn="l"/>
            <a:r>
              <a:rPr lang="en-US" dirty="0">
                <a:latin typeface="ArialMT"/>
              </a:rPr>
              <a:t>Philippines</a:t>
            </a:r>
            <a:endParaRPr lang="en-US" u="sng" dirty="0">
              <a:latin typeface="ArialMT"/>
            </a:endParaRPr>
          </a:p>
          <a:p>
            <a:pPr algn="l"/>
            <a:r>
              <a:rPr lang="en-US" u="sng" dirty="0">
                <a:latin typeface="ArialMT"/>
              </a:rPr>
              <a:t>Poland</a:t>
            </a:r>
          </a:p>
          <a:p>
            <a:pPr algn="l"/>
            <a:r>
              <a:rPr lang="en-US" u="sng" dirty="0">
                <a:latin typeface="ArialMT"/>
              </a:rPr>
              <a:t>Portugal</a:t>
            </a:r>
          </a:p>
          <a:p>
            <a:pPr algn="l"/>
            <a:r>
              <a:rPr lang="en-US" u="sng" dirty="0">
                <a:latin typeface="ArialMT"/>
              </a:rPr>
              <a:t>Romania</a:t>
            </a:r>
          </a:p>
          <a:p>
            <a:pPr algn="l"/>
            <a:r>
              <a:rPr lang="en-US" u="sng" dirty="0">
                <a:latin typeface="ArialMT"/>
              </a:rPr>
              <a:t>Russia</a:t>
            </a:r>
          </a:p>
          <a:p>
            <a:pPr algn="l"/>
            <a:r>
              <a:rPr lang="en-US" u="sng" dirty="0">
                <a:latin typeface="ArialMT"/>
              </a:rPr>
              <a:t>Saudi Arabia</a:t>
            </a:r>
          </a:p>
          <a:p>
            <a:pPr algn="l"/>
            <a:r>
              <a:rPr lang="en-US" u="sng" dirty="0">
                <a:latin typeface="ArialMT"/>
              </a:rPr>
              <a:t>Senegal</a:t>
            </a:r>
          </a:p>
          <a:p>
            <a:pPr algn="l"/>
            <a:r>
              <a:rPr lang="en-US" u="sng" dirty="0">
                <a:latin typeface="ArialMT"/>
              </a:rPr>
              <a:t>Singapore</a:t>
            </a:r>
          </a:p>
          <a:p>
            <a:pPr algn="l"/>
            <a:r>
              <a:rPr lang="en-US" u="sng" dirty="0">
                <a:latin typeface="ArialMT"/>
              </a:rPr>
              <a:t>Slovak Republic</a:t>
            </a:r>
          </a:p>
          <a:p>
            <a:pPr algn="l"/>
            <a:r>
              <a:rPr lang="en-US" u="sng" dirty="0">
                <a:latin typeface="ArialMT"/>
              </a:rPr>
              <a:t>Slovenia</a:t>
            </a:r>
          </a:p>
          <a:p>
            <a:pPr algn="l"/>
            <a:r>
              <a:rPr lang="en-US" u="sng" dirty="0">
                <a:latin typeface="ArialMT"/>
              </a:rPr>
              <a:t>South Africa</a:t>
            </a:r>
          </a:p>
          <a:p>
            <a:pPr algn="l"/>
            <a:r>
              <a:rPr lang="en-US" u="sng" dirty="0">
                <a:latin typeface="ArialMT"/>
              </a:rPr>
              <a:t>Spain</a:t>
            </a:r>
          </a:p>
          <a:p>
            <a:pPr algn="l"/>
            <a:r>
              <a:rPr lang="en-US" u="sng" dirty="0">
                <a:latin typeface="ArialMT"/>
              </a:rPr>
              <a:t>Sweden</a:t>
            </a:r>
          </a:p>
          <a:p>
            <a:pPr algn="l"/>
            <a:r>
              <a:rPr lang="en-US" u="sng" dirty="0">
                <a:latin typeface="ArialMT"/>
              </a:rPr>
              <a:t>Switzerland</a:t>
            </a:r>
          </a:p>
          <a:p>
            <a:pPr algn="l"/>
            <a:r>
              <a:rPr lang="en-US" u="sng" dirty="0">
                <a:latin typeface="ArialMT"/>
              </a:rPr>
              <a:t>Tunisia</a:t>
            </a:r>
          </a:p>
          <a:p>
            <a:pPr algn="l"/>
            <a:r>
              <a:rPr lang="en-US" u="sng" dirty="0">
                <a:latin typeface="ArialMT"/>
              </a:rPr>
              <a:t>UK</a:t>
            </a:r>
          </a:p>
          <a:p>
            <a:pPr algn="l"/>
            <a:r>
              <a:rPr lang="en-US" b="1" u="sng" dirty="0">
                <a:latin typeface="ArialMT"/>
              </a:rPr>
              <a:t>Uruguay</a:t>
            </a:r>
          </a:p>
          <a:p>
            <a:pPr algn="l"/>
            <a:r>
              <a:rPr lang="en-US" u="sng" dirty="0">
                <a:latin typeface="ArialMT"/>
              </a:rPr>
              <a:t>USA</a:t>
            </a:r>
          </a:p>
          <a:p>
            <a:pPr algn="l"/>
            <a:endParaRPr lang="en-US" u="sng" dirty="0">
              <a:latin typeface="ArialMT"/>
            </a:endParaRPr>
          </a:p>
          <a:p>
            <a:pPr algn="l"/>
            <a:r>
              <a:rPr lang="en-US" u="sng" dirty="0">
                <a:highlight>
                  <a:srgbClr val="FFFF00"/>
                </a:highlight>
                <a:latin typeface="ArialMT"/>
              </a:rPr>
              <a:t>Four regional Physics Societies are observers: African, American, </a:t>
            </a:r>
            <a:r>
              <a:rPr lang="en-US" dirty="0">
                <a:highlight>
                  <a:srgbClr val="FFFF00"/>
                </a:highlight>
                <a:latin typeface="ArialMT"/>
              </a:rPr>
              <a:t>Asian Pacific and European</a:t>
            </a:r>
          </a:p>
          <a:p>
            <a:pPr algn="l"/>
            <a:endParaRPr lang="en-US" dirty="0">
              <a:latin typeface="ArialMT"/>
            </a:endParaRPr>
          </a:p>
          <a:p>
            <a:pPr algn="l"/>
            <a:r>
              <a:rPr lang="en-US" dirty="0">
                <a:highlight>
                  <a:srgbClr val="00FF00"/>
                </a:highlight>
                <a:latin typeface="ArialMT"/>
              </a:rPr>
              <a:t>Corporate Associate Members are being considered</a:t>
            </a:r>
          </a:p>
          <a:p>
            <a:pPr algn="l"/>
            <a:endParaRPr lang="en-US" dirty="0">
              <a:highlight>
                <a:srgbClr val="00FF00"/>
              </a:highlight>
              <a:latin typeface="ArialMT"/>
            </a:endParaRPr>
          </a:p>
          <a:p>
            <a:pPr algn="l"/>
            <a:endParaRPr lang="en-US" dirty="0">
              <a:highlight>
                <a:srgbClr val="00FF00"/>
              </a:highlight>
              <a:latin typeface="ArialMT"/>
            </a:endParaRPr>
          </a:p>
          <a:p>
            <a:pPr algn="l"/>
            <a:r>
              <a:rPr lang="en-US" dirty="0">
                <a:highlight>
                  <a:srgbClr val="00FFFF"/>
                </a:highlight>
                <a:latin typeface="ArialMT"/>
              </a:rPr>
              <a:t>IUPAP is looking into attracting new members (countries)</a:t>
            </a:r>
          </a:p>
          <a:p>
            <a:pPr algn="l"/>
            <a:endParaRPr lang="en-US" dirty="0">
              <a:highlight>
                <a:srgbClr val="00FFFF"/>
              </a:highlight>
              <a:latin typeface="ArialMT"/>
            </a:endParaRPr>
          </a:p>
          <a:p>
            <a:pPr algn="l"/>
            <a:r>
              <a:rPr lang="en-US" dirty="0">
                <a:solidFill>
                  <a:schemeClr val="tx1"/>
                </a:solidFill>
                <a:highlight>
                  <a:srgbClr val="FF00FF"/>
                </a:highlight>
                <a:latin typeface="ArialMT"/>
              </a:rPr>
              <a:t>Ukraine just joined! </a:t>
            </a:r>
          </a:p>
        </p:txBody>
      </p:sp>
    </p:spTree>
    <p:extLst>
      <p:ext uri="{BB962C8B-B14F-4D97-AF65-F5344CB8AC3E}">
        <p14:creationId xmlns:p14="http://schemas.microsoft.com/office/powerpoint/2010/main" val="28719891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b="1" dirty="0">
                <a:latin typeface="Arial" panose="020B0604020202020204" pitchFamily="34" charset="0"/>
                <a:cs typeface="Arial" panose="020B0604020202020204" pitchFamily="34" charset="0"/>
              </a:rPr>
              <a:t>IUPAP </a:t>
            </a:r>
            <a:r>
              <a:rPr lang="fr-FR" sz="4000" b="1" dirty="0" err="1">
                <a:latin typeface="Arial" panose="020B0604020202020204" pitchFamily="34" charset="0"/>
                <a:cs typeface="Arial" panose="020B0604020202020204" pitchFamily="34" charset="0"/>
              </a:rPr>
              <a:t>Members</a:t>
            </a:r>
            <a:r>
              <a:rPr lang="fr-FR" sz="4000" b="1" dirty="0">
                <a:latin typeface="Arial" panose="020B0604020202020204" pitchFamily="34" charset="0"/>
                <a:cs typeface="Arial" panose="020B0604020202020204" pitchFamily="34" charset="0"/>
              </a:rPr>
              <a:t>’ </a:t>
            </a:r>
            <a:r>
              <a:rPr lang="fr-FR" sz="4000" b="1" dirty="0" err="1">
                <a:latin typeface="Arial" panose="020B0604020202020204" pitchFamily="34" charset="0"/>
                <a:cs typeface="Arial" panose="020B0604020202020204" pitchFamily="34" charset="0"/>
              </a:rPr>
              <a:t>Map</a:t>
            </a:r>
            <a:endParaRPr lang="fr-FR" sz="4000" b="1" dirty="0">
              <a:latin typeface="Arial" panose="020B0604020202020204" pitchFamily="34" charset="0"/>
              <a:cs typeface="Arial" panose="020B0604020202020204" pitchFamily="34" charset="0"/>
            </a:endParaRPr>
          </a:p>
        </p:txBody>
      </p:sp>
      <p:pic>
        <p:nvPicPr>
          <p:cNvPr id="5" name="Image 4" descr="Group Photo_world map5_legen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65835"/>
            <a:ext cx="13004800" cy="7787765"/>
          </a:xfrm>
          <a:prstGeom prst="rect">
            <a:avLst/>
          </a:prstGeom>
        </p:spPr>
      </p:pic>
    </p:spTree>
    <p:extLst>
      <p:ext uri="{BB962C8B-B14F-4D97-AF65-F5344CB8AC3E}">
        <p14:creationId xmlns:p14="http://schemas.microsoft.com/office/powerpoint/2010/main" val="306298515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Governance"/>
          <p:cNvSpPr txBox="1">
            <a:spLocks noGrp="1"/>
          </p:cNvSpPr>
          <p:nvPr>
            <p:ph type="title"/>
          </p:nvPr>
        </p:nvSpPr>
        <p:spPr>
          <a:xfrm>
            <a:off x="952500" y="254000"/>
            <a:ext cx="11099800" cy="613508"/>
          </a:xfrm>
          <a:prstGeom prst="rect">
            <a:avLst/>
          </a:prstGeom>
        </p:spPr>
        <p:txBody>
          <a:bodyPr>
            <a:noAutofit/>
          </a:bodyPr>
          <a:lstStyle/>
          <a:p>
            <a:r>
              <a:rPr sz="4400" b="1" dirty="0">
                <a:latin typeface="Arial" panose="020B0604020202020204" pitchFamily="34" charset="0"/>
                <a:cs typeface="Arial" panose="020B0604020202020204" pitchFamily="34" charset="0"/>
              </a:rPr>
              <a:t>Governance</a:t>
            </a:r>
          </a:p>
        </p:txBody>
      </p:sp>
      <p:sp>
        <p:nvSpPr>
          <p:cNvPr id="216" name="Governed according to the  STATUTES (http://iupap.org/about-us/statutes/)…"/>
          <p:cNvSpPr txBox="1">
            <a:spLocks noGrp="1"/>
          </p:cNvSpPr>
          <p:nvPr>
            <p:ph type="body" idx="1"/>
          </p:nvPr>
        </p:nvSpPr>
        <p:spPr>
          <a:xfrm>
            <a:off x="501648" y="1500556"/>
            <a:ext cx="11988800" cy="4405098"/>
          </a:xfrm>
          <a:prstGeom prst="rect">
            <a:avLst/>
          </a:prstGeom>
        </p:spPr>
        <p:txBody>
          <a:bodyPr>
            <a:normAutofit fontScale="70000" lnSpcReduction="20000"/>
          </a:bodyPr>
          <a:lstStyle/>
          <a:p>
            <a:endParaRPr lang="en-US" sz="3129" dirty="0">
              <a:latin typeface="Arial" panose="020B0604020202020204" pitchFamily="34" charset="0"/>
              <a:cs typeface="Arial" panose="020B0604020202020204" pitchFamily="34" charset="0"/>
            </a:endParaRPr>
          </a:p>
          <a:p>
            <a:r>
              <a:rPr sz="3600" b="1" dirty="0">
                <a:latin typeface="Arial" panose="020B0604020202020204" pitchFamily="34" charset="0"/>
                <a:cs typeface="Arial" panose="020B0604020202020204" pitchFamily="34" charset="0"/>
              </a:rPr>
              <a:t>Governed according to </a:t>
            </a:r>
            <a:r>
              <a:rPr lang="fr-FR" sz="3600" b="1" dirty="0">
                <a:latin typeface="Arial" panose="020B0604020202020204" pitchFamily="34" charset="0"/>
                <a:cs typeface="Arial" panose="020B0604020202020204" pitchFamily="34" charset="0"/>
              </a:rPr>
              <a:t>the New</a:t>
            </a:r>
            <a:r>
              <a:rPr lang="en-US" sz="3600" b="1" dirty="0">
                <a:latin typeface="Arial" panose="020B0604020202020204" pitchFamily="34" charset="0"/>
                <a:cs typeface="Arial" panose="020B0604020202020204" pitchFamily="34" charset="0"/>
              </a:rPr>
              <a:t> Statutes and Bylaws of the International Union of Pure and Applied Physics (adopted by the General Assembly, 2021)</a:t>
            </a:r>
          </a:p>
          <a:p>
            <a:r>
              <a:rPr lang="en-US" sz="3600" b="1" dirty="0">
                <a:latin typeface="Arial" panose="020B0604020202020204" pitchFamily="34" charset="0"/>
                <a:cs typeface="Arial" panose="020B0604020202020204" pitchFamily="34" charset="0"/>
              </a:rPr>
              <a:t>The IUPAP will get the legal status as an Association under Swiss Law, located in Geneva with the Administrative Office in Trieste</a:t>
            </a:r>
            <a:r>
              <a:rPr lang="fr-FR" sz="3600" b="1" dirty="0">
                <a:latin typeface="Arial" panose="020B0604020202020204" pitchFamily="34" charset="0"/>
                <a:cs typeface="Arial" panose="020B0604020202020204" pitchFamily="34" charset="0"/>
                <a:sym typeface="Helvetica Light"/>
              </a:rPr>
              <a:t> </a:t>
            </a:r>
          </a:p>
          <a:p>
            <a:pPr marL="0" indent="0" defTabSz="457176">
              <a:spcBef>
                <a:spcPts val="0"/>
              </a:spcBef>
              <a:buNone/>
              <a:defRPr sz="2816">
                <a:solidFill>
                  <a:srgbClr val="336799"/>
                </a:solidFill>
                <a:latin typeface="Helvetica"/>
                <a:ea typeface="Helvetica"/>
                <a:cs typeface="Helvetica"/>
                <a:sym typeface="Helvetica"/>
              </a:defRPr>
            </a:pPr>
            <a:r>
              <a:rPr lang="fr-FR" sz="3600" b="1" dirty="0">
                <a:latin typeface="Arial" panose="020B0604020202020204" pitchFamily="34" charset="0"/>
                <a:cs typeface="Arial" panose="020B0604020202020204" pitchFamily="34" charset="0"/>
                <a:sym typeface="Helvetica Light"/>
              </a:rPr>
              <a:t>   </a:t>
            </a:r>
            <a:endParaRPr sz="3600" b="1" dirty="0">
              <a:latin typeface="Arial" panose="020B0604020202020204" pitchFamily="34" charset="0"/>
              <a:cs typeface="Arial" panose="020B0604020202020204" pitchFamily="34" charset="0"/>
              <a:sym typeface="Helvetica Light"/>
            </a:endParaRPr>
          </a:p>
          <a:p>
            <a:pPr marL="0" indent="0" defTabSz="457176">
              <a:spcBef>
                <a:spcPts val="0"/>
              </a:spcBef>
              <a:buClr>
                <a:srgbClr val="FF2600"/>
              </a:buClr>
              <a:buNone/>
              <a:defRPr sz="2816">
                <a:solidFill>
                  <a:schemeClr val="accent5"/>
                </a:solidFill>
                <a:latin typeface="Helvetica"/>
                <a:ea typeface="Helvetica"/>
                <a:cs typeface="Helvetica"/>
                <a:sym typeface="Helvetica"/>
              </a:defRPr>
            </a:pPr>
            <a:r>
              <a:rPr lang="en-CA" sz="3600" b="1" dirty="0">
                <a:latin typeface="Arial" panose="020B0604020202020204" pitchFamily="34" charset="0"/>
                <a:cs typeface="Arial" panose="020B0604020202020204" pitchFamily="34" charset="0"/>
              </a:rPr>
              <a:t>Bylaws:  </a:t>
            </a:r>
            <a:r>
              <a:rPr lang="en-CA" sz="3600" b="1" dirty="0">
                <a:latin typeface="Arial" panose="020B0604020202020204" pitchFamily="34" charset="0"/>
                <a:cs typeface="Arial" panose="020B0604020202020204" pitchFamily="34" charset="0"/>
                <a:hlinkClick r:id="rId2"/>
              </a:rPr>
              <a:t>https://iupap.org/documents/statutes-bylaws/</a:t>
            </a:r>
            <a:endParaRPr lang="en-CA" sz="3600" b="1" dirty="0">
              <a:latin typeface="Arial" panose="020B0604020202020204" pitchFamily="34" charset="0"/>
              <a:cs typeface="Arial" panose="020B0604020202020204" pitchFamily="34" charset="0"/>
            </a:endParaRPr>
          </a:p>
          <a:p>
            <a:pPr marL="0" indent="0" defTabSz="457176">
              <a:spcBef>
                <a:spcPts val="0"/>
              </a:spcBef>
              <a:buClr>
                <a:srgbClr val="FF2600"/>
              </a:buClr>
              <a:buNone/>
              <a:defRPr sz="2816">
                <a:solidFill>
                  <a:schemeClr val="accent5"/>
                </a:solidFill>
                <a:latin typeface="Helvetica"/>
                <a:ea typeface="Helvetica"/>
                <a:cs typeface="Helvetica"/>
                <a:sym typeface="Helvetica"/>
              </a:defRPr>
            </a:pPr>
            <a:endParaRPr lang="en-CA" sz="3600" b="1" dirty="0">
              <a:latin typeface="Arial" panose="020B0604020202020204" pitchFamily="34" charset="0"/>
              <a:cs typeface="Arial" panose="020B0604020202020204" pitchFamily="34" charset="0"/>
            </a:endParaRPr>
          </a:p>
          <a:p>
            <a:pPr defTabSz="457176">
              <a:spcBef>
                <a:spcPts val="0"/>
              </a:spcBef>
              <a:buClr>
                <a:srgbClr val="FF2600"/>
              </a:buClr>
              <a:defRPr sz="2816">
                <a:solidFill>
                  <a:schemeClr val="accent5"/>
                </a:solidFill>
                <a:latin typeface="Helvetica"/>
                <a:ea typeface="Helvetica"/>
                <a:cs typeface="Helvetica"/>
                <a:sym typeface="Helvetica"/>
              </a:defRPr>
            </a:pPr>
            <a:r>
              <a:rPr lang="en-CA" sz="3600" b="1" dirty="0">
                <a:latin typeface="Arial" panose="020B0604020202020204" pitchFamily="34" charset="0"/>
                <a:cs typeface="Arial" panose="020B0604020202020204" pitchFamily="34" charset="0"/>
              </a:rPr>
              <a:t>Vision, mission, strategic plan are also posted on the website</a:t>
            </a:r>
          </a:p>
          <a:p>
            <a:pPr marL="0" indent="0" defTabSz="457176">
              <a:spcBef>
                <a:spcPts val="0"/>
              </a:spcBef>
              <a:buClr>
                <a:srgbClr val="FF2600"/>
              </a:buClr>
              <a:buNone/>
              <a:defRPr sz="2816">
                <a:solidFill>
                  <a:schemeClr val="accent5"/>
                </a:solidFill>
                <a:latin typeface="Helvetica"/>
                <a:ea typeface="Helvetica"/>
                <a:cs typeface="Helvetica"/>
                <a:sym typeface="Helvetica"/>
              </a:defRPr>
            </a:pPr>
            <a:endParaRPr lang="en-CA" sz="3600" dirty="0"/>
          </a:p>
          <a:p>
            <a:pPr marL="0" indent="0" defTabSz="457176">
              <a:spcBef>
                <a:spcPts val="0"/>
              </a:spcBef>
              <a:buClr>
                <a:srgbClr val="FF2600"/>
              </a:buClr>
              <a:buNone/>
              <a:defRPr sz="2816">
                <a:solidFill>
                  <a:schemeClr val="accent5"/>
                </a:solidFill>
                <a:latin typeface="Helvetica"/>
                <a:ea typeface="Helvetica"/>
                <a:cs typeface="Helvetica"/>
                <a:sym typeface="Helvetica"/>
              </a:defRPr>
            </a:pPr>
            <a:endParaRPr lang="en-CA" sz="3600" dirty="0"/>
          </a:p>
          <a:p>
            <a:pPr marL="0" indent="0" defTabSz="457176">
              <a:spcBef>
                <a:spcPts val="0"/>
              </a:spcBef>
              <a:buClr>
                <a:srgbClr val="FF2600"/>
              </a:buClr>
              <a:buNone/>
              <a:defRPr sz="2816">
                <a:solidFill>
                  <a:schemeClr val="accent5"/>
                </a:solidFill>
                <a:latin typeface="Helvetica"/>
                <a:ea typeface="Helvetica"/>
                <a:cs typeface="Helvetica"/>
                <a:sym typeface="Helvetica"/>
              </a:defRPr>
            </a:pPr>
            <a:endParaRPr lang="en-CA" sz="3600" dirty="0"/>
          </a:p>
          <a:p>
            <a:pPr marL="0" indent="0" defTabSz="457176">
              <a:spcBef>
                <a:spcPts val="0"/>
              </a:spcBef>
              <a:buClr>
                <a:srgbClr val="FF2600"/>
              </a:buClr>
              <a:buNone/>
              <a:defRPr sz="2816">
                <a:solidFill>
                  <a:schemeClr val="accent5"/>
                </a:solidFill>
                <a:latin typeface="Helvetica"/>
                <a:ea typeface="Helvetica"/>
                <a:cs typeface="Helvetica"/>
                <a:sym typeface="Helvetica"/>
              </a:defRPr>
            </a:pPr>
            <a:endParaRPr lang="en-CA" sz="3600" dirty="0"/>
          </a:p>
          <a:p>
            <a:pPr marL="0" indent="0" defTabSz="457176">
              <a:spcBef>
                <a:spcPts val="0"/>
              </a:spcBef>
              <a:buClr>
                <a:srgbClr val="FF2600"/>
              </a:buClr>
              <a:buSzPct val="145000"/>
              <a:buNone/>
              <a:defRPr sz="2816">
                <a:solidFill>
                  <a:schemeClr val="accent5"/>
                </a:solidFill>
                <a:latin typeface="Helvetica"/>
                <a:ea typeface="Helvetica"/>
                <a:cs typeface="Helvetica"/>
                <a:sym typeface="Helvetica"/>
              </a:defRPr>
            </a:pPr>
            <a:endParaRPr sz="3556" dirty="0">
              <a:latin typeface="Helvetica Light"/>
              <a:ea typeface="Helvetica Light"/>
              <a:cs typeface="Helvetica Light"/>
              <a:sym typeface="Helvetica Light"/>
            </a:endParaRPr>
          </a:p>
        </p:txBody>
      </p:sp>
      <p:pic>
        <p:nvPicPr>
          <p:cNvPr id="2" name="Picture 1"/>
          <p:cNvPicPr>
            <a:picLocks noChangeAspect="1"/>
          </p:cNvPicPr>
          <p:nvPr/>
        </p:nvPicPr>
        <p:blipFill>
          <a:blip r:embed="rId3"/>
          <a:stretch>
            <a:fillRect/>
          </a:stretch>
        </p:blipFill>
        <p:spPr>
          <a:xfrm>
            <a:off x="1485603" y="5761850"/>
            <a:ext cx="10020891" cy="3608193"/>
          </a:xfrm>
          <a:prstGeom prst="rect">
            <a:avLst/>
          </a:prstGeom>
        </p:spPr>
      </p:pic>
    </p:spTree>
    <p:extLst>
      <p:ext uri="{BB962C8B-B14F-4D97-AF65-F5344CB8AC3E}">
        <p14:creationId xmlns:p14="http://schemas.microsoft.com/office/powerpoint/2010/main" val="238069305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Governance…"/>
          <p:cNvSpPr txBox="1">
            <a:spLocks noGrp="1"/>
          </p:cNvSpPr>
          <p:nvPr>
            <p:ph type="title"/>
          </p:nvPr>
        </p:nvSpPr>
        <p:spPr>
          <a:prstGeom prst="rect">
            <a:avLst/>
          </a:prstGeom>
        </p:spPr>
        <p:txBody>
          <a:bodyPr>
            <a:normAutofit/>
          </a:bodyPr>
          <a:lstStyle/>
          <a:p>
            <a:pPr defTabSz="490727">
              <a:defRPr sz="6719"/>
            </a:pPr>
            <a:r>
              <a:rPr b="1" dirty="0">
                <a:latin typeface="Arial" panose="020B0604020202020204" pitchFamily="34" charset="0"/>
                <a:cs typeface="Arial" panose="020B0604020202020204" pitchFamily="34" charset="0"/>
              </a:rPr>
              <a:t>Governance</a:t>
            </a:r>
            <a:r>
              <a:rPr lang="en-US" b="1" dirty="0">
                <a:latin typeface="Arial" panose="020B0604020202020204" pitchFamily="34" charset="0"/>
                <a:cs typeface="Arial" panose="020B0604020202020204" pitchFamily="34" charset="0"/>
              </a:rPr>
              <a:t>: </a:t>
            </a:r>
            <a:br>
              <a:rPr lang="en-US" b="1" dirty="0">
                <a:latin typeface="Arial" panose="020B0604020202020204" pitchFamily="34" charset="0"/>
                <a:cs typeface="Arial" panose="020B0604020202020204" pitchFamily="34" charset="0"/>
              </a:rPr>
            </a:br>
            <a:r>
              <a:rPr b="1" dirty="0">
                <a:latin typeface="Arial" panose="020B0604020202020204" pitchFamily="34" charset="0"/>
                <a:cs typeface="Arial" panose="020B0604020202020204" pitchFamily="34" charset="0"/>
              </a:rPr>
              <a:t>The General Assembly</a:t>
            </a:r>
          </a:p>
        </p:txBody>
      </p:sp>
      <p:sp>
        <p:nvSpPr>
          <p:cNvPr id="220" name="A. The General Assembly is the highest governing body of the Union. It:…"/>
          <p:cNvSpPr txBox="1">
            <a:spLocks noGrp="1"/>
          </p:cNvSpPr>
          <p:nvPr>
            <p:ph type="body" idx="1"/>
          </p:nvPr>
        </p:nvSpPr>
        <p:spPr>
          <a:prstGeom prst="rect">
            <a:avLst/>
          </a:prstGeom>
        </p:spPr>
        <p:txBody>
          <a:bodyPr>
            <a:normAutofit lnSpcReduction="10000"/>
          </a:bodyPr>
          <a:lstStyle/>
          <a:p>
            <a:pPr marL="0" indent="0" defTabSz="457200">
              <a:spcBef>
                <a:spcPts val="0"/>
              </a:spcBef>
              <a:buSzTx/>
              <a:buNone/>
              <a:defRPr>
                <a:solidFill>
                  <a:srgbClr val="666666"/>
                </a:solidFill>
                <a:latin typeface="Helvetica"/>
                <a:ea typeface="Helvetica"/>
                <a:cs typeface="Helvetica"/>
                <a:sym typeface="Helvetica"/>
              </a:defRPr>
            </a:pPr>
            <a:r>
              <a:rPr b="1" dirty="0">
                <a:solidFill>
                  <a:schemeClr val="tx1"/>
                </a:solidFill>
                <a:latin typeface="Arial" panose="020B0604020202020204" pitchFamily="34" charset="0"/>
                <a:cs typeface="Arial" panose="020B0604020202020204" pitchFamily="34" charset="0"/>
              </a:rPr>
              <a:t>The General Assembly</a:t>
            </a:r>
            <a:r>
              <a:rPr lang="en-US" b="1" dirty="0">
                <a:solidFill>
                  <a:schemeClr val="tx1"/>
                </a:solidFill>
                <a:latin typeface="Arial" panose="020B0604020202020204" pitchFamily="34" charset="0"/>
                <a:cs typeface="Arial" panose="020B0604020202020204" pitchFamily="34" charset="0"/>
              </a:rPr>
              <a:t> (GA)</a:t>
            </a:r>
            <a:r>
              <a:rPr lang="fr-FR" b="1" dirty="0">
                <a:solidFill>
                  <a:schemeClr val="tx1"/>
                </a:solidFill>
                <a:latin typeface="Arial" panose="020B0604020202020204" pitchFamily="34" charset="0"/>
                <a:cs typeface="Arial" panose="020B0604020202020204" pitchFamily="34" charset="0"/>
              </a:rPr>
              <a:t> of all membres</a:t>
            </a:r>
            <a:r>
              <a:rPr b="1" dirty="0">
                <a:solidFill>
                  <a:schemeClr val="tx1"/>
                </a:solidFill>
                <a:latin typeface="Arial" panose="020B0604020202020204" pitchFamily="34" charset="0"/>
                <a:cs typeface="Arial" panose="020B0604020202020204" pitchFamily="34" charset="0"/>
              </a:rPr>
              <a:t> is the highest governing body of the Union.</a:t>
            </a:r>
            <a:endParaRPr lang="en-US" b="1" dirty="0">
              <a:solidFill>
                <a:schemeClr val="tx1"/>
              </a:solidFill>
              <a:latin typeface="Arial" panose="020B0604020202020204" pitchFamily="34" charset="0"/>
              <a:cs typeface="Arial" panose="020B0604020202020204" pitchFamily="34" charset="0"/>
            </a:endParaRPr>
          </a:p>
          <a:p>
            <a:pPr marL="0" indent="0" defTabSz="457200">
              <a:spcBef>
                <a:spcPts val="0"/>
              </a:spcBef>
              <a:buSzTx/>
              <a:buNone/>
              <a:defRPr>
                <a:solidFill>
                  <a:srgbClr val="666666"/>
                </a:solidFill>
                <a:latin typeface="Helvetica"/>
                <a:ea typeface="Helvetica"/>
                <a:cs typeface="Helvetica"/>
                <a:sym typeface="Helvetica"/>
              </a:defRPr>
            </a:pPr>
            <a:endParaRPr lang="en-CA" b="1" dirty="0">
              <a:solidFill>
                <a:schemeClr val="tx1"/>
              </a:solidFill>
              <a:latin typeface="Arial" panose="020B0604020202020204" pitchFamily="34" charset="0"/>
              <a:cs typeface="Arial" panose="020B0604020202020204" pitchFamily="34" charset="0"/>
            </a:endParaRPr>
          </a:p>
          <a:p>
            <a:pPr marL="0" indent="0" defTabSz="457200">
              <a:spcBef>
                <a:spcPts val="0"/>
              </a:spcBef>
              <a:buSzTx/>
              <a:buNone/>
              <a:defRPr>
                <a:solidFill>
                  <a:srgbClr val="666666"/>
                </a:solidFill>
                <a:latin typeface="Helvetica"/>
                <a:ea typeface="Helvetica"/>
                <a:cs typeface="Helvetica"/>
                <a:sym typeface="Helvetica"/>
              </a:defRPr>
            </a:pPr>
            <a:r>
              <a:rPr lang="en-CA" b="1" dirty="0">
                <a:solidFill>
                  <a:schemeClr val="tx1"/>
                </a:solidFill>
                <a:latin typeface="Arial" panose="020B0604020202020204" pitchFamily="34" charset="0"/>
                <a:cs typeface="Arial" panose="020B0604020202020204" pitchFamily="34" charset="0"/>
              </a:rPr>
              <a:t>The GA</a:t>
            </a:r>
            <a:endParaRPr b="1" dirty="0">
              <a:solidFill>
                <a:schemeClr val="tx1"/>
              </a:solidFill>
              <a:latin typeface="Arial" panose="020B0604020202020204" pitchFamily="34" charset="0"/>
              <a:cs typeface="Arial" panose="020B0604020202020204" pitchFamily="34" charset="0"/>
            </a:endParaRP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b="1" dirty="0">
                <a:solidFill>
                  <a:schemeClr val="tx1"/>
                </a:solidFill>
                <a:latin typeface="Arial" panose="020B0604020202020204" pitchFamily="34" charset="0"/>
                <a:cs typeface="Arial" panose="020B0604020202020204" pitchFamily="34" charset="0"/>
              </a:rPr>
              <a:t>	Creates and amends the statutes (requires a two-thirds majority of those present).</a:t>
            </a: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b="1" dirty="0">
                <a:solidFill>
                  <a:schemeClr val="tx1"/>
                </a:solidFill>
                <a:latin typeface="Arial" panose="020B0604020202020204" pitchFamily="34" charset="0"/>
                <a:cs typeface="Arial" panose="020B0604020202020204" pitchFamily="34" charset="0"/>
              </a:rPr>
              <a:t>	Sets and amends the procedural bylaws (requires a three-fifths majority of those present).</a:t>
            </a: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b="1" dirty="0">
                <a:solidFill>
                  <a:schemeClr val="tx1"/>
                </a:solidFill>
                <a:latin typeface="Arial" panose="020B0604020202020204" pitchFamily="34" charset="0"/>
                <a:cs typeface="Arial" panose="020B0604020202020204" pitchFamily="34" charset="0"/>
              </a:rPr>
              <a:t>	Elects the Executive Council that oversees Union activities between General Assemblies.</a:t>
            </a: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b="1" dirty="0">
                <a:solidFill>
                  <a:schemeClr val="tx1"/>
                </a:solidFill>
                <a:latin typeface="Arial" panose="020B0604020202020204" pitchFamily="34" charset="0"/>
                <a:cs typeface="Arial" panose="020B0604020202020204" pitchFamily="34" charset="0"/>
              </a:rPr>
              <a:t>	Elects members of its Commissions.</a:t>
            </a:r>
            <a:endParaRPr lang="en-US" b="1" dirty="0">
              <a:solidFill>
                <a:schemeClr val="tx1"/>
              </a:solidFill>
              <a:latin typeface="Arial" panose="020B0604020202020204" pitchFamily="34" charset="0"/>
              <a:cs typeface="Arial" panose="020B0604020202020204" pitchFamily="34" charset="0"/>
            </a:endParaRPr>
          </a:p>
          <a:p>
            <a:pPr marL="457200" indent="-317500" defTabSz="457200">
              <a:spcBef>
                <a:spcPts val="0"/>
              </a:spcBef>
              <a:buClr>
                <a:srgbClr val="666666"/>
              </a:buClr>
              <a:buSzPct val="100000"/>
              <a:buFont typeface="Helvetica"/>
              <a:buChar char="•"/>
              <a:defRPr>
                <a:solidFill>
                  <a:srgbClr val="666666"/>
                </a:solidFill>
                <a:latin typeface="Helvetica"/>
                <a:ea typeface="Helvetica"/>
                <a:cs typeface="Helvetica"/>
                <a:sym typeface="Helvetica"/>
              </a:defRPr>
            </a:pPr>
            <a:r>
              <a:rPr lang="en-US" dirty="0">
                <a:highlight>
                  <a:srgbClr val="FFFF00"/>
                </a:highlight>
              </a:rPr>
              <a:t>    General Assemblies are every 3 years in person, every year virtually in between</a:t>
            </a:r>
            <a:endParaRPr b="1" dirty="0">
              <a:solidFill>
                <a:schemeClr val="tx1"/>
              </a:solidFill>
              <a:highlight>
                <a:srgbClr val="FFFF00"/>
              </a:highlight>
              <a:latin typeface="Arial" panose="020B0604020202020204" pitchFamily="34" charset="0"/>
              <a:cs typeface="Arial" panose="020B0604020202020204" pitchFamily="34" charset="0"/>
            </a:endParaRPr>
          </a:p>
        </p:txBody>
      </p:sp>
      <p:sp>
        <p:nvSpPr>
          <p:cNvPr id="221"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13</a:t>
            </a:fld>
            <a:endParaRPr/>
          </a:p>
        </p:txBody>
      </p:sp>
    </p:spTree>
    <p:extLst>
      <p:ext uri="{BB962C8B-B14F-4D97-AF65-F5344CB8AC3E}">
        <p14:creationId xmlns:p14="http://schemas.microsoft.com/office/powerpoint/2010/main" val="156731662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3C80D-67DB-8D6B-188F-350BFF7FBDF7}"/>
              </a:ext>
            </a:extLst>
          </p:cNvPr>
          <p:cNvSpPr>
            <a:spLocks noGrp="1"/>
          </p:cNvSpPr>
          <p:nvPr>
            <p:ph type="title"/>
          </p:nvPr>
        </p:nvSpPr>
        <p:spPr/>
        <p:txBody>
          <a:bodyPr>
            <a:normAutofit/>
          </a:bodyPr>
          <a:lstStyle/>
          <a:p>
            <a:r>
              <a:rPr lang="en-US" sz="6000" b="1" dirty="0">
                <a:latin typeface="Arial" panose="020B0604020202020204" pitchFamily="34" charset="0"/>
                <a:cs typeface="Arial" panose="020B0604020202020204" pitchFamily="34" charset="0"/>
              </a:rPr>
              <a:t>The Structure</a:t>
            </a:r>
            <a:endParaRPr lang="en-CA" sz="60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1241D8D7-AEA0-59DD-D67F-21C7EAB09A2B}"/>
              </a:ext>
            </a:extLst>
          </p:cNvPr>
          <p:cNvSpPr>
            <a:spLocks noGrp="1"/>
          </p:cNvSpPr>
          <p:nvPr>
            <p:ph type="body" idx="1"/>
          </p:nvPr>
        </p:nvSpPr>
        <p:spPr/>
        <p:txBody>
          <a:bodyPr>
            <a:normAutofit/>
          </a:bodyPr>
          <a:lstStyle/>
          <a:p>
            <a:r>
              <a:rPr lang="en-US" sz="4000" b="1" dirty="0">
                <a:latin typeface="Arial" panose="020B0604020202020204" pitchFamily="34" charset="0"/>
                <a:cs typeface="Arial" panose="020B0604020202020204" pitchFamily="34" charset="0"/>
              </a:rPr>
              <a:t>Commissions </a:t>
            </a:r>
          </a:p>
          <a:p>
            <a:r>
              <a:rPr lang="en-US" sz="4000" b="1" dirty="0">
                <a:latin typeface="Arial" panose="020B0604020202020204" pitchFamily="34" charset="0"/>
                <a:cs typeface="Arial" panose="020B0604020202020204" pitchFamily="34" charset="0"/>
              </a:rPr>
              <a:t>Affiliated Commissions</a:t>
            </a:r>
          </a:p>
          <a:p>
            <a:r>
              <a:rPr lang="en-US" sz="4000" b="1" dirty="0">
                <a:latin typeface="Arial" panose="020B0604020202020204" pitchFamily="34" charset="0"/>
                <a:cs typeface="Arial" panose="020B0604020202020204" pitchFamily="34" charset="0"/>
              </a:rPr>
              <a:t>Working Groups</a:t>
            </a:r>
            <a:endParaRPr lang="en-CA"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081987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254000"/>
            <a:ext cx="11099800" cy="859692"/>
          </a:xfrm>
        </p:spPr>
        <p:txBody>
          <a:bodyPr>
            <a:noAutofit/>
          </a:bodyPr>
          <a:lstStyle/>
          <a:p>
            <a:r>
              <a:rPr lang="en-US" sz="5400" b="1" dirty="0">
                <a:latin typeface="Arial" panose="020B0604020202020204" pitchFamily="34" charset="0"/>
                <a:cs typeface="Arial" panose="020B0604020202020204" pitchFamily="34" charset="0"/>
              </a:rPr>
              <a:t>Commissions</a:t>
            </a:r>
          </a:p>
        </p:txBody>
      </p:sp>
      <p:sp>
        <p:nvSpPr>
          <p:cNvPr id="3" name="Rectangle 2"/>
          <p:cNvSpPr/>
          <p:nvPr/>
        </p:nvSpPr>
        <p:spPr>
          <a:xfrm>
            <a:off x="508000" y="1580606"/>
            <a:ext cx="4612640" cy="4154984"/>
          </a:xfrm>
          <a:prstGeom prst="rect">
            <a:avLst/>
          </a:prstGeom>
        </p:spPr>
        <p:txBody>
          <a:bodyPr wrap="square">
            <a:spAutoFit/>
          </a:bodyPr>
          <a:lstStyle/>
          <a:p>
            <a:pPr marL="342900" indent="-342900" algn="l">
              <a:buFont typeface="Arial" panose="020B0604020202020204" pitchFamily="34" charset="0"/>
              <a:buChar char="•"/>
            </a:pPr>
            <a:r>
              <a:rPr lang="en-US" dirty="0">
                <a:latin typeface="Arial" panose="020B0604020202020204" pitchFamily="34" charset="0"/>
                <a:cs typeface="Arial" panose="020B0604020202020204" pitchFamily="34" charset="0"/>
              </a:rPr>
              <a:t>The first scientific commission, on Units, was established in 1931 at the third General Assembly.</a:t>
            </a:r>
          </a:p>
          <a:p>
            <a:pPr marL="342900" indent="-342900" algn="l">
              <a:buFont typeface="Arial" panose="020B0604020202020204" pitchFamily="34" charset="0"/>
              <a:buChar char="•"/>
            </a:pPr>
            <a:r>
              <a:rPr lang="en-US" dirty="0">
                <a:latin typeface="Arial" panose="020B0604020202020204" pitchFamily="34" charset="0"/>
                <a:cs typeface="Arial" panose="020B0604020202020204" pitchFamily="34" charset="0"/>
              </a:rPr>
              <a:t>Currently there are 18 Commissions.</a:t>
            </a:r>
          </a:p>
          <a:p>
            <a:pPr marL="342900" indent="-342900" algn="l">
              <a:buFont typeface="Arial" panose="020B0604020202020204" pitchFamily="34" charset="0"/>
              <a:buChar char="•"/>
            </a:pPr>
            <a:r>
              <a:rPr lang="en-US" dirty="0">
                <a:latin typeface="Arial" panose="020B0604020202020204" pitchFamily="34" charset="0"/>
                <a:cs typeface="Arial" panose="020B0604020202020204" pitchFamily="34" charset="0"/>
              </a:rPr>
              <a:t>The commissions organize the major International conferences in their field; and award Young Scientist Prizes</a:t>
            </a:r>
          </a:p>
        </p:txBody>
      </p:sp>
      <p:sp>
        <p:nvSpPr>
          <p:cNvPr id="4" name="Rectangle 3"/>
          <p:cNvSpPr/>
          <p:nvPr/>
        </p:nvSpPr>
        <p:spPr>
          <a:xfrm>
            <a:off x="6425514" y="1113692"/>
            <a:ext cx="5626786" cy="8125301"/>
          </a:xfrm>
          <a:prstGeom prst="rect">
            <a:avLst/>
          </a:prstGeom>
        </p:spPr>
        <p:txBody>
          <a:bodyPr wrap="square">
            <a:spAutoFit/>
          </a:bodyPr>
          <a:lstStyle/>
          <a:p>
            <a:pPr algn="l"/>
            <a:endParaRPr lang="en-US" sz="1800" dirty="0">
              <a:latin typeface="Helvetica-Light"/>
            </a:endParaRPr>
          </a:p>
          <a:p>
            <a:pPr algn="l"/>
            <a:r>
              <a:rPr lang="en-US" sz="1800" dirty="0">
                <a:latin typeface="Helvetica-Light"/>
              </a:rPr>
              <a:t>• </a:t>
            </a:r>
            <a:r>
              <a:rPr lang="en-US" dirty="0">
                <a:solidFill>
                  <a:schemeClr val="tx1"/>
                </a:solidFill>
                <a:latin typeface="Arial" panose="020B0604020202020204" pitchFamily="34" charset="0"/>
                <a:cs typeface="Arial" panose="020B0604020202020204" pitchFamily="34" charset="0"/>
              </a:rPr>
              <a:t>Symbols and  Units (C2)</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Statistical Mechanics (C3)</a:t>
            </a:r>
          </a:p>
          <a:p>
            <a:pPr algn="l"/>
            <a:r>
              <a:rPr lang="en-US" sz="1800"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Astroparticle</a:t>
            </a:r>
            <a:r>
              <a:rPr lang="en-US" dirty="0">
                <a:latin typeface="Arial" panose="020B0604020202020204" pitchFamily="34" charset="0"/>
                <a:cs typeface="Arial" panose="020B0604020202020204" pitchFamily="34" charset="0"/>
              </a:rPr>
              <a:t> Physics (C4)</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Low Temperature Physics (C5)</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Biological Physics (C6)</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Semiconductors (C8)</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Magnetism (C9)</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Condensed Matter (C10)</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Particles and Fields (C11)</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Nuclear Physics (C12)</a:t>
            </a:r>
          </a:p>
          <a:p>
            <a:pPr algn="l"/>
            <a:r>
              <a:rPr lang="en-US" sz="1800" dirty="0">
                <a:highlight>
                  <a:srgbClr val="FFFF00"/>
                </a:highlight>
                <a:latin typeface="Arial" panose="020B0604020202020204" pitchFamily="34" charset="0"/>
                <a:cs typeface="Arial" panose="020B0604020202020204" pitchFamily="34" charset="0"/>
              </a:rPr>
              <a:t>• </a:t>
            </a:r>
            <a:r>
              <a:rPr lang="en-US" dirty="0">
                <a:highlight>
                  <a:srgbClr val="FFFF00"/>
                </a:highlight>
                <a:latin typeface="Arial" panose="020B0604020202020204" pitchFamily="34" charset="0"/>
                <a:cs typeface="Arial" panose="020B0604020202020204" pitchFamily="34" charset="0"/>
              </a:rPr>
              <a:t>Physics for Development (C13)</a:t>
            </a:r>
          </a:p>
          <a:p>
            <a:pPr algn="l"/>
            <a:r>
              <a:rPr lang="en-US" sz="1800" dirty="0">
                <a:latin typeface="Arial" panose="020B0604020202020204" pitchFamily="34" charset="0"/>
                <a:cs typeface="Arial" panose="020B0604020202020204" pitchFamily="34" charset="0"/>
              </a:rPr>
              <a:t>• </a:t>
            </a:r>
            <a:r>
              <a:rPr lang="en-US" dirty="0">
                <a:highlight>
                  <a:srgbClr val="00FFFF"/>
                </a:highlight>
                <a:latin typeface="Arial" panose="020B0604020202020204" pitchFamily="34" charset="0"/>
                <a:cs typeface="Arial" panose="020B0604020202020204" pitchFamily="34" charset="0"/>
              </a:rPr>
              <a:t>Physics Education (C14)</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Atomic Molecular and Optical Physics (C15)</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Plasma Physics (C16)</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Laser Physics and Photonics (C17)</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Mathematical Physics (C18)</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Astrophysics (C19)</a:t>
            </a:r>
          </a:p>
          <a:p>
            <a:pPr algn="l"/>
            <a:r>
              <a:rPr lang="en-US" sz="18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Computational Physics (C20)</a:t>
            </a:r>
          </a:p>
          <a:p>
            <a:pPr algn="l"/>
            <a:endParaRPr lang="en-US" dirty="0">
              <a:latin typeface="Arial" panose="020B0604020202020204" pitchFamily="34" charset="0"/>
              <a:cs typeface="Arial" panose="020B0604020202020204" pitchFamily="34" charset="0"/>
            </a:endParaRPr>
          </a:p>
          <a:p>
            <a:pPr algn="l"/>
            <a:r>
              <a:rPr lang="en-US" dirty="0">
                <a:latin typeface="Arial" panose="020B0604020202020204" pitchFamily="34" charset="0"/>
                <a:cs typeface="Arial" panose="020B0604020202020204" pitchFamily="34" charset="0"/>
              </a:rPr>
              <a:t>(There are no commissions 2 and 7)</a:t>
            </a:r>
          </a:p>
        </p:txBody>
      </p:sp>
      <p:pic>
        <p:nvPicPr>
          <p:cNvPr id="2050" name="Picture 2" descr="http://iupap.org/wp-content/uploads/2013/04/P1050322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8000" y="6700726"/>
            <a:ext cx="5634681" cy="259140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39312051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500" y="254000"/>
            <a:ext cx="11099800" cy="824523"/>
          </a:xfrm>
        </p:spPr>
        <p:txBody>
          <a:bodyPr>
            <a:noAutofit/>
          </a:bodyPr>
          <a:lstStyle/>
          <a:p>
            <a:r>
              <a:rPr lang="en-US" sz="5400" b="1" dirty="0">
                <a:latin typeface="Arial" panose="020B0604020202020204" pitchFamily="34" charset="0"/>
                <a:cs typeface="Arial" panose="020B0604020202020204" pitchFamily="34" charset="0"/>
              </a:rPr>
              <a:t>Affiliated Commissions</a:t>
            </a:r>
          </a:p>
        </p:txBody>
      </p:sp>
      <p:sp>
        <p:nvSpPr>
          <p:cNvPr id="3" name="Rectangle 2"/>
          <p:cNvSpPr/>
          <p:nvPr/>
        </p:nvSpPr>
        <p:spPr>
          <a:xfrm>
            <a:off x="347786" y="1409700"/>
            <a:ext cx="4185140" cy="7511734"/>
          </a:xfrm>
          <a:prstGeom prst="rect">
            <a:avLst/>
          </a:prstGeom>
        </p:spPr>
        <p:txBody>
          <a:bodyPr wrap="square" lIns="91436" tIns="45719" rIns="91436" bIns="45719">
            <a:spAutoFit/>
          </a:bodyPr>
          <a:lstStyle/>
          <a:p>
            <a:pPr algn="l"/>
            <a:endParaRPr lang="en-US" sz="3413" dirty="0">
              <a:latin typeface="Helvetica-Light"/>
            </a:endParaRPr>
          </a:p>
          <a:p>
            <a:pPr marL="457200" indent="-457200" algn="l">
              <a:buFont typeface="Arial" panose="020B0604020202020204" pitchFamily="34" charset="0"/>
              <a:buChar char="•"/>
            </a:pPr>
            <a:r>
              <a:rPr lang="en-US" sz="2800" dirty="0">
                <a:latin typeface="Arial" panose="020B0604020202020204" pitchFamily="34" charset="0"/>
                <a:cs typeface="Arial" panose="020B0604020202020204" pitchFamily="34" charset="0"/>
              </a:rPr>
              <a:t>International committees or organizations of physicists, with their own administrative structure,  who wish to join IUPAP commissions </a:t>
            </a:r>
          </a:p>
          <a:p>
            <a:pPr algn="l"/>
            <a:endParaRPr lang="en-US" sz="2800" dirty="0">
              <a:latin typeface="Arial" panose="020B0604020202020204" pitchFamily="34" charset="0"/>
              <a:cs typeface="Arial" panose="020B0604020202020204" pitchFamily="34" charset="0"/>
            </a:endParaRPr>
          </a:p>
          <a:p>
            <a:pPr marL="342882" indent="-342882" algn="l">
              <a:buFont typeface="Arial" panose="020B0604020202020204" pitchFamily="34" charset="0"/>
              <a:buChar char="•"/>
            </a:pPr>
            <a:r>
              <a:rPr lang="en-US" sz="2800" dirty="0">
                <a:latin typeface="Arial" panose="020B0604020202020204" pitchFamily="34" charset="0"/>
                <a:cs typeface="Arial" panose="020B0604020202020204" pitchFamily="34" charset="0"/>
              </a:rPr>
              <a:t>Currently there are 4 +2 affiliated commissions</a:t>
            </a:r>
          </a:p>
          <a:p>
            <a:pPr algn="l"/>
            <a:endParaRPr lang="en-US" sz="2800" dirty="0">
              <a:latin typeface="Arial" panose="020B0604020202020204" pitchFamily="34" charset="0"/>
              <a:cs typeface="Arial" panose="020B0604020202020204" pitchFamily="34" charset="0"/>
            </a:endParaRPr>
          </a:p>
          <a:p>
            <a:pPr marL="342882" indent="-342882" algn="l">
              <a:buFont typeface="Arial" panose="020B0604020202020204" pitchFamily="34" charset="0"/>
              <a:buChar char="•"/>
            </a:pPr>
            <a:r>
              <a:rPr lang="en-US" sz="2800" dirty="0">
                <a:latin typeface="Arial" panose="020B0604020202020204" pitchFamily="34" charset="0"/>
                <a:cs typeface="Arial" panose="020B0604020202020204" pitchFamily="34" charset="0"/>
              </a:rPr>
              <a:t>Participate in IUPAP</a:t>
            </a:r>
          </a:p>
          <a:p>
            <a:pPr algn="l"/>
            <a:r>
              <a:rPr lang="en-US" sz="2800" dirty="0">
                <a:latin typeface="Arial" panose="020B0604020202020204" pitchFamily="34" charset="0"/>
                <a:cs typeface="Arial" panose="020B0604020202020204" pitchFamily="34" charset="0"/>
              </a:rPr>
              <a:t>   activities, endorse</a:t>
            </a:r>
          </a:p>
          <a:p>
            <a:pPr algn="l"/>
            <a:r>
              <a:rPr lang="en-US" sz="2800" dirty="0">
                <a:latin typeface="Arial" panose="020B0604020202020204" pitchFamily="34" charset="0"/>
                <a:cs typeface="Arial" panose="020B0604020202020204" pitchFamily="34" charset="0"/>
              </a:rPr>
              <a:t>   IUPAP principles </a:t>
            </a:r>
          </a:p>
        </p:txBody>
      </p:sp>
      <p:sp>
        <p:nvSpPr>
          <p:cNvPr id="4" name="Rectangle 3"/>
          <p:cNvSpPr/>
          <p:nvPr/>
        </p:nvSpPr>
        <p:spPr>
          <a:xfrm>
            <a:off x="4935415" y="1409700"/>
            <a:ext cx="7303478" cy="5547542"/>
          </a:xfrm>
          <a:prstGeom prst="rect">
            <a:avLst/>
          </a:prstGeom>
        </p:spPr>
        <p:txBody>
          <a:bodyPr wrap="square" lIns="91436" tIns="45719" rIns="91436" bIns="45719">
            <a:spAutoFit/>
          </a:bodyPr>
          <a:lstStyle/>
          <a:p>
            <a:pPr algn="l"/>
            <a:endParaRPr lang="en-US" sz="1849" dirty="0">
              <a:latin typeface="Helvetica-Light"/>
            </a:endParaRPr>
          </a:p>
          <a:p>
            <a:pPr algn="l"/>
            <a:r>
              <a:rPr lang="en-US" sz="1600" b="1" dirty="0">
                <a:solidFill>
                  <a:srgbClr val="0000FF"/>
                </a:solidFill>
                <a:latin typeface="Arial" panose="020B0604020202020204" pitchFamily="34" charset="0"/>
                <a:cs typeface="Arial" panose="020B0604020202020204" pitchFamily="34" charset="0"/>
              </a:rPr>
              <a:t>• </a:t>
            </a:r>
            <a:r>
              <a:rPr lang="en-US" sz="2800" b="1" dirty="0">
                <a:solidFill>
                  <a:srgbClr val="0000FF"/>
                </a:solidFill>
                <a:latin typeface="Arial" panose="020B0604020202020204" pitchFamily="34" charset="0"/>
                <a:cs typeface="Arial" panose="020B0604020202020204" pitchFamily="34" charset="0"/>
              </a:rPr>
              <a:t>International Commission for Optics (AC1)</a:t>
            </a:r>
          </a:p>
          <a:p>
            <a:pPr algn="l"/>
            <a:r>
              <a:rPr lang="en-US" sz="1600" b="1" dirty="0">
                <a:solidFill>
                  <a:srgbClr val="0000FF"/>
                </a:solidFill>
                <a:latin typeface="Arial" panose="020B0604020202020204" pitchFamily="34" charset="0"/>
                <a:cs typeface="Arial" panose="020B0604020202020204" pitchFamily="34" charset="0"/>
              </a:rPr>
              <a:t>• </a:t>
            </a:r>
            <a:r>
              <a:rPr lang="en-US" sz="2800" b="1" dirty="0">
                <a:solidFill>
                  <a:srgbClr val="0000FF"/>
                </a:solidFill>
                <a:latin typeface="Arial" panose="020B0604020202020204" pitchFamily="34" charset="0"/>
                <a:cs typeface="Arial" panose="020B0604020202020204" pitchFamily="34" charset="0"/>
              </a:rPr>
              <a:t>International Commission on General</a:t>
            </a:r>
          </a:p>
          <a:p>
            <a:pPr algn="l"/>
            <a:r>
              <a:rPr lang="en-US" sz="2800" b="1" dirty="0">
                <a:solidFill>
                  <a:srgbClr val="0000FF"/>
                </a:solidFill>
                <a:latin typeface="Arial" panose="020B0604020202020204" pitchFamily="34" charset="0"/>
                <a:cs typeface="Arial" panose="020B0604020202020204" pitchFamily="34" charset="0"/>
              </a:rPr>
              <a:t>  Relativity and Gravitation (AC2)</a:t>
            </a:r>
          </a:p>
          <a:p>
            <a:pPr algn="l"/>
            <a:r>
              <a:rPr lang="en-US" sz="1600" b="1" dirty="0">
                <a:solidFill>
                  <a:srgbClr val="0000FF"/>
                </a:solidFill>
                <a:latin typeface="Arial" panose="020B0604020202020204" pitchFamily="34" charset="0"/>
                <a:cs typeface="Arial" panose="020B0604020202020204" pitchFamily="34" charset="0"/>
              </a:rPr>
              <a:t>• </a:t>
            </a:r>
            <a:r>
              <a:rPr lang="en-US" sz="2800" b="1" dirty="0">
                <a:solidFill>
                  <a:srgbClr val="0000FF"/>
                </a:solidFill>
                <a:latin typeface="Arial" panose="020B0604020202020204" pitchFamily="34" charset="0"/>
                <a:cs typeface="Arial" panose="020B0604020202020204" pitchFamily="34" charset="0"/>
              </a:rPr>
              <a:t>International Commission on Acoustics</a:t>
            </a:r>
          </a:p>
          <a:p>
            <a:pPr algn="l"/>
            <a:r>
              <a:rPr lang="en-US" sz="2800" dirty="0">
                <a:solidFill>
                  <a:srgbClr val="0000FF"/>
                </a:solidFill>
                <a:latin typeface="Arial" panose="020B0604020202020204" pitchFamily="34" charset="0"/>
                <a:cs typeface="Arial" panose="020B0604020202020204" pitchFamily="34" charset="0"/>
              </a:rPr>
              <a:t> </a:t>
            </a:r>
            <a:r>
              <a:rPr lang="en-US" sz="2800" b="1" dirty="0">
                <a:solidFill>
                  <a:srgbClr val="0000FF"/>
                </a:solidFill>
                <a:latin typeface="Arial" panose="020B0604020202020204" pitchFamily="34" charset="0"/>
                <a:cs typeface="Arial" panose="020B0604020202020204" pitchFamily="34" charset="0"/>
              </a:rPr>
              <a:t>(AC3)</a:t>
            </a:r>
          </a:p>
          <a:p>
            <a:pPr algn="l"/>
            <a:r>
              <a:rPr lang="en-US" sz="1600" b="1" dirty="0">
                <a:solidFill>
                  <a:srgbClr val="0000FF"/>
                </a:solidFill>
                <a:latin typeface="Arial" panose="020B0604020202020204" pitchFamily="34" charset="0"/>
                <a:cs typeface="Arial" panose="020B0604020202020204" pitchFamily="34" charset="0"/>
              </a:rPr>
              <a:t>• </a:t>
            </a:r>
            <a:r>
              <a:rPr lang="en-US" sz="2800" b="1" dirty="0">
                <a:solidFill>
                  <a:srgbClr val="0000FF"/>
                </a:solidFill>
                <a:latin typeface="Arial" panose="020B0604020202020204" pitchFamily="34" charset="0"/>
                <a:cs typeface="Arial" panose="020B0604020202020204" pitchFamily="34" charset="0"/>
              </a:rPr>
              <a:t>International Commission on Medical</a:t>
            </a:r>
          </a:p>
          <a:p>
            <a:pPr algn="l"/>
            <a:r>
              <a:rPr lang="en-US" sz="2800" b="1" dirty="0">
                <a:solidFill>
                  <a:srgbClr val="0000FF"/>
                </a:solidFill>
                <a:latin typeface="Arial" panose="020B0604020202020204" pitchFamily="34" charset="0"/>
                <a:cs typeface="Arial" panose="020B0604020202020204" pitchFamily="34" charset="0"/>
              </a:rPr>
              <a:t> Physics (AC4)</a:t>
            </a:r>
          </a:p>
          <a:p>
            <a:pPr algn="l"/>
            <a:r>
              <a:rPr lang="en-US" sz="1400" b="1" dirty="0">
                <a:solidFill>
                  <a:srgbClr val="0000FF"/>
                </a:solidFill>
                <a:latin typeface="Arial" panose="020B0604020202020204" pitchFamily="34" charset="0"/>
                <a:cs typeface="Arial" panose="020B0604020202020204" pitchFamily="34" charset="0"/>
              </a:rPr>
              <a:t>•</a:t>
            </a:r>
            <a:r>
              <a:rPr lang="en-US" sz="2800" b="1" dirty="0">
                <a:solidFill>
                  <a:srgbClr val="0000FF"/>
                </a:solidFill>
                <a:latin typeface="Arial" panose="020B0604020202020204" pitchFamily="34" charset="0"/>
                <a:cs typeface="Arial" panose="020B0604020202020204" pitchFamily="34" charset="0"/>
              </a:rPr>
              <a:t> </a:t>
            </a:r>
            <a:r>
              <a:rPr lang="en-US" sz="2800" b="1" dirty="0">
                <a:solidFill>
                  <a:srgbClr val="FF0000"/>
                </a:solidFill>
                <a:latin typeface="Arial" panose="020B0604020202020204" pitchFamily="34" charset="0"/>
                <a:cs typeface="Arial" panose="020B0604020202020204" pitchFamily="34" charset="0"/>
              </a:rPr>
              <a:t>International Association of Physics</a:t>
            </a:r>
          </a:p>
          <a:p>
            <a:pPr algn="l"/>
            <a:r>
              <a:rPr lang="en-US" sz="2800" b="1" dirty="0">
                <a:solidFill>
                  <a:srgbClr val="FF0000"/>
                </a:solidFill>
                <a:latin typeface="Arial" panose="020B0604020202020204" pitchFamily="34" charset="0"/>
                <a:cs typeface="Arial" panose="020B0604020202020204" pitchFamily="34" charset="0"/>
              </a:rPr>
              <a:t> Students (AC5 New)</a:t>
            </a:r>
          </a:p>
          <a:p>
            <a:pPr algn="l"/>
            <a:r>
              <a:rPr lang="en-US" sz="1400" b="1" dirty="0">
                <a:solidFill>
                  <a:srgbClr val="0000FF"/>
                </a:solidFill>
                <a:latin typeface="Arial" panose="020B0604020202020204" pitchFamily="34" charset="0"/>
                <a:cs typeface="Arial" panose="020B0604020202020204" pitchFamily="34" charset="0"/>
              </a:rPr>
              <a:t>•</a:t>
            </a:r>
            <a:r>
              <a:rPr lang="en-US" sz="2800" b="1" dirty="0">
                <a:solidFill>
                  <a:srgbClr val="0000FF"/>
                </a:solidFill>
                <a:latin typeface="Arial" panose="020B0604020202020204" pitchFamily="34" charset="0"/>
                <a:cs typeface="Arial" panose="020B0604020202020204" pitchFamily="34" charset="0"/>
              </a:rPr>
              <a:t> Affiliated Commission on the History</a:t>
            </a:r>
          </a:p>
          <a:p>
            <a:pPr algn="l"/>
            <a:r>
              <a:rPr lang="en-US" sz="2800" b="1" dirty="0">
                <a:solidFill>
                  <a:srgbClr val="0000FF"/>
                </a:solidFill>
                <a:latin typeface="Arial" panose="020B0604020202020204" pitchFamily="34" charset="0"/>
                <a:cs typeface="Arial" panose="020B0604020202020204" pitchFamily="34" charset="0"/>
              </a:rPr>
              <a:t> and Philosophy of Physics (AC6 New)</a:t>
            </a:r>
          </a:p>
        </p:txBody>
      </p:sp>
    </p:spTree>
    <p:extLst>
      <p:ext uri="{BB962C8B-B14F-4D97-AF65-F5344CB8AC3E}">
        <p14:creationId xmlns:p14="http://schemas.microsoft.com/office/powerpoint/2010/main" val="233796878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1" y="0"/>
            <a:ext cx="10933722" cy="888274"/>
          </a:xfrm>
        </p:spPr>
        <p:txBody>
          <a:bodyPr>
            <a:normAutofit/>
          </a:bodyPr>
          <a:lstStyle/>
          <a:p>
            <a:r>
              <a:rPr lang="en-US" sz="4000" b="1" dirty="0">
                <a:latin typeface="Arial" panose="020B0604020202020204" pitchFamily="34" charset="0"/>
                <a:cs typeface="Arial" panose="020B0604020202020204" pitchFamily="34" charset="0"/>
              </a:rPr>
              <a:t>Working Groups</a:t>
            </a:r>
          </a:p>
        </p:txBody>
      </p:sp>
      <p:sp>
        <p:nvSpPr>
          <p:cNvPr id="3" name="Rectangle 2"/>
          <p:cNvSpPr/>
          <p:nvPr/>
        </p:nvSpPr>
        <p:spPr>
          <a:xfrm>
            <a:off x="174642" y="1084218"/>
            <a:ext cx="10158078" cy="5262979"/>
          </a:xfrm>
          <a:prstGeom prst="rect">
            <a:avLst/>
          </a:prstGeom>
        </p:spPr>
        <p:txBody>
          <a:bodyPr wrap="square">
            <a:spAutoFit/>
          </a:bodyPr>
          <a:lstStyle/>
          <a:p>
            <a:pPr algn="l"/>
            <a:r>
              <a:rPr lang="en-US" b="1" dirty="0">
                <a:solidFill>
                  <a:schemeClr val="accent1">
                    <a:lumMod val="50000"/>
                  </a:schemeClr>
                </a:solidFill>
                <a:latin typeface="Arial" panose="020B0604020202020204" pitchFamily="34" charset="0"/>
                <a:cs typeface="Arial" panose="020B0604020202020204" pitchFamily="34" charset="0"/>
              </a:rPr>
              <a:t>WG1: International Committee for Future Accelerators (ICFA)</a:t>
            </a:r>
          </a:p>
          <a:p>
            <a:pPr algn="l"/>
            <a:r>
              <a:rPr lang="en-US" b="1" dirty="0">
                <a:solidFill>
                  <a:schemeClr val="accent1">
                    <a:lumMod val="50000"/>
                  </a:schemeClr>
                </a:solidFill>
                <a:highlight>
                  <a:srgbClr val="FFFF00"/>
                </a:highlight>
                <a:latin typeface="Arial" panose="020B0604020202020204" pitchFamily="34" charset="0"/>
                <a:cs typeface="Arial" panose="020B0604020202020204" pitchFamily="34" charset="0"/>
              </a:rPr>
              <a:t>WG2: Communication in Physics</a:t>
            </a:r>
          </a:p>
          <a:p>
            <a:pPr algn="l"/>
            <a:r>
              <a:rPr lang="en-US" b="1" dirty="0">
                <a:solidFill>
                  <a:schemeClr val="accent1">
                    <a:lumMod val="50000"/>
                  </a:schemeClr>
                </a:solidFill>
                <a:highlight>
                  <a:srgbClr val="FFFF00"/>
                </a:highlight>
                <a:latin typeface="Arial" panose="020B0604020202020204" pitchFamily="34" charset="0"/>
                <a:cs typeface="Arial" panose="020B0604020202020204" pitchFamily="34" charset="0"/>
              </a:rPr>
              <a:t>WG5: Women in Physics</a:t>
            </a:r>
          </a:p>
          <a:p>
            <a:pPr algn="l"/>
            <a:r>
              <a:rPr lang="en-US" b="1" dirty="0">
                <a:solidFill>
                  <a:schemeClr val="accent1">
                    <a:lumMod val="50000"/>
                  </a:schemeClr>
                </a:solidFill>
                <a:latin typeface="Arial" panose="020B0604020202020204" pitchFamily="34" charset="0"/>
                <a:cs typeface="Arial" panose="020B0604020202020204" pitchFamily="34" charset="0"/>
              </a:rPr>
              <a:t>WG7: International Committee on Ultrahigh Intensity Lasers (ICUIL)</a:t>
            </a:r>
          </a:p>
          <a:p>
            <a:pPr algn="l"/>
            <a:r>
              <a:rPr lang="en-US" b="1" dirty="0">
                <a:solidFill>
                  <a:schemeClr val="accent1">
                    <a:lumMod val="50000"/>
                  </a:schemeClr>
                </a:solidFill>
                <a:latin typeface="Arial" panose="020B0604020202020204" pitchFamily="34" charset="0"/>
                <a:cs typeface="Arial" panose="020B0604020202020204" pitchFamily="34" charset="0"/>
              </a:rPr>
              <a:t>WG9: International Cooperation in Nuclear Physics (ICNP)</a:t>
            </a:r>
          </a:p>
          <a:p>
            <a:pPr algn="l"/>
            <a:r>
              <a:rPr lang="en-US" b="1" dirty="0">
                <a:solidFill>
                  <a:schemeClr val="accent1">
                    <a:lumMod val="50000"/>
                  </a:schemeClr>
                </a:solidFill>
                <a:latin typeface="Arial" panose="020B0604020202020204" pitchFamily="34" charset="0"/>
                <a:cs typeface="Arial" panose="020B0604020202020204" pitchFamily="34" charset="0"/>
              </a:rPr>
              <a:t>WG10: </a:t>
            </a:r>
            <a:r>
              <a:rPr lang="en-US" b="1" dirty="0" err="1">
                <a:solidFill>
                  <a:schemeClr val="accent1">
                    <a:lumMod val="50000"/>
                  </a:schemeClr>
                </a:solidFill>
                <a:latin typeface="Arial" panose="020B0604020202020204" pitchFamily="34" charset="0"/>
                <a:cs typeface="Arial" panose="020B0604020202020204" pitchFamily="34" charset="0"/>
              </a:rPr>
              <a:t>Astroparticle</a:t>
            </a:r>
            <a:r>
              <a:rPr lang="en-US" b="1" dirty="0">
                <a:solidFill>
                  <a:schemeClr val="accent1">
                    <a:lumMod val="50000"/>
                  </a:schemeClr>
                </a:solidFill>
                <a:latin typeface="Arial" panose="020B0604020202020204" pitchFamily="34" charset="0"/>
                <a:cs typeface="Arial" panose="020B0604020202020204" pitchFamily="34" charset="0"/>
              </a:rPr>
              <a:t> Physics International Committee (</a:t>
            </a:r>
            <a:r>
              <a:rPr lang="en-US" b="1" dirty="0" err="1">
                <a:solidFill>
                  <a:schemeClr val="accent1">
                    <a:lumMod val="50000"/>
                  </a:schemeClr>
                </a:solidFill>
                <a:latin typeface="Arial" panose="020B0604020202020204" pitchFamily="34" charset="0"/>
                <a:cs typeface="Arial" panose="020B0604020202020204" pitchFamily="34" charset="0"/>
              </a:rPr>
              <a:t>ApPIC</a:t>
            </a:r>
            <a:r>
              <a:rPr lang="en-US" b="1" dirty="0">
                <a:solidFill>
                  <a:schemeClr val="accent1">
                    <a:lumMod val="50000"/>
                  </a:schemeClr>
                </a:solidFill>
                <a:latin typeface="Arial" panose="020B0604020202020204" pitchFamily="34" charset="0"/>
                <a:cs typeface="Arial" panose="020B0604020202020204" pitchFamily="34" charset="0"/>
              </a:rPr>
              <a:t>)</a:t>
            </a:r>
          </a:p>
          <a:p>
            <a:pPr algn="l"/>
            <a:r>
              <a:rPr lang="en-US" b="1" dirty="0">
                <a:solidFill>
                  <a:schemeClr val="accent1">
                    <a:lumMod val="50000"/>
                  </a:schemeClr>
                </a:solidFill>
                <a:latin typeface="Arial" panose="020B0604020202020204" pitchFamily="34" charset="0"/>
                <a:cs typeface="Arial" panose="020B0604020202020204" pitchFamily="34" charset="0"/>
              </a:rPr>
              <a:t>WG11: Gravitational Wave International Committee (GWIC)</a:t>
            </a:r>
          </a:p>
          <a:p>
            <a:pPr algn="l"/>
            <a:r>
              <a:rPr lang="en-US" b="1" dirty="0">
                <a:solidFill>
                  <a:schemeClr val="accent1">
                    <a:lumMod val="50000"/>
                  </a:schemeClr>
                </a:solidFill>
                <a:latin typeface="Arial" panose="020B0604020202020204" pitchFamily="34" charset="0"/>
                <a:cs typeface="Arial" panose="020B0604020202020204" pitchFamily="34" charset="0"/>
              </a:rPr>
              <a:t>WG12: Energy</a:t>
            </a:r>
          </a:p>
          <a:p>
            <a:pPr algn="l"/>
            <a:r>
              <a:rPr lang="en-US" b="1" dirty="0">
                <a:solidFill>
                  <a:schemeClr val="accent1">
                    <a:lumMod val="50000"/>
                  </a:schemeClr>
                </a:solidFill>
                <a:latin typeface="Arial" panose="020B0604020202020204" pitchFamily="34" charset="0"/>
                <a:cs typeface="Arial" panose="020B0604020202020204" pitchFamily="34" charset="0"/>
              </a:rPr>
              <a:t>WG13: Newtonian Constant on Gravitation</a:t>
            </a:r>
          </a:p>
          <a:p>
            <a:pPr algn="l"/>
            <a:r>
              <a:rPr lang="en-US" b="1" dirty="0">
                <a:solidFill>
                  <a:schemeClr val="accent1">
                    <a:lumMod val="50000"/>
                  </a:schemeClr>
                </a:solidFill>
                <a:latin typeface="Arial" panose="020B0604020202020204" pitchFamily="34" charset="0"/>
                <a:cs typeface="Arial" panose="020B0604020202020204" pitchFamily="34" charset="0"/>
              </a:rPr>
              <a:t>WG14: Accelerator Science</a:t>
            </a:r>
          </a:p>
          <a:p>
            <a:pPr algn="l"/>
            <a:r>
              <a:rPr lang="en-US" b="1" dirty="0">
                <a:solidFill>
                  <a:schemeClr val="accent1">
                    <a:lumMod val="50000"/>
                  </a:schemeClr>
                </a:solidFill>
                <a:latin typeface="Arial" panose="020B0604020202020204" pitchFamily="34" charset="0"/>
                <a:cs typeface="Arial" panose="020B0604020202020204" pitchFamily="34" charset="0"/>
              </a:rPr>
              <a:t>WG15: Soft Matter</a:t>
            </a:r>
          </a:p>
          <a:p>
            <a:pPr algn="l"/>
            <a:r>
              <a:rPr lang="en-US" b="1" dirty="0">
                <a:solidFill>
                  <a:schemeClr val="accent1">
                    <a:lumMod val="50000"/>
                  </a:schemeClr>
                </a:solidFill>
                <a:highlight>
                  <a:srgbClr val="FFFF00"/>
                </a:highlight>
                <a:latin typeface="Arial" panose="020B0604020202020204" pitchFamily="34" charset="0"/>
                <a:cs typeface="Arial" panose="020B0604020202020204" pitchFamily="34" charset="0"/>
              </a:rPr>
              <a:t>WG16: Physics and Industry</a:t>
            </a:r>
          </a:p>
          <a:p>
            <a:pPr algn="l"/>
            <a:r>
              <a:rPr lang="en-US" b="1" dirty="0">
                <a:solidFill>
                  <a:schemeClr val="accent1">
                    <a:lumMod val="50000"/>
                  </a:schemeClr>
                </a:solidFill>
                <a:highlight>
                  <a:srgbClr val="FF0000"/>
                </a:highlight>
                <a:latin typeface="Arial" panose="020B0604020202020204" pitchFamily="34" charset="0"/>
                <a:cs typeface="Arial" panose="020B0604020202020204" pitchFamily="34" charset="0"/>
              </a:rPr>
              <a:t>WG17: Centenary – temporary, </a:t>
            </a:r>
            <a:r>
              <a:rPr lang="en-US" b="1" dirty="0">
                <a:solidFill>
                  <a:schemeClr val="accent1">
                    <a:lumMod val="50000"/>
                  </a:schemeClr>
                </a:solidFill>
                <a:latin typeface="Arial" panose="020B0604020202020204" pitchFamily="34" charset="0"/>
                <a:cs typeface="Arial" panose="020B0604020202020204" pitchFamily="34" charset="0"/>
              </a:rPr>
              <a:t>time-sensitive</a:t>
            </a:r>
          </a:p>
          <a:p>
            <a:pPr algn="l"/>
            <a:r>
              <a:rPr lang="en-US" b="1" dirty="0">
                <a:solidFill>
                  <a:schemeClr val="accent1">
                    <a:lumMod val="50000"/>
                  </a:schemeClr>
                </a:solidFill>
                <a:latin typeface="Arial" panose="020B0604020202020204" pitchFamily="34" charset="0"/>
                <a:cs typeface="Arial" panose="020B0604020202020204" pitchFamily="34" charset="0"/>
              </a:rPr>
              <a:t>WG18: EthicsWG19: Quantum Science and Technology</a:t>
            </a:r>
          </a:p>
        </p:txBody>
      </p:sp>
      <p:sp>
        <p:nvSpPr>
          <p:cNvPr id="4" name="Rectangle 3"/>
          <p:cNvSpPr/>
          <p:nvPr/>
        </p:nvSpPr>
        <p:spPr>
          <a:xfrm>
            <a:off x="726445" y="7859294"/>
            <a:ext cx="6452380" cy="1415772"/>
          </a:xfrm>
          <a:prstGeom prst="rect">
            <a:avLst/>
          </a:prstGeom>
        </p:spPr>
        <p:txBody>
          <a:bodyPr wrap="square">
            <a:spAutoFit/>
          </a:bodyPr>
          <a:lstStyle/>
          <a:p>
            <a:pPr algn="l"/>
            <a:endParaRPr lang="en-US" sz="1400" dirty="0">
              <a:solidFill>
                <a:srgbClr val="000000"/>
              </a:solidFill>
              <a:latin typeface="Helvetica-Light"/>
            </a:endParaRPr>
          </a:p>
          <a:p>
            <a:pPr algn="l"/>
            <a:r>
              <a:rPr lang="en-US" dirty="0">
                <a:solidFill>
                  <a:srgbClr val="000000"/>
                </a:solidFill>
                <a:latin typeface="Helvetica-Light"/>
              </a:rPr>
              <a:t>Some working groups have had close links with working groups of the OECD Global Science Forum</a:t>
            </a:r>
            <a:endParaRPr lang="en-US" dirty="0"/>
          </a:p>
        </p:txBody>
      </p:sp>
      <p:pic>
        <p:nvPicPr>
          <p:cNvPr id="5" name="Picture 4"/>
          <p:cNvPicPr>
            <a:picLocks noChangeAspect="1"/>
          </p:cNvPicPr>
          <p:nvPr/>
        </p:nvPicPr>
        <p:blipFill>
          <a:blip r:embed="rId2"/>
          <a:stretch>
            <a:fillRect/>
          </a:stretch>
        </p:blipFill>
        <p:spPr>
          <a:xfrm>
            <a:off x="7297980" y="6347197"/>
            <a:ext cx="4590809" cy="2543153"/>
          </a:xfrm>
          <a:prstGeom prst="rect">
            <a:avLst/>
          </a:prstGeom>
        </p:spPr>
      </p:pic>
      <p:sp>
        <p:nvSpPr>
          <p:cNvPr id="6" name="Rectangle 5"/>
          <p:cNvSpPr/>
          <p:nvPr/>
        </p:nvSpPr>
        <p:spPr>
          <a:xfrm>
            <a:off x="6502401" y="8924120"/>
            <a:ext cx="6181968" cy="830997"/>
          </a:xfrm>
          <a:prstGeom prst="rect">
            <a:avLst/>
          </a:prstGeom>
        </p:spPr>
        <p:txBody>
          <a:bodyPr wrap="square">
            <a:spAutoFit/>
          </a:bodyPr>
          <a:lstStyle/>
          <a:p>
            <a:r>
              <a:rPr lang="en-US" dirty="0"/>
              <a:t>The Working Group on Women in Physics</a:t>
            </a:r>
          </a:p>
        </p:txBody>
      </p:sp>
    </p:spTree>
    <p:extLst>
      <p:ext uri="{BB962C8B-B14F-4D97-AF65-F5344CB8AC3E}">
        <p14:creationId xmlns:p14="http://schemas.microsoft.com/office/powerpoint/2010/main" val="10230838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525312" y="848669"/>
            <a:ext cx="7341140" cy="1219200"/>
          </a:xfrm>
        </p:spPr>
        <p:txBody>
          <a:bodyPr>
            <a:normAutofit/>
          </a:bodyPr>
          <a:lstStyle/>
          <a:p>
            <a:r>
              <a:rPr lang="en-US" sz="6000" b="1" dirty="0">
                <a:latin typeface="Arial" panose="020B0604020202020204" pitchFamily="34" charset="0"/>
                <a:cs typeface="Arial" panose="020B0604020202020204" pitchFamily="34" charset="0"/>
              </a:rPr>
              <a:t>Conferences</a:t>
            </a:r>
          </a:p>
        </p:txBody>
      </p:sp>
      <p:sp>
        <p:nvSpPr>
          <p:cNvPr id="3" name="ZoneTexte 2"/>
          <p:cNvSpPr txBox="1"/>
          <p:nvPr/>
        </p:nvSpPr>
        <p:spPr>
          <a:xfrm>
            <a:off x="222070" y="3632517"/>
            <a:ext cx="12403622" cy="31188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rgbClr val="414141"/>
                </a:solidFill>
                <a:effectLst/>
                <a:uFillTx/>
                <a:latin typeface="Arial" panose="020B0604020202020204" pitchFamily="34" charset="0"/>
                <a:cs typeface="Arial" panose="020B0604020202020204" pitchFamily="34" charset="0"/>
                <a:sym typeface="Palatino"/>
              </a:rPr>
              <a:t>IUPAP sponsors and endorses ~</a:t>
            </a:r>
            <a:r>
              <a:rPr lang="en-US" sz="2800" b="1" dirty="0">
                <a:latin typeface="Arial" panose="020B0604020202020204" pitchFamily="34" charset="0"/>
                <a:cs typeface="Arial" panose="020B0604020202020204" pitchFamily="34" charset="0"/>
              </a:rPr>
              <a:t>50</a:t>
            </a:r>
            <a:r>
              <a:rPr kumimoji="0" lang="en-US" sz="2800" b="1" i="0" u="none" strike="noStrike" cap="none" spc="0" normalizeH="0" baseline="0" dirty="0">
                <a:ln>
                  <a:noFill/>
                </a:ln>
                <a:solidFill>
                  <a:srgbClr val="414141"/>
                </a:solidFill>
                <a:effectLst/>
                <a:uFillTx/>
                <a:latin typeface="Arial" panose="020B0604020202020204" pitchFamily="34" charset="0"/>
                <a:cs typeface="Arial" panose="020B0604020202020204" pitchFamily="34" charset="0"/>
                <a:sym typeface="Palatino"/>
              </a:rPr>
              <a:t> conferences per year</a:t>
            </a:r>
            <a:r>
              <a:rPr kumimoji="0" lang="en-US" sz="2800" b="0" i="0" u="none" strike="noStrike" cap="none" spc="0" normalizeH="0" baseline="0" dirty="0">
                <a:ln>
                  <a:noFill/>
                </a:ln>
                <a:solidFill>
                  <a:srgbClr val="414141"/>
                </a:solidFill>
                <a:effectLst/>
                <a:uFillTx/>
                <a:latin typeface="Arial" panose="020B0604020202020204" pitchFamily="34" charset="0"/>
                <a:cs typeface="Arial" panose="020B0604020202020204" pitchFamily="34" charset="0"/>
                <a:sym typeface="Palatino"/>
              </a:rPr>
              <a:t>:</a:t>
            </a:r>
          </a:p>
          <a:p>
            <a:pPr marL="342900" marR="0" indent="-342900" algn="l" defTabSz="584200" rtl="0" fontAlgn="auto" latinLnBrk="0" hangingPunct="0">
              <a:lnSpc>
                <a:spcPct val="100000"/>
              </a:lnSpc>
              <a:spcBef>
                <a:spcPts val="0"/>
              </a:spcBef>
              <a:spcAft>
                <a:spcPts val="0"/>
              </a:spcAft>
              <a:buClrTx/>
              <a:buSzTx/>
              <a:buFontTx/>
              <a:buChar char="-"/>
              <a:tabLst/>
            </a:pPr>
            <a:r>
              <a:rPr lang="en-US" sz="2800" dirty="0">
                <a:latin typeface="Arial" panose="020B0604020202020204" pitchFamily="34" charset="0"/>
                <a:cs typeface="Arial" panose="020B0604020202020204" pitchFamily="34" charset="0"/>
              </a:rPr>
              <a:t>Very large, medium size, specialized</a:t>
            </a:r>
          </a:p>
          <a:p>
            <a:pPr marL="342900" marR="0" indent="-342900" algn="l" defTabSz="584200" rtl="0" fontAlgn="auto" latinLnBrk="0" hangingPunct="0">
              <a:lnSpc>
                <a:spcPct val="100000"/>
              </a:lnSpc>
              <a:spcBef>
                <a:spcPts val="0"/>
              </a:spcBef>
              <a:spcAft>
                <a:spcPts val="0"/>
              </a:spcAft>
              <a:buClrTx/>
              <a:buSzTx/>
              <a:buFontTx/>
              <a:buChar char="-"/>
              <a:tabLst/>
            </a:pPr>
            <a:r>
              <a:rPr kumimoji="0" lang="en-US" sz="2800" b="0" i="0" u="none" strike="noStrike" cap="none" spc="0" normalizeH="0" baseline="0" dirty="0">
                <a:ln>
                  <a:noFill/>
                </a:ln>
                <a:solidFill>
                  <a:srgbClr val="414141"/>
                </a:solidFill>
                <a:effectLst/>
                <a:uFillTx/>
                <a:latin typeface="Arial" panose="020B0604020202020204" pitchFamily="34" charset="0"/>
                <a:cs typeface="Arial" panose="020B0604020202020204" pitchFamily="34" charset="0"/>
                <a:sym typeface="Palatino"/>
              </a:rPr>
              <a:t>everywhere</a:t>
            </a:r>
            <a:r>
              <a:rPr kumimoji="0" lang="en-US" sz="2800" b="0" i="0" u="none" strike="noStrike" cap="none" spc="0" normalizeH="0" dirty="0">
                <a:ln>
                  <a:noFill/>
                </a:ln>
                <a:solidFill>
                  <a:srgbClr val="414141"/>
                </a:solidFill>
                <a:effectLst/>
                <a:uFillTx/>
                <a:latin typeface="Arial" panose="020B0604020202020204" pitchFamily="34" charset="0"/>
                <a:cs typeface="Arial" panose="020B0604020202020204" pitchFamily="34" charset="0"/>
                <a:sym typeface="Palatino"/>
              </a:rPr>
              <a:t> with a special </a:t>
            </a:r>
            <a:r>
              <a:rPr lang="en-US" sz="2800" dirty="0">
                <a:latin typeface="Arial" panose="020B0604020202020204" pitchFamily="34" charset="0"/>
                <a:cs typeface="Arial" panose="020B0604020202020204" pitchFamily="34" charset="0"/>
              </a:rPr>
              <a:t>attention to </a:t>
            </a:r>
            <a:r>
              <a:rPr kumimoji="0" lang="en-US" sz="2800" b="1" i="0" u="none" strike="noStrike" cap="none" spc="0" normalizeH="0" dirty="0">
                <a:ln>
                  <a:noFill/>
                </a:ln>
                <a:solidFill>
                  <a:srgbClr val="414141"/>
                </a:solidFill>
                <a:effectLst/>
                <a:uFillTx/>
                <a:latin typeface="Arial" panose="020B0604020202020204" pitchFamily="34" charset="0"/>
                <a:cs typeface="Arial" panose="020B0604020202020204" pitchFamily="34" charset="0"/>
                <a:sym typeface="Palatino"/>
              </a:rPr>
              <a:t>developing countries</a:t>
            </a:r>
            <a:endParaRPr lang="en-US" sz="2800" baseline="0" dirty="0">
              <a:latin typeface="Arial" panose="020B0604020202020204" pitchFamily="34" charset="0"/>
              <a:cs typeface="Arial" panose="020B0604020202020204" pitchFamily="34" charset="0"/>
            </a:endParaRPr>
          </a:p>
          <a:p>
            <a:pPr marR="0" algn="l" defTabSz="584200" rtl="0" fontAlgn="auto" latinLnBrk="0" hangingPunct="0">
              <a:lnSpc>
                <a:spcPct val="100000"/>
              </a:lnSpc>
              <a:spcBef>
                <a:spcPts val="0"/>
              </a:spcBef>
              <a:spcAft>
                <a:spcPts val="0"/>
              </a:spcAft>
              <a:buClrTx/>
              <a:buSzTx/>
              <a:tabLst/>
            </a:pPr>
            <a:r>
              <a:rPr kumimoji="0" lang="en-US" sz="2800" b="0" i="0" u="none" strike="noStrike" cap="none" spc="0" normalizeH="0" dirty="0">
                <a:ln>
                  <a:noFill/>
                </a:ln>
                <a:solidFill>
                  <a:srgbClr val="414141"/>
                </a:solidFill>
                <a:effectLst/>
                <a:uFillTx/>
                <a:latin typeface="Arial" panose="020B0604020202020204" pitchFamily="34" charset="0"/>
                <a:cs typeface="Arial" panose="020B0604020202020204" pitchFamily="34" charset="0"/>
                <a:sym typeface="Palatino"/>
              </a:rPr>
              <a:t>Requirements are:</a:t>
            </a:r>
          </a:p>
          <a:p>
            <a:pPr marL="342900" marR="0" indent="-342900" algn="l" defTabSz="584200" rtl="0" fontAlgn="auto" latinLnBrk="0" hangingPunct="0">
              <a:lnSpc>
                <a:spcPct val="100000"/>
              </a:lnSpc>
              <a:spcBef>
                <a:spcPts val="0"/>
              </a:spcBef>
              <a:spcAft>
                <a:spcPts val="0"/>
              </a:spcAft>
              <a:buClrTx/>
              <a:buSzTx/>
              <a:buFontTx/>
              <a:buChar char="-"/>
              <a:tabLst/>
            </a:pPr>
            <a:r>
              <a:rPr lang="en-US" sz="2800" b="1" dirty="0">
                <a:latin typeface="Arial" panose="020B0604020202020204" pitchFamily="34" charset="0"/>
                <a:cs typeface="Arial" panose="020B0604020202020204" pitchFamily="34" charset="0"/>
              </a:rPr>
              <a:t>scientific interest</a:t>
            </a:r>
          </a:p>
          <a:p>
            <a:pPr marL="342900" marR="0" indent="-342900" algn="l" defTabSz="584200" rtl="0" fontAlgn="auto" latinLnBrk="0" hangingPunct="0">
              <a:lnSpc>
                <a:spcPct val="100000"/>
              </a:lnSpc>
              <a:spcBef>
                <a:spcPts val="0"/>
              </a:spcBef>
              <a:spcAft>
                <a:spcPts val="0"/>
              </a:spcAft>
              <a:buClrTx/>
              <a:buSzTx/>
              <a:buFontTx/>
              <a:buChar char="-"/>
              <a:tabLst/>
            </a:pPr>
            <a:r>
              <a:rPr lang="en-US" sz="2800" b="1" dirty="0">
                <a:latin typeface="Arial" panose="020B0604020202020204" pitchFamily="34" charset="0"/>
                <a:cs typeface="Arial" panose="020B0604020202020204" pitchFamily="34" charset="0"/>
              </a:rPr>
              <a:t>w</a:t>
            </a:r>
            <a:r>
              <a:rPr kumimoji="0" lang="en-US" sz="2800" b="1" i="0" u="none" strike="noStrike" cap="none" spc="0" normalizeH="0" baseline="0" dirty="0">
                <a:ln>
                  <a:noFill/>
                </a:ln>
                <a:solidFill>
                  <a:srgbClr val="414141"/>
                </a:solidFill>
                <a:effectLst/>
                <a:uFillTx/>
                <a:latin typeface="Arial" panose="020B0604020202020204" pitchFamily="34" charset="0"/>
                <a:cs typeface="Arial" panose="020B0604020202020204" pitchFamily="34" charset="0"/>
                <a:sym typeface="Palatino"/>
              </a:rPr>
              <a:t>orldwide</a:t>
            </a:r>
            <a:r>
              <a:rPr kumimoji="0" lang="en-US" sz="2800" b="1" i="0" u="none" strike="noStrike" cap="none" spc="0" normalizeH="0" dirty="0">
                <a:ln>
                  <a:noFill/>
                </a:ln>
                <a:solidFill>
                  <a:srgbClr val="414141"/>
                </a:solidFill>
                <a:effectLst/>
                <a:uFillTx/>
                <a:latin typeface="Arial" panose="020B0604020202020204" pitchFamily="34" charset="0"/>
                <a:cs typeface="Arial" panose="020B0604020202020204" pitchFamily="34" charset="0"/>
                <a:sym typeface="Palatino"/>
              </a:rPr>
              <a:t> attendance with no a priori restriction or difficulty to attend</a:t>
            </a:r>
          </a:p>
          <a:p>
            <a:pPr marL="342900" marR="0" indent="-342900" algn="l" defTabSz="584200" rtl="0" fontAlgn="auto" latinLnBrk="0" hangingPunct="0">
              <a:lnSpc>
                <a:spcPct val="100000"/>
              </a:lnSpc>
              <a:spcBef>
                <a:spcPts val="0"/>
              </a:spcBef>
              <a:spcAft>
                <a:spcPts val="0"/>
              </a:spcAft>
              <a:buClrTx/>
              <a:buSzTx/>
              <a:buFontTx/>
              <a:buChar char="-"/>
              <a:tabLst/>
            </a:pPr>
            <a:r>
              <a:rPr lang="en-US" sz="2800" b="1" baseline="0" dirty="0">
                <a:latin typeface="Arial" panose="020B0604020202020204" pitchFamily="34" charset="0"/>
                <a:cs typeface="Arial" panose="020B0604020202020204" pitchFamily="34" charset="0"/>
              </a:rPr>
              <a:t>inclusiveness and diversi</a:t>
            </a:r>
            <a:r>
              <a:rPr lang="en-US" sz="2800" baseline="0" dirty="0">
                <a:latin typeface="Arial" panose="020B0604020202020204" pitchFamily="34" charset="0"/>
                <a:cs typeface="Arial" panose="020B0604020202020204" pitchFamily="34" charset="0"/>
              </a:rPr>
              <a:t>ty</a:t>
            </a:r>
          </a:p>
        </p:txBody>
      </p:sp>
      <p:pic>
        <p:nvPicPr>
          <p:cNvPr id="4" name="Picture 3"/>
          <p:cNvPicPr>
            <a:picLocks noChangeAspect="1"/>
          </p:cNvPicPr>
          <p:nvPr/>
        </p:nvPicPr>
        <p:blipFill>
          <a:blip r:embed="rId2"/>
          <a:stretch>
            <a:fillRect/>
          </a:stretch>
        </p:blipFill>
        <p:spPr>
          <a:xfrm>
            <a:off x="6986891" y="6562725"/>
            <a:ext cx="5638800" cy="3190875"/>
          </a:xfrm>
          <a:prstGeom prst="rect">
            <a:avLst/>
          </a:prstGeom>
        </p:spPr>
      </p:pic>
      <p:pic>
        <p:nvPicPr>
          <p:cNvPr id="5" name="Picture 4"/>
          <p:cNvPicPr>
            <a:picLocks noChangeAspect="1"/>
          </p:cNvPicPr>
          <p:nvPr/>
        </p:nvPicPr>
        <p:blipFill>
          <a:blip r:embed="rId3"/>
          <a:stretch>
            <a:fillRect/>
          </a:stretch>
        </p:blipFill>
        <p:spPr>
          <a:xfrm>
            <a:off x="0" y="48411"/>
            <a:ext cx="5829300" cy="2581275"/>
          </a:xfrm>
          <a:prstGeom prst="rect">
            <a:avLst/>
          </a:prstGeom>
        </p:spPr>
      </p:pic>
      <p:pic>
        <p:nvPicPr>
          <p:cNvPr id="6" name="Picture 5"/>
          <p:cNvPicPr>
            <a:picLocks noChangeAspect="1"/>
          </p:cNvPicPr>
          <p:nvPr/>
        </p:nvPicPr>
        <p:blipFill>
          <a:blip r:embed="rId4"/>
          <a:stretch>
            <a:fillRect/>
          </a:stretch>
        </p:blipFill>
        <p:spPr>
          <a:xfrm>
            <a:off x="1633841" y="7545944"/>
            <a:ext cx="5353050" cy="2228850"/>
          </a:xfrm>
          <a:prstGeom prst="rect">
            <a:avLst/>
          </a:prstGeom>
        </p:spPr>
      </p:pic>
    </p:spTree>
    <p:extLst>
      <p:ext uri="{BB962C8B-B14F-4D97-AF65-F5344CB8AC3E}">
        <p14:creationId xmlns:p14="http://schemas.microsoft.com/office/powerpoint/2010/main" val="260395491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1207" y="757049"/>
            <a:ext cx="11988800" cy="1219200"/>
          </a:xfrm>
        </p:spPr>
        <p:txBody>
          <a:bodyPr>
            <a:normAutofit/>
          </a:bodyPr>
          <a:lstStyle/>
          <a:p>
            <a:r>
              <a:rPr lang="en-US" sz="4400" b="1" dirty="0">
                <a:latin typeface="Arial" panose="020B0604020202020204" pitchFamily="34" charset="0"/>
                <a:cs typeface="Arial" panose="020B0604020202020204" pitchFamily="34" charset="0"/>
              </a:rPr>
              <a:t>Early Career Scientific Prize Awards</a:t>
            </a:r>
          </a:p>
        </p:txBody>
      </p:sp>
      <p:sp>
        <p:nvSpPr>
          <p:cNvPr id="3" name="ZoneTexte 2"/>
          <p:cNvSpPr txBox="1"/>
          <p:nvPr/>
        </p:nvSpPr>
        <p:spPr>
          <a:xfrm>
            <a:off x="762152" y="2728273"/>
            <a:ext cx="11971441" cy="39805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indent="-457200" algn="l">
              <a:buFont typeface="Arial" panose="020B0604020202020204" pitchFamily="34" charset="0"/>
              <a:buChar char="•"/>
            </a:pPr>
            <a:r>
              <a:rPr lang="fr-FR" sz="2800" b="0" dirty="0">
                <a:latin typeface="Arial" panose="020B0604020202020204" pitchFamily="34" charset="0"/>
                <a:cs typeface="Arial" panose="020B0604020202020204" pitchFamily="34" charset="0"/>
              </a:rPr>
              <a:t>The </a:t>
            </a:r>
            <a:r>
              <a:rPr lang="fr-FR" sz="2800" b="0" dirty="0" err="1">
                <a:latin typeface="Arial" panose="020B0604020202020204" pitchFamily="34" charset="0"/>
                <a:cs typeface="Arial" panose="020B0604020202020204" pitchFamily="34" charset="0"/>
              </a:rPr>
              <a:t>Early</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Career</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Scientist</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Prize</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is</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granted</a:t>
            </a:r>
            <a:r>
              <a:rPr lang="fr-FR" sz="2800" b="0" dirty="0">
                <a:latin typeface="Arial" panose="020B0604020202020204" pitchFamily="34" charset="0"/>
                <a:cs typeface="Arial" panose="020B0604020202020204" pitchFamily="34" charset="0"/>
              </a:rPr>
              <a:t> by IUPAP on the </a:t>
            </a:r>
            <a:r>
              <a:rPr lang="fr-FR" sz="2800" b="0" dirty="0" err="1">
                <a:latin typeface="Arial" panose="020B0604020202020204" pitchFamily="34" charset="0"/>
                <a:cs typeface="Arial" panose="020B0604020202020204" pitchFamily="34" charset="0"/>
              </a:rPr>
              <a:t>recommendation</a:t>
            </a:r>
            <a:r>
              <a:rPr lang="fr-FR" sz="2800" b="0" dirty="0">
                <a:latin typeface="Arial" panose="020B0604020202020204" pitchFamily="34" charset="0"/>
                <a:cs typeface="Arial" panose="020B0604020202020204" pitchFamily="34" charset="0"/>
              </a:rPr>
              <a:t> of a Commission or an </a:t>
            </a:r>
            <a:r>
              <a:rPr lang="fr-FR" sz="2800" b="0" dirty="0" err="1">
                <a:latin typeface="Arial" panose="020B0604020202020204" pitchFamily="34" charset="0"/>
                <a:cs typeface="Arial" panose="020B0604020202020204" pitchFamily="34" charset="0"/>
              </a:rPr>
              <a:t>Affiliated</a:t>
            </a:r>
            <a:r>
              <a:rPr lang="fr-FR" sz="2800" b="0" dirty="0">
                <a:latin typeface="Arial" panose="020B0604020202020204" pitchFamily="34" charset="0"/>
                <a:cs typeface="Arial" panose="020B0604020202020204" pitchFamily="34" charset="0"/>
              </a:rPr>
              <a:t> Commission.</a:t>
            </a:r>
          </a:p>
          <a:p>
            <a:pPr algn="l"/>
            <a:endParaRPr lang="fr-FR" sz="2800" b="0" dirty="0">
              <a:latin typeface="Arial" panose="020B0604020202020204" pitchFamily="34" charset="0"/>
              <a:cs typeface="Arial" panose="020B0604020202020204" pitchFamily="34" charset="0"/>
            </a:endParaRPr>
          </a:p>
          <a:p>
            <a:pPr marL="457200" indent="-457200" algn="l">
              <a:buFont typeface="Arial" panose="020B0604020202020204" pitchFamily="34" charset="0"/>
              <a:buChar char="•"/>
            </a:pPr>
            <a:r>
              <a:rPr lang="fr-FR" sz="2800" b="0" dirty="0">
                <a:latin typeface="Arial" panose="020B0604020202020204" pitchFamily="34" charset="0"/>
                <a:cs typeface="Arial" panose="020B0604020202020204" pitchFamily="34" charset="0"/>
              </a:rPr>
              <a:t>The </a:t>
            </a:r>
            <a:r>
              <a:rPr lang="fr-FR" sz="2800" b="0" dirty="0" err="1">
                <a:latin typeface="Arial" panose="020B0604020202020204" pitchFamily="34" charset="0"/>
                <a:cs typeface="Arial" panose="020B0604020202020204" pitchFamily="34" charset="0"/>
              </a:rPr>
              <a:t>award</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consists</a:t>
            </a:r>
            <a:r>
              <a:rPr lang="fr-FR" sz="2800" b="0" dirty="0">
                <a:latin typeface="Arial" panose="020B0604020202020204" pitchFamily="34" charset="0"/>
                <a:cs typeface="Arial" panose="020B0604020202020204" pitchFamily="34" charset="0"/>
              </a:rPr>
              <a:t> of a </a:t>
            </a:r>
            <a:r>
              <a:rPr lang="fr-FR" sz="2800" b="0" dirty="0" err="1">
                <a:latin typeface="Arial" panose="020B0604020202020204" pitchFamily="34" charset="0"/>
                <a:cs typeface="Arial" panose="020B0604020202020204" pitchFamily="34" charset="0"/>
              </a:rPr>
              <a:t>certificate</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medal</a:t>
            </a:r>
            <a:r>
              <a:rPr lang="fr-FR" sz="2800" b="0" dirty="0">
                <a:latin typeface="Arial" panose="020B0604020202020204" pitchFamily="34" charset="0"/>
                <a:cs typeface="Arial" panose="020B0604020202020204" pitchFamily="34" charset="0"/>
              </a:rPr>
              <a:t> and a </a:t>
            </a:r>
            <a:r>
              <a:rPr lang="fr-FR" sz="2800" b="0" dirty="0" err="1">
                <a:latin typeface="Arial" panose="020B0604020202020204" pitchFamily="34" charset="0"/>
                <a:cs typeface="Arial" panose="020B0604020202020204" pitchFamily="34" charset="0"/>
              </a:rPr>
              <a:t>monetary</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award</a:t>
            </a:r>
            <a:r>
              <a:rPr lang="fr-FR" sz="2800" b="0" dirty="0">
                <a:latin typeface="Arial" panose="020B0604020202020204" pitchFamily="34" charset="0"/>
                <a:cs typeface="Arial" panose="020B0604020202020204" pitchFamily="34" charset="0"/>
              </a:rPr>
              <a:t>. </a:t>
            </a:r>
          </a:p>
          <a:p>
            <a:pPr algn="l"/>
            <a:endParaRPr lang="fr-FR" sz="2800" b="0" dirty="0">
              <a:latin typeface="Arial" panose="020B0604020202020204" pitchFamily="34" charset="0"/>
              <a:cs typeface="Arial" panose="020B0604020202020204" pitchFamily="34" charset="0"/>
            </a:endParaRPr>
          </a:p>
          <a:p>
            <a:pPr marL="457200" indent="-457200" algn="l">
              <a:buFont typeface="Arial" panose="020B0604020202020204" pitchFamily="34" charset="0"/>
              <a:buChar char="•"/>
            </a:pPr>
            <a:r>
              <a:rPr lang="fr-FR" sz="2800" b="0" dirty="0">
                <a:latin typeface="Arial" panose="020B0604020202020204" pitchFamily="34" charset="0"/>
                <a:cs typeface="Arial" panose="020B0604020202020204" pitchFamily="34" charset="0"/>
              </a:rPr>
              <a:t>A </a:t>
            </a:r>
            <a:r>
              <a:rPr lang="fr-FR" sz="2800" b="0" dirty="0" err="1">
                <a:latin typeface="Arial" panose="020B0604020202020204" pitchFamily="34" charset="0"/>
                <a:cs typeface="Arial" panose="020B0604020202020204" pitchFamily="34" charset="0"/>
              </a:rPr>
              <a:t>presentation</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also</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takes</a:t>
            </a:r>
            <a:r>
              <a:rPr lang="fr-FR" sz="2800" b="0" dirty="0">
                <a:latin typeface="Arial" panose="020B0604020202020204" pitchFamily="34" charset="0"/>
                <a:cs typeface="Arial" panose="020B0604020202020204" pitchFamily="34" charset="0"/>
              </a:rPr>
              <a:t> place at an international </a:t>
            </a:r>
            <a:r>
              <a:rPr lang="fr-FR" sz="2800" b="0" dirty="0" err="1">
                <a:latin typeface="Arial" panose="020B0604020202020204" pitchFamily="34" charset="0"/>
                <a:cs typeface="Arial" panose="020B0604020202020204" pitchFamily="34" charset="0"/>
              </a:rPr>
              <a:t>conference</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sponsored</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through</a:t>
            </a:r>
            <a:r>
              <a:rPr lang="fr-FR" sz="2800" b="0" dirty="0">
                <a:latin typeface="Arial" panose="020B0604020202020204" pitchFamily="34" charset="0"/>
                <a:cs typeface="Arial" panose="020B0604020202020204" pitchFamily="34" charset="0"/>
              </a:rPr>
              <a:t> the commission. </a:t>
            </a:r>
          </a:p>
          <a:p>
            <a:pPr algn="l"/>
            <a:endParaRPr lang="fr-FR" sz="2800" b="0" dirty="0">
              <a:latin typeface="Arial" panose="020B0604020202020204" pitchFamily="34" charset="0"/>
              <a:cs typeface="Arial" panose="020B0604020202020204" pitchFamily="34" charset="0"/>
            </a:endParaRPr>
          </a:p>
          <a:p>
            <a:pPr marL="457200" indent="-457200" algn="l">
              <a:buFont typeface="Arial" panose="020B0604020202020204" pitchFamily="34" charset="0"/>
              <a:buChar char="•"/>
            </a:pPr>
            <a:r>
              <a:rPr lang="fr-FR" sz="2800" b="0" dirty="0">
                <a:latin typeface="Arial" panose="020B0604020202020204" pitchFamily="34" charset="0"/>
                <a:cs typeface="Arial" panose="020B0604020202020204" pitchFamily="34" charset="0"/>
              </a:rPr>
              <a:t>192 </a:t>
            </a:r>
            <a:r>
              <a:rPr lang="fr-FR" sz="2800" b="0" dirty="0" err="1">
                <a:latin typeface="Arial" panose="020B0604020202020204" pitchFamily="34" charset="0"/>
                <a:cs typeface="Arial" panose="020B0604020202020204" pitchFamily="34" charset="0"/>
              </a:rPr>
              <a:t>prizes</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awarded</a:t>
            </a:r>
            <a:r>
              <a:rPr lang="fr-FR" sz="2800" b="0" dirty="0">
                <a:latin typeface="Arial" panose="020B0604020202020204" pitchFamily="34" charset="0"/>
                <a:cs typeface="Arial" panose="020B0604020202020204" pitchFamily="34" charset="0"/>
              </a:rPr>
              <a:t> </a:t>
            </a:r>
            <a:r>
              <a:rPr lang="fr-FR" sz="2800" b="0" dirty="0" err="1">
                <a:latin typeface="Arial" panose="020B0604020202020204" pitchFamily="34" charset="0"/>
                <a:cs typeface="Arial" panose="020B0604020202020204" pitchFamily="34" charset="0"/>
              </a:rPr>
              <a:t>between</a:t>
            </a:r>
            <a:r>
              <a:rPr lang="fr-FR" sz="2800" b="0" dirty="0">
                <a:latin typeface="Arial" panose="020B0604020202020204" pitchFamily="34" charset="0"/>
                <a:cs typeface="Arial" panose="020B0604020202020204" pitchFamily="34" charset="0"/>
              </a:rPr>
              <a:t> 2006 and 2018!</a:t>
            </a:r>
          </a:p>
        </p:txBody>
      </p:sp>
    </p:spTree>
    <p:extLst>
      <p:ext uri="{BB962C8B-B14F-4D97-AF65-F5344CB8AC3E}">
        <p14:creationId xmlns:p14="http://schemas.microsoft.com/office/powerpoint/2010/main" val="3288206802"/>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47982-CFF7-CB88-E221-E7841FC2036E}"/>
              </a:ext>
            </a:extLst>
          </p:cNvPr>
          <p:cNvSpPr>
            <a:spLocks noGrp="1"/>
          </p:cNvSpPr>
          <p:nvPr>
            <p:ph type="title"/>
          </p:nvPr>
        </p:nvSpPr>
        <p:spPr>
          <a:xfrm>
            <a:off x="952500" y="254000"/>
            <a:ext cx="11099800" cy="1235166"/>
          </a:xfrm>
        </p:spPr>
        <p:txBody>
          <a:bodyPr>
            <a:noAutofit/>
          </a:bodyPr>
          <a:lstStyle/>
          <a:p>
            <a:r>
              <a:rPr lang="en-US" sz="4400" b="1" dirty="0">
                <a:latin typeface="Arial" panose="020B0604020202020204" pitchFamily="34" charset="0"/>
                <a:cs typeface="Arial" panose="020B0604020202020204" pitchFamily="34" charset="0"/>
              </a:rPr>
              <a:t>What is the IUPAP and why we talk about it today?</a:t>
            </a:r>
            <a:endParaRPr lang="en-CA" sz="44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1A5011C-1BFD-3F8F-0A7E-4BFF5B01AF8F}"/>
              </a:ext>
            </a:extLst>
          </p:cNvPr>
          <p:cNvSpPr>
            <a:spLocks noGrp="1"/>
          </p:cNvSpPr>
          <p:nvPr>
            <p:ph idx="1"/>
          </p:nvPr>
        </p:nvSpPr>
        <p:spPr>
          <a:xfrm>
            <a:off x="952500" y="1933302"/>
            <a:ext cx="11099800" cy="7566298"/>
          </a:xfrm>
        </p:spPr>
        <p:txBody>
          <a:bodyPr>
            <a:normAutofit fontScale="85000" lnSpcReduction="20000"/>
          </a:bodyPr>
          <a:lstStyle/>
          <a:p>
            <a:r>
              <a:rPr lang="en-CA" sz="3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a:t>
            </a:r>
            <a:r>
              <a:rPr lang="en-US" sz="3200" b="1" dirty="0">
                <a:effectLst/>
                <a:latin typeface="Arial" panose="020B0604020202020204" pitchFamily="34" charset="0"/>
                <a:ea typeface="Calibri" panose="020F0502020204030204" pitchFamily="34" charset="0"/>
                <a:cs typeface="Arial" panose="020B0604020202020204" pitchFamily="34" charset="0"/>
              </a:rPr>
              <a:t>International Union of Pure and Applied Physics</a:t>
            </a:r>
            <a:br>
              <a:rPr lang="en-CA" sz="3200" b="1" dirty="0">
                <a:effectLst/>
                <a:latin typeface="Arial" panose="020B0604020202020204" pitchFamily="34" charset="0"/>
                <a:ea typeface="Calibri" panose="020F0502020204030204" pitchFamily="34" charset="0"/>
                <a:cs typeface="Arial" panose="020B0604020202020204" pitchFamily="34" charset="0"/>
              </a:rPr>
            </a:br>
            <a:r>
              <a:rPr lang="en-US" sz="3200" b="1" dirty="0">
                <a:effectLst/>
                <a:latin typeface="Arial" panose="020B0604020202020204" pitchFamily="34" charset="0"/>
                <a:ea typeface="Calibri" panose="020F0502020204030204" pitchFamily="34" charset="0"/>
                <a:cs typeface="Arial" panose="020B0604020202020204" pitchFamily="34" charset="0"/>
              </a:rPr>
              <a:t>(</a:t>
            </a:r>
            <a:r>
              <a:rPr lang="en-CA" sz="3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IUPAP)</a:t>
            </a:r>
            <a:r>
              <a:rPr lang="en-CA" sz="3200" dirty="0">
                <a:solidFill>
                  <a:srgbClr val="000000"/>
                </a:solidFill>
                <a:effectLst/>
                <a:latin typeface="Arial" panose="020B0604020202020204" pitchFamily="34" charset="0"/>
                <a:ea typeface="Calibri" panose="020F0502020204030204" pitchFamily="34" charset="0"/>
                <a:cs typeface="Arial" panose="020B0604020202020204" pitchFamily="34" charset="0"/>
              </a:rPr>
              <a:t> is a unique international physics organization, the only one that is founded and run solely by the physics community.</a:t>
            </a:r>
          </a:p>
          <a:p>
            <a:r>
              <a:rPr lang="en-US" i="0" dirty="0">
                <a:solidFill>
                  <a:srgbClr val="000000"/>
                </a:solidFill>
                <a:effectLst/>
                <a:latin typeface="Arial" panose="020B0604020202020204" pitchFamily="34" charset="0"/>
                <a:cs typeface="Arial" panose="020B0604020202020204" pitchFamily="34" charset="0"/>
              </a:rPr>
              <a:t>The IUPAP connects physicists from all fields and all continents. </a:t>
            </a:r>
            <a:endParaRPr lang="en-CA" sz="32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r>
              <a:rPr lang="en-CA" sz="3200" dirty="0">
                <a:solidFill>
                  <a:srgbClr val="000000"/>
                </a:solidFill>
                <a:effectLst/>
                <a:latin typeface="Arial" panose="020B0604020202020204" pitchFamily="34" charset="0"/>
                <a:ea typeface="Calibri" panose="020F0502020204030204" pitchFamily="34" charset="0"/>
                <a:cs typeface="Arial" panose="020B0604020202020204" pitchFamily="34" charset="0"/>
              </a:rPr>
              <a:t>Its members are nominated by physics communities in member countries representing different regions around the world.</a:t>
            </a:r>
            <a:r>
              <a:rPr lang="en-CA" sz="3200" dirty="0">
                <a:effectLst/>
                <a:latin typeface="Arial" panose="020B0604020202020204" pitchFamily="34" charset="0"/>
                <a:ea typeface="Calibri" panose="020F0502020204030204" pitchFamily="34" charset="0"/>
                <a:cs typeface="Arial" panose="020B0604020202020204" pitchFamily="34" charset="0"/>
              </a:rPr>
              <a:t> </a:t>
            </a:r>
          </a:p>
          <a:p>
            <a:r>
              <a:rPr lang="en-US" i="0" dirty="0">
                <a:solidFill>
                  <a:srgbClr val="000000"/>
                </a:solidFill>
                <a:effectLst/>
                <a:latin typeface="Arial" panose="020B0604020202020204" pitchFamily="34" charset="0"/>
                <a:cs typeface="Arial" panose="020B0604020202020204" pitchFamily="34" charset="0"/>
              </a:rPr>
              <a:t>It depends on volunteers.</a:t>
            </a:r>
            <a:endParaRPr lang="en-CA" sz="3200" dirty="0">
              <a:effectLst/>
              <a:latin typeface="Arial" panose="020B0604020202020204" pitchFamily="34" charset="0"/>
              <a:ea typeface="Calibri" panose="020F0502020204030204" pitchFamily="34" charset="0"/>
              <a:cs typeface="Arial" panose="020B0604020202020204" pitchFamily="34" charset="0"/>
            </a:endParaRPr>
          </a:p>
          <a:p>
            <a:r>
              <a:rPr lang="en-US" sz="3200" dirty="0">
                <a:effectLst/>
                <a:latin typeface="Arial" panose="020B0604020202020204" pitchFamily="34" charset="0"/>
                <a:ea typeface="Calibri" panose="020F0502020204030204" pitchFamily="34" charset="0"/>
                <a:cs typeface="Arial" panose="020B0604020202020204" pitchFamily="34" charset="0"/>
              </a:rPr>
              <a:t>Canada </a:t>
            </a:r>
            <a:r>
              <a:rPr lang="en-US" dirty="0">
                <a:latin typeface="Arial" panose="020B0604020202020204" pitchFamily="34" charset="0"/>
                <a:ea typeface="Calibri" panose="020F0502020204030204" pitchFamily="34" charset="0"/>
                <a:cs typeface="Arial" panose="020B0604020202020204" pitchFamily="34" charset="0"/>
              </a:rPr>
              <a:t>is</a:t>
            </a:r>
            <a:r>
              <a:rPr lang="en-US" sz="3200" dirty="0">
                <a:effectLst/>
                <a:latin typeface="Arial" panose="020B0604020202020204" pitchFamily="34" charset="0"/>
                <a:ea typeface="Calibri" panose="020F0502020204030204" pitchFamily="34" charset="0"/>
                <a:cs typeface="Arial" panose="020B0604020202020204" pitchFamily="34" charset="0"/>
              </a:rPr>
              <a:t> one of the founding members of IUPAP. </a:t>
            </a:r>
          </a:p>
          <a:p>
            <a:r>
              <a:rPr lang="en-US" sz="3200" dirty="0">
                <a:effectLst/>
                <a:latin typeface="Arial" panose="020B0604020202020204" pitchFamily="34" charset="0"/>
                <a:ea typeface="Calibri" panose="020F0502020204030204" pitchFamily="34" charset="0"/>
                <a:cs typeface="Arial" panose="020B0604020202020204" pitchFamily="34" charset="0"/>
              </a:rPr>
              <a:t>IUPAP celebrates its centennial anniversary in 2022-2023.</a:t>
            </a:r>
          </a:p>
          <a:p>
            <a:r>
              <a:rPr lang="en-US" sz="3200" dirty="0">
                <a:effectLst/>
                <a:latin typeface="Arial" panose="020B0604020202020204" pitchFamily="34" charset="0"/>
                <a:ea typeface="Calibri" panose="020F0502020204030204" pitchFamily="34" charset="0"/>
                <a:cs typeface="Arial" panose="020B0604020202020204" pitchFamily="34" charset="0"/>
              </a:rPr>
              <a:t>The Commissions of IUPAP (including C14-Physics Education) will promote the educational and scientific activities of IUPAP around the world.</a:t>
            </a:r>
            <a:endParaRPr lang="en-CA"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919896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1"/>
          <p:cNvPicPr/>
          <p:nvPr/>
        </p:nvPicPr>
        <p:blipFill>
          <a:blip r:embed="rId2">
            <a:extLst>
              <a:ext uri="{28A0092B-C50C-407E-A947-70E740481C1C}">
                <a14:useLocalDpi xmlns:a14="http://schemas.microsoft.com/office/drawing/2010/main" val="0"/>
              </a:ext>
            </a:extLst>
          </a:blip>
          <a:stretch>
            <a:fillRect/>
          </a:stretch>
        </p:blipFill>
        <p:spPr>
          <a:xfrm>
            <a:off x="1" y="120618"/>
            <a:ext cx="7126450" cy="9373282"/>
          </a:xfrm>
          <a:prstGeom prst="rect">
            <a:avLst/>
          </a:prstGeom>
        </p:spPr>
      </p:pic>
      <p:sp>
        <p:nvSpPr>
          <p:cNvPr id="6" name="Text Box 55"/>
          <p:cNvSpPr txBox="1">
            <a:spLocks noChangeArrowheads="1"/>
          </p:cNvSpPr>
          <p:nvPr/>
        </p:nvSpPr>
        <p:spPr bwMode="auto">
          <a:xfrm>
            <a:off x="1" y="7258700"/>
            <a:ext cx="4886734" cy="2235200"/>
          </a:xfrm>
          <a:prstGeom prst="rect">
            <a:avLst/>
          </a:prstGeom>
          <a:solidFill>
            <a:schemeClr val="bg1">
              <a:alpha val="49000"/>
            </a:schemeClr>
          </a:solidFill>
          <a:ln>
            <a:noFill/>
          </a:ln>
          <a:effectLst/>
        </p:spPr>
        <p:txBody>
          <a:bodyPr rot="0" vert="horz" wrap="square" lIns="390144" tIns="130048" rIns="130048" bIns="130048" anchor="t" anchorCtr="0" upright="1">
            <a:noAutofit/>
          </a:bodyPr>
          <a:lstStyle/>
          <a:p>
            <a:pPr>
              <a:spcAft>
                <a:spcPts val="1138"/>
              </a:spcAft>
            </a:pPr>
            <a:r>
              <a:rPr lang="en-US" sz="2276" b="1" dirty="0">
                <a:solidFill>
                  <a:srgbClr val="104C27"/>
                </a:solidFill>
                <a:latin typeface="Calibri"/>
                <a:ea typeface="Times New Roman"/>
                <a:cs typeface="Arial"/>
              </a:rPr>
              <a:t>International Year of Basic Sciences for Sustainable Development </a:t>
            </a:r>
            <a:br>
              <a:rPr lang="en-US" sz="2276" b="1" dirty="0">
                <a:solidFill>
                  <a:srgbClr val="104C27"/>
                </a:solidFill>
                <a:latin typeface="Calibri"/>
                <a:ea typeface="Times New Roman"/>
                <a:cs typeface="Arial"/>
              </a:rPr>
            </a:br>
            <a:r>
              <a:rPr lang="en-US" sz="1707" spc="107" dirty="0">
                <a:solidFill>
                  <a:srgbClr val="104C27"/>
                </a:solidFill>
                <a:latin typeface="Calibri"/>
                <a:ea typeface="ＭＳ 明朝"/>
                <a:cs typeface="Times New Roman"/>
              </a:rPr>
              <a:t>Basic Sciences under the spotlight</a:t>
            </a:r>
            <a:endParaRPr lang="fr-FR" sz="1707" spc="107" dirty="0">
              <a:solidFill>
                <a:srgbClr val="44546A"/>
              </a:solidFill>
              <a:latin typeface="Calibri"/>
              <a:ea typeface="ＭＳ 明朝"/>
              <a:cs typeface="Times New Roman"/>
            </a:endParaRPr>
          </a:p>
          <a:p>
            <a:r>
              <a:rPr lang="en-US" sz="1280" i="1" dirty="0">
                <a:solidFill>
                  <a:srgbClr val="104C27"/>
                </a:solidFill>
                <a:latin typeface="Calibri"/>
                <a:ea typeface="Times New Roman"/>
                <a:cs typeface="Times New Roman"/>
              </a:rPr>
              <a:t>Basic Sciences are a key tool to provide a multi-cultural dialogue, with “scientific diplomacy” a known and demonstrated means to contribute to a more peaceful world</a:t>
            </a:r>
            <a:endParaRPr lang="fr-FR" sz="1707" dirty="0">
              <a:latin typeface="Calibri"/>
              <a:ea typeface="Times New Roman"/>
              <a:cs typeface="Times New Roman"/>
            </a:endParaRPr>
          </a:p>
        </p:txBody>
      </p:sp>
      <p:pic>
        <p:nvPicPr>
          <p:cNvPr id="7" name="Image 6"/>
          <p:cNvPicPr/>
          <p:nvPr/>
        </p:nvPicPr>
        <p:blipFill>
          <a:blip r:embed="rId3">
            <a:extLst>
              <a:ext uri="{28A0092B-C50C-407E-A947-70E740481C1C}">
                <a14:useLocalDpi xmlns:a14="http://schemas.microsoft.com/office/drawing/2010/main" val="0"/>
              </a:ext>
            </a:extLst>
          </a:blip>
          <a:srcRect/>
          <a:stretch>
            <a:fillRect/>
          </a:stretch>
        </p:blipFill>
        <p:spPr bwMode="auto">
          <a:xfrm>
            <a:off x="8740008" y="7659854"/>
            <a:ext cx="2095351" cy="1062760"/>
          </a:xfrm>
          <a:prstGeom prst="rect">
            <a:avLst/>
          </a:prstGeom>
          <a:noFill/>
          <a:ln>
            <a:noFill/>
          </a:ln>
        </p:spPr>
      </p:pic>
      <p:pic>
        <p:nvPicPr>
          <p:cNvPr id="8" name="Image 7" descr="Macintosh HD:Users:michelspiro:Desktop:sfp:IUPAP:IBSP:IMU.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66338" y="479589"/>
            <a:ext cx="1487743" cy="1167184"/>
          </a:xfrm>
          <a:prstGeom prst="rect">
            <a:avLst/>
          </a:prstGeom>
          <a:noFill/>
          <a:ln>
            <a:noFill/>
          </a:ln>
        </p:spPr>
      </p:pic>
      <p:pic>
        <p:nvPicPr>
          <p:cNvPr id="10" name="Imag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67111" y="3414926"/>
            <a:ext cx="1086443" cy="601472"/>
          </a:xfrm>
          <a:prstGeom prst="rect">
            <a:avLst/>
          </a:prstGeom>
          <a:noFill/>
          <a:ln>
            <a:noFill/>
          </a:ln>
        </p:spPr>
      </p:pic>
      <p:pic>
        <p:nvPicPr>
          <p:cNvPr id="11" name="Image 10"/>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13005" y="3234304"/>
            <a:ext cx="1063865" cy="782094"/>
          </a:xfrm>
          <a:prstGeom prst="rect">
            <a:avLst/>
          </a:prstGeom>
          <a:noFill/>
          <a:ln>
            <a:noFill/>
          </a:ln>
        </p:spPr>
      </p:pic>
      <p:pic>
        <p:nvPicPr>
          <p:cNvPr id="12" name="Image 1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91964" y="4876374"/>
            <a:ext cx="1191204" cy="1130854"/>
          </a:xfrm>
          <a:prstGeom prst="rect">
            <a:avLst/>
          </a:prstGeom>
          <a:noFill/>
          <a:ln>
            <a:noFill/>
          </a:ln>
        </p:spPr>
      </p:pic>
      <p:pic>
        <p:nvPicPr>
          <p:cNvPr id="13" name="Image 12"/>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8834" y="4876375"/>
            <a:ext cx="2313372" cy="1130857"/>
          </a:xfrm>
          <a:prstGeom prst="rect">
            <a:avLst/>
          </a:prstGeom>
          <a:noFill/>
          <a:ln>
            <a:noFill/>
          </a:ln>
        </p:spPr>
      </p:pic>
      <p:pic>
        <p:nvPicPr>
          <p:cNvPr id="14" name="Image 13"/>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91964" y="983624"/>
            <a:ext cx="1289643" cy="460587"/>
          </a:xfrm>
          <a:prstGeom prst="rect">
            <a:avLst/>
          </a:prstGeom>
          <a:noFill/>
          <a:ln>
            <a:noFill/>
          </a:ln>
        </p:spPr>
      </p:pic>
      <p:sp>
        <p:nvSpPr>
          <p:cNvPr id="17" name="Text Box 56"/>
          <p:cNvSpPr txBox="1">
            <a:spLocks noChangeArrowheads="1"/>
          </p:cNvSpPr>
          <p:nvPr/>
        </p:nvSpPr>
        <p:spPr bwMode="auto">
          <a:xfrm>
            <a:off x="-77668" y="2329386"/>
            <a:ext cx="3328869" cy="1687012"/>
          </a:xfrm>
          <a:prstGeom prst="rect">
            <a:avLst/>
          </a:prstGeom>
          <a:solidFill>
            <a:schemeClr val="bg1">
              <a:alpha val="60000"/>
            </a:schemeClr>
          </a:solidFill>
          <a:ln>
            <a:solidFill>
              <a:schemeClr val="accent2"/>
            </a:solidFill>
          </a:ln>
          <a:effectLst/>
        </p:spPr>
        <p:txBody>
          <a:bodyPr rot="0" vert="horz" wrap="square" lIns="390144" tIns="65024" rIns="130048" bIns="65024" anchor="t" anchorCtr="0" upright="1">
            <a:noAutofit/>
          </a:bodyPr>
          <a:lstStyle/>
          <a:p>
            <a:pPr>
              <a:spcBef>
                <a:spcPts val="427"/>
              </a:spcBef>
              <a:spcAft>
                <a:spcPts val="427"/>
              </a:spcAft>
            </a:pPr>
            <a:r>
              <a:rPr lang="en-US" sz="5120" b="1" kern="1400" dirty="0">
                <a:solidFill>
                  <a:srgbClr val="104C27"/>
                </a:solidFill>
                <a:latin typeface="Gill Sans MT"/>
                <a:ea typeface="Times New Roman"/>
                <a:cs typeface="Arial"/>
              </a:rPr>
              <a:t>IYBSSD</a:t>
            </a:r>
          </a:p>
          <a:p>
            <a:pPr>
              <a:spcBef>
                <a:spcPts val="427"/>
              </a:spcBef>
              <a:spcAft>
                <a:spcPts val="427"/>
              </a:spcAft>
            </a:pPr>
            <a:r>
              <a:rPr lang="en-US" sz="2276" b="1" kern="1400" dirty="0">
                <a:solidFill>
                  <a:srgbClr val="104C27"/>
                </a:solidFill>
                <a:latin typeface="Gill Sans MT"/>
                <a:ea typeface="Times New Roman"/>
                <a:cs typeface="Arial"/>
              </a:rPr>
              <a:t>June 2022/June 2023</a:t>
            </a:r>
            <a:endParaRPr lang="fr-FR" sz="2276" b="1" kern="1400" dirty="0">
              <a:latin typeface="Gill Sans MT"/>
              <a:ea typeface="Times New Roman"/>
              <a:cs typeface="Arial"/>
            </a:endParaRPr>
          </a:p>
          <a:p>
            <a:r>
              <a:rPr lang="en-US" sz="1707" dirty="0">
                <a:solidFill>
                  <a:srgbClr val="104C27"/>
                </a:solidFill>
                <a:latin typeface="Calibri"/>
                <a:ea typeface="Times New Roman"/>
                <a:cs typeface="Times New Roman"/>
              </a:rPr>
              <a:t> </a:t>
            </a:r>
            <a:endParaRPr lang="fr-FR" sz="1707" dirty="0">
              <a:latin typeface="Calibri"/>
              <a:ea typeface="Times New Roman"/>
              <a:cs typeface="Times New Roman"/>
            </a:endParaRPr>
          </a:p>
        </p:txBody>
      </p:sp>
      <p:pic>
        <p:nvPicPr>
          <p:cNvPr id="16" name="Picture 2"/>
          <p:cNvPicPr/>
          <p:nvPr/>
        </p:nvPicPr>
        <p:blipFill>
          <a:blip r:embed="rId10" cstate="print">
            <a:extLst>
              <a:ext uri="{28A0092B-C50C-407E-A947-70E740481C1C}">
                <a14:useLocalDpi xmlns:a14="http://schemas.microsoft.com/office/drawing/2010/main" val="0"/>
              </a:ext>
            </a:extLst>
          </a:blip>
          <a:stretch>
            <a:fillRect/>
          </a:stretch>
        </p:blipFill>
        <p:spPr>
          <a:xfrm>
            <a:off x="7880354" y="1866274"/>
            <a:ext cx="3710290" cy="926226"/>
          </a:xfrm>
          <a:prstGeom prst="rect">
            <a:avLst/>
          </a:prstGeom>
        </p:spPr>
      </p:pic>
      <p:pic>
        <p:nvPicPr>
          <p:cNvPr id="2" name="Image 1"/>
          <p:cNvPicPr>
            <a:picLocks noChangeAspect="1"/>
          </p:cNvPicPr>
          <p:nvPr/>
        </p:nvPicPr>
        <p:blipFill>
          <a:blip r:embed="rId11"/>
          <a:stretch>
            <a:fillRect/>
          </a:stretch>
        </p:blipFill>
        <p:spPr>
          <a:xfrm>
            <a:off x="10587029" y="6262079"/>
            <a:ext cx="1779681" cy="996621"/>
          </a:xfrm>
          <a:prstGeom prst="rect">
            <a:avLst/>
          </a:prstGeom>
        </p:spPr>
      </p:pic>
      <p:pic>
        <p:nvPicPr>
          <p:cNvPr id="3" name="Image 2"/>
          <p:cNvPicPr>
            <a:picLocks noChangeAspect="1"/>
          </p:cNvPicPr>
          <p:nvPr/>
        </p:nvPicPr>
        <p:blipFill>
          <a:blip r:embed="rId12"/>
          <a:stretch>
            <a:fillRect/>
          </a:stretch>
        </p:blipFill>
        <p:spPr>
          <a:xfrm>
            <a:off x="7740996" y="6262078"/>
            <a:ext cx="1387696" cy="1225121"/>
          </a:xfrm>
          <a:prstGeom prst="rect">
            <a:avLst/>
          </a:prstGeom>
        </p:spPr>
      </p:pic>
      <p:pic>
        <p:nvPicPr>
          <p:cNvPr id="5" name="Image 4"/>
          <p:cNvPicPr>
            <a:picLocks noChangeAspect="1"/>
          </p:cNvPicPr>
          <p:nvPr/>
        </p:nvPicPr>
        <p:blipFill>
          <a:blip r:embed="rId13"/>
          <a:stretch>
            <a:fillRect/>
          </a:stretch>
        </p:blipFill>
        <p:spPr>
          <a:xfrm>
            <a:off x="11304502" y="4876375"/>
            <a:ext cx="1700298" cy="1385705"/>
          </a:xfrm>
          <a:prstGeom prst="rect">
            <a:avLst/>
          </a:prstGeom>
        </p:spPr>
      </p:pic>
      <p:sp>
        <p:nvSpPr>
          <p:cNvPr id="18" name="ZoneTexte 17"/>
          <p:cNvSpPr txBox="1"/>
          <p:nvPr/>
        </p:nvSpPr>
        <p:spPr>
          <a:xfrm>
            <a:off x="9479450" y="7942166"/>
            <a:ext cx="3190296" cy="617541"/>
          </a:xfrm>
          <a:prstGeom prst="rect">
            <a:avLst/>
          </a:prstGeom>
          <a:noFill/>
        </p:spPr>
        <p:txBody>
          <a:bodyPr wrap="none" rtlCol="0">
            <a:spAutoFit/>
          </a:bodyPr>
          <a:lstStyle/>
          <a:p>
            <a:r>
              <a:rPr lang="en-US" sz="3413" b="1" u="sng" dirty="0"/>
              <a:t>Leading Union</a:t>
            </a:r>
          </a:p>
        </p:txBody>
      </p:sp>
      <p:sp>
        <p:nvSpPr>
          <p:cNvPr id="20" name="ZoneTexte 19"/>
          <p:cNvSpPr txBox="1"/>
          <p:nvPr/>
        </p:nvSpPr>
        <p:spPr>
          <a:xfrm>
            <a:off x="5955323" y="9110648"/>
            <a:ext cx="6411387" cy="617541"/>
          </a:xfrm>
          <a:prstGeom prst="rect">
            <a:avLst/>
          </a:prstGeom>
          <a:noFill/>
        </p:spPr>
        <p:txBody>
          <a:bodyPr wrap="square" rtlCol="0">
            <a:spAutoFit/>
          </a:bodyPr>
          <a:lstStyle/>
          <a:p>
            <a:r>
              <a:rPr lang="en-US" sz="3413" dirty="0"/>
              <a:t>https://www.iybssd2022.org/</a:t>
            </a:r>
          </a:p>
        </p:txBody>
      </p:sp>
      <p:sp>
        <p:nvSpPr>
          <p:cNvPr id="9" name="ZoneTexte 8">
            <a:extLst>
              <a:ext uri="{FF2B5EF4-FFF2-40B4-BE49-F238E27FC236}">
                <a16:creationId xmlns:a16="http://schemas.microsoft.com/office/drawing/2014/main" id="{1896934F-C406-4641-BF7B-B95CA9C7A4D2}"/>
              </a:ext>
            </a:extLst>
          </p:cNvPr>
          <p:cNvSpPr txBox="1"/>
          <p:nvPr/>
        </p:nvSpPr>
        <p:spPr>
          <a:xfrm>
            <a:off x="164123" y="87260"/>
            <a:ext cx="6635262" cy="1492973"/>
          </a:xfrm>
          <a:prstGeom prst="rect">
            <a:avLst/>
          </a:prstGeom>
          <a:noFill/>
        </p:spPr>
        <p:txBody>
          <a:bodyPr wrap="square" rtlCol="0">
            <a:spAutoFit/>
          </a:bodyPr>
          <a:lstStyle/>
          <a:p>
            <a:pPr algn="ctr"/>
            <a:r>
              <a:rPr lang="fr-FR" sz="4551" b="1" dirty="0">
                <a:solidFill>
                  <a:srgbClr val="FF0000"/>
                </a:solidFill>
              </a:rPr>
              <a:t>2022/ 2023</a:t>
            </a:r>
          </a:p>
          <a:p>
            <a:pPr algn="ctr"/>
            <a:r>
              <a:rPr lang="fr-FR" sz="4551" b="1" dirty="0" err="1">
                <a:solidFill>
                  <a:srgbClr val="FF0000"/>
                </a:solidFill>
              </a:rPr>
              <a:t>Centenary</a:t>
            </a:r>
            <a:r>
              <a:rPr lang="fr-FR" sz="4551" b="1" dirty="0">
                <a:solidFill>
                  <a:srgbClr val="FF0000"/>
                </a:solidFill>
              </a:rPr>
              <a:t> of IUPAP</a:t>
            </a:r>
          </a:p>
        </p:txBody>
      </p:sp>
    </p:spTree>
    <p:extLst>
      <p:ext uri="{BB962C8B-B14F-4D97-AF65-F5344CB8AC3E}">
        <p14:creationId xmlns:p14="http://schemas.microsoft.com/office/powerpoint/2010/main" val="65769921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1809DA-EF00-44BE-8994-951F9CF8583F}"/>
              </a:ext>
            </a:extLst>
          </p:cNvPr>
          <p:cNvSpPr>
            <a:spLocks noGrp="1"/>
          </p:cNvSpPr>
          <p:nvPr>
            <p:ph type="title"/>
          </p:nvPr>
        </p:nvSpPr>
        <p:spPr/>
        <p:txBody>
          <a:bodyPr>
            <a:noAutofit/>
          </a:bodyPr>
          <a:lstStyle/>
          <a:p>
            <a:r>
              <a:rPr lang="en-CA" sz="4800" b="1" i="0" dirty="0">
                <a:solidFill>
                  <a:srgbClr val="000000"/>
                </a:solidFill>
                <a:effectLst/>
                <a:latin typeface="Arial" panose="020B0604020202020204" pitchFamily="34" charset="0"/>
                <a:cs typeface="Arial" panose="020B0604020202020204" pitchFamily="34" charset="0"/>
              </a:rPr>
              <a:t>Celebrations For The IUPAP Centennial</a:t>
            </a:r>
            <a:endParaRPr lang="en-CA" sz="4800"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B1D9B586-EBAE-45D3-B8A9-937FE4191767}"/>
              </a:ext>
            </a:extLst>
          </p:cNvPr>
          <p:cNvSpPr>
            <a:spLocks noGrp="1"/>
          </p:cNvSpPr>
          <p:nvPr>
            <p:ph type="body" idx="1"/>
          </p:nvPr>
        </p:nvSpPr>
        <p:spPr>
          <a:xfrm>
            <a:off x="232012" y="3150358"/>
            <a:ext cx="12296633" cy="7162800"/>
          </a:xfrm>
        </p:spPr>
        <p:txBody>
          <a:bodyPr>
            <a:normAutofit/>
          </a:bodyPr>
          <a:lstStyle/>
          <a:p>
            <a:pPr algn="l"/>
            <a:r>
              <a:rPr lang="en-US" b="1" i="0" dirty="0">
                <a:solidFill>
                  <a:srgbClr val="000000"/>
                </a:solidFill>
                <a:effectLst/>
                <a:latin typeface="Arial" panose="020B0604020202020204" pitchFamily="34" charset="0"/>
                <a:cs typeface="Arial" panose="020B0604020202020204" pitchFamily="34" charset="0"/>
              </a:rPr>
              <a:t>IUPAP will celebrate its Centennial in 2022/2023. Several initiatives are being planned. </a:t>
            </a:r>
          </a:p>
          <a:p>
            <a:pPr algn="l"/>
            <a:r>
              <a:rPr lang="en-US" b="1" i="0" dirty="0">
                <a:solidFill>
                  <a:srgbClr val="000000"/>
                </a:solidFill>
                <a:effectLst/>
                <a:latin typeface="Arial" panose="020B0604020202020204" pitchFamily="34" charset="0"/>
                <a:cs typeface="Arial" panose="020B0604020202020204" pitchFamily="34" charset="0"/>
              </a:rPr>
              <a:t>They include a </a:t>
            </a:r>
            <a:r>
              <a:rPr lang="en-US" b="1" i="0" u="none" strike="noStrike" dirty="0">
                <a:solidFill>
                  <a:srgbClr val="4578D1"/>
                </a:solidFill>
                <a:effectLst/>
                <a:latin typeface="Arial" panose="020B0604020202020204" pitchFamily="34" charset="0"/>
                <a:cs typeface="Arial" panose="020B0604020202020204" pitchFamily="34" charset="0"/>
                <a:hlinkClick r:id="rId2"/>
              </a:rPr>
              <a:t>Centennial Symposium</a:t>
            </a:r>
            <a:r>
              <a:rPr lang="en-US" b="1" i="0" dirty="0">
                <a:solidFill>
                  <a:srgbClr val="000000"/>
                </a:solidFill>
                <a:effectLst/>
                <a:latin typeface="Arial" panose="020B0604020202020204" pitchFamily="34" charset="0"/>
                <a:cs typeface="Arial" panose="020B0604020202020204" pitchFamily="34" charset="0"/>
              </a:rPr>
              <a:t>, a </a:t>
            </a:r>
            <a:r>
              <a:rPr lang="en-US" b="1" i="0" u="none" strike="noStrike" dirty="0">
                <a:solidFill>
                  <a:srgbClr val="4578D1"/>
                </a:solidFill>
                <a:effectLst/>
                <a:latin typeface="Arial" panose="020B0604020202020204" pitchFamily="34" charset="0"/>
                <a:cs typeface="Arial" panose="020B0604020202020204" pitchFamily="34" charset="0"/>
                <a:hlinkClick r:id="rId3"/>
              </a:rPr>
              <a:t>photo contest and satellite events</a:t>
            </a:r>
            <a:r>
              <a:rPr lang="en-US" b="1" i="0" u="none" strike="noStrike" dirty="0">
                <a:solidFill>
                  <a:srgbClr val="4578D1"/>
                </a:solidFill>
                <a:effectLst/>
                <a:latin typeface="Arial" panose="020B0604020202020204" pitchFamily="34" charset="0"/>
                <a:cs typeface="Arial" panose="020B0604020202020204" pitchFamily="34" charset="0"/>
              </a:rPr>
              <a:t> </a:t>
            </a:r>
            <a:r>
              <a:rPr lang="en-US" b="1" i="0" u="none" strike="noStrike" dirty="0">
                <a:solidFill>
                  <a:schemeClr val="tx1"/>
                </a:solidFill>
                <a:effectLst/>
                <a:latin typeface="Arial" panose="020B0604020202020204" pitchFamily="34" charset="0"/>
                <a:cs typeface="Arial" panose="020B0604020202020204" pitchFamily="34" charset="0"/>
              </a:rPr>
              <a:t>around the world</a:t>
            </a:r>
            <a:r>
              <a:rPr lang="en-US" b="1" i="0" dirty="0">
                <a:solidFill>
                  <a:srgbClr val="000000"/>
                </a:solidFill>
                <a:effectLst/>
                <a:latin typeface="Arial" panose="020B0604020202020204" pitchFamily="34" charset="0"/>
                <a:cs typeface="Arial" panose="020B0604020202020204" pitchFamily="34" charset="0"/>
              </a:rPr>
              <a:t>. </a:t>
            </a:r>
          </a:p>
          <a:p>
            <a:pPr algn="l"/>
            <a:r>
              <a:rPr lang="en-US" b="1" i="0" dirty="0">
                <a:solidFill>
                  <a:srgbClr val="000000"/>
                </a:solidFill>
                <a:effectLst/>
                <a:latin typeface="Arial" panose="020B0604020202020204" pitchFamily="34" charset="0"/>
                <a:cs typeface="Arial" panose="020B0604020202020204" pitchFamily="34" charset="0"/>
              </a:rPr>
              <a:t>Many of these activities will be combined with those of the Year of Basics Science for Sustainable Development ( </a:t>
            </a:r>
            <a:r>
              <a:rPr lang="en-US" b="1" i="0" u="none" strike="noStrike" dirty="0">
                <a:solidFill>
                  <a:srgbClr val="4578D1"/>
                </a:solidFill>
                <a:effectLst/>
                <a:latin typeface="Arial" panose="020B0604020202020204" pitchFamily="34" charset="0"/>
                <a:cs typeface="Arial" panose="020B0604020202020204" pitchFamily="34" charset="0"/>
                <a:hlinkClick r:id="rId4"/>
              </a:rPr>
              <a:t>YBSSD</a:t>
            </a:r>
            <a:r>
              <a:rPr lang="en-US" b="1" i="0" u="none" strike="noStrike" dirty="0">
                <a:solidFill>
                  <a:srgbClr val="4578D1"/>
                </a:solidFill>
                <a:effectLst/>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given that the IUPAP’s work on promoting physics and science for development will be a major part of its centenary celebrations.</a:t>
            </a:r>
          </a:p>
          <a:p>
            <a:pPr algn="l"/>
            <a:endParaRPr lang="en-CA" dirty="0"/>
          </a:p>
        </p:txBody>
      </p:sp>
    </p:spTree>
    <p:extLst>
      <p:ext uri="{BB962C8B-B14F-4D97-AF65-F5344CB8AC3E}">
        <p14:creationId xmlns:p14="http://schemas.microsoft.com/office/powerpoint/2010/main" val="77801555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1809DA-EF00-44BE-8994-951F9CF8583F}"/>
              </a:ext>
            </a:extLst>
          </p:cNvPr>
          <p:cNvSpPr>
            <a:spLocks noGrp="1"/>
          </p:cNvSpPr>
          <p:nvPr>
            <p:ph type="title"/>
          </p:nvPr>
        </p:nvSpPr>
        <p:spPr>
          <a:xfrm>
            <a:off x="418011" y="254000"/>
            <a:ext cx="11634289" cy="2159000"/>
          </a:xfrm>
        </p:spPr>
        <p:txBody>
          <a:bodyPr>
            <a:normAutofit/>
          </a:bodyPr>
          <a:lstStyle/>
          <a:p>
            <a:r>
              <a:rPr lang="en-CA" sz="4800" b="1" i="0" dirty="0">
                <a:solidFill>
                  <a:srgbClr val="000000"/>
                </a:solidFill>
                <a:effectLst/>
                <a:latin typeface="Arial" panose="020B0604020202020204" pitchFamily="34" charset="0"/>
                <a:cs typeface="Arial" panose="020B0604020202020204" pitchFamily="34" charset="0"/>
              </a:rPr>
              <a:t>Celebrations For The IUPAP Centennial (continued)</a:t>
            </a:r>
            <a:endParaRPr lang="en-CA" sz="4800"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B1D9B586-EBAE-45D3-B8A9-937FE4191767}"/>
              </a:ext>
            </a:extLst>
          </p:cNvPr>
          <p:cNvSpPr>
            <a:spLocks noGrp="1"/>
          </p:cNvSpPr>
          <p:nvPr>
            <p:ph type="body" idx="1"/>
          </p:nvPr>
        </p:nvSpPr>
        <p:spPr>
          <a:xfrm>
            <a:off x="232012" y="3944984"/>
            <a:ext cx="12556525" cy="5342708"/>
          </a:xfrm>
        </p:spPr>
        <p:txBody>
          <a:bodyPr>
            <a:normAutofit fontScale="92500" lnSpcReduction="20000"/>
          </a:bodyPr>
          <a:lstStyle/>
          <a:p>
            <a:pPr algn="l"/>
            <a:r>
              <a:rPr lang="en-US" b="1" i="0" dirty="0">
                <a:solidFill>
                  <a:srgbClr val="000000"/>
                </a:solidFill>
                <a:effectLst/>
                <a:latin typeface="Arial" panose="020B0604020202020204" pitchFamily="34" charset="0"/>
                <a:cs typeface="Arial" panose="020B0604020202020204" pitchFamily="34" charset="0"/>
              </a:rPr>
              <a:t>IUPAP  is arranging for dedicated talks in large IUPAP-sponsored physics conferences to publicize all these activities.</a:t>
            </a:r>
          </a:p>
          <a:p>
            <a:pPr algn="l"/>
            <a:r>
              <a:rPr lang="en-US" b="1" i="0" dirty="0">
                <a:solidFill>
                  <a:srgbClr val="000000"/>
                </a:solidFill>
                <a:effectLst/>
                <a:latin typeface="Arial" panose="020B0604020202020204" pitchFamily="34" charset="0"/>
                <a:cs typeface="Arial" panose="020B0604020202020204" pitchFamily="34" charset="0"/>
              </a:rPr>
              <a:t> We encourage the various commissions and national physics communities to organize satellite events worldwide.</a:t>
            </a:r>
          </a:p>
          <a:p>
            <a:r>
              <a:rPr lang="en-US" b="1" dirty="0">
                <a:latin typeface="Arial" panose="020B0604020202020204" pitchFamily="34" charset="0"/>
                <a:cs typeface="Arial" panose="020B0604020202020204" pitchFamily="34" charset="0"/>
              </a:rPr>
              <a:t>We suggest to make the Conferences in 2022 and 2023 part of the Celebration of the IUPAP Centenary and IYBSSD</a:t>
            </a:r>
            <a:endParaRPr lang="en-US" b="1" dirty="0">
              <a:solidFill>
                <a:srgbClr val="0000FF"/>
              </a:solidFill>
              <a:latin typeface="Arial" panose="020B0604020202020204" pitchFamily="34" charset="0"/>
              <a:cs typeface="Arial" panose="020B0604020202020204" pitchFamily="34" charset="0"/>
            </a:endParaRPr>
          </a:p>
          <a:p>
            <a:r>
              <a:rPr lang="en-US" b="1" dirty="0">
                <a:solidFill>
                  <a:srgbClr val="0000FF"/>
                </a:solidFill>
                <a:latin typeface="Arial" panose="020B0604020202020204" pitchFamily="34" charset="0"/>
                <a:cs typeface="Arial" panose="020B0604020202020204" pitchFamily="34" charset="0"/>
              </a:rPr>
              <a:t>Participants </a:t>
            </a:r>
            <a:r>
              <a:rPr lang="en-US" b="1" dirty="0">
                <a:latin typeface="Arial" panose="020B0604020202020204" pitchFamily="34" charset="0"/>
                <a:cs typeface="Arial" panose="020B0604020202020204" pitchFamily="34" charset="0"/>
              </a:rPr>
              <a:t>are welcome to use slides from IUPAP presentations, centenary, IYBSSD to show them in events and conferences all along 2022 and 2023</a:t>
            </a:r>
          </a:p>
          <a:p>
            <a:pPr algn="l"/>
            <a:endParaRPr lang="en-US" b="0" i="0" dirty="0">
              <a:solidFill>
                <a:srgbClr val="000000"/>
              </a:solidFill>
              <a:effectLst/>
              <a:latin typeface="Arial" panose="020B0604020202020204" pitchFamily="34" charset="0"/>
              <a:cs typeface="Arial" panose="020B0604020202020204" pitchFamily="34" charset="0"/>
            </a:endParaRPr>
          </a:p>
          <a:p>
            <a:endParaRPr lang="en-CA" dirty="0"/>
          </a:p>
        </p:txBody>
      </p:sp>
    </p:spTree>
    <p:extLst>
      <p:ext uri="{BB962C8B-B14F-4D97-AF65-F5344CB8AC3E}">
        <p14:creationId xmlns:p14="http://schemas.microsoft.com/office/powerpoint/2010/main" val="305796298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1809DA-EF00-44BE-8994-951F9CF8583F}"/>
              </a:ext>
            </a:extLst>
          </p:cNvPr>
          <p:cNvSpPr>
            <a:spLocks noGrp="1"/>
          </p:cNvSpPr>
          <p:nvPr>
            <p:ph type="title"/>
          </p:nvPr>
        </p:nvSpPr>
        <p:spPr/>
        <p:txBody>
          <a:bodyPr>
            <a:normAutofit/>
          </a:bodyPr>
          <a:lstStyle/>
          <a:p>
            <a:r>
              <a:rPr lang="en-CA" sz="4800" b="1" i="0" dirty="0">
                <a:solidFill>
                  <a:srgbClr val="000000"/>
                </a:solidFill>
                <a:effectLst/>
                <a:latin typeface="Arial" panose="020B0604020202020204" pitchFamily="34" charset="0"/>
                <a:cs typeface="Arial" panose="020B0604020202020204" pitchFamily="34" charset="0"/>
              </a:rPr>
              <a:t>Celebrations For The IUPAP Centennial (Continued)</a:t>
            </a:r>
            <a:endParaRPr lang="en-CA" sz="4800" b="1"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B1D9B586-EBAE-45D3-B8A9-937FE4191767}"/>
              </a:ext>
            </a:extLst>
          </p:cNvPr>
          <p:cNvSpPr>
            <a:spLocks noGrp="1"/>
          </p:cNvSpPr>
          <p:nvPr>
            <p:ph type="body" idx="1"/>
          </p:nvPr>
        </p:nvSpPr>
        <p:spPr>
          <a:xfrm>
            <a:off x="232012" y="3150358"/>
            <a:ext cx="12296633" cy="7162800"/>
          </a:xfrm>
        </p:spPr>
        <p:txBody>
          <a:bodyPr>
            <a:normAutofit/>
          </a:bodyPr>
          <a:lstStyle/>
          <a:p>
            <a:r>
              <a:rPr lang="en-US" b="1" dirty="0">
                <a:solidFill>
                  <a:srgbClr val="000000"/>
                </a:solidFill>
                <a:effectLst/>
                <a:latin typeface="Arial" panose="020B0604020202020204" pitchFamily="34" charset="0"/>
                <a:cs typeface="Arial" panose="020B0604020202020204" pitchFamily="34" charset="0"/>
              </a:rPr>
              <a:t>An </a:t>
            </a:r>
            <a:r>
              <a:rPr lang="en-US" b="1" u="none" strike="noStrike" dirty="0">
                <a:solidFill>
                  <a:srgbClr val="4578D1"/>
                </a:solidFill>
                <a:effectLst/>
                <a:latin typeface="Arial" panose="020B0604020202020204" pitchFamily="34" charset="0"/>
                <a:cs typeface="Arial" panose="020B0604020202020204" pitchFamily="34" charset="0"/>
                <a:hlinkClick r:id="rId2"/>
              </a:rPr>
              <a:t>important effort</a:t>
            </a:r>
            <a:r>
              <a:rPr lang="en-US" b="1" dirty="0">
                <a:solidFill>
                  <a:srgbClr val="000000"/>
                </a:solidFill>
                <a:effectLst/>
                <a:latin typeface="Arial" panose="020B0604020202020204" pitchFamily="34" charset="0"/>
                <a:cs typeface="Arial" panose="020B0604020202020204" pitchFamily="34" charset="0"/>
              </a:rPr>
              <a:t> has also started to digitize IUPAP’s institutional archival documents of the Union, which are currently spread in various archives.</a:t>
            </a:r>
          </a:p>
          <a:p>
            <a:r>
              <a:rPr lang="en-US" b="1" dirty="0">
                <a:solidFill>
                  <a:srgbClr val="000000"/>
                </a:solidFill>
                <a:effectLst/>
                <a:latin typeface="Arial" panose="020B0604020202020204" pitchFamily="34" charset="0"/>
                <a:cs typeface="Arial" panose="020B0604020202020204" pitchFamily="34" charset="0"/>
              </a:rPr>
              <a:t> The digitized documents will be made available for public dissemination and historical research. </a:t>
            </a:r>
          </a:p>
          <a:p>
            <a:r>
              <a:rPr lang="en-US" b="1" dirty="0">
                <a:solidFill>
                  <a:srgbClr val="000000"/>
                </a:solidFill>
                <a:effectLst/>
                <a:latin typeface="Arial" panose="020B0604020202020204" pitchFamily="34" charset="0"/>
                <a:cs typeface="Arial" panose="020B0604020202020204" pitchFamily="34" charset="0"/>
              </a:rPr>
              <a:t>They will constitute the primary source of information for a scholarly process, which will be concluded by a two-day academic workshop on the history of IUPAP in the last hundred years and the publication of a volume.</a:t>
            </a:r>
          </a:p>
          <a:p>
            <a:endParaRPr lang="en-CA" dirty="0"/>
          </a:p>
        </p:txBody>
      </p:sp>
    </p:spTree>
    <p:extLst>
      <p:ext uri="{BB962C8B-B14F-4D97-AF65-F5344CB8AC3E}">
        <p14:creationId xmlns:p14="http://schemas.microsoft.com/office/powerpoint/2010/main" val="2192476636"/>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screenshot, monitor, screen&#10;&#10;Description automatically generated">
            <a:extLst>
              <a:ext uri="{FF2B5EF4-FFF2-40B4-BE49-F238E27FC236}">
                <a16:creationId xmlns:a16="http://schemas.microsoft.com/office/drawing/2014/main" id="{D7A8E1C6-CFF7-4241-B815-A9A2545AA506}"/>
              </a:ext>
            </a:extLst>
          </p:cNvPr>
          <p:cNvPicPr>
            <a:picLocks noChangeAspect="1"/>
          </p:cNvPicPr>
          <p:nvPr/>
        </p:nvPicPr>
        <p:blipFill rotWithShape="1">
          <a:blip r:embed="rId2">
            <a:extLst>
              <a:ext uri="{28A0092B-C50C-407E-A947-70E740481C1C}">
                <a14:useLocalDpi xmlns:a14="http://schemas.microsoft.com/office/drawing/2010/main" val="0"/>
              </a:ext>
            </a:extLst>
          </a:blip>
          <a:srcRect l="6170" t="30716" r="65788" b="32088"/>
          <a:stretch/>
        </p:blipFill>
        <p:spPr>
          <a:xfrm>
            <a:off x="271417" y="1758789"/>
            <a:ext cx="12461965" cy="7740811"/>
          </a:xfrm>
          <a:prstGeom prst="rect">
            <a:avLst/>
          </a:prstGeom>
        </p:spPr>
      </p:pic>
      <p:sp>
        <p:nvSpPr>
          <p:cNvPr id="6" name="Title 5">
            <a:extLst>
              <a:ext uri="{FF2B5EF4-FFF2-40B4-BE49-F238E27FC236}">
                <a16:creationId xmlns:a16="http://schemas.microsoft.com/office/drawing/2014/main" id="{4E661E6A-77CC-CA42-096F-B44429E974A9}"/>
              </a:ext>
            </a:extLst>
          </p:cNvPr>
          <p:cNvSpPr>
            <a:spLocks noGrp="1"/>
          </p:cNvSpPr>
          <p:nvPr>
            <p:ph type="title"/>
          </p:nvPr>
        </p:nvSpPr>
        <p:spPr>
          <a:xfrm>
            <a:off x="952500" y="254000"/>
            <a:ext cx="11099800" cy="1313543"/>
          </a:xfrm>
        </p:spPr>
        <p:txBody>
          <a:bodyPr>
            <a:normAutofit/>
          </a:bodyPr>
          <a:lstStyle/>
          <a:p>
            <a:r>
              <a:rPr lang="en-US" sz="5400" b="1" dirty="0"/>
              <a:t>Centennial Symposium Plans</a:t>
            </a:r>
            <a:endParaRPr lang="en-CA" sz="5400" b="1" dirty="0"/>
          </a:p>
        </p:txBody>
      </p:sp>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A488514E-1B29-ED82-47E1-EB7D122F9F19}"/>
                  </a:ext>
                </a:extLst>
              </p14:cNvPr>
              <p14:cNvContentPartPr/>
              <p14:nvPr/>
            </p14:nvContentPartPr>
            <p14:xfrm>
              <a:off x="-1575411" y="6190971"/>
              <a:ext cx="2242800" cy="132480"/>
            </p14:xfrm>
          </p:contentPart>
        </mc:Choice>
        <mc:Fallback xmlns="">
          <p:pic>
            <p:nvPicPr>
              <p:cNvPr id="12" name="Ink 11">
                <a:extLst>
                  <a:ext uri="{FF2B5EF4-FFF2-40B4-BE49-F238E27FC236}">
                    <a16:creationId xmlns:a16="http://schemas.microsoft.com/office/drawing/2014/main" id="{A488514E-1B29-ED82-47E1-EB7D122F9F19}"/>
                  </a:ext>
                </a:extLst>
              </p:cNvPr>
              <p:cNvPicPr/>
              <p:nvPr/>
            </p:nvPicPr>
            <p:blipFill>
              <a:blip r:embed="rId4"/>
              <a:stretch>
                <a:fillRect/>
              </a:stretch>
            </p:blipFill>
            <p:spPr>
              <a:xfrm>
                <a:off x="-1629411" y="6083331"/>
                <a:ext cx="2350440" cy="3481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AE0ACE22-2A90-CA33-AB4D-D194F18834C4}"/>
                  </a:ext>
                </a:extLst>
              </p14:cNvPr>
              <p14:cNvContentPartPr/>
              <p14:nvPr/>
            </p14:nvContentPartPr>
            <p14:xfrm>
              <a:off x="225309" y="6008451"/>
              <a:ext cx="749520" cy="468720"/>
            </p14:xfrm>
          </p:contentPart>
        </mc:Choice>
        <mc:Fallback xmlns="">
          <p:pic>
            <p:nvPicPr>
              <p:cNvPr id="13" name="Ink 12">
                <a:extLst>
                  <a:ext uri="{FF2B5EF4-FFF2-40B4-BE49-F238E27FC236}">
                    <a16:creationId xmlns:a16="http://schemas.microsoft.com/office/drawing/2014/main" id="{AE0ACE22-2A90-CA33-AB4D-D194F18834C4}"/>
                  </a:ext>
                </a:extLst>
              </p:cNvPr>
              <p:cNvPicPr/>
              <p:nvPr/>
            </p:nvPicPr>
            <p:blipFill>
              <a:blip r:embed="rId6"/>
              <a:stretch>
                <a:fillRect/>
              </a:stretch>
            </p:blipFill>
            <p:spPr>
              <a:xfrm>
                <a:off x="171309" y="5900811"/>
                <a:ext cx="857160" cy="6843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0CF8C76C-7947-F7FF-F8B1-0E81F349142E}"/>
                  </a:ext>
                </a:extLst>
              </p14:cNvPr>
              <p14:cNvContentPartPr/>
              <p14:nvPr/>
            </p14:nvContentPartPr>
            <p14:xfrm>
              <a:off x="1619589" y="6255771"/>
              <a:ext cx="1607040" cy="14040"/>
            </p14:xfrm>
          </p:contentPart>
        </mc:Choice>
        <mc:Fallback xmlns="">
          <p:pic>
            <p:nvPicPr>
              <p:cNvPr id="14" name="Ink 13">
                <a:extLst>
                  <a:ext uri="{FF2B5EF4-FFF2-40B4-BE49-F238E27FC236}">
                    <a16:creationId xmlns:a16="http://schemas.microsoft.com/office/drawing/2014/main" id="{0CF8C76C-7947-F7FF-F8B1-0E81F349142E}"/>
                  </a:ext>
                </a:extLst>
              </p:cNvPr>
              <p:cNvPicPr/>
              <p:nvPr/>
            </p:nvPicPr>
            <p:blipFill>
              <a:blip r:embed="rId8"/>
              <a:stretch>
                <a:fillRect/>
              </a:stretch>
            </p:blipFill>
            <p:spPr>
              <a:xfrm>
                <a:off x="1565589" y="6148131"/>
                <a:ext cx="1714680" cy="229680"/>
              </a:xfrm>
              <a:prstGeom prst="rect">
                <a:avLst/>
              </a:prstGeom>
            </p:spPr>
          </p:pic>
        </mc:Fallback>
      </mc:AlternateContent>
    </p:spTree>
    <p:extLst>
      <p:ext uri="{BB962C8B-B14F-4D97-AF65-F5344CB8AC3E}">
        <p14:creationId xmlns:p14="http://schemas.microsoft.com/office/powerpoint/2010/main" val="3895019618"/>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2F015-6061-CE4C-4841-56179163E7AC}"/>
              </a:ext>
            </a:extLst>
          </p:cNvPr>
          <p:cNvSpPr>
            <a:spLocks noGrp="1"/>
          </p:cNvSpPr>
          <p:nvPr>
            <p:ph type="title"/>
          </p:nvPr>
        </p:nvSpPr>
        <p:spPr>
          <a:xfrm>
            <a:off x="952500" y="254000"/>
            <a:ext cx="11099800" cy="1391920"/>
          </a:xfrm>
        </p:spPr>
        <p:txBody>
          <a:bodyPr>
            <a:normAutofit fontScale="90000"/>
          </a:bodyPr>
          <a:lstStyle/>
          <a:p>
            <a:r>
              <a:rPr lang="en-US" sz="4800" b="1" dirty="0">
                <a:latin typeface="Arial" panose="020B0604020202020204" pitchFamily="34" charset="0"/>
                <a:cs typeface="Arial" panose="020B0604020202020204" pitchFamily="34" charset="0"/>
              </a:rPr>
              <a:t>C14-Physics Education Commission of IUPAP</a:t>
            </a:r>
            <a:endParaRPr lang="en-CA" sz="48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A8FB700C-BDDD-9901-C9FE-030741D7D44C}"/>
              </a:ext>
            </a:extLst>
          </p:cNvPr>
          <p:cNvSpPr>
            <a:spLocks noGrp="1"/>
          </p:cNvSpPr>
          <p:nvPr>
            <p:ph type="body" idx="1"/>
          </p:nvPr>
        </p:nvSpPr>
        <p:spPr>
          <a:xfrm>
            <a:off x="143146" y="1645919"/>
            <a:ext cx="12718507" cy="8360229"/>
          </a:xfrm>
        </p:spPr>
        <p:txBody>
          <a:bodyPr>
            <a:normAutofit fontScale="55000" lnSpcReduction="20000"/>
          </a:bodyPr>
          <a:lstStyle/>
          <a:p>
            <a:pPr marL="0" indent="0" algn="l">
              <a:spcBef>
                <a:spcPts val="0"/>
              </a:spcBef>
              <a:buNone/>
            </a:pPr>
            <a:r>
              <a:rPr lang="en-US" sz="4800" b="1" dirty="0">
                <a:effectLst/>
                <a:highlight>
                  <a:srgbClr val="00FF00"/>
                </a:highlight>
                <a:latin typeface="Arial" panose="020B0604020202020204" pitchFamily="34" charset="0"/>
                <a:ea typeface="Calibri" panose="020F0502020204030204" pitchFamily="34" charset="0"/>
                <a:cs typeface="Arial" panose="020B0604020202020204" pitchFamily="34" charset="0"/>
              </a:rPr>
              <a:t>The International Commission on Physics Education (ICPE) </a:t>
            </a:r>
            <a:r>
              <a:rPr lang="en-US" sz="4800" b="1" dirty="0">
                <a:highlight>
                  <a:srgbClr val="00FF00"/>
                </a:highlight>
                <a:latin typeface="Arial" panose="020B0604020202020204" pitchFamily="34" charset="0"/>
                <a:ea typeface="Calibri" panose="020F0502020204030204" pitchFamily="34" charset="0"/>
                <a:cs typeface="Arial" panose="020B0604020202020204" pitchFamily="34" charset="0"/>
              </a:rPr>
              <a:t> mission:</a:t>
            </a:r>
          </a:p>
          <a:p>
            <a:pPr marL="0" indent="0" algn="l">
              <a:spcBef>
                <a:spcPts val="0"/>
              </a:spcBef>
              <a:buNone/>
            </a:pPr>
            <a:endParaRPr lang="en-US" sz="4600" b="0" i="0" dirty="0">
              <a:solidFill>
                <a:schemeClr val="accent1">
                  <a:lumMod val="75000"/>
                </a:schemeClr>
              </a:solidFill>
              <a:effectLst/>
              <a:latin typeface="Nunito" pitchFamily="2" charset="0"/>
            </a:endParaRPr>
          </a:p>
          <a:p>
            <a:pPr marL="0" indent="0" algn="l">
              <a:spcBef>
                <a:spcPts val="0"/>
              </a:spcBef>
              <a:buNone/>
            </a:pPr>
            <a:r>
              <a:rPr lang="en-US" sz="5100" b="1" i="0" dirty="0">
                <a:solidFill>
                  <a:srgbClr val="000000"/>
                </a:solidFill>
                <a:effectLst/>
                <a:latin typeface="Arial" panose="020B0604020202020204" pitchFamily="34" charset="0"/>
                <a:cs typeface="Arial" panose="020B0604020202020204" pitchFamily="34" charset="0"/>
              </a:rPr>
              <a:t>To promote the exchange of information and views among the members of the international scientific community in the general field of Physics Education including:</a:t>
            </a:r>
          </a:p>
          <a:p>
            <a:r>
              <a:rPr lang="en-US" sz="5100" b="1" i="0" dirty="0">
                <a:solidFill>
                  <a:srgbClr val="000000"/>
                </a:solidFill>
                <a:effectLst/>
                <a:latin typeface="Arial" panose="020B0604020202020204" pitchFamily="34" charset="0"/>
                <a:cs typeface="Arial" panose="020B0604020202020204" pitchFamily="34" charset="0"/>
              </a:rPr>
              <a:t>The collection, evaluation, coordination and distribution of information concerning education in the physical sciences at all levels;</a:t>
            </a:r>
          </a:p>
          <a:p>
            <a:r>
              <a:rPr lang="en-US" sz="5100" b="1" i="0" dirty="0">
                <a:solidFill>
                  <a:srgbClr val="000000"/>
                </a:solidFill>
                <a:effectLst/>
                <a:latin typeface="Arial" panose="020B0604020202020204" pitchFamily="34" charset="0"/>
                <a:cs typeface="Arial" panose="020B0604020202020204" pitchFamily="34" charset="0"/>
              </a:rPr>
              <a:t>Information relation to the assessment of standards of physics teaching and learning;</a:t>
            </a:r>
          </a:p>
          <a:p>
            <a:r>
              <a:rPr lang="en-US" sz="5100" b="1" i="0" dirty="0">
                <a:solidFill>
                  <a:srgbClr val="000000"/>
                </a:solidFill>
                <a:effectLst/>
                <a:highlight>
                  <a:srgbClr val="FFFF00"/>
                </a:highlight>
                <a:latin typeface="Arial" panose="020B0604020202020204" pitchFamily="34" charset="0"/>
                <a:cs typeface="Arial" panose="020B0604020202020204" pitchFamily="34" charset="0"/>
              </a:rPr>
              <a:t>Suggesting ways in which the facilities for the study of physics at all levels) might be improved, stimulating experiments at all levels, and giving help to physics teachers in all countries in incorporating current knowledge of physics, physics pedagogy, and the results of research in physics education into their courses and curricula.</a:t>
            </a:r>
          </a:p>
          <a:p>
            <a:pPr algn="ctr"/>
            <a:r>
              <a:rPr lang="en-US" sz="4600" b="1" i="0" dirty="0">
                <a:solidFill>
                  <a:srgbClr val="FFFFFF"/>
                </a:solidFill>
                <a:effectLst/>
                <a:latin typeface="Arial" panose="020B0604020202020204" pitchFamily="34" charset="0"/>
                <a:cs typeface="Arial" panose="020B0604020202020204" pitchFamily="34" charset="0"/>
              </a:rPr>
              <a:t>Article</a:t>
            </a:r>
            <a:br>
              <a:rPr lang="en-US" sz="4600" b="1" i="0" dirty="0">
                <a:solidFill>
                  <a:srgbClr val="FFFFFF"/>
                </a:solidFill>
                <a:effectLst/>
                <a:latin typeface="Nunito" pitchFamily="2" charset="0"/>
              </a:rPr>
            </a:br>
            <a:r>
              <a:rPr lang="en-US" b="1" i="0" dirty="0">
                <a:solidFill>
                  <a:srgbClr val="FFFFFF"/>
                </a:solidFill>
                <a:effectLst/>
                <a:latin typeface="Nunito" pitchFamily="2" charset="0"/>
              </a:rPr>
              <a:t>2</a:t>
            </a:r>
          </a:p>
          <a:p>
            <a:endParaRPr lang="en-CA" dirty="0"/>
          </a:p>
        </p:txBody>
      </p:sp>
    </p:spTree>
    <p:extLst>
      <p:ext uri="{BB962C8B-B14F-4D97-AF65-F5344CB8AC3E}">
        <p14:creationId xmlns:p14="http://schemas.microsoft.com/office/powerpoint/2010/main" val="2437975137"/>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273C5-9983-3D62-AA29-4A228A38FD9D}"/>
              </a:ext>
            </a:extLst>
          </p:cNvPr>
          <p:cNvSpPr>
            <a:spLocks noGrp="1"/>
          </p:cNvSpPr>
          <p:nvPr>
            <p:ph type="title"/>
          </p:nvPr>
        </p:nvSpPr>
        <p:spPr>
          <a:xfrm>
            <a:off x="952500" y="254000"/>
            <a:ext cx="11099800" cy="1666240"/>
          </a:xfrm>
        </p:spPr>
        <p:txBody>
          <a:bodyPr>
            <a:normAutofit/>
          </a:bodyPr>
          <a:lstStyle/>
          <a:p>
            <a:r>
              <a:rPr lang="en-US" sz="4800" b="1" dirty="0">
                <a:latin typeface="Arial" panose="020B0604020202020204" pitchFamily="34" charset="0"/>
                <a:cs typeface="Arial" panose="020B0604020202020204" pitchFamily="34" charset="0"/>
              </a:rPr>
              <a:t>C14-Physics Education Commission of IUPAP Activities</a:t>
            </a:r>
            <a:endParaRPr lang="en-CA" sz="48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878EA856-E153-3C9F-C4CC-754009887E5C}"/>
              </a:ext>
            </a:extLst>
          </p:cNvPr>
          <p:cNvSpPr>
            <a:spLocks noGrp="1"/>
          </p:cNvSpPr>
          <p:nvPr>
            <p:ph type="body" idx="1"/>
          </p:nvPr>
        </p:nvSpPr>
        <p:spPr>
          <a:xfrm>
            <a:off x="195943" y="2272937"/>
            <a:ext cx="12370525" cy="7341326"/>
          </a:xfrm>
        </p:spPr>
        <p:txBody>
          <a:bodyPr>
            <a:normAutofit fontScale="77500" lnSpcReduction="20000"/>
          </a:bodyPr>
          <a:lstStyle/>
          <a:p>
            <a:endParaRPr lang="en-US" sz="3200" b="1" dirty="0">
              <a:effectLst/>
              <a:latin typeface="Arial" panose="020B0604020202020204" pitchFamily="34" charset="0"/>
              <a:ea typeface="Calibri" panose="020F0502020204030204" pitchFamily="34" charset="0"/>
              <a:cs typeface="Arial" panose="020B0604020202020204" pitchFamily="34" charset="0"/>
            </a:endParaRPr>
          </a:p>
          <a:p>
            <a:r>
              <a:rPr lang="en-US" sz="3200" b="1" dirty="0">
                <a:effectLst/>
                <a:latin typeface="Arial" panose="020B0604020202020204" pitchFamily="34" charset="0"/>
                <a:ea typeface="Calibri" panose="020F0502020204030204" pitchFamily="34" charset="0"/>
                <a:cs typeface="Arial" panose="020B0604020202020204" pitchFamily="34" charset="0"/>
              </a:rPr>
              <a:t>The complete mission statement can be found at </a:t>
            </a:r>
            <a:r>
              <a:rPr lang="en-US" sz="3200" b="1"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https://iupap.org/who-we-are/internal-organization/commissions/c14-physics-education/#mission-mandate</a:t>
            </a:r>
            <a:r>
              <a:rPr lang="en-US" sz="3200" b="1" dirty="0">
                <a:effectLst/>
                <a:latin typeface="Arial" panose="020B0604020202020204" pitchFamily="34" charset="0"/>
                <a:ea typeface="Calibri" panose="020F0502020204030204" pitchFamily="34" charset="0"/>
                <a:cs typeface="Arial" panose="020B0604020202020204" pitchFamily="34" charset="0"/>
              </a:rPr>
              <a:t>. </a:t>
            </a:r>
          </a:p>
          <a:p>
            <a:r>
              <a:rPr lang="en-US" sz="3200" b="1" dirty="0">
                <a:effectLst/>
                <a:latin typeface="Arial" panose="020B0604020202020204" pitchFamily="34" charset="0"/>
                <a:ea typeface="Calibri" panose="020F0502020204030204" pitchFamily="34" charset="0"/>
                <a:cs typeface="Arial" panose="020B0604020202020204" pitchFamily="34" charset="0"/>
              </a:rPr>
              <a:t>One of the core activities of the Commission is the organization of the International Conference on Physics Education (ICPE), often in partnerships with other international or regional physics/science education societies. </a:t>
            </a:r>
          </a:p>
          <a:p>
            <a:r>
              <a:rPr lang="en-US" sz="3200" b="1" dirty="0">
                <a:effectLst/>
                <a:latin typeface="Arial" panose="020B0604020202020204" pitchFamily="34" charset="0"/>
                <a:ea typeface="Calibri" panose="020F0502020204030204" pitchFamily="34" charset="0"/>
                <a:cs typeface="Arial" panose="020B0604020202020204" pitchFamily="34" charset="0"/>
              </a:rPr>
              <a:t>The Commission awards Physics Education Medal every year</a:t>
            </a:r>
          </a:p>
          <a:p>
            <a:r>
              <a:rPr lang="en-US" sz="3200" b="1" dirty="0">
                <a:effectLst/>
                <a:latin typeface="Arial" panose="020B0604020202020204" pitchFamily="34" charset="0"/>
                <a:ea typeface="Calibri" panose="020F0502020204030204" pitchFamily="34" charset="0"/>
                <a:cs typeface="Arial" panose="020B0604020202020204" pitchFamily="34" charset="0"/>
              </a:rPr>
              <a:t>The Commission produces the ICPE Newsletter.  </a:t>
            </a:r>
          </a:p>
          <a:p>
            <a:r>
              <a:rPr lang="en-US" b="1" dirty="0">
                <a:latin typeface="Arial" panose="020B0604020202020204" pitchFamily="34" charset="0"/>
                <a:ea typeface="Calibri" panose="020F0502020204030204" pitchFamily="34" charset="0"/>
                <a:cs typeface="Arial" panose="020B0604020202020204" pitchFamily="34" charset="0"/>
              </a:rPr>
              <a:t>As </a:t>
            </a:r>
            <a:r>
              <a:rPr lang="en-US" sz="3200" b="1" dirty="0">
                <a:effectLst/>
                <a:latin typeface="Arial" panose="020B0604020202020204" pitchFamily="34" charset="0"/>
                <a:ea typeface="Calibri" panose="020F0502020204030204" pitchFamily="34" charset="0"/>
                <a:cs typeface="Arial" panose="020B0604020202020204" pitchFamily="34" charset="0"/>
              </a:rPr>
              <a:t>IUPAP celebrates its centennial anniversary in 2022-2023 with Canada being one of the founding members of IUPAP, the Commissions of IUPAP (including C14) will promote the educational and scientific activities of IUPAP around the world.</a:t>
            </a:r>
            <a:endParaRPr lang="en-CA" b="1" dirty="0">
              <a:latin typeface="Arial" panose="020B0604020202020204" pitchFamily="34" charset="0"/>
              <a:cs typeface="Arial" panose="020B0604020202020204" pitchFamily="34" charset="0"/>
            </a:endParaRPr>
          </a:p>
          <a:p>
            <a:endParaRPr lang="en-CA" dirty="0"/>
          </a:p>
        </p:txBody>
      </p:sp>
    </p:spTree>
    <p:extLst>
      <p:ext uri="{BB962C8B-B14F-4D97-AF65-F5344CB8AC3E}">
        <p14:creationId xmlns:p14="http://schemas.microsoft.com/office/powerpoint/2010/main" val="3581159018"/>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2F015-6061-CE4C-4841-56179163E7AC}"/>
              </a:ext>
            </a:extLst>
          </p:cNvPr>
          <p:cNvSpPr>
            <a:spLocks noGrp="1"/>
          </p:cNvSpPr>
          <p:nvPr>
            <p:ph type="title"/>
          </p:nvPr>
        </p:nvSpPr>
        <p:spPr>
          <a:xfrm>
            <a:off x="952500" y="231944"/>
            <a:ext cx="11099800" cy="1087406"/>
          </a:xfrm>
        </p:spPr>
        <p:txBody>
          <a:bodyPr>
            <a:normAutofit/>
          </a:bodyPr>
          <a:lstStyle/>
          <a:p>
            <a:r>
              <a:rPr lang="en-US" sz="4800" b="1" dirty="0">
                <a:latin typeface="Arial" panose="020B0604020202020204" pitchFamily="34" charset="0"/>
                <a:cs typeface="Arial" panose="020B0604020202020204" pitchFamily="34" charset="0"/>
              </a:rPr>
              <a:t>C14 Commission</a:t>
            </a:r>
            <a:endParaRPr lang="en-CA" sz="4800" b="1" dirty="0"/>
          </a:p>
        </p:txBody>
      </p:sp>
      <p:sp>
        <p:nvSpPr>
          <p:cNvPr id="3" name="Text Placeholder 2">
            <a:extLst>
              <a:ext uri="{FF2B5EF4-FFF2-40B4-BE49-F238E27FC236}">
                <a16:creationId xmlns:a16="http://schemas.microsoft.com/office/drawing/2014/main" id="{A8FB700C-BDDD-9901-C9FE-030741D7D44C}"/>
              </a:ext>
            </a:extLst>
          </p:cNvPr>
          <p:cNvSpPr>
            <a:spLocks noGrp="1"/>
          </p:cNvSpPr>
          <p:nvPr>
            <p:ph type="body" idx="1"/>
          </p:nvPr>
        </p:nvSpPr>
        <p:spPr>
          <a:xfrm>
            <a:off x="404948" y="1766236"/>
            <a:ext cx="12488092" cy="7755421"/>
          </a:xfrm>
        </p:spPr>
        <p:txBody>
          <a:bodyPr>
            <a:normAutofit/>
          </a:bodyPr>
          <a:lstStyle/>
          <a:p>
            <a:pPr marL="0">
              <a:spcBef>
                <a:spcPts val="0"/>
              </a:spcBef>
            </a:pPr>
            <a:r>
              <a:rPr lang="en-US" sz="3000" b="1" dirty="0">
                <a:latin typeface="Arial" panose="020B0604020202020204" pitchFamily="34" charset="0"/>
                <a:cs typeface="Arial" panose="020B0604020202020204" pitchFamily="34" charset="0"/>
              </a:rPr>
              <a:t>R</a:t>
            </a:r>
            <a:r>
              <a:rPr lang="en-US" sz="3000" b="1" i="0" dirty="0">
                <a:solidFill>
                  <a:srgbClr val="000000"/>
                </a:solidFill>
                <a:effectLst/>
                <a:latin typeface="Arial" panose="020B0604020202020204" pitchFamily="34" charset="0"/>
                <a:cs typeface="Arial" panose="020B0604020202020204" pitchFamily="34" charset="0"/>
              </a:rPr>
              <a:t>ecommends for Union sponsorship of the</a:t>
            </a:r>
          </a:p>
          <a:p>
            <a:pPr marL="0" indent="0">
              <a:spcBef>
                <a:spcPts val="0"/>
              </a:spcBef>
              <a:buNone/>
            </a:pPr>
            <a:r>
              <a:rPr lang="en-US" sz="3000" b="1" dirty="0">
                <a:latin typeface="Arial" panose="020B0604020202020204" pitchFamily="34" charset="0"/>
                <a:cs typeface="Arial" panose="020B0604020202020204" pitchFamily="34" charset="0"/>
              </a:rPr>
              <a:t>    </a:t>
            </a:r>
            <a:r>
              <a:rPr lang="en-US" sz="3000" b="1" i="0" dirty="0">
                <a:solidFill>
                  <a:srgbClr val="000000"/>
                </a:solidFill>
                <a:effectLst/>
                <a:latin typeface="Arial" panose="020B0604020202020204" pitchFamily="34" charset="0"/>
                <a:cs typeface="Arial" panose="020B0604020202020204" pitchFamily="34" charset="0"/>
              </a:rPr>
              <a:t> international  conferences which qualify for support under Union</a:t>
            </a:r>
          </a:p>
          <a:p>
            <a:pPr marL="0" indent="0">
              <a:spcBef>
                <a:spcPts val="0"/>
              </a:spcBef>
              <a:buNone/>
            </a:pPr>
            <a:r>
              <a:rPr lang="en-US" sz="3000" b="1" dirty="0">
                <a:latin typeface="Arial" panose="020B0604020202020204" pitchFamily="34" charset="0"/>
                <a:cs typeface="Arial" panose="020B0604020202020204" pitchFamily="34" charset="0"/>
              </a:rPr>
              <a:t>    </a:t>
            </a:r>
            <a:r>
              <a:rPr lang="en-US" sz="3000" b="1" i="0" dirty="0">
                <a:solidFill>
                  <a:srgbClr val="000000"/>
                </a:solidFill>
                <a:effectLst/>
                <a:latin typeface="Arial" panose="020B0604020202020204" pitchFamily="34" charset="0"/>
                <a:cs typeface="Arial" panose="020B0604020202020204" pitchFamily="34" charset="0"/>
              </a:rPr>
              <a:t> regulations.</a:t>
            </a:r>
          </a:p>
          <a:p>
            <a:pPr marL="0" indent="0">
              <a:spcBef>
                <a:spcPts val="0"/>
              </a:spcBef>
              <a:buNone/>
            </a:pPr>
            <a:endParaRPr lang="en-US" sz="3000" b="1" i="0" dirty="0">
              <a:solidFill>
                <a:srgbClr val="000000"/>
              </a:solidFill>
              <a:effectLst/>
              <a:latin typeface="Arial" panose="020B0604020202020204" pitchFamily="34" charset="0"/>
              <a:cs typeface="Arial" panose="020B0604020202020204" pitchFamily="34" charset="0"/>
            </a:endParaRPr>
          </a:p>
          <a:p>
            <a:pPr>
              <a:spcBef>
                <a:spcPts val="0"/>
              </a:spcBef>
            </a:pPr>
            <a:r>
              <a:rPr lang="en-US" sz="3000" b="1" dirty="0">
                <a:latin typeface="Arial" panose="020B0604020202020204" pitchFamily="34" charset="0"/>
                <a:cs typeface="Arial" panose="020B0604020202020204" pitchFamily="34" charset="0"/>
              </a:rPr>
              <a:t>I</a:t>
            </a:r>
            <a:r>
              <a:rPr lang="en-US" sz="3000" b="1" i="0" dirty="0">
                <a:solidFill>
                  <a:srgbClr val="000000"/>
                </a:solidFill>
                <a:effectLst/>
                <a:latin typeface="Arial" panose="020B0604020202020204" pitchFamily="34" charset="0"/>
                <a:cs typeface="Arial" panose="020B0604020202020204" pitchFamily="34" charset="0"/>
              </a:rPr>
              <a:t>nitiates such conferences as their need arises from the evolution of the Commission field.</a:t>
            </a:r>
          </a:p>
          <a:p>
            <a:pPr marL="0" indent="0">
              <a:spcBef>
                <a:spcPts val="0"/>
              </a:spcBef>
              <a:buNone/>
            </a:pPr>
            <a:endParaRPr lang="en-US" sz="3000" b="1" i="0" dirty="0">
              <a:solidFill>
                <a:srgbClr val="000000"/>
              </a:solidFill>
              <a:effectLst/>
              <a:latin typeface="Arial" panose="020B0604020202020204" pitchFamily="34" charset="0"/>
              <a:cs typeface="Arial" panose="020B0604020202020204" pitchFamily="34" charset="0"/>
            </a:endParaRPr>
          </a:p>
          <a:p>
            <a:pPr algn="l">
              <a:spcBef>
                <a:spcPts val="0"/>
              </a:spcBef>
            </a:pPr>
            <a:r>
              <a:rPr lang="en-US" sz="3000" b="1" dirty="0">
                <a:latin typeface="Arial" panose="020B0604020202020204" pitchFamily="34" charset="0"/>
                <a:cs typeface="Arial" panose="020B0604020202020204" pitchFamily="34" charset="0"/>
              </a:rPr>
              <a:t>A</a:t>
            </a:r>
            <a:r>
              <a:rPr lang="en-US" sz="3000" b="1" i="0" dirty="0">
                <a:solidFill>
                  <a:srgbClr val="000000"/>
                </a:solidFill>
                <a:effectLst/>
                <a:latin typeface="Arial" panose="020B0604020202020204" pitchFamily="34" charset="0"/>
                <a:cs typeface="Arial" panose="020B0604020202020204" pitchFamily="34" charset="0"/>
              </a:rPr>
              <a:t>ssists in the organization of such conferences when practical.</a:t>
            </a:r>
          </a:p>
          <a:p>
            <a:pPr marL="0" indent="0" algn="l">
              <a:spcBef>
                <a:spcPts val="0"/>
              </a:spcBef>
              <a:buNone/>
            </a:pPr>
            <a:endParaRPr lang="en-US" sz="3000" b="1" i="0" dirty="0">
              <a:solidFill>
                <a:srgbClr val="000000"/>
              </a:solidFill>
              <a:effectLst/>
              <a:latin typeface="Arial" panose="020B0604020202020204" pitchFamily="34" charset="0"/>
              <a:cs typeface="Arial" panose="020B0604020202020204" pitchFamily="34" charset="0"/>
            </a:endParaRPr>
          </a:p>
          <a:p>
            <a:pPr algn="l">
              <a:spcBef>
                <a:spcPts val="0"/>
              </a:spcBef>
            </a:pPr>
            <a:r>
              <a:rPr lang="en-US" sz="3000" b="1" i="0" dirty="0">
                <a:solidFill>
                  <a:srgbClr val="000000"/>
                </a:solidFill>
                <a:effectLst/>
                <a:latin typeface="Arial" panose="020B0604020202020204" pitchFamily="34" charset="0"/>
                <a:cs typeface="Arial" panose="020B0604020202020204" pitchFamily="34" charset="0"/>
              </a:rPr>
              <a:t> </a:t>
            </a:r>
            <a:r>
              <a:rPr lang="en-US" sz="3000" b="1" dirty="0">
                <a:latin typeface="Arial" panose="020B0604020202020204" pitchFamily="34" charset="0"/>
                <a:cs typeface="Arial" panose="020B0604020202020204" pitchFamily="34" charset="0"/>
              </a:rPr>
              <a:t>E</a:t>
            </a:r>
            <a:r>
              <a:rPr lang="en-US" sz="3000" b="1" i="0" dirty="0">
                <a:solidFill>
                  <a:srgbClr val="000000"/>
                </a:solidFill>
                <a:effectLst/>
                <a:latin typeface="Arial" panose="020B0604020202020204" pitchFamily="34" charset="0"/>
                <a:cs typeface="Arial" panose="020B0604020202020204" pitchFamily="34" charset="0"/>
              </a:rPr>
              <a:t>nsures the compatibility of international conferences in its field and to discourage clashes and incompatibility of dates.</a:t>
            </a:r>
          </a:p>
          <a:p>
            <a:pPr>
              <a:spcBef>
                <a:spcPts val="0"/>
              </a:spcBef>
            </a:pPr>
            <a:r>
              <a:rPr lang="en-US" sz="3000" b="1" i="0" dirty="0">
                <a:solidFill>
                  <a:srgbClr val="FFFFFF"/>
                </a:solidFill>
                <a:effectLst/>
                <a:latin typeface="Arial" panose="020B0604020202020204" pitchFamily="34" charset="0"/>
                <a:cs typeface="Arial" panose="020B0604020202020204" pitchFamily="34" charset="0"/>
              </a:rPr>
              <a:t>Article</a:t>
            </a:r>
            <a:br>
              <a:rPr lang="en-US" sz="3000" b="1" i="0" dirty="0">
                <a:solidFill>
                  <a:srgbClr val="FFFFFF"/>
                </a:solidFill>
                <a:effectLst/>
                <a:latin typeface="Arial" panose="020B0604020202020204" pitchFamily="34" charset="0"/>
                <a:cs typeface="Arial" panose="020B0604020202020204" pitchFamily="34" charset="0"/>
              </a:rPr>
            </a:br>
            <a:endParaRPr lang="en-US" sz="3000" b="1" i="0" dirty="0">
              <a:solidFill>
                <a:srgbClr val="FFFFFF"/>
              </a:solidFill>
              <a:effectLst/>
              <a:latin typeface="Arial" panose="020B0604020202020204" pitchFamily="34" charset="0"/>
              <a:cs typeface="Arial" panose="020B0604020202020204" pitchFamily="34" charset="0"/>
            </a:endParaRPr>
          </a:p>
          <a:p>
            <a:pPr>
              <a:spcBef>
                <a:spcPts val="0"/>
              </a:spcBef>
            </a:pPr>
            <a:r>
              <a:rPr lang="en-US" sz="3000" b="1" i="0" dirty="0">
                <a:solidFill>
                  <a:srgbClr val="000000"/>
                </a:solidFill>
                <a:effectLst/>
                <a:latin typeface="Arial" panose="020B0604020202020204" pitchFamily="34" charset="0"/>
                <a:cs typeface="Arial" panose="020B0604020202020204" pitchFamily="34" charset="0"/>
              </a:rPr>
              <a:t>Promotes the free circulation of scientists; assists conference organizers in ensuring such free circulation and in resolving potential infringements.</a:t>
            </a:r>
          </a:p>
          <a:p>
            <a:endParaRPr lang="en-CA" dirty="0"/>
          </a:p>
        </p:txBody>
      </p:sp>
    </p:spTree>
    <p:extLst>
      <p:ext uri="{BB962C8B-B14F-4D97-AF65-F5344CB8AC3E}">
        <p14:creationId xmlns:p14="http://schemas.microsoft.com/office/powerpoint/2010/main" val="4020521556"/>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2F015-6061-CE4C-4841-56179163E7AC}"/>
              </a:ext>
            </a:extLst>
          </p:cNvPr>
          <p:cNvSpPr>
            <a:spLocks noGrp="1"/>
          </p:cNvSpPr>
          <p:nvPr>
            <p:ph type="title"/>
          </p:nvPr>
        </p:nvSpPr>
        <p:spPr>
          <a:xfrm>
            <a:off x="952500" y="254000"/>
            <a:ext cx="11099800" cy="921657"/>
          </a:xfrm>
        </p:spPr>
        <p:txBody>
          <a:bodyPr>
            <a:normAutofit/>
          </a:bodyPr>
          <a:lstStyle/>
          <a:p>
            <a:r>
              <a:rPr lang="en-US" sz="4800" b="1" dirty="0">
                <a:latin typeface="Arial" panose="020B0604020202020204" pitchFamily="34" charset="0"/>
                <a:cs typeface="Arial" panose="020B0604020202020204" pitchFamily="34" charset="0"/>
              </a:rPr>
              <a:t>C14 Mission (continued)</a:t>
            </a:r>
            <a:endParaRPr lang="en-CA" sz="48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A8FB700C-BDDD-9901-C9FE-030741D7D44C}"/>
              </a:ext>
            </a:extLst>
          </p:cNvPr>
          <p:cNvSpPr>
            <a:spLocks noGrp="1"/>
          </p:cNvSpPr>
          <p:nvPr>
            <p:ph type="body" idx="1"/>
          </p:nvPr>
        </p:nvSpPr>
        <p:spPr>
          <a:xfrm>
            <a:off x="390797" y="1716430"/>
            <a:ext cx="11560342" cy="7465594"/>
          </a:xfrm>
        </p:spPr>
        <p:txBody>
          <a:bodyPr>
            <a:normAutofit fontScale="92500" lnSpcReduction="20000"/>
          </a:bodyPr>
          <a:lstStyle/>
          <a:p>
            <a:pPr>
              <a:spcBef>
                <a:spcPts val="0"/>
              </a:spcBef>
            </a:pPr>
            <a:r>
              <a:rPr lang="en-US" b="1" i="0" dirty="0">
                <a:solidFill>
                  <a:srgbClr val="000000"/>
                </a:solidFill>
                <a:effectLst/>
                <a:latin typeface="Arial" panose="020B0604020202020204" pitchFamily="34" charset="0"/>
                <a:cs typeface="Arial" panose="020B0604020202020204" pitchFamily="34" charset="0"/>
              </a:rPr>
              <a:t>organizes where feasible the </a:t>
            </a:r>
            <a:r>
              <a:rPr lang="en-US" b="1" i="0" u="none" strike="noStrike" dirty="0">
                <a:solidFill>
                  <a:srgbClr val="4578D1"/>
                </a:solidFill>
                <a:effectLst/>
                <a:latin typeface="Arial" panose="020B0604020202020204" pitchFamily="34" charset="0"/>
                <a:cs typeface="Arial" panose="020B0604020202020204" pitchFamily="34" charset="0"/>
                <a:hlinkClick r:id="rId2" tooltip="Award Announcements"/>
              </a:rPr>
              <a:t>award</a:t>
            </a:r>
            <a:r>
              <a:rPr lang="en-US" b="1" i="0" dirty="0">
                <a:solidFill>
                  <a:srgbClr val="000000"/>
                </a:solidFill>
                <a:effectLst/>
                <a:latin typeface="Arial" panose="020B0604020202020204" pitchFamily="34" charset="0"/>
                <a:cs typeface="Arial" panose="020B0604020202020204" pitchFamily="34" charset="0"/>
              </a:rPr>
              <a:t> of medals or other testimonials of excellence in its field.</a:t>
            </a:r>
          </a:p>
          <a:p>
            <a:pPr marL="0">
              <a:spcBef>
                <a:spcPts val="0"/>
              </a:spcBef>
            </a:pPr>
            <a:r>
              <a:rPr lang="en-US" b="1" i="0" dirty="0">
                <a:solidFill>
                  <a:srgbClr val="FFFFFF"/>
                </a:solidFill>
                <a:effectLst/>
                <a:latin typeface="Arial" panose="020B0604020202020204" pitchFamily="34" charset="0"/>
                <a:cs typeface="Arial" panose="020B0604020202020204" pitchFamily="34" charset="0"/>
              </a:rPr>
              <a:t>Article</a:t>
            </a:r>
            <a:br>
              <a:rPr lang="en-US" b="1" i="0" dirty="0">
                <a:solidFill>
                  <a:srgbClr val="FFFFFF"/>
                </a:solidFill>
                <a:effectLst/>
                <a:latin typeface="Arial" panose="020B0604020202020204" pitchFamily="34" charset="0"/>
                <a:cs typeface="Arial" panose="020B0604020202020204" pitchFamily="34" charset="0"/>
              </a:rPr>
            </a:br>
            <a:r>
              <a:rPr lang="en-US" b="1" i="0" dirty="0">
                <a:solidFill>
                  <a:srgbClr val="FFFFFF"/>
                </a:solidFill>
                <a:effectLst/>
                <a:latin typeface="Arial" panose="020B0604020202020204" pitchFamily="34" charset="0"/>
                <a:cs typeface="Arial" panose="020B0604020202020204" pitchFamily="34" charset="0"/>
              </a:rPr>
              <a:t>5</a:t>
            </a:r>
          </a:p>
          <a:p>
            <a:pPr marL="0">
              <a:spcBef>
                <a:spcPts val="0"/>
              </a:spcBef>
            </a:pPr>
            <a:r>
              <a:rPr lang="en-US" b="1" i="0" dirty="0">
                <a:solidFill>
                  <a:srgbClr val="000000"/>
                </a:solidFill>
                <a:effectLst/>
                <a:latin typeface="Arial" panose="020B0604020202020204" pitchFamily="34" charset="0"/>
                <a:cs typeface="Arial" panose="020B0604020202020204" pitchFamily="34" charset="0"/>
              </a:rPr>
              <a:t>publishes where feasible newsletters, circulars, occasional </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books, journals or handbooks in its area.</a:t>
            </a:r>
          </a:p>
          <a:p>
            <a:pPr marL="0">
              <a:spcBef>
                <a:spcPts val="0"/>
              </a:spcBef>
            </a:pPr>
            <a:r>
              <a:rPr lang="en-US" b="1" i="0" dirty="0">
                <a:solidFill>
                  <a:srgbClr val="FFFFFF"/>
                </a:solidFill>
                <a:effectLst/>
                <a:latin typeface="Arial" panose="020B0604020202020204" pitchFamily="34" charset="0"/>
                <a:cs typeface="Arial" panose="020B0604020202020204" pitchFamily="34" charset="0"/>
              </a:rPr>
              <a:t>Article</a:t>
            </a:r>
            <a:br>
              <a:rPr lang="en-US" b="1" i="0" dirty="0">
                <a:solidFill>
                  <a:srgbClr val="FFFFFF"/>
                </a:solidFill>
                <a:effectLst/>
                <a:latin typeface="Arial" panose="020B0604020202020204" pitchFamily="34" charset="0"/>
                <a:cs typeface="Arial" panose="020B0604020202020204" pitchFamily="34" charset="0"/>
              </a:rPr>
            </a:br>
            <a:r>
              <a:rPr lang="en-US" b="1" i="0" dirty="0">
                <a:solidFill>
                  <a:srgbClr val="FFFFFF"/>
                </a:solidFill>
                <a:effectLst/>
                <a:latin typeface="Arial" panose="020B0604020202020204" pitchFamily="34" charset="0"/>
                <a:cs typeface="Arial" panose="020B0604020202020204" pitchFamily="34" charset="0"/>
              </a:rPr>
              <a:t>6</a:t>
            </a:r>
          </a:p>
          <a:p>
            <a:pPr marL="0">
              <a:spcBef>
                <a:spcPts val="0"/>
              </a:spcBef>
            </a:pPr>
            <a:r>
              <a:rPr lang="en-US" b="1" i="0" dirty="0">
                <a:solidFill>
                  <a:srgbClr val="000000"/>
                </a:solidFill>
                <a:effectLst/>
                <a:latin typeface="Arial" panose="020B0604020202020204" pitchFamily="34" charset="0"/>
                <a:cs typeface="Arial" panose="020B0604020202020204" pitchFamily="34" charset="0"/>
              </a:rPr>
              <a:t>maintains liaison with other </a:t>
            </a:r>
            <a:r>
              <a:rPr lang="en-US" b="1" i="0" u="none" strike="noStrike" dirty="0">
                <a:solidFill>
                  <a:srgbClr val="4578D1"/>
                </a:solidFill>
                <a:effectLst/>
                <a:latin typeface="Arial" panose="020B0604020202020204" pitchFamily="34" charset="0"/>
                <a:cs typeface="Arial" panose="020B0604020202020204" pitchFamily="34" charset="0"/>
                <a:hlinkClick r:id="rId3" tooltip="Commissions"/>
              </a:rPr>
              <a:t>IUPAP Commissions</a:t>
            </a:r>
            <a:r>
              <a:rPr lang="en-US" b="1" i="0" dirty="0">
                <a:solidFill>
                  <a:srgbClr val="000000"/>
                </a:solidFill>
                <a:effectLst/>
                <a:latin typeface="Arial" panose="020B0604020202020204" pitchFamily="34" charset="0"/>
                <a:cs typeface="Arial" panose="020B0604020202020204" pitchFamily="34" charset="0"/>
              </a:rPr>
              <a:t>, with the</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Commissions or Committees of other Unions or of </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the </a:t>
            </a:r>
            <a:r>
              <a:rPr lang="en-US" b="1" i="0" u="none" strike="noStrike" dirty="0">
                <a:solidFill>
                  <a:srgbClr val="4578D1"/>
                </a:solidFill>
                <a:effectLst/>
                <a:latin typeface="Arial" panose="020B0604020202020204" pitchFamily="34" charset="0"/>
                <a:cs typeface="Arial" panose="020B0604020202020204" pitchFamily="34" charset="0"/>
                <a:hlinkClick r:id="rId4"/>
              </a:rPr>
              <a:t>International Council of Scientific Unions</a:t>
            </a:r>
            <a:r>
              <a:rPr lang="en-US" b="1" i="0" dirty="0">
                <a:solidFill>
                  <a:srgbClr val="000000"/>
                </a:solidFill>
                <a:effectLst/>
                <a:latin typeface="Arial" panose="020B0604020202020204" pitchFamily="34" charset="0"/>
                <a:cs typeface="Arial" panose="020B0604020202020204" pitchFamily="34" charset="0"/>
              </a:rPr>
              <a:t> (ICSU) or other</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scientific organizations, with a view to collaborating and</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cooperating in sponsoring joint conferences and to</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participating in joint projects when need </a:t>
            </a:r>
            <a:r>
              <a:rPr lang="en-US" b="1" i="0" dirty="0" err="1">
                <a:solidFill>
                  <a:srgbClr val="000000"/>
                </a:solidFill>
                <a:effectLst/>
                <a:latin typeface="Arial" panose="020B0604020202020204" pitchFamily="34" charset="0"/>
                <a:cs typeface="Arial" panose="020B0604020202020204" pitchFamily="34" charset="0"/>
              </a:rPr>
              <a:t>arises.</a:t>
            </a:r>
            <a:r>
              <a:rPr lang="en-US" b="1" i="0" dirty="0" err="1">
                <a:solidFill>
                  <a:srgbClr val="FFFFFF"/>
                </a:solidFill>
                <a:effectLst/>
                <a:latin typeface="Arial" panose="020B0604020202020204" pitchFamily="34" charset="0"/>
                <a:cs typeface="Arial" panose="020B0604020202020204" pitchFamily="34" charset="0"/>
              </a:rPr>
              <a:t>Article</a:t>
            </a:r>
            <a:br>
              <a:rPr lang="en-US" b="1" i="0" dirty="0">
                <a:solidFill>
                  <a:srgbClr val="FFFFFF"/>
                </a:solidFill>
                <a:effectLst/>
                <a:latin typeface="Arial" panose="020B0604020202020204" pitchFamily="34" charset="0"/>
                <a:cs typeface="Arial" panose="020B0604020202020204" pitchFamily="34" charset="0"/>
              </a:rPr>
            </a:br>
            <a:r>
              <a:rPr lang="en-US" b="1" i="0" dirty="0">
                <a:solidFill>
                  <a:srgbClr val="FFFFFF"/>
                </a:solidFill>
                <a:effectLst/>
                <a:latin typeface="Arial" panose="020B0604020202020204" pitchFamily="34" charset="0"/>
                <a:cs typeface="Arial" panose="020B0604020202020204" pitchFamily="34" charset="0"/>
              </a:rPr>
              <a:t>7</a:t>
            </a:r>
          </a:p>
          <a:p>
            <a:pPr marL="0">
              <a:spcBef>
                <a:spcPts val="0"/>
              </a:spcBef>
            </a:pPr>
            <a:r>
              <a:rPr lang="en-US" b="1" dirty="0">
                <a:latin typeface="Arial" panose="020B0604020202020204" pitchFamily="34" charset="0"/>
                <a:cs typeface="Arial" panose="020B0604020202020204" pitchFamily="34" charset="0"/>
              </a:rPr>
              <a:t>Prepares </a:t>
            </a:r>
            <a:r>
              <a:rPr lang="en-US" b="1" i="0" dirty="0">
                <a:solidFill>
                  <a:srgbClr val="000000"/>
                </a:solidFill>
                <a:effectLst/>
                <a:latin typeface="Arial" panose="020B0604020202020204" pitchFamily="34" charset="0"/>
                <a:cs typeface="Arial" panose="020B0604020202020204" pitchFamily="34" charset="0"/>
              </a:rPr>
              <a:t>to each </a:t>
            </a:r>
            <a:r>
              <a:rPr lang="en-US" b="1" i="0" u="none" strike="noStrike" dirty="0">
                <a:solidFill>
                  <a:srgbClr val="4578D1"/>
                </a:solidFill>
                <a:effectLst/>
                <a:latin typeface="Arial" panose="020B0604020202020204" pitchFamily="34" charset="0"/>
                <a:cs typeface="Arial" panose="020B0604020202020204" pitchFamily="34" charset="0"/>
                <a:hlinkClick r:id="rId5" tooltip="General Assembly"/>
              </a:rPr>
              <a:t>General Assembly</a:t>
            </a:r>
            <a:r>
              <a:rPr lang="en-US" b="1" i="0" dirty="0">
                <a:solidFill>
                  <a:srgbClr val="000000"/>
                </a:solidFill>
                <a:effectLst/>
                <a:latin typeface="Arial" panose="020B0604020202020204" pitchFamily="34" charset="0"/>
                <a:cs typeface="Arial" panose="020B0604020202020204" pitchFamily="34" charset="0"/>
              </a:rPr>
              <a:t> of the Union a summary</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of activities and progress in its field since the previous</a:t>
            </a:r>
          </a:p>
          <a:p>
            <a:pPr marL="0" indent="0">
              <a:spcBef>
                <a:spcPts val="0"/>
              </a:spcBef>
              <a:buNone/>
            </a:pPr>
            <a:r>
              <a:rPr lang="en-US" b="1" dirty="0">
                <a:latin typeface="Arial" panose="020B0604020202020204" pitchFamily="34" charset="0"/>
                <a:cs typeface="Arial" panose="020B0604020202020204" pitchFamily="34" charset="0"/>
              </a:rPr>
              <a:t>   </a:t>
            </a:r>
            <a:r>
              <a:rPr lang="en-US" b="1" i="0" dirty="0">
                <a:solidFill>
                  <a:srgbClr val="000000"/>
                </a:solidFill>
                <a:effectLst/>
                <a:latin typeface="Arial" panose="020B0604020202020204" pitchFamily="34" charset="0"/>
                <a:cs typeface="Arial" panose="020B0604020202020204" pitchFamily="34" charset="0"/>
              </a:rPr>
              <a:t> Assembly.</a:t>
            </a:r>
          </a:p>
          <a:p>
            <a:endParaRPr lang="en-CA" dirty="0"/>
          </a:p>
        </p:txBody>
      </p:sp>
    </p:spTree>
    <p:extLst>
      <p:ext uri="{BB962C8B-B14F-4D97-AF65-F5344CB8AC3E}">
        <p14:creationId xmlns:p14="http://schemas.microsoft.com/office/powerpoint/2010/main" val="964268365"/>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BF962-83AC-40F6-9279-D47FC817DB2F}"/>
              </a:ext>
            </a:extLst>
          </p:cNvPr>
          <p:cNvSpPr>
            <a:spLocks noGrp="1"/>
          </p:cNvSpPr>
          <p:nvPr>
            <p:ph type="title"/>
          </p:nvPr>
        </p:nvSpPr>
        <p:spPr/>
        <p:txBody>
          <a:bodyPr>
            <a:normAutofit/>
          </a:bodyPr>
          <a:lstStyle/>
          <a:p>
            <a:r>
              <a:rPr lang="en-US" sz="3600" b="1" dirty="0"/>
              <a:t> </a:t>
            </a:r>
            <a:r>
              <a:rPr lang="en-US" sz="4400" b="1" dirty="0">
                <a:latin typeface="Arial" panose="020B0604020202020204" pitchFamily="34" charset="0"/>
                <a:cs typeface="Arial" panose="020B0604020202020204" pitchFamily="34" charset="0"/>
              </a:rPr>
              <a:t>Collaborations with other Commissions within IUPAP</a:t>
            </a:r>
            <a:endParaRPr lang="en-CA" sz="44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90408047-A0F4-4B84-9404-3C748E7C9EF6}"/>
              </a:ext>
            </a:extLst>
          </p:cNvPr>
          <p:cNvSpPr>
            <a:spLocks noGrp="1"/>
          </p:cNvSpPr>
          <p:nvPr>
            <p:ph type="body" idx="1"/>
          </p:nvPr>
        </p:nvSpPr>
        <p:spPr>
          <a:xfrm>
            <a:off x="952500" y="2121877"/>
            <a:ext cx="11099800" cy="6755423"/>
          </a:xfrm>
        </p:spPr>
        <p:txBody>
          <a:bodyPr>
            <a:normAutofit/>
          </a:bodyPr>
          <a:lstStyle/>
          <a:p>
            <a:pPr algn="l">
              <a:spcBef>
                <a:spcPts val="0"/>
              </a:spcBef>
            </a:pPr>
            <a:r>
              <a:rPr lang="en-US" sz="2800" b="1" dirty="0">
                <a:solidFill>
                  <a:schemeClr val="tx1"/>
                </a:solidFill>
                <a:highlight>
                  <a:srgbClr val="FFFF00"/>
                </a:highlight>
                <a:latin typeface="Arial" panose="020B0604020202020204" pitchFamily="34" charset="0"/>
                <a:cs typeface="Arial" panose="020B0604020202020204" pitchFamily="34" charset="0"/>
              </a:rPr>
              <a:t>Physics for Development (C13)</a:t>
            </a:r>
          </a:p>
          <a:p>
            <a:pPr algn="l"/>
            <a:r>
              <a:rPr lang="en-US" sz="2800" b="1" dirty="0">
                <a:solidFill>
                  <a:schemeClr val="tx1"/>
                </a:solidFill>
                <a:highlight>
                  <a:srgbClr val="00FF00"/>
                </a:highlight>
                <a:latin typeface="Arial" panose="020B0604020202020204" pitchFamily="34" charset="0"/>
                <a:cs typeface="Arial" panose="020B0604020202020204" pitchFamily="34" charset="0"/>
              </a:rPr>
              <a:t>International Association of Physics Students (AC5 New) (I will meet with them tomorrow)</a:t>
            </a:r>
          </a:p>
          <a:p>
            <a:pPr algn="l"/>
            <a:r>
              <a:rPr lang="en-US" sz="2800" b="1" dirty="0">
                <a:solidFill>
                  <a:schemeClr val="tx1"/>
                </a:solidFill>
                <a:latin typeface="Arial" panose="020B0604020202020204" pitchFamily="34" charset="0"/>
                <a:cs typeface="Arial" panose="020B0604020202020204" pitchFamily="34" charset="0"/>
              </a:rPr>
              <a:t>WG2: Communication in Physics</a:t>
            </a:r>
          </a:p>
          <a:p>
            <a:pPr algn="l"/>
            <a:r>
              <a:rPr lang="en-US" sz="2800" b="1" dirty="0">
                <a:solidFill>
                  <a:schemeClr val="tx1"/>
                </a:solidFill>
                <a:highlight>
                  <a:srgbClr val="00FFFF"/>
                </a:highlight>
                <a:latin typeface="Arial" panose="020B0604020202020204" pitchFamily="34" charset="0"/>
                <a:cs typeface="Arial" panose="020B0604020202020204" pitchFamily="34" charset="0"/>
              </a:rPr>
              <a:t>WG5: Women in Physics</a:t>
            </a:r>
          </a:p>
          <a:p>
            <a:pPr algn="l"/>
            <a:r>
              <a:rPr lang="en-US" sz="2800" b="1" dirty="0">
                <a:solidFill>
                  <a:schemeClr val="tx1"/>
                </a:solidFill>
                <a:latin typeface="Arial" panose="020B0604020202020204" pitchFamily="34" charset="0"/>
                <a:cs typeface="Arial" panose="020B0604020202020204" pitchFamily="34" charset="0"/>
              </a:rPr>
              <a:t>WG16: Physics and Industry</a:t>
            </a:r>
            <a:endParaRPr lang="en-CA" sz="28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9661273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457200" y="2779323"/>
            <a:ext cx="11515060" cy="6409958"/>
          </a:xfrm>
          <a:prstGeom prst="rect">
            <a:avLst/>
          </a:prstGeom>
        </p:spPr>
        <p:txBody>
          <a:bodyPr wrap="square" lIns="130046" tIns="65023" rIns="130046" bIns="65023">
            <a:spAutoFit/>
          </a:bodyPr>
          <a:lstStyle/>
          <a:p>
            <a:pPr algn="l"/>
            <a:r>
              <a:rPr lang="en-US" sz="3400" b="1" dirty="0"/>
              <a:t>The aims of the Union are:</a:t>
            </a:r>
          </a:p>
          <a:p>
            <a:pPr marL="406394" indent="-406394" algn="l">
              <a:buFont typeface="Arial" panose="020B0604020202020204" pitchFamily="34" charset="0"/>
              <a:buChar char="•"/>
            </a:pPr>
            <a:r>
              <a:rPr lang="en-US" sz="3400" dirty="0"/>
              <a:t>to </a:t>
            </a:r>
            <a:r>
              <a:rPr lang="en-US" sz="3400" dirty="0">
                <a:solidFill>
                  <a:srgbClr val="FF0000"/>
                </a:solidFill>
              </a:rPr>
              <a:t>stimulate and promote international cooperation </a:t>
            </a:r>
            <a:r>
              <a:rPr lang="en-US" sz="3400" dirty="0"/>
              <a:t>in physics;</a:t>
            </a:r>
          </a:p>
          <a:p>
            <a:pPr marL="406394" indent="-406394" algn="l">
              <a:buFont typeface="Arial" panose="020B0604020202020204" pitchFamily="34" charset="0"/>
              <a:buChar char="•"/>
            </a:pPr>
            <a:r>
              <a:rPr lang="en-US" sz="3400" dirty="0"/>
              <a:t>to </a:t>
            </a:r>
            <a:r>
              <a:rPr lang="en-US" sz="3400" dirty="0">
                <a:solidFill>
                  <a:srgbClr val="FF0000"/>
                </a:solidFill>
              </a:rPr>
              <a:t>sponsor suitable international meetings </a:t>
            </a:r>
            <a:r>
              <a:rPr lang="en-US" sz="3400" dirty="0"/>
              <a:t>and to assist organizing committees;</a:t>
            </a:r>
          </a:p>
          <a:p>
            <a:pPr marL="406394" indent="-406394" algn="l">
              <a:buFont typeface="Arial" panose="020B0604020202020204" pitchFamily="34" charset="0"/>
              <a:buChar char="•"/>
            </a:pPr>
            <a:r>
              <a:rPr lang="en-US" sz="3400" dirty="0"/>
              <a:t>to foster the preparation and the publication of abstracts of papers and tables of physical constants;</a:t>
            </a:r>
          </a:p>
          <a:p>
            <a:pPr marL="406394" indent="-406394" algn="l">
              <a:buFont typeface="Arial" panose="020B0604020202020204" pitchFamily="34" charset="0"/>
              <a:buChar char="•"/>
            </a:pPr>
            <a:r>
              <a:rPr lang="en-US" sz="3400" dirty="0"/>
              <a:t>to promote international agreements on other use of symbols, units, nomenclature and standards;</a:t>
            </a:r>
          </a:p>
          <a:p>
            <a:pPr marL="406394" indent="-406394" algn="l">
              <a:buFont typeface="Arial" panose="020B0604020202020204" pitchFamily="34" charset="0"/>
              <a:buChar char="•"/>
            </a:pPr>
            <a:r>
              <a:rPr lang="en-US" sz="3400" dirty="0"/>
              <a:t>to </a:t>
            </a:r>
            <a:r>
              <a:rPr lang="en-US" sz="3400" dirty="0">
                <a:solidFill>
                  <a:srgbClr val="FF0000"/>
                </a:solidFill>
              </a:rPr>
              <a:t>foster free circulation of scientists</a:t>
            </a:r>
            <a:r>
              <a:rPr lang="en-US" sz="3400" dirty="0"/>
              <a:t>; </a:t>
            </a:r>
          </a:p>
          <a:p>
            <a:pPr marL="406394" indent="-406394" algn="l">
              <a:buFont typeface="Arial" panose="020B0604020202020204" pitchFamily="34" charset="0"/>
              <a:buChar char="•"/>
            </a:pPr>
            <a:r>
              <a:rPr lang="en-US" sz="3400" dirty="0"/>
              <a:t>to encourage research and education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9066" y="575522"/>
            <a:ext cx="9823592" cy="13185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71226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1BFD7-F851-B8A4-8559-FA72B521E6FE}"/>
              </a:ext>
            </a:extLst>
          </p:cNvPr>
          <p:cNvSpPr>
            <a:spLocks noGrp="1"/>
          </p:cNvSpPr>
          <p:nvPr>
            <p:ph type="title"/>
          </p:nvPr>
        </p:nvSpPr>
        <p:spPr>
          <a:xfrm>
            <a:off x="952500" y="449217"/>
            <a:ext cx="11099800" cy="2159000"/>
          </a:xfrm>
        </p:spPr>
        <p:txBody>
          <a:bodyPr>
            <a:normAutofit fontScale="90000"/>
          </a:bodyPr>
          <a:lstStyle/>
          <a:p>
            <a:r>
              <a:rPr lang="en-US" sz="5300" b="1" i="0" dirty="0">
                <a:solidFill>
                  <a:srgbClr val="000000"/>
                </a:solidFill>
                <a:effectLst/>
                <a:latin typeface="Arial" panose="020B0604020202020204" pitchFamily="34" charset="0"/>
                <a:cs typeface="Arial" panose="020B0604020202020204" pitchFamily="34" charset="0"/>
              </a:rPr>
              <a:t>Cooperation With Other Organizations and Learning Societies</a:t>
            </a:r>
            <a:br>
              <a:rPr lang="en-US" b="1" i="0" dirty="0">
                <a:solidFill>
                  <a:srgbClr val="000000"/>
                </a:solidFill>
                <a:effectLst/>
                <a:latin typeface="Arial" panose="020B0604020202020204" pitchFamily="34" charset="0"/>
                <a:cs typeface="Arial" panose="020B0604020202020204" pitchFamily="34" charset="0"/>
              </a:rPr>
            </a:br>
            <a:endParaRPr lang="en-CA"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7DB1AE4D-2AC6-6653-B1E8-ADD737C0A2A9}"/>
              </a:ext>
            </a:extLst>
          </p:cNvPr>
          <p:cNvSpPr>
            <a:spLocks noGrp="1"/>
          </p:cNvSpPr>
          <p:nvPr>
            <p:ph type="body" idx="1"/>
          </p:nvPr>
        </p:nvSpPr>
        <p:spPr>
          <a:xfrm>
            <a:off x="783771" y="1933302"/>
            <a:ext cx="11704320" cy="7550331"/>
          </a:xfrm>
        </p:spPr>
        <p:txBody>
          <a:bodyPr>
            <a:normAutofit/>
          </a:bodyPr>
          <a:lstStyle/>
          <a:p>
            <a:pPr algn="l">
              <a:buFont typeface="Arial" panose="020B0604020202020204" pitchFamily="34" charset="0"/>
              <a:buChar char="•"/>
            </a:pPr>
            <a:r>
              <a:rPr lang="en-US" b="1" i="0" dirty="0">
                <a:solidFill>
                  <a:srgbClr val="000000"/>
                </a:solidFill>
                <a:effectLst/>
                <a:latin typeface="Nunito" pitchFamily="2" charset="0"/>
              </a:rPr>
              <a:t>International Research Group on Physics Teaching (</a:t>
            </a:r>
            <a:r>
              <a:rPr lang="en-US" b="1" i="0" u="none" strike="noStrike" dirty="0">
                <a:solidFill>
                  <a:srgbClr val="4578D1"/>
                </a:solidFill>
                <a:effectLst/>
                <a:latin typeface="Nunito" pitchFamily="2" charset="0"/>
                <a:hlinkClick r:id="rId2"/>
              </a:rPr>
              <a:t>GIREP</a:t>
            </a:r>
            <a:r>
              <a:rPr lang="en-US" b="1" i="0" dirty="0">
                <a:solidFill>
                  <a:srgbClr val="000000"/>
                </a:solidFill>
                <a:effectLst/>
                <a:latin typeface="Nunito" pitchFamily="2" charset="0"/>
              </a:rPr>
              <a:t>)</a:t>
            </a:r>
          </a:p>
          <a:p>
            <a:pPr algn="l">
              <a:buFont typeface="Arial" panose="020B0604020202020204" pitchFamily="34" charset="0"/>
              <a:buChar char="•"/>
            </a:pPr>
            <a:r>
              <a:rPr lang="en-US" b="1" i="0" dirty="0">
                <a:solidFill>
                  <a:srgbClr val="000000"/>
                </a:solidFill>
                <a:effectLst/>
                <a:latin typeface="Nunito" pitchFamily="2" charset="0"/>
              </a:rPr>
              <a:t>UK Institute of Physics (</a:t>
            </a:r>
            <a:r>
              <a:rPr lang="en-US" b="1" i="0" u="none" strike="noStrike" dirty="0" err="1">
                <a:solidFill>
                  <a:srgbClr val="4578D1"/>
                </a:solidFill>
                <a:effectLst/>
                <a:latin typeface="Nunito" pitchFamily="2" charset="0"/>
                <a:hlinkClick r:id="rId3"/>
              </a:rPr>
              <a:t>IoP</a:t>
            </a:r>
            <a:r>
              <a:rPr lang="en-US" b="1" i="0" dirty="0">
                <a:solidFill>
                  <a:srgbClr val="000000"/>
                </a:solidFill>
                <a:effectLst/>
                <a:latin typeface="Nunito" pitchFamily="2" charset="0"/>
              </a:rPr>
              <a:t>)</a:t>
            </a:r>
          </a:p>
          <a:p>
            <a:pPr algn="l">
              <a:buFont typeface="Arial" panose="020B0604020202020204" pitchFamily="34" charset="0"/>
              <a:buChar char="•"/>
            </a:pPr>
            <a:r>
              <a:rPr lang="en-US" b="1" i="0" dirty="0">
                <a:solidFill>
                  <a:srgbClr val="000000"/>
                </a:solidFill>
                <a:effectLst/>
                <a:latin typeface="Nunito" pitchFamily="2" charset="0"/>
              </a:rPr>
              <a:t>European Physical Society – Physics Education Division (</a:t>
            </a:r>
            <a:r>
              <a:rPr lang="en-US" b="1" i="0" u="none" strike="noStrike" dirty="0">
                <a:solidFill>
                  <a:srgbClr val="4578D1"/>
                </a:solidFill>
                <a:effectLst/>
                <a:latin typeface="Nunito" pitchFamily="2" charset="0"/>
                <a:hlinkClick r:id="rId4"/>
              </a:rPr>
              <a:t>EPS-PED</a:t>
            </a:r>
            <a:r>
              <a:rPr lang="en-US" b="1" i="0" dirty="0">
                <a:solidFill>
                  <a:srgbClr val="000000"/>
                </a:solidFill>
                <a:effectLst/>
                <a:latin typeface="Nunito" pitchFamily="2" charset="0"/>
              </a:rPr>
              <a:t>)</a:t>
            </a:r>
          </a:p>
          <a:p>
            <a:pPr algn="l">
              <a:buFont typeface="Arial" panose="020B0604020202020204" pitchFamily="34" charset="0"/>
              <a:buChar char="•"/>
            </a:pPr>
            <a:r>
              <a:rPr lang="en-US" b="1" i="0" dirty="0">
                <a:solidFill>
                  <a:srgbClr val="000000"/>
                </a:solidFill>
                <a:effectLst/>
                <a:latin typeface="Nunito" pitchFamily="2" charset="0"/>
              </a:rPr>
              <a:t>Abdus Salam International Centre for Theoretical Physics (</a:t>
            </a:r>
            <a:r>
              <a:rPr lang="en-US" b="1" i="0" u="none" strike="noStrike" dirty="0">
                <a:solidFill>
                  <a:srgbClr val="4578D1"/>
                </a:solidFill>
                <a:effectLst/>
                <a:latin typeface="Nunito" pitchFamily="2" charset="0"/>
                <a:hlinkClick r:id="rId5"/>
              </a:rPr>
              <a:t>ICTP</a:t>
            </a:r>
            <a:r>
              <a:rPr lang="en-US" b="1" i="0" dirty="0">
                <a:solidFill>
                  <a:srgbClr val="000000"/>
                </a:solidFill>
                <a:effectLst/>
                <a:latin typeface="Nunito" pitchFamily="2" charset="0"/>
              </a:rPr>
              <a:t>)</a:t>
            </a:r>
          </a:p>
          <a:p>
            <a:endParaRPr lang="en-CA" dirty="0"/>
          </a:p>
        </p:txBody>
      </p:sp>
    </p:spTree>
    <p:extLst>
      <p:ext uri="{BB962C8B-B14F-4D97-AF65-F5344CB8AC3E}">
        <p14:creationId xmlns:p14="http://schemas.microsoft.com/office/powerpoint/2010/main" val="3415677924"/>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ADDDD-3260-9982-4678-90305A4AE630}"/>
              </a:ext>
            </a:extLst>
          </p:cNvPr>
          <p:cNvSpPr>
            <a:spLocks noGrp="1"/>
          </p:cNvSpPr>
          <p:nvPr>
            <p:ph type="title"/>
          </p:nvPr>
        </p:nvSpPr>
        <p:spPr>
          <a:xfrm>
            <a:off x="517785" y="268990"/>
            <a:ext cx="11099800" cy="585449"/>
          </a:xfrm>
        </p:spPr>
        <p:txBody>
          <a:bodyPr>
            <a:noAutofit/>
          </a:bodyPr>
          <a:lstStyle/>
          <a:p>
            <a:r>
              <a:rPr lang="en-US" sz="4000" b="1" dirty="0">
                <a:latin typeface="Arial" panose="020B0604020202020204" pitchFamily="34" charset="0"/>
                <a:cs typeface="Arial" panose="020B0604020202020204" pitchFamily="34" charset="0"/>
              </a:rPr>
              <a:t>C14 Conferences</a:t>
            </a:r>
            <a:endParaRPr lang="en-CA" sz="40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FE2997B9-2939-CC65-93BB-CD3F281EFCDB}"/>
              </a:ext>
            </a:extLst>
          </p:cNvPr>
          <p:cNvSpPr>
            <a:spLocks noGrp="1"/>
          </p:cNvSpPr>
          <p:nvPr>
            <p:ph type="body" idx="1"/>
          </p:nvPr>
        </p:nvSpPr>
        <p:spPr>
          <a:xfrm>
            <a:off x="188687" y="2002971"/>
            <a:ext cx="12816114" cy="7481639"/>
          </a:xfrm>
        </p:spPr>
        <p:txBody>
          <a:bodyPr>
            <a:normAutofit fontScale="55000" lnSpcReduction="20000"/>
          </a:bodyPr>
          <a:lstStyle/>
          <a:p>
            <a:pPr>
              <a:spcBef>
                <a:spcPts val="0"/>
              </a:spcBef>
            </a:pPr>
            <a:r>
              <a:rPr lang="en-US" sz="4200" b="1" i="0" u="none" strike="noStrike" dirty="0">
                <a:solidFill>
                  <a:schemeClr val="accent1">
                    <a:lumMod val="75000"/>
                  </a:schemeClr>
                </a:solidFill>
                <a:effectLst/>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3rd WCPE</a:t>
            </a:r>
            <a:r>
              <a:rPr lang="en-US" sz="4200" b="1" u="none" strike="noStrike" dirty="0">
                <a:solidFill>
                  <a:schemeClr val="accent1">
                    <a:lumMod val="75000"/>
                  </a:schemeClr>
                </a:solidFill>
                <a:latin typeface="Arial" panose="020B0604020202020204" pitchFamily="34" charset="0"/>
                <a:cs typeface="Arial" panose="020B0604020202020204" pitchFamily="34" charset="0"/>
              </a:rPr>
              <a:t> </a:t>
            </a:r>
            <a:r>
              <a:rPr lang="en-US" sz="4200" b="0" i="0" dirty="0">
                <a:solidFill>
                  <a:schemeClr val="tx1"/>
                </a:solidFill>
                <a:effectLst/>
                <a:latin typeface="Arial" panose="020B0604020202020204" pitchFamily="34" charset="0"/>
                <a:cs typeface="Arial" panose="020B0604020202020204" pitchFamily="34" charset="0"/>
              </a:rPr>
              <a:t>Vietnam, 13-17 December 2021</a:t>
            </a:r>
          </a:p>
          <a:p>
            <a:pPr marL="0" algn="ctr" fontAlgn="ctr">
              <a:spcBef>
                <a:spcPts val="0"/>
              </a:spcBef>
            </a:pPr>
            <a:r>
              <a:rPr lang="en-US" sz="4200" b="1" i="0" dirty="0">
                <a:solidFill>
                  <a:schemeClr val="tx1"/>
                </a:solidFill>
                <a:effectLst/>
                <a:latin typeface="Arial" panose="020B0604020202020204" pitchFamily="34" charset="0"/>
                <a:cs typeface="Arial" panose="020B0604020202020204" pitchFamily="34" charset="0"/>
              </a:rPr>
              <a:t>2019</a:t>
            </a:r>
          </a:p>
          <a:p>
            <a:pPr>
              <a:spcBef>
                <a:spcPts val="0"/>
              </a:spcBef>
            </a:pPr>
            <a:r>
              <a:rPr lang="en-US" sz="4200" b="1" i="0" u="none" strike="noStrike" dirty="0">
                <a:solidFill>
                  <a:schemeClr val="accent1">
                    <a:lumMod val="50000"/>
                  </a:schemeClr>
                </a:solidFill>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GIREP-ICPE-EPEC 2019</a:t>
            </a:r>
            <a:r>
              <a:rPr lang="en-US" sz="4200" b="1" u="none" strike="noStrike" dirty="0">
                <a:solidFill>
                  <a:schemeClr val="tx1"/>
                </a:solidFill>
                <a:latin typeface="Arial" panose="020B0604020202020204" pitchFamily="34" charset="0"/>
                <a:cs typeface="Arial" panose="020B0604020202020204" pitchFamily="34" charset="0"/>
              </a:rPr>
              <a:t> </a:t>
            </a:r>
            <a:r>
              <a:rPr lang="en-US" sz="4200" b="0" i="0" dirty="0">
                <a:solidFill>
                  <a:schemeClr val="tx1"/>
                </a:solidFill>
                <a:effectLst/>
                <a:latin typeface="Arial" panose="020B0604020202020204" pitchFamily="34" charset="0"/>
                <a:cs typeface="Arial" panose="020B0604020202020204" pitchFamily="34" charset="0"/>
              </a:rPr>
              <a:t>1-5 July 2019, Budapest, Hungary</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2018</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4"/>
              </a:rPr>
              <a:t>International Conference on Physics Education 2018: ICPE-SAIP-WITS</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1-5 October 2018, Johannesburg, South Africa </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2017</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5"/>
              </a:rPr>
              <a:t>GIREP-ICPE-EPEC 2017: </a:t>
            </a:r>
            <a:r>
              <a:rPr lang="en-US" sz="4200" b="1" i="1" u="none" strike="noStrike" dirty="0">
                <a:solidFill>
                  <a:srgbClr val="000000"/>
                </a:solidFill>
                <a:effectLst/>
                <a:latin typeface="Arial" panose="020B0604020202020204" pitchFamily="34" charset="0"/>
                <a:cs typeface="Arial" panose="020B0604020202020204" pitchFamily="34" charset="0"/>
                <a:hlinkClick r:id="rId5"/>
              </a:rPr>
              <a:t>Bridging Research and Practice in Physics Teaching and Learning</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3-7 July 2017, Dublin, Ireland</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2016</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6"/>
              </a:rPr>
              <a:t>The Second World Conference on Physics Education 2- 2016: </a:t>
            </a:r>
            <a:r>
              <a:rPr lang="en-US" sz="4200" b="1" i="1" u="none" strike="noStrike" dirty="0">
                <a:solidFill>
                  <a:srgbClr val="000000"/>
                </a:solidFill>
                <a:effectLst/>
                <a:latin typeface="Arial" panose="020B0604020202020204" pitchFamily="34" charset="0"/>
                <a:cs typeface="Arial" panose="020B0604020202020204" pitchFamily="34" charset="0"/>
                <a:hlinkClick r:id="rId6"/>
              </a:rPr>
              <a:t>Contemporary Science Education and Challenges in the Present Society: perspectives in Physics Teaching and Learning</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10-15 July 2016, Sao Paulo, Brazil</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2015</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7"/>
              </a:rPr>
              <a:t>International Conference on Physics Education 2015:</a:t>
            </a:r>
            <a:r>
              <a:rPr lang="en-US" sz="4200" b="1" i="1" u="none" strike="noStrike" dirty="0">
                <a:solidFill>
                  <a:srgbClr val="000000"/>
                </a:solidFill>
                <a:effectLst/>
                <a:latin typeface="Arial" panose="020B0604020202020204" pitchFamily="34" charset="0"/>
                <a:cs typeface="Arial" panose="020B0604020202020204" pitchFamily="34" charset="0"/>
                <a:hlinkClick r:id="rId7"/>
              </a:rPr>
              <a:t> Engaging Students in Physics – Research and Practice</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9-14 August 2015, Beijing, China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2014</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8"/>
              </a:rPr>
              <a:t>GIREP-MPTL International Conference 2014</a:t>
            </a:r>
            <a:r>
              <a:rPr lang="en-US" sz="4200" b="1" i="0" u="none" strike="noStrike" dirty="0">
                <a:solidFill>
                  <a:srgbClr val="000000"/>
                </a:solidFill>
                <a:effectLst/>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7-12 July 2014, Palermo, Italy</a:t>
            </a:r>
          </a:p>
          <a:p>
            <a:pPr marL="0" indent="0" algn="l">
              <a:spcBef>
                <a:spcPts val="0"/>
              </a:spcBef>
              <a:buNone/>
            </a:pPr>
            <a:endParaRPr lang="en-US" sz="4200" b="0" i="0" dirty="0">
              <a:solidFill>
                <a:srgbClr val="666666"/>
              </a:solidFill>
              <a:effectLst/>
              <a:latin typeface="Arial" panose="020B0604020202020204" pitchFamily="34" charset="0"/>
              <a:cs typeface="Arial" panose="020B0604020202020204" pitchFamily="34" charset="0"/>
            </a:endParaRP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9"/>
              </a:rPr>
              <a:t>International Conference on Physics Education 2014</a:t>
            </a:r>
            <a:r>
              <a:rPr lang="en-US" sz="4200" b="1" i="0" u="none" strike="noStrike" dirty="0">
                <a:solidFill>
                  <a:srgbClr val="000000"/>
                </a:solidFill>
                <a:effectLst/>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18-22 August 2014, Córdoba, Argentina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2013</a:t>
            </a:r>
          </a:p>
          <a:p>
            <a:pPr>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10"/>
              </a:rPr>
              <a:t>11th Interamerican Conferences on Physics Education</a:t>
            </a:r>
            <a:r>
              <a:rPr lang="en-US" sz="4200" b="1" u="none" strike="noStrike" dirty="0">
                <a:latin typeface="Arial" panose="020B0604020202020204" pitchFamily="34" charset="0"/>
                <a:cs typeface="Arial" panose="020B0604020202020204" pitchFamily="34" charset="0"/>
              </a:rPr>
              <a:t> </a:t>
            </a:r>
            <a:r>
              <a:rPr lang="en-US" sz="4200" b="1" i="0" dirty="0">
                <a:solidFill>
                  <a:srgbClr val="000000"/>
                </a:solidFill>
                <a:effectLst/>
                <a:latin typeface="Arial" panose="020B0604020202020204" pitchFamily="34" charset="0"/>
                <a:cs typeface="Arial" panose="020B0604020202020204" pitchFamily="34" charset="0"/>
              </a:rPr>
              <a:t>Canadian-American-Mexican Graduate Student Physics Conference </a:t>
            </a:r>
            <a:r>
              <a:rPr lang="en-US" sz="4200" b="0" i="0" dirty="0">
                <a:solidFill>
                  <a:srgbClr val="666666"/>
                </a:solidFill>
                <a:effectLst/>
                <a:latin typeface="Arial" panose="020B0604020202020204" pitchFamily="34" charset="0"/>
                <a:cs typeface="Arial" panose="020B0604020202020204" pitchFamily="34" charset="0"/>
              </a:rPr>
              <a:t>15-18 August 2013, Ontario, Canada</a:t>
            </a:r>
          </a:p>
          <a:p>
            <a:pPr marL="0" indent="0" algn="l">
              <a:spcBef>
                <a:spcPts val="0"/>
              </a:spcBef>
              <a:buNone/>
            </a:pPr>
            <a:endParaRPr lang="en-US" sz="4200" b="0" i="0" dirty="0">
              <a:solidFill>
                <a:srgbClr val="666666"/>
              </a:solidFill>
              <a:effectLst/>
              <a:latin typeface="Arial" panose="020B0604020202020204" pitchFamily="34" charset="0"/>
              <a:cs typeface="Arial" panose="020B0604020202020204" pitchFamily="34" charset="0"/>
            </a:endParaRPr>
          </a:p>
          <a:p>
            <a:endParaRPr lang="en-CA" dirty="0"/>
          </a:p>
        </p:txBody>
      </p:sp>
    </p:spTree>
    <p:extLst>
      <p:ext uri="{BB962C8B-B14F-4D97-AF65-F5344CB8AC3E}">
        <p14:creationId xmlns:p14="http://schemas.microsoft.com/office/powerpoint/2010/main" val="228469684"/>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ADDDD-3260-9982-4678-90305A4AE630}"/>
              </a:ext>
            </a:extLst>
          </p:cNvPr>
          <p:cNvSpPr>
            <a:spLocks noGrp="1"/>
          </p:cNvSpPr>
          <p:nvPr>
            <p:ph type="title"/>
          </p:nvPr>
        </p:nvSpPr>
        <p:spPr>
          <a:xfrm>
            <a:off x="952500" y="130630"/>
            <a:ext cx="11099800" cy="874078"/>
          </a:xfrm>
        </p:spPr>
        <p:txBody>
          <a:bodyPr>
            <a:normAutofit/>
          </a:bodyPr>
          <a:lstStyle/>
          <a:p>
            <a:r>
              <a:rPr lang="en-US" sz="4000" b="1" dirty="0">
                <a:latin typeface="Arial" panose="020B0604020202020204" pitchFamily="34" charset="0"/>
                <a:cs typeface="Arial" panose="020B0604020202020204" pitchFamily="34" charset="0"/>
              </a:rPr>
              <a:t>C14 Conferences (Continued)</a:t>
            </a:r>
            <a:endParaRPr lang="en-CA" sz="4000"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FE2997B9-2939-CC65-93BB-CD3F281EFCDB}"/>
              </a:ext>
            </a:extLst>
          </p:cNvPr>
          <p:cNvSpPr>
            <a:spLocks noGrp="1"/>
          </p:cNvSpPr>
          <p:nvPr>
            <p:ph type="body" idx="1"/>
          </p:nvPr>
        </p:nvSpPr>
        <p:spPr>
          <a:xfrm>
            <a:off x="349598" y="1293223"/>
            <a:ext cx="12517315" cy="8072847"/>
          </a:xfrm>
        </p:spPr>
        <p:txBody>
          <a:bodyPr>
            <a:normAutofit fontScale="47500" lnSpcReduction="20000"/>
          </a:bodyPr>
          <a:lstStyle/>
          <a:p>
            <a:pPr marL="0" algn="l">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2"/>
              </a:rPr>
              <a:t>International Conference on Physics Education</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5-9 August 2013, Prague, Czech Republic</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2012</a:t>
            </a:r>
          </a:p>
          <a:p>
            <a:pPr marL="0" algn="l">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3"/>
              </a:rPr>
              <a:t>World Conference on Physics Education</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1–6 July 2012, Istanbul, Turkey</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2011</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International Conference on Physics Education ICPE 2011: Training Physics Teachers and Educational Networks </a:t>
            </a:r>
            <a:r>
              <a:rPr lang="en-US" sz="4200" b="0" i="0" dirty="0">
                <a:solidFill>
                  <a:srgbClr val="666666"/>
                </a:solidFill>
                <a:effectLst/>
                <a:latin typeface="Arial" panose="020B0604020202020204" pitchFamily="34" charset="0"/>
                <a:cs typeface="Arial" panose="020B0604020202020204" pitchFamily="34" charset="0"/>
              </a:rPr>
              <a:t>15–19 August 2011, Mexico City, Mexico</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2010</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Teaching and Learning Physics Today: Challenges? Benefits? </a:t>
            </a:r>
            <a:r>
              <a:rPr lang="en-US" sz="4200" b="0" i="0" dirty="0">
                <a:solidFill>
                  <a:srgbClr val="666666"/>
                </a:solidFill>
                <a:effectLst/>
                <a:latin typeface="Arial" panose="020B0604020202020204" pitchFamily="34" charset="0"/>
                <a:cs typeface="Arial" panose="020B0604020202020204" pitchFamily="34" charset="0"/>
              </a:rPr>
              <a:t>22–27 August 2010, Reims, France</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2009</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10th Inter-American Conference on Physics Education </a:t>
            </a:r>
            <a:r>
              <a:rPr lang="en-US" sz="4200" b="0" i="0" dirty="0">
                <a:solidFill>
                  <a:srgbClr val="666666"/>
                </a:solidFill>
                <a:effectLst/>
                <a:latin typeface="Arial" panose="020B0604020202020204" pitchFamily="34" charset="0"/>
                <a:cs typeface="Arial" panose="020B0604020202020204" pitchFamily="34" charset="0"/>
              </a:rPr>
              <a:t>6-10 July 2009, Medellin, Colombia</a:t>
            </a:r>
          </a:p>
          <a:p>
            <a:pPr marL="0" indent="0" algn="l">
              <a:spcBef>
                <a:spcPts val="0"/>
              </a:spcBef>
              <a:buNone/>
            </a:pPr>
            <a:endParaRPr lang="en-US" sz="4200"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International Conference on Physics Education </a:t>
            </a:r>
            <a:r>
              <a:rPr lang="en-US" sz="4200" b="0" i="0" dirty="0">
                <a:solidFill>
                  <a:srgbClr val="666666"/>
                </a:solidFill>
                <a:effectLst/>
                <a:latin typeface="Arial" panose="020B0604020202020204" pitchFamily="34" charset="0"/>
                <a:cs typeface="Arial" panose="020B0604020202020204" pitchFamily="34" charset="0"/>
              </a:rPr>
              <a:t>18-24 October 2009, Bangkok, Thailand</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2007</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International Conference on Physics Education: Building Careers with Physics </a:t>
            </a:r>
            <a:r>
              <a:rPr lang="en-US" sz="4200" b="0" i="0" dirty="0">
                <a:solidFill>
                  <a:srgbClr val="666666"/>
                </a:solidFill>
                <a:effectLst/>
                <a:latin typeface="Arial" panose="020B0604020202020204" pitchFamily="34" charset="0"/>
                <a:cs typeface="Arial" panose="020B0604020202020204" pitchFamily="34" charset="0"/>
              </a:rPr>
              <a:t>11-16 November 2007, Palais des </a:t>
            </a:r>
            <a:r>
              <a:rPr lang="en-US" sz="4200" b="0" i="0" dirty="0" err="1">
                <a:solidFill>
                  <a:srgbClr val="666666"/>
                </a:solidFill>
                <a:effectLst/>
                <a:latin typeface="Arial" panose="020B0604020202020204" pitchFamily="34" charset="0"/>
                <a:cs typeface="Arial" panose="020B0604020202020204" pitchFamily="34" charset="0"/>
              </a:rPr>
              <a:t>Congres</a:t>
            </a:r>
            <a:r>
              <a:rPr lang="en-US" sz="4200" b="0" i="0" dirty="0">
                <a:solidFill>
                  <a:srgbClr val="666666"/>
                </a:solidFill>
                <a:effectLst/>
                <a:latin typeface="Arial" panose="020B0604020202020204" pitchFamily="34" charset="0"/>
                <a:cs typeface="Arial" panose="020B0604020202020204" pitchFamily="34" charset="0"/>
              </a:rPr>
              <a:t>, Marrakech</a:t>
            </a:r>
          </a:p>
          <a:p>
            <a:pPr marL="0" indent="0" algn="l">
              <a:spcBef>
                <a:spcPts val="0"/>
              </a:spcBef>
              <a:buNone/>
            </a:pPr>
            <a:endParaRPr lang="en-US" sz="4200"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GIREP-EPEC 2007 Frontiers of Physics Education </a:t>
            </a:r>
            <a:r>
              <a:rPr lang="en-US" sz="4200" b="0" i="0" dirty="0">
                <a:solidFill>
                  <a:srgbClr val="666666"/>
                </a:solidFill>
                <a:effectLst/>
                <a:latin typeface="Arial" panose="020B0604020202020204" pitchFamily="34" charset="0"/>
                <a:cs typeface="Arial" panose="020B0604020202020204" pitchFamily="34" charset="0"/>
              </a:rPr>
              <a:t>August 26-31 2007, </a:t>
            </a:r>
            <a:r>
              <a:rPr lang="en-US" sz="4200" b="0" i="0" dirty="0" err="1">
                <a:solidFill>
                  <a:srgbClr val="666666"/>
                </a:solidFill>
                <a:effectLst/>
                <a:latin typeface="Arial" panose="020B0604020202020204" pitchFamily="34" charset="0"/>
                <a:cs typeface="Arial" panose="020B0604020202020204" pitchFamily="34" charset="0"/>
              </a:rPr>
              <a:t>Opatija</a:t>
            </a:r>
            <a:r>
              <a:rPr lang="en-US" sz="4200" b="0" i="0" dirty="0">
                <a:solidFill>
                  <a:srgbClr val="666666"/>
                </a:solidFill>
                <a:effectLst/>
                <a:latin typeface="Arial" panose="020B0604020202020204" pitchFamily="34" charset="0"/>
                <a:cs typeface="Arial" panose="020B0604020202020204" pitchFamily="34" charset="0"/>
              </a:rPr>
              <a:t>, Croatia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2006</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International Conference on Physics Education 2006 </a:t>
            </a:r>
            <a:r>
              <a:rPr lang="en-US" sz="4200" b="0" i="0" dirty="0">
                <a:solidFill>
                  <a:srgbClr val="666666"/>
                </a:solidFill>
                <a:effectLst/>
                <a:latin typeface="Arial" panose="020B0604020202020204" pitchFamily="34" charset="0"/>
                <a:cs typeface="Arial" panose="020B0604020202020204" pitchFamily="34" charset="0"/>
              </a:rPr>
              <a:t>15-20 August 2006, Tokyo, Japan</a:t>
            </a:r>
          </a:p>
          <a:p>
            <a:pPr marL="0" indent="0" algn="l">
              <a:spcBef>
                <a:spcPts val="0"/>
              </a:spcBef>
              <a:buNone/>
            </a:pPr>
            <a:endParaRPr lang="en-US" sz="4200"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sz="4200" b="1" i="0" u="none" strike="noStrike" dirty="0">
                <a:solidFill>
                  <a:srgbClr val="000000"/>
                </a:solidFill>
                <a:effectLst/>
                <a:latin typeface="Arial" panose="020B0604020202020204" pitchFamily="34" charset="0"/>
                <a:cs typeface="Arial" panose="020B0604020202020204" pitchFamily="34" charset="0"/>
                <a:hlinkClick r:id="rId4"/>
              </a:rPr>
              <a:t>9th Inter-American Conference on Physics Education</a:t>
            </a:r>
            <a:r>
              <a:rPr lang="en-US" sz="4200" b="1" u="none" strike="noStrike" dirty="0">
                <a:latin typeface="Arial" panose="020B0604020202020204" pitchFamily="34" charset="0"/>
                <a:cs typeface="Arial" panose="020B0604020202020204" pitchFamily="34" charset="0"/>
              </a:rPr>
              <a:t> </a:t>
            </a:r>
            <a:r>
              <a:rPr lang="en-US" sz="4200" b="0" i="0" dirty="0">
                <a:solidFill>
                  <a:srgbClr val="666666"/>
                </a:solidFill>
                <a:effectLst/>
                <a:latin typeface="Arial" panose="020B0604020202020204" pitchFamily="34" charset="0"/>
                <a:cs typeface="Arial" panose="020B0604020202020204" pitchFamily="34" charset="0"/>
              </a:rPr>
              <a:t>3-7 March 2006, San Jose, Costa Rica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2005</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World View on Physics Education in 2005: Focusing on Change </a:t>
            </a:r>
            <a:r>
              <a:rPr lang="en-US" sz="4200" b="0" i="0" dirty="0">
                <a:solidFill>
                  <a:srgbClr val="666666"/>
                </a:solidFill>
                <a:effectLst/>
                <a:latin typeface="Arial" panose="020B0604020202020204" pitchFamily="34" charset="0"/>
                <a:cs typeface="Arial" panose="020B0604020202020204" pitchFamily="34" charset="0"/>
              </a:rPr>
              <a:t>21-26 August 2005, New Delhi, India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2004</a:t>
            </a:r>
          </a:p>
          <a:p>
            <a:pPr marL="0" algn="l">
              <a:spcBef>
                <a:spcPts val="0"/>
              </a:spcBef>
            </a:pPr>
            <a:r>
              <a:rPr lang="en-US" sz="4200" b="1" i="0" dirty="0">
                <a:solidFill>
                  <a:srgbClr val="000000"/>
                </a:solidFill>
                <a:effectLst/>
                <a:latin typeface="Arial" panose="020B0604020202020204" pitchFamily="34" charset="0"/>
                <a:cs typeface="Arial" panose="020B0604020202020204" pitchFamily="34" charset="0"/>
              </a:rPr>
              <a:t>What Physics Should We Teach? SAIP-ICPE International Conference </a:t>
            </a:r>
            <a:r>
              <a:rPr lang="en-US" sz="4200" b="0" i="0" dirty="0">
                <a:solidFill>
                  <a:srgbClr val="666666"/>
                </a:solidFill>
                <a:effectLst/>
                <a:latin typeface="Arial" panose="020B0604020202020204" pitchFamily="34" charset="0"/>
                <a:cs typeface="Arial" panose="020B0604020202020204" pitchFamily="34" charset="0"/>
              </a:rPr>
              <a:t>5-8 July 2004, Durban, South Africa</a:t>
            </a:r>
          </a:p>
          <a:p>
            <a:pPr marL="0" algn="ctr" fontAlgn="ctr">
              <a:spcBef>
                <a:spcPts val="0"/>
              </a:spcBef>
            </a:pPr>
            <a:r>
              <a:rPr lang="en-US" sz="4200" b="1" i="0" dirty="0">
                <a:solidFill>
                  <a:srgbClr val="FFFFFF"/>
                </a:solidFill>
                <a:effectLst/>
                <a:latin typeface="Arial" panose="020B0604020202020204" pitchFamily="34" charset="0"/>
                <a:cs typeface="Arial" panose="020B0604020202020204" pitchFamily="34" charset="0"/>
              </a:rPr>
              <a:t>2003</a:t>
            </a:r>
          </a:p>
          <a:p>
            <a:endParaRPr lang="en-CA" dirty="0"/>
          </a:p>
        </p:txBody>
      </p:sp>
    </p:spTree>
    <p:extLst>
      <p:ext uri="{BB962C8B-B14F-4D97-AF65-F5344CB8AC3E}">
        <p14:creationId xmlns:p14="http://schemas.microsoft.com/office/powerpoint/2010/main" val="332238794"/>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ADDDD-3260-9982-4678-90305A4AE630}"/>
              </a:ext>
            </a:extLst>
          </p:cNvPr>
          <p:cNvSpPr>
            <a:spLocks noGrp="1"/>
          </p:cNvSpPr>
          <p:nvPr>
            <p:ph type="title"/>
          </p:nvPr>
        </p:nvSpPr>
        <p:spPr>
          <a:xfrm>
            <a:off x="952500" y="254001"/>
            <a:ext cx="11099800" cy="622300"/>
          </a:xfrm>
        </p:spPr>
        <p:txBody>
          <a:bodyPr>
            <a:normAutofit fontScale="90000"/>
          </a:bodyPr>
          <a:lstStyle/>
          <a:p>
            <a:r>
              <a:rPr lang="en-US" sz="4000" b="1" dirty="0">
                <a:latin typeface="Arial" panose="020B0604020202020204" pitchFamily="34" charset="0"/>
                <a:cs typeface="Arial" panose="020B0604020202020204" pitchFamily="34" charset="0"/>
              </a:rPr>
              <a:t>C14 Conferences (continued)</a:t>
            </a:r>
            <a:endParaRPr lang="en-CA" sz="4000"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FE2997B9-2939-CC65-93BB-CD3F281EFCDB}"/>
              </a:ext>
            </a:extLst>
          </p:cNvPr>
          <p:cNvSpPr>
            <a:spLocks noGrp="1"/>
          </p:cNvSpPr>
          <p:nvPr>
            <p:ph type="body" idx="1"/>
          </p:nvPr>
        </p:nvSpPr>
        <p:spPr>
          <a:xfrm>
            <a:off x="248193" y="1044101"/>
            <a:ext cx="12475029" cy="8583225"/>
          </a:xfrm>
        </p:spPr>
        <p:txBody>
          <a:bodyPr>
            <a:normAutofit fontScale="62500" lnSpcReduction="20000"/>
          </a:bodyPr>
          <a:lstStyle/>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2003</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8th Inter-American Conference on Physics Education </a:t>
            </a:r>
            <a:r>
              <a:rPr lang="en-US" b="0" i="0" dirty="0">
                <a:solidFill>
                  <a:srgbClr val="666666"/>
                </a:solidFill>
                <a:effectLst/>
                <a:latin typeface="Arial" panose="020B0604020202020204" pitchFamily="34" charset="0"/>
                <a:cs typeface="Arial" panose="020B0604020202020204" pitchFamily="34" charset="0"/>
              </a:rPr>
              <a:t>7-11 July 2003, Havana, Cuba</a:t>
            </a:r>
          </a:p>
          <a:p>
            <a:pPr marL="0" indent="0" algn="l">
              <a:spcBef>
                <a:spcPts val="0"/>
              </a:spcBef>
              <a:buNone/>
            </a:pPr>
            <a:endParaRPr lang="en-US"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Summer Course on Research in Physics Education </a:t>
            </a:r>
            <a:r>
              <a:rPr lang="en-US" b="0" i="0" dirty="0">
                <a:solidFill>
                  <a:srgbClr val="666666"/>
                </a:solidFill>
                <a:effectLst/>
                <a:latin typeface="Arial" panose="020B0604020202020204" pitchFamily="34" charset="0"/>
                <a:cs typeface="Arial" panose="020B0604020202020204" pitchFamily="34" charset="0"/>
              </a:rPr>
              <a:t>15-25 July 2003, Rome, Italy</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2002</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Physics in New Fields and Modern Applications </a:t>
            </a:r>
            <a:r>
              <a:rPr lang="en-US" b="0" i="0" dirty="0">
                <a:solidFill>
                  <a:srgbClr val="666666"/>
                </a:solidFill>
                <a:effectLst/>
                <a:latin typeface="Arial" panose="020B0604020202020204" pitchFamily="34" charset="0"/>
                <a:cs typeface="Arial" panose="020B0604020202020204" pitchFamily="34" charset="0"/>
              </a:rPr>
              <a:t>5 August 2002, Lund, Sweden</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2001</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Computer and Information Technology in Physics Education </a:t>
            </a:r>
            <a:r>
              <a:rPr lang="en-US" b="0" i="0" dirty="0">
                <a:solidFill>
                  <a:srgbClr val="666666"/>
                </a:solidFill>
                <a:effectLst/>
                <a:latin typeface="Arial" panose="020B0604020202020204" pitchFamily="34" charset="0"/>
                <a:cs typeface="Arial" panose="020B0604020202020204" pitchFamily="34" charset="0"/>
              </a:rPr>
              <a:t>4-6 December 2001, Quezon City, Metro Manila, Philippines</a:t>
            </a:r>
          </a:p>
          <a:p>
            <a:pPr marL="0" indent="0" algn="l">
              <a:spcBef>
                <a:spcPts val="0"/>
              </a:spcBef>
              <a:buNone/>
            </a:pPr>
            <a:endParaRPr lang="en-US"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International Conference on Physics Education in Cultural Context </a:t>
            </a:r>
            <a:r>
              <a:rPr lang="en-US" b="0" i="0" dirty="0">
                <a:solidFill>
                  <a:srgbClr val="666666"/>
                </a:solidFill>
                <a:effectLst/>
                <a:latin typeface="Arial" panose="020B0604020202020204" pitchFamily="34" charset="0"/>
                <a:cs typeface="Arial" panose="020B0604020202020204" pitchFamily="34" charset="0"/>
              </a:rPr>
              <a:t>13-17 August 2001, </a:t>
            </a:r>
            <a:r>
              <a:rPr lang="en-US" b="0" i="0" dirty="0" err="1">
                <a:solidFill>
                  <a:srgbClr val="666666"/>
                </a:solidFill>
                <a:effectLst/>
                <a:latin typeface="Arial" panose="020B0604020202020204" pitchFamily="34" charset="0"/>
                <a:cs typeface="Arial" panose="020B0604020202020204" pitchFamily="34" charset="0"/>
              </a:rPr>
              <a:t>Cheongwon</a:t>
            </a:r>
            <a:r>
              <a:rPr lang="en-US" b="0" i="0" dirty="0">
                <a:solidFill>
                  <a:srgbClr val="666666"/>
                </a:solidFill>
                <a:effectLst/>
                <a:latin typeface="Arial" panose="020B0604020202020204" pitchFamily="34" charset="0"/>
                <a:cs typeface="Arial" panose="020B0604020202020204" pitchFamily="34" charset="0"/>
              </a:rPr>
              <a:t>, South Korea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2000</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Physics Teachers Education Beyond 2000 </a:t>
            </a:r>
            <a:r>
              <a:rPr lang="en-US" b="0" i="0" dirty="0">
                <a:solidFill>
                  <a:srgbClr val="666666"/>
                </a:solidFill>
                <a:effectLst/>
                <a:latin typeface="Arial" panose="020B0604020202020204" pitchFamily="34" charset="0"/>
                <a:cs typeface="Arial" panose="020B0604020202020204" pitchFamily="34" charset="0"/>
              </a:rPr>
              <a:t>27 August-1 September 2000, Barcelona, Spain</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1999</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International Conference of Physics Teachers and Educators </a:t>
            </a:r>
            <a:r>
              <a:rPr lang="en-US" b="0" i="0" dirty="0">
                <a:solidFill>
                  <a:srgbClr val="666666"/>
                </a:solidFill>
                <a:effectLst/>
                <a:latin typeface="Arial" panose="020B0604020202020204" pitchFamily="34" charset="0"/>
                <a:cs typeface="Arial" panose="020B0604020202020204" pitchFamily="34" charset="0"/>
              </a:rPr>
              <a:t>19-23 August 1999, Guilin, China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1998</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Hands-on Experiments in Physics Education </a:t>
            </a:r>
            <a:r>
              <a:rPr lang="en-US" b="0" i="0" dirty="0">
                <a:solidFill>
                  <a:srgbClr val="666666"/>
                </a:solidFill>
                <a:effectLst/>
                <a:latin typeface="Arial" panose="020B0604020202020204" pitchFamily="34" charset="0"/>
                <a:cs typeface="Arial" panose="020B0604020202020204" pitchFamily="34" charset="0"/>
              </a:rPr>
              <a:t>23-28 August 1998, Duisburg, Germany</a:t>
            </a:r>
          </a:p>
          <a:p>
            <a:pPr marL="0" algn="l">
              <a:spcBef>
                <a:spcPts val="0"/>
              </a:spcBef>
            </a:pPr>
            <a:endParaRPr lang="en-US"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International Conference on New Technologies in Physics Education </a:t>
            </a:r>
            <a:r>
              <a:rPr lang="en-US" b="0" i="0" dirty="0">
                <a:solidFill>
                  <a:srgbClr val="666666"/>
                </a:solidFill>
                <a:effectLst/>
                <a:latin typeface="Arial" panose="020B0604020202020204" pitchFamily="34" charset="0"/>
                <a:cs typeface="Arial" panose="020B0604020202020204" pitchFamily="34" charset="0"/>
              </a:rPr>
              <a:t>19-22 October 1998, Hefei, China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1997</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6th Inter-American Conference on Physics Education </a:t>
            </a:r>
            <a:r>
              <a:rPr lang="en-US" b="0" i="0" dirty="0">
                <a:solidFill>
                  <a:srgbClr val="666666"/>
                </a:solidFill>
                <a:effectLst/>
                <a:latin typeface="Arial" panose="020B0604020202020204" pitchFamily="34" charset="0"/>
                <a:cs typeface="Arial" panose="020B0604020202020204" pitchFamily="34" charset="0"/>
              </a:rPr>
              <a:t>28 June-5 July 1997, Cordoba, Argentina</a:t>
            </a:r>
          </a:p>
          <a:p>
            <a:pPr marL="0" indent="0" algn="l">
              <a:spcBef>
                <a:spcPts val="0"/>
              </a:spcBef>
              <a:buNone/>
            </a:pPr>
            <a:endParaRPr lang="en-US"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Creativity in Physics Education </a:t>
            </a:r>
            <a:r>
              <a:rPr lang="en-US" b="0" i="0" dirty="0">
                <a:solidFill>
                  <a:srgbClr val="666666"/>
                </a:solidFill>
                <a:effectLst/>
                <a:latin typeface="Arial" panose="020B0604020202020204" pitchFamily="34" charset="0"/>
                <a:cs typeface="Arial" panose="020B0604020202020204" pitchFamily="34" charset="0"/>
              </a:rPr>
              <a:t>15-22 August 1997, Sopron, Hungary</a:t>
            </a:r>
          </a:p>
          <a:p>
            <a:pPr marL="0" indent="0" algn="l">
              <a:spcBef>
                <a:spcPts val="0"/>
              </a:spcBef>
              <a:buNone/>
            </a:pPr>
            <a:endParaRPr lang="en-US" b="0" i="0" dirty="0">
              <a:solidFill>
                <a:srgbClr val="666666"/>
              </a:solidFill>
              <a:effectLst/>
              <a:latin typeface="Arial" panose="020B0604020202020204" pitchFamily="34" charset="0"/>
              <a:cs typeface="Arial" panose="020B0604020202020204" pitchFamily="34" charset="0"/>
            </a:endParaRP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Taller </a:t>
            </a:r>
            <a:r>
              <a:rPr lang="en-US" b="1" i="0" dirty="0" err="1">
                <a:solidFill>
                  <a:srgbClr val="000000"/>
                </a:solidFill>
                <a:effectLst/>
                <a:latin typeface="Arial" panose="020B0604020202020204" pitchFamily="34" charset="0"/>
                <a:cs typeface="Arial" panose="020B0604020202020204" pitchFamily="34" charset="0"/>
              </a:rPr>
              <a:t>Iberoamericano</a:t>
            </a:r>
            <a:r>
              <a:rPr lang="en-US" b="1" i="0" dirty="0">
                <a:solidFill>
                  <a:srgbClr val="000000"/>
                </a:solidFill>
                <a:effectLst/>
                <a:latin typeface="Arial" panose="020B0604020202020204" pitchFamily="34" charset="0"/>
                <a:cs typeface="Arial" panose="020B0604020202020204" pitchFamily="34" charset="0"/>
              </a:rPr>
              <a:t> de </a:t>
            </a:r>
            <a:r>
              <a:rPr lang="en-US" b="1" i="0" dirty="0" err="1">
                <a:solidFill>
                  <a:srgbClr val="000000"/>
                </a:solidFill>
                <a:effectLst/>
                <a:latin typeface="Arial" panose="020B0604020202020204" pitchFamily="34" charset="0"/>
                <a:cs typeface="Arial" panose="020B0604020202020204" pitchFamily="34" charset="0"/>
              </a:rPr>
              <a:t>Enseñ</a:t>
            </a:r>
            <a:r>
              <a:rPr lang="en-US" b="1" i="0" dirty="0">
                <a:solidFill>
                  <a:srgbClr val="000000"/>
                </a:solidFill>
                <a:effectLst/>
                <a:latin typeface="Arial" panose="020B0604020202020204" pitchFamily="34" charset="0"/>
                <a:cs typeface="Arial" panose="020B0604020202020204" pitchFamily="34" charset="0"/>
              </a:rPr>
              <a:t> de la </a:t>
            </a:r>
            <a:r>
              <a:rPr lang="en-US" b="1" i="0" dirty="0" err="1">
                <a:solidFill>
                  <a:srgbClr val="000000"/>
                </a:solidFill>
                <a:effectLst/>
                <a:latin typeface="Arial" panose="020B0604020202020204" pitchFamily="34" charset="0"/>
                <a:cs typeface="Arial" panose="020B0604020202020204" pitchFamily="34" charset="0"/>
              </a:rPr>
              <a:t>Fisica</a:t>
            </a:r>
            <a:r>
              <a:rPr lang="en-US" b="1" i="0" dirty="0">
                <a:solidFill>
                  <a:srgbClr val="000000"/>
                </a:solidFill>
                <a:effectLst/>
                <a:latin typeface="Arial" panose="020B0604020202020204" pitchFamily="34" charset="0"/>
                <a:cs typeface="Arial" panose="020B0604020202020204" pitchFamily="34" charset="0"/>
              </a:rPr>
              <a:t> </a:t>
            </a:r>
            <a:r>
              <a:rPr lang="en-US" b="1" i="0" dirty="0" err="1">
                <a:solidFill>
                  <a:srgbClr val="000000"/>
                </a:solidFill>
                <a:effectLst/>
                <a:latin typeface="Arial" panose="020B0604020202020204" pitchFamily="34" charset="0"/>
                <a:cs typeface="Arial" panose="020B0604020202020204" pitchFamily="34" charset="0"/>
              </a:rPr>
              <a:t>Universitaria</a:t>
            </a:r>
            <a:r>
              <a:rPr lang="en-US" b="1" dirty="0">
                <a:latin typeface="Arial" panose="020B0604020202020204" pitchFamily="34" charset="0"/>
                <a:cs typeface="Arial" panose="020B0604020202020204" pitchFamily="34" charset="0"/>
              </a:rPr>
              <a:t> </a:t>
            </a:r>
            <a:r>
              <a:rPr lang="en-US" b="0" i="0" dirty="0">
                <a:solidFill>
                  <a:srgbClr val="666666"/>
                </a:solidFill>
                <a:effectLst/>
                <a:latin typeface="Arial" panose="020B0604020202020204" pitchFamily="34" charset="0"/>
                <a:cs typeface="Arial" panose="020B0604020202020204" pitchFamily="34" charset="0"/>
              </a:rPr>
              <a:t>Havana, Cuba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1996</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New Ways of Teaching Physics </a:t>
            </a:r>
            <a:r>
              <a:rPr lang="en-US" b="0" i="0" dirty="0">
                <a:solidFill>
                  <a:srgbClr val="666666"/>
                </a:solidFill>
                <a:effectLst/>
                <a:latin typeface="Arial" panose="020B0604020202020204" pitchFamily="34" charset="0"/>
                <a:cs typeface="Arial" panose="020B0604020202020204" pitchFamily="34" charset="0"/>
              </a:rPr>
              <a:t>21-27 August 1996, Ljubljana, Slovenia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1995</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International Conference on Physics Education – New Movement of Reform on Physics Teaching</a:t>
            </a:r>
          </a:p>
          <a:p>
            <a:pPr marL="0" indent="0" algn="l">
              <a:spcBef>
                <a:spcPts val="0"/>
              </a:spcBef>
              <a:buNone/>
            </a:pPr>
            <a:r>
              <a:rPr lang="en-US" b="0" i="0" dirty="0">
                <a:solidFill>
                  <a:srgbClr val="666666"/>
                </a:solidFill>
                <a:effectLst/>
                <a:latin typeface="Arial" panose="020B0604020202020204" pitchFamily="34" charset="0"/>
                <a:cs typeface="Arial" panose="020B0604020202020204" pitchFamily="34" charset="0"/>
              </a:rPr>
              <a:t>5-9 August 1995, Nanjing, P.R. China</a:t>
            </a:r>
          </a:p>
          <a:p>
            <a:pPr marL="0" algn="ctr" fontAlgn="ctr">
              <a:spcBef>
                <a:spcPts val="0"/>
              </a:spcBef>
            </a:pPr>
            <a:r>
              <a:rPr lang="en-US" b="1" i="0" dirty="0">
                <a:solidFill>
                  <a:srgbClr val="FFFFFF"/>
                </a:solidFill>
                <a:effectLst/>
                <a:latin typeface="Arial" panose="020B0604020202020204" pitchFamily="34" charset="0"/>
                <a:cs typeface="Arial" panose="020B0604020202020204" pitchFamily="34" charset="0"/>
              </a:rPr>
              <a:t>1994</a:t>
            </a:r>
          </a:p>
          <a:p>
            <a:pPr marL="0" algn="l">
              <a:spcBef>
                <a:spcPts val="0"/>
              </a:spcBef>
            </a:pPr>
            <a:r>
              <a:rPr lang="en-US" b="1" i="0" dirty="0">
                <a:solidFill>
                  <a:srgbClr val="000000"/>
                </a:solidFill>
                <a:effectLst/>
                <a:latin typeface="Arial" panose="020B0604020202020204" pitchFamily="34" charset="0"/>
                <a:cs typeface="Arial" panose="020B0604020202020204" pitchFamily="34" charset="0"/>
              </a:rPr>
              <a:t>Teaching Modern Physics for Students Not-majoring in Physics </a:t>
            </a:r>
            <a:r>
              <a:rPr lang="en-US" b="0" i="0" dirty="0">
                <a:solidFill>
                  <a:srgbClr val="666666"/>
                </a:solidFill>
                <a:effectLst/>
                <a:latin typeface="Arial" panose="020B0604020202020204" pitchFamily="34" charset="0"/>
                <a:cs typeface="Arial" panose="020B0604020202020204" pitchFamily="34" charset="0"/>
              </a:rPr>
              <a:t>24-28 July 1994, Sinai, Egypt</a:t>
            </a:r>
          </a:p>
          <a:p>
            <a:endParaRPr lang="en-CA" dirty="0"/>
          </a:p>
        </p:txBody>
      </p:sp>
    </p:spTree>
    <p:extLst>
      <p:ext uri="{BB962C8B-B14F-4D97-AF65-F5344CB8AC3E}">
        <p14:creationId xmlns:p14="http://schemas.microsoft.com/office/powerpoint/2010/main" val="2035890050"/>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BE6C6-72EB-DECB-0C7D-F05B2DB7A5BA}"/>
              </a:ext>
            </a:extLst>
          </p:cNvPr>
          <p:cNvSpPr>
            <a:spLocks noGrp="1"/>
          </p:cNvSpPr>
          <p:nvPr>
            <p:ph type="title"/>
          </p:nvPr>
        </p:nvSpPr>
        <p:spPr/>
        <p:txBody>
          <a:bodyPr>
            <a:normAutofit/>
          </a:bodyPr>
          <a:lstStyle/>
          <a:p>
            <a:r>
              <a:rPr lang="en-US" sz="4000" b="1" i="0" dirty="0">
                <a:solidFill>
                  <a:srgbClr val="000000"/>
                </a:solidFill>
                <a:effectLst/>
                <a:latin typeface="Arial" panose="020B0604020202020204" pitchFamily="34" charset="0"/>
                <a:cs typeface="Arial" panose="020B0604020202020204" pitchFamily="34" charset="0"/>
              </a:rPr>
              <a:t>History Of ICPE</a:t>
            </a:r>
            <a:endParaRPr lang="en-CA" sz="4000"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EF7D44E1-35F3-7A6D-8572-2B50BFEC1ED2}"/>
              </a:ext>
            </a:extLst>
          </p:cNvPr>
          <p:cNvSpPr>
            <a:spLocks noGrp="1"/>
          </p:cNvSpPr>
          <p:nvPr>
            <p:ph type="body" idx="1"/>
          </p:nvPr>
        </p:nvSpPr>
        <p:spPr/>
        <p:txBody>
          <a:bodyPr/>
          <a:lstStyle/>
          <a:p>
            <a:pPr algn="l"/>
            <a:endParaRPr lang="en-US" b="1" i="0" dirty="0">
              <a:solidFill>
                <a:srgbClr val="000000"/>
              </a:solidFill>
              <a:effectLst/>
              <a:latin typeface="Nunito" pitchFamily="2" charset="0"/>
            </a:endParaRPr>
          </a:p>
          <a:p>
            <a:pPr marL="0" indent="0" algn="l">
              <a:buNone/>
            </a:pPr>
            <a:r>
              <a:rPr lang="en-US" b="1" i="0" dirty="0">
                <a:solidFill>
                  <a:srgbClr val="000000"/>
                </a:solidFill>
                <a:effectLst/>
                <a:latin typeface="Arial" panose="020B0604020202020204" pitchFamily="34" charset="0"/>
                <a:cs typeface="Arial" panose="020B0604020202020204" pitchFamily="34" charset="0"/>
              </a:rPr>
              <a:t>The following articles describe the first years of existence of ICPE:</a:t>
            </a:r>
            <a:endParaRPr lang="en-US" b="0" i="0" dirty="0">
              <a:solidFill>
                <a:srgbClr val="000000"/>
              </a:solidFill>
              <a:effectLst/>
              <a:latin typeface="Arial" panose="020B0604020202020204" pitchFamily="34" charset="0"/>
              <a:cs typeface="Arial" panose="020B0604020202020204" pitchFamily="34" charset="0"/>
            </a:endParaRPr>
          </a:p>
          <a:p>
            <a:pPr algn="l">
              <a:buFont typeface="Arial" panose="020B0604020202020204" pitchFamily="34" charset="0"/>
              <a:buChar char="•"/>
            </a:pPr>
            <a:r>
              <a:rPr lang="en-US" b="0" i="0" dirty="0">
                <a:solidFill>
                  <a:srgbClr val="000000"/>
                </a:solidFill>
                <a:effectLst/>
                <a:latin typeface="Arial" panose="020B0604020202020204" pitchFamily="34" charset="0"/>
                <a:cs typeface="Arial" panose="020B0604020202020204" pitchFamily="34" charset="0"/>
              </a:rPr>
              <a:t>Leonard </a:t>
            </a:r>
            <a:r>
              <a:rPr lang="en-US" b="0" i="0" dirty="0" err="1">
                <a:solidFill>
                  <a:srgbClr val="000000"/>
                </a:solidFill>
                <a:effectLst/>
                <a:latin typeface="Arial" panose="020B0604020202020204" pitchFamily="34" charset="0"/>
                <a:cs typeface="Arial" panose="020B0604020202020204" pitchFamily="34" charset="0"/>
              </a:rPr>
              <a:t>Jossem</a:t>
            </a:r>
            <a:r>
              <a:rPr lang="en-US" b="0" i="0" dirty="0">
                <a:solidFill>
                  <a:srgbClr val="000000"/>
                </a:solidFill>
                <a:effectLst/>
                <a:latin typeface="Arial" panose="020B0604020202020204" pitchFamily="34" charset="0"/>
                <a:cs typeface="Arial" panose="020B0604020202020204" pitchFamily="34" charset="0"/>
              </a:rPr>
              <a:t>: </a:t>
            </a:r>
            <a:r>
              <a:rPr lang="en-US" b="0" i="0" u="none" strike="noStrike" dirty="0">
                <a:solidFill>
                  <a:srgbClr val="4578D1"/>
                </a:solidFill>
                <a:effectLst/>
                <a:latin typeface="Arial" panose="020B0604020202020204" pitchFamily="34" charset="0"/>
                <a:cs typeface="Arial" panose="020B0604020202020204" pitchFamily="34" charset="0"/>
                <a:hlinkClick r:id="rId2"/>
              </a:rPr>
              <a:t>PREFACE</a:t>
            </a:r>
            <a:endParaRPr lang="en-US" b="0" i="0" dirty="0">
              <a:solidFill>
                <a:srgbClr val="000000"/>
              </a:solidFill>
              <a:effectLst/>
              <a:latin typeface="Arial" panose="020B0604020202020204" pitchFamily="34" charset="0"/>
              <a:cs typeface="Arial" panose="020B0604020202020204" pitchFamily="34" charset="0"/>
            </a:endParaRPr>
          </a:p>
          <a:p>
            <a:pPr algn="l">
              <a:buFont typeface="Arial" panose="020B0604020202020204" pitchFamily="34" charset="0"/>
              <a:buChar char="•"/>
            </a:pPr>
            <a:r>
              <a:rPr lang="en-US" b="0" i="0" dirty="0">
                <a:solidFill>
                  <a:srgbClr val="000000"/>
                </a:solidFill>
                <a:effectLst/>
                <a:latin typeface="Arial" panose="020B0604020202020204" pitchFamily="34" charset="0"/>
                <a:cs typeface="Arial" panose="020B0604020202020204" pitchFamily="34" charset="0"/>
              </a:rPr>
              <a:t>French: </a:t>
            </a:r>
            <a:r>
              <a:rPr lang="en-US" b="0" i="0" u="none" strike="noStrike" dirty="0">
                <a:solidFill>
                  <a:srgbClr val="4578D1"/>
                </a:solidFill>
                <a:effectLst/>
                <a:latin typeface="Arial" panose="020B0604020202020204" pitchFamily="34" charset="0"/>
                <a:cs typeface="Arial" panose="020B0604020202020204" pitchFamily="34" charset="0"/>
                <a:hlinkClick r:id="rId3"/>
              </a:rPr>
              <a:t>THE INTERNATIONAL COMMISSION ON PHYSICS EDUCATION</a:t>
            </a:r>
            <a:endParaRPr lang="en-US" b="0" i="0" dirty="0">
              <a:solidFill>
                <a:srgbClr val="000000"/>
              </a:solidFill>
              <a:effectLst/>
              <a:latin typeface="Arial" panose="020B0604020202020204" pitchFamily="34" charset="0"/>
              <a:cs typeface="Arial" panose="020B0604020202020204" pitchFamily="34" charset="0"/>
            </a:endParaRPr>
          </a:p>
          <a:p>
            <a:pPr algn="l">
              <a:buFont typeface="Arial" panose="020B0604020202020204" pitchFamily="34" charset="0"/>
              <a:buChar char="•"/>
            </a:pPr>
            <a:r>
              <a:rPr lang="en-US" b="0" i="0" dirty="0">
                <a:solidFill>
                  <a:srgbClr val="000000"/>
                </a:solidFill>
                <a:effectLst/>
                <a:latin typeface="Arial" panose="020B0604020202020204" pitchFamily="34" charset="0"/>
                <a:cs typeface="Arial" panose="020B0604020202020204" pitchFamily="34" charset="0"/>
              </a:rPr>
              <a:t>William C. Kelly: </a:t>
            </a:r>
            <a:r>
              <a:rPr lang="en-US" b="0" i="0" u="none" strike="noStrike" dirty="0">
                <a:solidFill>
                  <a:srgbClr val="4578D1"/>
                </a:solidFill>
                <a:effectLst/>
                <a:latin typeface="Arial" panose="020B0604020202020204" pitchFamily="34" charset="0"/>
                <a:cs typeface="Arial" panose="020B0604020202020204" pitchFamily="34" charset="0"/>
                <a:hlinkClick r:id="rId4"/>
              </a:rPr>
              <a:t>WITNESS AT CREATION: I.C.P.E.’s FOUNDING AND EARLY YEARS</a:t>
            </a:r>
            <a:endParaRPr lang="en-US" b="0" i="0" dirty="0">
              <a:solidFill>
                <a:srgbClr val="000000"/>
              </a:solidFill>
              <a:effectLst/>
              <a:latin typeface="Arial" panose="020B0604020202020204" pitchFamily="34" charset="0"/>
              <a:cs typeface="Arial" panose="020B0604020202020204" pitchFamily="34" charset="0"/>
            </a:endParaRPr>
          </a:p>
          <a:p>
            <a:endParaRPr lang="en-CA" dirty="0"/>
          </a:p>
        </p:txBody>
      </p:sp>
    </p:spTree>
    <p:extLst>
      <p:ext uri="{BB962C8B-B14F-4D97-AF65-F5344CB8AC3E}">
        <p14:creationId xmlns:p14="http://schemas.microsoft.com/office/powerpoint/2010/main" val="275745482"/>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1809DA-EF00-44BE-8994-951F9CF8583F}"/>
              </a:ext>
            </a:extLst>
          </p:cNvPr>
          <p:cNvSpPr>
            <a:spLocks noGrp="1"/>
          </p:cNvSpPr>
          <p:nvPr>
            <p:ph type="title"/>
          </p:nvPr>
        </p:nvSpPr>
        <p:spPr/>
        <p:txBody>
          <a:bodyPr>
            <a:normAutofit fontScale="90000"/>
          </a:bodyPr>
          <a:lstStyle/>
          <a:p>
            <a:br>
              <a:rPr lang="en-US" sz="4400" b="1" i="0" dirty="0">
                <a:solidFill>
                  <a:srgbClr val="000000"/>
                </a:solidFill>
                <a:effectLst/>
                <a:latin typeface="Nunito" pitchFamily="2" charset="0"/>
              </a:rPr>
            </a:br>
            <a:br>
              <a:rPr lang="en-US" sz="4400" b="1" i="0" dirty="0">
                <a:solidFill>
                  <a:srgbClr val="000000"/>
                </a:solidFill>
                <a:effectLst/>
                <a:latin typeface="Nunito" pitchFamily="2" charset="0"/>
              </a:rPr>
            </a:br>
            <a:br>
              <a:rPr lang="en-US" sz="4400" b="1" i="0" dirty="0">
                <a:solidFill>
                  <a:srgbClr val="000000"/>
                </a:solidFill>
                <a:effectLst/>
                <a:latin typeface="Nunito" pitchFamily="2" charset="0"/>
              </a:rPr>
            </a:br>
            <a:br>
              <a:rPr lang="en-US" sz="4400" b="1" i="0" dirty="0">
                <a:solidFill>
                  <a:srgbClr val="000000"/>
                </a:solidFill>
                <a:effectLst/>
                <a:latin typeface="Nunito" pitchFamily="2" charset="0"/>
              </a:rPr>
            </a:br>
            <a:r>
              <a:rPr lang="en-US" sz="4400" b="1" i="0" dirty="0">
                <a:solidFill>
                  <a:srgbClr val="000000"/>
                </a:solidFill>
                <a:effectLst/>
                <a:latin typeface="Arial" panose="020B0604020202020204" pitchFamily="34" charset="0"/>
                <a:cs typeface="Arial" panose="020B0604020202020204" pitchFamily="34" charset="0"/>
              </a:rPr>
              <a:t>Future Development In Strategic Areas: Physics Education</a:t>
            </a:r>
            <a:br>
              <a:rPr lang="en-US" b="1" i="0" dirty="0">
                <a:solidFill>
                  <a:srgbClr val="000000"/>
                </a:solidFill>
                <a:effectLst/>
                <a:latin typeface="Arial" panose="020B0604020202020204" pitchFamily="34" charset="0"/>
                <a:cs typeface="Arial" panose="020B0604020202020204" pitchFamily="34" charset="0"/>
              </a:rPr>
            </a:br>
            <a:br>
              <a:rPr lang="en-US" b="1" i="0" dirty="0">
                <a:solidFill>
                  <a:srgbClr val="000000"/>
                </a:solidFill>
                <a:effectLst/>
                <a:latin typeface="Arial" panose="020B0604020202020204" pitchFamily="34" charset="0"/>
                <a:cs typeface="Arial" panose="020B0604020202020204" pitchFamily="34" charset="0"/>
              </a:rPr>
            </a:br>
            <a:endParaRPr lang="en-CA" dirty="0">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B1D9B586-EBAE-45D3-B8A9-937FE4191767}"/>
              </a:ext>
            </a:extLst>
          </p:cNvPr>
          <p:cNvSpPr>
            <a:spLocks noGrp="1"/>
          </p:cNvSpPr>
          <p:nvPr>
            <p:ph type="body" idx="1"/>
          </p:nvPr>
        </p:nvSpPr>
        <p:spPr>
          <a:xfrm>
            <a:off x="554627" y="2360748"/>
            <a:ext cx="11895546" cy="6670766"/>
          </a:xfrm>
        </p:spPr>
        <p:txBody>
          <a:bodyPr>
            <a:normAutofit fontScale="85000" lnSpcReduction="20000"/>
          </a:bodyPr>
          <a:lstStyle/>
          <a:p>
            <a:pPr algn="l"/>
            <a:endParaRPr lang="en-US" b="1" i="0" dirty="0">
              <a:solidFill>
                <a:srgbClr val="000000"/>
              </a:solidFill>
              <a:effectLst/>
              <a:latin typeface="Nunito" pitchFamily="2" charset="0"/>
            </a:endParaRPr>
          </a:p>
          <a:p>
            <a:pPr algn="l"/>
            <a:r>
              <a:rPr lang="en-US" b="1" i="0" dirty="0">
                <a:solidFill>
                  <a:srgbClr val="000000"/>
                </a:solidFill>
                <a:effectLst/>
                <a:latin typeface="Arial" panose="020B0604020202020204" pitchFamily="34" charset="0"/>
                <a:cs typeface="Arial" panose="020B0604020202020204" pitchFamily="34" charset="0"/>
              </a:rPr>
              <a:t>IUPAP/C14 will continue to support the organization of physics schools, workshops, and conferences on physics education, particularly in developing countries.</a:t>
            </a:r>
          </a:p>
          <a:p>
            <a:pPr algn="l"/>
            <a:r>
              <a:rPr lang="en-US" b="1" i="0" dirty="0">
                <a:solidFill>
                  <a:srgbClr val="000000"/>
                </a:solidFill>
                <a:effectLst/>
                <a:highlight>
                  <a:srgbClr val="FFFF00"/>
                </a:highlight>
                <a:latin typeface="Arial" panose="020B0604020202020204" pitchFamily="34" charset="0"/>
                <a:cs typeface="Arial" panose="020B0604020202020204" pitchFamily="34" charset="0"/>
              </a:rPr>
              <a:t>The Commission on Physics Education (C14) is creating  a repository of open (non-commercial) virtual/remote laboratory resources used around the world. </a:t>
            </a:r>
          </a:p>
          <a:p>
            <a:pPr algn="l"/>
            <a:r>
              <a:rPr lang="en-US" b="1" i="0" dirty="0">
                <a:solidFill>
                  <a:srgbClr val="000000"/>
                </a:solidFill>
                <a:effectLst/>
                <a:latin typeface="Arial" panose="020B0604020202020204" pitchFamily="34" charset="0"/>
                <a:cs typeface="Arial" panose="020B0604020202020204" pitchFamily="34" charset="0"/>
              </a:rPr>
              <a:t>This information will be made available on the remodeled IUPAP website.</a:t>
            </a:r>
          </a:p>
          <a:p>
            <a:pPr algn="l"/>
            <a:r>
              <a:rPr lang="en-US" b="1" i="0" dirty="0">
                <a:solidFill>
                  <a:srgbClr val="000000"/>
                </a:solidFill>
                <a:effectLst/>
                <a:latin typeface="Arial" panose="020B0604020202020204" pitchFamily="34" charset="0"/>
                <a:cs typeface="Arial" panose="020B0604020202020204" pitchFamily="34" charset="0"/>
              </a:rPr>
              <a:t> The site will also be used to point to other teaching resources, particularly those of strong, long-established national associations that promote teaching/research in less developed countries.</a:t>
            </a:r>
          </a:p>
          <a:p>
            <a:endParaRPr lang="en-CA" dirty="0"/>
          </a:p>
        </p:txBody>
      </p:sp>
    </p:spTree>
    <p:extLst>
      <p:ext uri="{BB962C8B-B14F-4D97-AF65-F5344CB8AC3E}">
        <p14:creationId xmlns:p14="http://schemas.microsoft.com/office/powerpoint/2010/main" val="638506961"/>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BA513B0-82FF-4F41-8178-885375D1CF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3004474" cy="975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people posing for a photo&#10;&#10;Description automatically generated">
            <a:extLst>
              <a:ext uri="{FF2B5EF4-FFF2-40B4-BE49-F238E27FC236}">
                <a16:creationId xmlns:a16="http://schemas.microsoft.com/office/drawing/2014/main" id="{A4207DC7-09E2-F422-44E7-C1B2C9B138ED}"/>
              </a:ext>
            </a:extLst>
          </p:cNvPr>
          <p:cNvPicPr>
            <a:picLocks noChangeAspect="1"/>
          </p:cNvPicPr>
          <p:nvPr/>
        </p:nvPicPr>
        <p:blipFill rotWithShape="1">
          <a:blip r:embed="rId2">
            <a:extLst>
              <a:ext uri="{28A0092B-C50C-407E-A947-70E740481C1C}">
                <a14:useLocalDpi xmlns:a14="http://schemas.microsoft.com/office/drawing/2010/main" val="0"/>
              </a:ext>
            </a:extLst>
          </a:blip>
          <a:srcRect l="5273" r="2365" b="-1"/>
          <a:stretch/>
        </p:blipFill>
        <p:spPr>
          <a:xfrm>
            <a:off x="6731168" y="1684568"/>
            <a:ext cx="6053557" cy="3080496"/>
          </a:xfrm>
          <a:prstGeom prst="rect">
            <a:avLst/>
          </a:prstGeom>
        </p:spPr>
      </p:pic>
      <p:grpSp>
        <p:nvGrpSpPr>
          <p:cNvPr id="12" name="Group 11">
            <a:extLst>
              <a:ext uri="{FF2B5EF4-FFF2-40B4-BE49-F238E27FC236}">
                <a16:creationId xmlns:a16="http://schemas.microsoft.com/office/drawing/2014/main" id="{93DB8501-F9F2-4ACD-B56A-9019CD5006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5" y="4248859"/>
            <a:ext cx="13043336" cy="2600961"/>
            <a:chOff x="-305" y="2987478"/>
            <a:chExt cx="12188952" cy="1828800"/>
          </a:xfrm>
        </p:grpSpPr>
        <p:sp>
          <p:nvSpPr>
            <p:cNvPr id="13" name="Freeform: Shape 12">
              <a:extLst>
                <a:ext uri="{FF2B5EF4-FFF2-40B4-BE49-F238E27FC236}">
                  <a16:creationId xmlns:a16="http://schemas.microsoft.com/office/drawing/2014/main" id="{DD03A94A-ADF5-4334-86B1-DBA5F70ACD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2987478"/>
              <a:ext cx="12188952" cy="1099712"/>
            </a:xfrm>
            <a:custGeom>
              <a:avLst/>
              <a:gdLst>
                <a:gd name="connsiteX0" fmla="*/ 9182100 w 9182100"/>
                <a:gd name="connsiteY0" fmla="*/ 396420 h 932744"/>
                <a:gd name="connsiteX1" fmla="*/ 9103805 w 9182100"/>
                <a:gd name="connsiteY1" fmla="*/ 392229 h 932744"/>
                <a:gd name="connsiteX2" fmla="*/ 8712422 w 9182100"/>
                <a:gd name="connsiteY2" fmla="*/ 359749 h 932744"/>
                <a:gd name="connsiteX3" fmla="*/ 8322755 w 9182100"/>
                <a:gd name="connsiteY3" fmla="*/ 313362 h 932744"/>
                <a:gd name="connsiteX4" fmla="*/ 8134826 w 9182100"/>
                <a:gd name="connsiteY4" fmla="*/ 283930 h 932744"/>
                <a:gd name="connsiteX5" fmla="*/ 8090916 w 9182100"/>
                <a:gd name="connsiteY5" fmla="*/ 275643 h 932744"/>
                <a:gd name="connsiteX6" fmla="*/ 8069485 w 9182100"/>
                <a:gd name="connsiteY6" fmla="*/ 271262 h 932744"/>
                <a:gd name="connsiteX7" fmla="*/ 8041862 w 9182100"/>
                <a:gd name="connsiteY7" fmla="*/ 266595 h 932744"/>
                <a:gd name="connsiteX8" fmla="*/ 7986903 w 9182100"/>
                <a:gd name="connsiteY8" fmla="*/ 257546 h 932744"/>
                <a:gd name="connsiteX9" fmla="*/ 7934230 w 9182100"/>
                <a:gd name="connsiteY9" fmla="*/ 249640 h 932744"/>
                <a:gd name="connsiteX10" fmla="*/ 7727537 w 9182100"/>
                <a:gd name="connsiteY10" fmla="*/ 221922 h 932744"/>
                <a:gd name="connsiteX11" fmla="*/ 7625239 w 9182100"/>
                <a:gd name="connsiteY11" fmla="*/ 209730 h 932744"/>
                <a:gd name="connsiteX12" fmla="*/ 7523227 w 9182100"/>
                <a:gd name="connsiteY12" fmla="*/ 198110 h 932744"/>
                <a:gd name="connsiteX13" fmla="*/ 7115651 w 9182100"/>
                <a:gd name="connsiteY13" fmla="*/ 158010 h 932744"/>
                <a:gd name="connsiteX14" fmla="*/ 6706839 w 9182100"/>
                <a:gd name="connsiteY14" fmla="*/ 126958 h 932744"/>
                <a:gd name="connsiteX15" fmla="*/ 6604064 w 9182100"/>
                <a:gd name="connsiteY15" fmla="*/ 120862 h 932744"/>
                <a:gd name="connsiteX16" fmla="*/ 6501003 w 9182100"/>
                <a:gd name="connsiteY16" fmla="*/ 115338 h 932744"/>
                <a:gd name="connsiteX17" fmla="*/ 6397467 w 9182100"/>
                <a:gd name="connsiteY17" fmla="*/ 110385 h 932744"/>
                <a:gd name="connsiteX18" fmla="*/ 6293168 w 9182100"/>
                <a:gd name="connsiteY18" fmla="*/ 106860 h 932744"/>
                <a:gd name="connsiteX19" fmla="*/ 6079712 w 9182100"/>
                <a:gd name="connsiteY19" fmla="*/ 103908 h 932744"/>
                <a:gd name="connsiteX20" fmla="*/ 6024563 w 9182100"/>
                <a:gd name="connsiteY20" fmla="*/ 104479 h 932744"/>
                <a:gd name="connsiteX21" fmla="*/ 5968080 w 9182100"/>
                <a:gd name="connsiteY21" fmla="*/ 106479 h 932744"/>
                <a:gd name="connsiteX22" fmla="*/ 5855875 w 9182100"/>
                <a:gd name="connsiteY22" fmla="*/ 113242 h 932744"/>
                <a:gd name="connsiteX23" fmla="*/ 5439251 w 9182100"/>
                <a:gd name="connsiteY23" fmla="*/ 160105 h 932744"/>
                <a:gd name="connsiteX24" fmla="*/ 5075396 w 9182100"/>
                <a:gd name="connsiteY24" fmla="*/ 186585 h 932744"/>
                <a:gd name="connsiteX25" fmla="*/ 4712780 w 9182100"/>
                <a:gd name="connsiteY25" fmla="*/ 171249 h 932744"/>
                <a:gd name="connsiteX26" fmla="*/ 4666679 w 9182100"/>
                <a:gd name="connsiteY26" fmla="*/ 166773 h 932744"/>
                <a:gd name="connsiteX27" fmla="*/ 4620292 w 9182100"/>
                <a:gd name="connsiteY27" fmla="*/ 161629 h 932744"/>
                <a:gd name="connsiteX28" fmla="*/ 4573810 w 9182100"/>
                <a:gd name="connsiteY28" fmla="*/ 156009 h 932744"/>
                <a:gd name="connsiteX29" fmla="*/ 4550569 w 9182100"/>
                <a:gd name="connsiteY29" fmla="*/ 153057 h 932744"/>
                <a:gd name="connsiteX30" fmla="*/ 4538948 w 9182100"/>
                <a:gd name="connsiteY30" fmla="*/ 151628 h 932744"/>
                <a:gd name="connsiteX31" fmla="*/ 4526566 w 9182100"/>
                <a:gd name="connsiteY31" fmla="*/ 149913 h 932744"/>
                <a:gd name="connsiteX32" fmla="*/ 4327779 w 9182100"/>
                <a:gd name="connsiteY32" fmla="*/ 122862 h 932744"/>
                <a:gd name="connsiteX33" fmla="*/ 3929729 w 9182100"/>
                <a:gd name="connsiteY33" fmla="*/ 68189 h 932744"/>
                <a:gd name="connsiteX34" fmla="*/ 3729133 w 9182100"/>
                <a:gd name="connsiteY34" fmla="*/ 41900 h 932744"/>
                <a:gd name="connsiteX35" fmla="*/ 3628930 w 9182100"/>
                <a:gd name="connsiteY35" fmla="*/ 28946 h 932744"/>
                <a:gd name="connsiteX36" fmla="*/ 3573399 w 9182100"/>
                <a:gd name="connsiteY36" fmla="*/ 22278 h 932744"/>
                <a:gd name="connsiteX37" fmla="*/ 3516916 w 9182100"/>
                <a:gd name="connsiteY37" fmla="*/ 16468 h 932744"/>
                <a:gd name="connsiteX38" fmla="*/ 3074670 w 9182100"/>
                <a:gd name="connsiteY38" fmla="*/ 752 h 932744"/>
                <a:gd name="connsiteX39" fmla="*/ 2858738 w 9182100"/>
                <a:gd name="connsiteY39" fmla="*/ 8753 h 932744"/>
                <a:gd name="connsiteX40" fmla="*/ 2645474 w 9182100"/>
                <a:gd name="connsiteY40" fmla="*/ 25326 h 932744"/>
                <a:gd name="connsiteX41" fmla="*/ 1810798 w 9182100"/>
                <a:gd name="connsiteY41" fmla="*/ 158010 h 932744"/>
                <a:gd name="connsiteX42" fmla="*/ 1602772 w 9182100"/>
                <a:gd name="connsiteY42" fmla="*/ 208111 h 932744"/>
                <a:gd name="connsiteX43" fmla="*/ 1548860 w 9182100"/>
                <a:gd name="connsiteY43" fmla="*/ 222780 h 932744"/>
                <a:gd name="connsiteX44" fmla="*/ 1501331 w 9182100"/>
                <a:gd name="connsiteY44" fmla="*/ 236115 h 932744"/>
                <a:gd name="connsiteX45" fmla="*/ 1411224 w 9182100"/>
                <a:gd name="connsiteY45" fmla="*/ 260880 h 932744"/>
                <a:gd name="connsiteX46" fmla="*/ 1050893 w 9182100"/>
                <a:gd name="connsiteY46" fmla="*/ 338032 h 932744"/>
                <a:gd name="connsiteX47" fmla="*/ 871252 w 9182100"/>
                <a:gd name="connsiteY47" fmla="*/ 360511 h 932744"/>
                <a:gd name="connsiteX48" fmla="*/ 781812 w 9182100"/>
                <a:gd name="connsiteY48" fmla="*/ 366512 h 932744"/>
                <a:gd name="connsiteX49" fmla="*/ 692563 w 9182100"/>
                <a:gd name="connsiteY49" fmla="*/ 369655 h 932744"/>
                <a:gd name="connsiteX50" fmla="*/ 515017 w 9182100"/>
                <a:gd name="connsiteY50" fmla="*/ 363940 h 932744"/>
                <a:gd name="connsiteX51" fmla="*/ 337661 w 9182100"/>
                <a:gd name="connsiteY51" fmla="*/ 341937 h 932744"/>
                <a:gd name="connsiteX52" fmla="*/ 156972 w 9182100"/>
                <a:gd name="connsiteY52" fmla="*/ 303456 h 932744"/>
                <a:gd name="connsiteX53" fmla="*/ 0 w 9182100"/>
                <a:gd name="connsiteY53" fmla="*/ 261642 h 932744"/>
                <a:gd name="connsiteX54" fmla="*/ 0 w 9182100"/>
                <a:gd name="connsiteY54" fmla="*/ 713412 h 932744"/>
                <a:gd name="connsiteX55" fmla="*/ 9144 w 9182100"/>
                <a:gd name="connsiteY55" fmla="*/ 717699 h 932744"/>
                <a:gd name="connsiteX56" fmla="*/ 213360 w 9182100"/>
                <a:gd name="connsiteY56" fmla="*/ 801042 h 932744"/>
                <a:gd name="connsiteX57" fmla="*/ 653510 w 9182100"/>
                <a:gd name="connsiteY57" fmla="*/ 908199 h 932744"/>
                <a:gd name="connsiteX58" fmla="*/ 1101947 w 9182100"/>
                <a:gd name="connsiteY58" fmla="*/ 930773 h 932744"/>
                <a:gd name="connsiteX59" fmla="*/ 1540002 w 9182100"/>
                <a:gd name="connsiteY59" fmla="*/ 889434 h 932744"/>
                <a:gd name="connsiteX60" fmla="*/ 1647158 w 9182100"/>
                <a:gd name="connsiteY60" fmla="*/ 871242 h 932744"/>
                <a:gd name="connsiteX61" fmla="*/ 1698117 w 9182100"/>
                <a:gd name="connsiteY61" fmla="*/ 862193 h 932744"/>
                <a:gd name="connsiteX62" fmla="*/ 1742789 w 9182100"/>
                <a:gd name="connsiteY62" fmla="*/ 854668 h 932744"/>
                <a:gd name="connsiteX63" fmla="*/ 1931003 w 9182100"/>
                <a:gd name="connsiteY63" fmla="*/ 826950 h 932744"/>
                <a:gd name="connsiteX64" fmla="*/ 2314861 w 9182100"/>
                <a:gd name="connsiteY64" fmla="*/ 783897 h 932744"/>
                <a:gd name="connsiteX65" fmla="*/ 2506885 w 9182100"/>
                <a:gd name="connsiteY65" fmla="*/ 768086 h 932744"/>
                <a:gd name="connsiteX66" fmla="*/ 2602611 w 9182100"/>
                <a:gd name="connsiteY66" fmla="*/ 762085 h 932744"/>
                <a:gd name="connsiteX67" fmla="*/ 2698052 w 9182100"/>
                <a:gd name="connsiteY67" fmla="*/ 756846 h 932744"/>
                <a:gd name="connsiteX68" fmla="*/ 2887980 w 9182100"/>
                <a:gd name="connsiteY68" fmla="*/ 750846 h 932744"/>
                <a:gd name="connsiteX69" fmla="*/ 3075813 w 9182100"/>
                <a:gd name="connsiteY69" fmla="*/ 750179 h 932744"/>
                <a:gd name="connsiteX70" fmla="*/ 3168587 w 9182100"/>
                <a:gd name="connsiteY70" fmla="*/ 752751 h 932744"/>
                <a:gd name="connsiteX71" fmla="*/ 3260408 w 9182100"/>
                <a:gd name="connsiteY71" fmla="*/ 756656 h 932744"/>
                <a:gd name="connsiteX72" fmla="*/ 3440049 w 9182100"/>
                <a:gd name="connsiteY72" fmla="*/ 771610 h 932744"/>
                <a:gd name="connsiteX73" fmla="*/ 3483864 w 9182100"/>
                <a:gd name="connsiteY73" fmla="*/ 776849 h 932744"/>
                <a:gd name="connsiteX74" fmla="*/ 3528536 w 9182100"/>
                <a:gd name="connsiteY74" fmla="*/ 782469 h 932744"/>
                <a:gd name="connsiteX75" fmla="*/ 3628549 w 9182100"/>
                <a:gd name="connsiteY75" fmla="*/ 796089 h 932744"/>
                <a:gd name="connsiteX76" fmla="*/ 3828574 w 9182100"/>
                <a:gd name="connsiteY76" fmla="*/ 823140 h 932744"/>
                <a:gd name="connsiteX77" fmla="*/ 4231196 w 9182100"/>
                <a:gd name="connsiteY77" fmla="*/ 874099 h 932744"/>
                <a:gd name="connsiteX78" fmla="*/ 4433126 w 9182100"/>
                <a:gd name="connsiteY78" fmla="*/ 897435 h 932744"/>
                <a:gd name="connsiteX79" fmla="*/ 4485990 w 9182100"/>
                <a:gd name="connsiteY79" fmla="*/ 903246 h 932744"/>
                <a:gd name="connsiteX80" fmla="*/ 4539806 w 9182100"/>
                <a:gd name="connsiteY80" fmla="*/ 908961 h 932744"/>
                <a:gd name="connsiteX81" fmla="*/ 4593908 w 9182100"/>
                <a:gd name="connsiteY81" fmla="*/ 914199 h 932744"/>
                <a:gd name="connsiteX82" fmla="*/ 4648296 w 9182100"/>
                <a:gd name="connsiteY82" fmla="*/ 918771 h 932744"/>
                <a:gd name="connsiteX83" fmla="*/ 5092446 w 9182100"/>
                <a:gd name="connsiteY83" fmla="*/ 931154 h 932744"/>
                <a:gd name="connsiteX84" fmla="*/ 5533168 w 9182100"/>
                <a:gd name="connsiteY84" fmla="*/ 891816 h 932744"/>
                <a:gd name="connsiteX85" fmla="*/ 5918169 w 9182100"/>
                <a:gd name="connsiteY85" fmla="*/ 840666 h 932744"/>
                <a:gd name="connsiteX86" fmla="*/ 6007323 w 9182100"/>
                <a:gd name="connsiteY86" fmla="*/ 833237 h 932744"/>
                <a:gd name="connsiteX87" fmla="*/ 6051709 w 9182100"/>
                <a:gd name="connsiteY87" fmla="*/ 830570 h 932744"/>
                <a:gd name="connsiteX88" fmla="*/ 6097429 w 9182100"/>
                <a:gd name="connsiteY88" fmla="*/ 828379 h 932744"/>
                <a:gd name="connsiteX89" fmla="*/ 6287834 w 9182100"/>
                <a:gd name="connsiteY89" fmla="*/ 822569 h 932744"/>
                <a:gd name="connsiteX90" fmla="*/ 6681597 w 9182100"/>
                <a:gd name="connsiteY90" fmla="*/ 821235 h 932744"/>
                <a:gd name="connsiteX91" fmla="*/ 7079647 w 9182100"/>
                <a:gd name="connsiteY91" fmla="*/ 826569 h 932744"/>
                <a:gd name="connsiteX92" fmla="*/ 7478173 w 9182100"/>
                <a:gd name="connsiteY92" fmla="*/ 836094 h 932744"/>
                <a:gd name="connsiteX93" fmla="*/ 7871937 w 9182100"/>
                <a:gd name="connsiteY93" fmla="*/ 851430 h 932744"/>
                <a:gd name="connsiteX94" fmla="*/ 7919657 w 9182100"/>
                <a:gd name="connsiteY94" fmla="*/ 854097 h 932744"/>
                <a:gd name="connsiteX95" fmla="*/ 7964901 w 9182100"/>
                <a:gd name="connsiteY95" fmla="*/ 857240 h 932744"/>
                <a:gd name="connsiteX96" fmla="*/ 8015955 w 9182100"/>
                <a:gd name="connsiteY96" fmla="*/ 861050 h 932744"/>
                <a:gd name="connsiteX97" fmla="*/ 8072247 w 9182100"/>
                <a:gd name="connsiteY97" fmla="*/ 864384 h 932744"/>
                <a:gd name="connsiteX98" fmla="*/ 8286750 w 9182100"/>
                <a:gd name="connsiteY98" fmla="*/ 868384 h 932744"/>
                <a:gd name="connsiteX99" fmla="*/ 8704040 w 9182100"/>
                <a:gd name="connsiteY99" fmla="*/ 853716 h 932744"/>
                <a:gd name="connsiteX100" fmla="*/ 9120188 w 9182100"/>
                <a:gd name="connsiteY100" fmla="*/ 814092 h 932744"/>
                <a:gd name="connsiteX101" fmla="*/ 9181909 w 9182100"/>
                <a:gd name="connsiteY101" fmla="*/ 805519 h 932744"/>
                <a:gd name="connsiteX102" fmla="*/ 9181909 w 9182100"/>
                <a:gd name="connsiteY102" fmla="*/ 396420 h 9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9182100" h="932744">
                  <a:moveTo>
                    <a:pt x="9182100" y="396420"/>
                  </a:moveTo>
                  <a:cubicBezTo>
                    <a:pt x="9156097" y="395182"/>
                    <a:pt x="9129999" y="393753"/>
                    <a:pt x="9103805" y="392229"/>
                  </a:cubicBezTo>
                  <a:cubicBezTo>
                    <a:pt x="8974169" y="384419"/>
                    <a:pt x="8843105" y="372989"/>
                    <a:pt x="8712422" y="359749"/>
                  </a:cubicBezTo>
                  <a:cubicBezTo>
                    <a:pt x="8581739" y="346319"/>
                    <a:pt x="8451056" y="331269"/>
                    <a:pt x="8322755" y="313362"/>
                  </a:cubicBezTo>
                  <a:cubicBezTo>
                    <a:pt x="8258747" y="304695"/>
                    <a:pt x="8195120" y="294979"/>
                    <a:pt x="8134826" y="283930"/>
                  </a:cubicBezTo>
                  <a:cubicBezTo>
                    <a:pt x="8119872" y="281168"/>
                    <a:pt x="8105013" y="278501"/>
                    <a:pt x="8090916" y="275643"/>
                  </a:cubicBezTo>
                  <a:lnTo>
                    <a:pt x="8069485" y="271262"/>
                  </a:lnTo>
                  <a:lnTo>
                    <a:pt x="8041862" y="266595"/>
                  </a:lnTo>
                  <a:cubicBezTo>
                    <a:pt x="8023574" y="263547"/>
                    <a:pt x="8004524" y="260213"/>
                    <a:pt x="7986903" y="257546"/>
                  </a:cubicBezTo>
                  <a:lnTo>
                    <a:pt x="7934230" y="249640"/>
                  </a:lnTo>
                  <a:cubicBezTo>
                    <a:pt x="7864221" y="239258"/>
                    <a:pt x="7795832" y="230209"/>
                    <a:pt x="7727537" y="221922"/>
                  </a:cubicBezTo>
                  <a:lnTo>
                    <a:pt x="7625239" y="209730"/>
                  </a:lnTo>
                  <a:lnTo>
                    <a:pt x="7523227" y="198110"/>
                  </a:lnTo>
                  <a:cubicBezTo>
                    <a:pt x="7387209" y="183060"/>
                    <a:pt x="7251573" y="170392"/>
                    <a:pt x="7115651" y="158010"/>
                  </a:cubicBezTo>
                  <a:cubicBezTo>
                    <a:pt x="6979730" y="146580"/>
                    <a:pt x="6843522" y="135721"/>
                    <a:pt x="6706839" y="126958"/>
                  </a:cubicBezTo>
                  <a:lnTo>
                    <a:pt x="6604064" y="120862"/>
                  </a:lnTo>
                  <a:cubicBezTo>
                    <a:pt x="6569869" y="118767"/>
                    <a:pt x="6535484" y="116862"/>
                    <a:pt x="6501003" y="115338"/>
                  </a:cubicBezTo>
                  <a:lnTo>
                    <a:pt x="6397467" y="110385"/>
                  </a:lnTo>
                  <a:lnTo>
                    <a:pt x="6293168" y="106860"/>
                  </a:lnTo>
                  <a:cubicBezTo>
                    <a:pt x="6222969" y="105146"/>
                    <a:pt x="6152769" y="103527"/>
                    <a:pt x="6079712" y="103908"/>
                  </a:cubicBezTo>
                  <a:cubicBezTo>
                    <a:pt x="6061710" y="103908"/>
                    <a:pt x="6043708" y="103812"/>
                    <a:pt x="6024563" y="104479"/>
                  </a:cubicBezTo>
                  <a:cubicBezTo>
                    <a:pt x="6005703" y="104955"/>
                    <a:pt x="5986844" y="105527"/>
                    <a:pt x="5968080" y="106479"/>
                  </a:cubicBezTo>
                  <a:cubicBezTo>
                    <a:pt x="5930456" y="108003"/>
                    <a:pt x="5893023" y="110385"/>
                    <a:pt x="5855875" y="113242"/>
                  </a:cubicBezTo>
                  <a:cubicBezTo>
                    <a:pt x="5706904" y="124577"/>
                    <a:pt x="5565934" y="145151"/>
                    <a:pt x="5439251" y="160105"/>
                  </a:cubicBezTo>
                  <a:cubicBezTo>
                    <a:pt x="5311902" y="175536"/>
                    <a:pt x="5194745" y="184680"/>
                    <a:pt x="5075396" y="186585"/>
                  </a:cubicBezTo>
                  <a:cubicBezTo>
                    <a:pt x="4956429" y="188490"/>
                    <a:pt x="4835748" y="182775"/>
                    <a:pt x="4712780" y="171249"/>
                  </a:cubicBezTo>
                  <a:lnTo>
                    <a:pt x="4666679" y="166773"/>
                  </a:lnTo>
                  <a:lnTo>
                    <a:pt x="4620292" y="161629"/>
                  </a:lnTo>
                  <a:cubicBezTo>
                    <a:pt x="4604862" y="160010"/>
                    <a:pt x="4589336" y="157914"/>
                    <a:pt x="4573810" y="156009"/>
                  </a:cubicBezTo>
                  <a:lnTo>
                    <a:pt x="4550569" y="153057"/>
                  </a:lnTo>
                  <a:lnTo>
                    <a:pt x="4538948" y="151628"/>
                  </a:lnTo>
                  <a:lnTo>
                    <a:pt x="4526566" y="149913"/>
                  </a:lnTo>
                  <a:lnTo>
                    <a:pt x="4327779" y="122862"/>
                  </a:lnTo>
                  <a:lnTo>
                    <a:pt x="3929729" y="68189"/>
                  </a:lnTo>
                  <a:lnTo>
                    <a:pt x="3729133" y="41900"/>
                  </a:lnTo>
                  <a:lnTo>
                    <a:pt x="3628930" y="28946"/>
                  </a:lnTo>
                  <a:lnTo>
                    <a:pt x="3573399" y="22278"/>
                  </a:lnTo>
                  <a:cubicBezTo>
                    <a:pt x="3554445" y="19992"/>
                    <a:pt x="3535585" y="17992"/>
                    <a:pt x="3516916" y="16468"/>
                  </a:cubicBezTo>
                  <a:cubicBezTo>
                    <a:pt x="3366611" y="2752"/>
                    <a:pt x="3219736" y="-2010"/>
                    <a:pt x="3074670" y="752"/>
                  </a:cubicBezTo>
                  <a:cubicBezTo>
                    <a:pt x="3002280" y="2181"/>
                    <a:pt x="2930176" y="4467"/>
                    <a:pt x="2858738" y="8753"/>
                  </a:cubicBezTo>
                  <a:cubicBezTo>
                    <a:pt x="2787206" y="13039"/>
                    <a:pt x="2716149" y="18754"/>
                    <a:pt x="2645474" y="25326"/>
                  </a:cubicBezTo>
                  <a:cubicBezTo>
                    <a:pt x="2362581" y="52473"/>
                    <a:pt x="2085975" y="97145"/>
                    <a:pt x="1810798" y="158010"/>
                  </a:cubicBezTo>
                  <a:cubicBezTo>
                    <a:pt x="1741837" y="173345"/>
                    <a:pt x="1673066" y="189442"/>
                    <a:pt x="1602772" y="208111"/>
                  </a:cubicBezTo>
                  <a:lnTo>
                    <a:pt x="1548860" y="222780"/>
                  </a:lnTo>
                  <a:lnTo>
                    <a:pt x="1501331" y="236115"/>
                  </a:lnTo>
                  <a:cubicBezTo>
                    <a:pt x="1471327" y="244497"/>
                    <a:pt x="1441228" y="253450"/>
                    <a:pt x="1411224" y="260880"/>
                  </a:cubicBezTo>
                  <a:cubicBezTo>
                    <a:pt x="1291209" y="293074"/>
                    <a:pt x="1170813" y="318982"/>
                    <a:pt x="1050893" y="338032"/>
                  </a:cubicBezTo>
                  <a:cubicBezTo>
                    <a:pt x="990790" y="347557"/>
                    <a:pt x="931069" y="354796"/>
                    <a:pt x="871252" y="360511"/>
                  </a:cubicBezTo>
                  <a:cubicBezTo>
                    <a:pt x="841438" y="362702"/>
                    <a:pt x="811530" y="365559"/>
                    <a:pt x="781812" y="366512"/>
                  </a:cubicBezTo>
                  <a:cubicBezTo>
                    <a:pt x="751904" y="368512"/>
                    <a:pt x="722376" y="368893"/>
                    <a:pt x="692563" y="369655"/>
                  </a:cubicBezTo>
                  <a:cubicBezTo>
                    <a:pt x="633222" y="370036"/>
                    <a:pt x="574167" y="368131"/>
                    <a:pt x="515017" y="363940"/>
                  </a:cubicBezTo>
                  <a:cubicBezTo>
                    <a:pt x="455867" y="359749"/>
                    <a:pt x="397097" y="351748"/>
                    <a:pt x="337661" y="341937"/>
                  </a:cubicBezTo>
                  <a:cubicBezTo>
                    <a:pt x="278225" y="331936"/>
                    <a:pt x="218599" y="318696"/>
                    <a:pt x="156972" y="303456"/>
                  </a:cubicBezTo>
                  <a:cubicBezTo>
                    <a:pt x="106680" y="290883"/>
                    <a:pt x="55150" y="276405"/>
                    <a:pt x="0" y="261642"/>
                  </a:cubicBezTo>
                  <a:lnTo>
                    <a:pt x="0" y="713412"/>
                  </a:lnTo>
                  <a:cubicBezTo>
                    <a:pt x="3048" y="714841"/>
                    <a:pt x="6096" y="716270"/>
                    <a:pt x="9144" y="717699"/>
                  </a:cubicBezTo>
                  <a:cubicBezTo>
                    <a:pt x="74295" y="747798"/>
                    <a:pt x="142875" y="775896"/>
                    <a:pt x="213360" y="801042"/>
                  </a:cubicBezTo>
                  <a:cubicBezTo>
                    <a:pt x="354521" y="851715"/>
                    <a:pt x="503873" y="887244"/>
                    <a:pt x="653510" y="908199"/>
                  </a:cubicBezTo>
                  <a:cubicBezTo>
                    <a:pt x="803338" y="928773"/>
                    <a:pt x="953929" y="935631"/>
                    <a:pt x="1101947" y="930773"/>
                  </a:cubicBezTo>
                  <a:cubicBezTo>
                    <a:pt x="1250252" y="926582"/>
                    <a:pt x="1396365" y="911437"/>
                    <a:pt x="1540002" y="889434"/>
                  </a:cubicBezTo>
                  <a:cubicBezTo>
                    <a:pt x="1576197" y="884386"/>
                    <a:pt x="1611535" y="877433"/>
                    <a:pt x="1647158" y="871242"/>
                  </a:cubicBezTo>
                  <a:lnTo>
                    <a:pt x="1698117" y="862193"/>
                  </a:lnTo>
                  <a:lnTo>
                    <a:pt x="1742789" y="854668"/>
                  </a:lnTo>
                  <a:cubicBezTo>
                    <a:pt x="1804035" y="845048"/>
                    <a:pt x="1867472" y="835428"/>
                    <a:pt x="1931003" y="826950"/>
                  </a:cubicBezTo>
                  <a:cubicBezTo>
                    <a:pt x="2058353" y="810282"/>
                    <a:pt x="2186750" y="795327"/>
                    <a:pt x="2314861" y="783897"/>
                  </a:cubicBezTo>
                  <a:cubicBezTo>
                    <a:pt x="2378964" y="778087"/>
                    <a:pt x="2442972" y="772467"/>
                    <a:pt x="2506885" y="768086"/>
                  </a:cubicBezTo>
                  <a:cubicBezTo>
                    <a:pt x="2538794" y="765990"/>
                    <a:pt x="2570798" y="763800"/>
                    <a:pt x="2602611" y="762085"/>
                  </a:cubicBezTo>
                  <a:cubicBezTo>
                    <a:pt x="2634520" y="760180"/>
                    <a:pt x="2666333" y="758370"/>
                    <a:pt x="2698052" y="756846"/>
                  </a:cubicBezTo>
                  <a:cubicBezTo>
                    <a:pt x="2761583" y="753894"/>
                    <a:pt x="2825020" y="751703"/>
                    <a:pt x="2887980" y="750846"/>
                  </a:cubicBezTo>
                  <a:cubicBezTo>
                    <a:pt x="2951036" y="749417"/>
                    <a:pt x="3013615" y="749322"/>
                    <a:pt x="3075813" y="750179"/>
                  </a:cubicBezTo>
                  <a:cubicBezTo>
                    <a:pt x="3106865" y="750846"/>
                    <a:pt x="3137916" y="751417"/>
                    <a:pt x="3168587" y="752751"/>
                  </a:cubicBezTo>
                  <a:cubicBezTo>
                    <a:pt x="3199448" y="753703"/>
                    <a:pt x="3229928" y="755227"/>
                    <a:pt x="3260408" y="756656"/>
                  </a:cubicBezTo>
                  <a:cubicBezTo>
                    <a:pt x="3320987" y="760466"/>
                    <a:pt x="3381470" y="764562"/>
                    <a:pt x="3440049" y="771610"/>
                  </a:cubicBezTo>
                  <a:cubicBezTo>
                    <a:pt x="3454908" y="773039"/>
                    <a:pt x="3469386" y="775039"/>
                    <a:pt x="3483864" y="776849"/>
                  </a:cubicBezTo>
                  <a:lnTo>
                    <a:pt x="3528536" y="782469"/>
                  </a:lnTo>
                  <a:lnTo>
                    <a:pt x="3628549" y="796089"/>
                  </a:lnTo>
                  <a:lnTo>
                    <a:pt x="3828574" y="823140"/>
                  </a:lnTo>
                  <a:cubicBezTo>
                    <a:pt x="3962019" y="840190"/>
                    <a:pt x="4095750" y="858573"/>
                    <a:pt x="4231196" y="874099"/>
                  </a:cubicBezTo>
                  <a:lnTo>
                    <a:pt x="4433126" y="897435"/>
                  </a:lnTo>
                  <a:lnTo>
                    <a:pt x="4485990" y="903246"/>
                  </a:lnTo>
                  <a:cubicBezTo>
                    <a:pt x="4503897" y="905151"/>
                    <a:pt x="4521708" y="907341"/>
                    <a:pt x="4539806" y="908961"/>
                  </a:cubicBezTo>
                  <a:lnTo>
                    <a:pt x="4593908" y="914199"/>
                  </a:lnTo>
                  <a:lnTo>
                    <a:pt x="4648296" y="918771"/>
                  </a:lnTo>
                  <a:cubicBezTo>
                    <a:pt x="4793456" y="930392"/>
                    <a:pt x="4942237" y="935631"/>
                    <a:pt x="5092446" y="931154"/>
                  </a:cubicBezTo>
                  <a:cubicBezTo>
                    <a:pt x="5242274" y="927249"/>
                    <a:pt x="5393627" y="911437"/>
                    <a:pt x="5533168" y="891816"/>
                  </a:cubicBezTo>
                  <a:cubicBezTo>
                    <a:pt x="5673471" y="872289"/>
                    <a:pt x="5798820" y="851906"/>
                    <a:pt x="5918169" y="840666"/>
                  </a:cubicBezTo>
                  <a:cubicBezTo>
                    <a:pt x="5948077" y="837809"/>
                    <a:pt x="5977795" y="835237"/>
                    <a:pt x="6007323" y="833237"/>
                  </a:cubicBezTo>
                  <a:cubicBezTo>
                    <a:pt x="6022086" y="832094"/>
                    <a:pt x="6036945" y="831332"/>
                    <a:pt x="6051709" y="830570"/>
                  </a:cubicBezTo>
                  <a:lnTo>
                    <a:pt x="6097429" y="828379"/>
                  </a:lnTo>
                  <a:cubicBezTo>
                    <a:pt x="6158960" y="825236"/>
                    <a:pt x="6223445" y="823807"/>
                    <a:pt x="6287834" y="822569"/>
                  </a:cubicBezTo>
                  <a:cubicBezTo>
                    <a:pt x="6417374" y="820664"/>
                    <a:pt x="6549485" y="820188"/>
                    <a:pt x="6681597" y="821235"/>
                  </a:cubicBezTo>
                  <a:cubicBezTo>
                    <a:pt x="6813899" y="822378"/>
                    <a:pt x="6946773" y="823617"/>
                    <a:pt x="7079647" y="826569"/>
                  </a:cubicBezTo>
                  <a:cubicBezTo>
                    <a:pt x="7212520" y="828951"/>
                    <a:pt x="7345585" y="831903"/>
                    <a:pt x="7478173" y="836094"/>
                  </a:cubicBezTo>
                  <a:cubicBezTo>
                    <a:pt x="7610475" y="839714"/>
                    <a:pt x="7743539" y="844953"/>
                    <a:pt x="7871937" y="851430"/>
                  </a:cubicBezTo>
                  <a:lnTo>
                    <a:pt x="7919657" y="854097"/>
                  </a:lnTo>
                  <a:cubicBezTo>
                    <a:pt x="7935564" y="854954"/>
                    <a:pt x="7949756" y="856192"/>
                    <a:pt x="7964901" y="857240"/>
                  </a:cubicBezTo>
                  <a:lnTo>
                    <a:pt x="8015955" y="861050"/>
                  </a:lnTo>
                  <a:cubicBezTo>
                    <a:pt x="8035195" y="862383"/>
                    <a:pt x="8053769" y="863622"/>
                    <a:pt x="8072247" y="864384"/>
                  </a:cubicBezTo>
                  <a:cubicBezTo>
                    <a:pt x="8145780" y="867527"/>
                    <a:pt x="8216456" y="868479"/>
                    <a:pt x="8286750" y="868384"/>
                  </a:cubicBezTo>
                  <a:cubicBezTo>
                    <a:pt x="8427148" y="867527"/>
                    <a:pt x="8565452" y="862574"/>
                    <a:pt x="8704040" y="853716"/>
                  </a:cubicBezTo>
                  <a:cubicBezTo>
                    <a:pt x="8842534" y="844762"/>
                    <a:pt x="8980741" y="832284"/>
                    <a:pt x="9120188" y="814092"/>
                  </a:cubicBezTo>
                  <a:cubicBezTo>
                    <a:pt x="9140761" y="811425"/>
                    <a:pt x="9161336" y="808567"/>
                    <a:pt x="9181909" y="805519"/>
                  </a:cubicBezTo>
                  <a:lnTo>
                    <a:pt x="9181909" y="396420"/>
                  </a:lnTo>
                  <a:close/>
                </a:path>
              </a:pathLst>
            </a:custGeom>
            <a:solidFill>
              <a:schemeClr val="bg1">
                <a:alpha val="30000"/>
              </a:schemeClr>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385A18E1-CBE3-4BBD-B1B7-CDBCA685E0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199381"/>
              <a:ext cx="12188952" cy="902694"/>
            </a:xfrm>
            <a:custGeom>
              <a:avLst/>
              <a:gdLst>
                <a:gd name="connsiteX0" fmla="*/ 9182100 w 9182100"/>
                <a:gd name="connsiteY0" fmla="*/ 351088 h 765639"/>
                <a:gd name="connsiteX1" fmla="*/ 9178480 w 9182100"/>
                <a:gd name="connsiteY1" fmla="*/ 350993 h 765639"/>
                <a:gd name="connsiteX2" fmla="*/ 8783955 w 9182100"/>
                <a:gd name="connsiteY2" fmla="*/ 327561 h 765639"/>
                <a:gd name="connsiteX3" fmla="*/ 8390763 w 9182100"/>
                <a:gd name="connsiteY3" fmla="*/ 288795 h 765639"/>
                <a:gd name="connsiteX4" fmla="*/ 8199502 w 9182100"/>
                <a:gd name="connsiteY4" fmla="*/ 262601 h 765639"/>
                <a:gd name="connsiteX5" fmla="*/ 8153972 w 9182100"/>
                <a:gd name="connsiteY5" fmla="*/ 254886 h 765639"/>
                <a:gd name="connsiteX6" fmla="*/ 8131588 w 9182100"/>
                <a:gd name="connsiteY6" fmla="*/ 250790 h 765639"/>
                <a:gd name="connsiteX7" fmla="*/ 8104632 w 9182100"/>
                <a:gd name="connsiteY7" fmla="*/ 246504 h 765639"/>
                <a:gd name="connsiteX8" fmla="*/ 8050911 w 9182100"/>
                <a:gd name="connsiteY8" fmla="*/ 238217 h 765639"/>
                <a:gd name="connsiteX9" fmla="*/ 7998810 w 9182100"/>
                <a:gd name="connsiteY9" fmla="*/ 230978 h 765639"/>
                <a:gd name="connsiteX10" fmla="*/ 7589902 w 9182100"/>
                <a:gd name="connsiteY10" fmla="*/ 183925 h 765639"/>
                <a:gd name="connsiteX11" fmla="*/ 7183469 w 9182100"/>
                <a:gd name="connsiteY11" fmla="*/ 147634 h 765639"/>
                <a:gd name="connsiteX12" fmla="*/ 6775990 w 9182100"/>
                <a:gd name="connsiteY12" fmla="*/ 119821 h 765639"/>
                <a:gd name="connsiteX13" fmla="*/ 6364795 w 9182100"/>
                <a:gd name="connsiteY13" fmla="*/ 102391 h 765639"/>
                <a:gd name="connsiteX14" fmla="*/ 6154293 w 9182100"/>
                <a:gd name="connsiteY14" fmla="*/ 100581 h 765639"/>
                <a:gd name="connsiteX15" fmla="*/ 6100287 w 9182100"/>
                <a:gd name="connsiteY15" fmla="*/ 101343 h 765639"/>
                <a:gd name="connsiteX16" fmla="*/ 6045327 w 9182100"/>
                <a:gd name="connsiteY16" fmla="*/ 103438 h 765639"/>
                <a:gd name="connsiteX17" fmla="*/ 5935980 w 9182100"/>
                <a:gd name="connsiteY17" fmla="*/ 110296 h 765639"/>
                <a:gd name="connsiteX18" fmla="*/ 5523357 w 9182100"/>
                <a:gd name="connsiteY18" fmla="*/ 157635 h 765639"/>
                <a:gd name="connsiteX19" fmla="*/ 5149882 w 9182100"/>
                <a:gd name="connsiteY19" fmla="*/ 185639 h 765639"/>
                <a:gd name="connsiteX20" fmla="*/ 4777073 w 9182100"/>
                <a:gd name="connsiteY20" fmla="*/ 170685 h 765639"/>
                <a:gd name="connsiteX21" fmla="*/ 4729925 w 9182100"/>
                <a:gd name="connsiteY21" fmla="*/ 166208 h 765639"/>
                <a:gd name="connsiteX22" fmla="*/ 4682585 w 9182100"/>
                <a:gd name="connsiteY22" fmla="*/ 161064 h 765639"/>
                <a:gd name="connsiteX23" fmla="*/ 4635151 w 9182100"/>
                <a:gd name="connsiteY23" fmla="*/ 155445 h 765639"/>
                <a:gd name="connsiteX24" fmla="*/ 4611434 w 9182100"/>
                <a:gd name="connsiteY24" fmla="*/ 152492 h 765639"/>
                <a:gd name="connsiteX25" fmla="*/ 4587145 w 9182100"/>
                <a:gd name="connsiteY25" fmla="*/ 149349 h 765639"/>
                <a:gd name="connsiteX26" fmla="*/ 4387977 w 9182100"/>
                <a:gd name="connsiteY26" fmla="*/ 122774 h 765639"/>
                <a:gd name="connsiteX27" fmla="*/ 3989356 w 9182100"/>
                <a:gd name="connsiteY27" fmla="*/ 68577 h 765639"/>
                <a:gd name="connsiteX28" fmla="*/ 3789140 w 9182100"/>
                <a:gd name="connsiteY28" fmla="*/ 42192 h 765639"/>
                <a:gd name="connsiteX29" fmla="*/ 3689033 w 9182100"/>
                <a:gd name="connsiteY29" fmla="*/ 29143 h 765639"/>
                <a:gd name="connsiteX30" fmla="*/ 3634835 w 9182100"/>
                <a:gd name="connsiteY30" fmla="*/ 22571 h 765639"/>
                <a:gd name="connsiteX31" fmla="*/ 3579876 w 9182100"/>
                <a:gd name="connsiteY31" fmla="*/ 16856 h 765639"/>
                <a:gd name="connsiteX32" fmla="*/ 3147441 w 9182100"/>
                <a:gd name="connsiteY32" fmla="*/ 473 h 765639"/>
                <a:gd name="connsiteX33" fmla="*/ 2724722 w 9182100"/>
                <a:gd name="connsiteY33" fmla="*/ 22857 h 765639"/>
                <a:gd name="connsiteX34" fmla="*/ 1898428 w 9182100"/>
                <a:gd name="connsiteY34" fmla="*/ 147730 h 765639"/>
                <a:gd name="connsiteX35" fmla="*/ 1692878 w 9182100"/>
                <a:gd name="connsiteY35" fmla="*/ 195069 h 765639"/>
                <a:gd name="connsiteX36" fmla="*/ 1640205 w 9182100"/>
                <a:gd name="connsiteY36" fmla="*/ 208785 h 765639"/>
                <a:gd name="connsiteX37" fmla="*/ 1592294 w 9182100"/>
                <a:gd name="connsiteY37" fmla="*/ 221643 h 765639"/>
                <a:gd name="connsiteX38" fmla="*/ 1500092 w 9182100"/>
                <a:gd name="connsiteY38" fmla="*/ 245551 h 765639"/>
                <a:gd name="connsiteX39" fmla="*/ 1130046 w 9182100"/>
                <a:gd name="connsiteY39" fmla="*/ 318227 h 765639"/>
                <a:gd name="connsiteX40" fmla="*/ 944880 w 9182100"/>
                <a:gd name="connsiteY40" fmla="*/ 337658 h 765639"/>
                <a:gd name="connsiteX41" fmla="*/ 852583 w 9182100"/>
                <a:gd name="connsiteY41" fmla="*/ 341944 h 765639"/>
                <a:gd name="connsiteX42" fmla="*/ 760476 w 9182100"/>
                <a:gd name="connsiteY42" fmla="*/ 343087 h 765639"/>
                <a:gd name="connsiteX43" fmla="*/ 577215 w 9182100"/>
                <a:gd name="connsiteY43" fmla="*/ 332800 h 765639"/>
                <a:gd name="connsiteX44" fmla="*/ 394907 w 9182100"/>
                <a:gd name="connsiteY44" fmla="*/ 305463 h 765639"/>
                <a:gd name="connsiteX45" fmla="*/ 211265 w 9182100"/>
                <a:gd name="connsiteY45" fmla="*/ 261363 h 765639"/>
                <a:gd name="connsiteX46" fmla="*/ 17526 w 9182100"/>
                <a:gd name="connsiteY46" fmla="*/ 204880 h 765639"/>
                <a:gd name="connsiteX47" fmla="*/ 0 w 9182100"/>
                <a:gd name="connsiteY47" fmla="*/ 199927 h 765639"/>
                <a:gd name="connsiteX48" fmla="*/ 0 w 9182100"/>
                <a:gd name="connsiteY48" fmla="*/ 526920 h 765639"/>
                <a:gd name="connsiteX49" fmla="*/ 100298 w 9182100"/>
                <a:gd name="connsiteY49" fmla="*/ 571973 h 765639"/>
                <a:gd name="connsiteX50" fmla="*/ 301562 w 9182100"/>
                <a:gd name="connsiteY50" fmla="*/ 649697 h 765639"/>
                <a:gd name="connsiteX51" fmla="*/ 731044 w 9182100"/>
                <a:gd name="connsiteY51" fmla="*/ 746947 h 765639"/>
                <a:gd name="connsiteX52" fmla="*/ 1168241 w 9182100"/>
                <a:gd name="connsiteY52" fmla="*/ 762759 h 765639"/>
                <a:gd name="connsiteX53" fmla="*/ 1596581 w 9182100"/>
                <a:gd name="connsiteY53" fmla="*/ 716944 h 765639"/>
                <a:gd name="connsiteX54" fmla="*/ 1701641 w 9182100"/>
                <a:gd name="connsiteY54" fmla="*/ 697894 h 765639"/>
                <a:gd name="connsiteX55" fmla="*/ 1752124 w 9182100"/>
                <a:gd name="connsiteY55" fmla="*/ 688273 h 765639"/>
                <a:gd name="connsiteX56" fmla="*/ 1797939 w 9182100"/>
                <a:gd name="connsiteY56" fmla="*/ 679891 h 765639"/>
                <a:gd name="connsiteX57" fmla="*/ 1988630 w 9182100"/>
                <a:gd name="connsiteY57" fmla="*/ 649316 h 765639"/>
                <a:gd name="connsiteX58" fmla="*/ 2376297 w 9182100"/>
                <a:gd name="connsiteY58" fmla="*/ 601691 h 765639"/>
                <a:gd name="connsiteX59" fmla="*/ 2570416 w 9182100"/>
                <a:gd name="connsiteY59" fmla="*/ 584165 h 765639"/>
                <a:gd name="connsiteX60" fmla="*/ 2764155 w 9182100"/>
                <a:gd name="connsiteY60" fmla="*/ 571497 h 765639"/>
                <a:gd name="connsiteX61" fmla="*/ 2956941 w 9182100"/>
                <a:gd name="connsiteY61" fmla="*/ 564163 h 765639"/>
                <a:gd name="connsiteX62" fmla="*/ 3148298 w 9182100"/>
                <a:gd name="connsiteY62" fmla="*/ 562639 h 765639"/>
                <a:gd name="connsiteX63" fmla="*/ 3337274 w 9182100"/>
                <a:gd name="connsiteY63" fmla="*/ 568544 h 765639"/>
                <a:gd name="connsiteX64" fmla="*/ 3522345 w 9182100"/>
                <a:gd name="connsiteY64" fmla="*/ 583308 h 765639"/>
                <a:gd name="connsiteX65" fmla="*/ 3567779 w 9182100"/>
                <a:gd name="connsiteY65" fmla="*/ 588642 h 765639"/>
                <a:gd name="connsiteX66" fmla="*/ 3613785 w 9182100"/>
                <a:gd name="connsiteY66" fmla="*/ 594357 h 765639"/>
                <a:gd name="connsiteX67" fmla="*/ 3713798 w 9182100"/>
                <a:gd name="connsiteY67" fmla="*/ 607882 h 765639"/>
                <a:gd name="connsiteX68" fmla="*/ 3913823 w 9182100"/>
                <a:gd name="connsiteY68" fmla="*/ 634838 h 765639"/>
                <a:gd name="connsiteX69" fmla="*/ 4315873 w 9182100"/>
                <a:gd name="connsiteY69" fmla="*/ 686273 h 765639"/>
                <a:gd name="connsiteX70" fmla="*/ 4517422 w 9182100"/>
                <a:gd name="connsiteY70" fmla="*/ 710086 h 765639"/>
                <a:gd name="connsiteX71" fmla="*/ 4728972 w 9182100"/>
                <a:gd name="connsiteY71" fmla="*/ 731422 h 765639"/>
                <a:gd name="connsiteX72" fmla="*/ 5162931 w 9182100"/>
                <a:gd name="connsiteY72" fmla="*/ 744185 h 765639"/>
                <a:gd name="connsiteX73" fmla="*/ 5594033 w 9182100"/>
                <a:gd name="connsiteY73" fmla="*/ 706466 h 765639"/>
                <a:gd name="connsiteX74" fmla="*/ 5982939 w 9182100"/>
                <a:gd name="connsiteY74" fmla="*/ 655793 h 765639"/>
                <a:gd name="connsiteX75" fmla="*/ 6075045 w 9182100"/>
                <a:gd name="connsiteY75" fmla="*/ 648459 h 765639"/>
                <a:gd name="connsiteX76" fmla="*/ 6167819 w 9182100"/>
                <a:gd name="connsiteY76" fmla="*/ 643887 h 765639"/>
                <a:gd name="connsiteX77" fmla="*/ 6361081 w 9182100"/>
                <a:gd name="connsiteY77" fmla="*/ 639124 h 765639"/>
                <a:gd name="connsiteX78" fmla="*/ 6757321 w 9182100"/>
                <a:gd name="connsiteY78" fmla="*/ 640458 h 765639"/>
                <a:gd name="connsiteX79" fmla="*/ 7156704 w 9182100"/>
                <a:gd name="connsiteY79" fmla="*/ 649030 h 765639"/>
                <a:gd name="connsiteX80" fmla="*/ 7556373 w 9182100"/>
                <a:gd name="connsiteY80" fmla="*/ 662365 h 765639"/>
                <a:gd name="connsiteX81" fmla="*/ 7952328 w 9182100"/>
                <a:gd name="connsiteY81" fmla="*/ 682177 h 765639"/>
                <a:gd name="connsiteX82" fmla="*/ 8000714 w 9182100"/>
                <a:gd name="connsiteY82" fmla="*/ 685511 h 765639"/>
                <a:gd name="connsiteX83" fmla="*/ 8047196 w 9182100"/>
                <a:gd name="connsiteY83" fmla="*/ 689416 h 765639"/>
                <a:gd name="connsiteX84" fmla="*/ 8097965 w 9182100"/>
                <a:gd name="connsiteY84" fmla="*/ 693893 h 765639"/>
                <a:gd name="connsiteX85" fmla="*/ 8152733 w 9182100"/>
                <a:gd name="connsiteY85" fmla="*/ 697894 h 765639"/>
                <a:gd name="connsiteX86" fmla="*/ 8363903 w 9182100"/>
                <a:gd name="connsiteY86" fmla="*/ 705133 h 765639"/>
                <a:gd name="connsiteX87" fmla="*/ 8777764 w 9182100"/>
                <a:gd name="connsiteY87" fmla="*/ 698084 h 765639"/>
                <a:gd name="connsiteX88" fmla="*/ 9182005 w 9182100"/>
                <a:gd name="connsiteY88" fmla="*/ 668366 h 765639"/>
                <a:gd name="connsiteX89" fmla="*/ 9182005 w 9182100"/>
                <a:gd name="connsiteY89" fmla="*/ 351088 h 76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9182100" h="765639">
                  <a:moveTo>
                    <a:pt x="9182100" y="351088"/>
                  </a:moveTo>
                  <a:cubicBezTo>
                    <a:pt x="9180862" y="351088"/>
                    <a:pt x="9179719" y="350993"/>
                    <a:pt x="9178480" y="350993"/>
                  </a:cubicBezTo>
                  <a:cubicBezTo>
                    <a:pt x="9047607" y="346421"/>
                    <a:pt x="8915591" y="337944"/>
                    <a:pt x="8783955" y="327561"/>
                  </a:cubicBezTo>
                  <a:cubicBezTo>
                    <a:pt x="8652320" y="316894"/>
                    <a:pt x="8520589" y="304416"/>
                    <a:pt x="8390763" y="288795"/>
                  </a:cubicBezTo>
                  <a:cubicBezTo>
                    <a:pt x="8325898" y="281175"/>
                    <a:pt x="8261509" y="272602"/>
                    <a:pt x="8199502" y="262601"/>
                  </a:cubicBezTo>
                  <a:cubicBezTo>
                    <a:pt x="8184070" y="260029"/>
                    <a:pt x="8168831" y="257553"/>
                    <a:pt x="8153972" y="254886"/>
                  </a:cubicBezTo>
                  <a:lnTo>
                    <a:pt x="8131588" y="250790"/>
                  </a:lnTo>
                  <a:lnTo>
                    <a:pt x="8104632" y="246504"/>
                  </a:lnTo>
                  <a:cubicBezTo>
                    <a:pt x="8086725" y="243741"/>
                    <a:pt x="8068247" y="240598"/>
                    <a:pt x="8050911" y="238217"/>
                  </a:cubicBezTo>
                  <a:lnTo>
                    <a:pt x="7998810" y="230978"/>
                  </a:lnTo>
                  <a:cubicBezTo>
                    <a:pt x="7860697" y="212023"/>
                    <a:pt x="7725633" y="198021"/>
                    <a:pt x="7589902" y="183925"/>
                  </a:cubicBezTo>
                  <a:cubicBezTo>
                    <a:pt x="7454360" y="170304"/>
                    <a:pt x="7319010" y="158779"/>
                    <a:pt x="7183469" y="147634"/>
                  </a:cubicBezTo>
                  <a:cubicBezTo>
                    <a:pt x="7047929" y="137252"/>
                    <a:pt x="6912198" y="127632"/>
                    <a:pt x="6775990" y="119821"/>
                  </a:cubicBezTo>
                  <a:cubicBezTo>
                    <a:pt x="6639592" y="112582"/>
                    <a:pt x="6503194" y="105439"/>
                    <a:pt x="6364795" y="102391"/>
                  </a:cubicBezTo>
                  <a:cubicBezTo>
                    <a:pt x="6295263" y="101057"/>
                    <a:pt x="6225826" y="99819"/>
                    <a:pt x="6154293" y="100581"/>
                  </a:cubicBezTo>
                  <a:cubicBezTo>
                    <a:pt x="6136577" y="100581"/>
                    <a:pt x="6118860" y="100581"/>
                    <a:pt x="6100287" y="101343"/>
                  </a:cubicBezTo>
                  <a:cubicBezTo>
                    <a:pt x="6081903" y="101819"/>
                    <a:pt x="6063615" y="102486"/>
                    <a:pt x="6045327" y="103438"/>
                  </a:cubicBezTo>
                  <a:cubicBezTo>
                    <a:pt x="6008656" y="104962"/>
                    <a:pt x="5972175" y="107439"/>
                    <a:pt x="5935980" y="110296"/>
                  </a:cubicBezTo>
                  <a:cubicBezTo>
                    <a:pt x="5790724" y="121631"/>
                    <a:pt x="5651659" y="142110"/>
                    <a:pt x="5523357" y="157635"/>
                  </a:cubicBezTo>
                  <a:cubicBezTo>
                    <a:pt x="5394484" y="173542"/>
                    <a:pt x="5273040" y="183543"/>
                    <a:pt x="5149882" y="185639"/>
                  </a:cubicBezTo>
                  <a:cubicBezTo>
                    <a:pt x="5027010" y="187925"/>
                    <a:pt x="4902803" y="182210"/>
                    <a:pt x="4777073" y="170685"/>
                  </a:cubicBezTo>
                  <a:lnTo>
                    <a:pt x="4729925" y="166208"/>
                  </a:lnTo>
                  <a:lnTo>
                    <a:pt x="4682585" y="161064"/>
                  </a:lnTo>
                  <a:cubicBezTo>
                    <a:pt x="4666869" y="159445"/>
                    <a:pt x="4650963" y="157350"/>
                    <a:pt x="4635151" y="155445"/>
                  </a:cubicBezTo>
                  <a:lnTo>
                    <a:pt x="4611434" y="152492"/>
                  </a:lnTo>
                  <a:cubicBezTo>
                    <a:pt x="4603623" y="151539"/>
                    <a:pt x="4595622" y="150587"/>
                    <a:pt x="4587145" y="149349"/>
                  </a:cubicBezTo>
                  <a:lnTo>
                    <a:pt x="4387977" y="122774"/>
                  </a:lnTo>
                  <a:lnTo>
                    <a:pt x="3989356" y="68577"/>
                  </a:lnTo>
                  <a:lnTo>
                    <a:pt x="3789140" y="42192"/>
                  </a:lnTo>
                  <a:lnTo>
                    <a:pt x="3689033" y="29143"/>
                  </a:lnTo>
                  <a:lnTo>
                    <a:pt x="3634835" y="22571"/>
                  </a:lnTo>
                  <a:cubicBezTo>
                    <a:pt x="3616452" y="20285"/>
                    <a:pt x="3598069" y="18380"/>
                    <a:pt x="3579876" y="16856"/>
                  </a:cubicBezTo>
                  <a:cubicBezTo>
                    <a:pt x="3433667" y="3140"/>
                    <a:pt x="3289840" y="-1622"/>
                    <a:pt x="3147441" y="473"/>
                  </a:cubicBezTo>
                  <a:cubicBezTo>
                    <a:pt x="3005138" y="2283"/>
                    <a:pt x="2864263" y="10188"/>
                    <a:pt x="2724722" y="22857"/>
                  </a:cubicBezTo>
                  <a:cubicBezTo>
                    <a:pt x="2445353" y="48098"/>
                    <a:pt x="2171129" y="90198"/>
                    <a:pt x="1898428" y="147730"/>
                  </a:cubicBezTo>
                  <a:cubicBezTo>
                    <a:pt x="1830134" y="162208"/>
                    <a:pt x="1762030" y="177448"/>
                    <a:pt x="1692878" y="195069"/>
                  </a:cubicBezTo>
                  <a:lnTo>
                    <a:pt x="1640205" y="208785"/>
                  </a:lnTo>
                  <a:lnTo>
                    <a:pt x="1592294" y="221643"/>
                  </a:lnTo>
                  <a:cubicBezTo>
                    <a:pt x="1561624" y="229740"/>
                    <a:pt x="1530858" y="238503"/>
                    <a:pt x="1500092" y="245551"/>
                  </a:cubicBezTo>
                  <a:cubicBezTo>
                    <a:pt x="1377125" y="276412"/>
                    <a:pt x="1253490" y="300987"/>
                    <a:pt x="1130046" y="318227"/>
                  </a:cubicBezTo>
                  <a:cubicBezTo>
                    <a:pt x="1068229" y="326895"/>
                    <a:pt x="1006602" y="333086"/>
                    <a:pt x="944880" y="337658"/>
                  </a:cubicBezTo>
                  <a:cubicBezTo>
                    <a:pt x="914114" y="339277"/>
                    <a:pt x="883253" y="341563"/>
                    <a:pt x="852583" y="341944"/>
                  </a:cubicBezTo>
                  <a:cubicBezTo>
                    <a:pt x="821817" y="343278"/>
                    <a:pt x="791147" y="342992"/>
                    <a:pt x="760476" y="343087"/>
                  </a:cubicBezTo>
                  <a:cubicBezTo>
                    <a:pt x="699230" y="342135"/>
                    <a:pt x="638175" y="338706"/>
                    <a:pt x="577215" y="332800"/>
                  </a:cubicBezTo>
                  <a:cubicBezTo>
                    <a:pt x="516255" y="326895"/>
                    <a:pt x="455771" y="317179"/>
                    <a:pt x="394907" y="305463"/>
                  </a:cubicBezTo>
                  <a:cubicBezTo>
                    <a:pt x="334137" y="293557"/>
                    <a:pt x="273368" y="278412"/>
                    <a:pt x="211265" y="261363"/>
                  </a:cubicBezTo>
                  <a:cubicBezTo>
                    <a:pt x="149066" y="244123"/>
                    <a:pt x="85820" y="224310"/>
                    <a:pt x="17526" y="204880"/>
                  </a:cubicBezTo>
                  <a:cubicBezTo>
                    <a:pt x="11716" y="203165"/>
                    <a:pt x="5906" y="201546"/>
                    <a:pt x="0" y="199927"/>
                  </a:cubicBezTo>
                  <a:lnTo>
                    <a:pt x="0" y="526920"/>
                  </a:lnTo>
                  <a:cubicBezTo>
                    <a:pt x="32576" y="541874"/>
                    <a:pt x="66104" y="557114"/>
                    <a:pt x="100298" y="571973"/>
                  </a:cubicBezTo>
                  <a:cubicBezTo>
                    <a:pt x="164973" y="600167"/>
                    <a:pt x="232410" y="626456"/>
                    <a:pt x="301562" y="649697"/>
                  </a:cubicBezTo>
                  <a:cubicBezTo>
                    <a:pt x="439865" y="696655"/>
                    <a:pt x="585216" y="728754"/>
                    <a:pt x="731044" y="746947"/>
                  </a:cubicBezTo>
                  <a:cubicBezTo>
                    <a:pt x="876967" y="764664"/>
                    <a:pt x="1023652" y="769426"/>
                    <a:pt x="1168241" y="762759"/>
                  </a:cubicBezTo>
                  <a:cubicBezTo>
                    <a:pt x="1313021" y="756663"/>
                    <a:pt x="1455896" y="740185"/>
                    <a:pt x="1596581" y="716944"/>
                  </a:cubicBezTo>
                  <a:cubicBezTo>
                    <a:pt x="1632014" y="711610"/>
                    <a:pt x="1666685" y="704371"/>
                    <a:pt x="1701641" y="697894"/>
                  </a:cubicBezTo>
                  <a:lnTo>
                    <a:pt x="1752124" y="688273"/>
                  </a:lnTo>
                  <a:lnTo>
                    <a:pt x="1797939" y="679891"/>
                  </a:lnTo>
                  <a:cubicBezTo>
                    <a:pt x="1860328" y="669128"/>
                    <a:pt x="1924431" y="658746"/>
                    <a:pt x="1988630" y="649316"/>
                  </a:cubicBezTo>
                  <a:cubicBezTo>
                    <a:pt x="2117217" y="630838"/>
                    <a:pt x="2246852" y="614645"/>
                    <a:pt x="2376297" y="601691"/>
                  </a:cubicBezTo>
                  <a:cubicBezTo>
                    <a:pt x="2441067" y="595214"/>
                    <a:pt x="2505742" y="589118"/>
                    <a:pt x="2570416" y="584165"/>
                  </a:cubicBezTo>
                  <a:cubicBezTo>
                    <a:pt x="2635091" y="579402"/>
                    <a:pt x="2699671" y="574831"/>
                    <a:pt x="2764155" y="571497"/>
                  </a:cubicBezTo>
                  <a:cubicBezTo>
                    <a:pt x="2828639" y="568068"/>
                    <a:pt x="2892933" y="565401"/>
                    <a:pt x="2956941" y="564163"/>
                  </a:cubicBezTo>
                  <a:cubicBezTo>
                    <a:pt x="3021045" y="562353"/>
                    <a:pt x="3084766" y="561972"/>
                    <a:pt x="3148298" y="562639"/>
                  </a:cubicBezTo>
                  <a:cubicBezTo>
                    <a:pt x="3211735" y="563305"/>
                    <a:pt x="3274695" y="565591"/>
                    <a:pt x="3337274" y="568544"/>
                  </a:cubicBezTo>
                  <a:cubicBezTo>
                    <a:pt x="3399568" y="572259"/>
                    <a:pt x="3461671" y="576259"/>
                    <a:pt x="3522345" y="583308"/>
                  </a:cubicBezTo>
                  <a:cubicBezTo>
                    <a:pt x="3537680" y="584737"/>
                    <a:pt x="3552730" y="586737"/>
                    <a:pt x="3567779" y="588642"/>
                  </a:cubicBezTo>
                  <a:lnTo>
                    <a:pt x="3613785" y="594357"/>
                  </a:lnTo>
                  <a:lnTo>
                    <a:pt x="3713798" y="607882"/>
                  </a:lnTo>
                  <a:lnTo>
                    <a:pt x="3913823" y="634838"/>
                  </a:lnTo>
                  <a:cubicBezTo>
                    <a:pt x="4047268" y="652078"/>
                    <a:pt x="4180904" y="670366"/>
                    <a:pt x="4315873" y="686273"/>
                  </a:cubicBezTo>
                  <a:lnTo>
                    <a:pt x="4517422" y="710086"/>
                  </a:lnTo>
                  <a:cubicBezTo>
                    <a:pt x="4586573" y="717896"/>
                    <a:pt x="4657916" y="725992"/>
                    <a:pt x="4728972" y="731422"/>
                  </a:cubicBezTo>
                  <a:cubicBezTo>
                    <a:pt x="4871371" y="743042"/>
                    <a:pt x="5016627" y="748376"/>
                    <a:pt x="5162931" y="744185"/>
                  </a:cubicBezTo>
                  <a:cubicBezTo>
                    <a:pt x="5308949" y="740566"/>
                    <a:pt x="5456111" y="725611"/>
                    <a:pt x="5594033" y="706466"/>
                  </a:cubicBezTo>
                  <a:cubicBezTo>
                    <a:pt x="5732621" y="687511"/>
                    <a:pt x="5859876" y="667033"/>
                    <a:pt x="5982939" y="655793"/>
                  </a:cubicBezTo>
                  <a:cubicBezTo>
                    <a:pt x="6013799" y="652936"/>
                    <a:pt x="6044375" y="650364"/>
                    <a:pt x="6075045" y="648459"/>
                  </a:cubicBezTo>
                  <a:cubicBezTo>
                    <a:pt x="6105906" y="646363"/>
                    <a:pt x="6135529" y="645125"/>
                    <a:pt x="6167819" y="643887"/>
                  </a:cubicBezTo>
                  <a:cubicBezTo>
                    <a:pt x="6230779" y="641125"/>
                    <a:pt x="6295930" y="640077"/>
                    <a:pt x="6361081" y="639124"/>
                  </a:cubicBezTo>
                  <a:cubicBezTo>
                    <a:pt x="6491955" y="637981"/>
                    <a:pt x="6624638" y="638553"/>
                    <a:pt x="6757321" y="640458"/>
                  </a:cubicBezTo>
                  <a:cubicBezTo>
                    <a:pt x="6890195" y="642553"/>
                    <a:pt x="7023449" y="645030"/>
                    <a:pt x="7156704" y="649030"/>
                  </a:cubicBezTo>
                  <a:cubicBezTo>
                    <a:pt x="7289959" y="652650"/>
                    <a:pt x="7423404" y="656841"/>
                    <a:pt x="7556373" y="662365"/>
                  </a:cubicBezTo>
                  <a:cubicBezTo>
                    <a:pt x="7689152" y="667509"/>
                    <a:pt x="7822502" y="673986"/>
                    <a:pt x="7952328" y="682177"/>
                  </a:cubicBezTo>
                  <a:lnTo>
                    <a:pt x="8000714" y="685511"/>
                  </a:lnTo>
                  <a:cubicBezTo>
                    <a:pt x="8016811" y="686654"/>
                    <a:pt x="8031670" y="688178"/>
                    <a:pt x="8047196" y="689416"/>
                  </a:cubicBezTo>
                  <a:lnTo>
                    <a:pt x="8097965" y="693893"/>
                  </a:lnTo>
                  <a:cubicBezTo>
                    <a:pt x="8116539" y="695417"/>
                    <a:pt x="8134731" y="696846"/>
                    <a:pt x="8152733" y="697894"/>
                  </a:cubicBezTo>
                  <a:cubicBezTo>
                    <a:pt x="8224647" y="701989"/>
                    <a:pt x="8294465" y="704085"/>
                    <a:pt x="8363903" y="705133"/>
                  </a:cubicBezTo>
                  <a:cubicBezTo>
                    <a:pt x="8502777" y="706657"/>
                    <a:pt x="8640223" y="704180"/>
                    <a:pt x="8777764" y="698084"/>
                  </a:cubicBezTo>
                  <a:cubicBezTo>
                    <a:pt x="8912352" y="692083"/>
                    <a:pt x="9046845" y="682749"/>
                    <a:pt x="9182005" y="668366"/>
                  </a:cubicBezTo>
                  <a:lnTo>
                    <a:pt x="9182005" y="351088"/>
                  </a:lnTo>
                  <a:close/>
                </a:path>
              </a:pathLst>
            </a:custGeom>
            <a:solidFill>
              <a:schemeClr val="bg1">
                <a:alpha val="30000"/>
              </a:schemeClr>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133EDCAA-1D6C-4710-9DA1-C7FC946D8E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501488"/>
              <a:ext cx="12188952" cy="641669"/>
            </a:xfrm>
            <a:custGeom>
              <a:avLst/>
              <a:gdLst>
                <a:gd name="connsiteX0" fmla="*/ 9182100 w 9182100"/>
                <a:gd name="connsiteY0" fmla="*/ 154189 h 544245"/>
                <a:gd name="connsiteX1" fmla="*/ 9047702 w 9182100"/>
                <a:gd name="connsiteY1" fmla="*/ 162762 h 544245"/>
                <a:gd name="connsiteX2" fmla="*/ 8652224 w 9182100"/>
                <a:gd name="connsiteY2" fmla="*/ 178287 h 544245"/>
                <a:gd name="connsiteX3" fmla="*/ 8255603 w 9182100"/>
                <a:gd name="connsiteY3" fmla="*/ 161047 h 544245"/>
                <a:gd name="connsiteX4" fmla="*/ 8060722 w 9182100"/>
                <a:gd name="connsiteY4" fmla="*/ 140854 h 544245"/>
                <a:gd name="connsiteX5" fmla="*/ 8013478 w 9182100"/>
                <a:gd name="connsiteY5" fmla="*/ 134187 h 544245"/>
                <a:gd name="connsiteX6" fmla="*/ 7990428 w 9182100"/>
                <a:gd name="connsiteY6" fmla="*/ 130567 h 544245"/>
                <a:gd name="connsiteX7" fmla="*/ 7964139 w 9182100"/>
                <a:gd name="connsiteY7" fmla="*/ 126853 h 544245"/>
                <a:gd name="connsiteX8" fmla="*/ 7911656 w 9182100"/>
                <a:gd name="connsiteY8" fmla="*/ 119518 h 544245"/>
                <a:gd name="connsiteX9" fmla="*/ 7860220 w 9182100"/>
                <a:gd name="connsiteY9" fmla="*/ 113232 h 544245"/>
                <a:gd name="connsiteX10" fmla="*/ 7453884 w 9182100"/>
                <a:gd name="connsiteY10" fmla="*/ 70369 h 544245"/>
                <a:gd name="connsiteX11" fmla="*/ 7048976 w 9182100"/>
                <a:gd name="connsiteY11" fmla="*/ 36556 h 544245"/>
                <a:gd name="connsiteX12" fmla="*/ 6846285 w 9182100"/>
                <a:gd name="connsiteY12" fmla="*/ 22649 h 544245"/>
                <a:gd name="connsiteX13" fmla="*/ 6643212 w 9182100"/>
                <a:gd name="connsiteY13" fmla="*/ 11600 h 544245"/>
                <a:gd name="connsiteX14" fmla="*/ 6541485 w 9182100"/>
                <a:gd name="connsiteY14" fmla="*/ 7314 h 544245"/>
                <a:gd name="connsiteX15" fmla="*/ 6439567 w 9182100"/>
                <a:gd name="connsiteY15" fmla="*/ 3885 h 544245"/>
                <a:gd name="connsiteX16" fmla="*/ 6337459 w 9182100"/>
                <a:gd name="connsiteY16" fmla="*/ 1313 h 544245"/>
                <a:gd name="connsiteX17" fmla="*/ 6234970 w 9182100"/>
                <a:gd name="connsiteY17" fmla="*/ 75 h 544245"/>
                <a:gd name="connsiteX18" fmla="*/ 6027802 w 9182100"/>
                <a:gd name="connsiteY18" fmla="*/ 2265 h 544245"/>
                <a:gd name="connsiteX19" fmla="*/ 5921978 w 9182100"/>
                <a:gd name="connsiteY19" fmla="*/ 6552 h 544245"/>
                <a:gd name="connsiteX20" fmla="*/ 5815965 w 9182100"/>
                <a:gd name="connsiteY20" fmla="*/ 14362 h 544245"/>
                <a:gd name="connsiteX21" fmla="*/ 5408390 w 9182100"/>
                <a:gd name="connsiteY21" fmla="*/ 67036 h 544245"/>
                <a:gd name="connsiteX22" fmla="*/ 5023866 w 9182100"/>
                <a:gd name="connsiteY22" fmla="*/ 103992 h 544245"/>
                <a:gd name="connsiteX23" fmla="*/ 4831556 w 9182100"/>
                <a:gd name="connsiteY23" fmla="*/ 106374 h 544245"/>
                <a:gd name="connsiteX24" fmla="*/ 4637723 w 9182100"/>
                <a:gd name="connsiteY24" fmla="*/ 98754 h 544245"/>
                <a:gd name="connsiteX25" fmla="*/ 4442460 w 9182100"/>
                <a:gd name="connsiteY25" fmla="*/ 83038 h 544245"/>
                <a:gd name="connsiteX26" fmla="*/ 4341686 w 9182100"/>
                <a:gd name="connsiteY26" fmla="*/ 77227 h 544245"/>
                <a:gd name="connsiteX27" fmla="*/ 4241006 w 9182100"/>
                <a:gd name="connsiteY27" fmla="*/ 71989 h 544245"/>
                <a:gd name="connsiteX28" fmla="*/ 3836956 w 9182100"/>
                <a:gd name="connsiteY28" fmla="*/ 54177 h 544245"/>
                <a:gd name="connsiteX29" fmla="*/ 3634549 w 9182100"/>
                <a:gd name="connsiteY29" fmla="*/ 45414 h 544245"/>
                <a:gd name="connsiteX30" fmla="*/ 3533394 w 9182100"/>
                <a:gd name="connsiteY30" fmla="*/ 40461 h 544245"/>
                <a:gd name="connsiteX31" fmla="*/ 3481959 w 9182100"/>
                <a:gd name="connsiteY31" fmla="*/ 37889 h 544245"/>
                <a:gd name="connsiteX32" fmla="*/ 3430238 w 9182100"/>
                <a:gd name="connsiteY32" fmla="*/ 35889 h 544245"/>
                <a:gd name="connsiteX33" fmla="*/ 3020473 w 9182100"/>
                <a:gd name="connsiteY33" fmla="*/ 37603 h 544245"/>
                <a:gd name="connsiteX34" fmla="*/ 2614422 w 9182100"/>
                <a:gd name="connsiteY34" fmla="*/ 56844 h 544245"/>
                <a:gd name="connsiteX35" fmla="*/ 2208657 w 9182100"/>
                <a:gd name="connsiteY35" fmla="*/ 81609 h 544245"/>
                <a:gd name="connsiteX36" fmla="*/ 1800606 w 9182100"/>
                <a:gd name="connsiteY36" fmla="*/ 107612 h 544245"/>
                <a:gd name="connsiteX37" fmla="*/ 1594676 w 9182100"/>
                <a:gd name="connsiteY37" fmla="*/ 124948 h 544245"/>
                <a:gd name="connsiteX38" fmla="*/ 1491996 w 9182100"/>
                <a:gd name="connsiteY38" fmla="*/ 136568 h 544245"/>
                <a:gd name="connsiteX39" fmla="*/ 1442942 w 9182100"/>
                <a:gd name="connsiteY39" fmla="*/ 141902 h 544245"/>
                <a:gd name="connsiteX40" fmla="*/ 1418463 w 9182100"/>
                <a:gd name="connsiteY40" fmla="*/ 144664 h 544245"/>
                <a:gd name="connsiteX41" fmla="*/ 1393984 w 9182100"/>
                <a:gd name="connsiteY41" fmla="*/ 146855 h 544245"/>
                <a:gd name="connsiteX42" fmla="*/ 1006697 w 9182100"/>
                <a:gd name="connsiteY42" fmla="*/ 169810 h 544245"/>
                <a:gd name="connsiteX43" fmla="*/ 816864 w 9182100"/>
                <a:gd name="connsiteY43" fmla="*/ 170953 h 544245"/>
                <a:gd name="connsiteX44" fmla="*/ 769906 w 9182100"/>
                <a:gd name="connsiteY44" fmla="*/ 169715 h 544245"/>
                <a:gd name="connsiteX45" fmla="*/ 723043 w 9182100"/>
                <a:gd name="connsiteY45" fmla="*/ 168096 h 544245"/>
                <a:gd name="connsiteX46" fmla="*/ 676370 w 9182100"/>
                <a:gd name="connsiteY46" fmla="*/ 166286 h 544245"/>
                <a:gd name="connsiteX47" fmla="*/ 629888 w 9182100"/>
                <a:gd name="connsiteY47" fmla="*/ 163333 h 544245"/>
                <a:gd name="connsiteX48" fmla="*/ 445484 w 9182100"/>
                <a:gd name="connsiteY48" fmla="*/ 146093 h 544245"/>
                <a:gd name="connsiteX49" fmla="*/ 263366 w 9182100"/>
                <a:gd name="connsiteY49" fmla="*/ 115232 h 544245"/>
                <a:gd name="connsiteX50" fmla="*/ 81439 w 9182100"/>
                <a:gd name="connsiteY50" fmla="*/ 70369 h 544245"/>
                <a:gd name="connsiteX51" fmla="*/ 35338 w 9182100"/>
                <a:gd name="connsiteY51" fmla="*/ 57034 h 544245"/>
                <a:gd name="connsiteX52" fmla="*/ 0 w 9182100"/>
                <a:gd name="connsiteY52" fmla="*/ 46652 h 544245"/>
                <a:gd name="connsiteX53" fmla="*/ 0 w 9182100"/>
                <a:gd name="connsiteY53" fmla="*/ 426795 h 544245"/>
                <a:gd name="connsiteX54" fmla="*/ 178594 w 9182100"/>
                <a:gd name="connsiteY54" fmla="*/ 479658 h 544245"/>
                <a:gd name="connsiteX55" fmla="*/ 610457 w 9182100"/>
                <a:gd name="connsiteY55" fmla="*/ 542619 h 544245"/>
                <a:gd name="connsiteX56" fmla="*/ 826865 w 9182100"/>
                <a:gd name="connsiteY56" fmla="*/ 539666 h 544245"/>
                <a:gd name="connsiteX57" fmla="*/ 1039654 w 9182100"/>
                <a:gd name="connsiteY57" fmla="*/ 515187 h 544245"/>
                <a:gd name="connsiteX58" fmla="*/ 1449705 w 9182100"/>
                <a:gd name="connsiteY58" fmla="*/ 415270 h 544245"/>
                <a:gd name="connsiteX59" fmla="*/ 1548765 w 9182100"/>
                <a:gd name="connsiteY59" fmla="*/ 382123 h 544245"/>
                <a:gd name="connsiteX60" fmla="*/ 1642872 w 9182100"/>
                <a:gd name="connsiteY60" fmla="*/ 349261 h 544245"/>
                <a:gd name="connsiteX61" fmla="*/ 1832991 w 9182100"/>
                <a:gd name="connsiteY61" fmla="*/ 289158 h 544245"/>
                <a:gd name="connsiteX62" fmla="*/ 2222754 w 9182100"/>
                <a:gd name="connsiteY62" fmla="*/ 193623 h 544245"/>
                <a:gd name="connsiteX63" fmla="*/ 2620137 w 9182100"/>
                <a:gd name="connsiteY63" fmla="*/ 138378 h 544245"/>
                <a:gd name="connsiteX64" fmla="*/ 3020473 w 9182100"/>
                <a:gd name="connsiteY64" fmla="*/ 127234 h 544245"/>
                <a:gd name="connsiteX65" fmla="*/ 3219736 w 9182100"/>
                <a:gd name="connsiteY65" fmla="*/ 139807 h 544245"/>
                <a:gd name="connsiteX66" fmla="*/ 3318605 w 9182100"/>
                <a:gd name="connsiteY66" fmla="*/ 151713 h 544245"/>
                <a:gd name="connsiteX67" fmla="*/ 3367754 w 9182100"/>
                <a:gd name="connsiteY67" fmla="*/ 158666 h 544245"/>
                <a:gd name="connsiteX68" fmla="*/ 3416618 w 9182100"/>
                <a:gd name="connsiteY68" fmla="*/ 166858 h 544245"/>
                <a:gd name="connsiteX69" fmla="*/ 3465195 w 9182100"/>
                <a:gd name="connsiteY69" fmla="*/ 176097 h 544245"/>
                <a:gd name="connsiteX70" fmla="*/ 3513868 w 9182100"/>
                <a:gd name="connsiteY70" fmla="*/ 185908 h 544245"/>
                <a:gd name="connsiteX71" fmla="*/ 3612737 w 9182100"/>
                <a:gd name="connsiteY71" fmla="*/ 207625 h 544245"/>
                <a:gd name="connsiteX72" fmla="*/ 3810381 w 9182100"/>
                <a:gd name="connsiteY72" fmla="*/ 252106 h 544245"/>
                <a:gd name="connsiteX73" fmla="*/ 4206621 w 9182100"/>
                <a:gd name="connsiteY73" fmla="*/ 339736 h 544245"/>
                <a:gd name="connsiteX74" fmla="*/ 4306062 w 9182100"/>
                <a:gd name="connsiteY74" fmla="*/ 359834 h 544245"/>
                <a:gd name="connsiteX75" fmla="*/ 4405503 w 9182100"/>
                <a:gd name="connsiteY75" fmla="*/ 378979 h 544245"/>
                <a:gd name="connsiteX76" fmla="*/ 4611529 w 9182100"/>
                <a:gd name="connsiteY76" fmla="*/ 405745 h 544245"/>
                <a:gd name="connsiteX77" fmla="*/ 5031677 w 9182100"/>
                <a:gd name="connsiteY77" fmla="*/ 427462 h 544245"/>
                <a:gd name="connsiteX78" fmla="*/ 5243227 w 9182100"/>
                <a:gd name="connsiteY78" fmla="*/ 418699 h 544245"/>
                <a:gd name="connsiteX79" fmla="*/ 5451062 w 9182100"/>
                <a:gd name="connsiteY79" fmla="*/ 398029 h 544245"/>
                <a:gd name="connsiteX80" fmla="*/ 5844635 w 9182100"/>
                <a:gd name="connsiteY80" fmla="*/ 353071 h 544245"/>
                <a:gd name="connsiteX81" fmla="*/ 5939981 w 9182100"/>
                <a:gd name="connsiteY81" fmla="*/ 346975 h 544245"/>
                <a:gd name="connsiteX82" fmla="*/ 6035898 w 9182100"/>
                <a:gd name="connsiteY82" fmla="*/ 344118 h 544245"/>
                <a:gd name="connsiteX83" fmla="*/ 6232303 w 9182100"/>
                <a:gd name="connsiteY83" fmla="*/ 343642 h 544245"/>
                <a:gd name="connsiteX84" fmla="*/ 6630924 w 9182100"/>
                <a:gd name="connsiteY84" fmla="*/ 351071 h 544245"/>
                <a:gd name="connsiteX85" fmla="*/ 6831140 w 9182100"/>
                <a:gd name="connsiteY85" fmla="*/ 356596 h 544245"/>
                <a:gd name="connsiteX86" fmla="*/ 7031545 w 9182100"/>
                <a:gd name="connsiteY86" fmla="*/ 362501 h 544245"/>
                <a:gd name="connsiteX87" fmla="*/ 7432262 w 9182100"/>
                <a:gd name="connsiteY87" fmla="*/ 378408 h 544245"/>
                <a:gd name="connsiteX88" fmla="*/ 7830312 w 9182100"/>
                <a:gd name="connsiteY88" fmla="*/ 402506 h 544245"/>
                <a:gd name="connsiteX89" fmla="*/ 7879270 w 9182100"/>
                <a:gd name="connsiteY89" fmla="*/ 406792 h 544245"/>
                <a:gd name="connsiteX90" fmla="*/ 7926895 w 9182100"/>
                <a:gd name="connsiteY90" fmla="*/ 411745 h 544245"/>
                <a:gd name="connsiteX91" fmla="*/ 7977569 w 9182100"/>
                <a:gd name="connsiteY91" fmla="*/ 417175 h 544245"/>
                <a:gd name="connsiteX92" fmla="*/ 8030623 w 9182100"/>
                <a:gd name="connsiteY92" fmla="*/ 422127 h 544245"/>
                <a:gd name="connsiteX93" fmla="*/ 8237982 w 9182100"/>
                <a:gd name="connsiteY93" fmla="*/ 435177 h 544245"/>
                <a:gd name="connsiteX94" fmla="*/ 8647748 w 9182100"/>
                <a:gd name="connsiteY94" fmla="*/ 449464 h 544245"/>
                <a:gd name="connsiteX95" fmla="*/ 8852821 w 9182100"/>
                <a:gd name="connsiteY95" fmla="*/ 456132 h 544245"/>
                <a:gd name="connsiteX96" fmla="*/ 8955786 w 9182100"/>
                <a:gd name="connsiteY96" fmla="*/ 458132 h 544245"/>
                <a:gd name="connsiteX97" fmla="*/ 9059227 w 9182100"/>
                <a:gd name="connsiteY97" fmla="*/ 457751 h 544245"/>
                <a:gd name="connsiteX98" fmla="*/ 9182005 w 9182100"/>
                <a:gd name="connsiteY98" fmla="*/ 452512 h 544245"/>
                <a:gd name="connsiteX99" fmla="*/ 9182005 w 9182100"/>
                <a:gd name="connsiteY99" fmla="*/ 154189 h 54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9182100" h="544245">
                  <a:moveTo>
                    <a:pt x="9182100" y="154189"/>
                  </a:moveTo>
                  <a:cubicBezTo>
                    <a:pt x="9137618" y="157142"/>
                    <a:pt x="9092851" y="159904"/>
                    <a:pt x="9047702" y="162762"/>
                  </a:cubicBezTo>
                  <a:cubicBezTo>
                    <a:pt x="8917114" y="170668"/>
                    <a:pt x="8784717" y="178002"/>
                    <a:pt x="8652224" y="178287"/>
                  </a:cubicBezTo>
                  <a:cubicBezTo>
                    <a:pt x="8519732" y="178764"/>
                    <a:pt x="8387049" y="171239"/>
                    <a:pt x="8255603" y="161047"/>
                  </a:cubicBezTo>
                  <a:cubicBezTo>
                    <a:pt x="8189881" y="155904"/>
                    <a:pt x="8124539" y="149236"/>
                    <a:pt x="8060722" y="140854"/>
                  </a:cubicBezTo>
                  <a:cubicBezTo>
                    <a:pt x="8044815" y="138759"/>
                    <a:pt x="8029099" y="136473"/>
                    <a:pt x="8013478" y="134187"/>
                  </a:cubicBezTo>
                  <a:lnTo>
                    <a:pt x="7990428" y="130567"/>
                  </a:lnTo>
                  <a:lnTo>
                    <a:pt x="7964139" y="126853"/>
                  </a:lnTo>
                  <a:cubicBezTo>
                    <a:pt x="7946708" y="124376"/>
                    <a:pt x="7928896" y="121709"/>
                    <a:pt x="7911656" y="119518"/>
                  </a:cubicBezTo>
                  <a:lnTo>
                    <a:pt x="7860220" y="113232"/>
                  </a:lnTo>
                  <a:cubicBezTo>
                    <a:pt x="7723728" y="96277"/>
                    <a:pt x="7589044" y="83038"/>
                    <a:pt x="7453884" y="70369"/>
                  </a:cubicBezTo>
                  <a:cubicBezTo>
                    <a:pt x="7318915" y="57701"/>
                    <a:pt x="7184041" y="46366"/>
                    <a:pt x="7048976" y="36556"/>
                  </a:cubicBezTo>
                  <a:cubicBezTo>
                    <a:pt x="6981444" y="31793"/>
                    <a:pt x="6913912" y="26840"/>
                    <a:pt x="6846285" y="22649"/>
                  </a:cubicBezTo>
                  <a:cubicBezTo>
                    <a:pt x="6778657" y="18553"/>
                    <a:pt x="6710934" y="14934"/>
                    <a:pt x="6643212" y="11600"/>
                  </a:cubicBezTo>
                  <a:lnTo>
                    <a:pt x="6541485" y="7314"/>
                  </a:lnTo>
                  <a:cubicBezTo>
                    <a:pt x="6507576" y="5790"/>
                    <a:pt x="6473667" y="4647"/>
                    <a:pt x="6439567" y="3885"/>
                  </a:cubicBezTo>
                  <a:lnTo>
                    <a:pt x="6337459" y="1313"/>
                  </a:lnTo>
                  <a:lnTo>
                    <a:pt x="6234970" y="75"/>
                  </a:lnTo>
                  <a:cubicBezTo>
                    <a:pt x="6166295" y="-116"/>
                    <a:pt x="6097715" y="-116"/>
                    <a:pt x="6027802" y="2265"/>
                  </a:cubicBezTo>
                  <a:cubicBezTo>
                    <a:pt x="5993320" y="3123"/>
                    <a:pt x="5957412" y="4456"/>
                    <a:pt x="5921978" y="6552"/>
                  </a:cubicBezTo>
                  <a:cubicBezTo>
                    <a:pt x="5886546" y="8552"/>
                    <a:pt x="5851112" y="11124"/>
                    <a:pt x="5815965" y="14362"/>
                  </a:cubicBezTo>
                  <a:cubicBezTo>
                    <a:pt x="5674995" y="27126"/>
                    <a:pt x="5538597" y="48938"/>
                    <a:pt x="5408390" y="67036"/>
                  </a:cubicBezTo>
                  <a:cubicBezTo>
                    <a:pt x="5277993" y="85514"/>
                    <a:pt x="5151692" y="99039"/>
                    <a:pt x="5023866" y="103992"/>
                  </a:cubicBezTo>
                  <a:cubicBezTo>
                    <a:pt x="4960049" y="106660"/>
                    <a:pt x="4895946" y="107231"/>
                    <a:pt x="4831556" y="106374"/>
                  </a:cubicBezTo>
                  <a:cubicBezTo>
                    <a:pt x="4767167" y="105231"/>
                    <a:pt x="4702588" y="102468"/>
                    <a:pt x="4637723" y="98754"/>
                  </a:cubicBezTo>
                  <a:cubicBezTo>
                    <a:pt x="4572762" y="95230"/>
                    <a:pt x="4507992" y="88848"/>
                    <a:pt x="4442460" y="83038"/>
                  </a:cubicBezTo>
                  <a:cubicBezTo>
                    <a:pt x="4408837" y="80752"/>
                    <a:pt x="4375214" y="79228"/>
                    <a:pt x="4341686" y="77227"/>
                  </a:cubicBezTo>
                  <a:cubicBezTo>
                    <a:pt x="4308158" y="75227"/>
                    <a:pt x="4274534" y="73417"/>
                    <a:pt x="4241006" y="71989"/>
                  </a:cubicBezTo>
                  <a:cubicBezTo>
                    <a:pt x="4106895" y="65131"/>
                    <a:pt x="3971925" y="59797"/>
                    <a:pt x="3836956" y="54177"/>
                  </a:cubicBezTo>
                  <a:lnTo>
                    <a:pt x="3634549" y="45414"/>
                  </a:lnTo>
                  <a:lnTo>
                    <a:pt x="3533394" y="40461"/>
                  </a:lnTo>
                  <a:lnTo>
                    <a:pt x="3481959" y="37889"/>
                  </a:lnTo>
                  <a:cubicBezTo>
                    <a:pt x="3464719" y="37127"/>
                    <a:pt x="3447479" y="36079"/>
                    <a:pt x="3430238" y="35889"/>
                  </a:cubicBezTo>
                  <a:cubicBezTo>
                    <a:pt x="3292602" y="31126"/>
                    <a:pt x="3156299" y="33603"/>
                    <a:pt x="3020473" y="37603"/>
                  </a:cubicBezTo>
                  <a:cubicBezTo>
                    <a:pt x="2884741" y="41985"/>
                    <a:pt x="2749487" y="48843"/>
                    <a:pt x="2614422" y="56844"/>
                  </a:cubicBezTo>
                  <a:lnTo>
                    <a:pt x="2208657" y="81609"/>
                  </a:lnTo>
                  <a:cubicBezTo>
                    <a:pt x="2073116" y="89991"/>
                    <a:pt x="1937195" y="97515"/>
                    <a:pt x="1800606" y="107612"/>
                  </a:cubicBezTo>
                  <a:cubicBezTo>
                    <a:pt x="1732217" y="112184"/>
                    <a:pt x="1663827" y="117804"/>
                    <a:pt x="1594676" y="124948"/>
                  </a:cubicBezTo>
                  <a:lnTo>
                    <a:pt x="1491996" y="136568"/>
                  </a:lnTo>
                  <a:lnTo>
                    <a:pt x="1442942" y="141902"/>
                  </a:lnTo>
                  <a:lnTo>
                    <a:pt x="1418463" y="144664"/>
                  </a:lnTo>
                  <a:lnTo>
                    <a:pt x="1393984" y="146855"/>
                  </a:lnTo>
                  <a:cubicBezTo>
                    <a:pt x="1263491" y="159142"/>
                    <a:pt x="1134142" y="166667"/>
                    <a:pt x="1006697" y="169810"/>
                  </a:cubicBezTo>
                  <a:cubicBezTo>
                    <a:pt x="942975" y="172001"/>
                    <a:pt x="879729" y="171239"/>
                    <a:pt x="816864" y="170953"/>
                  </a:cubicBezTo>
                  <a:lnTo>
                    <a:pt x="769906" y="169715"/>
                  </a:lnTo>
                  <a:cubicBezTo>
                    <a:pt x="754285" y="169525"/>
                    <a:pt x="738569" y="169048"/>
                    <a:pt x="723043" y="168096"/>
                  </a:cubicBezTo>
                  <a:lnTo>
                    <a:pt x="676370" y="166286"/>
                  </a:lnTo>
                  <a:cubicBezTo>
                    <a:pt x="660845" y="165238"/>
                    <a:pt x="645414" y="164095"/>
                    <a:pt x="629888" y="163333"/>
                  </a:cubicBezTo>
                  <a:cubicBezTo>
                    <a:pt x="568071" y="159047"/>
                    <a:pt x="506540" y="154094"/>
                    <a:pt x="445484" y="146093"/>
                  </a:cubicBezTo>
                  <a:cubicBezTo>
                    <a:pt x="384524" y="137997"/>
                    <a:pt x="323850" y="128091"/>
                    <a:pt x="263366" y="115232"/>
                  </a:cubicBezTo>
                  <a:cubicBezTo>
                    <a:pt x="202787" y="102850"/>
                    <a:pt x="142589" y="87419"/>
                    <a:pt x="81439" y="70369"/>
                  </a:cubicBezTo>
                  <a:cubicBezTo>
                    <a:pt x="66199" y="66178"/>
                    <a:pt x="50864" y="61702"/>
                    <a:pt x="35338" y="57034"/>
                  </a:cubicBezTo>
                  <a:lnTo>
                    <a:pt x="0" y="46652"/>
                  </a:lnTo>
                  <a:lnTo>
                    <a:pt x="0" y="426795"/>
                  </a:lnTo>
                  <a:cubicBezTo>
                    <a:pt x="58198" y="446416"/>
                    <a:pt x="117920" y="464323"/>
                    <a:pt x="178594" y="479658"/>
                  </a:cubicBezTo>
                  <a:cubicBezTo>
                    <a:pt x="319850" y="514901"/>
                    <a:pt x="465582" y="537094"/>
                    <a:pt x="610457" y="542619"/>
                  </a:cubicBezTo>
                  <a:cubicBezTo>
                    <a:pt x="682943" y="545953"/>
                    <a:pt x="755142" y="543762"/>
                    <a:pt x="826865" y="539666"/>
                  </a:cubicBezTo>
                  <a:cubicBezTo>
                    <a:pt x="898398" y="534523"/>
                    <a:pt x="969645" y="526903"/>
                    <a:pt x="1039654" y="515187"/>
                  </a:cubicBezTo>
                  <a:cubicBezTo>
                    <a:pt x="1180052" y="492517"/>
                    <a:pt x="1316736" y="457751"/>
                    <a:pt x="1449705" y="415270"/>
                  </a:cubicBezTo>
                  <a:cubicBezTo>
                    <a:pt x="1483138" y="405364"/>
                    <a:pt x="1515809" y="393172"/>
                    <a:pt x="1548765" y="382123"/>
                  </a:cubicBezTo>
                  <a:lnTo>
                    <a:pt x="1642872" y="349261"/>
                  </a:lnTo>
                  <a:cubicBezTo>
                    <a:pt x="1705261" y="328211"/>
                    <a:pt x="1768983" y="308208"/>
                    <a:pt x="1832991" y="289158"/>
                  </a:cubicBezTo>
                  <a:cubicBezTo>
                    <a:pt x="1961198" y="251821"/>
                    <a:pt x="2091404" y="219435"/>
                    <a:pt x="2222754" y="193623"/>
                  </a:cubicBezTo>
                  <a:cubicBezTo>
                    <a:pt x="2354199" y="168382"/>
                    <a:pt x="2486882" y="149332"/>
                    <a:pt x="2620137" y="138378"/>
                  </a:cubicBezTo>
                  <a:cubicBezTo>
                    <a:pt x="2753392" y="127424"/>
                    <a:pt x="2887123" y="122947"/>
                    <a:pt x="3020473" y="127234"/>
                  </a:cubicBezTo>
                  <a:cubicBezTo>
                    <a:pt x="3087148" y="129043"/>
                    <a:pt x="3153632" y="133711"/>
                    <a:pt x="3219736" y="139807"/>
                  </a:cubicBezTo>
                  <a:cubicBezTo>
                    <a:pt x="3252788" y="143426"/>
                    <a:pt x="3285839" y="146760"/>
                    <a:pt x="3318605" y="151713"/>
                  </a:cubicBezTo>
                  <a:lnTo>
                    <a:pt x="3367754" y="158666"/>
                  </a:lnTo>
                  <a:cubicBezTo>
                    <a:pt x="3384042" y="161238"/>
                    <a:pt x="3400330" y="164000"/>
                    <a:pt x="3416618" y="166858"/>
                  </a:cubicBezTo>
                  <a:cubicBezTo>
                    <a:pt x="3432905" y="169525"/>
                    <a:pt x="3449003" y="172954"/>
                    <a:pt x="3465195" y="176097"/>
                  </a:cubicBezTo>
                  <a:cubicBezTo>
                    <a:pt x="3481483" y="179431"/>
                    <a:pt x="3497199" y="182288"/>
                    <a:pt x="3513868" y="185908"/>
                  </a:cubicBezTo>
                  <a:lnTo>
                    <a:pt x="3612737" y="207625"/>
                  </a:lnTo>
                  <a:lnTo>
                    <a:pt x="3810381" y="252106"/>
                  </a:lnTo>
                  <a:cubicBezTo>
                    <a:pt x="3942112" y="282015"/>
                    <a:pt x="4073843" y="312590"/>
                    <a:pt x="4206621" y="339736"/>
                  </a:cubicBezTo>
                  <a:cubicBezTo>
                    <a:pt x="4239768" y="346785"/>
                    <a:pt x="4272915" y="353452"/>
                    <a:pt x="4306062" y="359834"/>
                  </a:cubicBezTo>
                  <a:cubicBezTo>
                    <a:pt x="4339209" y="366216"/>
                    <a:pt x="4372356" y="372979"/>
                    <a:pt x="4405503" y="378979"/>
                  </a:cubicBezTo>
                  <a:cubicBezTo>
                    <a:pt x="4473416" y="389266"/>
                    <a:pt x="4542378" y="398410"/>
                    <a:pt x="4611529" y="405745"/>
                  </a:cubicBezTo>
                  <a:cubicBezTo>
                    <a:pt x="4749832" y="420794"/>
                    <a:pt x="4890326" y="428795"/>
                    <a:pt x="5031677" y="427462"/>
                  </a:cubicBezTo>
                  <a:cubicBezTo>
                    <a:pt x="5102352" y="426985"/>
                    <a:pt x="5173028" y="423747"/>
                    <a:pt x="5243227" y="418699"/>
                  </a:cubicBezTo>
                  <a:cubicBezTo>
                    <a:pt x="5313427" y="413650"/>
                    <a:pt x="5382959" y="406030"/>
                    <a:pt x="5451062" y="398029"/>
                  </a:cubicBezTo>
                  <a:cubicBezTo>
                    <a:pt x="5587651" y="381551"/>
                    <a:pt x="5717381" y="362501"/>
                    <a:pt x="5844635" y="353071"/>
                  </a:cubicBezTo>
                  <a:cubicBezTo>
                    <a:pt x="5876544" y="350690"/>
                    <a:pt x="5908262" y="348404"/>
                    <a:pt x="5939981" y="346975"/>
                  </a:cubicBezTo>
                  <a:cubicBezTo>
                    <a:pt x="5971794" y="345356"/>
                    <a:pt x="6003036" y="344308"/>
                    <a:pt x="6035898" y="344118"/>
                  </a:cubicBezTo>
                  <a:cubicBezTo>
                    <a:pt x="6100477" y="343070"/>
                    <a:pt x="6166390" y="343356"/>
                    <a:pt x="6232303" y="343642"/>
                  </a:cubicBezTo>
                  <a:cubicBezTo>
                    <a:pt x="6364415" y="344880"/>
                    <a:pt x="6497669" y="347833"/>
                    <a:pt x="6630924" y="351071"/>
                  </a:cubicBezTo>
                  <a:lnTo>
                    <a:pt x="6831140" y="356596"/>
                  </a:lnTo>
                  <a:lnTo>
                    <a:pt x="7031545" y="362501"/>
                  </a:lnTo>
                  <a:cubicBezTo>
                    <a:pt x="7165086" y="367454"/>
                    <a:pt x="7298818" y="371835"/>
                    <a:pt x="7432262" y="378408"/>
                  </a:cubicBezTo>
                  <a:cubicBezTo>
                    <a:pt x="7565518" y="384790"/>
                    <a:pt x="7699153" y="392124"/>
                    <a:pt x="7830312" y="402506"/>
                  </a:cubicBezTo>
                  <a:lnTo>
                    <a:pt x="7879270" y="406792"/>
                  </a:lnTo>
                  <a:lnTo>
                    <a:pt x="7926895" y="411745"/>
                  </a:lnTo>
                  <a:lnTo>
                    <a:pt x="7977569" y="417175"/>
                  </a:lnTo>
                  <a:cubicBezTo>
                    <a:pt x="7995380" y="418984"/>
                    <a:pt x="8013097" y="420699"/>
                    <a:pt x="8030623" y="422127"/>
                  </a:cubicBezTo>
                  <a:cubicBezTo>
                    <a:pt x="8100632" y="427843"/>
                    <a:pt x="8169402" y="431748"/>
                    <a:pt x="8237982" y="435177"/>
                  </a:cubicBezTo>
                  <a:cubicBezTo>
                    <a:pt x="8375047" y="442035"/>
                    <a:pt x="8511254" y="444511"/>
                    <a:pt x="8647748" y="449464"/>
                  </a:cubicBezTo>
                  <a:cubicBezTo>
                    <a:pt x="8715946" y="451750"/>
                    <a:pt x="8784336" y="454513"/>
                    <a:pt x="8852821" y="456132"/>
                  </a:cubicBezTo>
                  <a:cubicBezTo>
                    <a:pt x="8887111" y="456989"/>
                    <a:pt x="8921401" y="457751"/>
                    <a:pt x="8955786" y="458132"/>
                  </a:cubicBezTo>
                  <a:cubicBezTo>
                    <a:pt x="8990171" y="458323"/>
                    <a:pt x="9024651" y="458227"/>
                    <a:pt x="9059227" y="457751"/>
                  </a:cubicBezTo>
                  <a:cubicBezTo>
                    <a:pt x="9099995" y="456989"/>
                    <a:pt x="9140857" y="455275"/>
                    <a:pt x="9182005" y="452512"/>
                  </a:cubicBezTo>
                  <a:lnTo>
                    <a:pt x="9182005" y="154189"/>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useBgFill="1">
          <p:nvSpPr>
            <p:cNvPr id="16" name="Freeform: Shape 15">
              <a:extLst>
                <a:ext uri="{FF2B5EF4-FFF2-40B4-BE49-F238E27FC236}">
                  <a16:creationId xmlns:a16="http://schemas.microsoft.com/office/drawing/2014/main" id="{3916FBF2-1CC9-460D-A42B-FB77E515EC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14750"/>
              <a:ext cx="12188952" cy="1201528"/>
            </a:xfrm>
            <a:custGeom>
              <a:avLst/>
              <a:gdLst>
                <a:gd name="connsiteX0" fmla="*/ 0 w 9182100"/>
                <a:gd name="connsiteY0" fmla="*/ 1019102 h 1019102"/>
                <a:gd name="connsiteX1" fmla="*/ 9182100 w 9182100"/>
                <a:gd name="connsiteY1" fmla="*/ 1019102 h 1019102"/>
                <a:gd name="connsiteX2" fmla="*/ 9182100 w 9182100"/>
                <a:gd name="connsiteY2" fmla="*/ 273009 h 1019102"/>
                <a:gd name="connsiteX3" fmla="*/ 9065895 w 9182100"/>
                <a:gd name="connsiteY3" fmla="*/ 278343 h 1019102"/>
                <a:gd name="connsiteX4" fmla="*/ 8261890 w 9182100"/>
                <a:gd name="connsiteY4" fmla="*/ 257769 h 1019102"/>
                <a:gd name="connsiteX5" fmla="*/ 8038624 w 9182100"/>
                <a:gd name="connsiteY5" fmla="*/ 235956 h 1019102"/>
                <a:gd name="connsiteX6" fmla="*/ 7862221 w 9182100"/>
                <a:gd name="connsiteY6" fmla="*/ 213097 h 1019102"/>
                <a:gd name="connsiteX7" fmla="*/ 6238780 w 9182100"/>
                <a:gd name="connsiteY7" fmla="*/ 126419 h 1019102"/>
                <a:gd name="connsiteX8" fmla="*/ 5828729 w 9182100"/>
                <a:gd name="connsiteY8" fmla="*/ 142421 h 1019102"/>
                <a:gd name="connsiteX9" fmla="*/ 5227606 w 9182100"/>
                <a:gd name="connsiteY9" fmla="*/ 219764 h 1019102"/>
                <a:gd name="connsiteX10" fmla="*/ 4394359 w 9182100"/>
                <a:gd name="connsiteY10" fmla="*/ 190713 h 1019102"/>
                <a:gd name="connsiteX11" fmla="*/ 3789236 w 9182100"/>
                <a:gd name="connsiteY11" fmla="*/ 107655 h 1019102"/>
                <a:gd name="connsiteX12" fmla="*/ 3391567 w 9182100"/>
                <a:gd name="connsiteY12" fmla="*/ 30502 h 1019102"/>
                <a:gd name="connsiteX13" fmla="*/ 2180177 w 9182100"/>
                <a:gd name="connsiteY13" fmla="*/ 67745 h 1019102"/>
                <a:gd name="connsiteX14" fmla="*/ 1543336 w 9182100"/>
                <a:gd name="connsiteY14" fmla="*/ 209953 h 1019102"/>
                <a:gd name="connsiteX15" fmla="*/ 1276731 w 9182100"/>
                <a:gd name="connsiteY15" fmla="*/ 286439 h 1019102"/>
                <a:gd name="connsiteX16" fmla="*/ 441293 w 9182100"/>
                <a:gd name="connsiteY16" fmla="*/ 292345 h 1019102"/>
                <a:gd name="connsiteX17" fmla="*/ 0 w 9182100"/>
                <a:gd name="connsiteY17" fmla="*/ 135563 h 1019102"/>
                <a:gd name="connsiteX18" fmla="*/ 0 w 9182100"/>
                <a:gd name="connsiteY18" fmla="*/ 1019102 h 101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2100" h="1019102">
                  <a:moveTo>
                    <a:pt x="0" y="1019102"/>
                  </a:moveTo>
                  <a:lnTo>
                    <a:pt x="9182100" y="1019102"/>
                  </a:lnTo>
                  <a:lnTo>
                    <a:pt x="9182100" y="273009"/>
                  </a:lnTo>
                  <a:cubicBezTo>
                    <a:pt x="9143429" y="275485"/>
                    <a:pt x="9104662" y="277200"/>
                    <a:pt x="9065895" y="278343"/>
                  </a:cubicBezTo>
                  <a:cubicBezTo>
                    <a:pt x="8798243" y="285201"/>
                    <a:pt x="8529066" y="277009"/>
                    <a:pt x="8261890" y="257769"/>
                  </a:cubicBezTo>
                  <a:cubicBezTo>
                    <a:pt x="8187024" y="251863"/>
                    <a:pt x="8112443" y="245386"/>
                    <a:pt x="8038624" y="235956"/>
                  </a:cubicBezTo>
                  <a:cubicBezTo>
                    <a:pt x="7980140" y="228051"/>
                    <a:pt x="7920228" y="219002"/>
                    <a:pt x="7862221" y="213097"/>
                  </a:cubicBezTo>
                  <a:cubicBezTo>
                    <a:pt x="7322439" y="159280"/>
                    <a:pt x="6780943" y="130991"/>
                    <a:pt x="6238780" y="126419"/>
                  </a:cubicBezTo>
                  <a:cubicBezTo>
                    <a:pt x="6102477" y="126324"/>
                    <a:pt x="5964745" y="128800"/>
                    <a:pt x="5828729" y="142421"/>
                  </a:cubicBezTo>
                  <a:cubicBezTo>
                    <a:pt x="5624703" y="162328"/>
                    <a:pt x="5429441" y="202048"/>
                    <a:pt x="5227606" y="219764"/>
                  </a:cubicBezTo>
                  <a:cubicBezTo>
                    <a:pt x="4950238" y="245767"/>
                    <a:pt x="4670393" y="228527"/>
                    <a:pt x="4394359" y="190713"/>
                  </a:cubicBezTo>
                  <a:cubicBezTo>
                    <a:pt x="4193381" y="163090"/>
                    <a:pt x="3988880" y="147755"/>
                    <a:pt x="3789236" y="107655"/>
                  </a:cubicBezTo>
                  <a:cubicBezTo>
                    <a:pt x="3660743" y="85271"/>
                    <a:pt x="3520249" y="51648"/>
                    <a:pt x="3391567" y="30502"/>
                  </a:cubicBezTo>
                  <a:cubicBezTo>
                    <a:pt x="2990469" y="-28553"/>
                    <a:pt x="2579370" y="5928"/>
                    <a:pt x="2180177" y="67745"/>
                  </a:cubicBezTo>
                  <a:cubicBezTo>
                    <a:pt x="1965198" y="103273"/>
                    <a:pt x="1751648" y="146136"/>
                    <a:pt x="1543336" y="209953"/>
                  </a:cubicBezTo>
                  <a:cubicBezTo>
                    <a:pt x="1456087" y="238528"/>
                    <a:pt x="1365885" y="264627"/>
                    <a:pt x="1276731" y="286439"/>
                  </a:cubicBezTo>
                  <a:cubicBezTo>
                    <a:pt x="1001173" y="335398"/>
                    <a:pt x="716471" y="346923"/>
                    <a:pt x="441293" y="292345"/>
                  </a:cubicBezTo>
                  <a:cubicBezTo>
                    <a:pt x="285655" y="263198"/>
                    <a:pt x="143923" y="198237"/>
                    <a:pt x="0" y="135563"/>
                  </a:cubicBezTo>
                  <a:lnTo>
                    <a:pt x="0" y="1019102"/>
                  </a:lnTo>
                  <a:close/>
                </a:path>
              </a:pathLst>
            </a:custGeom>
            <a:ln w="9525" cap="flat">
              <a:noFill/>
              <a:prstDash val="solid"/>
              <a:miter/>
            </a:ln>
          </p:spPr>
          <p:txBody>
            <a:bodyPr rtlCol="0" anchor="ctr"/>
            <a:lstStyle/>
            <a:p>
              <a:endParaRPr lang="en-US" dirty="0"/>
            </a:p>
          </p:txBody>
        </p:sp>
      </p:grpSp>
      <p:sp>
        <p:nvSpPr>
          <p:cNvPr id="2" name="Title 1">
            <a:extLst>
              <a:ext uri="{FF2B5EF4-FFF2-40B4-BE49-F238E27FC236}">
                <a16:creationId xmlns:a16="http://schemas.microsoft.com/office/drawing/2014/main" id="{1976C145-4D0A-4F4A-CFAE-3CCE3934A4F4}"/>
              </a:ext>
            </a:extLst>
          </p:cNvPr>
          <p:cNvSpPr>
            <a:spLocks noGrp="1"/>
          </p:cNvSpPr>
          <p:nvPr>
            <p:ph type="title"/>
          </p:nvPr>
        </p:nvSpPr>
        <p:spPr>
          <a:xfrm>
            <a:off x="1510309" y="935179"/>
            <a:ext cx="9983855" cy="819800"/>
          </a:xfrm>
        </p:spPr>
        <p:txBody>
          <a:bodyPr vert="horz" lIns="91440" tIns="45720" rIns="91440" bIns="45720" rtlCol="0" anchor="ctr">
            <a:normAutofit fontScale="90000"/>
          </a:bodyPr>
          <a:lstStyle/>
          <a:p>
            <a:pPr algn="l" defTabSz="914400">
              <a:lnSpc>
                <a:spcPct val="90000"/>
              </a:lnSpc>
              <a:spcBef>
                <a:spcPct val="0"/>
              </a:spcBef>
            </a:pPr>
            <a:r>
              <a:rPr lang="en-US" sz="4500" b="0" i="0" kern="1200" dirty="0">
                <a:solidFill>
                  <a:schemeClr val="tx2"/>
                </a:solidFill>
                <a:effectLst/>
                <a:latin typeface="+mj-lt"/>
                <a:ea typeface="+mj-ea"/>
                <a:cs typeface="+mj-cs"/>
              </a:rPr>
              <a:t>                           </a:t>
            </a:r>
            <a:r>
              <a:rPr lang="en-US" sz="4500" b="1" i="0" kern="1200" dirty="0">
                <a:solidFill>
                  <a:schemeClr val="tx2"/>
                </a:solidFill>
                <a:effectLst/>
                <a:latin typeface="Arial" panose="020B0604020202020204" pitchFamily="34" charset="0"/>
                <a:ea typeface="+mj-ea"/>
                <a:cs typeface="Arial" panose="020B0604020202020204" pitchFamily="34" charset="0"/>
              </a:rPr>
              <a:t>ICPE Medal</a:t>
            </a:r>
            <a:br>
              <a:rPr lang="en-US" sz="4500" b="0" i="0" kern="1200" dirty="0">
                <a:solidFill>
                  <a:schemeClr val="tx2"/>
                </a:solidFill>
                <a:effectLst/>
                <a:latin typeface="+mj-lt"/>
                <a:ea typeface="+mj-ea"/>
                <a:cs typeface="+mj-cs"/>
              </a:rPr>
            </a:br>
            <a:endParaRPr lang="en-US" sz="4500" kern="1200" dirty="0">
              <a:solidFill>
                <a:schemeClr val="tx2"/>
              </a:solidFill>
              <a:latin typeface="+mj-lt"/>
              <a:ea typeface="+mj-ea"/>
              <a:cs typeface="+mj-cs"/>
            </a:endParaRPr>
          </a:p>
        </p:txBody>
      </p:sp>
      <p:sp>
        <p:nvSpPr>
          <p:cNvPr id="3" name="Text Placeholder 2">
            <a:extLst>
              <a:ext uri="{FF2B5EF4-FFF2-40B4-BE49-F238E27FC236}">
                <a16:creationId xmlns:a16="http://schemas.microsoft.com/office/drawing/2014/main" id="{46E9BD92-34C7-97AE-321F-666229C3CD85}"/>
              </a:ext>
            </a:extLst>
          </p:cNvPr>
          <p:cNvSpPr>
            <a:spLocks noGrp="1"/>
          </p:cNvSpPr>
          <p:nvPr>
            <p:ph type="body" idx="1"/>
          </p:nvPr>
        </p:nvSpPr>
        <p:spPr>
          <a:xfrm>
            <a:off x="473529" y="978568"/>
            <a:ext cx="5809068" cy="8461279"/>
          </a:xfrm>
        </p:spPr>
        <p:txBody>
          <a:bodyPr vert="horz" lIns="91440" tIns="45720" rIns="91440" bIns="45720" rtlCol="0" anchor="ctr">
            <a:normAutofit/>
          </a:bodyPr>
          <a:lstStyle/>
          <a:p>
            <a:pPr defTabSz="914400">
              <a:lnSpc>
                <a:spcPct val="90000"/>
              </a:lnSpc>
            </a:pPr>
            <a:r>
              <a:rPr lang="en-US" sz="2800" b="1" i="0" kern="1200" dirty="0">
                <a:solidFill>
                  <a:schemeClr val="tx2"/>
                </a:solidFill>
                <a:effectLst/>
                <a:latin typeface="Arial" panose="020B0604020202020204" pitchFamily="34" charset="0"/>
                <a:ea typeface="+mn-ea"/>
                <a:cs typeface="Arial" panose="020B0604020202020204" pitchFamily="34" charset="0"/>
              </a:rPr>
              <a:t>The ICPE medal was instituted to recognize “outstanding contributions to physics teaching of a kind that transcends national boundaries”. </a:t>
            </a:r>
          </a:p>
          <a:p>
            <a:pPr defTabSz="914400">
              <a:lnSpc>
                <a:spcPct val="90000"/>
              </a:lnSpc>
            </a:pPr>
            <a:r>
              <a:rPr lang="en-US" sz="2800" b="1" i="0" kern="1200" dirty="0">
                <a:solidFill>
                  <a:schemeClr val="tx2"/>
                </a:solidFill>
                <a:effectLst/>
                <a:latin typeface="Arial" panose="020B0604020202020204" pitchFamily="34" charset="0"/>
                <a:ea typeface="+mn-ea"/>
                <a:cs typeface="Arial" panose="020B0604020202020204" pitchFamily="34" charset="0"/>
              </a:rPr>
              <a:t>The ICPE medal recipient must fulfill two criteria: (1) the contributions to physics education should have extended over a significant number of years; and (2) the contributions should be international in their scope and influence. </a:t>
            </a:r>
          </a:p>
          <a:p>
            <a:pPr indent="-228600" defTabSz="914400">
              <a:lnSpc>
                <a:spcPct val="90000"/>
              </a:lnSpc>
              <a:buFont typeface="Arial" panose="020B0604020202020204" pitchFamily="34" charset="0"/>
              <a:buChar char="•"/>
            </a:pPr>
            <a:endParaRPr lang="en-US" sz="1400" kern="1200" dirty="0">
              <a:solidFill>
                <a:schemeClr val="tx2"/>
              </a:solidFill>
              <a:latin typeface="+mn-lt"/>
              <a:ea typeface="+mn-ea"/>
              <a:cs typeface="+mn-cs"/>
            </a:endParaRPr>
          </a:p>
        </p:txBody>
      </p:sp>
      <p:sp>
        <p:nvSpPr>
          <p:cNvPr id="17" name="TextBox 16">
            <a:extLst>
              <a:ext uri="{FF2B5EF4-FFF2-40B4-BE49-F238E27FC236}">
                <a16:creationId xmlns:a16="http://schemas.microsoft.com/office/drawing/2014/main" id="{FFDD0E65-1310-263B-69DB-14299E5FEF01}"/>
              </a:ext>
            </a:extLst>
          </p:cNvPr>
          <p:cNvSpPr txBox="1"/>
          <p:nvPr/>
        </p:nvSpPr>
        <p:spPr>
          <a:xfrm>
            <a:off x="6722204" y="5382411"/>
            <a:ext cx="6282270" cy="26776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CA" b="0" i="0" dirty="0">
                <a:solidFill>
                  <a:schemeClr val="tx1"/>
                </a:solidFill>
                <a:effectLst/>
                <a:latin typeface="Nunito" pitchFamily="2" charset="0"/>
              </a:rPr>
              <a:t>Prof. Marco Antonio Moreira (Brazil) – ICPE Medal 2017 among members of the ICPE Commission: left: </a:t>
            </a:r>
            <a:r>
              <a:rPr lang="en-CA" b="0" i="0" dirty="0" err="1">
                <a:solidFill>
                  <a:schemeClr val="tx1"/>
                </a:solidFill>
                <a:effectLst/>
                <a:latin typeface="Nunito" pitchFamily="2" charset="0"/>
              </a:rPr>
              <a:t>Eilish</a:t>
            </a:r>
            <a:r>
              <a:rPr lang="en-CA" b="0" i="0" dirty="0">
                <a:solidFill>
                  <a:schemeClr val="tx1"/>
                </a:solidFill>
                <a:effectLst/>
                <a:latin typeface="Nunito" pitchFamily="2" charset="0"/>
              </a:rPr>
              <a:t> Mcloughlin (Ireland), Manjula Sharma (Australia); right: Hideo Nitta – ICPE Chair (2016-2018) – (Japan) and Roberto </a:t>
            </a:r>
            <a:r>
              <a:rPr lang="en-CA" b="0" i="0" dirty="0" err="1">
                <a:solidFill>
                  <a:schemeClr val="tx1"/>
                </a:solidFill>
                <a:effectLst/>
                <a:latin typeface="Nunito" pitchFamily="2" charset="0"/>
              </a:rPr>
              <a:t>Nardi</a:t>
            </a:r>
            <a:r>
              <a:rPr lang="en-CA" b="0" i="0" dirty="0">
                <a:solidFill>
                  <a:schemeClr val="tx1"/>
                </a:solidFill>
                <a:effectLst/>
                <a:latin typeface="Nunito" pitchFamily="2" charset="0"/>
              </a:rPr>
              <a:t> (Brazil) – current ICPE Chair (2019-2020).</a:t>
            </a:r>
            <a:endParaRPr lang="en-CA" dirty="0">
              <a:solidFill>
                <a:schemeClr val="tx1"/>
              </a:solidFill>
            </a:endParaRPr>
          </a:p>
        </p:txBody>
      </p:sp>
    </p:spTree>
    <p:extLst>
      <p:ext uri="{BB962C8B-B14F-4D97-AF65-F5344CB8AC3E}">
        <p14:creationId xmlns:p14="http://schemas.microsoft.com/office/powerpoint/2010/main" val="2300442442"/>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02079-91F8-4E11-BF68-CE4679A41EAE}"/>
              </a:ext>
            </a:extLst>
          </p:cNvPr>
          <p:cNvSpPr>
            <a:spLocks noGrp="1"/>
          </p:cNvSpPr>
          <p:nvPr>
            <p:ph type="title"/>
          </p:nvPr>
        </p:nvSpPr>
        <p:spPr>
          <a:xfrm>
            <a:off x="304800" y="254000"/>
            <a:ext cx="12426462" cy="2159000"/>
          </a:xfrm>
        </p:spPr>
        <p:txBody>
          <a:bodyPr>
            <a:normAutofit/>
          </a:bodyPr>
          <a:lstStyle/>
          <a:p>
            <a:r>
              <a:rPr lang="en-US" sz="4400" b="1" dirty="0">
                <a:latin typeface="Arial" panose="020B0604020202020204" pitchFamily="34" charset="0"/>
                <a:ea typeface="Microsoft Sans Serif" panose="020B0604020202020204" pitchFamily="34" charset="0"/>
                <a:cs typeface="Arial" panose="020B0604020202020204" pitchFamily="34" charset="0"/>
              </a:rPr>
              <a:t>Status of the initiatives arising from previous (2018-2021) C14 Commission Mandate: </a:t>
            </a:r>
            <a:br>
              <a:rPr lang="en-US" sz="4400" b="1" dirty="0">
                <a:latin typeface="Microsoft Sans Serif" panose="020B0604020202020204" pitchFamily="34" charset="0"/>
                <a:ea typeface="Microsoft Sans Serif" panose="020B0604020202020204" pitchFamily="34" charset="0"/>
                <a:cs typeface="Microsoft Sans Serif" panose="020B0604020202020204" pitchFamily="34" charset="0"/>
              </a:rPr>
            </a:br>
            <a:endParaRPr lang="en-CA" sz="4400" b="1" dirty="0"/>
          </a:p>
        </p:txBody>
      </p:sp>
      <p:sp>
        <p:nvSpPr>
          <p:cNvPr id="5" name="Text Placeholder 4">
            <a:extLst>
              <a:ext uri="{FF2B5EF4-FFF2-40B4-BE49-F238E27FC236}">
                <a16:creationId xmlns:a16="http://schemas.microsoft.com/office/drawing/2014/main" id="{A5047C24-854E-4868-8D23-9FD6C0EBA3DE}"/>
              </a:ext>
            </a:extLst>
          </p:cNvPr>
          <p:cNvSpPr>
            <a:spLocks noGrp="1"/>
          </p:cNvSpPr>
          <p:nvPr>
            <p:ph type="body" idx="1"/>
          </p:nvPr>
        </p:nvSpPr>
        <p:spPr>
          <a:xfrm>
            <a:off x="464023" y="1633217"/>
            <a:ext cx="12173803" cy="8411535"/>
          </a:xfrm>
        </p:spPr>
        <p:txBody>
          <a:bodyPr>
            <a:normAutofit/>
          </a:bodyPr>
          <a:lstStyle/>
          <a:p>
            <a:pPr>
              <a:spcBef>
                <a:spcPts val="0"/>
              </a:spcBef>
            </a:pP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t>Assembling and publishing resources for virtual labs</a:t>
            </a:r>
          </a:p>
          <a:p>
            <a:pPr>
              <a:spcBef>
                <a:spcPts val="0"/>
              </a:spcBef>
            </a:pP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Ensuring </a:t>
            </a: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t>active learning workshops at all IUPAP  sponsored meetings initiative,</a:t>
            </a:r>
          </a:p>
          <a:p>
            <a:pPr>
              <a:spcBef>
                <a:spcPts val="0"/>
              </a:spcBef>
            </a:pP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Completing p</a:t>
            </a: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t>hysics education panorama (being completed by our former Chair Dr. Roberto </a:t>
            </a:r>
            <a:r>
              <a:rPr lang="en-US" sz="3200" dirty="0" err="1">
                <a:latin typeface="Microsoft Sans Serif" panose="020B0604020202020204" pitchFamily="34" charset="0"/>
                <a:ea typeface="Microsoft Sans Serif" panose="020B0604020202020204" pitchFamily="34" charset="0"/>
                <a:cs typeface="Microsoft Sans Serif" panose="020B0604020202020204" pitchFamily="34" charset="0"/>
              </a:rPr>
              <a:t>Nardi</a:t>
            </a: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n-US" sz="3200" dirty="0" err="1">
                <a:latin typeface="Microsoft Sans Serif" panose="020B0604020202020204" pitchFamily="34" charset="0"/>
                <a:ea typeface="Microsoft Sans Serif" panose="020B0604020202020204" pitchFamily="34" charset="0"/>
                <a:cs typeface="Microsoft Sans Serif" panose="020B0604020202020204" pitchFamily="34" charset="0"/>
              </a:rPr>
              <a:t>Brasil</a:t>
            </a: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t>))</a:t>
            </a:r>
          </a:p>
          <a:p>
            <a:pPr>
              <a:spcBef>
                <a:spcPts val="0"/>
              </a:spcBef>
            </a:pPr>
            <a: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hlinkClick r:id="rId2"/>
              </a:rPr>
              <a:t>The </a:t>
            </a:r>
            <a:r>
              <a:rPr lang="en-US" sz="3200" b="0" i="0" dirty="0">
                <a:solidFill>
                  <a:srgbClr val="222222"/>
                </a:solidFill>
                <a:effectLst/>
                <a:latin typeface="Arial" panose="020B0604020202020204" pitchFamily="34" charset="0"/>
                <a:hlinkClick r:id="rId2"/>
              </a:rPr>
              <a:t>third volume of the Handbook "Connecting Research in Physics  with Teacher Education“</a:t>
            </a:r>
            <a:r>
              <a:rPr lang="en-US" sz="3200" b="0" i="0" dirty="0">
                <a:solidFill>
                  <a:srgbClr val="222222"/>
                </a:solidFill>
                <a:effectLst/>
                <a:latin typeface="Arial" panose="020B0604020202020204" pitchFamily="34" charset="0"/>
              </a:rPr>
              <a:t> – just published</a:t>
            </a:r>
          </a:p>
          <a:p>
            <a:pPr marL="0" indent="0">
              <a:spcBef>
                <a:spcPts val="0"/>
              </a:spcBef>
              <a:buNone/>
            </a:pPr>
            <a:br>
              <a:rPr lang="en-US" sz="3200" dirty="0">
                <a:latin typeface="Microsoft Sans Serif" panose="020B0604020202020204" pitchFamily="34" charset="0"/>
                <a:ea typeface="Microsoft Sans Serif" panose="020B0604020202020204" pitchFamily="34" charset="0"/>
                <a:cs typeface="Microsoft Sans Serif" panose="020B0604020202020204" pitchFamily="34" charset="0"/>
              </a:rPr>
            </a:br>
            <a:endParaRPr lang="en-US" dirty="0"/>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D6D5BADE-F3DA-49F0-BCD3-CA7C2D5C454F}"/>
                  </a:ext>
                </a:extLst>
              </p14:cNvPr>
              <p14:cNvContentPartPr/>
              <p14:nvPr/>
            </p14:nvContentPartPr>
            <p14:xfrm>
              <a:off x="-1699948" y="3094375"/>
              <a:ext cx="360" cy="360"/>
            </p14:xfrm>
          </p:contentPart>
        </mc:Choice>
        <mc:Fallback xmlns="">
          <p:pic>
            <p:nvPicPr>
              <p:cNvPr id="3" name="Ink 2">
                <a:extLst>
                  <a:ext uri="{FF2B5EF4-FFF2-40B4-BE49-F238E27FC236}">
                    <a16:creationId xmlns:a16="http://schemas.microsoft.com/office/drawing/2014/main" id="{D6D5BADE-F3DA-49F0-BCD3-CA7C2D5C454F}"/>
                  </a:ext>
                </a:extLst>
              </p:cNvPr>
              <p:cNvPicPr/>
              <p:nvPr/>
            </p:nvPicPr>
            <p:blipFill>
              <a:blip r:embed="rId4"/>
              <a:stretch>
                <a:fillRect/>
              </a:stretch>
            </p:blipFill>
            <p:spPr>
              <a:xfrm>
                <a:off x="-1708948" y="3085375"/>
                <a:ext cx="18000" cy="18000"/>
              </a:xfrm>
              <a:prstGeom prst="rect">
                <a:avLst/>
              </a:prstGeom>
            </p:spPr>
          </p:pic>
        </mc:Fallback>
      </mc:AlternateContent>
    </p:spTree>
    <p:extLst>
      <p:ext uri="{BB962C8B-B14F-4D97-AF65-F5344CB8AC3E}">
        <p14:creationId xmlns:p14="http://schemas.microsoft.com/office/powerpoint/2010/main" val="2102899281"/>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E83F2-00A6-44DB-AC26-6E97964C779F}"/>
              </a:ext>
            </a:extLst>
          </p:cNvPr>
          <p:cNvSpPr>
            <a:spLocks noGrp="1"/>
          </p:cNvSpPr>
          <p:nvPr>
            <p:ph type="title"/>
          </p:nvPr>
        </p:nvSpPr>
        <p:spPr>
          <a:xfrm>
            <a:off x="820615" y="105508"/>
            <a:ext cx="11864731" cy="1629507"/>
          </a:xfrm>
        </p:spPr>
        <p:txBody>
          <a:bodyPr>
            <a:normAutofit/>
          </a:bodyPr>
          <a:lstStyle/>
          <a:p>
            <a:r>
              <a:rPr lang="en-US" sz="4000" b="1" dirty="0">
                <a:latin typeface="Arial" panose="020B0604020202020204" pitchFamily="34" charset="0"/>
                <a:cs typeface="Arial" panose="020B0604020202020204" pitchFamily="34" charset="0"/>
              </a:rPr>
              <a:t>Education Panel at the </a:t>
            </a:r>
            <a:br>
              <a:rPr lang="en-US" sz="4000" b="1"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Centennial Celebration Symposium</a:t>
            </a:r>
            <a:endParaRPr lang="en-CA" sz="40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3665A29F-826D-4F7C-8E79-7D07A2D8013C}"/>
              </a:ext>
            </a:extLst>
          </p:cNvPr>
          <p:cNvSpPr>
            <a:spLocks noGrp="1"/>
          </p:cNvSpPr>
          <p:nvPr>
            <p:ph type="body" idx="1"/>
          </p:nvPr>
        </p:nvSpPr>
        <p:spPr>
          <a:xfrm>
            <a:off x="952500" y="1735015"/>
            <a:ext cx="11099800" cy="7186916"/>
          </a:xfrm>
        </p:spPr>
        <p:txBody>
          <a:bodyPr>
            <a:normAutofit/>
          </a:bodyPr>
          <a:lstStyle/>
          <a:p>
            <a:pPr marL="0" indent="0">
              <a:spcBef>
                <a:spcPts val="0"/>
              </a:spcBef>
              <a:buNone/>
            </a:pPr>
            <a:r>
              <a:rPr lang="en-US" dirty="0">
                <a:latin typeface="Arial" panose="020B0604020202020204" pitchFamily="34" charset="0"/>
                <a:cs typeface="Arial" panose="020B0604020202020204" pitchFamily="34" charset="0"/>
              </a:rPr>
              <a:t>          The symposium  July 11-13, 2022 in Trieste, Italy</a:t>
            </a:r>
          </a:p>
          <a:p>
            <a:pPr marL="0" indent="0">
              <a:spcBef>
                <a:spcPts val="0"/>
              </a:spcBef>
              <a:buNone/>
            </a:pPr>
            <a:endParaRPr lang="en-US" dirty="0">
              <a:latin typeface="Arial" panose="020B0604020202020204" pitchFamily="34" charset="0"/>
              <a:cs typeface="Arial" panose="020B0604020202020204" pitchFamily="34" charset="0"/>
            </a:endParaRPr>
          </a:p>
          <a:p>
            <a:pPr marL="0" indent="0">
              <a:spcBef>
                <a:spcPts val="0"/>
              </a:spcBef>
              <a:buNone/>
            </a:pPr>
            <a:endParaRPr lang="en-US" dirty="0">
              <a:latin typeface="Arial" panose="020B0604020202020204" pitchFamily="34" charset="0"/>
              <a:cs typeface="Arial" panose="020B0604020202020204" pitchFamily="34" charset="0"/>
            </a:endParaRPr>
          </a:p>
          <a:p>
            <a:pPr marL="0" indent="0">
              <a:buNone/>
            </a:pPr>
            <a:endParaRPr lang="en-CA" dirty="0"/>
          </a:p>
        </p:txBody>
      </p:sp>
    </p:spTree>
    <p:extLst>
      <p:ext uri="{BB962C8B-B14F-4D97-AF65-F5344CB8AC3E}">
        <p14:creationId xmlns:p14="http://schemas.microsoft.com/office/powerpoint/2010/main" val="680003893"/>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726D8-2BE4-82D7-4A1C-B1921AAF7D08}"/>
              </a:ext>
            </a:extLst>
          </p:cNvPr>
          <p:cNvSpPr>
            <a:spLocks noGrp="1"/>
          </p:cNvSpPr>
          <p:nvPr>
            <p:ph type="title"/>
          </p:nvPr>
        </p:nvSpPr>
        <p:spPr>
          <a:xfrm>
            <a:off x="352697" y="254000"/>
            <a:ext cx="12299406" cy="1849120"/>
          </a:xfrm>
        </p:spPr>
        <p:txBody>
          <a:bodyPr>
            <a:normAutofit fontScale="90000"/>
          </a:bodyPr>
          <a:lstStyle/>
          <a:p>
            <a:r>
              <a:rPr lang="en-US" sz="4000" b="1" dirty="0">
                <a:effectLst/>
                <a:latin typeface="Arial" panose="020B0604020202020204" pitchFamily="34" charset="0"/>
                <a:cs typeface="Arial" panose="020B0604020202020204" pitchFamily="34" charset="0"/>
              </a:rPr>
              <a:t>Education Panel at the IUPAP Centennial Symposium: </a:t>
            </a:r>
            <a:br>
              <a:rPr lang="en-US" sz="4000" b="1" dirty="0">
                <a:effectLst/>
                <a:latin typeface="Arial" panose="020B0604020202020204" pitchFamily="34" charset="0"/>
                <a:cs typeface="Arial" panose="020B0604020202020204" pitchFamily="34" charset="0"/>
              </a:rPr>
            </a:br>
            <a:r>
              <a:rPr lang="en-US" sz="4000" b="1" dirty="0">
                <a:effectLst/>
                <a:latin typeface="Arial" panose="020B0604020202020204" pitchFamily="34" charset="0"/>
                <a:cs typeface="Arial" panose="020B0604020202020204" pitchFamily="34" charset="0"/>
              </a:rPr>
              <a:t>The trajectory of physics curriculum and its impact on society </a:t>
            </a:r>
            <a:br>
              <a:rPr lang="en-US" sz="4000" b="1" dirty="0">
                <a:effectLst/>
                <a:latin typeface="Arial" panose="020B0604020202020204" pitchFamily="34" charset="0"/>
                <a:cs typeface="Arial" panose="020B0604020202020204" pitchFamily="34" charset="0"/>
              </a:rPr>
            </a:br>
            <a:endParaRPr lang="en-CA" sz="40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A6F3A8AE-3206-F6FD-0CC8-A56FFF4E14ED}"/>
              </a:ext>
            </a:extLst>
          </p:cNvPr>
          <p:cNvSpPr>
            <a:spLocks noGrp="1"/>
          </p:cNvSpPr>
          <p:nvPr>
            <p:ph type="body" idx="1"/>
          </p:nvPr>
        </p:nvSpPr>
        <p:spPr>
          <a:xfrm>
            <a:off x="718457" y="2390502"/>
            <a:ext cx="11933646" cy="7363097"/>
          </a:xfrm>
        </p:spPr>
        <p:txBody>
          <a:bodyPr>
            <a:normAutofit lnSpcReduction="10000"/>
          </a:bodyPr>
          <a:lstStyle/>
          <a:p>
            <a:pPr marL="0">
              <a:spcBef>
                <a:spcPts val="0"/>
              </a:spcBef>
              <a:buFont typeface="Arial" panose="020B0604020202020204" pitchFamily="34" charset="0"/>
              <a:buChar char="•"/>
            </a:pPr>
            <a:r>
              <a:rPr lang="en-US" sz="2400" dirty="0">
                <a:effectLst/>
                <a:latin typeface="Arial" panose="020B0604020202020204" pitchFamily="34" charset="0"/>
                <a:cs typeface="Arial" panose="020B0604020202020204" pitchFamily="34" charset="0"/>
              </a:rPr>
              <a:t>What are the features of a purposeful and meaningful "</a:t>
            </a:r>
            <a:r>
              <a:rPr lang="en-US" sz="2400" b="1" dirty="0">
                <a:effectLst/>
                <a:latin typeface="Arial" panose="020B0604020202020204" pitchFamily="34" charset="0"/>
                <a:cs typeface="Arial" panose="020B0604020202020204" pitchFamily="34" charset="0"/>
              </a:rPr>
              <a:t>physics curriculum for 21</a:t>
            </a:r>
            <a:r>
              <a:rPr lang="en-US" sz="2400" b="1" baseline="30000" dirty="0">
                <a:effectLst/>
                <a:latin typeface="Arial" panose="020B0604020202020204" pitchFamily="34" charset="0"/>
                <a:cs typeface="Arial" panose="020B0604020202020204" pitchFamily="34" charset="0"/>
              </a:rPr>
              <a:t>st</a:t>
            </a:r>
            <a:r>
              <a:rPr lang="en-US" sz="2400" b="1" dirty="0">
                <a:effectLst/>
                <a:latin typeface="Arial" panose="020B0604020202020204" pitchFamily="34" charset="0"/>
                <a:cs typeface="Arial" panose="020B0604020202020204" pitchFamily="34" charset="0"/>
              </a:rPr>
              <a:t> century</a:t>
            </a:r>
            <a:r>
              <a:rPr lang="en-US" sz="2400" dirty="0">
                <a:effectLst/>
                <a:latin typeface="Arial" panose="020B0604020202020204" pitchFamily="34" charset="0"/>
                <a:cs typeface="Arial" panose="020B0604020202020204" pitchFamily="34" charset="0"/>
              </a:rPr>
              <a:t> and its delivery”?  How to optimize the continuum ranging from face-to-face to remote approaches prompted by the pandemic which is still ongoing in many parts of the world?</a:t>
            </a:r>
          </a:p>
          <a:p>
            <a:pPr marL="0" indent="0">
              <a:spcBef>
                <a:spcPts val="0"/>
              </a:spcBef>
              <a:buNone/>
            </a:pPr>
            <a:endParaRPr lang="en-US" sz="2400" dirty="0">
              <a:effectLst/>
              <a:latin typeface="Arial" panose="020B0604020202020204" pitchFamily="34" charset="0"/>
              <a:cs typeface="Arial" panose="020B0604020202020204" pitchFamily="34" charset="0"/>
            </a:endParaRPr>
          </a:p>
          <a:p>
            <a:pPr marL="0">
              <a:spcBef>
                <a:spcPts val="0"/>
              </a:spcBef>
              <a:buFont typeface="Arial" panose="020B0604020202020204" pitchFamily="34" charset="0"/>
              <a:buChar char="•"/>
            </a:pPr>
            <a:r>
              <a:rPr lang="en-US" sz="2400" dirty="0">
                <a:effectLst/>
                <a:latin typeface="Arial" panose="020B0604020202020204" pitchFamily="34" charset="0"/>
                <a:cs typeface="Arial" panose="020B0604020202020204" pitchFamily="34" charset="0"/>
              </a:rPr>
              <a:t>How do we </a:t>
            </a:r>
            <a:r>
              <a:rPr lang="en-US" sz="2400" b="1" dirty="0">
                <a:effectLst/>
                <a:latin typeface="Arial" panose="020B0604020202020204" pitchFamily="34" charset="0"/>
                <a:cs typeface="Arial" panose="020B0604020202020204" pitchFamily="34" charset="0"/>
              </a:rPr>
              <a:t>engage today’s students</a:t>
            </a:r>
            <a:r>
              <a:rPr lang="en-US" sz="2400" dirty="0">
                <a:effectLst/>
                <a:latin typeface="Arial" panose="020B0604020202020204" pitchFamily="34" charset="0"/>
                <a:cs typeface="Arial" panose="020B0604020202020204" pitchFamily="34" charset="0"/>
              </a:rPr>
              <a:t>? How to make physics more attractive to the modern students? Would teaching modern physics early on instead of introducing it later in the curriculum help better to engage students?</a:t>
            </a:r>
          </a:p>
          <a:p>
            <a:pPr marL="0" indent="0">
              <a:spcBef>
                <a:spcPts val="0"/>
              </a:spcBef>
              <a:buNone/>
            </a:pPr>
            <a:endParaRPr lang="en-US" sz="2400" dirty="0">
              <a:effectLst/>
              <a:latin typeface="Arial" panose="020B0604020202020204" pitchFamily="34" charset="0"/>
              <a:cs typeface="Arial" panose="020B0604020202020204" pitchFamily="34" charset="0"/>
            </a:endParaRPr>
          </a:p>
          <a:p>
            <a:pPr marL="0">
              <a:spcBef>
                <a:spcPts val="0"/>
              </a:spcBef>
              <a:buFont typeface="Arial" panose="020B0604020202020204" pitchFamily="34" charset="0"/>
              <a:buChar char="•"/>
            </a:pPr>
            <a:r>
              <a:rPr lang="en-US" sz="2400" dirty="0">
                <a:effectLst/>
                <a:latin typeface="Arial" panose="020B0604020202020204" pitchFamily="34" charset="0"/>
                <a:cs typeface="Arial" panose="020B0604020202020204" pitchFamily="34" charset="0"/>
              </a:rPr>
              <a:t>What is the place of the </a:t>
            </a:r>
            <a:r>
              <a:rPr lang="en-US" sz="2400" b="1" dirty="0">
                <a:effectLst/>
                <a:latin typeface="Arial" panose="020B0604020202020204" pitchFamily="34" charset="0"/>
                <a:cs typeface="Arial" panose="020B0604020202020204" pitchFamily="34" charset="0"/>
              </a:rPr>
              <a:t>experimentation and ‘generic skills‘?</a:t>
            </a:r>
            <a:r>
              <a:rPr lang="en-US" sz="2400" dirty="0">
                <a:effectLst/>
                <a:latin typeface="Arial" panose="020B0604020202020204" pitchFamily="34" charset="0"/>
                <a:cs typeface="Arial" panose="020B0604020202020204" pitchFamily="34" charset="0"/>
              </a:rPr>
              <a:t> What other skills are important for work in the industry and for society?</a:t>
            </a:r>
          </a:p>
          <a:p>
            <a:pPr marL="0" indent="0">
              <a:spcBef>
                <a:spcPts val="0"/>
              </a:spcBef>
              <a:buNone/>
            </a:pPr>
            <a:endParaRPr lang="en-US" sz="2400" dirty="0">
              <a:effectLst/>
              <a:latin typeface="Arial" panose="020B0604020202020204" pitchFamily="34" charset="0"/>
              <a:cs typeface="Arial" panose="020B0604020202020204" pitchFamily="34" charset="0"/>
            </a:endParaRPr>
          </a:p>
          <a:p>
            <a:pPr marL="0">
              <a:spcBef>
                <a:spcPts val="0"/>
              </a:spcBef>
              <a:buFont typeface="Arial" panose="020B0604020202020204" pitchFamily="34" charset="0"/>
              <a:buChar char="•"/>
            </a:pPr>
            <a:r>
              <a:rPr lang="en-US" sz="2400" dirty="0">
                <a:effectLst/>
                <a:latin typeface="Arial" panose="020B0604020202020204" pitchFamily="34" charset="0"/>
                <a:cs typeface="Arial" panose="020B0604020202020204" pitchFamily="34" charset="0"/>
              </a:rPr>
              <a:t>What </a:t>
            </a:r>
            <a:r>
              <a:rPr lang="en-US" sz="2400" b="1" dirty="0">
                <a:effectLst/>
                <a:latin typeface="Arial" panose="020B0604020202020204" pitchFamily="34" charset="0"/>
                <a:cs typeface="Arial" panose="020B0604020202020204" pitchFamily="34" charset="0"/>
              </a:rPr>
              <a:t>careers are expected for future students</a:t>
            </a:r>
            <a:r>
              <a:rPr lang="en-US" sz="2400" dirty="0">
                <a:effectLst/>
                <a:latin typeface="Arial" panose="020B0604020202020204" pitchFamily="34" charset="0"/>
                <a:cs typeface="Arial" panose="020B0604020202020204" pitchFamily="34" charset="0"/>
              </a:rPr>
              <a:t> outside of academia, including multidisciplinary, and non-traditional areas of employment?</a:t>
            </a:r>
          </a:p>
          <a:p>
            <a:pPr marL="0" indent="0">
              <a:spcBef>
                <a:spcPts val="0"/>
              </a:spcBef>
              <a:buNone/>
            </a:pPr>
            <a:endParaRPr lang="en-US" sz="2400" dirty="0">
              <a:effectLst/>
              <a:latin typeface="Arial" panose="020B0604020202020204" pitchFamily="34" charset="0"/>
              <a:cs typeface="Arial" panose="020B0604020202020204" pitchFamily="34" charset="0"/>
            </a:endParaRPr>
          </a:p>
          <a:p>
            <a:pPr marL="0">
              <a:spcBef>
                <a:spcPts val="0"/>
              </a:spcBef>
            </a:pPr>
            <a:r>
              <a:rPr lang="en-US" sz="2400" dirty="0">
                <a:effectLst/>
                <a:latin typeface="Arial" panose="020B0604020202020204" pitchFamily="34" charset="0"/>
                <a:cs typeface="Arial" panose="020B0604020202020204" pitchFamily="34" charset="0"/>
              </a:rPr>
              <a:t>To summarize, the panelists will provide their insights on how physics teaching and learning has changed since they started their careers and how they envision the future of physics education. They will offer their views on “how physics education can move forward and still maintain its disciplinary authenticity”.</a:t>
            </a:r>
          </a:p>
          <a:p>
            <a:pPr marL="0" indent="0">
              <a:spcBef>
                <a:spcPts val="0"/>
              </a:spcBef>
              <a:buNone/>
            </a:pPr>
            <a:br>
              <a:rPr lang="en-US" sz="2400" dirty="0">
                <a:latin typeface="Arial" panose="020B0604020202020204" pitchFamily="34" charset="0"/>
                <a:cs typeface="Arial" panose="020B0604020202020204" pitchFamily="34" charset="0"/>
              </a:rPr>
            </a:br>
            <a:endParaRPr lang="en-C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872408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490787" y="3013240"/>
            <a:ext cx="9791273" cy="4317077"/>
          </a:xfrm>
          <a:prstGeom prst="rect">
            <a:avLst/>
          </a:prstGeom>
        </p:spPr>
        <p:txBody>
          <a:bodyPr wrap="square" lIns="130046" tIns="65023" rIns="130046" bIns="65023">
            <a:spAutoFit/>
          </a:bodyPr>
          <a:lstStyle/>
          <a:p>
            <a:pPr algn="l"/>
            <a:r>
              <a:rPr lang="en-US" sz="3400" b="1" dirty="0"/>
              <a:t>Further IUPAP principles:</a:t>
            </a:r>
          </a:p>
          <a:p>
            <a:pPr marL="406394" indent="-406394" algn="l">
              <a:buFont typeface="Arial" panose="020B0604020202020204" pitchFamily="34" charset="0"/>
              <a:buChar char="•"/>
            </a:pPr>
            <a:r>
              <a:rPr lang="en-US" sz="3400" dirty="0"/>
              <a:t>Foster </a:t>
            </a:r>
            <a:r>
              <a:rPr lang="en-US" sz="3400" dirty="0">
                <a:solidFill>
                  <a:srgbClr val="FF0000"/>
                </a:solidFill>
              </a:rPr>
              <a:t>openness and inclusiveness </a:t>
            </a:r>
            <a:r>
              <a:rPr lang="en-US" sz="3400" dirty="0"/>
              <a:t>in physics;</a:t>
            </a:r>
          </a:p>
          <a:p>
            <a:pPr marL="406394" indent="-406394" algn="l">
              <a:buFont typeface="Arial" panose="020B0604020202020204" pitchFamily="34" charset="0"/>
              <a:buChar char="•"/>
            </a:pPr>
            <a:r>
              <a:rPr lang="en-US" sz="3400" dirty="0"/>
              <a:t>Ensure </a:t>
            </a:r>
            <a:r>
              <a:rPr lang="en-US" sz="3400" dirty="0">
                <a:solidFill>
                  <a:srgbClr val="FF0000"/>
                </a:solidFill>
              </a:rPr>
              <a:t>integrity and credibility</a:t>
            </a:r>
            <a:r>
              <a:rPr lang="en-US" sz="3400" dirty="0"/>
              <a:t>;</a:t>
            </a:r>
          </a:p>
          <a:p>
            <a:pPr marL="406394" indent="-406394" algn="l">
              <a:buFont typeface="Arial" panose="020B0604020202020204" pitchFamily="34" charset="0"/>
              <a:buChar char="•"/>
            </a:pPr>
            <a:r>
              <a:rPr lang="en-US" sz="3400" dirty="0"/>
              <a:t>Promote physics as </a:t>
            </a:r>
            <a:r>
              <a:rPr lang="en-US" sz="3400" dirty="0">
                <a:solidFill>
                  <a:srgbClr val="FF0000"/>
                </a:solidFill>
              </a:rPr>
              <a:t>a building block of innovation and multidisciplinary </a:t>
            </a:r>
            <a:r>
              <a:rPr lang="en-US" sz="3400" dirty="0"/>
              <a:t>research;</a:t>
            </a:r>
          </a:p>
          <a:p>
            <a:pPr marL="406394" indent="-406394" algn="l">
              <a:buFont typeface="Arial" panose="020B0604020202020204" pitchFamily="34" charset="0"/>
              <a:buChar char="•"/>
            </a:pPr>
            <a:r>
              <a:rPr lang="en-US" sz="3400" dirty="0"/>
              <a:t>Promote </a:t>
            </a:r>
            <a:r>
              <a:rPr lang="en-US" sz="3400" dirty="0">
                <a:solidFill>
                  <a:srgbClr val="FF0000"/>
                </a:solidFill>
              </a:rPr>
              <a:t>physics</a:t>
            </a:r>
            <a:r>
              <a:rPr lang="en-US" sz="3400" dirty="0"/>
              <a:t> as an essential tool </a:t>
            </a:r>
            <a:r>
              <a:rPr lang="en-US" sz="3400" dirty="0">
                <a:solidFill>
                  <a:srgbClr val="FF0000"/>
                </a:solidFill>
              </a:rPr>
              <a:t>for development and for sustainability</a:t>
            </a:r>
            <a:r>
              <a:rPr lang="en-US" sz="3400" dirty="0"/>
              <a:t>;</a:t>
            </a:r>
          </a:p>
          <a:p>
            <a:pPr marL="406394" indent="-406394">
              <a:buFont typeface="Arial" panose="020B0604020202020204" pitchFamily="34" charset="0"/>
              <a:buChar char="•"/>
            </a:pPr>
            <a:endParaRPr lang="en-US" sz="3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9066" y="575522"/>
            <a:ext cx="9823592" cy="13185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76982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07359-2889-3291-DF6D-6941F2B6197A}"/>
              </a:ext>
            </a:extLst>
          </p:cNvPr>
          <p:cNvSpPr>
            <a:spLocks noGrp="1"/>
          </p:cNvSpPr>
          <p:nvPr>
            <p:ph type="title"/>
          </p:nvPr>
        </p:nvSpPr>
        <p:spPr>
          <a:xfrm>
            <a:off x="952500" y="254000"/>
            <a:ext cx="11099800" cy="764903"/>
          </a:xfrm>
        </p:spPr>
        <p:txBody>
          <a:bodyPr>
            <a:normAutofit fontScale="90000"/>
          </a:bodyPr>
          <a:lstStyle/>
          <a:p>
            <a:r>
              <a:rPr lang="en-US" sz="4800" b="1" dirty="0">
                <a:latin typeface="Arial" panose="020B0604020202020204" pitchFamily="34" charset="0"/>
                <a:cs typeface="Arial" panose="020B0604020202020204" pitchFamily="34" charset="0"/>
              </a:rPr>
              <a:t>Acknowledgments</a:t>
            </a:r>
            <a:endParaRPr lang="en-CA" sz="48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5BD10FE5-F0F4-4946-96C8-9753568050DB}"/>
              </a:ext>
            </a:extLst>
          </p:cNvPr>
          <p:cNvSpPr>
            <a:spLocks noGrp="1"/>
          </p:cNvSpPr>
          <p:nvPr>
            <p:ph type="body" idx="1"/>
          </p:nvPr>
        </p:nvSpPr>
        <p:spPr>
          <a:xfrm>
            <a:off x="444137" y="1776548"/>
            <a:ext cx="11978640" cy="7723051"/>
          </a:xfrm>
        </p:spPr>
        <p:txBody>
          <a:bodyPr>
            <a:normAutofit fontScale="47500" lnSpcReduction="20000"/>
          </a:bodyPr>
          <a:lstStyle/>
          <a:p>
            <a:pPr marL="0" indent="0">
              <a:buNone/>
            </a:pPr>
            <a:r>
              <a:rPr lang="en-US" sz="5800" dirty="0">
                <a:latin typeface="Arial" panose="020B0604020202020204" pitchFamily="34" charset="0"/>
                <a:cs typeface="Arial" panose="020B0604020202020204" pitchFamily="34" charset="0"/>
              </a:rPr>
              <a:t>This presentation includes information from Commissions’ Chairs and Executive Council (CC&amp;EC) meetings that took place January 25-28, 2022</a:t>
            </a:r>
          </a:p>
          <a:p>
            <a:pPr marL="0" indent="0">
              <a:buNone/>
            </a:pPr>
            <a:endParaRPr lang="en-US" sz="5800" dirty="0">
              <a:latin typeface="Arial" panose="020B0604020202020204" pitchFamily="34" charset="0"/>
              <a:cs typeface="Arial" panose="020B0604020202020204" pitchFamily="34" charset="0"/>
            </a:endParaRPr>
          </a:p>
          <a:p>
            <a:pPr marL="0" indent="0">
              <a:spcBef>
                <a:spcPts val="0"/>
              </a:spcBef>
              <a:buNone/>
            </a:pPr>
            <a:r>
              <a:rPr lang="en-US" sz="5800" dirty="0">
                <a:latin typeface="Arial" panose="020B0604020202020204" pitchFamily="34" charset="0"/>
                <a:cs typeface="Arial" panose="020B0604020202020204" pitchFamily="34" charset="0"/>
              </a:rPr>
              <a:t>The presentation contains the slides from the presentations of :</a:t>
            </a: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spcBef>
                <a:spcPts val="0"/>
              </a:spcBef>
              <a:buNone/>
            </a:pPr>
            <a:r>
              <a:rPr lang="en-US" sz="5800" dirty="0">
                <a:latin typeface="Arial" panose="020B0604020202020204" pitchFamily="34" charset="0"/>
                <a:cs typeface="Arial" panose="020B0604020202020204" pitchFamily="34" charset="0"/>
              </a:rPr>
              <a:t>Dr. Michel Spiro (IUPAP President)</a:t>
            </a:r>
          </a:p>
          <a:p>
            <a:pPr marL="0" indent="0">
              <a:spcBef>
                <a:spcPts val="0"/>
              </a:spcBef>
              <a:buNone/>
            </a:pPr>
            <a:r>
              <a:rPr lang="en-US" sz="5800" dirty="0">
                <a:latin typeface="Arial" panose="020B0604020202020204" pitchFamily="34" charset="0"/>
                <a:cs typeface="Arial" panose="020B0604020202020204" pitchFamily="34" charset="0"/>
              </a:rPr>
              <a:t>D. </a:t>
            </a:r>
            <a:r>
              <a:rPr lang="en-US" sz="5800" dirty="0" err="1">
                <a:latin typeface="Arial" panose="020B0604020202020204" pitchFamily="34" charset="0"/>
                <a:cs typeface="Arial" panose="020B0604020202020204" pitchFamily="34" charset="0"/>
              </a:rPr>
              <a:t>Silvina</a:t>
            </a:r>
            <a:r>
              <a:rPr lang="en-US" sz="5800" dirty="0">
                <a:latin typeface="Arial" panose="020B0604020202020204" pitchFamily="34" charset="0"/>
                <a:cs typeface="Arial" panose="020B0604020202020204" pitchFamily="34" charset="0"/>
              </a:rPr>
              <a:t> Ponce Dawson (Acting President Designate)</a:t>
            </a:r>
          </a:p>
          <a:p>
            <a:pPr marL="0" indent="0">
              <a:spcBef>
                <a:spcPts val="0"/>
              </a:spcBef>
              <a:buNone/>
            </a:pPr>
            <a:r>
              <a:rPr lang="en-US" sz="5800" dirty="0">
                <a:latin typeface="Arial" panose="020B0604020202020204" pitchFamily="34" charset="0"/>
                <a:cs typeface="Arial" panose="020B0604020202020204" pitchFamily="34" charset="0"/>
              </a:rPr>
              <a:t>Monica Pepe </a:t>
            </a:r>
            <a:r>
              <a:rPr lang="en-US" sz="5800" dirty="0" err="1">
                <a:latin typeface="Arial" panose="020B0604020202020204" pitchFamily="34" charset="0"/>
                <a:cs typeface="Arial" panose="020B0604020202020204" pitchFamily="34" charset="0"/>
              </a:rPr>
              <a:t>Altareli</a:t>
            </a:r>
            <a:r>
              <a:rPr lang="en-US" sz="5800" dirty="0">
                <a:latin typeface="Arial" panose="020B0604020202020204" pitchFamily="34" charset="0"/>
                <a:cs typeface="Arial" panose="020B0604020202020204" pitchFamily="34" charset="0"/>
              </a:rPr>
              <a:t> (Centennial Symposium organizing committee)</a:t>
            </a: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spcBef>
                <a:spcPts val="0"/>
              </a:spcBef>
              <a:buNone/>
            </a:pPr>
            <a:r>
              <a:rPr lang="en-US" sz="5800" dirty="0">
                <a:latin typeface="Arial" panose="020B0604020202020204" pitchFamily="34" charset="0"/>
                <a:cs typeface="Arial" panose="020B0604020202020204" pitchFamily="34" charset="0"/>
              </a:rPr>
              <a:t>My presentation is supported by the Faculty of Science Dean’s Travel Fund, Toronto Metropolitan University (Formerly Ryerson University).</a:t>
            </a: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spcBef>
                <a:spcPts val="0"/>
              </a:spcBef>
              <a:buNone/>
            </a:pPr>
            <a:endParaRPr lang="en-US" sz="5800" dirty="0">
              <a:latin typeface="Arial" panose="020B0604020202020204" pitchFamily="34" charset="0"/>
              <a:cs typeface="Arial" panose="020B0604020202020204" pitchFamily="34" charset="0"/>
            </a:endParaRPr>
          </a:p>
          <a:p>
            <a:pPr marL="0" indent="0">
              <a:buNone/>
            </a:pPr>
            <a:endParaRPr lang="en-US" sz="5800" dirty="0">
              <a:latin typeface="Arial" panose="020B0604020202020204" pitchFamily="34" charset="0"/>
              <a:cs typeface="Arial" panose="020B0604020202020204" pitchFamily="34" charset="0"/>
            </a:endParaRPr>
          </a:p>
          <a:p>
            <a:pPr marL="0" indent="0">
              <a:buNone/>
            </a:pPr>
            <a:r>
              <a:rPr lang="en-US" dirty="0"/>
              <a:t> </a:t>
            </a:r>
            <a:endParaRPr lang="en-CA" dirty="0"/>
          </a:p>
        </p:txBody>
      </p:sp>
    </p:spTree>
    <p:extLst>
      <p:ext uri="{BB962C8B-B14F-4D97-AF65-F5344CB8AC3E}">
        <p14:creationId xmlns:p14="http://schemas.microsoft.com/office/powerpoint/2010/main" val="1484417289"/>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D6FB6-35AD-42A5-B1A2-7B9F3B359870}"/>
              </a:ext>
            </a:extLst>
          </p:cNvPr>
          <p:cNvSpPr>
            <a:spLocks noGrp="1"/>
          </p:cNvSpPr>
          <p:nvPr>
            <p:ph type="title"/>
          </p:nvPr>
        </p:nvSpPr>
        <p:spPr/>
        <p:txBody>
          <a:bodyPr>
            <a:normAutofit fontScale="90000"/>
          </a:bodyPr>
          <a:lstStyle/>
          <a:p>
            <a:r>
              <a:rPr lang="en-US"/>
              <a:t>Get involved </a:t>
            </a:r>
            <a:r>
              <a:rPr lang="en-US" dirty="0"/>
              <a:t>with IUPAP!</a:t>
            </a:r>
            <a:br>
              <a:rPr lang="en-US" dirty="0"/>
            </a:br>
            <a:r>
              <a:rPr lang="en-US" dirty="0"/>
              <a:t>Thank you!</a:t>
            </a:r>
            <a:br>
              <a:rPr lang="en-US" dirty="0"/>
            </a:br>
            <a:r>
              <a:rPr lang="en-US" dirty="0"/>
              <a:t>antimiro@ryerson.ca</a:t>
            </a:r>
            <a:endParaRPr lang="en-CA" dirty="0"/>
          </a:p>
        </p:txBody>
      </p:sp>
    </p:spTree>
    <p:extLst>
      <p:ext uri="{BB962C8B-B14F-4D97-AF65-F5344CB8AC3E}">
        <p14:creationId xmlns:p14="http://schemas.microsoft.com/office/powerpoint/2010/main" val="280252226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43227-2EE5-4E7B-A8D6-1466806FC889}"/>
              </a:ext>
            </a:extLst>
          </p:cNvPr>
          <p:cNvSpPr>
            <a:spLocks noGrp="1"/>
          </p:cNvSpPr>
          <p:nvPr>
            <p:ph type="title"/>
          </p:nvPr>
        </p:nvSpPr>
        <p:spPr>
          <a:xfrm>
            <a:off x="952500" y="254000"/>
            <a:ext cx="11099800" cy="1300480"/>
          </a:xfrm>
        </p:spPr>
        <p:txBody>
          <a:bodyPr>
            <a:noAutofit/>
          </a:bodyPr>
          <a:lstStyle/>
          <a:p>
            <a:r>
              <a:rPr lang="en-US" sz="4800" b="1" dirty="0">
                <a:latin typeface="Arial" panose="020B0604020202020204" pitchFamily="34" charset="0"/>
                <a:cs typeface="Arial" panose="020B0604020202020204" pitchFamily="34" charset="0"/>
              </a:rPr>
              <a:t>Strategic Plan</a:t>
            </a:r>
            <a:endParaRPr lang="en-CA" sz="4800" b="1"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3B35645E-FFE4-4E72-8733-3B325CC6DA8F}"/>
              </a:ext>
            </a:extLst>
          </p:cNvPr>
          <p:cNvSpPr>
            <a:spLocks noGrp="1"/>
          </p:cNvSpPr>
          <p:nvPr>
            <p:ph type="body" idx="1"/>
          </p:nvPr>
        </p:nvSpPr>
        <p:spPr>
          <a:xfrm>
            <a:off x="297543" y="1811385"/>
            <a:ext cx="12409714" cy="7929153"/>
          </a:xfrm>
        </p:spPr>
        <p:txBody>
          <a:bodyPr>
            <a:normAutofit/>
          </a:bodyPr>
          <a:lstStyle/>
          <a:p>
            <a:pPr marL="0" indent="0" algn="l">
              <a:buNone/>
            </a:pPr>
            <a:r>
              <a:rPr lang="en-US" b="1" i="0" dirty="0">
                <a:solidFill>
                  <a:srgbClr val="000000"/>
                </a:solidFill>
                <a:effectLst/>
                <a:latin typeface="Arial" panose="020B0604020202020204" pitchFamily="34" charset="0"/>
                <a:cs typeface="Arial" panose="020B0604020202020204" pitchFamily="34" charset="0"/>
              </a:rPr>
              <a:t>Fulfilling the commitments that were made upon its creation and expanding on them, the new strategic plan of IUPAP and its proposed actions aspire to achieve the following goals:</a:t>
            </a:r>
          </a:p>
          <a:p>
            <a:pPr algn="l">
              <a:buFont typeface="Arial" panose="020B0604020202020204" pitchFamily="34" charset="0"/>
              <a:buChar char="•"/>
            </a:pPr>
            <a:r>
              <a:rPr lang="en-US" b="1" i="0" dirty="0">
                <a:solidFill>
                  <a:srgbClr val="000000"/>
                </a:solidFill>
                <a:effectLst/>
                <a:latin typeface="Arial" panose="020B0604020202020204" pitchFamily="34" charset="0"/>
                <a:cs typeface="Arial" panose="020B0604020202020204" pitchFamily="34" charset="0"/>
              </a:rPr>
              <a:t>Assist in the worldwide development of physics and promote physics as an essential tool for development and sustainability;</a:t>
            </a:r>
          </a:p>
          <a:p>
            <a:pPr algn="l">
              <a:buFont typeface="Arial" panose="020B0604020202020204" pitchFamily="34" charset="0"/>
              <a:buChar char="•"/>
            </a:pPr>
            <a:r>
              <a:rPr lang="en-US" b="1" i="0" dirty="0">
                <a:solidFill>
                  <a:srgbClr val="000000"/>
                </a:solidFill>
                <a:effectLst/>
                <a:highlight>
                  <a:srgbClr val="FFFF00"/>
                </a:highlight>
                <a:latin typeface="Arial" panose="020B0604020202020204" pitchFamily="34" charset="0"/>
                <a:cs typeface="Arial" panose="020B0604020202020204" pitchFamily="34" charset="0"/>
              </a:rPr>
              <a:t>Engage in the strengthening and improvement of physics education, particularly in developing countries;</a:t>
            </a:r>
          </a:p>
          <a:p>
            <a:pPr algn="l">
              <a:buFont typeface="Arial" panose="020B0604020202020204" pitchFamily="34" charset="0"/>
              <a:buChar char="•"/>
            </a:pPr>
            <a:r>
              <a:rPr lang="en-US" b="1" i="0" dirty="0">
                <a:solidFill>
                  <a:srgbClr val="000000"/>
                </a:solidFill>
                <a:effectLst/>
                <a:latin typeface="Arial" panose="020B0604020202020204" pitchFamily="34" charset="0"/>
                <a:cs typeface="Arial" panose="020B0604020202020204" pitchFamily="34" charset="0"/>
              </a:rPr>
              <a:t>Increase diversity and inclusion in physics, enhancing the participation and recognition of women and of people from underrepresented groups;</a:t>
            </a:r>
          </a:p>
          <a:p>
            <a:endParaRPr lang="en-CA" dirty="0"/>
          </a:p>
        </p:txBody>
      </p:sp>
    </p:spTree>
    <p:extLst>
      <p:ext uri="{BB962C8B-B14F-4D97-AF65-F5344CB8AC3E}">
        <p14:creationId xmlns:p14="http://schemas.microsoft.com/office/powerpoint/2010/main" val="6112697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1922"/>
          <p:cNvSpPr txBox="1">
            <a:spLocks noGrp="1"/>
          </p:cNvSpPr>
          <p:nvPr>
            <p:ph type="title"/>
          </p:nvPr>
        </p:nvSpPr>
        <p:spPr>
          <a:xfrm>
            <a:off x="952500" y="266700"/>
            <a:ext cx="3159622" cy="1657847"/>
          </a:xfrm>
          <a:prstGeom prst="rect">
            <a:avLst/>
          </a:prstGeom>
        </p:spPr>
        <p:txBody>
          <a:bodyPr/>
          <a:lstStyle/>
          <a:p>
            <a:r>
              <a:rPr dirty="0">
                <a:latin typeface="Arial Black" panose="020B0A04020102020204" pitchFamily="34" charset="0"/>
              </a:rPr>
              <a:t>1922</a:t>
            </a:r>
          </a:p>
        </p:txBody>
      </p:sp>
      <p:pic>
        <p:nvPicPr>
          <p:cNvPr id="163" name="Image" descr="Image"/>
          <p:cNvPicPr>
            <a:picLocks noChangeAspect="1"/>
          </p:cNvPicPr>
          <p:nvPr/>
        </p:nvPicPr>
        <p:blipFill>
          <a:blip r:embed="rId2"/>
          <a:stretch>
            <a:fillRect/>
          </a:stretch>
        </p:blipFill>
        <p:spPr>
          <a:xfrm>
            <a:off x="4173916" y="616598"/>
            <a:ext cx="8390768" cy="5720054"/>
          </a:xfrm>
          <a:prstGeom prst="rect">
            <a:avLst/>
          </a:prstGeom>
          <a:ln w="12700">
            <a:miter lim="400000"/>
          </a:ln>
        </p:spPr>
      </p:pic>
      <p:pic>
        <p:nvPicPr>
          <p:cNvPr id="165" name="history 1.tiff" descr="history 1.tiff">
            <a:hlinkClick r:id="rId3"/>
          </p:cNvPr>
          <p:cNvPicPr>
            <a:picLocks noChangeAspect="1"/>
          </p:cNvPicPr>
          <p:nvPr/>
        </p:nvPicPr>
        <p:blipFill>
          <a:blip r:embed="rId4"/>
          <a:stretch>
            <a:fillRect/>
          </a:stretch>
        </p:blipFill>
        <p:spPr>
          <a:xfrm>
            <a:off x="318045" y="6336652"/>
            <a:ext cx="3949700" cy="2984500"/>
          </a:xfrm>
          <a:prstGeom prst="rect">
            <a:avLst/>
          </a:prstGeom>
          <a:ln w="12700">
            <a:miter lim="400000"/>
          </a:ln>
        </p:spPr>
      </p:pic>
      <p:sp>
        <p:nvSpPr>
          <p:cNvPr id="166" name="The history of our first 70 years…"/>
          <p:cNvSpPr txBox="1"/>
          <p:nvPr/>
        </p:nvSpPr>
        <p:spPr>
          <a:xfrm>
            <a:off x="4463970" y="7050507"/>
            <a:ext cx="8390768" cy="1487587"/>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algn="l">
              <a:defRPr sz="3600" b="0">
                <a:latin typeface="Helvetica Light"/>
                <a:ea typeface="Helvetica Light"/>
                <a:cs typeface="Helvetica Light"/>
                <a:sym typeface="Helvetica Light"/>
              </a:defRPr>
            </a:pPr>
            <a:r>
              <a:rPr lang="en-US" dirty="0">
                <a:latin typeface="Arial" panose="020B0604020202020204" pitchFamily="34" charset="0"/>
                <a:cs typeface="Arial" panose="020B0604020202020204" pitchFamily="34" charset="0"/>
              </a:rPr>
              <a:t>For t</a:t>
            </a:r>
            <a:r>
              <a:rPr dirty="0">
                <a:latin typeface="Arial" panose="020B0604020202020204" pitchFamily="34" charset="0"/>
                <a:cs typeface="Arial" panose="020B0604020202020204" pitchFamily="34" charset="0"/>
              </a:rPr>
              <a:t>he history of </a:t>
            </a:r>
            <a:r>
              <a:rPr lang="en-US" dirty="0">
                <a:latin typeface="Arial" panose="020B0604020202020204" pitchFamily="34" charset="0"/>
                <a:cs typeface="Arial" panose="020B0604020202020204" pitchFamily="34" charset="0"/>
              </a:rPr>
              <a:t>IUPAP’s </a:t>
            </a:r>
            <a:r>
              <a:rPr dirty="0">
                <a:latin typeface="Arial" panose="020B0604020202020204" pitchFamily="34" charset="0"/>
                <a:cs typeface="Arial" panose="020B0604020202020204" pitchFamily="34" charset="0"/>
              </a:rPr>
              <a:t>first 70 years</a:t>
            </a:r>
            <a:r>
              <a:rPr lang="en-US" dirty="0">
                <a:latin typeface="Arial" panose="020B0604020202020204" pitchFamily="34" charset="0"/>
                <a:cs typeface="Arial" panose="020B0604020202020204" pitchFamily="34" charset="0"/>
              </a:rPr>
              <a:t>,</a:t>
            </a:r>
            <a:endParaRPr dirty="0">
              <a:latin typeface="Arial" panose="020B0604020202020204" pitchFamily="34" charset="0"/>
              <a:cs typeface="Arial" panose="020B0604020202020204" pitchFamily="34" charset="0"/>
            </a:endParaRPr>
          </a:p>
          <a:p>
            <a:pPr algn="l">
              <a:defRPr sz="3600" b="0">
                <a:latin typeface="Helvetica Light"/>
                <a:ea typeface="Helvetica Light"/>
                <a:cs typeface="Helvetica Light"/>
                <a:sym typeface="Helvetica Light"/>
              </a:defRPr>
            </a:pPr>
            <a:r>
              <a:rPr dirty="0">
                <a:latin typeface="Arial" panose="020B0604020202020204" pitchFamily="34" charset="0"/>
                <a:cs typeface="Arial" panose="020B0604020202020204" pitchFamily="34" charset="0"/>
              </a:rPr>
              <a:t>see the IUPAP website</a:t>
            </a:r>
          </a:p>
          <a:p>
            <a:pPr algn="l">
              <a:defRPr sz="1800" b="0">
                <a:latin typeface="Helvetica Light"/>
                <a:ea typeface="Helvetica Light"/>
                <a:cs typeface="Helvetica Light"/>
                <a:sym typeface="Helvetica Light"/>
              </a:defRPr>
            </a:pPr>
            <a:r>
              <a:rPr dirty="0">
                <a:latin typeface="Arial" panose="020B0604020202020204" pitchFamily="34" charset="0"/>
                <a:cs typeface="Arial" panose="020B0604020202020204" pitchFamily="34" charset="0"/>
              </a:rPr>
              <a:t>http://</a:t>
            </a:r>
            <a:r>
              <a:rPr dirty="0" err="1">
                <a:latin typeface="Arial" panose="020B0604020202020204" pitchFamily="34" charset="0"/>
                <a:cs typeface="Arial" panose="020B0604020202020204" pitchFamily="34" charset="0"/>
              </a:rPr>
              <a:t>iupap.org</a:t>
            </a:r>
            <a:r>
              <a:rPr dirty="0">
                <a:latin typeface="Arial" panose="020B0604020202020204" pitchFamily="34" charset="0"/>
                <a:cs typeface="Arial" panose="020B0604020202020204" pitchFamily="34" charset="0"/>
              </a:rPr>
              <a:t>/about-us/the-history-of-iupap-1922-1992/</a:t>
            </a:r>
          </a:p>
        </p:txBody>
      </p:sp>
    </p:spTree>
    <p:extLst>
      <p:ext uri="{BB962C8B-B14F-4D97-AF65-F5344CB8AC3E}">
        <p14:creationId xmlns:p14="http://schemas.microsoft.com/office/powerpoint/2010/main" val="262718118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Established in 1922"/>
          <p:cNvSpPr txBox="1">
            <a:spLocks noGrp="1"/>
          </p:cNvSpPr>
          <p:nvPr>
            <p:ph type="title"/>
          </p:nvPr>
        </p:nvSpPr>
        <p:spPr>
          <a:xfrm>
            <a:off x="456658" y="325343"/>
            <a:ext cx="12129583" cy="2159000"/>
          </a:xfrm>
          <a:prstGeom prst="rect">
            <a:avLst/>
          </a:prstGeom>
        </p:spPr>
        <p:txBody>
          <a:bodyPr>
            <a:normAutofit/>
          </a:bodyPr>
          <a:lstStyle>
            <a:lvl1pPr>
              <a:defRPr>
                <a:latin typeface="Bodoni SvtyTwo ITC TT-Bold"/>
                <a:ea typeface="Bodoni SvtyTwo ITC TT-Bold"/>
                <a:cs typeface="Bodoni SvtyTwo ITC TT-Bold"/>
                <a:sym typeface="Bodoni SvtyTwo ITC TT-Bold"/>
              </a:defRPr>
            </a:lvl1pPr>
          </a:lstStyle>
          <a:p>
            <a:r>
              <a:rPr lang="en-US" sz="4800" b="1" dirty="0">
                <a:latin typeface="Arial" panose="020B0604020202020204" pitchFamily="34" charset="0"/>
                <a:cs typeface="Arial" panose="020B0604020202020204" pitchFamily="34" charset="0"/>
              </a:rPr>
              <a:t>IUPAP was e</a:t>
            </a:r>
            <a:r>
              <a:rPr sz="4800" b="1" dirty="0">
                <a:latin typeface="Arial" panose="020B0604020202020204" pitchFamily="34" charset="0"/>
                <a:cs typeface="Arial" panose="020B0604020202020204" pitchFamily="34" charset="0"/>
              </a:rPr>
              <a:t>stablished in 1922</a:t>
            </a:r>
          </a:p>
        </p:txBody>
      </p:sp>
      <p:pic>
        <p:nvPicPr>
          <p:cNvPr id="142" name="Image" descr="Image"/>
          <p:cNvPicPr>
            <a:picLocks noChangeAspect="1"/>
          </p:cNvPicPr>
          <p:nvPr/>
        </p:nvPicPr>
        <p:blipFill>
          <a:blip r:embed="rId2"/>
          <a:stretch>
            <a:fillRect/>
          </a:stretch>
        </p:blipFill>
        <p:spPr>
          <a:xfrm>
            <a:off x="8409885" y="2324100"/>
            <a:ext cx="4176356" cy="5913720"/>
          </a:xfrm>
          <a:prstGeom prst="rect">
            <a:avLst/>
          </a:prstGeom>
          <a:ln w="12700">
            <a:miter lim="400000"/>
          </a:ln>
        </p:spPr>
      </p:pic>
      <p:sp>
        <p:nvSpPr>
          <p:cNvPr id="143" name="First President: Sir William Bragg"/>
          <p:cNvSpPr txBox="1"/>
          <p:nvPr/>
        </p:nvSpPr>
        <p:spPr>
          <a:xfrm>
            <a:off x="104503" y="3380285"/>
            <a:ext cx="8032839"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lvl1pPr defTabSz="578358">
              <a:lnSpc>
                <a:spcPct val="90000"/>
              </a:lnSpc>
              <a:spcBef>
                <a:spcPts val="1500"/>
              </a:spcBef>
              <a:defRPr sz="6930">
                <a:solidFill>
                  <a:srgbClr val="1A0A52"/>
                </a:solidFill>
                <a:latin typeface="Bodoni SvtyTwo ITC TT-Bold"/>
                <a:ea typeface="Bodoni SvtyTwo ITC TT-Bold"/>
                <a:cs typeface="Bodoni SvtyTwo ITC TT-Bold"/>
                <a:sym typeface="Bodoni SvtyTwo ITC TT-Bold"/>
              </a:defRPr>
            </a:lvl1pPr>
          </a:lstStyle>
          <a:p>
            <a:r>
              <a:rPr sz="3200" dirty="0">
                <a:latin typeface="Arial" panose="020B0604020202020204" pitchFamily="34" charset="0"/>
                <a:cs typeface="Arial" panose="020B0604020202020204" pitchFamily="34" charset="0"/>
              </a:rPr>
              <a:t>First President: </a:t>
            </a:r>
            <a:endParaRPr lang="en-US" sz="3200" dirty="0">
              <a:latin typeface="Arial" panose="020B0604020202020204" pitchFamily="34" charset="0"/>
              <a:cs typeface="Arial" panose="020B0604020202020204" pitchFamily="34" charset="0"/>
            </a:endParaRPr>
          </a:p>
          <a:p>
            <a:r>
              <a:rPr sz="3200" dirty="0">
                <a:latin typeface="Arial" panose="020B0604020202020204" pitchFamily="34" charset="0"/>
                <a:cs typeface="Arial" panose="020B0604020202020204" pitchFamily="34" charset="0"/>
              </a:rPr>
              <a:t>Sir William Bragg</a:t>
            </a:r>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(1922-1931)</a:t>
            </a:r>
            <a:endParaRPr sz="3200" dirty="0">
              <a:latin typeface="Arial" panose="020B0604020202020204" pitchFamily="34" charset="0"/>
              <a:cs typeface="Arial" panose="020B0604020202020204" pitchFamily="34" charset="0"/>
            </a:endParaRPr>
          </a:p>
        </p:txBody>
      </p:sp>
      <p:pic>
        <p:nvPicPr>
          <p:cNvPr id="144" name="Image" descr="Image"/>
          <p:cNvPicPr>
            <a:picLocks noChangeAspect="1"/>
          </p:cNvPicPr>
          <p:nvPr/>
        </p:nvPicPr>
        <p:blipFill>
          <a:blip r:embed="rId3"/>
          <a:stretch>
            <a:fillRect/>
          </a:stretch>
        </p:blipFill>
        <p:spPr>
          <a:xfrm>
            <a:off x="6325758" y="6848175"/>
            <a:ext cx="3321358" cy="2535996"/>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1922"/>
          <p:cNvSpPr txBox="1">
            <a:spLocks noGrp="1"/>
          </p:cNvSpPr>
          <p:nvPr>
            <p:ph type="title"/>
          </p:nvPr>
        </p:nvSpPr>
        <p:spPr>
          <a:prstGeom prst="rect">
            <a:avLst/>
          </a:prstGeom>
        </p:spPr>
        <p:txBody>
          <a:bodyPr/>
          <a:lstStyle/>
          <a:p>
            <a:r>
              <a:rPr b="1" dirty="0"/>
              <a:t>1922</a:t>
            </a:r>
          </a:p>
        </p:txBody>
      </p:sp>
      <p:pic>
        <p:nvPicPr>
          <p:cNvPr id="170" name="Image" descr="Image"/>
          <p:cNvPicPr>
            <a:picLocks noChangeAspect="1"/>
          </p:cNvPicPr>
          <p:nvPr/>
        </p:nvPicPr>
        <p:blipFill>
          <a:blip r:embed="rId2"/>
          <a:stretch>
            <a:fillRect/>
          </a:stretch>
        </p:blipFill>
        <p:spPr>
          <a:xfrm>
            <a:off x="3123119" y="2823323"/>
            <a:ext cx="6758562" cy="6208804"/>
          </a:xfrm>
          <a:prstGeom prst="rect">
            <a:avLst/>
          </a:prstGeom>
          <a:ln w="12700">
            <a:miter lim="400000"/>
          </a:ln>
        </p:spPr>
      </p:pic>
      <p:pic>
        <p:nvPicPr>
          <p:cNvPr id="171" name="william bragg.tiff" descr="william bragg.tiff"/>
          <p:cNvPicPr>
            <a:picLocks noChangeAspect="1"/>
          </p:cNvPicPr>
          <p:nvPr/>
        </p:nvPicPr>
        <p:blipFill>
          <a:blip r:embed="rId3"/>
          <a:stretch>
            <a:fillRect/>
          </a:stretch>
        </p:blipFill>
        <p:spPr>
          <a:xfrm>
            <a:off x="10698395" y="730250"/>
            <a:ext cx="1461856" cy="2057102"/>
          </a:xfrm>
          <a:prstGeom prst="rect">
            <a:avLst/>
          </a:prstGeom>
          <a:ln w="12700">
            <a:miter lim="400000"/>
          </a:ln>
        </p:spPr>
      </p:pic>
      <p:sp>
        <p:nvSpPr>
          <p:cNvPr id="172" name="William Bragg…"/>
          <p:cNvSpPr txBox="1"/>
          <p:nvPr/>
        </p:nvSpPr>
        <p:spPr>
          <a:xfrm>
            <a:off x="10290323" y="2908300"/>
            <a:ext cx="2278000" cy="6604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1800" b="0">
                <a:latin typeface="Helvetica Light"/>
                <a:ea typeface="Helvetica Light"/>
                <a:cs typeface="Helvetica Light"/>
                <a:sym typeface="Helvetica Light"/>
              </a:defRPr>
            </a:pPr>
            <a:r>
              <a:t>William Bragg</a:t>
            </a:r>
          </a:p>
          <a:p>
            <a:pPr>
              <a:defRPr sz="1800" b="0">
                <a:latin typeface="Helvetica Light"/>
                <a:ea typeface="Helvetica Light"/>
                <a:cs typeface="Helvetica Light"/>
                <a:sym typeface="Helvetica Light"/>
              </a:defRPr>
            </a:pPr>
            <a:r>
              <a:t>First IUPAP President</a:t>
            </a:r>
          </a:p>
        </p:txBody>
      </p:sp>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BF23DAC8-EB49-FD6D-8B61-6F47566B6A2C}"/>
                  </a:ext>
                </a:extLst>
              </p14:cNvPr>
              <p14:cNvContentPartPr/>
              <p14:nvPr/>
            </p14:nvContentPartPr>
            <p14:xfrm>
              <a:off x="1436349" y="3930531"/>
              <a:ext cx="703080" cy="41040"/>
            </p14:xfrm>
          </p:contentPart>
        </mc:Choice>
        <mc:Fallback xmlns="">
          <p:pic>
            <p:nvPicPr>
              <p:cNvPr id="7" name="Ink 6">
                <a:extLst>
                  <a:ext uri="{FF2B5EF4-FFF2-40B4-BE49-F238E27FC236}">
                    <a16:creationId xmlns:a16="http://schemas.microsoft.com/office/drawing/2014/main" id="{BF23DAC8-EB49-FD6D-8B61-6F47566B6A2C}"/>
                  </a:ext>
                </a:extLst>
              </p:cNvPr>
              <p:cNvPicPr/>
              <p:nvPr/>
            </p:nvPicPr>
            <p:blipFill>
              <a:blip r:embed="rId5"/>
              <a:stretch>
                <a:fillRect/>
              </a:stretch>
            </p:blipFill>
            <p:spPr>
              <a:xfrm>
                <a:off x="1382349" y="3822891"/>
                <a:ext cx="810720" cy="2566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9C539EF2-C253-FF8B-DB14-82A87B917981}"/>
                  </a:ext>
                </a:extLst>
              </p14:cNvPr>
              <p14:cNvContentPartPr/>
              <p14:nvPr/>
            </p14:nvContentPartPr>
            <p14:xfrm>
              <a:off x="2194149" y="3970851"/>
              <a:ext cx="404640" cy="39600"/>
            </p14:xfrm>
          </p:contentPart>
        </mc:Choice>
        <mc:Fallback xmlns="">
          <p:pic>
            <p:nvPicPr>
              <p:cNvPr id="8" name="Ink 7">
                <a:extLst>
                  <a:ext uri="{FF2B5EF4-FFF2-40B4-BE49-F238E27FC236}">
                    <a16:creationId xmlns:a16="http://schemas.microsoft.com/office/drawing/2014/main" id="{9C539EF2-C253-FF8B-DB14-82A87B917981}"/>
                  </a:ext>
                </a:extLst>
              </p:cNvPr>
              <p:cNvPicPr/>
              <p:nvPr/>
            </p:nvPicPr>
            <p:blipFill>
              <a:blip r:embed="rId7"/>
              <a:stretch>
                <a:fillRect/>
              </a:stretch>
            </p:blipFill>
            <p:spPr>
              <a:xfrm>
                <a:off x="2140149" y="3862851"/>
                <a:ext cx="512280" cy="25524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F6C478D2-23CC-E89A-4DBB-DEBAD47A3054}"/>
                  </a:ext>
                </a:extLst>
              </p14:cNvPr>
              <p14:cNvContentPartPr/>
              <p14:nvPr/>
            </p14:nvContentPartPr>
            <p14:xfrm>
              <a:off x="2895069" y="4009731"/>
              <a:ext cx="24480" cy="47520"/>
            </p14:xfrm>
          </p:contentPart>
        </mc:Choice>
        <mc:Fallback xmlns="">
          <p:pic>
            <p:nvPicPr>
              <p:cNvPr id="9" name="Ink 8">
                <a:extLst>
                  <a:ext uri="{FF2B5EF4-FFF2-40B4-BE49-F238E27FC236}">
                    <a16:creationId xmlns:a16="http://schemas.microsoft.com/office/drawing/2014/main" id="{F6C478D2-23CC-E89A-4DBB-DEBAD47A3054}"/>
                  </a:ext>
                </a:extLst>
              </p:cNvPr>
              <p:cNvPicPr/>
              <p:nvPr/>
            </p:nvPicPr>
            <p:blipFill>
              <a:blip r:embed="rId9"/>
              <a:stretch>
                <a:fillRect/>
              </a:stretch>
            </p:blipFill>
            <p:spPr>
              <a:xfrm>
                <a:off x="2841429" y="3901731"/>
                <a:ext cx="132120" cy="26316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0" name="Ink 9">
                <a:extLst>
                  <a:ext uri="{FF2B5EF4-FFF2-40B4-BE49-F238E27FC236}">
                    <a16:creationId xmlns:a16="http://schemas.microsoft.com/office/drawing/2014/main" id="{E74FD3B2-BDE2-AE36-A97C-E8EE9E72368C}"/>
                  </a:ext>
                </a:extLst>
              </p14:cNvPr>
              <p14:cNvContentPartPr/>
              <p14:nvPr/>
            </p14:nvContentPartPr>
            <p14:xfrm>
              <a:off x="2220789" y="3617691"/>
              <a:ext cx="835560" cy="673560"/>
            </p14:xfrm>
          </p:contentPart>
        </mc:Choice>
        <mc:Fallback xmlns="">
          <p:pic>
            <p:nvPicPr>
              <p:cNvPr id="10" name="Ink 9">
                <a:extLst>
                  <a:ext uri="{FF2B5EF4-FFF2-40B4-BE49-F238E27FC236}">
                    <a16:creationId xmlns:a16="http://schemas.microsoft.com/office/drawing/2014/main" id="{E74FD3B2-BDE2-AE36-A97C-E8EE9E72368C}"/>
                  </a:ext>
                </a:extLst>
              </p:cNvPr>
              <p:cNvPicPr/>
              <p:nvPr/>
            </p:nvPicPr>
            <p:blipFill>
              <a:blip r:embed="rId11"/>
              <a:stretch>
                <a:fillRect/>
              </a:stretch>
            </p:blipFill>
            <p:spPr>
              <a:xfrm>
                <a:off x="2166789" y="3510051"/>
                <a:ext cx="943200" cy="8892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1" name="Ink 10">
                <a:extLst>
                  <a:ext uri="{FF2B5EF4-FFF2-40B4-BE49-F238E27FC236}">
                    <a16:creationId xmlns:a16="http://schemas.microsoft.com/office/drawing/2014/main" id="{A59EABE2-0AAC-0E6C-6336-B1D95F434C58}"/>
                  </a:ext>
                </a:extLst>
              </p14:cNvPr>
              <p14:cNvContentPartPr/>
              <p14:nvPr/>
            </p14:nvContentPartPr>
            <p14:xfrm>
              <a:off x="2520669" y="3852771"/>
              <a:ext cx="297720" cy="158040"/>
            </p14:xfrm>
          </p:contentPart>
        </mc:Choice>
        <mc:Fallback xmlns="">
          <p:pic>
            <p:nvPicPr>
              <p:cNvPr id="11" name="Ink 10">
                <a:extLst>
                  <a:ext uri="{FF2B5EF4-FFF2-40B4-BE49-F238E27FC236}">
                    <a16:creationId xmlns:a16="http://schemas.microsoft.com/office/drawing/2014/main" id="{A59EABE2-0AAC-0E6C-6336-B1D95F434C58}"/>
                  </a:ext>
                </a:extLst>
              </p:cNvPr>
              <p:cNvPicPr/>
              <p:nvPr/>
            </p:nvPicPr>
            <p:blipFill>
              <a:blip r:embed="rId13"/>
              <a:stretch>
                <a:fillRect/>
              </a:stretch>
            </p:blipFill>
            <p:spPr>
              <a:xfrm>
                <a:off x="2466669" y="3745131"/>
                <a:ext cx="405360" cy="3736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2" name="Ink 11">
                <a:extLst>
                  <a:ext uri="{FF2B5EF4-FFF2-40B4-BE49-F238E27FC236}">
                    <a16:creationId xmlns:a16="http://schemas.microsoft.com/office/drawing/2014/main" id="{C5683784-AA85-42D9-7848-132674629516}"/>
                  </a:ext>
                </a:extLst>
              </p14:cNvPr>
              <p14:cNvContentPartPr/>
              <p14:nvPr/>
            </p14:nvContentPartPr>
            <p14:xfrm>
              <a:off x="3465309" y="3798771"/>
              <a:ext cx="1015200" cy="240480"/>
            </p14:xfrm>
          </p:contentPart>
        </mc:Choice>
        <mc:Fallback xmlns="">
          <p:pic>
            <p:nvPicPr>
              <p:cNvPr id="12" name="Ink 11">
                <a:extLst>
                  <a:ext uri="{FF2B5EF4-FFF2-40B4-BE49-F238E27FC236}">
                    <a16:creationId xmlns:a16="http://schemas.microsoft.com/office/drawing/2014/main" id="{C5683784-AA85-42D9-7848-132674629516}"/>
                  </a:ext>
                </a:extLst>
              </p:cNvPr>
              <p:cNvPicPr/>
              <p:nvPr/>
            </p:nvPicPr>
            <p:blipFill>
              <a:blip r:embed="rId15"/>
              <a:stretch>
                <a:fillRect/>
              </a:stretch>
            </p:blipFill>
            <p:spPr>
              <a:xfrm>
                <a:off x="3411309" y="3691131"/>
                <a:ext cx="1122840" cy="456120"/>
              </a:xfrm>
              <a:prstGeom prst="rect">
                <a:avLst/>
              </a:prstGeom>
            </p:spPr>
          </p:pic>
        </mc:Fallback>
      </mc:AlternateContent>
    </p:spTree>
    <p:extLst>
      <p:ext uri="{BB962C8B-B14F-4D97-AF65-F5344CB8AC3E}">
        <p14:creationId xmlns:p14="http://schemas.microsoft.com/office/powerpoint/2010/main" val="365250739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hen....."/>
          <p:cNvSpPr txBox="1">
            <a:spLocks noGrp="1"/>
          </p:cNvSpPr>
          <p:nvPr>
            <p:ph type="title"/>
          </p:nvPr>
        </p:nvSpPr>
        <p:spPr>
          <a:xfrm>
            <a:off x="1718754" y="0"/>
            <a:ext cx="5429393" cy="1219200"/>
          </a:xfrm>
          <a:prstGeom prst="rect">
            <a:avLst/>
          </a:prstGeom>
        </p:spPr>
        <p:txBody>
          <a:bodyPr>
            <a:normAutofit/>
          </a:bodyPr>
          <a:lstStyle/>
          <a:p>
            <a:r>
              <a:rPr lang="en-US" sz="4800" b="1" dirty="0">
                <a:latin typeface="Arial" panose="020B0604020202020204" pitchFamily="34" charset="0"/>
                <a:cs typeface="Arial" panose="020B0604020202020204" pitchFamily="34" charset="0"/>
              </a:rPr>
              <a:t>Past Leadership</a:t>
            </a:r>
            <a:endParaRPr sz="4800" b="1" dirty="0">
              <a:latin typeface="Arial" panose="020B0604020202020204" pitchFamily="34" charset="0"/>
              <a:cs typeface="Arial" panose="020B0604020202020204" pitchFamily="34" charset="0"/>
            </a:endParaRPr>
          </a:p>
        </p:txBody>
      </p:sp>
      <p:pic>
        <p:nvPicPr>
          <p:cNvPr id="147" name="Image" descr="Image"/>
          <p:cNvPicPr>
            <a:picLocks noChangeAspect="1"/>
          </p:cNvPicPr>
          <p:nvPr/>
        </p:nvPicPr>
        <p:blipFill>
          <a:blip r:embed="rId2"/>
          <a:stretch>
            <a:fillRect/>
          </a:stretch>
        </p:blipFill>
        <p:spPr>
          <a:xfrm>
            <a:off x="7637313" y="542484"/>
            <a:ext cx="3618117" cy="3015097"/>
          </a:xfrm>
          <a:prstGeom prst="rect">
            <a:avLst/>
          </a:prstGeom>
          <a:ln w="12700">
            <a:miter lim="400000"/>
          </a:ln>
        </p:spPr>
      </p:pic>
      <p:pic>
        <p:nvPicPr>
          <p:cNvPr id="148" name="Image" descr="Image"/>
          <p:cNvPicPr>
            <a:picLocks noChangeAspect="1"/>
          </p:cNvPicPr>
          <p:nvPr/>
        </p:nvPicPr>
        <p:blipFill>
          <a:blip r:embed="rId3"/>
          <a:stretch>
            <a:fillRect/>
          </a:stretch>
        </p:blipFill>
        <p:spPr>
          <a:xfrm>
            <a:off x="10256056" y="2171975"/>
            <a:ext cx="2149375" cy="1641138"/>
          </a:xfrm>
          <a:prstGeom prst="rect">
            <a:avLst/>
          </a:prstGeom>
          <a:ln w="12700">
            <a:miter lim="400000"/>
          </a:ln>
        </p:spPr>
      </p:pic>
      <p:pic>
        <p:nvPicPr>
          <p:cNvPr id="149" name="Image" descr="Image"/>
          <p:cNvPicPr>
            <a:picLocks noChangeAspect="1"/>
          </p:cNvPicPr>
          <p:nvPr/>
        </p:nvPicPr>
        <p:blipFill>
          <a:blip r:embed="rId4"/>
          <a:stretch>
            <a:fillRect/>
          </a:stretch>
        </p:blipFill>
        <p:spPr>
          <a:xfrm>
            <a:off x="9617327" y="4036648"/>
            <a:ext cx="2690767" cy="3650133"/>
          </a:xfrm>
          <a:prstGeom prst="rect">
            <a:avLst/>
          </a:prstGeom>
          <a:ln w="12700">
            <a:miter lim="400000"/>
          </a:ln>
        </p:spPr>
      </p:pic>
      <p:pic>
        <p:nvPicPr>
          <p:cNvPr id="150" name="Image" descr="Image"/>
          <p:cNvPicPr>
            <a:picLocks noChangeAspect="1"/>
          </p:cNvPicPr>
          <p:nvPr/>
        </p:nvPicPr>
        <p:blipFill>
          <a:blip r:embed="rId3"/>
          <a:stretch>
            <a:fillRect/>
          </a:stretch>
        </p:blipFill>
        <p:spPr>
          <a:xfrm>
            <a:off x="8446935" y="6652203"/>
            <a:ext cx="2149375" cy="1641138"/>
          </a:xfrm>
          <a:prstGeom prst="rect">
            <a:avLst/>
          </a:prstGeom>
          <a:ln w="12700">
            <a:miter lim="400000"/>
          </a:ln>
        </p:spPr>
      </p:pic>
      <p:pic>
        <p:nvPicPr>
          <p:cNvPr id="151" name="Image" descr="Image"/>
          <p:cNvPicPr>
            <a:picLocks noChangeAspect="1"/>
          </p:cNvPicPr>
          <p:nvPr/>
        </p:nvPicPr>
        <p:blipFill>
          <a:blip r:embed="rId5"/>
          <a:stretch>
            <a:fillRect/>
          </a:stretch>
        </p:blipFill>
        <p:spPr>
          <a:xfrm>
            <a:off x="5306845" y="4750435"/>
            <a:ext cx="2794001" cy="4254501"/>
          </a:xfrm>
          <a:prstGeom prst="rect">
            <a:avLst/>
          </a:prstGeom>
          <a:ln w="12700">
            <a:miter lim="400000"/>
          </a:ln>
        </p:spPr>
      </p:pic>
      <p:pic>
        <p:nvPicPr>
          <p:cNvPr id="152" name="Image" descr="Image"/>
          <p:cNvPicPr>
            <a:picLocks noChangeAspect="1"/>
          </p:cNvPicPr>
          <p:nvPr/>
        </p:nvPicPr>
        <p:blipFill>
          <a:blip r:embed="rId6"/>
          <a:stretch>
            <a:fillRect/>
          </a:stretch>
        </p:blipFill>
        <p:spPr>
          <a:xfrm>
            <a:off x="2339374" y="4742397"/>
            <a:ext cx="2725891" cy="3819612"/>
          </a:xfrm>
          <a:prstGeom prst="rect">
            <a:avLst/>
          </a:prstGeom>
          <a:ln w="12700">
            <a:miter lim="400000"/>
          </a:ln>
        </p:spPr>
      </p:pic>
      <p:pic>
        <p:nvPicPr>
          <p:cNvPr id="153" name="Image" descr="Image"/>
          <p:cNvPicPr>
            <a:picLocks noChangeAspect="1"/>
          </p:cNvPicPr>
          <p:nvPr/>
        </p:nvPicPr>
        <p:blipFill>
          <a:blip r:embed="rId3"/>
          <a:stretch>
            <a:fillRect/>
          </a:stretch>
        </p:blipFill>
        <p:spPr>
          <a:xfrm>
            <a:off x="574444" y="7314720"/>
            <a:ext cx="2149375" cy="1641138"/>
          </a:xfrm>
          <a:prstGeom prst="rect">
            <a:avLst/>
          </a:prstGeom>
          <a:ln w="12700">
            <a:miter lim="400000"/>
          </a:ln>
        </p:spPr>
      </p:pic>
      <p:sp>
        <p:nvSpPr>
          <p:cNvPr id="2" name="TextBox 1"/>
          <p:cNvSpPr txBox="1"/>
          <p:nvPr/>
        </p:nvSpPr>
        <p:spPr>
          <a:xfrm>
            <a:off x="6749565" y="3594106"/>
            <a:ext cx="3906519"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Robert Millikan (1931-1934)</a:t>
            </a:r>
          </a:p>
        </p:txBody>
      </p:sp>
      <p:sp>
        <p:nvSpPr>
          <p:cNvPr id="3" name="TextBox 2"/>
          <p:cNvSpPr txBox="1"/>
          <p:nvPr/>
        </p:nvSpPr>
        <p:spPr>
          <a:xfrm>
            <a:off x="10235524" y="7872713"/>
            <a:ext cx="2433358"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Manne Siegbahn</a:t>
            </a:r>
          </a:p>
          <a:p>
            <a:pPr marL="0" marR="0" indent="0" algn="ctr" defTabSz="584200" rtl="0" fontAlgn="auto" latinLnBrk="0" hangingPunct="0">
              <a:lnSpc>
                <a:spcPct val="100000"/>
              </a:lnSpc>
              <a:spcBef>
                <a:spcPts val="0"/>
              </a:spcBef>
              <a:spcAft>
                <a:spcPts val="0"/>
              </a:spcAft>
              <a:buClrTx/>
              <a:buSzTx/>
              <a:buFontTx/>
              <a:buNone/>
              <a:tabLst/>
            </a:pPr>
            <a:r>
              <a:rPr lang="en-US" dirty="0"/>
              <a:t>(1934-1947)</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sp>
        <p:nvSpPr>
          <p:cNvPr id="4" name="TextBox 3"/>
          <p:cNvSpPr txBox="1"/>
          <p:nvPr/>
        </p:nvSpPr>
        <p:spPr>
          <a:xfrm>
            <a:off x="5675396" y="8912344"/>
            <a:ext cx="2156039"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Hans </a:t>
            </a:r>
            <a:r>
              <a:rPr kumimoji="0" lang="en-US" sz="2400" b="0" i="0" u="none" strike="noStrike" cap="none" spc="0" normalizeH="0" baseline="0" dirty="0" err="1">
                <a:ln>
                  <a:noFill/>
                </a:ln>
                <a:solidFill>
                  <a:srgbClr val="414141"/>
                </a:solidFill>
                <a:effectLst/>
                <a:uFillTx/>
                <a:latin typeface="Palatino"/>
                <a:ea typeface="Palatino"/>
                <a:cs typeface="Palatino"/>
                <a:sym typeface="Palatino"/>
              </a:rPr>
              <a:t>Kramers</a:t>
            </a:r>
            <a:r>
              <a:rPr kumimoji="0" lang="en-US" sz="2400" b="0" i="0" u="none" strike="noStrike" cap="none" spc="0" normalizeH="0" baseline="0" dirty="0">
                <a:ln>
                  <a:noFill/>
                </a:ln>
                <a:solidFill>
                  <a:srgbClr val="414141"/>
                </a:solidFill>
                <a:effectLst/>
                <a:uFillTx/>
                <a:latin typeface="Palatino"/>
                <a:ea typeface="Palatino"/>
                <a:cs typeface="Palatino"/>
                <a:sym typeface="Palatino"/>
              </a:rPr>
              <a:t> </a:t>
            </a:r>
          </a:p>
          <a:p>
            <a:pPr marL="0" marR="0" indent="0" algn="ctr" defTabSz="584200" rtl="0" fontAlgn="auto" latinLnBrk="0" hangingPunct="0">
              <a:lnSpc>
                <a:spcPct val="100000"/>
              </a:lnSpc>
              <a:spcBef>
                <a:spcPts val="0"/>
              </a:spcBef>
              <a:spcAft>
                <a:spcPts val="0"/>
              </a:spcAft>
              <a:buClrTx/>
              <a:buSzTx/>
              <a:buFontTx/>
              <a:buNone/>
              <a:tabLst/>
            </a:pPr>
            <a:r>
              <a:rPr lang="en-US" dirty="0"/>
              <a:t>(1947-1951)</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sp>
        <p:nvSpPr>
          <p:cNvPr id="5" name="TextBox 4"/>
          <p:cNvSpPr txBox="1"/>
          <p:nvPr/>
        </p:nvSpPr>
        <p:spPr>
          <a:xfrm>
            <a:off x="2303286" y="8761232"/>
            <a:ext cx="2806859"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Neville Francis Mott</a:t>
            </a:r>
          </a:p>
          <a:p>
            <a:pPr marL="0" marR="0" indent="0" algn="ctr" defTabSz="584200" rtl="0" fontAlgn="auto" latinLnBrk="0" hangingPunct="0">
              <a:lnSpc>
                <a:spcPct val="100000"/>
              </a:lnSpc>
              <a:spcBef>
                <a:spcPts val="0"/>
              </a:spcBef>
              <a:spcAft>
                <a:spcPts val="0"/>
              </a:spcAft>
              <a:buClrTx/>
              <a:buSzTx/>
              <a:buFontTx/>
              <a:buNone/>
              <a:tabLst/>
            </a:pPr>
            <a:r>
              <a:rPr lang="en-US" dirty="0"/>
              <a:t>(1951-1957))</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pic>
        <p:nvPicPr>
          <p:cNvPr id="3074" name="Picture 2" descr="https://upload.wikimedia.org/wikipedia/commons/thumb/8/83/Edoardo_Amaldi_1960.jpg/220px-Edoardo_Amaldi_196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462910"/>
            <a:ext cx="2944079" cy="3747010"/>
          </a:xfrm>
          <a:prstGeom prst="rect">
            <a:avLst/>
          </a:prstGeom>
          <a:noFill/>
          <a:extLst>
            <a:ext uri="{909E8E84-426E-40dd-AFC4-6F175D3DCCD1}">
              <a14:hiddenFill xmlns="" xmlns:a14="http://schemas.microsoft.com/office/drawing/2010/main">
                <a:solidFill>
                  <a:srgbClr val="FFFFFF"/>
                </a:solidFill>
              </a14:hiddenFill>
            </a:ext>
          </a:extLst>
        </p:spPr>
      </p:pic>
      <p:sp>
        <p:nvSpPr>
          <p:cNvPr id="16" name="TextBox 15"/>
          <p:cNvSpPr txBox="1"/>
          <p:nvPr/>
        </p:nvSpPr>
        <p:spPr>
          <a:xfrm>
            <a:off x="204696" y="5065894"/>
            <a:ext cx="200531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err="1">
                <a:ln>
                  <a:noFill/>
                </a:ln>
                <a:solidFill>
                  <a:srgbClr val="414141"/>
                </a:solidFill>
                <a:effectLst/>
                <a:uFillTx/>
                <a:latin typeface="Palatino"/>
                <a:ea typeface="Palatino"/>
                <a:cs typeface="Palatino"/>
                <a:sym typeface="Palatino"/>
              </a:rPr>
              <a:t>Edoardo</a:t>
            </a:r>
            <a:r>
              <a:rPr kumimoji="0" lang="en-US" sz="2400" b="0" i="0" u="none" strike="noStrike" cap="none" spc="0" normalizeH="0" dirty="0">
                <a:ln>
                  <a:noFill/>
                </a:ln>
                <a:solidFill>
                  <a:srgbClr val="414141"/>
                </a:solidFill>
                <a:effectLst/>
                <a:uFillTx/>
                <a:latin typeface="Palatino"/>
                <a:ea typeface="Palatino"/>
                <a:cs typeface="Palatino"/>
                <a:sym typeface="Palatino"/>
              </a:rPr>
              <a:t> </a:t>
            </a:r>
            <a:r>
              <a:rPr kumimoji="0" lang="en-US" sz="2400" b="0" i="0" u="none" strike="noStrike" cap="none" spc="0" normalizeH="0" dirty="0" err="1">
                <a:ln>
                  <a:noFill/>
                </a:ln>
                <a:solidFill>
                  <a:srgbClr val="414141"/>
                </a:solidFill>
                <a:effectLst/>
                <a:uFillTx/>
                <a:latin typeface="Palatino"/>
                <a:ea typeface="Palatino"/>
                <a:cs typeface="Palatino"/>
                <a:sym typeface="Palatino"/>
              </a:rPr>
              <a:t>Amaldi</a:t>
            </a:r>
            <a:r>
              <a:rPr kumimoji="0" lang="en-US" sz="2400" b="0" i="0" u="none" strike="noStrike" cap="none" spc="0" normalizeH="0" baseline="0" dirty="0">
                <a:ln>
                  <a:noFill/>
                </a:ln>
                <a:solidFill>
                  <a:srgbClr val="414141"/>
                </a:solidFill>
                <a:effectLst/>
                <a:uFillTx/>
                <a:latin typeface="Palatino"/>
                <a:ea typeface="Palatino"/>
                <a:cs typeface="Palatino"/>
                <a:sym typeface="Palatino"/>
              </a:rPr>
              <a:t> </a:t>
            </a:r>
          </a:p>
          <a:p>
            <a:pPr marL="0" marR="0" indent="0" algn="ctr" defTabSz="584200" rtl="0" fontAlgn="auto" latinLnBrk="0" hangingPunct="0">
              <a:lnSpc>
                <a:spcPct val="100000"/>
              </a:lnSpc>
              <a:spcBef>
                <a:spcPts val="0"/>
              </a:spcBef>
              <a:spcAft>
                <a:spcPts val="0"/>
              </a:spcAft>
              <a:buClrTx/>
              <a:buSzTx/>
              <a:buFontTx/>
              <a:buNone/>
              <a:tabLst/>
            </a:pPr>
            <a:r>
              <a:rPr lang="en-US" dirty="0"/>
              <a:t>(1957-1960)</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pic>
        <p:nvPicPr>
          <p:cNvPr id="6" name="Image 5"/>
          <p:cNvPicPr>
            <a:picLocks noChangeAspect="1"/>
          </p:cNvPicPr>
          <p:nvPr/>
        </p:nvPicPr>
        <p:blipFill>
          <a:blip r:embed="rId8"/>
          <a:stretch>
            <a:fillRect/>
          </a:stretch>
        </p:blipFill>
        <p:spPr>
          <a:xfrm>
            <a:off x="3209109" y="1144172"/>
            <a:ext cx="2857500" cy="2857500"/>
          </a:xfrm>
          <a:prstGeom prst="rect">
            <a:avLst/>
          </a:prstGeom>
        </p:spPr>
      </p:pic>
      <p:sp>
        <p:nvSpPr>
          <p:cNvPr id="7" name="ZoneTexte 6"/>
          <p:cNvSpPr txBox="1"/>
          <p:nvPr/>
        </p:nvSpPr>
        <p:spPr>
          <a:xfrm>
            <a:off x="3930648" y="3926644"/>
            <a:ext cx="222967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Cecilia </a:t>
            </a:r>
            <a:r>
              <a:rPr kumimoji="0" lang="en-US" sz="2400" b="0" i="0" u="none" strike="noStrike" cap="none" spc="0" normalizeH="0" baseline="0" dirty="0" err="1">
                <a:ln>
                  <a:noFill/>
                </a:ln>
                <a:solidFill>
                  <a:srgbClr val="414141"/>
                </a:solidFill>
                <a:effectLst/>
                <a:uFillTx/>
                <a:latin typeface="Palatino"/>
                <a:ea typeface="Palatino"/>
                <a:cs typeface="Palatino"/>
                <a:sym typeface="Palatino"/>
              </a:rPr>
              <a:t>Jarlskpg</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a:p>
            <a:pPr marL="0" marR="0" indent="0" algn="ctr" defTabSz="584200" rtl="0" fontAlgn="auto" latinLnBrk="0" hangingPunct="0">
              <a:lnSpc>
                <a:spcPct val="100000"/>
              </a:lnSpc>
              <a:spcBef>
                <a:spcPts val="0"/>
              </a:spcBef>
              <a:spcAft>
                <a:spcPts val="0"/>
              </a:spcAft>
              <a:buClrTx/>
              <a:buSzTx/>
              <a:buFontTx/>
              <a:buNone/>
              <a:tabLst/>
            </a:pPr>
            <a:r>
              <a:rPr lang="en-US" dirty="0"/>
              <a:t>(2011-2014)</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grpSp>
        <p:nvGrpSpPr>
          <p:cNvPr id="9" name="Group 8"/>
          <p:cNvGrpSpPr/>
          <p:nvPr/>
        </p:nvGrpSpPr>
        <p:grpSpPr>
          <a:xfrm>
            <a:off x="5882893" y="2579061"/>
            <a:ext cx="3128129" cy="3668668"/>
            <a:chOff x="5882893" y="2579061"/>
            <a:chExt cx="3128129" cy="3668668"/>
          </a:xfrm>
        </p:grpSpPr>
        <p:pic>
          <p:nvPicPr>
            <p:cNvPr id="8" name="Picture 7"/>
            <p:cNvPicPr>
              <a:picLocks noChangeAspect="1"/>
            </p:cNvPicPr>
            <p:nvPr/>
          </p:nvPicPr>
          <p:blipFill>
            <a:blip r:embed="rId9"/>
            <a:stretch>
              <a:fillRect/>
            </a:stretch>
          </p:blipFill>
          <p:spPr>
            <a:xfrm>
              <a:off x="5882893" y="2579061"/>
              <a:ext cx="3128129" cy="3652514"/>
            </a:xfrm>
            <a:prstGeom prst="rect">
              <a:avLst/>
            </a:prstGeom>
          </p:spPr>
        </p:pic>
        <p:sp>
          <p:nvSpPr>
            <p:cNvPr id="19" name="ZoneTexte 6"/>
            <p:cNvSpPr txBox="1"/>
            <p:nvPr/>
          </p:nvSpPr>
          <p:spPr>
            <a:xfrm>
              <a:off x="6465467" y="5406473"/>
              <a:ext cx="2141613"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FF00"/>
                  </a:solidFill>
                  <a:effectLst/>
                  <a:uFillTx/>
                  <a:latin typeface="Palatino"/>
                  <a:ea typeface="Palatino"/>
                  <a:cs typeface="Palatino"/>
                  <a:sym typeface="Palatino"/>
                </a:rPr>
                <a:t>Kennedy Reed</a:t>
              </a:r>
            </a:p>
            <a:p>
              <a:pPr marL="0" marR="0" indent="0" algn="ctr" defTabSz="584200" rtl="0" fontAlgn="auto" latinLnBrk="0" hangingPunct="0">
                <a:lnSpc>
                  <a:spcPct val="100000"/>
                </a:lnSpc>
                <a:spcBef>
                  <a:spcPts val="0"/>
                </a:spcBef>
                <a:spcAft>
                  <a:spcPts val="0"/>
                </a:spcAft>
                <a:buClrTx/>
                <a:buSzTx/>
                <a:buFontTx/>
                <a:buNone/>
                <a:tabLst/>
              </a:pPr>
              <a:r>
                <a:rPr lang="en-US" dirty="0">
                  <a:solidFill>
                    <a:srgbClr val="FFFF00"/>
                  </a:solidFill>
                </a:rPr>
                <a:t>(2017-2019)</a:t>
              </a:r>
              <a:endParaRPr kumimoji="0" lang="en-US" sz="2400" b="0" i="0" u="none" strike="noStrike" cap="none" spc="0" normalizeH="0" baseline="0" dirty="0">
                <a:ln>
                  <a:noFill/>
                </a:ln>
                <a:solidFill>
                  <a:srgbClr val="FFFF00"/>
                </a:solidFill>
                <a:effectLst/>
                <a:uFillTx/>
                <a:sym typeface="Palatino"/>
              </a:endParaRP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1283</TotalTime>
  <Words>3384</Words>
  <Application>Microsoft Office PowerPoint</Application>
  <PresentationFormat>Custom</PresentationFormat>
  <Paragraphs>444</Paragraphs>
  <Slides>41</Slides>
  <Notes>2</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41</vt:i4>
      </vt:variant>
    </vt:vector>
  </HeadingPairs>
  <TitlesOfParts>
    <vt:vector size="57" baseType="lpstr">
      <vt:lpstr>Arial</vt:lpstr>
      <vt:lpstr>Arial Black</vt:lpstr>
      <vt:lpstr>ArialMT</vt:lpstr>
      <vt:lpstr>Calibri</vt:lpstr>
      <vt:lpstr>Gill Sans MT</vt:lpstr>
      <vt:lpstr>Helvetica</vt:lpstr>
      <vt:lpstr>Helvetica Light</vt:lpstr>
      <vt:lpstr>Helvetica Neue</vt:lpstr>
      <vt:lpstr>Helvetica Neue Light</vt:lpstr>
      <vt:lpstr>Helvetica Neue Medium</vt:lpstr>
      <vt:lpstr>Helvetica Neue Thin</vt:lpstr>
      <vt:lpstr>Helvetica-Light</vt:lpstr>
      <vt:lpstr>Microsoft Sans Serif</vt:lpstr>
      <vt:lpstr>Nunito</vt:lpstr>
      <vt:lpstr>Palatino</vt:lpstr>
      <vt:lpstr>White</vt:lpstr>
      <vt:lpstr>C14 - Physics Education Commission of the International Union of Pure and Applied Physics   </vt:lpstr>
      <vt:lpstr>What is the IUPAP and why we talk about it today?</vt:lpstr>
      <vt:lpstr>PowerPoint Presentation</vt:lpstr>
      <vt:lpstr>PowerPoint Presentation</vt:lpstr>
      <vt:lpstr>Strategic Plan</vt:lpstr>
      <vt:lpstr>1922</vt:lpstr>
      <vt:lpstr>IUPAP was established in 1922</vt:lpstr>
      <vt:lpstr>1922</vt:lpstr>
      <vt:lpstr>Past Leadership</vt:lpstr>
      <vt:lpstr>Current Members (61)</vt:lpstr>
      <vt:lpstr>IUPAP Members’ Map</vt:lpstr>
      <vt:lpstr>Governance</vt:lpstr>
      <vt:lpstr>Governance:  The General Assembly</vt:lpstr>
      <vt:lpstr>The Structure</vt:lpstr>
      <vt:lpstr>Commissions</vt:lpstr>
      <vt:lpstr>Affiliated Commissions</vt:lpstr>
      <vt:lpstr>Working Groups</vt:lpstr>
      <vt:lpstr>Conferences</vt:lpstr>
      <vt:lpstr>Early Career Scientific Prize Awards</vt:lpstr>
      <vt:lpstr>PowerPoint Presentation</vt:lpstr>
      <vt:lpstr>Celebrations For The IUPAP Centennial</vt:lpstr>
      <vt:lpstr>Celebrations For The IUPAP Centennial (continued)</vt:lpstr>
      <vt:lpstr>Celebrations For The IUPAP Centennial (Continued)</vt:lpstr>
      <vt:lpstr>Centennial Symposium Plans</vt:lpstr>
      <vt:lpstr>C14-Physics Education Commission of IUPAP</vt:lpstr>
      <vt:lpstr>C14-Physics Education Commission of IUPAP Activities</vt:lpstr>
      <vt:lpstr>C14 Commission</vt:lpstr>
      <vt:lpstr>C14 Mission (continued)</vt:lpstr>
      <vt:lpstr> Collaborations with other Commissions within IUPAP</vt:lpstr>
      <vt:lpstr>Cooperation With Other Organizations and Learning Societies </vt:lpstr>
      <vt:lpstr>C14 Conferences</vt:lpstr>
      <vt:lpstr>C14 Conferences (Continued)</vt:lpstr>
      <vt:lpstr>C14 Conferences (continued)</vt:lpstr>
      <vt:lpstr>History Of ICPE</vt:lpstr>
      <vt:lpstr>    Future Development In Strategic Areas: Physics Education  </vt:lpstr>
      <vt:lpstr>                           ICPE Medal </vt:lpstr>
      <vt:lpstr>Status of the initiatives arising from previous (2018-2021) C14 Commission Mandate:  </vt:lpstr>
      <vt:lpstr>Education Panel at the  Centennial Celebration Symposium</vt:lpstr>
      <vt:lpstr>Education Panel at the IUPAP Centennial Symposium:  The trajectory of physics curriculum and its impact on society  </vt:lpstr>
      <vt:lpstr>Acknowledgments</vt:lpstr>
      <vt:lpstr>Get involved with IUPAP! Thank you! antimiro@ryerson.ca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Commissions</dc:title>
  <dc:creator>Tetyana Antimirova</dc:creator>
  <cp:lastModifiedBy>Tetyana Antimirova</cp:lastModifiedBy>
  <cp:revision>199</cp:revision>
  <dcterms:modified xsi:type="dcterms:W3CDTF">2022-06-06T14:53:16Z</dcterms:modified>
</cp:coreProperties>
</file>