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Slides/notesSlide1.xml" ContentType="application/vnd.openxmlformats-officedocument.presentationml.notesSlide+xml"/>
  <Override PartName="/ppt/ink/ink10.xml" ContentType="application/inkml+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sldIdLst>
    <p:sldId id="279" r:id="rId2"/>
    <p:sldId id="389" r:id="rId3"/>
    <p:sldId id="391" r:id="rId4"/>
    <p:sldId id="392" r:id="rId5"/>
    <p:sldId id="377" r:id="rId6"/>
    <p:sldId id="318" r:id="rId7"/>
    <p:sldId id="320" r:id="rId8"/>
    <p:sldId id="319" r:id="rId9"/>
    <p:sldId id="321" r:id="rId10"/>
    <p:sldId id="322" r:id="rId11"/>
    <p:sldId id="323" r:id="rId12"/>
    <p:sldId id="324" r:id="rId13"/>
    <p:sldId id="325" r:id="rId14"/>
    <p:sldId id="378" r:id="rId15"/>
    <p:sldId id="327" r:id="rId16"/>
    <p:sldId id="329" r:id="rId17"/>
    <p:sldId id="330" r:id="rId18"/>
    <p:sldId id="333" r:id="rId19"/>
    <p:sldId id="334" r:id="rId20"/>
    <p:sldId id="335" r:id="rId21"/>
    <p:sldId id="284" r:id="rId22"/>
    <p:sldId id="393" r:id="rId23"/>
    <p:sldId id="394" r:id="rId24"/>
    <p:sldId id="266" r:id="rId25"/>
    <p:sldId id="381" r:id="rId26"/>
    <p:sldId id="395" r:id="rId27"/>
    <p:sldId id="382" r:id="rId28"/>
    <p:sldId id="386" r:id="rId29"/>
    <p:sldId id="383" r:id="rId30"/>
    <p:sldId id="384" r:id="rId31"/>
    <p:sldId id="385" r:id="rId32"/>
    <p:sldId id="387" r:id="rId33"/>
    <p:sldId id="283" r:id="rId34"/>
    <p:sldId id="315" r:id="rId35"/>
    <p:sldId id="360" r:id="rId36"/>
    <p:sldId id="379" r:id="rId37"/>
    <p:sldId id="380" r:id="rId38"/>
    <p:sldId id="365" r:id="rId39"/>
    <p:sldId id="362" r:id="rId40"/>
    <p:sldId id="361" r:id="rId41"/>
    <p:sldId id="388" r:id="rId42"/>
    <p:sldId id="348" r:id="rId43"/>
    <p:sldId id="366" r:id="rId4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85" autoAdjust="0"/>
    <p:restoredTop sz="94649"/>
  </p:normalViewPr>
  <p:slideViewPr>
    <p:cSldViewPr snapToGrid="0" snapToObjects="1">
      <p:cViewPr varScale="1">
        <p:scale>
          <a:sx n="59" d="100"/>
          <a:sy n="59" d="100"/>
        </p:scale>
        <p:origin x="1123"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36.612"/>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0 112,'35'0,"16"2,0-3,1-2,-1-3,65-14,-20-5,1 5,1 4,0 4,143 2,396 11,-600 0,0 1,0 2,-1 2,1 1,60 20,-49-8</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10T05:09:08.542"/>
    </inkml:context>
    <inkml:brush xml:id="br0">
      <inkml:brushProperty name="width" value="0.05" units="cm"/>
      <inkml:brushProperty name="height" value="0.05" units="cm"/>
      <inkml:brushProperty name="color" value="#FF0066"/>
    </inkml:brush>
  </inkml:definitions>
  <inkml:trace contextRef="#ctx0" brushRef="#br0">0 0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37.076"/>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0,'326'0,"-304"2,0 0,-1 2,0 0,0 2,28 10,-20-6,55 11,144 11,-154-25,105-1,-132-7</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37.841"/>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13 0,'6'0,"8"0,2 7,-2 13,-9 11,-19-1,-11-5,-3-7</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40.59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398 1,'2'0,"1"1,-1 0,1 0,-1 0,1 0,-1 1,0-1,0 1,1-1,-1 1,3 3,8 6,107 69,52 32,-134-89,2-3,68 26,16-5,-31-11,-2 3,119 62,-16 14,249 132,-369-212,-48-21,40 21,-60-26,0 1,0-1,0 1,-1 1,1-1,-1 1,0 0,0 0,-1 0,0 1,5 7,-7-9,0 1,0-1,0 1,-1 0,0 0,0-1,0 1,-1 0,1 0,-1 0,0 0,-1 0,1 0,-1 0,0 0,0 0,-1-1,1 1,-1 0,0-1,0 1,-1-1,1 0,-1 0,-6 7,-1 2,-2-1,1 0,-1-1,-1-1,0 0,-25 15,-34 17,-2-3,-146 54,41-19,24-9,106-46,-2-2,0-2,-87 12,109-23,1 2,-49 15,-15 5,-28-1,19-3,-143 14,222-34,1 1,0 1,0 1,1 1,-1 1,1 0,-25 14,20-9,-1-2,0 0,-1-2,0-1,-1-1,-28 2,7-1,2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42.901"/>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1,'54'2,"0"2,-1 3,0 2,62 20,-76-21,1-1,-1-3,80 0,-22-2,-87-1,0 0,0 0,0 1,0 0,0 0,0 1,-1 1,1 0,11 6,-17-7,0 0,0-1,-1 1,1 0,-1 1,0-1,0 1,0-1,0 1,-1 0,1 0,-1 0,0 1,0-1,0 0,-1 1,0-1,0 1,0-1,0 1,0 8,-1-10,0 1,0-1,-1 0,1 0,-1 1,0-1,0 0,0 0,0 0,0 0,0 0,-1 0,0 0,1 0,-1-1,0 1,-1-1,1 1,0-1,-1 0,1 0,-1 0,1 0,-1 0,0-1,-5 3,-6 1,0 0,0-1,0 0,-25 2,20-3,-64 15,-90 32,-8 2,150-46,0-1,0-1,-32-1,31-3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49.717"/>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2819 368,'-83'-99,"50"63,-5-6,-49-42,74 73,-1 0,0 1,0 1,-1 0,0 1,-1 1,0 0,-19-5,3 5,-1 1,0 1,-33 1,-102 5,85 1,-504 1,568-3,1 1,-1 0,1 2,-1 0,1 1,0 1,-33 14,12-5,-64 16,19-7,22-6,-111 14,-5 0,150-23,0 0,0 2,0 1,-31 17,-10 17,2 2,-97 88,94-74,60-53,1 0,0 1,1 0,-10 13,17-20,0 0,0 0,0 0,0 0,0 0,0 0,0 0,1 0,-1 0,1 0,-1 0,1 1,0 3,1-5,-1 1,0-1,1 0,0 1,-1-1,1 0,0 0,-1 1,1-1,0 0,0 0,0 0,0 0,0 0,1 0,-1 0,0-1,0 1,0 0,1 0,-1-1,0 1,3 0,11 2,1 1,0-2,-1 0,1-1,0-1,23-2,-7 1,1027-4,-798 5,-227-3,1-1,0-1,-1-2,0-1,55-23,65-15,-111 39,-29 5,0 0,0-1,0-1,-1 0,26-12,97-61,205-153,-304 203</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45:40.919"/>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21 1,'-1'0,"0"0,1 0,-1 0,0 0,0 0,0 0,1 0,-1 1,0-1,0 0,1 0,-1 1,0-1,0 0,1 1,-1-1,0 1,1-1,-1 1,1-1,-1 1,1 0,-1-1,1 1,-1-1,1 1,-1 0,1 0,0-1,-1 1,1 0,0 0,0-1,0 1,-1 0,1 0,0-1,0 1,0 0,0 0,0 0,0-1,1 1,-1 0,0 0,0 0,1-1,-1 1,1 1,0 2,1 0,-1-1,1 1,0 0,0-1,0 1,1-1,4 6,5 0,0 0,0-1,1 0,0-1,1 0,-1-1,1-1,25 7,123 18,-146-28,216 32,333 42,-297-36,-168-21,203 10,1611-32,548 3,-2422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45:44.357"/>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280 1,'31'1,"0"1,-1 1,1 2,-1 1,43 15,138 68,201 94,-356-160,96 25,-93-32,84 36,-90-26,93 60,-126-74,2-1,-1-1,2-1,34 10,-34-12,-1 0,0 2,0 0,33 21,-51-27,1-1,-2 1,1 0,0 1,0-1,-1 1,0-1,0 1,0 0,0 0,-1 0,1 1,-1-1,0 1,0-1,-1 1,1 0,-1-1,0 1,-1 0,1 0,-1 0,0 0,0 0,0 0,-1 0,1-1,-1 1,0 0,-1 0,1-1,-1 1,0-1,0 1,-1-1,1 0,-1 0,0 0,0 0,0 0,-1-1,1 1,-1-1,0 0,-5 3,-6 4,-1-2,0 0,0-1,0-1,-31 8,-94 13,119-24,-256 34,-71 12,-52 18,9-18,353-44,-1 3,1 1,-72 27,104-33,1 0,-1 0,1 1,0-1,0 2,1-1,-1 1,1-1,0 1,0 1,-5 6,-6 12</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45:48.523"/>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0 39,'4'-4,"1"1,-1 0,1 0,-1 1,1-1,0 1,0 0,0 0,0 0,0 1,11-2,63-2,-58 5,658-3,-347 5,2906-2,-3192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3744097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884679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281880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650240" y="9040143"/>
            <a:ext cx="3034453" cy="519289"/>
          </a:xfrm>
          <a:prstGeom prst="rect">
            <a:avLst/>
          </a:prstGeom>
        </p:spPr>
        <p:txBody>
          <a:bodyPr lIns="130046" tIns="65023" rIns="130046" bIns="65023"/>
          <a:lstStyle/>
          <a:p>
            <a:fld id="{9B48E34D-A0BE-42B7-AAB9-00E8F120814D}" type="datetimeFigureOut">
              <a:rPr lang="de-DE" smtClean="0"/>
              <a:t>06.06.2022</a:t>
            </a:fld>
            <a:endParaRPr lang="de-DE"/>
          </a:p>
        </p:txBody>
      </p:sp>
      <p:sp>
        <p:nvSpPr>
          <p:cNvPr id="3" name="Fußzeilenplatzhalter 2"/>
          <p:cNvSpPr>
            <a:spLocks noGrp="1"/>
          </p:cNvSpPr>
          <p:nvPr>
            <p:ph type="ftr" sz="quarter" idx="11"/>
          </p:nvPr>
        </p:nvSpPr>
        <p:spPr>
          <a:xfrm>
            <a:off x="4443307" y="9040143"/>
            <a:ext cx="4118187" cy="519289"/>
          </a:xfrm>
          <a:prstGeom prst="rect">
            <a:avLst/>
          </a:prstGeom>
        </p:spPr>
        <p:txBody>
          <a:bodyPr lIns="130046" tIns="65023" rIns="130046" bIns="65023"/>
          <a:lstStyle/>
          <a:p>
            <a:endParaRPr lang="de-DE"/>
          </a:p>
        </p:txBody>
      </p:sp>
      <p:sp>
        <p:nvSpPr>
          <p:cNvPr id="4" name="Foliennummernplatzhalter 3"/>
          <p:cNvSpPr>
            <a:spLocks noGrp="1"/>
          </p:cNvSpPr>
          <p:nvPr>
            <p:ph type="sldNum" sz="quarter" idx="12"/>
          </p:nvPr>
        </p:nvSpPr>
        <p:spPr>
          <a:xfrm>
            <a:off x="6298398" y="9258300"/>
            <a:ext cx="395303" cy="379591"/>
          </a:xfrm>
        </p:spPr>
        <p:txBody>
          <a:bodyPr/>
          <a:lstStyle/>
          <a:p>
            <a:fld id="{3D5D93D3-EE04-4D10-AFCF-724DEE670FE1}" type="slidenum">
              <a:rPr lang="de-DE" smtClean="0"/>
              <a:t>‹#›</a:t>
            </a:fld>
            <a:endParaRPr lang="de-DE"/>
          </a:p>
        </p:txBody>
      </p:sp>
    </p:spTree>
    <p:extLst>
      <p:ext uri="{BB962C8B-B14F-4D97-AF65-F5344CB8AC3E}">
        <p14:creationId xmlns:p14="http://schemas.microsoft.com/office/powerpoint/2010/main" val="96688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25600" y="673100"/>
            <a:ext cx="9753600" cy="590550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18300" y="635000"/>
            <a:ext cx="5334000" cy="82169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18300" y="2590800"/>
            <a:ext cx="533400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718300" y="889000"/>
            <a:ext cx="5334000" cy="3771900"/>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2" r:id="rId13"/>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iupap.org/documents/statutes-bylaws/"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image" Target="../media/image26.JPG"/><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jpeg"/><Relationship Id="rId9"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hyperlink" Target="https://iupap.org/centennial/satellite-events/" TargetMode="External"/><Relationship Id="rId2" Type="http://schemas.openxmlformats.org/officeDocument/2006/relationships/hyperlink" Target="https://iupap.org/centennial/iupap-symposia/" TargetMode="External"/><Relationship Id="rId1" Type="http://schemas.openxmlformats.org/officeDocument/2006/relationships/slideLayout" Target="../slideLayouts/slideLayout6.xml"/><Relationship Id="rId4" Type="http://schemas.openxmlformats.org/officeDocument/2006/relationships/hyperlink" Target="https://www.iybssd2022.org/en/home/"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hyperlink" Target="https://iupap.org/centennial/iupap-100-project/"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customXml" Target="../ink/ink7.xml"/><Relationship Id="rId7" Type="http://schemas.openxmlformats.org/officeDocument/2006/relationships/customXml" Target="../ink/ink9.xml"/><Relationship Id="rId2"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customXml" Target="../ink/ink8.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s://iupap.org/who-we-are/internal-organization/commissions/c14-physics-education/#mission-mandate"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s://iupap.org/who-we-are/commissions/" TargetMode="External"/><Relationship Id="rId2" Type="http://schemas.openxmlformats.org/officeDocument/2006/relationships/hyperlink" Target="http://archive2.iupap.org/young-scientist-prize/award-announcements/" TargetMode="External"/><Relationship Id="rId1" Type="http://schemas.openxmlformats.org/officeDocument/2006/relationships/slideLayout" Target="../slideLayouts/slideLayout6.xml"/><Relationship Id="rId5" Type="http://schemas.openxmlformats.org/officeDocument/2006/relationships/hyperlink" Target="https://iupap.org/who-we-are/internal-organization/general-assembly/" TargetMode="External"/><Relationship Id="rId4" Type="http://schemas.openxmlformats.org/officeDocument/2006/relationships/hyperlink" Target="http://www.icsu.org/"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www.unipa.it/girep2014/" TargetMode="External"/><Relationship Id="rId3" Type="http://schemas.openxmlformats.org/officeDocument/2006/relationships/hyperlink" Target="https://girep2019.hu/" TargetMode="External"/><Relationship Id="rId7" Type="http://schemas.openxmlformats.org/officeDocument/2006/relationships/hyperlink" Target="http://www.icpe2015.cpsjournals.cn/EN/column/column105.shtml" TargetMode="External"/><Relationship Id="rId2" Type="http://schemas.openxmlformats.org/officeDocument/2006/relationships/hyperlink" Target="http://wcpe2020.hnue.edu.vn/" TargetMode="External"/><Relationship Id="rId1" Type="http://schemas.openxmlformats.org/officeDocument/2006/relationships/slideLayout" Target="../slideLayouts/slideLayout6.xml"/><Relationship Id="rId6" Type="http://schemas.openxmlformats.org/officeDocument/2006/relationships/hyperlink" Target="http://www.wcpe2016.org/en/" TargetMode="External"/><Relationship Id="rId5" Type="http://schemas.openxmlformats.org/officeDocument/2006/relationships/hyperlink" Target="http://www.girep2017.org/" TargetMode="External"/><Relationship Id="rId10" Type="http://schemas.openxmlformats.org/officeDocument/2006/relationships/hyperlink" Target="http://www.iacpe.org/" TargetMode="External"/><Relationship Id="rId4" Type="http://schemas.openxmlformats.org/officeDocument/2006/relationships/hyperlink" Target="http://events.saip.org.za/event/ICPE-SAIP-WITS-2018" TargetMode="External"/><Relationship Id="rId9" Type="http://schemas.openxmlformats.org/officeDocument/2006/relationships/hyperlink" Target="http://www.icpe2014.or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hyperlink" Target="http://www.wcpe2012.org/" TargetMode="External"/><Relationship Id="rId2" Type="http://schemas.openxmlformats.org/officeDocument/2006/relationships/hyperlink" Target="http://www.icpe2013.org/" TargetMode="External"/><Relationship Id="rId1" Type="http://schemas.openxmlformats.org/officeDocument/2006/relationships/slideLayout" Target="../slideLayouts/slideLayout6.xml"/><Relationship Id="rId4" Type="http://schemas.openxmlformats.org/officeDocument/2006/relationships/hyperlink" Target="http://www.fisica.ucr.ac.cr/"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hyperlink" Target="https://iupap.org/wp-content/uploads/2021/03/French_1980_History_ICPE.pdf" TargetMode="External"/><Relationship Id="rId2" Type="http://schemas.openxmlformats.org/officeDocument/2006/relationships/hyperlink" Target="https://iupap.org/wp-content/uploads/2021/03/Jossem_1988_Preface_History_ICPE.pdf" TargetMode="External"/><Relationship Id="rId1" Type="http://schemas.openxmlformats.org/officeDocument/2006/relationships/slideLayout" Target="../slideLayouts/slideLayout6.xml"/><Relationship Id="rId4" Type="http://schemas.openxmlformats.org/officeDocument/2006/relationships/hyperlink" Target="https://iupap.org/wp-content/uploads/2021/03/Kelly_1985_History_ICPE.pdf"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s://www.iybssd2022.org/en/home/" TargetMode="External"/><Relationship Id="rId2" Type="http://schemas.openxmlformats.org/officeDocument/2006/relationships/hyperlink" Target="https://iupap.org/who-we-are/internal-organization/commissions/c14-physics-education/" TargetMode="Externa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s://www.iop.org/#gref" TargetMode="External"/><Relationship Id="rId2" Type="http://schemas.openxmlformats.org/officeDocument/2006/relationships/hyperlink" Target="https://www.girep.org/" TargetMode="External"/><Relationship Id="rId1" Type="http://schemas.openxmlformats.org/officeDocument/2006/relationships/slideLayout" Target="../slideLayouts/slideLayout6.xml"/><Relationship Id="rId5" Type="http://schemas.openxmlformats.org/officeDocument/2006/relationships/hyperlink" Target="https://www.ictp.it/" TargetMode="External"/><Relationship Id="rId4" Type="http://schemas.openxmlformats.org/officeDocument/2006/relationships/hyperlink" Target="https://www.eps.org/members/group_content_view.asp?group=85190&amp;id=173305"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customXml" Target="../ink/ink10.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iupap.org/about-us/the-history-of-iupap-1922-1992/" TargetMode="External"/><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6.tif"/></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15.png"/><Relationship Id="rId3" Type="http://schemas.openxmlformats.org/officeDocument/2006/relationships/image" Target="../media/image10.tif"/><Relationship Id="rId7" Type="http://schemas.openxmlformats.org/officeDocument/2006/relationships/image" Target="../media/image12.png"/><Relationship Id="rId12" Type="http://schemas.openxmlformats.org/officeDocument/2006/relationships/customXml" Target="../ink/ink5.xml"/><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customXml" Target="../ink/ink2.xml"/><Relationship Id="rId11" Type="http://schemas.openxmlformats.org/officeDocument/2006/relationships/image" Target="../media/image14.png"/><Relationship Id="rId5" Type="http://schemas.openxmlformats.org/officeDocument/2006/relationships/image" Target="../media/image11.png"/><Relationship Id="rId15" Type="http://schemas.openxmlformats.org/officeDocument/2006/relationships/image" Target="../media/image16.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13.png"/><Relationship Id="rId14" Type="http://schemas.openxmlformats.org/officeDocument/2006/relationships/customXml" Target="../ink/ink6.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8.jpeg"/><Relationship Id="rId7" Type="http://schemas.openxmlformats.org/officeDocument/2006/relationships/image" Target="../media/image15.jpeg"/><Relationship Id="rId2" Type="http://schemas.openxmlformats.org/officeDocument/2006/relationships/image" Target="../media/image11.jpeg"/><Relationship Id="rId1" Type="http://schemas.openxmlformats.org/officeDocument/2006/relationships/slideLayout" Target="../slideLayouts/slideLayout5.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26A5979-9F76-4342-A437-DFCAA1FA8F31}"/>
              </a:ext>
            </a:extLst>
          </p:cNvPr>
          <p:cNvSpPr>
            <a:spLocks noGrp="1"/>
          </p:cNvSpPr>
          <p:nvPr>
            <p:ph type="title"/>
          </p:nvPr>
        </p:nvSpPr>
        <p:spPr>
          <a:xfrm>
            <a:off x="952500" y="1324654"/>
            <a:ext cx="11099800" cy="1630816"/>
          </a:xfrm>
        </p:spPr>
        <p:txBody>
          <a:bodyPr>
            <a:noAutofit/>
          </a:bodyPr>
          <a:lstStyle/>
          <a:p>
            <a:pPr>
              <a:lnSpc>
                <a:spcPct val="107000"/>
              </a:lnSpc>
              <a:spcAft>
                <a:spcPts val="800"/>
              </a:spcAft>
            </a:pPr>
            <a:r>
              <a:rPr lang="en-US" sz="4800" b="1" dirty="0">
                <a:effectLst/>
                <a:latin typeface="Arial" panose="020B0604020202020204" pitchFamily="34" charset="0"/>
                <a:ea typeface="Calibri" panose="020F0502020204030204" pitchFamily="34" charset="0"/>
                <a:cs typeface="Times New Roman" panose="02020603050405020304" pitchFamily="18" charset="0"/>
              </a:rPr>
              <a:t>C14 - Physics Education Commission of the International Union of Pure and Applied Physics</a:t>
            </a:r>
            <a:br>
              <a:rPr lang="en-CA" sz="4800" b="1" dirty="0">
                <a:effectLst/>
                <a:latin typeface="Calibri" panose="020F0502020204030204" pitchFamily="34" charset="0"/>
                <a:ea typeface="Calibri" panose="020F0502020204030204" pitchFamily="34" charset="0"/>
                <a:cs typeface="Times New Roman" panose="02020603050405020304" pitchFamily="18" charset="0"/>
              </a:rPr>
            </a:br>
            <a:r>
              <a:rPr lang="en-US" sz="4800" b="1" dirty="0">
                <a:effectLst/>
                <a:latin typeface="Arial" panose="020B0604020202020204" pitchFamily="34" charset="0"/>
                <a:ea typeface="Calibri" panose="020F0502020204030204" pitchFamily="34" charset="0"/>
                <a:cs typeface="Times New Roman" panose="02020603050405020304" pitchFamily="18" charset="0"/>
              </a:rPr>
              <a:t> </a:t>
            </a:r>
            <a:br>
              <a:rPr lang="en-CA" sz="4800" b="1" dirty="0">
                <a:effectLst/>
                <a:latin typeface="Calibri" panose="020F0502020204030204" pitchFamily="34" charset="0"/>
                <a:ea typeface="Calibri" panose="020F0502020204030204" pitchFamily="34" charset="0"/>
                <a:cs typeface="Times New Roman" panose="02020603050405020304" pitchFamily="18" charset="0"/>
              </a:rPr>
            </a:br>
            <a:endParaRPr lang="en-CA" sz="4800" b="1" dirty="0"/>
          </a:p>
        </p:txBody>
      </p:sp>
      <p:sp>
        <p:nvSpPr>
          <p:cNvPr id="6" name="Text Placeholder 5">
            <a:extLst>
              <a:ext uri="{FF2B5EF4-FFF2-40B4-BE49-F238E27FC236}">
                <a16:creationId xmlns:a16="http://schemas.microsoft.com/office/drawing/2014/main" id="{8D2BBB91-1638-422E-938E-B64F507009E9}"/>
              </a:ext>
            </a:extLst>
          </p:cNvPr>
          <p:cNvSpPr>
            <a:spLocks noGrp="1"/>
          </p:cNvSpPr>
          <p:nvPr>
            <p:ph idx="1"/>
          </p:nvPr>
        </p:nvSpPr>
        <p:spPr>
          <a:xfrm>
            <a:off x="748393" y="2955470"/>
            <a:ext cx="11099800" cy="6168151"/>
          </a:xfrm>
        </p:spPr>
        <p:txBody>
          <a:bodyPr>
            <a:normAutofit/>
          </a:bodyPr>
          <a:lstStyle/>
          <a:p>
            <a:pPr marL="0" indent="0" algn="ctr">
              <a:spcBef>
                <a:spcPts val="0"/>
              </a:spcBef>
              <a:buNone/>
            </a:pPr>
            <a:endParaRPr lang="en-CA" dirty="0"/>
          </a:p>
          <a:p>
            <a:pPr marL="0" indent="0" algn="ctr">
              <a:spcBef>
                <a:spcPts val="0"/>
              </a:spcBef>
              <a:buNone/>
            </a:pPr>
            <a:r>
              <a:rPr lang="en-CA" sz="4000" dirty="0"/>
              <a:t>     </a:t>
            </a:r>
            <a:r>
              <a:rPr lang="en-CA" sz="3000" b="1" dirty="0">
                <a:latin typeface="Arial" panose="020B0604020202020204" pitchFamily="34" charset="0"/>
                <a:cs typeface="Arial" panose="020B0604020202020204" pitchFamily="34" charset="0"/>
              </a:rPr>
              <a:t>Tetyana Antimirova</a:t>
            </a:r>
          </a:p>
          <a:p>
            <a:pPr marL="0" indent="0" algn="ctr">
              <a:spcBef>
                <a:spcPts val="0"/>
              </a:spcBef>
              <a:buNone/>
            </a:pPr>
            <a:r>
              <a:rPr lang="en-CA" sz="3000" b="1" dirty="0">
                <a:latin typeface="Arial" panose="020B0604020202020204" pitchFamily="34" charset="0"/>
                <a:cs typeface="Arial" panose="020B0604020202020204" pitchFamily="34" charset="0"/>
              </a:rPr>
              <a:t>        Department of Physics        </a:t>
            </a:r>
          </a:p>
          <a:p>
            <a:pPr marL="0" indent="0" algn="ctr">
              <a:spcBef>
                <a:spcPts val="0"/>
              </a:spcBef>
              <a:buNone/>
            </a:pPr>
            <a:r>
              <a:rPr lang="en-CA" sz="3000" b="1" dirty="0">
                <a:latin typeface="Arial" panose="020B0604020202020204" pitchFamily="34" charset="0"/>
                <a:cs typeface="Arial" panose="020B0604020202020204" pitchFamily="34" charset="0"/>
              </a:rPr>
              <a:t>      Faculty of Science</a:t>
            </a:r>
          </a:p>
          <a:p>
            <a:pPr marL="0" indent="0" algn="ctr">
              <a:spcBef>
                <a:spcPts val="0"/>
              </a:spcBef>
              <a:buNone/>
            </a:pPr>
            <a:r>
              <a:rPr lang="en-CA" sz="3000" b="1" dirty="0">
                <a:latin typeface="Arial" panose="020B0604020202020204" pitchFamily="34" charset="0"/>
                <a:cs typeface="Arial" panose="020B0604020202020204" pitchFamily="34" charset="0"/>
              </a:rPr>
              <a:t>         Toronto Metropolitan University</a:t>
            </a:r>
          </a:p>
          <a:p>
            <a:pPr marL="0" indent="0">
              <a:spcBef>
                <a:spcPts val="0"/>
              </a:spcBef>
              <a:buNone/>
            </a:pPr>
            <a:r>
              <a:rPr lang="en-CA" sz="3000" b="1" dirty="0">
                <a:latin typeface="Arial" panose="020B0604020202020204" pitchFamily="34" charset="0"/>
                <a:cs typeface="Arial" panose="020B0604020202020204" pitchFamily="34" charset="0"/>
              </a:rPr>
              <a:t>                    </a:t>
            </a:r>
          </a:p>
          <a:p>
            <a:pPr marL="0" indent="0">
              <a:spcBef>
                <a:spcPts val="0"/>
              </a:spcBef>
              <a:buNone/>
            </a:pPr>
            <a:r>
              <a:rPr lang="en-CA" sz="3000" b="1" dirty="0">
                <a:latin typeface="Arial" panose="020B0604020202020204" pitchFamily="34" charset="0"/>
                <a:cs typeface="Arial" panose="020B0604020202020204" pitchFamily="34" charset="0"/>
              </a:rPr>
              <a:t>                    C14 - Physics Education Commission Chair</a:t>
            </a:r>
          </a:p>
          <a:p>
            <a:pPr marL="0" indent="0">
              <a:spcBef>
                <a:spcPts val="0"/>
              </a:spcBef>
              <a:buNone/>
            </a:pPr>
            <a:r>
              <a:rPr lang="en-CA" sz="3000" b="1" dirty="0">
                <a:latin typeface="Arial" panose="020B0604020202020204" pitchFamily="34" charset="0"/>
                <a:cs typeface="Arial" panose="020B0604020202020204" pitchFamily="34" charset="0"/>
              </a:rPr>
              <a:t>                                             IUPAP   </a:t>
            </a:r>
          </a:p>
          <a:p>
            <a:pPr marL="0" indent="0">
              <a:spcBef>
                <a:spcPts val="0"/>
              </a:spcBef>
              <a:buNone/>
            </a:pPr>
            <a:r>
              <a:rPr lang="en-CA" sz="3000" b="1" dirty="0">
                <a:latin typeface="Arial" panose="020B0604020202020204" pitchFamily="34" charset="0"/>
                <a:cs typeface="Arial" panose="020B0604020202020204" pitchFamily="34" charset="0"/>
              </a:rPr>
              <a:t> </a:t>
            </a:r>
          </a:p>
          <a:p>
            <a:pPr marL="0" indent="0">
              <a:spcBef>
                <a:spcPts val="0"/>
              </a:spcBef>
              <a:buNone/>
            </a:pPr>
            <a:r>
              <a:rPr lang="en-CA" sz="3000" b="1" dirty="0">
                <a:latin typeface="Arial" panose="020B0604020202020204" pitchFamily="34" charset="0"/>
                <a:cs typeface="Arial" panose="020B0604020202020204" pitchFamily="34" charset="0"/>
              </a:rPr>
              <a:t>                                      </a:t>
            </a:r>
          </a:p>
          <a:p>
            <a:pPr marL="0" indent="0">
              <a:spcBef>
                <a:spcPts val="0"/>
              </a:spcBef>
              <a:buNone/>
            </a:pPr>
            <a:r>
              <a:rPr lang="en-CA" sz="2000" b="1" dirty="0">
                <a:latin typeface="Arial" panose="020B0604020202020204" pitchFamily="34" charset="0"/>
                <a:cs typeface="Arial" panose="020B0604020202020204" pitchFamily="34" charset="0"/>
              </a:rPr>
              <a:t>                                                 2022 Canadian Association of Physicists Congress</a:t>
            </a:r>
          </a:p>
          <a:p>
            <a:pPr marL="0" indent="0">
              <a:buNone/>
            </a:pPr>
            <a:r>
              <a:rPr lang="en-CA" sz="2000" b="1" dirty="0">
                <a:latin typeface="Arial" panose="020B0604020202020204" pitchFamily="34" charset="0"/>
                <a:cs typeface="Arial" panose="020B0604020202020204" pitchFamily="34" charset="0"/>
              </a:rPr>
              <a:t>                                                             June 5-10, 2022 </a:t>
            </a:r>
          </a:p>
          <a:p>
            <a:pPr marL="0" indent="0">
              <a:buNone/>
            </a:pPr>
            <a:endParaRPr lang="en-CA" dirty="0"/>
          </a:p>
        </p:txBody>
      </p:sp>
      <p:pic>
        <p:nvPicPr>
          <p:cNvPr id="9" name="Graphic 8">
            <a:extLst>
              <a:ext uri="{FF2B5EF4-FFF2-40B4-BE49-F238E27FC236}">
                <a16:creationId xmlns:a16="http://schemas.microsoft.com/office/drawing/2014/main" id="{B1F9388E-43F2-C037-9888-47B7110131F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4286" y="7613538"/>
            <a:ext cx="2996524" cy="1630816"/>
          </a:xfrm>
          <a:prstGeom prst="rect">
            <a:avLst/>
          </a:prstGeom>
        </p:spPr>
      </p:pic>
      <p:pic>
        <p:nvPicPr>
          <p:cNvPr id="11" name="Picture 10" descr="A red circle with white text&#10;&#10;Description automatically generated with low confidence">
            <a:extLst>
              <a:ext uri="{FF2B5EF4-FFF2-40B4-BE49-F238E27FC236}">
                <a16:creationId xmlns:a16="http://schemas.microsoft.com/office/drawing/2014/main" id="{3ECC9478-48CC-AC77-137C-634145B09D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96744" y="7758028"/>
            <a:ext cx="1155556" cy="1155556"/>
          </a:xfrm>
          <a:prstGeom prst="rect">
            <a:avLst/>
          </a:prstGeom>
        </p:spPr>
      </p:pic>
    </p:spTree>
    <p:extLst>
      <p:ext uri="{BB962C8B-B14F-4D97-AF65-F5344CB8AC3E}">
        <p14:creationId xmlns:p14="http://schemas.microsoft.com/office/powerpoint/2010/main" val="2926907151"/>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254000"/>
            <a:ext cx="11099800" cy="472831"/>
          </a:xfrm>
        </p:spPr>
        <p:txBody>
          <a:bodyPr>
            <a:noAutofit/>
          </a:bodyPr>
          <a:lstStyle/>
          <a:p>
            <a:r>
              <a:rPr lang="en-US" sz="4800" b="1" dirty="0">
                <a:latin typeface="Arial" panose="020B0604020202020204" pitchFamily="34" charset="0"/>
                <a:cs typeface="Arial" panose="020B0604020202020204" pitchFamily="34" charset="0"/>
              </a:rPr>
              <a:t>Current Members (61)</a:t>
            </a:r>
          </a:p>
        </p:txBody>
      </p:sp>
      <p:sp>
        <p:nvSpPr>
          <p:cNvPr id="4" name="Rectangle 3"/>
          <p:cNvSpPr/>
          <p:nvPr/>
        </p:nvSpPr>
        <p:spPr>
          <a:xfrm>
            <a:off x="562707" y="1195755"/>
            <a:ext cx="12180277" cy="8482912"/>
          </a:xfrm>
          <a:prstGeom prst="rect">
            <a:avLst/>
          </a:prstGeom>
        </p:spPr>
        <p:txBody>
          <a:bodyPr wrap="square" numCol="4">
            <a:spAutoFit/>
          </a:bodyPr>
          <a:lstStyle/>
          <a:p>
            <a:pPr algn="l"/>
            <a:r>
              <a:rPr lang="en-US" dirty="0">
                <a:latin typeface="ArialMT"/>
              </a:rPr>
              <a:t>Algeria</a:t>
            </a:r>
          </a:p>
          <a:p>
            <a:pPr algn="l"/>
            <a:r>
              <a:rPr lang="en-US" dirty="0">
                <a:latin typeface="ArialMT"/>
              </a:rPr>
              <a:t>Argentina</a:t>
            </a:r>
          </a:p>
          <a:p>
            <a:pPr algn="l"/>
            <a:r>
              <a:rPr lang="en-US" dirty="0">
                <a:latin typeface="ArialMT"/>
              </a:rPr>
              <a:t>Australia</a:t>
            </a:r>
          </a:p>
          <a:p>
            <a:pPr algn="l"/>
            <a:r>
              <a:rPr lang="en-US" dirty="0">
                <a:latin typeface="ArialMT"/>
              </a:rPr>
              <a:t>Austria</a:t>
            </a:r>
          </a:p>
          <a:p>
            <a:pPr algn="l"/>
            <a:r>
              <a:rPr lang="en-US" dirty="0">
                <a:latin typeface="ArialMT"/>
              </a:rPr>
              <a:t>Belgium</a:t>
            </a:r>
          </a:p>
          <a:p>
            <a:pPr algn="l"/>
            <a:r>
              <a:rPr lang="en-US" dirty="0">
                <a:latin typeface="ArialMT"/>
              </a:rPr>
              <a:t>Brazil</a:t>
            </a:r>
          </a:p>
          <a:p>
            <a:pPr algn="l"/>
            <a:r>
              <a:rPr lang="en-US" b="1" dirty="0">
                <a:latin typeface="ArialMT"/>
              </a:rPr>
              <a:t>Bulgaria</a:t>
            </a:r>
          </a:p>
          <a:p>
            <a:pPr algn="l"/>
            <a:r>
              <a:rPr lang="en-US" dirty="0">
                <a:highlight>
                  <a:srgbClr val="FFFF00"/>
                </a:highlight>
                <a:latin typeface="ArialMT"/>
              </a:rPr>
              <a:t>Canada</a:t>
            </a:r>
          </a:p>
          <a:p>
            <a:pPr algn="l"/>
            <a:r>
              <a:rPr lang="en-US" dirty="0">
                <a:latin typeface="ArialMT"/>
              </a:rPr>
              <a:t>Chile</a:t>
            </a:r>
          </a:p>
          <a:p>
            <a:pPr algn="l"/>
            <a:r>
              <a:rPr lang="en-US" dirty="0">
                <a:latin typeface="ArialMT"/>
              </a:rPr>
              <a:t>China: Beijing</a:t>
            </a:r>
          </a:p>
          <a:p>
            <a:pPr algn="l"/>
            <a:r>
              <a:rPr lang="en-US" dirty="0">
                <a:latin typeface="ArialMT"/>
              </a:rPr>
              <a:t>China: Taipei</a:t>
            </a:r>
          </a:p>
          <a:p>
            <a:pPr algn="l"/>
            <a:r>
              <a:rPr lang="en-US" dirty="0">
                <a:latin typeface="ArialMT"/>
              </a:rPr>
              <a:t>Colombia</a:t>
            </a:r>
          </a:p>
          <a:p>
            <a:pPr algn="l"/>
            <a:r>
              <a:rPr lang="en-US" dirty="0">
                <a:latin typeface="ArialMT"/>
              </a:rPr>
              <a:t>Costa Rica</a:t>
            </a:r>
          </a:p>
          <a:p>
            <a:pPr algn="l"/>
            <a:r>
              <a:rPr lang="en-US" dirty="0">
                <a:latin typeface="ArialMT"/>
              </a:rPr>
              <a:t>Croatia</a:t>
            </a:r>
          </a:p>
          <a:p>
            <a:pPr algn="l"/>
            <a:r>
              <a:rPr lang="en-US" dirty="0">
                <a:latin typeface="ArialMT"/>
              </a:rPr>
              <a:t>Cuba</a:t>
            </a:r>
          </a:p>
          <a:p>
            <a:pPr algn="l"/>
            <a:r>
              <a:rPr lang="en-US" dirty="0">
                <a:latin typeface="ArialMT"/>
              </a:rPr>
              <a:t>Cyprus</a:t>
            </a:r>
          </a:p>
          <a:p>
            <a:pPr algn="l"/>
            <a:r>
              <a:rPr lang="en-US" dirty="0">
                <a:latin typeface="ArialMT"/>
              </a:rPr>
              <a:t>Czech Republic</a:t>
            </a:r>
          </a:p>
          <a:p>
            <a:pPr algn="l"/>
            <a:r>
              <a:rPr lang="en-US" dirty="0">
                <a:latin typeface="ArialMT"/>
              </a:rPr>
              <a:t>Denmark</a:t>
            </a:r>
          </a:p>
          <a:p>
            <a:pPr algn="l"/>
            <a:r>
              <a:rPr lang="en-US" b="1" dirty="0">
                <a:latin typeface="ArialMT"/>
              </a:rPr>
              <a:t>Egypt</a:t>
            </a:r>
          </a:p>
          <a:p>
            <a:pPr algn="l"/>
            <a:r>
              <a:rPr lang="en-US" dirty="0">
                <a:latin typeface="ArialMT"/>
              </a:rPr>
              <a:t>Estonia</a:t>
            </a:r>
          </a:p>
          <a:p>
            <a:pPr algn="l"/>
            <a:r>
              <a:rPr lang="en-US" dirty="0">
                <a:latin typeface="ArialMT"/>
              </a:rPr>
              <a:t>Ethiopia</a:t>
            </a:r>
          </a:p>
          <a:p>
            <a:pPr algn="l"/>
            <a:r>
              <a:rPr lang="en-US" dirty="0">
                <a:latin typeface="ArialMT"/>
              </a:rPr>
              <a:t>Finland</a:t>
            </a:r>
          </a:p>
          <a:p>
            <a:pPr algn="l"/>
            <a:r>
              <a:rPr lang="en-US" dirty="0">
                <a:latin typeface="ArialMT"/>
              </a:rPr>
              <a:t>France</a:t>
            </a:r>
          </a:p>
          <a:p>
            <a:pPr algn="l"/>
            <a:r>
              <a:rPr lang="en-US" dirty="0">
                <a:latin typeface="ArialMT"/>
              </a:rPr>
              <a:t>Germany</a:t>
            </a:r>
          </a:p>
          <a:p>
            <a:pPr algn="l"/>
            <a:r>
              <a:rPr lang="en-US" dirty="0">
                <a:latin typeface="ArialMT"/>
              </a:rPr>
              <a:t>Ghana</a:t>
            </a:r>
          </a:p>
          <a:p>
            <a:pPr algn="l"/>
            <a:r>
              <a:rPr lang="en-US" dirty="0">
                <a:latin typeface="ArialMT"/>
              </a:rPr>
              <a:t>Greece</a:t>
            </a:r>
          </a:p>
          <a:p>
            <a:pPr algn="l"/>
            <a:r>
              <a:rPr lang="en-US" dirty="0">
                <a:latin typeface="ArialMT"/>
              </a:rPr>
              <a:t>Hungary</a:t>
            </a:r>
          </a:p>
          <a:p>
            <a:pPr algn="l"/>
            <a:r>
              <a:rPr lang="en-US" dirty="0">
                <a:latin typeface="ArialMT"/>
              </a:rPr>
              <a:t>India</a:t>
            </a:r>
          </a:p>
          <a:p>
            <a:pPr algn="l"/>
            <a:r>
              <a:rPr lang="en-US" dirty="0">
                <a:latin typeface="ArialMT"/>
              </a:rPr>
              <a:t>Iran</a:t>
            </a:r>
          </a:p>
          <a:p>
            <a:pPr algn="l"/>
            <a:r>
              <a:rPr lang="en-US" dirty="0">
                <a:latin typeface="ArialMT"/>
              </a:rPr>
              <a:t>Ireland</a:t>
            </a:r>
          </a:p>
          <a:p>
            <a:pPr algn="l"/>
            <a:r>
              <a:rPr lang="en-US" dirty="0">
                <a:latin typeface="ArialMT"/>
              </a:rPr>
              <a:t>Israel</a:t>
            </a:r>
          </a:p>
          <a:p>
            <a:pPr algn="l"/>
            <a:r>
              <a:rPr lang="en-US" dirty="0">
                <a:latin typeface="ArialMT"/>
              </a:rPr>
              <a:t>Italy</a:t>
            </a:r>
          </a:p>
          <a:p>
            <a:pPr algn="l"/>
            <a:r>
              <a:rPr lang="en-US" dirty="0">
                <a:latin typeface="ArialMT"/>
              </a:rPr>
              <a:t>Japan</a:t>
            </a:r>
          </a:p>
          <a:p>
            <a:pPr algn="l"/>
            <a:r>
              <a:rPr lang="en-US" b="1" dirty="0">
                <a:latin typeface="ArialMT"/>
              </a:rPr>
              <a:t>Jordan</a:t>
            </a:r>
          </a:p>
          <a:p>
            <a:pPr algn="l"/>
            <a:r>
              <a:rPr lang="en-US" dirty="0">
                <a:latin typeface="ArialMT"/>
              </a:rPr>
              <a:t>Korea</a:t>
            </a:r>
          </a:p>
          <a:p>
            <a:pPr algn="l"/>
            <a:r>
              <a:rPr lang="en-US" dirty="0">
                <a:latin typeface="ArialMT"/>
              </a:rPr>
              <a:t>Latvia</a:t>
            </a:r>
          </a:p>
          <a:p>
            <a:pPr algn="l"/>
            <a:r>
              <a:rPr lang="en-US" dirty="0">
                <a:latin typeface="ArialMT"/>
              </a:rPr>
              <a:t>Lithuania</a:t>
            </a:r>
          </a:p>
          <a:p>
            <a:pPr algn="l"/>
            <a:r>
              <a:rPr lang="en-US" dirty="0">
                <a:latin typeface="ArialMT"/>
              </a:rPr>
              <a:t>Mexico</a:t>
            </a:r>
          </a:p>
          <a:p>
            <a:pPr algn="l"/>
            <a:r>
              <a:rPr lang="en-US" dirty="0">
                <a:latin typeface="ArialMT"/>
              </a:rPr>
              <a:t>Netherlands</a:t>
            </a:r>
          </a:p>
          <a:p>
            <a:pPr algn="l"/>
            <a:r>
              <a:rPr lang="en-US" dirty="0">
                <a:latin typeface="ArialMT"/>
              </a:rPr>
              <a:t>New Zealand</a:t>
            </a:r>
          </a:p>
          <a:p>
            <a:pPr algn="l"/>
            <a:r>
              <a:rPr lang="en-US" dirty="0">
                <a:latin typeface="ArialMT"/>
              </a:rPr>
              <a:t>Norway</a:t>
            </a:r>
          </a:p>
          <a:p>
            <a:pPr algn="l"/>
            <a:r>
              <a:rPr lang="en-US" dirty="0">
                <a:latin typeface="ArialMT"/>
              </a:rPr>
              <a:t>Pakistan</a:t>
            </a:r>
          </a:p>
          <a:p>
            <a:pPr algn="l"/>
            <a:r>
              <a:rPr lang="en-US" dirty="0">
                <a:latin typeface="ArialMT"/>
              </a:rPr>
              <a:t>Peru</a:t>
            </a:r>
          </a:p>
          <a:p>
            <a:pPr algn="l"/>
            <a:r>
              <a:rPr lang="en-US" dirty="0">
                <a:latin typeface="ArialMT"/>
              </a:rPr>
              <a:t>Philippines</a:t>
            </a:r>
            <a:endParaRPr lang="en-US" u="sng" dirty="0">
              <a:latin typeface="ArialMT"/>
            </a:endParaRPr>
          </a:p>
          <a:p>
            <a:pPr algn="l"/>
            <a:r>
              <a:rPr lang="en-US" u="sng" dirty="0">
                <a:latin typeface="ArialMT"/>
              </a:rPr>
              <a:t>Poland</a:t>
            </a:r>
          </a:p>
          <a:p>
            <a:pPr algn="l"/>
            <a:r>
              <a:rPr lang="en-US" u="sng" dirty="0">
                <a:latin typeface="ArialMT"/>
              </a:rPr>
              <a:t>Portugal</a:t>
            </a:r>
          </a:p>
          <a:p>
            <a:pPr algn="l"/>
            <a:r>
              <a:rPr lang="en-US" u="sng" dirty="0">
                <a:latin typeface="ArialMT"/>
              </a:rPr>
              <a:t>Romania</a:t>
            </a:r>
          </a:p>
          <a:p>
            <a:pPr algn="l"/>
            <a:r>
              <a:rPr lang="en-US" u="sng" dirty="0">
                <a:latin typeface="ArialMT"/>
              </a:rPr>
              <a:t>Russia</a:t>
            </a:r>
          </a:p>
          <a:p>
            <a:pPr algn="l"/>
            <a:r>
              <a:rPr lang="en-US" u="sng" dirty="0">
                <a:latin typeface="ArialMT"/>
              </a:rPr>
              <a:t>Saudi Arabia</a:t>
            </a:r>
          </a:p>
          <a:p>
            <a:pPr algn="l"/>
            <a:r>
              <a:rPr lang="en-US" u="sng" dirty="0">
                <a:latin typeface="ArialMT"/>
              </a:rPr>
              <a:t>Senegal</a:t>
            </a:r>
          </a:p>
          <a:p>
            <a:pPr algn="l"/>
            <a:r>
              <a:rPr lang="en-US" u="sng" dirty="0">
                <a:latin typeface="ArialMT"/>
              </a:rPr>
              <a:t>Singapore</a:t>
            </a:r>
          </a:p>
          <a:p>
            <a:pPr algn="l"/>
            <a:r>
              <a:rPr lang="en-US" u="sng" dirty="0">
                <a:latin typeface="ArialMT"/>
              </a:rPr>
              <a:t>Slovak Republic</a:t>
            </a:r>
          </a:p>
          <a:p>
            <a:pPr algn="l"/>
            <a:r>
              <a:rPr lang="en-US" u="sng" dirty="0">
                <a:latin typeface="ArialMT"/>
              </a:rPr>
              <a:t>Slovenia</a:t>
            </a:r>
          </a:p>
          <a:p>
            <a:pPr algn="l"/>
            <a:r>
              <a:rPr lang="en-US" u="sng" dirty="0">
                <a:latin typeface="ArialMT"/>
              </a:rPr>
              <a:t>South Africa</a:t>
            </a:r>
          </a:p>
          <a:p>
            <a:pPr algn="l"/>
            <a:r>
              <a:rPr lang="en-US" u="sng" dirty="0">
                <a:latin typeface="ArialMT"/>
              </a:rPr>
              <a:t>Spain</a:t>
            </a:r>
          </a:p>
          <a:p>
            <a:pPr algn="l"/>
            <a:r>
              <a:rPr lang="en-US" u="sng" dirty="0">
                <a:latin typeface="ArialMT"/>
              </a:rPr>
              <a:t>Sweden</a:t>
            </a:r>
          </a:p>
          <a:p>
            <a:pPr algn="l"/>
            <a:r>
              <a:rPr lang="en-US" u="sng" dirty="0">
                <a:latin typeface="ArialMT"/>
              </a:rPr>
              <a:t>Switzerland</a:t>
            </a:r>
          </a:p>
          <a:p>
            <a:pPr algn="l"/>
            <a:r>
              <a:rPr lang="en-US" u="sng" dirty="0">
                <a:latin typeface="ArialMT"/>
              </a:rPr>
              <a:t>Tunisia</a:t>
            </a:r>
          </a:p>
          <a:p>
            <a:pPr algn="l"/>
            <a:r>
              <a:rPr lang="en-US" u="sng" dirty="0">
                <a:latin typeface="ArialMT"/>
              </a:rPr>
              <a:t>UK</a:t>
            </a:r>
          </a:p>
          <a:p>
            <a:pPr algn="l"/>
            <a:r>
              <a:rPr lang="en-US" b="1" u="sng" dirty="0">
                <a:latin typeface="ArialMT"/>
              </a:rPr>
              <a:t>Uruguay</a:t>
            </a:r>
          </a:p>
          <a:p>
            <a:pPr algn="l"/>
            <a:r>
              <a:rPr lang="en-US" u="sng" dirty="0">
                <a:latin typeface="ArialMT"/>
              </a:rPr>
              <a:t>USA</a:t>
            </a:r>
          </a:p>
          <a:p>
            <a:pPr algn="l"/>
            <a:endParaRPr lang="en-US" u="sng" dirty="0">
              <a:latin typeface="ArialMT"/>
            </a:endParaRPr>
          </a:p>
          <a:p>
            <a:pPr algn="l"/>
            <a:r>
              <a:rPr lang="en-US" u="sng" dirty="0">
                <a:highlight>
                  <a:srgbClr val="FFFF00"/>
                </a:highlight>
                <a:latin typeface="ArialMT"/>
              </a:rPr>
              <a:t>Four regional Physics Societies are observers: African, American, </a:t>
            </a:r>
            <a:r>
              <a:rPr lang="en-US" dirty="0">
                <a:highlight>
                  <a:srgbClr val="FFFF00"/>
                </a:highlight>
                <a:latin typeface="ArialMT"/>
              </a:rPr>
              <a:t>Asian Pacific and European</a:t>
            </a:r>
          </a:p>
          <a:p>
            <a:pPr algn="l"/>
            <a:endParaRPr lang="en-US" dirty="0">
              <a:latin typeface="ArialMT"/>
            </a:endParaRPr>
          </a:p>
          <a:p>
            <a:pPr algn="l"/>
            <a:r>
              <a:rPr lang="en-US" dirty="0">
                <a:highlight>
                  <a:srgbClr val="00FF00"/>
                </a:highlight>
                <a:latin typeface="ArialMT"/>
              </a:rPr>
              <a:t>Corporate Associate Members are being considered</a:t>
            </a:r>
          </a:p>
          <a:p>
            <a:pPr algn="l"/>
            <a:endParaRPr lang="en-US" dirty="0">
              <a:highlight>
                <a:srgbClr val="00FF00"/>
              </a:highlight>
              <a:latin typeface="ArialMT"/>
            </a:endParaRPr>
          </a:p>
          <a:p>
            <a:pPr algn="l"/>
            <a:endParaRPr lang="en-US" dirty="0">
              <a:highlight>
                <a:srgbClr val="00FF00"/>
              </a:highlight>
              <a:latin typeface="ArialMT"/>
            </a:endParaRPr>
          </a:p>
          <a:p>
            <a:pPr algn="l"/>
            <a:r>
              <a:rPr lang="en-US" dirty="0">
                <a:highlight>
                  <a:srgbClr val="00FFFF"/>
                </a:highlight>
                <a:latin typeface="ArialMT"/>
              </a:rPr>
              <a:t>IUPAP is looking into attracting new members (countries)</a:t>
            </a:r>
          </a:p>
          <a:p>
            <a:pPr algn="l"/>
            <a:endParaRPr lang="en-US" dirty="0">
              <a:highlight>
                <a:srgbClr val="00FFFF"/>
              </a:highlight>
              <a:latin typeface="ArialMT"/>
            </a:endParaRPr>
          </a:p>
          <a:p>
            <a:pPr algn="l"/>
            <a:r>
              <a:rPr lang="en-US" dirty="0">
                <a:solidFill>
                  <a:schemeClr val="tx1"/>
                </a:solidFill>
                <a:highlight>
                  <a:srgbClr val="FF00FF"/>
                </a:highlight>
                <a:latin typeface="ArialMT"/>
              </a:rPr>
              <a:t>Ukraine just joined! </a:t>
            </a:r>
          </a:p>
        </p:txBody>
      </p:sp>
    </p:spTree>
    <p:extLst>
      <p:ext uri="{BB962C8B-B14F-4D97-AF65-F5344CB8AC3E}">
        <p14:creationId xmlns:p14="http://schemas.microsoft.com/office/powerpoint/2010/main" val="28719891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latin typeface="Arial" panose="020B0604020202020204" pitchFamily="34" charset="0"/>
                <a:cs typeface="Arial" panose="020B0604020202020204" pitchFamily="34" charset="0"/>
              </a:rPr>
              <a:t>IUPAP </a:t>
            </a:r>
            <a:r>
              <a:rPr lang="fr-FR" sz="4000" b="1" dirty="0" err="1">
                <a:latin typeface="Arial" panose="020B0604020202020204" pitchFamily="34" charset="0"/>
                <a:cs typeface="Arial" panose="020B0604020202020204" pitchFamily="34" charset="0"/>
              </a:rPr>
              <a:t>Members</a:t>
            </a:r>
            <a:r>
              <a:rPr lang="fr-FR" sz="4000" b="1" dirty="0">
                <a:latin typeface="Arial" panose="020B0604020202020204" pitchFamily="34" charset="0"/>
                <a:cs typeface="Arial" panose="020B0604020202020204" pitchFamily="34" charset="0"/>
              </a:rPr>
              <a:t>’ </a:t>
            </a:r>
            <a:r>
              <a:rPr lang="fr-FR" sz="4000" b="1" dirty="0" err="1">
                <a:latin typeface="Arial" panose="020B0604020202020204" pitchFamily="34" charset="0"/>
                <a:cs typeface="Arial" panose="020B0604020202020204" pitchFamily="34" charset="0"/>
              </a:rPr>
              <a:t>Map</a:t>
            </a:r>
            <a:endParaRPr lang="fr-FR" sz="4000" b="1" dirty="0">
              <a:latin typeface="Arial" panose="020B0604020202020204" pitchFamily="34" charset="0"/>
              <a:cs typeface="Arial" panose="020B0604020202020204" pitchFamily="34" charset="0"/>
            </a:endParaRPr>
          </a:p>
        </p:txBody>
      </p:sp>
      <p:pic>
        <p:nvPicPr>
          <p:cNvPr id="5" name="Image 4" descr="Group Photo_world map5_legen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65835"/>
            <a:ext cx="13004800" cy="7787765"/>
          </a:xfrm>
          <a:prstGeom prst="rect">
            <a:avLst/>
          </a:prstGeom>
        </p:spPr>
      </p:pic>
    </p:spTree>
    <p:extLst>
      <p:ext uri="{BB962C8B-B14F-4D97-AF65-F5344CB8AC3E}">
        <p14:creationId xmlns:p14="http://schemas.microsoft.com/office/powerpoint/2010/main" val="306298515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Governance"/>
          <p:cNvSpPr txBox="1">
            <a:spLocks noGrp="1"/>
          </p:cNvSpPr>
          <p:nvPr>
            <p:ph type="title"/>
          </p:nvPr>
        </p:nvSpPr>
        <p:spPr>
          <a:xfrm>
            <a:off x="952500" y="254000"/>
            <a:ext cx="11099800" cy="613508"/>
          </a:xfrm>
          <a:prstGeom prst="rect">
            <a:avLst/>
          </a:prstGeom>
        </p:spPr>
        <p:txBody>
          <a:bodyPr>
            <a:noAutofit/>
          </a:bodyPr>
          <a:lstStyle/>
          <a:p>
            <a:r>
              <a:rPr sz="4400" b="1" dirty="0">
                <a:latin typeface="Arial" panose="020B0604020202020204" pitchFamily="34" charset="0"/>
                <a:cs typeface="Arial" panose="020B0604020202020204" pitchFamily="34" charset="0"/>
              </a:rPr>
              <a:t>Governance</a:t>
            </a:r>
          </a:p>
        </p:txBody>
      </p:sp>
      <p:sp>
        <p:nvSpPr>
          <p:cNvPr id="216" name="Governed according to the  STATUTES (http://iupap.org/about-us/statutes/)…"/>
          <p:cNvSpPr txBox="1">
            <a:spLocks noGrp="1"/>
          </p:cNvSpPr>
          <p:nvPr>
            <p:ph type="body" idx="1"/>
          </p:nvPr>
        </p:nvSpPr>
        <p:spPr>
          <a:xfrm>
            <a:off x="501648" y="1500556"/>
            <a:ext cx="11988800" cy="4405098"/>
          </a:xfrm>
          <a:prstGeom prst="rect">
            <a:avLst/>
          </a:prstGeom>
        </p:spPr>
        <p:txBody>
          <a:bodyPr>
            <a:normAutofit fontScale="70000" lnSpcReduction="20000"/>
          </a:bodyPr>
          <a:lstStyle/>
          <a:p>
            <a:endParaRPr lang="en-US" sz="3129" dirty="0">
              <a:latin typeface="Arial" panose="020B0604020202020204" pitchFamily="34" charset="0"/>
              <a:cs typeface="Arial" panose="020B0604020202020204" pitchFamily="34" charset="0"/>
            </a:endParaRPr>
          </a:p>
          <a:p>
            <a:r>
              <a:rPr sz="3600" b="1" dirty="0">
                <a:latin typeface="Arial" panose="020B0604020202020204" pitchFamily="34" charset="0"/>
                <a:cs typeface="Arial" panose="020B0604020202020204" pitchFamily="34" charset="0"/>
              </a:rPr>
              <a:t>Governed according to </a:t>
            </a:r>
            <a:r>
              <a:rPr lang="fr-FR" sz="3600" b="1" dirty="0">
                <a:latin typeface="Arial" panose="020B0604020202020204" pitchFamily="34" charset="0"/>
                <a:cs typeface="Arial" panose="020B0604020202020204" pitchFamily="34" charset="0"/>
              </a:rPr>
              <a:t>the New</a:t>
            </a:r>
            <a:r>
              <a:rPr lang="en-US" sz="3600" b="1" dirty="0">
                <a:latin typeface="Arial" panose="020B0604020202020204" pitchFamily="34" charset="0"/>
                <a:cs typeface="Arial" panose="020B0604020202020204" pitchFamily="34" charset="0"/>
              </a:rPr>
              <a:t> Statutes and Bylaws of the International Union of Pure and Applied Physics (adopted by the General Assembly, 2021)</a:t>
            </a:r>
          </a:p>
          <a:p>
            <a:r>
              <a:rPr lang="en-US" sz="3600" b="1" dirty="0">
                <a:latin typeface="Arial" panose="020B0604020202020204" pitchFamily="34" charset="0"/>
                <a:cs typeface="Arial" panose="020B0604020202020204" pitchFamily="34" charset="0"/>
              </a:rPr>
              <a:t>The IUPAP will get the legal status as an Association under Swiss Law, located in Geneva with the Administrative Office in Trieste</a:t>
            </a:r>
            <a:r>
              <a:rPr lang="fr-FR" sz="3600" b="1" dirty="0">
                <a:latin typeface="Arial" panose="020B0604020202020204" pitchFamily="34" charset="0"/>
                <a:cs typeface="Arial" panose="020B0604020202020204" pitchFamily="34" charset="0"/>
                <a:sym typeface="Helvetica Light"/>
              </a:rPr>
              <a:t> </a:t>
            </a:r>
          </a:p>
          <a:p>
            <a:pPr marL="0" indent="0" defTabSz="457176">
              <a:spcBef>
                <a:spcPts val="0"/>
              </a:spcBef>
              <a:buNone/>
              <a:defRPr sz="2816">
                <a:solidFill>
                  <a:srgbClr val="336799"/>
                </a:solidFill>
                <a:latin typeface="Helvetica"/>
                <a:ea typeface="Helvetica"/>
                <a:cs typeface="Helvetica"/>
                <a:sym typeface="Helvetica"/>
              </a:defRPr>
            </a:pPr>
            <a:r>
              <a:rPr lang="fr-FR" sz="3600" b="1" dirty="0">
                <a:latin typeface="Arial" panose="020B0604020202020204" pitchFamily="34" charset="0"/>
                <a:cs typeface="Arial" panose="020B0604020202020204" pitchFamily="34" charset="0"/>
                <a:sym typeface="Helvetica Light"/>
              </a:rPr>
              <a:t>   </a:t>
            </a:r>
            <a:endParaRPr sz="3600" b="1" dirty="0">
              <a:latin typeface="Arial" panose="020B0604020202020204" pitchFamily="34" charset="0"/>
              <a:cs typeface="Arial" panose="020B0604020202020204" pitchFamily="34" charset="0"/>
              <a:sym typeface="Helvetica Light"/>
            </a:endParaRPr>
          </a:p>
          <a:p>
            <a:pPr marL="0" indent="0" defTabSz="457176">
              <a:spcBef>
                <a:spcPts val="0"/>
              </a:spcBef>
              <a:buClr>
                <a:srgbClr val="FF2600"/>
              </a:buClr>
              <a:buNone/>
              <a:defRPr sz="2816">
                <a:solidFill>
                  <a:schemeClr val="accent5"/>
                </a:solidFill>
                <a:latin typeface="Helvetica"/>
                <a:ea typeface="Helvetica"/>
                <a:cs typeface="Helvetica"/>
                <a:sym typeface="Helvetica"/>
              </a:defRPr>
            </a:pPr>
            <a:r>
              <a:rPr lang="en-CA" sz="3600" b="1" dirty="0">
                <a:latin typeface="Arial" panose="020B0604020202020204" pitchFamily="34" charset="0"/>
                <a:cs typeface="Arial" panose="020B0604020202020204" pitchFamily="34" charset="0"/>
              </a:rPr>
              <a:t>Bylaws:  </a:t>
            </a:r>
            <a:r>
              <a:rPr lang="en-CA" sz="3600" b="1" dirty="0">
                <a:latin typeface="Arial" panose="020B0604020202020204" pitchFamily="34" charset="0"/>
                <a:cs typeface="Arial" panose="020B0604020202020204" pitchFamily="34" charset="0"/>
                <a:hlinkClick r:id="rId2"/>
              </a:rPr>
              <a:t>https://iupap.org/documents/statutes-bylaws/</a:t>
            </a:r>
            <a:endParaRPr lang="en-CA" sz="3600" b="1" dirty="0">
              <a:latin typeface="Arial" panose="020B0604020202020204" pitchFamily="34" charset="0"/>
              <a:cs typeface="Arial" panose="020B0604020202020204" pitchFamily="34" charset="0"/>
            </a:endParaRPr>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b="1" dirty="0">
              <a:latin typeface="Arial" panose="020B0604020202020204" pitchFamily="34" charset="0"/>
              <a:cs typeface="Arial" panose="020B0604020202020204" pitchFamily="34" charset="0"/>
            </a:endParaRPr>
          </a:p>
          <a:p>
            <a:pPr defTabSz="457176">
              <a:spcBef>
                <a:spcPts val="0"/>
              </a:spcBef>
              <a:buClr>
                <a:srgbClr val="FF2600"/>
              </a:buClr>
              <a:defRPr sz="2816">
                <a:solidFill>
                  <a:schemeClr val="accent5"/>
                </a:solidFill>
                <a:latin typeface="Helvetica"/>
                <a:ea typeface="Helvetica"/>
                <a:cs typeface="Helvetica"/>
                <a:sym typeface="Helvetica"/>
              </a:defRPr>
            </a:pPr>
            <a:r>
              <a:rPr lang="en-CA" sz="3600" b="1" dirty="0">
                <a:latin typeface="Arial" panose="020B0604020202020204" pitchFamily="34" charset="0"/>
                <a:cs typeface="Arial" panose="020B0604020202020204" pitchFamily="34" charset="0"/>
              </a:rPr>
              <a:t>Vision, mission, strategic plan are also posted on the website</a:t>
            </a:r>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dirty="0"/>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dirty="0"/>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dirty="0"/>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dirty="0"/>
          </a:p>
          <a:p>
            <a:pPr marL="0" indent="0" defTabSz="457176">
              <a:spcBef>
                <a:spcPts val="0"/>
              </a:spcBef>
              <a:buClr>
                <a:srgbClr val="FF2600"/>
              </a:buClr>
              <a:buSzPct val="145000"/>
              <a:buNone/>
              <a:defRPr sz="2816">
                <a:solidFill>
                  <a:schemeClr val="accent5"/>
                </a:solidFill>
                <a:latin typeface="Helvetica"/>
                <a:ea typeface="Helvetica"/>
                <a:cs typeface="Helvetica"/>
                <a:sym typeface="Helvetica"/>
              </a:defRPr>
            </a:pPr>
            <a:endParaRPr sz="3556" dirty="0">
              <a:latin typeface="Helvetica Light"/>
              <a:ea typeface="Helvetica Light"/>
              <a:cs typeface="Helvetica Light"/>
              <a:sym typeface="Helvetica Light"/>
            </a:endParaRPr>
          </a:p>
        </p:txBody>
      </p:sp>
      <p:pic>
        <p:nvPicPr>
          <p:cNvPr id="2" name="Picture 1"/>
          <p:cNvPicPr>
            <a:picLocks noChangeAspect="1"/>
          </p:cNvPicPr>
          <p:nvPr/>
        </p:nvPicPr>
        <p:blipFill>
          <a:blip r:embed="rId3"/>
          <a:stretch>
            <a:fillRect/>
          </a:stretch>
        </p:blipFill>
        <p:spPr>
          <a:xfrm>
            <a:off x="1485603" y="5761850"/>
            <a:ext cx="10020891" cy="3608193"/>
          </a:xfrm>
          <a:prstGeom prst="rect">
            <a:avLst/>
          </a:prstGeom>
        </p:spPr>
      </p:pic>
    </p:spTree>
    <p:extLst>
      <p:ext uri="{BB962C8B-B14F-4D97-AF65-F5344CB8AC3E}">
        <p14:creationId xmlns:p14="http://schemas.microsoft.com/office/powerpoint/2010/main" val="238069305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Governance…"/>
          <p:cNvSpPr txBox="1">
            <a:spLocks noGrp="1"/>
          </p:cNvSpPr>
          <p:nvPr>
            <p:ph type="title"/>
          </p:nvPr>
        </p:nvSpPr>
        <p:spPr>
          <a:prstGeom prst="rect">
            <a:avLst/>
          </a:prstGeom>
        </p:spPr>
        <p:txBody>
          <a:bodyPr>
            <a:normAutofit/>
          </a:bodyPr>
          <a:lstStyle/>
          <a:p>
            <a:pPr defTabSz="490727">
              <a:defRPr sz="6719"/>
            </a:pPr>
            <a:r>
              <a:rPr b="1" dirty="0">
                <a:latin typeface="Arial" panose="020B0604020202020204" pitchFamily="34" charset="0"/>
                <a:cs typeface="Arial" panose="020B0604020202020204" pitchFamily="34" charset="0"/>
              </a:rPr>
              <a:t>Governance</a:t>
            </a:r>
            <a:r>
              <a:rPr lang="en-US" b="1" dirty="0">
                <a:latin typeface="Arial" panose="020B0604020202020204" pitchFamily="34" charset="0"/>
                <a:cs typeface="Arial" panose="020B0604020202020204" pitchFamily="34" charset="0"/>
              </a:rPr>
              <a:t>: </a:t>
            </a:r>
            <a:br>
              <a:rPr lang="en-US" b="1" dirty="0">
                <a:latin typeface="Arial" panose="020B0604020202020204" pitchFamily="34" charset="0"/>
                <a:cs typeface="Arial" panose="020B0604020202020204" pitchFamily="34" charset="0"/>
              </a:rPr>
            </a:br>
            <a:r>
              <a:rPr b="1" dirty="0">
                <a:latin typeface="Arial" panose="020B0604020202020204" pitchFamily="34" charset="0"/>
                <a:cs typeface="Arial" panose="020B0604020202020204" pitchFamily="34" charset="0"/>
              </a:rPr>
              <a:t>The General Assembly</a:t>
            </a:r>
          </a:p>
        </p:txBody>
      </p:sp>
      <p:sp>
        <p:nvSpPr>
          <p:cNvPr id="220" name="A. The General Assembly is the highest governing body of the Union. It:…"/>
          <p:cNvSpPr txBox="1">
            <a:spLocks noGrp="1"/>
          </p:cNvSpPr>
          <p:nvPr>
            <p:ph type="body" idx="1"/>
          </p:nvPr>
        </p:nvSpPr>
        <p:spPr>
          <a:prstGeom prst="rect">
            <a:avLst/>
          </a:prstGeom>
        </p:spPr>
        <p:txBody>
          <a:bodyPr>
            <a:normAutofit lnSpcReduction="10000"/>
          </a:bodyPr>
          <a:lstStyle/>
          <a:p>
            <a:pPr marL="0" indent="0" defTabSz="457200">
              <a:spcBef>
                <a:spcPts val="0"/>
              </a:spcBef>
              <a:buSzTx/>
              <a:buNone/>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The General Assembly</a:t>
            </a:r>
            <a:r>
              <a:rPr lang="en-US" b="1" dirty="0">
                <a:solidFill>
                  <a:schemeClr val="tx1"/>
                </a:solidFill>
                <a:latin typeface="Arial" panose="020B0604020202020204" pitchFamily="34" charset="0"/>
                <a:cs typeface="Arial" panose="020B0604020202020204" pitchFamily="34" charset="0"/>
              </a:rPr>
              <a:t> (GA)</a:t>
            </a:r>
            <a:r>
              <a:rPr lang="fr-FR" b="1" dirty="0">
                <a:solidFill>
                  <a:schemeClr val="tx1"/>
                </a:solidFill>
                <a:latin typeface="Arial" panose="020B0604020202020204" pitchFamily="34" charset="0"/>
                <a:cs typeface="Arial" panose="020B0604020202020204" pitchFamily="34" charset="0"/>
              </a:rPr>
              <a:t> of all membres</a:t>
            </a:r>
            <a:r>
              <a:rPr b="1" dirty="0">
                <a:solidFill>
                  <a:schemeClr val="tx1"/>
                </a:solidFill>
                <a:latin typeface="Arial" panose="020B0604020202020204" pitchFamily="34" charset="0"/>
                <a:cs typeface="Arial" panose="020B0604020202020204" pitchFamily="34" charset="0"/>
              </a:rPr>
              <a:t> is the highest governing body of the Union.</a:t>
            </a:r>
            <a:endParaRPr lang="en-US" b="1" dirty="0">
              <a:solidFill>
                <a:schemeClr val="tx1"/>
              </a:solidFill>
              <a:latin typeface="Arial" panose="020B0604020202020204" pitchFamily="34" charset="0"/>
              <a:cs typeface="Arial" panose="020B0604020202020204" pitchFamily="34" charset="0"/>
            </a:endParaRPr>
          </a:p>
          <a:p>
            <a:pPr marL="0" indent="0" defTabSz="457200">
              <a:spcBef>
                <a:spcPts val="0"/>
              </a:spcBef>
              <a:buSzTx/>
              <a:buNone/>
              <a:defRPr>
                <a:solidFill>
                  <a:srgbClr val="666666"/>
                </a:solidFill>
                <a:latin typeface="Helvetica"/>
                <a:ea typeface="Helvetica"/>
                <a:cs typeface="Helvetica"/>
                <a:sym typeface="Helvetica"/>
              </a:defRPr>
            </a:pPr>
            <a:endParaRPr lang="en-CA" b="1" dirty="0">
              <a:solidFill>
                <a:schemeClr val="tx1"/>
              </a:solidFill>
              <a:latin typeface="Arial" panose="020B0604020202020204" pitchFamily="34" charset="0"/>
              <a:cs typeface="Arial" panose="020B0604020202020204" pitchFamily="34" charset="0"/>
            </a:endParaRPr>
          </a:p>
          <a:p>
            <a:pPr marL="0" indent="0" defTabSz="457200">
              <a:spcBef>
                <a:spcPts val="0"/>
              </a:spcBef>
              <a:buSzTx/>
              <a:buNone/>
              <a:defRPr>
                <a:solidFill>
                  <a:srgbClr val="666666"/>
                </a:solidFill>
                <a:latin typeface="Helvetica"/>
                <a:ea typeface="Helvetica"/>
                <a:cs typeface="Helvetica"/>
                <a:sym typeface="Helvetica"/>
              </a:defRPr>
            </a:pPr>
            <a:r>
              <a:rPr lang="en-CA" b="1" dirty="0">
                <a:solidFill>
                  <a:schemeClr val="tx1"/>
                </a:solidFill>
                <a:latin typeface="Arial" panose="020B0604020202020204" pitchFamily="34" charset="0"/>
                <a:cs typeface="Arial" panose="020B0604020202020204" pitchFamily="34" charset="0"/>
              </a:rPr>
              <a:t>The GA</a:t>
            </a:r>
            <a:endParaRPr b="1" dirty="0">
              <a:solidFill>
                <a:schemeClr val="tx1"/>
              </a:solidFill>
              <a:latin typeface="Arial" panose="020B0604020202020204" pitchFamily="34" charset="0"/>
              <a:cs typeface="Arial" panose="020B0604020202020204" pitchFamily="34" charset="0"/>
            </a:endParaRP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	Creates and amends the statutes (requires a two-thirds majority of those present).</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	Sets and amends the procedural bylaws (requires a three-fifths majority of those present).</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	Elects the Executive Council that oversees Union activities between General Assemblies.</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	Elects members of its Commissions.</a:t>
            </a:r>
            <a:endParaRPr lang="en-US" b="1" dirty="0">
              <a:solidFill>
                <a:schemeClr val="tx1"/>
              </a:solidFill>
              <a:latin typeface="Arial" panose="020B0604020202020204" pitchFamily="34" charset="0"/>
              <a:cs typeface="Arial" panose="020B0604020202020204" pitchFamily="34" charset="0"/>
            </a:endParaRPr>
          </a:p>
          <a:p>
            <a:pPr marL="457200" indent="-317500" defTabSz="457200">
              <a:spcBef>
                <a:spcPts val="0"/>
              </a:spcBef>
              <a:buClr>
                <a:srgbClr val="666666"/>
              </a:buClr>
              <a:buSzPct val="100000"/>
              <a:buFont typeface="Helvetica"/>
              <a:buChar char="•"/>
              <a:defRPr>
                <a:solidFill>
                  <a:srgbClr val="666666"/>
                </a:solidFill>
                <a:latin typeface="Helvetica"/>
                <a:ea typeface="Helvetica"/>
                <a:cs typeface="Helvetica"/>
                <a:sym typeface="Helvetica"/>
              </a:defRPr>
            </a:pPr>
            <a:r>
              <a:rPr lang="en-US" dirty="0">
                <a:highlight>
                  <a:srgbClr val="FFFF00"/>
                </a:highlight>
              </a:rPr>
              <a:t>    General Assemblies are every 3 years in person, every year virtually in between</a:t>
            </a:r>
            <a:endParaRPr b="1" dirty="0">
              <a:solidFill>
                <a:schemeClr val="tx1"/>
              </a:solidFill>
              <a:highlight>
                <a:srgbClr val="FFFF00"/>
              </a:highlight>
              <a:latin typeface="Arial" panose="020B0604020202020204" pitchFamily="34" charset="0"/>
              <a:cs typeface="Arial" panose="020B0604020202020204" pitchFamily="34" charset="0"/>
            </a:endParaRPr>
          </a:p>
        </p:txBody>
      </p:sp>
      <p:sp>
        <p:nvSpPr>
          <p:cNvPr id="22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13</a:t>
            </a:fld>
            <a:endParaRPr/>
          </a:p>
        </p:txBody>
      </p:sp>
    </p:spTree>
    <p:extLst>
      <p:ext uri="{BB962C8B-B14F-4D97-AF65-F5344CB8AC3E}">
        <p14:creationId xmlns:p14="http://schemas.microsoft.com/office/powerpoint/2010/main" val="156731662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3C80D-67DB-8D6B-188F-350BFF7FBDF7}"/>
              </a:ext>
            </a:extLst>
          </p:cNvPr>
          <p:cNvSpPr>
            <a:spLocks noGrp="1"/>
          </p:cNvSpPr>
          <p:nvPr>
            <p:ph type="title"/>
          </p:nvPr>
        </p:nvSpPr>
        <p:spPr/>
        <p:txBody>
          <a:bodyPr>
            <a:normAutofit/>
          </a:bodyPr>
          <a:lstStyle/>
          <a:p>
            <a:r>
              <a:rPr lang="en-US" sz="6000" b="1" dirty="0">
                <a:latin typeface="Arial" panose="020B0604020202020204" pitchFamily="34" charset="0"/>
                <a:cs typeface="Arial" panose="020B0604020202020204" pitchFamily="34" charset="0"/>
              </a:rPr>
              <a:t>The Structure</a:t>
            </a:r>
            <a:endParaRPr lang="en-CA" sz="60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1241D8D7-AEA0-59DD-D67F-21C7EAB09A2B}"/>
              </a:ext>
            </a:extLst>
          </p:cNvPr>
          <p:cNvSpPr>
            <a:spLocks noGrp="1"/>
          </p:cNvSpPr>
          <p:nvPr>
            <p:ph type="body" idx="1"/>
          </p:nvPr>
        </p:nvSpPr>
        <p:spPr/>
        <p:txBody>
          <a:bodyPr>
            <a:normAutofit/>
          </a:bodyPr>
          <a:lstStyle/>
          <a:p>
            <a:r>
              <a:rPr lang="en-US" sz="4000" b="1" dirty="0">
                <a:latin typeface="Arial" panose="020B0604020202020204" pitchFamily="34" charset="0"/>
                <a:cs typeface="Arial" panose="020B0604020202020204" pitchFamily="34" charset="0"/>
              </a:rPr>
              <a:t>Commissions </a:t>
            </a:r>
          </a:p>
          <a:p>
            <a:r>
              <a:rPr lang="en-US" sz="4000" b="1" dirty="0">
                <a:latin typeface="Arial" panose="020B0604020202020204" pitchFamily="34" charset="0"/>
                <a:cs typeface="Arial" panose="020B0604020202020204" pitchFamily="34" charset="0"/>
              </a:rPr>
              <a:t>Affiliated Commissions</a:t>
            </a:r>
          </a:p>
          <a:p>
            <a:r>
              <a:rPr lang="en-US" sz="4000" b="1" dirty="0">
                <a:latin typeface="Arial" panose="020B0604020202020204" pitchFamily="34" charset="0"/>
                <a:cs typeface="Arial" panose="020B0604020202020204" pitchFamily="34" charset="0"/>
              </a:rPr>
              <a:t>Working Groups</a:t>
            </a:r>
            <a:endParaRPr lang="en-CA"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081987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254000"/>
            <a:ext cx="11099800" cy="859692"/>
          </a:xfrm>
        </p:spPr>
        <p:txBody>
          <a:bodyPr>
            <a:noAutofit/>
          </a:bodyPr>
          <a:lstStyle/>
          <a:p>
            <a:r>
              <a:rPr lang="en-US" sz="5400" b="1" dirty="0">
                <a:latin typeface="Arial" panose="020B0604020202020204" pitchFamily="34" charset="0"/>
                <a:cs typeface="Arial" panose="020B0604020202020204" pitchFamily="34" charset="0"/>
              </a:rPr>
              <a:t>Commissions</a:t>
            </a:r>
          </a:p>
        </p:txBody>
      </p:sp>
      <p:sp>
        <p:nvSpPr>
          <p:cNvPr id="3" name="Rectangle 2"/>
          <p:cNvSpPr/>
          <p:nvPr/>
        </p:nvSpPr>
        <p:spPr>
          <a:xfrm>
            <a:off x="508000" y="1580606"/>
            <a:ext cx="4612640" cy="4154984"/>
          </a:xfrm>
          <a:prstGeom prst="rect">
            <a:avLst/>
          </a:prstGeom>
        </p:spPr>
        <p:txBody>
          <a:bodyPr wrap="square">
            <a:spAutoFit/>
          </a:bodyPr>
          <a:lstStyle/>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The first scientific commission, on Units, was established in 1931 at the third General Assembly.</a:t>
            </a:r>
          </a:p>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Currently there are 18 Commissions.</a:t>
            </a:r>
          </a:p>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The commissions organize the major International conferences in their field; and award Young Scientist Prizes</a:t>
            </a:r>
          </a:p>
        </p:txBody>
      </p:sp>
      <p:sp>
        <p:nvSpPr>
          <p:cNvPr id="4" name="Rectangle 3"/>
          <p:cNvSpPr/>
          <p:nvPr/>
        </p:nvSpPr>
        <p:spPr>
          <a:xfrm>
            <a:off x="6425514" y="1113692"/>
            <a:ext cx="5626786" cy="8125301"/>
          </a:xfrm>
          <a:prstGeom prst="rect">
            <a:avLst/>
          </a:prstGeom>
        </p:spPr>
        <p:txBody>
          <a:bodyPr wrap="square">
            <a:spAutoFit/>
          </a:bodyPr>
          <a:lstStyle/>
          <a:p>
            <a:pPr algn="l"/>
            <a:endParaRPr lang="en-US" sz="1800" dirty="0">
              <a:latin typeface="Helvetica-Light"/>
            </a:endParaRPr>
          </a:p>
          <a:p>
            <a:pPr algn="l"/>
            <a:r>
              <a:rPr lang="en-US" sz="1800" dirty="0">
                <a:latin typeface="Helvetica-Light"/>
              </a:rPr>
              <a:t>• </a:t>
            </a:r>
            <a:r>
              <a:rPr lang="en-US" dirty="0">
                <a:solidFill>
                  <a:schemeClr val="tx1"/>
                </a:solidFill>
                <a:latin typeface="Arial" panose="020B0604020202020204" pitchFamily="34" charset="0"/>
                <a:cs typeface="Arial" panose="020B0604020202020204" pitchFamily="34" charset="0"/>
              </a:rPr>
              <a:t>Symbols and  Units (C2)</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Statistical Mechanics (C3)</a:t>
            </a:r>
          </a:p>
          <a:p>
            <a:pPr algn="l"/>
            <a:r>
              <a:rPr lang="en-US" sz="1800"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Astroparticle</a:t>
            </a:r>
            <a:r>
              <a:rPr lang="en-US" dirty="0">
                <a:latin typeface="Arial" panose="020B0604020202020204" pitchFamily="34" charset="0"/>
                <a:cs typeface="Arial" panose="020B0604020202020204" pitchFamily="34" charset="0"/>
              </a:rPr>
              <a:t> Physics (C4)</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Low Temperature Physics (C5)</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Biological Physics (C6)</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Semiconductors (C8)</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Magnetism (C9)</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Condensed Matter (C10)</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Particles and Fields (C11)</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Nuclear Physics (C12)</a:t>
            </a:r>
          </a:p>
          <a:p>
            <a:pPr algn="l"/>
            <a:r>
              <a:rPr lang="en-US" sz="1800" dirty="0">
                <a:highlight>
                  <a:srgbClr val="FFFF00"/>
                </a:highlight>
                <a:latin typeface="Arial" panose="020B0604020202020204" pitchFamily="34" charset="0"/>
                <a:cs typeface="Arial" panose="020B0604020202020204" pitchFamily="34" charset="0"/>
              </a:rPr>
              <a:t>• </a:t>
            </a:r>
            <a:r>
              <a:rPr lang="en-US" dirty="0">
                <a:highlight>
                  <a:srgbClr val="FFFF00"/>
                </a:highlight>
                <a:latin typeface="Arial" panose="020B0604020202020204" pitchFamily="34" charset="0"/>
                <a:cs typeface="Arial" panose="020B0604020202020204" pitchFamily="34" charset="0"/>
              </a:rPr>
              <a:t>Physics for Development (C13)</a:t>
            </a:r>
          </a:p>
          <a:p>
            <a:pPr algn="l"/>
            <a:r>
              <a:rPr lang="en-US" sz="1800" dirty="0">
                <a:latin typeface="Arial" panose="020B0604020202020204" pitchFamily="34" charset="0"/>
                <a:cs typeface="Arial" panose="020B0604020202020204" pitchFamily="34" charset="0"/>
              </a:rPr>
              <a:t>• </a:t>
            </a:r>
            <a:r>
              <a:rPr lang="en-US" dirty="0">
                <a:highlight>
                  <a:srgbClr val="00FFFF"/>
                </a:highlight>
                <a:latin typeface="Arial" panose="020B0604020202020204" pitchFamily="34" charset="0"/>
                <a:cs typeface="Arial" panose="020B0604020202020204" pitchFamily="34" charset="0"/>
              </a:rPr>
              <a:t>Physics Education (C14)</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Atomic Molecular and Optical Physics (C15)</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Plasma Physics (C16)</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Laser Physics and Photonics (C17)</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Mathematical Physics (C18)</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Astrophysics (C19)</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Computational Physics (C20)</a:t>
            </a:r>
          </a:p>
          <a:p>
            <a:pPr algn="l"/>
            <a:endParaRPr lang="en-US" dirty="0">
              <a:latin typeface="Arial" panose="020B0604020202020204" pitchFamily="34" charset="0"/>
              <a:cs typeface="Arial" panose="020B0604020202020204" pitchFamily="34" charset="0"/>
            </a:endParaRPr>
          </a:p>
          <a:p>
            <a:pPr algn="l"/>
            <a:r>
              <a:rPr lang="en-US" dirty="0">
                <a:latin typeface="Arial" panose="020B0604020202020204" pitchFamily="34" charset="0"/>
                <a:cs typeface="Arial" panose="020B0604020202020204" pitchFamily="34" charset="0"/>
              </a:rPr>
              <a:t>(There are no commissions 2 and 7)</a:t>
            </a:r>
          </a:p>
        </p:txBody>
      </p:sp>
      <p:pic>
        <p:nvPicPr>
          <p:cNvPr id="2050" name="Picture 2" descr="http://iupap.org/wp-content/uploads/2013/04/P1050322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000" y="6700726"/>
            <a:ext cx="5634681" cy="259140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39312051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254000"/>
            <a:ext cx="11099800" cy="824523"/>
          </a:xfrm>
        </p:spPr>
        <p:txBody>
          <a:bodyPr>
            <a:noAutofit/>
          </a:bodyPr>
          <a:lstStyle/>
          <a:p>
            <a:r>
              <a:rPr lang="en-US" sz="5400" b="1" dirty="0">
                <a:latin typeface="Arial" panose="020B0604020202020204" pitchFamily="34" charset="0"/>
                <a:cs typeface="Arial" panose="020B0604020202020204" pitchFamily="34" charset="0"/>
              </a:rPr>
              <a:t>Affiliated Commissions</a:t>
            </a:r>
          </a:p>
        </p:txBody>
      </p:sp>
      <p:sp>
        <p:nvSpPr>
          <p:cNvPr id="3" name="Rectangle 2"/>
          <p:cNvSpPr/>
          <p:nvPr/>
        </p:nvSpPr>
        <p:spPr>
          <a:xfrm>
            <a:off x="347786" y="1409700"/>
            <a:ext cx="4185140" cy="7511734"/>
          </a:xfrm>
          <a:prstGeom prst="rect">
            <a:avLst/>
          </a:prstGeom>
        </p:spPr>
        <p:txBody>
          <a:bodyPr wrap="square" lIns="91436" tIns="45719" rIns="91436" bIns="45719">
            <a:spAutoFit/>
          </a:bodyPr>
          <a:lstStyle/>
          <a:p>
            <a:pPr algn="l"/>
            <a:endParaRPr lang="en-US" sz="3413" dirty="0">
              <a:latin typeface="Helvetica-Light"/>
            </a:endParaRPr>
          </a:p>
          <a:p>
            <a:pPr marL="457200" indent="-457200" algn="l">
              <a:buFont typeface="Arial" panose="020B0604020202020204" pitchFamily="34" charset="0"/>
              <a:buChar char="•"/>
            </a:pPr>
            <a:r>
              <a:rPr lang="en-US" sz="2800" dirty="0">
                <a:latin typeface="Arial" panose="020B0604020202020204" pitchFamily="34" charset="0"/>
                <a:cs typeface="Arial" panose="020B0604020202020204" pitchFamily="34" charset="0"/>
              </a:rPr>
              <a:t>International committees or organizations of physicists, with their own administrative structure,  who wish to join IUPAP commissions </a:t>
            </a:r>
          </a:p>
          <a:p>
            <a:pPr algn="l"/>
            <a:endParaRPr lang="en-US" sz="2800" dirty="0">
              <a:latin typeface="Arial" panose="020B0604020202020204" pitchFamily="34" charset="0"/>
              <a:cs typeface="Arial" panose="020B0604020202020204" pitchFamily="34" charset="0"/>
            </a:endParaRPr>
          </a:p>
          <a:p>
            <a:pPr marL="342882" indent="-342882" algn="l">
              <a:buFont typeface="Arial" panose="020B0604020202020204" pitchFamily="34" charset="0"/>
              <a:buChar char="•"/>
            </a:pPr>
            <a:r>
              <a:rPr lang="en-US" sz="2800" dirty="0">
                <a:latin typeface="Arial" panose="020B0604020202020204" pitchFamily="34" charset="0"/>
                <a:cs typeface="Arial" panose="020B0604020202020204" pitchFamily="34" charset="0"/>
              </a:rPr>
              <a:t>Currently there are 4 +2 affiliated commissions</a:t>
            </a:r>
          </a:p>
          <a:p>
            <a:pPr algn="l"/>
            <a:endParaRPr lang="en-US" sz="2800" dirty="0">
              <a:latin typeface="Arial" panose="020B0604020202020204" pitchFamily="34" charset="0"/>
              <a:cs typeface="Arial" panose="020B0604020202020204" pitchFamily="34" charset="0"/>
            </a:endParaRPr>
          </a:p>
          <a:p>
            <a:pPr marL="342882" indent="-342882" algn="l">
              <a:buFont typeface="Arial" panose="020B0604020202020204" pitchFamily="34" charset="0"/>
              <a:buChar char="•"/>
            </a:pPr>
            <a:r>
              <a:rPr lang="en-US" sz="2800" dirty="0">
                <a:latin typeface="Arial" panose="020B0604020202020204" pitchFamily="34" charset="0"/>
                <a:cs typeface="Arial" panose="020B0604020202020204" pitchFamily="34" charset="0"/>
              </a:rPr>
              <a:t>Participate in IUPAP</a:t>
            </a:r>
          </a:p>
          <a:p>
            <a:pPr algn="l"/>
            <a:r>
              <a:rPr lang="en-US" sz="2800" dirty="0">
                <a:latin typeface="Arial" panose="020B0604020202020204" pitchFamily="34" charset="0"/>
                <a:cs typeface="Arial" panose="020B0604020202020204" pitchFamily="34" charset="0"/>
              </a:rPr>
              <a:t>   activities, endorse</a:t>
            </a:r>
          </a:p>
          <a:p>
            <a:pPr algn="l"/>
            <a:r>
              <a:rPr lang="en-US" sz="2800" dirty="0">
                <a:latin typeface="Arial" panose="020B0604020202020204" pitchFamily="34" charset="0"/>
                <a:cs typeface="Arial" panose="020B0604020202020204" pitchFamily="34" charset="0"/>
              </a:rPr>
              <a:t>   IUPAP principles </a:t>
            </a:r>
          </a:p>
        </p:txBody>
      </p:sp>
      <p:sp>
        <p:nvSpPr>
          <p:cNvPr id="4" name="Rectangle 3"/>
          <p:cNvSpPr/>
          <p:nvPr/>
        </p:nvSpPr>
        <p:spPr>
          <a:xfrm>
            <a:off x="4935415" y="1409700"/>
            <a:ext cx="7303478" cy="5547542"/>
          </a:xfrm>
          <a:prstGeom prst="rect">
            <a:avLst/>
          </a:prstGeom>
        </p:spPr>
        <p:txBody>
          <a:bodyPr wrap="square" lIns="91436" tIns="45719" rIns="91436" bIns="45719">
            <a:spAutoFit/>
          </a:bodyPr>
          <a:lstStyle/>
          <a:p>
            <a:pPr algn="l"/>
            <a:endParaRPr lang="en-US" sz="1849" dirty="0">
              <a:latin typeface="Helvetica-Light"/>
            </a:endParaRPr>
          </a:p>
          <a:p>
            <a:pPr algn="l"/>
            <a:r>
              <a:rPr lang="en-US" sz="1600" b="1"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International Commission for Optics (AC1)</a:t>
            </a:r>
          </a:p>
          <a:p>
            <a:pPr algn="l"/>
            <a:r>
              <a:rPr lang="en-US" sz="1600" b="1"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International Commission on General</a:t>
            </a:r>
          </a:p>
          <a:p>
            <a:pPr algn="l"/>
            <a:r>
              <a:rPr lang="en-US" sz="2800" b="1" dirty="0">
                <a:solidFill>
                  <a:srgbClr val="0000FF"/>
                </a:solidFill>
                <a:latin typeface="Arial" panose="020B0604020202020204" pitchFamily="34" charset="0"/>
                <a:cs typeface="Arial" panose="020B0604020202020204" pitchFamily="34" charset="0"/>
              </a:rPr>
              <a:t>  Relativity and Gravitation (AC2)</a:t>
            </a:r>
          </a:p>
          <a:p>
            <a:pPr algn="l"/>
            <a:r>
              <a:rPr lang="en-US" sz="1600" b="1"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International Commission on Acoustics</a:t>
            </a:r>
          </a:p>
          <a:p>
            <a:pPr algn="l"/>
            <a:r>
              <a:rPr lang="en-US" sz="2800"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(AC3)</a:t>
            </a:r>
          </a:p>
          <a:p>
            <a:pPr algn="l"/>
            <a:r>
              <a:rPr lang="en-US" sz="1600" b="1"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International Commission on Medical</a:t>
            </a:r>
          </a:p>
          <a:p>
            <a:pPr algn="l"/>
            <a:r>
              <a:rPr lang="en-US" sz="2800" b="1" dirty="0">
                <a:solidFill>
                  <a:srgbClr val="0000FF"/>
                </a:solidFill>
                <a:latin typeface="Arial" panose="020B0604020202020204" pitchFamily="34" charset="0"/>
                <a:cs typeface="Arial" panose="020B0604020202020204" pitchFamily="34" charset="0"/>
              </a:rPr>
              <a:t> Physics (AC4)</a:t>
            </a:r>
          </a:p>
          <a:p>
            <a:pPr algn="l"/>
            <a:r>
              <a:rPr lang="en-US" sz="1400" b="1" dirty="0">
                <a:solidFill>
                  <a:srgbClr val="0000FF"/>
                </a:solidFill>
                <a:latin typeface="Arial" panose="020B0604020202020204" pitchFamily="34" charset="0"/>
                <a:cs typeface="Arial" panose="020B0604020202020204" pitchFamily="34" charset="0"/>
              </a:rPr>
              <a:t>•</a:t>
            </a:r>
            <a:r>
              <a:rPr lang="en-US" sz="2800" b="1" dirty="0">
                <a:solidFill>
                  <a:srgbClr val="0000FF"/>
                </a:solidFill>
                <a:latin typeface="Arial" panose="020B0604020202020204" pitchFamily="34" charset="0"/>
                <a:cs typeface="Arial" panose="020B0604020202020204" pitchFamily="34" charset="0"/>
              </a:rPr>
              <a:t> </a:t>
            </a:r>
            <a:r>
              <a:rPr lang="en-US" sz="2800" b="1" dirty="0">
                <a:solidFill>
                  <a:srgbClr val="FF0000"/>
                </a:solidFill>
                <a:latin typeface="Arial" panose="020B0604020202020204" pitchFamily="34" charset="0"/>
                <a:cs typeface="Arial" panose="020B0604020202020204" pitchFamily="34" charset="0"/>
              </a:rPr>
              <a:t>International Association of Physics</a:t>
            </a:r>
          </a:p>
          <a:p>
            <a:pPr algn="l"/>
            <a:r>
              <a:rPr lang="en-US" sz="2800" b="1" dirty="0">
                <a:solidFill>
                  <a:srgbClr val="FF0000"/>
                </a:solidFill>
                <a:latin typeface="Arial" panose="020B0604020202020204" pitchFamily="34" charset="0"/>
                <a:cs typeface="Arial" panose="020B0604020202020204" pitchFamily="34" charset="0"/>
              </a:rPr>
              <a:t> Students (AC5 New)</a:t>
            </a:r>
          </a:p>
          <a:p>
            <a:pPr algn="l"/>
            <a:r>
              <a:rPr lang="en-US" sz="1400" b="1" dirty="0">
                <a:solidFill>
                  <a:srgbClr val="0000FF"/>
                </a:solidFill>
                <a:latin typeface="Arial" panose="020B0604020202020204" pitchFamily="34" charset="0"/>
                <a:cs typeface="Arial" panose="020B0604020202020204" pitchFamily="34" charset="0"/>
              </a:rPr>
              <a:t>•</a:t>
            </a:r>
            <a:r>
              <a:rPr lang="en-US" sz="2800" b="1" dirty="0">
                <a:solidFill>
                  <a:srgbClr val="0000FF"/>
                </a:solidFill>
                <a:latin typeface="Arial" panose="020B0604020202020204" pitchFamily="34" charset="0"/>
                <a:cs typeface="Arial" panose="020B0604020202020204" pitchFamily="34" charset="0"/>
              </a:rPr>
              <a:t> Affiliated Commission on the History</a:t>
            </a:r>
          </a:p>
          <a:p>
            <a:pPr algn="l"/>
            <a:r>
              <a:rPr lang="en-US" sz="2800" b="1" dirty="0">
                <a:solidFill>
                  <a:srgbClr val="0000FF"/>
                </a:solidFill>
                <a:latin typeface="Arial" panose="020B0604020202020204" pitchFamily="34" charset="0"/>
                <a:cs typeface="Arial" panose="020B0604020202020204" pitchFamily="34" charset="0"/>
              </a:rPr>
              <a:t> and Philosophy of Physics (AC6 New)</a:t>
            </a:r>
          </a:p>
        </p:txBody>
      </p:sp>
    </p:spTree>
    <p:extLst>
      <p:ext uri="{BB962C8B-B14F-4D97-AF65-F5344CB8AC3E}">
        <p14:creationId xmlns:p14="http://schemas.microsoft.com/office/powerpoint/2010/main" val="233796878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1" y="0"/>
            <a:ext cx="10933722" cy="888274"/>
          </a:xfrm>
        </p:spPr>
        <p:txBody>
          <a:bodyPr>
            <a:normAutofit/>
          </a:bodyPr>
          <a:lstStyle/>
          <a:p>
            <a:r>
              <a:rPr lang="en-US" sz="4000" b="1" dirty="0">
                <a:latin typeface="Arial" panose="020B0604020202020204" pitchFamily="34" charset="0"/>
                <a:cs typeface="Arial" panose="020B0604020202020204" pitchFamily="34" charset="0"/>
              </a:rPr>
              <a:t>Working Groups</a:t>
            </a:r>
          </a:p>
        </p:txBody>
      </p:sp>
      <p:sp>
        <p:nvSpPr>
          <p:cNvPr id="3" name="Rectangle 2"/>
          <p:cNvSpPr/>
          <p:nvPr/>
        </p:nvSpPr>
        <p:spPr>
          <a:xfrm>
            <a:off x="174642" y="1084218"/>
            <a:ext cx="10158078" cy="5262979"/>
          </a:xfrm>
          <a:prstGeom prst="rect">
            <a:avLst/>
          </a:prstGeom>
        </p:spPr>
        <p:txBody>
          <a:bodyPr wrap="square">
            <a:spAutoFit/>
          </a:bodyPr>
          <a:lstStyle/>
          <a:p>
            <a:pPr algn="l"/>
            <a:r>
              <a:rPr lang="en-US" b="1" dirty="0">
                <a:solidFill>
                  <a:schemeClr val="accent1">
                    <a:lumMod val="50000"/>
                  </a:schemeClr>
                </a:solidFill>
                <a:latin typeface="Arial" panose="020B0604020202020204" pitchFamily="34" charset="0"/>
                <a:cs typeface="Arial" panose="020B0604020202020204" pitchFamily="34" charset="0"/>
              </a:rPr>
              <a:t>WG1: International Committee for Future Accelerators (ICFA)</a:t>
            </a:r>
          </a:p>
          <a:p>
            <a:pPr algn="l"/>
            <a:r>
              <a:rPr lang="en-US" b="1" dirty="0">
                <a:solidFill>
                  <a:schemeClr val="accent1">
                    <a:lumMod val="50000"/>
                  </a:schemeClr>
                </a:solidFill>
                <a:highlight>
                  <a:srgbClr val="FFFF00"/>
                </a:highlight>
                <a:latin typeface="Arial" panose="020B0604020202020204" pitchFamily="34" charset="0"/>
                <a:cs typeface="Arial" panose="020B0604020202020204" pitchFamily="34" charset="0"/>
              </a:rPr>
              <a:t>WG2: Communication in Physics</a:t>
            </a:r>
          </a:p>
          <a:p>
            <a:pPr algn="l"/>
            <a:r>
              <a:rPr lang="en-US" b="1" dirty="0">
                <a:solidFill>
                  <a:schemeClr val="accent1">
                    <a:lumMod val="50000"/>
                  </a:schemeClr>
                </a:solidFill>
                <a:highlight>
                  <a:srgbClr val="FFFF00"/>
                </a:highlight>
                <a:latin typeface="Arial" panose="020B0604020202020204" pitchFamily="34" charset="0"/>
                <a:cs typeface="Arial" panose="020B0604020202020204" pitchFamily="34" charset="0"/>
              </a:rPr>
              <a:t>WG5: Women in Physics</a:t>
            </a:r>
          </a:p>
          <a:p>
            <a:pPr algn="l"/>
            <a:r>
              <a:rPr lang="en-US" b="1" dirty="0">
                <a:solidFill>
                  <a:schemeClr val="accent1">
                    <a:lumMod val="50000"/>
                  </a:schemeClr>
                </a:solidFill>
                <a:latin typeface="Arial" panose="020B0604020202020204" pitchFamily="34" charset="0"/>
                <a:cs typeface="Arial" panose="020B0604020202020204" pitchFamily="34" charset="0"/>
              </a:rPr>
              <a:t>WG7: International Committee on Ultrahigh Intensity Lasers (ICUIL)</a:t>
            </a:r>
          </a:p>
          <a:p>
            <a:pPr algn="l"/>
            <a:r>
              <a:rPr lang="en-US" b="1" dirty="0">
                <a:solidFill>
                  <a:schemeClr val="accent1">
                    <a:lumMod val="50000"/>
                  </a:schemeClr>
                </a:solidFill>
                <a:latin typeface="Arial" panose="020B0604020202020204" pitchFamily="34" charset="0"/>
                <a:cs typeface="Arial" panose="020B0604020202020204" pitchFamily="34" charset="0"/>
              </a:rPr>
              <a:t>WG9: International Cooperation in Nuclear Physics (ICNP)</a:t>
            </a:r>
          </a:p>
          <a:p>
            <a:pPr algn="l"/>
            <a:r>
              <a:rPr lang="en-US" b="1" dirty="0">
                <a:solidFill>
                  <a:schemeClr val="accent1">
                    <a:lumMod val="50000"/>
                  </a:schemeClr>
                </a:solidFill>
                <a:latin typeface="Arial" panose="020B0604020202020204" pitchFamily="34" charset="0"/>
                <a:cs typeface="Arial" panose="020B0604020202020204" pitchFamily="34" charset="0"/>
              </a:rPr>
              <a:t>WG10: </a:t>
            </a:r>
            <a:r>
              <a:rPr lang="en-US" b="1" dirty="0" err="1">
                <a:solidFill>
                  <a:schemeClr val="accent1">
                    <a:lumMod val="50000"/>
                  </a:schemeClr>
                </a:solidFill>
                <a:latin typeface="Arial" panose="020B0604020202020204" pitchFamily="34" charset="0"/>
                <a:cs typeface="Arial" panose="020B0604020202020204" pitchFamily="34" charset="0"/>
              </a:rPr>
              <a:t>Astroparticle</a:t>
            </a:r>
            <a:r>
              <a:rPr lang="en-US" b="1" dirty="0">
                <a:solidFill>
                  <a:schemeClr val="accent1">
                    <a:lumMod val="50000"/>
                  </a:schemeClr>
                </a:solidFill>
                <a:latin typeface="Arial" panose="020B0604020202020204" pitchFamily="34" charset="0"/>
                <a:cs typeface="Arial" panose="020B0604020202020204" pitchFamily="34" charset="0"/>
              </a:rPr>
              <a:t> Physics International Committee (</a:t>
            </a:r>
            <a:r>
              <a:rPr lang="en-US" b="1" dirty="0" err="1">
                <a:solidFill>
                  <a:schemeClr val="accent1">
                    <a:lumMod val="50000"/>
                  </a:schemeClr>
                </a:solidFill>
                <a:latin typeface="Arial" panose="020B0604020202020204" pitchFamily="34" charset="0"/>
                <a:cs typeface="Arial" panose="020B0604020202020204" pitchFamily="34" charset="0"/>
              </a:rPr>
              <a:t>ApPIC</a:t>
            </a:r>
            <a:r>
              <a:rPr lang="en-US" b="1" dirty="0">
                <a:solidFill>
                  <a:schemeClr val="accent1">
                    <a:lumMod val="50000"/>
                  </a:schemeClr>
                </a:solidFill>
                <a:latin typeface="Arial" panose="020B0604020202020204" pitchFamily="34" charset="0"/>
                <a:cs typeface="Arial" panose="020B0604020202020204" pitchFamily="34" charset="0"/>
              </a:rPr>
              <a:t>)</a:t>
            </a:r>
          </a:p>
          <a:p>
            <a:pPr algn="l"/>
            <a:r>
              <a:rPr lang="en-US" b="1" dirty="0">
                <a:solidFill>
                  <a:schemeClr val="accent1">
                    <a:lumMod val="50000"/>
                  </a:schemeClr>
                </a:solidFill>
                <a:latin typeface="Arial" panose="020B0604020202020204" pitchFamily="34" charset="0"/>
                <a:cs typeface="Arial" panose="020B0604020202020204" pitchFamily="34" charset="0"/>
              </a:rPr>
              <a:t>WG11: Gravitational Wave International Committee (GWIC)</a:t>
            </a:r>
          </a:p>
          <a:p>
            <a:pPr algn="l"/>
            <a:r>
              <a:rPr lang="en-US" b="1" dirty="0">
                <a:solidFill>
                  <a:schemeClr val="accent1">
                    <a:lumMod val="50000"/>
                  </a:schemeClr>
                </a:solidFill>
                <a:latin typeface="Arial" panose="020B0604020202020204" pitchFamily="34" charset="0"/>
                <a:cs typeface="Arial" panose="020B0604020202020204" pitchFamily="34" charset="0"/>
              </a:rPr>
              <a:t>WG12: Energy</a:t>
            </a:r>
          </a:p>
          <a:p>
            <a:pPr algn="l"/>
            <a:r>
              <a:rPr lang="en-US" b="1" dirty="0">
                <a:solidFill>
                  <a:schemeClr val="accent1">
                    <a:lumMod val="50000"/>
                  </a:schemeClr>
                </a:solidFill>
                <a:latin typeface="Arial" panose="020B0604020202020204" pitchFamily="34" charset="0"/>
                <a:cs typeface="Arial" panose="020B0604020202020204" pitchFamily="34" charset="0"/>
              </a:rPr>
              <a:t>WG13: Newtonian Constant on Gravitation</a:t>
            </a:r>
          </a:p>
          <a:p>
            <a:pPr algn="l"/>
            <a:r>
              <a:rPr lang="en-US" b="1" dirty="0">
                <a:solidFill>
                  <a:schemeClr val="accent1">
                    <a:lumMod val="50000"/>
                  </a:schemeClr>
                </a:solidFill>
                <a:latin typeface="Arial" panose="020B0604020202020204" pitchFamily="34" charset="0"/>
                <a:cs typeface="Arial" panose="020B0604020202020204" pitchFamily="34" charset="0"/>
              </a:rPr>
              <a:t>WG14: Accelerator Science</a:t>
            </a:r>
          </a:p>
          <a:p>
            <a:pPr algn="l"/>
            <a:r>
              <a:rPr lang="en-US" b="1" dirty="0">
                <a:solidFill>
                  <a:schemeClr val="accent1">
                    <a:lumMod val="50000"/>
                  </a:schemeClr>
                </a:solidFill>
                <a:latin typeface="Arial" panose="020B0604020202020204" pitchFamily="34" charset="0"/>
                <a:cs typeface="Arial" panose="020B0604020202020204" pitchFamily="34" charset="0"/>
              </a:rPr>
              <a:t>WG15: Soft Matter</a:t>
            </a:r>
          </a:p>
          <a:p>
            <a:pPr algn="l"/>
            <a:r>
              <a:rPr lang="en-US" b="1" dirty="0">
                <a:solidFill>
                  <a:schemeClr val="accent1">
                    <a:lumMod val="50000"/>
                  </a:schemeClr>
                </a:solidFill>
                <a:highlight>
                  <a:srgbClr val="FFFF00"/>
                </a:highlight>
                <a:latin typeface="Arial" panose="020B0604020202020204" pitchFamily="34" charset="0"/>
                <a:cs typeface="Arial" panose="020B0604020202020204" pitchFamily="34" charset="0"/>
              </a:rPr>
              <a:t>WG16: Physics and Industry</a:t>
            </a:r>
          </a:p>
          <a:p>
            <a:pPr algn="l"/>
            <a:r>
              <a:rPr lang="en-US" b="1" dirty="0">
                <a:solidFill>
                  <a:schemeClr val="accent1">
                    <a:lumMod val="50000"/>
                  </a:schemeClr>
                </a:solidFill>
                <a:highlight>
                  <a:srgbClr val="FF0000"/>
                </a:highlight>
                <a:latin typeface="Arial" panose="020B0604020202020204" pitchFamily="34" charset="0"/>
                <a:cs typeface="Arial" panose="020B0604020202020204" pitchFamily="34" charset="0"/>
              </a:rPr>
              <a:t>WG17: Centenary – temporary, </a:t>
            </a:r>
            <a:r>
              <a:rPr lang="en-US" b="1" dirty="0">
                <a:solidFill>
                  <a:schemeClr val="accent1">
                    <a:lumMod val="50000"/>
                  </a:schemeClr>
                </a:solidFill>
                <a:latin typeface="Arial" panose="020B0604020202020204" pitchFamily="34" charset="0"/>
                <a:cs typeface="Arial" panose="020B0604020202020204" pitchFamily="34" charset="0"/>
              </a:rPr>
              <a:t>time-sensitive</a:t>
            </a:r>
          </a:p>
          <a:p>
            <a:pPr algn="l"/>
            <a:r>
              <a:rPr lang="en-US" b="1" dirty="0">
                <a:solidFill>
                  <a:schemeClr val="accent1">
                    <a:lumMod val="50000"/>
                  </a:schemeClr>
                </a:solidFill>
                <a:latin typeface="Arial" panose="020B0604020202020204" pitchFamily="34" charset="0"/>
                <a:cs typeface="Arial" panose="020B0604020202020204" pitchFamily="34" charset="0"/>
              </a:rPr>
              <a:t>WG18: EthicsWG19: Quantum Science and Technology</a:t>
            </a:r>
          </a:p>
        </p:txBody>
      </p:sp>
      <p:sp>
        <p:nvSpPr>
          <p:cNvPr id="4" name="Rectangle 3"/>
          <p:cNvSpPr/>
          <p:nvPr/>
        </p:nvSpPr>
        <p:spPr>
          <a:xfrm>
            <a:off x="726445" y="7859294"/>
            <a:ext cx="6452380" cy="1415772"/>
          </a:xfrm>
          <a:prstGeom prst="rect">
            <a:avLst/>
          </a:prstGeom>
        </p:spPr>
        <p:txBody>
          <a:bodyPr wrap="square">
            <a:spAutoFit/>
          </a:bodyPr>
          <a:lstStyle/>
          <a:p>
            <a:pPr algn="l"/>
            <a:endParaRPr lang="en-US" sz="1400" dirty="0">
              <a:solidFill>
                <a:srgbClr val="000000"/>
              </a:solidFill>
              <a:latin typeface="Helvetica-Light"/>
            </a:endParaRPr>
          </a:p>
          <a:p>
            <a:pPr algn="l"/>
            <a:r>
              <a:rPr lang="en-US" dirty="0">
                <a:solidFill>
                  <a:srgbClr val="000000"/>
                </a:solidFill>
                <a:latin typeface="Helvetica-Light"/>
              </a:rPr>
              <a:t>Some working groups have had close links with working groups of the OECD Global Science Forum</a:t>
            </a:r>
            <a:endParaRPr lang="en-US" dirty="0"/>
          </a:p>
        </p:txBody>
      </p:sp>
      <p:pic>
        <p:nvPicPr>
          <p:cNvPr id="5" name="Picture 4"/>
          <p:cNvPicPr>
            <a:picLocks noChangeAspect="1"/>
          </p:cNvPicPr>
          <p:nvPr/>
        </p:nvPicPr>
        <p:blipFill>
          <a:blip r:embed="rId2"/>
          <a:stretch>
            <a:fillRect/>
          </a:stretch>
        </p:blipFill>
        <p:spPr>
          <a:xfrm>
            <a:off x="7297980" y="6347197"/>
            <a:ext cx="4590809" cy="2543153"/>
          </a:xfrm>
          <a:prstGeom prst="rect">
            <a:avLst/>
          </a:prstGeom>
        </p:spPr>
      </p:pic>
      <p:sp>
        <p:nvSpPr>
          <p:cNvPr id="6" name="Rectangle 5"/>
          <p:cNvSpPr/>
          <p:nvPr/>
        </p:nvSpPr>
        <p:spPr>
          <a:xfrm>
            <a:off x="6502401" y="8924120"/>
            <a:ext cx="6181968" cy="830997"/>
          </a:xfrm>
          <a:prstGeom prst="rect">
            <a:avLst/>
          </a:prstGeom>
        </p:spPr>
        <p:txBody>
          <a:bodyPr wrap="square">
            <a:spAutoFit/>
          </a:bodyPr>
          <a:lstStyle/>
          <a:p>
            <a:r>
              <a:rPr lang="en-US" dirty="0"/>
              <a:t>The Working Group on Women in Physics</a:t>
            </a:r>
          </a:p>
        </p:txBody>
      </p:sp>
    </p:spTree>
    <p:extLst>
      <p:ext uri="{BB962C8B-B14F-4D97-AF65-F5344CB8AC3E}">
        <p14:creationId xmlns:p14="http://schemas.microsoft.com/office/powerpoint/2010/main" val="10230838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525312" y="848669"/>
            <a:ext cx="7341140" cy="1219200"/>
          </a:xfrm>
        </p:spPr>
        <p:txBody>
          <a:bodyPr>
            <a:normAutofit/>
          </a:bodyPr>
          <a:lstStyle/>
          <a:p>
            <a:r>
              <a:rPr lang="en-US" sz="6000" b="1" dirty="0">
                <a:latin typeface="Arial" panose="020B0604020202020204" pitchFamily="34" charset="0"/>
                <a:cs typeface="Arial" panose="020B0604020202020204" pitchFamily="34" charset="0"/>
              </a:rPr>
              <a:t>Conferences</a:t>
            </a:r>
          </a:p>
        </p:txBody>
      </p:sp>
      <p:sp>
        <p:nvSpPr>
          <p:cNvPr id="3" name="ZoneTexte 2"/>
          <p:cNvSpPr txBox="1"/>
          <p:nvPr/>
        </p:nvSpPr>
        <p:spPr>
          <a:xfrm>
            <a:off x="222070" y="3632517"/>
            <a:ext cx="12403622" cy="31188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IUPAP sponsors and endorses ~</a:t>
            </a:r>
            <a:r>
              <a:rPr lang="en-US" sz="2800" b="1" dirty="0">
                <a:latin typeface="Arial" panose="020B0604020202020204" pitchFamily="34" charset="0"/>
                <a:cs typeface="Arial" panose="020B0604020202020204" pitchFamily="34" charset="0"/>
              </a:rPr>
              <a:t>50</a:t>
            </a:r>
            <a:r>
              <a:rPr kumimoji="0" lang="en-US" sz="2800" b="1"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 conferences per year</a:t>
            </a:r>
            <a:r>
              <a:rPr kumimoji="0" lang="en-US" sz="2800" b="0"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a:t>
            </a:r>
          </a:p>
          <a:p>
            <a:pPr marL="342900" marR="0" indent="-342900" algn="l" defTabSz="584200" rtl="0" fontAlgn="auto" latinLnBrk="0" hangingPunct="0">
              <a:lnSpc>
                <a:spcPct val="100000"/>
              </a:lnSpc>
              <a:spcBef>
                <a:spcPts val="0"/>
              </a:spcBef>
              <a:spcAft>
                <a:spcPts val="0"/>
              </a:spcAft>
              <a:buClrTx/>
              <a:buSzTx/>
              <a:buFontTx/>
              <a:buChar char="-"/>
              <a:tabLst/>
            </a:pPr>
            <a:r>
              <a:rPr lang="en-US" sz="2800" dirty="0">
                <a:latin typeface="Arial" panose="020B0604020202020204" pitchFamily="34" charset="0"/>
                <a:cs typeface="Arial" panose="020B0604020202020204" pitchFamily="34" charset="0"/>
              </a:rPr>
              <a:t>Very large, medium size, specialized</a:t>
            </a:r>
          </a:p>
          <a:p>
            <a:pPr marL="342900" marR="0" indent="-342900" algn="l" defTabSz="584200" rtl="0" fontAlgn="auto" latinLnBrk="0" hangingPunct="0">
              <a:lnSpc>
                <a:spcPct val="100000"/>
              </a:lnSpc>
              <a:spcBef>
                <a:spcPts val="0"/>
              </a:spcBef>
              <a:spcAft>
                <a:spcPts val="0"/>
              </a:spcAft>
              <a:buClrTx/>
              <a:buSzTx/>
              <a:buFontTx/>
              <a:buChar char="-"/>
              <a:tabLst/>
            </a:pPr>
            <a:r>
              <a:rPr kumimoji="0" lang="en-US" sz="2800" b="0"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everywhere</a:t>
            </a:r>
            <a:r>
              <a:rPr kumimoji="0" lang="en-US" sz="2800" b="0" i="0" u="none" strike="noStrike" cap="none" spc="0" normalizeH="0" dirty="0">
                <a:ln>
                  <a:noFill/>
                </a:ln>
                <a:solidFill>
                  <a:srgbClr val="414141"/>
                </a:solidFill>
                <a:effectLst/>
                <a:uFillTx/>
                <a:latin typeface="Arial" panose="020B0604020202020204" pitchFamily="34" charset="0"/>
                <a:cs typeface="Arial" panose="020B0604020202020204" pitchFamily="34" charset="0"/>
                <a:sym typeface="Palatino"/>
              </a:rPr>
              <a:t> with a special </a:t>
            </a:r>
            <a:r>
              <a:rPr lang="en-US" sz="2800" dirty="0">
                <a:latin typeface="Arial" panose="020B0604020202020204" pitchFamily="34" charset="0"/>
                <a:cs typeface="Arial" panose="020B0604020202020204" pitchFamily="34" charset="0"/>
              </a:rPr>
              <a:t>attention to </a:t>
            </a:r>
            <a:r>
              <a:rPr kumimoji="0" lang="en-US" sz="2800" b="1" i="0" u="none" strike="noStrike" cap="none" spc="0" normalizeH="0" dirty="0">
                <a:ln>
                  <a:noFill/>
                </a:ln>
                <a:solidFill>
                  <a:srgbClr val="414141"/>
                </a:solidFill>
                <a:effectLst/>
                <a:uFillTx/>
                <a:latin typeface="Arial" panose="020B0604020202020204" pitchFamily="34" charset="0"/>
                <a:cs typeface="Arial" panose="020B0604020202020204" pitchFamily="34" charset="0"/>
                <a:sym typeface="Palatino"/>
              </a:rPr>
              <a:t>developing countries</a:t>
            </a:r>
            <a:endParaRPr lang="en-US" sz="2800" baseline="0" dirty="0">
              <a:latin typeface="Arial" panose="020B0604020202020204" pitchFamily="34" charset="0"/>
              <a:cs typeface="Arial" panose="020B0604020202020204" pitchFamily="34" charset="0"/>
            </a:endParaRPr>
          </a:p>
          <a:p>
            <a:pPr marR="0" algn="l" defTabSz="584200" rtl="0" fontAlgn="auto" latinLnBrk="0" hangingPunct="0">
              <a:lnSpc>
                <a:spcPct val="100000"/>
              </a:lnSpc>
              <a:spcBef>
                <a:spcPts val="0"/>
              </a:spcBef>
              <a:spcAft>
                <a:spcPts val="0"/>
              </a:spcAft>
              <a:buClrTx/>
              <a:buSzTx/>
              <a:tabLst/>
            </a:pPr>
            <a:r>
              <a:rPr kumimoji="0" lang="en-US" sz="2800" b="0" i="0" u="none" strike="noStrike" cap="none" spc="0" normalizeH="0" dirty="0">
                <a:ln>
                  <a:noFill/>
                </a:ln>
                <a:solidFill>
                  <a:srgbClr val="414141"/>
                </a:solidFill>
                <a:effectLst/>
                <a:uFillTx/>
                <a:latin typeface="Arial" panose="020B0604020202020204" pitchFamily="34" charset="0"/>
                <a:cs typeface="Arial" panose="020B0604020202020204" pitchFamily="34" charset="0"/>
                <a:sym typeface="Palatino"/>
              </a:rPr>
              <a:t>Requirements are:</a:t>
            </a:r>
          </a:p>
          <a:p>
            <a:pPr marL="342900" marR="0" indent="-342900" algn="l" defTabSz="584200" rtl="0" fontAlgn="auto" latinLnBrk="0" hangingPunct="0">
              <a:lnSpc>
                <a:spcPct val="100000"/>
              </a:lnSpc>
              <a:spcBef>
                <a:spcPts val="0"/>
              </a:spcBef>
              <a:spcAft>
                <a:spcPts val="0"/>
              </a:spcAft>
              <a:buClrTx/>
              <a:buSzTx/>
              <a:buFontTx/>
              <a:buChar char="-"/>
              <a:tabLst/>
            </a:pPr>
            <a:r>
              <a:rPr lang="en-US" sz="2800" b="1" dirty="0">
                <a:latin typeface="Arial" panose="020B0604020202020204" pitchFamily="34" charset="0"/>
                <a:cs typeface="Arial" panose="020B0604020202020204" pitchFamily="34" charset="0"/>
              </a:rPr>
              <a:t>scientific interest</a:t>
            </a:r>
          </a:p>
          <a:p>
            <a:pPr marL="342900" marR="0" indent="-342900" algn="l" defTabSz="584200" rtl="0" fontAlgn="auto" latinLnBrk="0" hangingPunct="0">
              <a:lnSpc>
                <a:spcPct val="100000"/>
              </a:lnSpc>
              <a:spcBef>
                <a:spcPts val="0"/>
              </a:spcBef>
              <a:spcAft>
                <a:spcPts val="0"/>
              </a:spcAft>
              <a:buClrTx/>
              <a:buSzTx/>
              <a:buFontTx/>
              <a:buChar char="-"/>
              <a:tabLst/>
            </a:pPr>
            <a:r>
              <a:rPr lang="en-US" sz="2800" b="1" dirty="0">
                <a:latin typeface="Arial" panose="020B0604020202020204" pitchFamily="34" charset="0"/>
                <a:cs typeface="Arial" panose="020B0604020202020204" pitchFamily="34" charset="0"/>
              </a:rPr>
              <a:t>w</a:t>
            </a:r>
            <a:r>
              <a:rPr kumimoji="0" lang="en-US" sz="2800" b="1"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orldwide</a:t>
            </a:r>
            <a:r>
              <a:rPr kumimoji="0" lang="en-US" sz="2800" b="1" i="0" u="none" strike="noStrike" cap="none" spc="0" normalizeH="0" dirty="0">
                <a:ln>
                  <a:noFill/>
                </a:ln>
                <a:solidFill>
                  <a:srgbClr val="414141"/>
                </a:solidFill>
                <a:effectLst/>
                <a:uFillTx/>
                <a:latin typeface="Arial" panose="020B0604020202020204" pitchFamily="34" charset="0"/>
                <a:cs typeface="Arial" panose="020B0604020202020204" pitchFamily="34" charset="0"/>
                <a:sym typeface="Palatino"/>
              </a:rPr>
              <a:t> attendance with no a priori restriction or difficulty to attend</a:t>
            </a:r>
          </a:p>
          <a:p>
            <a:pPr marL="342900" marR="0" indent="-342900" algn="l" defTabSz="584200" rtl="0" fontAlgn="auto" latinLnBrk="0" hangingPunct="0">
              <a:lnSpc>
                <a:spcPct val="100000"/>
              </a:lnSpc>
              <a:spcBef>
                <a:spcPts val="0"/>
              </a:spcBef>
              <a:spcAft>
                <a:spcPts val="0"/>
              </a:spcAft>
              <a:buClrTx/>
              <a:buSzTx/>
              <a:buFontTx/>
              <a:buChar char="-"/>
              <a:tabLst/>
            </a:pPr>
            <a:r>
              <a:rPr lang="en-US" sz="2800" b="1" baseline="0" dirty="0">
                <a:latin typeface="Arial" panose="020B0604020202020204" pitchFamily="34" charset="0"/>
                <a:cs typeface="Arial" panose="020B0604020202020204" pitchFamily="34" charset="0"/>
              </a:rPr>
              <a:t>inclusiveness and diversi</a:t>
            </a:r>
            <a:r>
              <a:rPr lang="en-US" sz="2800" baseline="0" dirty="0">
                <a:latin typeface="Arial" panose="020B0604020202020204" pitchFamily="34" charset="0"/>
                <a:cs typeface="Arial" panose="020B0604020202020204" pitchFamily="34" charset="0"/>
              </a:rPr>
              <a:t>ty</a:t>
            </a:r>
          </a:p>
        </p:txBody>
      </p:sp>
      <p:pic>
        <p:nvPicPr>
          <p:cNvPr id="4" name="Picture 3"/>
          <p:cNvPicPr>
            <a:picLocks noChangeAspect="1"/>
          </p:cNvPicPr>
          <p:nvPr/>
        </p:nvPicPr>
        <p:blipFill>
          <a:blip r:embed="rId2"/>
          <a:stretch>
            <a:fillRect/>
          </a:stretch>
        </p:blipFill>
        <p:spPr>
          <a:xfrm>
            <a:off x="6986891" y="6562725"/>
            <a:ext cx="5638800" cy="3190875"/>
          </a:xfrm>
          <a:prstGeom prst="rect">
            <a:avLst/>
          </a:prstGeom>
        </p:spPr>
      </p:pic>
      <p:pic>
        <p:nvPicPr>
          <p:cNvPr id="5" name="Picture 4"/>
          <p:cNvPicPr>
            <a:picLocks noChangeAspect="1"/>
          </p:cNvPicPr>
          <p:nvPr/>
        </p:nvPicPr>
        <p:blipFill>
          <a:blip r:embed="rId3"/>
          <a:stretch>
            <a:fillRect/>
          </a:stretch>
        </p:blipFill>
        <p:spPr>
          <a:xfrm>
            <a:off x="0" y="48411"/>
            <a:ext cx="5829300" cy="2581275"/>
          </a:xfrm>
          <a:prstGeom prst="rect">
            <a:avLst/>
          </a:prstGeom>
        </p:spPr>
      </p:pic>
      <p:pic>
        <p:nvPicPr>
          <p:cNvPr id="6" name="Picture 5"/>
          <p:cNvPicPr>
            <a:picLocks noChangeAspect="1"/>
          </p:cNvPicPr>
          <p:nvPr/>
        </p:nvPicPr>
        <p:blipFill>
          <a:blip r:embed="rId4"/>
          <a:stretch>
            <a:fillRect/>
          </a:stretch>
        </p:blipFill>
        <p:spPr>
          <a:xfrm>
            <a:off x="1633841" y="7545944"/>
            <a:ext cx="5353050" cy="2228850"/>
          </a:xfrm>
          <a:prstGeom prst="rect">
            <a:avLst/>
          </a:prstGeom>
        </p:spPr>
      </p:pic>
    </p:spTree>
    <p:extLst>
      <p:ext uri="{BB962C8B-B14F-4D97-AF65-F5344CB8AC3E}">
        <p14:creationId xmlns:p14="http://schemas.microsoft.com/office/powerpoint/2010/main" val="260395491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1207" y="757049"/>
            <a:ext cx="11988800" cy="1219200"/>
          </a:xfrm>
        </p:spPr>
        <p:txBody>
          <a:bodyPr>
            <a:normAutofit/>
          </a:bodyPr>
          <a:lstStyle/>
          <a:p>
            <a:r>
              <a:rPr lang="en-US" sz="4400" b="1" dirty="0">
                <a:latin typeface="Arial" panose="020B0604020202020204" pitchFamily="34" charset="0"/>
                <a:cs typeface="Arial" panose="020B0604020202020204" pitchFamily="34" charset="0"/>
              </a:rPr>
              <a:t>Early Career Scientific Prize Awards</a:t>
            </a:r>
          </a:p>
        </p:txBody>
      </p:sp>
      <p:sp>
        <p:nvSpPr>
          <p:cNvPr id="3" name="ZoneTexte 2"/>
          <p:cNvSpPr txBox="1"/>
          <p:nvPr/>
        </p:nvSpPr>
        <p:spPr>
          <a:xfrm>
            <a:off x="762152" y="2728273"/>
            <a:ext cx="11971441" cy="39805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indent="-457200" algn="l">
              <a:buFont typeface="Arial" panose="020B0604020202020204" pitchFamily="34" charset="0"/>
              <a:buChar char="•"/>
            </a:pPr>
            <a:r>
              <a:rPr lang="fr-FR" sz="2800" b="0" dirty="0">
                <a:latin typeface="Arial" panose="020B0604020202020204" pitchFamily="34" charset="0"/>
                <a:cs typeface="Arial" panose="020B0604020202020204" pitchFamily="34" charset="0"/>
              </a:rPr>
              <a:t>The </a:t>
            </a:r>
            <a:r>
              <a:rPr lang="fr-FR" sz="2800" b="0" dirty="0" err="1">
                <a:latin typeface="Arial" panose="020B0604020202020204" pitchFamily="34" charset="0"/>
                <a:cs typeface="Arial" panose="020B0604020202020204" pitchFamily="34" charset="0"/>
              </a:rPr>
              <a:t>Early</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Career</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Scientist</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Prize</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is</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granted</a:t>
            </a:r>
            <a:r>
              <a:rPr lang="fr-FR" sz="2800" b="0" dirty="0">
                <a:latin typeface="Arial" panose="020B0604020202020204" pitchFamily="34" charset="0"/>
                <a:cs typeface="Arial" panose="020B0604020202020204" pitchFamily="34" charset="0"/>
              </a:rPr>
              <a:t> by IUPAP on the </a:t>
            </a:r>
            <a:r>
              <a:rPr lang="fr-FR" sz="2800" b="0" dirty="0" err="1">
                <a:latin typeface="Arial" panose="020B0604020202020204" pitchFamily="34" charset="0"/>
                <a:cs typeface="Arial" panose="020B0604020202020204" pitchFamily="34" charset="0"/>
              </a:rPr>
              <a:t>recommendation</a:t>
            </a:r>
            <a:r>
              <a:rPr lang="fr-FR" sz="2800" b="0" dirty="0">
                <a:latin typeface="Arial" panose="020B0604020202020204" pitchFamily="34" charset="0"/>
                <a:cs typeface="Arial" panose="020B0604020202020204" pitchFamily="34" charset="0"/>
              </a:rPr>
              <a:t> of a Commission or an </a:t>
            </a:r>
            <a:r>
              <a:rPr lang="fr-FR" sz="2800" b="0" dirty="0" err="1">
                <a:latin typeface="Arial" panose="020B0604020202020204" pitchFamily="34" charset="0"/>
                <a:cs typeface="Arial" panose="020B0604020202020204" pitchFamily="34" charset="0"/>
              </a:rPr>
              <a:t>Affiliated</a:t>
            </a:r>
            <a:r>
              <a:rPr lang="fr-FR" sz="2800" b="0" dirty="0">
                <a:latin typeface="Arial" panose="020B0604020202020204" pitchFamily="34" charset="0"/>
                <a:cs typeface="Arial" panose="020B0604020202020204" pitchFamily="34" charset="0"/>
              </a:rPr>
              <a:t> Commission.</a:t>
            </a:r>
          </a:p>
          <a:p>
            <a:pPr algn="l"/>
            <a:endParaRPr lang="fr-FR" sz="2800" b="0" dirty="0">
              <a:latin typeface="Arial" panose="020B0604020202020204" pitchFamily="34" charset="0"/>
              <a:cs typeface="Arial" panose="020B0604020202020204" pitchFamily="34" charset="0"/>
            </a:endParaRPr>
          </a:p>
          <a:p>
            <a:pPr marL="457200" indent="-457200" algn="l">
              <a:buFont typeface="Arial" panose="020B0604020202020204" pitchFamily="34" charset="0"/>
              <a:buChar char="•"/>
            </a:pPr>
            <a:r>
              <a:rPr lang="fr-FR" sz="2800" b="0" dirty="0">
                <a:latin typeface="Arial" panose="020B0604020202020204" pitchFamily="34" charset="0"/>
                <a:cs typeface="Arial" panose="020B0604020202020204" pitchFamily="34" charset="0"/>
              </a:rPr>
              <a:t>The </a:t>
            </a:r>
            <a:r>
              <a:rPr lang="fr-FR" sz="2800" b="0" dirty="0" err="1">
                <a:latin typeface="Arial" panose="020B0604020202020204" pitchFamily="34" charset="0"/>
                <a:cs typeface="Arial" panose="020B0604020202020204" pitchFamily="34" charset="0"/>
              </a:rPr>
              <a:t>award</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consists</a:t>
            </a:r>
            <a:r>
              <a:rPr lang="fr-FR" sz="2800" b="0" dirty="0">
                <a:latin typeface="Arial" panose="020B0604020202020204" pitchFamily="34" charset="0"/>
                <a:cs typeface="Arial" panose="020B0604020202020204" pitchFamily="34" charset="0"/>
              </a:rPr>
              <a:t> of a </a:t>
            </a:r>
            <a:r>
              <a:rPr lang="fr-FR" sz="2800" b="0" dirty="0" err="1">
                <a:latin typeface="Arial" panose="020B0604020202020204" pitchFamily="34" charset="0"/>
                <a:cs typeface="Arial" panose="020B0604020202020204" pitchFamily="34" charset="0"/>
              </a:rPr>
              <a:t>certificate</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medal</a:t>
            </a:r>
            <a:r>
              <a:rPr lang="fr-FR" sz="2800" b="0" dirty="0">
                <a:latin typeface="Arial" panose="020B0604020202020204" pitchFamily="34" charset="0"/>
                <a:cs typeface="Arial" panose="020B0604020202020204" pitchFamily="34" charset="0"/>
              </a:rPr>
              <a:t> and a </a:t>
            </a:r>
            <a:r>
              <a:rPr lang="fr-FR" sz="2800" b="0" dirty="0" err="1">
                <a:latin typeface="Arial" panose="020B0604020202020204" pitchFamily="34" charset="0"/>
                <a:cs typeface="Arial" panose="020B0604020202020204" pitchFamily="34" charset="0"/>
              </a:rPr>
              <a:t>monetary</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award</a:t>
            </a:r>
            <a:r>
              <a:rPr lang="fr-FR" sz="2800" b="0" dirty="0">
                <a:latin typeface="Arial" panose="020B0604020202020204" pitchFamily="34" charset="0"/>
                <a:cs typeface="Arial" panose="020B0604020202020204" pitchFamily="34" charset="0"/>
              </a:rPr>
              <a:t>. </a:t>
            </a:r>
          </a:p>
          <a:p>
            <a:pPr algn="l"/>
            <a:endParaRPr lang="fr-FR" sz="2800" b="0" dirty="0">
              <a:latin typeface="Arial" panose="020B0604020202020204" pitchFamily="34" charset="0"/>
              <a:cs typeface="Arial" panose="020B0604020202020204" pitchFamily="34" charset="0"/>
            </a:endParaRPr>
          </a:p>
          <a:p>
            <a:pPr marL="457200" indent="-457200" algn="l">
              <a:buFont typeface="Arial" panose="020B0604020202020204" pitchFamily="34" charset="0"/>
              <a:buChar char="•"/>
            </a:pPr>
            <a:r>
              <a:rPr lang="fr-FR" sz="2800" b="0" dirty="0">
                <a:latin typeface="Arial" panose="020B0604020202020204" pitchFamily="34" charset="0"/>
                <a:cs typeface="Arial" panose="020B0604020202020204" pitchFamily="34" charset="0"/>
              </a:rPr>
              <a:t>A </a:t>
            </a:r>
            <a:r>
              <a:rPr lang="fr-FR" sz="2800" b="0" dirty="0" err="1">
                <a:latin typeface="Arial" panose="020B0604020202020204" pitchFamily="34" charset="0"/>
                <a:cs typeface="Arial" panose="020B0604020202020204" pitchFamily="34" charset="0"/>
              </a:rPr>
              <a:t>presentation</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also</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takes</a:t>
            </a:r>
            <a:r>
              <a:rPr lang="fr-FR" sz="2800" b="0" dirty="0">
                <a:latin typeface="Arial" panose="020B0604020202020204" pitchFamily="34" charset="0"/>
                <a:cs typeface="Arial" panose="020B0604020202020204" pitchFamily="34" charset="0"/>
              </a:rPr>
              <a:t> place at an international </a:t>
            </a:r>
            <a:r>
              <a:rPr lang="fr-FR" sz="2800" b="0" dirty="0" err="1">
                <a:latin typeface="Arial" panose="020B0604020202020204" pitchFamily="34" charset="0"/>
                <a:cs typeface="Arial" panose="020B0604020202020204" pitchFamily="34" charset="0"/>
              </a:rPr>
              <a:t>conference</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sponsored</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through</a:t>
            </a:r>
            <a:r>
              <a:rPr lang="fr-FR" sz="2800" b="0" dirty="0">
                <a:latin typeface="Arial" panose="020B0604020202020204" pitchFamily="34" charset="0"/>
                <a:cs typeface="Arial" panose="020B0604020202020204" pitchFamily="34" charset="0"/>
              </a:rPr>
              <a:t> the commission. </a:t>
            </a:r>
          </a:p>
          <a:p>
            <a:pPr algn="l"/>
            <a:endParaRPr lang="fr-FR" sz="2800" b="0" dirty="0">
              <a:latin typeface="Arial" panose="020B0604020202020204" pitchFamily="34" charset="0"/>
              <a:cs typeface="Arial" panose="020B0604020202020204" pitchFamily="34" charset="0"/>
            </a:endParaRPr>
          </a:p>
          <a:p>
            <a:pPr marL="457200" indent="-457200" algn="l">
              <a:buFont typeface="Arial" panose="020B0604020202020204" pitchFamily="34" charset="0"/>
              <a:buChar char="•"/>
            </a:pPr>
            <a:r>
              <a:rPr lang="fr-FR" sz="2800" b="0" dirty="0">
                <a:latin typeface="Arial" panose="020B0604020202020204" pitchFamily="34" charset="0"/>
                <a:cs typeface="Arial" panose="020B0604020202020204" pitchFamily="34" charset="0"/>
              </a:rPr>
              <a:t>192 </a:t>
            </a:r>
            <a:r>
              <a:rPr lang="fr-FR" sz="2800" b="0" dirty="0" err="1">
                <a:latin typeface="Arial" panose="020B0604020202020204" pitchFamily="34" charset="0"/>
                <a:cs typeface="Arial" panose="020B0604020202020204" pitchFamily="34" charset="0"/>
              </a:rPr>
              <a:t>prizes</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awarded</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between</a:t>
            </a:r>
            <a:r>
              <a:rPr lang="fr-FR" sz="2800" b="0" dirty="0">
                <a:latin typeface="Arial" panose="020B0604020202020204" pitchFamily="34" charset="0"/>
                <a:cs typeface="Arial" panose="020B0604020202020204" pitchFamily="34" charset="0"/>
              </a:rPr>
              <a:t> 2006 and 2018!</a:t>
            </a:r>
          </a:p>
        </p:txBody>
      </p:sp>
    </p:spTree>
    <p:extLst>
      <p:ext uri="{BB962C8B-B14F-4D97-AF65-F5344CB8AC3E}">
        <p14:creationId xmlns:p14="http://schemas.microsoft.com/office/powerpoint/2010/main" val="328820680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47982-CFF7-CB88-E221-E7841FC2036E}"/>
              </a:ext>
            </a:extLst>
          </p:cNvPr>
          <p:cNvSpPr>
            <a:spLocks noGrp="1"/>
          </p:cNvSpPr>
          <p:nvPr>
            <p:ph type="title"/>
          </p:nvPr>
        </p:nvSpPr>
        <p:spPr>
          <a:xfrm>
            <a:off x="952500" y="254000"/>
            <a:ext cx="11099800" cy="1235166"/>
          </a:xfrm>
        </p:spPr>
        <p:txBody>
          <a:bodyPr>
            <a:noAutofit/>
          </a:bodyPr>
          <a:lstStyle/>
          <a:p>
            <a:r>
              <a:rPr lang="en-US" sz="4400" b="1" dirty="0">
                <a:latin typeface="Arial" panose="020B0604020202020204" pitchFamily="34" charset="0"/>
                <a:cs typeface="Arial" panose="020B0604020202020204" pitchFamily="34" charset="0"/>
              </a:rPr>
              <a:t>What is the IUPAP and why we talk about it today?</a:t>
            </a:r>
            <a:endParaRPr lang="en-CA" sz="44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1A5011C-1BFD-3F8F-0A7E-4BFF5B01AF8F}"/>
              </a:ext>
            </a:extLst>
          </p:cNvPr>
          <p:cNvSpPr>
            <a:spLocks noGrp="1"/>
          </p:cNvSpPr>
          <p:nvPr>
            <p:ph idx="1"/>
          </p:nvPr>
        </p:nvSpPr>
        <p:spPr>
          <a:xfrm>
            <a:off x="952500" y="1933302"/>
            <a:ext cx="11099800" cy="7566298"/>
          </a:xfrm>
        </p:spPr>
        <p:txBody>
          <a:bodyPr>
            <a:normAutofit fontScale="85000" lnSpcReduction="20000"/>
          </a:bodyPr>
          <a:lstStyle/>
          <a:p>
            <a:r>
              <a:rPr lang="en-CA" sz="3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a:t>
            </a:r>
            <a:r>
              <a:rPr lang="en-US" sz="3200" b="1" dirty="0">
                <a:effectLst/>
                <a:latin typeface="Arial" panose="020B0604020202020204" pitchFamily="34" charset="0"/>
                <a:ea typeface="Calibri" panose="020F0502020204030204" pitchFamily="34" charset="0"/>
                <a:cs typeface="Arial" panose="020B0604020202020204" pitchFamily="34" charset="0"/>
              </a:rPr>
              <a:t>International Union of Pure and Applied Physics</a:t>
            </a:r>
            <a:br>
              <a:rPr lang="en-CA" sz="3200" b="1" dirty="0">
                <a:effectLst/>
                <a:latin typeface="Arial" panose="020B0604020202020204" pitchFamily="34" charset="0"/>
                <a:ea typeface="Calibri" panose="020F0502020204030204" pitchFamily="34" charset="0"/>
                <a:cs typeface="Arial" panose="020B0604020202020204" pitchFamily="34" charset="0"/>
              </a:rPr>
            </a:br>
            <a:r>
              <a:rPr lang="en-US" sz="3200" b="1" dirty="0">
                <a:effectLst/>
                <a:latin typeface="Arial" panose="020B0604020202020204" pitchFamily="34" charset="0"/>
                <a:ea typeface="Calibri" panose="020F0502020204030204" pitchFamily="34" charset="0"/>
                <a:cs typeface="Arial" panose="020B0604020202020204" pitchFamily="34" charset="0"/>
              </a:rPr>
              <a:t>(</a:t>
            </a:r>
            <a:r>
              <a:rPr lang="en-CA" sz="3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IUPAP)</a:t>
            </a:r>
            <a:r>
              <a:rPr lang="en-CA" sz="3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is a unique international physics organization, the only one that is founded and run solely by the physics community.</a:t>
            </a:r>
          </a:p>
          <a:p>
            <a:r>
              <a:rPr lang="en-US" i="0" dirty="0">
                <a:solidFill>
                  <a:srgbClr val="000000"/>
                </a:solidFill>
                <a:effectLst/>
                <a:latin typeface="Arial" panose="020B0604020202020204" pitchFamily="34" charset="0"/>
                <a:cs typeface="Arial" panose="020B0604020202020204" pitchFamily="34" charset="0"/>
              </a:rPr>
              <a:t>The IUPAP connects physicists from all fields and all continents. </a:t>
            </a:r>
            <a:endParaRPr lang="en-CA" sz="3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CA" sz="3200" dirty="0">
                <a:solidFill>
                  <a:srgbClr val="000000"/>
                </a:solidFill>
                <a:effectLst/>
                <a:latin typeface="Arial" panose="020B0604020202020204" pitchFamily="34" charset="0"/>
                <a:ea typeface="Calibri" panose="020F0502020204030204" pitchFamily="34" charset="0"/>
                <a:cs typeface="Arial" panose="020B0604020202020204" pitchFamily="34" charset="0"/>
              </a:rPr>
              <a:t>Its members are nominated by physics communities in member countries representing different regions around the world.</a:t>
            </a:r>
            <a:r>
              <a:rPr lang="en-CA" sz="3200" dirty="0">
                <a:effectLst/>
                <a:latin typeface="Arial" panose="020B0604020202020204" pitchFamily="34" charset="0"/>
                <a:ea typeface="Calibri" panose="020F0502020204030204" pitchFamily="34" charset="0"/>
                <a:cs typeface="Arial" panose="020B0604020202020204" pitchFamily="34" charset="0"/>
              </a:rPr>
              <a:t> </a:t>
            </a:r>
          </a:p>
          <a:p>
            <a:r>
              <a:rPr lang="en-US" i="0" dirty="0">
                <a:solidFill>
                  <a:srgbClr val="000000"/>
                </a:solidFill>
                <a:effectLst/>
                <a:latin typeface="Arial" panose="020B0604020202020204" pitchFamily="34" charset="0"/>
                <a:cs typeface="Arial" panose="020B0604020202020204" pitchFamily="34" charset="0"/>
              </a:rPr>
              <a:t>It depends on volunteers.</a:t>
            </a:r>
            <a:endParaRPr lang="en-CA" sz="3200" dirty="0">
              <a:effectLst/>
              <a:latin typeface="Arial" panose="020B0604020202020204" pitchFamily="34" charset="0"/>
              <a:ea typeface="Calibri" panose="020F0502020204030204" pitchFamily="34" charset="0"/>
              <a:cs typeface="Arial" panose="020B0604020202020204" pitchFamily="34" charset="0"/>
            </a:endParaRPr>
          </a:p>
          <a:p>
            <a:r>
              <a:rPr lang="en-US" sz="3200" dirty="0">
                <a:effectLst/>
                <a:latin typeface="Arial" panose="020B0604020202020204" pitchFamily="34" charset="0"/>
                <a:ea typeface="Calibri" panose="020F0502020204030204" pitchFamily="34" charset="0"/>
                <a:cs typeface="Arial" panose="020B0604020202020204" pitchFamily="34" charset="0"/>
              </a:rPr>
              <a:t>Canada </a:t>
            </a:r>
            <a:r>
              <a:rPr lang="en-US" dirty="0">
                <a:latin typeface="Arial" panose="020B0604020202020204" pitchFamily="34" charset="0"/>
                <a:ea typeface="Calibri" panose="020F0502020204030204" pitchFamily="34" charset="0"/>
                <a:cs typeface="Arial" panose="020B0604020202020204" pitchFamily="34" charset="0"/>
              </a:rPr>
              <a:t>is</a:t>
            </a:r>
            <a:r>
              <a:rPr lang="en-US" sz="3200" dirty="0">
                <a:effectLst/>
                <a:latin typeface="Arial" panose="020B0604020202020204" pitchFamily="34" charset="0"/>
                <a:ea typeface="Calibri" panose="020F0502020204030204" pitchFamily="34" charset="0"/>
                <a:cs typeface="Arial" panose="020B0604020202020204" pitchFamily="34" charset="0"/>
              </a:rPr>
              <a:t> one of the founding members of IUPAP. </a:t>
            </a:r>
          </a:p>
          <a:p>
            <a:r>
              <a:rPr lang="en-US" sz="3200" dirty="0">
                <a:effectLst/>
                <a:latin typeface="Arial" panose="020B0604020202020204" pitchFamily="34" charset="0"/>
                <a:ea typeface="Calibri" panose="020F0502020204030204" pitchFamily="34" charset="0"/>
                <a:cs typeface="Arial" panose="020B0604020202020204" pitchFamily="34" charset="0"/>
              </a:rPr>
              <a:t>IUPAP celebrates its centennial anniversary in 2022-2023.</a:t>
            </a:r>
          </a:p>
          <a:p>
            <a:r>
              <a:rPr lang="en-US" sz="3200" dirty="0">
                <a:effectLst/>
                <a:latin typeface="Arial" panose="020B0604020202020204" pitchFamily="34" charset="0"/>
                <a:ea typeface="Calibri" panose="020F0502020204030204" pitchFamily="34" charset="0"/>
                <a:cs typeface="Arial" panose="020B0604020202020204" pitchFamily="34" charset="0"/>
              </a:rPr>
              <a:t>The Commissions of IUPAP (including C14-Physics Education) will promote the educational and scientific activities of IUPAP around the world.</a:t>
            </a: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1989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1"/>
          <p:cNvPicPr/>
          <p:nvPr/>
        </p:nvPicPr>
        <p:blipFill>
          <a:blip r:embed="rId2">
            <a:extLst>
              <a:ext uri="{28A0092B-C50C-407E-A947-70E740481C1C}">
                <a14:useLocalDpi xmlns:a14="http://schemas.microsoft.com/office/drawing/2010/main" val="0"/>
              </a:ext>
            </a:extLst>
          </a:blip>
          <a:stretch>
            <a:fillRect/>
          </a:stretch>
        </p:blipFill>
        <p:spPr>
          <a:xfrm>
            <a:off x="1" y="120618"/>
            <a:ext cx="7126450" cy="9373282"/>
          </a:xfrm>
          <a:prstGeom prst="rect">
            <a:avLst/>
          </a:prstGeom>
        </p:spPr>
      </p:pic>
      <p:sp>
        <p:nvSpPr>
          <p:cNvPr id="6" name="Text Box 55"/>
          <p:cNvSpPr txBox="1">
            <a:spLocks noChangeArrowheads="1"/>
          </p:cNvSpPr>
          <p:nvPr/>
        </p:nvSpPr>
        <p:spPr bwMode="auto">
          <a:xfrm>
            <a:off x="1" y="7258700"/>
            <a:ext cx="4886734" cy="2235200"/>
          </a:xfrm>
          <a:prstGeom prst="rect">
            <a:avLst/>
          </a:prstGeom>
          <a:solidFill>
            <a:schemeClr val="bg1">
              <a:alpha val="49000"/>
            </a:schemeClr>
          </a:solidFill>
          <a:ln>
            <a:noFill/>
          </a:ln>
          <a:effectLst/>
        </p:spPr>
        <p:txBody>
          <a:bodyPr rot="0" vert="horz" wrap="square" lIns="390144" tIns="130048" rIns="130048" bIns="130048" anchor="t" anchorCtr="0" upright="1">
            <a:noAutofit/>
          </a:bodyPr>
          <a:lstStyle/>
          <a:p>
            <a:pPr>
              <a:spcAft>
                <a:spcPts val="1138"/>
              </a:spcAft>
            </a:pPr>
            <a:r>
              <a:rPr lang="en-US" sz="2276" b="1" dirty="0">
                <a:solidFill>
                  <a:srgbClr val="104C27"/>
                </a:solidFill>
                <a:latin typeface="Calibri"/>
                <a:ea typeface="Times New Roman"/>
                <a:cs typeface="Arial"/>
              </a:rPr>
              <a:t>International Year of Basic Sciences for Sustainable Development </a:t>
            </a:r>
            <a:br>
              <a:rPr lang="en-US" sz="2276" b="1" dirty="0">
                <a:solidFill>
                  <a:srgbClr val="104C27"/>
                </a:solidFill>
                <a:latin typeface="Calibri"/>
                <a:ea typeface="Times New Roman"/>
                <a:cs typeface="Arial"/>
              </a:rPr>
            </a:br>
            <a:r>
              <a:rPr lang="en-US" sz="1707" spc="107" dirty="0">
                <a:solidFill>
                  <a:srgbClr val="104C27"/>
                </a:solidFill>
                <a:latin typeface="Calibri"/>
                <a:ea typeface="ＭＳ 明朝"/>
                <a:cs typeface="Times New Roman"/>
              </a:rPr>
              <a:t>Basic Sciences under the spotlight</a:t>
            </a:r>
            <a:endParaRPr lang="fr-FR" sz="1707" spc="107" dirty="0">
              <a:solidFill>
                <a:srgbClr val="44546A"/>
              </a:solidFill>
              <a:latin typeface="Calibri"/>
              <a:ea typeface="ＭＳ 明朝"/>
              <a:cs typeface="Times New Roman"/>
            </a:endParaRPr>
          </a:p>
          <a:p>
            <a:r>
              <a:rPr lang="en-US" sz="1280" i="1" dirty="0">
                <a:solidFill>
                  <a:srgbClr val="104C27"/>
                </a:solidFill>
                <a:latin typeface="Calibri"/>
                <a:ea typeface="Times New Roman"/>
                <a:cs typeface="Times New Roman"/>
              </a:rPr>
              <a:t>Basic Sciences are a key tool to provide a multi-cultural dialogue, with “scientific diplomacy” a known and demonstrated means to contribute to a more peaceful world</a:t>
            </a:r>
            <a:endParaRPr lang="fr-FR" sz="1707" dirty="0">
              <a:latin typeface="Calibri"/>
              <a:ea typeface="Times New Roman"/>
              <a:cs typeface="Times New Roman"/>
            </a:endParaRPr>
          </a:p>
        </p:txBody>
      </p:sp>
      <p:pic>
        <p:nvPicPr>
          <p:cNvPr id="7" name="Image 6"/>
          <p:cNvPicPr/>
          <p:nvPr/>
        </p:nvPicPr>
        <p:blipFill>
          <a:blip r:embed="rId3">
            <a:extLst>
              <a:ext uri="{28A0092B-C50C-407E-A947-70E740481C1C}">
                <a14:useLocalDpi xmlns:a14="http://schemas.microsoft.com/office/drawing/2010/main" val="0"/>
              </a:ext>
            </a:extLst>
          </a:blip>
          <a:srcRect/>
          <a:stretch>
            <a:fillRect/>
          </a:stretch>
        </p:blipFill>
        <p:spPr bwMode="auto">
          <a:xfrm>
            <a:off x="8740008" y="7659854"/>
            <a:ext cx="2095351" cy="1062760"/>
          </a:xfrm>
          <a:prstGeom prst="rect">
            <a:avLst/>
          </a:prstGeom>
          <a:noFill/>
          <a:ln>
            <a:noFill/>
          </a:ln>
        </p:spPr>
      </p:pic>
      <p:pic>
        <p:nvPicPr>
          <p:cNvPr id="8" name="Image 7" descr="Macintosh HD:Users:michelspiro:Desktop:sfp:IUPAP:IBSP:IMU.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66338" y="479589"/>
            <a:ext cx="1487743" cy="1167184"/>
          </a:xfrm>
          <a:prstGeom prst="rect">
            <a:avLst/>
          </a:prstGeom>
          <a:noFill/>
          <a:ln>
            <a:noFill/>
          </a:ln>
        </p:spPr>
      </p:pic>
      <p:pic>
        <p:nvPicPr>
          <p:cNvPr id="10" name="Imag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67111" y="3414926"/>
            <a:ext cx="1086443" cy="601472"/>
          </a:xfrm>
          <a:prstGeom prst="rect">
            <a:avLst/>
          </a:prstGeom>
          <a:noFill/>
          <a:ln>
            <a:noFill/>
          </a:ln>
        </p:spPr>
      </p:pic>
      <p:pic>
        <p:nvPicPr>
          <p:cNvPr id="11" name="Image 1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13005" y="3234304"/>
            <a:ext cx="1063865" cy="782094"/>
          </a:xfrm>
          <a:prstGeom prst="rect">
            <a:avLst/>
          </a:prstGeom>
          <a:noFill/>
          <a:ln>
            <a:noFill/>
          </a:ln>
        </p:spPr>
      </p:pic>
      <p:pic>
        <p:nvPicPr>
          <p:cNvPr id="12" name="Image 1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91964" y="4876374"/>
            <a:ext cx="1191204" cy="1130854"/>
          </a:xfrm>
          <a:prstGeom prst="rect">
            <a:avLst/>
          </a:prstGeom>
          <a:noFill/>
          <a:ln>
            <a:noFill/>
          </a:ln>
        </p:spPr>
      </p:pic>
      <p:pic>
        <p:nvPicPr>
          <p:cNvPr id="13" name="Image 12"/>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8834" y="4876375"/>
            <a:ext cx="2313372" cy="1130857"/>
          </a:xfrm>
          <a:prstGeom prst="rect">
            <a:avLst/>
          </a:prstGeom>
          <a:noFill/>
          <a:ln>
            <a:noFill/>
          </a:ln>
        </p:spPr>
      </p:pic>
      <p:pic>
        <p:nvPicPr>
          <p:cNvPr id="14" name="Image 13"/>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91964" y="983624"/>
            <a:ext cx="1289643" cy="460587"/>
          </a:xfrm>
          <a:prstGeom prst="rect">
            <a:avLst/>
          </a:prstGeom>
          <a:noFill/>
          <a:ln>
            <a:noFill/>
          </a:ln>
        </p:spPr>
      </p:pic>
      <p:sp>
        <p:nvSpPr>
          <p:cNvPr id="17" name="Text Box 56"/>
          <p:cNvSpPr txBox="1">
            <a:spLocks noChangeArrowheads="1"/>
          </p:cNvSpPr>
          <p:nvPr/>
        </p:nvSpPr>
        <p:spPr bwMode="auto">
          <a:xfrm>
            <a:off x="-77668" y="2329386"/>
            <a:ext cx="3328869" cy="1687012"/>
          </a:xfrm>
          <a:prstGeom prst="rect">
            <a:avLst/>
          </a:prstGeom>
          <a:solidFill>
            <a:schemeClr val="bg1">
              <a:alpha val="60000"/>
            </a:schemeClr>
          </a:solidFill>
          <a:ln>
            <a:solidFill>
              <a:schemeClr val="accent2"/>
            </a:solidFill>
          </a:ln>
          <a:effectLst/>
        </p:spPr>
        <p:txBody>
          <a:bodyPr rot="0" vert="horz" wrap="square" lIns="390144" tIns="65024" rIns="130048" bIns="65024" anchor="t" anchorCtr="0" upright="1">
            <a:noAutofit/>
          </a:bodyPr>
          <a:lstStyle/>
          <a:p>
            <a:pPr>
              <a:spcBef>
                <a:spcPts val="427"/>
              </a:spcBef>
              <a:spcAft>
                <a:spcPts val="427"/>
              </a:spcAft>
            </a:pPr>
            <a:r>
              <a:rPr lang="en-US" sz="5120" b="1" kern="1400" dirty="0">
                <a:solidFill>
                  <a:srgbClr val="104C27"/>
                </a:solidFill>
                <a:latin typeface="Gill Sans MT"/>
                <a:ea typeface="Times New Roman"/>
                <a:cs typeface="Arial"/>
              </a:rPr>
              <a:t>IYBSSD</a:t>
            </a:r>
          </a:p>
          <a:p>
            <a:pPr>
              <a:spcBef>
                <a:spcPts val="427"/>
              </a:spcBef>
              <a:spcAft>
                <a:spcPts val="427"/>
              </a:spcAft>
            </a:pPr>
            <a:r>
              <a:rPr lang="en-US" sz="2276" b="1" kern="1400" dirty="0">
                <a:solidFill>
                  <a:srgbClr val="104C27"/>
                </a:solidFill>
                <a:latin typeface="Gill Sans MT"/>
                <a:ea typeface="Times New Roman"/>
                <a:cs typeface="Arial"/>
              </a:rPr>
              <a:t>June 2022/June 2023</a:t>
            </a:r>
            <a:endParaRPr lang="fr-FR" sz="2276" b="1" kern="1400" dirty="0">
              <a:latin typeface="Gill Sans MT"/>
              <a:ea typeface="Times New Roman"/>
              <a:cs typeface="Arial"/>
            </a:endParaRPr>
          </a:p>
          <a:p>
            <a:r>
              <a:rPr lang="en-US" sz="1707" dirty="0">
                <a:solidFill>
                  <a:srgbClr val="104C27"/>
                </a:solidFill>
                <a:latin typeface="Calibri"/>
                <a:ea typeface="Times New Roman"/>
                <a:cs typeface="Times New Roman"/>
              </a:rPr>
              <a:t> </a:t>
            </a:r>
            <a:endParaRPr lang="fr-FR" sz="1707" dirty="0">
              <a:latin typeface="Calibri"/>
              <a:ea typeface="Times New Roman"/>
              <a:cs typeface="Times New Roman"/>
            </a:endParaRPr>
          </a:p>
        </p:txBody>
      </p:sp>
      <p:pic>
        <p:nvPicPr>
          <p:cNvPr id="16" name="Picture 2"/>
          <p:cNvPicPr/>
          <p:nvPr/>
        </p:nvPicPr>
        <p:blipFill>
          <a:blip r:embed="rId10" cstate="print">
            <a:extLst>
              <a:ext uri="{28A0092B-C50C-407E-A947-70E740481C1C}">
                <a14:useLocalDpi xmlns:a14="http://schemas.microsoft.com/office/drawing/2010/main" val="0"/>
              </a:ext>
            </a:extLst>
          </a:blip>
          <a:stretch>
            <a:fillRect/>
          </a:stretch>
        </p:blipFill>
        <p:spPr>
          <a:xfrm>
            <a:off x="7880354" y="1866274"/>
            <a:ext cx="3710290" cy="926226"/>
          </a:xfrm>
          <a:prstGeom prst="rect">
            <a:avLst/>
          </a:prstGeom>
        </p:spPr>
      </p:pic>
      <p:pic>
        <p:nvPicPr>
          <p:cNvPr id="2" name="Image 1"/>
          <p:cNvPicPr>
            <a:picLocks noChangeAspect="1"/>
          </p:cNvPicPr>
          <p:nvPr/>
        </p:nvPicPr>
        <p:blipFill>
          <a:blip r:embed="rId11"/>
          <a:stretch>
            <a:fillRect/>
          </a:stretch>
        </p:blipFill>
        <p:spPr>
          <a:xfrm>
            <a:off x="10587029" y="6262079"/>
            <a:ext cx="1779681" cy="996621"/>
          </a:xfrm>
          <a:prstGeom prst="rect">
            <a:avLst/>
          </a:prstGeom>
        </p:spPr>
      </p:pic>
      <p:pic>
        <p:nvPicPr>
          <p:cNvPr id="3" name="Image 2"/>
          <p:cNvPicPr>
            <a:picLocks noChangeAspect="1"/>
          </p:cNvPicPr>
          <p:nvPr/>
        </p:nvPicPr>
        <p:blipFill>
          <a:blip r:embed="rId12"/>
          <a:stretch>
            <a:fillRect/>
          </a:stretch>
        </p:blipFill>
        <p:spPr>
          <a:xfrm>
            <a:off x="7740996" y="6262078"/>
            <a:ext cx="1387696" cy="1225121"/>
          </a:xfrm>
          <a:prstGeom prst="rect">
            <a:avLst/>
          </a:prstGeom>
        </p:spPr>
      </p:pic>
      <p:pic>
        <p:nvPicPr>
          <p:cNvPr id="5" name="Image 4"/>
          <p:cNvPicPr>
            <a:picLocks noChangeAspect="1"/>
          </p:cNvPicPr>
          <p:nvPr/>
        </p:nvPicPr>
        <p:blipFill>
          <a:blip r:embed="rId13"/>
          <a:stretch>
            <a:fillRect/>
          </a:stretch>
        </p:blipFill>
        <p:spPr>
          <a:xfrm>
            <a:off x="11304502" y="4876375"/>
            <a:ext cx="1700298" cy="1385705"/>
          </a:xfrm>
          <a:prstGeom prst="rect">
            <a:avLst/>
          </a:prstGeom>
        </p:spPr>
      </p:pic>
      <p:sp>
        <p:nvSpPr>
          <p:cNvPr id="18" name="ZoneTexte 17"/>
          <p:cNvSpPr txBox="1"/>
          <p:nvPr/>
        </p:nvSpPr>
        <p:spPr>
          <a:xfrm>
            <a:off x="9479450" y="7942166"/>
            <a:ext cx="3190296" cy="617541"/>
          </a:xfrm>
          <a:prstGeom prst="rect">
            <a:avLst/>
          </a:prstGeom>
          <a:noFill/>
        </p:spPr>
        <p:txBody>
          <a:bodyPr wrap="none" rtlCol="0">
            <a:spAutoFit/>
          </a:bodyPr>
          <a:lstStyle/>
          <a:p>
            <a:r>
              <a:rPr lang="en-US" sz="3413" b="1" u="sng" dirty="0"/>
              <a:t>Leading Union</a:t>
            </a:r>
          </a:p>
        </p:txBody>
      </p:sp>
      <p:sp>
        <p:nvSpPr>
          <p:cNvPr id="20" name="ZoneTexte 19"/>
          <p:cNvSpPr txBox="1"/>
          <p:nvPr/>
        </p:nvSpPr>
        <p:spPr>
          <a:xfrm>
            <a:off x="5955323" y="9110648"/>
            <a:ext cx="6411387" cy="617541"/>
          </a:xfrm>
          <a:prstGeom prst="rect">
            <a:avLst/>
          </a:prstGeom>
          <a:noFill/>
        </p:spPr>
        <p:txBody>
          <a:bodyPr wrap="square" rtlCol="0">
            <a:spAutoFit/>
          </a:bodyPr>
          <a:lstStyle/>
          <a:p>
            <a:r>
              <a:rPr lang="en-US" sz="3413" dirty="0"/>
              <a:t>https://www.iybssd2022.org/</a:t>
            </a:r>
          </a:p>
        </p:txBody>
      </p:sp>
      <p:sp>
        <p:nvSpPr>
          <p:cNvPr id="9" name="ZoneTexte 8">
            <a:extLst>
              <a:ext uri="{FF2B5EF4-FFF2-40B4-BE49-F238E27FC236}">
                <a16:creationId xmlns:a16="http://schemas.microsoft.com/office/drawing/2014/main" id="{1896934F-C406-4641-BF7B-B95CA9C7A4D2}"/>
              </a:ext>
            </a:extLst>
          </p:cNvPr>
          <p:cNvSpPr txBox="1"/>
          <p:nvPr/>
        </p:nvSpPr>
        <p:spPr>
          <a:xfrm>
            <a:off x="164123" y="87260"/>
            <a:ext cx="6635262" cy="1492973"/>
          </a:xfrm>
          <a:prstGeom prst="rect">
            <a:avLst/>
          </a:prstGeom>
          <a:noFill/>
        </p:spPr>
        <p:txBody>
          <a:bodyPr wrap="square" rtlCol="0">
            <a:spAutoFit/>
          </a:bodyPr>
          <a:lstStyle/>
          <a:p>
            <a:pPr algn="ctr"/>
            <a:r>
              <a:rPr lang="fr-FR" sz="4551" b="1" dirty="0">
                <a:solidFill>
                  <a:srgbClr val="FF0000"/>
                </a:solidFill>
              </a:rPr>
              <a:t>2022/ 2023</a:t>
            </a:r>
          </a:p>
          <a:p>
            <a:pPr algn="ctr"/>
            <a:r>
              <a:rPr lang="fr-FR" sz="4551" b="1" dirty="0" err="1">
                <a:solidFill>
                  <a:srgbClr val="FF0000"/>
                </a:solidFill>
              </a:rPr>
              <a:t>Centenary</a:t>
            </a:r>
            <a:r>
              <a:rPr lang="fr-FR" sz="4551" b="1" dirty="0">
                <a:solidFill>
                  <a:srgbClr val="FF0000"/>
                </a:solidFill>
              </a:rPr>
              <a:t> of IUPAP</a:t>
            </a:r>
          </a:p>
        </p:txBody>
      </p:sp>
    </p:spTree>
    <p:extLst>
      <p:ext uri="{BB962C8B-B14F-4D97-AF65-F5344CB8AC3E}">
        <p14:creationId xmlns:p14="http://schemas.microsoft.com/office/powerpoint/2010/main" val="65769921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1809DA-EF00-44BE-8994-951F9CF8583F}"/>
              </a:ext>
            </a:extLst>
          </p:cNvPr>
          <p:cNvSpPr>
            <a:spLocks noGrp="1"/>
          </p:cNvSpPr>
          <p:nvPr>
            <p:ph type="title"/>
          </p:nvPr>
        </p:nvSpPr>
        <p:spPr/>
        <p:txBody>
          <a:bodyPr>
            <a:noAutofit/>
          </a:bodyPr>
          <a:lstStyle/>
          <a:p>
            <a:r>
              <a:rPr lang="en-CA" sz="4800" b="1" i="0" dirty="0">
                <a:solidFill>
                  <a:srgbClr val="000000"/>
                </a:solidFill>
                <a:effectLst/>
                <a:latin typeface="Arial" panose="020B0604020202020204" pitchFamily="34" charset="0"/>
                <a:cs typeface="Arial" panose="020B0604020202020204" pitchFamily="34" charset="0"/>
              </a:rPr>
              <a:t>Celebrations For The IUPAP Centennial</a:t>
            </a:r>
            <a:endParaRPr lang="en-CA" sz="4800"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B1D9B586-EBAE-45D3-B8A9-937FE4191767}"/>
              </a:ext>
            </a:extLst>
          </p:cNvPr>
          <p:cNvSpPr>
            <a:spLocks noGrp="1"/>
          </p:cNvSpPr>
          <p:nvPr>
            <p:ph type="body" idx="1"/>
          </p:nvPr>
        </p:nvSpPr>
        <p:spPr>
          <a:xfrm>
            <a:off x="232012" y="3150358"/>
            <a:ext cx="12296633" cy="7162800"/>
          </a:xfrm>
        </p:spPr>
        <p:txBody>
          <a:bodyPr>
            <a:normAutofit/>
          </a:bodyPr>
          <a:lstStyle/>
          <a:p>
            <a:pPr algn="l"/>
            <a:r>
              <a:rPr lang="en-US" b="1" i="0" dirty="0">
                <a:solidFill>
                  <a:srgbClr val="000000"/>
                </a:solidFill>
                <a:effectLst/>
                <a:latin typeface="Arial" panose="020B0604020202020204" pitchFamily="34" charset="0"/>
                <a:cs typeface="Arial" panose="020B0604020202020204" pitchFamily="34" charset="0"/>
              </a:rPr>
              <a:t>IUPAP will celebrate its Centennial in 2022/2023. Several initiatives are being planned. </a:t>
            </a:r>
          </a:p>
          <a:p>
            <a:pPr algn="l"/>
            <a:r>
              <a:rPr lang="en-US" b="1" i="0" dirty="0">
                <a:solidFill>
                  <a:srgbClr val="000000"/>
                </a:solidFill>
                <a:effectLst/>
                <a:latin typeface="Arial" panose="020B0604020202020204" pitchFamily="34" charset="0"/>
                <a:cs typeface="Arial" panose="020B0604020202020204" pitchFamily="34" charset="0"/>
              </a:rPr>
              <a:t>They include a </a:t>
            </a:r>
            <a:r>
              <a:rPr lang="en-US" b="1" i="0" u="none" strike="noStrike" dirty="0">
                <a:solidFill>
                  <a:srgbClr val="4578D1"/>
                </a:solidFill>
                <a:effectLst/>
                <a:latin typeface="Arial" panose="020B0604020202020204" pitchFamily="34" charset="0"/>
                <a:cs typeface="Arial" panose="020B0604020202020204" pitchFamily="34" charset="0"/>
                <a:hlinkClick r:id="rId2"/>
              </a:rPr>
              <a:t>Centennial Symposium</a:t>
            </a:r>
            <a:r>
              <a:rPr lang="en-US" b="1" i="0" dirty="0">
                <a:solidFill>
                  <a:srgbClr val="000000"/>
                </a:solidFill>
                <a:effectLst/>
                <a:latin typeface="Arial" panose="020B0604020202020204" pitchFamily="34" charset="0"/>
                <a:cs typeface="Arial" panose="020B0604020202020204" pitchFamily="34" charset="0"/>
              </a:rPr>
              <a:t>, a </a:t>
            </a:r>
            <a:r>
              <a:rPr lang="en-US" b="1" i="0" u="none" strike="noStrike" dirty="0">
                <a:solidFill>
                  <a:srgbClr val="4578D1"/>
                </a:solidFill>
                <a:effectLst/>
                <a:latin typeface="Arial" panose="020B0604020202020204" pitchFamily="34" charset="0"/>
                <a:cs typeface="Arial" panose="020B0604020202020204" pitchFamily="34" charset="0"/>
                <a:hlinkClick r:id="rId3"/>
              </a:rPr>
              <a:t>photo contest and satellite events</a:t>
            </a:r>
            <a:r>
              <a:rPr lang="en-US" b="1" i="0" u="none" strike="noStrike" dirty="0">
                <a:solidFill>
                  <a:srgbClr val="4578D1"/>
                </a:solidFill>
                <a:effectLst/>
                <a:latin typeface="Arial" panose="020B0604020202020204" pitchFamily="34" charset="0"/>
                <a:cs typeface="Arial" panose="020B0604020202020204" pitchFamily="34" charset="0"/>
              </a:rPr>
              <a:t> </a:t>
            </a:r>
            <a:r>
              <a:rPr lang="en-US" b="1" i="0" u="none" strike="noStrike" dirty="0">
                <a:solidFill>
                  <a:schemeClr val="tx1"/>
                </a:solidFill>
                <a:effectLst/>
                <a:latin typeface="Arial" panose="020B0604020202020204" pitchFamily="34" charset="0"/>
                <a:cs typeface="Arial" panose="020B0604020202020204" pitchFamily="34" charset="0"/>
              </a:rPr>
              <a:t>around the world</a:t>
            </a:r>
            <a:r>
              <a:rPr lang="en-US" b="1" i="0" dirty="0">
                <a:solidFill>
                  <a:srgbClr val="000000"/>
                </a:solidFill>
                <a:effectLst/>
                <a:latin typeface="Arial" panose="020B0604020202020204" pitchFamily="34" charset="0"/>
                <a:cs typeface="Arial" panose="020B0604020202020204" pitchFamily="34" charset="0"/>
              </a:rPr>
              <a:t>. </a:t>
            </a:r>
          </a:p>
          <a:p>
            <a:pPr algn="l"/>
            <a:r>
              <a:rPr lang="en-US" b="1" i="0" dirty="0">
                <a:solidFill>
                  <a:srgbClr val="000000"/>
                </a:solidFill>
                <a:effectLst/>
                <a:latin typeface="Arial" panose="020B0604020202020204" pitchFamily="34" charset="0"/>
                <a:cs typeface="Arial" panose="020B0604020202020204" pitchFamily="34" charset="0"/>
              </a:rPr>
              <a:t>Many of these activities will be combined with those of the Year of Basics Science for Sustainable Development ( </a:t>
            </a:r>
            <a:r>
              <a:rPr lang="en-US" b="1" i="0" u="none" strike="noStrike" dirty="0">
                <a:solidFill>
                  <a:srgbClr val="4578D1"/>
                </a:solidFill>
                <a:effectLst/>
                <a:latin typeface="Arial" panose="020B0604020202020204" pitchFamily="34" charset="0"/>
                <a:cs typeface="Arial" panose="020B0604020202020204" pitchFamily="34" charset="0"/>
                <a:hlinkClick r:id="rId4"/>
              </a:rPr>
              <a:t>YBSSD</a:t>
            </a:r>
            <a:r>
              <a:rPr lang="en-US" b="1" i="0" u="none" strike="noStrike" dirty="0">
                <a:solidFill>
                  <a:srgbClr val="4578D1"/>
                </a:solidFill>
                <a:effectLst/>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given that the IUPAP’s work on promoting physics and science for development will be a major part of its centenary celebrations.</a:t>
            </a:r>
          </a:p>
          <a:p>
            <a:pPr algn="l"/>
            <a:endParaRPr lang="en-CA" dirty="0"/>
          </a:p>
        </p:txBody>
      </p:sp>
    </p:spTree>
    <p:extLst>
      <p:ext uri="{BB962C8B-B14F-4D97-AF65-F5344CB8AC3E}">
        <p14:creationId xmlns:p14="http://schemas.microsoft.com/office/powerpoint/2010/main" val="77801555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1809DA-EF00-44BE-8994-951F9CF8583F}"/>
              </a:ext>
            </a:extLst>
          </p:cNvPr>
          <p:cNvSpPr>
            <a:spLocks noGrp="1"/>
          </p:cNvSpPr>
          <p:nvPr>
            <p:ph type="title"/>
          </p:nvPr>
        </p:nvSpPr>
        <p:spPr>
          <a:xfrm>
            <a:off x="418011" y="254000"/>
            <a:ext cx="11634289" cy="2159000"/>
          </a:xfrm>
        </p:spPr>
        <p:txBody>
          <a:bodyPr>
            <a:normAutofit/>
          </a:bodyPr>
          <a:lstStyle/>
          <a:p>
            <a:r>
              <a:rPr lang="en-CA" sz="4800" b="1" i="0" dirty="0">
                <a:solidFill>
                  <a:srgbClr val="000000"/>
                </a:solidFill>
                <a:effectLst/>
                <a:latin typeface="Arial" panose="020B0604020202020204" pitchFamily="34" charset="0"/>
                <a:cs typeface="Arial" panose="020B0604020202020204" pitchFamily="34" charset="0"/>
              </a:rPr>
              <a:t>Celebrations For The IUPAP Centennial (continued)</a:t>
            </a:r>
            <a:endParaRPr lang="en-CA" sz="4800"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B1D9B586-EBAE-45D3-B8A9-937FE4191767}"/>
              </a:ext>
            </a:extLst>
          </p:cNvPr>
          <p:cNvSpPr>
            <a:spLocks noGrp="1"/>
          </p:cNvSpPr>
          <p:nvPr>
            <p:ph type="body" idx="1"/>
          </p:nvPr>
        </p:nvSpPr>
        <p:spPr>
          <a:xfrm>
            <a:off x="232012" y="3944984"/>
            <a:ext cx="12556525" cy="5342708"/>
          </a:xfrm>
        </p:spPr>
        <p:txBody>
          <a:bodyPr>
            <a:normAutofit fontScale="92500" lnSpcReduction="20000"/>
          </a:bodyPr>
          <a:lstStyle/>
          <a:p>
            <a:pPr algn="l"/>
            <a:r>
              <a:rPr lang="en-US" b="1" i="0" dirty="0">
                <a:solidFill>
                  <a:srgbClr val="000000"/>
                </a:solidFill>
                <a:effectLst/>
                <a:latin typeface="Arial" panose="020B0604020202020204" pitchFamily="34" charset="0"/>
                <a:cs typeface="Arial" panose="020B0604020202020204" pitchFamily="34" charset="0"/>
              </a:rPr>
              <a:t>IUPAP  is arranging for dedicated talks in large IUPAP-sponsored physics conferences to publicize all these activities.</a:t>
            </a:r>
          </a:p>
          <a:p>
            <a:pPr algn="l"/>
            <a:r>
              <a:rPr lang="en-US" b="1" i="0" dirty="0">
                <a:solidFill>
                  <a:srgbClr val="000000"/>
                </a:solidFill>
                <a:effectLst/>
                <a:latin typeface="Arial" panose="020B0604020202020204" pitchFamily="34" charset="0"/>
                <a:cs typeface="Arial" panose="020B0604020202020204" pitchFamily="34" charset="0"/>
              </a:rPr>
              <a:t> We encourage the various commissions and national physics communities to organize satellite events worldwide.</a:t>
            </a:r>
          </a:p>
          <a:p>
            <a:r>
              <a:rPr lang="en-US" b="1" dirty="0">
                <a:latin typeface="Arial" panose="020B0604020202020204" pitchFamily="34" charset="0"/>
                <a:cs typeface="Arial" panose="020B0604020202020204" pitchFamily="34" charset="0"/>
              </a:rPr>
              <a:t>We suggest to make the Conferences in 2022 and 2023 part of the Celebration of the IUPAP Centenary and IYBSSD</a:t>
            </a:r>
            <a:endParaRPr lang="en-US" b="1" dirty="0">
              <a:solidFill>
                <a:srgbClr val="0000FF"/>
              </a:solidFill>
              <a:latin typeface="Arial" panose="020B0604020202020204" pitchFamily="34" charset="0"/>
              <a:cs typeface="Arial" panose="020B0604020202020204" pitchFamily="34" charset="0"/>
            </a:endParaRPr>
          </a:p>
          <a:p>
            <a:r>
              <a:rPr lang="en-US" b="1" dirty="0">
                <a:solidFill>
                  <a:srgbClr val="0000FF"/>
                </a:solidFill>
                <a:latin typeface="Arial" panose="020B0604020202020204" pitchFamily="34" charset="0"/>
                <a:cs typeface="Arial" panose="020B0604020202020204" pitchFamily="34" charset="0"/>
              </a:rPr>
              <a:t>Participants </a:t>
            </a:r>
            <a:r>
              <a:rPr lang="en-US" b="1" dirty="0">
                <a:latin typeface="Arial" panose="020B0604020202020204" pitchFamily="34" charset="0"/>
                <a:cs typeface="Arial" panose="020B0604020202020204" pitchFamily="34" charset="0"/>
              </a:rPr>
              <a:t>are welcome to use slides from IUPAP presentations, centenary, IYBSSD to show them in events and conferences all along 2022 and 2023</a:t>
            </a:r>
          </a:p>
          <a:p>
            <a:pPr algn="l"/>
            <a:endParaRPr lang="en-US" b="0" i="0" dirty="0">
              <a:solidFill>
                <a:srgbClr val="000000"/>
              </a:solidFill>
              <a:effectLst/>
              <a:latin typeface="Arial" panose="020B0604020202020204" pitchFamily="34" charset="0"/>
              <a:cs typeface="Arial" panose="020B0604020202020204" pitchFamily="34" charset="0"/>
            </a:endParaRPr>
          </a:p>
          <a:p>
            <a:endParaRPr lang="en-CA" dirty="0"/>
          </a:p>
        </p:txBody>
      </p:sp>
    </p:spTree>
    <p:extLst>
      <p:ext uri="{BB962C8B-B14F-4D97-AF65-F5344CB8AC3E}">
        <p14:creationId xmlns:p14="http://schemas.microsoft.com/office/powerpoint/2010/main" val="305796298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1809DA-EF00-44BE-8994-951F9CF8583F}"/>
              </a:ext>
            </a:extLst>
          </p:cNvPr>
          <p:cNvSpPr>
            <a:spLocks noGrp="1"/>
          </p:cNvSpPr>
          <p:nvPr>
            <p:ph type="title"/>
          </p:nvPr>
        </p:nvSpPr>
        <p:spPr/>
        <p:txBody>
          <a:bodyPr>
            <a:normAutofit/>
          </a:bodyPr>
          <a:lstStyle/>
          <a:p>
            <a:r>
              <a:rPr lang="en-CA" sz="4800" b="1" i="0" dirty="0">
                <a:solidFill>
                  <a:srgbClr val="000000"/>
                </a:solidFill>
                <a:effectLst/>
                <a:latin typeface="Arial" panose="020B0604020202020204" pitchFamily="34" charset="0"/>
                <a:cs typeface="Arial" panose="020B0604020202020204" pitchFamily="34" charset="0"/>
              </a:rPr>
              <a:t>Celebrations For The IUPAP Centennial (Continued)</a:t>
            </a:r>
            <a:endParaRPr lang="en-CA" sz="4800" b="1"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B1D9B586-EBAE-45D3-B8A9-937FE4191767}"/>
              </a:ext>
            </a:extLst>
          </p:cNvPr>
          <p:cNvSpPr>
            <a:spLocks noGrp="1"/>
          </p:cNvSpPr>
          <p:nvPr>
            <p:ph type="body" idx="1"/>
          </p:nvPr>
        </p:nvSpPr>
        <p:spPr>
          <a:xfrm>
            <a:off x="232012" y="3150358"/>
            <a:ext cx="12296633" cy="7162800"/>
          </a:xfrm>
        </p:spPr>
        <p:txBody>
          <a:bodyPr>
            <a:normAutofit/>
          </a:bodyPr>
          <a:lstStyle/>
          <a:p>
            <a:r>
              <a:rPr lang="en-US" b="1" dirty="0">
                <a:solidFill>
                  <a:srgbClr val="000000"/>
                </a:solidFill>
                <a:effectLst/>
                <a:latin typeface="Arial" panose="020B0604020202020204" pitchFamily="34" charset="0"/>
                <a:cs typeface="Arial" panose="020B0604020202020204" pitchFamily="34" charset="0"/>
              </a:rPr>
              <a:t>An </a:t>
            </a:r>
            <a:r>
              <a:rPr lang="en-US" b="1" u="none" strike="noStrike" dirty="0">
                <a:solidFill>
                  <a:srgbClr val="4578D1"/>
                </a:solidFill>
                <a:effectLst/>
                <a:latin typeface="Arial" panose="020B0604020202020204" pitchFamily="34" charset="0"/>
                <a:cs typeface="Arial" panose="020B0604020202020204" pitchFamily="34" charset="0"/>
                <a:hlinkClick r:id="rId2"/>
              </a:rPr>
              <a:t>important effort</a:t>
            </a:r>
            <a:r>
              <a:rPr lang="en-US" b="1" dirty="0">
                <a:solidFill>
                  <a:srgbClr val="000000"/>
                </a:solidFill>
                <a:effectLst/>
                <a:latin typeface="Arial" panose="020B0604020202020204" pitchFamily="34" charset="0"/>
                <a:cs typeface="Arial" panose="020B0604020202020204" pitchFamily="34" charset="0"/>
              </a:rPr>
              <a:t> has also started to digitize IUPAP’s institutional archival documents of the Union, which are currently spread in various archives.</a:t>
            </a:r>
          </a:p>
          <a:p>
            <a:r>
              <a:rPr lang="en-US" b="1" dirty="0">
                <a:solidFill>
                  <a:srgbClr val="000000"/>
                </a:solidFill>
                <a:effectLst/>
                <a:latin typeface="Arial" panose="020B0604020202020204" pitchFamily="34" charset="0"/>
                <a:cs typeface="Arial" panose="020B0604020202020204" pitchFamily="34" charset="0"/>
              </a:rPr>
              <a:t> The digitized documents will be made available for public dissemination and historical research. </a:t>
            </a:r>
          </a:p>
          <a:p>
            <a:r>
              <a:rPr lang="en-US" b="1" dirty="0">
                <a:solidFill>
                  <a:srgbClr val="000000"/>
                </a:solidFill>
                <a:effectLst/>
                <a:latin typeface="Arial" panose="020B0604020202020204" pitchFamily="34" charset="0"/>
                <a:cs typeface="Arial" panose="020B0604020202020204" pitchFamily="34" charset="0"/>
              </a:rPr>
              <a:t>They will constitute the primary source of information for a scholarly process, which will be concluded by a two-day academic workshop on the history of IUPAP in the last hundred years and the publication of a volume.</a:t>
            </a:r>
          </a:p>
          <a:p>
            <a:endParaRPr lang="en-CA" dirty="0"/>
          </a:p>
        </p:txBody>
      </p:sp>
    </p:spTree>
    <p:extLst>
      <p:ext uri="{BB962C8B-B14F-4D97-AF65-F5344CB8AC3E}">
        <p14:creationId xmlns:p14="http://schemas.microsoft.com/office/powerpoint/2010/main" val="2192476636"/>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screenshot, monitor, screen&#10;&#10;Description automatically generated">
            <a:extLst>
              <a:ext uri="{FF2B5EF4-FFF2-40B4-BE49-F238E27FC236}">
                <a16:creationId xmlns:a16="http://schemas.microsoft.com/office/drawing/2014/main" id="{D7A8E1C6-CFF7-4241-B815-A9A2545AA506}"/>
              </a:ext>
            </a:extLst>
          </p:cNvPr>
          <p:cNvPicPr>
            <a:picLocks noChangeAspect="1"/>
          </p:cNvPicPr>
          <p:nvPr/>
        </p:nvPicPr>
        <p:blipFill rotWithShape="1">
          <a:blip r:embed="rId2">
            <a:extLst>
              <a:ext uri="{28A0092B-C50C-407E-A947-70E740481C1C}">
                <a14:useLocalDpi xmlns:a14="http://schemas.microsoft.com/office/drawing/2010/main" val="0"/>
              </a:ext>
            </a:extLst>
          </a:blip>
          <a:srcRect l="6170" t="30716" r="65788" b="32088"/>
          <a:stretch/>
        </p:blipFill>
        <p:spPr>
          <a:xfrm>
            <a:off x="271417" y="1758789"/>
            <a:ext cx="12461965" cy="7740811"/>
          </a:xfrm>
          <a:prstGeom prst="rect">
            <a:avLst/>
          </a:prstGeom>
        </p:spPr>
      </p:pic>
      <p:sp>
        <p:nvSpPr>
          <p:cNvPr id="6" name="Title 5">
            <a:extLst>
              <a:ext uri="{FF2B5EF4-FFF2-40B4-BE49-F238E27FC236}">
                <a16:creationId xmlns:a16="http://schemas.microsoft.com/office/drawing/2014/main" id="{4E661E6A-77CC-CA42-096F-B44429E974A9}"/>
              </a:ext>
            </a:extLst>
          </p:cNvPr>
          <p:cNvSpPr>
            <a:spLocks noGrp="1"/>
          </p:cNvSpPr>
          <p:nvPr>
            <p:ph type="title"/>
          </p:nvPr>
        </p:nvSpPr>
        <p:spPr>
          <a:xfrm>
            <a:off x="952500" y="254000"/>
            <a:ext cx="11099800" cy="1313543"/>
          </a:xfrm>
        </p:spPr>
        <p:txBody>
          <a:bodyPr>
            <a:normAutofit/>
          </a:bodyPr>
          <a:lstStyle/>
          <a:p>
            <a:r>
              <a:rPr lang="en-US" sz="5400" b="1" dirty="0"/>
              <a:t>Centennial Symposium Plans</a:t>
            </a:r>
            <a:endParaRPr lang="en-CA" sz="5400" b="1" dirty="0"/>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A488514E-1B29-ED82-47E1-EB7D122F9F19}"/>
                  </a:ext>
                </a:extLst>
              </p14:cNvPr>
              <p14:cNvContentPartPr/>
              <p14:nvPr/>
            </p14:nvContentPartPr>
            <p14:xfrm>
              <a:off x="-1575411" y="6190971"/>
              <a:ext cx="2242800" cy="132480"/>
            </p14:xfrm>
          </p:contentPart>
        </mc:Choice>
        <mc:Fallback xmlns="">
          <p:pic>
            <p:nvPicPr>
              <p:cNvPr id="12" name="Ink 11">
                <a:extLst>
                  <a:ext uri="{FF2B5EF4-FFF2-40B4-BE49-F238E27FC236}">
                    <a16:creationId xmlns:a16="http://schemas.microsoft.com/office/drawing/2014/main" id="{A488514E-1B29-ED82-47E1-EB7D122F9F19}"/>
                  </a:ext>
                </a:extLst>
              </p:cNvPr>
              <p:cNvPicPr/>
              <p:nvPr/>
            </p:nvPicPr>
            <p:blipFill>
              <a:blip r:embed="rId4"/>
              <a:stretch>
                <a:fillRect/>
              </a:stretch>
            </p:blipFill>
            <p:spPr>
              <a:xfrm>
                <a:off x="-1629411" y="6083331"/>
                <a:ext cx="2350440" cy="3481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AE0ACE22-2A90-CA33-AB4D-D194F18834C4}"/>
                  </a:ext>
                </a:extLst>
              </p14:cNvPr>
              <p14:cNvContentPartPr/>
              <p14:nvPr/>
            </p14:nvContentPartPr>
            <p14:xfrm>
              <a:off x="225309" y="6008451"/>
              <a:ext cx="749520" cy="468720"/>
            </p14:xfrm>
          </p:contentPart>
        </mc:Choice>
        <mc:Fallback xmlns="">
          <p:pic>
            <p:nvPicPr>
              <p:cNvPr id="13" name="Ink 12">
                <a:extLst>
                  <a:ext uri="{FF2B5EF4-FFF2-40B4-BE49-F238E27FC236}">
                    <a16:creationId xmlns:a16="http://schemas.microsoft.com/office/drawing/2014/main" id="{AE0ACE22-2A90-CA33-AB4D-D194F18834C4}"/>
                  </a:ext>
                </a:extLst>
              </p:cNvPr>
              <p:cNvPicPr/>
              <p:nvPr/>
            </p:nvPicPr>
            <p:blipFill>
              <a:blip r:embed="rId6"/>
              <a:stretch>
                <a:fillRect/>
              </a:stretch>
            </p:blipFill>
            <p:spPr>
              <a:xfrm>
                <a:off x="171309" y="5900811"/>
                <a:ext cx="857160" cy="6843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0CF8C76C-7947-F7FF-F8B1-0E81F349142E}"/>
                  </a:ext>
                </a:extLst>
              </p14:cNvPr>
              <p14:cNvContentPartPr/>
              <p14:nvPr/>
            </p14:nvContentPartPr>
            <p14:xfrm>
              <a:off x="1619589" y="6255771"/>
              <a:ext cx="1607040" cy="14040"/>
            </p14:xfrm>
          </p:contentPart>
        </mc:Choice>
        <mc:Fallback xmlns="">
          <p:pic>
            <p:nvPicPr>
              <p:cNvPr id="14" name="Ink 13">
                <a:extLst>
                  <a:ext uri="{FF2B5EF4-FFF2-40B4-BE49-F238E27FC236}">
                    <a16:creationId xmlns:a16="http://schemas.microsoft.com/office/drawing/2014/main" id="{0CF8C76C-7947-F7FF-F8B1-0E81F349142E}"/>
                  </a:ext>
                </a:extLst>
              </p:cNvPr>
              <p:cNvPicPr/>
              <p:nvPr/>
            </p:nvPicPr>
            <p:blipFill>
              <a:blip r:embed="rId8"/>
              <a:stretch>
                <a:fillRect/>
              </a:stretch>
            </p:blipFill>
            <p:spPr>
              <a:xfrm>
                <a:off x="1565589" y="6148131"/>
                <a:ext cx="1714680" cy="229680"/>
              </a:xfrm>
              <a:prstGeom prst="rect">
                <a:avLst/>
              </a:prstGeom>
            </p:spPr>
          </p:pic>
        </mc:Fallback>
      </mc:AlternateContent>
    </p:spTree>
    <p:extLst>
      <p:ext uri="{BB962C8B-B14F-4D97-AF65-F5344CB8AC3E}">
        <p14:creationId xmlns:p14="http://schemas.microsoft.com/office/powerpoint/2010/main" val="389501961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2F015-6061-CE4C-4841-56179163E7AC}"/>
              </a:ext>
            </a:extLst>
          </p:cNvPr>
          <p:cNvSpPr>
            <a:spLocks noGrp="1"/>
          </p:cNvSpPr>
          <p:nvPr>
            <p:ph type="title"/>
          </p:nvPr>
        </p:nvSpPr>
        <p:spPr>
          <a:xfrm>
            <a:off x="952500" y="254000"/>
            <a:ext cx="11099800" cy="1391920"/>
          </a:xfrm>
        </p:spPr>
        <p:txBody>
          <a:bodyPr>
            <a:normAutofit fontScale="90000"/>
          </a:bodyPr>
          <a:lstStyle/>
          <a:p>
            <a:r>
              <a:rPr lang="en-US" sz="4800" b="1" dirty="0">
                <a:latin typeface="Arial" panose="020B0604020202020204" pitchFamily="34" charset="0"/>
                <a:cs typeface="Arial" panose="020B0604020202020204" pitchFamily="34" charset="0"/>
              </a:rPr>
              <a:t>C14-Physics Education Commission of IUPAP</a:t>
            </a:r>
            <a:endParaRPr lang="en-CA" sz="48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A8FB700C-BDDD-9901-C9FE-030741D7D44C}"/>
              </a:ext>
            </a:extLst>
          </p:cNvPr>
          <p:cNvSpPr>
            <a:spLocks noGrp="1"/>
          </p:cNvSpPr>
          <p:nvPr>
            <p:ph type="body" idx="1"/>
          </p:nvPr>
        </p:nvSpPr>
        <p:spPr>
          <a:xfrm>
            <a:off x="143146" y="1645919"/>
            <a:ext cx="12718507" cy="8360229"/>
          </a:xfrm>
        </p:spPr>
        <p:txBody>
          <a:bodyPr>
            <a:normAutofit fontScale="55000" lnSpcReduction="20000"/>
          </a:bodyPr>
          <a:lstStyle/>
          <a:p>
            <a:pPr marL="0" indent="0" algn="l">
              <a:spcBef>
                <a:spcPts val="0"/>
              </a:spcBef>
              <a:buNone/>
            </a:pPr>
            <a:r>
              <a:rPr lang="en-US" sz="4800" b="1" dirty="0">
                <a:effectLst/>
                <a:highlight>
                  <a:srgbClr val="00FF00"/>
                </a:highlight>
                <a:latin typeface="Arial" panose="020B0604020202020204" pitchFamily="34" charset="0"/>
                <a:ea typeface="Calibri" panose="020F0502020204030204" pitchFamily="34" charset="0"/>
                <a:cs typeface="Arial" panose="020B0604020202020204" pitchFamily="34" charset="0"/>
              </a:rPr>
              <a:t>The International Commission on Physics Education (ICPE) </a:t>
            </a:r>
            <a:r>
              <a:rPr lang="en-US" sz="4800" b="1" dirty="0">
                <a:highlight>
                  <a:srgbClr val="00FF00"/>
                </a:highlight>
                <a:latin typeface="Arial" panose="020B0604020202020204" pitchFamily="34" charset="0"/>
                <a:ea typeface="Calibri" panose="020F0502020204030204" pitchFamily="34" charset="0"/>
                <a:cs typeface="Arial" panose="020B0604020202020204" pitchFamily="34" charset="0"/>
              </a:rPr>
              <a:t> mission:</a:t>
            </a:r>
          </a:p>
          <a:p>
            <a:pPr marL="0" indent="0" algn="l">
              <a:spcBef>
                <a:spcPts val="0"/>
              </a:spcBef>
              <a:buNone/>
            </a:pPr>
            <a:endParaRPr lang="en-US" sz="4600" b="0" i="0" dirty="0">
              <a:solidFill>
                <a:schemeClr val="accent1">
                  <a:lumMod val="75000"/>
                </a:schemeClr>
              </a:solidFill>
              <a:effectLst/>
              <a:latin typeface="Nunito" pitchFamily="2" charset="0"/>
            </a:endParaRPr>
          </a:p>
          <a:p>
            <a:pPr marL="0" indent="0" algn="l">
              <a:spcBef>
                <a:spcPts val="0"/>
              </a:spcBef>
              <a:buNone/>
            </a:pPr>
            <a:r>
              <a:rPr lang="en-US" sz="5100" b="1" i="0" dirty="0">
                <a:solidFill>
                  <a:srgbClr val="000000"/>
                </a:solidFill>
                <a:effectLst/>
                <a:latin typeface="Arial" panose="020B0604020202020204" pitchFamily="34" charset="0"/>
                <a:cs typeface="Arial" panose="020B0604020202020204" pitchFamily="34" charset="0"/>
              </a:rPr>
              <a:t>To promote the exchange of information and views among the members of the international scientific community in the general field of Physics Education including:</a:t>
            </a:r>
          </a:p>
          <a:p>
            <a:r>
              <a:rPr lang="en-US" sz="5100" b="1" i="0" dirty="0">
                <a:solidFill>
                  <a:srgbClr val="000000"/>
                </a:solidFill>
                <a:effectLst/>
                <a:latin typeface="Arial" panose="020B0604020202020204" pitchFamily="34" charset="0"/>
                <a:cs typeface="Arial" panose="020B0604020202020204" pitchFamily="34" charset="0"/>
              </a:rPr>
              <a:t>The collection, evaluation, coordination and distribution of information concerning education in the physical sciences at all levels;</a:t>
            </a:r>
          </a:p>
          <a:p>
            <a:r>
              <a:rPr lang="en-US" sz="5100" b="1" i="0" dirty="0">
                <a:solidFill>
                  <a:srgbClr val="000000"/>
                </a:solidFill>
                <a:effectLst/>
                <a:latin typeface="Arial" panose="020B0604020202020204" pitchFamily="34" charset="0"/>
                <a:cs typeface="Arial" panose="020B0604020202020204" pitchFamily="34" charset="0"/>
              </a:rPr>
              <a:t>Information relation to the assessment of standards of physics teaching and learning;</a:t>
            </a:r>
          </a:p>
          <a:p>
            <a:r>
              <a:rPr lang="en-US" sz="5100" b="1" i="0" dirty="0">
                <a:solidFill>
                  <a:srgbClr val="000000"/>
                </a:solidFill>
                <a:effectLst/>
                <a:highlight>
                  <a:srgbClr val="FFFF00"/>
                </a:highlight>
                <a:latin typeface="Arial" panose="020B0604020202020204" pitchFamily="34" charset="0"/>
                <a:cs typeface="Arial" panose="020B0604020202020204" pitchFamily="34" charset="0"/>
              </a:rPr>
              <a:t>Suggesting ways in which the facilities for the study of physics at all levels) might be improved, stimulating experiments at all levels, and giving help to physics teachers in all countries in incorporating current knowledge of physics, physics pedagogy, and the results of research in physics education into their courses and curricula.</a:t>
            </a:r>
          </a:p>
          <a:p>
            <a:pPr algn="ctr"/>
            <a:r>
              <a:rPr lang="en-US" sz="4600" b="1" i="0" dirty="0">
                <a:solidFill>
                  <a:srgbClr val="FFFFFF"/>
                </a:solidFill>
                <a:effectLst/>
                <a:latin typeface="Arial" panose="020B0604020202020204" pitchFamily="34" charset="0"/>
                <a:cs typeface="Arial" panose="020B0604020202020204" pitchFamily="34" charset="0"/>
              </a:rPr>
              <a:t>Article</a:t>
            </a:r>
            <a:br>
              <a:rPr lang="en-US" sz="4600" b="1" i="0" dirty="0">
                <a:solidFill>
                  <a:srgbClr val="FFFFFF"/>
                </a:solidFill>
                <a:effectLst/>
                <a:latin typeface="Nunito" pitchFamily="2" charset="0"/>
              </a:rPr>
            </a:br>
            <a:r>
              <a:rPr lang="en-US" b="1" i="0" dirty="0">
                <a:solidFill>
                  <a:srgbClr val="FFFFFF"/>
                </a:solidFill>
                <a:effectLst/>
                <a:latin typeface="Nunito" pitchFamily="2" charset="0"/>
              </a:rPr>
              <a:t>2</a:t>
            </a:r>
          </a:p>
          <a:p>
            <a:endParaRPr lang="en-CA" dirty="0"/>
          </a:p>
        </p:txBody>
      </p:sp>
    </p:spTree>
    <p:extLst>
      <p:ext uri="{BB962C8B-B14F-4D97-AF65-F5344CB8AC3E}">
        <p14:creationId xmlns:p14="http://schemas.microsoft.com/office/powerpoint/2010/main" val="2437975137"/>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273C5-9983-3D62-AA29-4A228A38FD9D}"/>
              </a:ext>
            </a:extLst>
          </p:cNvPr>
          <p:cNvSpPr>
            <a:spLocks noGrp="1"/>
          </p:cNvSpPr>
          <p:nvPr>
            <p:ph type="title"/>
          </p:nvPr>
        </p:nvSpPr>
        <p:spPr>
          <a:xfrm>
            <a:off x="952500" y="254000"/>
            <a:ext cx="11099800" cy="1666240"/>
          </a:xfrm>
        </p:spPr>
        <p:txBody>
          <a:bodyPr>
            <a:normAutofit/>
          </a:bodyPr>
          <a:lstStyle/>
          <a:p>
            <a:r>
              <a:rPr lang="en-US" sz="4800" b="1" dirty="0">
                <a:latin typeface="Arial" panose="020B0604020202020204" pitchFamily="34" charset="0"/>
                <a:cs typeface="Arial" panose="020B0604020202020204" pitchFamily="34" charset="0"/>
              </a:rPr>
              <a:t>C14-Physics Education Commission of IUPAP Activities</a:t>
            </a:r>
            <a:endParaRPr lang="en-CA" sz="48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878EA856-E153-3C9F-C4CC-754009887E5C}"/>
              </a:ext>
            </a:extLst>
          </p:cNvPr>
          <p:cNvSpPr>
            <a:spLocks noGrp="1"/>
          </p:cNvSpPr>
          <p:nvPr>
            <p:ph type="body" idx="1"/>
          </p:nvPr>
        </p:nvSpPr>
        <p:spPr>
          <a:xfrm>
            <a:off x="195943" y="2272937"/>
            <a:ext cx="12370525" cy="7341326"/>
          </a:xfrm>
        </p:spPr>
        <p:txBody>
          <a:bodyPr>
            <a:normAutofit fontScale="77500" lnSpcReduction="20000"/>
          </a:bodyPr>
          <a:lstStyle/>
          <a:p>
            <a:endParaRPr lang="en-US" sz="3200" b="1" dirty="0">
              <a:effectLst/>
              <a:latin typeface="Arial" panose="020B0604020202020204" pitchFamily="34" charset="0"/>
              <a:ea typeface="Calibri" panose="020F0502020204030204" pitchFamily="34" charset="0"/>
              <a:cs typeface="Arial" panose="020B0604020202020204" pitchFamily="34" charset="0"/>
            </a:endParaRPr>
          </a:p>
          <a:p>
            <a:r>
              <a:rPr lang="en-US" sz="3200" b="1" dirty="0">
                <a:effectLst/>
                <a:latin typeface="Arial" panose="020B0604020202020204" pitchFamily="34" charset="0"/>
                <a:ea typeface="Calibri" panose="020F0502020204030204" pitchFamily="34" charset="0"/>
                <a:cs typeface="Arial" panose="020B0604020202020204" pitchFamily="34" charset="0"/>
              </a:rPr>
              <a:t>The complete mission statement can be found at </a:t>
            </a:r>
            <a:r>
              <a:rPr lang="en-US" sz="3200" b="1"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https://iupap.org/who-we-are/internal-organization/commissions/c14-physics-education/#mission-mandate</a:t>
            </a:r>
            <a:r>
              <a:rPr lang="en-US" sz="3200" b="1" dirty="0">
                <a:effectLst/>
                <a:latin typeface="Arial" panose="020B0604020202020204" pitchFamily="34" charset="0"/>
                <a:ea typeface="Calibri" panose="020F0502020204030204" pitchFamily="34" charset="0"/>
                <a:cs typeface="Arial" panose="020B0604020202020204" pitchFamily="34" charset="0"/>
              </a:rPr>
              <a:t>. </a:t>
            </a:r>
          </a:p>
          <a:p>
            <a:r>
              <a:rPr lang="en-US" sz="3200" b="1" dirty="0">
                <a:effectLst/>
                <a:latin typeface="Arial" panose="020B0604020202020204" pitchFamily="34" charset="0"/>
                <a:ea typeface="Calibri" panose="020F0502020204030204" pitchFamily="34" charset="0"/>
                <a:cs typeface="Arial" panose="020B0604020202020204" pitchFamily="34" charset="0"/>
              </a:rPr>
              <a:t>One of the core activities of the Commission is the organization of the International Conference on Physics Education (ICPE), often in partnerships with other international or regional physics/science education societies. </a:t>
            </a:r>
          </a:p>
          <a:p>
            <a:r>
              <a:rPr lang="en-US" sz="3200" b="1" dirty="0">
                <a:effectLst/>
                <a:latin typeface="Arial" panose="020B0604020202020204" pitchFamily="34" charset="0"/>
                <a:ea typeface="Calibri" panose="020F0502020204030204" pitchFamily="34" charset="0"/>
                <a:cs typeface="Arial" panose="020B0604020202020204" pitchFamily="34" charset="0"/>
              </a:rPr>
              <a:t>The Commission awards Physics Education Medal every year</a:t>
            </a:r>
          </a:p>
          <a:p>
            <a:r>
              <a:rPr lang="en-US" sz="3200" b="1" dirty="0">
                <a:effectLst/>
                <a:latin typeface="Arial" panose="020B0604020202020204" pitchFamily="34" charset="0"/>
                <a:ea typeface="Calibri" panose="020F0502020204030204" pitchFamily="34" charset="0"/>
                <a:cs typeface="Arial" panose="020B0604020202020204" pitchFamily="34" charset="0"/>
              </a:rPr>
              <a:t>The Commission produces the ICPE Newsletter.  </a:t>
            </a:r>
          </a:p>
          <a:p>
            <a:r>
              <a:rPr lang="en-US" b="1" dirty="0">
                <a:latin typeface="Arial" panose="020B0604020202020204" pitchFamily="34" charset="0"/>
                <a:ea typeface="Calibri" panose="020F0502020204030204" pitchFamily="34" charset="0"/>
                <a:cs typeface="Arial" panose="020B0604020202020204" pitchFamily="34" charset="0"/>
              </a:rPr>
              <a:t>As </a:t>
            </a:r>
            <a:r>
              <a:rPr lang="en-US" sz="3200" b="1" dirty="0">
                <a:effectLst/>
                <a:latin typeface="Arial" panose="020B0604020202020204" pitchFamily="34" charset="0"/>
                <a:ea typeface="Calibri" panose="020F0502020204030204" pitchFamily="34" charset="0"/>
                <a:cs typeface="Arial" panose="020B0604020202020204" pitchFamily="34" charset="0"/>
              </a:rPr>
              <a:t>IUPAP celebrates its centennial anniversary in 2022-2023 with Canada being one of the founding members of IUPAP, the Commissions of IUPAP (including C14) will promote the educational and scientific activities of IUPAP around the world.</a:t>
            </a:r>
            <a:endParaRPr lang="en-CA" b="1" dirty="0">
              <a:latin typeface="Arial" panose="020B0604020202020204" pitchFamily="34" charset="0"/>
              <a:cs typeface="Arial" panose="020B0604020202020204" pitchFamily="34" charset="0"/>
            </a:endParaRPr>
          </a:p>
          <a:p>
            <a:endParaRPr lang="en-CA" dirty="0"/>
          </a:p>
        </p:txBody>
      </p:sp>
    </p:spTree>
    <p:extLst>
      <p:ext uri="{BB962C8B-B14F-4D97-AF65-F5344CB8AC3E}">
        <p14:creationId xmlns:p14="http://schemas.microsoft.com/office/powerpoint/2010/main" val="3581159018"/>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2F015-6061-CE4C-4841-56179163E7AC}"/>
              </a:ext>
            </a:extLst>
          </p:cNvPr>
          <p:cNvSpPr>
            <a:spLocks noGrp="1"/>
          </p:cNvSpPr>
          <p:nvPr>
            <p:ph type="title"/>
          </p:nvPr>
        </p:nvSpPr>
        <p:spPr>
          <a:xfrm>
            <a:off x="952500" y="231944"/>
            <a:ext cx="11099800" cy="1087406"/>
          </a:xfrm>
        </p:spPr>
        <p:txBody>
          <a:bodyPr>
            <a:normAutofit/>
          </a:bodyPr>
          <a:lstStyle/>
          <a:p>
            <a:r>
              <a:rPr lang="en-US" sz="4800" b="1" dirty="0">
                <a:latin typeface="Arial" panose="020B0604020202020204" pitchFamily="34" charset="0"/>
                <a:cs typeface="Arial" panose="020B0604020202020204" pitchFamily="34" charset="0"/>
              </a:rPr>
              <a:t>C14 Commission</a:t>
            </a:r>
            <a:endParaRPr lang="en-CA" sz="4800" b="1" dirty="0"/>
          </a:p>
        </p:txBody>
      </p:sp>
      <p:sp>
        <p:nvSpPr>
          <p:cNvPr id="3" name="Text Placeholder 2">
            <a:extLst>
              <a:ext uri="{FF2B5EF4-FFF2-40B4-BE49-F238E27FC236}">
                <a16:creationId xmlns:a16="http://schemas.microsoft.com/office/drawing/2014/main" id="{A8FB700C-BDDD-9901-C9FE-030741D7D44C}"/>
              </a:ext>
            </a:extLst>
          </p:cNvPr>
          <p:cNvSpPr>
            <a:spLocks noGrp="1"/>
          </p:cNvSpPr>
          <p:nvPr>
            <p:ph type="body" idx="1"/>
          </p:nvPr>
        </p:nvSpPr>
        <p:spPr>
          <a:xfrm>
            <a:off x="404948" y="1766236"/>
            <a:ext cx="12488092" cy="7755421"/>
          </a:xfrm>
        </p:spPr>
        <p:txBody>
          <a:bodyPr>
            <a:normAutofit/>
          </a:bodyPr>
          <a:lstStyle/>
          <a:p>
            <a:pPr marL="0">
              <a:spcBef>
                <a:spcPts val="0"/>
              </a:spcBef>
            </a:pPr>
            <a:r>
              <a:rPr lang="en-US" sz="3000" b="1" dirty="0">
                <a:latin typeface="Arial" panose="020B0604020202020204" pitchFamily="34" charset="0"/>
                <a:cs typeface="Arial" panose="020B0604020202020204" pitchFamily="34" charset="0"/>
              </a:rPr>
              <a:t>R</a:t>
            </a:r>
            <a:r>
              <a:rPr lang="en-US" sz="3000" b="1" i="0" dirty="0">
                <a:solidFill>
                  <a:srgbClr val="000000"/>
                </a:solidFill>
                <a:effectLst/>
                <a:latin typeface="Arial" panose="020B0604020202020204" pitchFamily="34" charset="0"/>
                <a:cs typeface="Arial" panose="020B0604020202020204" pitchFamily="34" charset="0"/>
              </a:rPr>
              <a:t>ecommends for Union sponsorship of the</a:t>
            </a:r>
          </a:p>
          <a:p>
            <a:pPr marL="0" indent="0">
              <a:spcBef>
                <a:spcPts val="0"/>
              </a:spcBef>
              <a:buNone/>
            </a:pPr>
            <a:r>
              <a:rPr lang="en-US" sz="3000" b="1" dirty="0">
                <a:latin typeface="Arial" panose="020B0604020202020204" pitchFamily="34" charset="0"/>
                <a:cs typeface="Arial" panose="020B0604020202020204" pitchFamily="34" charset="0"/>
              </a:rPr>
              <a:t>    </a:t>
            </a:r>
            <a:r>
              <a:rPr lang="en-US" sz="3000" b="1" i="0" dirty="0">
                <a:solidFill>
                  <a:srgbClr val="000000"/>
                </a:solidFill>
                <a:effectLst/>
                <a:latin typeface="Arial" panose="020B0604020202020204" pitchFamily="34" charset="0"/>
                <a:cs typeface="Arial" panose="020B0604020202020204" pitchFamily="34" charset="0"/>
              </a:rPr>
              <a:t> international  conferences which qualify for support under Union</a:t>
            </a:r>
          </a:p>
          <a:p>
            <a:pPr marL="0" indent="0">
              <a:spcBef>
                <a:spcPts val="0"/>
              </a:spcBef>
              <a:buNone/>
            </a:pPr>
            <a:r>
              <a:rPr lang="en-US" sz="3000" b="1" dirty="0">
                <a:latin typeface="Arial" panose="020B0604020202020204" pitchFamily="34" charset="0"/>
                <a:cs typeface="Arial" panose="020B0604020202020204" pitchFamily="34" charset="0"/>
              </a:rPr>
              <a:t>    </a:t>
            </a:r>
            <a:r>
              <a:rPr lang="en-US" sz="3000" b="1" i="0" dirty="0">
                <a:solidFill>
                  <a:srgbClr val="000000"/>
                </a:solidFill>
                <a:effectLst/>
                <a:latin typeface="Arial" panose="020B0604020202020204" pitchFamily="34" charset="0"/>
                <a:cs typeface="Arial" panose="020B0604020202020204" pitchFamily="34" charset="0"/>
              </a:rPr>
              <a:t> regulations.</a:t>
            </a:r>
          </a:p>
          <a:p>
            <a:pPr marL="0" indent="0">
              <a:spcBef>
                <a:spcPts val="0"/>
              </a:spcBef>
              <a:buNone/>
            </a:pPr>
            <a:endParaRPr lang="en-US" sz="3000" b="1" i="0" dirty="0">
              <a:solidFill>
                <a:srgbClr val="000000"/>
              </a:solidFill>
              <a:effectLst/>
              <a:latin typeface="Arial" panose="020B0604020202020204" pitchFamily="34" charset="0"/>
              <a:cs typeface="Arial" panose="020B0604020202020204" pitchFamily="34" charset="0"/>
            </a:endParaRPr>
          </a:p>
          <a:p>
            <a:pPr>
              <a:spcBef>
                <a:spcPts val="0"/>
              </a:spcBef>
            </a:pPr>
            <a:r>
              <a:rPr lang="en-US" sz="3000" b="1" dirty="0">
                <a:latin typeface="Arial" panose="020B0604020202020204" pitchFamily="34" charset="0"/>
                <a:cs typeface="Arial" panose="020B0604020202020204" pitchFamily="34" charset="0"/>
              </a:rPr>
              <a:t>I</a:t>
            </a:r>
            <a:r>
              <a:rPr lang="en-US" sz="3000" b="1" i="0" dirty="0">
                <a:solidFill>
                  <a:srgbClr val="000000"/>
                </a:solidFill>
                <a:effectLst/>
                <a:latin typeface="Arial" panose="020B0604020202020204" pitchFamily="34" charset="0"/>
                <a:cs typeface="Arial" panose="020B0604020202020204" pitchFamily="34" charset="0"/>
              </a:rPr>
              <a:t>nitiates such conferences as their need arises from the evolution of the Commission field.</a:t>
            </a:r>
          </a:p>
          <a:p>
            <a:pPr marL="0" indent="0">
              <a:spcBef>
                <a:spcPts val="0"/>
              </a:spcBef>
              <a:buNone/>
            </a:pPr>
            <a:endParaRPr lang="en-US" sz="3000" b="1" i="0" dirty="0">
              <a:solidFill>
                <a:srgbClr val="000000"/>
              </a:solidFill>
              <a:effectLst/>
              <a:latin typeface="Arial" panose="020B0604020202020204" pitchFamily="34" charset="0"/>
              <a:cs typeface="Arial" panose="020B0604020202020204" pitchFamily="34" charset="0"/>
            </a:endParaRPr>
          </a:p>
          <a:p>
            <a:pPr algn="l">
              <a:spcBef>
                <a:spcPts val="0"/>
              </a:spcBef>
            </a:pPr>
            <a:r>
              <a:rPr lang="en-US" sz="3000" b="1" dirty="0">
                <a:latin typeface="Arial" panose="020B0604020202020204" pitchFamily="34" charset="0"/>
                <a:cs typeface="Arial" panose="020B0604020202020204" pitchFamily="34" charset="0"/>
              </a:rPr>
              <a:t>A</a:t>
            </a:r>
            <a:r>
              <a:rPr lang="en-US" sz="3000" b="1" i="0" dirty="0">
                <a:solidFill>
                  <a:srgbClr val="000000"/>
                </a:solidFill>
                <a:effectLst/>
                <a:latin typeface="Arial" panose="020B0604020202020204" pitchFamily="34" charset="0"/>
                <a:cs typeface="Arial" panose="020B0604020202020204" pitchFamily="34" charset="0"/>
              </a:rPr>
              <a:t>ssists in the organization of such conferences when practical.</a:t>
            </a:r>
          </a:p>
          <a:p>
            <a:pPr marL="0" indent="0" algn="l">
              <a:spcBef>
                <a:spcPts val="0"/>
              </a:spcBef>
              <a:buNone/>
            </a:pPr>
            <a:endParaRPr lang="en-US" sz="3000" b="1" i="0" dirty="0">
              <a:solidFill>
                <a:srgbClr val="000000"/>
              </a:solidFill>
              <a:effectLst/>
              <a:latin typeface="Arial" panose="020B0604020202020204" pitchFamily="34" charset="0"/>
              <a:cs typeface="Arial" panose="020B0604020202020204" pitchFamily="34" charset="0"/>
            </a:endParaRPr>
          </a:p>
          <a:p>
            <a:pPr algn="l">
              <a:spcBef>
                <a:spcPts val="0"/>
              </a:spcBef>
            </a:pPr>
            <a:r>
              <a:rPr lang="en-US" sz="3000" b="1" i="0" dirty="0">
                <a:solidFill>
                  <a:srgbClr val="000000"/>
                </a:solidFill>
                <a:effectLst/>
                <a:latin typeface="Arial" panose="020B0604020202020204" pitchFamily="34" charset="0"/>
                <a:cs typeface="Arial" panose="020B0604020202020204" pitchFamily="34" charset="0"/>
              </a:rPr>
              <a:t> </a:t>
            </a:r>
            <a:r>
              <a:rPr lang="en-US" sz="3000" b="1" dirty="0">
                <a:latin typeface="Arial" panose="020B0604020202020204" pitchFamily="34" charset="0"/>
                <a:cs typeface="Arial" panose="020B0604020202020204" pitchFamily="34" charset="0"/>
              </a:rPr>
              <a:t>E</a:t>
            </a:r>
            <a:r>
              <a:rPr lang="en-US" sz="3000" b="1" i="0" dirty="0">
                <a:solidFill>
                  <a:srgbClr val="000000"/>
                </a:solidFill>
                <a:effectLst/>
                <a:latin typeface="Arial" panose="020B0604020202020204" pitchFamily="34" charset="0"/>
                <a:cs typeface="Arial" panose="020B0604020202020204" pitchFamily="34" charset="0"/>
              </a:rPr>
              <a:t>nsures the compatibility of international conferences in its field and to discourage clashes and incompatibility of dates.</a:t>
            </a:r>
          </a:p>
          <a:p>
            <a:pPr>
              <a:spcBef>
                <a:spcPts val="0"/>
              </a:spcBef>
            </a:pPr>
            <a:r>
              <a:rPr lang="en-US" sz="3000" b="1" i="0" dirty="0">
                <a:solidFill>
                  <a:srgbClr val="FFFFFF"/>
                </a:solidFill>
                <a:effectLst/>
                <a:latin typeface="Arial" panose="020B0604020202020204" pitchFamily="34" charset="0"/>
                <a:cs typeface="Arial" panose="020B0604020202020204" pitchFamily="34" charset="0"/>
              </a:rPr>
              <a:t>Article</a:t>
            </a:r>
            <a:br>
              <a:rPr lang="en-US" sz="3000" b="1" i="0" dirty="0">
                <a:solidFill>
                  <a:srgbClr val="FFFFFF"/>
                </a:solidFill>
                <a:effectLst/>
                <a:latin typeface="Arial" panose="020B0604020202020204" pitchFamily="34" charset="0"/>
                <a:cs typeface="Arial" panose="020B0604020202020204" pitchFamily="34" charset="0"/>
              </a:rPr>
            </a:br>
            <a:endParaRPr lang="en-US" sz="3000" b="1" i="0" dirty="0">
              <a:solidFill>
                <a:srgbClr val="FFFFFF"/>
              </a:solidFill>
              <a:effectLst/>
              <a:latin typeface="Arial" panose="020B0604020202020204" pitchFamily="34" charset="0"/>
              <a:cs typeface="Arial" panose="020B0604020202020204" pitchFamily="34" charset="0"/>
            </a:endParaRPr>
          </a:p>
          <a:p>
            <a:pPr>
              <a:spcBef>
                <a:spcPts val="0"/>
              </a:spcBef>
            </a:pPr>
            <a:r>
              <a:rPr lang="en-US" sz="3000" b="1" i="0" dirty="0">
                <a:solidFill>
                  <a:srgbClr val="000000"/>
                </a:solidFill>
                <a:effectLst/>
                <a:latin typeface="Arial" panose="020B0604020202020204" pitchFamily="34" charset="0"/>
                <a:cs typeface="Arial" panose="020B0604020202020204" pitchFamily="34" charset="0"/>
              </a:rPr>
              <a:t>Promotes the free circulation of scientists; assists conference organizers in ensuring such free circulation and in resolving potential infringements.</a:t>
            </a:r>
          </a:p>
          <a:p>
            <a:endParaRPr lang="en-CA" dirty="0"/>
          </a:p>
        </p:txBody>
      </p:sp>
    </p:spTree>
    <p:extLst>
      <p:ext uri="{BB962C8B-B14F-4D97-AF65-F5344CB8AC3E}">
        <p14:creationId xmlns:p14="http://schemas.microsoft.com/office/powerpoint/2010/main" val="4020521556"/>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2F015-6061-CE4C-4841-56179163E7AC}"/>
              </a:ext>
            </a:extLst>
          </p:cNvPr>
          <p:cNvSpPr>
            <a:spLocks noGrp="1"/>
          </p:cNvSpPr>
          <p:nvPr>
            <p:ph type="title"/>
          </p:nvPr>
        </p:nvSpPr>
        <p:spPr>
          <a:xfrm>
            <a:off x="952500" y="254000"/>
            <a:ext cx="11099800" cy="921657"/>
          </a:xfrm>
        </p:spPr>
        <p:txBody>
          <a:bodyPr>
            <a:normAutofit/>
          </a:bodyPr>
          <a:lstStyle/>
          <a:p>
            <a:r>
              <a:rPr lang="en-US" sz="4800" b="1" dirty="0">
                <a:latin typeface="Arial" panose="020B0604020202020204" pitchFamily="34" charset="0"/>
                <a:cs typeface="Arial" panose="020B0604020202020204" pitchFamily="34" charset="0"/>
              </a:rPr>
              <a:t>C14 Mission (continued)</a:t>
            </a:r>
            <a:endParaRPr lang="en-CA" sz="48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A8FB700C-BDDD-9901-C9FE-030741D7D44C}"/>
              </a:ext>
            </a:extLst>
          </p:cNvPr>
          <p:cNvSpPr>
            <a:spLocks noGrp="1"/>
          </p:cNvSpPr>
          <p:nvPr>
            <p:ph type="body" idx="1"/>
          </p:nvPr>
        </p:nvSpPr>
        <p:spPr>
          <a:xfrm>
            <a:off x="390797" y="1716430"/>
            <a:ext cx="11560342" cy="7465594"/>
          </a:xfrm>
        </p:spPr>
        <p:txBody>
          <a:bodyPr>
            <a:normAutofit fontScale="92500" lnSpcReduction="20000"/>
          </a:bodyPr>
          <a:lstStyle/>
          <a:p>
            <a:pPr>
              <a:spcBef>
                <a:spcPts val="0"/>
              </a:spcBef>
            </a:pPr>
            <a:r>
              <a:rPr lang="en-US" b="1" i="0" dirty="0">
                <a:solidFill>
                  <a:srgbClr val="000000"/>
                </a:solidFill>
                <a:effectLst/>
                <a:latin typeface="Arial" panose="020B0604020202020204" pitchFamily="34" charset="0"/>
                <a:cs typeface="Arial" panose="020B0604020202020204" pitchFamily="34" charset="0"/>
              </a:rPr>
              <a:t>organizes where feasible the </a:t>
            </a:r>
            <a:r>
              <a:rPr lang="en-US" b="1" i="0" u="none" strike="noStrike" dirty="0">
                <a:solidFill>
                  <a:srgbClr val="4578D1"/>
                </a:solidFill>
                <a:effectLst/>
                <a:latin typeface="Arial" panose="020B0604020202020204" pitchFamily="34" charset="0"/>
                <a:cs typeface="Arial" panose="020B0604020202020204" pitchFamily="34" charset="0"/>
                <a:hlinkClick r:id="rId2" tooltip="Award Announcements"/>
              </a:rPr>
              <a:t>award</a:t>
            </a:r>
            <a:r>
              <a:rPr lang="en-US" b="1" i="0" dirty="0">
                <a:solidFill>
                  <a:srgbClr val="000000"/>
                </a:solidFill>
                <a:effectLst/>
                <a:latin typeface="Arial" panose="020B0604020202020204" pitchFamily="34" charset="0"/>
                <a:cs typeface="Arial" panose="020B0604020202020204" pitchFamily="34" charset="0"/>
              </a:rPr>
              <a:t> of medals or other testimonials of excellence in its field.</a:t>
            </a:r>
          </a:p>
          <a:p>
            <a:pPr marL="0">
              <a:spcBef>
                <a:spcPts val="0"/>
              </a:spcBef>
            </a:pPr>
            <a:r>
              <a:rPr lang="en-US" b="1" i="0" dirty="0">
                <a:solidFill>
                  <a:srgbClr val="FFFFFF"/>
                </a:solidFill>
                <a:effectLst/>
                <a:latin typeface="Arial" panose="020B0604020202020204" pitchFamily="34" charset="0"/>
                <a:cs typeface="Arial" panose="020B0604020202020204" pitchFamily="34" charset="0"/>
              </a:rPr>
              <a:t>Article</a:t>
            </a:r>
            <a:br>
              <a:rPr lang="en-US" b="1" i="0" dirty="0">
                <a:solidFill>
                  <a:srgbClr val="FFFFFF"/>
                </a:solidFill>
                <a:effectLst/>
                <a:latin typeface="Arial" panose="020B0604020202020204" pitchFamily="34" charset="0"/>
                <a:cs typeface="Arial" panose="020B0604020202020204" pitchFamily="34" charset="0"/>
              </a:rPr>
            </a:br>
            <a:r>
              <a:rPr lang="en-US" b="1" i="0" dirty="0">
                <a:solidFill>
                  <a:srgbClr val="FFFFFF"/>
                </a:solidFill>
                <a:effectLst/>
                <a:latin typeface="Arial" panose="020B0604020202020204" pitchFamily="34" charset="0"/>
                <a:cs typeface="Arial" panose="020B0604020202020204" pitchFamily="34" charset="0"/>
              </a:rPr>
              <a:t>5</a:t>
            </a:r>
          </a:p>
          <a:p>
            <a:pPr marL="0">
              <a:spcBef>
                <a:spcPts val="0"/>
              </a:spcBef>
            </a:pPr>
            <a:r>
              <a:rPr lang="en-US" b="1" i="0" dirty="0">
                <a:solidFill>
                  <a:srgbClr val="000000"/>
                </a:solidFill>
                <a:effectLst/>
                <a:latin typeface="Arial" panose="020B0604020202020204" pitchFamily="34" charset="0"/>
                <a:cs typeface="Arial" panose="020B0604020202020204" pitchFamily="34" charset="0"/>
              </a:rPr>
              <a:t>publishes where feasible newsletters, circulars, occasional </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books, journals or handbooks in its area.</a:t>
            </a:r>
          </a:p>
          <a:p>
            <a:pPr marL="0">
              <a:spcBef>
                <a:spcPts val="0"/>
              </a:spcBef>
            </a:pPr>
            <a:r>
              <a:rPr lang="en-US" b="1" i="0" dirty="0">
                <a:solidFill>
                  <a:srgbClr val="FFFFFF"/>
                </a:solidFill>
                <a:effectLst/>
                <a:latin typeface="Arial" panose="020B0604020202020204" pitchFamily="34" charset="0"/>
                <a:cs typeface="Arial" panose="020B0604020202020204" pitchFamily="34" charset="0"/>
              </a:rPr>
              <a:t>Article</a:t>
            </a:r>
            <a:br>
              <a:rPr lang="en-US" b="1" i="0" dirty="0">
                <a:solidFill>
                  <a:srgbClr val="FFFFFF"/>
                </a:solidFill>
                <a:effectLst/>
                <a:latin typeface="Arial" panose="020B0604020202020204" pitchFamily="34" charset="0"/>
                <a:cs typeface="Arial" panose="020B0604020202020204" pitchFamily="34" charset="0"/>
              </a:rPr>
            </a:br>
            <a:r>
              <a:rPr lang="en-US" b="1" i="0" dirty="0">
                <a:solidFill>
                  <a:srgbClr val="FFFFFF"/>
                </a:solidFill>
                <a:effectLst/>
                <a:latin typeface="Arial" panose="020B0604020202020204" pitchFamily="34" charset="0"/>
                <a:cs typeface="Arial" panose="020B0604020202020204" pitchFamily="34" charset="0"/>
              </a:rPr>
              <a:t>6</a:t>
            </a:r>
          </a:p>
          <a:p>
            <a:pPr marL="0">
              <a:spcBef>
                <a:spcPts val="0"/>
              </a:spcBef>
            </a:pPr>
            <a:r>
              <a:rPr lang="en-US" b="1" i="0" dirty="0">
                <a:solidFill>
                  <a:srgbClr val="000000"/>
                </a:solidFill>
                <a:effectLst/>
                <a:latin typeface="Arial" panose="020B0604020202020204" pitchFamily="34" charset="0"/>
                <a:cs typeface="Arial" panose="020B0604020202020204" pitchFamily="34" charset="0"/>
              </a:rPr>
              <a:t>maintains liaison with other </a:t>
            </a:r>
            <a:r>
              <a:rPr lang="en-US" b="1" i="0" u="none" strike="noStrike" dirty="0">
                <a:solidFill>
                  <a:srgbClr val="4578D1"/>
                </a:solidFill>
                <a:effectLst/>
                <a:latin typeface="Arial" panose="020B0604020202020204" pitchFamily="34" charset="0"/>
                <a:cs typeface="Arial" panose="020B0604020202020204" pitchFamily="34" charset="0"/>
                <a:hlinkClick r:id="rId3" tooltip="Commissions"/>
              </a:rPr>
              <a:t>IUPAP Commissions</a:t>
            </a:r>
            <a:r>
              <a:rPr lang="en-US" b="1" i="0" dirty="0">
                <a:solidFill>
                  <a:srgbClr val="000000"/>
                </a:solidFill>
                <a:effectLst/>
                <a:latin typeface="Arial" panose="020B0604020202020204" pitchFamily="34" charset="0"/>
                <a:cs typeface="Arial" panose="020B0604020202020204" pitchFamily="34" charset="0"/>
              </a:rPr>
              <a:t>, with the</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Commissions or Committees of other Unions or of </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the </a:t>
            </a:r>
            <a:r>
              <a:rPr lang="en-US" b="1" i="0" u="none" strike="noStrike" dirty="0">
                <a:solidFill>
                  <a:srgbClr val="4578D1"/>
                </a:solidFill>
                <a:effectLst/>
                <a:latin typeface="Arial" panose="020B0604020202020204" pitchFamily="34" charset="0"/>
                <a:cs typeface="Arial" panose="020B0604020202020204" pitchFamily="34" charset="0"/>
                <a:hlinkClick r:id="rId4"/>
              </a:rPr>
              <a:t>International Council of Scientific Unions</a:t>
            </a:r>
            <a:r>
              <a:rPr lang="en-US" b="1" i="0" dirty="0">
                <a:solidFill>
                  <a:srgbClr val="000000"/>
                </a:solidFill>
                <a:effectLst/>
                <a:latin typeface="Arial" panose="020B0604020202020204" pitchFamily="34" charset="0"/>
                <a:cs typeface="Arial" panose="020B0604020202020204" pitchFamily="34" charset="0"/>
              </a:rPr>
              <a:t> (ICSU) or other</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scientific organizations, with a view to collaborating and</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cooperating in sponsoring joint conferences and to</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participating in joint projects when need </a:t>
            </a:r>
            <a:r>
              <a:rPr lang="en-US" b="1" i="0" dirty="0" err="1">
                <a:solidFill>
                  <a:srgbClr val="000000"/>
                </a:solidFill>
                <a:effectLst/>
                <a:latin typeface="Arial" panose="020B0604020202020204" pitchFamily="34" charset="0"/>
                <a:cs typeface="Arial" panose="020B0604020202020204" pitchFamily="34" charset="0"/>
              </a:rPr>
              <a:t>arises.</a:t>
            </a:r>
            <a:r>
              <a:rPr lang="en-US" b="1" i="0" dirty="0" err="1">
                <a:solidFill>
                  <a:srgbClr val="FFFFFF"/>
                </a:solidFill>
                <a:effectLst/>
                <a:latin typeface="Arial" panose="020B0604020202020204" pitchFamily="34" charset="0"/>
                <a:cs typeface="Arial" panose="020B0604020202020204" pitchFamily="34" charset="0"/>
              </a:rPr>
              <a:t>Article</a:t>
            </a:r>
            <a:br>
              <a:rPr lang="en-US" b="1" i="0" dirty="0">
                <a:solidFill>
                  <a:srgbClr val="FFFFFF"/>
                </a:solidFill>
                <a:effectLst/>
                <a:latin typeface="Arial" panose="020B0604020202020204" pitchFamily="34" charset="0"/>
                <a:cs typeface="Arial" panose="020B0604020202020204" pitchFamily="34" charset="0"/>
              </a:rPr>
            </a:br>
            <a:r>
              <a:rPr lang="en-US" b="1" i="0" dirty="0">
                <a:solidFill>
                  <a:srgbClr val="FFFFFF"/>
                </a:solidFill>
                <a:effectLst/>
                <a:latin typeface="Arial" panose="020B0604020202020204" pitchFamily="34" charset="0"/>
                <a:cs typeface="Arial" panose="020B0604020202020204" pitchFamily="34" charset="0"/>
              </a:rPr>
              <a:t>7</a:t>
            </a:r>
          </a:p>
          <a:p>
            <a:pPr marL="0">
              <a:spcBef>
                <a:spcPts val="0"/>
              </a:spcBef>
            </a:pPr>
            <a:r>
              <a:rPr lang="en-US" b="1" dirty="0">
                <a:latin typeface="Arial" panose="020B0604020202020204" pitchFamily="34" charset="0"/>
                <a:cs typeface="Arial" panose="020B0604020202020204" pitchFamily="34" charset="0"/>
              </a:rPr>
              <a:t>Prepares </a:t>
            </a:r>
            <a:r>
              <a:rPr lang="en-US" b="1" i="0" dirty="0">
                <a:solidFill>
                  <a:srgbClr val="000000"/>
                </a:solidFill>
                <a:effectLst/>
                <a:latin typeface="Arial" panose="020B0604020202020204" pitchFamily="34" charset="0"/>
                <a:cs typeface="Arial" panose="020B0604020202020204" pitchFamily="34" charset="0"/>
              </a:rPr>
              <a:t>to each </a:t>
            </a:r>
            <a:r>
              <a:rPr lang="en-US" b="1" i="0" u="none" strike="noStrike" dirty="0">
                <a:solidFill>
                  <a:srgbClr val="4578D1"/>
                </a:solidFill>
                <a:effectLst/>
                <a:latin typeface="Arial" panose="020B0604020202020204" pitchFamily="34" charset="0"/>
                <a:cs typeface="Arial" panose="020B0604020202020204" pitchFamily="34" charset="0"/>
                <a:hlinkClick r:id="rId5" tooltip="General Assembly"/>
              </a:rPr>
              <a:t>General Assembly</a:t>
            </a:r>
            <a:r>
              <a:rPr lang="en-US" b="1" i="0" dirty="0">
                <a:solidFill>
                  <a:srgbClr val="000000"/>
                </a:solidFill>
                <a:effectLst/>
                <a:latin typeface="Arial" panose="020B0604020202020204" pitchFamily="34" charset="0"/>
                <a:cs typeface="Arial" panose="020B0604020202020204" pitchFamily="34" charset="0"/>
              </a:rPr>
              <a:t> of the Union a summary</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of activities and progress in its field since the previous</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Assembly.</a:t>
            </a:r>
          </a:p>
          <a:p>
            <a:endParaRPr lang="en-CA" dirty="0"/>
          </a:p>
        </p:txBody>
      </p:sp>
    </p:spTree>
    <p:extLst>
      <p:ext uri="{BB962C8B-B14F-4D97-AF65-F5344CB8AC3E}">
        <p14:creationId xmlns:p14="http://schemas.microsoft.com/office/powerpoint/2010/main" val="964268365"/>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ADDDD-3260-9982-4678-90305A4AE630}"/>
              </a:ext>
            </a:extLst>
          </p:cNvPr>
          <p:cNvSpPr>
            <a:spLocks noGrp="1"/>
          </p:cNvSpPr>
          <p:nvPr>
            <p:ph type="title"/>
          </p:nvPr>
        </p:nvSpPr>
        <p:spPr>
          <a:xfrm>
            <a:off x="517785" y="268990"/>
            <a:ext cx="11099800" cy="585449"/>
          </a:xfrm>
        </p:spPr>
        <p:txBody>
          <a:bodyPr>
            <a:noAutofit/>
          </a:bodyPr>
          <a:lstStyle/>
          <a:p>
            <a:r>
              <a:rPr lang="en-US" sz="4000" b="1" dirty="0">
                <a:latin typeface="Arial" panose="020B0604020202020204" pitchFamily="34" charset="0"/>
                <a:cs typeface="Arial" panose="020B0604020202020204" pitchFamily="34" charset="0"/>
              </a:rPr>
              <a:t>C14 Conferences</a:t>
            </a:r>
            <a:endParaRPr lang="en-CA" sz="40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FE2997B9-2939-CC65-93BB-CD3F281EFCDB}"/>
              </a:ext>
            </a:extLst>
          </p:cNvPr>
          <p:cNvSpPr>
            <a:spLocks noGrp="1"/>
          </p:cNvSpPr>
          <p:nvPr>
            <p:ph type="body" idx="1"/>
          </p:nvPr>
        </p:nvSpPr>
        <p:spPr>
          <a:xfrm>
            <a:off x="188687" y="2002971"/>
            <a:ext cx="12816114" cy="7481639"/>
          </a:xfrm>
        </p:spPr>
        <p:txBody>
          <a:bodyPr>
            <a:normAutofit fontScale="55000" lnSpcReduction="20000"/>
          </a:bodyPr>
          <a:lstStyle/>
          <a:p>
            <a:pPr>
              <a:spcBef>
                <a:spcPts val="0"/>
              </a:spcBef>
            </a:pPr>
            <a:r>
              <a:rPr lang="en-US" sz="4200" b="1" i="0" u="none" strike="noStrike" dirty="0">
                <a:solidFill>
                  <a:schemeClr val="accent1">
                    <a:lumMod val="75000"/>
                  </a:schemeClr>
                </a:solidFill>
                <a:effectLst/>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3rd WCPE</a:t>
            </a:r>
            <a:r>
              <a:rPr lang="en-US" sz="4200" b="1" u="none" strike="noStrike" dirty="0">
                <a:solidFill>
                  <a:schemeClr val="accent1">
                    <a:lumMod val="75000"/>
                  </a:schemeClr>
                </a:solidFill>
                <a:latin typeface="Arial" panose="020B0604020202020204" pitchFamily="34" charset="0"/>
                <a:cs typeface="Arial" panose="020B0604020202020204" pitchFamily="34" charset="0"/>
              </a:rPr>
              <a:t> </a:t>
            </a:r>
            <a:r>
              <a:rPr lang="en-US" sz="4200" b="0" i="0" dirty="0">
                <a:solidFill>
                  <a:schemeClr val="tx1"/>
                </a:solidFill>
                <a:effectLst/>
                <a:latin typeface="Arial" panose="020B0604020202020204" pitchFamily="34" charset="0"/>
                <a:cs typeface="Arial" panose="020B0604020202020204" pitchFamily="34" charset="0"/>
              </a:rPr>
              <a:t>Vietnam, 13-17 December 2021</a:t>
            </a:r>
          </a:p>
          <a:p>
            <a:pPr marL="0" algn="ctr" fontAlgn="ctr">
              <a:spcBef>
                <a:spcPts val="0"/>
              </a:spcBef>
            </a:pPr>
            <a:r>
              <a:rPr lang="en-US" sz="4200" b="1" i="0" dirty="0">
                <a:solidFill>
                  <a:schemeClr val="tx1"/>
                </a:solidFill>
                <a:effectLst/>
                <a:latin typeface="Arial" panose="020B0604020202020204" pitchFamily="34" charset="0"/>
                <a:cs typeface="Arial" panose="020B0604020202020204" pitchFamily="34" charset="0"/>
              </a:rPr>
              <a:t>2019</a:t>
            </a:r>
          </a:p>
          <a:p>
            <a:pPr>
              <a:spcBef>
                <a:spcPts val="0"/>
              </a:spcBef>
            </a:pPr>
            <a:r>
              <a:rPr lang="en-US" sz="4200" b="1" i="0" u="none" strike="noStrike" dirty="0">
                <a:solidFill>
                  <a:schemeClr val="accent1">
                    <a:lumMod val="50000"/>
                  </a:schemeClr>
                </a:solidFill>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GIREP-ICPE-EPEC 2019</a:t>
            </a:r>
            <a:r>
              <a:rPr lang="en-US" sz="4200" b="1" u="none" strike="noStrike" dirty="0">
                <a:solidFill>
                  <a:schemeClr val="tx1"/>
                </a:solidFill>
                <a:latin typeface="Arial" panose="020B0604020202020204" pitchFamily="34" charset="0"/>
                <a:cs typeface="Arial" panose="020B0604020202020204" pitchFamily="34" charset="0"/>
              </a:rPr>
              <a:t> </a:t>
            </a:r>
            <a:r>
              <a:rPr lang="en-US" sz="4200" b="0" i="0" dirty="0">
                <a:solidFill>
                  <a:schemeClr val="tx1"/>
                </a:solidFill>
                <a:effectLst/>
                <a:latin typeface="Arial" panose="020B0604020202020204" pitchFamily="34" charset="0"/>
                <a:cs typeface="Arial" panose="020B0604020202020204" pitchFamily="34" charset="0"/>
              </a:rPr>
              <a:t>1-5 July 2019, Budapest, Hungary</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2018</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4"/>
              </a:rPr>
              <a:t>International Conference on Physics Education 2018: ICPE-SAIP-WITS</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1-5 October 2018, Johannesburg, South Africa </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2017</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5"/>
              </a:rPr>
              <a:t>GIREP-ICPE-EPEC 2017: </a:t>
            </a:r>
            <a:r>
              <a:rPr lang="en-US" sz="4200" b="1" i="1" u="none" strike="noStrike" dirty="0">
                <a:solidFill>
                  <a:srgbClr val="000000"/>
                </a:solidFill>
                <a:effectLst/>
                <a:latin typeface="Arial" panose="020B0604020202020204" pitchFamily="34" charset="0"/>
                <a:cs typeface="Arial" panose="020B0604020202020204" pitchFamily="34" charset="0"/>
                <a:hlinkClick r:id="rId5"/>
              </a:rPr>
              <a:t>Bridging Research and Practice in Physics Teaching and Learning</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3-7 July 2017, Dublin, Ireland</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2016</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6"/>
              </a:rPr>
              <a:t>The Second World Conference on Physics Education 2- 2016: </a:t>
            </a:r>
            <a:r>
              <a:rPr lang="en-US" sz="4200" b="1" i="1" u="none" strike="noStrike" dirty="0">
                <a:solidFill>
                  <a:srgbClr val="000000"/>
                </a:solidFill>
                <a:effectLst/>
                <a:latin typeface="Arial" panose="020B0604020202020204" pitchFamily="34" charset="0"/>
                <a:cs typeface="Arial" panose="020B0604020202020204" pitchFamily="34" charset="0"/>
                <a:hlinkClick r:id="rId6"/>
              </a:rPr>
              <a:t>Contemporary Science Education and Challenges in the Present Society: perspectives in Physics Teaching and Learning</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10-15 July 2016, Sao Paulo, Brazil</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2015</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7"/>
              </a:rPr>
              <a:t>International Conference on Physics Education 2015:</a:t>
            </a:r>
            <a:r>
              <a:rPr lang="en-US" sz="4200" b="1" i="1" u="none" strike="noStrike" dirty="0">
                <a:solidFill>
                  <a:srgbClr val="000000"/>
                </a:solidFill>
                <a:effectLst/>
                <a:latin typeface="Arial" panose="020B0604020202020204" pitchFamily="34" charset="0"/>
                <a:cs typeface="Arial" panose="020B0604020202020204" pitchFamily="34" charset="0"/>
                <a:hlinkClick r:id="rId7"/>
              </a:rPr>
              <a:t> Engaging Students in Physics – Research and Practice</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9-14 August 2015, Beijing, China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2014</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8"/>
              </a:rPr>
              <a:t>GIREP-MPTL International Conference 2014</a:t>
            </a:r>
            <a:r>
              <a:rPr lang="en-US" sz="4200" b="1" i="0" u="none" strike="noStrike" dirty="0">
                <a:solidFill>
                  <a:srgbClr val="000000"/>
                </a:solidFill>
                <a:effectLst/>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7-12 July 2014, Palermo, Italy</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9"/>
              </a:rPr>
              <a:t>International Conference on Physics Education 2014</a:t>
            </a:r>
            <a:r>
              <a:rPr lang="en-US" sz="4200" b="1" i="0" u="none" strike="noStrike" dirty="0">
                <a:solidFill>
                  <a:srgbClr val="000000"/>
                </a:solidFill>
                <a:effectLst/>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18-22 August 2014, Córdoba, Argentina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2013</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10"/>
              </a:rPr>
              <a:t>11th Interamerican Conferences on Physics Education</a:t>
            </a:r>
            <a:r>
              <a:rPr lang="en-US" sz="4200" b="1" u="none" strike="noStrike" dirty="0">
                <a:latin typeface="Arial" panose="020B0604020202020204" pitchFamily="34" charset="0"/>
                <a:cs typeface="Arial" panose="020B0604020202020204" pitchFamily="34" charset="0"/>
              </a:rPr>
              <a:t> </a:t>
            </a:r>
            <a:r>
              <a:rPr lang="en-US" sz="4200" b="1" i="0" dirty="0">
                <a:solidFill>
                  <a:srgbClr val="000000"/>
                </a:solidFill>
                <a:effectLst/>
                <a:latin typeface="Arial" panose="020B0604020202020204" pitchFamily="34" charset="0"/>
                <a:cs typeface="Arial" panose="020B0604020202020204" pitchFamily="34" charset="0"/>
              </a:rPr>
              <a:t>Canadian-American-Mexican Graduate Student Physics Conference </a:t>
            </a:r>
            <a:r>
              <a:rPr lang="en-US" sz="4200" b="0" i="0" dirty="0">
                <a:solidFill>
                  <a:srgbClr val="666666"/>
                </a:solidFill>
                <a:effectLst/>
                <a:latin typeface="Arial" panose="020B0604020202020204" pitchFamily="34" charset="0"/>
                <a:cs typeface="Arial" panose="020B0604020202020204" pitchFamily="34" charset="0"/>
              </a:rPr>
              <a:t>15-18 August 2013, Ontario, Canada</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endParaRPr lang="en-CA" dirty="0"/>
          </a:p>
        </p:txBody>
      </p:sp>
    </p:spTree>
    <p:extLst>
      <p:ext uri="{BB962C8B-B14F-4D97-AF65-F5344CB8AC3E}">
        <p14:creationId xmlns:p14="http://schemas.microsoft.com/office/powerpoint/2010/main" val="22846968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57200" y="2779323"/>
            <a:ext cx="11515060" cy="6409958"/>
          </a:xfrm>
          <a:prstGeom prst="rect">
            <a:avLst/>
          </a:prstGeom>
        </p:spPr>
        <p:txBody>
          <a:bodyPr wrap="square" lIns="130046" tIns="65023" rIns="130046" bIns="65023">
            <a:spAutoFit/>
          </a:bodyPr>
          <a:lstStyle/>
          <a:p>
            <a:pPr algn="l"/>
            <a:r>
              <a:rPr lang="en-US" sz="3400" b="1" dirty="0"/>
              <a:t>The aims of the Union are:</a:t>
            </a:r>
          </a:p>
          <a:p>
            <a:pPr marL="406394" indent="-406394" algn="l">
              <a:buFont typeface="Arial" panose="020B0604020202020204" pitchFamily="34" charset="0"/>
              <a:buChar char="•"/>
            </a:pPr>
            <a:r>
              <a:rPr lang="en-US" sz="3400" dirty="0"/>
              <a:t>to </a:t>
            </a:r>
            <a:r>
              <a:rPr lang="en-US" sz="3400" dirty="0">
                <a:solidFill>
                  <a:srgbClr val="FF0000"/>
                </a:solidFill>
              </a:rPr>
              <a:t>stimulate and promote international cooperation </a:t>
            </a:r>
            <a:r>
              <a:rPr lang="en-US" sz="3400" dirty="0"/>
              <a:t>in physics;</a:t>
            </a:r>
          </a:p>
          <a:p>
            <a:pPr marL="406394" indent="-406394" algn="l">
              <a:buFont typeface="Arial" panose="020B0604020202020204" pitchFamily="34" charset="0"/>
              <a:buChar char="•"/>
            </a:pPr>
            <a:r>
              <a:rPr lang="en-US" sz="3400" dirty="0"/>
              <a:t>to </a:t>
            </a:r>
            <a:r>
              <a:rPr lang="en-US" sz="3400" dirty="0">
                <a:solidFill>
                  <a:srgbClr val="FF0000"/>
                </a:solidFill>
              </a:rPr>
              <a:t>sponsor suitable international meetings </a:t>
            </a:r>
            <a:r>
              <a:rPr lang="en-US" sz="3400" dirty="0"/>
              <a:t>and to assist organizing committees;</a:t>
            </a:r>
          </a:p>
          <a:p>
            <a:pPr marL="406394" indent="-406394" algn="l">
              <a:buFont typeface="Arial" panose="020B0604020202020204" pitchFamily="34" charset="0"/>
              <a:buChar char="•"/>
            </a:pPr>
            <a:r>
              <a:rPr lang="en-US" sz="3400" dirty="0"/>
              <a:t>to foster the preparation and the publication of abstracts of papers and tables of physical constants;</a:t>
            </a:r>
          </a:p>
          <a:p>
            <a:pPr marL="406394" indent="-406394" algn="l">
              <a:buFont typeface="Arial" panose="020B0604020202020204" pitchFamily="34" charset="0"/>
              <a:buChar char="•"/>
            </a:pPr>
            <a:r>
              <a:rPr lang="en-US" sz="3400" dirty="0"/>
              <a:t>to promote international agreements on other use of symbols, units, nomenclature and standards;</a:t>
            </a:r>
          </a:p>
          <a:p>
            <a:pPr marL="406394" indent="-406394" algn="l">
              <a:buFont typeface="Arial" panose="020B0604020202020204" pitchFamily="34" charset="0"/>
              <a:buChar char="•"/>
            </a:pPr>
            <a:r>
              <a:rPr lang="en-US" sz="3400" dirty="0"/>
              <a:t>to </a:t>
            </a:r>
            <a:r>
              <a:rPr lang="en-US" sz="3400" dirty="0">
                <a:solidFill>
                  <a:srgbClr val="FF0000"/>
                </a:solidFill>
              </a:rPr>
              <a:t>foster free circulation of scientists</a:t>
            </a:r>
            <a:r>
              <a:rPr lang="en-US" sz="3400" dirty="0"/>
              <a:t>; </a:t>
            </a:r>
          </a:p>
          <a:p>
            <a:pPr marL="406394" indent="-406394" algn="l">
              <a:buFont typeface="Arial" panose="020B0604020202020204" pitchFamily="34" charset="0"/>
              <a:buChar char="•"/>
            </a:pPr>
            <a:r>
              <a:rPr lang="en-US" sz="3400" dirty="0"/>
              <a:t>to encourage research and education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066" y="575522"/>
            <a:ext cx="9823592" cy="13185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71226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ADDDD-3260-9982-4678-90305A4AE630}"/>
              </a:ext>
            </a:extLst>
          </p:cNvPr>
          <p:cNvSpPr>
            <a:spLocks noGrp="1"/>
          </p:cNvSpPr>
          <p:nvPr>
            <p:ph type="title"/>
          </p:nvPr>
        </p:nvSpPr>
        <p:spPr>
          <a:xfrm>
            <a:off x="952500" y="130630"/>
            <a:ext cx="11099800" cy="874078"/>
          </a:xfrm>
        </p:spPr>
        <p:txBody>
          <a:bodyPr>
            <a:normAutofit/>
          </a:bodyPr>
          <a:lstStyle/>
          <a:p>
            <a:r>
              <a:rPr lang="en-US" sz="4000" b="1" dirty="0">
                <a:latin typeface="Arial" panose="020B0604020202020204" pitchFamily="34" charset="0"/>
                <a:cs typeface="Arial" panose="020B0604020202020204" pitchFamily="34" charset="0"/>
              </a:rPr>
              <a:t>C14 Conferences (Continued)</a:t>
            </a:r>
            <a:endParaRPr lang="en-CA" sz="4000"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FE2997B9-2939-CC65-93BB-CD3F281EFCDB}"/>
              </a:ext>
            </a:extLst>
          </p:cNvPr>
          <p:cNvSpPr>
            <a:spLocks noGrp="1"/>
          </p:cNvSpPr>
          <p:nvPr>
            <p:ph type="body" idx="1"/>
          </p:nvPr>
        </p:nvSpPr>
        <p:spPr>
          <a:xfrm>
            <a:off x="349598" y="1293223"/>
            <a:ext cx="12517315" cy="8072847"/>
          </a:xfrm>
        </p:spPr>
        <p:txBody>
          <a:bodyPr>
            <a:normAutofit fontScale="47500" lnSpcReduction="20000"/>
          </a:bodyPr>
          <a:lstStyle/>
          <a:p>
            <a:pPr marL="0" algn="l">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2"/>
              </a:rPr>
              <a:t>International Conference on Physics Education</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5-9 August 2013, Prague, Czech Republic</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2012</a:t>
            </a:r>
          </a:p>
          <a:p>
            <a:pPr marL="0" algn="l">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3"/>
              </a:rPr>
              <a:t>World Conference on Physics Education</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1–6 July 2012, Istanbul, Turkey</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2011</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International Conference on Physics Education ICPE 2011: Training Physics Teachers and Educational Networks </a:t>
            </a:r>
            <a:r>
              <a:rPr lang="en-US" sz="4200" b="0" i="0" dirty="0">
                <a:solidFill>
                  <a:srgbClr val="666666"/>
                </a:solidFill>
                <a:effectLst/>
                <a:latin typeface="Arial" panose="020B0604020202020204" pitchFamily="34" charset="0"/>
                <a:cs typeface="Arial" panose="020B0604020202020204" pitchFamily="34" charset="0"/>
              </a:rPr>
              <a:t>15–19 August 2011, Mexico City, Mexico</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2010</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Teaching and Learning Physics Today: Challenges? Benefits? </a:t>
            </a:r>
            <a:r>
              <a:rPr lang="en-US" sz="4200" b="0" i="0" dirty="0">
                <a:solidFill>
                  <a:srgbClr val="666666"/>
                </a:solidFill>
                <a:effectLst/>
                <a:latin typeface="Arial" panose="020B0604020202020204" pitchFamily="34" charset="0"/>
                <a:cs typeface="Arial" panose="020B0604020202020204" pitchFamily="34" charset="0"/>
              </a:rPr>
              <a:t>22–27 August 2010, Reims, France</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2009</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10th Inter-American Conference on Physics Education </a:t>
            </a:r>
            <a:r>
              <a:rPr lang="en-US" sz="4200" b="0" i="0" dirty="0">
                <a:solidFill>
                  <a:srgbClr val="666666"/>
                </a:solidFill>
                <a:effectLst/>
                <a:latin typeface="Arial" panose="020B0604020202020204" pitchFamily="34" charset="0"/>
                <a:cs typeface="Arial" panose="020B0604020202020204" pitchFamily="34" charset="0"/>
              </a:rPr>
              <a:t>6-10 July 2009, Medellin, Colombia</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International Conference on Physics Education </a:t>
            </a:r>
            <a:r>
              <a:rPr lang="en-US" sz="4200" b="0" i="0" dirty="0">
                <a:solidFill>
                  <a:srgbClr val="666666"/>
                </a:solidFill>
                <a:effectLst/>
                <a:latin typeface="Arial" panose="020B0604020202020204" pitchFamily="34" charset="0"/>
                <a:cs typeface="Arial" panose="020B0604020202020204" pitchFamily="34" charset="0"/>
              </a:rPr>
              <a:t>18-24 October 2009, Bangkok, Thailand</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2007</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International Conference on Physics Education: Building Careers with Physics </a:t>
            </a:r>
            <a:r>
              <a:rPr lang="en-US" sz="4200" b="0" i="0" dirty="0">
                <a:solidFill>
                  <a:srgbClr val="666666"/>
                </a:solidFill>
                <a:effectLst/>
                <a:latin typeface="Arial" panose="020B0604020202020204" pitchFamily="34" charset="0"/>
                <a:cs typeface="Arial" panose="020B0604020202020204" pitchFamily="34" charset="0"/>
              </a:rPr>
              <a:t>11-16 November 2007, Palais des </a:t>
            </a:r>
            <a:r>
              <a:rPr lang="en-US" sz="4200" b="0" i="0" dirty="0" err="1">
                <a:solidFill>
                  <a:srgbClr val="666666"/>
                </a:solidFill>
                <a:effectLst/>
                <a:latin typeface="Arial" panose="020B0604020202020204" pitchFamily="34" charset="0"/>
                <a:cs typeface="Arial" panose="020B0604020202020204" pitchFamily="34" charset="0"/>
              </a:rPr>
              <a:t>Congres</a:t>
            </a:r>
            <a:r>
              <a:rPr lang="en-US" sz="4200" b="0" i="0" dirty="0">
                <a:solidFill>
                  <a:srgbClr val="666666"/>
                </a:solidFill>
                <a:effectLst/>
                <a:latin typeface="Arial" panose="020B0604020202020204" pitchFamily="34" charset="0"/>
                <a:cs typeface="Arial" panose="020B0604020202020204" pitchFamily="34" charset="0"/>
              </a:rPr>
              <a:t>, Marrakech</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GIREP-EPEC 2007 Frontiers of Physics Education </a:t>
            </a:r>
            <a:r>
              <a:rPr lang="en-US" sz="4200" b="0" i="0" dirty="0">
                <a:solidFill>
                  <a:srgbClr val="666666"/>
                </a:solidFill>
                <a:effectLst/>
                <a:latin typeface="Arial" panose="020B0604020202020204" pitchFamily="34" charset="0"/>
                <a:cs typeface="Arial" panose="020B0604020202020204" pitchFamily="34" charset="0"/>
              </a:rPr>
              <a:t>August 26-31 2007, </a:t>
            </a:r>
            <a:r>
              <a:rPr lang="en-US" sz="4200" b="0" i="0" dirty="0" err="1">
                <a:solidFill>
                  <a:srgbClr val="666666"/>
                </a:solidFill>
                <a:effectLst/>
                <a:latin typeface="Arial" panose="020B0604020202020204" pitchFamily="34" charset="0"/>
                <a:cs typeface="Arial" panose="020B0604020202020204" pitchFamily="34" charset="0"/>
              </a:rPr>
              <a:t>Opatija</a:t>
            </a:r>
            <a:r>
              <a:rPr lang="en-US" sz="4200" b="0" i="0" dirty="0">
                <a:solidFill>
                  <a:srgbClr val="666666"/>
                </a:solidFill>
                <a:effectLst/>
                <a:latin typeface="Arial" panose="020B0604020202020204" pitchFamily="34" charset="0"/>
                <a:cs typeface="Arial" panose="020B0604020202020204" pitchFamily="34" charset="0"/>
              </a:rPr>
              <a:t>, Croatia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2006</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International Conference on Physics Education 2006 </a:t>
            </a:r>
            <a:r>
              <a:rPr lang="en-US" sz="4200" b="0" i="0" dirty="0">
                <a:solidFill>
                  <a:srgbClr val="666666"/>
                </a:solidFill>
                <a:effectLst/>
                <a:latin typeface="Arial" panose="020B0604020202020204" pitchFamily="34" charset="0"/>
                <a:cs typeface="Arial" panose="020B0604020202020204" pitchFamily="34" charset="0"/>
              </a:rPr>
              <a:t>15-20 August 2006, Tokyo, Japan</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4"/>
              </a:rPr>
              <a:t>9th Inter-American Conference on Physics Education</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3-7 March 2006, San Jose, Costa Rica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2005</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World View on Physics Education in 2005: Focusing on Change </a:t>
            </a:r>
            <a:r>
              <a:rPr lang="en-US" sz="4200" b="0" i="0" dirty="0">
                <a:solidFill>
                  <a:srgbClr val="666666"/>
                </a:solidFill>
                <a:effectLst/>
                <a:latin typeface="Arial" panose="020B0604020202020204" pitchFamily="34" charset="0"/>
                <a:cs typeface="Arial" panose="020B0604020202020204" pitchFamily="34" charset="0"/>
              </a:rPr>
              <a:t>21-26 August 2005, New Delhi, India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2004</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What Physics Should We Teach? SAIP-ICPE International Conference </a:t>
            </a:r>
            <a:r>
              <a:rPr lang="en-US" sz="4200" b="0" i="0" dirty="0">
                <a:solidFill>
                  <a:srgbClr val="666666"/>
                </a:solidFill>
                <a:effectLst/>
                <a:latin typeface="Arial" panose="020B0604020202020204" pitchFamily="34" charset="0"/>
                <a:cs typeface="Arial" panose="020B0604020202020204" pitchFamily="34" charset="0"/>
              </a:rPr>
              <a:t>5-8 July 2004, Durban, South Africa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2003</a:t>
            </a:r>
          </a:p>
          <a:p>
            <a:endParaRPr lang="en-CA" dirty="0"/>
          </a:p>
        </p:txBody>
      </p:sp>
    </p:spTree>
    <p:extLst>
      <p:ext uri="{BB962C8B-B14F-4D97-AF65-F5344CB8AC3E}">
        <p14:creationId xmlns:p14="http://schemas.microsoft.com/office/powerpoint/2010/main" val="332238794"/>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ADDDD-3260-9982-4678-90305A4AE630}"/>
              </a:ext>
            </a:extLst>
          </p:cNvPr>
          <p:cNvSpPr>
            <a:spLocks noGrp="1"/>
          </p:cNvSpPr>
          <p:nvPr>
            <p:ph type="title"/>
          </p:nvPr>
        </p:nvSpPr>
        <p:spPr>
          <a:xfrm>
            <a:off x="952500" y="254001"/>
            <a:ext cx="11099800" cy="622300"/>
          </a:xfrm>
        </p:spPr>
        <p:txBody>
          <a:bodyPr>
            <a:normAutofit fontScale="90000"/>
          </a:bodyPr>
          <a:lstStyle/>
          <a:p>
            <a:r>
              <a:rPr lang="en-US" sz="4000" b="1" dirty="0">
                <a:latin typeface="Arial" panose="020B0604020202020204" pitchFamily="34" charset="0"/>
                <a:cs typeface="Arial" panose="020B0604020202020204" pitchFamily="34" charset="0"/>
              </a:rPr>
              <a:t>C14 Conferences (continued)</a:t>
            </a:r>
            <a:endParaRPr lang="en-CA" sz="4000"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FE2997B9-2939-CC65-93BB-CD3F281EFCDB}"/>
              </a:ext>
            </a:extLst>
          </p:cNvPr>
          <p:cNvSpPr>
            <a:spLocks noGrp="1"/>
          </p:cNvSpPr>
          <p:nvPr>
            <p:ph type="body" idx="1"/>
          </p:nvPr>
        </p:nvSpPr>
        <p:spPr>
          <a:xfrm>
            <a:off x="248193" y="1044101"/>
            <a:ext cx="12475029" cy="8583225"/>
          </a:xfrm>
        </p:spPr>
        <p:txBody>
          <a:bodyPr>
            <a:normAutofit fontScale="62500" lnSpcReduction="20000"/>
          </a:bodyPr>
          <a:lstStyle/>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2003</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8th Inter-American Conference on Physics Education </a:t>
            </a:r>
            <a:r>
              <a:rPr lang="en-US" b="0" i="0" dirty="0">
                <a:solidFill>
                  <a:srgbClr val="666666"/>
                </a:solidFill>
                <a:effectLst/>
                <a:latin typeface="Arial" panose="020B0604020202020204" pitchFamily="34" charset="0"/>
                <a:cs typeface="Arial" panose="020B0604020202020204" pitchFamily="34" charset="0"/>
              </a:rPr>
              <a:t>7-11 July 2003, Havana, Cuba</a:t>
            </a:r>
          </a:p>
          <a:p>
            <a:pPr marL="0" indent="0" algn="l">
              <a:spcBef>
                <a:spcPts val="0"/>
              </a:spcBef>
              <a:buNone/>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Summer Course on Research in Physics Education </a:t>
            </a:r>
            <a:r>
              <a:rPr lang="en-US" b="0" i="0" dirty="0">
                <a:solidFill>
                  <a:srgbClr val="666666"/>
                </a:solidFill>
                <a:effectLst/>
                <a:latin typeface="Arial" panose="020B0604020202020204" pitchFamily="34" charset="0"/>
                <a:cs typeface="Arial" panose="020B0604020202020204" pitchFamily="34" charset="0"/>
              </a:rPr>
              <a:t>15-25 July 2003, Rome, Italy</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2002</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Physics in New Fields and Modern Applications </a:t>
            </a:r>
            <a:r>
              <a:rPr lang="en-US" b="0" i="0" dirty="0">
                <a:solidFill>
                  <a:srgbClr val="666666"/>
                </a:solidFill>
                <a:effectLst/>
                <a:latin typeface="Arial" panose="020B0604020202020204" pitchFamily="34" charset="0"/>
                <a:cs typeface="Arial" panose="020B0604020202020204" pitchFamily="34" charset="0"/>
              </a:rPr>
              <a:t>5 August 2002, Lund, Sweden</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2001</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Computer and Information Technology in Physics Education </a:t>
            </a:r>
            <a:r>
              <a:rPr lang="en-US" b="0" i="0" dirty="0">
                <a:solidFill>
                  <a:srgbClr val="666666"/>
                </a:solidFill>
                <a:effectLst/>
                <a:latin typeface="Arial" panose="020B0604020202020204" pitchFamily="34" charset="0"/>
                <a:cs typeface="Arial" panose="020B0604020202020204" pitchFamily="34" charset="0"/>
              </a:rPr>
              <a:t>4-6 December 2001, Quezon City, Metro Manila, Philippines</a:t>
            </a:r>
          </a:p>
          <a:p>
            <a:pPr marL="0" indent="0" algn="l">
              <a:spcBef>
                <a:spcPts val="0"/>
              </a:spcBef>
              <a:buNone/>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International Conference on Physics Education in Cultural Context </a:t>
            </a:r>
            <a:r>
              <a:rPr lang="en-US" b="0" i="0" dirty="0">
                <a:solidFill>
                  <a:srgbClr val="666666"/>
                </a:solidFill>
                <a:effectLst/>
                <a:latin typeface="Arial" panose="020B0604020202020204" pitchFamily="34" charset="0"/>
                <a:cs typeface="Arial" panose="020B0604020202020204" pitchFamily="34" charset="0"/>
              </a:rPr>
              <a:t>13-17 August 2001, </a:t>
            </a:r>
            <a:r>
              <a:rPr lang="en-US" b="0" i="0" dirty="0" err="1">
                <a:solidFill>
                  <a:srgbClr val="666666"/>
                </a:solidFill>
                <a:effectLst/>
                <a:latin typeface="Arial" panose="020B0604020202020204" pitchFamily="34" charset="0"/>
                <a:cs typeface="Arial" panose="020B0604020202020204" pitchFamily="34" charset="0"/>
              </a:rPr>
              <a:t>Cheongwon</a:t>
            </a:r>
            <a:r>
              <a:rPr lang="en-US" b="0" i="0" dirty="0">
                <a:solidFill>
                  <a:srgbClr val="666666"/>
                </a:solidFill>
                <a:effectLst/>
                <a:latin typeface="Arial" panose="020B0604020202020204" pitchFamily="34" charset="0"/>
                <a:cs typeface="Arial" panose="020B0604020202020204" pitchFamily="34" charset="0"/>
              </a:rPr>
              <a:t>, South Korea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2000</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Physics Teachers Education Beyond 2000 </a:t>
            </a:r>
            <a:r>
              <a:rPr lang="en-US" b="0" i="0" dirty="0">
                <a:solidFill>
                  <a:srgbClr val="666666"/>
                </a:solidFill>
                <a:effectLst/>
                <a:latin typeface="Arial" panose="020B0604020202020204" pitchFamily="34" charset="0"/>
                <a:cs typeface="Arial" panose="020B0604020202020204" pitchFamily="34" charset="0"/>
              </a:rPr>
              <a:t>27 August-1 September 2000, Barcelona, Spain</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1999</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International Conference of Physics Teachers and Educators </a:t>
            </a:r>
            <a:r>
              <a:rPr lang="en-US" b="0" i="0" dirty="0">
                <a:solidFill>
                  <a:srgbClr val="666666"/>
                </a:solidFill>
                <a:effectLst/>
                <a:latin typeface="Arial" panose="020B0604020202020204" pitchFamily="34" charset="0"/>
                <a:cs typeface="Arial" panose="020B0604020202020204" pitchFamily="34" charset="0"/>
              </a:rPr>
              <a:t>19-23 August 1999, Guilin, China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1998</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Hands-on Experiments in Physics Education </a:t>
            </a:r>
            <a:r>
              <a:rPr lang="en-US" b="0" i="0" dirty="0">
                <a:solidFill>
                  <a:srgbClr val="666666"/>
                </a:solidFill>
                <a:effectLst/>
                <a:latin typeface="Arial" panose="020B0604020202020204" pitchFamily="34" charset="0"/>
                <a:cs typeface="Arial" panose="020B0604020202020204" pitchFamily="34" charset="0"/>
              </a:rPr>
              <a:t>23-28 August 1998, Duisburg, Germany</a:t>
            </a:r>
          </a:p>
          <a:p>
            <a:pPr marL="0" algn="l">
              <a:spcBef>
                <a:spcPts val="0"/>
              </a:spcBef>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International Conference on New Technologies in Physics Education </a:t>
            </a:r>
            <a:r>
              <a:rPr lang="en-US" b="0" i="0" dirty="0">
                <a:solidFill>
                  <a:srgbClr val="666666"/>
                </a:solidFill>
                <a:effectLst/>
                <a:latin typeface="Arial" panose="020B0604020202020204" pitchFamily="34" charset="0"/>
                <a:cs typeface="Arial" panose="020B0604020202020204" pitchFamily="34" charset="0"/>
              </a:rPr>
              <a:t>19-22 October 1998, Hefei, China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1997</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6th Inter-American Conference on Physics Education </a:t>
            </a:r>
            <a:r>
              <a:rPr lang="en-US" b="0" i="0" dirty="0">
                <a:solidFill>
                  <a:srgbClr val="666666"/>
                </a:solidFill>
                <a:effectLst/>
                <a:latin typeface="Arial" panose="020B0604020202020204" pitchFamily="34" charset="0"/>
                <a:cs typeface="Arial" panose="020B0604020202020204" pitchFamily="34" charset="0"/>
              </a:rPr>
              <a:t>28 June-5 July 1997, Cordoba, Argentina</a:t>
            </a:r>
          </a:p>
          <a:p>
            <a:pPr marL="0" indent="0" algn="l">
              <a:spcBef>
                <a:spcPts val="0"/>
              </a:spcBef>
              <a:buNone/>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Creativity in Physics Education </a:t>
            </a:r>
            <a:r>
              <a:rPr lang="en-US" b="0" i="0" dirty="0">
                <a:solidFill>
                  <a:srgbClr val="666666"/>
                </a:solidFill>
                <a:effectLst/>
                <a:latin typeface="Arial" panose="020B0604020202020204" pitchFamily="34" charset="0"/>
                <a:cs typeface="Arial" panose="020B0604020202020204" pitchFamily="34" charset="0"/>
              </a:rPr>
              <a:t>15-22 August 1997, Sopron, Hungary</a:t>
            </a:r>
          </a:p>
          <a:p>
            <a:pPr marL="0" indent="0" algn="l">
              <a:spcBef>
                <a:spcPts val="0"/>
              </a:spcBef>
              <a:buNone/>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Taller </a:t>
            </a:r>
            <a:r>
              <a:rPr lang="en-US" b="1" i="0" dirty="0" err="1">
                <a:solidFill>
                  <a:srgbClr val="000000"/>
                </a:solidFill>
                <a:effectLst/>
                <a:latin typeface="Arial" panose="020B0604020202020204" pitchFamily="34" charset="0"/>
                <a:cs typeface="Arial" panose="020B0604020202020204" pitchFamily="34" charset="0"/>
              </a:rPr>
              <a:t>Iberoamericano</a:t>
            </a:r>
            <a:r>
              <a:rPr lang="en-US" b="1" i="0" dirty="0">
                <a:solidFill>
                  <a:srgbClr val="000000"/>
                </a:solidFill>
                <a:effectLst/>
                <a:latin typeface="Arial" panose="020B0604020202020204" pitchFamily="34" charset="0"/>
                <a:cs typeface="Arial" panose="020B0604020202020204" pitchFamily="34" charset="0"/>
              </a:rPr>
              <a:t> de </a:t>
            </a:r>
            <a:r>
              <a:rPr lang="en-US" b="1" i="0" dirty="0" err="1">
                <a:solidFill>
                  <a:srgbClr val="000000"/>
                </a:solidFill>
                <a:effectLst/>
                <a:latin typeface="Arial" panose="020B0604020202020204" pitchFamily="34" charset="0"/>
                <a:cs typeface="Arial" panose="020B0604020202020204" pitchFamily="34" charset="0"/>
              </a:rPr>
              <a:t>Enseñ</a:t>
            </a:r>
            <a:r>
              <a:rPr lang="en-US" b="1" i="0" dirty="0">
                <a:solidFill>
                  <a:srgbClr val="000000"/>
                </a:solidFill>
                <a:effectLst/>
                <a:latin typeface="Arial" panose="020B0604020202020204" pitchFamily="34" charset="0"/>
                <a:cs typeface="Arial" panose="020B0604020202020204" pitchFamily="34" charset="0"/>
              </a:rPr>
              <a:t> de la </a:t>
            </a:r>
            <a:r>
              <a:rPr lang="en-US" b="1" i="0" dirty="0" err="1">
                <a:solidFill>
                  <a:srgbClr val="000000"/>
                </a:solidFill>
                <a:effectLst/>
                <a:latin typeface="Arial" panose="020B0604020202020204" pitchFamily="34" charset="0"/>
                <a:cs typeface="Arial" panose="020B0604020202020204" pitchFamily="34" charset="0"/>
              </a:rPr>
              <a:t>Fisica</a:t>
            </a:r>
            <a:r>
              <a:rPr lang="en-US" b="1" i="0" dirty="0">
                <a:solidFill>
                  <a:srgbClr val="000000"/>
                </a:solidFill>
                <a:effectLst/>
                <a:latin typeface="Arial" panose="020B0604020202020204" pitchFamily="34" charset="0"/>
                <a:cs typeface="Arial" panose="020B0604020202020204" pitchFamily="34" charset="0"/>
              </a:rPr>
              <a:t> </a:t>
            </a:r>
            <a:r>
              <a:rPr lang="en-US" b="1" i="0" dirty="0" err="1">
                <a:solidFill>
                  <a:srgbClr val="000000"/>
                </a:solidFill>
                <a:effectLst/>
                <a:latin typeface="Arial" panose="020B0604020202020204" pitchFamily="34" charset="0"/>
                <a:cs typeface="Arial" panose="020B0604020202020204" pitchFamily="34" charset="0"/>
              </a:rPr>
              <a:t>Universitaria</a:t>
            </a:r>
            <a:r>
              <a:rPr lang="en-US" b="1" dirty="0">
                <a:latin typeface="Arial" panose="020B0604020202020204" pitchFamily="34" charset="0"/>
                <a:cs typeface="Arial" panose="020B0604020202020204" pitchFamily="34" charset="0"/>
              </a:rPr>
              <a:t> </a:t>
            </a:r>
            <a:r>
              <a:rPr lang="en-US" b="0" i="0" dirty="0">
                <a:solidFill>
                  <a:srgbClr val="666666"/>
                </a:solidFill>
                <a:effectLst/>
                <a:latin typeface="Arial" panose="020B0604020202020204" pitchFamily="34" charset="0"/>
                <a:cs typeface="Arial" panose="020B0604020202020204" pitchFamily="34" charset="0"/>
              </a:rPr>
              <a:t>Havana, Cuba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1996</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New Ways of Teaching Physics </a:t>
            </a:r>
            <a:r>
              <a:rPr lang="en-US" b="0" i="0" dirty="0">
                <a:solidFill>
                  <a:srgbClr val="666666"/>
                </a:solidFill>
                <a:effectLst/>
                <a:latin typeface="Arial" panose="020B0604020202020204" pitchFamily="34" charset="0"/>
                <a:cs typeface="Arial" panose="020B0604020202020204" pitchFamily="34" charset="0"/>
              </a:rPr>
              <a:t>21-27 August 1996, Ljubljana, Slovenia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1995</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International Conference on Physics Education – New Movement of Reform on Physics Teaching</a:t>
            </a:r>
          </a:p>
          <a:p>
            <a:pPr marL="0" indent="0" algn="l">
              <a:spcBef>
                <a:spcPts val="0"/>
              </a:spcBef>
              <a:buNone/>
            </a:pPr>
            <a:r>
              <a:rPr lang="en-US" b="0" i="0" dirty="0">
                <a:solidFill>
                  <a:srgbClr val="666666"/>
                </a:solidFill>
                <a:effectLst/>
                <a:latin typeface="Arial" panose="020B0604020202020204" pitchFamily="34" charset="0"/>
                <a:cs typeface="Arial" panose="020B0604020202020204" pitchFamily="34" charset="0"/>
              </a:rPr>
              <a:t>5-9 August 1995, Nanjing, P.R. China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1994</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Teaching Modern Physics for Students Not-majoring in Physics </a:t>
            </a:r>
            <a:r>
              <a:rPr lang="en-US" b="0" i="0" dirty="0">
                <a:solidFill>
                  <a:srgbClr val="666666"/>
                </a:solidFill>
                <a:effectLst/>
                <a:latin typeface="Arial" panose="020B0604020202020204" pitchFamily="34" charset="0"/>
                <a:cs typeface="Arial" panose="020B0604020202020204" pitchFamily="34" charset="0"/>
              </a:rPr>
              <a:t>24-28 July 1994, Sinai, Egypt</a:t>
            </a:r>
          </a:p>
          <a:p>
            <a:endParaRPr lang="en-CA" dirty="0"/>
          </a:p>
        </p:txBody>
      </p:sp>
    </p:spTree>
    <p:extLst>
      <p:ext uri="{BB962C8B-B14F-4D97-AF65-F5344CB8AC3E}">
        <p14:creationId xmlns:p14="http://schemas.microsoft.com/office/powerpoint/2010/main" val="203589005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BE6C6-72EB-DECB-0C7D-F05B2DB7A5BA}"/>
              </a:ext>
            </a:extLst>
          </p:cNvPr>
          <p:cNvSpPr>
            <a:spLocks noGrp="1"/>
          </p:cNvSpPr>
          <p:nvPr>
            <p:ph type="title"/>
          </p:nvPr>
        </p:nvSpPr>
        <p:spPr/>
        <p:txBody>
          <a:bodyPr>
            <a:normAutofit/>
          </a:bodyPr>
          <a:lstStyle/>
          <a:p>
            <a:r>
              <a:rPr lang="en-US" sz="4000" b="1" i="0" dirty="0">
                <a:solidFill>
                  <a:srgbClr val="000000"/>
                </a:solidFill>
                <a:effectLst/>
                <a:latin typeface="Arial" panose="020B0604020202020204" pitchFamily="34" charset="0"/>
                <a:cs typeface="Arial" panose="020B0604020202020204" pitchFamily="34" charset="0"/>
              </a:rPr>
              <a:t>History Of ICPE</a:t>
            </a:r>
            <a:endParaRPr lang="en-CA" sz="4000"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EF7D44E1-35F3-7A6D-8572-2B50BFEC1ED2}"/>
              </a:ext>
            </a:extLst>
          </p:cNvPr>
          <p:cNvSpPr>
            <a:spLocks noGrp="1"/>
          </p:cNvSpPr>
          <p:nvPr>
            <p:ph type="body" idx="1"/>
          </p:nvPr>
        </p:nvSpPr>
        <p:spPr/>
        <p:txBody>
          <a:bodyPr/>
          <a:lstStyle/>
          <a:p>
            <a:pPr algn="l"/>
            <a:endParaRPr lang="en-US" b="1" i="0" dirty="0">
              <a:solidFill>
                <a:srgbClr val="000000"/>
              </a:solidFill>
              <a:effectLst/>
              <a:latin typeface="Nunito" pitchFamily="2" charset="0"/>
            </a:endParaRPr>
          </a:p>
          <a:p>
            <a:pPr marL="0" indent="0" algn="l">
              <a:buNone/>
            </a:pPr>
            <a:r>
              <a:rPr lang="en-US" b="1" i="0" dirty="0">
                <a:solidFill>
                  <a:srgbClr val="000000"/>
                </a:solidFill>
                <a:effectLst/>
                <a:latin typeface="Arial" panose="020B0604020202020204" pitchFamily="34" charset="0"/>
                <a:cs typeface="Arial" panose="020B0604020202020204" pitchFamily="34" charset="0"/>
              </a:rPr>
              <a:t>The following articles describe the first years of existence of ICPE:</a:t>
            </a:r>
            <a:endParaRPr lang="en-US" b="0" i="0" dirty="0">
              <a:solidFill>
                <a:srgbClr val="000000"/>
              </a:solidFill>
              <a:effectLst/>
              <a:latin typeface="Arial" panose="020B0604020202020204" pitchFamily="34" charset="0"/>
              <a:cs typeface="Arial" panose="020B0604020202020204" pitchFamily="34" charset="0"/>
            </a:endParaRPr>
          </a:p>
          <a:p>
            <a:pPr algn="l">
              <a:buFont typeface="Arial" panose="020B0604020202020204" pitchFamily="34" charset="0"/>
              <a:buChar char="•"/>
            </a:pPr>
            <a:r>
              <a:rPr lang="en-US" b="0" i="0" dirty="0">
                <a:solidFill>
                  <a:srgbClr val="000000"/>
                </a:solidFill>
                <a:effectLst/>
                <a:latin typeface="Arial" panose="020B0604020202020204" pitchFamily="34" charset="0"/>
                <a:cs typeface="Arial" panose="020B0604020202020204" pitchFamily="34" charset="0"/>
              </a:rPr>
              <a:t>Leonard </a:t>
            </a:r>
            <a:r>
              <a:rPr lang="en-US" b="0" i="0" dirty="0" err="1">
                <a:solidFill>
                  <a:srgbClr val="000000"/>
                </a:solidFill>
                <a:effectLst/>
                <a:latin typeface="Arial" panose="020B0604020202020204" pitchFamily="34" charset="0"/>
                <a:cs typeface="Arial" panose="020B0604020202020204" pitchFamily="34" charset="0"/>
              </a:rPr>
              <a:t>Jossem</a:t>
            </a:r>
            <a:r>
              <a:rPr lang="en-US" b="0" i="0" dirty="0">
                <a:solidFill>
                  <a:srgbClr val="000000"/>
                </a:solidFill>
                <a:effectLst/>
                <a:latin typeface="Arial" panose="020B0604020202020204" pitchFamily="34" charset="0"/>
                <a:cs typeface="Arial" panose="020B0604020202020204" pitchFamily="34" charset="0"/>
              </a:rPr>
              <a:t>: </a:t>
            </a:r>
            <a:r>
              <a:rPr lang="en-US" b="0" i="0" u="none" strike="noStrike" dirty="0">
                <a:solidFill>
                  <a:srgbClr val="4578D1"/>
                </a:solidFill>
                <a:effectLst/>
                <a:latin typeface="Arial" panose="020B0604020202020204" pitchFamily="34" charset="0"/>
                <a:cs typeface="Arial" panose="020B0604020202020204" pitchFamily="34" charset="0"/>
                <a:hlinkClick r:id="rId2"/>
              </a:rPr>
              <a:t>PREFACE</a:t>
            </a:r>
            <a:endParaRPr lang="en-US" b="0" i="0" dirty="0">
              <a:solidFill>
                <a:srgbClr val="000000"/>
              </a:solidFill>
              <a:effectLst/>
              <a:latin typeface="Arial" panose="020B0604020202020204" pitchFamily="34" charset="0"/>
              <a:cs typeface="Arial" panose="020B0604020202020204" pitchFamily="34" charset="0"/>
            </a:endParaRPr>
          </a:p>
          <a:p>
            <a:pPr algn="l">
              <a:buFont typeface="Arial" panose="020B0604020202020204" pitchFamily="34" charset="0"/>
              <a:buChar char="•"/>
            </a:pPr>
            <a:r>
              <a:rPr lang="en-US" b="0" i="0" dirty="0">
                <a:solidFill>
                  <a:srgbClr val="000000"/>
                </a:solidFill>
                <a:effectLst/>
                <a:latin typeface="Arial" panose="020B0604020202020204" pitchFamily="34" charset="0"/>
                <a:cs typeface="Arial" panose="020B0604020202020204" pitchFamily="34" charset="0"/>
              </a:rPr>
              <a:t>French: </a:t>
            </a:r>
            <a:r>
              <a:rPr lang="en-US" b="0" i="0" u="none" strike="noStrike" dirty="0">
                <a:solidFill>
                  <a:srgbClr val="4578D1"/>
                </a:solidFill>
                <a:effectLst/>
                <a:latin typeface="Arial" panose="020B0604020202020204" pitchFamily="34" charset="0"/>
                <a:cs typeface="Arial" panose="020B0604020202020204" pitchFamily="34" charset="0"/>
                <a:hlinkClick r:id="rId3"/>
              </a:rPr>
              <a:t>THE INTERNATIONAL COMMISSION ON PHYSICS EDUCATION</a:t>
            </a:r>
            <a:endParaRPr lang="en-US" b="0" i="0" dirty="0">
              <a:solidFill>
                <a:srgbClr val="000000"/>
              </a:solidFill>
              <a:effectLst/>
              <a:latin typeface="Arial" panose="020B0604020202020204" pitchFamily="34" charset="0"/>
              <a:cs typeface="Arial" panose="020B0604020202020204" pitchFamily="34" charset="0"/>
            </a:endParaRPr>
          </a:p>
          <a:p>
            <a:pPr algn="l">
              <a:buFont typeface="Arial" panose="020B0604020202020204" pitchFamily="34" charset="0"/>
              <a:buChar char="•"/>
            </a:pPr>
            <a:r>
              <a:rPr lang="en-US" b="0" i="0" dirty="0">
                <a:solidFill>
                  <a:srgbClr val="000000"/>
                </a:solidFill>
                <a:effectLst/>
                <a:latin typeface="Arial" panose="020B0604020202020204" pitchFamily="34" charset="0"/>
                <a:cs typeface="Arial" panose="020B0604020202020204" pitchFamily="34" charset="0"/>
              </a:rPr>
              <a:t>William C. Kelly: </a:t>
            </a:r>
            <a:r>
              <a:rPr lang="en-US" b="0" i="0" u="none" strike="noStrike" dirty="0">
                <a:solidFill>
                  <a:srgbClr val="4578D1"/>
                </a:solidFill>
                <a:effectLst/>
                <a:latin typeface="Arial" panose="020B0604020202020204" pitchFamily="34" charset="0"/>
                <a:cs typeface="Arial" panose="020B0604020202020204" pitchFamily="34" charset="0"/>
                <a:hlinkClick r:id="rId4"/>
              </a:rPr>
              <a:t>WITNESS AT CREATION: I.C.P.E.’s FOUNDING AND EARLY YEARS</a:t>
            </a:r>
            <a:endParaRPr lang="en-US" b="0" i="0" dirty="0">
              <a:solidFill>
                <a:srgbClr val="000000"/>
              </a:solidFill>
              <a:effectLst/>
              <a:latin typeface="Arial" panose="020B0604020202020204" pitchFamily="34" charset="0"/>
              <a:cs typeface="Arial" panose="020B0604020202020204" pitchFamily="34" charset="0"/>
            </a:endParaRPr>
          </a:p>
          <a:p>
            <a:endParaRPr lang="en-CA" dirty="0"/>
          </a:p>
        </p:txBody>
      </p:sp>
    </p:spTree>
    <p:extLst>
      <p:ext uri="{BB962C8B-B14F-4D97-AF65-F5344CB8AC3E}">
        <p14:creationId xmlns:p14="http://schemas.microsoft.com/office/powerpoint/2010/main" val="275745482"/>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1809DA-EF00-44BE-8994-951F9CF8583F}"/>
              </a:ext>
            </a:extLst>
          </p:cNvPr>
          <p:cNvSpPr>
            <a:spLocks noGrp="1"/>
          </p:cNvSpPr>
          <p:nvPr>
            <p:ph type="title"/>
          </p:nvPr>
        </p:nvSpPr>
        <p:spPr/>
        <p:txBody>
          <a:bodyPr>
            <a:normAutofit fontScale="90000"/>
          </a:bodyPr>
          <a:lstStyle/>
          <a:p>
            <a:br>
              <a:rPr lang="en-US" sz="4400" b="1" i="0" dirty="0">
                <a:solidFill>
                  <a:srgbClr val="000000"/>
                </a:solidFill>
                <a:effectLst/>
                <a:latin typeface="Nunito" pitchFamily="2" charset="0"/>
              </a:rPr>
            </a:br>
            <a:br>
              <a:rPr lang="en-US" sz="4400" b="1" i="0" dirty="0">
                <a:solidFill>
                  <a:srgbClr val="000000"/>
                </a:solidFill>
                <a:effectLst/>
                <a:latin typeface="Nunito" pitchFamily="2" charset="0"/>
              </a:rPr>
            </a:br>
            <a:br>
              <a:rPr lang="en-US" sz="4400" b="1" i="0" dirty="0">
                <a:solidFill>
                  <a:srgbClr val="000000"/>
                </a:solidFill>
                <a:effectLst/>
                <a:latin typeface="Nunito" pitchFamily="2" charset="0"/>
              </a:rPr>
            </a:br>
            <a:br>
              <a:rPr lang="en-US" sz="4400" b="1" i="0" dirty="0">
                <a:solidFill>
                  <a:srgbClr val="000000"/>
                </a:solidFill>
                <a:effectLst/>
                <a:latin typeface="Nunito" pitchFamily="2" charset="0"/>
              </a:rPr>
            </a:br>
            <a:r>
              <a:rPr lang="en-US" sz="4400" b="1" i="0" dirty="0">
                <a:solidFill>
                  <a:srgbClr val="000000"/>
                </a:solidFill>
                <a:effectLst/>
                <a:latin typeface="Arial" panose="020B0604020202020204" pitchFamily="34" charset="0"/>
                <a:cs typeface="Arial" panose="020B0604020202020204" pitchFamily="34" charset="0"/>
              </a:rPr>
              <a:t>Future Development In Strategic Areas: Physics Education</a:t>
            </a:r>
            <a:br>
              <a:rPr lang="en-US" b="1" i="0" dirty="0">
                <a:solidFill>
                  <a:srgbClr val="000000"/>
                </a:solidFill>
                <a:effectLst/>
                <a:latin typeface="Arial" panose="020B0604020202020204" pitchFamily="34" charset="0"/>
                <a:cs typeface="Arial" panose="020B0604020202020204" pitchFamily="34" charset="0"/>
              </a:rPr>
            </a:br>
            <a:br>
              <a:rPr lang="en-US" b="1" i="0" dirty="0">
                <a:solidFill>
                  <a:srgbClr val="000000"/>
                </a:solidFill>
                <a:effectLst/>
                <a:latin typeface="Arial" panose="020B0604020202020204" pitchFamily="34" charset="0"/>
                <a:cs typeface="Arial" panose="020B0604020202020204" pitchFamily="34" charset="0"/>
              </a:rPr>
            </a:br>
            <a:endParaRPr lang="en-CA"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B1D9B586-EBAE-45D3-B8A9-937FE4191767}"/>
              </a:ext>
            </a:extLst>
          </p:cNvPr>
          <p:cNvSpPr>
            <a:spLocks noGrp="1"/>
          </p:cNvSpPr>
          <p:nvPr>
            <p:ph type="body" idx="1"/>
          </p:nvPr>
        </p:nvSpPr>
        <p:spPr>
          <a:xfrm>
            <a:off x="554627" y="2360748"/>
            <a:ext cx="11895546" cy="6670766"/>
          </a:xfrm>
        </p:spPr>
        <p:txBody>
          <a:bodyPr>
            <a:normAutofit fontScale="85000" lnSpcReduction="20000"/>
          </a:bodyPr>
          <a:lstStyle/>
          <a:p>
            <a:pPr algn="l"/>
            <a:endParaRPr lang="en-US" b="1" i="0" dirty="0">
              <a:solidFill>
                <a:srgbClr val="000000"/>
              </a:solidFill>
              <a:effectLst/>
              <a:latin typeface="Nunito" pitchFamily="2" charset="0"/>
            </a:endParaRPr>
          </a:p>
          <a:p>
            <a:pPr algn="l"/>
            <a:r>
              <a:rPr lang="en-US" b="1" i="0" dirty="0">
                <a:solidFill>
                  <a:srgbClr val="000000"/>
                </a:solidFill>
                <a:effectLst/>
                <a:latin typeface="Arial" panose="020B0604020202020204" pitchFamily="34" charset="0"/>
                <a:cs typeface="Arial" panose="020B0604020202020204" pitchFamily="34" charset="0"/>
              </a:rPr>
              <a:t>IUPAP/C14 will continue to support the organization of physics schools, workshops, and conferences on physics education, particularly in developing countries.</a:t>
            </a:r>
          </a:p>
          <a:p>
            <a:pPr algn="l"/>
            <a:r>
              <a:rPr lang="en-US" b="1" i="0" dirty="0">
                <a:solidFill>
                  <a:srgbClr val="000000"/>
                </a:solidFill>
                <a:effectLst/>
                <a:highlight>
                  <a:srgbClr val="FFFF00"/>
                </a:highlight>
                <a:latin typeface="Arial" panose="020B0604020202020204" pitchFamily="34" charset="0"/>
                <a:cs typeface="Arial" panose="020B0604020202020204" pitchFamily="34" charset="0"/>
              </a:rPr>
              <a:t>The Commission on Physics Education (C14) is creating  a repository of open (non-commercial) virtual/remote laboratory resources used around the world. </a:t>
            </a:r>
          </a:p>
          <a:p>
            <a:pPr algn="l"/>
            <a:r>
              <a:rPr lang="en-US" b="1" i="0" dirty="0">
                <a:solidFill>
                  <a:srgbClr val="000000"/>
                </a:solidFill>
                <a:effectLst/>
                <a:latin typeface="Arial" panose="020B0604020202020204" pitchFamily="34" charset="0"/>
                <a:cs typeface="Arial" panose="020B0604020202020204" pitchFamily="34" charset="0"/>
              </a:rPr>
              <a:t>This information will be made available on the remodeled IUPAP website.</a:t>
            </a:r>
          </a:p>
          <a:p>
            <a:pPr algn="l"/>
            <a:r>
              <a:rPr lang="en-US" b="1" i="0" dirty="0">
                <a:solidFill>
                  <a:srgbClr val="000000"/>
                </a:solidFill>
                <a:effectLst/>
                <a:latin typeface="Arial" panose="020B0604020202020204" pitchFamily="34" charset="0"/>
                <a:cs typeface="Arial" panose="020B0604020202020204" pitchFamily="34" charset="0"/>
              </a:rPr>
              <a:t> The site will also be used to point to other teaching resources, particularly those of strong, long-established national associations that promote teaching/research in less developed countries.</a:t>
            </a:r>
          </a:p>
          <a:p>
            <a:endParaRPr lang="en-CA" dirty="0"/>
          </a:p>
        </p:txBody>
      </p:sp>
    </p:spTree>
    <p:extLst>
      <p:ext uri="{BB962C8B-B14F-4D97-AF65-F5344CB8AC3E}">
        <p14:creationId xmlns:p14="http://schemas.microsoft.com/office/powerpoint/2010/main" val="638506961"/>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3ACE2-B8A6-4035-B12A-5A28CC9ADCB1}"/>
              </a:ext>
            </a:extLst>
          </p:cNvPr>
          <p:cNvSpPr>
            <a:spLocks noGrp="1"/>
          </p:cNvSpPr>
          <p:nvPr>
            <p:ph type="title"/>
          </p:nvPr>
        </p:nvSpPr>
        <p:spPr/>
        <p:txBody>
          <a:bodyPr>
            <a:normAutofit fontScale="90000"/>
          </a:bodyPr>
          <a:lstStyle/>
          <a:p>
            <a:br>
              <a:rPr lang="en-US" sz="5300" b="1" i="0" dirty="0">
                <a:solidFill>
                  <a:srgbClr val="000000"/>
                </a:solidFill>
                <a:effectLst/>
                <a:latin typeface="Nunito" pitchFamily="2" charset="0"/>
              </a:rPr>
            </a:br>
            <a:br>
              <a:rPr lang="en-US" sz="5300" b="1" i="0" dirty="0">
                <a:solidFill>
                  <a:srgbClr val="000000"/>
                </a:solidFill>
                <a:effectLst/>
                <a:latin typeface="Nunito" pitchFamily="2" charset="0"/>
              </a:rPr>
            </a:br>
            <a:br>
              <a:rPr lang="en-US" sz="5300" b="1" i="0" dirty="0">
                <a:solidFill>
                  <a:srgbClr val="000000"/>
                </a:solidFill>
                <a:effectLst/>
                <a:latin typeface="Nunito" pitchFamily="2" charset="0"/>
              </a:rPr>
            </a:br>
            <a:br>
              <a:rPr lang="en-US" sz="5300" b="1" i="0" dirty="0">
                <a:solidFill>
                  <a:srgbClr val="000000"/>
                </a:solidFill>
                <a:effectLst/>
                <a:latin typeface="Arial" panose="020B0604020202020204" pitchFamily="34" charset="0"/>
                <a:cs typeface="Arial" panose="020B0604020202020204" pitchFamily="34" charset="0"/>
              </a:rPr>
            </a:br>
            <a:r>
              <a:rPr lang="en-US" sz="5300" b="1" i="0" dirty="0">
                <a:solidFill>
                  <a:srgbClr val="000000"/>
                </a:solidFill>
                <a:effectLst/>
                <a:latin typeface="Arial" panose="020B0604020202020204" pitchFamily="34" charset="0"/>
                <a:cs typeface="Arial" panose="020B0604020202020204" pitchFamily="34" charset="0"/>
              </a:rPr>
              <a:t>Development In Strategic Areas: Physics Education</a:t>
            </a:r>
            <a:br>
              <a:rPr lang="en-US" b="1" i="0" dirty="0">
                <a:solidFill>
                  <a:srgbClr val="000000"/>
                </a:solidFill>
                <a:effectLst/>
                <a:latin typeface="Nunito" pitchFamily="2" charset="0"/>
              </a:rPr>
            </a:br>
            <a:br>
              <a:rPr lang="en-US" b="1" i="0" dirty="0">
                <a:solidFill>
                  <a:srgbClr val="000000"/>
                </a:solidFill>
                <a:effectLst/>
                <a:latin typeface="Nunito" pitchFamily="2" charset="0"/>
              </a:rPr>
            </a:br>
            <a:endParaRPr lang="en-CA" dirty="0"/>
          </a:p>
        </p:txBody>
      </p:sp>
      <p:sp>
        <p:nvSpPr>
          <p:cNvPr id="3" name="Text Placeholder 2">
            <a:extLst>
              <a:ext uri="{FF2B5EF4-FFF2-40B4-BE49-F238E27FC236}">
                <a16:creationId xmlns:a16="http://schemas.microsoft.com/office/drawing/2014/main" id="{BD5129F8-7DCC-49C5-8F1E-5A89A3830E80}"/>
              </a:ext>
            </a:extLst>
          </p:cNvPr>
          <p:cNvSpPr>
            <a:spLocks noGrp="1"/>
          </p:cNvSpPr>
          <p:nvPr>
            <p:ph type="body" idx="1"/>
          </p:nvPr>
        </p:nvSpPr>
        <p:spPr/>
        <p:txBody>
          <a:bodyPr>
            <a:normAutofit fontScale="77500" lnSpcReduction="20000"/>
          </a:bodyPr>
          <a:lstStyle/>
          <a:p>
            <a:r>
              <a:rPr lang="en-US" b="0" i="0" dirty="0">
                <a:solidFill>
                  <a:srgbClr val="000000"/>
                </a:solidFill>
                <a:effectLst/>
                <a:latin typeface="Arial" panose="020B0604020202020204" pitchFamily="34" charset="0"/>
                <a:cs typeface="Arial" panose="020B0604020202020204" pitchFamily="34" charset="0"/>
              </a:rPr>
              <a:t>Science/Physics  education needs a permanent renovation at college and university level. The IUPAP Commission on </a:t>
            </a:r>
            <a:r>
              <a:rPr lang="en-US" b="0" i="0" u="none" strike="noStrike" dirty="0">
                <a:solidFill>
                  <a:srgbClr val="4578D1"/>
                </a:solidFill>
                <a:effectLst/>
                <a:latin typeface="Arial" panose="020B0604020202020204" pitchFamily="34" charset="0"/>
                <a:cs typeface="Arial" panose="020B0604020202020204" pitchFamily="34" charset="0"/>
                <a:hlinkClick r:id="rId2"/>
              </a:rPr>
              <a:t>Physics Education</a:t>
            </a:r>
            <a:r>
              <a:rPr lang="en-US" b="0" i="0" dirty="0">
                <a:solidFill>
                  <a:srgbClr val="000000"/>
                </a:solidFill>
                <a:effectLst/>
                <a:latin typeface="Arial" panose="020B0604020202020204" pitchFamily="34" charset="0"/>
                <a:cs typeface="Arial" panose="020B0604020202020204" pitchFamily="34" charset="0"/>
              </a:rPr>
              <a:t> addresses all these issues by facilitating sharing experiences across the world. </a:t>
            </a:r>
          </a:p>
          <a:p>
            <a:r>
              <a:rPr lang="en-US" b="0" i="0" dirty="0">
                <a:solidFill>
                  <a:srgbClr val="000000"/>
                </a:solidFill>
                <a:effectLst/>
                <a:latin typeface="Arial" panose="020B0604020202020204" pitchFamily="34" charset="0"/>
                <a:cs typeface="Arial" panose="020B0604020202020204" pitchFamily="34" charset="0"/>
              </a:rPr>
              <a:t>The IUPAP is committed to taking actions so that access to education, resources, and advancement is available for all without discrimination. </a:t>
            </a:r>
          </a:p>
          <a:p>
            <a:r>
              <a:rPr lang="en-US" b="0" i="0" dirty="0">
                <a:solidFill>
                  <a:srgbClr val="000000"/>
                </a:solidFill>
                <a:effectLst/>
                <a:latin typeface="Arial" panose="020B0604020202020204" pitchFamily="34" charset="0"/>
                <a:cs typeface="Arial" panose="020B0604020202020204" pitchFamily="34" charset="0"/>
              </a:rPr>
              <a:t>In particular, it will continue to support the organization of physics schools and of workshops and conferences on physics education, particularly in developing countries. It also expects to organize a variety of activities within the framework of the </a:t>
            </a:r>
            <a:r>
              <a:rPr lang="en-US" b="0" i="0" u="none" strike="noStrike" dirty="0">
                <a:solidFill>
                  <a:srgbClr val="4578D1"/>
                </a:solidFill>
                <a:effectLst/>
                <a:latin typeface="Arial" panose="020B0604020202020204" pitchFamily="34" charset="0"/>
                <a:cs typeface="Arial" panose="020B0604020202020204" pitchFamily="34" charset="0"/>
                <a:hlinkClick r:id="rId3"/>
              </a:rPr>
              <a:t>International Year of Basic Sciences for Sustainable Development</a:t>
            </a:r>
            <a:r>
              <a:rPr lang="en-US" b="0" i="0" dirty="0">
                <a:solidFill>
                  <a:srgbClr val="000000"/>
                </a:solidFill>
                <a:effectLst/>
                <a:latin typeface="Arial" panose="020B0604020202020204" pitchFamily="34" charset="0"/>
                <a:cs typeface="Arial" panose="020B0604020202020204" pitchFamily="34" charset="0"/>
              </a:rPr>
              <a:t> such as collaborative projects among students of different countries and/or science fairs and contests for students of all ages. In doing so, it will challenge stereotypes about science and scientists and contribute to a more inclusive and diverse practice of this fascinating endeavor.</a:t>
            </a: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420279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BF962-83AC-40F6-9279-D47FC817DB2F}"/>
              </a:ext>
            </a:extLst>
          </p:cNvPr>
          <p:cNvSpPr>
            <a:spLocks noGrp="1"/>
          </p:cNvSpPr>
          <p:nvPr>
            <p:ph type="title"/>
          </p:nvPr>
        </p:nvSpPr>
        <p:spPr/>
        <p:txBody>
          <a:bodyPr>
            <a:normAutofit/>
          </a:bodyPr>
          <a:lstStyle/>
          <a:p>
            <a:r>
              <a:rPr lang="en-US" sz="3600" b="1" dirty="0"/>
              <a:t> </a:t>
            </a:r>
            <a:r>
              <a:rPr lang="en-US" sz="4400" b="1" dirty="0">
                <a:latin typeface="Arial" panose="020B0604020202020204" pitchFamily="34" charset="0"/>
                <a:cs typeface="Arial" panose="020B0604020202020204" pitchFamily="34" charset="0"/>
              </a:rPr>
              <a:t>Collaborations with other Commissions within IUPAP</a:t>
            </a:r>
            <a:endParaRPr lang="en-CA" sz="44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90408047-A0F4-4B84-9404-3C748E7C9EF6}"/>
              </a:ext>
            </a:extLst>
          </p:cNvPr>
          <p:cNvSpPr>
            <a:spLocks noGrp="1"/>
          </p:cNvSpPr>
          <p:nvPr>
            <p:ph type="body" idx="1"/>
          </p:nvPr>
        </p:nvSpPr>
        <p:spPr>
          <a:xfrm>
            <a:off x="952500" y="2121877"/>
            <a:ext cx="11099800" cy="6755423"/>
          </a:xfrm>
        </p:spPr>
        <p:txBody>
          <a:bodyPr>
            <a:normAutofit/>
          </a:bodyPr>
          <a:lstStyle/>
          <a:p>
            <a:pPr algn="l">
              <a:spcBef>
                <a:spcPts val="0"/>
              </a:spcBef>
            </a:pPr>
            <a:r>
              <a:rPr lang="en-US" sz="2800" b="1" dirty="0">
                <a:solidFill>
                  <a:schemeClr val="tx1"/>
                </a:solidFill>
                <a:highlight>
                  <a:srgbClr val="FFFF00"/>
                </a:highlight>
                <a:latin typeface="Arial" panose="020B0604020202020204" pitchFamily="34" charset="0"/>
                <a:cs typeface="Arial" panose="020B0604020202020204" pitchFamily="34" charset="0"/>
              </a:rPr>
              <a:t>Physics for Development (C13)</a:t>
            </a:r>
          </a:p>
          <a:p>
            <a:pPr algn="l"/>
            <a:r>
              <a:rPr lang="en-US" sz="2800" b="1" dirty="0">
                <a:solidFill>
                  <a:schemeClr val="tx1"/>
                </a:solidFill>
                <a:highlight>
                  <a:srgbClr val="00FF00"/>
                </a:highlight>
                <a:latin typeface="Arial" panose="020B0604020202020204" pitchFamily="34" charset="0"/>
                <a:cs typeface="Arial" panose="020B0604020202020204" pitchFamily="34" charset="0"/>
              </a:rPr>
              <a:t>International Association of Physics Students (AC5 New) (I will meet with them tomorrow)</a:t>
            </a:r>
          </a:p>
          <a:p>
            <a:pPr algn="l"/>
            <a:r>
              <a:rPr lang="en-US" sz="2800" b="1" dirty="0">
                <a:solidFill>
                  <a:schemeClr val="tx1"/>
                </a:solidFill>
                <a:latin typeface="Arial" panose="020B0604020202020204" pitchFamily="34" charset="0"/>
                <a:cs typeface="Arial" panose="020B0604020202020204" pitchFamily="34" charset="0"/>
              </a:rPr>
              <a:t>WG2: Communication in Physics</a:t>
            </a:r>
          </a:p>
          <a:p>
            <a:pPr algn="l"/>
            <a:r>
              <a:rPr lang="en-US" sz="2800" b="1" dirty="0">
                <a:solidFill>
                  <a:schemeClr val="tx1"/>
                </a:solidFill>
                <a:highlight>
                  <a:srgbClr val="00FFFF"/>
                </a:highlight>
                <a:latin typeface="Arial" panose="020B0604020202020204" pitchFamily="34" charset="0"/>
                <a:cs typeface="Arial" panose="020B0604020202020204" pitchFamily="34" charset="0"/>
              </a:rPr>
              <a:t>WG5: Women in Physics</a:t>
            </a:r>
          </a:p>
          <a:p>
            <a:pPr algn="l"/>
            <a:r>
              <a:rPr lang="en-US" sz="2800" b="1" dirty="0">
                <a:solidFill>
                  <a:schemeClr val="tx1"/>
                </a:solidFill>
                <a:latin typeface="Arial" panose="020B0604020202020204" pitchFamily="34" charset="0"/>
                <a:cs typeface="Arial" panose="020B0604020202020204" pitchFamily="34" charset="0"/>
              </a:rPr>
              <a:t>WG16: Physics and Industry</a:t>
            </a:r>
            <a:endParaRPr lang="en-CA" sz="28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4406197"/>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1BFD7-F851-B8A4-8559-FA72B521E6FE}"/>
              </a:ext>
            </a:extLst>
          </p:cNvPr>
          <p:cNvSpPr>
            <a:spLocks noGrp="1"/>
          </p:cNvSpPr>
          <p:nvPr>
            <p:ph type="title"/>
          </p:nvPr>
        </p:nvSpPr>
        <p:spPr>
          <a:xfrm>
            <a:off x="952500" y="449217"/>
            <a:ext cx="11099800" cy="2159000"/>
          </a:xfrm>
        </p:spPr>
        <p:txBody>
          <a:bodyPr>
            <a:normAutofit fontScale="90000"/>
          </a:bodyPr>
          <a:lstStyle/>
          <a:p>
            <a:r>
              <a:rPr lang="en-US" sz="5300" b="1" i="0" dirty="0">
                <a:solidFill>
                  <a:srgbClr val="000000"/>
                </a:solidFill>
                <a:effectLst/>
                <a:latin typeface="Arial" panose="020B0604020202020204" pitchFamily="34" charset="0"/>
                <a:cs typeface="Arial" panose="020B0604020202020204" pitchFamily="34" charset="0"/>
              </a:rPr>
              <a:t>Cooperation With Other Organizations and Learning Societies</a:t>
            </a:r>
            <a:br>
              <a:rPr lang="en-US" b="1" i="0" dirty="0">
                <a:solidFill>
                  <a:srgbClr val="000000"/>
                </a:solidFill>
                <a:effectLst/>
                <a:latin typeface="Arial" panose="020B0604020202020204" pitchFamily="34" charset="0"/>
                <a:cs typeface="Arial" panose="020B0604020202020204" pitchFamily="34" charset="0"/>
              </a:rPr>
            </a:br>
            <a:endParaRPr lang="en-CA"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7DB1AE4D-2AC6-6653-B1E8-ADD737C0A2A9}"/>
              </a:ext>
            </a:extLst>
          </p:cNvPr>
          <p:cNvSpPr>
            <a:spLocks noGrp="1"/>
          </p:cNvSpPr>
          <p:nvPr>
            <p:ph type="body" idx="1"/>
          </p:nvPr>
        </p:nvSpPr>
        <p:spPr>
          <a:xfrm>
            <a:off x="783771" y="1933302"/>
            <a:ext cx="11704320" cy="7550331"/>
          </a:xfrm>
        </p:spPr>
        <p:txBody>
          <a:bodyPr>
            <a:normAutofit/>
          </a:bodyPr>
          <a:lstStyle/>
          <a:p>
            <a:pPr algn="l">
              <a:buFont typeface="Arial" panose="020B0604020202020204" pitchFamily="34" charset="0"/>
              <a:buChar char="•"/>
            </a:pPr>
            <a:r>
              <a:rPr lang="en-US" b="1" i="0" dirty="0">
                <a:solidFill>
                  <a:srgbClr val="000000"/>
                </a:solidFill>
                <a:effectLst/>
                <a:latin typeface="Nunito" pitchFamily="2" charset="0"/>
              </a:rPr>
              <a:t>International Research Group on Physics Teaching (</a:t>
            </a:r>
            <a:r>
              <a:rPr lang="en-US" b="1" i="0" u="none" strike="noStrike" dirty="0">
                <a:solidFill>
                  <a:srgbClr val="4578D1"/>
                </a:solidFill>
                <a:effectLst/>
                <a:latin typeface="Nunito" pitchFamily="2" charset="0"/>
                <a:hlinkClick r:id="rId2"/>
              </a:rPr>
              <a:t>GIREP</a:t>
            </a:r>
            <a:r>
              <a:rPr lang="en-US" b="1" i="0" dirty="0">
                <a:solidFill>
                  <a:srgbClr val="000000"/>
                </a:solidFill>
                <a:effectLst/>
                <a:latin typeface="Nunito" pitchFamily="2" charset="0"/>
              </a:rPr>
              <a:t>)</a:t>
            </a:r>
          </a:p>
          <a:p>
            <a:pPr algn="l">
              <a:buFont typeface="Arial" panose="020B0604020202020204" pitchFamily="34" charset="0"/>
              <a:buChar char="•"/>
            </a:pPr>
            <a:r>
              <a:rPr lang="en-US" b="1" i="0" dirty="0">
                <a:solidFill>
                  <a:srgbClr val="000000"/>
                </a:solidFill>
                <a:effectLst/>
                <a:latin typeface="Nunito" pitchFamily="2" charset="0"/>
              </a:rPr>
              <a:t>UK Institute of Physics (</a:t>
            </a:r>
            <a:r>
              <a:rPr lang="en-US" b="1" i="0" u="none" strike="noStrike" dirty="0" err="1">
                <a:solidFill>
                  <a:srgbClr val="4578D1"/>
                </a:solidFill>
                <a:effectLst/>
                <a:latin typeface="Nunito" pitchFamily="2" charset="0"/>
                <a:hlinkClick r:id="rId3"/>
              </a:rPr>
              <a:t>IoP</a:t>
            </a:r>
            <a:r>
              <a:rPr lang="en-US" b="1" i="0" dirty="0">
                <a:solidFill>
                  <a:srgbClr val="000000"/>
                </a:solidFill>
                <a:effectLst/>
                <a:latin typeface="Nunito" pitchFamily="2" charset="0"/>
              </a:rPr>
              <a:t>)</a:t>
            </a:r>
          </a:p>
          <a:p>
            <a:pPr algn="l">
              <a:buFont typeface="Arial" panose="020B0604020202020204" pitchFamily="34" charset="0"/>
              <a:buChar char="•"/>
            </a:pPr>
            <a:r>
              <a:rPr lang="en-US" b="1" i="0" dirty="0">
                <a:solidFill>
                  <a:srgbClr val="000000"/>
                </a:solidFill>
                <a:effectLst/>
                <a:latin typeface="Nunito" pitchFamily="2" charset="0"/>
              </a:rPr>
              <a:t>European Physical Society – Physics Education Division (</a:t>
            </a:r>
            <a:r>
              <a:rPr lang="en-US" b="1" i="0" u="none" strike="noStrike" dirty="0">
                <a:solidFill>
                  <a:srgbClr val="4578D1"/>
                </a:solidFill>
                <a:effectLst/>
                <a:latin typeface="Nunito" pitchFamily="2" charset="0"/>
                <a:hlinkClick r:id="rId4"/>
              </a:rPr>
              <a:t>EPS-PED</a:t>
            </a:r>
            <a:r>
              <a:rPr lang="en-US" b="1" i="0" dirty="0">
                <a:solidFill>
                  <a:srgbClr val="000000"/>
                </a:solidFill>
                <a:effectLst/>
                <a:latin typeface="Nunito" pitchFamily="2" charset="0"/>
              </a:rPr>
              <a:t>)</a:t>
            </a:r>
          </a:p>
          <a:p>
            <a:pPr algn="l">
              <a:buFont typeface="Arial" panose="020B0604020202020204" pitchFamily="34" charset="0"/>
              <a:buChar char="•"/>
            </a:pPr>
            <a:r>
              <a:rPr lang="en-US" b="1" i="0" dirty="0">
                <a:solidFill>
                  <a:srgbClr val="000000"/>
                </a:solidFill>
                <a:effectLst/>
                <a:latin typeface="Nunito" pitchFamily="2" charset="0"/>
              </a:rPr>
              <a:t>Abdus Salam International Centre for Theoretical Physics (</a:t>
            </a:r>
            <a:r>
              <a:rPr lang="en-US" b="1" i="0" u="none" strike="noStrike" dirty="0">
                <a:solidFill>
                  <a:srgbClr val="4578D1"/>
                </a:solidFill>
                <a:effectLst/>
                <a:latin typeface="Nunito" pitchFamily="2" charset="0"/>
                <a:hlinkClick r:id="rId5"/>
              </a:rPr>
              <a:t>ICTP</a:t>
            </a:r>
            <a:r>
              <a:rPr lang="en-US" b="1" i="0" dirty="0">
                <a:solidFill>
                  <a:srgbClr val="000000"/>
                </a:solidFill>
                <a:effectLst/>
                <a:latin typeface="Nunito" pitchFamily="2" charset="0"/>
              </a:rPr>
              <a:t>)</a:t>
            </a:r>
          </a:p>
          <a:p>
            <a:endParaRPr lang="en-CA" dirty="0"/>
          </a:p>
        </p:txBody>
      </p:sp>
    </p:spTree>
    <p:extLst>
      <p:ext uri="{BB962C8B-B14F-4D97-AF65-F5344CB8AC3E}">
        <p14:creationId xmlns:p14="http://schemas.microsoft.com/office/powerpoint/2010/main" val="3796298634"/>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BA513B0-82FF-4F41-8178-885375D1CF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004474" cy="975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posing for a photo&#10;&#10;Description automatically generated">
            <a:extLst>
              <a:ext uri="{FF2B5EF4-FFF2-40B4-BE49-F238E27FC236}">
                <a16:creationId xmlns:a16="http://schemas.microsoft.com/office/drawing/2014/main" id="{A4207DC7-09E2-F422-44E7-C1B2C9B138ED}"/>
              </a:ext>
            </a:extLst>
          </p:cNvPr>
          <p:cNvPicPr>
            <a:picLocks noChangeAspect="1"/>
          </p:cNvPicPr>
          <p:nvPr/>
        </p:nvPicPr>
        <p:blipFill rotWithShape="1">
          <a:blip r:embed="rId2">
            <a:extLst>
              <a:ext uri="{28A0092B-C50C-407E-A947-70E740481C1C}">
                <a14:useLocalDpi xmlns:a14="http://schemas.microsoft.com/office/drawing/2010/main" val="0"/>
              </a:ext>
            </a:extLst>
          </a:blip>
          <a:srcRect l="5273" r="2365" b="-1"/>
          <a:stretch/>
        </p:blipFill>
        <p:spPr>
          <a:xfrm>
            <a:off x="6731168" y="1684568"/>
            <a:ext cx="6053557" cy="3080496"/>
          </a:xfrm>
          <a:prstGeom prst="rect">
            <a:avLst/>
          </a:prstGeom>
        </p:spPr>
      </p:pic>
      <p:grpSp>
        <p:nvGrpSpPr>
          <p:cNvPr id="12" name="Group 11">
            <a:extLst>
              <a:ext uri="{FF2B5EF4-FFF2-40B4-BE49-F238E27FC236}">
                <a16:creationId xmlns:a16="http://schemas.microsoft.com/office/drawing/2014/main" id="{93DB8501-F9F2-4ACD-B56A-9019CD5006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5" y="4248859"/>
            <a:ext cx="13043336" cy="2600961"/>
            <a:chOff x="-305" y="2987478"/>
            <a:chExt cx="12188952" cy="1828800"/>
          </a:xfrm>
        </p:grpSpPr>
        <p:sp>
          <p:nvSpPr>
            <p:cNvPr id="13" name="Freeform: Shape 12">
              <a:extLst>
                <a:ext uri="{FF2B5EF4-FFF2-40B4-BE49-F238E27FC236}">
                  <a16:creationId xmlns:a16="http://schemas.microsoft.com/office/drawing/2014/main" id="{DD03A94A-ADF5-4334-86B1-DBA5F70ACD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2987478"/>
              <a:ext cx="12188952" cy="1099712"/>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5A18E1-CBE3-4BBD-B1B7-CDBCA685E0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99381"/>
              <a:ext cx="12188952" cy="902694"/>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133EDCAA-1D6C-4710-9DA1-C7FC946D8E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01488"/>
              <a:ext cx="12188952" cy="641669"/>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useBgFill="1">
          <p:nvSpPr>
            <p:cNvPr id="16" name="Freeform: Shape 15">
              <a:extLst>
                <a:ext uri="{FF2B5EF4-FFF2-40B4-BE49-F238E27FC236}">
                  <a16:creationId xmlns:a16="http://schemas.microsoft.com/office/drawing/2014/main" id="{3916FBF2-1CC9-460D-A42B-FB77E515EC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14750"/>
              <a:ext cx="12188952" cy="1201528"/>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grpSp>
      <p:sp>
        <p:nvSpPr>
          <p:cNvPr id="2" name="Title 1">
            <a:extLst>
              <a:ext uri="{FF2B5EF4-FFF2-40B4-BE49-F238E27FC236}">
                <a16:creationId xmlns:a16="http://schemas.microsoft.com/office/drawing/2014/main" id="{1976C145-4D0A-4F4A-CFAE-3CCE3934A4F4}"/>
              </a:ext>
            </a:extLst>
          </p:cNvPr>
          <p:cNvSpPr>
            <a:spLocks noGrp="1"/>
          </p:cNvSpPr>
          <p:nvPr>
            <p:ph type="title"/>
          </p:nvPr>
        </p:nvSpPr>
        <p:spPr>
          <a:xfrm>
            <a:off x="1510309" y="935179"/>
            <a:ext cx="9983855" cy="819800"/>
          </a:xfrm>
        </p:spPr>
        <p:txBody>
          <a:bodyPr vert="horz" lIns="91440" tIns="45720" rIns="91440" bIns="45720" rtlCol="0" anchor="ctr">
            <a:normAutofit fontScale="90000"/>
          </a:bodyPr>
          <a:lstStyle/>
          <a:p>
            <a:pPr algn="l" defTabSz="914400">
              <a:lnSpc>
                <a:spcPct val="90000"/>
              </a:lnSpc>
              <a:spcBef>
                <a:spcPct val="0"/>
              </a:spcBef>
            </a:pPr>
            <a:r>
              <a:rPr lang="en-US" sz="4500" b="0" i="0" kern="1200" dirty="0">
                <a:solidFill>
                  <a:schemeClr val="tx2"/>
                </a:solidFill>
                <a:effectLst/>
                <a:latin typeface="+mj-lt"/>
                <a:ea typeface="+mj-ea"/>
                <a:cs typeface="+mj-cs"/>
              </a:rPr>
              <a:t>                           </a:t>
            </a:r>
            <a:r>
              <a:rPr lang="en-US" sz="4500" b="1" i="0" kern="1200" dirty="0">
                <a:solidFill>
                  <a:schemeClr val="tx2"/>
                </a:solidFill>
                <a:effectLst/>
                <a:latin typeface="Arial" panose="020B0604020202020204" pitchFamily="34" charset="0"/>
                <a:ea typeface="+mj-ea"/>
                <a:cs typeface="Arial" panose="020B0604020202020204" pitchFamily="34" charset="0"/>
              </a:rPr>
              <a:t>ICPE Medal</a:t>
            </a:r>
            <a:br>
              <a:rPr lang="en-US" sz="4500" b="0" i="0" kern="1200" dirty="0">
                <a:solidFill>
                  <a:schemeClr val="tx2"/>
                </a:solidFill>
                <a:effectLst/>
                <a:latin typeface="+mj-lt"/>
                <a:ea typeface="+mj-ea"/>
                <a:cs typeface="+mj-cs"/>
              </a:rPr>
            </a:br>
            <a:endParaRPr lang="en-US" sz="4500" kern="1200" dirty="0">
              <a:solidFill>
                <a:schemeClr val="tx2"/>
              </a:solidFill>
              <a:latin typeface="+mj-lt"/>
              <a:ea typeface="+mj-ea"/>
              <a:cs typeface="+mj-cs"/>
            </a:endParaRPr>
          </a:p>
        </p:txBody>
      </p:sp>
      <p:sp>
        <p:nvSpPr>
          <p:cNvPr id="3" name="Text Placeholder 2">
            <a:extLst>
              <a:ext uri="{FF2B5EF4-FFF2-40B4-BE49-F238E27FC236}">
                <a16:creationId xmlns:a16="http://schemas.microsoft.com/office/drawing/2014/main" id="{46E9BD92-34C7-97AE-321F-666229C3CD85}"/>
              </a:ext>
            </a:extLst>
          </p:cNvPr>
          <p:cNvSpPr>
            <a:spLocks noGrp="1"/>
          </p:cNvSpPr>
          <p:nvPr>
            <p:ph type="body" idx="1"/>
          </p:nvPr>
        </p:nvSpPr>
        <p:spPr>
          <a:xfrm>
            <a:off x="473529" y="978568"/>
            <a:ext cx="5809068" cy="8461279"/>
          </a:xfrm>
        </p:spPr>
        <p:txBody>
          <a:bodyPr vert="horz" lIns="91440" tIns="45720" rIns="91440" bIns="45720" rtlCol="0" anchor="ctr">
            <a:normAutofit/>
          </a:bodyPr>
          <a:lstStyle/>
          <a:p>
            <a:pPr defTabSz="914400">
              <a:lnSpc>
                <a:spcPct val="90000"/>
              </a:lnSpc>
            </a:pPr>
            <a:r>
              <a:rPr lang="en-US" sz="2800" b="1" i="0" kern="1200" dirty="0">
                <a:solidFill>
                  <a:schemeClr val="tx2"/>
                </a:solidFill>
                <a:effectLst/>
                <a:latin typeface="Arial" panose="020B0604020202020204" pitchFamily="34" charset="0"/>
                <a:ea typeface="+mn-ea"/>
                <a:cs typeface="Arial" panose="020B0604020202020204" pitchFamily="34" charset="0"/>
              </a:rPr>
              <a:t>The ICPE medal was instituted to recognize “outstanding contributions to physics teaching of a kind that transcends national boundaries”. </a:t>
            </a:r>
          </a:p>
          <a:p>
            <a:pPr defTabSz="914400">
              <a:lnSpc>
                <a:spcPct val="90000"/>
              </a:lnSpc>
            </a:pPr>
            <a:r>
              <a:rPr lang="en-US" sz="2800" b="1" i="0" kern="1200" dirty="0">
                <a:solidFill>
                  <a:schemeClr val="tx2"/>
                </a:solidFill>
                <a:effectLst/>
                <a:latin typeface="Arial" panose="020B0604020202020204" pitchFamily="34" charset="0"/>
                <a:ea typeface="+mn-ea"/>
                <a:cs typeface="Arial" panose="020B0604020202020204" pitchFamily="34" charset="0"/>
              </a:rPr>
              <a:t>The ICPE medal recipient must fulfill two criteria: (1) the contributions to physics education should have extended over a significant number of years; and (2) the contributions should be international in their scope and influence. </a:t>
            </a:r>
          </a:p>
          <a:p>
            <a:pPr indent="-228600" defTabSz="914400">
              <a:lnSpc>
                <a:spcPct val="90000"/>
              </a:lnSpc>
              <a:buFont typeface="Arial" panose="020B0604020202020204" pitchFamily="34" charset="0"/>
              <a:buChar char="•"/>
            </a:pPr>
            <a:endParaRPr lang="en-US" sz="1400" kern="1200" dirty="0">
              <a:solidFill>
                <a:schemeClr val="tx2"/>
              </a:solidFill>
              <a:latin typeface="+mn-lt"/>
              <a:ea typeface="+mn-ea"/>
              <a:cs typeface="+mn-cs"/>
            </a:endParaRPr>
          </a:p>
        </p:txBody>
      </p:sp>
      <p:sp>
        <p:nvSpPr>
          <p:cNvPr id="17" name="TextBox 16">
            <a:extLst>
              <a:ext uri="{FF2B5EF4-FFF2-40B4-BE49-F238E27FC236}">
                <a16:creationId xmlns:a16="http://schemas.microsoft.com/office/drawing/2014/main" id="{FFDD0E65-1310-263B-69DB-14299E5FEF01}"/>
              </a:ext>
            </a:extLst>
          </p:cNvPr>
          <p:cNvSpPr txBox="1"/>
          <p:nvPr/>
        </p:nvSpPr>
        <p:spPr>
          <a:xfrm>
            <a:off x="6722204" y="5382411"/>
            <a:ext cx="6282270" cy="26776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CA" b="0" i="0" dirty="0">
                <a:solidFill>
                  <a:schemeClr val="tx1"/>
                </a:solidFill>
                <a:effectLst/>
                <a:latin typeface="Nunito" pitchFamily="2" charset="0"/>
              </a:rPr>
              <a:t>Prof. Marco Antonio Moreira (Brazil) – ICPE Medal 2017 among members of the ICPE Commission: left: </a:t>
            </a:r>
            <a:r>
              <a:rPr lang="en-CA" b="0" i="0" dirty="0" err="1">
                <a:solidFill>
                  <a:schemeClr val="tx1"/>
                </a:solidFill>
                <a:effectLst/>
                <a:latin typeface="Nunito" pitchFamily="2" charset="0"/>
              </a:rPr>
              <a:t>Eilish</a:t>
            </a:r>
            <a:r>
              <a:rPr lang="en-CA" b="0" i="0" dirty="0">
                <a:solidFill>
                  <a:schemeClr val="tx1"/>
                </a:solidFill>
                <a:effectLst/>
                <a:latin typeface="Nunito" pitchFamily="2" charset="0"/>
              </a:rPr>
              <a:t> Mcloughlin (Ireland), Manjula Sharma (Australia); right: Hideo Nitta – ICPE Chair (2016-2018) – (Japan) and Roberto </a:t>
            </a:r>
            <a:r>
              <a:rPr lang="en-CA" b="0" i="0" dirty="0" err="1">
                <a:solidFill>
                  <a:schemeClr val="tx1"/>
                </a:solidFill>
                <a:effectLst/>
                <a:latin typeface="Nunito" pitchFamily="2" charset="0"/>
              </a:rPr>
              <a:t>Nardi</a:t>
            </a:r>
            <a:r>
              <a:rPr lang="en-CA" b="0" i="0" dirty="0">
                <a:solidFill>
                  <a:schemeClr val="tx1"/>
                </a:solidFill>
                <a:effectLst/>
                <a:latin typeface="Nunito" pitchFamily="2" charset="0"/>
              </a:rPr>
              <a:t> (Brazil) – current ICPE Chair (2019-2020).</a:t>
            </a:r>
            <a:endParaRPr lang="en-CA" dirty="0">
              <a:solidFill>
                <a:schemeClr val="tx1"/>
              </a:solidFill>
            </a:endParaRPr>
          </a:p>
        </p:txBody>
      </p:sp>
    </p:spTree>
    <p:extLst>
      <p:ext uri="{BB962C8B-B14F-4D97-AF65-F5344CB8AC3E}">
        <p14:creationId xmlns:p14="http://schemas.microsoft.com/office/powerpoint/2010/main" val="2300442442"/>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02079-91F8-4E11-BF68-CE4679A41EAE}"/>
              </a:ext>
            </a:extLst>
          </p:cNvPr>
          <p:cNvSpPr>
            <a:spLocks noGrp="1"/>
          </p:cNvSpPr>
          <p:nvPr>
            <p:ph type="title"/>
          </p:nvPr>
        </p:nvSpPr>
        <p:spPr>
          <a:xfrm>
            <a:off x="304800" y="254000"/>
            <a:ext cx="12426462" cy="2159000"/>
          </a:xfrm>
        </p:spPr>
        <p:txBody>
          <a:bodyPr>
            <a:normAutofit/>
          </a:bodyPr>
          <a:lstStyle/>
          <a:p>
            <a:r>
              <a:rPr lang="en-US" sz="4400" b="1" dirty="0">
                <a:latin typeface="Arial" panose="020B0604020202020204" pitchFamily="34" charset="0"/>
                <a:ea typeface="Microsoft Sans Serif" panose="020B0604020202020204" pitchFamily="34" charset="0"/>
                <a:cs typeface="Arial" panose="020B0604020202020204" pitchFamily="34" charset="0"/>
              </a:rPr>
              <a:t>Status of the initiatives arising from previous (2018-2021) C14 Commission Mandate: </a:t>
            </a:r>
            <a:br>
              <a:rPr lang="en-US" sz="4400" b="1" dirty="0">
                <a:latin typeface="Microsoft Sans Serif" panose="020B0604020202020204" pitchFamily="34" charset="0"/>
                <a:ea typeface="Microsoft Sans Serif" panose="020B0604020202020204" pitchFamily="34" charset="0"/>
                <a:cs typeface="Microsoft Sans Serif" panose="020B0604020202020204" pitchFamily="34" charset="0"/>
              </a:rPr>
            </a:br>
            <a:endParaRPr lang="en-CA" sz="4400" b="1" dirty="0"/>
          </a:p>
        </p:txBody>
      </p:sp>
      <p:sp>
        <p:nvSpPr>
          <p:cNvPr id="5" name="Text Placeholder 4">
            <a:extLst>
              <a:ext uri="{FF2B5EF4-FFF2-40B4-BE49-F238E27FC236}">
                <a16:creationId xmlns:a16="http://schemas.microsoft.com/office/drawing/2014/main" id="{A5047C24-854E-4868-8D23-9FD6C0EBA3DE}"/>
              </a:ext>
            </a:extLst>
          </p:cNvPr>
          <p:cNvSpPr>
            <a:spLocks noGrp="1"/>
          </p:cNvSpPr>
          <p:nvPr>
            <p:ph type="body" idx="1"/>
          </p:nvPr>
        </p:nvSpPr>
        <p:spPr>
          <a:xfrm>
            <a:off x="464023" y="1633217"/>
            <a:ext cx="12173803" cy="8411535"/>
          </a:xfrm>
        </p:spPr>
        <p:txBody>
          <a:bodyPr>
            <a:normAutofit/>
          </a:bodyPr>
          <a:lstStyle/>
          <a:p>
            <a:pPr>
              <a:spcBef>
                <a:spcPts val="0"/>
              </a:spcBef>
            </a:pP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Assembling and publishing resources for virtual labs</a:t>
            </a:r>
          </a:p>
          <a:p>
            <a:pPr>
              <a:spcBef>
                <a:spcPts val="0"/>
              </a:spcBef>
            </a:pP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Ensuring </a:t>
            </a: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active learning workshops at all IUPAP  sponsored meetings initiative,</a:t>
            </a:r>
          </a:p>
          <a:p>
            <a:pPr>
              <a:spcBef>
                <a:spcPts val="0"/>
              </a:spcBef>
            </a:pP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Completing p</a:t>
            </a: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hysics education panorama (being completed by our former Chair Dr. Roberto </a:t>
            </a:r>
            <a:r>
              <a:rPr lang="en-US" sz="3200" dirty="0" err="1">
                <a:latin typeface="Microsoft Sans Serif" panose="020B0604020202020204" pitchFamily="34" charset="0"/>
                <a:ea typeface="Microsoft Sans Serif" panose="020B0604020202020204" pitchFamily="34" charset="0"/>
                <a:cs typeface="Microsoft Sans Serif" panose="020B0604020202020204" pitchFamily="34" charset="0"/>
              </a:rPr>
              <a:t>Nardi</a:t>
            </a: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n-US" sz="3200" dirty="0" err="1">
                <a:latin typeface="Microsoft Sans Serif" panose="020B0604020202020204" pitchFamily="34" charset="0"/>
                <a:ea typeface="Microsoft Sans Serif" panose="020B0604020202020204" pitchFamily="34" charset="0"/>
                <a:cs typeface="Microsoft Sans Serif" panose="020B0604020202020204" pitchFamily="34" charset="0"/>
              </a:rPr>
              <a:t>Brasil</a:t>
            </a: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a:t>
            </a:r>
          </a:p>
          <a:p>
            <a:pPr>
              <a:spcBef>
                <a:spcPts val="0"/>
              </a:spcBef>
            </a:pP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The </a:t>
            </a:r>
            <a:r>
              <a:rPr lang="en-US" sz="3200" b="0" i="0" dirty="0">
                <a:solidFill>
                  <a:srgbClr val="222222"/>
                </a:solidFill>
                <a:effectLst/>
                <a:latin typeface="Arial" panose="020B0604020202020204" pitchFamily="34" charset="0"/>
              </a:rPr>
              <a:t>third volume of the Handbook "Connecting Research in Physics  with Teacher Education“ – just published</a:t>
            </a:r>
          </a:p>
          <a:p>
            <a:pPr marL="0" indent="0">
              <a:spcBef>
                <a:spcPts val="0"/>
              </a:spcBef>
              <a:buNone/>
            </a:pPr>
            <a:b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br>
            <a:endParaRPr lang="en-US" dirty="0"/>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D6D5BADE-F3DA-49F0-BCD3-CA7C2D5C454F}"/>
                  </a:ext>
                </a:extLst>
              </p14:cNvPr>
              <p14:cNvContentPartPr/>
              <p14:nvPr/>
            </p14:nvContentPartPr>
            <p14:xfrm>
              <a:off x="-1699948" y="3094375"/>
              <a:ext cx="360" cy="360"/>
            </p14:xfrm>
          </p:contentPart>
        </mc:Choice>
        <mc:Fallback xmlns="">
          <p:pic>
            <p:nvPicPr>
              <p:cNvPr id="3" name="Ink 2">
                <a:extLst>
                  <a:ext uri="{FF2B5EF4-FFF2-40B4-BE49-F238E27FC236}">
                    <a16:creationId xmlns:a16="http://schemas.microsoft.com/office/drawing/2014/main" id="{D6D5BADE-F3DA-49F0-BCD3-CA7C2D5C454F}"/>
                  </a:ext>
                </a:extLst>
              </p:cNvPr>
              <p:cNvPicPr/>
              <p:nvPr/>
            </p:nvPicPr>
            <p:blipFill>
              <a:blip r:embed="rId3"/>
              <a:stretch>
                <a:fillRect/>
              </a:stretch>
            </p:blipFill>
            <p:spPr>
              <a:xfrm>
                <a:off x="-1708948" y="3085375"/>
                <a:ext cx="18000" cy="18000"/>
              </a:xfrm>
              <a:prstGeom prst="rect">
                <a:avLst/>
              </a:prstGeom>
            </p:spPr>
          </p:pic>
        </mc:Fallback>
      </mc:AlternateContent>
    </p:spTree>
    <p:extLst>
      <p:ext uri="{BB962C8B-B14F-4D97-AF65-F5344CB8AC3E}">
        <p14:creationId xmlns:p14="http://schemas.microsoft.com/office/powerpoint/2010/main" val="2102899281"/>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E83F2-00A6-44DB-AC26-6E97964C779F}"/>
              </a:ext>
            </a:extLst>
          </p:cNvPr>
          <p:cNvSpPr>
            <a:spLocks noGrp="1"/>
          </p:cNvSpPr>
          <p:nvPr>
            <p:ph type="title"/>
          </p:nvPr>
        </p:nvSpPr>
        <p:spPr>
          <a:xfrm>
            <a:off x="820615" y="105508"/>
            <a:ext cx="11864731" cy="1629507"/>
          </a:xfrm>
        </p:spPr>
        <p:txBody>
          <a:bodyPr>
            <a:normAutofit/>
          </a:bodyPr>
          <a:lstStyle/>
          <a:p>
            <a:r>
              <a:rPr lang="en-US" sz="4000" b="1" dirty="0">
                <a:latin typeface="Arial" panose="020B0604020202020204" pitchFamily="34" charset="0"/>
                <a:cs typeface="Arial" panose="020B0604020202020204" pitchFamily="34" charset="0"/>
              </a:rPr>
              <a:t>Education Panel at the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Centennial Celebration Symposium</a:t>
            </a:r>
            <a:endParaRPr lang="en-CA" sz="40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3665A29F-826D-4F7C-8E79-7D07A2D8013C}"/>
              </a:ext>
            </a:extLst>
          </p:cNvPr>
          <p:cNvSpPr>
            <a:spLocks noGrp="1"/>
          </p:cNvSpPr>
          <p:nvPr>
            <p:ph type="body" idx="1"/>
          </p:nvPr>
        </p:nvSpPr>
        <p:spPr>
          <a:xfrm>
            <a:off x="952500" y="1735015"/>
            <a:ext cx="11099800" cy="7186916"/>
          </a:xfrm>
        </p:spPr>
        <p:txBody>
          <a:bodyPr>
            <a:normAutofit/>
          </a:bodyPr>
          <a:lstStyle/>
          <a:p>
            <a:pPr marL="0" indent="0">
              <a:spcBef>
                <a:spcPts val="0"/>
              </a:spcBef>
              <a:buNone/>
            </a:pPr>
            <a:r>
              <a:rPr lang="en-US" dirty="0">
                <a:latin typeface="Arial" panose="020B0604020202020204" pitchFamily="34" charset="0"/>
                <a:cs typeface="Arial" panose="020B0604020202020204" pitchFamily="34" charset="0"/>
              </a:rPr>
              <a:t>          The symposium  July 11-13, 2022 in Trieste, Italy</a:t>
            </a:r>
          </a:p>
          <a:p>
            <a:pPr marL="0" indent="0">
              <a:spcBef>
                <a:spcPts val="0"/>
              </a:spcBef>
              <a:buNone/>
            </a:pPr>
            <a:endParaRPr lang="en-US" dirty="0">
              <a:latin typeface="Arial" panose="020B0604020202020204" pitchFamily="34" charset="0"/>
              <a:cs typeface="Arial" panose="020B0604020202020204" pitchFamily="34" charset="0"/>
            </a:endParaRPr>
          </a:p>
          <a:p>
            <a:pPr marL="0" indent="0">
              <a:spcBef>
                <a:spcPts val="0"/>
              </a:spcBef>
              <a:buNone/>
            </a:pPr>
            <a:endParaRPr lang="en-US" dirty="0">
              <a:latin typeface="Arial" panose="020B0604020202020204" pitchFamily="34" charset="0"/>
              <a:cs typeface="Arial" panose="020B0604020202020204" pitchFamily="34" charset="0"/>
            </a:endParaRPr>
          </a:p>
          <a:p>
            <a:pPr marL="0" indent="0">
              <a:buNone/>
            </a:pPr>
            <a:endParaRPr lang="en-CA" dirty="0"/>
          </a:p>
        </p:txBody>
      </p:sp>
    </p:spTree>
    <p:extLst>
      <p:ext uri="{BB962C8B-B14F-4D97-AF65-F5344CB8AC3E}">
        <p14:creationId xmlns:p14="http://schemas.microsoft.com/office/powerpoint/2010/main" val="68000389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90787" y="3013240"/>
            <a:ext cx="9791273" cy="4317077"/>
          </a:xfrm>
          <a:prstGeom prst="rect">
            <a:avLst/>
          </a:prstGeom>
        </p:spPr>
        <p:txBody>
          <a:bodyPr wrap="square" lIns="130046" tIns="65023" rIns="130046" bIns="65023">
            <a:spAutoFit/>
          </a:bodyPr>
          <a:lstStyle/>
          <a:p>
            <a:pPr algn="l"/>
            <a:r>
              <a:rPr lang="en-US" sz="3400" b="1" dirty="0"/>
              <a:t>Further IUPAP principles:</a:t>
            </a:r>
          </a:p>
          <a:p>
            <a:pPr marL="406394" indent="-406394" algn="l">
              <a:buFont typeface="Arial" panose="020B0604020202020204" pitchFamily="34" charset="0"/>
              <a:buChar char="•"/>
            </a:pPr>
            <a:r>
              <a:rPr lang="en-US" sz="3400" dirty="0"/>
              <a:t>Foster </a:t>
            </a:r>
            <a:r>
              <a:rPr lang="en-US" sz="3400" dirty="0">
                <a:solidFill>
                  <a:srgbClr val="FF0000"/>
                </a:solidFill>
              </a:rPr>
              <a:t>openness and inclusiveness </a:t>
            </a:r>
            <a:r>
              <a:rPr lang="en-US" sz="3400" dirty="0"/>
              <a:t>in physics;</a:t>
            </a:r>
          </a:p>
          <a:p>
            <a:pPr marL="406394" indent="-406394" algn="l">
              <a:buFont typeface="Arial" panose="020B0604020202020204" pitchFamily="34" charset="0"/>
              <a:buChar char="•"/>
            </a:pPr>
            <a:r>
              <a:rPr lang="en-US" sz="3400" dirty="0"/>
              <a:t>Ensure </a:t>
            </a:r>
            <a:r>
              <a:rPr lang="en-US" sz="3400" dirty="0">
                <a:solidFill>
                  <a:srgbClr val="FF0000"/>
                </a:solidFill>
              </a:rPr>
              <a:t>integrity and credibility</a:t>
            </a:r>
            <a:r>
              <a:rPr lang="en-US" sz="3400" dirty="0"/>
              <a:t>;</a:t>
            </a:r>
          </a:p>
          <a:p>
            <a:pPr marL="406394" indent="-406394" algn="l">
              <a:buFont typeface="Arial" panose="020B0604020202020204" pitchFamily="34" charset="0"/>
              <a:buChar char="•"/>
            </a:pPr>
            <a:r>
              <a:rPr lang="en-US" sz="3400" dirty="0"/>
              <a:t>Promote physics as </a:t>
            </a:r>
            <a:r>
              <a:rPr lang="en-US" sz="3400" dirty="0">
                <a:solidFill>
                  <a:srgbClr val="FF0000"/>
                </a:solidFill>
              </a:rPr>
              <a:t>a building block of innovation and multidisciplinary </a:t>
            </a:r>
            <a:r>
              <a:rPr lang="en-US" sz="3400" dirty="0"/>
              <a:t>research;</a:t>
            </a:r>
          </a:p>
          <a:p>
            <a:pPr marL="406394" indent="-406394" algn="l">
              <a:buFont typeface="Arial" panose="020B0604020202020204" pitchFamily="34" charset="0"/>
              <a:buChar char="•"/>
            </a:pPr>
            <a:r>
              <a:rPr lang="en-US" sz="3400" dirty="0"/>
              <a:t>Promote </a:t>
            </a:r>
            <a:r>
              <a:rPr lang="en-US" sz="3400" dirty="0">
                <a:solidFill>
                  <a:srgbClr val="FF0000"/>
                </a:solidFill>
              </a:rPr>
              <a:t>physics</a:t>
            </a:r>
            <a:r>
              <a:rPr lang="en-US" sz="3400" dirty="0"/>
              <a:t> as an essential tool </a:t>
            </a:r>
            <a:r>
              <a:rPr lang="en-US" sz="3400" dirty="0">
                <a:solidFill>
                  <a:srgbClr val="FF0000"/>
                </a:solidFill>
              </a:rPr>
              <a:t>for development and for sustainability</a:t>
            </a:r>
            <a:r>
              <a:rPr lang="en-US" sz="3400" dirty="0"/>
              <a:t>;</a:t>
            </a:r>
          </a:p>
          <a:p>
            <a:pPr marL="406394" indent="-406394">
              <a:buFont typeface="Arial" panose="020B0604020202020204" pitchFamily="34" charset="0"/>
              <a:buChar char="•"/>
            </a:pPr>
            <a:endParaRPr lang="en-US" sz="3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066" y="575522"/>
            <a:ext cx="9823592" cy="13185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76982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E83F2-00A6-44DB-AC26-6E97964C779F}"/>
              </a:ext>
            </a:extLst>
          </p:cNvPr>
          <p:cNvSpPr>
            <a:spLocks noGrp="1"/>
          </p:cNvSpPr>
          <p:nvPr>
            <p:ph type="title"/>
          </p:nvPr>
        </p:nvSpPr>
        <p:spPr>
          <a:xfrm>
            <a:off x="820615" y="61547"/>
            <a:ext cx="11864731" cy="787540"/>
          </a:xfrm>
        </p:spPr>
        <p:txBody>
          <a:bodyPr>
            <a:normAutofit fontScale="90000"/>
          </a:bodyPr>
          <a:lstStyle/>
          <a:p>
            <a:r>
              <a:rPr lang="en-US" sz="4000" b="1" dirty="0">
                <a:latin typeface="Arial" panose="020B0604020202020204" pitchFamily="34" charset="0"/>
                <a:cs typeface="Arial" panose="020B0604020202020204" pitchFamily="34" charset="0"/>
              </a:rPr>
              <a:t>Education Panel at the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Centennial Celebration Symposium</a:t>
            </a:r>
            <a:endParaRPr lang="en-CA" sz="4000" b="1" dirty="0"/>
          </a:p>
        </p:txBody>
      </p:sp>
      <p:sp>
        <p:nvSpPr>
          <p:cNvPr id="3" name="Text Placeholder 2">
            <a:extLst>
              <a:ext uri="{FF2B5EF4-FFF2-40B4-BE49-F238E27FC236}">
                <a16:creationId xmlns:a16="http://schemas.microsoft.com/office/drawing/2014/main" id="{3665A29F-826D-4F7C-8E79-7D07A2D8013C}"/>
              </a:ext>
            </a:extLst>
          </p:cNvPr>
          <p:cNvSpPr>
            <a:spLocks noGrp="1"/>
          </p:cNvSpPr>
          <p:nvPr>
            <p:ph type="body" idx="1"/>
          </p:nvPr>
        </p:nvSpPr>
        <p:spPr>
          <a:xfrm>
            <a:off x="775257" y="1045029"/>
            <a:ext cx="11634457" cy="8321709"/>
          </a:xfrm>
        </p:spPr>
        <p:txBody>
          <a:bodyPr>
            <a:normAutofit fontScale="92500" lnSpcReduction="20000"/>
          </a:bodyPr>
          <a:lstStyle/>
          <a:p>
            <a:pPr>
              <a:spcBef>
                <a:spcPts val="0"/>
              </a:spcBef>
            </a:pPr>
            <a:endParaRPr lang="en-US" sz="3800" b="0" i="0" dirty="0">
              <a:solidFill>
                <a:srgbClr val="222222"/>
              </a:solidFill>
              <a:effectLst/>
              <a:latin typeface="Arial" panose="020B0604020202020204" pitchFamily="34" charset="0"/>
              <a:cs typeface="Arial" panose="020B0604020202020204" pitchFamily="34" charset="0"/>
            </a:endParaRPr>
          </a:p>
          <a:p>
            <a:pPr marL="0" indent="0">
              <a:spcBef>
                <a:spcPts val="0"/>
              </a:spcBef>
              <a:buNone/>
            </a:pPr>
            <a:r>
              <a:rPr lang="en-US" sz="3800" b="1" dirty="0"/>
              <a:t>The Education Panel Themes</a:t>
            </a:r>
            <a:endParaRPr lang="en-US" sz="3800" b="0" i="0" dirty="0">
              <a:solidFill>
                <a:srgbClr val="222222"/>
              </a:solidFill>
              <a:effectLst/>
              <a:latin typeface="Arial" panose="020B0604020202020204" pitchFamily="34" charset="0"/>
              <a:cs typeface="Arial" panose="020B0604020202020204" pitchFamily="34" charset="0"/>
            </a:endParaRPr>
          </a:p>
          <a:p>
            <a:pPr>
              <a:spcBef>
                <a:spcPts val="0"/>
              </a:spcBef>
            </a:pPr>
            <a:endParaRPr lang="en-US" sz="2800" dirty="0">
              <a:solidFill>
                <a:srgbClr val="222222"/>
              </a:solidFill>
              <a:latin typeface="Arial" panose="020B0604020202020204" pitchFamily="34" charset="0"/>
              <a:cs typeface="Arial" panose="020B0604020202020204" pitchFamily="34" charset="0"/>
            </a:endParaRPr>
          </a:p>
          <a:p>
            <a:pPr>
              <a:spcBef>
                <a:spcPts val="0"/>
              </a:spcBef>
            </a:pPr>
            <a:endParaRPr lang="en-US" sz="2800" b="0" i="0" dirty="0">
              <a:solidFill>
                <a:srgbClr val="222222"/>
              </a:solidFill>
              <a:effectLst/>
              <a:latin typeface="Arial" panose="020B0604020202020204" pitchFamily="34" charset="0"/>
              <a:cs typeface="Arial" panose="020B0604020202020204" pitchFamily="34" charset="0"/>
            </a:endParaRPr>
          </a:p>
          <a:p>
            <a:pPr>
              <a:spcBef>
                <a:spcPts val="0"/>
              </a:spcBef>
            </a:pPr>
            <a:r>
              <a:rPr lang="en-US" sz="3800" b="0" i="0" dirty="0">
                <a:solidFill>
                  <a:srgbClr val="222222"/>
                </a:solidFill>
                <a:effectLst/>
                <a:latin typeface="Arial" panose="020B0604020202020204" pitchFamily="34" charset="0"/>
                <a:cs typeface="Arial" panose="020B0604020202020204" pitchFamily="34" charset="0"/>
              </a:rPr>
              <a:t>The teaching and learning of physics: the role of experimentation and generic skills for physics graduates who could end up in diverse careers outside of the academy (especially industrial careers).</a:t>
            </a:r>
          </a:p>
          <a:p>
            <a:pPr marL="0" indent="0">
              <a:spcBef>
                <a:spcPts val="0"/>
              </a:spcBef>
              <a:buNone/>
            </a:pPr>
            <a:endParaRPr lang="en-US" sz="3800" b="0" i="0" dirty="0">
              <a:solidFill>
                <a:srgbClr val="222222"/>
              </a:solidFill>
              <a:effectLst/>
              <a:latin typeface="Arial" panose="020B0604020202020204" pitchFamily="34" charset="0"/>
              <a:cs typeface="Arial" panose="020B0604020202020204" pitchFamily="34" charset="0"/>
            </a:endParaRPr>
          </a:p>
          <a:p>
            <a:pPr algn="l">
              <a:spcBef>
                <a:spcPts val="0"/>
              </a:spcBef>
              <a:buFont typeface="Arial" panose="020B0604020202020204" pitchFamily="34" charset="0"/>
              <a:buChar char="•"/>
            </a:pPr>
            <a:r>
              <a:rPr lang="en-US" sz="3800" b="0" i="0" dirty="0">
                <a:solidFill>
                  <a:srgbClr val="222222"/>
                </a:solidFill>
                <a:effectLst/>
                <a:latin typeface="Arial" panose="020B0604020202020204" pitchFamily="34" charset="0"/>
                <a:cs typeface="Arial" panose="020B0604020202020204" pitchFamily="34" charset="0"/>
              </a:rPr>
              <a:t>Physics education curriculum: Does it appeal/attract/work for modern day students? </a:t>
            </a:r>
          </a:p>
          <a:p>
            <a:pPr marL="0" indent="0" algn="l">
              <a:spcBef>
                <a:spcPts val="0"/>
              </a:spcBef>
              <a:buNone/>
            </a:pPr>
            <a:endParaRPr lang="en-US" sz="3800" b="0" i="0" dirty="0">
              <a:solidFill>
                <a:srgbClr val="222222"/>
              </a:solidFill>
              <a:effectLst/>
              <a:latin typeface="Arial" panose="020B0604020202020204" pitchFamily="34" charset="0"/>
              <a:cs typeface="Arial" panose="020B0604020202020204" pitchFamily="34" charset="0"/>
            </a:endParaRPr>
          </a:p>
          <a:p>
            <a:pPr algn="l">
              <a:spcBef>
                <a:spcPts val="0"/>
              </a:spcBef>
              <a:buFont typeface="Arial" panose="020B0604020202020204" pitchFamily="34" charset="0"/>
              <a:buChar char="•"/>
            </a:pPr>
            <a:r>
              <a:rPr lang="en-US" sz="3800" b="0" i="0" dirty="0">
                <a:solidFill>
                  <a:srgbClr val="222222"/>
                </a:solidFill>
                <a:effectLst/>
                <a:latin typeface="Arial" panose="020B0604020202020204" pitchFamily="34" charset="0"/>
                <a:cs typeface="Arial" panose="020B0604020202020204" pitchFamily="34" charset="0"/>
              </a:rPr>
              <a:t>Looking into the future of physics education: Given COVID-19 disruption how does physics education move forward and still maintain its disciplinary authenticity?</a:t>
            </a:r>
          </a:p>
          <a:p>
            <a:pPr algn="l">
              <a:spcBef>
                <a:spcPts val="0"/>
              </a:spcBef>
              <a:buFont typeface="Arial" panose="020B0604020202020204" pitchFamily="34" charset="0"/>
              <a:buChar char="•"/>
            </a:pPr>
            <a:endParaRPr lang="en-US" sz="3800" dirty="0">
              <a:solidFill>
                <a:srgbClr val="222222"/>
              </a:solidFill>
              <a:latin typeface="Arial" panose="020B0604020202020204" pitchFamily="34" charset="0"/>
              <a:cs typeface="Arial" panose="020B0604020202020204" pitchFamily="34" charset="0"/>
            </a:endParaRPr>
          </a:p>
          <a:p>
            <a:pPr algn="l">
              <a:spcBef>
                <a:spcPts val="0"/>
              </a:spcBef>
              <a:buFont typeface="Arial" panose="020B0604020202020204" pitchFamily="34" charset="0"/>
              <a:buChar char="•"/>
            </a:pPr>
            <a:r>
              <a:rPr lang="en-US" sz="3800" dirty="0">
                <a:solidFill>
                  <a:srgbClr val="222222"/>
                </a:solidFill>
                <a:latin typeface="Arial" panose="020B0604020202020204" pitchFamily="34" charset="0"/>
                <a:cs typeface="Arial" panose="020B0604020202020204" pitchFamily="34" charset="0"/>
              </a:rPr>
              <a:t>How did physics teaching and learning  change since we started our careers? How will it change in the future?</a:t>
            </a:r>
          </a:p>
          <a:p>
            <a:pPr marL="0" indent="0" algn="l">
              <a:spcBef>
                <a:spcPts val="0"/>
              </a:spcBef>
              <a:buNone/>
            </a:pPr>
            <a:endParaRPr lang="en-US" sz="3800" dirty="0">
              <a:solidFill>
                <a:srgbClr val="222222"/>
              </a:solidFill>
              <a:latin typeface="Arial" panose="020B0604020202020204" pitchFamily="34" charset="0"/>
              <a:cs typeface="Arial" panose="020B0604020202020204" pitchFamily="34" charset="0"/>
            </a:endParaRPr>
          </a:p>
          <a:p>
            <a:pPr marL="0" indent="0">
              <a:buNone/>
            </a:pPr>
            <a:endParaRPr lang="en-CA" dirty="0"/>
          </a:p>
        </p:txBody>
      </p:sp>
    </p:spTree>
    <p:extLst>
      <p:ext uri="{BB962C8B-B14F-4D97-AF65-F5344CB8AC3E}">
        <p14:creationId xmlns:p14="http://schemas.microsoft.com/office/powerpoint/2010/main" val="3320526138"/>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726D8-2BE4-82D7-4A1C-B1921AAF7D08}"/>
              </a:ext>
            </a:extLst>
          </p:cNvPr>
          <p:cNvSpPr>
            <a:spLocks noGrp="1"/>
          </p:cNvSpPr>
          <p:nvPr>
            <p:ph type="title"/>
          </p:nvPr>
        </p:nvSpPr>
        <p:spPr>
          <a:xfrm>
            <a:off x="352697" y="254000"/>
            <a:ext cx="11699603" cy="1849120"/>
          </a:xfrm>
        </p:spPr>
        <p:txBody>
          <a:bodyPr>
            <a:normAutofit fontScale="90000"/>
          </a:bodyPr>
          <a:lstStyle/>
          <a:p>
            <a:r>
              <a:rPr lang="en-US" sz="4000" b="1" dirty="0">
                <a:effectLst/>
                <a:latin typeface="Arial" panose="020B0604020202020204" pitchFamily="34" charset="0"/>
                <a:cs typeface="Arial" panose="020B0604020202020204" pitchFamily="34" charset="0"/>
              </a:rPr>
              <a:t>IUPAP Education Panel: The trajectory of physics curriculum and its impact on society </a:t>
            </a:r>
            <a:br>
              <a:rPr lang="en-US" sz="4000" b="1" dirty="0">
                <a:effectLst/>
                <a:latin typeface="Arial" panose="020B0604020202020204" pitchFamily="34" charset="0"/>
                <a:cs typeface="Arial" panose="020B0604020202020204" pitchFamily="34" charset="0"/>
              </a:rPr>
            </a:br>
            <a:endParaRPr lang="en-CA" sz="40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A6F3A8AE-3206-F6FD-0CC8-A56FFF4E14ED}"/>
              </a:ext>
            </a:extLst>
          </p:cNvPr>
          <p:cNvSpPr>
            <a:spLocks noGrp="1"/>
          </p:cNvSpPr>
          <p:nvPr>
            <p:ph type="body" idx="1"/>
          </p:nvPr>
        </p:nvSpPr>
        <p:spPr>
          <a:xfrm>
            <a:off x="718457" y="1645920"/>
            <a:ext cx="11933646" cy="8107680"/>
          </a:xfrm>
        </p:spPr>
        <p:txBody>
          <a:bodyPr>
            <a:normAutofit/>
          </a:bodyPr>
          <a:lstStyle/>
          <a:p>
            <a:pPr marL="0">
              <a:spcBef>
                <a:spcPts val="0"/>
              </a:spcBef>
              <a:buFont typeface="Arial" panose="020B0604020202020204" pitchFamily="34" charset="0"/>
              <a:buChar char="•"/>
            </a:pPr>
            <a:r>
              <a:rPr lang="en-US" sz="2400" dirty="0">
                <a:effectLst/>
                <a:latin typeface="Arial" panose="020B0604020202020204" pitchFamily="34" charset="0"/>
                <a:cs typeface="Arial" panose="020B0604020202020204" pitchFamily="34" charset="0"/>
              </a:rPr>
              <a:t>What are the features of a purposeful and meaningful "</a:t>
            </a:r>
            <a:r>
              <a:rPr lang="en-US" sz="2400" b="1" dirty="0">
                <a:effectLst/>
                <a:latin typeface="Arial" panose="020B0604020202020204" pitchFamily="34" charset="0"/>
                <a:cs typeface="Arial" panose="020B0604020202020204" pitchFamily="34" charset="0"/>
              </a:rPr>
              <a:t>physics curriculum for 21</a:t>
            </a:r>
            <a:r>
              <a:rPr lang="en-US" sz="2400" b="1" baseline="30000" dirty="0">
                <a:effectLst/>
                <a:latin typeface="Arial" panose="020B0604020202020204" pitchFamily="34" charset="0"/>
                <a:cs typeface="Arial" panose="020B0604020202020204" pitchFamily="34" charset="0"/>
              </a:rPr>
              <a:t>st</a:t>
            </a:r>
            <a:r>
              <a:rPr lang="en-US" sz="2400" b="1" dirty="0">
                <a:effectLst/>
                <a:latin typeface="Arial" panose="020B0604020202020204" pitchFamily="34" charset="0"/>
                <a:cs typeface="Arial" panose="020B0604020202020204" pitchFamily="34" charset="0"/>
              </a:rPr>
              <a:t> century</a:t>
            </a:r>
            <a:r>
              <a:rPr lang="en-US" sz="2400" dirty="0">
                <a:effectLst/>
                <a:latin typeface="Arial" panose="020B0604020202020204" pitchFamily="34" charset="0"/>
                <a:cs typeface="Arial" panose="020B0604020202020204" pitchFamily="34" charset="0"/>
              </a:rPr>
              <a:t> and its delivery”?  How to optimize the continuum ranging from face-to-face to remote approaches prompted by the pandemic which is still ongoing in many parts of the world?</a:t>
            </a:r>
          </a:p>
          <a:p>
            <a:pPr marL="0" indent="0">
              <a:spcBef>
                <a:spcPts val="0"/>
              </a:spcBef>
              <a:buNone/>
            </a:pPr>
            <a:endParaRPr lang="en-US" sz="2400" dirty="0">
              <a:effectLst/>
              <a:latin typeface="Arial" panose="020B0604020202020204" pitchFamily="34" charset="0"/>
              <a:cs typeface="Arial" panose="020B0604020202020204" pitchFamily="34" charset="0"/>
            </a:endParaRPr>
          </a:p>
          <a:p>
            <a:pPr marL="0">
              <a:spcBef>
                <a:spcPts val="0"/>
              </a:spcBef>
              <a:buFont typeface="Arial" panose="020B0604020202020204" pitchFamily="34" charset="0"/>
              <a:buChar char="•"/>
            </a:pPr>
            <a:r>
              <a:rPr lang="en-US" sz="2400" dirty="0">
                <a:effectLst/>
                <a:latin typeface="Arial" panose="020B0604020202020204" pitchFamily="34" charset="0"/>
                <a:cs typeface="Arial" panose="020B0604020202020204" pitchFamily="34" charset="0"/>
              </a:rPr>
              <a:t>How do we </a:t>
            </a:r>
            <a:r>
              <a:rPr lang="en-US" sz="2400" b="1" dirty="0">
                <a:effectLst/>
                <a:latin typeface="Arial" panose="020B0604020202020204" pitchFamily="34" charset="0"/>
                <a:cs typeface="Arial" panose="020B0604020202020204" pitchFamily="34" charset="0"/>
              </a:rPr>
              <a:t>engage today’s students</a:t>
            </a:r>
            <a:r>
              <a:rPr lang="en-US" sz="2400" dirty="0">
                <a:effectLst/>
                <a:latin typeface="Arial" panose="020B0604020202020204" pitchFamily="34" charset="0"/>
                <a:cs typeface="Arial" panose="020B0604020202020204" pitchFamily="34" charset="0"/>
              </a:rPr>
              <a:t>? How to make physics more attractive to the modern students? Would teaching modern physics early on instead of introducing it later in the curriculum help better to engage students?</a:t>
            </a:r>
          </a:p>
          <a:p>
            <a:pPr marL="0" indent="0">
              <a:spcBef>
                <a:spcPts val="0"/>
              </a:spcBef>
              <a:buNone/>
            </a:pPr>
            <a:endParaRPr lang="en-US" sz="2400" dirty="0">
              <a:effectLst/>
              <a:latin typeface="Arial" panose="020B0604020202020204" pitchFamily="34" charset="0"/>
              <a:cs typeface="Arial" panose="020B0604020202020204" pitchFamily="34" charset="0"/>
            </a:endParaRPr>
          </a:p>
          <a:p>
            <a:pPr marL="0">
              <a:spcBef>
                <a:spcPts val="0"/>
              </a:spcBef>
              <a:buFont typeface="Arial" panose="020B0604020202020204" pitchFamily="34" charset="0"/>
              <a:buChar char="•"/>
            </a:pPr>
            <a:r>
              <a:rPr lang="en-US" sz="2400" dirty="0">
                <a:effectLst/>
                <a:latin typeface="Arial" panose="020B0604020202020204" pitchFamily="34" charset="0"/>
                <a:cs typeface="Arial" panose="020B0604020202020204" pitchFamily="34" charset="0"/>
              </a:rPr>
              <a:t>What is the place of the </a:t>
            </a:r>
            <a:r>
              <a:rPr lang="en-US" sz="2400" b="1" dirty="0">
                <a:effectLst/>
                <a:latin typeface="Arial" panose="020B0604020202020204" pitchFamily="34" charset="0"/>
                <a:cs typeface="Arial" panose="020B0604020202020204" pitchFamily="34" charset="0"/>
              </a:rPr>
              <a:t>experimentation and ‘generic skills‘?</a:t>
            </a:r>
            <a:r>
              <a:rPr lang="en-US" sz="2400" dirty="0">
                <a:effectLst/>
                <a:latin typeface="Arial" panose="020B0604020202020204" pitchFamily="34" charset="0"/>
                <a:cs typeface="Arial" panose="020B0604020202020204" pitchFamily="34" charset="0"/>
              </a:rPr>
              <a:t> What other skills are important for work in the industry and for society?</a:t>
            </a:r>
          </a:p>
          <a:p>
            <a:pPr marL="0" indent="0">
              <a:spcBef>
                <a:spcPts val="0"/>
              </a:spcBef>
              <a:buNone/>
            </a:pPr>
            <a:endParaRPr lang="en-US" sz="2400" dirty="0">
              <a:effectLst/>
              <a:latin typeface="Arial" panose="020B0604020202020204" pitchFamily="34" charset="0"/>
              <a:cs typeface="Arial" panose="020B0604020202020204" pitchFamily="34" charset="0"/>
            </a:endParaRPr>
          </a:p>
          <a:p>
            <a:pPr marL="0">
              <a:spcBef>
                <a:spcPts val="0"/>
              </a:spcBef>
              <a:buFont typeface="Arial" panose="020B0604020202020204" pitchFamily="34" charset="0"/>
              <a:buChar char="•"/>
            </a:pPr>
            <a:r>
              <a:rPr lang="en-US" sz="2400" dirty="0">
                <a:effectLst/>
                <a:latin typeface="Arial" panose="020B0604020202020204" pitchFamily="34" charset="0"/>
                <a:cs typeface="Arial" panose="020B0604020202020204" pitchFamily="34" charset="0"/>
              </a:rPr>
              <a:t>What </a:t>
            </a:r>
            <a:r>
              <a:rPr lang="en-US" sz="2400" b="1" dirty="0">
                <a:effectLst/>
                <a:latin typeface="Arial" panose="020B0604020202020204" pitchFamily="34" charset="0"/>
                <a:cs typeface="Arial" panose="020B0604020202020204" pitchFamily="34" charset="0"/>
              </a:rPr>
              <a:t>careers are expected for future students</a:t>
            </a:r>
            <a:r>
              <a:rPr lang="en-US" sz="2400" dirty="0">
                <a:effectLst/>
                <a:latin typeface="Arial" panose="020B0604020202020204" pitchFamily="34" charset="0"/>
                <a:cs typeface="Arial" panose="020B0604020202020204" pitchFamily="34" charset="0"/>
              </a:rPr>
              <a:t> outside of academia, including multidisciplinary, and non-traditional areas of employment?</a:t>
            </a:r>
          </a:p>
          <a:p>
            <a:pPr marL="0" indent="0">
              <a:spcBef>
                <a:spcPts val="0"/>
              </a:spcBef>
              <a:buNone/>
            </a:pPr>
            <a:endParaRPr lang="en-US" sz="2400" dirty="0">
              <a:effectLst/>
              <a:latin typeface="Arial" panose="020B0604020202020204" pitchFamily="34" charset="0"/>
              <a:cs typeface="Arial" panose="020B0604020202020204" pitchFamily="34" charset="0"/>
            </a:endParaRPr>
          </a:p>
          <a:p>
            <a:pPr marL="0">
              <a:spcBef>
                <a:spcPts val="0"/>
              </a:spcBef>
            </a:pPr>
            <a:r>
              <a:rPr lang="en-US" sz="2400" dirty="0">
                <a:effectLst/>
                <a:latin typeface="Arial" panose="020B0604020202020204" pitchFamily="34" charset="0"/>
                <a:cs typeface="Arial" panose="020B0604020202020204" pitchFamily="34" charset="0"/>
              </a:rPr>
              <a:t>To summarize, the panelists will provide their insights on how physics teaching and learning has changed since they started their careers and how they envision the future of physics education. They will offer their views on “how physics education can move forward and still maintain its disciplinary authenticity”.</a:t>
            </a:r>
          </a:p>
          <a:p>
            <a:pPr marL="0" indent="0">
              <a:spcBef>
                <a:spcPts val="0"/>
              </a:spcBef>
              <a:buNone/>
            </a:pPr>
            <a:br>
              <a:rPr lang="en-US" sz="2400" dirty="0">
                <a:latin typeface="Arial" panose="020B0604020202020204" pitchFamily="34" charset="0"/>
                <a:cs typeface="Arial" panose="020B0604020202020204" pitchFamily="34" charset="0"/>
              </a:rPr>
            </a:br>
            <a:endParaRPr lang="en-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8724086"/>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07359-2889-3291-DF6D-6941F2B6197A}"/>
              </a:ext>
            </a:extLst>
          </p:cNvPr>
          <p:cNvSpPr>
            <a:spLocks noGrp="1"/>
          </p:cNvSpPr>
          <p:nvPr>
            <p:ph type="title"/>
          </p:nvPr>
        </p:nvSpPr>
        <p:spPr>
          <a:xfrm>
            <a:off x="952500" y="254000"/>
            <a:ext cx="11099800" cy="764903"/>
          </a:xfrm>
        </p:spPr>
        <p:txBody>
          <a:bodyPr>
            <a:normAutofit fontScale="90000"/>
          </a:bodyPr>
          <a:lstStyle/>
          <a:p>
            <a:r>
              <a:rPr lang="en-US" sz="4800" b="1" dirty="0">
                <a:latin typeface="Arial" panose="020B0604020202020204" pitchFamily="34" charset="0"/>
                <a:cs typeface="Arial" panose="020B0604020202020204" pitchFamily="34" charset="0"/>
              </a:rPr>
              <a:t>Acknowledgments</a:t>
            </a:r>
            <a:endParaRPr lang="en-CA" sz="48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5BD10FE5-F0F4-4946-96C8-9753568050DB}"/>
              </a:ext>
            </a:extLst>
          </p:cNvPr>
          <p:cNvSpPr>
            <a:spLocks noGrp="1"/>
          </p:cNvSpPr>
          <p:nvPr>
            <p:ph type="body" idx="1"/>
          </p:nvPr>
        </p:nvSpPr>
        <p:spPr>
          <a:xfrm>
            <a:off x="444137" y="1776548"/>
            <a:ext cx="11978640" cy="7723051"/>
          </a:xfrm>
        </p:spPr>
        <p:txBody>
          <a:bodyPr>
            <a:normAutofit fontScale="47500" lnSpcReduction="20000"/>
          </a:bodyPr>
          <a:lstStyle/>
          <a:p>
            <a:pPr marL="0" indent="0">
              <a:buNone/>
            </a:pPr>
            <a:r>
              <a:rPr lang="en-US" sz="5800" dirty="0">
                <a:latin typeface="Arial" panose="020B0604020202020204" pitchFamily="34" charset="0"/>
                <a:cs typeface="Arial" panose="020B0604020202020204" pitchFamily="34" charset="0"/>
              </a:rPr>
              <a:t>This presentation includes information from Commissions’ Chairs and Executive Council (CC&amp;EC) meetings that took place January 25-28, 2022</a:t>
            </a:r>
          </a:p>
          <a:p>
            <a:pPr marL="0" indent="0">
              <a:buNone/>
            </a:pPr>
            <a:endParaRPr lang="en-US" sz="5800" dirty="0">
              <a:latin typeface="Arial" panose="020B0604020202020204" pitchFamily="34" charset="0"/>
              <a:cs typeface="Arial" panose="020B0604020202020204" pitchFamily="34" charset="0"/>
            </a:endParaRPr>
          </a:p>
          <a:p>
            <a:pPr marL="0" indent="0">
              <a:spcBef>
                <a:spcPts val="0"/>
              </a:spcBef>
              <a:buNone/>
            </a:pPr>
            <a:r>
              <a:rPr lang="en-US" sz="5800" dirty="0">
                <a:latin typeface="Arial" panose="020B0604020202020204" pitchFamily="34" charset="0"/>
                <a:cs typeface="Arial" panose="020B0604020202020204" pitchFamily="34" charset="0"/>
              </a:rPr>
              <a:t>The presentation contains the slides from the presentations of :</a:t>
            </a: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r>
              <a:rPr lang="en-US" sz="5800" dirty="0">
                <a:latin typeface="Arial" panose="020B0604020202020204" pitchFamily="34" charset="0"/>
                <a:cs typeface="Arial" panose="020B0604020202020204" pitchFamily="34" charset="0"/>
              </a:rPr>
              <a:t>Dr. Michel Spiro (IUPAP President)</a:t>
            </a:r>
          </a:p>
          <a:p>
            <a:pPr marL="0" indent="0">
              <a:spcBef>
                <a:spcPts val="0"/>
              </a:spcBef>
              <a:buNone/>
            </a:pPr>
            <a:r>
              <a:rPr lang="en-US" sz="5800" dirty="0">
                <a:latin typeface="Arial" panose="020B0604020202020204" pitchFamily="34" charset="0"/>
                <a:cs typeface="Arial" panose="020B0604020202020204" pitchFamily="34" charset="0"/>
              </a:rPr>
              <a:t>D. </a:t>
            </a:r>
            <a:r>
              <a:rPr lang="en-US" sz="5800" dirty="0" err="1">
                <a:latin typeface="Arial" panose="020B0604020202020204" pitchFamily="34" charset="0"/>
                <a:cs typeface="Arial" panose="020B0604020202020204" pitchFamily="34" charset="0"/>
              </a:rPr>
              <a:t>Silvina</a:t>
            </a:r>
            <a:r>
              <a:rPr lang="en-US" sz="5800" dirty="0">
                <a:latin typeface="Arial" panose="020B0604020202020204" pitchFamily="34" charset="0"/>
                <a:cs typeface="Arial" panose="020B0604020202020204" pitchFamily="34" charset="0"/>
              </a:rPr>
              <a:t> Ponce Dawson (Acting President Designate)</a:t>
            </a:r>
          </a:p>
          <a:p>
            <a:pPr marL="0" indent="0">
              <a:spcBef>
                <a:spcPts val="0"/>
              </a:spcBef>
              <a:buNone/>
            </a:pPr>
            <a:r>
              <a:rPr lang="en-US" sz="5800" dirty="0">
                <a:latin typeface="Arial" panose="020B0604020202020204" pitchFamily="34" charset="0"/>
                <a:cs typeface="Arial" panose="020B0604020202020204" pitchFamily="34" charset="0"/>
              </a:rPr>
              <a:t>Monica Pepe </a:t>
            </a:r>
            <a:r>
              <a:rPr lang="en-US" sz="5800" dirty="0" err="1">
                <a:latin typeface="Arial" panose="020B0604020202020204" pitchFamily="34" charset="0"/>
                <a:cs typeface="Arial" panose="020B0604020202020204" pitchFamily="34" charset="0"/>
              </a:rPr>
              <a:t>Altareli</a:t>
            </a:r>
            <a:r>
              <a:rPr lang="en-US" sz="5800" dirty="0">
                <a:latin typeface="Arial" panose="020B0604020202020204" pitchFamily="34" charset="0"/>
                <a:cs typeface="Arial" panose="020B0604020202020204" pitchFamily="34" charset="0"/>
              </a:rPr>
              <a:t> (Centennial Symposium organizing committee)</a:t>
            </a: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r>
              <a:rPr lang="en-US" sz="5800" dirty="0">
                <a:latin typeface="Arial" panose="020B0604020202020204" pitchFamily="34" charset="0"/>
                <a:cs typeface="Arial" panose="020B0604020202020204" pitchFamily="34" charset="0"/>
              </a:rPr>
              <a:t>My presentation is supported by the Faculty of Science Dean’s Travel Fund, Toronto Metropolitan University (Formerly Ryerson University).</a:t>
            </a: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buNone/>
            </a:pPr>
            <a:endParaRPr lang="en-US" sz="5800" dirty="0">
              <a:latin typeface="Arial" panose="020B0604020202020204" pitchFamily="34" charset="0"/>
              <a:cs typeface="Arial" panose="020B0604020202020204" pitchFamily="34" charset="0"/>
            </a:endParaRPr>
          </a:p>
          <a:p>
            <a:pPr marL="0" indent="0">
              <a:buNone/>
            </a:pPr>
            <a:r>
              <a:rPr lang="en-US" dirty="0"/>
              <a:t> </a:t>
            </a:r>
            <a:endParaRPr lang="en-CA" dirty="0"/>
          </a:p>
        </p:txBody>
      </p:sp>
    </p:spTree>
    <p:extLst>
      <p:ext uri="{BB962C8B-B14F-4D97-AF65-F5344CB8AC3E}">
        <p14:creationId xmlns:p14="http://schemas.microsoft.com/office/powerpoint/2010/main" val="1484417289"/>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D6FB6-35AD-42A5-B1A2-7B9F3B359870}"/>
              </a:ext>
            </a:extLst>
          </p:cNvPr>
          <p:cNvSpPr>
            <a:spLocks noGrp="1"/>
          </p:cNvSpPr>
          <p:nvPr>
            <p:ph type="title"/>
          </p:nvPr>
        </p:nvSpPr>
        <p:spPr/>
        <p:txBody>
          <a:bodyPr>
            <a:normAutofit fontScale="90000"/>
          </a:bodyPr>
          <a:lstStyle/>
          <a:p>
            <a:r>
              <a:rPr lang="en-US"/>
              <a:t>Get involved </a:t>
            </a:r>
            <a:r>
              <a:rPr lang="en-US" dirty="0"/>
              <a:t>with IUPAP!</a:t>
            </a:r>
            <a:br>
              <a:rPr lang="en-US" dirty="0"/>
            </a:br>
            <a:r>
              <a:rPr lang="en-US" dirty="0"/>
              <a:t>Thank you!</a:t>
            </a:r>
            <a:br>
              <a:rPr lang="en-US" dirty="0"/>
            </a:br>
            <a:r>
              <a:rPr lang="en-US" dirty="0"/>
              <a:t>antimiro@ryerson.ca</a:t>
            </a:r>
            <a:endParaRPr lang="en-CA" dirty="0"/>
          </a:p>
        </p:txBody>
      </p:sp>
    </p:spTree>
    <p:extLst>
      <p:ext uri="{BB962C8B-B14F-4D97-AF65-F5344CB8AC3E}">
        <p14:creationId xmlns:p14="http://schemas.microsoft.com/office/powerpoint/2010/main" val="280252226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43227-2EE5-4E7B-A8D6-1466806FC889}"/>
              </a:ext>
            </a:extLst>
          </p:cNvPr>
          <p:cNvSpPr>
            <a:spLocks noGrp="1"/>
          </p:cNvSpPr>
          <p:nvPr>
            <p:ph type="title"/>
          </p:nvPr>
        </p:nvSpPr>
        <p:spPr>
          <a:xfrm>
            <a:off x="952500" y="254000"/>
            <a:ext cx="11099800" cy="1300480"/>
          </a:xfrm>
        </p:spPr>
        <p:txBody>
          <a:bodyPr>
            <a:noAutofit/>
          </a:bodyPr>
          <a:lstStyle/>
          <a:p>
            <a:r>
              <a:rPr lang="en-US" sz="4800" b="1" dirty="0">
                <a:latin typeface="Arial" panose="020B0604020202020204" pitchFamily="34" charset="0"/>
                <a:cs typeface="Arial" panose="020B0604020202020204" pitchFamily="34" charset="0"/>
              </a:rPr>
              <a:t>Strategic Plan</a:t>
            </a:r>
            <a:endParaRPr lang="en-CA" sz="48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3B35645E-FFE4-4E72-8733-3B325CC6DA8F}"/>
              </a:ext>
            </a:extLst>
          </p:cNvPr>
          <p:cNvSpPr>
            <a:spLocks noGrp="1"/>
          </p:cNvSpPr>
          <p:nvPr>
            <p:ph type="body" idx="1"/>
          </p:nvPr>
        </p:nvSpPr>
        <p:spPr>
          <a:xfrm>
            <a:off x="297543" y="1811385"/>
            <a:ext cx="12409714" cy="7929153"/>
          </a:xfrm>
        </p:spPr>
        <p:txBody>
          <a:bodyPr>
            <a:normAutofit/>
          </a:bodyPr>
          <a:lstStyle/>
          <a:p>
            <a:pPr marL="0" indent="0" algn="l">
              <a:buNone/>
            </a:pPr>
            <a:r>
              <a:rPr lang="en-US" b="1" i="0" dirty="0">
                <a:solidFill>
                  <a:srgbClr val="000000"/>
                </a:solidFill>
                <a:effectLst/>
                <a:latin typeface="Arial" panose="020B0604020202020204" pitchFamily="34" charset="0"/>
                <a:cs typeface="Arial" panose="020B0604020202020204" pitchFamily="34" charset="0"/>
              </a:rPr>
              <a:t>Fulfilling the commitments that were made upon its creation and expanding on them, the new strategic plan of IUPAP and its proposed actions aspire to achieve the following goals:</a:t>
            </a:r>
          </a:p>
          <a:p>
            <a:pPr algn="l">
              <a:buFont typeface="Arial" panose="020B0604020202020204" pitchFamily="34" charset="0"/>
              <a:buChar char="•"/>
            </a:pPr>
            <a:r>
              <a:rPr lang="en-US" b="1" i="0" dirty="0">
                <a:solidFill>
                  <a:srgbClr val="000000"/>
                </a:solidFill>
                <a:effectLst/>
                <a:latin typeface="Arial" panose="020B0604020202020204" pitchFamily="34" charset="0"/>
                <a:cs typeface="Arial" panose="020B0604020202020204" pitchFamily="34" charset="0"/>
              </a:rPr>
              <a:t>Assist in the worldwide development of physics and promote physics as an essential tool for development and sustainability;</a:t>
            </a:r>
          </a:p>
          <a:p>
            <a:pPr algn="l">
              <a:buFont typeface="Arial" panose="020B0604020202020204" pitchFamily="34" charset="0"/>
              <a:buChar char="•"/>
            </a:pPr>
            <a:r>
              <a:rPr lang="en-US" b="1" i="0" dirty="0">
                <a:solidFill>
                  <a:srgbClr val="000000"/>
                </a:solidFill>
                <a:effectLst/>
                <a:highlight>
                  <a:srgbClr val="FFFF00"/>
                </a:highlight>
                <a:latin typeface="Arial" panose="020B0604020202020204" pitchFamily="34" charset="0"/>
                <a:cs typeface="Arial" panose="020B0604020202020204" pitchFamily="34" charset="0"/>
              </a:rPr>
              <a:t>Engage in the strengthening and improvement of physics education, particularly in developing countries;</a:t>
            </a:r>
          </a:p>
          <a:p>
            <a:pPr algn="l">
              <a:buFont typeface="Arial" panose="020B0604020202020204" pitchFamily="34" charset="0"/>
              <a:buChar char="•"/>
            </a:pPr>
            <a:r>
              <a:rPr lang="en-US" b="1" i="0" dirty="0">
                <a:solidFill>
                  <a:srgbClr val="000000"/>
                </a:solidFill>
                <a:effectLst/>
                <a:latin typeface="Arial" panose="020B0604020202020204" pitchFamily="34" charset="0"/>
                <a:cs typeface="Arial" panose="020B0604020202020204" pitchFamily="34" charset="0"/>
              </a:rPr>
              <a:t>Increase diversity and inclusion in physics, enhancing the participation and recognition of women and of people from underrepresented groups;</a:t>
            </a:r>
          </a:p>
          <a:p>
            <a:endParaRPr lang="en-CA" dirty="0"/>
          </a:p>
        </p:txBody>
      </p:sp>
    </p:spTree>
    <p:extLst>
      <p:ext uri="{BB962C8B-B14F-4D97-AF65-F5344CB8AC3E}">
        <p14:creationId xmlns:p14="http://schemas.microsoft.com/office/powerpoint/2010/main" val="6112697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1922"/>
          <p:cNvSpPr txBox="1">
            <a:spLocks noGrp="1"/>
          </p:cNvSpPr>
          <p:nvPr>
            <p:ph type="title"/>
          </p:nvPr>
        </p:nvSpPr>
        <p:spPr>
          <a:xfrm>
            <a:off x="952500" y="266700"/>
            <a:ext cx="3159622" cy="1657847"/>
          </a:xfrm>
          <a:prstGeom prst="rect">
            <a:avLst/>
          </a:prstGeom>
        </p:spPr>
        <p:txBody>
          <a:bodyPr/>
          <a:lstStyle/>
          <a:p>
            <a:r>
              <a:rPr dirty="0">
                <a:latin typeface="Arial Black" panose="020B0A04020102020204" pitchFamily="34" charset="0"/>
              </a:rPr>
              <a:t>1922</a:t>
            </a:r>
          </a:p>
        </p:txBody>
      </p:sp>
      <p:pic>
        <p:nvPicPr>
          <p:cNvPr id="163" name="Image" descr="Image"/>
          <p:cNvPicPr>
            <a:picLocks noChangeAspect="1"/>
          </p:cNvPicPr>
          <p:nvPr/>
        </p:nvPicPr>
        <p:blipFill>
          <a:blip r:embed="rId2"/>
          <a:stretch>
            <a:fillRect/>
          </a:stretch>
        </p:blipFill>
        <p:spPr>
          <a:xfrm>
            <a:off x="4173916" y="616598"/>
            <a:ext cx="8390768" cy="5720054"/>
          </a:xfrm>
          <a:prstGeom prst="rect">
            <a:avLst/>
          </a:prstGeom>
          <a:ln w="12700">
            <a:miter lim="400000"/>
          </a:ln>
        </p:spPr>
      </p:pic>
      <p:pic>
        <p:nvPicPr>
          <p:cNvPr id="165" name="history 1.tiff" descr="history 1.tiff">
            <a:hlinkClick r:id="rId3"/>
          </p:cNvPr>
          <p:cNvPicPr>
            <a:picLocks noChangeAspect="1"/>
          </p:cNvPicPr>
          <p:nvPr/>
        </p:nvPicPr>
        <p:blipFill>
          <a:blip r:embed="rId4"/>
          <a:stretch>
            <a:fillRect/>
          </a:stretch>
        </p:blipFill>
        <p:spPr>
          <a:xfrm>
            <a:off x="318045" y="6336652"/>
            <a:ext cx="3949700" cy="2984500"/>
          </a:xfrm>
          <a:prstGeom prst="rect">
            <a:avLst/>
          </a:prstGeom>
          <a:ln w="12700">
            <a:miter lim="400000"/>
          </a:ln>
        </p:spPr>
      </p:pic>
      <p:sp>
        <p:nvSpPr>
          <p:cNvPr id="166" name="The history of our first 70 years…"/>
          <p:cNvSpPr txBox="1"/>
          <p:nvPr/>
        </p:nvSpPr>
        <p:spPr>
          <a:xfrm>
            <a:off x="4463970" y="7050507"/>
            <a:ext cx="8390768" cy="1487587"/>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l">
              <a:defRPr sz="3600" b="0">
                <a:latin typeface="Helvetica Light"/>
                <a:ea typeface="Helvetica Light"/>
                <a:cs typeface="Helvetica Light"/>
                <a:sym typeface="Helvetica Light"/>
              </a:defRPr>
            </a:pPr>
            <a:r>
              <a:rPr lang="en-US" dirty="0">
                <a:latin typeface="Arial" panose="020B0604020202020204" pitchFamily="34" charset="0"/>
                <a:cs typeface="Arial" panose="020B0604020202020204" pitchFamily="34" charset="0"/>
              </a:rPr>
              <a:t>For t</a:t>
            </a:r>
            <a:r>
              <a:rPr dirty="0">
                <a:latin typeface="Arial" panose="020B0604020202020204" pitchFamily="34" charset="0"/>
                <a:cs typeface="Arial" panose="020B0604020202020204" pitchFamily="34" charset="0"/>
              </a:rPr>
              <a:t>he history of </a:t>
            </a:r>
            <a:r>
              <a:rPr lang="en-US" dirty="0">
                <a:latin typeface="Arial" panose="020B0604020202020204" pitchFamily="34" charset="0"/>
                <a:cs typeface="Arial" panose="020B0604020202020204" pitchFamily="34" charset="0"/>
              </a:rPr>
              <a:t>IUPAP’s </a:t>
            </a:r>
            <a:r>
              <a:rPr dirty="0">
                <a:latin typeface="Arial" panose="020B0604020202020204" pitchFamily="34" charset="0"/>
                <a:cs typeface="Arial" panose="020B0604020202020204" pitchFamily="34" charset="0"/>
              </a:rPr>
              <a:t>first 70 years</a:t>
            </a:r>
            <a:r>
              <a:rPr lang="en-US" dirty="0">
                <a:latin typeface="Arial" panose="020B0604020202020204" pitchFamily="34" charset="0"/>
                <a:cs typeface="Arial" panose="020B0604020202020204" pitchFamily="34" charset="0"/>
              </a:rPr>
              <a:t>,</a:t>
            </a:r>
            <a:endParaRPr dirty="0">
              <a:latin typeface="Arial" panose="020B0604020202020204" pitchFamily="34" charset="0"/>
              <a:cs typeface="Arial" panose="020B0604020202020204" pitchFamily="34" charset="0"/>
            </a:endParaRPr>
          </a:p>
          <a:p>
            <a:pPr algn="l">
              <a:defRPr sz="3600" b="0">
                <a:latin typeface="Helvetica Light"/>
                <a:ea typeface="Helvetica Light"/>
                <a:cs typeface="Helvetica Light"/>
                <a:sym typeface="Helvetica Light"/>
              </a:defRPr>
            </a:pPr>
            <a:r>
              <a:rPr dirty="0">
                <a:latin typeface="Arial" panose="020B0604020202020204" pitchFamily="34" charset="0"/>
                <a:cs typeface="Arial" panose="020B0604020202020204" pitchFamily="34" charset="0"/>
              </a:rPr>
              <a:t>see the IUPAP website</a:t>
            </a:r>
          </a:p>
          <a:p>
            <a:pPr algn="l">
              <a:defRPr sz="1800" b="0">
                <a:latin typeface="Helvetica Light"/>
                <a:ea typeface="Helvetica Light"/>
                <a:cs typeface="Helvetica Light"/>
                <a:sym typeface="Helvetica Light"/>
              </a:defRPr>
            </a:pPr>
            <a:r>
              <a:rPr dirty="0">
                <a:latin typeface="Arial" panose="020B0604020202020204" pitchFamily="34" charset="0"/>
                <a:cs typeface="Arial" panose="020B0604020202020204" pitchFamily="34" charset="0"/>
              </a:rPr>
              <a:t>http://</a:t>
            </a:r>
            <a:r>
              <a:rPr dirty="0" err="1">
                <a:latin typeface="Arial" panose="020B0604020202020204" pitchFamily="34" charset="0"/>
                <a:cs typeface="Arial" panose="020B0604020202020204" pitchFamily="34" charset="0"/>
              </a:rPr>
              <a:t>iupap.org</a:t>
            </a:r>
            <a:r>
              <a:rPr dirty="0">
                <a:latin typeface="Arial" panose="020B0604020202020204" pitchFamily="34" charset="0"/>
                <a:cs typeface="Arial" panose="020B0604020202020204" pitchFamily="34" charset="0"/>
              </a:rPr>
              <a:t>/about-us/the-history-of-iupap-1922-1992/</a:t>
            </a:r>
          </a:p>
        </p:txBody>
      </p:sp>
    </p:spTree>
    <p:extLst>
      <p:ext uri="{BB962C8B-B14F-4D97-AF65-F5344CB8AC3E}">
        <p14:creationId xmlns:p14="http://schemas.microsoft.com/office/powerpoint/2010/main" val="262718118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Established in 1922"/>
          <p:cNvSpPr txBox="1">
            <a:spLocks noGrp="1"/>
          </p:cNvSpPr>
          <p:nvPr>
            <p:ph type="title"/>
          </p:nvPr>
        </p:nvSpPr>
        <p:spPr>
          <a:xfrm>
            <a:off x="456658" y="325343"/>
            <a:ext cx="12129583" cy="2159000"/>
          </a:xfrm>
          <a:prstGeom prst="rect">
            <a:avLst/>
          </a:prstGeom>
        </p:spPr>
        <p:txBody>
          <a:bodyPr>
            <a:normAutofit/>
          </a:bodyPr>
          <a:lstStyle>
            <a:lvl1pPr>
              <a:defRPr>
                <a:latin typeface="Bodoni SvtyTwo ITC TT-Bold"/>
                <a:ea typeface="Bodoni SvtyTwo ITC TT-Bold"/>
                <a:cs typeface="Bodoni SvtyTwo ITC TT-Bold"/>
                <a:sym typeface="Bodoni SvtyTwo ITC TT-Bold"/>
              </a:defRPr>
            </a:lvl1pPr>
          </a:lstStyle>
          <a:p>
            <a:r>
              <a:rPr lang="en-US" sz="4800" b="1" dirty="0">
                <a:latin typeface="Arial" panose="020B0604020202020204" pitchFamily="34" charset="0"/>
                <a:cs typeface="Arial" panose="020B0604020202020204" pitchFamily="34" charset="0"/>
              </a:rPr>
              <a:t>IUPAP was e</a:t>
            </a:r>
            <a:r>
              <a:rPr sz="4800" b="1" dirty="0">
                <a:latin typeface="Arial" panose="020B0604020202020204" pitchFamily="34" charset="0"/>
                <a:cs typeface="Arial" panose="020B0604020202020204" pitchFamily="34" charset="0"/>
              </a:rPr>
              <a:t>stablished in 1922</a:t>
            </a:r>
          </a:p>
        </p:txBody>
      </p:sp>
      <p:pic>
        <p:nvPicPr>
          <p:cNvPr id="142" name="Image" descr="Image"/>
          <p:cNvPicPr>
            <a:picLocks noChangeAspect="1"/>
          </p:cNvPicPr>
          <p:nvPr/>
        </p:nvPicPr>
        <p:blipFill>
          <a:blip r:embed="rId2"/>
          <a:stretch>
            <a:fillRect/>
          </a:stretch>
        </p:blipFill>
        <p:spPr>
          <a:xfrm>
            <a:off x="8409885" y="2324100"/>
            <a:ext cx="4176356" cy="5913720"/>
          </a:xfrm>
          <a:prstGeom prst="rect">
            <a:avLst/>
          </a:prstGeom>
          <a:ln w="12700">
            <a:miter lim="400000"/>
          </a:ln>
        </p:spPr>
      </p:pic>
      <p:sp>
        <p:nvSpPr>
          <p:cNvPr id="143" name="First President: Sir William Bragg"/>
          <p:cNvSpPr txBox="1"/>
          <p:nvPr/>
        </p:nvSpPr>
        <p:spPr>
          <a:xfrm>
            <a:off x="104503" y="3380285"/>
            <a:ext cx="8032839"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defTabSz="578358">
              <a:lnSpc>
                <a:spcPct val="90000"/>
              </a:lnSpc>
              <a:spcBef>
                <a:spcPts val="1500"/>
              </a:spcBef>
              <a:defRPr sz="6930">
                <a:solidFill>
                  <a:srgbClr val="1A0A52"/>
                </a:solidFill>
                <a:latin typeface="Bodoni SvtyTwo ITC TT-Bold"/>
                <a:ea typeface="Bodoni SvtyTwo ITC TT-Bold"/>
                <a:cs typeface="Bodoni SvtyTwo ITC TT-Bold"/>
                <a:sym typeface="Bodoni SvtyTwo ITC TT-Bold"/>
              </a:defRPr>
            </a:lvl1pPr>
          </a:lstStyle>
          <a:p>
            <a:r>
              <a:rPr sz="3200" dirty="0">
                <a:latin typeface="Arial" panose="020B0604020202020204" pitchFamily="34" charset="0"/>
                <a:cs typeface="Arial" panose="020B0604020202020204" pitchFamily="34" charset="0"/>
              </a:rPr>
              <a:t>First President: </a:t>
            </a:r>
            <a:endParaRPr lang="en-US" sz="3200" dirty="0">
              <a:latin typeface="Arial" panose="020B0604020202020204" pitchFamily="34" charset="0"/>
              <a:cs typeface="Arial" panose="020B0604020202020204" pitchFamily="34" charset="0"/>
            </a:endParaRPr>
          </a:p>
          <a:p>
            <a:r>
              <a:rPr sz="3200" dirty="0">
                <a:latin typeface="Arial" panose="020B0604020202020204" pitchFamily="34" charset="0"/>
                <a:cs typeface="Arial" panose="020B0604020202020204" pitchFamily="34" charset="0"/>
              </a:rPr>
              <a:t>Sir William Bragg</a:t>
            </a:r>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(1922-1931)</a:t>
            </a:r>
            <a:endParaRPr sz="3200" dirty="0">
              <a:latin typeface="Arial" panose="020B0604020202020204" pitchFamily="34" charset="0"/>
              <a:cs typeface="Arial" panose="020B0604020202020204" pitchFamily="34" charset="0"/>
            </a:endParaRPr>
          </a:p>
        </p:txBody>
      </p:sp>
      <p:pic>
        <p:nvPicPr>
          <p:cNvPr id="144" name="Image" descr="Image"/>
          <p:cNvPicPr>
            <a:picLocks noChangeAspect="1"/>
          </p:cNvPicPr>
          <p:nvPr/>
        </p:nvPicPr>
        <p:blipFill>
          <a:blip r:embed="rId3"/>
          <a:stretch>
            <a:fillRect/>
          </a:stretch>
        </p:blipFill>
        <p:spPr>
          <a:xfrm>
            <a:off x="6325758" y="6848175"/>
            <a:ext cx="3321358" cy="2535996"/>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1922"/>
          <p:cNvSpPr txBox="1">
            <a:spLocks noGrp="1"/>
          </p:cNvSpPr>
          <p:nvPr>
            <p:ph type="title"/>
          </p:nvPr>
        </p:nvSpPr>
        <p:spPr>
          <a:prstGeom prst="rect">
            <a:avLst/>
          </a:prstGeom>
        </p:spPr>
        <p:txBody>
          <a:bodyPr/>
          <a:lstStyle/>
          <a:p>
            <a:r>
              <a:rPr b="1" dirty="0"/>
              <a:t>1922</a:t>
            </a:r>
          </a:p>
        </p:txBody>
      </p:sp>
      <p:pic>
        <p:nvPicPr>
          <p:cNvPr id="170" name="Image" descr="Image"/>
          <p:cNvPicPr>
            <a:picLocks noChangeAspect="1"/>
          </p:cNvPicPr>
          <p:nvPr/>
        </p:nvPicPr>
        <p:blipFill>
          <a:blip r:embed="rId2"/>
          <a:stretch>
            <a:fillRect/>
          </a:stretch>
        </p:blipFill>
        <p:spPr>
          <a:xfrm>
            <a:off x="3123119" y="2823323"/>
            <a:ext cx="6758562" cy="6208804"/>
          </a:xfrm>
          <a:prstGeom prst="rect">
            <a:avLst/>
          </a:prstGeom>
          <a:ln w="12700">
            <a:miter lim="400000"/>
          </a:ln>
        </p:spPr>
      </p:pic>
      <p:pic>
        <p:nvPicPr>
          <p:cNvPr id="171" name="william bragg.tiff" descr="william bragg.tiff"/>
          <p:cNvPicPr>
            <a:picLocks noChangeAspect="1"/>
          </p:cNvPicPr>
          <p:nvPr/>
        </p:nvPicPr>
        <p:blipFill>
          <a:blip r:embed="rId3"/>
          <a:stretch>
            <a:fillRect/>
          </a:stretch>
        </p:blipFill>
        <p:spPr>
          <a:xfrm>
            <a:off x="10698395" y="730250"/>
            <a:ext cx="1461856" cy="2057102"/>
          </a:xfrm>
          <a:prstGeom prst="rect">
            <a:avLst/>
          </a:prstGeom>
          <a:ln w="12700">
            <a:miter lim="400000"/>
          </a:ln>
        </p:spPr>
      </p:pic>
      <p:sp>
        <p:nvSpPr>
          <p:cNvPr id="172" name="William Bragg…"/>
          <p:cNvSpPr txBox="1"/>
          <p:nvPr/>
        </p:nvSpPr>
        <p:spPr>
          <a:xfrm>
            <a:off x="10290323" y="2908300"/>
            <a:ext cx="2278000" cy="6604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1800" b="0">
                <a:latin typeface="Helvetica Light"/>
                <a:ea typeface="Helvetica Light"/>
                <a:cs typeface="Helvetica Light"/>
                <a:sym typeface="Helvetica Light"/>
              </a:defRPr>
            </a:pPr>
            <a:r>
              <a:t>William Bragg</a:t>
            </a:r>
          </a:p>
          <a:p>
            <a:pPr>
              <a:defRPr sz="1800" b="0">
                <a:latin typeface="Helvetica Light"/>
                <a:ea typeface="Helvetica Light"/>
                <a:cs typeface="Helvetica Light"/>
                <a:sym typeface="Helvetica Light"/>
              </a:defRPr>
            </a:pPr>
            <a:r>
              <a:t>First IUPAP President</a:t>
            </a:r>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BF23DAC8-EB49-FD6D-8B61-6F47566B6A2C}"/>
                  </a:ext>
                </a:extLst>
              </p14:cNvPr>
              <p14:cNvContentPartPr/>
              <p14:nvPr/>
            </p14:nvContentPartPr>
            <p14:xfrm>
              <a:off x="1436349" y="3930531"/>
              <a:ext cx="703080" cy="41040"/>
            </p14:xfrm>
          </p:contentPart>
        </mc:Choice>
        <mc:Fallback xmlns="">
          <p:pic>
            <p:nvPicPr>
              <p:cNvPr id="7" name="Ink 6">
                <a:extLst>
                  <a:ext uri="{FF2B5EF4-FFF2-40B4-BE49-F238E27FC236}">
                    <a16:creationId xmlns:a16="http://schemas.microsoft.com/office/drawing/2014/main" id="{BF23DAC8-EB49-FD6D-8B61-6F47566B6A2C}"/>
                  </a:ext>
                </a:extLst>
              </p:cNvPr>
              <p:cNvPicPr/>
              <p:nvPr/>
            </p:nvPicPr>
            <p:blipFill>
              <a:blip r:embed="rId5"/>
              <a:stretch>
                <a:fillRect/>
              </a:stretch>
            </p:blipFill>
            <p:spPr>
              <a:xfrm>
                <a:off x="1382349" y="3822891"/>
                <a:ext cx="810720" cy="2566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9C539EF2-C253-FF8B-DB14-82A87B917981}"/>
                  </a:ext>
                </a:extLst>
              </p14:cNvPr>
              <p14:cNvContentPartPr/>
              <p14:nvPr/>
            </p14:nvContentPartPr>
            <p14:xfrm>
              <a:off x="2194149" y="3970851"/>
              <a:ext cx="404640" cy="39600"/>
            </p14:xfrm>
          </p:contentPart>
        </mc:Choice>
        <mc:Fallback xmlns="">
          <p:pic>
            <p:nvPicPr>
              <p:cNvPr id="8" name="Ink 7">
                <a:extLst>
                  <a:ext uri="{FF2B5EF4-FFF2-40B4-BE49-F238E27FC236}">
                    <a16:creationId xmlns:a16="http://schemas.microsoft.com/office/drawing/2014/main" id="{9C539EF2-C253-FF8B-DB14-82A87B917981}"/>
                  </a:ext>
                </a:extLst>
              </p:cNvPr>
              <p:cNvPicPr/>
              <p:nvPr/>
            </p:nvPicPr>
            <p:blipFill>
              <a:blip r:embed="rId7"/>
              <a:stretch>
                <a:fillRect/>
              </a:stretch>
            </p:blipFill>
            <p:spPr>
              <a:xfrm>
                <a:off x="2140149" y="3862851"/>
                <a:ext cx="512280" cy="2552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F6C478D2-23CC-E89A-4DBB-DEBAD47A3054}"/>
                  </a:ext>
                </a:extLst>
              </p14:cNvPr>
              <p14:cNvContentPartPr/>
              <p14:nvPr/>
            </p14:nvContentPartPr>
            <p14:xfrm>
              <a:off x="2895069" y="4009731"/>
              <a:ext cx="24480" cy="47520"/>
            </p14:xfrm>
          </p:contentPart>
        </mc:Choice>
        <mc:Fallback xmlns="">
          <p:pic>
            <p:nvPicPr>
              <p:cNvPr id="9" name="Ink 8">
                <a:extLst>
                  <a:ext uri="{FF2B5EF4-FFF2-40B4-BE49-F238E27FC236}">
                    <a16:creationId xmlns:a16="http://schemas.microsoft.com/office/drawing/2014/main" id="{F6C478D2-23CC-E89A-4DBB-DEBAD47A3054}"/>
                  </a:ext>
                </a:extLst>
              </p:cNvPr>
              <p:cNvPicPr/>
              <p:nvPr/>
            </p:nvPicPr>
            <p:blipFill>
              <a:blip r:embed="rId9"/>
              <a:stretch>
                <a:fillRect/>
              </a:stretch>
            </p:blipFill>
            <p:spPr>
              <a:xfrm>
                <a:off x="2841429" y="3901731"/>
                <a:ext cx="132120" cy="2631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E74FD3B2-BDE2-AE36-A97C-E8EE9E72368C}"/>
                  </a:ext>
                </a:extLst>
              </p14:cNvPr>
              <p14:cNvContentPartPr/>
              <p14:nvPr/>
            </p14:nvContentPartPr>
            <p14:xfrm>
              <a:off x="2220789" y="3617691"/>
              <a:ext cx="835560" cy="673560"/>
            </p14:xfrm>
          </p:contentPart>
        </mc:Choice>
        <mc:Fallback xmlns="">
          <p:pic>
            <p:nvPicPr>
              <p:cNvPr id="10" name="Ink 9">
                <a:extLst>
                  <a:ext uri="{FF2B5EF4-FFF2-40B4-BE49-F238E27FC236}">
                    <a16:creationId xmlns:a16="http://schemas.microsoft.com/office/drawing/2014/main" id="{E74FD3B2-BDE2-AE36-A97C-E8EE9E72368C}"/>
                  </a:ext>
                </a:extLst>
              </p:cNvPr>
              <p:cNvPicPr/>
              <p:nvPr/>
            </p:nvPicPr>
            <p:blipFill>
              <a:blip r:embed="rId11"/>
              <a:stretch>
                <a:fillRect/>
              </a:stretch>
            </p:blipFill>
            <p:spPr>
              <a:xfrm>
                <a:off x="2166789" y="3510051"/>
                <a:ext cx="943200" cy="8892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1" name="Ink 10">
                <a:extLst>
                  <a:ext uri="{FF2B5EF4-FFF2-40B4-BE49-F238E27FC236}">
                    <a16:creationId xmlns:a16="http://schemas.microsoft.com/office/drawing/2014/main" id="{A59EABE2-0AAC-0E6C-6336-B1D95F434C58}"/>
                  </a:ext>
                </a:extLst>
              </p14:cNvPr>
              <p14:cNvContentPartPr/>
              <p14:nvPr/>
            </p14:nvContentPartPr>
            <p14:xfrm>
              <a:off x="2520669" y="3852771"/>
              <a:ext cx="297720" cy="158040"/>
            </p14:xfrm>
          </p:contentPart>
        </mc:Choice>
        <mc:Fallback xmlns="">
          <p:pic>
            <p:nvPicPr>
              <p:cNvPr id="11" name="Ink 10">
                <a:extLst>
                  <a:ext uri="{FF2B5EF4-FFF2-40B4-BE49-F238E27FC236}">
                    <a16:creationId xmlns:a16="http://schemas.microsoft.com/office/drawing/2014/main" id="{A59EABE2-0AAC-0E6C-6336-B1D95F434C58}"/>
                  </a:ext>
                </a:extLst>
              </p:cNvPr>
              <p:cNvPicPr/>
              <p:nvPr/>
            </p:nvPicPr>
            <p:blipFill>
              <a:blip r:embed="rId13"/>
              <a:stretch>
                <a:fillRect/>
              </a:stretch>
            </p:blipFill>
            <p:spPr>
              <a:xfrm>
                <a:off x="2466669" y="3745131"/>
                <a:ext cx="405360" cy="3736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2" name="Ink 11">
                <a:extLst>
                  <a:ext uri="{FF2B5EF4-FFF2-40B4-BE49-F238E27FC236}">
                    <a16:creationId xmlns:a16="http://schemas.microsoft.com/office/drawing/2014/main" id="{C5683784-AA85-42D9-7848-132674629516}"/>
                  </a:ext>
                </a:extLst>
              </p14:cNvPr>
              <p14:cNvContentPartPr/>
              <p14:nvPr/>
            </p14:nvContentPartPr>
            <p14:xfrm>
              <a:off x="3465309" y="3798771"/>
              <a:ext cx="1015200" cy="240480"/>
            </p14:xfrm>
          </p:contentPart>
        </mc:Choice>
        <mc:Fallback xmlns="">
          <p:pic>
            <p:nvPicPr>
              <p:cNvPr id="12" name="Ink 11">
                <a:extLst>
                  <a:ext uri="{FF2B5EF4-FFF2-40B4-BE49-F238E27FC236}">
                    <a16:creationId xmlns:a16="http://schemas.microsoft.com/office/drawing/2014/main" id="{C5683784-AA85-42D9-7848-132674629516}"/>
                  </a:ext>
                </a:extLst>
              </p:cNvPr>
              <p:cNvPicPr/>
              <p:nvPr/>
            </p:nvPicPr>
            <p:blipFill>
              <a:blip r:embed="rId15"/>
              <a:stretch>
                <a:fillRect/>
              </a:stretch>
            </p:blipFill>
            <p:spPr>
              <a:xfrm>
                <a:off x="3411309" y="3691131"/>
                <a:ext cx="1122840" cy="456120"/>
              </a:xfrm>
              <a:prstGeom prst="rect">
                <a:avLst/>
              </a:prstGeom>
            </p:spPr>
          </p:pic>
        </mc:Fallback>
      </mc:AlternateContent>
    </p:spTree>
    <p:extLst>
      <p:ext uri="{BB962C8B-B14F-4D97-AF65-F5344CB8AC3E}">
        <p14:creationId xmlns:p14="http://schemas.microsoft.com/office/powerpoint/2010/main" val="365250739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hen....."/>
          <p:cNvSpPr txBox="1">
            <a:spLocks noGrp="1"/>
          </p:cNvSpPr>
          <p:nvPr>
            <p:ph type="title"/>
          </p:nvPr>
        </p:nvSpPr>
        <p:spPr>
          <a:xfrm>
            <a:off x="1718754" y="0"/>
            <a:ext cx="5429393" cy="1219200"/>
          </a:xfrm>
          <a:prstGeom prst="rect">
            <a:avLst/>
          </a:prstGeom>
        </p:spPr>
        <p:txBody>
          <a:bodyPr>
            <a:normAutofit/>
          </a:bodyPr>
          <a:lstStyle/>
          <a:p>
            <a:r>
              <a:rPr lang="en-US" sz="4800" b="1" dirty="0">
                <a:latin typeface="Arial" panose="020B0604020202020204" pitchFamily="34" charset="0"/>
                <a:cs typeface="Arial" panose="020B0604020202020204" pitchFamily="34" charset="0"/>
              </a:rPr>
              <a:t>Past Leadership</a:t>
            </a:r>
            <a:endParaRPr sz="4800" b="1" dirty="0">
              <a:latin typeface="Arial" panose="020B0604020202020204" pitchFamily="34" charset="0"/>
              <a:cs typeface="Arial" panose="020B0604020202020204" pitchFamily="34" charset="0"/>
            </a:endParaRPr>
          </a:p>
        </p:txBody>
      </p:sp>
      <p:pic>
        <p:nvPicPr>
          <p:cNvPr id="147" name="Image" descr="Image"/>
          <p:cNvPicPr>
            <a:picLocks noChangeAspect="1"/>
          </p:cNvPicPr>
          <p:nvPr/>
        </p:nvPicPr>
        <p:blipFill>
          <a:blip r:embed="rId2"/>
          <a:stretch>
            <a:fillRect/>
          </a:stretch>
        </p:blipFill>
        <p:spPr>
          <a:xfrm>
            <a:off x="7637313" y="542484"/>
            <a:ext cx="3618117" cy="3015097"/>
          </a:xfrm>
          <a:prstGeom prst="rect">
            <a:avLst/>
          </a:prstGeom>
          <a:ln w="12700">
            <a:miter lim="400000"/>
          </a:ln>
        </p:spPr>
      </p:pic>
      <p:pic>
        <p:nvPicPr>
          <p:cNvPr id="148" name="Image" descr="Image"/>
          <p:cNvPicPr>
            <a:picLocks noChangeAspect="1"/>
          </p:cNvPicPr>
          <p:nvPr/>
        </p:nvPicPr>
        <p:blipFill>
          <a:blip r:embed="rId3"/>
          <a:stretch>
            <a:fillRect/>
          </a:stretch>
        </p:blipFill>
        <p:spPr>
          <a:xfrm>
            <a:off x="10256056" y="2171975"/>
            <a:ext cx="2149375" cy="1641138"/>
          </a:xfrm>
          <a:prstGeom prst="rect">
            <a:avLst/>
          </a:prstGeom>
          <a:ln w="12700">
            <a:miter lim="400000"/>
          </a:ln>
        </p:spPr>
      </p:pic>
      <p:pic>
        <p:nvPicPr>
          <p:cNvPr id="149" name="Image" descr="Image"/>
          <p:cNvPicPr>
            <a:picLocks noChangeAspect="1"/>
          </p:cNvPicPr>
          <p:nvPr/>
        </p:nvPicPr>
        <p:blipFill>
          <a:blip r:embed="rId4"/>
          <a:stretch>
            <a:fillRect/>
          </a:stretch>
        </p:blipFill>
        <p:spPr>
          <a:xfrm>
            <a:off x="9617327" y="4036648"/>
            <a:ext cx="2690767" cy="3650133"/>
          </a:xfrm>
          <a:prstGeom prst="rect">
            <a:avLst/>
          </a:prstGeom>
          <a:ln w="12700">
            <a:miter lim="400000"/>
          </a:ln>
        </p:spPr>
      </p:pic>
      <p:pic>
        <p:nvPicPr>
          <p:cNvPr id="150" name="Image" descr="Image"/>
          <p:cNvPicPr>
            <a:picLocks noChangeAspect="1"/>
          </p:cNvPicPr>
          <p:nvPr/>
        </p:nvPicPr>
        <p:blipFill>
          <a:blip r:embed="rId3"/>
          <a:stretch>
            <a:fillRect/>
          </a:stretch>
        </p:blipFill>
        <p:spPr>
          <a:xfrm>
            <a:off x="8446935" y="6652203"/>
            <a:ext cx="2149375" cy="1641138"/>
          </a:xfrm>
          <a:prstGeom prst="rect">
            <a:avLst/>
          </a:prstGeom>
          <a:ln w="12700">
            <a:miter lim="400000"/>
          </a:ln>
        </p:spPr>
      </p:pic>
      <p:pic>
        <p:nvPicPr>
          <p:cNvPr id="151" name="Image" descr="Image"/>
          <p:cNvPicPr>
            <a:picLocks noChangeAspect="1"/>
          </p:cNvPicPr>
          <p:nvPr/>
        </p:nvPicPr>
        <p:blipFill>
          <a:blip r:embed="rId5"/>
          <a:stretch>
            <a:fillRect/>
          </a:stretch>
        </p:blipFill>
        <p:spPr>
          <a:xfrm>
            <a:off x="5306845" y="4750435"/>
            <a:ext cx="2794001" cy="4254501"/>
          </a:xfrm>
          <a:prstGeom prst="rect">
            <a:avLst/>
          </a:prstGeom>
          <a:ln w="12700">
            <a:miter lim="400000"/>
          </a:ln>
        </p:spPr>
      </p:pic>
      <p:pic>
        <p:nvPicPr>
          <p:cNvPr id="152" name="Image" descr="Image"/>
          <p:cNvPicPr>
            <a:picLocks noChangeAspect="1"/>
          </p:cNvPicPr>
          <p:nvPr/>
        </p:nvPicPr>
        <p:blipFill>
          <a:blip r:embed="rId6"/>
          <a:stretch>
            <a:fillRect/>
          </a:stretch>
        </p:blipFill>
        <p:spPr>
          <a:xfrm>
            <a:off x="2339374" y="4742397"/>
            <a:ext cx="2725891" cy="3819612"/>
          </a:xfrm>
          <a:prstGeom prst="rect">
            <a:avLst/>
          </a:prstGeom>
          <a:ln w="12700">
            <a:miter lim="400000"/>
          </a:ln>
        </p:spPr>
      </p:pic>
      <p:pic>
        <p:nvPicPr>
          <p:cNvPr id="153" name="Image" descr="Image"/>
          <p:cNvPicPr>
            <a:picLocks noChangeAspect="1"/>
          </p:cNvPicPr>
          <p:nvPr/>
        </p:nvPicPr>
        <p:blipFill>
          <a:blip r:embed="rId3"/>
          <a:stretch>
            <a:fillRect/>
          </a:stretch>
        </p:blipFill>
        <p:spPr>
          <a:xfrm>
            <a:off x="574444" y="7314720"/>
            <a:ext cx="2149375" cy="1641138"/>
          </a:xfrm>
          <a:prstGeom prst="rect">
            <a:avLst/>
          </a:prstGeom>
          <a:ln w="12700">
            <a:miter lim="400000"/>
          </a:ln>
        </p:spPr>
      </p:pic>
      <p:sp>
        <p:nvSpPr>
          <p:cNvPr id="2" name="TextBox 1"/>
          <p:cNvSpPr txBox="1"/>
          <p:nvPr/>
        </p:nvSpPr>
        <p:spPr>
          <a:xfrm>
            <a:off x="6749565" y="3594106"/>
            <a:ext cx="3906519"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Robert Millikan (1931-1934)</a:t>
            </a:r>
          </a:p>
        </p:txBody>
      </p:sp>
      <p:sp>
        <p:nvSpPr>
          <p:cNvPr id="3" name="TextBox 2"/>
          <p:cNvSpPr txBox="1"/>
          <p:nvPr/>
        </p:nvSpPr>
        <p:spPr>
          <a:xfrm>
            <a:off x="10235524" y="7872713"/>
            <a:ext cx="243335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Manne Siegbahn</a:t>
            </a:r>
          </a:p>
          <a:p>
            <a:pPr marL="0" marR="0" indent="0" algn="ctr" defTabSz="584200" rtl="0" fontAlgn="auto" latinLnBrk="0" hangingPunct="0">
              <a:lnSpc>
                <a:spcPct val="100000"/>
              </a:lnSpc>
              <a:spcBef>
                <a:spcPts val="0"/>
              </a:spcBef>
              <a:spcAft>
                <a:spcPts val="0"/>
              </a:spcAft>
              <a:buClrTx/>
              <a:buSzTx/>
              <a:buFontTx/>
              <a:buNone/>
              <a:tabLst/>
            </a:pPr>
            <a:r>
              <a:rPr lang="en-US" dirty="0"/>
              <a:t>(1934-1947)</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
        <p:nvSpPr>
          <p:cNvPr id="4" name="TextBox 3"/>
          <p:cNvSpPr txBox="1"/>
          <p:nvPr/>
        </p:nvSpPr>
        <p:spPr>
          <a:xfrm>
            <a:off x="5675396" y="8912344"/>
            <a:ext cx="2156039"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Hans </a:t>
            </a:r>
            <a:r>
              <a:rPr kumimoji="0" lang="en-US" sz="2400" b="0" i="0" u="none" strike="noStrike" cap="none" spc="0" normalizeH="0" baseline="0" dirty="0" err="1">
                <a:ln>
                  <a:noFill/>
                </a:ln>
                <a:solidFill>
                  <a:srgbClr val="414141"/>
                </a:solidFill>
                <a:effectLst/>
                <a:uFillTx/>
                <a:latin typeface="Palatino"/>
                <a:ea typeface="Palatino"/>
                <a:cs typeface="Palatino"/>
                <a:sym typeface="Palatino"/>
              </a:rPr>
              <a:t>Kramers</a:t>
            </a:r>
            <a:r>
              <a:rPr kumimoji="0" lang="en-US" sz="2400" b="0" i="0" u="none" strike="noStrike" cap="none" spc="0" normalizeH="0" baseline="0" dirty="0">
                <a:ln>
                  <a:noFill/>
                </a:ln>
                <a:solidFill>
                  <a:srgbClr val="414141"/>
                </a:solidFill>
                <a:effectLst/>
                <a:uFillTx/>
                <a:latin typeface="Palatino"/>
                <a:ea typeface="Palatino"/>
                <a:cs typeface="Palatino"/>
                <a:sym typeface="Palatino"/>
              </a:rPr>
              <a:t> </a:t>
            </a:r>
          </a:p>
          <a:p>
            <a:pPr marL="0" marR="0" indent="0" algn="ctr" defTabSz="584200" rtl="0" fontAlgn="auto" latinLnBrk="0" hangingPunct="0">
              <a:lnSpc>
                <a:spcPct val="100000"/>
              </a:lnSpc>
              <a:spcBef>
                <a:spcPts val="0"/>
              </a:spcBef>
              <a:spcAft>
                <a:spcPts val="0"/>
              </a:spcAft>
              <a:buClrTx/>
              <a:buSzTx/>
              <a:buFontTx/>
              <a:buNone/>
              <a:tabLst/>
            </a:pPr>
            <a:r>
              <a:rPr lang="en-US" dirty="0"/>
              <a:t>(1947-1951)</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
        <p:nvSpPr>
          <p:cNvPr id="5" name="TextBox 4"/>
          <p:cNvSpPr txBox="1"/>
          <p:nvPr/>
        </p:nvSpPr>
        <p:spPr>
          <a:xfrm>
            <a:off x="2303286" y="8761232"/>
            <a:ext cx="2806859"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Neville Francis Mott</a:t>
            </a:r>
          </a:p>
          <a:p>
            <a:pPr marL="0" marR="0" indent="0" algn="ctr" defTabSz="584200" rtl="0" fontAlgn="auto" latinLnBrk="0" hangingPunct="0">
              <a:lnSpc>
                <a:spcPct val="100000"/>
              </a:lnSpc>
              <a:spcBef>
                <a:spcPts val="0"/>
              </a:spcBef>
              <a:spcAft>
                <a:spcPts val="0"/>
              </a:spcAft>
              <a:buClrTx/>
              <a:buSzTx/>
              <a:buFontTx/>
              <a:buNone/>
              <a:tabLst/>
            </a:pPr>
            <a:r>
              <a:rPr lang="en-US" dirty="0"/>
              <a:t>(1951-1957))</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pic>
        <p:nvPicPr>
          <p:cNvPr id="3074" name="Picture 2" descr="https://upload.wikimedia.org/wikipedia/commons/thumb/8/83/Edoardo_Amaldi_1960.jpg/220px-Edoardo_Amaldi_196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462910"/>
            <a:ext cx="2944079" cy="3747010"/>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TextBox 15"/>
          <p:cNvSpPr txBox="1"/>
          <p:nvPr/>
        </p:nvSpPr>
        <p:spPr>
          <a:xfrm>
            <a:off x="204696" y="5065894"/>
            <a:ext cx="200531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err="1">
                <a:ln>
                  <a:noFill/>
                </a:ln>
                <a:solidFill>
                  <a:srgbClr val="414141"/>
                </a:solidFill>
                <a:effectLst/>
                <a:uFillTx/>
                <a:latin typeface="Palatino"/>
                <a:ea typeface="Palatino"/>
                <a:cs typeface="Palatino"/>
                <a:sym typeface="Palatino"/>
              </a:rPr>
              <a:t>Edoardo</a:t>
            </a:r>
            <a:r>
              <a:rPr kumimoji="0" lang="en-US" sz="2400" b="0" i="0" u="none" strike="noStrike" cap="none" spc="0" normalizeH="0" dirty="0">
                <a:ln>
                  <a:noFill/>
                </a:ln>
                <a:solidFill>
                  <a:srgbClr val="414141"/>
                </a:solidFill>
                <a:effectLst/>
                <a:uFillTx/>
                <a:latin typeface="Palatino"/>
                <a:ea typeface="Palatino"/>
                <a:cs typeface="Palatino"/>
                <a:sym typeface="Palatino"/>
              </a:rPr>
              <a:t> </a:t>
            </a:r>
            <a:r>
              <a:rPr kumimoji="0" lang="en-US" sz="2400" b="0" i="0" u="none" strike="noStrike" cap="none" spc="0" normalizeH="0" dirty="0" err="1">
                <a:ln>
                  <a:noFill/>
                </a:ln>
                <a:solidFill>
                  <a:srgbClr val="414141"/>
                </a:solidFill>
                <a:effectLst/>
                <a:uFillTx/>
                <a:latin typeface="Palatino"/>
                <a:ea typeface="Palatino"/>
                <a:cs typeface="Palatino"/>
                <a:sym typeface="Palatino"/>
              </a:rPr>
              <a:t>Amaldi</a:t>
            </a:r>
            <a:r>
              <a:rPr kumimoji="0" lang="en-US" sz="2400" b="0" i="0" u="none" strike="noStrike" cap="none" spc="0" normalizeH="0" baseline="0" dirty="0">
                <a:ln>
                  <a:noFill/>
                </a:ln>
                <a:solidFill>
                  <a:srgbClr val="414141"/>
                </a:solidFill>
                <a:effectLst/>
                <a:uFillTx/>
                <a:latin typeface="Palatino"/>
                <a:ea typeface="Palatino"/>
                <a:cs typeface="Palatino"/>
                <a:sym typeface="Palatino"/>
              </a:rPr>
              <a:t> </a:t>
            </a:r>
          </a:p>
          <a:p>
            <a:pPr marL="0" marR="0" indent="0" algn="ctr" defTabSz="584200" rtl="0" fontAlgn="auto" latinLnBrk="0" hangingPunct="0">
              <a:lnSpc>
                <a:spcPct val="100000"/>
              </a:lnSpc>
              <a:spcBef>
                <a:spcPts val="0"/>
              </a:spcBef>
              <a:spcAft>
                <a:spcPts val="0"/>
              </a:spcAft>
              <a:buClrTx/>
              <a:buSzTx/>
              <a:buFontTx/>
              <a:buNone/>
              <a:tabLst/>
            </a:pPr>
            <a:r>
              <a:rPr lang="en-US" dirty="0"/>
              <a:t>(1957-1960)</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pic>
        <p:nvPicPr>
          <p:cNvPr id="6" name="Image 5"/>
          <p:cNvPicPr>
            <a:picLocks noChangeAspect="1"/>
          </p:cNvPicPr>
          <p:nvPr/>
        </p:nvPicPr>
        <p:blipFill>
          <a:blip r:embed="rId8"/>
          <a:stretch>
            <a:fillRect/>
          </a:stretch>
        </p:blipFill>
        <p:spPr>
          <a:xfrm>
            <a:off x="3209109" y="1144172"/>
            <a:ext cx="2857500" cy="2857500"/>
          </a:xfrm>
          <a:prstGeom prst="rect">
            <a:avLst/>
          </a:prstGeom>
        </p:spPr>
      </p:pic>
      <p:sp>
        <p:nvSpPr>
          <p:cNvPr id="7" name="ZoneTexte 6"/>
          <p:cNvSpPr txBox="1"/>
          <p:nvPr/>
        </p:nvSpPr>
        <p:spPr>
          <a:xfrm>
            <a:off x="3930648" y="3926644"/>
            <a:ext cx="222967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Cecilia </a:t>
            </a:r>
            <a:r>
              <a:rPr kumimoji="0" lang="en-US" sz="2400" b="0" i="0" u="none" strike="noStrike" cap="none" spc="0" normalizeH="0" baseline="0" dirty="0" err="1">
                <a:ln>
                  <a:noFill/>
                </a:ln>
                <a:solidFill>
                  <a:srgbClr val="414141"/>
                </a:solidFill>
                <a:effectLst/>
                <a:uFillTx/>
                <a:latin typeface="Palatino"/>
                <a:ea typeface="Palatino"/>
                <a:cs typeface="Palatino"/>
                <a:sym typeface="Palatino"/>
              </a:rPr>
              <a:t>Jarlskpg</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a:p>
            <a:pPr marL="0" marR="0" indent="0" algn="ctr" defTabSz="584200" rtl="0" fontAlgn="auto" latinLnBrk="0" hangingPunct="0">
              <a:lnSpc>
                <a:spcPct val="100000"/>
              </a:lnSpc>
              <a:spcBef>
                <a:spcPts val="0"/>
              </a:spcBef>
              <a:spcAft>
                <a:spcPts val="0"/>
              </a:spcAft>
              <a:buClrTx/>
              <a:buSzTx/>
              <a:buFontTx/>
              <a:buNone/>
              <a:tabLst/>
            </a:pPr>
            <a:r>
              <a:rPr lang="en-US" dirty="0"/>
              <a:t>(2011-2014)</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grpSp>
        <p:nvGrpSpPr>
          <p:cNvPr id="9" name="Group 8"/>
          <p:cNvGrpSpPr/>
          <p:nvPr/>
        </p:nvGrpSpPr>
        <p:grpSpPr>
          <a:xfrm>
            <a:off x="5882893" y="2579061"/>
            <a:ext cx="3128129" cy="3668668"/>
            <a:chOff x="5882893" y="2579061"/>
            <a:chExt cx="3128129" cy="3668668"/>
          </a:xfrm>
        </p:grpSpPr>
        <p:pic>
          <p:nvPicPr>
            <p:cNvPr id="8" name="Picture 7"/>
            <p:cNvPicPr>
              <a:picLocks noChangeAspect="1"/>
            </p:cNvPicPr>
            <p:nvPr/>
          </p:nvPicPr>
          <p:blipFill>
            <a:blip r:embed="rId9"/>
            <a:stretch>
              <a:fillRect/>
            </a:stretch>
          </p:blipFill>
          <p:spPr>
            <a:xfrm>
              <a:off x="5882893" y="2579061"/>
              <a:ext cx="3128129" cy="3652514"/>
            </a:xfrm>
            <a:prstGeom prst="rect">
              <a:avLst/>
            </a:prstGeom>
          </p:spPr>
        </p:pic>
        <p:sp>
          <p:nvSpPr>
            <p:cNvPr id="19" name="ZoneTexte 6"/>
            <p:cNvSpPr txBox="1"/>
            <p:nvPr/>
          </p:nvSpPr>
          <p:spPr>
            <a:xfrm>
              <a:off x="6465467" y="5406473"/>
              <a:ext cx="2141613"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00"/>
                  </a:solidFill>
                  <a:effectLst/>
                  <a:uFillTx/>
                  <a:latin typeface="Palatino"/>
                  <a:ea typeface="Palatino"/>
                  <a:cs typeface="Palatino"/>
                  <a:sym typeface="Palatino"/>
                </a:rPr>
                <a:t>Kennedy Reed</a:t>
              </a:r>
            </a:p>
            <a:p>
              <a:pPr marL="0" marR="0" indent="0" algn="ctr" defTabSz="584200" rtl="0" fontAlgn="auto" latinLnBrk="0" hangingPunct="0">
                <a:lnSpc>
                  <a:spcPct val="100000"/>
                </a:lnSpc>
                <a:spcBef>
                  <a:spcPts val="0"/>
                </a:spcBef>
                <a:spcAft>
                  <a:spcPts val="0"/>
                </a:spcAft>
                <a:buClrTx/>
                <a:buSzTx/>
                <a:buFontTx/>
                <a:buNone/>
                <a:tabLst/>
              </a:pPr>
              <a:r>
                <a:rPr lang="en-US" dirty="0">
                  <a:solidFill>
                    <a:srgbClr val="FFFF00"/>
                  </a:solidFill>
                </a:rPr>
                <a:t>(2017-2019)</a:t>
              </a:r>
              <a:endParaRPr kumimoji="0" lang="en-US" sz="2400" b="0" i="0" u="none" strike="noStrike" cap="none" spc="0" normalizeH="0" baseline="0" dirty="0">
                <a:ln>
                  <a:noFill/>
                </a:ln>
                <a:solidFill>
                  <a:srgbClr val="FFFF00"/>
                </a:solidFill>
                <a:effectLst/>
                <a:uFillTx/>
                <a:sym typeface="Palatino"/>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1277</TotalTime>
  <Words>3651</Words>
  <Application>Microsoft Office PowerPoint</Application>
  <PresentationFormat>Custom</PresentationFormat>
  <Paragraphs>460</Paragraphs>
  <Slides>43</Slides>
  <Notes>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43</vt:i4>
      </vt:variant>
    </vt:vector>
  </HeadingPairs>
  <TitlesOfParts>
    <vt:vector size="59" baseType="lpstr">
      <vt:lpstr>Arial</vt:lpstr>
      <vt:lpstr>Arial Black</vt:lpstr>
      <vt:lpstr>ArialMT</vt:lpstr>
      <vt:lpstr>Calibri</vt:lpstr>
      <vt:lpstr>Gill Sans MT</vt:lpstr>
      <vt:lpstr>Helvetica</vt:lpstr>
      <vt:lpstr>Helvetica Light</vt:lpstr>
      <vt:lpstr>Helvetica Neue</vt:lpstr>
      <vt:lpstr>Helvetica Neue Light</vt:lpstr>
      <vt:lpstr>Helvetica Neue Medium</vt:lpstr>
      <vt:lpstr>Helvetica Neue Thin</vt:lpstr>
      <vt:lpstr>Helvetica-Light</vt:lpstr>
      <vt:lpstr>Microsoft Sans Serif</vt:lpstr>
      <vt:lpstr>Nunito</vt:lpstr>
      <vt:lpstr>Palatino</vt:lpstr>
      <vt:lpstr>White</vt:lpstr>
      <vt:lpstr>C14 - Physics Education Commission of the International Union of Pure and Applied Physics   </vt:lpstr>
      <vt:lpstr>What is the IUPAP and why we talk about it today?</vt:lpstr>
      <vt:lpstr>PowerPoint Presentation</vt:lpstr>
      <vt:lpstr>PowerPoint Presentation</vt:lpstr>
      <vt:lpstr>Strategic Plan</vt:lpstr>
      <vt:lpstr>1922</vt:lpstr>
      <vt:lpstr>IUPAP was established in 1922</vt:lpstr>
      <vt:lpstr>1922</vt:lpstr>
      <vt:lpstr>Past Leadership</vt:lpstr>
      <vt:lpstr>Current Members (61)</vt:lpstr>
      <vt:lpstr>IUPAP Members’ Map</vt:lpstr>
      <vt:lpstr>Governance</vt:lpstr>
      <vt:lpstr>Governance:  The General Assembly</vt:lpstr>
      <vt:lpstr>The Structure</vt:lpstr>
      <vt:lpstr>Commissions</vt:lpstr>
      <vt:lpstr>Affiliated Commissions</vt:lpstr>
      <vt:lpstr>Working Groups</vt:lpstr>
      <vt:lpstr>Conferences</vt:lpstr>
      <vt:lpstr>Early Career Scientific Prize Awards</vt:lpstr>
      <vt:lpstr>PowerPoint Presentation</vt:lpstr>
      <vt:lpstr>Celebrations For The IUPAP Centennial</vt:lpstr>
      <vt:lpstr>Celebrations For The IUPAP Centennial (continued)</vt:lpstr>
      <vt:lpstr>Celebrations For The IUPAP Centennial (Continued)</vt:lpstr>
      <vt:lpstr>Centennial Symposium Plans</vt:lpstr>
      <vt:lpstr>C14-Physics Education Commission of IUPAP</vt:lpstr>
      <vt:lpstr>C14-Physics Education Commission of IUPAP Activities</vt:lpstr>
      <vt:lpstr>C14 Commission</vt:lpstr>
      <vt:lpstr>C14 Mission (continued)</vt:lpstr>
      <vt:lpstr>C14 Conferences</vt:lpstr>
      <vt:lpstr>C14 Conferences (Continued)</vt:lpstr>
      <vt:lpstr>C14 Conferences (continued)</vt:lpstr>
      <vt:lpstr>History Of ICPE</vt:lpstr>
      <vt:lpstr>    Future Development In Strategic Areas: Physics Education  </vt:lpstr>
      <vt:lpstr>    Development In Strategic Areas: Physics Education  </vt:lpstr>
      <vt:lpstr> Collaborations with other Commissions within IUPAP</vt:lpstr>
      <vt:lpstr>Cooperation With Other Organizations and Learning Societies </vt:lpstr>
      <vt:lpstr>                           ICPE Medal </vt:lpstr>
      <vt:lpstr>Status of the initiatives arising from previous (2018-2021) C14 Commission Mandate:  </vt:lpstr>
      <vt:lpstr>Education Panel at the  Centennial Celebration Symposium</vt:lpstr>
      <vt:lpstr>Education Panel at the  Centennial Celebration Symposium</vt:lpstr>
      <vt:lpstr>IUPAP Education Panel: The trajectory of physics curriculum and its impact on society  </vt:lpstr>
      <vt:lpstr>Acknowledgments</vt:lpstr>
      <vt:lpstr>Get involved with IUPAP! Thank you! antimiro@ryerson.ca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Commissions</dc:title>
  <dc:creator>Tetyana Antimirova</dc:creator>
  <cp:lastModifiedBy>Tetyana Antimirova</cp:lastModifiedBy>
  <cp:revision>196</cp:revision>
  <dcterms:modified xsi:type="dcterms:W3CDTF">2022-06-06T14:37:36Z</dcterms:modified>
</cp:coreProperties>
</file>