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02" r:id="rId2"/>
  </p:sldMasterIdLst>
  <p:notesMasterIdLst>
    <p:notesMasterId r:id="rId26"/>
  </p:notesMasterIdLst>
  <p:sldIdLst>
    <p:sldId id="332" r:id="rId3"/>
    <p:sldId id="333" r:id="rId4"/>
    <p:sldId id="335" r:id="rId5"/>
    <p:sldId id="408" r:id="rId6"/>
    <p:sldId id="425" r:id="rId7"/>
    <p:sldId id="334" r:id="rId8"/>
    <p:sldId id="429" r:id="rId9"/>
    <p:sldId id="410" r:id="rId10"/>
    <p:sldId id="411" r:id="rId11"/>
    <p:sldId id="412" r:id="rId12"/>
    <p:sldId id="413" r:id="rId13"/>
    <p:sldId id="414" r:id="rId14"/>
    <p:sldId id="415" r:id="rId15"/>
    <p:sldId id="416" r:id="rId16"/>
    <p:sldId id="426" r:id="rId17"/>
    <p:sldId id="417" r:id="rId18"/>
    <p:sldId id="418" r:id="rId19"/>
    <p:sldId id="419" r:id="rId20"/>
    <p:sldId id="427" r:id="rId21"/>
    <p:sldId id="420" r:id="rId22"/>
    <p:sldId id="422" r:id="rId23"/>
    <p:sldId id="424" r:id="rId24"/>
    <p:sldId id="423" r:id="rId25"/>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1" charset="-128"/>
        <a:cs typeface="+mn-cs"/>
      </a:defRPr>
    </a:lvl5pPr>
    <a:lvl6pPr marL="2286000" algn="l" defTabSz="914400" rtl="0" eaLnBrk="1" latinLnBrk="0" hangingPunct="1">
      <a:defRPr sz="2400" kern="1200">
        <a:solidFill>
          <a:schemeClr val="tx1"/>
        </a:solidFill>
        <a:latin typeface="Arial" charset="0"/>
        <a:ea typeface="ヒラギノ角ゴ Pro W3" pitchFamily="1" charset="-128"/>
        <a:cs typeface="+mn-cs"/>
      </a:defRPr>
    </a:lvl6pPr>
    <a:lvl7pPr marL="2743200" algn="l" defTabSz="914400" rtl="0" eaLnBrk="1" latinLnBrk="0" hangingPunct="1">
      <a:defRPr sz="2400" kern="1200">
        <a:solidFill>
          <a:schemeClr val="tx1"/>
        </a:solidFill>
        <a:latin typeface="Arial" charset="0"/>
        <a:ea typeface="ヒラギノ角ゴ Pro W3" pitchFamily="1" charset="-128"/>
        <a:cs typeface="+mn-cs"/>
      </a:defRPr>
    </a:lvl7pPr>
    <a:lvl8pPr marL="3200400" algn="l" defTabSz="914400" rtl="0" eaLnBrk="1" latinLnBrk="0" hangingPunct="1">
      <a:defRPr sz="2400" kern="1200">
        <a:solidFill>
          <a:schemeClr val="tx1"/>
        </a:solidFill>
        <a:latin typeface="Arial" charset="0"/>
        <a:ea typeface="ヒラギノ角ゴ Pro W3" pitchFamily="1" charset="-128"/>
        <a:cs typeface="+mn-cs"/>
      </a:defRPr>
    </a:lvl8pPr>
    <a:lvl9pPr marL="3657600" algn="l" defTabSz="914400" rtl="0" eaLnBrk="1" latinLnBrk="0" hangingPunct="1">
      <a:defRPr sz="2400" kern="1200">
        <a:solidFill>
          <a:schemeClr val="tx1"/>
        </a:solidFill>
        <a:latin typeface="Arial" charset="0"/>
        <a:ea typeface="ヒラギノ角ゴ Pro W3" pitchFamily="1" charset="-128"/>
        <a:cs typeface="+mn-cs"/>
      </a:defRPr>
    </a:lvl9pPr>
  </p:defaultTextStyle>
  <p:extLst>
    <p:ext uri="{EFAFB233-063F-42B5-8137-9DF3F51BA10A}">
      <p15:sldGuideLst xmlns:p15="http://schemas.microsoft.com/office/powerpoint/2012/main">
        <p15:guide id="1" orient="horz" pos="3047">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elec, Michael" initials="MV" lastIdx="7" clrIdx="0"/>
  <p:cmAuthor id="1" name="Mike" initials="MV" lastIdx="7" clrIdx="1"/>
  <p:cmAuthor id="2" name="Kay Li" initials="KL" lastIdx="1" clrIdx="2">
    <p:extLst>
      <p:ext uri="{19B8F6BF-5375-455C-9EA6-DF929625EA0E}">
        <p15:presenceInfo xmlns:p15="http://schemas.microsoft.com/office/powerpoint/2012/main" userId="S::wli@yorku.ca::9c7bc202-0c66-41fb-bcf4-ae1e999057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64"/>
    <a:srgbClr val="00FF00"/>
    <a:srgbClr val="75FFFF"/>
    <a:srgbClr val="FF00FF"/>
    <a:srgbClr val="00FFFF"/>
    <a:srgbClr val="CCFFFF"/>
    <a:srgbClr val="66FF99"/>
    <a:srgbClr val="66FFFF"/>
    <a:srgbClr val="FFFFCC"/>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06" autoAdjust="0"/>
    <p:restoredTop sz="92923" autoAdjust="0"/>
  </p:normalViewPr>
  <p:slideViewPr>
    <p:cSldViewPr>
      <p:cViewPr varScale="1">
        <p:scale>
          <a:sx n="94" d="100"/>
          <a:sy n="94" d="100"/>
        </p:scale>
        <p:origin x="162" y="78"/>
      </p:cViewPr>
      <p:guideLst>
        <p:guide orient="horz" pos="3047"/>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t" anchorCtr="0" compatLnSpc="1">
            <a:prstTxWarp prst="textNoShape">
              <a:avLst/>
            </a:prstTxWarp>
          </a:bodyPr>
          <a:lstStyle>
            <a:lvl1pPr>
              <a:defRPr sz="1200" smtClean="0"/>
            </a:lvl1pPr>
          </a:lstStyle>
          <a:p>
            <a:pPr>
              <a:defRPr/>
            </a:pPr>
            <a:endParaRPr lang="en-US"/>
          </a:p>
        </p:txBody>
      </p:sp>
      <p:sp>
        <p:nvSpPr>
          <p:cNvPr id="47107" name="Rectangle 3"/>
          <p:cNvSpPr>
            <a:spLocks noGrp="1" noChangeArrowheads="1"/>
          </p:cNvSpPr>
          <p:nvPr>
            <p:ph type="dt" idx="1"/>
          </p:nvPr>
        </p:nvSpPr>
        <p:spPr bwMode="auto">
          <a:xfrm>
            <a:off x="3972560" y="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t" anchorCtr="0" compatLnSpc="1">
            <a:prstTxWarp prst="textNoShape">
              <a:avLst/>
            </a:prstTxWarp>
          </a:bodyPr>
          <a:lstStyle>
            <a:lvl1pPr algn="r">
              <a:defRPr sz="1200" smtClean="0"/>
            </a:lvl1pPr>
          </a:lstStyle>
          <a:p>
            <a:pPr>
              <a:defRPr/>
            </a:pPr>
            <a:endParaRPr lang="en-US"/>
          </a:p>
        </p:txBody>
      </p:sp>
      <p:sp>
        <p:nvSpPr>
          <p:cNvPr id="7172" name="Rectangle 4"/>
          <p:cNvSpPr>
            <a:spLocks noGrp="1" noRot="1" noChangeAspect="1" noChangeArrowheads="1" noTextEdit="1"/>
          </p:cNvSpPr>
          <p:nvPr>
            <p:ph type="sldImg" idx="2"/>
          </p:nvPr>
        </p:nvSpPr>
        <p:spPr bwMode="auto">
          <a:xfrm>
            <a:off x="406400" y="696913"/>
            <a:ext cx="61976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7109" name="Rectangle 5"/>
          <p:cNvSpPr>
            <a:spLocks noGrp="1" noChangeArrowheads="1"/>
          </p:cNvSpPr>
          <p:nvPr>
            <p:ph type="body" sz="quarter" idx="3"/>
          </p:nvPr>
        </p:nvSpPr>
        <p:spPr bwMode="auto">
          <a:xfrm>
            <a:off x="934720" y="4415790"/>
            <a:ext cx="5140960" cy="4183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83158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b" anchorCtr="0" compatLnSpc="1">
            <a:prstTxWarp prst="textNoShape">
              <a:avLst/>
            </a:prstTxWarp>
          </a:bodyPr>
          <a:lstStyle>
            <a:lvl1pPr>
              <a:defRPr sz="1200" smtClean="0"/>
            </a:lvl1pPr>
          </a:lstStyle>
          <a:p>
            <a:pPr>
              <a:defRPr/>
            </a:pPr>
            <a:endParaRPr lang="en-US"/>
          </a:p>
        </p:txBody>
      </p:sp>
      <p:sp>
        <p:nvSpPr>
          <p:cNvPr id="47111" name="Rectangle 7"/>
          <p:cNvSpPr>
            <a:spLocks noGrp="1" noChangeArrowheads="1"/>
          </p:cNvSpPr>
          <p:nvPr>
            <p:ph type="sldNum" sz="quarter" idx="5"/>
          </p:nvPr>
        </p:nvSpPr>
        <p:spPr bwMode="auto">
          <a:xfrm>
            <a:off x="3972560" y="8831580"/>
            <a:ext cx="3037840" cy="464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b" anchorCtr="0" compatLnSpc="1">
            <a:prstTxWarp prst="textNoShape">
              <a:avLst/>
            </a:prstTxWarp>
          </a:bodyPr>
          <a:lstStyle>
            <a:lvl1pPr algn="r">
              <a:defRPr sz="1200" smtClean="0"/>
            </a:lvl1pPr>
          </a:lstStyle>
          <a:p>
            <a:pPr>
              <a:defRPr/>
            </a:pPr>
            <a:fld id="{0B72308B-DF7A-43A2-BCBD-95BA44B01549}" type="slidenum">
              <a:rPr lang="en-US"/>
              <a:pPr>
                <a:defRPr/>
              </a:pPr>
              <a:t>‹#›</a:t>
            </a:fld>
            <a:endParaRPr lang="en-US"/>
          </a:p>
        </p:txBody>
      </p:sp>
    </p:spTree>
    <p:extLst>
      <p:ext uri="{BB962C8B-B14F-4D97-AF65-F5344CB8AC3E}">
        <p14:creationId xmlns:p14="http://schemas.microsoft.com/office/powerpoint/2010/main" val="16597404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839793" y="965599"/>
            <a:ext cx="7443787" cy="2234803"/>
          </a:xfrm>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lgn="l">
              <a:lnSpc>
                <a:spcPct val="87000"/>
              </a:lnSpc>
              <a:defRPr sz="4000" u="none">
                <a:solidFill>
                  <a:srgbClr val="002F64"/>
                </a:solidFill>
                <a:effectLst/>
              </a:defRPr>
            </a:lvl1pPr>
          </a:lstStyle>
          <a:p>
            <a:pPr lvl="0"/>
            <a:r>
              <a:rPr lang="en-US" noProof="0" dirty="0"/>
              <a:t>Click to edit Master title style</a:t>
            </a:r>
          </a:p>
        </p:txBody>
      </p:sp>
      <p:sp>
        <p:nvSpPr>
          <p:cNvPr id="15363" name="Rectangle 3"/>
          <p:cNvSpPr>
            <a:spLocks noGrp="1" noChangeArrowheads="1"/>
          </p:cNvSpPr>
          <p:nvPr>
            <p:ph type="subTitle" idx="1"/>
          </p:nvPr>
        </p:nvSpPr>
        <p:spPr>
          <a:xfrm>
            <a:off x="838205" y="3262312"/>
            <a:ext cx="7445375" cy="452438"/>
          </a:xfrm>
        </p:spPr>
        <p:txBody>
          <a:bodyPr anchor="t"/>
          <a:lstStyle>
            <a:lvl1pPr marL="0" indent="0">
              <a:lnSpc>
                <a:spcPct val="90000"/>
              </a:lnSpc>
              <a:spcBef>
                <a:spcPct val="0"/>
              </a:spcBef>
              <a:buFontTx/>
              <a:buNone/>
              <a:defRPr sz="2400">
                <a:solidFill>
                  <a:srgbClr val="002F64"/>
                </a:solidFill>
              </a:defRPr>
            </a:lvl1pPr>
          </a:lstStyle>
          <a:p>
            <a:pPr lvl="0"/>
            <a:r>
              <a:rPr lang="en-US" noProof="0" dirty="0"/>
              <a:t>Click to edit Master subtitle style</a:t>
            </a:r>
          </a:p>
        </p:txBody>
      </p:sp>
      <p:pic>
        <p:nvPicPr>
          <p:cNvPr id="6" name="Picture 47" descr="UTDRO_logo_blu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1000" y="4482140"/>
            <a:ext cx="2133600" cy="4777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9" descr="PMH.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010400" y="4599676"/>
            <a:ext cx="1861114" cy="3342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6208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5" descr="TWH larg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790700"/>
            <a:ext cx="91440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43000"/>
            <a:ext cx="3810000" cy="34290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3810000" cy="34290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1072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3633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68045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0003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4186566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906727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7419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7150"/>
            <a:ext cx="1943100" cy="4514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57150"/>
            <a:ext cx="5676900" cy="4514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2651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002F64"/>
                </a:solidFill>
                <a:latin typeface="Calibri" pitchFamily="34" charset="0"/>
              </a:defRPr>
            </a:lvl1pPr>
            <a:lvl2pPr>
              <a:defRPr>
                <a:solidFill>
                  <a:srgbClr val="002F64"/>
                </a:solidFill>
                <a:latin typeface="Calibri" pitchFamily="34" charset="0"/>
              </a:defRPr>
            </a:lvl2pPr>
            <a:lvl3pPr>
              <a:defRPr>
                <a:solidFill>
                  <a:srgbClr val="002F64"/>
                </a:solidFill>
                <a:latin typeface="Calibri" pitchFamily="34" charset="0"/>
              </a:defRPr>
            </a:lvl3pPr>
            <a:lvl4pPr>
              <a:defRPr>
                <a:solidFill>
                  <a:srgbClr val="002F64"/>
                </a:solidFill>
                <a:latin typeface="Calibri" pitchFamily="34" charset="0"/>
              </a:defRPr>
            </a:lvl4pPr>
            <a:lvl5pPr>
              <a:defRPr>
                <a:solidFill>
                  <a:srgbClr val="002F64"/>
                </a:solidFill>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Rectangle 4"/>
          <p:cNvSpPr>
            <a:spLocks noGrp="1" noChangeArrowheads="1"/>
          </p:cNvSpPr>
          <p:nvPr>
            <p:ph type="dt" sz="half" idx="10"/>
          </p:nvPr>
        </p:nvSpPr>
        <p:spPr>
          <a:ln/>
        </p:spPr>
        <p:txBody>
          <a:bodyPr/>
          <a:lstStyle>
            <a:lvl1pPr>
              <a:defRPr>
                <a:solidFill>
                  <a:srgbClr val="002F64"/>
                </a:solidFill>
              </a:defRPr>
            </a:lvl1pPr>
          </a:lstStyle>
          <a:p>
            <a:pPr>
              <a:defRPr/>
            </a:pPr>
            <a:endParaRPr lang="en-US"/>
          </a:p>
        </p:txBody>
      </p:sp>
      <p:sp>
        <p:nvSpPr>
          <p:cNvPr id="5" name="Rectangle 5"/>
          <p:cNvSpPr>
            <a:spLocks noGrp="1" noChangeArrowheads="1"/>
          </p:cNvSpPr>
          <p:nvPr>
            <p:ph type="ftr" sz="quarter" idx="11"/>
          </p:nvPr>
        </p:nvSpPr>
        <p:spPr>
          <a:xfrm>
            <a:off x="1524000" y="4629151"/>
            <a:ext cx="5562600" cy="101204"/>
          </a:xfrm>
          <a:ln/>
        </p:spPr>
        <p:txBody>
          <a:bodyPr/>
          <a:lstStyle>
            <a:lvl1pPr>
              <a:defRPr>
                <a:solidFill>
                  <a:srgbClr val="002F64"/>
                </a:solidFill>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solidFill>
                  <a:srgbClr val="002F64"/>
                </a:solidFill>
              </a:defRPr>
            </a:lvl1pPr>
          </a:lstStyle>
          <a:p>
            <a:pPr>
              <a:defRPr/>
            </a:pPr>
            <a:fld id="{E070860E-2B3D-4C29-82A8-E7C7F0DDBF61}" type="slidenum">
              <a:rPr lang="en-US" smtClean="0"/>
              <a:pPr>
                <a:defRPr/>
              </a:pPr>
              <a:t>‹#›</a:t>
            </a:fld>
            <a:endParaRPr lang="en-US"/>
          </a:p>
        </p:txBody>
      </p:sp>
      <p:sp>
        <p:nvSpPr>
          <p:cNvPr id="8" name="Rectangle 9"/>
          <p:cNvSpPr>
            <a:spLocks noGrp="1" noChangeArrowheads="1"/>
          </p:cNvSpPr>
          <p:nvPr>
            <p:ph type="title"/>
          </p:nvPr>
        </p:nvSpPr>
        <p:spPr bwMode="auto">
          <a:xfrm>
            <a:off x="0" y="0"/>
            <a:ext cx="9144000" cy="914400"/>
          </a:xfrm>
          <a:prstGeom prst="rect">
            <a:avLst/>
          </a:prstGeom>
          <a:noFill/>
          <a:ln>
            <a:noFill/>
          </a:ln>
          <a:effectLst>
            <a:outerShdw algn="ctr" rotWithShape="0">
              <a:srgbClr val="808080">
                <a:alpha val="14999"/>
              </a:srgbClr>
            </a:outerShdw>
          </a:effectLst>
          <a:extLst>
            <a:ext uri="{909E8E84-426E-40DD-AFC4-6F175D3DCCD1}">
              <a14:hiddenFill xmlns:a14="http://schemas.microsoft.com/office/drawing/2010/main">
                <a:solidFill>
                  <a:srgbClr val="7AC343"/>
                </a:solidFill>
              </a14:hiddenFill>
            </a:ext>
            <a:ext uri="{91240B29-F687-4F45-9708-019B960494DF}">
              <a14:hiddenLine xmlns:a14="http://schemas.microsoft.com/office/drawing/2010/main" w="76200">
                <a:solidFill>
                  <a:srgbClr val="002F65"/>
                </a:solidFill>
                <a:miter lim="800000"/>
                <a:headEnd/>
                <a:tailEnd/>
              </a14:hiddenLine>
            </a:ext>
          </a:extLst>
        </p:spPr>
        <p:txBody>
          <a:bodyPr vert="horz" wrap="square" lIns="0" tIns="0" rIns="0" bIns="0" numCol="1" anchor="ctr" anchorCtr="0" compatLnSpc="1">
            <a:prstTxWarp prst="textNoShape">
              <a:avLst/>
            </a:prstTxWarp>
          </a:bodyPr>
          <a:lstStyle>
            <a:lvl1pPr>
              <a:defRPr>
                <a:solidFill>
                  <a:srgbClr val="002F64"/>
                </a:solidFill>
              </a:defRPr>
            </a:lvl1pPr>
          </a:lstStyle>
          <a:p>
            <a:pPr lvl="0"/>
            <a:r>
              <a:rPr lang="en-US" dirty="0"/>
              <a:t>Click to edit Master title style</a:t>
            </a:r>
          </a:p>
        </p:txBody>
      </p:sp>
    </p:spTree>
    <p:extLst>
      <p:ext uri="{BB962C8B-B14F-4D97-AF65-F5344CB8AC3E}">
        <p14:creationId xmlns:p14="http://schemas.microsoft.com/office/powerpoint/2010/main" val="2807147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914400"/>
            <a:ext cx="3646488" cy="371475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Content Placeholder 3"/>
          <p:cNvSpPr>
            <a:spLocks noGrp="1"/>
          </p:cNvSpPr>
          <p:nvPr>
            <p:ph sz="half" idx="2"/>
          </p:nvPr>
        </p:nvSpPr>
        <p:spPr>
          <a:xfrm>
            <a:off x="4637092" y="914400"/>
            <a:ext cx="3646487" cy="371475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213951D-B7C6-4A5C-ABD2-94CA9866116E}" type="slidenum">
              <a:rPr lang="en-US"/>
              <a:pPr>
                <a:defRPr/>
              </a:pPr>
              <a:t>‹#›</a:t>
            </a:fld>
            <a:endParaRPr lang="en-US"/>
          </a:p>
        </p:txBody>
      </p:sp>
      <p:sp>
        <p:nvSpPr>
          <p:cNvPr id="8" name="Rectangle 9"/>
          <p:cNvSpPr>
            <a:spLocks noGrp="1" noChangeArrowheads="1"/>
          </p:cNvSpPr>
          <p:nvPr>
            <p:ph type="title"/>
          </p:nvPr>
        </p:nvSpPr>
        <p:spPr bwMode="auto">
          <a:xfrm>
            <a:off x="0" y="0"/>
            <a:ext cx="9144000" cy="914400"/>
          </a:xfrm>
          <a:prstGeom prst="rect">
            <a:avLst/>
          </a:prstGeom>
          <a:noFill/>
          <a:ln>
            <a:noFill/>
          </a:ln>
          <a:effectLst>
            <a:outerShdw algn="ctr" rotWithShape="0">
              <a:srgbClr val="808080">
                <a:alpha val="14999"/>
              </a:srgbClr>
            </a:outerShdw>
          </a:effectLst>
          <a:extLst>
            <a:ext uri="{909E8E84-426E-40DD-AFC4-6F175D3DCCD1}">
              <a14:hiddenFill xmlns:a14="http://schemas.microsoft.com/office/drawing/2010/main">
                <a:solidFill>
                  <a:srgbClr val="7AC343"/>
                </a:solidFill>
              </a14:hiddenFill>
            </a:ext>
            <a:ext uri="{91240B29-F687-4F45-9708-019B960494DF}">
              <a14:hiddenLine xmlns:a14="http://schemas.microsoft.com/office/drawing/2010/main" w="76200">
                <a:solidFill>
                  <a:srgbClr val="002F65"/>
                </a:solidFill>
                <a:miter lim="800000"/>
                <a:headEnd/>
                <a:tailEnd/>
              </a14:hiddenLine>
            </a:ext>
          </a:extLst>
        </p:spPr>
        <p:txBody>
          <a:bodyPr vert="horz" wrap="square" lIns="0" tIns="0" rIns="0" bIns="0" numCol="1" anchor="ctr" anchorCtr="0" compatLnSpc="1">
            <a:prstTxWarp prst="textNoShape">
              <a:avLst/>
            </a:prstTxWarp>
          </a:bodyPr>
          <a:lstStyle/>
          <a:p>
            <a:pPr lvl="0"/>
            <a:r>
              <a:rPr lang="en-US" dirty="0"/>
              <a:t>Click to edit Master title style</a:t>
            </a:r>
          </a:p>
        </p:txBody>
      </p:sp>
    </p:spTree>
    <p:extLst>
      <p:ext uri="{BB962C8B-B14F-4D97-AF65-F5344CB8AC3E}">
        <p14:creationId xmlns:p14="http://schemas.microsoft.com/office/powerpoint/2010/main" val="797724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611B4F0-73B5-4FA8-A534-7E0A19471D79}" type="slidenum">
              <a:rPr lang="en-US"/>
              <a:pPr>
                <a:defRPr/>
              </a:pPr>
              <a:t>‹#›</a:t>
            </a:fld>
            <a:endParaRPr lang="en-US"/>
          </a:p>
        </p:txBody>
      </p:sp>
      <p:sp>
        <p:nvSpPr>
          <p:cNvPr id="10" name="Title 9"/>
          <p:cNvSpPr>
            <a:spLocks noGrp="1" noChangeArrowheads="1"/>
          </p:cNvSpPr>
          <p:nvPr>
            <p:ph type="title"/>
          </p:nvPr>
        </p:nvSpPr>
        <p:spPr bwMode="auto">
          <a:xfrm>
            <a:off x="0" y="0"/>
            <a:ext cx="9144000" cy="914400"/>
          </a:xfrm>
          <a:prstGeom prst="rect">
            <a:avLst/>
          </a:prstGeom>
          <a:noFill/>
          <a:ln>
            <a:noFill/>
          </a:ln>
          <a:effectLst>
            <a:outerShdw algn="ctr" rotWithShape="0">
              <a:srgbClr val="808080">
                <a:alpha val="14999"/>
              </a:srgbClr>
            </a:outerShdw>
          </a:effectLst>
          <a:extLst>
            <a:ext uri="{909E8E84-426E-40DD-AFC4-6F175D3DCCD1}">
              <a14:hiddenFill xmlns:a14="http://schemas.microsoft.com/office/drawing/2010/main">
                <a:solidFill>
                  <a:srgbClr val="7AC343"/>
                </a:solidFill>
              </a14:hiddenFill>
            </a:ext>
            <a:ext uri="{91240B29-F687-4F45-9708-019B960494DF}">
              <a14:hiddenLine xmlns:a14="http://schemas.microsoft.com/office/drawing/2010/main" w="76200">
                <a:solidFill>
                  <a:srgbClr val="002F65"/>
                </a:solidFill>
                <a:miter lim="800000"/>
                <a:headEnd/>
                <a:tailEnd/>
              </a14:hiddenLine>
            </a:ext>
          </a:extLst>
        </p:spPr>
        <p:txBody>
          <a:bodyPr vert="horz" wrap="square" lIns="0" tIns="0" rIns="0" bIns="0" numCol="1" anchor="ctr" anchorCtr="0" compatLnSpc="1">
            <a:prstTxWarp prst="textNoShape">
              <a:avLst/>
            </a:prstTxWarp>
          </a:bodyPr>
          <a:lstStyle/>
          <a:p>
            <a:pPr lvl="0"/>
            <a:r>
              <a:rPr lang="en-US" dirty="0"/>
              <a:t>Click to edit Master title style</a:t>
            </a:r>
          </a:p>
        </p:txBody>
      </p:sp>
    </p:spTree>
    <p:extLst>
      <p:ext uri="{BB962C8B-B14F-4D97-AF65-F5344CB8AC3E}">
        <p14:creationId xmlns:p14="http://schemas.microsoft.com/office/powerpoint/2010/main" val="1326556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13473F3-42D0-4BC8-9590-D5A8494CBA99}" type="slidenum">
              <a:rPr lang="en-US"/>
              <a:pPr>
                <a:defRPr/>
              </a:pPr>
              <a:t>‹#›</a:t>
            </a:fld>
            <a:endParaRPr lang="en-US"/>
          </a:p>
        </p:txBody>
      </p:sp>
    </p:spTree>
    <p:extLst>
      <p:ext uri="{BB962C8B-B14F-4D97-AF65-F5344CB8AC3E}">
        <p14:creationId xmlns:p14="http://schemas.microsoft.com/office/powerpoint/2010/main" val="3167475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8C6FDC0-2B80-4B4D-ACA3-0BFBAC6F5FCB}" type="slidenum">
              <a:rPr lang="en-US"/>
              <a:pPr>
                <a:defRPr/>
              </a:pPr>
              <a:t>‹#›</a:t>
            </a:fld>
            <a:endParaRPr lang="en-US"/>
          </a:p>
        </p:txBody>
      </p:sp>
    </p:spTree>
    <p:extLst>
      <p:ext uri="{BB962C8B-B14F-4D97-AF65-F5344CB8AC3E}">
        <p14:creationId xmlns:p14="http://schemas.microsoft.com/office/powerpoint/2010/main" val="2410623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5" descr="bottom-piece-for-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 y="7144"/>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descr="PMH larg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88306"/>
            <a:ext cx="7010400" cy="944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170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6262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Tree>
    <p:extLst>
      <p:ext uri="{BB962C8B-B14F-4D97-AF65-F5344CB8AC3E}">
        <p14:creationId xmlns:p14="http://schemas.microsoft.com/office/powerpoint/2010/main" val="3373508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838201" y="982340"/>
            <a:ext cx="7445380" cy="3494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838200" y="4629151"/>
            <a:ext cx="685800" cy="101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defRPr sz="1000" b="1" smtClean="0">
                <a:solidFill>
                  <a:srgbClr val="002F64"/>
                </a:solidFill>
              </a:defRPr>
            </a:lvl1pPr>
          </a:lstStyle>
          <a:p>
            <a:pPr>
              <a:defRPr/>
            </a:pPr>
            <a:endParaRPr lang="en-US"/>
          </a:p>
        </p:txBody>
      </p:sp>
      <p:sp>
        <p:nvSpPr>
          <p:cNvPr id="1029" name="Rectangle 5"/>
          <p:cNvSpPr>
            <a:spLocks noGrp="1" noChangeArrowheads="1"/>
          </p:cNvSpPr>
          <p:nvPr>
            <p:ph type="ftr" sz="quarter" idx="3"/>
          </p:nvPr>
        </p:nvSpPr>
        <p:spPr bwMode="auto">
          <a:xfrm>
            <a:off x="1524000" y="4629150"/>
            <a:ext cx="5562600" cy="101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a:defRPr sz="1000" b="1" smtClean="0">
                <a:solidFill>
                  <a:srgbClr val="002F64"/>
                </a:solidFill>
              </a:defRPr>
            </a:lvl1pPr>
          </a:lstStyle>
          <a:p>
            <a:pPr>
              <a:defRPr/>
            </a:pPr>
            <a:endParaRPr lang="en-US" dirty="0"/>
          </a:p>
        </p:txBody>
      </p:sp>
      <p:sp>
        <p:nvSpPr>
          <p:cNvPr id="1030" name="Rectangle 6"/>
          <p:cNvSpPr>
            <a:spLocks noGrp="1" noChangeArrowheads="1"/>
          </p:cNvSpPr>
          <p:nvPr>
            <p:ph type="sldNum" sz="quarter" idx="4"/>
          </p:nvPr>
        </p:nvSpPr>
        <p:spPr bwMode="auto">
          <a:xfrm>
            <a:off x="7086611" y="4629151"/>
            <a:ext cx="1196975" cy="101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r">
              <a:defRPr sz="1000" b="1" smtClean="0">
                <a:solidFill>
                  <a:srgbClr val="002F64"/>
                </a:solidFill>
              </a:defRPr>
            </a:lvl1pPr>
          </a:lstStyle>
          <a:p>
            <a:pPr>
              <a:defRPr/>
            </a:pPr>
            <a:fld id="{30545AA4-6211-4A9B-9FFE-18DF82B76DB9}" type="slidenum">
              <a:rPr lang="en-US" smtClean="0"/>
              <a:pPr>
                <a:defRPr/>
              </a:pPr>
              <a:t>‹#›</a:t>
            </a:fld>
            <a:endParaRPr lang="en-US"/>
          </a:p>
        </p:txBody>
      </p:sp>
      <p:sp>
        <p:nvSpPr>
          <p:cNvPr id="1033" name="Rectangle 9"/>
          <p:cNvSpPr>
            <a:spLocks noGrp="1" noChangeArrowheads="1"/>
          </p:cNvSpPr>
          <p:nvPr>
            <p:ph type="title"/>
          </p:nvPr>
        </p:nvSpPr>
        <p:spPr bwMode="auto">
          <a:xfrm>
            <a:off x="0" y="0"/>
            <a:ext cx="9144000" cy="914400"/>
          </a:xfrm>
          <a:prstGeom prst="rect">
            <a:avLst/>
          </a:prstGeom>
          <a:noFill/>
          <a:ln>
            <a:noFill/>
          </a:ln>
          <a:effectLst>
            <a:outerShdw algn="ctr" rotWithShape="0">
              <a:srgbClr val="808080">
                <a:alpha val="14999"/>
              </a:srgbClr>
            </a:outerShdw>
          </a:effectLst>
          <a:extLst>
            <a:ext uri="{909E8E84-426E-40DD-AFC4-6F175D3DCCD1}">
              <a14:hiddenFill xmlns:a14="http://schemas.microsoft.com/office/drawing/2010/main">
                <a:solidFill>
                  <a:srgbClr val="7AC343"/>
                </a:solidFill>
              </a14:hiddenFill>
            </a:ext>
            <a:ext uri="{91240B29-F687-4F45-9708-019B960494DF}">
              <a14:hiddenLine xmlns:a14="http://schemas.microsoft.com/office/drawing/2010/main" w="76200">
                <a:solidFill>
                  <a:srgbClr val="002F65"/>
                </a:solidFill>
                <a:miter lim="800000"/>
                <a:headEnd/>
                <a:tailEnd/>
              </a14:hiddenLine>
            </a:ext>
          </a:extLst>
        </p:spPr>
        <p:txBody>
          <a:bodyPr vert="horz" wrap="square" lIns="0" tIns="0" rIns="0" bIns="0" numCol="1" anchor="ctr" anchorCtr="0" compatLnSpc="1">
            <a:prstTxWarp prst="textNoShape">
              <a:avLst/>
            </a:prstTxWarp>
          </a:bodyPr>
          <a:lstStyle/>
          <a:p>
            <a:pPr lvl="0"/>
            <a:r>
              <a:rPr lang="en-US" dirty="0"/>
              <a:t>Click to edit Master title style</a:t>
            </a:r>
          </a:p>
        </p:txBody>
      </p:sp>
      <p:pic>
        <p:nvPicPr>
          <p:cNvPr id="9" name="Picture 47" descr="UTDRO_logo_blue"/>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214603" y="4720829"/>
            <a:ext cx="1494307" cy="334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9" descr="PMH.jpg"/>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848600" y="4804930"/>
            <a:ext cx="1142589" cy="205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4" r:id="rId1"/>
    <p:sldLayoutId id="2147483673" r:id="rId2"/>
    <p:sldLayoutId id="2147483675" r:id="rId3"/>
    <p:sldLayoutId id="2147483676" r:id="rId4"/>
    <p:sldLayoutId id="2147483677" r:id="rId5"/>
    <p:sldLayoutId id="2147483678" r:id="rId6"/>
  </p:sldLayoutIdLst>
  <p:txStyles>
    <p:titleStyle>
      <a:lvl1pPr algn="ctr" rtl="0" eaLnBrk="0" fontAlgn="base" hangingPunct="0">
        <a:lnSpc>
          <a:spcPct val="86000"/>
        </a:lnSpc>
        <a:spcBef>
          <a:spcPct val="0"/>
        </a:spcBef>
        <a:spcAft>
          <a:spcPct val="0"/>
        </a:spcAft>
        <a:defRPr sz="4000" b="1" u="sng">
          <a:solidFill>
            <a:srgbClr val="002F64"/>
          </a:solidFill>
          <a:effectLst/>
          <a:latin typeface="Calibri" panose="020F0502020204030204" pitchFamily="34" charset="0"/>
          <a:ea typeface="+mj-ea"/>
          <a:cs typeface="+mj-cs"/>
        </a:defRPr>
      </a:lvl1pPr>
      <a:lvl2pPr algn="ctr" rtl="0" eaLnBrk="0" fontAlgn="base" hangingPunct="0">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2pPr>
      <a:lvl3pPr algn="ctr" rtl="0" eaLnBrk="0" fontAlgn="base" hangingPunct="0">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3pPr>
      <a:lvl4pPr algn="ctr" rtl="0" eaLnBrk="0" fontAlgn="base" hangingPunct="0">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4pPr>
      <a:lvl5pPr algn="ctr" rtl="0" eaLnBrk="0" fontAlgn="base" hangingPunct="0">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5pPr>
      <a:lvl6pPr marL="457200" algn="ctr" rtl="0" fontAlgn="base">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6pPr>
      <a:lvl7pPr marL="914400" algn="ctr" rtl="0" fontAlgn="base">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7pPr>
      <a:lvl8pPr marL="1371600" algn="ctr" rtl="0" fontAlgn="base">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8pPr>
      <a:lvl9pPr marL="1828800" algn="ctr" rtl="0" fontAlgn="base">
        <a:lnSpc>
          <a:spcPct val="86000"/>
        </a:lnSpc>
        <a:spcBef>
          <a:spcPct val="0"/>
        </a:spcBef>
        <a:spcAft>
          <a:spcPct val="0"/>
        </a:spcAft>
        <a:defRPr sz="4000" b="1" u="sng">
          <a:solidFill>
            <a:schemeClr val="bg1"/>
          </a:solidFill>
          <a:effectLst>
            <a:outerShdw blurRad="38100" dist="38100" dir="2700000" algn="tl">
              <a:srgbClr val="808080"/>
            </a:outerShdw>
          </a:effectLst>
          <a:latin typeface="Arial" charset="0"/>
          <a:ea typeface="ヒラギノ角ゴ Pro W3" pitchFamily="1" charset="-128"/>
        </a:defRPr>
      </a:lvl9pPr>
    </p:titleStyle>
    <p:bodyStyle>
      <a:lvl1pPr marL="230188" indent="-230188" algn="l" rtl="0" eaLnBrk="0" fontAlgn="base" hangingPunct="0">
        <a:spcBef>
          <a:spcPct val="20000"/>
        </a:spcBef>
        <a:spcAft>
          <a:spcPct val="0"/>
        </a:spcAft>
        <a:buChar char="•"/>
        <a:defRPr sz="2400" b="1">
          <a:solidFill>
            <a:srgbClr val="002F64"/>
          </a:solidFill>
          <a:latin typeface="Calibri" panose="020F0502020204030204" pitchFamily="34" charset="0"/>
          <a:ea typeface="+mn-ea"/>
          <a:cs typeface="+mn-cs"/>
        </a:defRPr>
      </a:lvl1pPr>
      <a:lvl2pPr marL="568325" indent="-223838" algn="l" rtl="0" eaLnBrk="0" fontAlgn="base" hangingPunct="0">
        <a:spcBef>
          <a:spcPct val="20000"/>
        </a:spcBef>
        <a:spcAft>
          <a:spcPct val="0"/>
        </a:spcAft>
        <a:buChar char="–"/>
        <a:defRPr sz="2000" b="1">
          <a:solidFill>
            <a:srgbClr val="002F64"/>
          </a:solidFill>
          <a:latin typeface="Calibri" panose="020F0502020204030204" pitchFamily="34" charset="0"/>
          <a:ea typeface="+mn-ea"/>
        </a:defRPr>
      </a:lvl2pPr>
      <a:lvl3pPr marL="801688" indent="-119063" algn="l" rtl="0" eaLnBrk="0" fontAlgn="base" hangingPunct="0">
        <a:spcBef>
          <a:spcPct val="20000"/>
        </a:spcBef>
        <a:spcAft>
          <a:spcPct val="0"/>
        </a:spcAft>
        <a:buChar char="•"/>
        <a:defRPr>
          <a:solidFill>
            <a:srgbClr val="002F64"/>
          </a:solidFill>
          <a:latin typeface="Calibri" panose="020F0502020204030204" pitchFamily="34" charset="0"/>
          <a:ea typeface="+mn-ea"/>
        </a:defRPr>
      </a:lvl3pPr>
      <a:lvl4pPr marL="1082675" indent="-166688" algn="l" rtl="0" eaLnBrk="0" fontAlgn="base" hangingPunct="0">
        <a:spcBef>
          <a:spcPct val="20000"/>
        </a:spcBef>
        <a:spcAft>
          <a:spcPct val="0"/>
        </a:spcAft>
        <a:buChar char="–"/>
        <a:defRPr sz="1600">
          <a:solidFill>
            <a:srgbClr val="002F64"/>
          </a:solidFill>
          <a:latin typeface="Calibri" panose="020F0502020204030204" pitchFamily="34" charset="0"/>
          <a:ea typeface="+mn-ea"/>
        </a:defRPr>
      </a:lvl4pPr>
      <a:lvl5pPr marL="1371600" indent="-174625" algn="l" rtl="0" eaLnBrk="0" fontAlgn="base" hangingPunct="0">
        <a:spcBef>
          <a:spcPct val="20000"/>
        </a:spcBef>
        <a:spcAft>
          <a:spcPct val="0"/>
        </a:spcAft>
        <a:buChar char="»"/>
        <a:defRPr sz="1600" b="1" i="1">
          <a:solidFill>
            <a:srgbClr val="002F64"/>
          </a:solidFill>
          <a:latin typeface="Calibri" panose="020F0502020204030204" pitchFamily="34" charset="0"/>
          <a:ea typeface="+mn-ea"/>
        </a:defRPr>
      </a:lvl5pPr>
      <a:lvl6pPr marL="1828800" indent="-174625" algn="l" rtl="0" fontAlgn="base">
        <a:spcBef>
          <a:spcPct val="20000"/>
        </a:spcBef>
        <a:spcAft>
          <a:spcPct val="0"/>
        </a:spcAft>
        <a:buChar char="»"/>
        <a:defRPr sz="1600" b="1" i="1">
          <a:solidFill>
            <a:schemeClr val="bg1"/>
          </a:solidFill>
          <a:latin typeface="+mn-lt"/>
          <a:ea typeface="+mn-ea"/>
        </a:defRPr>
      </a:lvl6pPr>
      <a:lvl7pPr marL="2286000" indent="-174625" algn="l" rtl="0" fontAlgn="base">
        <a:spcBef>
          <a:spcPct val="20000"/>
        </a:spcBef>
        <a:spcAft>
          <a:spcPct val="0"/>
        </a:spcAft>
        <a:buChar char="»"/>
        <a:defRPr sz="1600" b="1" i="1">
          <a:solidFill>
            <a:schemeClr val="bg1"/>
          </a:solidFill>
          <a:latin typeface="+mn-lt"/>
          <a:ea typeface="+mn-ea"/>
        </a:defRPr>
      </a:lvl7pPr>
      <a:lvl8pPr marL="2743200" indent="-174625" algn="l" rtl="0" fontAlgn="base">
        <a:spcBef>
          <a:spcPct val="20000"/>
        </a:spcBef>
        <a:spcAft>
          <a:spcPct val="0"/>
        </a:spcAft>
        <a:buChar char="»"/>
        <a:defRPr sz="1600" b="1" i="1">
          <a:solidFill>
            <a:schemeClr val="bg1"/>
          </a:solidFill>
          <a:latin typeface="+mn-lt"/>
          <a:ea typeface="+mn-ea"/>
        </a:defRPr>
      </a:lvl8pPr>
      <a:lvl9pPr marL="3200400" indent="-174625" algn="l" rtl="0" fontAlgn="base">
        <a:spcBef>
          <a:spcPct val="20000"/>
        </a:spcBef>
        <a:spcAft>
          <a:spcPct val="0"/>
        </a:spcAft>
        <a:buChar char="»"/>
        <a:defRPr sz="1600" b="1" i="1">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026" name="Picture 10" descr="bottom-piece-for-PP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050" y="7144"/>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p:nvPr>
        </p:nvSpPr>
        <p:spPr bwMode="auto">
          <a:xfrm>
            <a:off x="685800" y="57150"/>
            <a:ext cx="77724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143000"/>
            <a:ext cx="77724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9" name="Picture 10" descr="PMH large.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28600" y="4720828"/>
            <a:ext cx="2286000" cy="308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2595329"/>
      </p:ext>
    </p:extLst>
  </p:cSld>
  <p:clrMap bg1="dk2" tx1="lt1" bg2="dk1"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3300">
          <a:solidFill>
            <a:srgbClr val="2A6EBB"/>
          </a:solidFill>
          <a:latin typeface="+mj-lt"/>
          <a:ea typeface="+mj-ea"/>
          <a:cs typeface="+mj-cs"/>
        </a:defRPr>
      </a:lvl1pPr>
      <a:lvl2pPr algn="l" rtl="0" fontAlgn="base">
        <a:spcBef>
          <a:spcPct val="0"/>
        </a:spcBef>
        <a:spcAft>
          <a:spcPct val="0"/>
        </a:spcAft>
        <a:defRPr sz="3300">
          <a:solidFill>
            <a:srgbClr val="2A6EBB"/>
          </a:solidFill>
          <a:latin typeface="Times New Roman" charset="0"/>
          <a:ea typeface="ＭＳ Ｐゴシック" charset="0"/>
        </a:defRPr>
      </a:lvl2pPr>
      <a:lvl3pPr algn="l" rtl="0" fontAlgn="base">
        <a:spcBef>
          <a:spcPct val="0"/>
        </a:spcBef>
        <a:spcAft>
          <a:spcPct val="0"/>
        </a:spcAft>
        <a:defRPr sz="3300">
          <a:solidFill>
            <a:srgbClr val="2A6EBB"/>
          </a:solidFill>
          <a:latin typeface="Times New Roman" charset="0"/>
          <a:ea typeface="ＭＳ Ｐゴシック" charset="0"/>
        </a:defRPr>
      </a:lvl3pPr>
      <a:lvl4pPr algn="l" rtl="0" fontAlgn="base">
        <a:spcBef>
          <a:spcPct val="0"/>
        </a:spcBef>
        <a:spcAft>
          <a:spcPct val="0"/>
        </a:spcAft>
        <a:defRPr sz="3300">
          <a:solidFill>
            <a:srgbClr val="2A6EBB"/>
          </a:solidFill>
          <a:latin typeface="Times New Roman" charset="0"/>
          <a:ea typeface="ＭＳ Ｐゴシック" charset="0"/>
        </a:defRPr>
      </a:lvl4pPr>
      <a:lvl5pPr algn="l" rtl="0" fontAlgn="base">
        <a:spcBef>
          <a:spcPct val="0"/>
        </a:spcBef>
        <a:spcAft>
          <a:spcPct val="0"/>
        </a:spcAft>
        <a:defRPr sz="3300">
          <a:solidFill>
            <a:srgbClr val="2A6EBB"/>
          </a:solidFill>
          <a:latin typeface="Times New Roman" charset="0"/>
          <a:ea typeface="ＭＳ Ｐゴシック" charset="0"/>
        </a:defRPr>
      </a:lvl5pPr>
      <a:lvl6pPr marL="342900" algn="l" rtl="0" eaLnBrk="1" fontAlgn="base" hangingPunct="1">
        <a:spcBef>
          <a:spcPct val="0"/>
        </a:spcBef>
        <a:spcAft>
          <a:spcPct val="0"/>
        </a:spcAft>
        <a:defRPr sz="3300">
          <a:solidFill>
            <a:srgbClr val="2A6EBB"/>
          </a:solidFill>
          <a:latin typeface="Times New Roman" charset="0"/>
          <a:ea typeface="ＭＳ Ｐゴシック" charset="0"/>
        </a:defRPr>
      </a:lvl6pPr>
      <a:lvl7pPr marL="685800" algn="l" rtl="0" eaLnBrk="1" fontAlgn="base" hangingPunct="1">
        <a:spcBef>
          <a:spcPct val="0"/>
        </a:spcBef>
        <a:spcAft>
          <a:spcPct val="0"/>
        </a:spcAft>
        <a:defRPr sz="3300">
          <a:solidFill>
            <a:srgbClr val="2A6EBB"/>
          </a:solidFill>
          <a:latin typeface="Times New Roman" charset="0"/>
          <a:ea typeface="ＭＳ Ｐゴシック" charset="0"/>
        </a:defRPr>
      </a:lvl7pPr>
      <a:lvl8pPr marL="1028700" algn="l" rtl="0" eaLnBrk="1" fontAlgn="base" hangingPunct="1">
        <a:spcBef>
          <a:spcPct val="0"/>
        </a:spcBef>
        <a:spcAft>
          <a:spcPct val="0"/>
        </a:spcAft>
        <a:defRPr sz="3300">
          <a:solidFill>
            <a:srgbClr val="2A6EBB"/>
          </a:solidFill>
          <a:latin typeface="Times New Roman" charset="0"/>
          <a:ea typeface="ＭＳ Ｐゴシック" charset="0"/>
        </a:defRPr>
      </a:lvl8pPr>
      <a:lvl9pPr marL="1371600" algn="l" rtl="0" eaLnBrk="1" fontAlgn="base" hangingPunct="1">
        <a:spcBef>
          <a:spcPct val="0"/>
        </a:spcBef>
        <a:spcAft>
          <a:spcPct val="0"/>
        </a:spcAft>
        <a:defRPr sz="3300">
          <a:solidFill>
            <a:srgbClr val="2A6EBB"/>
          </a:solidFill>
          <a:latin typeface="Times New Roman" charset="0"/>
          <a:ea typeface="ＭＳ Ｐゴシック" charset="0"/>
        </a:defRPr>
      </a:lvl9pPr>
    </p:titleStyle>
    <p:bodyStyle>
      <a:lvl1pPr marL="257175" indent="-257175" algn="l" rtl="0" fontAlgn="base">
        <a:spcBef>
          <a:spcPct val="20000"/>
        </a:spcBef>
        <a:spcAft>
          <a:spcPct val="0"/>
        </a:spcAft>
        <a:buClr>
          <a:srgbClr val="C6B46A"/>
        </a:buClr>
        <a:buChar char="•"/>
        <a:defRPr sz="2400">
          <a:solidFill>
            <a:srgbClr val="2A6EBB"/>
          </a:solidFill>
          <a:latin typeface="+mn-lt"/>
          <a:ea typeface="+mn-ea"/>
          <a:cs typeface="+mn-cs"/>
        </a:defRPr>
      </a:lvl1pPr>
      <a:lvl2pPr marL="557213" indent="-214313" algn="l" rtl="0" fontAlgn="base">
        <a:spcBef>
          <a:spcPct val="20000"/>
        </a:spcBef>
        <a:spcAft>
          <a:spcPct val="0"/>
        </a:spcAft>
        <a:buClr>
          <a:srgbClr val="C6B46A"/>
        </a:buClr>
        <a:buChar char="–"/>
        <a:defRPr sz="2100">
          <a:solidFill>
            <a:srgbClr val="2A6EBB"/>
          </a:solidFill>
          <a:latin typeface="+mn-lt"/>
          <a:ea typeface="+mn-ea"/>
        </a:defRPr>
      </a:lvl2pPr>
      <a:lvl3pPr marL="857250" indent="-171450" algn="l" rtl="0" fontAlgn="base">
        <a:spcBef>
          <a:spcPct val="20000"/>
        </a:spcBef>
        <a:spcAft>
          <a:spcPct val="0"/>
        </a:spcAft>
        <a:buClr>
          <a:srgbClr val="C6B46A"/>
        </a:buClr>
        <a:buChar char="•"/>
        <a:defRPr sz="1800">
          <a:solidFill>
            <a:srgbClr val="2A6EBB"/>
          </a:solidFill>
          <a:latin typeface="+mn-lt"/>
          <a:ea typeface="+mn-ea"/>
        </a:defRPr>
      </a:lvl3pPr>
      <a:lvl4pPr marL="1200150" indent="-171450" algn="l" rtl="0" fontAlgn="base">
        <a:spcBef>
          <a:spcPct val="20000"/>
        </a:spcBef>
        <a:spcAft>
          <a:spcPct val="0"/>
        </a:spcAft>
        <a:buClr>
          <a:srgbClr val="C6B46A"/>
        </a:buClr>
        <a:buChar char="–"/>
        <a:defRPr sz="1500">
          <a:solidFill>
            <a:srgbClr val="2A6EBB"/>
          </a:solidFill>
          <a:latin typeface="+mn-lt"/>
          <a:ea typeface="+mn-ea"/>
        </a:defRPr>
      </a:lvl4pPr>
      <a:lvl5pPr marL="1543050" indent="-171450" algn="l" rtl="0" fontAlgn="base">
        <a:spcBef>
          <a:spcPct val="20000"/>
        </a:spcBef>
        <a:spcAft>
          <a:spcPct val="0"/>
        </a:spcAft>
        <a:buClr>
          <a:srgbClr val="C6B46A"/>
        </a:buClr>
        <a:buChar char="»"/>
        <a:defRPr sz="1500">
          <a:solidFill>
            <a:srgbClr val="2A6EBB"/>
          </a:solidFill>
          <a:latin typeface="+mn-lt"/>
          <a:ea typeface="+mn-ea"/>
        </a:defRPr>
      </a:lvl5pPr>
      <a:lvl6pPr marL="1885950" indent="-171450" algn="l" rtl="0" eaLnBrk="1" fontAlgn="base" hangingPunct="1">
        <a:spcBef>
          <a:spcPct val="20000"/>
        </a:spcBef>
        <a:spcAft>
          <a:spcPct val="0"/>
        </a:spcAft>
        <a:buClr>
          <a:srgbClr val="C6B46A"/>
        </a:buClr>
        <a:buChar char="»"/>
        <a:defRPr sz="1500">
          <a:solidFill>
            <a:srgbClr val="2A6EBB"/>
          </a:solidFill>
          <a:latin typeface="+mn-lt"/>
          <a:ea typeface="+mn-ea"/>
        </a:defRPr>
      </a:lvl6pPr>
      <a:lvl7pPr marL="2228850" indent="-171450" algn="l" rtl="0" eaLnBrk="1" fontAlgn="base" hangingPunct="1">
        <a:spcBef>
          <a:spcPct val="20000"/>
        </a:spcBef>
        <a:spcAft>
          <a:spcPct val="0"/>
        </a:spcAft>
        <a:buClr>
          <a:srgbClr val="C6B46A"/>
        </a:buClr>
        <a:buChar char="»"/>
        <a:defRPr sz="1500">
          <a:solidFill>
            <a:srgbClr val="2A6EBB"/>
          </a:solidFill>
          <a:latin typeface="+mn-lt"/>
          <a:ea typeface="+mn-ea"/>
        </a:defRPr>
      </a:lvl7pPr>
      <a:lvl8pPr marL="2571750" indent="-171450" algn="l" rtl="0" eaLnBrk="1" fontAlgn="base" hangingPunct="1">
        <a:spcBef>
          <a:spcPct val="20000"/>
        </a:spcBef>
        <a:spcAft>
          <a:spcPct val="0"/>
        </a:spcAft>
        <a:buClr>
          <a:srgbClr val="C6B46A"/>
        </a:buClr>
        <a:buChar char="»"/>
        <a:defRPr sz="1500">
          <a:solidFill>
            <a:srgbClr val="2A6EBB"/>
          </a:solidFill>
          <a:latin typeface="+mn-lt"/>
          <a:ea typeface="+mn-ea"/>
        </a:defRPr>
      </a:lvl8pPr>
      <a:lvl9pPr marL="2914650" indent="-171450" algn="l" rtl="0" eaLnBrk="1" fontAlgn="base" hangingPunct="1">
        <a:spcBef>
          <a:spcPct val="20000"/>
        </a:spcBef>
        <a:spcAft>
          <a:spcPct val="0"/>
        </a:spcAft>
        <a:buClr>
          <a:srgbClr val="C6B46A"/>
        </a:buClr>
        <a:buChar char="»"/>
        <a:defRPr sz="1500">
          <a:solidFill>
            <a:srgbClr val="2A6EBB"/>
          </a:solidFill>
          <a:latin typeface="+mn-lt"/>
          <a:ea typeface="+mn-ea"/>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90550"/>
            <a:ext cx="8381999" cy="2234803"/>
          </a:xfrm>
        </p:spPr>
        <p:txBody>
          <a:bodyPr/>
          <a:lstStyle/>
          <a:p>
            <a:r>
              <a:rPr lang="en-US" dirty="0">
                <a:solidFill>
                  <a:schemeClr val="tx1"/>
                </a:solidFill>
              </a:rPr>
              <a:t>Creating a Chatbot for Radiation Safety Training in Radiotherapy </a:t>
            </a:r>
          </a:p>
        </p:txBody>
      </p:sp>
      <p:sp>
        <p:nvSpPr>
          <p:cNvPr id="3" name="Subtitle 2"/>
          <p:cNvSpPr>
            <a:spLocks noGrp="1"/>
          </p:cNvSpPr>
          <p:nvPr>
            <p:ph type="subTitle" idx="1"/>
          </p:nvPr>
        </p:nvSpPr>
        <p:spPr>
          <a:xfrm>
            <a:off x="838200" y="2342185"/>
            <a:ext cx="7445375" cy="452438"/>
          </a:xfrm>
        </p:spPr>
        <p:txBody>
          <a:bodyPr/>
          <a:lstStyle/>
          <a:p>
            <a:r>
              <a:rPr lang="en-CA" dirty="0" smtClean="0">
                <a:solidFill>
                  <a:schemeClr val="tx1"/>
                </a:solidFill>
              </a:rPr>
              <a:t>J. </a:t>
            </a:r>
            <a:r>
              <a:rPr lang="en-CA" dirty="0">
                <a:solidFill>
                  <a:schemeClr val="tx1"/>
                </a:solidFill>
              </a:rPr>
              <a:t>Chow</a:t>
            </a:r>
            <a:r>
              <a:rPr lang="en-CA" baseline="30000" dirty="0">
                <a:solidFill>
                  <a:schemeClr val="tx1"/>
                </a:solidFill>
              </a:rPr>
              <a:t>1,2</a:t>
            </a:r>
            <a:r>
              <a:rPr lang="en-CA" dirty="0">
                <a:solidFill>
                  <a:schemeClr val="tx1"/>
                </a:solidFill>
              </a:rPr>
              <a:t>, L. </a:t>
            </a:r>
            <a:r>
              <a:rPr lang="en-CA" dirty="0" smtClean="0">
                <a:solidFill>
                  <a:schemeClr val="tx1"/>
                </a:solidFill>
              </a:rPr>
              <a:t>Sanders</a:t>
            </a:r>
            <a:r>
              <a:rPr lang="en-CA" baseline="30000" dirty="0" smtClean="0">
                <a:solidFill>
                  <a:schemeClr val="tx1"/>
                </a:solidFill>
              </a:rPr>
              <a:t>3</a:t>
            </a:r>
            <a:r>
              <a:rPr lang="en-CA" dirty="0">
                <a:solidFill>
                  <a:schemeClr val="tx1"/>
                </a:solidFill>
              </a:rPr>
              <a:t> </a:t>
            </a:r>
            <a:r>
              <a:rPr lang="en-CA" dirty="0" smtClean="0">
                <a:solidFill>
                  <a:schemeClr val="tx1"/>
                </a:solidFill>
              </a:rPr>
              <a:t>and K. Li</a:t>
            </a:r>
            <a:r>
              <a:rPr lang="en-CA" baseline="30000" dirty="0" smtClean="0">
                <a:solidFill>
                  <a:schemeClr val="tx1"/>
                </a:solidFill>
              </a:rPr>
              <a:t>3</a:t>
            </a:r>
            <a:endParaRPr lang="en-CA" dirty="0">
              <a:solidFill>
                <a:schemeClr val="tx1"/>
              </a:solidFill>
            </a:endParaRPr>
          </a:p>
          <a:p>
            <a:endParaRPr lang="en-CA" dirty="0"/>
          </a:p>
          <a:p>
            <a:r>
              <a:rPr lang="en-CA" sz="2000" baseline="30000" dirty="0">
                <a:solidFill>
                  <a:schemeClr val="tx1"/>
                </a:solidFill>
              </a:rPr>
              <a:t>1</a:t>
            </a:r>
            <a:r>
              <a:rPr lang="en-CA" sz="2000" dirty="0">
                <a:solidFill>
                  <a:schemeClr val="tx1"/>
                </a:solidFill>
              </a:rPr>
              <a:t>P</a:t>
            </a:r>
            <a:r>
              <a:rPr lang="en-CA" sz="1800" dirty="0">
                <a:solidFill>
                  <a:schemeClr val="tx1"/>
                </a:solidFill>
              </a:rPr>
              <a:t>rincess Margaret Cancer Centre, University Health Network, ON</a:t>
            </a:r>
          </a:p>
          <a:p>
            <a:r>
              <a:rPr lang="en-CA" sz="1800" baseline="30000" dirty="0">
                <a:solidFill>
                  <a:schemeClr val="tx1"/>
                </a:solidFill>
              </a:rPr>
              <a:t>2</a:t>
            </a:r>
            <a:r>
              <a:rPr lang="en-CA" sz="1800" dirty="0">
                <a:solidFill>
                  <a:schemeClr val="tx1"/>
                </a:solidFill>
              </a:rPr>
              <a:t>Department of Radiation Oncology, University of Toronto, ON</a:t>
            </a:r>
          </a:p>
          <a:p>
            <a:r>
              <a:rPr lang="en-CA" sz="1800" baseline="30000" dirty="0">
                <a:solidFill>
                  <a:schemeClr val="tx1"/>
                </a:solidFill>
              </a:rPr>
              <a:t>3</a:t>
            </a:r>
            <a:r>
              <a:rPr lang="en-CA" sz="1800" dirty="0">
                <a:solidFill>
                  <a:schemeClr val="tx1"/>
                </a:solidFill>
              </a:rPr>
              <a:t>York University, Toronto, ON</a:t>
            </a:r>
            <a:endParaRPr lang="en-CA" sz="1800" baseline="30000" dirty="0">
              <a:solidFill>
                <a:schemeClr val="tx1"/>
              </a:solidFill>
            </a:endParaRPr>
          </a:p>
          <a:p>
            <a:endParaRPr lang="en-US" dirty="0"/>
          </a:p>
        </p:txBody>
      </p:sp>
      <p:pic>
        <p:nvPicPr>
          <p:cNvPr id="4" name="Picture 3"/>
          <p:cNvPicPr>
            <a:picLocks noChangeAspect="1"/>
          </p:cNvPicPr>
          <p:nvPr/>
        </p:nvPicPr>
        <p:blipFill>
          <a:blip r:embed="rId2"/>
          <a:stretch>
            <a:fillRect/>
          </a:stretch>
        </p:blipFill>
        <p:spPr>
          <a:xfrm>
            <a:off x="5410200" y="4476750"/>
            <a:ext cx="1447800" cy="521930"/>
          </a:xfrm>
          <a:prstGeom prst="rect">
            <a:avLst/>
          </a:prstGeom>
        </p:spPr>
      </p:pic>
    </p:spTree>
    <p:extLst>
      <p:ext uri="{BB962C8B-B14F-4D97-AF65-F5344CB8AC3E}">
        <p14:creationId xmlns:p14="http://schemas.microsoft.com/office/powerpoint/2010/main" val="2979503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98638" y="1428750"/>
            <a:ext cx="7445380" cy="1664558"/>
          </a:xfrm>
        </p:spPr>
        <p:txBody>
          <a:bodyPr/>
          <a:lstStyle/>
          <a:p>
            <a:pPr algn="just"/>
            <a:r>
              <a:rPr lang="en-CA" sz="2000" b="0" dirty="0">
                <a:solidFill>
                  <a:schemeClr val="tx1"/>
                </a:solidFill>
              </a:rPr>
              <a:t>Machine learning plays a key role in the context of IBM’s Watson Assistant. The objective of machine learning is to analyze the user-inputted text to obtain rules and recognize patterns. This in turn means that the Chatbot converts the user’s input into a structured format, one that follows a hierarchy. </a:t>
            </a:r>
            <a:endParaRPr lang="en-US" sz="2000" b="0" dirty="0">
              <a:solidFill>
                <a:schemeClr val="tx1"/>
              </a:solidFill>
            </a:endParaRPr>
          </a:p>
        </p:txBody>
      </p:sp>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Chatbot and Machine Learning</a:t>
            </a:r>
            <a:endParaRPr lang="en-US" sz="3600" u="none" dirty="0">
              <a:solidFill>
                <a:schemeClr val="tx1"/>
              </a:solidFill>
            </a:endParaRPr>
          </a:p>
        </p:txBody>
      </p:sp>
      <p:pic>
        <p:nvPicPr>
          <p:cNvPr id="4" name="Picture 3"/>
          <p:cNvPicPr>
            <a:picLocks noChangeAspect="1"/>
          </p:cNvPicPr>
          <p:nvPr/>
        </p:nvPicPr>
        <p:blipFill>
          <a:blip r:embed="rId2"/>
          <a:stretch>
            <a:fillRect/>
          </a:stretch>
        </p:blipFill>
        <p:spPr>
          <a:xfrm>
            <a:off x="76200" y="4552950"/>
            <a:ext cx="1444877" cy="524301"/>
          </a:xfrm>
          <a:prstGeom prst="rect">
            <a:avLst/>
          </a:prstGeom>
        </p:spPr>
      </p:pic>
    </p:spTree>
    <p:extLst>
      <p:ext uri="{BB962C8B-B14F-4D97-AF65-F5344CB8AC3E}">
        <p14:creationId xmlns:p14="http://schemas.microsoft.com/office/powerpoint/2010/main" val="3357749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50913" y="1276350"/>
            <a:ext cx="7445380" cy="2502758"/>
          </a:xfrm>
        </p:spPr>
        <p:txBody>
          <a:bodyPr/>
          <a:lstStyle/>
          <a:p>
            <a:pPr algn="just"/>
            <a:r>
              <a:rPr lang="en-CA" sz="2000" b="0" dirty="0">
                <a:solidFill>
                  <a:schemeClr val="tx1"/>
                </a:solidFill>
              </a:rPr>
              <a:t>Natural Language Processing is a tool for machine learning in Chatbot. These include pattern matching and linguistic analysis. </a:t>
            </a:r>
          </a:p>
          <a:p>
            <a:pPr algn="just"/>
            <a:endParaRPr lang="en-CA" sz="2000" b="0" dirty="0">
              <a:solidFill>
                <a:schemeClr val="tx1"/>
              </a:solidFill>
            </a:endParaRPr>
          </a:p>
          <a:p>
            <a:pPr algn="just"/>
            <a:r>
              <a:rPr lang="en-CA" sz="2000" b="0" dirty="0">
                <a:solidFill>
                  <a:schemeClr val="tx1"/>
                </a:solidFill>
              </a:rPr>
              <a:t>IBM Watson Assistant specifically recognizes keywords in the user input and </a:t>
            </a:r>
            <a:r>
              <a:rPr lang="en-CA" sz="2000" b="0" dirty="0" smtClean="0">
                <a:solidFill>
                  <a:schemeClr val="tx1"/>
                </a:solidFill>
              </a:rPr>
              <a:t>assesses them </a:t>
            </a:r>
            <a:r>
              <a:rPr lang="en-CA" sz="2000" b="0" dirty="0">
                <a:solidFill>
                  <a:schemeClr val="tx1"/>
                </a:solidFill>
              </a:rPr>
              <a:t>to determine the intent of the sentence. This is then cross-referenced with the database of intents to evaluate the response that the Chatbot should provide. </a:t>
            </a:r>
            <a:endParaRPr lang="en-US" sz="2000" b="0" dirty="0">
              <a:solidFill>
                <a:schemeClr val="tx1"/>
              </a:solidFill>
            </a:endParaRPr>
          </a:p>
        </p:txBody>
      </p:sp>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Chatbot and Machine Learning</a:t>
            </a:r>
            <a:endParaRPr lang="en-US" sz="3600" u="none" dirty="0">
              <a:solidFill>
                <a:schemeClr val="tx1"/>
              </a:solidFill>
            </a:endParaRPr>
          </a:p>
        </p:txBody>
      </p:sp>
      <p:sp>
        <p:nvSpPr>
          <p:cNvPr id="4" name="Rectangle 3"/>
          <p:cNvSpPr/>
          <p:nvPr/>
        </p:nvSpPr>
        <p:spPr>
          <a:xfrm>
            <a:off x="5181600" y="4095750"/>
            <a:ext cx="3646490" cy="276999"/>
          </a:xfrm>
          <a:prstGeom prst="rect">
            <a:avLst/>
          </a:prstGeom>
        </p:spPr>
        <p:txBody>
          <a:bodyPr wrap="square">
            <a:spAutoFit/>
          </a:bodyPr>
          <a:lstStyle/>
          <a:p>
            <a:r>
              <a:rPr lang="en-CA" sz="1200" dirty="0">
                <a:latin typeface="Calibri" panose="020F0502020204030204" pitchFamily="34" charset="0"/>
              </a:rPr>
              <a:t>Siddique S, Chow JCL</a:t>
            </a:r>
            <a:r>
              <a:rPr lang="en-CA" sz="1200" dirty="0" smtClean="0">
                <a:latin typeface="Calibri" panose="020F0502020204030204" pitchFamily="34" charset="0"/>
              </a:rPr>
              <a:t>. </a:t>
            </a:r>
            <a:r>
              <a:rPr lang="en-CA" sz="1200" i="1" dirty="0">
                <a:latin typeface="Calibri" panose="020F0502020204030204" pitchFamily="34" charset="0"/>
              </a:rPr>
              <a:t>Encyclopedia</a:t>
            </a:r>
            <a:r>
              <a:rPr lang="en-CA" sz="1200" dirty="0">
                <a:latin typeface="Calibri" panose="020F0502020204030204" pitchFamily="34" charset="0"/>
              </a:rPr>
              <a:t>. 2021, </a:t>
            </a:r>
            <a:r>
              <a:rPr lang="en-CA" sz="1200" b="1" dirty="0">
                <a:latin typeface="Calibri" panose="020F0502020204030204" pitchFamily="34" charset="0"/>
              </a:rPr>
              <a:t>1</a:t>
            </a:r>
            <a:r>
              <a:rPr lang="en-CA" sz="1200" dirty="0">
                <a:latin typeface="Calibri" panose="020F0502020204030204" pitchFamily="34" charset="0"/>
              </a:rPr>
              <a:t>, 220-239</a:t>
            </a:r>
            <a:endParaRPr lang="en-US" sz="2800" dirty="0">
              <a:latin typeface="Calibri" panose="020F0502020204030204" pitchFamily="34" charset="0"/>
            </a:endParaRPr>
          </a:p>
        </p:txBody>
      </p:sp>
      <p:pic>
        <p:nvPicPr>
          <p:cNvPr id="5" name="Picture 4"/>
          <p:cNvPicPr>
            <a:picLocks noChangeAspect="1"/>
          </p:cNvPicPr>
          <p:nvPr/>
        </p:nvPicPr>
        <p:blipFill>
          <a:blip r:embed="rId2"/>
          <a:stretch>
            <a:fillRect/>
          </a:stretch>
        </p:blipFill>
        <p:spPr>
          <a:xfrm>
            <a:off x="126871" y="4552950"/>
            <a:ext cx="1444877" cy="524301"/>
          </a:xfrm>
          <a:prstGeom prst="rect">
            <a:avLst/>
          </a:prstGeom>
        </p:spPr>
      </p:pic>
    </p:spTree>
    <p:extLst>
      <p:ext uri="{BB962C8B-B14F-4D97-AF65-F5344CB8AC3E}">
        <p14:creationId xmlns:p14="http://schemas.microsoft.com/office/powerpoint/2010/main" val="61153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9310" y="1135792"/>
            <a:ext cx="7445380" cy="3264758"/>
          </a:xfrm>
        </p:spPr>
        <p:txBody>
          <a:bodyPr/>
          <a:lstStyle/>
          <a:p>
            <a:pPr algn="just"/>
            <a:r>
              <a:rPr lang="en-US" sz="2000" b="0" dirty="0">
                <a:solidFill>
                  <a:schemeClr val="tx1"/>
                </a:solidFill>
              </a:rPr>
              <a:t>The Bot was created on the IBM Watson Assistant Cloud platform. For a human-like communication between the Bot and the user, machine learning feature such as Natural Language Processing provided by the tool of Intent in the Watson platform, was used to determine the specific intent of the user’s input. </a:t>
            </a:r>
            <a:endParaRPr lang="en-US" sz="2000" b="0" dirty="0" smtClean="0">
              <a:solidFill>
                <a:schemeClr val="tx1"/>
              </a:solidFill>
            </a:endParaRPr>
          </a:p>
          <a:p>
            <a:pPr algn="just"/>
            <a:endParaRPr lang="en-CA" sz="2000" b="0" dirty="0">
              <a:solidFill>
                <a:schemeClr val="tx1"/>
              </a:solidFill>
            </a:endParaRPr>
          </a:p>
          <a:p>
            <a:pPr algn="just"/>
            <a:r>
              <a:rPr lang="en-US" sz="2000" b="0" dirty="0">
                <a:solidFill>
                  <a:schemeClr val="tx1"/>
                </a:solidFill>
              </a:rPr>
              <a:t>The Bot contained fifteen radiation safety questions, which could be customized according to training needs and timed to fit into the attention span of the end-user.</a:t>
            </a:r>
          </a:p>
        </p:txBody>
      </p:sp>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Create a Chatbot</a:t>
            </a:r>
            <a:endParaRPr lang="en-US" sz="3600" u="none" dirty="0">
              <a:solidFill>
                <a:schemeClr val="tx1"/>
              </a:solidFill>
            </a:endParaRPr>
          </a:p>
        </p:txBody>
      </p:sp>
      <p:pic>
        <p:nvPicPr>
          <p:cNvPr id="5" name="Picture 4"/>
          <p:cNvPicPr>
            <a:picLocks noChangeAspect="1"/>
          </p:cNvPicPr>
          <p:nvPr/>
        </p:nvPicPr>
        <p:blipFill>
          <a:blip r:embed="rId2"/>
          <a:stretch>
            <a:fillRect/>
          </a:stretch>
        </p:blipFill>
        <p:spPr>
          <a:xfrm>
            <a:off x="76200" y="4552950"/>
            <a:ext cx="1444877" cy="524301"/>
          </a:xfrm>
          <a:prstGeom prst="rect">
            <a:avLst/>
          </a:prstGeom>
        </p:spPr>
      </p:pic>
      <p:sp>
        <p:nvSpPr>
          <p:cNvPr id="6" name="Rectangle 5"/>
          <p:cNvSpPr/>
          <p:nvPr/>
        </p:nvSpPr>
        <p:spPr>
          <a:xfrm>
            <a:off x="4191000" y="4135393"/>
            <a:ext cx="4267200" cy="276999"/>
          </a:xfrm>
          <a:prstGeom prst="rect">
            <a:avLst/>
          </a:prstGeom>
        </p:spPr>
        <p:txBody>
          <a:bodyPr wrap="square">
            <a:spAutoFit/>
          </a:bodyPr>
          <a:lstStyle/>
          <a:p>
            <a:r>
              <a:rPr lang="en-CA" sz="1200" dirty="0" smtClean="0">
                <a:latin typeface="Calibri" panose="020F0502020204030204" pitchFamily="34" charset="0"/>
              </a:rPr>
              <a:t>Xu L, Sanders L, Li K, </a:t>
            </a:r>
            <a:r>
              <a:rPr lang="en-CA" sz="1200" dirty="0">
                <a:latin typeface="Calibri" panose="020F0502020204030204" pitchFamily="34" charset="0"/>
              </a:rPr>
              <a:t>Chow JCL</a:t>
            </a:r>
            <a:r>
              <a:rPr lang="en-CA" sz="1200" dirty="0" smtClean="0">
                <a:latin typeface="Calibri" panose="020F0502020204030204" pitchFamily="34" charset="0"/>
              </a:rPr>
              <a:t>. </a:t>
            </a:r>
            <a:r>
              <a:rPr lang="en-CA" sz="1200" i="1" dirty="0" smtClean="0">
                <a:latin typeface="Calibri" panose="020F0502020204030204" pitchFamily="34" charset="0"/>
              </a:rPr>
              <a:t>JMIR Cancers</a:t>
            </a:r>
            <a:r>
              <a:rPr lang="en-CA" sz="1200" dirty="0" smtClean="0">
                <a:latin typeface="Calibri" panose="020F0502020204030204" pitchFamily="34" charset="0"/>
              </a:rPr>
              <a:t>. </a:t>
            </a:r>
            <a:r>
              <a:rPr lang="en-CA" sz="1200" dirty="0">
                <a:latin typeface="Calibri" panose="020F0502020204030204" pitchFamily="34" charset="0"/>
              </a:rPr>
              <a:t>2021, </a:t>
            </a:r>
            <a:r>
              <a:rPr lang="en-CA" sz="1200" b="1" dirty="0" smtClean="0">
                <a:latin typeface="Calibri" panose="020F0502020204030204" pitchFamily="34" charset="0"/>
              </a:rPr>
              <a:t>7(4)</a:t>
            </a:r>
            <a:r>
              <a:rPr lang="en-CA" sz="1200" dirty="0" smtClean="0">
                <a:latin typeface="Calibri" panose="020F0502020204030204" pitchFamily="34" charset="0"/>
              </a:rPr>
              <a:t>, e27850</a:t>
            </a:r>
            <a:endParaRPr lang="en-US" sz="2800" dirty="0">
              <a:latin typeface="Calibri" panose="020F0502020204030204" pitchFamily="34" charset="0"/>
            </a:endParaRPr>
          </a:p>
        </p:txBody>
      </p:sp>
    </p:spTree>
    <p:extLst>
      <p:ext uri="{BB962C8B-B14F-4D97-AF65-F5344CB8AC3E}">
        <p14:creationId xmlns:p14="http://schemas.microsoft.com/office/powerpoint/2010/main" val="3130377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Workflow</a:t>
            </a:r>
            <a:endParaRPr lang="en-US" sz="3600" u="none" dirty="0">
              <a:solidFill>
                <a:schemeClr val="tx1"/>
              </a:solidFill>
            </a:endParaRPr>
          </a:p>
        </p:txBody>
      </p:sp>
      <p:pic>
        <p:nvPicPr>
          <p:cNvPr id="8" name="Picture 7"/>
          <p:cNvPicPr>
            <a:picLocks noChangeAspect="1"/>
          </p:cNvPicPr>
          <p:nvPr/>
        </p:nvPicPr>
        <p:blipFill>
          <a:blip r:embed="rId2"/>
          <a:stretch>
            <a:fillRect/>
          </a:stretch>
        </p:blipFill>
        <p:spPr>
          <a:xfrm>
            <a:off x="76200" y="4552950"/>
            <a:ext cx="1444877" cy="524301"/>
          </a:xfrm>
          <a:prstGeom prst="rect">
            <a:avLst/>
          </a:prstGeom>
        </p:spPr>
      </p:pic>
      <p:pic>
        <p:nvPicPr>
          <p:cNvPr id="2" name="Picture 1"/>
          <p:cNvPicPr>
            <a:picLocks noChangeAspect="1"/>
          </p:cNvPicPr>
          <p:nvPr/>
        </p:nvPicPr>
        <p:blipFill>
          <a:blip r:embed="rId3"/>
          <a:stretch>
            <a:fillRect/>
          </a:stretch>
        </p:blipFill>
        <p:spPr>
          <a:xfrm>
            <a:off x="1905000" y="971550"/>
            <a:ext cx="4104556" cy="3990143"/>
          </a:xfrm>
          <a:prstGeom prst="rect">
            <a:avLst/>
          </a:prstGeom>
        </p:spPr>
      </p:pic>
      <p:sp>
        <p:nvSpPr>
          <p:cNvPr id="9" name="Rectangle 8"/>
          <p:cNvSpPr/>
          <p:nvPr/>
        </p:nvSpPr>
        <p:spPr>
          <a:xfrm>
            <a:off x="5486400" y="4275951"/>
            <a:ext cx="3429000" cy="276999"/>
          </a:xfrm>
          <a:prstGeom prst="rect">
            <a:avLst/>
          </a:prstGeom>
        </p:spPr>
        <p:txBody>
          <a:bodyPr wrap="square">
            <a:spAutoFit/>
          </a:bodyPr>
          <a:lstStyle/>
          <a:p>
            <a:r>
              <a:rPr lang="en-CA" sz="1200" dirty="0" smtClean="0">
                <a:latin typeface="Calibri" panose="020F0502020204030204" pitchFamily="34" charset="0"/>
              </a:rPr>
              <a:t>Kovacek D, </a:t>
            </a:r>
            <a:r>
              <a:rPr lang="en-CA" sz="1200" dirty="0">
                <a:latin typeface="Calibri" panose="020F0502020204030204" pitchFamily="34" charset="0"/>
              </a:rPr>
              <a:t>Chow JCL. </a:t>
            </a:r>
            <a:r>
              <a:rPr lang="en-CA" sz="1200" i="1" dirty="0" smtClean="0">
                <a:latin typeface="Calibri" panose="020F0502020204030204" pitchFamily="34" charset="0"/>
              </a:rPr>
              <a:t>IOP </a:t>
            </a:r>
            <a:r>
              <a:rPr lang="en-CA" sz="1200" i="1" dirty="0" err="1" smtClean="0">
                <a:latin typeface="Calibri" panose="020F0502020204030204" pitchFamily="34" charset="0"/>
              </a:rPr>
              <a:t>SciNotes</a:t>
            </a:r>
            <a:r>
              <a:rPr lang="en-CA" sz="1200" dirty="0" smtClean="0">
                <a:latin typeface="Calibri" panose="020F0502020204030204" pitchFamily="34" charset="0"/>
              </a:rPr>
              <a:t>. </a:t>
            </a:r>
            <a:r>
              <a:rPr lang="en-CA" sz="1200" dirty="0">
                <a:latin typeface="Calibri" panose="020F0502020204030204" pitchFamily="34" charset="0"/>
              </a:rPr>
              <a:t>2021, </a:t>
            </a:r>
            <a:r>
              <a:rPr lang="en-CA" sz="1200" b="1" dirty="0">
                <a:latin typeface="Calibri" panose="020F0502020204030204" pitchFamily="34" charset="0"/>
              </a:rPr>
              <a:t>2</a:t>
            </a:r>
            <a:r>
              <a:rPr lang="en-CA" sz="1200" dirty="0" smtClean="0">
                <a:latin typeface="Calibri" panose="020F0502020204030204" pitchFamily="34" charset="0"/>
              </a:rPr>
              <a:t>, 034002</a:t>
            </a:r>
            <a:endParaRPr lang="en-US" sz="2800" dirty="0">
              <a:latin typeface="Calibri" panose="020F0502020204030204" pitchFamily="34" charset="0"/>
            </a:endParaRPr>
          </a:p>
        </p:txBody>
      </p:sp>
    </p:spTree>
    <p:extLst>
      <p:ext uri="{BB962C8B-B14F-4D97-AF65-F5344CB8AC3E}">
        <p14:creationId xmlns:p14="http://schemas.microsoft.com/office/powerpoint/2010/main" val="4232894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smtClean="0">
                <a:solidFill>
                  <a:schemeClr val="tx1"/>
                </a:solidFill>
              </a:rPr>
              <a:t>Design of Bot</a:t>
            </a:r>
            <a:endParaRPr lang="en-US" sz="3600" u="none" dirty="0">
              <a:solidFill>
                <a:schemeClr val="tx1"/>
              </a:solidFill>
            </a:endParaRPr>
          </a:p>
        </p:txBody>
      </p:sp>
      <p:pic>
        <p:nvPicPr>
          <p:cNvPr id="9" name="Picture 8"/>
          <p:cNvPicPr>
            <a:picLocks noChangeAspect="1"/>
          </p:cNvPicPr>
          <p:nvPr/>
        </p:nvPicPr>
        <p:blipFill>
          <a:blip r:embed="rId2"/>
          <a:stretch>
            <a:fillRect/>
          </a:stretch>
        </p:blipFill>
        <p:spPr>
          <a:xfrm>
            <a:off x="76200" y="4552950"/>
            <a:ext cx="1444877" cy="524301"/>
          </a:xfrm>
          <a:prstGeom prst="rect">
            <a:avLst/>
          </a:prstGeom>
        </p:spPr>
      </p:pic>
      <p:sp>
        <p:nvSpPr>
          <p:cNvPr id="2" name="Content Placeholder 1"/>
          <p:cNvSpPr>
            <a:spLocks noGrp="1"/>
          </p:cNvSpPr>
          <p:nvPr>
            <p:ph idx="1"/>
          </p:nvPr>
        </p:nvSpPr>
        <p:spPr/>
        <p:txBody>
          <a:bodyPr/>
          <a:lstStyle/>
          <a:p>
            <a:pPr marL="0" indent="0" algn="just">
              <a:buNone/>
            </a:pPr>
            <a:r>
              <a:rPr lang="en-US" b="0" dirty="0" smtClean="0">
                <a:solidFill>
                  <a:schemeClr val="tx1"/>
                </a:solidFill>
              </a:rPr>
              <a:t>As this work provides radiation </a:t>
            </a:r>
            <a:r>
              <a:rPr lang="en-US" b="0" dirty="0">
                <a:solidFill>
                  <a:schemeClr val="tx1"/>
                </a:solidFill>
              </a:rPr>
              <a:t>safety </a:t>
            </a:r>
            <a:r>
              <a:rPr lang="en-US" b="0" dirty="0" smtClean="0">
                <a:solidFill>
                  <a:schemeClr val="tx1"/>
                </a:solidFill>
              </a:rPr>
              <a:t>education using </a:t>
            </a:r>
            <a:r>
              <a:rPr lang="en-US" b="0" dirty="0">
                <a:solidFill>
                  <a:schemeClr val="tx1"/>
                </a:solidFill>
              </a:rPr>
              <a:t>a question-and-answer method, the focus for logical arguments is on intents, which work perfectly </a:t>
            </a:r>
            <a:r>
              <a:rPr lang="en-US" b="0" dirty="0" smtClean="0">
                <a:solidFill>
                  <a:schemeClr val="tx1"/>
                </a:solidFill>
              </a:rPr>
              <a:t>with the </a:t>
            </a:r>
            <a:r>
              <a:rPr lang="en-US" b="0" dirty="0">
                <a:solidFill>
                  <a:schemeClr val="tx1"/>
                </a:solidFill>
              </a:rPr>
              <a:t>dialogue that is intended for the Bot. For example, the logic behind a true-or-false </a:t>
            </a:r>
            <a:r>
              <a:rPr lang="en-US" b="0" dirty="0" smtClean="0">
                <a:solidFill>
                  <a:schemeClr val="tx1"/>
                </a:solidFill>
              </a:rPr>
              <a:t>question can be </a:t>
            </a:r>
            <a:r>
              <a:rPr lang="en-US" b="0" dirty="0">
                <a:solidFill>
                  <a:schemeClr val="tx1"/>
                </a:solidFill>
              </a:rPr>
              <a:t>described as follows:</a:t>
            </a:r>
          </a:p>
        </p:txBody>
      </p:sp>
    </p:spTree>
    <p:extLst>
      <p:ext uri="{BB962C8B-B14F-4D97-AF65-F5344CB8AC3E}">
        <p14:creationId xmlns:p14="http://schemas.microsoft.com/office/powerpoint/2010/main" val="2414331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smtClean="0">
                <a:solidFill>
                  <a:schemeClr val="tx1"/>
                </a:solidFill>
              </a:rPr>
              <a:t>Design of Bot</a:t>
            </a:r>
            <a:endParaRPr lang="en-US" sz="3600" u="none" dirty="0">
              <a:solidFill>
                <a:schemeClr val="tx1"/>
              </a:solidFill>
            </a:endParaRPr>
          </a:p>
        </p:txBody>
      </p:sp>
      <p:pic>
        <p:nvPicPr>
          <p:cNvPr id="9" name="Picture 8"/>
          <p:cNvPicPr>
            <a:picLocks noChangeAspect="1"/>
          </p:cNvPicPr>
          <p:nvPr/>
        </p:nvPicPr>
        <p:blipFill>
          <a:blip r:embed="rId2"/>
          <a:stretch>
            <a:fillRect/>
          </a:stretch>
        </p:blipFill>
        <p:spPr>
          <a:xfrm>
            <a:off x="76200" y="4552950"/>
            <a:ext cx="1444877" cy="524301"/>
          </a:xfrm>
          <a:prstGeom prst="rect">
            <a:avLst/>
          </a:prstGeom>
        </p:spPr>
      </p:pic>
      <p:sp>
        <p:nvSpPr>
          <p:cNvPr id="2" name="Content Placeholder 1"/>
          <p:cNvSpPr>
            <a:spLocks noGrp="1"/>
          </p:cNvSpPr>
          <p:nvPr>
            <p:ph idx="1"/>
          </p:nvPr>
        </p:nvSpPr>
        <p:spPr>
          <a:xfrm>
            <a:off x="798638" y="1091246"/>
            <a:ext cx="7445380" cy="3494409"/>
          </a:xfrm>
        </p:spPr>
        <p:txBody>
          <a:bodyPr/>
          <a:lstStyle/>
          <a:p>
            <a:pPr marL="0" indent="0" algn="just">
              <a:buNone/>
            </a:pPr>
            <a:r>
              <a:rPr lang="en-US" sz="2000" b="0" dirty="0">
                <a:solidFill>
                  <a:schemeClr val="tx1"/>
                </a:solidFill>
              </a:rPr>
              <a:t>(1) Bot displays the question, and the user replies with an input.</a:t>
            </a:r>
          </a:p>
          <a:p>
            <a:pPr marL="0" indent="0" algn="just">
              <a:buNone/>
            </a:pPr>
            <a:r>
              <a:rPr lang="en-US" sz="2000" b="0" dirty="0">
                <a:solidFill>
                  <a:schemeClr val="tx1"/>
                </a:solidFill>
              </a:rPr>
              <a:t>(2) If the Bot recognize ‘True’ intent, it will initiate the ‘</a:t>
            </a:r>
            <a:r>
              <a:rPr lang="en-US" sz="2000" b="0" dirty="0" smtClean="0">
                <a:solidFill>
                  <a:schemeClr val="tx1"/>
                </a:solidFill>
              </a:rPr>
              <a:t>Question-True</a:t>
            </a:r>
            <a:r>
              <a:rPr lang="en-US" sz="2000" b="0" dirty="0">
                <a:solidFill>
                  <a:schemeClr val="tx1"/>
                </a:solidFill>
              </a:rPr>
              <a:t>’ child node.</a:t>
            </a:r>
          </a:p>
          <a:p>
            <a:pPr marL="0" indent="0" algn="just">
              <a:buNone/>
            </a:pPr>
            <a:r>
              <a:rPr lang="en-US" sz="2000" b="0" dirty="0">
                <a:solidFill>
                  <a:schemeClr val="tx1"/>
                </a:solidFill>
              </a:rPr>
              <a:t>(3) If the Bot does not recognize ‘True’, it will check if it can recognize ‘False’.</a:t>
            </a:r>
          </a:p>
          <a:p>
            <a:pPr marL="0" indent="0" algn="just">
              <a:buNone/>
            </a:pPr>
            <a:r>
              <a:rPr lang="en-US" sz="2000" b="0" dirty="0">
                <a:solidFill>
                  <a:schemeClr val="tx1"/>
                </a:solidFill>
              </a:rPr>
              <a:t>(4) If the Bot does not recognize ‘False’, it will check if it can recognize ‘Hint’.</a:t>
            </a:r>
          </a:p>
          <a:p>
            <a:pPr marL="0" indent="0" algn="just">
              <a:buNone/>
            </a:pPr>
            <a:r>
              <a:rPr lang="en-US" sz="2000" b="0" dirty="0">
                <a:solidFill>
                  <a:schemeClr val="tx1"/>
                </a:solidFill>
              </a:rPr>
              <a:t>(5) If the Bot does not recognize ‘Hint’, it will ask the user to clarify as his/her answer is not recognized </a:t>
            </a:r>
            <a:r>
              <a:rPr lang="en-US" sz="2000" b="0" dirty="0" smtClean="0">
                <a:solidFill>
                  <a:schemeClr val="tx1"/>
                </a:solidFill>
              </a:rPr>
              <a:t>as appropriate.</a:t>
            </a:r>
            <a:endParaRPr lang="en-US" sz="2000" b="0" dirty="0">
              <a:solidFill>
                <a:schemeClr val="tx1"/>
              </a:solidFill>
            </a:endParaRPr>
          </a:p>
        </p:txBody>
      </p:sp>
    </p:spTree>
    <p:extLst>
      <p:ext uri="{BB962C8B-B14F-4D97-AF65-F5344CB8AC3E}">
        <p14:creationId xmlns:p14="http://schemas.microsoft.com/office/powerpoint/2010/main" val="2089542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Results</a:t>
            </a:r>
            <a:endParaRPr lang="en-US" sz="3600" u="none" dirty="0">
              <a:solidFill>
                <a:schemeClr val="tx1"/>
              </a:solidFill>
            </a:endParaRPr>
          </a:p>
        </p:txBody>
      </p:sp>
      <p:pic>
        <p:nvPicPr>
          <p:cNvPr id="5" name="Picture 4"/>
          <p:cNvPicPr>
            <a:picLocks noChangeAspect="1"/>
          </p:cNvPicPr>
          <p:nvPr/>
        </p:nvPicPr>
        <p:blipFill>
          <a:blip r:embed="rId2"/>
          <a:stretch>
            <a:fillRect/>
          </a:stretch>
        </p:blipFill>
        <p:spPr>
          <a:xfrm>
            <a:off x="76200" y="4591911"/>
            <a:ext cx="1444877" cy="524301"/>
          </a:xfrm>
          <a:prstGeom prst="rect">
            <a:avLst/>
          </a:prstGeom>
        </p:spPr>
      </p:pic>
      <p:pic>
        <p:nvPicPr>
          <p:cNvPr id="6" name="Content Placeholder 5"/>
          <p:cNvPicPr>
            <a:picLocks noGrp="1" noChangeAspect="1"/>
          </p:cNvPicPr>
          <p:nvPr>
            <p:ph idx="1"/>
          </p:nvPr>
        </p:nvPicPr>
        <p:blipFill>
          <a:blip r:embed="rId3"/>
          <a:stretch>
            <a:fillRect/>
          </a:stretch>
        </p:blipFill>
        <p:spPr>
          <a:xfrm>
            <a:off x="381000" y="971549"/>
            <a:ext cx="4724400" cy="3600915"/>
          </a:xfrm>
          <a:prstGeom prst="rect">
            <a:avLst/>
          </a:prstGeom>
        </p:spPr>
      </p:pic>
      <p:sp>
        <p:nvSpPr>
          <p:cNvPr id="7" name="Rectangle 6"/>
          <p:cNvSpPr/>
          <p:nvPr/>
        </p:nvSpPr>
        <p:spPr>
          <a:xfrm>
            <a:off x="5691233" y="2647950"/>
            <a:ext cx="2924685" cy="1323439"/>
          </a:xfrm>
          <a:prstGeom prst="rect">
            <a:avLst/>
          </a:prstGeom>
        </p:spPr>
        <p:txBody>
          <a:bodyPr wrap="square">
            <a:spAutoFit/>
          </a:bodyPr>
          <a:lstStyle/>
          <a:p>
            <a:pPr algn="just"/>
            <a:r>
              <a:rPr lang="en-US" sz="1600" dirty="0"/>
              <a:t>The Bot was built and embedded to a website with the following link: https://</a:t>
            </a:r>
            <a:r>
              <a:rPr lang="en-US" sz="1600" dirty="0" smtClean="0"/>
              <a:t>radiation-safety-chatbot.webnode.com</a:t>
            </a:r>
            <a:r>
              <a:rPr lang="en-US" sz="1600" dirty="0"/>
              <a:t>.</a:t>
            </a:r>
          </a:p>
        </p:txBody>
      </p:sp>
      <p:sp>
        <p:nvSpPr>
          <p:cNvPr id="9" name="Rectangle 8"/>
          <p:cNvSpPr/>
          <p:nvPr/>
        </p:nvSpPr>
        <p:spPr>
          <a:xfrm>
            <a:off x="5486400" y="4275951"/>
            <a:ext cx="3429000" cy="276999"/>
          </a:xfrm>
          <a:prstGeom prst="rect">
            <a:avLst/>
          </a:prstGeom>
        </p:spPr>
        <p:txBody>
          <a:bodyPr wrap="square">
            <a:spAutoFit/>
          </a:bodyPr>
          <a:lstStyle/>
          <a:p>
            <a:r>
              <a:rPr lang="en-CA" sz="1200" dirty="0" smtClean="0">
                <a:latin typeface="Calibri" panose="020F0502020204030204" pitchFamily="34" charset="0"/>
              </a:rPr>
              <a:t>Kovacek D, </a:t>
            </a:r>
            <a:r>
              <a:rPr lang="en-CA" sz="1200" dirty="0">
                <a:latin typeface="Calibri" panose="020F0502020204030204" pitchFamily="34" charset="0"/>
              </a:rPr>
              <a:t>Chow JCL. </a:t>
            </a:r>
            <a:r>
              <a:rPr lang="en-CA" sz="1200" i="1" dirty="0" smtClean="0">
                <a:latin typeface="Calibri" panose="020F0502020204030204" pitchFamily="34" charset="0"/>
              </a:rPr>
              <a:t>IOP </a:t>
            </a:r>
            <a:r>
              <a:rPr lang="en-CA" sz="1200" i="1" dirty="0" err="1" smtClean="0">
                <a:latin typeface="Calibri" panose="020F0502020204030204" pitchFamily="34" charset="0"/>
              </a:rPr>
              <a:t>SciNotes</a:t>
            </a:r>
            <a:r>
              <a:rPr lang="en-CA" sz="1200" dirty="0" smtClean="0">
                <a:latin typeface="Calibri" panose="020F0502020204030204" pitchFamily="34" charset="0"/>
              </a:rPr>
              <a:t>. </a:t>
            </a:r>
            <a:r>
              <a:rPr lang="en-CA" sz="1200" dirty="0">
                <a:latin typeface="Calibri" panose="020F0502020204030204" pitchFamily="34" charset="0"/>
              </a:rPr>
              <a:t>2021, </a:t>
            </a:r>
            <a:r>
              <a:rPr lang="en-CA" sz="1200" b="1" dirty="0">
                <a:latin typeface="Calibri" panose="020F0502020204030204" pitchFamily="34" charset="0"/>
              </a:rPr>
              <a:t>2</a:t>
            </a:r>
            <a:r>
              <a:rPr lang="en-CA" sz="1200" dirty="0" smtClean="0">
                <a:latin typeface="Calibri" panose="020F0502020204030204" pitchFamily="34" charset="0"/>
              </a:rPr>
              <a:t>, 034002</a:t>
            </a:r>
            <a:endParaRPr lang="en-US" sz="2800" dirty="0">
              <a:latin typeface="Calibri" panose="020F0502020204030204" pitchFamily="34" charset="0"/>
            </a:endParaRPr>
          </a:p>
        </p:txBody>
      </p:sp>
    </p:spTree>
    <p:extLst>
      <p:ext uri="{BB962C8B-B14F-4D97-AF65-F5344CB8AC3E}">
        <p14:creationId xmlns:p14="http://schemas.microsoft.com/office/powerpoint/2010/main" val="440407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Results</a:t>
            </a:r>
            <a:endParaRPr lang="en-US" sz="3600" u="none" dirty="0">
              <a:solidFill>
                <a:schemeClr val="tx1"/>
              </a:solidFill>
            </a:endParaRPr>
          </a:p>
        </p:txBody>
      </p:sp>
      <p:pic>
        <p:nvPicPr>
          <p:cNvPr id="6" name="Picture 5"/>
          <p:cNvPicPr>
            <a:picLocks noChangeAspect="1"/>
          </p:cNvPicPr>
          <p:nvPr/>
        </p:nvPicPr>
        <p:blipFill>
          <a:blip r:embed="rId2"/>
          <a:stretch>
            <a:fillRect/>
          </a:stretch>
        </p:blipFill>
        <p:spPr>
          <a:xfrm>
            <a:off x="76200" y="4552950"/>
            <a:ext cx="1444877" cy="524301"/>
          </a:xfrm>
          <a:prstGeom prst="rect">
            <a:avLst/>
          </a:prstGeom>
        </p:spPr>
      </p:pic>
      <p:pic>
        <p:nvPicPr>
          <p:cNvPr id="4" name="Picture 3"/>
          <p:cNvPicPr>
            <a:picLocks noChangeAspect="1"/>
          </p:cNvPicPr>
          <p:nvPr/>
        </p:nvPicPr>
        <p:blipFill>
          <a:blip r:embed="rId3"/>
          <a:stretch>
            <a:fillRect/>
          </a:stretch>
        </p:blipFill>
        <p:spPr>
          <a:xfrm>
            <a:off x="2042615" y="895350"/>
            <a:ext cx="5058770" cy="3509749"/>
          </a:xfrm>
          <a:prstGeom prst="rect">
            <a:avLst/>
          </a:prstGeom>
        </p:spPr>
      </p:pic>
      <p:sp>
        <p:nvSpPr>
          <p:cNvPr id="9" name="Rectangle 8"/>
          <p:cNvSpPr/>
          <p:nvPr/>
        </p:nvSpPr>
        <p:spPr>
          <a:xfrm>
            <a:off x="5486400" y="4414450"/>
            <a:ext cx="3429000" cy="276999"/>
          </a:xfrm>
          <a:prstGeom prst="rect">
            <a:avLst/>
          </a:prstGeom>
        </p:spPr>
        <p:txBody>
          <a:bodyPr wrap="square">
            <a:spAutoFit/>
          </a:bodyPr>
          <a:lstStyle/>
          <a:p>
            <a:r>
              <a:rPr lang="en-CA" sz="1200" dirty="0" smtClean="0">
                <a:latin typeface="Calibri" panose="020F0502020204030204" pitchFamily="34" charset="0"/>
              </a:rPr>
              <a:t>Kovacek D, </a:t>
            </a:r>
            <a:r>
              <a:rPr lang="en-CA" sz="1200" dirty="0">
                <a:latin typeface="Calibri" panose="020F0502020204030204" pitchFamily="34" charset="0"/>
              </a:rPr>
              <a:t>Chow JCL. </a:t>
            </a:r>
            <a:r>
              <a:rPr lang="en-CA" sz="1200" i="1" dirty="0" smtClean="0">
                <a:latin typeface="Calibri" panose="020F0502020204030204" pitchFamily="34" charset="0"/>
              </a:rPr>
              <a:t>IOP </a:t>
            </a:r>
            <a:r>
              <a:rPr lang="en-CA" sz="1200" i="1" dirty="0" err="1" smtClean="0">
                <a:latin typeface="Calibri" panose="020F0502020204030204" pitchFamily="34" charset="0"/>
              </a:rPr>
              <a:t>SciNotes</a:t>
            </a:r>
            <a:r>
              <a:rPr lang="en-CA" sz="1200" dirty="0" smtClean="0">
                <a:latin typeface="Calibri" panose="020F0502020204030204" pitchFamily="34" charset="0"/>
              </a:rPr>
              <a:t>. </a:t>
            </a:r>
            <a:r>
              <a:rPr lang="en-CA" sz="1200" dirty="0">
                <a:latin typeface="Calibri" panose="020F0502020204030204" pitchFamily="34" charset="0"/>
              </a:rPr>
              <a:t>2021, </a:t>
            </a:r>
            <a:r>
              <a:rPr lang="en-CA" sz="1200" b="1" dirty="0">
                <a:latin typeface="Calibri" panose="020F0502020204030204" pitchFamily="34" charset="0"/>
              </a:rPr>
              <a:t>2</a:t>
            </a:r>
            <a:r>
              <a:rPr lang="en-CA" sz="1200" dirty="0" smtClean="0">
                <a:latin typeface="Calibri" panose="020F0502020204030204" pitchFamily="34" charset="0"/>
              </a:rPr>
              <a:t>, 034002</a:t>
            </a:r>
            <a:endParaRPr lang="en-US" sz="2800" dirty="0">
              <a:latin typeface="Calibri" panose="020F0502020204030204" pitchFamily="34" charset="0"/>
            </a:endParaRPr>
          </a:p>
        </p:txBody>
      </p:sp>
    </p:spTree>
    <p:extLst>
      <p:ext uri="{BB962C8B-B14F-4D97-AF65-F5344CB8AC3E}">
        <p14:creationId xmlns:p14="http://schemas.microsoft.com/office/powerpoint/2010/main" val="2504966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Results</a:t>
            </a:r>
            <a:endParaRPr lang="en-US" sz="3600" u="none" dirty="0">
              <a:solidFill>
                <a:schemeClr val="tx1"/>
              </a:solidFill>
            </a:endParaRPr>
          </a:p>
        </p:txBody>
      </p:sp>
      <p:pic>
        <p:nvPicPr>
          <p:cNvPr id="6" name="Picture 5"/>
          <p:cNvPicPr>
            <a:picLocks noChangeAspect="1"/>
          </p:cNvPicPr>
          <p:nvPr/>
        </p:nvPicPr>
        <p:blipFill>
          <a:blip r:embed="rId2"/>
          <a:stretch>
            <a:fillRect/>
          </a:stretch>
        </p:blipFill>
        <p:spPr>
          <a:xfrm>
            <a:off x="76200" y="4596030"/>
            <a:ext cx="1444877" cy="524301"/>
          </a:xfrm>
          <a:prstGeom prst="rect">
            <a:avLst/>
          </a:prstGeom>
        </p:spPr>
      </p:pic>
      <p:pic>
        <p:nvPicPr>
          <p:cNvPr id="5" name="Picture 4"/>
          <p:cNvPicPr>
            <a:picLocks noChangeAspect="1"/>
          </p:cNvPicPr>
          <p:nvPr/>
        </p:nvPicPr>
        <p:blipFill>
          <a:blip r:embed="rId3"/>
          <a:stretch>
            <a:fillRect/>
          </a:stretch>
        </p:blipFill>
        <p:spPr>
          <a:xfrm>
            <a:off x="1981200" y="782471"/>
            <a:ext cx="2329218" cy="3903260"/>
          </a:xfrm>
          <a:prstGeom prst="rect">
            <a:avLst/>
          </a:prstGeom>
        </p:spPr>
      </p:pic>
      <p:pic>
        <p:nvPicPr>
          <p:cNvPr id="7" name="Picture 6"/>
          <p:cNvPicPr>
            <a:picLocks noChangeAspect="1"/>
          </p:cNvPicPr>
          <p:nvPr/>
        </p:nvPicPr>
        <p:blipFill>
          <a:blip r:embed="rId4"/>
          <a:stretch>
            <a:fillRect/>
          </a:stretch>
        </p:blipFill>
        <p:spPr>
          <a:xfrm>
            <a:off x="4277843" y="788870"/>
            <a:ext cx="2141722" cy="3829903"/>
          </a:xfrm>
          <a:prstGeom prst="rect">
            <a:avLst/>
          </a:prstGeom>
        </p:spPr>
      </p:pic>
      <p:sp>
        <p:nvSpPr>
          <p:cNvPr id="9" name="Rectangle 8"/>
          <p:cNvSpPr/>
          <p:nvPr/>
        </p:nvSpPr>
        <p:spPr>
          <a:xfrm>
            <a:off x="6781800" y="4110149"/>
            <a:ext cx="2057400" cy="461665"/>
          </a:xfrm>
          <a:prstGeom prst="rect">
            <a:avLst/>
          </a:prstGeom>
        </p:spPr>
        <p:txBody>
          <a:bodyPr wrap="square">
            <a:spAutoFit/>
          </a:bodyPr>
          <a:lstStyle/>
          <a:p>
            <a:r>
              <a:rPr lang="en-CA" sz="1200" dirty="0" smtClean="0">
                <a:latin typeface="Calibri" panose="020F0502020204030204" pitchFamily="34" charset="0"/>
              </a:rPr>
              <a:t>Kovacek D, </a:t>
            </a:r>
            <a:r>
              <a:rPr lang="en-CA" sz="1200" dirty="0">
                <a:latin typeface="Calibri" panose="020F0502020204030204" pitchFamily="34" charset="0"/>
              </a:rPr>
              <a:t>Chow JCL. </a:t>
            </a:r>
            <a:r>
              <a:rPr lang="en-CA" sz="1200" i="1" dirty="0" smtClean="0">
                <a:latin typeface="Calibri" panose="020F0502020204030204" pitchFamily="34" charset="0"/>
              </a:rPr>
              <a:t>IOP </a:t>
            </a:r>
            <a:r>
              <a:rPr lang="en-CA" sz="1200" i="1" dirty="0" err="1" smtClean="0">
                <a:latin typeface="Calibri" panose="020F0502020204030204" pitchFamily="34" charset="0"/>
              </a:rPr>
              <a:t>SciNotes</a:t>
            </a:r>
            <a:r>
              <a:rPr lang="en-CA" sz="1200" dirty="0" smtClean="0">
                <a:latin typeface="Calibri" panose="020F0502020204030204" pitchFamily="34" charset="0"/>
              </a:rPr>
              <a:t>. </a:t>
            </a:r>
            <a:r>
              <a:rPr lang="en-CA" sz="1200" dirty="0">
                <a:latin typeface="Calibri" panose="020F0502020204030204" pitchFamily="34" charset="0"/>
              </a:rPr>
              <a:t>2021, </a:t>
            </a:r>
            <a:r>
              <a:rPr lang="en-CA" sz="1200" b="1" dirty="0">
                <a:latin typeface="Calibri" panose="020F0502020204030204" pitchFamily="34" charset="0"/>
              </a:rPr>
              <a:t>2</a:t>
            </a:r>
            <a:r>
              <a:rPr lang="en-CA" sz="1200" dirty="0" smtClean="0">
                <a:latin typeface="Calibri" panose="020F0502020204030204" pitchFamily="34" charset="0"/>
              </a:rPr>
              <a:t>, 034002</a:t>
            </a:r>
            <a:endParaRPr lang="en-US" sz="2800" dirty="0">
              <a:latin typeface="Calibri" panose="020F0502020204030204" pitchFamily="34" charset="0"/>
            </a:endParaRPr>
          </a:p>
        </p:txBody>
      </p:sp>
    </p:spTree>
    <p:extLst>
      <p:ext uri="{BB962C8B-B14F-4D97-AF65-F5344CB8AC3E}">
        <p14:creationId xmlns:p14="http://schemas.microsoft.com/office/powerpoint/2010/main" val="3903508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Results</a:t>
            </a:r>
            <a:endParaRPr lang="en-US" sz="3600" u="none" dirty="0">
              <a:solidFill>
                <a:schemeClr val="tx1"/>
              </a:solidFill>
            </a:endParaRPr>
          </a:p>
        </p:txBody>
      </p:sp>
      <p:pic>
        <p:nvPicPr>
          <p:cNvPr id="6" name="Picture 5"/>
          <p:cNvPicPr>
            <a:picLocks noChangeAspect="1"/>
          </p:cNvPicPr>
          <p:nvPr/>
        </p:nvPicPr>
        <p:blipFill>
          <a:blip r:embed="rId2"/>
          <a:stretch>
            <a:fillRect/>
          </a:stretch>
        </p:blipFill>
        <p:spPr>
          <a:xfrm>
            <a:off x="76200" y="4596030"/>
            <a:ext cx="1444877" cy="524301"/>
          </a:xfrm>
          <a:prstGeom prst="rect">
            <a:avLst/>
          </a:prstGeom>
        </p:spPr>
      </p:pic>
      <p:pic>
        <p:nvPicPr>
          <p:cNvPr id="2" name="Picture 1"/>
          <p:cNvPicPr>
            <a:picLocks noChangeAspect="1"/>
          </p:cNvPicPr>
          <p:nvPr/>
        </p:nvPicPr>
        <p:blipFill>
          <a:blip r:embed="rId3"/>
          <a:stretch>
            <a:fillRect/>
          </a:stretch>
        </p:blipFill>
        <p:spPr>
          <a:xfrm>
            <a:off x="2297373" y="895350"/>
            <a:ext cx="4549254" cy="3389194"/>
          </a:xfrm>
          <a:prstGeom prst="rect">
            <a:avLst/>
          </a:prstGeom>
        </p:spPr>
      </p:pic>
      <p:sp>
        <p:nvSpPr>
          <p:cNvPr id="8" name="Rectangle 7"/>
          <p:cNvSpPr/>
          <p:nvPr/>
        </p:nvSpPr>
        <p:spPr>
          <a:xfrm>
            <a:off x="5486400" y="4275951"/>
            <a:ext cx="3429000" cy="276999"/>
          </a:xfrm>
          <a:prstGeom prst="rect">
            <a:avLst/>
          </a:prstGeom>
        </p:spPr>
        <p:txBody>
          <a:bodyPr wrap="square">
            <a:spAutoFit/>
          </a:bodyPr>
          <a:lstStyle/>
          <a:p>
            <a:r>
              <a:rPr lang="en-CA" sz="1200" dirty="0" smtClean="0">
                <a:latin typeface="Calibri" panose="020F0502020204030204" pitchFamily="34" charset="0"/>
              </a:rPr>
              <a:t>Kovacek D, </a:t>
            </a:r>
            <a:r>
              <a:rPr lang="en-CA" sz="1200" dirty="0">
                <a:latin typeface="Calibri" panose="020F0502020204030204" pitchFamily="34" charset="0"/>
              </a:rPr>
              <a:t>Chow JCL. </a:t>
            </a:r>
            <a:r>
              <a:rPr lang="en-CA" sz="1200" i="1" dirty="0" smtClean="0">
                <a:latin typeface="Calibri" panose="020F0502020204030204" pitchFamily="34" charset="0"/>
              </a:rPr>
              <a:t>IOP </a:t>
            </a:r>
            <a:r>
              <a:rPr lang="en-CA" sz="1200" i="1" dirty="0" err="1" smtClean="0">
                <a:latin typeface="Calibri" panose="020F0502020204030204" pitchFamily="34" charset="0"/>
              </a:rPr>
              <a:t>SciNotes</a:t>
            </a:r>
            <a:r>
              <a:rPr lang="en-CA" sz="1200" dirty="0" smtClean="0">
                <a:latin typeface="Calibri" panose="020F0502020204030204" pitchFamily="34" charset="0"/>
              </a:rPr>
              <a:t>. </a:t>
            </a:r>
            <a:r>
              <a:rPr lang="en-CA" sz="1200" dirty="0">
                <a:latin typeface="Calibri" panose="020F0502020204030204" pitchFamily="34" charset="0"/>
              </a:rPr>
              <a:t>2021, </a:t>
            </a:r>
            <a:r>
              <a:rPr lang="en-CA" sz="1200" b="1" dirty="0">
                <a:latin typeface="Calibri" panose="020F0502020204030204" pitchFamily="34" charset="0"/>
              </a:rPr>
              <a:t>2</a:t>
            </a:r>
            <a:r>
              <a:rPr lang="en-CA" sz="1200" dirty="0" smtClean="0">
                <a:latin typeface="Calibri" panose="020F0502020204030204" pitchFamily="34" charset="0"/>
              </a:rPr>
              <a:t>, 034002</a:t>
            </a:r>
            <a:endParaRPr lang="en-US" sz="2800" dirty="0">
              <a:latin typeface="Calibri" panose="020F0502020204030204" pitchFamily="34" charset="0"/>
            </a:endParaRPr>
          </a:p>
        </p:txBody>
      </p:sp>
    </p:spTree>
    <p:extLst>
      <p:ext uri="{BB962C8B-B14F-4D97-AF65-F5344CB8AC3E}">
        <p14:creationId xmlns:p14="http://schemas.microsoft.com/office/powerpoint/2010/main" val="3508341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123950"/>
            <a:ext cx="7445380" cy="2884810"/>
          </a:xfrm>
        </p:spPr>
        <p:txBody>
          <a:bodyPr/>
          <a:lstStyle/>
          <a:p>
            <a:pPr algn="just"/>
            <a:r>
              <a:rPr lang="en-CA" sz="2000" b="0" dirty="0">
                <a:solidFill>
                  <a:schemeClr val="tx1"/>
                </a:solidFill>
              </a:rPr>
              <a:t>The aim of this study is </a:t>
            </a:r>
            <a:r>
              <a:rPr lang="en-CA" sz="2000" b="0" dirty="0" smtClean="0">
                <a:solidFill>
                  <a:schemeClr val="tx1"/>
                </a:solidFill>
              </a:rPr>
              <a:t>to create a</a:t>
            </a:r>
            <a:r>
              <a:rPr lang="en-US" sz="2000" b="0" dirty="0" smtClean="0">
                <a:solidFill>
                  <a:schemeClr val="tx1"/>
                </a:solidFill>
              </a:rPr>
              <a:t> Chatbot (Bot) that serves </a:t>
            </a:r>
            <a:r>
              <a:rPr lang="en-US" sz="2000" b="0" dirty="0">
                <a:solidFill>
                  <a:schemeClr val="tx1"/>
                </a:solidFill>
              </a:rPr>
              <a:t>as a tool for radiation safety training </a:t>
            </a:r>
            <a:r>
              <a:rPr lang="en-US" sz="2000" b="0" dirty="0" smtClean="0">
                <a:solidFill>
                  <a:schemeClr val="tx1"/>
                </a:solidFill>
              </a:rPr>
              <a:t>for clinical staff working in a cancer centre/hospital.</a:t>
            </a:r>
          </a:p>
          <a:p>
            <a:pPr algn="just"/>
            <a:endParaRPr lang="en-CA" sz="2000" b="0" dirty="0">
              <a:solidFill>
                <a:schemeClr val="tx1"/>
              </a:solidFill>
            </a:endParaRPr>
          </a:p>
          <a:p>
            <a:pPr algn="just"/>
            <a:r>
              <a:rPr lang="en-CA" sz="2000" b="0" dirty="0" smtClean="0">
                <a:solidFill>
                  <a:schemeClr val="tx1"/>
                </a:solidFill>
              </a:rPr>
              <a:t>The </a:t>
            </a:r>
            <a:r>
              <a:rPr lang="en-CA" sz="2000" b="0" dirty="0">
                <a:solidFill>
                  <a:schemeClr val="tx1"/>
                </a:solidFill>
              </a:rPr>
              <a:t>Bot can </a:t>
            </a:r>
            <a:r>
              <a:rPr lang="en-CA" sz="2000" b="0" dirty="0" smtClean="0">
                <a:solidFill>
                  <a:schemeClr val="tx1"/>
                </a:solidFill>
              </a:rPr>
              <a:t>provide effective knowledge transfer in radiation safety to the radiation staff for refreshment and update, so as to reduce the resources required to conduct in-person classwork.</a:t>
            </a:r>
            <a:endParaRPr lang="en-US" sz="2000" b="0" dirty="0">
              <a:solidFill>
                <a:schemeClr val="tx1"/>
              </a:solidFill>
            </a:endParaRPr>
          </a:p>
        </p:txBody>
      </p:sp>
      <p:sp>
        <p:nvSpPr>
          <p:cNvPr id="3" name="Title 2"/>
          <p:cNvSpPr>
            <a:spLocks noGrp="1"/>
          </p:cNvSpPr>
          <p:nvPr>
            <p:ph type="title"/>
          </p:nvPr>
        </p:nvSpPr>
        <p:spPr>
          <a:xfrm>
            <a:off x="32327" y="67940"/>
            <a:ext cx="9144000" cy="914400"/>
          </a:xfrm>
        </p:spPr>
        <p:txBody>
          <a:bodyPr/>
          <a:lstStyle/>
          <a:p>
            <a:r>
              <a:rPr lang="en-CA" sz="3600" u="none" dirty="0">
                <a:solidFill>
                  <a:schemeClr val="tx1"/>
                </a:solidFill>
              </a:rPr>
              <a:t>Aim</a:t>
            </a:r>
            <a:endParaRPr lang="en-US" sz="3600" u="none" dirty="0">
              <a:solidFill>
                <a:schemeClr val="tx1"/>
              </a:solidFill>
            </a:endParaRPr>
          </a:p>
        </p:txBody>
      </p:sp>
      <p:pic>
        <p:nvPicPr>
          <p:cNvPr id="4" name="Picture 3"/>
          <p:cNvPicPr>
            <a:picLocks noChangeAspect="1"/>
          </p:cNvPicPr>
          <p:nvPr/>
        </p:nvPicPr>
        <p:blipFill>
          <a:blip r:embed="rId2"/>
          <a:stretch>
            <a:fillRect/>
          </a:stretch>
        </p:blipFill>
        <p:spPr>
          <a:xfrm>
            <a:off x="115762" y="4552950"/>
            <a:ext cx="1444877" cy="524301"/>
          </a:xfrm>
          <a:prstGeom prst="rect">
            <a:avLst/>
          </a:prstGeom>
        </p:spPr>
      </p:pic>
    </p:spTree>
    <p:extLst>
      <p:ext uri="{BB962C8B-B14F-4D97-AF65-F5344CB8AC3E}">
        <p14:creationId xmlns:p14="http://schemas.microsoft.com/office/powerpoint/2010/main" val="2453981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Discussion</a:t>
            </a:r>
            <a:endParaRPr lang="en-US" sz="3600" u="none" dirty="0">
              <a:solidFill>
                <a:schemeClr val="tx1"/>
              </a:solidFill>
            </a:endParaRPr>
          </a:p>
        </p:txBody>
      </p:sp>
      <p:sp>
        <p:nvSpPr>
          <p:cNvPr id="8" name="TextBox 7"/>
          <p:cNvSpPr txBox="1"/>
          <p:nvPr/>
        </p:nvSpPr>
        <p:spPr>
          <a:xfrm>
            <a:off x="723900" y="885889"/>
            <a:ext cx="7696200" cy="3693319"/>
          </a:xfrm>
          <a:prstGeom prst="rect">
            <a:avLst/>
          </a:prstGeom>
          <a:noFill/>
        </p:spPr>
        <p:txBody>
          <a:bodyPr wrap="square" rtlCol="0">
            <a:spAutoFit/>
          </a:bodyPr>
          <a:lstStyle/>
          <a:p>
            <a:pPr marL="342900" indent="-342900" algn="just">
              <a:buFont typeface="Arial" panose="020B0604020202020204" pitchFamily="34" charset="0"/>
              <a:buChar char="•"/>
            </a:pPr>
            <a:r>
              <a:rPr lang="en-US" sz="1800" dirty="0">
                <a:latin typeface="Calibri" panose="020F0502020204030204" pitchFamily="34" charset="0"/>
              </a:rPr>
              <a:t>One limitation in creating the Bot was the lack of global ability to restart the conversations freely, once </a:t>
            </a:r>
            <a:r>
              <a:rPr lang="en-US" sz="1800" dirty="0" smtClean="0">
                <a:latin typeface="Calibri" panose="020F0502020204030204" pitchFamily="34" charset="0"/>
              </a:rPr>
              <a:t>the Bot </a:t>
            </a:r>
            <a:r>
              <a:rPr lang="en-US" sz="1800" dirty="0">
                <a:latin typeface="Calibri" panose="020F0502020204030204" pitchFamily="34" charset="0"/>
              </a:rPr>
              <a:t>is published on a </a:t>
            </a:r>
            <a:r>
              <a:rPr lang="en-US" sz="1800" dirty="0" smtClean="0">
                <a:latin typeface="Calibri" panose="020F0502020204030204" pitchFamily="34" charset="0"/>
              </a:rPr>
              <a:t>website.</a:t>
            </a:r>
          </a:p>
          <a:p>
            <a:pPr algn="just"/>
            <a:endParaRPr lang="en-CA" sz="1800" dirty="0">
              <a:latin typeface="Calibri" panose="020F0502020204030204" pitchFamily="34" charset="0"/>
            </a:endParaRPr>
          </a:p>
          <a:p>
            <a:pPr marL="342900" indent="-342900" algn="just">
              <a:buFont typeface="Arial" panose="020B0604020202020204" pitchFamily="34" charset="0"/>
              <a:buChar char="•"/>
            </a:pPr>
            <a:r>
              <a:rPr lang="en-US" sz="1800" dirty="0">
                <a:latin typeface="Calibri" panose="020F0502020204030204" pitchFamily="34" charset="0"/>
              </a:rPr>
              <a:t>L</a:t>
            </a:r>
            <a:r>
              <a:rPr lang="en-US" sz="1800" dirty="0" smtClean="0">
                <a:latin typeface="Calibri" panose="020F0502020204030204" pitchFamily="34" charset="0"/>
              </a:rPr>
              <a:t>ack </a:t>
            </a:r>
            <a:r>
              <a:rPr lang="en-US" sz="1800" dirty="0">
                <a:latin typeface="Calibri" panose="020F0502020204030204" pitchFamily="34" charset="0"/>
              </a:rPr>
              <a:t>of ability to perform mathematical operations with the context variables. This </a:t>
            </a:r>
            <a:r>
              <a:rPr lang="en-US" sz="1800" dirty="0" smtClean="0">
                <a:latin typeface="Calibri" panose="020F0502020204030204" pitchFamily="34" charset="0"/>
              </a:rPr>
              <a:t>was discovered </a:t>
            </a:r>
            <a:r>
              <a:rPr lang="en-US" sz="1800" dirty="0">
                <a:latin typeface="Calibri" panose="020F0502020204030204" pitchFamily="34" charset="0"/>
              </a:rPr>
              <a:t>when the Bot was originally designed to provide the user with either a letter grade (‘A’–‘F’) or </a:t>
            </a:r>
            <a:r>
              <a:rPr lang="en-US" sz="1800" dirty="0" smtClean="0">
                <a:latin typeface="Calibri" panose="020F0502020204030204" pitchFamily="34" charset="0"/>
              </a:rPr>
              <a:t>a percentage </a:t>
            </a:r>
            <a:r>
              <a:rPr lang="en-US" sz="1800" dirty="0">
                <a:latin typeface="Calibri" panose="020F0502020204030204" pitchFamily="34" charset="0"/>
              </a:rPr>
              <a:t>(‘0’–‘100%’) result</a:t>
            </a:r>
            <a:r>
              <a:rPr lang="en-US" sz="1800" dirty="0" smtClean="0">
                <a:latin typeface="Calibri" panose="020F0502020204030204" pitchFamily="34" charset="0"/>
              </a:rPr>
              <a:t>.</a:t>
            </a:r>
          </a:p>
          <a:p>
            <a:pPr marL="342900" indent="-342900" algn="just">
              <a:buFont typeface="Arial" panose="020B0604020202020204" pitchFamily="34" charset="0"/>
              <a:buChar char="•"/>
            </a:pPr>
            <a:endParaRPr lang="en-CA" sz="1800" dirty="0">
              <a:latin typeface="Calibri" panose="020F0502020204030204" pitchFamily="34" charset="0"/>
            </a:endParaRPr>
          </a:p>
          <a:p>
            <a:pPr marL="342900" indent="-342900" algn="just">
              <a:buFont typeface="Arial" panose="020B0604020202020204" pitchFamily="34" charset="0"/>
              <a:buChar char="•"/>
            </a:pPr>
            <a:r>
              <a:rPr lang="en-US" sz="1800" dirty="0">
                <a:latin typeface="Calibri" panose="020F0502020204030204" pitchFamily="34" charset="0"/>
              </a:rPr>
              <a:t>For implementing the Bot, this work was presented to the radiation staff/colleagues and </a:t>
            </a:r>
            <a:r>
              <a:rPr lang="en-US" sz="1800" dirty="0" smtClean="0">
                <a:latin typeface="Calibri" panose="020F0502020204030204" pitchFamily="34" charset="0"/>
              </a:rPr>
              <a:t>students </a:t>
            </a:r>
            <a:r>
              <a:rPr lang="en-US" sz="1800" dirty="0">
                <a:latin typeface="Calibri" panose="020F0502020204030204" pitchFamily="34" charset="0"/>
              </a:rPr>
              <a:t>in a scientific </a:t>
            </a:r>
            <a:r>
              <a:rPr lang="en-US" sz="1800" dirty="0" smtClean="0">
                <a:latin typeface="Calibri" panose="020F0502020204030204" pitchFamily="34" charset="0"/>
              </a:rPr>
              <a:t>meeting and workshop </a:t>
            </a:r>
            <a:r>
              <a:rPr lang="en-US" sz="1800" dirty="0">
                <a:latin typeface="Calibri" panose="020F0502020204030204" pitchFamily="34" charset="0"/>
              </a:rPr>
              <a:t>so that potential users had the pre-bot experience </a:t>
            </a:r>
            <a:r>
              <a:rPr lang="en-US" sz="1800" dirty="0" smtClean="0">
                <a:latin typeface="Calibri" panose="020F0502020204030204" pitchFamily="34" charset="0"/>
              </a:rPr>
              <a:t>baselines. Feedback from them will be used to fine-tune the </a:t>
            </a:r>
            <a:r>
              <a:rPr lang="en-US" sz="1800" dirty="0">
                <a:latin typeface="Calibri" panose="020F0502020204030204" pitchFamily="34" charset="0"/>
              </a:rPr>
              <a:t>Bot. </a:t>
            </a:r>
            <a:r>
              <a:rPr lang="en-US" sz="1800" dirty="0" smtClean="0">
                <a:latin typeface="Calibri" panose="020F0502020204030204" pitchFamily="34" charset="0"/>
              </a:rPr>
              <a:t>It is </a:t>
            </a:r>
            <a:r>
              <a:rPr lang="en-US" sz="1800" dirty="0">
                <a:latin typeface="Calibri" panose="020F0502020204030204" pitchFamily="34" charset="0"/>
              </a:rPr>
              <a:t>seen </a:t>
            </a:r>
            <a:r>
              <a:rPr lang="en-US" sz="1800" dirty="0" smtClean="0">
                <a:latin typeface="Calibri" panose="020F0502020204030204" pitchFamily="34" charset="0"/>
              </a:rPr>
              <a:t>that constructing </a:t>
            </a:r>
            <a:r>
              <a:rPr lang="en-US" sz="1800" dirty="0">
                <a:latin typeface="Calibri" panose="020F0502020204030204" pitchFamily="34" charset="0"/>
              </a:rPr>
              <a:t>a Bot is a continuous learning process for the developers.</a:t>
            </a:r>
          </a:p>
        </p:txBody>
      </p:sp>
      <p:pic>
        <p:nvPicPr>
          <p:cNvPr id="5" name="Picture 4"/>
          <p:cNvPicPr>
            <a:picLocks noChangeAspect="1"/>
          </p:cNvPicPr>
          <p:nvPr/>
        </p:nvPicPr>
        <p:blipFill>
          <a:blip r:embed="rId2"/>
          <a:stretch>
            <a:fillRect/>
          </a:stretch>
        </p:blipFill>
        <p:spPr>
          <a:xfrm>
            <a:off x="152400" y="4552950"/>
            <a:ext cx="1444877" cy="524301"/>
          </a:xfrm>
          <a:prstGeom prst="rect">
            <a:avLst/>
          </a:prstGeom>
        </p:spPr>
      </p:pic>
    </p:spTree>
    <p:extLst>
      <p:ext uri="{BB962C8B-B14F-4D97-AF65-F5344CB8AC3E}">
        <p14:creationId xmlns:p14="http://schemas.microsoft.com/office/powerpoint/2010/main" val="1433937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Conclusion</a:t>
            </a:r>
            <a:endParaRPr lang="en-US" sz="3600" u="none" dirty="0">
              <a:solidFill>
                <a:schemeClr val="tx1"/>
              </a:solidFill>
            </a:endParaRPr>
          </a:p>
        </p:txBody>
      </p:sp>
      <p:sp>
        <p:nvSpPr>
          <p:cNvPr id="8" name="TextBox 7"/>
          <p:cNvSpPr txBox="1"/>
          <p:nvPr/>
        </p:nvSpPr>
        <p:spPr>
          <a:xfrm>
            <a:off x="685800" y="971550"/>
            <a:ext cx="7696200" cy="2585323"/>
          </a:xfrm>
          <a:prstGeom prst="rect">
            <a:avLst/>
          </a:prstGeom>
          <a:noFill/>
        </p:spPr>
        <p:txBody>
          <a:bodyPr wrap="square" rtlCol="0">
            <a:spAutoFit/>
          </a:bodyPr>
          <a:lstStyle/>
          <a:p>
            <a:pPr marL="342900" indent="-342900" algn="just">
              <a:buFont typeface="Arial" panose="020B0604020202020204" pitchFamily="34" charset="0"/>
              <a:buChar char="•"/>
            </a:pPr>
            <a:r>
              <a:rPr lang="en-US" sz="1800" dirty="0">
                <a:latin typeface="Calibri" panose="020F0502020204030204" pitchFamily="34" charset="0"/>
              </a:rPr>
              <a:t>It is concluded that an AI-assisted radiation safety C</a:t>
            </a:r>
            <a:r>
              <a:rPr lang="en-US" sz="1800" dirty="0" smtClean="0">
                <a:latin typeface="Calibri" panose="020F0502020204030204" pitchFamily="34" charset="0"/>
              </a:rPr>
              <a:t>hatbot </a:t>
            </a:r>
            <a:r>
              <a:rPr lang="en-US" sz="1800" dirty="0">
                <a:latin typeface="Calibri" panose="020F0502020204030204" pitchFamily="34" charset="0"/>
              </a:rPr>
              <a:t>can help the radiation </a:t>
            </a:r>
            <a:r>
              <a:rPr lang="en-US" sz="1800" dirty="0" smtClean="0">
                <a:latin typeface="Calibri" panose="020F0502020204030204" pitchFamily="34" charset="0"/>
              </a:rPr>
              <a:t>staff </a:t>
            </a:r>
            <a:r>
              <a:rPr lang="en-US" sz="1800" dirty="0">
                <a:latin typeface="Calibri" panose="020F0502020204030204" pitchFamily="34" charset="0"/>
              </a:rPr>
              <a:t>to gain </a:t>
            </a:r>
            <a:r>
              <a:rPr lang="en-US" sz="1800" dirty="0" smtClean="0">
                <a:latin typeface="Calibri" panose="020F0502020204030204" pitchFamily="34" charset="0"/>
              </a:rPr>
              <a:t>radiation safety </a:t>
            </a:r>
            <a:r>
              <a:rPr lang="en-US" sz="1800" dirty="0">
                <a:latin typeface="Calibri" panose="020F0502020204030204" pitchFamily="34" charset="0"/>
              </a:rPr>
              <a:t>knowledge in </a:t>
            </a:r>
            <a:r>
              <a:rPr lang="en-US" sz="1800" dirty="0" smtClean="0">
                <a:latin typeface="Calibri" panose="020F0502020204030204" pitchFamily="34" charset="0"/>
              </a:rPr>
              <a:t>radiotherapy.</a:t>
            </a:r>
          </a:p>
          <a:p>
            <a:pPr marL="342900" indent="-342900" algn="just">
              <a:buFont typeface="Arial" panose="020B0604020202020204" pitchFamily="34" charset="0"/>
              <a:buChar char="•"/>
            </a:pPr>
            <a:endParaRPr lang="en-CA" sz="1800" dirty="0">
              <a:latin typeface="Calibri" panose="020F0502020204030204" pitchFamily="34" charset="0"/>
            </a:endParaRPr>
          </a:p>
          <a:p>
            <a:pPr marL="342900" indent="-342900" algn="just">
              <a:buFont typeface="Arial" panose="020B0604020202020204" pitchFamily="34" charset="0"/>
              <a:buChar char="•"/>
            </a:pPr>
            <a:r>
              <a:rPr lang="en-US" sz="1800" dirty="0">
                <a:latin typeface="Calibri" panose="020F0502020204030204" pitchFamily="34" charset="0"/>
              </a:rPr>
              <a:t>The Bot with character supported by machine learning can </a:t>
            </a:r>
            <a:r>
              <a:rPr lang="en-US" sz="1800" dirty="0" smtClean="0">
                <a:latin typeface="Calibri" panose="020F0502020204030204" pitchFamily="34" charset="0"/>
              </a:rPr>
              <a:t>provide information </a:t>
            </a:r>
            <a:r>
              <a:rPr lang="en-US" sz="1800" dirty="0">
                <a:latin typeface="Calibri" panose="020F0502020204030204" pitchFamily="34" charset="0"/>
              </a:rPr>
              <a:t>regarding radiation safety to the radiation staff working in the cancer </a:t>
            </a:r>
            <a:r>
              <a:rPr lang="en-US" sz="1800" dirty="0" smtClean="0">
                <a:latin typeface="Calibri" panose="020F0502020204030204" pitchFamily="34" charset="0"/>
              </a:rPr>
              <a:t>hospital/centre more efficiently at their own pace.</a:t>
            </a:r>
          </a:p>
          <a:p>
            <a:pPr marL="342900" indent="-342900" algn="just">
              <a:buFont typeface="Arial" panose="020B0604020202020204" pitchFamily="34" charset="0"/>
              <a:buChar char="•"/>
            </a:pPr>
            <a:endParaRPr lang="en-CA" sz="1800" dirty="0">
              <a:latin typeface="Calibri" panose="020F0502020204030204" pitchFamily="34" charset="0"/>
            </a:endParaRPr>
          </a:p>
          <a:p>
            <a:pPr marL="342900" indent="-342900" algn="just">
              <a:buFont typeface="Arial" panose="020B0604020202020204" pitchFamily="34" charset="0"/>
              <a:buChar char="•"/>
            </a:pPr>
            <a:r>
              <a:rPr lang="en-US" sz="1800" dirty="0">
                <a:latin typeface="Calibri" panose="020F0502020204030204" pitchFamily="34" charset="0"/>
              </a:rPr>
              <a:t>The Bot is particularly useful </a:t>
            </a:r>
            <a:r>
              <a:rPr lang="en-US" sz="1800" dirty="0" smtClean="0">
                <a:latin typeface="Calibri" panose="020F0502020204030204" pitchFamily="34" charset="0"/>
              </a:rPr>
              <a:t>for courses on radiation </a:t>
            </a:r>
            <a:r>
              <a:rPr lang="en-US" sz="1800" dirty="0">
                <a:latin typeface="Calibri" panose="020F0502020204030204" pitchFamily="34" charset="0"/>
              </a:rPr>
              <a:t>safety protocol and can be revised </a:t>
            </a:r>
            <a:r>
              <a:rPr lang="en-US" sz="1800" dirty="0" smtClean="0">
                <a:latin typeface="Calibri" panose="020F0502020204030204" pitchFamily="34" charset="0"/>
              </a:rPr>
              <a:t>continuously based </a:t>
            </a:r>
            <a:r>
              <a:rPr lang="en-US" sz="1800" dirty="0">
                <a:latin typeface="Calibri" panose="020F0502020204030204" pitchFamily="34" charset="0"/>
              </a:rPr>
              <a:t>on the feedback from the </a:t>
            </a:r>
            <a:r>
              <a:rPr lang="en-US" sz="1800" dirty="0" smtClean="0">
                <a:latin typeface="Calibri" panose="020F0502020204030204" pitchFamily="34" charset="0"/>
              </a:rPr>
              <a:t>users.</a:t>
            </a:r>
            <a:endParaRPr lang="en-CA" sz="1800" dirty="0">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76200" y="4552950"/>
            <a:ext cx="1444877" cy="524301"/>
          </a:xfrm>
          <a:prstGeom prst="rect">
            <a:avLst/>
          </a:prstGeom>
        </p:spPr>
      </p:pic>
    </p:spTree>
    <p:extLst>
      <p:ext uri="{BB962C8B-B14F-4D97-AF65-F5344CB8AC3E}">
        <p14:creationId xmlns:p14="http://schemas.microsoft.com/office/powerpoint/2010/main" val="1549104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smtClean="0">
                <a:solidFill>
                  <a:schemeClr val="tx1"/>
                </a:solidFill>
              </a:rPr>
              <a:t>Acknowledgments</a:t>
            </a:r>
            <a:endParaRPr lang="en-US" sz="3600" u="none" dirty="0">
              <a:solidFill>
                <a:schemeClr val="tx1"/>
              </a:solidFill>
            </a:endParaRPr>
          </a:p>
        </p:txBody>
      </p:sp>
      <p:sp>
        <p:nvSpPr>
          <p:cNvPr id="8" name="TextBox 7"/>
          <p:cNvSpPr txBox="1"/>
          <p:nvPr/>
        </p:nvSpPr>
        <p:spPr>
          <a:xfrm>
            <a:off x="723900" y="1157499"/>
            <a:ext cx="7696200" cy="2031325"/>
          </a:xfrm>
          <a:prstGeom prst="rect">
            <a:avLst/>
          </a:prstGeom>
          <a:noFill/>
        </p:spPr>
        <p:txBody>
          <a:bodyPr wrap="square" rtlCol="0">
            <a:spAutoFit/>
          </a:bodyPr>
          <a:lstStyle/>
          <a:p>
            <a:pPr marL="342900" indent="-342900" algn="just">
              <a:buFont typeface="Arial" panose="020B0604020202020204" pitchFamily="34" charset="0"/>
              <a:buChar char="•"/>
            </a:pPr>
            <a:r>
              <a:rPr lang="en-CA" sz="1800" dirty="0">
                <a:latin typeface="Calibri" panose="020F0502020204030204" pitchFamily="34" charset="0"/>
              </a:rPr>
              <a:t>We are grateful to the Canadian Institute of Health Research Planning and Dissemination </a:t>
            </a:r>
            <a:r>
              <a:rPr lang="en-CA" sz="1800" dirty="0" smtClean="0">
                <a:latin typeface="Calibri" panose="020F0502020204030204" pitchFamily="34" charset="0"/>
              </a:rPr>
              <a:t>Grants </a:t>
            </a:r>
            <a:r>
              <a:rPr lang="en-CA" sz="1800" dirty="0">
                <a:latin typeface="Calibri" panose="020F0502020204030204" pitchFamily="34" charset="0"/>
              </a:rPr>
              <a:t>– Institute Community Support </a:t>
            </a:r>
            <a:r>
              <a:rPr lang="en-CA" sz="1800" dirty="0" smtClean="0">
                <a:latin typeface="Calibri" panose="020F0502020204030204" pitchFamily="34" charset="0"/>
              </a:rPr>
              <a:t>program (</a:t>
            </a:r>
            <a:r>
              <a:rPr lang="en-CA" sz="1800" dirty="0">
                <a:latin typeface="Calibri" panose="020F0502020204030204" pitchFamily="34" charset="0"/>
              </a:rPr>
              <a:t>G</a:t>
            </a:r>
            <a:r>
              <a:rPr lang="en-CA" sz="1800" dirty="0" smtClean="0">
                <a:latin typeface="Calibri" panose="020F0502020204030204" pitchFamily="34" charset="0"/>
              </a:rPr>
              <a:t>rant number</a:t>
            </a:r>
            <a:r>
              <a:rPr lang="en-CA" sz="1800" dirty="0">
                <a:latin typeface="Calibri" panose="020F0502020204030204" pitchFamily="34" charset="0"/>
              </a:rPr>
              <a:t>: </a:t>
            </a:r>
            <a:r>
              <a:rPr lang="en-CA" sz="1800" dirty="0" smtClean="0">
                <a:latin typeface="Calibri" panose="020F0502020204030204" pitchFamily="34" charset="0"/>
              </a:rPr>
              <a:t>CIHR PCS-168296) for </a:t>
            </a:r>
            <a:r>
              <a:rPr lang="en-CA" sz="1800" dirty="0">
                <a:latin typeface="Calibri" panose="020F0502020204030204" pitchFamily="34" charset="0"/>
              </a:rPr>
              <a:t>funding this project</a:t>
            </a:r>
            <a:r>
              <a:rPr lang="en-CA" sz="1800" dirty="0" smtClean="0">
                <a:latin typeface="Calibri" panose="020F0502020204030204" pitchFamily="34" charset="0"/>
              </a:rPr>
              <a:t>.</a:t>
            </a:r>
          </a:p>
          <a:p>
            <a:pPr marL="342900" indent="-342900" algn="just">
              <a:buFont typeface="Arial" panose="020B0604020202020204" pitchFamily="34" charset="0"/>
              <a:buChar char="•"/>
            </a:pPr>
            <a:endParaRPr lang="en-CA" sz="1800" dirty="0">
              <a:latin typeface="Calibri" panose="020F0502020204030204" pitchFamily="34" charset="0"/>
            </a:endParaRPr>
          </a:p>
          <a:p>
            <a:pPr marL="342900" indent="-342900" algn="just">
              <a:buFont typeface="Arial" panose="020B0604020202020204" pitchFamily="34" charset="0"/>
              <a:buChar char="•"/>
            </a:pPr>
            <a:r>
              <a:rPr lang="en-CA" sz="1800" dirty="0" smtClean="0">
                <a:latin typeface="Calibri" panose="020F0502020204030204" pitchFamily="34" charset="0"/>
              </a:rPr>
              <a:t>We would like to thank David Kovacek, Sarkar Siddique, Lucy Xu, Syed Ali and Nathanael Rebelo from the Ryerson University and University of Toronto for assisting in this project.</a:t>
            </a:r>
            <a:endParaRPr lang="en-CA" sz="1800" dirty="0">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76200" y="4552950"/>
            <a:ext cx="1444877" cy="524301"/>
          </a:xfrm>
          <a:prstGeom prst="rect">
            <a:avLst/>
          </a:prstGeom>
        </p:spPr>
      </p:pic>
      <p:pic>
        <p:nvPicPr>
          <p:cNvPr id="4" name="Picture 3"/>
          <p:cNvPicPr>
            <a:picLocks noChangeAspect="1"/>
          </p:cNvPicPr>
          <p:nvPr/>
        </p:nvPicPr>
        <p:blipFill>
          <a:blip r:embed="rId3"/>
          <a:stretch>
            <a:fillRect/>
          </a:stretch>
        </p:blipFill>
        <p:spPr>
          <a:xfrm>
            <a:off x="6324600" y="3257550"/>
            <a:ext cx="2152249" cy="1203408"/>
          </a:xfrm>
          <a:prstGeom prst="rect">
            <a:avLst/>
          </a:prstGeom>
        </p:spPr>
      </p:pic>
    </p:spTree>
    <p:extLst>
      <p:ext uri="{BB962C8B-B14F-4D97-AF65-F5344CB8AC3E}">
        <p14:creationId xmlns:p14="http://schemas.microsoft.com/office/powerpoint/2010/main" val="417252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9600" y="2266950"/>
            <a:ext cx="7696200" cy="523220"/>
          </a:xfrm>
          <a:prstGeom prst="rect">
            <a:avLst/>
          </a:prstGeom>
          <a:noFill/>
        </p:spPr>
        <p:txBody>
          <a:bodyPr wrap="square" rtlCol="0">
            <a:spAutoFit/>
          </a:bodyPr>
          <a:lstStyle/>
          <a:p>
            <a:pPr algn="ctr"/>
            <a:r>
              <a:rPr lang="en-CA" sz="2800" dirty="0">
                <a:latin typeface="Calibri" panose="020F0502020204030204" pitchFamily="34" charset="0"/>
              </a:rPr>
              <a:t>Thank you very much</a:t>
            </a:r>
          </a:p>
        </p:txBody>
      </p:sp>
      <p:pic>
        <p:nvPicPr>
          <p:cNvPr id="2" name="Picture 1"/>
          <p:cNvPicPr>
            <a:picLocks noChangeAspect="1"/>
          </p:cNvPicPr>
          <p:nvPr/>
        </p:nvPicPr>
        <p:blipFill>
          <a:blip r:embed="rId2"/>
          <a:stretch>
            <a:fillRect/>
          </a:stretch>
        </p:blipFill>
        <p:spPr>
          <a:xfrm>
            <a:off x="76200" y="4552950"/>
            <a:ext cx="1444877" cy="524301"/>
          </a:xfrm>
          <a:prstGeom prst="rect">
            <a:avLst/>
          </a:prstGeom>
        </p:spPr>
      </p:pic>
    </p:spTree>
    <p:extLst>
      <p:ext uri="{BB962C8B-B14F-4D97-AF65-F5344CB8AC3E}">
        <p14:creationId xmlns:p14="http://schemas.microsoft.com/office/powerpoint/2010/main" val="893195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33350"/>
            <a:ext cx="9144000" cy="914400"/>
          </a:xfrm>
        </p:spPr>
        <p:txBody>
          <a:bodyPr/>
          <a:lstStyle/>
          <a:p>
            <a:r>
              <a:rPr lang="en-CA" sz="3600" u="none" dirty="0">
                <a:solidFill>
                  <a:schemeClr val="tx1"/>
                </a:solidFill>
              </a:rPr>
              <a:t>Background</a:t>
            </a:r>
            <a:endParaRPr lang="en-US" sz="3600" u="none" dirty="0">
              <a:solidFill>
                <a:schemeClr val="tx1"/>
              </a:solidFill>
            </a:endParaRPr>
          </a:p>
        </p:txBody>
      </p:sp>
      <p:sp>
        <p:nvSpPr>
          <p:cNvPr id="5" name="Content Placeholder 4"/>
          <p:cNvSpPr>
            <a:spLocks noGrp="1"/>
          </p:cNvSpPr>
          <p:nvPr>
            <p:ph idx="1"/>
          </p:nvPr>
        </p:nvSpPr>
        <p:spPr>
          <a:xfrm>
            <a:off x="838200" y="1123950"/>
            <a:ext cx="7445380" cy="3494409"/>
          </a:xfrm>
        </p:spPr>
        <p:txBody>
          <a:bodyPr/>
          <a:lstStyle/>
          <a:p>
            <a:pPr algn="just"/>
            <a:r>
              <a:rPr lang="en-US" sz="2000" b="0" dirty="0">
                <a:solidFill>
                  <a:schemeClr val="tx1"/>
                </a:solidFill>
              </a:rPr>
              <a:t>Radiotherapy is </a:t>
            </a:r>
            <a:r>
              <a:rPr lang="en-US" sz="2000" b="0" dirty="0" smtClean="0">
                <a:solidFill>
                  <a:schemeClr val="tx1"/>
                </a:solidFill>
              </a:rPr>
              <a:t>a major </a:t>
            </a:r>
            <a:r>
              <a:rPr lang="en-US" sz="2000" b="0" dirty="0">
                <a:solidFill>
                  <a:schemeClr val="tx1"/>
                </a:solidFill>
              </a:rPr>
              <a:t>nonsurgical method used to control and treat cancer, as approximately 50% of </a:t>
            </a:r>
            <a:r>
              <a:rPr lang="en-US" sz="2000" b="0" dirty="0" smtClean="0">
                <a:solidFill>
                  <a:schemeClr val="tx1"/>
                </a:solidFill>
              </a:rPr>
              <a:t>all cancer </a:t>
            </a:r>
            <a:r>
              <a:rPr lang="en-US" sz="2000" b="0" dirty="0">
                <a:solidFill>
                  <a:schemeClr val="tx1"/>
                </a:solidFill>
              </a:rPr>
              <a:t>patients are treated with </a:t>
            </a:r>
            <a:r>
              <a:rPr lang="en-US" sz="2000" b="0" dirty="0" smtClean="0">
                <a:solidFill>
                  <a:schemeClr val="tx1"/>
                </a:solidFill>
              </a:rPr>
              <a:t>radiotherapy. Therefore, it is essential to safeguard radiation safety in radiotherapy, for radiation </a:t>
            </a:r>
            <a:r>
              <a:rPr lang="en-US" sz="2000" b="0" dirty="0">
                <a:solidFill>
                  <a:schemeClr val="tx1"/>
                </a:solidFill>
              </a:rPr>
              <a:t>staff using ionizing radiation in cancer treatment in a hospital</a:t>
            </a:r>
            <a:r>
              <a:rPr lang="en-US" sz="2000" b="0" dirty="0" smtClean="0">
                <a:solidFill>
                  <a:schemeClr val="tx1"/>
                </a:solidFill>
              </a:rPr>
              <a:t>.</a:t>
            </a:r>
          </a:p>
          <a:p>
            <a:pPr algn="just"/>
            <a:endParaRPr lang="en-CA" sz="2000" b="0" dirty="0" smtClean="0">
              <a:solidFill>
                <a:schemeClr val="tx1"/>
              </a:solidFill>
            </a:endParaRPr>
          </a:p>
          <a:p>
            <a:pPr algn="just"/>
            <a:r>
              <a:rPr lang="en-US" sz="2000" b="0" dirty="0">
                <a:solidFill>
                  <a:schemeClr val="tx1"/>
                </a:solidFill>
              </a:rPr>
              <a:t>The diversity of </a:t>
            </a:r>
            <a:r>
              <a:rPr lang="en-US" sz="2000" b="0" dirty="0" smtClean="0">
                <a:solidFill>
                  <a:schemeClr val="tx1"/>
                </a:solidFill>
              </a:rPr>
              <a:t>background, professions</a:t>
            </a:r>
            <a:r>
              <a:rPr lang="en-US" sz="2000" b="0" dirty="0">
                <a:solidFill>
                  <a:schemeClr val="tx1"/>
                </a:solidFill>
              </a:rPr>
              <a:t>, and certification requirements among different staff </a:t>
            </a:r>
            <a:r>
              <a:rPr lang="en-US" sz="2000" b="0" dirty="0" smtClean="0">
                <a:solidFill>
                  <a:schemeClr val="tx1"/>
                </a:solidFill>
              </a:rPr>
              <a:t>bring </a:t>
            </a:r>
            <a:r>
              <a:rPr lang="en-US" sz="2000" b="0" dirty="0">
                <a:solidFill>
                  <a:schemeClr val="tx1"/>
                </a:solidFill>
              </a:rPr>
              <a:t>about challenges to radiation safety protection that need to be </a:t>
            </a:r>
            <a:r>
              <a:rPr lang="en-US" sz="2000" b="0" dirty="0" smtClean="0">
                <a:solidFill>
                  <a:schemeClr val="tx1"/>
                </a:solidFill>
              </a:rPr>
              <a:t>addressed.</a:t>
            </a:r>
            <a:endParaRPr lang="en-US" sz="2000" b="0" dirty="0">
              <a:solidFill>
                <a:schemeClr val="tx1"/>
              </a:solidFill>
            </a:endParaRPr>
          </a:p>
        </p:txBody>
      </p:sp>
      <p:pic>
        <p:nvPicPr>
          <p:cNvPr id="6" name="Picture 5"/>
          <p:cNvPicPr>
            <a:picLocks noChangeAspect="1"/>
          </p:cNvPicPr>
          <p:nvPr/>
        </p:nvPicPr>
        <p:blipFill>
          <a:blip r:embed="rId2"/>
          <a:stretch>
            <a:fillRect/>
          </a:stretch>
        </p:blipFill>
        <p:spPr>
          <a:xfrm>
            <a:off x="115762" y="4552950"/>
            <a:ext cx="1444877" cy="524301"/>
          </a:xfrm>
          <a:prstGeom prst="rect">
            <a:avLst/>
          </a:prstGeom>
        </p:spPr>
      </p:pic>
    </p:spTree>
    <p:extLst>
      <p:ext uri="{BB962C8B-B14F-4D97-AF65-F5344CB8AC3E}">
        <p14:creationId xmlns:p14="http://schemas.microsoft.com/office/powerpoint/2010/main" val="331777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33350"/>
            <a:ext cx="9144000" cy="914400"/>
          </a:xfrm>
        </p:spPr>
        <p:txBody>
          <a:bodyPr/>
          <a:lstStyle/>
          <a:p>
            <a:r>
              <a:rPr lang="en-CA" sz="3600" u="none" dirty="0">
                <a:solidFill>
                  <a:schemeClr val="tx1"/>
                </a:solidFill>
              </a:rPr>
              <a:t>Background</a:t>
            </a:r>
            <a:endParaRPr lang="en-US" sz="3600" u="none" dirty="0">
              <a:solidFill>
                <a:schemeClr val="tx1"/>
              </a:solidFill>
            </a:endParaRPr>
          </a:p>
        </p:txBody>
      </p:sp>
      <p:sp>
        <p:nvSpPr>
          <p:cNvPr id="5" name="Content Placeholder 4"/>
          <p:cNvSpPr>
            <a:spLocks noGrp="1"/>
          </p:cNvSpPr>
          <p:nvPr>
            <p:ph idx="1"/>
          </p:nvPr>
        </p:nvSpPr>
        <p:spPr>
          <a:xfrm>
            <a:off x="838200" y="1080035"/>
            <a:ext cx="7445380" cy="3265810"/>
          </a:xfrm>
        </p:spPr>
        <p:txBody>
          <a:bodyPr/>
          <a:lstStyle/>
          <a:p>
            <a:pPr algn="just"/>
            <a:r>
              <a:rPr lang="en-CA" sz="2000" b="0" dirty="0" smtClean="0">
                <a:solidFill>
                  <a:schemeClr val="tx1"/>
                </a:solidFill>
              </a:rPr>
              <a:t>Radiation safety training is required for different staff working in the cancer hospital/centre. The staff include radiation therapist, radiation oncologist, neurosurgeon, medical physics staff, nursing, service staff, and supervisor/manager.</a:t>
            </a:r>
            <a:endParaRPr lang="en-CA" sz="2000" b="0" dirty="0">
              <a:solidFill>
                <a:schemeClr val="tx1"/>
              </a:solidFill>
            </a:endParaRPr>
          </a:p>
          <a:p>
            <a:pPr algn="just"/>
            <a:endParaRPr lang="en-CA" sz="2000" b="0" dirty="0">
              <a:solidFill>
                <a:schemeClr val="tx1"/>
              </a:solidFill>
            </a:endParaRPr>
          </a:p>
          <a:p>
            <a:pPr algn="just"/>
            <a:r>
              <a:rPr lang="en-CA" sz="2000" b="0" dirty="0" smtClean="0">
                <a:solidFill>
                  <a:schemeClr val="tx1"/>
                </a:solidFill>
              </a:rPr>
              <a:t>There are many in-person training courses such as radiation safety orientation, initial radiation safety training, refresher training, update training, remedial training and so on. </a:t>
            </a:r>
            <a:endParaRPr lang="en-US" sz="2000" b="0" dirty="0">
              <a:solidFill>
                <a:schemeClr val="tx1"/>
              </a:solidFill>
            </a:endParaRPr>
          </a:p>
        </p:txBody>
      </p:sp>
      <p:pic>
        <p:nvPicPr>
          <p:cNvPr id="2" name="Picture 1"/>
          <p:cNvPicPr>
            <a:picLocks noChangeAspect="1"/>
          </p:cNvPicPr>
          <p:nvPr/>
        </p:nvPicPr>
        <p:blipFill>
          <a:blip r:embed="rId2"/>
          <a:stretch>
            <a:fillRect/>
          </a:stretch>
        </p:blipFill>
        <p:spPr>
          <a:xfrm>
            <a:off x="115762" y="4496829"/>
            <a:ext cx="1444877" cy="524301"/>
          </a:xfrm>
          <a:prstGeom prst="rect">
            <a:avLst/>
          </a:prstGeom>
        </p:spPr>
      </p:pic>
    </p:spTree>
    <p:extLst>
      <p:ext uri="{BB962C8B-B14F-4D97-AF65-F5344CB8AC3E}">
        <p14:creationId xmlns:p14="http://schemas.microsoft.com/office/powerpoint/2010/main" val="362222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33350"/>
            <a:ext cx="9144000" cy="914400"/>
          </a:xfrm>
        </p:spPr>
        <p:txBody>
          <a:bodyPr/>
          <a:lstStyle/>
          <a:p>
            <a:r>
              <a:rPr lang="en-CA" sz="3600" u="none" dirty="0">
                <a:solidFill>
                  <a:schemeClr val="tx1"/>
                </a:solidFill>
              </a:rPr>
              <a:t>Background</a:t>
            </a:r>
            <a:endParaRPr lang="en-US" sz="3600" u="none" dirty="0">
              <a:solidFill>
                <a:schemeClr val="tx1"/>
              </a:solidFill>
            </a:endParaRPr>
          </a:p>
        </p:txBody>
      </p:sp>
      <p:sp>
        <p:nvSpPr>
          <p:cNvPr id="5" name="Content Placeholder 4"/>
          <p:cNvSpPr>
            <a:spLocks noGrp="1"/>
          </p:cNvSpPr>
          <p:nvPr>
            <p:ph idx="1"/>
          </p:nvPr>
        </p:nvSpPr>
        <p:spPr>
          <a:xfrm>
            <a:off x="838200" y="1123950"/>
            <a:ext cx="7445380" cy="2732410"/>
          </a:xfrm>
        </p:spPr>
        <p:txBody>
          <a:bodyPr/>
          <a:lstStyle/>
          <a:p>
            <a:pPr algn="just"/>
            <a:r>
              <a:rPr lang="en-CA" sz="2000" b="0" dirty="0" smtClean="0">
                <a:solidFill>
                  <a:schemeClr val="tx1"/>
                </a:solidFill>
              </a:rPr>
              <a:t>During the pandemic period, it is difficult to deliver training courses in-person to staff for radiation safety. Online training is possible but is restricted virtually for PC.</a:t>
            </a:r>
            <a:endParaRPr lang="en-CA" sz="2000" b="0" dirty="0">
              <a:solidFill>
                <a:schemeClr val="tx1"/>
              </a:solidFill>
            </a:endParaRPr>
          </a:p>
          <a:p>
            <a:pPr algn="just"/>
            <a:endParaRPr lang="en-CA" sz="2000" b="0" dirty="0">
              <a:solidFill>
                <a:schemeClr val="tx1"/>
              </a:solidFill>
            </a:endParaRPr>
          </a:p>
          <a:p>
            <a:pPr algn="just"/>
            <a:r>
              <a:rPr lang="en-CA" sz="2000" b="0" dirty="0" smtClean="0">
                <a:solidFill>
                  <a:schemeClr val="tx1"/>
                </a:solidFill>
              </a:rPr>
              <a:t>Radiation safety training on a mobile device or Internet-of-things is desired because the trainee does not need to present in the classroom or in front of a laptop/desktop.</a:t>
            </a:r>
            <a:endParaRPr lang="en-US" sz="2000" b="0" dirty="0">
              <a:solidFill>
                <a:schemeClr val="tx1"/>
              </a:solidFill>
            </a:endParaRPr>
          </a:p>
        </p:txBody>
      </p:sp>
      <p:pic>
        <p:nvPicPr>
          <p:cNvPr id="2" name="Picture 1"/>
          <p:cNvPicPr>
            <a:picLocks noChangeAspect="1"/>
          </p:cNvPicPr>
          <p:nvPr/>
        </p:nvPicPr>
        <p:blipFill>
          <a:blip r:embed="rId2"/>
          <a:stretch>
            <a:fillRect/>
          </a:stretch>
        </p:blipFill>
        <p:spPr>
          <a:xfrm>
            <a:off x="115762" y="4496829"/>
            <a:ext cx="1444877" cy="524301"/>
          </a:xfrm>
          <a:prstGeom prst="rect">
            <a:avLst/>
          </a:prstGeom>
        </p:spPr>
      </p:pic>
    </p:spTree>
    <p:extLst>
      <p:ext uri="{BB962C8B-B14F-4D97-AF65-F5344CB8AC3E}">
        <p14:creationId xmlns:p14="http://schemas.microsoft.com/office/powerpoint/2010/main" val="110716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9310" y="1352550"/>
            <a:ext cx="7445380" cy="2743200"/>
          </a:xfrm>
        </p:spPr>
        <p:txBody>
          <a:bodyPr/>
          <a:lstStyle/>
          <a:p>
            <a:pPr algn="just"/>
            <a:r>
              <a:rPr lang="en-US" sz="2000" b="0" dirty="0" smtClean="0">
                <a:solidFill>
                  <a:schemeClr val="tx1"/>
                </a:solidFill>
              </a:rPr>
              <a:t>We created an </a:t>
            </a:r>
            <a:r>
              <a:rPr lang="en-US" sz="2000" b="0" dirty="0">
                <a:solidFill>
                  <a:schemeClr val="tx1"/>
                </a:solidFill>
              </a:rPr>
              <a:t>AI Chatbot </a:t>
            </a:r>
            <a:r>
              <a:rPr lang="en-US" sz="2000" b="0" dirty="0" smtClean="0">
                <a:solidFill>
                  <a:schemeClr val="tx1"/>
                </a:solidFill>
              </a:rPr>
              <a:t>for </a:t>
            </a:r>
            <a:r>
              <a:rPr lang="en-US" sz="2000" b="0" dirty="0">
                <a:solidFill>
                  <a:schemeClr val="tx1"/>
                </a:solidFill>
              </a:rPr>
              <a:t>radiation safety training in radiotherapy. The Bot was for </a:t>
            </a:r>
            <a:r>
              <a:rPr lang="en-US" sz="2000" b="0" dirty="0" smtClean="0">
                <a:solidFill>
                  <a:schemeClr val="tx1"/>
                </a:solidFill>
              </a:rPr>
              <a:t>radiation </a:t>
            </a:r>
            <a:r>
              <a:rPr lang="en-US" sz="2000" b="0" dirty="0">
                <a:solidFill>
                  <a:schemeClr val="tx1"/>
                </a:solidFill>
              </a:rPr>
              <a:t>oncologists, medical physicists and radiotherapists, working in a cancer center, so that they could learn and refresh their radiation safety knowledge without attending the classroom session in the </a:t>
            </a:r>
            <a:r>
              <a:rPr lang="en-US" sz="2000" b="0" dirty="0" smtClean="0">
                <a:solidFill>
                  <a:schemeClr val="tx1"/>
                </a:solidFill>
              </a:rPr>
              <a:t>centre. </a:t>
            </a:r>
            <a:r>
              <a:rPr lang="en-US" sz="2000" b="0" dirty="0">
                <a:solidFill>
                  <a:schemeClr val="tx1"/>
                </a:solidFill>
              </a:rPr>
              <a:t>This is </a:t>
            </a:r>
            <a:r>
              <a:rPr lang="en-US" sz="2000" b="0" dirty="0" smtClean="0">
                <a:solidFill>
                  <a:schemeClr val="tx1"/>
                </a:solidFill>
              </a:rPr>
              <a:t>important </a:t>
            </a:r>
            <a:r>
              <a:rPr lang="en-US" sz="2000" b="0" dirty="0">
                <a:solidFill>
                  <a:schemeClr val="tx1"/>
                </a:solidFill>
              </a:rPr>
              <a:t>in the pandemic period, when face-to-face communication between hospital staff should be kept to a minimum. </a:t>
            </a:r>
          </a:p>
        </p:txBody>
      </p:sp>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Motivation</a:t>
            </a:r>
            <a:endParaRPr lang="en-US" sz="3600" u="none" dirty="0">
              <a:solidFill>
                <a:schemeClr val="tx1"/>
              </a:solidFill>
            </a:endParaRPr>
          </a:p>
        </p:txBody>
      </p:sp>
      <p:pic>
        <p:nvPicPr>
          <p:cNvPr id="5" name="Picture 4"/>
          <p:cNvPicPr>
            <a:picLocks noChangeAspect="1"/>
          </p:cNvPicPr>
          <p:nvPr/>
        </p:nvPicPr>
        <p:blipFill>
          <a:blip r:embed="rId2"/>
          <a:stretch>
            <a:fillRect/>
          </a:stretch>
        </p:blipFill>
        <p:spPr>
          <a:xfrm>
            <a:off x="126871" y="4552950"/>
            <a:ext cx="1444877" cy="524301"/>
          </a:xfrm>
          <a:prstGeom prst="rect">
            <a:avLst/>
          </a:prstGeom>
        </p:spPr>
      </p:pic>
    </p:spTree>
    <p:extLst>
      <p:ext uri="{BB962C8B-B14F-4D97-AF65-F5344CB8AC3E}">
        <p14:creationId xmlns:p14="http://schemas.microsoft.com/office/powerpoint/2010/main" val="2562261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9310" y="1352550"/>
            <a:ext cx="7445380" cy="2743200"/>
          </a:xfrm>
        </p:spPr>
        <p:txBody>
          <a:bodyPr/>
          <a:lstStyle/>
          <a:p>
            <a:pPr algn="just"/>
            <a:r>
              <a:rPr lang="en-US" sz="2000" b="0" dirty="0">
                <a:solidFill>
                  <a:schemeClr val="tx1"/>
                </a:solidFill>
                <a:latin typeface="AdvOT77db9845"/>
              </a:rPr>
              <a:t>The Bot is built on IBM</a:t>
            </a:r>
            <a:r>
              <a:rPr lang="en-US" sz="2000" b="0" dirty="0">
                <a:solidFill>
                  <a:schemeClr val="tx1"/>
                </a:solidFill>
                <a:latin typeface="AdvOT77db9845+20"/>
              </a:rPr>
              <a:t>’</a:t>
            </a:r>
            <a:r>
              <a:rPr lang="en-US" sz="2000" b="0" dirty="0">
                <a:solidFill>
                  <a:schemeClr val="tx1"/>
                </a:solidFill>
                <a:latin typeface="AdvOT77db9845"/>
              </a:rPr>
              <a:t>s Watson Assistant </a:t>
            </a:r>
            <a:r>
              <a:rPr lang="en-US" sz="2000" b="0" dirty="0" smtClean="0">
                <a:solidFill>
                  <a:schemeClr val="tx1"/>
                </a:solidFill>
                <a:latin typeface="AdvOT77db9845"/>
              </a:rPr>
              <a:t>platform </a:t>
            </a:r>
            <a:r>
              <a:rPr lang="en-US" sz="2000" b="0" dirty="0">
                <a:solidFill>
                  <a:schemeClr val="tx1"/>
                </a:solidFill>
                <a:latin typeface="AdvOT77db9845"/>
              </a:rPr>
              <a:t>because it provides a relatively easy way to </a:t>
            </a:r>
            <a:r>
              <a:rPr lang="en-US" sz="2000" b="0" dirty="0" smtClean="0">
                <a:solidFill>
                  <a:schemeClr val="tx1"/>
                </a:solidFill>
                <a:latin typeface="AdvOT77db9845"/>
              </a:rPr>
              <a:t>use interface</a:t>
            </a:r>
            <a:r>
              <a:rPr lang="en-US" sz="2000" b="0" dirty="0">
                <a:solidFill>
                  <a:schemeClr val="tx1"/>
                </a:solidFill>
                <a:latin typeface="AdvOT77db9845"/>
              </a:rPr>
              <a:t>, along with simple but powerful integration tools that allow it to be used through different </a:t>
            </a:r>
            <a:r>
              <a:rPr lang="en-US" sz="2000" b="0" dirty="0" smtClean="0">
                <a:solidFill>
                  <a:schemeClr val="tx1"/>
                </a:solidFill>
                <a:latin typeface="AdvOT77db9845"/>
              </a:rPr>
              <a:t>channels such </a:t>
            </a:r>
            <a:r>
              <a:rPr lang="en-US" sz="2000" b="0" dirty="0">
                <a:solidFill>
                  <a:schemeClr val="tx1"/>
                </a:solidFill>
                <a:latin typeface="AdvOT77db9845"/>
              </a:rPr>
              <a:t>as </a:t>
            </a:r>
            <a:r>
              <a:rPr lang="en-US" sz="2000" b="0" dirty="0" err="1" smtClean="0">
                <a:solidFill>
                  <a:schemeClr val="tx1"/>
                </a:solidFill>
                <a:latin typeface="AdvOT77db9845"/>
              </a:rPr>
              <a:t>Webchat</a:t>
            </a:r>
            <a:r>
              <a:rPr lang="en-US" sz="2000" b="0" dirty="0" smtClean="0">
                <a:solidFill>
                  <a:schemeClr val="tx1"/>
                </a:solidFill>
                <a:latin typeface="AdvOT77db9845"/>
              </a:rPr>
              <a:t> </a:t>
            </a:r>
            <a:r>
              <a:rPr lang="en-US" sz="2000" b="0" dirty="0">
                <a:solidFill>
                  <a:schemeClr val="tx1"/>
                </a:solidFill>
                <a:latin typeface="AdvOT77db9845"/>
              </a:rPr>
              <a:t>on any Internet-of-things</a:t>
            </a:r>
            <a:endParaRPr lang="en-US" sz="2000" b="0" dirty="0">
              <a:solidFill>
                <a:schemeClr val="tx1"/>
              </a:solidFill>
            </a:endParaRPr>
          </a:p>
        </p:txBody>
      </p:sp>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Motivation</a:t>
            </a:r>
            <a:endParaRPr lang="en-US" sz="3600" u="none" dirty="0">
              <a:solidFill>
                <a:schemeClr val="tx1"/>
              </a:solidFill>
            </a:endParaRPr>
          </a:p>
        </p:txBody>
      </p:sp>
      <p:pic>
        <p:nvPicPr>
          <p:cNvPr id="5" name="Picture 4"/>
          <p:cNvPicPr>
            <a:picLocks noChangeAspect="1"/>
          </p:cNvPicPr>
          <p:nvPr/>
        </p:nvPicPr>
        <p:blipFill>
          <a:blip r:embed="rId2"/>
          <a:stretch>
            <a:fillRect/>
          </a:stretch>
        </p:blipFill>
        <p:spPr>
          <a:xfrm>
            <a:off x="126871" y="4552950"/>
            <a:ext cx="1444877" cy="524301"/>
          </a:xfrm>
          <a:prstGeom prst="rect">
            <a:avLst/>
          </a:prstGeom>
        </p:spPr>
      </p:pic>
    </p:spTree>
    <p:extLst>
      <p:ext uri="{BB962C8B-B14F-4D97-AF65-F5344CB8AC3E}">
        <p14:creationId xmlns:p14="http://schemas.microsoft.com/office/powerpoint/2010/main" val="1931919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9310" y="1352550"/>
            <a:ext cx="7445380" cy="1856305"/>
          </a:xfrm>
        </p:spPr>
        <p:txBody>
          <a:bodyPr/>
          <a:lstStyle/>
          <a:p>
            <a:pPr algn="just"/>
            <a:r>
              <a:rPr lang="en-CA" sz="2000" b="0" dirty="0">
                <a:solidFill>
                  <a:schemeClr val="tx1"/>
                </a:solidFill>
              </a:rPr>
              <a:t>A Chatbot is a form of a computer system that lets humans use natural human language to interact with computers.</a:t>
            </a:r>
          </a:p>
          <a:p>
            <a:pPr marL="0" indent="0" algn="just">
              <a:buNone/>
            </a:pPr>
            <a:endParaRPr lang="en-CA" sz="2000" b="0" dirty="0">
              <a:solidFill>
                <a:schemeClr val="tx1"/>
              </a:solidFill>
            </a:endParaRPr>
          </a:p>
          <a:p>
            <a:pPr algn="just"/>
            <a:r>
              <a:rPr lang="en-CA" sz="2000" b="0" dirty="0">
                <a:solidFill>
                  <a:schemeClr val="tx1"/>
                </a:solidFill>
              </a:rPr>
              <a:t>The idea of a Chatbot </a:t>
            </a:r>
            <a:r>
              <a:rPr lang="en-CA" sz="2000" b="0" dirty="0" smtClean="0">
                <a:solidFill>
                  <a:schemeClr val="tx1"/>
                </a:solidFill>
              </a:rPr>
              <a:t>was not new but was first </a:t>
            </a:r>
            <a:r>
              <a:rPr lang="en-CA" sz="2000" b="0" dirty="0">
                <a:solidFill>
                  <a:schemeClr val="tx1"/>
                </a:solidFill>
              </a:rPr>
              <a:t>introduced in 1950 when Alan Turing proposed the question, “Can machines think?”. </a:t>
            </a:r>
            <a:endParaRPr lang="en-US" sz="2000" b="0" dirty="0">
              <a:solidFill>
                <a:schemeClr val="tx1"/>
              </a:solidFill>
            </a:endParaRPr>
          </a:p>
        </p:txBody>
      </p:sp>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What is Chatbot?</a:t>
            </a:r>
            <a:endParaRPr lang="en-US" sz="3600" u="none" dirty="0">
              <a:solidFill>
                <a:schemeClr val="tx1"/>
              </a:solidFill>
            </a:endParaRPr>
          </a:p>
        </p:txBody>
      </p:sp>
      <p:pic>
        <p:nvPicPr>
          <p:cNvPr id="4" name="Picture 3"/>
          <p:cNvPicPr>
            <a:picLocks noChangeAspect="1"/>
          </p:cNvPicPr>
          <p:nvPr/>
        </p:nvPicPr>
        <p:blipFill>
          <a:blip r:embed="rId2"/>
          <a:stretch>
            <a:fillRect/>
          </a:stretch>
        </p:blipFill>
        <p:spPr>
          <a:xfrm>
            <a:off x="76200" y="4552950"/>
            <a:ext cx="1444877" cy="524301"/>
          </a:xfrm>
          <a:prstGeom prst="rect">
            <a:avLst/>
          </a:prstGeom>
        </p:spPr>
      </p:pic>
      <p:sp>
        <p:nvSpPr>
          <p:cNvPr id="5" name="Rectangle 4"/>
          <p:cNvSpPr/>
          <p:nvPr/>
        </p:nvSpPr>
        <p:spPr>
          <a:xfrm>
            <a:off x="849310" y="3714750"/>
            <a:ext cx="6084890" cy="338554"/>
          </a:xfrm>
          <a:prstGeom prst="rect">
            <a:avLst/>
          </a:prstGeom>
        </p:spPr>
        <p:txBody>
          <a:bodyPr wrap="square">
            <a:spAutoFit/>
          </a:bodyPr>
          <a:lstStyle/>
          <a:p>
            <a:r>
              <a:rPr lang="en-CA" sz="1600" dirty="0">
                <a:latin typeface="Calibri" panose="020F0502020204030204" pitchFamily="34" charset="0"/>
              </a:rPr>
              <a:t>Turing AM. </a:t>
            </a:r>
            <a:r>
              <a:rPr lang="en-CA" sz="1600" i="1" dirty="0">
                <a:latin typeface="Calibri" panose="020F0502020204030204" pitchFamily="34" charset="0"/>
              </a:rPr>
              <a:t>The world of mathematics</a:t>
            </a:r>
            <a:r>
              <a:rPr lang="en-CA" sz="1600" dirty="0">
                <a:latin typeface="Calibri" panose="020F0502020204030204" pitchFamily="34" charset="0"/>
              </a:rPr>
              <a:t>. 1956;</a:t>
            </a:r>
            <a:r>
              <a:rPr lang="en-CA" sz="1600" b="1" dirty="0">
                <a:latin typeface="Calibri" panose="020F0502020204030204" pitchFamily="34" charset="0"/>
              </a:rPr>
              <a:t>4</a:t>
            </a:r>
            <a:r>
              <a:rPr lang="en-CA" sz="1600" dirty="0">
                <a:latin typeface="Calibri" panose="020F0502020204030204" pitchFamily="34" charset="0"/>
              </a:rPr>
              <a:t>:2099-123.</a:t>
            </a:r>
            <a:endParaRPr lang="en-US" sz="1600" dirty="0">
              <a:latin typeface="Calibri" panose="020F0502020204030204" pitchFamily="34" charset="0"/>
            </a:endParaRPr>
          </a:p>
        </p:txBody>
      </p:sp>
    </p:spTree>
    <p:extLst>
      <p:ext uri="{BB962C8B-B14F-4D97-AF65-F5344CB8AC3E}">
        <p14:creationId xmlns:p14="http://schemas.microsoft.com/office/powerpoint/2010/main" val="3193293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09550"/>
            <a:ext cx="9144000" cy="914400"/>
          </a:xfrm>
        </p:spPr>
        <p:txBody>
          <a:bodyPr/>
          <a:lstStyle/>
          <a:p>
            <a:r>
              <a:rPr lang="en-CA" sz="3600" u="none" dirty="0">
                <a:solidFill>
                  <a:schemeClr val="tx1"/>
                </a:solidFill>
              </a:rPr>
              <a:t>Simple Workflow of Chatbot</a:t>
            </a:r>
            <a:endParaRPr lang="en-US" sz="3600" u="none" dirty="0">
              <a:solidFill>
                <a:schemeClr val="tx1"/>
              </a:solidFill>
            </a:endParaRPr>
          </a:p>
        </p:txBody>
      </p:sp>
      <p:pic>
        <p:nvPicPr>
          <p:cNvPr id="5" name="Picture 4"/>
          <p:cNvPicPr>
            <a:picLocks noChangeAspect="1"/>
          </p:cNvPicPr>
          <p:nvPr/>
        </p:nvPicPr>
        <p:blipFill>
          <a:blip r:embed="rId2"/>
          <a:stretch>
            <a:fillRect/>
          </a:stretch>
        </p:blipFill>
        <p:spPr>
          <a:xfrm>
            <a:off x="1905000" y="1352550"/>
            <a:ext cx="5214777" cy="3048000"/>
          </a:xfrm>
          <a:prstGeom prst="rect">
            <a:avLst/>
          </a:prstGeom>
        </p:spPr>
      </p:pic>
      <p:pic>
        <p:nvPicPr>
          <p:cNvPr id="6" name="Picture 5"/>
          <p:cNvPicPr>
            <a:picLocks noChangeAspect="1"/>
          </p:cNvPicPr>
          <p:nvPr/>
        </p:nvPicPr>
        <p:blipFill>
          <a:blip r:embed="rId3"/>
          <a:stretch>
            <a:fillRect/>
          </a:stretch>
        </p:blipFill>
        <p:spPr>
          <a:xfrm>
            <a:off x="76200" y="4552950"/>
            <a:ext cx="1444877" cy="524301"/>
          </a:xfrm>
          <a:prstGeom prst="rect">
            <a:avLst/>
          </a:prstGeom>
        </p:spPr>
      </p:pic>
    </p:spTree>
    <p:extLst>
      <p:ext uri="{BB962C8B-B14F-4D97-AF65-F5344CB8AC3E}">
        <p14:creationId xmlns:p14="http://schemas.microsoft.com/office/powerpoint/2010/main" val="303065133"/>
      </p:ext>
    </p:extLst>
  </p:cSld>
  <p:clrMapOvr>
    <a:masterClrMapping/>
  </p:clrMapOvr>
</p:sld>
</file>

<file path=ppt/theme/theme1.xml><?xml version="1.0" encoding="utf-8"?>
<a:theme xmlns:a="http://schemas.openxmlformats.org/drawingml/2006/main" name="utdro_samp">
  <a:themeElements>
    <a:clrScheme name="utdro_sa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tdro_samp">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utdro_sa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tdro_sam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tdro_sam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tdro_sam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tdro_sam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tdro_sam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tdro_samp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tdro_sam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tdro_sam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tdro_sam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tdro_sam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tdro_sam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ogo Slide">
  <a:themeElements>
    <a:clrScheme name="">
      <a:dk1>
        <a:srgbClr val="969696"/>
      </a:dk1>
      <a:lt1>
        <a:srgbClr val="FFFFFF"/>
      </a:lt1>
      <a:dk2>
        <a:srgbClr val="3848A3"/>
      </a:dk2>
      <a:lt2>
        <a:srgbClr val="FFFF00"/>
      </a:lt2>
      <a:accent1>
        <a:srgbClr val="00CC99"/>
      </a:accent1>
      <a:accent2>
        <a:srgbClr val="CC3300"/>
      </a:accent2>
      <a:accent3>
        <a:srgbClr val="AEB1CE"/>
      </a:accent3>
      <a:accent4>
        <a:srgbClr val="DADADA"/>
      </a:accent4>
      <a:accent5>
        <a:srgbClr val="AAE2CA"/>
      </a:accent5>
      <a:accent6>
        <a:srgbClr val="B92D00"/>
      </a:accent6>
      <a:hlink>
        <a:srgbClr val="CCCCFF"/>
      </a:hlink>
      <a:folHlink>
        <a:srgbClr val="B2B2B2"/>
      </a:folHlink>
    </a:clrScheme>
    <a:fontScheme name="Logo Slid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3848A3"/>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3848A3"/>
            </a:solidFill>
            <a:effectLst/>
            <a:latin typeface="Times New Roman" charset="0"/>
            <a:ea typeface="ＭＳ Ｐゴシック" charset="0"/>
          </a:defRPr>
        </a:defPPr>
      </a:lstStyle>
    </a:lnDef>
  </a:objectDefaults>
  <a:extraClrSchemeLst>
    <a:extraClrScheme>
      <a:clrScheme name="Logo Sli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ogo Slid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ogo Slid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ogo Slid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ogo Slid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ogo Slid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ogo Slid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HD:Users:Shared:Current Year:ESlapnicar:utdro_samp.pot</Template>
  <TotalTime>24593</TotalTime>
  <Words>1269</Words>
  <Application>Microsoft Office PowerPoint</Application>
  <PresentationFormat>On-screen Show (16:9)</PresentationFormat>
  <Paragraphs>80</Paragraphs>
  <Slides>23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ＭＳ Ｐゴシック</vt:lpstr>
      <vt:lpstr>AdvOT77db9845</vt:lpstr>
      <vt:lpstr>AdvOT77db9845+20</vt:lpstr>
      <vt:lpstr>Arial</vt:lpstr>
      <vt:lpstr>Calibri</vt:lpstr>
      <vt:lpstr>Times New Roman</vt:lpstr>
      <vt:lpstr>ヒラギノ角ゴ Pro W3</vt:lpstr>
      <vt:lpstr>utdro_samp</vt:lpstr>
      <vt:lpstr>Logo Slide</vt:lpstr>
      <vt:lpstr>Creating a Chatbot for Radiation Safety Training in Radiotherapy </vt:lpstr>
      <vt:lpstr>Aim</vt:lpstr>
      <vt:lpstr>Background</vt:lpstr>
      <vt:lpstr>Background</vt:lpstr>
      <vt:lpstr>Background</vt:lpstr>
      <vt:lpstr>Motivation</vt:lpstr>
      <vt:lpstr>Motivation</vt:lpstr>
      <vt:lpstr>What is Chatbot?</vt:lpstr>
      <vt:lpstr>Simple Workflow of Chatbot</vt:lpstr>
      <vt:lpstr>Chatbot and Machine Learning</vt:lpstr>
      <vt:lpstr>Chatbot and Machine Learning</vt:lpstr>
      <vt:lpstr>Create a Chatbot</vt:lpstr>
      <vt:lpstr>Workflow</vt:lpstr>
      <vt:lpstr>Design of Bot</vt:lpstr>
      <vt:lpstr>Design of Bot</vt:lpstr>
      <vt:lpstr>Results</vt:lpstr>
      <vt:lpstr>Results</vt:lpstr>
      <vt:lpstr>Results</vt:lpstr>
      <vt:lpstr>Results</vt:lpstr>
      <vt:lpstr>Discussion</vt:lpstr>
      <vt:lpstr>Conclusion</vt:lpstr>
      <vt:lpstr>Acknowledgments</vt:lpstr>
      <vt:lpstr>PowerPoint Presentation</vt:lpstr>
    </vt:vector>
  </TitlesOfParts>
  <Company>PhotoGraphics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Retrospective Study of  Volume Changes in  Two Pathological Subtypes of Sarcomas Using Deformation Image Registration</dc:title>
  <dc:creator>Matthew Villagonzalo</dc:creator>
  <cp:lastModifiedBy>Chow, James</cp:lastModifiedBy>
  <cp:revision>1094</cp:revision>
  <dcterms:created xsi:type="dcterms:W3CDTF">2009-01-06T18:03:04Z</dcterms:created>
  <dcterms:modified xsi:type="dcterms:W3CDTF">2022-03-27T13:57:46Z</dcterms:modified>
</cp:coreProperties>
</file>