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95" r:id="rId2"/>
    <p:sldMasterId id="2147483702" r:id="rId3"/>
  </p:sldMasterIdLst>
  <p:notesMasterIdLst>
    <p:notesMasterId r:id="rId35"/>
  </p:notesMasterIdLst>
  <p:sldIdLst>
    <p:sldId id="332" r:id="rId4"/>
    <p:sldId id="333" r:id="rId5"/>
    <p:sldId id="452" r:id="rId6"/>
    <p:sldId id="335" r:id="rId7"/>
    <p:sldId id="334" r:id="rId8"/>
    <p:sldId id="338" r:id="rId9"/>
    <p:sldId id="416" r:id="rId10"/>
    <p:sldId id="454" r:id="rId11"/>
    <p:sldId id="455" r:id="rId12"/>
    <p:sldId id="458" r:id="rId13"/>
    <p:sldId id="461" r:id="rId14"/>
    <p:sldId id="411" r:id="rId15"/>
    <p:sldId id="462" r:id="rId16"/>
    <p:sldId id="463" r:id="rId17"/>
    <p:sldId id="470" r:id="rId18"/>
    <p:sldId id="412" r:id="rId19"/>
    <p:sldId id="413" r:id="rId20"/>
    <p:sldId id="414" r:id="rId21"/>
    <p:sldId id="415" r:id="rId22"/>
    <p:sldId id="408" r:id="rId23"/>
    <p:sldId id="341" r:id="rId24"/>
    <p:sldId id="342" r:id="rId25"/>
    <p:sldId id="348" r:id="rId26"/>
    <p:sldId id="351" r:id="rId27"/>
    <p:sldId id="439" r:id="rId28"/>
    <p:sldId id="418" r:id="rId29"/>
    <p:sldId id="445" r:id="rId30"/>
    <p:sldId id="446" r:id="rId31"/>
    <p:sldId id="447" r:id="rId32"/>
    <p:sldId id="435" r:id="rId33"/>
    <p:sldId id="407" r:id="rId34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47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elec, Michael" initials="MV" lastIdx="7" clrIdx="0"/>
  <p:cmAuthor id="1" name="Mike" initials="MV" lastIdx="7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F64"/>
    <a:srgbClr val="00FF00"/>
    <a:srgbClr val="75FFFF"/>
    <a:srgbClr val="FF00FF"/>
    <a:srgbClr val="00FFFF"/>
    <a:srgbClr val="CCFFFF"/>
    <a:srgbClr val="66FF99"/>
    <a:srgbClr val="66FFFF"/>
    <a:srgbClr val="FFFFCC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81" autoAdjust="0"/>
    <p:restoredTop sz="93054" autoAdjust="0"/>
  </p:normalViewPr>
  <p:slideViewPr>
    <p:cSldViewPr>
      <p:cViewPr varScale="1">
        <p:scale>
          <a:sx n="94" d="100"/>
          <a:sy n="94" d="100"/>
        </p:scale>
        <p:origin x="162" y="78"/>
      </p:cViewPr>
      <p:guideLst>
        <p:guide orient="horz" pos="3047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6400" y="696913"/>
            <a:ext cx="61976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0" y="4415790"/>
            <a:ext cx="5140960" cy="4183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B72308B-DF7A-43A2-BCBD-95BA44B015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7404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ヒラギノ角ゴ Pro W3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1EAD1C-FA10-4AF8-92AB-BF04BC48BCEA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15462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430213" y="719138"/>
            <a:ext cx="6148387" cy="345916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7575" y="4394200"/>
            <a:ext cx="5170488" cy="41798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3177" tIns="46589" rIns="93177" bIns="46589"/>
          <a:lstStyle/>
          <a:p>
            <a:r>
              <a:rPr lang="en-US" altLang="en-US" sz="1000"/>
              <a:t>Goal was to escalate the PTV to a higher dose while still meeting all normal tissue constraints as defined by our dose escalation protocol</a:t>
            </a:r>
          </a:p>
          <a:p>
            <a:r>
              <a:rPr lang="en-US" altLang="en-US" sz="1000"/>
              <a:t>The plan is slightly different from the 66 Gy plan to spare more of the cord, and 95 % is still met in the PTV</a:t>
            </a:r>
          </a:p>
          <a:p>
            <a:r>
              <a:rPr lang="en-US" altLang="en-US" sz="1000"/>
              <a:t>The esophagus and cord were limiting structures</a:t>
            </a:r>
          </a:p>
          <a:p>
            <a:r>
              <a:rPr lang="en-US" altLang="en-US" sz="1000"/>
              <a:t>The heart was uninvolved, and bilateral lung constraints were easily met</a:t>
            </a:r>
          </a:p>
          <a:p>
            <a:r>
              <a:rPr lang="en-US" altLang="en-US" sz="1000"/>
              <a:t>We were able to escalate the dose to 92 Gy to the PTV</a:t>
            </a:r>
          </a:p>
          <a:p>
            <a:endParaRPr lang="en-US" altLang="en-US" sz="1000"/>
          </a:p>
          <a:p>
            <a:r>
              <a:rPr lang="en-US" altLang="en-US" sz="1000"/>
              <a:t>An IMRT case was set up with 9 axial beams</a:t>
            </a:r>
          </a:p>
          <a:p>
            <a:r>
              <a:rPr lang="en-US" altLang="en-US" sz="1000"/>
              <a:t>1 by 1 cm “beamlets”  were shaped around the PTV, and subdivided to 0.5 by 0.5 cm around the outside of the PTV to allow for sharper dose gradients at the edges </a:t>
            </a:r>
          </a:p>
          <a:p>
            <a:r>
              <a:rPr lang="en-US" altLang="en-US" sz="1000"/>
              <a:t>The cost function was defined using clinical parameters based on the constraints for our dose escalation protocol</a:t>
            </a:r>
          </a:p>
          <a:p>
            <a:r>
              <a:rPr lang="en-US" altLang="en-US" sz="1000"/>
              <a:t>The PTV goal was 66 Gy +/- 5 %</a:t>
            </a:r>
          </a:p>
          <a:p>
            <a:r>
              <a:rPr lang="en-US" altLang="en-US" sz="1000"/>
              <a:t>A dose escalation plan was also optimized for a PTV dose of 100 Gy +/- 5%</a:t>
            </a:r>
          </a:p>
          <a:p>
            <a:r>
              <a:rPr lang="en-US" altLang="en-US" sz="1000"/>
              <a:t>Each beam was given 1 cm by 1 cm beamlets, and subdivided at the periphery of the PTV to be 0.5 by 0.5 cm</a:t>
            </a:r>
          </a:p>
          <a:p>
            <a:r>
              <a:rPr lang="en-US" altLang="en-US" sz="1000"/>
              <a:t>Investigation of subdividing beamlets around normal structures as well may be interesting</a:t>
            </a:r>
          </a:p>
          <a:p>
            <a:r>
              <a:rPr lang="en-US" altLang="en-US" sz="1000"/>
              <a:t>Note the intensity sculpting to spare dose to the esophagus</a:t>
            </a:r>
          </a:p>
        </p:txBody>
      </p:sp>
    </p:spTree>
    <p:extLst>
      <p:ext uri="{BB962C8B-B14F-4D97-AF65-F5344CB8AC3E}">
        <p14:creationId xmlns:p14="http://schemas.microsoft.com/office/powerpoint/2010/main" val="34055604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9793" y="965599"/>
            <a:ext cx="7443787" cy="223480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algn="l">
              <a:lnSpc>
                <a:spcPct val="87000"/>
              </a:lnSpc>
              <a:defRPr sz="4000" u="none">
                <a:solidFill>
                  <a:srgbClr val="002F64"/>
                </a:solidFill>
                <a:effectLst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5" y="3262312"/>
            <a:ext cx="7445375" cy="452438"/>
          </a:xfrm>
        </p:spPr>
        <p:txBody>
          <a:bodyPr anchor="t"/>
          <a:lstStyle>
            <a:lvl1pPr marL="0" indent="0">
              <a:lnSpc>
                <a:spcPct val="90000"/>
              </a:lnSpc>
              <a:spcBef>
                <a:spcPct val="0"/>
              </a:spcBef>
              <a:buFontTx/>
              <a:buNone/>
              <a:defRPr sz="2400">
                <a:solidFill>
                  <a:srgbClr val="002F64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pic>
        <p:nvPicPr>
          <p:cNvPr id="6" name="Picture 47" descr="UTDRO_logo_blu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82140"/>
            <a:ext cx="2133600" cy="477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PMH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99676"/>
            <a:ext cx="1861114" cy="334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6208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5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5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1B4F0-73B5-4FA8-A534-7E0A19471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rgbClr val="808080">
                <a:alpha val="1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7AC343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2F65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3274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473F3-42D0-4BC8-9590-D5A8494CB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5581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6FDC0-2B80-4B4D-ACA3-0BFBAC6F5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6798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bottom-piece-for-PP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7144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PMH lar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688306"/>
            <a:ext cx="7010400" cy="944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17036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262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3508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TWH 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90700"/>
            <a:ext cx="91440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3429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342900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072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6339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0456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0003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F64"/>
                </a:solidFill>
                <a:latin typeface="Calibri" pitchFamily="34" charset="0"/>
              </a:defRPr>
            </a:lvl1pPr>
            <a:lvl2pPr>
              <a:defRPr>
                <a:solidFill>
                  <a:srgbClr val="002F64"/>
                </a:solidFill>
                <a:latin typeface="Calibri" pitchFamily="34" charset="0"/>
              </a:defRPr>
            </a:lvl2pPr>
            <a:lvl3pPr>
              <a:defRPr>
                <a:solidFill>
                  <a:srgbClr val="002F64"/>
                </a:solidFill>
                <a:latin typeface="Calibri" pitchFamily="34" charset="0"/>
              </a:defRPr>
            </a:lvl3pPr>
            <a:lvl4pPr>
              <a:defRPr>
                <a:solidFill>
                  <a:srgbClr val="002F64"/>
                </a:solidFill>
                <a:latin typeface="Calibri" pitchFamily="34" charset="0"/>
              </a:defRPr>
            </a:lvl4pPr>
            <a:lvl5pPr>
              <a:defRPr>
                <a:solidFill>
                  <a:srgbClr val="002F64"/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24000" y="4629151"/>
            <a:ext cx="5562600" cy="101204"/>
          </a:xfrm>
          <a:ln/>
        </p:spPr>
        <p:txBody>
          <a:bodyPr/>
          <a:lstStyle>
            <a:lvl1pPr>
              <a:defRPr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fld id="{E070860E-2B3D-4C29-82A8-E7C7F0DDBF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rgbClr val="808080">
                <a:alpha val="1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7AC343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2F65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2F64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071477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65662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15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067273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4191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57150"/>
            <a:ext cx="1943100" cy="4514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57150"/>
            <a:ext cx="5676900" cy="4514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1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14400"/>
            <a:ext cx="3646488" cy="3714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92" y="914400"/>
            <a:ext cx="3646487" cy="37147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3951D-B7C6-4A5C-ABD2-94CA98661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rgbClr val="808080">
                <a:alpha val="1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7AC343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2F65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97724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1B4F0-73B5-4FA8-A534-7E0A19471D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rgbClr val="808080">
                <a:alpha val="1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7AC343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2F65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65567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473F3-42D0-4BC8-9590-D5A8494CBA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4751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6FDC0-2B80-4B4D-ACA3-0BFBAC6F5F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623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9793" y="965603"/>
            <a:ext cx="7443787" cy="2234803"/>
          </a:xfrm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>
            <a:lvl1pPr algn="l">
              <a:lnSpc>
                <a:spcPct val="87000"/>
              </a:lnSpc>
              <a:defRPr sz="3000" u="none">
                <a:solidFill>
                  <a:srgbClr val="002F64"/>
                </a:solidFill>
                <a:effectLst/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7" y="3262312"/>
            <a:ext cx="7445375" cy="452438"/>
          </a:xfrm>
        </p:spPr>
        <p:txBody>
          <a:bodyPr anchor="t"/>
          <a:lstStyle>
            <a:lvl1pPr marL="0" indent="0">
              <a:lnSpc>
                <a:spcPct val="90000"/>
              </a:lnSpc>
              <a:spcBef>
                <a:spcPct val="0"/>
              </a:spcBef>
              <a:buFontTx/>
              <a:buNone/>
              <a:defRPr sz="1800">
                <a:solidFill>
                  <a:srgbClr val="002F64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</a:p>
        </p:txBody>
      </p:sp>
      <p:pic>
        <p:nvPicPr>
          <p:cNvPr id="6" name="Picture 47" descr="UTDRO_logo_blue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82144"/>
            <a:ext cx="2133600" cy="477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PMH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1" y="4599676"/>
            <a:ext cx="1861115" cy="334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21952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2F64"/>
                </a:solidFill>
                <a:latin typeface="Calibri" pitchFamily="34" charset="0"/>
              </a:defRPr>
            </a:lvl1pPr>
            <a:lvl2pPr>
              <a:defRPr>
                <a:solidFill>
                  <a:srgbClr val="002F64"/>
                </a:solidFill>
                <a:latin typeface="Calibri" pitchFamily="34" charset="0"/>
              </a:defRPr>
            </a:lvl2pPr>
            <a:lvl3pPr>
              <a:defRPr>
                <a:solidFill>
                  <a:srgbClr val="002F64"/>
                </a:solidFill>
                <a:latin typeface="Calibri" pitchFamily="34" charset="0"/>
              </a:defRPr>
            </a:lvl3pPr>
            <a:lvl4pPr>
              <a:defRPr>
                <a:solidFill>
                  <a:srgbClr val="002F64"/>
                </a:solidFill>
                <a:latin typeface="Calibri" pitchFamily="34" charset="0"/>
              </a:defRPr>
            </a:lvl4pPr>
            <a:lvl5pPr>
              <a:defRPr>
                <a:solidFill>
                  <a:srgbClr val="002F64"/>
                </a:solidFill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524000" y="4629151"/>
            <a:ext cx="5562600" cy="101204"/>
          </a:xfrm>
          <a:ln/>
        </p:spPr>
        <p:txBody>
          <a:bodyPr/>
          <a:lstStyle>
            <a:lvl1pPr>
              <a:defRPr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fld id="{E070860E-2B3D-4C29-82A8-E7C7F0DDBF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rgbClr val="808080">
                <a:alpha val="1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7AC343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2F65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>
                <a:solidFill>
                  <a:srgbClr val="002F64"/>
                </a:solidFill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69711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914400"/>
            <a:ext cx="3646488" cy="371475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7095" y="914400"/>
            <a:ext cx="3646487" cy="371475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3951D-B7C6-4A5C-ABD2-94CA986611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rgbClr val="808080">
                <a:alpha val="1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7AC343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2F65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5194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1" y="982340"/>
            <a:ext cx="7445380" cy="349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4629151"/>
            <a:ext cx="685800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0" y="4629150"/>
            <a:ext cx="5562600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1000" b="1" smtClean="0"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11" y="4629151"/>
            <a:ext cx="1196975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000" b="1" smtClean="0"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fld id="{30545AA4-6211-4A9B-9FFE-18DF82B76D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rgbClr val="808080">
                <a:alpha val="1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7AC343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2F65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9" name="Picture 47" descr="UTDRO_logo_blue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603" y="4720829"/>
            <a:ext cx="1494307" cy="33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PMH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804930"/>
            <a:ext cx="1142589" cy="20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73" r:id="rId2"/>
    <p:sldLayoutId id="2147483675" r:id="rId3"/>
    <p:sldLayoutId id="2147483676" r:id="rId4"/>
    <p:sldLayoutId id="2147483677" r:id="rId5"/>
    <p:sldLayoutId id="2147483678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4000" b="1" u="sng">
          <a:solidFill>
            <a:srgbClr val="002F64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4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2pPr>
      <a:lvl3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4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3pPr>
      <a:lvl4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4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4pPr>
      <a:lvl5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4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5pPr>
      <a:lvl6pPr marL="457200" algn="ctr" rtl="0" fontAlgn="base">
        <a:lnSpc>
          <a:spcPct val="86000"/>
        </a:lnSpc>
        <a:spcBef>
          <a:spcPct val="0"/>
        </a:spcBef>
        <a:spcAft>
          <a:spcPct val="0"/>
        </a:spcAft>
        <a:defRPr sz="4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6pPr>
      <a:lvl7pPr marL="914400" algn="ctr" rtl="0" fontAlgn="base">
        <a:lnSpc>
          <a:spcPct val="86000"/>
        </a:lnSpc>
        <a:spcBef>
          <a:spcPct val="0"/>
        </a:spcBef>
        <a:spcAft>
          <a:spcPct val="0"/>
        </a:spcAft>
        <a:defRPr sz="4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7pPr>
      <a:lvl8pPr marL="1371600" algn="ctr" rtl="0" fontAlgn="base">
        <a:lnSpc>
          <a:spcPct val="86000"/>
        </a:lnSpc>
        <a:spcBef>
          <a:spcPct val="0"/>
        </a:spcBef>
        <a:spcAft>
          <a:spcPct val="0"/>
        </a:spcAft>
        <a:defRPr sz="4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8pPr>
      <a:lvl9pPr marL="1828800" algn="ctr" rtl="0" fontAlgn="base">
        <a:lnSpc>
          <a:spcPct val="86000"/>
        </a:lnSpc>
        <a:spcBef>
          <a:spcPct val="0"/>
        </a:spcBef>
        <a:spcAft>
          <a:spcPct val="0"/>
        </a:spcAft>
        <a:defRPr sz="4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9pPr>
    </p:titleStyle>
    <p:bodyStyle>
      <a:lvl1pPr marL="230188" indent="-230188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002F64"/>
          </a:solidFill>
          <a:latin typeface="Calibri" panose="020F0502020204030204" pitchFamily="34" charset="0"/>
          <a:ea typeface="+mn-ea"/>
          <a:cs typeface="+mn-cs"/>
        </a:defRPr>
      </a:lvl1pPr>
      <a:lvl2pPr marL="568325" indent="-223838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2F64"/>
          </a:solidFill>
          <a:latin typeface="Calibri" panose="020F0502020204030204" pitchFamily="34" charset="0"/>
          <a:ea typeface="+mn-ea"/>
        </a:defRPr>
      </a:lvl2pPr>
      <a:lvl3pPr marL="801688" indent="-119063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2F64"/>
          </a:solidFill>
          <a:latin typeface="Calibri" panose="020F0502020204030204" pitchFamily="34" charset="0"/>
          <a:ea typeface="+mn-ea"/>
        </a:defRPr>
      </a:lvl3pPr>
      <a:lvl4pPr marL="1082675" indent="-166688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rgbClr val="002F64"/>
          </a:solidFill>
          <a:latin typeface="Calibri" panose="020F0502020204030204" pitchFamily="34" charset="0"/>
          <a:ea typeface="+mn-ea"/>
        </a:defRPr>
      </a:lvl4pPr>
      <a:lvl5pPr marL="1371600" indent="-174625" algn="l" rtl="0" eaLnBrk="0" fontAlgn="base" hangingPunct="0">
        <a:spcBef>
          <a:spcPct val="20000"/>
        </a:spcBef>
        <a:spcAft>
          <a:spcPct val="0"/>
        </a:spcAft>
        <a:buChar char="»"/>
        <a:defRPr sz="1600" b="1" i="1">
          <a:solidFill>
            <a:srgbClr val="002F64"/>
          </a:solidFill>
          <a:latin typeface="Calibri" panose="020F0502020204030204" pitchFamily="34" charset="0"/>
          <a:ea typeface="+mn-ea"/>
        </a:defRPr>
      </a:lvl5pPr>
      <a:lvl6pPr marL="1828800" indent="-174625" algn="l" rtl="0" fontAlgn="base">
        <a:spcBef>
          <a:spcPct val="20000"/>
        </a:spcBef>
        <a:spcAft>
          <a:spcPct val="0"/>
        </a:spcAft>
        <a:buChar char="»"/>
        <a:defRPr sz="1600" b="1" i="1">
          <a:solidFill>
            <a:schemeClr val="bg1"/>
          </a:solidFill>
          <a:latin typeface="+mn-lt"/>
          <a:ea typeface="+mn-ea"/>
        </a:defRPr>
      </a:lvl6pPr>
      <a:lvl7pPr marL="2286000" indent="-174625" algn="l" rtl="0" fontAlgn="base">
        <a:spcBef>
          <a:spcPct val="20000"/>
        </a:spcBef>
        <a:spcAft>
          <a:spcPct val="0"/>
        </a:spcAft>
        <a:buChar char="»"/>
        <a:defRPr sz="1600" b="1" i="1">
          <a:solidFill>
            <a:schemeClr val="bg1"/>
          </a:solidFill>
          <a:latin typeface="+mn-lt"/>
          <a:ea typeface="+mn-ea"/>
        </a:defRPr>
      </a:lvl7pPr>
      <a:lvl8pPr marL="2743200" indent="-174625" algn="l" rtl="0" fontAlgn="base">
        <a:spcBef>
          <a:spcPct val="20000"/>
        </a:spcBef>
        <a:spcAft>
          <a:spcPct val="0"/>
        </a:spcAft>
        <a:buChar char="»"/>
        <a:defRPr sz="1600" b="1" i="1">
          <a:solidFill>
            <a:schemeClr val="bg1"/>
          </a:solidFill>
          <a:latin typeface="+mn-lt"/>
          <a:ea typeface="+mn-ea"/>
        </a:defRPr>
      </a:lvl8pPr>
      <a:lvl9pPr marL="3200400" indent="-174625" algn="l" rtl="0" fontAlgn="base">
        <a:spcBef>
          <a:spcPct val="20000"/>
        </a:spcBef>
        <a:spcAft>
          <a:spcPct val="0"/>
        </a:spcAft>
        <a:buChar char="»"/>
        <a:defRPr sz="1600" b="1" i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3" y="982341"/>
            <a:ext cx="7445380" cy="3494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4629151"/>
            <a:ext cx="685800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750" b="1" smtClean="0"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524000" y="4629150"/>
            <a:ext cx="5562600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750" b="1" smtClean="0"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86614" y="4629151"/>
            <a:ext cx="1196975" cy="101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750" b="1" smtClean="0">
                <a:solidFill>
                  <a:srgbClr val="002F64"/>
                </a:solidFill>
              </a:defRPr>
            </a:lvl1pPr>
          </a:lstStyle>
          <a:p>
            <a:pPr>
              <a:defRPr/>
            </a:pPr>
            <a:fld id="{30545AA4-6211-4A9B-9FFE-18DF82B76DB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>
            <a:noFill/>
          </a:ln>
          <a:effectLst>
            <a:outerShdw algn="ctr" rotWithShape="0">
              <a:srgbClr val="808080">
                <a:alpha val="1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7AC343"/>
                </a:solidFill>
              </a14:hiddenFill>
            </a:ext>
            <a:ext uri="{91240B29-F687-4F45-9708-019B960494DF}">
              <a14:hiddenLine xmlns:a14="http://schemas.microsoft.com/office/drawing/2010/main" w="76200">
                <a:solidFill>
                  <a:srgbClr val="002F65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pic>
        <p:nvPicPr>
          <p:cNvPr id="9" name="Picture 47" descr="UTDRO_logo_blue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4605" y="4720829"/>
            <a:ext cx="1494307" cy="33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9" descr="PMH.jp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4804930"/>
            <a:ext cx="1142589" cy="205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433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3000" b="1" u="sng">
          <a:solidFill>
            <a:srgbClr val="002F64"/>
          </a:solidFill>
          <a:effectLst/>
          <a:latin typeface="Calibri" panose="020F0502020204030204" pitchFamily="34" charset="0"/>
          <a:ea typeface="+mj-ea"/>
          <a:cs typeface="+mj-cs"/>
        </a:defRPr>
      </a:lvl1pPr>
      <a:lvl2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3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2pPr>
      <a:lvl3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3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3pPr>
      <a:lvl4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3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4pPr>
      <a:lvl5pPr algn="ctr" rtl="0" eaLnBrk="0" fontAlgn="base" hangingPunct="0">
        <a:lnSpc>
          <a:spcPct val="86000"/>
        </a:lnSpc>
        <a:spcBef>
          <a:spcPct val="0"/>
        </a:spcBef>
        <a:spcAft>
          <a:spcPct val="0"/>
        </a:spcAft>
        <a:defRPr sz="3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5pPr>
      <a:lvl6pPr marL="342900" algn="ctr" rtl="0" fontAlgn="base">
        <a:lnSpc>
          <a:spcPct val="86000"/>
        </a:lnSpc>
        <a:spcBef>
          <a:spcPct val="0"/>
        </a:spcBef>
        <a:spcAft>
          <a:spcPct val="0"/>
        </a:spcAft>
        <a:defRPr sz="3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6pPr>
      <a:lvl7pPr marL="685800" algn="ctr" rtl="0" fontAlgn="base">
        <a:lnSpc>
          <a:spcPct val="86000"/>
        </a:lnSpc>
        <a:spcBef>
          <a:spcPct val="0"/>
        </a:spcBef>
        <a:spcAft>
          <a:spcPct val="0"/>
        </a:spcAft>
        <a:defRPr sz="3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7pPr>
      <a:lvl8pPr marL="1028700" algn="ctr" rtl="0" fontAlgn="base">
        <a:lnSpc>
          <a:spcPct val="86000"/>
        </a:lnSpc>
        <a:spcBef>
          <a:spcPct val="0"/>
        </a:spcBef>
        <a:spcAft>
          <a:spcPct val="0"/>
        </a:spcAft>
        <a:defRPr sz="3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8pPr>
      <a:lvl9pPr marL="1371600" algn="ctr" rtl="0" fontAlgn="base">
        <a:lnSpc>
          <a:spcPct val="86000"/>
        </a:lnSpc>
        <a:spcBef>
          <a:spcPct val="0"/>
        </a:spcBef>
        <a:spcAft>
          <a:spcPct val="0"/>
        </a:spcAft>
        <a:defRPr sz="3000" b="1" u="sng">
          <a:solidFill>
            <a:schemeClr val="bg1"/>
          </a:solidFill>
          <a:effectLst>
            <a:outerShdw blurRad="38100" dist="38100" dir="2700000" algn="tl">
              <a:srgbClr val="808080"/>
            </a:outerShdw>
          </a:effectLst>
          <a:latin typeface="Arial" charset="0"/>
          <a:ea typeface="ヒラギノ角ゴ Pro W3" pitchFamily="1" charset="-128"/>
        </a:defRPr>
      </a:lvl9pPr>
    </p:titleStyle>
    <p:bodyStyle>
      <a:lvl1pPr marL="172641" indent="-172641" algn="l" rtl="0" eaLnBrk="0" fontAlgn="base" hangingPunct="0">
        <a:spcBef>
          <a:spcPct val="20000"/>
        </a:spcBef>
        <a:spcAft>
          <a:spcPct val="0"/>
        </a:spcAft>
        <a:buChar char="•"/>
        <a:defRPr sz="1800" b="1">
          <a:solidFill>
            <a:srgbClr val="002F64"/>
          </a:solidFill>
          <a:latin typeface="Calibri" panose="020F0502020204030204" pitchFamily="34" charset="0"/>
          <a:ea typeface="+mn-ea"/>
          <a:cs typeface="+mn-cs"/>
        </a:defRPr>
      </a:lvl1pPr>
      <a:lvl2pPr marL="426244" indent="-167879" algn="l" rtl="0" eaLnBrk="0" fontAlgn="base" hangingPunct="0">
        <a:spcBef>
          <a:spcPct val="20000"/>
        </a:spcBef>
        <a:spcAft>
          <a:spcPct val="0"/>
        </a:spcAft>
        <a:buChar char="–"/>
        <a:defRPr sz="1500" b="1">
          <a:solidFill>
            <a:srgbClr val="002F64"/>
          </a:solidFill>
          <a:latin typeface="Calibri" panose="020F0502020204030204" pitchFamily="34" charset="0"/>
          <a:ea typeface="+mn-ea"/>
        </a:defRPr>
      </a:lvl2pPr>
      <a:lvl3pPr marL="601266" indent="-89297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rgbClr val="002F64"/>
          </a:solidFill>
          <a:latin typeface="Calibri" panose="020F0502020204030204" pitchFamily="34" charset="0"/>
          <a:ea typeface="+mn-ea"/>
        </a:defRPr>
      </a:lvl3pPr>
      <a:lvl4pPr marL="812006" indent="-125016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rgbClr val="002F64"/>
          </a:solidFill>
          <a:latin typeface="Calibri" panose="020F0502020204030204" pitchFamily="34" charset="0"/>
          <a:ea typeface="+mn-ea"/>
        </a:defRPr>
      </a:lvl4pPr>
      <a:lvl5pPr marL="1028700" indent="-130969" algn="l" rtl="0" eaLnBrk="0" fontAlgn="base" hangingPunct="0">
        <a:spcBef>
          <a:spcPct val="20000"/>
        </a:spcBef>
        <a:spcAft>
          <a:spcPct val="0"/>
        </a:spcAft>
        <a:buChar char="»"/>
        <a:defRPr sz="1200" b="1" i="1">
          <a:solidFill>
            <a:srgbClr val="002F64"/>
          </a:solidFill>
          <a:latin typeface="Calibri" panose="020F0502020204030204" pitchFamily="34" charset="0"/>
          <a:ea typeface="+mn-ea"/>
        </a:defRPr>
      </a:lvl5pPr>
      <a:lvl6pPr marL="1371600" indent="-130969" algn="l" rtl="0" fontAlgn="base">
        <a:spcBef>
          <a:spcPct val="20000"/>
        </a:spcBef>
        <a:spcAft>
          <a:spcPct val="0"/>
        </a:spcAft>
        <a:buChar char="»"/>
        <a:defRPr sz="1200" b="1" i="1">
          <a:solidFill>
            <a:schemeClr val="bg1"/>
          </a:solidFill>
          <a:latin typeface="+mn-lt"/>
          <a:ea typeface="+mn-ea"/>
        </a:defRPr>
      </a:lvl6pPr>
      <a:lvl7pPr marL="1714500" indent="-130969" algn="l" rtl="0" fontAlgn="base">
        <a:spcBef>
          <a:spcPct val="20000"/>
        </a:spcBef>
        <a:spcAft>
          <a:spcPct val="0"/>
        </a:spcAft>
        <a:buChar char="»"/>
        <a:defRPr sz="1200" b="1" i="1">
          <a:solidFill>
            <a:schemeClr val="bg1"/>
          </a:solidFill>
          <a:latin typeface="+mn-lt"/>
          <a:ea typeface="+mn-ea"/>
        </a:defRPr>
      </a:lvl7pPr>
      <a:lvl8pPr marL="2057400" indent="-130969" algn="l" rtl="0" fontAlgn="base">
        <a:spcBef>
          <a:spcPct val="20000"/>
        </a:spcBef>
        <a:spcAft>
          <a:spcPct val="0"/>
        </a:spcAft>
        <a:buChar char="»"/>
        <a:defRPr sz="1200" b="1" i="1">
          <a:solidFill>
            <a:schemeClr val="bg1"/>
          </a:solidFill>
          <a:latin typeface="+mn-lt"/>
          <a:ea typeface="+mn-ea"/>
        </a:defRPr>
      </a:lvl8pPr>
      <a:lvl9pPr marL="2400300" indent="-130969" algn="l" rtl="0" fontAlgn="base">
        <a:spcBef>
          <a:spcPct val="20000"/>
        </a:spcBef>
        <a:spcAft>
          <a:spcPct val="0"/>
        </a:spcAft>
        <a:buChar char="»"/>
        <a:defRPr sz="1200" b="1" i="1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bottom-piece-for-PPT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7144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57150"/>
            <a:ext cx="77724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pic>
        <p:nvPicPr>
          <p:cNvPr id="1029" name="Picture 10" descr="PMH large.jp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20828"/>
            <a:ext cx="2286000" cy="308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59532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300">
          <a:solidFill>
            <a:srgbClr val="2A6EBB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300">
          <a:solidFill>
            <a:srgbClr val="2A6EBB"/>
          </a:solidFill>
          <a:latin typeface="Times New Roman" charset="0"/>
          <a:ea typeface="ＭＳ Ｐゴシック" charset="0"/>
        </a:defRPr>
      </a:lvl2pPr>
      <a:lvl3pPr algn="l" rtl="0" fontAlgn="base">
        <a:spcBef>
          <a:spcPct val="0"/>
        </a:spcBef>
        <a:spcAft>
          <a:spcPct val="0"/>
        </a:spcAft>
        <a:defRPr sz="3300">
          <a:solidFill>
            <a:srgbClr val="2A6EBB"/>
          </a:solidFill>
          <a:latin typeface="Times New Roman" charset="0"/>
          <a:ea typeface="ＭＳ Ｐゴシック" charset="0"/>
        </a:defRPr>
      </a:lvl3pPr>
      <a:lvl4pPr algn="l" rtl="0" fontAlgn="base">
        <a:spcBef>
          <a:spcPct val="0"/>
        </a:spcBef>
        <a:spcAft>
          <a:spcPct val="0"/>
        </a:spcAft>
        <a:defRPr sz="3300">
          <a:solidFill>
            <a:srgbClr val="2A6EBB"/>
          </a:solidFill>
          <a:latin typeface="Times New Roman" charset="0"/>
          <a:ea typeface="ＭＳ Ｐゴシック" charset="0"/>
        </a:defRPr>
      </a:lvl4pPr>
      <a:lvl5pPr algn="l" rtl="0" fontAlgn="base">
        <a:spcBef>
          <a:spcPct val="0"/>
        </a:spcBef>
        <a:spcAft>
          <a:spcPct val="0"/>
        </a:spcAft>
        <a:defRPr sz="3300">
          <a:solidFill>
            <a:srgbClr val="2A6EBB"/>
          </a:solidFill>
          <a:latin typeface="Times New Roman" charset="0"/>
          <a:ea typeface="ＭＳ Ｐゴシック" charset="0"/>
        </a:defRPr>
      </a:lvl5pPr>
      <a:lvl6pPr marL="342900"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2A6EBB"/>
          </a:solidFill>
          <a:latin typeface="Times New Roman" charset="0"/>
          <a:ea typeface="ＭＳ Ｐゴシック" charset="0"/>
        </a:defRPr>
      </a:lvl6pPr>
      <a:lvl7pPr marL="685800"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2A6EBB"/>
          </a:solidFill>
          <a:latin typeface="Times New Roman" charset="0"/>
          <a:ea typeface="ＭＳ Ｐゴシック" charset="0"/>
        </a:defRPr>
      </a:lvl7pPr>
      <a:lvl8pPr marL="1028700"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2A6EBB"/>
          </a:solidFill>
          <a:latin typeface="Times New Roman" charset="0"/>
          <a:ea typeface="ＭＳ Ｐゴシック" charset="0"/>
        </a:defRPr>
      </a:lvl8pPr>
      <a:lvl9pPr marL="1371600" algn="l" rtl="0" eaLnBrk="1" fontAlgn="base" hangingPunct="1">
        <a:spcBef>
          <a:spcPct val="0"/>
        </a:spcBef>
        <a:spcAft>
          <a:spcPct val="0"/>
        </a:spcAft>
        <a:defRPr sz="3300">
          <a:solidFill>
            <a:srgbClr val="2A6EBB"/>
          </a:solidFill>
          <a:latin typeface="Times New Roman" charset="0"/>
          <a:ea typeface="ＭＳ Ｐゴシック" charset="0"/>
        </a:defRPr>
      </a:lvl9pPr>
    </p:titleStyle>
    <p:bodyStyle>
      <a:lvl1pPr marL="257175" indent="-257175" algn="l" rtl="0" fontAlgn="base">
        <a:spcBef>
          <a:spcPct val="20000"/>
        </a:spcBef>
        <a:spcAft>
          <a:spcPct val="0"/>
        </a:spcAft>
        <a:buClr>
          <a:srgbClr val="C6B46A"/>
        </a:buClr>
        <a:buChar char="•"/>
        <a:defRPr sz="2400">
          <a:solidFill>
            <a:srgbClr val="2A6EBB"/>
          </a:solidFill>
          <a:latin typeface="+mn-lt"/>
          <a:ea typeface="+mn-ea"/>
          <a:cs typeface="+mn-cs"/>
        </a:defRPr>
      </a:lvl1pPr>
      <a:lvl2pPr marL="557213" indent="-214313" algn="l" rtl="0" fontAlgn="base">
        <a:spcBef>
          <a:spcPct val="20000"/>
        </a:spcBef>
        <a:spcAft>
          <a:spcPct val="0"/>
        </a:spcAft>
        <a:buClr>
          <a:srgbClr val="C6B46A"/>
        </a:buClr>
        <a:buChar char="–"/>
        <a:defRPr sz="2100">
          <a:solidFill>
            <a:srgbClr val="2A6EBB"/>
          </a:solidFill>
          <a:latin typeface="+mn-lt"/>
          <a:ea typeface="+mn-ea"/>
        </a:defRPr>
      </a:lvl2pPr>
      <a:lvl3pPr marL="857250" indent="-171450" algn="l" rtl="0" fontAlgn="base">
        <a:spcBef>
          <a:spcPct val="20000"/>
        </a:spcBef>
        <a:spcAft>
          <a:spcPct val="0"/>
        </a:spcAft>
        <a:buClr>
          <a:srgbClr val="C6B46A"/>
        </a:buClr>
        <a:buChar char="•"/>
        <a:defRPr sz="1800">
          <a:solidFill>
            <a:srgbClr val="2A6EBB"/>
          </a:solidFill>
          <a:latin typeface="+mn-lt"/>
          <a:ea typeface="+mn-ea"/>
        </a:defRPr>
      </a:lvl3pPr>
      <a:lvl4pPr marL="1200150" indent="-171450" algn="l" rtl="0" fontAlgn="base">
        <a:spcBef>
          <a:spcPct val="20000"/>
        </a:spcBef>
        <a:spcAft>
          <a:spcPct val="0"/>
        </a:spcAft>
        <a:buClr>
          <a:srgbClr val="C6B46A"/>
        </a:buClr>
        <a:buChar char="–"/>
        <a:defRPr sz="1500">
          <a:solidFill>
            <a:srgbClr val="2A6EBB"/>
          </a:solidFill>
          <a:latin typeface="+mn-lt"/>
          <a:ea typeface="+mn-ea"/>
        </a:defRPr>
      </a:lvl4pPr>
      <a:lvl5pPr marL="1543050" indent="-171450" algn="l" rtl="0" fontAlgn="base">
        <a:spcBef>
          <a:spcPct val="20000"/>
        </a:spcBef>
        <a:spcAft>
          <a:spcPct val="0"/>
        </a:spcAft>
        <a:buClr>
          <a:srgbClr val="C6B46A"/>
        </a:buClr>
        <a:buChar char="»"/>
        <a:defRPr sz="1500">
          <a:solidFill>
            <a:srgbClr val="2A6EBB"/>
          </a:solidFill>
          <a:latin typeface="+mn-lt"/>
          <a:ea typeface="+mn-ea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lr>
          <a:srgbClr val="C6B46A"/>
        </a:buClr>
        <a:buChar char="»"/>
        <a:defRPr sz="1500">
          <a:solidFill>
            <a:srgbClr val="2A6EBB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lr>
          <a:srgbClr val="C6B46A"/>
        </a:buClr>
        <a:buChar char="»"/>
        <a:defRPr sz="1500">
          <a:solidFill>
            <a:srgbClr val="2A6EBB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lr>
          <a:srgbClr val="C6B46A"/>
        </a:buClr>
        <a:buChar char="»"/>
        <a:defRPr sz="1500">
          <a:solidFill>
            <a:srgbClr val="2A6EBB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lr>
          <a:srgbClr val="C6B46A"/>
        </a:buClr>
        <a:buChar char="»"/>
        <a:defRPr sz="1500">
          <a:solidFill>
            <a:srgbClr val="2A6EBB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590550"/>
            <a:ext cx="8381999" cy="2234803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</a:rPr>
              <a:t>Monte Carlo Simulation of FFF Photon Beam in Radiotherapy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2372914"/>
            <a:ext cx="7445375" cy="1875235"/>
          </a:xfrm>
        </p:spPr>
        <p:txBody>
          <a:bodyPr/>
          <a:lstStyle/>
          <a:p>
            <a:r>
              <a:rPr lang="en-CA" sz="2800" dirty="0" smtClean="0">
                <a:solidFill>
                  <a:schemeClr val="tx1"/>
                </a:solidFill>
              </a:rPr>
              <a:t>James </a:t>
            </a:r>
            <a:r>
              <a:rPr lang="en-CA" sz="2800" dirty="0" smtClean="0">
                <a:solidFill>
                  <a:schemeClr val="tx1"/>
                </a:solidFill>
              </a:rPr>
              <a:t>Chow </a:t>
            </a:r>
            <a:r>
              <a:rPr lang="en-CA" sz="2000" dirty="0" smtClean="0">
                <a:solidFill>
                  <a:schemeClr val="tx1"/>
                </a:solidFill>
              </a:rPr>
              <a:t>PhD</a:t>
            </a:r>
            <a:r>
              <a:rPr lang="en-CA" sz="2800" dirty="0" smtClean="0">
                <a:solidFill>
                  <a:schemeClr val="tx1"/>
                </a:solidFill>
              </a:rPr>
              <a:t> </a:t>
            </a:r>
            <a:r>
              <a:rPr lang="en-CA" sz="2000" dirty="0" err="1" smtClean="0">
                <a:solidFill>
                  <a:schemeClr val="tx1"/>
                </a:solidFill>
              </a:rPr>
              <a:t>PPhys</a:t>
            </a:r>
            <a:endParaRPr lang="en-CA" sz="2000" dirty="0" smtClean="0">
              <a:solidFill>
                <a:schemeClr val="tx1"/>
              </a:solidFill>
            </a:endParaRPr>
          </a:p>
          <a:p>
            <a:endParaRPr lang="en-CA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b="0" dirty="0" smtClean="0">
                <a:solidFill>
                  <a:schemeClr val="tx1"/>
                </a:solidFill>
              </a:rPr>
              <a:t>P</a:t>
            </a:r>
            <a:r>
              <a:rPr lang="en-CA" sz="2000" b="0" dirty="0" smtClean="0">
                <a:solidFill>
                  <a:schemeClr val="tx1"/>
                </a:solidFill>
              </a:rPr>
              <a:t>rincess </a:t>
            </a:r>
            <a:r>
              <a:rPr lang="en-CA" sz="2000" b="0" dirty="0">
                <a:solidFill>
                  <a:schemeClr val="tx1"/>
                </a:solidFill>
              </a:rPr>
              <a:t>Margaret Cancer Centre, University Health Network, </a:t>
            </a:r>
            <a:r>
              <a:rPr lang="en-CA" sz="2000" b="0" dirty="0" smtClean="0">
                <a:solidFill>
                  <a:schemeClr val="tx1"/>
                </a:solidFill>
              </a:rPr>
              <a:t>Canada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0" dirty="0" smtClean="0">
                <a:solidFill>
                  <a:schemeClr val="tx1"/>
                </a:solidFill>
              </a:rPr>
              <a:t>TECHNA Institute, University Health Network, Canada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A" sz="2000" b="0" dirty="0" smtClean="0">
                <a:solidFill>
                  <a:schemeClr val="tx1"/>
                </a:solidFill>
              </a:rPr>
              <a:t>Department </a:t>
            </a:r>
            <a:r>
              <a:rPr lang="en-CA" sz="2000" b="0" dirty="0">
                <a:solidFill>
                  <a:schemeClr val="tx1"/>
                </a:solidFill>
              </a:rPr>
              <a:t>of Radiation Oncology, University of Toronto, </a:t>
            </a:r>
            <a:r>
              <a:rPr lang="en-CA" sz="2000" b="0" dirty="0" smtClean="0">
                <a:solidFill>
                  <a:schemeClr val="tx1"/>
                </a:solidFill>
              </a:rPr>
              <a:t>Canada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50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2" name="Picture 2" descr="lung1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66"/>
          <a:stretch>
            <a:fillRect/>
          </a:stretch>
        </p:blipFill>
        <p:spPr bwMode="auto">
          <a:xfrm>
            <a:off x="381000" y="971550"/>
            <a:ext cx="4105371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04" name="Rectangle 4"/>
          <p:cNvSpPr>
            <a:spLocks noChangeArrowheads="1"/>
          </p:cNvSpPr>
          <p:nvPr/>
        </p:nvSpPr>
        <p:spPr bwMode="auto">
          <a:xfrm>
            <a:off x="1657350" y="171450"/>
            <a:ext cx="58293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9056" tIns="34529" rIns="69056" bIns="34529" anchor="ctr"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32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IMRT – Beam Segments</a:t>
            </a:r>
            <a:endParaRPr lang="en-US" altLang="en-US" sz="3200" b="1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368617"/>
            <a:ext cx="4572000" cy="239485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04800" y="396016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/>
              <a:t>https://www.researchgate.net/publication/253376946_On_the_Optimization_of_Radiation_Therapy_Planning</a:t>
            </a:r>
          </a:p>
        </p:txBody>
      </p:sp>
    </p:spTree>
    <p:extLst>
      <p:ext uri="{BB962C8B-B14F-4D97-AF65-F5344CB8AC3E}">
        <p14:creationId xmlns:p14="http://schemas.microsoft.com/office/powerpoint/2010/main" val="238205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49310" y="1276350"/>
            <a:ext cx="7445380" cy="3494409"/>
          </a:xfrm>
        </p:spPr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For IMRT/VMAT delivery, flattening filter is not necessary.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We can remove the flattening filter from the </a:t>
            </a:r>
            <a:r>
              <a:rPr lang="en-US" sz="2800" dirty="0" err="1" smtClean="0">
                <a:solidFill>
                  <a:schemeClr val="tx1"/>
                </a:solidFill>
              </a:rPr>
              <a:t>Linac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u="none" dirty="0" smtClean="0">
                <a:solidFill>
                  <a:schemeClr val="tx1"/>
                </a:solidFill>
              </a:rPr>
              <a:t>Radiotherapy with IMRT</a:t>
            </a:r>
            <a:endParaRPr lang="en-US" sz="3600" u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698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CA" altLang="en-US" sz="3200" u="none" dirty="0" smtClean="0">
                <a:solidFill>
                  <a:schemeClr val="tx1"/>
                </a:solidFill>
              </a:rPr>
              <a:t>Flattening Filter Free Photon Beams</a:t>
            </a:r>
            <a:endParaRPr lang="en-US" altLang="en-US" sz="3200" u="none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742950"/>
            <a:ext cx="6018244" cy="3429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19513" y="456657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400" dirty="0" smtClean="0"/>
              <a:t>Xiao et al </a:t>
            </a:r>
            <a:r>
              <a:rPr lang="en-CA" sz="1400" i="1" dirty="0" smtClean="0"/>
              <a:t>JACMP</a:t>
            </a:r>
            <a:r>
              <a:rPr lang="en-CA" sz="1400" dirty="0" smtClean="0"/>
              <a:t> 2015;</a:t>
            </a:r>
            <a:r>
              <a:rPr lang="en-CA" sz="1400" b="1" dirty="0" smtClean="0"/>
              <a:t>16</a:t>
            </a:r>
            <a:r>
              <a:rPr lang="en-CA" sz="1400" dirty="0" smtClean="0"/>
              <a:t>:12.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2528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361950"/>
            <a:ext cx="80772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CA" b="1" dirty="0" smtClean="0">
                <a:latin typeface="TimesLTStd-Roman"/>
              </a:rPr>
              <a:t>When </a:t>
            </a:r>
            <a:r>
              <a:rPr lang="en-CA" b="1" dirty="0">
                <a:latin typeface="TimesLTStd-Roman"/>
              </a:rPr>
              <a:t>producing a flat </a:t>
            </a:r>
            <a:r>
              <a:rPr lang="en-CA" b="1" dirty="0" smtClean="0">
                <a:latin typeface="TimesLTStd-Roman"/>
              </a:rPr>
              <a:t>beam, </a:t>
            </a:r>
            <a:r>
              <a:rPr lang="en-CA" b="1" dirty="0">
                <a:latin typeface="TimesLTStd-Roman"/>
              </a:rPr>
              <a:t>the filter causes a series of </a:t>
            </a:r>
            <a:r>
              <a:rPr lang="en-CA" b="1" dirty="0" smtClean="0">
                <a:latin typeface="TimesLTStd-Roman"/>
              </a:rPr>
              <a:t>negative </a:t>
            </a:r>
            <a:r>
              <a:rPr lang="en-US" b="1" dirty="0" smtClean="0">
                <a:latin typeface="TimesLTStd-Roman"/>
              </a:rPr>
              <a:t>effects</a:t>
            </a:r>
            <a:r>
              <a:rPr lang="en-US" b="1" dirty="0">
                <a:latin typeface="TimesLTStd-Roman"/>
              </a:rPr>
              <a:t>, such as</a:t>
            </a:r>
            <a:r>
              <a:rPr lang="en-US" b="1" dirty="0" smtClean="0">
                <a:latin typeface="TimesLTStd-Roman"/>
              </a:rPr>
              <a:t>:</a:t>
            </a:r>
          </a:p>
          <a:p>
            <a:endParaRPr lang="en-US" sz="2000" dirty="0">
              <a:latin typeface="TimesLTStd-Roman"/>
            </a:endParaRPr>
          </a:p>
          <a:p>
            <a:pPr lvl="1"/>
            <a:r>
              <a:rPr lang="en-CA" sz="1800" dirty="0">
                <a:latin typeface="STIXGeneral-Regular"/>
              </a:rPr>
              <a:t>• </a:t>
            </a:r>
            <a:r>
              <a:rPr lang="en-CA" sz="1800" dirty="0" smtClean="0">
                <a:latin typeface="TimesLTStd-Roman"/>
              </a:rPr>
              <a:t>Decreased </a:t>
            </a:r>
            <a:r>
              <a:rPr lang="en-CA" sz="1800" dirty="0">
                <a:latin typeface="TimesLTStd-Roman"/>
              </a:rPr>
              <a:t>primary beam intensity, leading to </a:t>
            </a:r>
            <a:r>
              <a:rPr lang="en-CA" sz="1800" dirty="0">
                <a:solidFill>
                  <a:srgbClr val="FF0000"/>
                </a:solidFill>
                <a:latin typeface="TimesLTStd-Roman"/>
              </a:rPr>
              <a:t>reduced dose rate</a:t>
            </a:r>
            <a:r>
              <a:rPr lang="en-CA" sz="1800" dirty="0">
                <a:latin typeface="TimesLTStd-Roman"/>
              </a:rPr>
              <a:t>;</a:t>
            </a:r>
          </a:p>
          <a:p>
            <a:pPr lvl="1"/>
            <a:r>
              <a:rPr lang="en-CA" sz="1800" dirty="0">
                <a:latin typeface="STIXGeneral-Regular"/>
              </a:rPr>
              <a:t>• </a:t>
            </a:r>
            <a:r>
              <a:rPr lang="en-CA" sz="1800" dirty="0" smtClean="0">
                <a:latin typeface="TimesLTStd-Roman"/>
              </a:rPr>
              <a:t>Differential </a:t>
            </a:r>
            <a:r>
              <a:rPr lang="en-CA" sz="1800" dirty="0">
                <a:latin typeface="TimesLTStd-Roman"/>
              </a:rPr>
              <a:t>absorption across the field (</a:t>
            </a:r>
            <a:r>
              <a:rPr lang="en-CA" sz="1800" dirty="0">
                <a:solidFill>
                  <a:srgbClr val="FF0000"/>
                </a:solidFill>
                <a:latin typeface="TimesLTStd-Roman"/>
              </a:rPr>
              <a:t>changes in beam spectrum</a:t>
            </a:r>
            <a:r>
              <a:rPr lang="en-CA" sz="1800" dirty="0">
                <a:latin typeface="TimesLTStd-Roman"/>
              </a:rPr>
              <a:t>) causing problems </a:t>
            </a:r>
            <a:r>
              <a:rPr lang="en-CA" sz="1800" dirty="0" smtClean="0">
                <a:latin typeface="TimesLTStd-Roman"/>
              </a:rPr>
              <a:t>for dose </a:t>
            </a:r>
            <a:r>
              <a:rPr lang="en-CA" sz="1800" dirty="0">
                <a:latin typeface="TimesLTStd-Roman"/>
              </a:rPr>
              <a:t>calculation and beam modelling;</a:t>
            </a:r>
          </a:p>
          <a:p>
            <a:pPr lvl="1"/>
            <a:r>
              <a:rPr lang="en-CA" sz="1800" dirty="0">
                <a:latin typeface="STIXGeneral-Regular"/>
              </a:rPr>
              <a:t>• </a:t>
            </a:r>
            <a:r>
              <a:rPr lang="en-CA" sz="1800" dirty="0" smtClean="0">
                <a:latin typeface="TimesLTStd-Roman"/>
              </a:rPr>
              <a:t>The </a:t>
            </a:r>
            <a:r>
              <a:rPr lang="en-CA" sz="1800" dirty="0">
                <a:latin typeface="TimesLTStd-Roman"/>
              </a:rPr>
              <a:t>need for the introduction of </a:t>
            </a:r>
            <a:r>
              <a:rPr lang="en-CA" sz="1800" dirty="0">
                <a:latin typeface="STIXGeneral-Regular"/>
              </a:rPr>
              <a:t>‘</a:t>
            </a:r>
            <a:r>
              <a:rPr lang="en-CA" sz="1800" dirty="0">
                <a:solidFill>
                  <a:srgbClr val="FF0000"/>
                </a:solidFill>
                <a:latin typeface="TimesLTStd-Roman"/>
              </a:rPr>
              <a:t>horns</a:t>
            </a:r>
            <a:r>
              <a:rPr lang="en-CA" sz="1800" dirty="0">
                <a:latin typeface="STIXGeneral-Regular"/>
              </a:rPr>
              <a:t>’ </a:t>
            </a:r>
            <a:r>
              <a:rPr lang="en-CA" sz="1800" dirty="0">
                <a:latin typeface="TimesLTStd-Roman"/>
              </a:rPr>
              <a:t>in the particle </a:t>
            </a:r>
            <a:r>
              <a:rPr lang="en-CA" sz="1800" dirty="0" err="1">
                <a:latin typeface="TimesLTStd-Roman"/>
              </a:rPr>
              <a:t>fluence</a:t>
            </a:r>
            <a:r>
              <a:rPr lang="en-CA" sz="1800" dirty="0">
                <a:latin typeface="TimesLTStd-Roman"/>
              </a:rPr>
              <a:t> to compensate for </a:t>
            </a:r>
            <a:r>
              <a:rPr lang="en-CA" sz="1800" dirty="0" smtClean="0">
                <a:latin typeface="TimesLTStd-Roman"/>
              </a:rPr>
              <a:t>this angular </a:t>
            </a:r>
            <a:r>
              <a:rPr lang="en-CA" sz="1800" dirty="0">
                <a:latin typeface="TimesLTStd-Roman"/>
              </a:rPr>
              <a:t>variation of the spectrum;</a:t>
            </a:r>
          </a:p>
          <a:p>
            <a:pPr lvl="1"/>
            <a:r>
              <a:rPr lang="en-CA" sz="1800" dirty="0">
                <a:latin typeface="STIXGeneral-Regular"/>
              </a:rPr>
              <a:t>• </a:t>
            </a:r>
            <a:r>
              <a:rPr lang="en-CA" sz="1800" dirty="0" smtClean="0">
                <a:latin typeface="TimesLTStd-Roman"/>
              </a:rPr>
              <a:t>The </a:t>
            </a:r>
            <a:r>
              <a:rPr lang="en-CA" sz="1800" dirty="0">
                <a:latin typeface="TimesLTStd-Roman"/>
              </a:rPr>
              <a:t>creation of a significant source of </a:t>
            </a:r>
            <a:r>
              <a:rPr lang="en-CA" sz="1800" dirty="0">
                <a:solidFill>
                  <a:srgbClr val="FF0000"/>
                </a:solidFill>
                <a:latin typeface="TimesLTStd-Roman"/>
              </a:rPr>
              <a:t>extra-focal scattered radiation</a:t>
            </a:r>
            <a:r>
              <a:rPr lang="en-CA" sz="1800" dirty="0">
                <a:latin typeface="TimesLTStd-Roman"/>
              </a:rPr>
              <a:t>;</a:t>
            </a:r>
          </a:p>
          <a:p>
            <a:pPr lvl="1"/>
            <a:r>
              <a:rPr lang="en-CA" sz="1800" dirty="0">
                <a:latin typeface="STIXGeneral-Regular"/>
              </a:rPr>
              <a:t>• </a:t>
            </a:r>
            <a:r>
              <a:rPr lang="en-CA" sz="1800" dirty="0" smtClean="0">
                <a:solidFill>
                  <a:srgbClr val="FF0000"/>
                </a:solidFill>
                <a:latin typeface="TimesLTStd-Roman"/>
              </a:rPr>
              <a:t>Electron </a:t>
            </a:r>
            <a:r>
              <a:rPr lang="en-CA" sz="1800" dirty="0">
                <a:solidFill>
                  <a:srgbClr val="FF0000"/>
                </a:solidFill>
                <a:latin typeface="TimesLTStd-Roman"/>
              </a:rPr>
              <a:t>contamination</a:t>
            </a:r>
            <a:r>
              <a:rPr lang="en-CA" sz="1800" dirty="0">
                <a:latin typeface="TimesLTStd-Roman"/>
              </a:rPr>
              <a:t> in the primary beam;</a:t>
            </a:r>
          </a:p>
          <a:p>
            <a:pPr lvl="1"/>
            <a:r>
              <a:rPr lang="en-CA" sz="1800" dirty="0">
                <a:latin typeface="STIXGeneral-Regular"/>
              </a:rPr>
              <a:t>• </a:t>
            </a:r>
            <a:r>
              <a:rPr lang="en-CA" sz="1800" dirty="0" smtClean="0">
                <a:latin typeface="TimesLTStd-Roman"/>
              </a:rPr>
              <a:t>Increased </a:t>
            </a:r>
            <a:r>
              <a:rPr lang="en-CA" sz="1800" dirty="0">
                <a:solidFill>
                  <a:srgbClr val="FF0000"/>
                </a:solidFill>
                <a:latin typeface="TimesLTStd-Roman"/>
              </a:rPr>
              <a:t>leakage radiation </a:t>
            </a:r>
            <a:r>
              <a:rPr lang="en-CA" sz="1800" dirty="0">
                <a:latin typeface="TimesLTStd-Roman"/>
              </a:rPr>
              <a:t>from the treatment head, increasing head shielding requirements;</a:t>
            </a:r>
          </a:p>
          <a:p>
            <a:pPr lvl="1"/>
            <a:r>
              <a:rPr lang="en-CA" sz="1800" dirty="0">
                <a:latin typeface="STIXGeneral-Regular"/>
              </a:rPr>
              <a:t>• </a:t>
            </a:r>
            <a:r>
              <a:rPr lang="en-CA" sz="1800" dirty="0" smtClean="0">
                <a:latin typeface="TimesLTStd-Roman"/>
              </a:rPr>
              <a:t>Amplification </a:t>
            </a:r>
            <a:r>
              <a:rPr lang="en-CA" sz="1800" dirty="0">
                <a:latin typeface="TimesLTStd-Roman"/>
              </a:rPr>
              <a:t>of </a:t>
            </a:r>
            <a:r>
              <a:rPr lang="en-CA" sz="1800" dirty="0">
                <a:solidFill>
                  <a:srgbClr val="FF0000"/>
                </a:solidFill>
                <a:latin typeface="TimesLTStd-Roman"/>
              </a:rPr>
              <a:t>beam steering errors</a:t>
            </a:r>
            <a:r>
              <a:rPr lang="en-CA" sz="1800" dirty="0">
                <a:latin typeface="TimesLTStd-Roman"/>
              </a:rPr>
              <a:t>, necessitating the use of active beam monitoring </a:t>
            </a:r>
            <a:r>
              <a:rPr lang="en-CA" sz="1800" dirty="0" smtClean="0">
                <a:latin typeface="TimesLTStd-Roman"/>
              </a:rPr>
              <a:t>and </a:t>
            </a:r>
            <a:r>
              <a:rPr lang="en-US" sz="1800" dirty="0" smtClean="0">
                <a:latin typeface="TimesLTStd-Roman"/>
              </a:rPr>
              <a:t>servo </a:t>
            </a:r>
            <a:r>
              <a:rPr lang="en-US" sz="1800" dirty="0">
                <a:latin typeface="TimesLTStd-Roman"/>
              </a:rPr>
              <a:t>control.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152400" y="470535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400" dirty="0" err="1" smtClean="0"/>
              <a:t>Budgell</a:t>
            </a:r>
            <a:r>
              <a:rPr lang="en-CA" sz="1400" dirty="0" smtClean="0"/>
              <a:t> et al </a:t>
            </a:r>
            <a:r>
              <a:rPr lang="en-CA" sz="1400" i="1" dirty="0" err="1" smtClean="0"/>
              <a:t>Phys</a:t>
            </a:r>
            <a:r>
              <a:rPr lang="en-CA" sz="1400" i="1" dirty="0" smtClean="0"/>
              <a:t> Med </a:t>
            </a:r>
            <a:r>
              <a:rPr lang="en-CA" sz="1400" i="1" dirty="0" err="1" smtClean="0"/>
              <a:t>Biol</a:t>
            </a:r>
            <a:r>
              <a:rPr lang="en-CA" sz="1400" dirty="0" smtClean="0"/>
              <a:t> 2016;</a:t>
            </a:r>
            <a:r>
              <a:rPr lang="en-CA" sz="1400" b="1" dirty="0" smtClean="0"/>
              <a:t>61</a:t>
            </a:r>
            <a:r>
              <a:rPr lang="en-CA" sz="1400" dirty="0" smtClean="0"/>
              <a:t>:8360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269637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u="none" dirty="0" smtClean="0">
                <a:solidFill>
                  <a:schemeClr val="tx1"/>
                </a:solidFill>
              </a:rPr>
              <a:t>Radiation Protection Consideration – Bunker Design</a:t>
            </a:r>
            <a:endParaRPr lang="en-US" u="none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849310" y="742950"/>
            <a:ext cx="7445380" cy="2667000"/>
          </a:xfrm>
          <a:prstGeom prst="rect">
            <a:avLst/>
          </a:prstGeom>
        </p:spPr>
        <p:txBody>
          <a:bodyPr/>
          <a:lstStyle>
            <a:lvl1pPr marL="172641" indent="-17264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 b="1">
                <a:solidFill>
                  <a:srgbClr val="002F64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26244" indent="-167879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 b="1"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2pPr>
            <a:lvl3pPr marL="601266" indent="-89297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3pPr>
            <a:lvl4pPr marL="812006" indent="-125016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4pPr>
            <a:lvl5pPr marL="1028700" indent="-130969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5pPr>
            <a:lvl6pPr marL="13716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6pPr>
            <a:lvl7pPr marL="17145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7pPr>
            <a:lvl8pPr marL="20574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8pPr>
            <a:lvl9pPr marL="24003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CA" altLang="en-US" sz="2400" b="0" kern="0" dirty="0" smtClean="0">
                <a:solidFill>
                  <a:schemeClr val="tx1"/>
                </a:solidFill>
              </a:rPr>
              <a:t>Primary shielding</a:t>
            </a:r>
          </a:p>
          <a:p>
            <a:pPr lvl="1"/>
            <a:r>
              <a:rPr lang="en-CA" altLang="en-US" sz="2100" b="0" kern="0" dirty="0" smtClean="0">
                <a:solidFill>
                  <a:schemeClr val="tx1"/>
                </a:solidFill>
              </a:rPr>
              <a:t>Radiation workload</a:t>
            </a:r>
          </a:p>
          <a:p>
            <a:pPr lvl="1"/>
            <a:r>
              <a:rPr lang="en-CA" altLang="en-US" sz="2100" b="0" kern="0" dirty="0" smtClean="0">
                <a:solidFill>
                  <a:schemeClr val="tx1"/>
                </a:solidFill>
              </a:rPr>
              <a:t>Beam energies</a:t>
            </a:r>
          </a:p>
          <a:p>
            <a:pPr lvl="1"/>
            <a:r>
              <a:rPr lang="en-CA" altLang="en-US" sz="2100" b="0" kern="0" dirty="0" smtClean="0">
                <a:solidFill>
                  <a:schemeClr val="tx1"/>
                </a:solidFill>
              </a:rPr>
              <a:t>Dose rates</a:t>
            </a:r>
            <a:endParaRPr lang="en-US" altLang="en-US" sz="2100" b="0" kern="0" dirty="0" smtClean="0">
              <a:solidFill>
                <a:schemeClr val="tx1"/>
              </a:solidFill>
            </a:endParaRPr>
          </a:p>
          <a:p>
            <a:r>
              <a:rPr lang="en-CA" altLang="en-US" sz="2400" b="0" kern="0" dirty="0" smtClean="0">
                <a:solidFill>
                  <a:schemeClr val="tx1"/>
                </a:solidFill>
              </a:rPr>
              <a:t>Secondary shielding</a:t>
            </a:r>
            <a:endParaRPr lang="en-US" altLang="en-US" sz="2400" b="0" kern="0" dirty="0" smtClean="0">
              <a:solidFill>
                <a:schemeClr val="tx1"/>
              </a:solidFill>
            </a:endParaRPr>
          </a:p>
          <a:p>
            <a:pPr lvl="1"/>
            <a:r>
              <a:rPr lang="en-CA" altLang="en-US" sz="2100" b="0" kern="0" dirty="0" smtClean="0">
                <a:solidFill>
                  <a:schemeClr val="tx1"/>
                </a:solidFill>
              </a:rPr>
              <a:t>Head leakage and scatter</a:t>
            </a:r>
          </a:p>
          <a:p>
            <a:pPr lvl="1"/>
            <a:r>
              <a:rPr lang="en-CA" altLang="en-US" sz="2100" b="0" kern="0" dirty="0" smtClean="0">
                <a:solidFill>
                  <a:schemeClr val="tx1"/>
                </a:solidFill>
              </a:rPr>
              <a:t>Patient scatter</a:t>
            </a:r>
            <a:endParaRPr lang="en-US" altLang="en-US" sz="2100" b="0" kern="0" dirty="0" smtClean="0">
              <a:solidFill>
                <a:schemeClr val="tx1"/>
              </a:solidFill>
            </a:endParaRPr>
          </a:p>
          <a:p>
            <a:r>
              <a:rPr lang="en-CA" altLang="en-US" sz="2400" b="0" kern="0" dirty="0" smtClean="0">
                <a:solidFill>
                  <a:schemeClr val="tx1"/>
                </a:solidFill>
              </a:rPr>
              <a:t>Maze</a:t>
            </a:r>
            <a:endParaRPr lang="en-US" altLang="en-US" sz="2400" b="0" kern="0" dirty="0" smtClean="0">
              <a:solidFill>
                <a:schemeClr val="tx1"/>
              </a:solidFill>
            </a:endParaRPr>
          </a:p>
          <a:p>
            <a:pPr lvl="1"/>
            <a:r>
              <a:rPr lang="en-CA" altLang="en-US" sz="2100" b="0" kern="0" dirty="0" smtClean="0">
                <a:solidFill>
                  <a:schemeClr val="tx1"/>
                </a:solidFill>
              </a:rPr>
              <a:t>Wall and patient scatter</a:t>
            </a:r>
            <a:endParaRPr lang="en-US" altLang="en-US" sz="2100" b="0" kern="0" dirty="0">
              <a:solidFill>
                <a:schemeClr val="tx1"/>
              </a:solidFill>
            </a:endParaRPr>
          </a:p>
          <a:p>
            <a:r>
              <a:rPr lang="en-CA" altLang="en-US" sz="2400" b="0" kern="0" dirty="0" smtClean="0">
                <a:solidFill>
                  <a:schemeClr val="tx1"/>
                </a:solidFill>
              </a:rPr>
              <a:t>Occupancy </a:t>
            </a:r>
            <a:r>
              <a:rPr lang="en-CA" altLang="en-US" sz="2400" b="0" kern="0" dirty="0">
                <a:solidFill>
                  <a:schemeClr val="tx1"/>
                </a:solidFill>
              </a:rPr>
              <a:t>of adjacent </a:t>
            </a:r>
            <a:r>
              <a:rPr lang="en-CA" altLang="en-US" sz="2400" b="0" kern="0" dirty="0" smtClean="0">
                <a:solidFill>
                  <a:schemeClr val="tx1"/>
                </a:solidFill>
              </a:rPr>
              <a:t>areas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0" y="1200150"/>
            <a:ext cx="3802533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709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0123"/>
            <a:ext cx="9144000" cy="914400"/>
          </a:xfrm>
        </p:spPr>
        <p:txBody>
          <a:bodyPr/>
          <a:lstStyle/>
          <a:p>
            <a:r>
              <a:rPr lang="en-CA" u="none" dirty="0" smtClean="0">
                <a:solidFill>
                  <a:schemeClr val="tx1"/>
                </a:solidFill>
              </a:rPr>
              <a:t>Radiation Protection Consideration </a:t>
            </a:r>
            <a:br>
              <a:rPr lang="en-CA" u="none" dirty="0" smtClean="0">
                <a:solidFill>
                  <a:schemeClr val="tx1"/>
                </a:solidFill>
              </a:rPr>
            </a:br>
            <a:endParaRPr lang="en-US" u="none" dirty="0">
              <a:solidFill>
                <a:schemeClr val="tx1"/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81000" y="666750"/>
            <a:ext cx="8305800" cy="3886200"/>
          </a:xfrm>
          <a:prstGeom prst="rect">
            <a:avLst/>
          </a:prstGeom>
        </p:spPr>
        <p:txBody>
          <a:bodyPr/>
          <a:lstStyle>
            <a:lvl1pPr marL="172641" indent="-17264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 b="1">
                <a:solidFill>
                  <a:srgbClr val="002F64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26244" indent="-167879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 b="1"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2pPr>
            <a:lvl3pPr marL="601266" indent="-89297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3pPr>
            <a:lvl4pPr marL="812006" indent="-125016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4pPr>
            <a:lvl5pPr marL="1028700" indent="-130969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5pPr>
            <a:lvl6pPr marL="13716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6pPr>
            <a:lvl7pPr marL="17145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7pPr>
            <a:lvl8pPr marL="20574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8pPr>
            <a:lvl9pPr marL="24003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CA" altLang="en-US" sz="2400" b="0" kern="0" dirty="0">
                <a:solidFill>
                  <a:schemeClr val="tx1"/>
                </a:solidFill>
              </a:rPr>
              <a:t>If the only expected change from an FFF beam is an increase in instantaneous dose </a:t>
            </a:r>
            <a:r>
              <a:rPr lang="en-CA" altLang="en-US" sz="2400" b="0" kern="0" dirty="0" smtClean="0">
                <a:solidFill>
                  <a:schemeClr val="tx1"/>
                </a:solidFill>
              </a:rPr>
              <a:t>rate, not </a:t>
            </a:r>
            <a:r>
              <a:rPr lang="en-CA" altLang="en-US" sz="2400" b="0" kern="0" dirty="0">
                <a:solidFill>
                  <a:schemeClr val="tx1"/>
                </a:solidFill>
              </a:rPr>
              <a:t>an increase in patient dose or throughput, and if the shielding is sufficient for the </a:t>
            </a:r>
            <a:r>
              <a:rPr lang="en-CA" altLang="en-US" sz="2400" b="0" kern="0" dirty="0" smtClean="0">
                <a:solidFill>
                  <a:schemeClr val="tx1"/>
                </a:solidFill>
              </a:rPr>
              <a:t>energy of </a:t>
            </a:r>
            <a:r>
              <a:rPr lang="en-CA" altLang="en-US" sz="2400" b="0" kern="0" dirty="0">
                <a:solidFill>
                  <a:schemeClr val="tx1"/>
                </a:solidFill>
              </a:rPr>
              <a:t>the machine being installed, then no further increase in </a:t>
            </a:r>
            <a:r>
              <a:rPr lang="en-CA" altLang="en-US" sz="2400" b="0" kern="0" dirty="0">
                <a:solidFill>
                  <a:srgbClr val="FF0000"/>
                </a:solidFill>
              </a:rPr>
              <a:t>primary shielding</a:t>
            </a:r>
            <a:r>
              <a:rPr lang="en-CA" altLang="en-US" sz="2400" b="0" kern="0" dirty="0">
                <a:solidFill>
                  <a:schemeClr val="tx1"/>
                </a:solidFill>
              </a:rPr>
              <a:t> is likely to </a:t>
            </a:r>
            <a:r>
              <a:rPr lang="en-CA" altLang="en-US" sz="2400" b="0" kern="0" dirty="0" smtClean="0">
                <a:solidFill>
                  <a:schemeClr val="tx1"/>
                </a:solidFill>
              </a:rPr>
              <a:t>be needed </a:t>
            </a:r>
            <a:r>
              <a:rPr lang="en-CA" altLang="en-US" sz="2400" b="0" kern="0" dirty="0">
                <a:solidFill>
                  <a:schemeClr val="tx1"/>
                </a:solidFill>
              </a:rPr>
              <a:t>for FFF. Due to the reduction in required current per MU, the </a:t>
            </a:r>
            <a:r>
              <a:rPr lang="en-CA" altLang="en-US" sz="2400" b="0" kern="0" dirty="0">
                <a:solidFill>
                  <a:srgbClr val="FF0000"/>
                </a:solidFill>
              </a:rPr>
              <a:t>secondary </a:t>
            </a:r>
            <a:r>
              <a:rPr lang="en-CA" altLang="en-US" sz="2400" b="0" kern="0" dirty="0" smtClean="0">
                <a:solidFill>
                  <a:srgbClr val="FF0000"/>
                </a:solidFill>
              </a:rPr>
              <a:t>shielding </a:t>
            </a:r>
            <a:r>
              <a:rPr lang="en-CA" altLang="en-US" sz="2400" b="0" kern="0" dirty="0" smtClean="0">
                <a:solidFill>
                  <a:schemeClr val="tx1"/>
                </a:solidFill>
              </a:rPr>
              <a:t>present </a:t>
            </a:r>
            <a:r>
              <a:rPr lang="en-CA" altLang="en-US" sz="2400" b="0" kern="0" dirty="0">
                <a:solidFill>
                  <a:schemeClr val="tx1"/>
                </a:solidFill>
              </a:rPr>
              <a:t>is also likely to be sufficient provided there is no large change in the IMRT factor</a:t>
            </a:r>
            <a:r>
              <a:rPr lang="en-CA" altLang="en-US" sz="2400" b="0" kern="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CA" altLang="en-US" sz="2400" b="0" kern="0" dirty="0">
                <a:solidFill>
                  <a:schemeClr val="tx1"/>
                </a:solidFill>
              </a:rPr>
              <a:t>However use of FFF for </a:t>
            </a:r>
            <a:r>
              <a:rPr lang="en-CA" altLang="en-US" sz="2400" b="0" kern="0" dirty="0">
                <a:solidFill>
                  <a:srgbClr val="FF0000"/>
                </a:solidFill>
              </a:rPr>
              <a:t>high dose per fraction treatments </a:t>
            </a:r>
            <a:r>
              <a:rPr lang="en-CA" altLang="en-US" sz="2400" b="0" kern="0" dirty="0">
                <a:solidFill>
                  <a:schemeClr val="tx1"/>
                </a:solidFill>
              </a:rPr>
              <a:t>may lead to a higher annual </a:t>
            </a:r>
            <a:r>
              <a:rPr lang="en-CA" altLang="en-US" sz="2400" b="0" kern="0" dirty="0" smtClean="0">
                <a:solidFill>
                  <a:schemeClr val="tx1"/>
                </a:solidFill>
              </a:rPr>
              <a:t>dose rate</a:t>
            </a:r>
            <a:r>
              <a:rPr lang="en-CA" altLang="en-US" sz="2400" b="0" kern="0" dirty="0">
                <a:solidFill>
                  <a:schemeClr val="tx1"/>
                </a:solidFill>
              </a:rPr>
              <a:t>.</a:t>
            </a:r>
            <a:endParaRPr lang="en-CA" altLang="en-US" sz="2400" b="0" kern="0" dirty="0" smtClean="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4705350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400" dirty="0" err="1" smtClean="0"/>
              <a:t>Budgell</a:t>
            </a:r>
            <a:r>
              <a:rPr lang="en-CA" sz="1400" dirty="0" smtClean="0"/>
              <a:t> et al </a:t>
            </a:r>
            <a:r>
              <a:rPr lang="en-CA" sz="1400" i="1" dirty="0" err="1" smtClean="0"/>
              <a:t>Phys</a:t>
            </a:r>
            <a:r>
              <a:rPr lang="en-CA" sz="1400" i="1" dirty="0" smtClean="0"/>
              <a:t> Med </a:t>
            </a:r>
            <a:r>
              <a:rPr lang="en-CA" sz="1400" i="1" dirty="0" err="1" smtClean="0"/>
              <a:t>Biol</a:t>
            </a:r>
            <a:r>
              <a:rPr lang="en-CA" sz="1400" dirty="0" smtClean="0"/>
              <a:t> 2016;</a:t>
            </a:r>
            <a:r>
              <a:rPr lang="en-CA" sz="1400" b="1" dirty="0" smtClean="0"/>
              <a:t>61</a:t>
            </a:r>
            <a:r>
              <a:rPr lang="en-CA" sz="1400" dirty="0" smtClean="0"/>
              <a:t>:8360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76663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9550"/>
            <a:ext cx="9144000" cy="914400"/>
          </a:xfrm>
        </p:spPr>
        <p:txBody>
          <a:bodyPr/>
          <a:lstStyle/>
          <a:p>
            <a:pPr>
              <a:defRPr/>
            </a:pPr>
            <a:r>
              <a:rPr lang="en-CA" altLang="en-US" sz="3200" u="none" dirty="0" smtClean="0">
                <a:solidFill>
                  <a:schemeClr val="tx1"/>
                </a:solidFill>
              </a:rPr>
              <a:t>Patient Dosimetric Concern of FFF Beam</a:t>
            </a:r>
            <a:endParaRPr lang="en-US" altLang="en-US" sz="3200" u="none" dirty="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47700" y="1428750"/>
            <a:ext cx="7848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800" dirty="0" smtClean="0"/>
              <a:t>The </a:t>
            </a:r>
            <a:r>
              <a:rPr lang="en-CA" sz="1800" dirty="0"/>
              <a:t>presence of the flattening filter </a:t>
            </a:r>
            <a:r>
              <a:rPr lang="en-CA" sz="1800" dirty="0" smtClean="0"/>
              <a:t>removes </a:t>
            </a:r>
            <a:r>
              <a:rPr lang="en-CA" sz="1800" dirty="0">
                <a:solidFill>
                  <a:srgbClr val="FF0000"/>
                </a:solidFill>
              </a:rPr>
              <a:t>a </a:t>
            </a:r>
            <a:r>
              <a:rPr lang="en-CA" sz="1800" dirty="0" smtClean="0">
                <a:solidFill>
                  <a:srgbClr val="FF0000"/>
                </a:solidFill>
              </a:rPr>
              <a:t>large number </a:t>
            </a:r>
            <a:r>
              <a:rPr lang="en-CA" sz="1800" dirty="0">
                <a:solidFill>
                  <a:srgbClr val="FF0000"/>
                </a:solidFill>
              </a:rPr>
              <a:t>of low-energy photons</a:t>
            </a:r>
            <a:r>
              <a:rPr lang="en-CA" sz="1800" dirty="0"/>
              <a:t> and results in beam hardening</a:t>
            </a:r>
            <a:r>
              <a:rPr lang="en-CA" sz="1800" dirty="0" smtClean="0"/>
              <a:t>. For </a:t>
            </a:r>
            <a:r>
              <a:rPr lang="en-CA" sz="1800" dirty="0"/>
              <a:t>the unflattened photon beam, however, these </a:t>
            </a:r>
            <a:r>
              <a:rPr lang="en-CA" sz="1800" dirty="0" smtClean="0"/>
              <a:t>low-energy photons </a:t>
            </a:r>
            <a:r>
              <a:rPr lang="en-CA" sz="1800" dirty="0"/>
              <a:t>are part of the beam and contribute to the </a:t>
            </a:r>
            <a:r>
              <a:rPr lang="en-CA" sz="1800" dirty="0" smtClean="0"/>
              <a:t>dose deposition </a:t>
            </a:r>
            <a:r>
              <a:rPr lang="en-CA" sz="1800" dirty="0"/>
              <a:t>in the photon beam build-up region close to </a:t>
            </a:r>
            <a:r>
              <a:rPr lang="en-CA" sz="1800" dirty="0" smtClean="0"/>
              <a:t>the patient </a:t>
            </a:r>
            <a:r>
              <a:rPr lang="en-CA" sz="1800" dirty="0"/>
              <a:t>surface. Compared to the flattened photon beam</a:t>
            </a:r>
            <a:r>
              <a:rPr lang="en-CA" sz="1800" dirty="0" smtClean="0"/>
              <a:t>, though </a:t>
            </a:r>
            <a:r>
              <a:rPr lang="en-CA" sz="1800" dirty="0"/>
              <a:t>unflattened beam has less head scatter and leakage</a:t>
            </a:r>
            <a:r>
              <a:rPr lang="en-CA" sz="1800" dirty="0" smtClean="0"/>
              <a:t>, measurements </a:t>
            </a:r>
            <a:r>
              <a:rPr lang="en-CA" sz="1800" dirty="0"/>
              <a:t>and Monte Carlo simulations have found </a:t>
            </a:r>
            <a:r>
              <a:rPr lang="en-CA" sz="1800" dirty="0" smtClean="0"/>
              <a:t>that irradiation </a:t>
            </a:r>
            <a:r>
              <a:rPr lang="en-CA" sz="1800" dirty="0"/>
              <a:t>of the unflattened photon beam results in a </a:t>
            </a:r>
            <a:r>
              <a:rPr lang="en-CA" sz="1800" dirty="0" smtClean="0"/>
              <a:t>higher surface </a:t>
            </a:r>
            <a:r>
              <a:rPr lang="en-CA" sz="1800" dirty="0"/>
              <a:t>dose than the flattened beam.</a:t>
            </a:r>
            <a:endParaRPr lang="en-US" sz="1800" dirty="0"/>
          </a:p>
        </p:txBody>
      </p:sp>
      <p:sp>
        <p:nvSpPr>
          <p:cNvPr id="5" name="Rectangle 4"/>
          <p:cNvSpPr/>
          <p:nvPr/>
        </p:nvSpPr>
        <p:spPr>
          <a:xfrm>
            <a:off x="647700" y="4552950"/>
            <a:ext cx="49620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Chow and </a:t>
            </a:r>
            <a:r>
              <a:rPr lang="en-CA" sz="1400" dirty="0" err="1" smtClean="0"/>
              <a:t>Owrangi</a:t>
            </a:r>
            <a:r>
              <a:rPr lang="en-CA" sz="1400" dirty="0" smtClean="0"/>
              <a:t> </a:t>
            </a:r>
            <a:r>
              <a:rPr lang="en-CA" sz="1400" i="1" dirty="0" smtClean="0"/>
              <a:t>Rep </a:t>
            </a:r>
            <a:r>
              <a:rPr lang="en-CA" sz="1400" i="1" dirty="0" err="1" smtClean="0"/>
              <a:t>Pract</a:t>
            </a:r>
            <a:r>
              <a:rPr lang="en-CA" sz="1400" i="1" dirty="0" smtClean="0"/>
              <a:t> </a:t>
            </a:r>
            <a:r>
              <a:rPr lang="en-CA" sz="1400" i="1" dirty="0" err="1" smtClean="0"/>
              <a:t>Oncolo</a:t>
            </a:r>
            <a:r>
              <a:rPr lang="en-CA" sz="1400" i="1" dirty="0" smtClean="0"/>
              <a:t> </a:t>
            </a:r>
            <a:r>
              <a:rPr lang="en-CA" sz="1400" i="1" dirty="0" err="1" smtClean="0"/>
              <a:t>Radiother</a:t>
            </a:r>
            <a:r>
              <a:rPr lang="en-CA" sz="1400" i="1" dirty="0" smtClean="0"/>
              <a:t> 2016;</a:t>
            </a:r>
            <a:r>
              <a:rPr lang="en-CA" sz="1400" b="1" i="1" dirty="0" smtClean="0"/>
              <a:t>21</a:t>
            </a:r>
            <a:r>
              <a:rPr lang="en-CA" sz="1400" i="1" dirty="0" smtClean="0"/>
              <a:t>:63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5934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CA" altLang="en-US" sz="3200" u="none" dirty="0" smtClean="0">
                <a:solidFill>
                  <a:schemeClr val="tx1"/>
                </a:solidFill>
              </a:rPr>
              <a:t>Monte Carlo Simulation – based on a Linac with FF</a:t>
            </a:r>
            <a:endParaRPr lang="en-US" altLang="en-US" sz="3200" u="none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19150"/>
            <a:ext cx="5234661" cy="393572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943600" y="4248150"/>
            <a:ext cx="343808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Lind M. MSc Thesis 2008 Lund Univ.</a:t>
            </a:r>
            <a:endParaRPr lang="en-US" sz="1400" dirty="0"/>
          </a:p>
        </p:txBody>
      </p:sp>
      <p:sp>
        <p:nvSpPr>
          <p:cNvPr id="2" name="TextBox 1"/>
          <p:cNvSpPr txBox="1"/>
          <p:nvPr/>
        </p:nvSpPr>
        <p:spPr>
          <a:xfrm>
            <a:off x="6553200" y="1276350"/>
            <a:ext cx="14847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err="1" smtClean="0"/>
              <a:t>BEAMnrc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32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CA" altLang="en-US" sz="3200" u="none" dirty="0" smtClean="0">
                <a:solidFill>
                  <a:schemeClr val="tx1"/>
                </a:solidFill>
              </a:rPr>
              <a:t>Monte Carlo Simulation – </a:t>
            </a:r>
            <a:r>
              <a:rPr lang="en-CA" altLang="en-US" sz="3200" u="none" dirty="0" err="1" smtClean="0">
                <a:solidFill>
                  <a:schemeClr val="tx1"/>
                </a:solidFill>
              </a:rPr>
              <a:t>TrueBeam</a:t>
            </a:r>
            <a:r>
              <a:rPr lang="en-CA" altLang="en-US" sz="3200" u="none" dirty="0" smtClean="0">
                <a:solidFill>
                  <a:schemeClr val="tx1"/>
                </a:solidFill>
              </a:rPr>
              <a:t> Linac</a:t>
            </a:r>
            <a:endParaRPr lang="en-US" altLang="en-US" sz="3200" u="none" dirty="0" smtClean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700" y="666750"/>
            <a:ext cx="7086600" cy="39215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43400" y="4581816"/>
            <a:ext cx="1194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 smtClean="0"/>
              <a:t>Geant4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4665281"/>
            <a:ext cx="4191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Constantin </a:t>
            </a:r>
            <a:r>
              <a:rPr lang="en-CA" sz="1400" i="1" dirty="0" smtClean="0"/>
              <a:t>et al. Med </a:t>
            </a:r>
            <a:r>
              <a:rPr lang="en-CA" sz="1400" i="1" dirty="0" err="1" smtClean="0"/>
              <a:t>Phys</a:t>
            </a:r>
            <a:r>
              <a:rPr lang="en-CA" sz="1400" i="1" dirty="0" smtClean="0"/>
              <a:t> </a:t>
            </a:r>
            <a:r>
              <a:rPr lang="en-CA" sz="1400" dirty="0" smtClean="0"/>
              <a:t>2011;</a:t>
            </a:r>
            <a:r>
              <a:rPr lang="en-CA" sz="1400" b="1" dirty="0" smtClean="0"/>
              <a:t>38</a:t>
            </a:r>
            <a:r>
              <a:rPr lang="en-CA" sz="1400" dirty="0" smtClean="0"/>
              <a:t>:4018.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89143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9550"/>
            <a:ext cx="9144000" cy="914400"/>
          </a:xfrm>
        </p:spPr>
        <p:txBody>
          <a:bodyPr/>
          <a:lstStyle/>
          <a:p>
            <a:pPr>
              <a:defRPr/>
            </a:pPr>
            <a:r>
              <a:rPr lang="en-CA" altLang="en-US" sz="3200" u="none" dirty="0" smtClean="0">
                <a:solidFill>
                  <a:schemeClr val="tx1"/>
                </a:solidFill>
              </a:rPr>
              <a:t>Some Monte Carlo Results regarding FFF Photon Beams using Phantoms</a:t>
            </a:r>
            <a:endParaRPr lang="en-US" altLang="en-US" sz="3200" u="none" dirty="0" smtClean="0">
              <a:solidFill>
                <a:schemeClr val="tx1"/>
              </a:solidFill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849310" y="1885950"/>
            <a:ext cx="7445380" cy="2362200"/>
          </a:xfrm>
          <a:prstGeom prst="rect">
            <a:avLst/>
          </a:prstGeom>
        </p:spPr>
        <p:txBody>
          <a:bodyPr/>
          <a:lstStyle>
            <a:lvl1pPr marL="172641" indent="-172641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 b="1">
                <a:solidFill>
                  <a:srgbClr val="002F64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26244" indent="-167879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500" b="1"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2pPr>
            <a:lvl3pPr marL="601266" indent="-89297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3pPr>
            <a:lvl4pPr marL="812006" indent="-125016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200"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4pPr>
            <a:lvl5pPr marL="1028700" indent="-130969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rgbClr val="002F64"/>
                </a:solidFill>
                <a:latin typeface="Calibri" panose="020F0502020204030204" pitchFamily="34" charset="0"/>
                <a:ea typeface="+mn-ea"/>
              </a:defRPr>
            </a:lvl5pPr>
            <a:lvl6pPr marL="13716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6pPr>
            <a:lvl7pPr marL="17145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7pPr>
            <a:lvl8pPr marL="20574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8pPr>
            <a:lvl9pPr marL="2400300" indent="-130969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 b="1" i="1">
                <a:solidFill>
                  <a:schemeClr val="bg1"/>
                </a:solidFill>
                <a:latin typeface="+mn-lt"/>
                <a:ea typeface="+mn-ea"/>
              </a:defRPr>
            </a:lvl9pPr>
          </a:lstStyle>
          <a:p>
            <a:r>
              <a:rPr lang="en-CA" altLang="en-US" sz="2400" b="0" kern="0" dirty="0" smtClean="0">
                <a:solidFill>
                  <a:schemeClr val="tx1"/>
                </a:solidFill>
              </a:rPr>
              <a:t>Bone heterogeneity and beam angle</a:t>
            </a:r>
          </a:p>
          <a:p>
            <a:r>
              <a:rPr lang="en-CA" altLang="en-US" sz="2400" b="0" kern="0" dirty="0" smtClean="0">
                <a:solidFill>
                  <a:schemeClr val="tx1"/>
                </a:solidFill>
              </a:rPr>
              <a:t>Photon energy spectrum at the surface</a:t>
            </a:r>
          </a:p>
          <a:p>
            <a:r>
              <a:rPr lang="en-CA" altLang="en-US" sz="2400" b="0" kern="0" dirty="0" smtClean="0">
                <a:solidFill>
                  <a:schemeClr val="tx1"/>
                </a:solidFill>
              </a:rPr>
              <a:t>Skin dose enhancement with skin care cream</a:t>
            </a:r>
          </a:p>
          <a:p>
            <a:endParaRPr lang="en-CA" altLang="en-US" sz="2400" b="0" kern="0" dirty="0" smtClean="0">
              <a:solidFill>
                <a:schemeClr val="tx1"/>
              </a:solidFill>
            </a:endParaRPr>
          </a:p>
          <a:p>
            <a:endParaRPr lang="en-US" altLang="en-US" sz="2400" b="0" kern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628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81637" y="895350"/>
            <a:ext cx="7445380" cy="3875410"/>
          </a:xfrm>
        </p:spPr>
        <p:txBody>
          <a:bodyPr/>
          <a:lstStyle/>
          <a:p>
            <a:r>
              <a:rPr lang="en-CA" sz="1800" dirty="0" smtClean="0">
                <a:solidFill>
                  <a:schemeClr val="tx1"/>
                </a:solidFill>
              </a:rPr>
              <a:t>Background </a:t>
            </a:r>
          </a:p>
          <a:p>
            <a:pPr lvl="1"/>
            <a:r>
              <a:rPr lang="en-CA" sz="1600" dirty="0" smtClean="0">
                <a:solidFill>
                  <a:schemeClr val="tx1"/>
                </a:solidFill>
              </a:rPr>
              <a:t>Radiotherapy (3DCRT) using flattening filter</a:t>
            </a:r>
          </a:p>
          <a:p>
            <a:pPr lvl="1"/>
            <a:r>
              <a:rPr lang="en-CA" sz="1600" dirty="0" smtClean="0">
                <a:solidFill>
                  <a:schemeClr val="tx1"/>
                </a:solidFill>
              </a:rPr>
              <a:t>IMRT using MLC</a:t>
            </a:r>
          </a:p>
          <a:p>
            <a:pPr lvl="1"/>
            <a:r>
              <a:rPr lang="en-CA" sz="1600" dirty="0" smtClean="0">
                <a:solidFill>
                  <a:schemeClr val="tx1"/>
                </a:solidFill>
              </a:rPr>
              <a:t>Flattening filter free (FFF) photon beams</a:t>
            </a:r>
          </a:p>
          <a:p>
            <a:pPr lvl="1"/>
            <a:r>
              <a:rPr lang="en-CA" sz="1600" dirty="0" smtClean="0">
                <a:solidFill>
                  <a:schemeClr val="tx1"/>
                </a:solidFill>
              </a:rPr>
              <a:t>Radiation Protection Consideration</a:t>
            </a:r>
          </a:p>
          <a:p>
            <a:pPr lvl="1"/>
            <a:r>
              <a:rPr lang="en-CA" sz="1600" dirty="0" smtClean="0">
                <a:solidFill>
                  <a:schemeClr val="tx1"/>
                </a:solidFill>
              </a:rPr>
              <a:t>Monte Carlo simulation (Patient Dosimetric Consideration)</a:t>
            </a:r>
          </a:p>
          <a:p>
            <a:pPr marL="344487" lvl="1" indent="0">
              <a:buNone/>
            </a:pPr>
            <a:endParaRPr lang="en-CA" sz="1600" dirty="0" smtClean="0">
              <a:solidFill>
                <a:schemeClr val="tx1"/>
              </a:solidFill>
            </a:endParaRPr>
          </a:p>
          <a:p>
            <a:r>
              <a:rPr lang="en-CA" sz="1800" dirty="0" smtClean="0">
                <a:solidFill>
                  <a:schemeClr val="tx1"/>
                </a:solidFill>
              </a:rPr>
              <a:t>Monte Carlo simulations on FFF photon beams</a:t>
            </a:r>
          </a:p>
          <a:p>
            <a:pPr lvl="1"/>
            <a:r>
              <a:rPr lang="en-CA" sz="1600" dirty="0">
                <a:solidFill>
                  <a:schemeClr val="tx1"/>
                </a:solidFill>
              </a:rPr>
              <a:t>Bone dose</a:t>
            </a:r>
          </a:p>
          <a:p>
            <a:pPr lvl="1"/>
            <a:r>
              <a:rPr lang="en-CA" sz="1600" dirty="0">
                <a:solidFill>
                  <a:schemeClr val="tx1"/>
                </a:solidFill>
              </a:rPr>
              <a:t>Skin dose</a:t>
            </a:r>
          </a:p>
          <a:p>
            <a:pPr lvl="1"/>
            <a:r>
              <a:rPr lang="en-CA" sz="1600" dirty="0" smtClean="0">
                <a:solidFill>
                  <a:schemeClr val="tx1"/>
                </a:solidFill>
              </a:rPr>
              <a:t>Photon energy spectrum</a:t>
            </a:r>
          </a:p>
          <a:p>
            <a:pPr lvl="1"/>
            <a:r>
              <a:rPr lang="en-CA" sz="1600" dirty="0" smtClean="0">
                <a:solidFill>
                  <a:schemeClr val="tx1"/>
                </a:solidFill>
              </a:rPr>
              <a:t>Skin dose with cream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27" y="67940"/>
            <a:ext cx="9144000" cy="914400"/>
          </a:xfrm>
        </p:spPr>
        <p:txBody>
          <a:bodyPr/>
          <a:lstStyle/>
          <a:p>
            <a:r>
              <a:rPr lang="en-CA" sz="3600" u="none" dirty="0" smtClean="0">
                <a:solidFill>
                  <a:schemeClr val="tx1"/>
                </a:solidFill>
              </a:rPr>
              <a:t>Content</a:t>
            </a:r>
            <a:endParaRPr lang="en-US" sz="3600" u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981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810"/>
            <a:ext cx="9144000" cy="914400"/>
          </a:xfrm>
        </p:spPr>
        <p:txBody>
          <a:bodyPr/>
          <a:lstStyle/>
          <a:p>
            <a:r>
              <a:rPr lang="en-CA" sz="3200" u="none" dirty="0" smtClean="0">
                <a:solidFill>
                  <a:schemeClr val="tx1"/>
                </a:solidFill>
              </a:rPr>
              <a:t>Phantom Geometry</a:t>
            </a:r>
            <a:endParaRPr lang="en-US" sz="3200" u="none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629533"/>
            <a:ext cx="3276600" cy="450253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800600" y="4324350"/>
            <a:ext cx="3429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Chow and </a:t>
            </a:r>
            <a:r>
              <a:rPr lang="en-CA" sz="1100" dirty="0" err="1" smtClean="0"/>
              <a:t>Owrangi</a:t>
            </a:r>
            <a:r>
              <a:rPr lang="en-CA" sz="1100" i="1" dirty="0" smtClean="0"/>
              <a:t>. Rad </a:t>
            </a:r>
            <a:r>
              <a:rPr lang="en-CA" sz="1100" i="1" dirty="0" err="1" smtClean="0"/>
              <a:t>Phys</a:t>
            </a:r>
            <a:r>
              <a:rPr lang="en-CA" sz="1100" i="1" dirty="0" smtClean="0"/>
              <a:t> </a:t>
            </a:r>
            <a:r>
              <a:rPr lang="en-CA" sz="1100" i="1" dirty="0" err="1" smtClean="0"/>
              <a:t>Chem</a:t>
            </a:r>
            <a:r>
              <a:rPr lang="en-CA" sz="1100" i="1" dirty="0" smtClean="0"/>
              <a:t> </a:t>
            </a:r>
            <a:r>
              <a:rPr lang="en-CA" sz="1100" dirty="0" smtClean="0"/>
              <a:t>2014;</a:t>
            </a:r>
            <a:r>
              <a:rPr lang="en-CA" sz="1100" b="1" dirty="0" smtClean="0"/>
              <a:t>101</a:t>
            </a:r>
            <a:r>
              <a:rPr lang="en-CA" sz="1100" dirty="0" smtClean="0"/>
              <a:t>:46</a:t>
            </a:r>
            <a:endParaRPr lang="en-US" sz="1100" dirty="0"/>
          </a:p>
        </p:txBody>
      </p:sp>
      <p:sp>
        <p:nvSpPr>
          <p:cNvPr id="7" name="Rectangle 6"/>
          <p:cNvSpPr/>
          <p:nvPr/>
        </p:nvSpPr>
        <p:spPr>
          <a:xfrm>
            <a:off x="4724400" y="1428750"/>
            <a:ext cx="4191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 smtClean="0"/>
              <a:t>Beam Angles: 0, 15, 30, 45, 60, 75 and 90 degrees</a:t>
            </a:r>
          </a:p>
          <a:p>
            <a:r>
              <a:rPr lang="en-CA" sz="1400" dirty="0" smtClean="0"/>
              <a:t>Photon Beams: 6 MV FFF and 6 MV FF</a:t>
            </a:r>
          </a:p>
          <a:p>
            <a:r>
              <a:rPr lang="en-CA" sz="1400" dirty="0" smtClean="0"/>
              <a:t>Phantoms: Heterogeneous (bone and water) and homogeneous (water)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1702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1524000" y="84365"/>
            <a:ext cx="66345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3200" b="1" dirty="0" smtClean="0">
                <a:latin typeface="Calibri" panose="020F0502020204030204" pitchFamily="34" charset="0"/>
              </a:rPr>
              <a:t>Relative Surface Dose vs. Beam Angle </a:t>
            </a:r>
            <a:endParaRPr lang="en-US" altLang="en-US" sz="32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22140"/>
            <a:ext cx="8712200" cy="3504141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429000" y="4552950"/>
            <a:ext cx="33528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Chow and </a:t>
            </a:r>
            <a:r>
              <a:rPr lang="en-CA" sz="1100" dirty="0" err="1" smtClean="0"/>
              <a:t>Owrangi</a:t>
            </a:r>
            <a:r>
              <a:rPr lang="en-CA" sz="1100" i="1" dirty="0" smtClean="0"/>
              <a:t>. Rad </a:t>
            </a:r>
            <a:r>
              <a:rPr lang="en-CA" sz="1100" i="1" dirty="0" err="1" smtClean="0"/>
              <a:t>Phys</a:t>
            </a:r>
            <a:r>
              <a:rPr lang="en-CA" sz="1100" i="1" dirty="0" smtClean="0"/>
              <a:t> </a:t>
            </a:r>
            <a:r>
              <a:rPr lang="en-CA" sz="1100" i="1" dirty="0" err="1" smtClean="0"/>
              <a:t>Chem</a:t>
            </a:r>
            <a:r>
              <a:rPr lang="en-CA" sz="1100" i="1" dirty="0" smtClean="0"/>
              <a:t> </a:t>
            </a:r>
            <a:r>
              <a:rPr lang="en-CA" sz="1100" dirty="0" smtClean="0"/>
              <a:t>2014;</a:t>
            </a:r>
            <a:r>
              <a:rPr lang="en-CA" sz="1100" b="1" dirty="0" smtClean="0"/>
              <a:t>101</a:t>
            </a:r>
            <a:r>
              <a:rPr lang="en-CA" sz="1100" dirty="0" smtClean="0"/>
              <a:t>:46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2219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6"/>
          <p:cNvSpPr>
            <a:spLocks noChangeArrowheads="1"/>
          </p:cNvSpPr>
          <p:nvPr/>
        </p:nvSpPr>
        <p:spPr bwMode="auto">
          <a:xfrm>
            <a:off x="2514600" y="122295"/>
            <a:ext cx="4218847" cy="558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lnSpc>
                <a:spcPct val="115000"/>
              </a:lnSpc>
            </a:pPr>
            <a:r>
              <a:rPr lang="en-US" altLang="en-US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Photon Energy Distribution</a:t>
            </a:r>
            <a:endParaRPr lang="en-US" altLang="en-US" sz="2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81038"/>
            <a:ext cx="3494777" cy="43497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371246" y="4324350"/>
            <a:ext cx="4086953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Chow and </a:t>
            </a:r>
            <a:r>
              <a:rPr lang="en-CA" sz="1100" dirty="0" err="1" smtClean="0"/>
              <a:t>Owrangi</a:t>
            </a:r>
            <a:r>
              <a:rPr lang="en-CA" sz="1100" i="1" dirty="0" smtClean="0"/>
              <a:t>. Rep </a:t>
            </a:r>
            <a:r>
              <a:rPr lang="en-CA" sz="1100" i="1" dirty="0" err="1" smtClean="0"/>
              <a:t>Pract</a:t>
            </a:r>
            <a:r>
              <a:rPr lang="en-CA" sz="1100" i="1" dirty="0" smtClean="0"/>
              <a:t> </a:t>
            </a:r>
            <a:r>
              <a:rPr lang="en-CA" sz="1100" i="1" dirty="0" err="1" smtClean="0"/>
              <a:t>Oncol</a:t>
            </a:r>
            <a:r>
              <a:rPr lang="en-CA" sz="1100" i="1" dirty="0" smtClean="0"/>
              <a:t> </a:t>
            </a:r>
            <a:r>
              <a:rPr lang="en-CA" sz="1100" i="1" dirty="0" err="1" smtClean="0"/>
              <a:t>Radiother</a:t>
            </a:r>
            <a:r>
              <a:rPr lang="en-CA" sz="1100" i="1" dirty="0" smtClean="0"/>
              <a:t> </a:t>
            </a:r>
            <a:r>
              <a:rPr lang="en-CA" sz="1100" dirty="0" smtClean="0"/>
              <a:t>2016;</a:t>
            </a:r>
            <a:r>
              <a:rPr lang="en-CA" sz="1100" b="1" dirty="0" smtClean="0"/>
              <a:t>21</a:t>
            </a:r>
            <a:r>
              <a:rPr lang="en-CA" sz="1100" dirty="0" smtClean="0"/>
              <a:t>:63</a:t>
            </a:r>
            <a:endParaRPr lang="en-US" sz="1100" dirty="0"/>
          </a:p>
        </p:txBody>
      </p:sp>
      <p:sp>
        <p:nvSpPr>
          <p:cNvPr id="4" name="TextBox 3"/>
          <p:cNvSpPr txBox="1"/>
          <p:nvPr/>
        </p:nvSpPr>
        <p:spPr>
          <a:xfrm>
            <a:off x="4495799" y="1200150"/>
            <a:ext cx="3962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800" dirty="0" smtClean="0"/>
              <a:t>Photon energy distribution at the phantom surface</a:t>
            </a:r>
          </a:p>
          <a:p>
            <a:endParaRPr lang="en-CA" sz="1800" dirty="0" smtClean="0"/>
          </a:p>
          <a:p>
            <a:r>
              <a:rPr lang="en-CA" sz="1800" dirty="0" smtClean="0"/>
              <a:t>Beam Angle: 0 – 45 degree</a:t>
            </a:r>
          </a:p>
          <a:p>
            <a:endParaRPr lang="en-CA" sz="1800" dirty="0"/>
          </a:p>
          <a:p>
            <a:r>
              <a:rPr lang="en-CA" sz="1800" dirty="0" smtClean="0"/>
              <a:t>Bone and Water phantom</a:t>
            </a:r>
          </a:p>
          <a:p>
            <a:endParaRPr lang="en-CA" sz="1800" dirty="0"/>
          </a:p>
          <a:p>
            <a:r>
              <a:rPr lang="en-CA" sz="1800" dirty="0" smtClean="0"/>
              <a:t>6 MV and 6 MV FFF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94990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362200" y="182668"/>
            <a:ext cx="4953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A" sz="3200" b="1" dirty="0" smtClean="0">
                <a:latin typeface="Calibri" panose="020F0502020204030204" pitchFamily="34" charset="0"/>
                <a:ea typeface="ＭＳ Ｐゴシック"/>
              </a:rPr>
              <a:t>Water Phantom Surface</a:t>
            </a:r>
            <a:endParaRPr lang="en-CA" sz="3200" b="1" dirty="0">
              <a:latin typeface="Calibri" panose="020F0502020204030204" pitchFamily="34" charset="0"/>
              <a:ea typeface="ＭＳ Ｐゴシック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742950"/>
            <a:ext cx="4546600" cy="39439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705600" y="3867150"/>
            <a:ext cx="21057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Chow and </a:t>
            </a:r>
            <a:r>
              <a:rPr lang="en-CA" sz="1100" dirty="0" err="1" smtClean="0"/>
              <a:t>Owrangi</a:t>
            </a:r>
            <a:r>
              <a:rPr lang="en-CA" sz="1100" i="1" dirty="0" smtClean="0"/>
              <a:t>. Rep </a:t>
            </a:r>
            <a:r>
              <a:rPr lang="en-CA" sz="1100" i="1" dirty="0" err="1" smtClean="0"/>
              <a:t>Pract</a:t>
            </a:r>
            <a:r>
              <a:rPr lang="en-CA" sz="1100" i="1" dirty="0" smtClean="0"/>
              <a:t> </a:t>
            </a:r>
            <a:r>
              <a:rPr lang="en-CA" sz="1100" i="1" dirty="0" err="1" smtClean="0"/>
              <a:t>Oncol</a:t>
            </a:r>
            <a:r>
              <a:rPr lang="en-CA" sz="1100" i="1" dirty="0" smtClean="0"/>
              <a:t> </a:t>
            </a:r>
            <a:r>
              <a:rPr lang="en-CA" sz="1100" i="1" dirty="0" err="1" smtClean="0"/>
              <a:t>Radiother</a:t>
            </a:r>
            <a:r>
              <a:rPr lang="en-CA" sz="1100" i="1" dirty="0" smtClean="0"/>
              <a:t> </a:t>
            </a:r>
            <a:r>
              <a:rPr lang="en-CA" sz="1100" dirty="0" smtClean="0"/>
              <a:t>2016;</a:t>
            </a:r>
            <a:r>
              <a:rPr lang="en-CA" sz="1100" b="1" dirty="0" smtClean="0"/>
              <a:t>21</a:t>
            </a:r>
            <a:r>
              <a:rPr lang="en-CA" sz="1100" dirty="0" smtClean="0"/>
              <a:t>:63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90530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 bwMode="auto">
          <a:xfrm>
            <a:off x="609600" y="361950"/>
            <a:ext cx="80772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000" b="1" u="none">
                <a:solidFill>
                  <a:srgbClr val="002F64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2pPr>
            <a:lvl3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3pPr>
            <a:lvl4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4pPr>
            <a:lvl5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5pPr>
            <a:lvl6pPr marL="3429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6pPr>
            <a:lvl7pPr marL="685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7pPr>
            <a:lvl8pPr marL="10287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8pPr>
            <a:lvl9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CA" sz="3200" kern="0" dirty="0" smtClean="0">
                <a:solidFill>
                  <a:schemeClr val="tx1"/>
                </a:solidFill>
              </a:rPr>
              <a:t>Photon Mean Energy at Surface vs. Beam Angle</a:t>
            </a:r>
            <a:endParaRPr lang="en-US" sz="3200" kern="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895350"/>
            <a:ext cx="4314371" cy="411826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705600" y="3867150"/>
            <a:ext cx="21057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Chow and </a:t>
            </a:r>
            <a:r>
              <a:rPr lang="en-CA" sz="1100" dirty="0" err="1" smtClean="0"/>
              <a:t>Owrangi</a:t>
            </a:r>
            <a:r>
              <a:rPr lang="en-CA" sz="1100" i="1" dirty="0" smtClean="0"/>
              <a:t>. Rep </a:t>
            </a:r>
            <a:r>
              <a:rPr lang="en-CA" sz="1100" i="1" dirty="0" err="1" smtClean="0"/>
              <a:t>Pract</a:t>
            </a:r>
            <a:r>
              <a:rPr lang="en-CA" sz="1100" i="1" dirty="0" smtClean="0"/>
              <a:t> </a:t>
            </a:r>
            <a:r>
              <a:rPr lang="en-CA" sz="1100" i="1" dirty="0" err="1" smtClean="0"/>
              <a:t>Oncol</a:t>
            </a:r>
            <a:r>
              <a:rPr lang="en-CA" sz="1100" i="1" dirty="0" smtClean="0"/>
              <a:t> </a:t>
            </a:r>
            <a:r>
              <a:rPr lang="en-CA" sz="1100" i="1" dirty="0" err="1" smtClean="0"/>
              <a:t>Radiother</a:t>
            </a:r>
            <a:r>
              <a:rPr lang="en-CA" sz="1100" i="1" dirty="0" smtClean="0"/>
              <a:t> </a:t>
            </a:r>
            <a:r>
              <a:rPr lang="en-CA" sz="1100" dirty="0" smtClean="0"/>
              <a:t>2016;</a:t>
            </a:r>
            <a:r>
              <a:rPr lang="en-CA" sz="1100" b="1" dirty="0" smtClean="0"/>
              <a:t>21</a:t>
            </a:r>
            <a:r>
              <a:rPr lang="en-CA" sz="1100" dirty="0" smtClean="0"/>
              <a:t>:63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83210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5013"/>
            <a:ext cx="7772399" cy="609600"/>
          </a:xfrm>
        </p:spPr>
        <p:txBody>
          <a:bodyPr/>
          <a:lstStyle/>
          <a:p>
            <a:pPr marL="0" indent="0">
              <a:buNone/>
            </a:pPr>
            <a:r>
              <a:rPr lang="en-CA" sz="3200" dirty="0" smtClean="0">
                <a:solidFill>
                  <a:schemeClr val="tx1"/>
                </a:solidFill>
              </a:rPr>
              <a:t>Skin Dose Enhancement with Skin Care Cream</a:t>
            </a:r>
          </a:p>
          <a:p>
            <a:pPr algn="just"/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514350"/>
            <a:ext cx="4953000" cy="4502209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334000" y="1061259"/>
            <a:ext cx="34290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/>
              <a:t>The water-based cream contains H, O, C and P, and the density is equal to 0.92 g/cm</a:t>
            </a:r>
            <a:r>
              <a:rPr lang="en-CA" sz="1400" baseline="30000" dirty="0"/>
              <a:t>3</a:t>
            </a:r>
            <a:r>
              <a:rPr lang="en-CA" sz="1400" dirty="0"/>
              <a:t>. The silicon-based cream contains C, H, N, O, Si, Ca and Na and the density is equal to 1.14 g/cm</a:t>
            </a:r>
            <a:r>
              <a:rPr lang="en-CA" sz="1400" baseline="30000" dirty="0"/>
              <a:t>3</a:t>
            </a:r>
            <a:r>
              <a:rPr lang="en-CA" sz="1400" dirty="0"/>
              <a:t>.</a:t>
            </a:r>
            <a:endParaRPr lang="en-US" sz="1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105150"/>
            <a:ext cx="1905000" cy="60260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86400" y="4357579"/>
            <a:ext cx="3429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Sharma and Chow</a:t>
            </a:r>
            <a:r>
              <a:rPr lang="en-CA" sz="1100" i="1" dirty="0" smtClean="0"/>
              <a:t> AIMS </a:t>
            </a:r>
            <a:r>
              <a:rPr lang="en-CA" sz="1100" i="1" dirty="0" err="1" smtClean="0"/>
              <a:t>Bioeng</a:t>
            </a:r>
            <a:r>
              <a:rPr lang="en-CA" sz="1100" i="1" dirty="0" smtClean="0"/>
              <a:t> </a:t>
            </a:r>
            <a:r>
              <a:rPr lang="en-CA" sz="1100" dirty="0" smtClean="0"/>
              <a:t>2020;</a:t>
            </a:r>
            <a:r>
              <a:rPr lang="en-CA" sz="1100" b="1" dirty="0" smtClean="0"/>
              <a:t>7</a:t>
            </a:r>
            <a:r>
              <a:rPr lang="en-CA" sz="1100" dirty="0" smtClean="0"/>
              <a:t>:82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254380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 bwMode="auto">
          <a:xfrm>
            <a:off x="1066800" y="209550"/>
            <a:ext cx="7162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000" b="1" u="none">
                <a:solidFill>
                  <a:srgbClr val="002F64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2pPr>
            <a:lvl3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3pPr>
            <a:lvl4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4pPr>
            <a:lvl5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5pPr>
            <a:lvl6pPr marL="3429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6pPr>
            <a:lvl7pPr marL="685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7pPr>
            <a:lvl8pPr marL="10287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8pPr>
            <a:lvl9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CA" sz="2800" kern="0" dirty="0">
                <a:solidFill>
                  <a:schemeClr val="tx1"/>
                </a:solidFill>
              </a:rPr>
              <a:t>Dose E</a:t>
            </a:r>
            <a:r>
              <a:rPr lang="en-CA" sz="2800" kern="0" dirty="0" smtClean="0">
                <a:solidFill>
                  <a:schemeClr val="tx1"/>
                </a:solidFill>
              </a:rPr>
              <a:t>nhancements vs. Thickness of Cream </a:t>
            </a:r>
            <a:endParaRPr lang="en-US" sz="2800" kern="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872913"/>
            <a:ext cx="6248400" cy="346685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8600" y="4703056"/>
            <a:ext cx="3429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Sharma and Chow</a:t>
            </a:r>
            <a:r>
              <a:rPr lang="en-CA" sz="1100" i="1" dirty="0" smtClean="0"/>
              <a:t> AIMS </a:t>
            </a:r>
            <a:r>
              <a:rPr lang="en-CA" sz="1100" i="1" dirty="0" err="1" smtClean="0"/>
              <a:t>Bioeng</a:t>
            </a:r>
            <a:r>
              <a:rPr lang="en-CA" sz="1100" i="1" dirty="0" smtClean="0"/>
              <a:t> </a:t>
            </a:r>
            <a:r>
              <a:rPr lang="en-CA" sz="1100" dirty="0" smtClean="0"/>
              <a:t>2020;</a:t>
            </a:r>
            <a:r>
              <a:rPr lang="en-CA" sz="1100" b="1" dirty="0" smtClean="0"/>
              <a:t>7</a:t>
            </a:r>
            <a:r>
              <a:rPr lang="en-CA" sz="1100" dirty="0" smtClean="0"/>
              <a:t>:82</a:t>
            </a:r>
            <a:endParaRPr lang="en-US" sz="1100" dirty="0"/>
          </a:p>
        </p:txBody>
      </p:sp>
      <p:sp>
        <p:nvSpPr>
          <p:cNvPr id="2" name="Rectangle 1"/>
          <p:cNvSpPr/>
          <p:nvPr/>
        </p:nvSpPr>
        <p:spPr>
          <a:xfrm>
            <a:off x="1371600" y="642080"/>
            <a:ext cx="2971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Water-based cream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49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 bwMode="auto">
          <a:xfrm>
            <a:off x="1066800" y="209550"/>
            <a:ext cx="7162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000" b="1" u="none">
                <a:solidFill>
                  <a:srgbClr val="002F64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2pPr>
            <a:lvl3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3pPr>
            <a:lvl4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4pPr>
            <a:lvl5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5pPr>
            <a:lvl6pPr marL="3429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6pPr>
            <a:lvl7pPr marL="685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7pPr>
            <a:lvl8pPr marL="10287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8pPr>
            <a:lvl9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CA" sz="2800" kern="0" dirty="0">
                <a:solidFill>
                  <a:schemeClr val="tx1"/>
                </a:solidFill>
              </a:rPr>
              <a:t>Dose E</a:t>
            </a:r>
            <a:r>
              <a:rPr lang="en-CA" sz="2800" kern="0" dirty="0" smtClean="0">
                <a:solidFill>
                  <a:schemeClr val="tx1"/>
                </a:solidFill>
              </a:rPr>
              <a:t>nhancements vs. Thickness of Cream </a:t>
            </a:r>
            <a:endParaRPr lang="en-US" sz="2800" kern="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900" y="742950"/>
            <a:ext cx="5969000" cy="38851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4705350"/>
            <a:ext cx="3429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Sharma and Chow</a:t>
            </a:r>
            <a:r>
              <a:rPr lang="en-CA" sz="1100" i="1" dirty="0" smtClean="0"/>
              <a:t> AIMS </a:t>
            </a:r>
            <a:r>
              <a:rPr lang="en-CA" sz="1100" i="1" dirty="0" err="1" smtClean="0"/>
              <a:t>Bioeng</a:t>
            </a:r>
            <a:r>
              <a:rPr lang="en-CA" sz="1100" i="1" dirty="0" smtClean="0"/>
              <a:t> </a:t>
            </a:r>
            <a:r>
              <a:rPr lang="en-CA" sz="1100" dirty="0" smtClean="0"/>
              <a:t>2020;</a:t>
            </a:r>
            <a:r>
              <a:rPr lang="en-CA" sz="1100" b="1" dirty="0" smtClean="0"/>
              <a:t>7</a:t>
            </a:r>
            <a:r>
              <a:rPr lang="en-CA" sz="1100" dirty="0" smtClean="0"/>
              <a:t>:82</a:t>
            </a:r>
            <a:endParaRPr lang="en-US" sz="1100" dirty="0"/>
          </a:p>
        </p:txBody>
      </p:sp>
      <p:sp>
        <p:nvSpPr>
          <p:cNvPr id="6" name="Rectangle 5"/>
          <p:cNvSpPr/>
          <p:nvPr/>
        </p:nvSpPr>
        <p:spPr>
          <a:xfrm>
            <a:off x="6565900" y="2495550"/>
            <a:ext cx="297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dirty="0" smtClean="0"/>
              <a:t>Silicone-based cream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752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 bwMode="auto">
          <a:xfrm>
            <a:off x="1066800" y="209550"/>
            <a:ext cx="7162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000" b="1" u="none">
                <a:solidFill>
                  <a:srgbClr val="002F64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2pPr>
            <a:lvl3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3pPr>
            <a:lvl4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4pPr>
            <a:lvl5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5pPr>
            <a:lvl6pPr marL="3429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6pPr>
            <a:lvl7pPr marL="685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7pPr>
            <a:lvl8pPr marL="10287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8pPr>
            <a:lvl9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CA" sz="2800" kern="0" dirty="0">
                <a:solidFill>
                  <a:schemeClr val="tx1"/>
                </a:solidFill>
              </a:rPr>
              <a:t>Dose E</a:t>
            </a:r>
            <a:r>
              <a:rPr lang="en-CA" sz="2800" kern="0" dirty="0" smtClean="0">
                <a:solidFill>
                  <a:schemeClr val="tx1"/>
                </a:solidFill>
              </a:rPr>
              <a:t>nhancements vs. Beam Angle – Water Based Cream </a:t>
            </a:r>
            <a:endParaRPr lang="en-US" sz="2800" kern="0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" y="1752385"/>
            <a:ext cx="8980905" cy="260712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04800" y="4705350"/>
            <a:ext cx="3429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Sharma and Chow</a:t>
            </a:r>
            <a:r>
              <a:rPr lang="en-CA" sz="1100" i="1" dirty="0" smtClean="0"/>
              <a:t> AIMS </a:t>
            </a:r>
            <a:r>
              <a:rPr lang="en-CA" sz="1100" i="1" dirty="0" err="1" smtClean="0"/>
              <a:t>Bioeng</a:t>
            </a:r>
            <a:r>
              <a:rPr lang="en-CA" sz="1100" i="1" dirty="0" smtClean="0"/>
              <a:t> </a:t>
            </a:r>
            <a:r>
              <a:rPr lang="en-CA" sz="1100" dirty="0" smtClean="0"/>
              <a:t>2020;</a:t>
            </a:r>
            <a:r>
              <a:rPr lang="en-CA" sz="1100" b="1" dirty="0" smtClean="0"/>
              <a:t>7</a:t>
            </a:r>
            <a:r>
              <a:rPr lang="en-CA" sz="1100" dirty="0" smtClean="0"/>
              <a:t>:82</a:t>
            </a:r>
            <a:endParaRPr lang="en-US" sz="1100" dirty="0"/>
          </a:p>
        </p:txBody>
      </p:sp>
      <p:sp>
        <p:nvSpPr>
          <p:cNvPr id="2" name="Rectangle 1"/>
          <p:cNvSpPr/>
          <p:nvPr/>
        </p:nvSpPr>
        <p:spPr>
          <a:xfrm>
            <a:off x="304800" y="133254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600" dirty="0" smtClean="0"/>
              <a:t>Water-based </a:t>
            </a:r>
            <a:r>
              <a:rPr lang="en-CA" sz="1600" dirty="0"/>
              <a:t>cream and 6 MV FF beam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4800600" y="133254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600" dirty="0"/>
              <a:t>S</a:t>
            </a:r>
            <a:r>
              <a:rPr lang="en-CA" sz="1600" dirty="0" smtClean="0"/>
              <a:t>ilicone-based </a:t>
            </a:r>
            <a:r>
              <a:rPr lang="en-CA" sz="1600" dirty="0"/>
              <a:t>cream and 6 MV FF beam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27358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/>
          <p:cNvSpPr txBox="1">
            <a:spLocks/>
          </p:cNvSpPr>
          <p:nvPr/>
        </p:nvSpPr>
        <p:spPr bwMode="auto">
          <a:xfrm>
            <a:off x="1066800" y="209550"/>
            <a:ext cx="71628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000" b="1" u="none">
                <a:solidFill>
                  <a:srgbClr val="002F64"/>
                </a:solidFill>
                <a:effectLst/>
                <a:latin typeface="Calibri" panose="020F0502020204030204" pitchFamily="34" charset="0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2pPr>
            <a:lvl3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3pPr>
            <a:lvl4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4pPr>
            <a:lvl5pPr algn="ctr" rtl="0" eaLnBrk="0" fontAlgn="base" hangingPunct="0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5pPr>
            <a:lvl6pPr marL="3429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6pPr>
            <a:lvl7pPr marL="685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7pPr>
            <a:lvl8pPr marL="10287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8pPr>
            <a:lvl9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3000" b="1" u="sng">
                <a:solidFill>
                  <a:schemeClr val="bg1"/>
                </a:solidFill>
                <a:effectLst>
                  <a:outerShdw blurRad="38100" dist="38100" dir="2700000" algn="tl">
                    <a:srgbClr val="808080"/>
                  </a:outerShdw>
                </a:effectLst>
                <a:latin typeface="Arial" charset="0"/>
                <a:ea typeface="ヒラギノ角ゴ Pro W3" pitchFamily="1" charset="-128"/>
              </a:defRPr>
            </a:lvl9pPr>
          </a:lstStyle>
          <a:p>
            <a:r>
              <a:rPr lang="en-CA" sz="2800" kern="0" dirty="0">
                <a:solidFill>
                  <a:schemeClr val="tx1"/>
                </a:solidFill>
              </a:rPr>
              <a:t>Dose E</a:t>
            </a:r>
            <a:r>
              <a:rPr lang="en-CA" sz="2800" kern="0" dirty="0" smtClean="0">
                <a:solidFill>
                  <a:schemeClr val="tx1"/>
                </a:solidFill>
              </a:rPr>
              <a:t>nhancements vs. Beam Angle – Silicone Based Cream </a:t>
            </a:r>
            <a:endParaRPr lang="en-US" sz="2800" kern="0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116" y="1276350"/>
            <a:ext cx="8940800" cy="286134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800" y="4705350"/>
            <a:ext cx="342900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 smtClean="0"/>
              <a:t>Sharma and Chow</a:t>
            </a:r>
            <a:r>
              <a:rPr lang="en-CA" sz="1100" i="1" dirty="0" smtClean="0"/>
              <a:t> AIMS </a:t>
            </a:r>
            <a:r>
              <a:rPr lang="en-CA" sz="1100" i="1" dirty="0" err="1" smtClean="0"/>
              <a:t>Bioeng</a:t>
            </a:r>
            <a:r>
              <a:rPr lang="en-CA" sz="1100" i="1" dirty="0" smtClean="0"/>
              <a:t> </a:t>
            </a:r>
            <a:r>
              <a:rPr lang="en-CA" sz="1100" dirty="0" smtClean="0"/>
              <a:t>2020;</a:t>
            </a:r>
            <a:r>
              <a:rPr lang="en-CA" sz="1100" b="1" dirty="0" smtClean="0"/>
              <a:t>7</a:t>
            </a:r>
            <a:r>
              <a:rPr lang="en-CA" sz="1100" dirty="0" smtClean="0"/>
              <a:t>:82</a:t>
            </a:r>
            <a:endParaRPr lang="en-US" sz="1100" dirty="0"/>
          </a:p>
        </p:txBody>
      </p:sp>
      <p:sp>
        <p:nvSpPr>
          <p:cNvPr id="3" name="Rectangle 2"/>
          <p:cNvSpPr/>
          <p:nvPr/>
        </p:nvSpPr>
        <p:spPr>
          <a:xfrm>
            <a:off x="457200" y="4036803"/>
            <a:ext cx="83820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100" dirty="0"/>
              <a:t>Figure 3. Dose enhancement factor at each thickness for the (a) water-based cream and 6 MV FF beam, (b) silicone-based cream and 6 MV FF beam, (c) water-based cream and 6 MV FFF beam, and (d) silicone-based cream and 6 MV FFF beam. The sample compares various beam angles in the range of </a:t>
            </a:r>
            <a:r>
              <a:rPr lang="en-CA" sz="1100" dirty="0" smtClean="0"/>
              <a:t>20–80 deg.</a:t>
            </a:r>
            <a:endParaRPr lang="en-US" sz="1100" dirty="0"/>
          </a:p>
        </p:txBody>
      </p:sp>
      <p:sp>
        <p:nvSpPr>
          <p:cNvPr id="4" name="Rectangle 3"/>
          <p:cNvSpPr/>
          <p:nvPr/>
        </p:nvSpPr>
        <p:spPr>
          <a:xfrm>
            <a:off x="381000" y="1047504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600" dirty="0" smtClean="0"/>
              <a:t>Water-based </a:t>
            </a:r>
            <a:r>
              <a:rPr lang="en-CA" sz="1600" dirty="0"/>
              <a:t>cream and 6 MV FFF beam</a:t>
            </a:r>
            <a:endParaRPr lang="en-US" sz="1600" dirty="0"/>
          </a:p>
        </p:txBody>
      </p:sp>
      <p:sp>
        <p:nvSpPr>
          <p:cNvPr id="6" name="Rectangle 5"/>
          <p:cNvSpPr/>
          <p:nvPr/>
        </p:nvSpPr>
        <p:spPr>
          <a:xfrm>
            <a:off x="4778631" y="1041403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600" dirty="0" smtClean="0"/>
              <a:t>Silicone-based </a:t>
            </a:r>
            <a:r>
              <a:rPr lang="en-CA" sz="1600" dirty="0"/>
              <a:t>cream and 6 MV FFF beam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3671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71700" y="1276350"/>
            <a:ext cx="4800600" cy="319458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u="none" dirty="0" smtClean="0">
                <a:solidFill>
                  <a:schemeClr val="tx1"/>
                </a:solidFill>
              </a:rPr>
              <a:t>Radiotherapy using Medical Linear Accelerator (</a:t>
            </a:r>
            <a:r>
              <a:rPr lang="en-US" sz="2800" u="none" dirty="0" err="1" smtClean="0">
                <a:solidFill>
                  <a:schemeClr val="tx1"/>
                </a:solidFill>
              </a:rPr>
              <a:t>Linac</a:t>
            </a:r>
            <a:r>
              <a:rPr lang="en-US" sz="2800" u="none" dirty="0" smtClean="0">
                <a:solidFill>
                  <a:schemeClr val="tx1"/>
                </a:solidFill>
              </a:rPr>
              <a:t>)</a:t>
            </a:r>
            <a:endParaRPr lang="en-US" sz="2800" u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73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81637" y="1123950"/>
            <a:ext cx="7445380" cy="3875410"/>
          </a:xfrm>
        </p:spPr>
        <p:txBody>
          <a:bodyPr/>
          <a:lstStyle/>
          <a:p>
            <a:r>
              <a:rPr lang="en-CA" sz="2000" b="0" dirty="0" smtClean="0">
                <a:solidFill>
                  <a:schemeClr val="tx1"/>
                </a:solidFill>
              </a:rPr>
              <a:t>With removal of Flattening Filter, there are concerns in the radiation protection (bunker design) and patient dosimetry for FFF photon beams.</a:t>
            </a:r>
          </a:p>
          <a:p>
            <a:r>
              <a:rPr lang="en-CA" sz="2000" b="0" dirty="0" smtClean="0">
                <a:solidFill>
                  <a:schemeClr val="tx1"/>
                </a:solidFill>
              </a:rPr>
              <a:t>Presence of Flattening Filter in the MV photon beam affects the surface and bone dose as per phantom study. </a:t>
            </a:r>
            <a:endParaRPr lang="en-CA" sz="2000" b="0" dirty="0">
              <a:solidFill>
                <a:schemeClr val="tx1"/>
              </a:solidFill>
            </a:endParaRPr>
          </a:p>
          <a:p>
            <a:r>
              <a:rPr lang="en-CA" sz="2000" b="0" dirty="0" smtClean="0">
                <a:solidFill>
                  <a:schemeClr val="tx1"/>
                </a:solidFill>
              </a:rPr>
              <a:t>Dose and photon energy spectral variations depend on the beam energy, beam angle, presence of FF and the heterogeneities.</a:t>
            </a:r>
          </a:p>
          <a:p>
            <a:r>
              <a:rPr lang="en-CA" sz="2000" b="0" dirty="0" smtClean="0">
                <a:solidFill>
                  <a:schemeClr val="tx1"/>
                </a:solidFill>
              </a:rPr>
              <a:t>Dose enhancements are found in FF and FFF beams when water- and silicone-based cream is applied on the phantom surface.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2327" y="67940"/>
            <a:ext cx="9144000" cy="914400"/>
          </a:xfrm>
        </p:spPr>
        <p:txBody>
          <a:bodyPr/>
          <a:lstStyle/>
          <a:p>
            <a:r>
              <a:rPr lang="en-CA" sz="3600" u="none" dirty="0" smtClean="0">
                <a:solidFill>
                  <a:schemeClr val="tx1"/>
                </a:solidFill>
              </a:rPr>
              <a:t>Conclusion</a:t>
            </a:r>
            <a:endParaRPr lang="en-US" sz="3600" u="non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943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CA" sz="4000" dirty="0" smtClean="0">
                <a:solidFill>
                  <a:schemeClr val="tx1"/>
                </a:solidFill>
              </a:rPr>
              <a:t>End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01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133350"/>
            <a:ext cx="9144000" cy="914400"/>
          </a:xfrm>
        </p:spPr>
        <p:txBody>
          <a:bodyPr/>
          <a:lstStyle/>
          <a:p>
            <a:r>
              <a:rPr lang="en-CA" sz="3600" u="none" dirty="0" smtClean="0">
                <a:solidFill>
                  <a:schemeClr val="tx1"/>
                </a:solidFill>
              </a:rPr>
              <a:t>Radiotherapy using 3DCRT</a:t>
            </a:r>
            <a:endParaRPr lang="en-US" sz="3600" u="none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5987" y="1033462"/>
            <a:ext cx="4772025" cy="3076575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" y="4248150"/>
            <a:ext cx="8763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https://</a:t>
            </a:r>
            <a:r>
              <a:rPr lang="en-US" sz="1200" dirty="0" smtClean="0"/>
              <a:t>www.researchgate.net/profile/Andrei-Fodor/publication/303605048/figure/fig1/AS:366740300156928@1464449109123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3177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209550"/>
            <a:ext cx="9144000" cy="914400"/>
          </a:xfrm>
        </p:spPr>
        <p:txBody>
          <a:bodyPr/>
          <a:lstStyle/>
          <a:p>
            <a:r>
              <a:rPr lang="en-CA" sz="3600" u="none" dirty="0" smtClean="0">
                <a:solidFill>
                  <a:schemeClr val="tx1"/>
                </a:solidFill>
              </a:rPr>
              <a:t>Beam Profile with Flattening Filter</a:t>
            </a:r>
            <a:endParaRPr lang="en-US" sz="3600" u="none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123950"/>
            <a:ext cx="3962400" cy="36911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638800" y="3790950"/>
            <a:ext cx="3048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https://d3i71xaburhd42.cloudfront.net/3ad871ac39d98da0a3c4d1c7cbb2fa52f73c7708/22-Figure2-1.png</a:t>
            </a:r>
          </a:p>
        </p:txBody>
      </p:sp>
    </p:spTree>
    <p:extLst>
      <p:ext uri="{BB962C8B-B14F-4D97-AF65-F5344CB8AC3E}">
        <p14:creationId xmlns:p14="http://schemas.microsoft.com/office/powerpoint/2010/main" val="2562261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133350"/>
            <a:ext cx="6858000" cy="685800"/>
          </a:xfrm>
        </p:spPr>
        <p:txBody>
          <a:bodyPr/>
          <a:lstStyle/>
          <a:p>
            <a:r>
              <a:rPr lang="en-CA" sz="3200" u="none" dirty="0" smtClean="0">
                <a:solidFill>
                  <a:schemeClr val="tx1"/>
                </a:solidFill>
              </a:rPr>
              <a:t>Flattening Filter - Design</a:t>
            </a:r>
            <a:endParaRPr lang="en-US" sz="3200" u="none" dirty="0">
              <a:solidFill>
                <a:schemeClr val="tx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895350"/>
            <a:ext cx="2594903" cy="37719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10000" y="3714750"/>
            <a:ext cx="48006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 smtClean="0"/>
              <a:t>Patil</a:t>
            </a:r>
            <a:r>
              <a:rPr lang="en-US" sz="1400" dirty="0" smtClean="0"/>
              <a:t> </a:t>
            </a:r>
            <a:r>
              <a:rPr lang="en-US" sz="1400" i="1" dirty="0" smtClean="0"/>
              <a:t>et al Nuclear </a:t>
            </a:r>
            <a:r>
              <a:rPr lang="en-US" sz="1400" i="1" dirty="0"/>
              <a:t>Instruments and Methods in Physics Research Section B</a:t>
            </a:r>
            <a:r>
              <a:rPr lang="en-US" sz="1400" dirty="0"/>
              <a:t>: Beam Interactions with Materials and Atoms. </a:t>
            </a:r>
            <a:r>
              <a:rPr lang="en-US" sz="1400" b="1" dirty="0"/>
              <a:t>269</a:t>
            </a:r>
            <a:r>
              <a:rPr lang="en-US" sz="1400" dirty="0"/>
              <a:t>. 3261-3265. 10.1016/j.nimb.2011.04.013. </a:t>
            </a:r>
          </a:p>
        </p:txBody>
      </p:sp>
    </p:spTree>
    <p:extLst>
      <p:ext uri="{BB962C8B-B14F-4D97-AF65-F5344CB8AC3E}">
        <p14:creationId xmlns:p14="http://schemas.microsoft.com/office/powerpoint/2010/main" val="302211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57350" y="400050"/>
            <a:ext cx="5829300" cy="457200"/>
          </a:xfrm>
        </p:spPr>
        <p:txBody>
          <a:bodyPr/>
          <a:lstStyle/>
          <a:p>
            <a:pPr>
              <a:defRPr/>
            </a:pPr>
            <a:r>
              <a:rPr lang="en-CA" sz="3200" u="none" dirty="0" smtClean="0">
                <a:solidFill>
                  <a:schemeClr val="tx1"/>
                </a:solidFill>
              </a:rPr>
              <a:t>Flattening Filter – 6 MV</a:t>
            </a:r>
            <a:endParaRPr lang="en-US" sz="3200" u="none" dirty="0">
              <a:solidFill>
                <a:schemeClr val="tx1"/>
              </a:solidFill>
            </a:endParaRPr>
          </a:p>
        </p:txBody>
      </p:sp>
      <p:pic>
        <p:nvPicPr>
          <p:cNvPr id="45061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4135" y="2436019"/>
            <a:ext cx="2982515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7350" y="971550"/>
            <a:ext cx="6268326" cy="349579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19513" y="4566573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CA" sz="1400" dirty="0" smtClean="0"/>
              <a:t>Lind M. MSc Thesis 2008 Lund Univ.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0038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Oval 2"/>
          <p:cNvSpPr>
            <a:spLocks noChangeArrowheads="1"/>
          </p:cNvSpPr>
          <p:nvPr/>
        </p:nvSpPr>
        <p:spPr bwMode="auto">
          <a:xfrm>
            <a:off x="6105525" y="1143000"/>
            <a:ext cx="1895475" cy="2028825"/>
          </a:xfrm>
          <a:prstGeom prst="ellipse">
            <a:avLst/>
          </a:prstGeom>
          <a:solidFill>
            <a:srgbClr val="FFCC99"/>
          </a:solidFill>
          <a:ln w="9525">
            <a:solidFill>
              <a:srgbClr val="FFCC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pic>
        <p:nvPicPr>
          <p:cNvPr id="155651" name="Picture 3" descr="prd0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68773">
            <a:off x="6572250" y="1485901"/>
            <a:ext cx="1095375" cy="129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5652" name="Picture 4" descr="prd05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1371600"/>
            <a:ext cx="3926681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5653" name="Line 5"/>
          <p:cNvSpPr>
            <a:spLocks noChangeShapeType="1"/>
          </p:cNvSpPr>
          <p:nvPr/>
        </p:nvSpPr>
        <p:spPr bwMode="auto">
          <a:xfrm flipV="1">
            <a:off x="3829050" y="1428750"/>
            <a:ext cx="2743200" cy="952500"/>
          </a:xfrm>
          <a:prstGeom prst="line">
            <a:avLst/>
          </a:prstGeom>
          <a:noFill/>
          <a:ln w="76200">
            <a:solidFill>
              <a:srgbClr val="FFCC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55654" name="Line 6"/>
          <p:cNvSpPr>
            <a:spLocks noChangeShapeType="1"/>
          </p:cNvSpPr>
          <p:nvPr/>
        </p:nvSpPr>
        <p:spPr bwMode="auto">
          <a:xfrm>
            <a:off x="3886200" y="2400300"/>
            <a:ext cx="2857500" cy="676275"/>
          </a:xfrm>
          <a:prstGeom prst="line">
            <a:avLst/>
          </a:prstGeom>
          <a:noFill/>
          <a:ln w="76200">
            <a:solidFill>
              <a:srgbClr val="FFCC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155656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200" u="none" dirty="0" err="1">
                <a:solidFill>
                  <a:schemeClr val="tx1"/>
                </a:solidFill>
              </a:rPr>
              <a:t>Linac</a:t>
            </a:r>
            <a:r>
              <a:rPr lang="en-US" altLang="en-US" sz="3200" u="none" dirty="0">
                <a:solidFill>
                  <a:schemeClr val="tx1"/>
                </a:solidFill>
              </a:rPr>
              <a:t> equipped with </a:t>
            </a:r>
            <a:r>
              <a:rPr lang="en-US" altLang="en-US" sz="3200" u="none" dirty="0" smtClean="0">
                <a:solidFill>
                  <a:schemeClr val="tx1"/>
                </a:solidFill>
              </a:rPr>
              <a:t>Multi-leaf </a:t>
            </a:r>
            <a:r>
              <a:rPr lang="en-US" altLang="en-US" sz="3200" u="none" dirty="0">
                <a:solidFill>
                  <a:schemeClr val="tx1"/>
                </a:solidFill>
              </a:rPr>
              <a:t>Collimation (MLC)</a:t>
            </a:r>
          </a:p>
        </p:txBody>
      </p:sp>
      <p:sp>
        <p:nvSpPr>
          <p:cNvPr id="155657" name="Text Box 9"/>
          <p:cNvSpPr txBox="1">
            <a:spLocks noChangeArrowheads="1"/>
          </p:cNvSpPr>
          <p:nvPr/>
        </p:nvSpPr>
        <p:spPr bwMode="auto">
          <a:xfrm>
            <a:off x="6229350" y="3486150"/>
            <a:ext cx="165735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800"/>
              <a:t>For photon beams</a:t>
            </a:r>
          </a:p>
        </p:txBody>
      </p:sp>
    </p:spTree>
    <p:extLst>
      <p:ext uri="{BB962C8B-B14F-4D97-AF65-F5344CB8AC3E}">
        <p14:creationId xmlns:p14="http://schemas.microsoft.com/office/powerpoint/2010/main" val="307328049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u="none" dirty="0">
                <a:solidFill>
                  <a:schemeClr val="tx1"/>
                </a:solidFill>
                <a:cs typeface="Arial" panose="020B0604020202020204" pitchFamily="34" charset="0"/>
              </a:rPr>
              <a:t>Intensity Modulated </a:t>
            </a:r>
            <a:r>
              <a:rPr lang="en-US" altLang="en-US" u="none" dirty="0" smtClean="0">
                <a:solidFill>
                  <a:schemeClr val="tx1"/>
                </a:solidFill>
                <a:cs typeface="Arial" panose="020B0604020202020204" pitchFamily="34" charset="0"/>
              </a:rPr>
              <a:t>Radiotherapy  (IMRT)</a:t>
            </a:r>
            <a:endParaRPr lang="en-US" altLang="en-US" u="none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49310" y="1123950"/>
            <a:ext cx="7445380" cy="3494409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n-US" altLang="en-US" sz="2100" u="sng" dirty="0">
                <a:solidFill>
                  <a:schemeClr val="tx1"/>
                </a:solidFill>
              </a:rPr>
              <a:t>Conventional</a:t>
            </a:r>
            <a:r>
              <a:rPr lang="en-US" altLang="en-US" sz="2100" dirty="0">
                <a:solidFill>
                  <a:schemeClr val="tx1"/>
                </a:solidFill>
              </a:rPr>
              <a:t> beam intensity is either uniform, modified with a wedge or modulated by a compensating filter</a:t>
            </a:r>
            <a:r>
              <a:rPr lang="en-US" altLang="en-US" sz="2100" dirty="0" smtClean="0">
                <a:solidFill>
                  <a:schemeClr val="tx1"/>
                </a:solidFill>
              </a:rPr>
              <a:t>.</a:t>
            </a:r>
          </a:p>
          <a:p>
            <a:pPr algn="just">
              <a:lnSpc>
                <a:spcPct val="90000"/>
              </a:lnSpc>
            </a:pPr>
            <a:endParaRPr lang="en-US" altLang="en-US" sz="2100" dirty="0">
              <a:solidFill>
                <a:schemeClr val="tx1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n-US" altLang="en-US" sz="2100" u="sng" dirty="0">
                <a:solidFill>
                  <a:schemeClr val="tx1"/>
                </a:solidFill>
              </a:rPr>
              <a:t>IMRT</a:t>
            </a:r>
            <a:r>
              <a:rPr lang="en-US" altLang="en-US" sz="2100" dirty="0">
                <a:solidFill>
                  <a:schemeClr val="tx1"/>
                </a:solidFill>
              </a:rPr>
              <a:t> is </a:t>
            </a:r>
            <a:r>
              <a:rPr lang="en-US" altLang="en-US" sz="2100" dirty="0" smtClean="0">
                <a:solidFill>
                  <a:schemeClr val="tx1"/>
                </a:solidFill>
              </a:rPr>
              <a:t>a more recent </a:t>
            </a:r>
            <a:r>
              <a:rPr lang="en-US" altLang="en-US" sz="2100" dirty="0">
                <a:solidFill>
                  <a:schemeClr val="tx1"/>
                </a:solidFill>
              </a:rPr>
              <a:t>modality in which incident beams are modulated to improve total dose distribution by many fields. </a:t>
            </a:r>
          </a:p>
          <a:p>
            <a:pPr lvl="1" algn="just">
              <a:lnSpc>
                <a:spcPct val="90000"/>
              </a:lnSpc>
            </a:pPr>
            <a:r>
              <a:rPr lang="en-US" altLang="en-US" sz="1800" dirty="0">
                <a:solidFill>
                  <a:schemeClr val="tx1"/>
                </a:solidFill>
              </a:rPr>
              <a:t>Can be implemented using MLCs.</a:t>
            </a:r>
          </a:p>
          <a:p>
            <a:pPr lvl="1" algn="just">
              <a:lnSpc>
                <a:spcPct val="90000"/>
              </a:lnSpc>
            </a:pPr>
            <a:r>
              <a:rPr lang="en-US" altLang="en-US" sz="1800" dirty="0" smtClean="0">
                <a:solidFill>
                  <a:schemeClr val="tx1"/>
                </a:solidFill>
              </a:rPr>
              <a:t>Each </a:t>
            </a:r>
            <a:r>
              <a:rPr lang="en-US" altLang="en-US" sz="1800" dirty="0">
                <a:solidFill>
                  <a:schemeClr val="tx1"/>
                </a:solidFill>
              </a:rPr>
              <a:t>beam treats only a portion of the </a:t>
            </a:r>
            <a:r>
              <a:rPr lang="en-US" altLang="en-US" sz="1800" dirty="0" smtClean="0">
                <a:solidFill>
                  <a:schemeClr val="tx1"/>
                </a:solidFill>
              </a:rPr>
              <a:t>target</a:t>
            </a:r>
          </a:p>
          <a:p>
            <a:pPr lvl="1" algn="just">
              <a:lnSpc>
                <a:spcPct val="90000"/>
              </a:lnSpc>
            </a:pPr>
            <a:r>
              <a:rPr lang="en-US" altLang="en-US" sz="1800" dirty="0" smtClean="0">
                <a:solidFill>
                  <a:schemeClr val="tx1"/>
                </a:solidFill>
              </a:rPr>
              <a:t>Can </a:t>
            </a:r>
            <a:r>
              <a:rPr lang="en-US" altLang="en-US" sz="1800" dirty="0">
                <a:solidFill>
                  <a:schemeClr val="tx1"/>
                </a:solidFill>
              </a:rPr>
              <a:t>be planned by either standard “forward” or inverse iterative methods</a:t>
            </a:r>
          </a:p>
          <a:p>
            <a:pPr lvl="1" algn="just">
              <a:lnSpc>
                <a:spcPct val="90000"/>
              </a:lnSpc>
            </a:pPr>
            <a:r>
              <a:rPr lang="en-US" altLang="en-US" sz="1800" dirty="0">
                <a:solidFill>
                  <a:schemeClr val="tx1"/>
                </a:solidFill>
              </a:rPr>
              <a:t>Gives more degrees of freedom and potentially more conformal dose distributions than 3DCRT</a:t>
            </a:r>
          </a:p>
        </p:txBody>
      </p:sp>
    </p:spTree>
    <p:extLst>
      <p:ext uri="{BB962C8B-B14F-4D97-AF65-F5344CB8AC3E}">
        <p14:creationId xmlns:p14="http://schemas.microsoft.com/office/powerpoint/2010/main" val="3403601767"/>
      </p:ext>
    </p:extLst>
  </p:cSld>
  <p:clrMapOvr>
    <a:masterClrMapping/>
  </p:clrMapOvr>
</p:sld>
</file>

<file path=ppt/theme/theme1.xml><?xml version="1.0" encoding="utf-8"?>
<a:theme xmlns:a="http://schemas.openxmlformats.org/drawingml/2006/main" name="utdro_samp">
  <a:themeElements>
    <a:clrScheme name="utdro_sa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tdro_samp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utdro_sa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utdro_samp">
  <a:themeElements>
    <a:clrScheme name="utdro_sa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tdro_samp">
      <a:majorFont>
        <a:latin typeface="Arial"/>
        <a:ea typeface="ヒラギノ角ゴ Pro W3"/>
        <a:cs typeface=""/>
      </a:majorFont>
      <a:minorFont>
        <a:latin typeface="Arial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pitchFamily="1" charset="-128"/>
          </a:defRPr>
        </a:defPPr>
      </a:lstStyle>
    </a:lnDef>
  </a:objectDefaults>
  <a:extraClrSchemeLst>
    <a:extraClrScheme>
      <a:clrScheme name="utdro_sa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tdro_sa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tdro_sa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Logo Slide">
  <a:themeElements>
    <a:clrScheme name="">
      <a:dk1>
        <a:srgbClr val="969696"/>
      </a:dk1>
      <a:lt1>
        <a:srgbClr val="FFFFFF"/>
      </a:lt1>
      <a:dk2>
        <a:srgbClr val="3848A3"/>
      </a:dk2>
      <a:lt2>
        <a:srgbClr val="FFFF00"/>
      </a:lt2>
      <a:accent1>
        <a:srgbClr val="00CC99"/>
      </a:accent1>
      <a:accent2>
        <a:srgbClr val="CC3300"/>
      </a:accent2>
      <a:accent3>
        <a:srgbClr val="AEB1CE"/>
      </a:accent3>
      <a:accent4>
        <a:srgbClr val="DADADA"/>
      </a:accent4>
      <a:accent5>
        <a:srgbClr val="AAE2CA"/>
      </a:accent5>
      <a:accent6>
        <a:srgbClr val="B92D00"/>
      </a:accent6>
      <a:hlink>
        <a:srgbClr val="CCCCFF"/>
      </a:hlink>
      <a:folHlink>
        <a:srgbClr val="B2B2B2"/>
      </a:folHlink>
    </a:clrScheme>
    <a:fontScheme name="Logo Slide">
      <a:majorFont>
        <a:latin typeface="Times New Roman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3848A3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3848A3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Logo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lid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ogo Slid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lid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lid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lid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ogo Slid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HD:Users:Shared:Current Year:ESlapnicar:utdro_samp.pot</Template>
  <TotalTime>26216</TotalTime>
  <Words>1406</Words>
  <Application>Microsoft Office PowerPoint</Application>
  <PresentationFormat>On-screen Show (16:9)</PresentationFormat>
  <Paragraphs>142</Paragraphs>
  <Slides>31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ＭＳ Ｐゴシック</vt:lpstr>
      <vt:lpstr>Arial</vt:lpstr>
      <vt:lpstr>Calibri</vt:lpstr>
      <vt:lpstr>STIXGeneral-Regular</vt:lpstr>
      <vt:lpstr>Times New Roman</vt:lpstr>
      <vt:lpstr>TimesLTStd-Roman</vt:lpstr>
      <vt:lpstr>ヒラギノ角ゴ Pro W3</vt:lpstr>
      <vt:lpstr>utdro_samp</vt:lpstr>
      <vt:lpstr>1_utdro_samp</vt:lpstr>
      <vt:lpstr>Logo Slide</vt:lpstr>
      <vt:lpstr>Monte Carlo Simulation of FFF Photon Beam in Radiotherapy </vt:lpstr>
      <vt:lpstr>Content</vt:lpstr>
      <vt:lpstr>Radiotherapy using Medical Linear Accelerator (Linac)</vt:lpstr>
      <vt:lpstr>Radiotherapy using 3DCRT</vt:lpstr>
      <vt:lpstr>Beam Profile with Flattening Filter</vt:lpstr>
      <vt:lpstr>Flattening Filter - Design</vt:lpstr>
      <vt:lpstr>Flattening Filter – 6 MV</vt:lpstr>
      <vt:lpstr>Linac equipped with Multi-leaf Collimation (MLC)</vt:lpstr>
      <vt:lpstr>Intensity Modulated Radiotherapy  (IMRT)</vt:lpstr>
      <vt:lpstr>PowerPoint Presentation</vt:lpstr>
      <vt:lpstr>Radiotherapy with IMRT</vt:lpstr>
      <vt:lpstr>Flattening Filter Free Photon Beams</vt:lpstr>
      <vt:lpstr>PowerPoint Presentation</vt:lpstr>
      <vt:lpstr>Radiation Protection Consideration – Bunker Design</vt:lpstr>
      <vt:lpstr>Radiation Protection Consideration  </vt:lpstr>
      <vt:lpstr>Patient Dosimetric Concern of FFF Beam</vt:lpstr>
      <vt:lpstr>Monte Carlo Simulation – based on a Linac with FF</vt:lpstr>
      <vt:lpstr>Monte Carlo Simulation – TrueBeam Linac</vt:lpstr>
      <vt:lpstr>Some Monte Carlo Results regarding FFF Photon Beams using Phantoms</vt:lpstr>
      <vt:lpstr>Phantom Geometry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</vt:lpstr>
      <vt:lpstr>PowerPoint Presentation</vt:lpstr>
    </vt:vector>
  </TitlesOfParts>
  <Company>PhotoGraphics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Retrospective Study of  Volume Changes in  Two Pathological Subtypes of Sarcomas Using Deformation Image Registration</dc:title>
  <dc:creator>Matthew Villagonzalo</dc:creator>
  <cp:lastModifiedBy>Chow, James</cp:lastModifiedBy>
  <cp:revision>1187</cp:revision>
  <dcterms:created xsi:type="dcterms:W3CDTF">2009-01-06T18:03:04Z</dcterms:created>
  <dcterms:modified xsi:type="dcterms:W3CDTF">2022-03-27T13:56:32Z</dcterms:modified>
</cp:coreProperties>
</file>