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8"/>
  </p:notesMasterIdLst>
  <p:sldIdLst>
    <p:sldId id="256" r:id="rId2"/>
    <p:sldId id="273" r:id="rId3"/>
    <p:sldId id="257" r:id="rId4"/>
    <p:sldId id="258" r:id="rId5"/>
    <p:sldId id="278" r:id="rId6"/>
    <p:sldId id="259" r:id="rId7"/>
    <p:sldId id="260" r:id="rId8"/>
    <p:sldId id="276" r:id="rId9"/>
    <p:sldId id="266" r:id="rId10"/>
    <p:sldId id="267" r:id="rId11"/>
    <p:sldId id="263" r:id="rId12"/>
    <p:sldId id="264" r:id="rId13"/>
    <p:sldId id="265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9263"/>
    <a:srgbClr val="FF9933"/>
    <a:srgbClr val="6600FF"/>
    <a:srgbClr val="3333CC"/>
    <a:srgbClr val="FF66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2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A540D8-B6CC-40EE-8934-6CDC91C65EB6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E54E9426-3545-4967-ADF2-F818F463C7FC}">
      <dgm:prSet phldrT="[Text]"/>
      <dgm:spPr/>
      <dgm:t>
        <a:bodyPr/>
        <a:lstStyle/>
        <a:p>
          <a:r>
            <a:rPr lang="en-IN" b="0" dirty="0">
              <a:latin typeface="Georgia" panose="02040502050405020303" pitchFamily="18" charset="0"/>
            </a:rPr>
            <a:t>Goals of this project</a:t>
          </a:r>
          <a:endParaRPr lang="en-IN" b="0" dirty="0"/>
        </a:p>
      </dgm:t>
    </dgm:pt>
    <dgm:pt modelId="{306BF799-296B-4B8B-8C9C-9C4E0109EE01}" type="parTrans" cxnId="{74FBC00F-1E89-4A86-A979-125687050ED7}">
      <dgm:prSet/>
      <dgm:spPr/>
      <dgm:t>
        <a:bodyPr/>
        <a:lstStyle/>
        <a:p>
          <a:endParaRPr lang="en-IN"/>
        </a:p>
      </dgm:t>
    </dgm:pt>
    <dgm:pt modelId="{BE4716FD-039A-4106-9E79-6F31D2C57F3B}" type="sibTrans" cxnId="{74FBC00F-1E89-4A86-A979-125687050ED7}">
      <dgm:prSet/>
      <dgm:spPr/>
      <dgm:t>
        <a:bodyPr/>
        <a:lstStyle/>
        <a:p>
          <a:endParaRPr lang="en-IN"/>
        </a:p>
      </dgm:t>
    </dgm:pt>
    <dgm:pt modelId="{7CFBB415-E6C3-42BF-B9AA-2BF98702A515}">
      <dgm:prSet phldrT="[Text]"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Current-voltage (IV) characterization of </a:t>
          </a:r>
          <a:r>
            <a:rPr lang="en-IN" dirty="0" err="1">
              <a:latin typeface="Georgia" panose="02040502050405020303" pitchFamily="18" charset="0"/>
            </a:rPr>
            <a:t>SiPM</a:t>
          </a:r>
          <a:endParaRPr lang="en-IN" dirty="0">
            <a:latin typeface="Georgia" panose="02040502050405020303" pitchFamily="18" charset="0"/>
          </a:endParaRPr>
        </a:p>
      </dgm:t>
    </dgm:pt>
    <dgm:pt modelId="{70E22776-6CC5-47FE-9203-FCAAE1307F95}" type="parTrans" cxnId="{313DCC94-4075-4BEC-9393-7DA8C2FF8643}">
      <dgm:prSet/>
      <dgm:spPr/>
      <dgm:t>
        <a:bodyPr/>
        <a:lstStyle/>
        <a:p>
          <a:endParaRPr lang="en-IN"/>
        </a:p>
      </dgm:t>
    </dgm:pt>
    <dgm:pt modelId="{D085D46E-6132-4C2C-9338-ADE0569A5F00}" type="sibTrans" cxnId="{313DCC94-4075-4BEC-9393-7DA8C2FF8643}">
      <dgm:prSet/>
      <dgm:spPr/>
      <dgm:t>
        <a:bodyPr/>
        <a:lstStyle/>
        <a:p>
          <a:endParaRPr lang="en-IN"/>
        </a:p>
      </dgm:t>
    </dgm:pt>
    <dgm:pt modelId="{2D1827B6-312F-4ED1-8883-CA8B444ED039}">
      <dgm:prSet phldrT="[Text]"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Develop the IV fit model to understand the IV curves</a:t>
          </a:r>
        </a:p>
      </dgm:t>
    </dgm:pt>
    <dgm:pt modelId="{2460D921-1114-40BD-A92F-A97A9D94079B}" type="parTrans" cxnId="{B95174BC-BCB8-4CEA-9995-F60695A7AFAB}">
      <dgm:prSet/>
      <dgm:spPr/>
      <dgm:t>
        <a:bodyPr/>
        <a:lstStyle/>
        <a:p>
          <a:endParaRPr lang="en-IN"/>
        </a:p>
      </dgm:t>
    </dgm:pt>
    <dgm:pt modelId="{B40CA0F6-CC47-46EC-9329-13F710F51F7C}" type="sibTrans" cxnId="{B95174BC-BCB8-4CEA-9995-F60695A7AFAB}">
      <dgm:prSet/>
      <dgm:spPr/>
      <dgm:t>
        <a:bodyPr/>
        <a:lstStyle/>
        <a:p>
          <a:endParaRPr lang="en-IN"/>
        </a:p>
      </dgm:t>
    </dgm:pt>
    <dgm:pt modelId="{11FFCE61-59C5-4CA1-8EEA-6EDF0C60EB05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Use fit model to extract the empirical parameters of </a:t>
          </a:r>
          <a:r>
            <a:rPr lang="en-IN" dirty="0" err="1">
              <a:latin typeface="Georgia" panose="02040502050405020303" pitchFamily="18" charset="0"/>
            </a:rPr>
            <a:t>SiPMs</a:t>
          </a:r>
          <a:endParaRPr lang="en-IN" dirty="0">
            <a:latin typeface="Georgia" panose="02040502050405020303" pitchFamily="18" charset="0"/>
          </a:endParaRPr>
        </a:p>
      </dgm:t>
    </dgm:pt>
    <dgm:pt modelId="{56AE853A-28B6-4242-B19E-9ADA99A618BD}" type="parTrans" cxnId="{EC6806F2-9BF4-43CF-AA26-6A9F8F1B0D5D}">
      <dgm:prSet/>
      <dgm:spPr/>
      <dgm:t>
        <a:bodyPr/>
        <a:lstStyle/>
        <a:p>
          <a:endParaRPr lang="en-IN"/>
        </a:p>
      </dgm:t>
    </dgm:pt>
    <dgm:pt modelId="{FB80C2D2-DF95-4A42-8CDD-C53D100EF861}" type="sibTrans" cxnId="{EC6806F2-9BF4-43CF-AA26-6A9F8F1B0D5D}">
      <dgm:prSet/>
      <dgm:spPr/>
      <dgm:t>
        <a:bodyPr/>
        <a:lstStyle/>
        <a:p>
          <a:endParaRPr lang="en-IN"/>
        </a:p>
      </dgm:t>
    </dgm:pt>
    <dgm:pt modelId="{950473B3-1C38-4D7D-B8CF-0186CD09EC4A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Compare and verify the results from IV analysis with pulse analysis</a:t>
          </a:r>
        </a:p>
      </dgm:t>
    </dgm:pt>
    <dgm:pt modelId="{346CABE5-5254-4915-8253-FCB4F621EC0D}" type="parTrans" cxnId="{D12107DB-BC64-451C-B893-EB22AC86EB5F}">
      <dgm:prSet/>
      <dgm:spPr/>
      <dgm:t>
        <a:bodyPr/>
        <a:lstStyle/>
        <a:p>
          <a:endParaRPr lang="en-IN"/>
        </a:p>
      </dgm:t>
    </dgm:pt>
    <dgm:pt modelId="{87A97595-1815-4940-8D60-771BFA6DD0A8}" type="sibTrans" cxnId="{D12107DB-BC64-451C-B893-EB22AC86EB5F}">
      <dgm:prSet/>
      <dgm:spPr/>
      <dgm:t>
        <a:bodyPr/>
        <a:lstStyle/>
        <a:p>
          <a:endParaRPr lang="en-IN"/>
        </a:p>
      </dgm:t>
    </dgm:pt>
    <dgm:pt modelId="{0CAA7D4D-0575-48D7-AA0A-8D9D6AEB300D}">
      <dgm:prSet/>
      <dgm:spPr/>
      <dgm:t>
        <a:bodyPr/>
        <a:lstStyle/>
        <a:p>
          <a:pPr algn="ctr"/>
          <a:r>
            <a:rPr lang="en-IN" dirty="0">
              <a:latin typeface="Georgia" panose="02040502050405020303" pitchFamily="18" charset="0"/>
            </a:rPr>
            <a:t>Extend the study to different </a:t>
          </a:r>
          <a:r>
            <a:rPr lang="en-IN" dirty="0" err="1">
              <a:latin typeface="Georgia" panose="02040502050405020303" pitchFamily="18" charset="0"/>
            </a:rPr>
            <a:t>SiPM</a:t>
          </a:r>
          <a:r>
            <a:rPr lang="en-IN" dirty="0">
              <a:latin typeface="Georgia" panose="02040502050405020303" pitchFamily="18" charset="0"/>
            </a:rPr>
            <a:t> devices at a range of temperatures in different light conditions </a:t>
          </a:r>
        </a:p>
      </dgm:t>
    </dgm:pt>
    <dgm:pt modelId="{C0BDB27E-CAA7-4572-A015-182211BB2F04}" type="parTrans" cxnId="{714CC775-A8F5-45F3-898C-002151A7F3DA}">
      <dgm:prSet/>
      <dgm:spPr/>
      <dgm:t>
        <a:bodyPr/>
        <a:lstStyle/>
        <a:p>
          <a:endParaRPr lang="en-IN"/>
        </a:p>
      </dgm:t>
    </dgm:pt>
    <dgm:pt modelId="{BEE8864A-15E0-4E12-8B79-4F2D297D5622}" type="sibTrans" cxnId="{714CC775-A8F5-45F3-898C-002151A7F3DA}">
      <dgm:prSet/>
      <dgm:spPr/>
      <dgm:t>
        <a:bodyPr/>
        <a:lstStyle/>
        <a:p>
          <a:endParaRPr lang="en-IN"/>
        </a:p>
      </dgm:t>
    </dgm:pt>
    <dgm:pt modelId="{E770F4A4-8241-420F-9041-D8FF23E4B288}" type="pres">
      <dgm:prSet presAssocID="{07A540D8-B6CC-40EE-8934-6CDC91C65EB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8F5F30A-BBD7-45F6-9F2C-E141521C7AF6}" type="pres">
      <dgm:prSet presAssocID="{E54E9426-3545-4967-ADF2-F818F463C7FC}" presName="root" presStyleCnt="0"/>
      <dgm:spPr/>
    </dgm:pt>
    <dgm:pt modelId="{8C9EF728-F6B3-4139-AF2C-9D05496355D0}" type="pres">
      <dgm:prSet presAssocID="{E54E9426-3545-4967-ADF2-F818F463C7FC}" presName="rootComposite" presStyleCnt="0"/>
      <dgm:spPr/>
    </dgm:pt>
    <dgm:pt modelId="{44D11A9C-A9CB-4A18-AEB3-77DADC640D80}" type="pres">
      <dgm:prSet presAssocID="{E54E9426-3545-4967-ADF2-F818F463C7FC}" presName="rootText" presStyleLbl="node1" presStyleIdx="0" presStyleCnt="1" custScaleX="413320" custScaleY="129483"/>
      <dgm:spPr/>
    </dgm:pt>
    <dgm:pt modelId="{E0195390-CD9D-4DFB-A70D-BE2539C3C69C}" type="pres">
      <dgm:prSet presAssocID="{E54E9426-3545-4967-ADF2-F818F463C7FC}" presName="rootConnector" presStyleLbl="node1" presStyleIdx="0" presStyleCnt="1"/>
      <dgm:spPr/>
    </dgm:pt>
    <dgm:pt modelId="{361DA5BA-9FA6-419B-8BAF-0167B19B754F}" type="pres">
      <dgm:prSet presAssocID="{E54E9426-3545-4967-ADF2-F818F463C7FC}" presName="childShape" presStyleCnt="0"/>
      <dgm:spPr/>
    </dgm:pt>
    <dgm:pt modelId="{6104E196-AA61-457F-BFE3-1E42101FC185}" type="pres">
      <dgm:prSet presAssocID="{70E22776-6CC5-47FE-9203-FCAAE1307F95}" presName="Name13" presStyleLbl="parChTrans1D2" presStyleIdx="0" presStyleCnt="5"/>
      <dgm:spPr/>
    </dgm:pt>
    <dgm:pt modelId="{BFDD9829-54BF-4098-9469-A578B2997344}" type="pres">
      <dgm:prSet presAssocID="{7CFBB415-E6C3-42BF-B9AA-2BF98702A515}" presName="childText" presStyleLbl="bgAcc1" presStyleIdx="0" presStyleCnt="5" custScaleX="692290" custLinFactNeighborX="-4679">
        <dgm:presLayoutVars>
          <dgm:bulletEnabled val="1"/>
        </dgm:presLayoutVars>
      </dgm:prSet>
      <dgm:spPr/>
    </dgm:pt>
    <dgm:pt modelId="{10D1FE80-73B6-474B-B31E-2D7A116FE07D}" type="pres">
      <dgm:prSet presAssocID="{2460D921-1114-40BD-A92F-A97A9D94079B}" presName="Name13" presStyleLbl="parChTrans1D2" presStyleIdx="1" presStyleCnt="5"/>
      <dgm:spPr/>
    </dgm:pt>
    <dgm:pt modelId="{CC1D4FD5-8A00-40BF-BE6A-C35FA66FBCA4}" type="pres">
      <dgm:prSet presAssocID="{2D1827B6-312F-4ED1-8883-CA8B444ED039}" presName="childText" presStyleLbl="bgAcc1" presStyleIdx="1" presStyleCnt="5" custScaleX="737424" custLinFactNeighborX="-3899" custLinFactNeighborY="-1184">
        <dgm:presLayoutVars>
          <dgm:bulletEnabled val="1"/>
        </dgm:presLayoutVars>
      </dgm:prSet>
      <dgm:spPr/>
    </dgm:pt>
    <dgm:pt modelId="{8532498A-32AC-43BA-89D6-CB974AFC9D51}" type="pres">
      <dgm:prSet presAssocID="{346CABE5-5254-4915-8253-FCB4F621EC0D}" presName="Name13" presStyleLbl="parChTrans1D2" presStyleIdx="2" presStyleCnt="5"/>
      <dgm:spPr/>
    </dgm:pt>
    <dgm:pt modelId="{F90671BE-3A8D-4010-9873-6DDB02A278A3}" type="pres">
      <dgm:prSet presAssocID="{950473B3-1C38-4D7D-B8CF-0186CD09EC4A}" presName="childText" presStyleLbl="bgAcc1" presStyleIdx="2" presStyleCnt="5" custScaleX="852698" custLinFactY="14955" custLinFactNeighborX="-5813" custLinFactNeighborY="100000">
        <dgm:presLayoutVars>
          <dgm:bulletEnabled val="1"/>
        </dgm:presLayoutVars>
      </dgm:prSet>
      <dgm:spPr/>
    </dgm:pt>
    <dgm:pt modelId="{B4036324-3BD4-48B5-BC4C-7D1A8A23A803}" type="pres">
      <dgm:prSet presAssocID="{56AE853A-28B6-4242-B19E-9ADA99A618BD}" presName="Name13" presStyleLbl="parChTrans1D2" presStyleIdx="3" presStyleCnt="5"/>
      <dgm:spPr/>
    </dgm:pt>
    <dgm:pt modelId="{CF448A76-58E7-4EEA-83D9-586E0086966F}" type="pres">
      <dgm:prSet presAssocID="{11FFCE61-59C5-4CA1-8EEA-6EDF0C60EB05}" presName="childText" presStyleLbl="bgAcc1" presStyleIdx="3" presStyleCnt="5" custScaleX="812693" custLinFactY="-31495" custLinFactNeighborX="-4325" custLinFactNeighborY="-100000">
        <dgm:presLayoutVars>
          <dgm:bulletEnabled val="1"/>
        </dgm:presLayoutVars>
      </dgm:prSet>
      <dgm:spPr/>
    </dgm:pt>
    <dgm:pt modelId="{58DDC921-E82A-40BE-879A-091457F03F2F}" type="pres">
      <dgm:prSet presAssocID="{C0BDB27E-CAA7-4572-A015-182211BB2F04}" presName="Name13" presStyleLbl="parChTrans1D2" presStyleIdx="4" presStyleCnt="5"/>
      <dgm:spPr/>
    </dgm:pt>
    <dgm:pt modelId="{D8598AAC-2DAE-4A6B-A236-E710B6ABAAC4}" type="pres">
      <dgm:prSet presAssocID="{0CAA7D4D-0575-48D7-AA0A-8D9D6AEB300D}" presName="childText" presStyleLbl="bgAcc1" presStyleIdx="4" presStyleCnt="5" custScaleX="954066" custLinFactNeighborX="-4679">
        <dgm:presLayoutVars>
          <dgm:bulletEnabled val="1"/>
        </dgm:presLayoutVars>
      </dgm:prSet>
      <dgm:spPr/>
    </dgm:pt>
  </dgm:ptLst>
  <dgm:cxnLst>
    <dgm:cxn modelId="{74FBC00F-1E89-4A86-A979-125687050ED7}" srcId="{07A540D8-B6CC-40EE-8934-6CDC91C65EB6}" destId="{E54E9426-3545-4967-ADF2-F818F463C7FC}" srcOrd="0" destOrd="0" parTransId="{306BF799-296B-4B8B-8C9C-9C4E0109EE01}" sibTransId="{BE4716FD-039A-4106-9E79-6F31D2C57F3B}"/>
    <dgm:cxn modelId="{358A2812-6D71-4F0B-B13D-11064E427ED1}" type="presOf" srcId="{70E22776-6CC5-47FE-9203-FCAAE1307F95}" destId="{6104E196-AA61-457F-BFE3-1E42101FC185}" srcOrd="0" destOrd="0" presId="urn:microsoft.com/office/officeart/2005/8/layout/hierarchy3"/>
    <dgm:cxn modelId="{EB4D3335-D624-432F-BA42-E6B72066241D}" type="presOf" srcId="{346CABE5-5254-4915-8253-FCB4F621EC0D}" destId="{8532498A-32AC-43BA-89D6-CB974AFC9D51}" srcOrd="0" destOrd="0" presId="urn:microsoft.com/office/officeart/2005/8/layout/hierarchy3"/>
    <dgm:cxn modelId="{6AA1063C-A952-46E5-B0B9-0BBF94C1E143}" type="presOf" srcId="{2460D921-1114-40BD-A92F-A97A9D94079B}" destId="{10D1FE80-73B6-474B-B31E-2D7A116FE07D}" srcOrd="0" destOrd="0" presId="urn:microsoft.com/office/officeart/2005/8/layout/hierarchy3"/>
    <dgm:cxn modelId="{3F3DC262-C9AB-49C7-A80E-9024059242EC}" type="presOf" srcId="{E54E9426-3545-4967-ADF2-F818F463C7FC}" destId="{44D11A9C-A9CB-4A18-AEB3-77DADC640D80}" srcOrd="0" destOrd="0" presId="urn:microsoft.com/office/officeart/2005/8/layout/hierarchy3"/>
    <dgm:cxn modelId="{93CB1B74-F776-47C5-95E0-3361D5F2A6CE}" type="presOf" srcId="{950473B3-1C38-4D7D-B8CF-0186CD09EC4A}" destId="{F90671BE-3A8D-4010-9873-6DDB02A278A3}" srcOrd="0" destOrd="0" presId="urn:microsoft.com/office/officeart/2005/8/layout/hierarchy3"/>
    <dgm:cxn modelId="{702A3375-1559-403C-BA19-3EE2DE484D28}" type="presOf" srcId="{2D1827B6-312F-4ED1-8883-CA8B444ED039}" destId="{CC1D4FD5-8A00-40BF-BE6A-C35FA66FBCA4}" srcOrd="0" destOrd="0" presId="urn:microsoft.com/office/officeart/2005/8/layout/hierarchy3"/>
    <dgm:cxn modelId="{714CC775-A8F5-45F3-898C-002151A7F3DA}" srcId="{E54E9426-3545-4967-ADF2-F818F463C7FC}" destId="{0CAA7D4D-0575-48D7-AA0A-8D9D6AEB300D}" srcOrd="4" destOrd="0" parTransId="{C0BDB27E-CAA7-4572-A015-182211BB2F04}" sibTransId="{BEE8864A-15E0-4E12-8B79-4F2D297D5622}"/>
    <dgm:cxn modelId="{E9E6B377-D7C7-47CF-86F9-50A7B3567183}" type="presOf" srcId="{07A540D8-B6CC-40EE-8934-6CDC91C65EB6}" destId="{E770F4A4-8241-420F-9041-D8FF23E4B288}" srcOrd="0" destOrd="0" presId="urn:microsoft.com/office/officeart/2005/8/layout/hierarchy3"/>
    <dgm:cxn modelId="{F633CE92-D9A3-444F-AB73-3DA0644C3814}" type="presOf" srcId="{11FFCE61-59C5-4CA1-8EEA-6EDF0C60EB05}" destId="{CF448A76-58E7-4EEA-83D9-586E0086966F}" srcOrd="0" destOrd="0" presId="urn:microsoft.com/office/officeart/2005/8/layout/hierarchy3"/>
    <dgm:cxn modelId="{313DCC94-4075-4BEC-9393-7DA8C2FF8643}" srcId="{E54E9426-3545-4967-ADF2-F818F463C7FC}" destId="{7CFBB415-E6C3-42BF-B9AA-2BF98702A515}" srcOrd="0" destOrd="0" parTransId="{70E22776-6CC5-47FE-9203-FCAAE1307F95}" sibTransId="{D085D46E-6132-4C2C-9338-ADE0569A5F00}"/>
    <dgm:cxn modelId="{D21B47B6-0645-47BE-9ACE-FEA86711D68C}" type="presOf" srcId="{C0BDB27E-CAA7-4572-A015-182211BB2F04}" destId="{58DDC921-E82A-40BE-879A-091457F03F2F}" srcOrd="0" destOrd="0" presId="urn:microsoft.com/office/officeart/2005/8/layout/hierarchy3"/>
    <dgm:cxn modelId="{B95174BC-BCB8-4CEA-9995-F60695A7AFAB}" srcId="{E54E9426-3545-4967-ADF2-F818F463C7FC}" destId="{2D1827B6-312F-4ED1-8883-CA8B444ED039}" srcOrd="1" destOrd="0" parTransId="{2460D921-1114-40BD-A92F-A97A9D94079B}" sibTransId="{B40CA0F6-CC47-46EC-9329-13F710F51F7C}"/>
    <dgm:cxn modelId="{D12107DB-BC64-451C-B893-EB22AC86EB5F}" srcId="{E54E9426-3545-4967-ADF2-F818F463C7FC}" destId="{950473B3-1C38-4D7D-B8CF-0186CD09EC4A}" srcOrd="2" destOrd="0" parTransId="{346CABE5-5254-4915-8253-FCB4F621EC0D}" sibTransId="{87A97595-1815-4940-8D60-771BFA6DD0A8}"/>
    <dgm:cxn modelId="{92D4F6E4-55DC-4117-AD40-568B61EC9892}" type="presOf" srcId="{56AE853A-28B6-4242-B19E-9ADA99A618BD}" destId="{B4036324-3BD4-48B5-BC4C-7D1A8A23A803}" srcOrd="0" destOrd="0" presId="urn:microsoft.com/office/officeart/2005/8/layout/hierarchy3"/>
    <dgm:cxn modelId="{5783A4EA-6D96-4390-94B7-0A752EDEB378}" type="presOf" srcId="{7CFBB415-E6C3-42BF-B9AA-2BF98702A515}" destId="{BFDD9829-54BF-4098-9469-A578B2997344}" srcOrd="0" destOrd="0" presId="urn:microsoft.com/office/officeart/2005/8/layout/hierarchy3"/>
    <dgm:cxn modelId="{A34AB0EF-2DEF-4C4A-98CE-8F2CA16C92E0}" type="presOf" srcId="{E54E9426-3545-4967-ADF2-F818F463C7FC}" destId="{E0195390-CD9D-4DFB-A70D-BE2539C3C69C}" srcOrd="1" destOrd="0" presId="urn:microsoft.com/office/officeart/2005/8/layout/hierarchy3"/>
    <dgm:cxn modelId="{EC6806F2-9BF4-43CF-AA26-6A9F8F1B0D5D}" srcId="{E54E9426-3545-4967-ADF2-F818F463C7FC}" destId="{11FFCE61-59C5-4CA1-8EEA-6EDF0C60EB05}" srcOrd="3" destOrd="0" parTransId="{56AE853A-28B6-4242-B19E-9ADA99A618BD}" sibTransId="{FB80C2D2-DF95-4A42-8CDD-C53D100EF861}"/>
    <dgm:cxn modelId="{F8406BF9-1925-47A5-9AD5-608ABEDA2EE3}" type="presOf" srcId="{0CAA7D4D-0575-48D7-AA0A-8D9D6AEB300D}" destId="{D8598AAC-2DAE-4A6B-A236-E710B6ABAAC4}" srcOrd="0" destOrd="0" presId="urn:microsoft.com/office/officeart/2005/8/layout/hierarchy3"/>
    <dgm:cxn modelId="{44C7E04E-9E26-4C0A-AE2C-8299ED0512DE}" type="presParOf" srcId="{E770F4A4-8241-420F-9041-D8FF23E4B288}" destId="{78F5F30A-BBD7-45F6-9F2C-E141521C7AF6}" srcOrd="0" destOrd="0" presId="urn:microsoft.com/office/officeart/2005/8/layout/hierarchy3"/>
    <dgm:cxn modelId="{8F23D16D-C8AB-4A72-91CC-16C0BA296F23}" type="presParOf" srcId="{78F5F30A-BBD7-45F6-9F2C-E141521C7AF6}" destId="{8C9EF728-F6B3-4139-AF2C-9D05496355D0}" srcOrd="0" destOrd="0" presId="urn:microsoft.com/office/officeart/2005/8/layout/hierarchy3"/>
    <dgm:cxn modelId="{9048FB0B-7029-40C0-A5C4-D556046C9628}" type="presParOf" srcId="{8C9EF728-F6B3-4139-AF2C-9D05496355D0}" destId="{44D11A9C-A9CB-4A18-AEB3-77DADC640D80}" srcOrd="0" destOrd="0" presId="urn:microsoft.com/office/officeart/2005/8/layout/hierarchy3"/>
    <dgm:cxn modelId="{281091D8-D529-4A13-9EF3-B19C20A0CDDD}" type="presParOf" srcId="{8C9EF728-F6B3-4139-AF2C-9D05496355D0}" destId="{E0195390-CD9D-4DFB-A70D-BE2539C3C69C}" srcOrd="1" destOrd="0" presId="urn:microsoft.com/office/officeart/2005/8/layout/hierarchy3"/>
    <dgm:cxn modelId="{A4642051-F415-4A6A-9DFF-B12BF18AA357}" type="presParOf" srcId="{78F5F30A-BBD7-45F6-9F2C-E141521C7AF6}" destId="{361DA5BA-9FA6-419B-8BAF-0167B19B754F}" srcOrd="1" destOrd="0" presId="urn:microsoft.com/office/officeart/2005/8/layout/hierarchy3"/>
    <dgm:cxn modelId="{5450D860-55C3-4E15-997C-8E5308F87BE0}" type="presParOf" srcId="{361DA5BA-9FA6-419B-8BAF-0167B19B754F}" destId="{6104E196-AA61-457F-BFE3-1E42101FC185}" srcOrd="0" destOrd="0" presId="urn:microsoft.com/office/officeart/2005/8/layout/hierarchy3"/>
    <dgm:cxn modelId="{B597706F-8183-45AD-87B0-7D70FED71DD1}" type="presParOf" srcId="{361DA5BA-9FA6-419B-8BAF-0167B19B754F}" destId="{BFDD9829-54BF-4098-9469-A578B2997344}" srcOrd="1" destOrd="0" presId="urn:microsoft.com/office/officeart/2005/8/layout/hierarchy3"/>
    <dgm:cxn modelId="{A9D2F39F-0E37-4BBA-9EBA-7D5C4FD366BE}" type="presParOf" srcId="{361DA5BA-9FA6-419B-8BAF-0167B19B754F}" destId="{10D1FE80-73B6-474B-B31E-2D7A116FE07D}" srcOrd="2" destOrd="0" presId="urn:microsoft.com/office/officeart/2005/8/layout/hierarchy3"/>
    <dgm:cxn modelId="{817AC957-A5CE-43BD-9AE2-B6879E43A981}" type="presParOf" srcId="{361DA5BA-9FA6-419B-8BAF-0167B19B754F}" destId="{CC1D4FD5-8A00-40BF-BE6A-C35FA66FBCA4}" srcOrd="3" destOrd="0" presId="urn:microsoft.com/office/officeart/2005/8/layout/hierarchy3"/>
    <dgm:cxn modelId="{D4937708-3E90-4C3F-B036-6ED963AFC054}" type="presParOf" srcId="{361DA5BA-9FA6-419B-8BAF-0167B19B754F}" destId="{8532498A-32AC-43BA-89D6-CB974AFC9D51}" srcOrd="4" destOrd="0" presId="urn:microsoft.com/office/officeart/2005/8/layout/hierarchy3"/>
    <dgm:cxn modelId="{319A239A-7455-42FB-B4E5-9EC5D0D9414B}" type="presParOf" srcId="{361DA5BA-9FA6-419B-8BAF-0167B19B754F}" destId="{F90671BE-3A8D-4010-9873-6DDB02A278A3}" srcOrd="5" destOrd="0" presId="urn:microsoft.com/office/officeart/2005/8/layout/hierarchy3"/>
    <dgm:cxn modelId="{968A0A37-1337-47F0-AB54-3B50A3FEDECD}" type="presParOf" srcId="{361DA5BA-9FA6-419B-8BAF-0167B19B754F}" destId="{B4036324-3BD4-48B5-BC4C-7D1A8A23A803}" srcOrd="6" destOrd="0" presId="urn:microsoft.com/office/officeart/2005/8/layout/hierarchy3"/>
    <dgm:cxn modelId="{96403746-D32E-4D90-BAA1-2D76412262E9}" type="presParOf" srcId="{361DA5BA-9FA6-419B-8BAF-0167B19B754F}" destId="{CF448A76-58E7-4EEA-83D9-586E0086966F}" srcOrd="7" destOrd="0" presId="urn:microsoft.com/office/officeart/2005/8/layout/hierarchy3"/>
    <dgm:cxn modelId="{996D4E96-D764-4B98-9FCC-983706C582F1}" type="presParOf" srcId="{361DA5BA-9FA6-419B-8BAF-0167B19B754F}" destId="{58DDC921-E82A-40BE-879A-091457F03F2F}" srcOrd="8" destOrd="0" presId="urn:microsoft.com/office/officeart/2005/8/layout/hierarchy3"/>
    <dgm:cxn modelId="{1728153F-E7CA-4198-A747-456CC913DD32}" type="presParOf" srcId="{361DA5BA-9FA6-419B-8BAF-0167B19B754F}" destId="{D8598AAC-2DAE-4A6B-A236-E710B6ABAAC4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EE2642-6F8F-4946-A2B5-2A9C64F0195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0C6F72B1-E936-4433-8739-42EF1F02ABE9}">
      <dgm:prSet phldrT="[Text]" custT="1"/>
      <dgm:spPr/>
      <dgm:t>
        <a:bodyPr/>
        <a:lstStyle/>
        <a:p>
          <a:pPr algn="ctr"/>
          <a:r>
            <a:rPr lang="en-IN" sz="2800" b="0" dirty="0" err="1">
              <a:solidFill>
                <a:schemeClr val="tx1"/>
              </a:solidFill>
              <a:latin typeface="Georgia" panose="02040502050405020303" pitchFamily="18" charset="0"/>
            </a:rPr>
            <a:t>SiPM</a:t>
          </a:r>
          <a:r>
            <a:rPr lang="en-IN" sz="2800" b="0" dirty="0">
              <a:solidFill>
                <a:schemeClr val="tx1"/>
              </a:solidFill>
              <a:latin typeface="Georgia" panose="02040502050405020303" pitchFamily="18" charset="0"/>
            </a:rPr>
            <a:t> devices</a:t>
          </a:r>
        </a:p>
      </dgm:t>
    </dgm:pt>
    <dgm:pt modelId="{DF2F90B5-29D2-469C-8313-336C1247F89F}" type="parTrans" cxnId="{C20B1517-B97E-42B3-8DA7-746AB98235F2}">
      <dgm:prSet/>
      <dgm:spPr/>
      <dgm:t>
        <a:bodyPr/>
        <a:lstStyle/>
        <a:p>
          <a:endParaRPr lang="en-IN"/>
        </a:p>
      </dgm:t>
    </dgm:pt>
    <dgm:pt modelId="{AB7DA11D-921D-491D-8F92-4BD42B288F4A}" type="sibTrans" cxnId="{C20B1517-B97E-42B3-8DA7-746AB98235F2}">
      <dgm:prSet/>
      <dgm:spPr/>
      <dgm:t>
        <a:bodyPr/>
        <a:lstStyle/>
        <a:p>
          <a:endParaRPr lang="en-IN"/>
        </a:p>
      </dgm:t>
    </dgm:pt>
    <dgm:pt modelId="{44C95167-19F3-48FF-8091-F56AD6C3FC96}">
      <dgm:prSet phldrT="[Text]" custT="1"/>
      <dgm:spPr/>
      <dgm:t>
        <a:bodyPr/>
        <a:lstStyle/>
        <a:p>
          <a:pPr algn="ctr"/>
          <a:r>
            <a:rPr lang="en-IN" sz="2400" dirty="0">
              <a:solidFill>
                <a:schemeClr val="tx1"/>
              </a:solidFill>
              <a:latin typeface="Georgia" panose="02040502050405020303" pitchFamily="18" charset="0"/>
            </a:rPr>
            <a:t>Temperature range</a:t>
          </a:r>
        </a:p>
      </dgm:t>
    </dgm:pt>
    <dgm:pt modelId="{1D329721-782A-4A22-B855-4BE4ABFD190A}" type="parTrans" cxnId="{9CA5AE3D-45D9-4117-A4D2-E03E45612C6F}">
      <dgm:prSet/>
      <dgm:spPr/>
      <dgm:t>
        <a:bodyPr/>
        <a:lstStyle/>
        <a:p>
          <a:endParaRPr lang="en-IN"/>
        </a:p>
      </dgm:t>
    </dgm:pt>
    <dgm:pt modelId="{C865AF3F-5853-4F36-AC9F-92E8E374D814}" type="sibTrans" cxnId="{9CA5AE3D-45D9-4117-A4D2-E03E45612C6F}">
      <dgm:prSet/>
      <dgm:spPr/>
      <dgm:t>
        <a:bodyPr/>
        <a:lstStyle/>
        <a:p>
          <a:endParaRPr lang="en-IN"/>
        </a:p>
      </dgm:t>
    </dgm:pt>
    <dgm:pt modelId="{6273C679-684A-441D-A5AF-DF9ADC490CB2}">
      <dgm:prSet phldrT="[Text]" custT="1"/>
      <dgm:spPr/>
      <dgm:t>
        <a:bodyPr/>
        <a:lstStyle/>
        <a:p>
          <a:pPr algn="ctr"/>
          <a:r>
            <a:rPr lang="en-IN" sz="2800" dirty="0">
              <a:solidFill>
                <a:schemeClr val="tx1"/>
              </a:solidFill>
              <a:latin typeface="Georgia" panose="02040502050405020303" pitchFamily="18" charset="0"/>
            </a:rPr>
            <a:t>Light conditions</a:t>
          </a:r>
        </a:p>
      </dgm:t>
    </dgm:pt>
    <dgm:pt modelId="{7D254462-18F6-4961-A6DF-6C67CA3267E3}" type="parTrans" cxnId="{BC096C1A-3470-4F6B-B37B-56B8C7E06E6C}">
      <dgm:prSet/>
      <dgm:spPr/>
      <dgm:t>
        <a:bodyPr/>
        <a:lstStyle/>
        <a:p>
          <a:endParaRPr lang="en-IN"/>
        </a:p>
      </dgm:t>
    </dgm:pt>
    <dgm:pt modelId="{8DD99568-8779-4ABB-ADA8-CA323B42A6A4}" type="sibTrans" cxnId="{BC096C1A-3470-4F6B-B37B-56B8C7E06E6C}">
      <dgm:prSet/>
      <dgm:spPr/>
      <dgm:t>
        <a:bodyPr/>
        <a:lstStyle/>
        <a:p>
          <a:endParaRPr lang="en-IN"/>
        </a:p>
      </dgm:t>
    </dgm:pt>
    <dgm:pt modelId="{5DF45C17-F4F5-477B-8238-985AD33647F9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-110</a:t>
          </a:r>
          <a:r>
            <a:rPr lang="en-IN" baseline="30000" dirty="0">
              <a:latin typeface="Georgia" panose="02040502050405020303" pitchFamily="18" charset="0"/>
            </a:rPr>
            <a:t>o</a:t>
          </a:r>
          <a:r>
            <a:rPr lang="en-IN" dirty="0">
              <a:latin typeface="Georgia" panose="02040502050405020303" pitchFamily="18" charset="0"/>
            </a:rPr>
            <a:t> C to +20</a:t>
          </a:r>
          <a:r>
            <a:rPr lang="en-IN" baseline="30000" dirty="0">
              <a:latin typeface="Georgia" panose="02040502050405020303" pitchFamily="18" charset="0"/>
            </a:rPr>
            <a:t>o</a:t>
          </a:r>
          <a:r>
            <a:rPr lang="en-IN" dirty="0">
              <a:latin typeface="Georgia" panose="02040502050405020303" pitchFamily="18" charset="0"/>
            </a:rPr>
            <a:t> C</a:t>
          </a:r>
        </a:p>
      </dgm:t>
    </dgm:pt>
    <dgm:pt modelId="{1FCBB452-1EB1-4396-B385-9BD4CFCF310D}" type="parTrans" cxnId="{77265940-61BF-4A9F-87CE-281A26C005DE}">
      <dgm:prSet/>
      <dgm:spPr/>
      <dgm:t>
        <a:bodyPr/>
        <a:lstStyle/>
        <a:p>
          <a:endParaRPr lang="en-IN"/>
        </a:p>
      </dgm:t>
    </dgm:pt>
    <dgm:pt modelId="{CDB41871-0BB7-4A61-8234-31B00549AC48}" type="sibTrans" cxnId="{77265940-61BF-4A9F-87CE-281A26C005DE}">
      <dgm:prSet/>
      <dgm:spPr/>
      <dgm:t>
        <a:bodyPr/>
        <a:lstStyle/>
        <a:p>
          <a:endParaRPr lang="en-IN"/>
        </a:p>
      </dgm:t>
    </dgm:pt>
    <dgm:pt modelId="{90B6DDDD-7537-4EE6-80B3-8DC67ECF8CAD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FBK** VUV HD3</a:t>
          </a:r>
        </a:p>
      </dgm:t>
    </dgm:pt>
    <dgm:pt modelId="{B93C5A17-14DF-442C-BBE5-E7047E620A57}" type="parTrans" cxnId="{61C8D9AE-2986-40BF-AA48-0DB36242A21A}">
      <dgm:prSet/>
      <dgm:spPr/>
      <dgm:t>
        <a:bodyPr/>
        <a:lstStyle/>
        <a:p>
          <a:endParaRPr lang="en-IN"/>
        </a:p>
      </dgm:t>
    </dgm:pt>
    <dgm:pt modelId="{E3C40CBF-6C4E-4104-BABC-AE1D32E6DFF7}" type="sibTrans" cxnId="{61C8D9AE-2986-40BF-AA48-0DB36242A21A}">
      <dgm:prSet/>
      <dgm:spPr/>
      <dgm:t>
        <a:bodyPr/>
        <a:lstStyle/>
        <a:p>
          <a:endParaRPr lang="en-IN"/>
        </a:p>
      </dgm:t>
    </dgm:pt>
    <dgm:pt modelId="{C2D9BCB5-FE64-4962-BA4E-97D76E0B4D61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Hamamatsu VUV4</a:t>
          </a:r>
        </a:p>
      </dgm:t>
    </dgm:pt>
    <dgm:pt modelId="{FFD5A223-3712-4050-9A7C-7082AA7AE56F}" type="parTrans" cxnId="{263D8BA2-EA23-4727-9829-1056FD76A869}">
      <dgm:prSet/>
      <dgm:spPr/>
      <dgm:t>
        <a:bodyPr/>
        <a:lstStyle/>
        <a:p>
          <a:endParaRPr lang="en-IN"/>
        </a:p>
      </dgm:t>
    </dgm:pt>
    <dgm:pt modelId="{7C0F91EA-C9AD-4B25-B216-727D5BADAA03}" type="sibTrans" cxnId="{263D8BA2-EA23-4727-9829-1056FD76A869}">
      <dgm:prSet/>
      <dgm:spPr/>
      <dgm:t>
        <a:bodyPr/>
        <a:lstStyle/>
        <a:p>
          <a:endParaRPr lang="en-IN"/>
        </a:p>
      </dgm:t>
    </dgm:pt>
    <dgm:pt modelId="{7EB67D8A-831B-4B96-8103-C1B7CFAB3DC0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Dark</a:t>
          </a:r>
        </a:p>
      </dgm:t>
    </dgm:pt>
    <dgm:pt modelId="{A175040F-BF98-42A6-8A4B-9E6958B1207D}" type="parTrans" cxnId="{A7851C23-2B52-4CF1-8EE8-BA0B374B95D3}">
      <dgm:prSet/>
      <dgm:spPr/>
      <dgm:t>
        <a:bodyPr/>
        <a:lstStyle/>
        <a:p>
          <a:endParaRPr lang="en-IN"/>
        </a:p>
      </dgm:t>
    </dgm:pt>
    <dgm:pt modelId="{7C0B1E9F-8B90-41C4-87AB-5EED9319CCA3}" type="sibTrans" cxnId="{A7851C23-2B52-4CF1-8EE8-BA0B374B95D3}">
      <dgm:prSet/>
      <dgm:spPr/>
      <dgm:t>
        <a:bodyPr/>
        <a:lstStyle/>
        <a:p>
          <a:endParaRPr lang="en-IN"/>
        </a:p>
      </dgm:t>
    </dgm:pt>
    <dgm:pt modelId="{572A77DF-7078-4305-A4A4-FFA777A8B8F7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Light source – 175nm &amp; 385nm</a:t>
          </a:r>
        </a:p>
      </dgm:t>
    </dgm:pt>
    <dgm:pt modelId="{3C39F3E3-ECF6-48FF-831D-8C1C03FFA778}" type="parTrans" cxnId="{8EB1A374-097C-4FBA-853F-2CA5D323C7E8}">
      <dgm:prSet/>
      <dgm:spPr/>
      <dgm:t>
        <a:bodyPr/>
        <a:lstStyle/>
        <a:p>
          <a:endParaRPr lang="en-IN"/>
        </a:p>
      </dgm:t>
    </dgm:pt>
    <dgm:pt modelId="{5C807E23-BB2A-4BD0-9366-CF42BFDC832B}" type="sibTrans" cxnId="{8EB1A374-097C-4FBA-853F-2CA5D323C7E8}">
      <dgm:prSet/>
      <dgm:spPr/>
      <dgm:t>
        <a:bodyPr/>
        <a:lstStyle/>
        <a:p>
          <a:endParaRPr lang="en-IN"/>
        </a:p>
      </dgm:t>
    </dgm:pt>
    <dgm:pt modelId="{8A035D52-25DE-4D90-8947-440B381DD29E}" type="pres">
      <dgm:prSet presAssocID="{04EE2642-6F8F-4946-A2B5-2A9C64F01958}" presName="linear" presStyleCnt="0">
        <dgm:presLayoutVars>
          <dgm:dir/>
          <dgm:animLvl val="lvl"/>
          <dgm:resizeHandles val="exact"/>
        </dgm:presLayoutVars>
      </dgm:prSet>
      <dgm:spPr/>
    </dgm:pt>
    <dgm:pt modelId="{BB6623E3-A76F-4613-8CED-1D876431A2C7}" type="pres">
      <dgm:prSet presAssocID="{0C6F72B1-E936-4433-8739-42EF1F02ABE9}" presName="parentLin" presStyleCnt="0"/>
      <dgm:spPr/>
    </dgm:pt>
    <dgm:pt modelId="{FA8BA249-37EB-4EC0-A6DC-82388C4C63A3}" type="pres">
      <dgm:prSet presAssocID="{0C6F72B1-E936-4433-8739-42EF1F02ABE9}" presName="parentLeftMargin" presStyleLbl="node1" presStyleIdx="0" presStyleCnt="3"/>
      <dgm:spPr/>
    </dgm:pt>
    <dgm:pt modelId="{98697E56-E160-433C-B597-F9A5420C9AF0}" type="pres">
      <dgm:prSet presAssocID="{0C6F72B1-E936-4433-8739-42EF1F02ABE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2F63FEC-5851-48A4-A26C-7570E4E30C59}" type="pres">
      <dgm:prSet presAssocID="{0C6F72B1-E936-4433-8739-42EF1F02ABE9}" presName="negativeSpace" presStyleCnt="0"/>
      <dgm:spPr/>
    </dgm:pt>
    <dgm:pt modelId="{7B8BB0C7-097F-48AA-BC41-1A1950387B4D}" type="pres">
      <dgm:prSet presAssocID="{0C6F72B1-E936-4433-8739-42EF1F02ABE9}" presName="childText" presStyleLbl="conFgAcc1" presStyleIdx="0" presStyleCnt="3">
        <dgm:presLayoutVars>
          <dgm:bulletEnabled val="1"/>
        </dgm:presLayoutVars>
      </dgm:prSet>
      <dgm:spPr/>
    </dgm:pt>
    <dgm:pt modelId="{774737F8-2637-442B-AED8-0D6E97D34858}" type="pres">
      <dgm:prSet presAssocID="{AB7DA11D-921D-491D-8F92-4BD42B288F4A}" presName="spaceBetweenRectangles" presStyleCnt="0"/>
      <dgm:spPr/>
    </dgm:pt>
    <dgm:pt modelId="{70AC7DD7-D8DF-4EF2-9156-195E59727995}" type="pres">
      <dgm:prSet presAssocID="{44C95167-19F3-48FF-8091-F56AD6C3FC96}" presName="parentLin" presStyleCnt="0"/>
      <dgm:spPr/>
    </dgm:pt>
    <dgm:pt modelId="{D9B13BF8-5150-4B58-B979-595F215B512B}" type="pres">
      <dgm:prSet presAssocID="{44C95167-19F3-48FF-8091-F56AD6C3FC96}" presName="parentLeftMargin" presStyleLbl="node1" presStyleIdx="0" presStyleCnt="3"/>
      <dgm:spPr/>
    </dgm:pt>
    <dgm:pt modelId="{0D47CC7D-6818-47CE-9123-7B29998146BD}" type="pres">
      <dgm:prSet presAssocID="{44C95167-19F3-48FF-8091-F56AD6C3FC9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3403658-E58A-4EB3-959C-5BBA7EFD7BF0}" type="pres">
      <dgm:prSet presAssocID="{44C95167-19F3-48FF-8091-F56AD6C3FC96}" presName="negativeSpace" presStyleCnt="0"/>
      <dgm:spPr/>
    </dgm:pt>
    <dgm:pt modelId="{742DF261-022C-4576-B690-A388C0865AD8}" type="pres">
      <dgm:prSet presAssocID="{44C95167-19F3-48FF-8091-F56AD6C3FC96}" presName="childText" presStyleLbl="conFgAcc1" presStyleIdx="1" presStyleCnt="3">
        <dgm:presLayoutVars>
          <dgm:bulletEnabled val="1"/>
        </dgm:presLayoutVars>
      </dgm:prSet>
      <dgm:spPr/>
    </dgm:pt>
    <dgm:pt modelId="{064577B2-C10A-4F27-A55C-54B7C04B723C}" type="pres">
      <dgm:prSet presAssocID="{C865AF3F-5853-4F36-AC9F-92E8E374D814}" presName="spaceBetweenRectangles" presStyleCnt="0"/>
      <dgm:spPr/>
    </dgm:pt>
    <dgm:pt modelId="{4AEEFD03-1659-49DF-A843-4AC538553D74}" type="pres">
      <dgm:prSet presAssocID="{6273C679-684A-441D-A5AF-DF9ADC490CB2}" presName="parentLin" presStyleCnt="0"/>
      <dgm:spPr/>
    </dgm:pt>
    <dgm:pt modelId="{CD1C17D0-B273-4CDD-97D5-54F156CD50B1}" type="pres">
      <dgm:prSet presAssocID="{6273C679-684A-441D-A5AF-DF9ADC490CB2}" presName="parentLeftMargin" presStyleLbl="node1" presStyleIdx="1" presStyleCnt="3"/>
      <dgm:spPr/>
    </dgm:pt>
    <dgm:pt modelId="{95DA24D3-BC2F-4426-9C7B-9E25A0566062}" type="pres">
      <dgm:prSet presAssocID="{6273C679-684A-441D-A5AF-DF9ADC490CB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9E045D4-4E44-4020-9775-CB11125119FE}" type="pres">
      <dgm:prSet presAssocID="{6273C679-684A-441D-A5AF-DF9ADC490CB2}" presName="negativeSpace" presStyleCnt="0"/>
      <dgm:spPr/>
    </dgm:pt>
    <dgm:pt modelId="{6578632E-2159-4D3B-A14C-F0C6AF6474C7}" type="pres">
      <dgm:prSet presAssocID="{6273C679-684A-441D-A5AF-DF9ADC490CB2}" presName="childText" presStyleLbl="conFgAcc1" presStyleIdx="2" presStyleCnt="3" custLinFactNeighborX="326" custLinFactNeighborY="10718">
        <dgm:presLayoutVars>
          <dgm:bulletEnabled val="1"/>
        </dgm:presLayoutVars>
      </dgm:prSet>
      <dgm:spPr/>
    </dgm:pt>
  </dgm:ptLst>
  <dgm:cxnLst>
    <dgm:cxn modelId="{2BC2E70A-1FDA-4F4D-AED7-C976AB1940D3}" type="presOf" srcId="{44C95167-19F3-48FF-8091-F56AD6C3FC96}" destId="{D9B13BF8-5150-4B58-B979-595F215B512B}" srcOrd="0" destOrd="0" presId="urn:microsoft.com/office/officeart/2005/8/layout/list1"/>
    <dgm:cxn modelId="{C20B1517-B97E-42B3-8DA7-746AB98235F2}" srcId="{04EE2642-6F8F-4946-A2B5-2A9C64F01958}" destId="{0C6F72B1-E936-4433-8739-42EF1F02ABE9}" srcOrd="0" destOrd="0" parTransId="{DF2F90B5-29D2-469C-8313-336C1247F89F}" sibTransId="{AB7DA11D-921D-491D-8F92-4BD42B288F4A}"/>
    <dgm:cxn modelId="{BC096C1A-3470-4F6B-B37B-56B8C7E06E6C}" srcId="{04EE2642-6F8F-4946-A2B5-2A9C64F01958}" destId="{6273C679-684A-441D-A5AF-DF9ADC490CB2}" srcOrd="2" destOrd="0" parTransId="{7D254462-18F6-4961-A6DF-6C67CA3267E3}" sibTransId="{8DD99568-8779-4ABB-ADA8-CA323B42A6A4}"/>
    <dgm:cxn modelId="{1A96E721-01B3-44C8-84F7-7800535BCF7C}" type="presOf" srcId="{5DF45C17-F4F5-477B-8238-985AD33647F9}" destId="{742DF261-022C-4576-B690-A388C0865AD8}" srcOrd="0" destOrd="0" presId="urn:microsoft.com/office/officeart/2005/8/layout/list1"/>
    <dgm:cxn modelId="{A7851C23-2B52-4CF1-8EE8-BA0B374B95D3}" srcId="{6273C679-684A-441D-A5AF-DF9ADC490CB2}" destId="{7EB67D8A-831B-4B96-8103-C1B7CFAB3DC0}" srcOrd="0" destOrd="0" parTransId="{A175040F-BF98-42A6-8A4B-9E6958B1207D}" sibTransId="{7C0B1E9F-8B90-41C4-87AB-5EED9319CCA3}"/>
    <dgm:cxn modelId="{A1AAEF39-1E50-4874-B093-90ABC14C6C37}" type="presOf" srcId="{04EE2642-6F8F-4946-A2B5-2A9C64F01958}" destId="{8A035D52-25DE-4D90-8947-440B381DD29E}" srcOrd="0" destOrd="0" presId="urn:microsoft.com/office/officeart/2005/8/layout/list1"/>
    <dgm:cxn modelId="{9CA5AE3D-45D9-4117-A4D2-E03E45612C6F}" srcId="{04EE2642-6F8F-4946-A2B5-2A9C64F01958}" destId="{44C95167-19F3-48FF-8091-F56AD6C3FC96}" srcOrd="1" destOrd="0" parTransId="{1D329721-782A-4A22-B855-4BE4ABFD190A}" sibTransId="{C865AF3F-5853-4F36-AC9F-92E8E374D814}"/>
    <dgm:cxn modelId="{77265940-61BF-4A9F-87CE-281A26C005DE}" srcId="{44C95167-19F3-48FF-8091-F56AD6C3FC96}" destId="{5DF45C17-F4F5-477B-8238-985AD33647F9}" srcOrd="0" destOrd="0" parTransId="{1FCBB452-1EB1-4396-B385-9BD4CFCF310D}" sibTransId="{CDB41871-0BB7-4A61-8234-31B00549AC48}"/>
    <dgm:cxn modelId="{41157A62-D379-4DFF-B99A-8F47CB6B2E1B}" type="presOf" srcId="{0C6F72B1-E936-4433-8739-42EF1F02ABE9}" destId="{FA8BA249-37EB-4EC0-A6DC-82388C4C63A3}" srcOrd="0" destOrd="0" presId="urn:microsoft.com/office/officeart/2005/8/layout/list1"/>
    <dgm:cxn modelId="{50EE9543-D577-4F81-9C5E-4B8D0655C771}" type="presOf" srcId="{90B6DDDD-7537-4EE6-80B3-8DC67ECF8CAD}" destId="{7B8BB0C7-097F-48AA-BC41-1A1950387B4D}" srcOrd="0" destOrd="0" presId="urn:microsoft.com/office/officeart/2005/8/layout/list1"/>
    <dgm:cxn modelId="{99088868-55C3-491F-A608-1855BAD3805C}" type="presOf" srcId="{7EB67D8A-831B-4B96-8103-C1B7CFAB3DC0}" destId="{6578632E-2159-4D3B-A14C-F0C6AF6474C7}" srcOrd="0" destOrd="0" presId="urn:microsoft.com/office/officeart/2005/8/layout/list1"/>
    <dgm:cxn modelId="{CE7E376A-73DE-4F6E-9B84-3B5A6B641FA2}" type="presOf" srcId="{C2D9BCB5-FE64-4962-BA4E-97D76E0B4D61}" destId="{7B8BB0C7-097F-48AA-BC41-1A1950387B4D}" srcOrd="0" destOrd="1" presId="urn:microsoft.com/office/officeart/2005/8/layout/list1"/>
    <dgm:cxn modelId="{9E863D70-8FD6-467A-BB99-95035A795C85}" type="presOf" srcId="{6273C679-684A-441D-A5AF-DF9ADC490CB2}" destId="{CD1C17D0-B273-4CDD-97D5-54F156CD50B1}" srcOrd="0" destOrd="0" presId="urn:microsoft.com/office/officeart/2005/8/layout/list1"/>
    <dgm:cxn modelId="{8EB1A374-097C-4FBA-853F-2CA5D323C7E8}" srcId="{6273C679-684A-441D-A5AF-DF9ADC490CB2}" destId="{572A77DF-7078-4305-A4A4-FFA777A8B8F7}" srcOrd="1" destOrd="0" parTransId="{3C39F3E3-ECF6-48FF-831D-8C1C03FFA778}" sibTransId="{5C807E23-BB2A-4BD0-9366-CF42BFDC832B}"/>
    <dgm:cxn modelId="{A1383A9D-F746-47D5-B1FB-0B6683FD3598}" type="presOf" srcId="{0C6F72B1-E936-4433-8739-42EF1F02ABE9}" destId="{98697E56-E160-433C-B597-F9A5420C9AF0}" srcOrd="1" destOrd="0" presId="urn:microsoft.com/office/officeart/2005/8/layout/list1"/>
    <dgm:cxn modelId="{263D8BA2-EA23-4727-9829-1056FD76A869}" srcId="{0C6F72B1-E936-4433-8739-42EF1F02ABE9}" destId="{C2D9BCB5-FE64-4962-BA4E-97D76E0B4D61}" srcOrd="1" destOrd="0" parTransId="{FFD5A223-3712-4050-9A7C-7082AA7AE56F}" sibTransId="{7C0F91EA-C9AD-4B25-B216-727D5BADAA03}"/>
    <dgm:cxn modelId="{61C8D9AE-2986-40BF-AA48-0DB36242A21A}" srcId="{0C6F72B1-E936-4433-8739-42EF1F02ABE9}" destId="{90B6DDDD-7537-4EE6-80B3-8DC67ECF8CAD}" srcOrd="0" destOrd="0" parTransId="{B93C5A17-14DF-442C-BBE5-E7047E620A57}" sibTransId="{E3C40CBF-6C4E-4104-BABC-AE1D32E6DFF7}"/>
    <dgm:cxn modelId="{C5B438B5-8B48-434E-9E0A-18686EE36685}" type="presOf" srcId="{44C95167-19F3-48FF-8091-F56AD6C3FC96}" destId="{0D47CC7D-6818-47CE-9123-7B29998146BD}" srcOrd="1" destOrd="0" presId="urn:microsoft.com/office/officeart/2005/8/layout/list1"/>
    <dgm:cxn modelId="{D7742FCD-88C0-4A7C-B87D-E93F8AA38FC4}" type="presOf" srcId="{6273C679-684A-441D-A5AF-DF9ADC490CB2}" destId="{95DA24D3-BC2F-4426-9C7B-9E25A0566062}" srcOrd="1" destOrd="0" presId="urn:microsoft.com/office/officeart/2005/8/layout/list1"/>
    <dgm:cxn modelId="{8BEB3BE1-2FD7-4905-A18E-E142F7EF0C70}" type="presOf" srcId="{572A77DF-7078-4305-A4A4-FFA777A8B8F7}" destId="{6578632E-2159-4D3B-A14C-F0C6AF6474C7}" srcOrd="0" destOrd="1" presId="urn:microsoft.com/office/officeart/2005/8/layout/list1"/>
    <dgm:cxn modelId="{FB0425F7-C508-44BC-B66D-A65A64400B5E}" type="presParOf" srcId="{8A035D52-25DE-4D90-8947-440B381DD29E}" destId="{BB6623E3-A76F-4613-8CED-1D876431A2C7}" srcOrd="0" destOrd="0" presId="urn:microsoft.com/office/officeart/2005/8/layout/list1"/>
    <dgm:cxn modelId="{72784CDB-4F48-4C93-A709-605B3C5F2172}" type="presParOf" srcId="{BB6623E3-A76F-4613-8CED-1D876431A2C7}" destId="{FA8BA249-37EB-4EC0-A6DC-82388C4C63A3}" srcOrd="0" destOrd="0" presId="urn:microsoft.com/office/officeart/2005/8/layout/list1"/>
    <dgm:cxn modelId="{48C2EBE9-8777-4CD4-9552-6F5E1B3296C1}" type="presParOf" srcId="{BB6623E3-A76F-4613-8CED-1D876431A2C7}" destId="{98697E56-E160-433C-B597-F9A5420C9AF0}" srcOrd="1" destOrd="0" presId="urn:microsoft.com/office/officeart/2005/8/layout/list1"/>
    <dgm:cxn modelId="{CAC01700-74BC-4FC5-AD12-D7752A821E42}" type="presParOf" srcId="{8A035D52-25DE-4D90-8947-440B381DD29E}" destId="{92F63FEC-5851-48A4-A26C-7570E4E30C59}" srcOrd="1" destOrd="0" presId="urn:microsoft.com/office/officeart/2005/8/layout/list1"/>
    <dgm:cxn modelId="{C6AFA418-6175-42A5-906A-7C5F93C03682}" type="presParOf" srcId="{8A035D52-25DE-4D90-8947-440B381DD29E}" destId="{7B8BB0C7-097F-48AA-BC41-1A1950387B4D}" srcOrd="2" destOrd="0" presId="urn:microsoft.com/office/officeart/2005/8/layout/list1"/>
    <dgm:cxn modelId="{98D0DD8E-A38D-4092-80E5-82F97E002985}" type="presParOf" srcId="{8A035D52-25DE-4D90-8947-440B381DD29E}" destId="{774737F8-2637-442B-AED8-0D6E97D34858}" srcOrd="3" destOrd="0" presId="urn:microsoft.com/office/officeart/2005/8/layout/list1"/>
    <dgm:cxn modelId="{A1D79754-8BA6-4BB6-80EA-C6790786EBE0}" type="presParOf" srcId="{8A035D52-25DE-4D90-8947-440B381DD29E}" destId="{70AC7DD7-D8DF-4EF2-9156-195E59727995}" srcOrd="4" destOrd="0" presId="urn:microsoft.com/office/officeart/2005/8/layout/list1"/>
    <dgm:cxn modelId="{DABAA107-3463-4496-B16A-A6F4EDC614DA}" type="presParOf" srcId="{70AC7DD7-D8DF-4EF2-9156-195E59727995}" destId="{D9B13BF8-5150-4B58-B979-595F215B512B}" srcOrd="0" destOrd="0" presId="urn:microsoft.com/office/officeart/2005/8/layout/list1"/>
    <dgm:cxn modelId="{01D8EF20-48B1-4235-B233-6118F28ACF06}" type="presParOf" srcId="{70AC7DD7-D8DF-4EF2-9156-195E59727995}" destId="{0D47CC7D-6818-47CE-9123-7B29998146BD}" srcOrd="1" destOrd="0" presId="urn:microsoft.com/office/officeart/2005/8/layout/list1"/>
    <dgm:cxn modelId="{6B1160F2-E0BF-4D2F-9B56-E08D366BFBB6}" type="presParOf" srcId="{8A035D52-25DE-4D90-8947-440B381DD29E}" destId="{03403658-E58A-4EB3-959C-5BBA7EFD7BF0}" srcOrd="5" destOrd="0" presId="urn:microsoft.com/office/officeart/2005/8/layout/list1"/>
    <dgm:cxn modelId="{D2F036B4-914C-4138-87A0-560913C6CE21}" type="presParOf" srcId="{8A035D52-25DE-4D90-8947-440B381DD29E}" destId="{742DF261-022C-4576-B690-A388C0865AD8}" srcOrd="6" destOrd="0" presId="urn:microsoft.com/office/officeart/2005/8/layout/list1"/>
    <dgm:cxn modelId="{87CCF242-5E9A-4F02-A0E0-6F311CBEB418}" type="presParOf" srcId="{8A035D52-25DE-4D90-8947-440B381DD29E}" destId="{064577B2-C10A-4F27-A55C-54B7C04B723C}" srcOrd="7" destOrd="0" presId="urn:microsoft.com/office/officeart/2005/8/layout/list1"/>
    <dgm:cxn modelId="{C556E916-098D-4B6E-83D1-47759BFDAA28}" type="presParOf" srcId="{8A035D52-25DE-4D90-8947-440B381DD29E}" destId="{4AEEFD03-1659-49DF-A843-4AC538553D74}" srcOrd="8" destOrd="0" presId="urn:microsoft.com/office/officeart/2005/8/layout/list1"/>
    <dgm:cxn modelId="{BACC77A1-45DD-41D6-BEC7-4F98FEF9D19B}" type="presParOf" srcId="{4AEEFD03-1659-49DF-A843-4AC538553D74}" destId="{CD1C17D0-B273-4CDD-97D5-54F156CD50B1}" srcOrd="0" destOrd="0" presId="urn:microsoft.com/office/officeart/2005/8/layout/list1"/>
    <dgm:cxn modelId="{12F488F4-C1A6-4184-B855-BBD9F306BEC2}" type="presParOf" srcId="{4AEEFD03-1659-49DF-A843-4AC538553D74}" destId="{95DA24D3-BC2F-4426-9C7B-9E25A0566062}" srcOrd="1" destOrd="0" presId="urn:microsoft.com/office/officeart/2005/8/layout/list1"/>
    <dgm:cxn modelId="{A30C5A72-D004-4CB6-BE35-B2501B7EC62F}" type="presParOf" srcId="{8A035D52-25DE-4D90-8947-440B381DD29E}" destId="{69E045D4-4E44-4020-9775-CB11125119FE}" srcOrd="9" destOrd="0" presId="urn:microsoft.com/office/officeart/2005/8/layout/list1"/>
    <dgm:cxn modelId="{323A30DF-241C-4083-87CD-C1EB31BC41C7}" type="presParOf" srcId="{8A035D52-25DE-4D90-8947-440B381DD29E}" destId="{6578632E-2159-4D3B-A14C-F0C6AF6474C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EE2642-6F8F-4946-A2B5-2A9C64F0195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0C6F72B1-E936-4433-8739-42EF1F02ABE9}">
      <dgm:prSet phldrT="[Text]" custT="1"/>
      <dgm:spPr/>
      <dgm:t>
        <a:bodyPr/>
        <a:lstStyle/>
        <a:p>
          <a:pPr algn="ctr"/>
          <a:r>
            <a:rPr lang="en-IN" sz="2800" b="0" dirty="0" err="1">
              <a:solidFill>
                <a:schemeClr val="tx1"/>
              </a:solidFill>
              <a:latin typeface="Georgia" panose="02040502050405020303" pitchFamily="18" charset="0"/>
            </a:rPr>
            <a:t>SiPM</a:t>
          </a:r>
          <a:r>
            <a:rPr lang="en-IN" sz="2800" b="0" dirty="0">
              <a:solidFill>
                <a:schemeClr val="tx1"/>
              </a:solidFill>
              <a:latin typeface="Georgia" panose="02040502050405020303" pitchFamily="18" charset="0"/>
            </a:rPr>
            <a:t> devices</a:t>
          </a:r>
        </a:p>
      </dgm:t>
    </dgm:pt>
    <dgm:pt modelId="{DF2F90B5-29D2-469C-8313-336C1247F89F}" type="parTrans" cxnId="{C20B1517-B97E-42B3-8DA7-746AB98235F2}">
      <dgm:prSet/>
      <dgm:spPr/>
      <dgm:t>
        <a:bodyPr/>
        <a:lstStyle/>
        <a:p>
          <a:endParaRPr lang="en-IN"/>
        </a:p>
      </dgm:t>
    </dgm:pt>
    <dgm:pt modelId="{AB7DA11D-921D-491D-8F92-4BD42B288F4A}" type="sibTrans" cxnId="{C20B1517-B97E-42B3-8DA7-746AB98235F2}">
      <dgm:prSet/>
      <dgm:spPr/>
      <dgm:t>
        <a:bodyPr/>
        <a:lstStyle/>
        <a:p>
          <a:endParaRPr lang="en-IN"/>
        </a:p>
      </dgm:t>
    </dgm:pt>
    <dgm:pt modelId="{44C95167-19F3-48FF-8091-F56AD6C3FC96}">
      <dgm:prSet phldrT="[Text]" custT="1"/>
      <dgm:spPr/>
      <dgm:t>
        <a:bodyPr/>
        <a:lstStyle/>
        <a:p>
          <a:pPr algn="ctr"/>
          <a:r>
            <a:rPr lang="en-IN" sz="2400" dirty="0">
              <a:solidFill>
                <a:schemeClr val="tx1"/>
              </a:solidFill>
              <a:latin typeface="Georgia" panose="02040502050405020303" pitchFamily="18" charset="0"/>
            </a:rPr>
            <a:t>Temperature range</a:t>
          </a:r>
        </a:p>
      </dgm:t>
    </dgm:pt>
    <dgm:pt modelId="{1D329721-782A-4A22-B855-4BE4ABFD190A}" type="parTrans" cxnId="{9CA5AE3D-45D9-4117-A4D2-E03E45612C6F}">
      <dgm:prSet/>
      <dgm:spPr/>
      <dgm:t>
        <a:bodyPr/>
        <a:lstStyle/>
        <a:p>
          <a:endParaRPr lang="en-IN"/>
        </a:p>
      </dgm:t>
    </dgm:pt>
    <dgm:pt modelId="{C865AF3F-5853-4F36-AC9F-92E8E374D814}" type="sibTrans" cxnId="{9CA5AE3D-45D9-4117-A4D2-E03E45612C6F}">
      <dgm:prSet/>
      <dgm:spPr/>
      <dgm:t>
        <a:bodyPr/>
        <a:lstStyle/>
        <a:p>
          <a:endParaRPr lang="en-IN"/>
        </a:p>
      </dgm:t>
    </dgm:pt>
    <dgm:pt modelId="{6273C679-684A-441D-A5AF-DF9ADC490CB2}">
      <dgm:prSet phldrT="[Text]" custT="1"/>
      <dgm:spPr/>
      <dgm:t>
        <a:bodyPr/>
        <a:lstStyle/>
        <a:p>
          <a:pPr algn="ctr"/>
          <a:r>
            <a:rPr lang="en-IN" sz="2800" dirty="0">
              <a:solidFill>
                <a:schemeClr val="tx1"/>
              </a:solidFill>
              <a:latin typeface="Georgia" panose="02040502050405020303" pitchFamily="18" charset="0"/>
            </a:rPr>
            <a:t>Light conditions</a:t>
          </a:r>
        </a:p>
      </dgm:t>
    </dgm:pt>
    <dgm:pt modelId="{7D254462-18F6-4961-A6DF-6C67CA3267E3}" type="parTrans" cxnId="{BC096C1A-3470-4F6B-B37B-56B8C7E06E6C}">
      <dgm:prSet/>
      <dgm:spPr/>
      <dgm:t>
        <a:bodyPr/>
        <a:lstStyle/>
        <a:p>
          <a:endParaRPr lang="en-IN"/>
        </a:p>
      </dgm:t>
    </dgm:pt>
    <dgm:pt modelId="{8DD99568-8779-4ABB-ADA8-CA323B42A6A4}" type="sibTrans" cxnId="{BC096C1A-3470-4F6B-B37B-56B8C7E06E6C}">
      <dgm:prSet/>
      <dgm:spPr/>
      <dgm:t>
        <a:bodyPr/>
        <a:lstStyle/>
        <a:p>
          <a:endParaRPr lang="en-IN"/>
        </a:p>
      </dgm:t>
    </dgm:pt>
    <dgm:pt modelId="{5DF45C17-F4F5-477B-8238-985AD33647F9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-110</a:t>
          </a:r>
          <a:r>
            <a:rPr lang="en-IN" baseline="30000" dirty="0">
              <a:latin typeface="Georgia" panose="02040502050405020303" pitchFamily="18" charset="0"/>
            </a:rPr>
            <a:t>o</a:t>
          </a:r>
          <a:r>
            <a:rPr lang="en-IN" dirty="0">
              <a:latin typeface="Georgia" panose="02040502050405020303" pitchFamily="18" charset="0"/>
            </a:rPr>
            <a:t> C to +20</a:t>
          </a:r>
          <a:r>
            <a:rPr lang="en-IN" baseline="30000" dirty="0">
              <a:latin typeface="Georgia" panose="02040502050405020303" pitchFamily="18" charset="0"/>
            </a:rPr>
            <a:t>o</a:t>
          </a:r>
          <a:r>
            <a:rPr lang="en-IN" dirty="0">
              <a:latin typeface="Georgia" panose="02040502050405020303" pitchFamily="18" charset="0"/>
            </a:rPr>
            <a:t> C</a:t>
          </a:r>
        </a:p>
      </dgm:t>
    </dgm:pt>
    <dgm:pt modelId="{1FCBB452-1EB1-4396-B385-9BD4CFCF310D}" type="parTrans" cxnId="{77265940-61BF-4A9F-87CE-281A26C005DE}">
      <dgm:prSet/>
      <dgm:spPr/>
      <dgm:t>
        <a:bodyPr/>
        <a:lstStyle/>
        <a:p>
          <a:endParaRPr lang="en-IN"/>
        </a:p>
      </dgm:t>
    </dgm:pt>
    <dgm:pt modelId="{CDB41871-0BB7-4A61-8234-31B00549AC48}" type="sibTrans" cxnId="{77265940-61BF-4A9F-87CE-281A26C005DE}">
      <dgm:prSet/>
      <dgm:spPr/>
      <dgm:t>
        <a:bodyPr/>
        <a:lstStyle/>
        <a:p>
          <a:endParaRPr lang="en-IN"/>
        </a:p>
      </dgm:t>
    </dgm:pt>
    <dgm:pt modelId="{90B6DDDD-7537-4EE6-80B3-8DC67ECF8CAD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FBK** VUV HD3</a:t>
          </a:r>
        </a:p>
      </dgm:t>
    </dgm:pt>
    <dgm:pt modelId="{B93C5A17-14DF-442C-BBE5-E7047E620A57}" type="parTrans" cxnId="{61C8D9AE-2986-40BF-AA48-0DB36242A21A}">
      <dgm:prSet/>
      <dgm:spPr/>
      <dgm:t>
        <a:bodyPr/>
        <a:lstStyle/>
        <a:p>
          <a:endParaRPr lang="en-IN"/>
        </a:p>
      </dgm:t>
    </dgm:pt>
    <dgm:pt modelId="{E3C40CBF-6C4E-4104-BABC-AE1D32E6DFF7}" type="sibTrans" cxnId="{61C8D9AE-2986-40BF-AA48-0DB36242A21A}">
      <dgm:prSet/>
      <dgm:spPr/>
      <dgm:t>
        <a:bodyPr/>
        <a:lstStyle/>
        <a:p>
          <a:endParaRPr lang="en-IN"/>
        </a:p>
      </dgm:t>
    </dgm:pt>
    <dgm:pt modelId="{C2D9BCB5-FE64-4962-BA4E-97D76E0B4D61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Hamamatsu VUV4</a:t>
          </a:r>
        </a:p>
      </dgm:t>
    </dgm:pt>
    <dgm:pt modelId="{FFD5A223-3712-4050-9A7C-7082AA7AE56F}" type="parTrans" cxnId="{263D8BA2-EA23-4727-9829-1056FD76A869}">
      <dgm:prSet/>
      <dgm:spPr/>
      <dgm:t>
        <a:bodyPr/>
        <a:lstStyle/>
        <a:p>
          <a:endParaRPr lang="en-IN"/>
        </a:p>
      </dgm:t>
    </dgm:pt>
    <dgm:pt modelId="{7C0F91EA-C9AD-4B25-B216-727D5BADAA03}" type="sibTrans" cxnId="{263D8BA2-EA23-4727-9829-1056FD76A869}">
      <dgm:prSet/>
      <dgm:spPr/>
      <dgm:t>
        <a:bodyPr/>
        <a:lstStyle/>
        <a:p>
          <a:endParaRPr lang="en-IN"/>
        </a:p>
      </dgm:t>
    </dgm:pt>
    <dgm:pt modelId="{7EB67D8A-831B-4B96-8103-C1B7CFAB3DC0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Dark</a:t>
          </a:r>
        </a:p>
      </dgm:t>
    </dgm:pt>
    <dgm:pt modelId="{A175040F-BF98-42A6-8A4B-9E6958B1207D}" type="parTrans" cxnId="{A7851C23-2B52-4CF1-8EE8-BA0B374B95D3}">
      <dgm:prSet/>
      <dgm:spPr/>
      <dgm:t>
        <a:bodyPr/>
        <a:lstStyle/>
        <a:p>
          <a:endParaRPr lang="en-IN"/>
        </a:p>
      </dgm:t>
    </dgm:pt>
    <dgm:pt modelId="{7C0B1E9F-8B90-41C4-87AB-5EED9319CCA3}" type="sibTrans" cxnId="{A7851C23-2B52-4CF1-8EE8-BA0B374B95D3}">
      <dgm:prSet/>
      <dgm:spPr/>
      <dgm:t>
        <a:bodyPr/>
        <a:lstStyle/>
        <a:p>
          <a:endParaRPr lang="en-IN"/>
        </a:p>
      </dgm:t>
    </dgm:pt>
    <dgm:pt modelId="{572A77DF-7078-4305-A4A4-FFA777A8B8F7}">
      <dgm:prSet/>
      <dgm:spPr/>
      <dgm:t>
        <a:bodyPr/>
        <a:lstStyle/>
        <a:p>
          <a:r>
            <a:rPr lang="en-IN" dirty="0">
              <a:latin typeface="Georgia" panose="02040502050405020303" pitchFamily="18" charset="0"/>
            </a:rPr>
            <a:t>Light source – 175nm &amp; 385nm</a:t>
          </a:r>
        </a:p>
      </dgm:t>
    </dgm:pt>
    <dgm:pt modelId="{3C39F3E3-ECF6-48FF-831D-8C1C03FFA778}" type="parTrans" cxnId="{8EB1A374-097C-4FBA-853F-2CA5D323C7E8}">
      <dgm:prSet/>
      <dgm:spPr/>
      <dgm:t>
        <a:bodyPr/>
        <a:lstStyle/>
        <a:p>
          <a:endParaRPr lang="en-IN"/>
        </a:p>
      </dgm:t>
    </dgm:pt>
    <dgm:pt modelId="{5C807E23-BB2A-4BD0-9366-CF42BFDC832B}" type="sibTrans" cxnId="{8EB1A374-097C-4FBA-853F-2CA5D323C7E8}">
      <dgm:prSet/>
      <dgm:spPr/>
      <dgm:t>
        <a:bodyPr/>
        <a:lstStyle/>
        <a:p>
          <a:endParaRPr lang="en-IN"/>
        </a:p>
      </dgm:t>
    </dgm:pt>
    <dgm:pt modelId="{8A035D52-25DE-4D90-8947-440B381DD29E}" type="pres">
      <dgm:prSet presAssocID="{04EE2642-6F8F-4946-A2B5-2A9C64F01958}" presName="linear" presStyleCnt="0">
        <dgm:presLayoutVars>
          <dgm:dir/>
          <dgm:animLvl val="lvl"/>
          <dgm:resizeHandles val="exact"/>
        </dgm:presLayoutVars>
      </dgm:prSet>
      <dgm:spPr/>
    </dgm:pt>
    <dgm:pt modelId="{BB6623E3-A76F-4613-8CED-1D876431A2C7}" type="pres">
      <dgm:prSet presAssocID="{0C6F72B1-E936-4433-8739-42EF1F02ABE9}" presName="parentLin" presStyleCnt="0"/>
      <dgm:spPr/>
    </dgm:pt>
    <dgm:pt modelId="{FA8BA249-37EB-4EC0-A6DC-82388C4C63A3}" type="pres">
      <dgm:prSet presAssocID="{0C6F72B1-E936-4433-8739-42EF1F02ABE9}" presName="parentLeftMargin" presStyleLbl="node1" presStyleIdx="0" presStyleCnt="3"/>
      <dgm:spPr/>
    </dgm:pt>
    <dgm:pt modelId="{98697E56-E160-433C-B597-F9A5420C9AF0}" type="pres">
      <dgm:prSet presAssocID="{0C6F72B1-E936-4433-8739-42EF1F02ABE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2F63FEC-5851-48A4-A26C-7570E4E30C59}" type="pres">
      <dgm:prSet presAssocID="{0C6F72B1-E936-4433-8739-42EF1F02ABE9}" presName="negativeSpace" presStyleCnt="0"/>
      <dgm:spPr/>
    </dgm:pt>
    <dgm:pt modelId="{7B8BB0C7-097F-48AA-BC41-1A1950387B4D}" type="pres">
      <dgm:prSet presAssocID="{0C6F72B1-E936-4433-8739-42EF1F02ABE9}" presName="childText" presStyleLbl="conFgAcc1" presStyleIdx="0" presStyleCnt="3">
        <dgm:presLayoutVars>
          <dgm:bulletEnabled val="1"/>
        </dgm:presLayoutVars>
      </dgm:prSet>
      <dgm:spPr/>
    </dgm:pt>
    <dgm:pt modelId="{774737F8-2637-442B-AED8-0D6E97D34858}" type="pres">
      <dgm:prSet presAssocID="{AB7DA11D-921D-491D-8F92-4BD42B288F4A}" presName="spaceBetweenRectangles" presStyleCnt="0"/>
      <dgm:spPr/>
    </dgm:pt>
    <dgm:pt modelId="{70AC7DD7-D8DF-4EF2-9156-195E59727995}" type="pres">
      <dgm:prSet presAssocID="{44C95167-19F3-48FF-8091-F56AD6C3FC96}" presName="parentLin" presStyleCnt="0"/>
      <dgm:spPr/>
    </dgm:pt>
    <dgm:pt modelId="{D9B13BF8-5150-4B58-B979-595F215B512B}" type="pres">
      <dgm:prSet presAssocID="{44C95167-19F3-48FF-8091-F56AD6C3FC96}" presName="parentLeftMargin" presStyleLbl="node1" presStyleIdx="0" presStyleCnt="3"/>
      <dgm:spPr/>
    </dgm:pt>
    <dgm:pt modelId="{0D47CC7D-6818-47CE-9123-7B29998146BD}" type="pres">
      <dgm:prSet presAssocID="{44C95167-19F3-48FF-8091-F56AD6C3FC9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3403658-E58A-4EB3-959C-5BBA7EFD7BF0}" type="pres">
      <dgm:prSet presAssocID="{44C95167-19F3-48FF-8091-F56AD6C3FC96}" presName="negativeSpace" presStyleCnt="0"/>
      <dgm:spPr/>
    </dgm:pt>
    <dgm:pt modelId="{742DF261-022C-4576-B690-A388C0865AD8}" type="pres">
      <dgm:prSet presAssocID="{44C95167-19F3-48FF-8091-F56AD6C3FC96}" presName="childText" presStyleLbl="conFgAcc1" presStyleIdx="1" presStyleCnt="3">
        <dgm:presLayoutVars>
          <dgm:bulletEnabled val="1"/>
        </dgm:presLayoutVars>
      </dgm:prSet>
      <dgm:spPr/>
    </dgm:pt>
    <dgm:pt modelId="{064577B2-C10A-4F27-A55C-54B7C04B723C}" type="pres">
      <dgm:prSet presAssocID="{C865AF3F-5853-4F36-AC9F-92E8E374D814}" presName="spaceBetweenRectangles" presStyleCnt="0"/>
      <dgm:spPr/>
    </dgm:pt>
    <dgm:pt modelId="{4AEEFD03-1659-49DF-A843-4AC538553D74}" type="pres">
      <dgm:prSet presAssocID="{6273C679-684A-441D-A5AF-DF9ADC490CB2}" presName="parentLin" presStyleCnt="0"/>
      <dgm:spPr/>
    </dgm:pt>
    <dgm:pt modelId="{CD1C17D0-B273-4CDD-97D5-54F156CD50B1}" type="pres">
      <dgm:prSet presAssocID="{6273C679-684A-441D-A5AF-DF9ADC490CB2}" presName="parentLeftMargin" presStyleLbl="node1" presStyleIdx="1" presStyleCnt="3"/>
      <dgm:spPr/>
    </dgm:pt>
    <dgm:pt modelId="{95DA24D3-BC2F-4426-9C7B-9E25A0566062}" type="pres">
      <dgm:prSet presAssocID="{6273C679-684A-441D-A5AF-DF9ADC490CB2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9E045D4-4E44-4020-9775-CB11125119FE}" type="pres">
      <dgm:prSet presAssocID="{6273C679-684A-441D-A5AF-DF9ADC490CB2}" presName="negativeSpace" presStyleCnt="0"/>
      <dgm:spPr/>
    </dgm:pt>
    <dgm:pt modelId="{6578632E-2159-4D3B-A14C-F0C6AF6474C7}" type="pres">
      <dgm:prSet presAssocID="{6273C679-684A-441D-A5AF-DF9ADC490CB2}" presName="childText" presStyleLbl="conFgAcc1" presStyleIdx="2" presStyleCnt="3" custLinFactNeighborX="326" custLinFactNeighborY="10718">
        <dgm:presLayoutVars>
          <dgm:bulletEnabled val="1"/>
        </dgm:presLayoutVars>
      </dgm:prSet>
      <dgm:spPr/>
    </dgm:pt>
  </dgm:ptLst>
  <dgm:cxnLst>
    <dgm:cxn modelId="{2BC2E70A-1FDA-4F4D-AED7-C976AB1940D3}" type="presOf" srcId="{44C95167-19F3-48FF-8091-F56AD6C3FC96}" destId="{D9B13BF8-5150-4B58-B979-595F215B512B}" srcOrd="0" destOrd="0" presId="urn:microsoft.com/office/officeart/2005/8/layout/list1"/>
    <dgm:cxn modelId="{C20B1517-B97E-42B3-8DA7-746AB98235F2}" srcId="{04EE2642-6F8F-4946-A2B5-2A9C64F01958}" destId="{0C6F72B1-E936-4433-8739-42EF1F02ABE9}" srcOrd="0" destOrd="0" parTransId="{DF2F90B5-29D2-469C-8313-336C1247F89F}" sibTransId="{AB7DA11D-921D-491D-8F92-4BD42B288F4A}"/>
    <dgm:cxn modelId="{BC096C1A-3470-4F6B-B37B-56B8C7E06E6C}" srcId="{04EE2642-6F8F-4946-A2B5-2A9C64F01958}" destId="{6273C679-684A-441D-A5AF-DF9ADC490CB2}" srcOrd="2" destOrd="0" parTransId="{7D254462-18F6-4961-A6DF-6C67CA3267E3}" sibTransId="{8DD99568-8779-4ABB-ADA8-CA323B42A6A4}"/>
    <dgm:cxn modelId="{1A96E721-01B3-44C8-84F7-7800535BCF7C}" type="presOf" srcId="{5DF45C17-F4F5-477B-8238-985AD33647F9}" destId="{742DF261-022C-4576-B690-A388C0865AD8}" srcOrd="0" destOrd="0" presId="urn:microsoft.com/office/officeart/2005/8/layout/list1"/>
    <dgm:cxn modelId="{A7851C23-2B52-4CF1-8EE8-BA0B374B95D3}" srcId="{6273C679-684A-441D-A5AF-DF9ADC490CB2}" destId="{7EB67D8A-831B-4B96-8103-C1B7CFAB3DC0}" srcOrd="0" destOrd="0" parTransId="{A175040F-BF98-42A6-8A4B-9E6958B1207D}" sibTransId="{7C0B1E9F-8B90-41C4-87AB-5EED9319CCA3}"/>
    <dgm:cxn modelId="{A1AAEF39-1E50-4874-B093-90ABC14C6C37}" type="presOf" srcId="{04EE2642-6F8F-4946-A2B5-2A9C64F01958}" destId="{8A035D52-25DE-4D90-8947-440B381DD29E}" srcOrd="0" destOrd="0" presId="urn:microsoft.com/office/officeart/2005/8/layout/list1"/>
    <dgm:cxn modelId="{9CA5AE3D-45D9-4117-A4D2-E03E45612C6F}" srcId="{04EE2642-6F8F-4946-A2B5-2A9C64F01958}" destId="{44C95167-19F3-48FF-8091-F56AD6C3FC96}" srcOrd="1" destOrd="0" parTransId="{1D329721-782A-4A22-B855-4BE4ABFD190A}" sibTransId="{C865AF3F-5853-4F36-AC9F-92E8E374D814}"/>
    <dgm:cxn modelId="{77265940-61BF-4A9F-87CE-281A26C005DE}" srcId="{44C95167-19F3-48FF-8091-F56AD6C3FC96}" destId="{5DF45C17-F4F5-477B-8238-985AD33647F9}" srcOrd="0" destOrd="0" parTransId="{1FCBB452-1EB1-4396-B385-9BD4CFCF310D}" sibTransId="{CDB41871-0BB7-4A61-8234-31B00549AC48}"/>
    <dgm:cxn modelId="{41157A62-D379-4DFF-B99A-8F47CB6B2E1B}" type="presOf" srcId="{0C6F72B1-E936-4433-8739-42EF1F02ABE9}" destId="{FA8BA249-37EB-4EC0-A6DC-82388C4C63A3}" srcOrd="0" destOrd="0" presId="urn:microsoft.com/office/officeart/2005/8/layout/list1"/>
    <dgm:cxn modelId="{50EE9543-D577-4F81-9C5E-4B8D0655C771}" type="presOf" srcId="{90B6DDDD-7537-4EE6-80B3-8DC67ECF8CAD}" destId="{7B8BB0C7-097F-48AA-BC41-1A1950387B4D}" srcOrd="0" destOrd="0" presId="urn:microsoft.com/office/officeart/2005/8/layout/list1"/>
    <dgm:cxn modelId="{99088868-55C3-491F-A608-1855BAD3805C}" type="presOf" srcId="{7EB67D8A-831B-4B96-8103-C1B7CFAB3DC0}" destId="{6578632E-2159-4D3B-A14C-F0C6AF6474C7}" srcOrd="0" destOrd="0" presId="urn:microsoft.com/office/officeart/2005/8/layout/list1"/>
    <dgm:cxn modelId="{CE7E376A-73DE-4F6E-9B84-3B5A6B641FA2}" type="presOf" srcId="{C2D9BCB5-FE64-4962-BA4E-97D76E0B4D61}" destId="{7B8BB0C7-097F-48AA-BC41-1A1950387B4D}" srcOrd="0" destOrd="1" presId="urn:microsoft.com/office/officeart/2005/8/layout/list1"/>
    <dgm:cxn modelId="{9E863D70-8FD6-467A-BB99-95035A795C85}" type="presOf" srcId="{6273C679-684A-441D-A5AF-DF9ADC490CB2}" destId="{CD1C17D0-B273-4CDD-97D5-54F156CD50B1}" srcOrd="0" destOrd="0" presId="urn:microsoft.com/office/officeart/2005/8/layout/list1"/>
    <dgm:cxn modelId="{8EB1A374-097C-4FBA-853F-2CA5D323C7E8}" srcId="{6273C679-684A-441D-A5AF-DF9ADC490CB2}" destId="{572A77DF-7078-4305-A4A4-FFA777A8B8F7}" srcOrd="1" destOrd="0" parTransId="{3C39F3E3-ECF6-48FF-831D-8C1C03FFA778}" sibTransId="{5C807E23-BB2A-4BD0-9366-CF42BFDC832B}"/>
    <dgm:cxn modelId="{A1383A9D-F746-47D5-B1FB-0B6683FD3598}" type="presOf" srcId="{0C6F72B1-E936-4433-8739-42EF1F02ABE9}" destId="{98697E56-E160-433C-B597-F9A5420C9AF0}" srcOrd="1" destOrd="0" presId="urn:microsoft.com/office/officeart/2005/8/layout/list1"/>
    <dgm:cxn modelId="{263D8BA2-EA23-4727-9829-1056FD76A869}" srcId="{0C6F72B1-E936-4433-8739-42EF1F02ABE9}" destId="{C2D9BCB5-FE64-4962-BA4E-97D76E0B4D61}" srcOrd="1" destOrd="0" parTransId="{FFD5A223-3712-4050-9A7C-7082AA7AE56F}" sibTransId="{7C0F91EA-C9AD-4B25-B216-727D5BADAA03}"/>
    <dgm:cxn modelId="{61C8D9AE-2986-40BF-AA48-0DB36242A21A}" srcId="{0C6F72B1-E936-4433-8739-42EF1F02ABE9}" destId="{90B6DDDD-7537-4EE6-80B3-8DC67ECF8CAD}" srcOrd="0" destOrd="0" parTransId="{B93C5A17-14DF-442C-BBE5-E7047E620A57}" sibTransId="{E3C40CBF-6C4E-4104-BABC-AE1D32E6DFF7}"/>
    <dgm:cxn modelId="{C5B438B5-8B48-434E-9E0A-18686EE36685}" type="presOf" srcId="{44C95167-19F3-48FF-8091-F56AD6C3FC96}" destId="{0D47CC7D-6818-47CE-9123-7B29998146BD}" srcOrd="1" destOrd="0" presId="urn:microsoft.com/office/officeart/2005/8/layout/list1"/>
    <dgm:cxn modelId="{D7742FCD-88C0-4A7C-B87D-E93F8AA38FC4}" type="presOf" srcId="{6273C679-684A-441D-A5AF-DF9ADC490CB2}" destId="{95DA24D3-BC2F-4426-9C7B-9E25A0566062}" srcOrd="1" destOrd="0" presId="urn:microsoft.com/office/officeart/2005/8/layout/list1"/>
    <dgm:cxn modelId="{8BEB3BE1-2FD7-4905-A18E-E142F7EF0C70}" type="presOf" srcId="{572A77DF-7078-4305-A4A4-FFA777A8B8F7}" destId="{6578632E-2159-4D3B-A14C-F0C6AF6474C7}" srcOrd="0" destOrd="1" presId="urn:microsoft.com/office/officeart/2005/8/layout/list1"/>
    <dgm:cxn modelId="{FB0425F7-C508-44BC-B66D-A65A64400B5E}" type="presParOf" srcId="{8A035D52-25DE-4D90-8947-440B381DD29E}" destId="{BB6623E3-A76F-4613-8CED-1D876431A2C7}" srcOrd="0" destOrd="0" presId="urn:microsoft.com/office/officeart/2005/8/layout/list1"/>
    <dgm:cxn modelId="{72784CDB-4F48-4C93-A709-605B3C5F2172}" type="presParOf" srcId="{BB6623E3-A76F-4613-8CED-1D876431A2C7}" destId="{FA8BA249-37EB-4EC0-A6DC-82388C4C63A3}" srcOrd="0" destOrd="0" presId="urn:microsoft.com/office/officeart/2005/8/layout/list1"/>
    <dgm:cxn modelId="{48C2EBE9-8777-4CD4-9552-6F5E1B3296C1}" type="presParOf" srcId="{BB6623E3-A76F-4613-8CED-1D876431A2C7}" destId="{98697E56-E160-433C-B597-F9A5420C9AF0}" srcOrd="1" destOrd="0" presId="urn:microsoft.com/office/officeart/2005/8/layout/list1"/>
    <dgm:cxn modelId="{CAC01700-74BC-4FC5-AD12-D7752A821E42}" type="presParOf" srcId="{8A035D52-25DE-4D90-8947-440B381DD29E}" destId="{92F63FEC-5851-48A4-A26C-7570E4E30C59}" srcOrd="1" destOrd="0" presId="urn:microsoft.com/office/officeart/2005/8/layout/list1"/>
    <dgm:cxn modelId="{C6AFA418-6175-42A5-906A-7C5F93C03682}" type="presParOf" srcId="{8A035D52-25DE-4D90-8947-440B381DD29E}" destId="{7B8BB0C7-097F-48AA-BC41-1A1950387B4D}" srcOrd="2" destOrd="0" presId="urn:microsoft.com/office/officeart/2005/8/layout/list1"/>
    <dgm:cxn modelId="{98D0DD8E-A38D-4092-80E5-82F97E002985}" type="presParOf" srcId="{8A035D52-25DE-4D90-8947-440B381DD29E}" destId="{774737F8-2637-442B-AED8-0D6E97D34858}" srcOrd="3" destOrd="0" presId="urn:microsoft.com/office/officeart/2005/8/layout/list1"/>
    <dgm:cxn modelId="{A1D79754-8BA6-4BB6-80EA-C6790786EBE0}" type="presParOf" srcId="{8A035D52-25DE-4D90-8947-440B381DD29E}" destId="{70AC7DD7-D8DF-4EF2-9156-195E59727995}" srcOrd="4" destOrd="0" presId="urn:microsoft.com/office/officeart/2005/8/layout/list1"/>
    <dgm:cxn modelId="{DABAA107-3463-4496-B16A-A6F4EDC614DA}" type="presParOf" srcId="{70AC7DD7-D8DF-4EF2-9156-195E59727995}" destId="{D9B13BF8-5150-4B58-B979-595F215B512B}" srcOrd="0" destOrd="0" presId="urn:microsoft.com/office/officeart/2005/8/layout/list1"/>
    <dgm:cxn modelId="{01D8EF20-48B1-4235-B233-6118F28ACF06}" type="presParOf" srcId="{70AC7DD7-D8DF-4EF2-9156-195E59727995}" destId="{0D47CC7D-6818-47CE-9123-7B29998146BD}" srcOrd="1" destOrd="0" presId="urn:microsoft.com/office/officeart/2005/8/layout/list1"/>
    <dgm:cxn modelId="{6B1160F2-E0BF-4D2F-9B56-E08D366BFBB6}" type="presParOf" srcId="{8A035D52-25DE-4D90-8947-440B381DD29E}" destId="{03403658-E58A-4EB3-959C-5BBA7EFD7BF0}" srcOrd="5" destOrd="0" presId="urn:microsoft.com/office/officeart/2005/8/layout/list1"/>
    <dgm:cxn modelId="{D2F036B4-914C-4138-87A0-560913C6CE21}" type="presParOf" srcId="{8A035D52-25DE-4D90-8947-440B381DD29E}" destId="{742DF261-022C-4576-B690-A388C0865AD8}" srcOrd="6" destOrd="0" presId="urn:microsoft.com/office/officeart/2005/8/layout/list1"/>
    <dgm:cxn modelId="{87CCF242-5E9A-4F02-A0E0-6F311CBEB418}" type="presParOf" srcId="{8A035D52-25DE-4D90-8947-440B381DD29E}" destId="{064577B2-C10A-4F27-A55C-54B7C04B723C}" srcOrd="7" destOrd="0" presId="urn:microsoft.com/office/officeart/2005/8/layout/list1"/>
    <dgm:cxn modelId="{C556E916-098D-4B6E-83D1-47759BFDAA28}" type="presParOf" srcId="{8A035D52-25DE-4D90-8947-440B381DD29E}" destId="{4AEEFD03-1659-49DF-A843-4AC538553D74}" srcOrd="8" destOrd="0" presId="urn:microsoft.com/office/officeart/2005/8/layout/list1"/>
    <dgm:cxn modelId="{BACC77A1-45DD-41D6-BEC7-4F98FEF9D19B}" type="presParOf" srcId="{4AEEFD03-1659-49DF-A843-4AC538553D74}" destId="{CD1C17D0-B273-4CDD-97D5-54F156CD50B1}" srcOrd="0" destOrd="0" presId="urn:microsoft.com/office/officeart/2005/8/layout/list1"/>
    <dgm:cxn modelId="{12F488F4-C1A6-4184-B855-BBD9F306BEC2}" type="presParOf" srcId="{4AEEFD03-1659-49DF-A843-4AC538553D74}" destId="{95DA24D3-BC2F-4426-9C7B-9E25A0566062}" srcOrd="1" destOrd="0" presId="urn:microsoft.com/office/officeart/2005/8/layout/list1"/>
    <dgm:cxn modelId="{A30C5A72-D004-4CB6-BE35-B2501B7EC62F}" type="presParOf" srcId="{8A035D52-25DE-4D90-8947-440B381DD29E}" destId="{69E045D4-4E44-4020-9775-CB11125119FE}" srcOrd="9" destOrd="0" presId="urn:microsoft.com/office/officeart/2005/8/layout/list1"/>
    <dgm:cxn modelId="{323A30DF-241C-4083-87CD-C1EB31BC41C7}" type="presParOf" srcId="{8A035D52-25DE-4D90-8947-440B381DD29E}" destId="{6578632E-2159-4D3B-A14C-F0C6AF6474C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D11A9C-A9CB-4A18-AEB3-77DADC640D80}">
      <dsp:nvSpPr>
        <dsp:cNvPr id="0" name=""/>
        <dsp:cNvSpPr/>
      </dsp:nvSpPr>
      <dsp:spPr>
        <a:xfrm>
          <a:off x="2436" y="493058"/>
          <a:ext cx="5529823" cy="8661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535" tIns="59690" rIns="89535" bIns="59690" numCol="1" spcCol="1270" anchor="ctr" anchorCtr="0">
          <a:noAutofit/>
        </a:bodyPr>
        <a:lstStyle/>
        <a:p>
          <a:pPr marL="0" lvl="0" indent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4700" b="0" kern="1200" dirty="0">
              <a:latin typeface="Georgia" panose="02040502050405020303" pitchFamily="18" charset="0"/>
            </a:rPr>
            <a:t>Goals of this project</a:t>
          </a:r>
          <a:endParaRPr lang="en-IN" sz="4700" b="0" kern="1200" dirty="0"/>
        </a:p>
      </dsp:txBody>
      <dsp:txXfrm>
        <a:off x="27805" y="518427"/>
        <a:ext cx="5479085" cy="815440"/>
      </dsp:txXfrm>
    </dsp:sp>
    <dsp:sp modelId="{6104E196-AA61-457F-BFE3-1E42101FC185}">
      <dsp:nvSpPr>
        <dsp:cNvPr id="0" name=""/>
        <dsp:cNvSpPr/>
      </dsp:nvSpPr>
      <dsp:spPr>
        <a:xfrm>
          <a:off x="555418" y="1359237"/>
          <a:ext cx="502901" cy="5017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1713"/>
              </a:lnTo>
              <a:lnTo>
                <a:pt x="502901" y="50171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DD9829-54BF-4098-9469-A578B2997344}">
      <dsp:nvSpPr>
        <dsp:cNvPr id="0" name=""/>
        <dsp:cNvSpPr/>
      </dsp:nvSpPr>
      <dsp:spPr>
        <a:xfrm>
          <a:off x="1058320" y="1526475"/>
          <a:ext cx="7409739" cy="668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Georgia" panose="02040502050405020303" pitchFamily="18" charset="0"/>
            </a:rPr>
            <a:t>Current-voltage (IV) characterization of </a:t>
          </a:r>
          <a:r>
            <a:rPr lang="en-IN" sz="2200" kern="1200" dirty="0" err="1">
              <a:latin typeface="Georgia" panose="02040502050405020303" pitchFamily="18" charset="0"/>
            </a:rPr>
            <a:t>SiPM</a:t>
          </a:r>
          <a:endParaRPr lang="en-IN" sz="2200" kern="1200" dirty="0">
            <a:latin typeface="Georgia" panose="02040502050405020303" pitchFamily="18" charset="0"/>
          </a:endParaRPr>
        </a:p>
      </dsp:txBody>
      <dsp:txXfrm>
        <a:off x="1077913" y="1546068"/>
        <a:ext cx="7370553" cy="629765"/>
      </dsp:txXfrm>
    </dsp:sp>
    <dsp:sp modelId="{10D1FE80-73B6-474B-B31E-2D7A116FE07D}">
      <dsp:nvSpPr>
        <dsp:cNvPr id="0" name=""/>
        <dsp:cNvSpPr/>
      </dsp:nvSpPr>
      <dsp:spPr>
        <a:xfrm>
          <a:off x="555418" y="1359237"/>
          <a:ext cx="511250" cy="13299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9983"/>
              </a:lnTo>
              <a:lnTo>
                <a:pt x="511250" y="132998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D4FD5-8A00-40BF-BE6A-C35FA66FBCA4}">
      <dsp:nvSpPr>
        <dsp:cNvPr id="0" name=""/>
        <dsp:cNvSpPr/>
      </dsp:nvSpPr>
      <dsp:spPr>
        <a:xfrm>
          <a:off x="1066669" y="2354745"/>
          <a:ext cx="7892818" cy="668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Georgia" panose="02040502050405020303" pitchFamily="18" charset="0"/>
            </a:rPr>
            <a:t>Develop the IV fit model to understand the IV curves</a:t>
          </a:r>
        </a:p>
      </dsp:txBody>
      <dsp:txXfrm>
        <a:off x="1086262" y="2374338"/>
        <a:ext cx="7853632" cy="629765"/>
      </dsp:txXfrm>
    </dsp:sp>
    <dsp:sp modelId="{8532498A-32AC-43BA-89D6-CB974AFC9D51}">
      <dsp:nvSpPr>
        <dsp:cNvPr id="0" name=""/>
        <dsp:cNvSpPr/>
      </dsp:nvSpPr>
      <dsp:spPr>
        <a:xfrm>
          <a:off x="555418" y="1359237"/>
          <a:ext cx="490764" cy="29430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3087"/>
              </a:lnTo>
              <a:lnTo>
                <a:pt x="490764" y="29430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0671BE-3A8D-4010-9873-6DDB02A278A3}">
      <dsp:nvSpPr>
        <dsp:cNvPr id="0" name=""/>
        <dsp:cNvSpPr/>
      </dsp:nvSpPr>
      <dsp:spPr>
        <a:xfrm>
          <a:off x="1046183" y="3967849"/>
          <a:ext cx="9126622" cy="668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Georgia" panose="02040502050405020303" pitchFamily="18" charset="0"/>
            </a:rPr>
            <a:t>Compare and verify the results from IV analysis with pulse analysis</a:t>
          </a:r>
        </a:p>
      </dsp:txBody>
      <dsp:txXfrm>
        <a:off x="1065776" y="3987442"/>
        <a:ext cx="9087436" cy="629765"/>
      </dsp:txXfrm>
    </dsp:sp>
    <dsp:sp modelId="{B4036324-3BD4-48B5-BC4C-7D1A8A23A803}">
      <dsp:nvSpPr>
        <dsp:cNvPr id="0" name=""/>
        <dsp:cNvSpPr/>
      </dsp:nvSpPr>
      <dsp:spPr>
        <a:xfrm>
          <a:off x="555418" y="1359237"/>
          <a:ext cx="506690" cy="21306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0645"/>
              </a:lnTo>
              <a:lnTo>
                <a:pt x="506690" y="213064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448A76-58E7-4EEA-83D9-586E0086966F}">
      <dsp:nvSpPr>
        <dsp:cNvPr id="0" name=""/>
        <dsp:cNvSpPr/>
      </dsp:nvSpPr>
      <dsp:spPr>
        <a:xfrm>
          <a:off x="1062109" y="3155407"/>
          <a:ext cx="8698440" cy="668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Georgia" panose="02040502050405020303" pitchFamily="18" charset="0"/>
            </a:rPr>
            <a:t>Use fit model to extract the empirical parameters of </a:t>
          </a:r>
          <a:r>
            <a:rPr lang="en-IN" sz="2200" kern="1200" dirty="0" err="1">
              <a:latin typeface="Georgia" panose="02040502050405020303" pitchFamily="18" charset="0"/>
            </a:rPr>
            <a:t>SiPMs</a:t>
          </a:r>
          <a:endParaRPr lang="en-IN" sz="2200" kern="1200" dirty="0">
            <a:latin typeface="Georgia" panose="02040502050405020303" pitchFamily="18" charset="0"/>
          </a:endParaRPr>
        </a:p>
      </dsp:txBody>
      <dsp:txXfrm>
        <a:off x="1081702" y="3175000"/>
        <a:ext cx="8659254" cy="629765"/>
      </dsp:txXfrm>
    </dsp:sp>
    <dsp:sp modelId="{58DDC921-E82A-40BE-879A-091457F03F2F}">
      <dsp:nvSpPr>
        <dsp:cNvPr id="0" name=""/>
        <dsp:cNvSpPr/>
      </dsp:nvSpPr>
      <dsp:spPr>
        <a:xfrm>
          <a:off x="555418" y="1359237"/>
          <a:ext cx="502901" cy="3846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46473"/>
              </a:lnTo>
              <a:lnTo>
                <a:pt x="502901" y="384647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598AAC-2DAE-4A6B-A236-E710B6ABAAC4}">
      <dsp:nvSpPr>
        <dsp:cNvPr id="0" name=""/>
        <dsp:cNvSpPr/>
      </dsp:nvSpPr>
      <dsp:spPr>
        <a:xfrm>
          <a:off x="1058320" y="4871235"/>
          <a:ext cx="10211587" cy="6689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200" kern="1200" dirty="0">
              <a:latin typeface="Georgia" panose="02040502050405020303" pitchFamily="18" charset="0"/>
            </a:rPr>
            <a:t>Extend the study to different </a:t>
          </a:r>
          <a:r>
            <a:rPr lang="en-IN" sz="2200" kern="1200" dirty="0" err="1">
              <a:latin typeface="Georgia" panose="02040502050405020303" pitchFamily="18" charset="0"/>
            </a:rPr>
            <a:t>SiPM</a:t>
          </a:r>
          <a:r>
            <a:rPr lang="en-IN" sz="2200" kern="1200" dirty="0">
              <a:latin typeface="Georgia" panose="02040502050405020303" pitchFamily="18" charset="0"/>
            </a:rPr>
            <a:t> devices at a range of temperatures in different light conditions </a:t>
          </a:r>
        </a:p>
      </dsp:txBody>
      <dsp:txXfrm>
        <a:off x="1077913" y="4890828"/>
        <a:ext cx="10172401" cy="6297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8BB0C7-097F-48AA-BC41-1A1950387B4D}">
      <dsp:nvSpPr>
        <dsp:cNvPr id="0" name=""/>
        <dsp:cNvSpPr/>
      </dsp:nvSpPr>
      <dsp:spPr>
        <a:xfrm>
          <a:off x="0" y="304354"/>
          <a:ext cx="526527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8643" tIns="333248" rIns="40864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FBK** VUV HD3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Hamamatsu VUV4</a:t>
          </a:r>
        </a:p>
      </dsp:txBody>
      <dsp:txXfrm>
        <a:off x="0" y="304354"/>
        <a:ext cx="5265270" cy="907200"/>
      </dsp:txXfrm>
    </dsp:sp>
    <dsp:sp modelId="{98697E56-E160-433C-B597-F9A5420C9AF0}">
      <dsp:nvSpPr>
        <dsp:cNvPr id="0" name=""/>
        <dsp:cNvSpPr/>
      </dsp:nvSpPr>
      <dsp:spPr>
        <a:xfrm>
          <a:off x="263263" y="68194"/>
          <a:ext cx="368568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310" tIns="0" rIns="13931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0" kern="1200" dirty="0" err="1">
              <a:solidFill>
                <a:schemeClr val="tx1"/>
              </a:solidFill>
              <a:latin typeface="Georgia" panose="02040502050405020303" pitchFamily="18" charset="0"/>
            </a:rPr>
            <a:t>SiPM</a:t>
          </a:r>
          <a:r>
            <a:rPr lang="en-IN" sz="2800" b="0" kern="1200" dirty="0">
              <a:solidFill>
                <a:schemeClr val="tx1"/>
              </a:solidFill>
              <a:latin typeface="Georgia" panose="02040502050405020303" pitchFamily="18" charset="0"/>
            </a:rPr>
            <a:t> devices</a:t>
          </a:r>
        </a:p>
      </dsp:txBody>
      <dsp:txXfrm>
        <a:off x="286320" y="91251"/>
        <a:ext cx="3639575" cy="426206"/>
      </dsp:txXfrm>
    </dsp:sp>
    <dsp:sp modelId="{742DF261-022C-4576-B690-A388C0865AD8}">
      <dsp:nvSpPr>
        <dsp:cNvPr id="0" name=""/>
        <dsp:cNvSpPr/>
      </dsp:nvSpPr>
      <dsp:spPr>
        <a:xfrm>
          <a:off x="0" y="1534114"/>
          <a:ext cx="526527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8643" tIns="333248" rIns="40864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-110</a:t>
          </a:r>
          <a:r>
            <a:rPr lang="en-IN" sz="1600" kern="1200" baseline="30000" dirty="0">
              <a:latin typeface="Georgia" panose="02040502050405020303" pitchFamily="18" charset="0"/>
            </a:rPr>
            <a:t>o</a:t>
          </a:r>
          <a:r>
            <a:rPr lang="en-IN" sz="1600" kern="1200" dirty="0">
              <a:latin typeface="Georgia" panose="02040502050405020303" pitchFamily="18" charset="0"/>
            </a:rPr>
            <a:t> C to +20</a:t>
          </a:r>
          <a:r>
            <a:rPr lang="en-IN" sz="1600" kern="1200" baseline="30000" dirty="0">
              <a:latin typeface="Georgia" panose="02040502050405020303" pitchFamily="18" charset="0"/>
            </a:rPr>
            <a:t>o</a:t>
          </a:r>
          <a:r>
            <a:rPr lang="en-IN" sz="1600" kern="1200" dirty="0">
              <a:latin typeface="Georgia" panose="02040502050405020303" pitchFamily="18" charset="0"/>
            </a:rPr>
            <a:t> C</a:t>
          </a:r>
        </a:p>
      </dsp:txBody>
      <dsp:txXfrm>
        <a:off x="0" y="1534114"/>
        <a:ext cx="5265270" cy="655200"/>
      </dsp:txXfrm>
    </dsp:sp>
    <dsp:sp modelId="{0D47CC7D-6818-47CE-9123-7B29998146BD}">
      <dsp:nvSpPr>
        <dsp:cNvPr id="0" name=""/>
        <dsp:cNvSpPr/>
      </dsp:nvSpPr>
      <dsp:spPr>
        <a:xfrm>
          <a:off x="263263" y="1297954"/>
          <a:ext cx="368568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310" tIns="0" rIns="13931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tx1"/>
              </a:solidFill>
              <a:latin typeface="Georgia" panose="02040502050405020303" pitchFamily="18" charset="0"/>
            </a:rPr>
            <a:t>Temperature range</a:t>
          </a:r>
        </a:p>
      </dsp:txBody>
      <dsp:txXfrm>
        <a:off x="286320" y="1321011"/>
        <a:ext cx="3639575" cy="426206"/>
      </dsp:txXfrm>
    </dsp:sp>
    <dsp:sp modelId="{6578632E-2159-4D3B-A14C-F0C6AF6474C7}">
      <dsp:nvSpPr>
        <dsp:cNvPr id="0" name=""/>
        <dsp:cNvSpPr/>
      </dsp:nvSpPr>
      <dsp:spPr>
        <a:xfrm>
          <a:off x="0" y="2537186"/>
          <a:ext cx="526527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8643" tIns="333248" rIns="40864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Dark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Light source – 175nm &amp; 385nm</a:t>
          </a:r>
        </a:p>
      </dsp:txBody>
      <dsp:txXfrm>
        <a:off x="0" y="2537186"/>
        <a:ext cx="5265270" cy="907200"/>
      </dsp:txXfrm>
    </dsp:sp>
    <dsp:sp modelId="{95DA24D3-BC2F-4426-9C7B-9E25A0566062}">
      <dsp:nvSpPr>
        <dsp:cNvPr id="0" name=""/>
        <dsp:cNvSpPr/>
      </dsp:nvSpPr>
      <dsp:spPr>
        <a:xfrm>
          <a:off x="263263" y="2275714"/>
          <a:ext cx="368568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310" tIns="0" rIns="13931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solidFill>
                <a:schemeClr val="tx1"/>
              </a:solidFill>
              <a:latin typeface="Georgia" panose="02040502050405020303" pitchFamily="18" charset="0"/>
            </a:rPr>
            <a:t>Light conditions</a:t>
          </a:r>
        </a:p>
      </dsp:txBody>
      <dsp:txXfrm>
        <a:off x="286320" y="2298771"/>
        <a:ext cx="3639575" cy="426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8BB0C7-097F-48AA-BC41-1A1950387B4D}">
      <dsp:nvSpPr>
        <dsp:cNvPr id="0" name=""/>
        <dsp:cNvSpPr/>
      </dsp:nvSpPr>
      <dsp:spPr>
        <a:xfrm>
          <a:off x="0" y="304354"/>
          <a:ext cx="526527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8643" tIns="333248" rIns="40864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FBK** VUV HD3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Hamamatsu VUV4</a:t>
          </a:r>
        </a:p>
      </dsp:txBody>
      <dsp:txXfrm>
        <a:off x="0" y="304354"/>
        <a:ext cx="5265270" cy="907200"/>
      </dsp:txXfrm>
    </dsp:sp>
    <dsp:sp modelId="{98697E56-E160-433C-B597-F9A5420C9AF0}">
      <dsp:nvSpPr>
        <dsp:cNvPr id="0" name=""/>
        <dsp:cNvSpPr/>
      </dsp:nvSpPr>
      <dsp:spPr>
        <a:xfrm>
          <a:off x="263263" y="68194"/>
          <a:ext cx="368568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310" tIns="0" rIns="13931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b="0" kern="1200" dirty="0" err="1">
              <a:solidFill>
                <a:schemeClr val="tx1"/>
              </a:solidFill>
              <a:latin typeface="Georgia" panose="02040502050405020303" pitchFamily="18" charset="0"/>
            </a:rPr>
            <a:t>SiPM</a:t>
          </a:r>
          <a:r>
            <a:rPr lang="en-IN" sz="2800" b="0" kern="1200" dirty="0">
              <a:solidFill>
                <a:schemeClr val="tx1"/>
              </a:solidFill>
              <a:latin typeface="Georgia" panose="02040502050405020303" pitchFamily="18" charset="0"/>
            </a:rPr>
            <a:t> devices</a:t>
          </a:r>
        </a:p>
      </dsp:txBody>
      <dsp:txXfrm>
        <a:off x="286320" y="91251"/>
        <a:ext cx="3639575" cy="426206"/>
      </dsp:txXfrm>
    </dsp:sp>
    <dsp:sp modelId="{742DF261-022C-4576-B690-A388C0865AD8}">
      <dsp:nvSpPr>
        <dsp:cNvPr id="0" name=""/>
        <dsp:cNvSpPr/>
      </dsp:nvSpPr>
      <dsp:spPr>
        <a:xfrm>
          <a:off x="0" y="1534114"/>
          <a:ext cx="526527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8643" tIns="333248" rIns="40864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-110</a:t>
          </a:r>
          <a:r>
            <a:rPr lang="en-IN" sz="1600" kern="1200" baseline="30000" dirty="0">
              <a:latin typeface="Georgia" panose="02040502050405020303" pitchFamily="18" charset="0"/>
            </a:rPr>
            <a:t>o</a:t>
          </a:r>
          <a:r>
            <a:rPr lang="en-IN" sz="1600" kern="1200" dirty="0">
              <a:latin typeface="Georgia" panose="02040502050405020303" pitchFamily="18" charset="0"/>
            </a:rPr>
            <a:t> C to +20</a:t>
          </a:r>
          <a:r>
            <a:rPr lang="en-IN" sz="1600" kern="1200" baseline="30000" dirty="0">
              <a:latin typeface="Georgia" panose="02040502050405020303" pitchFamily="18" charset="0"/>
            </a:rPr>
            <a:t>o</a:t>
          </a:r>
          <a:r>
            <a:rPr lang="en-IN" sz="1600" kern="1200" dirty="0">
              <a:latin typeface="Georgia" panose="02040502050405020303" pitchFamily="18" charset="0"/>
            </a:rPr>
            <a:t> C</a:t>
          </a:r>
        </a:p>
      </dsp:txBody>
      <dsp:txXfrm>
        <a:off x="0" y="1534114"/>
        <a:ext cx="5265270" cy="655200"/>
      </dsp:txXfrm>
    </dsp:sp>
    <dsp:sp modelId="{0D47CC7D-6818-47CE-9123-7B29998146BD}">
      <dsp:nvSpPr>
        <dsp:cNvPr id="0" name=""/>
        <dsp:cNvSpPr/>
      </dsp:nvSpPr>
      <dsp:spPr>
        <a:xfrm>
          <a:off x="263263" y="1297954"/>
          <a:ext cx="368568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310" tIns="0" rIns="13931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400" kern="1200" dirty="0">
              <a:solidFill>
                <a:schemeClr val="tx1"/>
              </a:solidFill>
              <a:latin typeface="Georgia" panose="02040502050405020303" pitchFamily="18" charset="0"/>
            </a:rPr>
            <a:t>Temperature range</a:t>
          </a:r>
        </a:p>
      </dsp:txBody>
      <dsp:txXfrm>
        <a:off x="286320" y="1321011"/>
        <a:ext cx="3639575" cy="426206"/>
      </dsp:txXfrm>
    </dsp:sp>
    <dsp:sp modelId="{6578632E-2159-4D3B-A14C-F0C6AF6474C7}">
      <dsp:nvSpPr>
        <dsp:cNvPr id="0" name=""/>
        <dsp:cNvSpPr/>
      </dsp:nvSpPr>
      <dsp:spPr>
        <a:xfrm>
          <a:off x="0" y="2537186"/>
          <a:ext cx="5265270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8643" tIns="333248" rIns="408643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Dark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600" kern="1200" dirty="0">
              <a:latin typeface="Georgia" panose="02040502050405020303" pitchFamily="18" charset="0"/>
            </a:rPr>
            <a:t>Light source – 175nm &amp; 385nm</a:t>
          </a:r>
        </a:p>
      </dsp:txBody>
      <dsp:txXfrm>
        <a:off x="0" y="2537186"/>
        <a:ext cx="5265270" cy="907200"/>
      </dsp:txXfrm>
    </dsp:sp>
    <dsp:sp modelId="{95DA24D3-BC2F-4426-9C7B-9E25A0566062}">
      <dsp:nvSpPr>
        <dsp:cNvPr id="0" name=""/>
        <dsp:cNvSpPr/>
      </dsp:nvSpPr>
      <dsp:spPr>
        <a:xfrm>
          <a:off x="263263" y="2275714"/>
          <a:ext cx="3685689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310" tIns="0" rIns="13931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800" kern="1200" dirty="0">
              <a:solidFill>
                <a:schemeClr val="tx1"/>
              </a:solidFill>
              <a:latin typeface="Georgia" panose="02040502050405020303" pitchFamily="18" charset="0"/>
            </a:rPr>
            <a:t>Light conditions</a:t>
          </a:r>
        </a:p>
      </dsp:txBody>
      <dsp:txXfrm>
        <a:off x="286320" y="2298771"/>
        <a:ext cx="3639575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BA9509-209C-42E2-989B-575A80B8C780}" type="datetimeFigureOut">
              <a:rPr lang="en-IN" smtClean="0"/>
              <a:t>08-06-2022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7A98D-BD35-4FA4-8D8E-E8E512A603F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5712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34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F81E2-952A-4125-95D8-4C4D4800DC07}" type="datetime1">
              <a:rPr lang="en-IN" smtClean="0"/>
              <a:t>08-06-2022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CAP congress 2022 - Bindiya Chana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695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3121-6763-454D-A62F-5E285C59B040}" type="datetime1">
              <a:rPr lang="en-IN" smtClean="0"/>
              <a:t>08-06-2022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CAP congress 2022 - Bindiya Chana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845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9475-BE93-44C8-A7B9-BAE60C08B204}" type="datetime1">
              <a:rPr lang="en-IN" smtClean="0"/>
              <a:t>08-06-2022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CAP congress 2022 - Bindiya Chana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95253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3585-EB88-4CED-AFAE-AA64BFA1749C}" type="datetime1">
              <a:rPr lang="en-IN" smtClean="0"/>
              <a:t>08-06-2022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CAP congress 2022 - Bindiya Chana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502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1D333-2FDC-4B09-818A-5E024C7B3CE1}" type="datetime1">
              <a:rPr lang="en-IN" smtClean="0"/>
              <a:t>08-06-2022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CAP congress 2022 - Bindiya Chana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028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A8815F-357B-4DE4-BC6A-2266D37E6268}" type="datetime1">
              <a:rPr lang="en-IN" smtClean="0"/>
              <a:t>08-06-2022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CAP congress 2022 - Bindiya Chana</a:t>
            </a: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82848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D4C6D-9EF6-4268-8B27-62DF05EC5A20}" type="datetime1">
              <a:rPr lang="en-IN" smtClean="0"/>
              <a:t>08-06-2022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CAP congress 2022 - Bindiya Chana</a:t>
            </a: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44520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9FE650C-69B0-4D82-8F0D-EC8845673E69}" type="datetime1">
              <a:rPr lang="en-IN" smtClean="0"/>
              <a:t>08-06-2022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CAP congress 2022 - Bindiya Chana</a:t>
            </a: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C47D32C-5FA2-434B-8E3D-9658643295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929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54375-36E3-FDA4-65F2-833E9FEC4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30941" y="1122362"/>
            <a:ext cx="9988041" cy="2590655"/>
          </a:xfrm>
        </p:spPr>
        <p:txBody>
          <a:bodyPr>
            <a:noAutofit/>
          </a:bodyPr>
          <a:lstStyle/>
          <a:p>
            <a:pPr algn="ctr"/>
            <a:r>
              <a:rPr lang="en-IN" sz="6000" dirty="0">
                <a:solidFill>
                  <a:srgbClr val="7D9263"/>
                </a:solidFill>
                <a:latin typeface="Georgia" panose="02040502050405020303" pitchFamily="18" charset="0"/>
              </a:rPr>
              <a:t>Characterization</a:t>
            </a:r>
            <a:r>
              <a:rPr lang="en-IN" sz="6000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 of VUV sensitive silicon photomultipliers (</a:t>
            </a:r>
            <a:r>
              <a:rPr lang="en-IN" sz="6000" dirty="0" err="1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SiPMs</a:t>
            </a:r>
            <a:r>
              <a:rPr lang="en-IN" sz="6000" dirty="0">
                <a:solidFill>
                  <a:schemeClr val="accent1">
                    <a:lumMod val="75000"/>
                  </a:schemeClr>
                </a:solidFill>
                <a:latin typeface="Georgia" panose="02040502050405020303" pitchFamily="18" charset="0"/>
              </a:rPr>
              <a:t>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388AE4-3DD6-B81E-4016-067A7DC3A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5173" y="4631299"/>
            <a:ext cx="9144000" cy="1053353"/>
          </a:xfrm>
        </p:spPr>
        <p:txBody>
          <a:bodyPr>
            <a:noAutofit/>
          </a:bodyPr>
          <a:lstStyle/>
          <a:p>
            <a:pPr algn="r"/>
            <a:r>
              <a:rPr lang="en-IN" b="1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Bindiya Chana</a:t>
            </a:r>
          </a:p>
          <a:p>
            <a:pPr algn="r"/>
            <a:r>
              <a:rPr lang="en-IN" b="1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Supervisor: </a:t>
            </a:r>
            <a:r>
              <a:rPr lang="en-IN" b="1" dirty="0" err="1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Dr.</a:t>
            </a:r>
            <a:r>
              <a:rPr lang="en-IN" b="1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 Simon </a:t>
            </a:r>
            <a:r>
              <a:rPr lang="en-IN" b="1" dirty="0" err="1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Viel</a:t>
            </a:r>
            <a:endParaRPr lang="en-IN" b="1" dirty="0">
              <a:solidFill>
                <a:srgbClr val="C00000"/>
              </a:solidFill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algn="r"/>
            <a:r>
              <a:rPr lang="en-IN" b="1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CAP Congress, 8</a:t>
            </a:r>
            <a:r>
              <a:rPr lang="en-IN" b="1" baseline="30000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th</a:t>
            </a:r>
            <a:r>
              <a:rPr lang="en-IN" b="1" dirty="0">
                <a:solidFill>
                  <a:srgbClr val="C00000"/>
                </a:solidFill>
                <a:latin typeface="Gadugi" panose="020B0502040204020203" pitchFamily="34" charset="0"/>
                <a:ea typeface="Gadugi" panose="020B0502040204020203" pitchFamily="34" charset="0"/>
              </a:rPr>
              <a:t> June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23BCBE-5BE7-12BE-5547-B681124CD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1</a:t>
            </a:fld>
            <a:endParaRPr lang="en-I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9F58C7-5F61-6427-F062-F3B67C5B6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51" y="4706422"/>
            <a:ext cx="3707493" cy="1445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075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72592-F3DA-4BFE-B92F-DE49B0BDB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707"/>
            <a:ext cx="10515600" cy="721234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Reverse bias fit model (contd.)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D3C8FB-10CF-43F0-8AC6-469324D0A1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49563" y="1174377"/>
                <a:ext cx="11400389" cy="5318498"/>
              </a:xfrm>
            </p:spPr>
            <p:txBody>
              <a:bodyPr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IN" sz="2600" b="1" dirty="0">
                    <a:solidFill>
                      <a:schemeClr val="tx1"/>
                    </a:solidFill>
                    <a:latin typeface="Georgia" panose="02040502050405020303" pitchFamily="18" charset="0"/>
                    <a:cs typeface="Calibri" panose="020F0502020204030204" pitchFamily="34" charset="0"/>
                  </a:rPr>
                  <a:t>Post breakdown fit function : </a:t>
                </a:r>
                <a:r>
                  <a:rPr lang="en-IN" sz="2600" dirty="0">
                    <a:solidFill>
                      <a:schemeClr val="tx1"/>
                    </a:solidFill>
                    <a:latin typeface="Georgia" panose="02040502050405020303" pitchFamily="18" charset="0"/>
                    <a:cs typeface="Calibri" panose="020F0502020204030204" pitchFamily="34" charset="0"/>
                  </a:rPr>
                  <a:t>involves the contribution of dark noise and correlated noise – </a:t>
                </a:r>
                <a:r>
                  <a:rPr lang="en-IN" sz="2600" dirty="0" err="1">
                    <a:solidFill>
                      <a:schemeClr val="tx1"/>
                    </a:solidFill>
                    <a:latin typeface="Georgia" panose="02040502050405020303" pitchFamily="18" charset="0"/>
                    <a:cs typeface="Calibri" panose="020F0502020204030204" pitchFamily="34" charset="0"/>
                  </a:rPr>
                  <a:t>afterpulsing</a:t>
                </a:r>
                <a:r>
                  <a:rPr lang="en-IN" sz="2600" dirty="0">
                    <a:solidFill>
                      <a:schemeClr val="tx1"/>
                    </a:solidFill>
                    <a:latin typeface="Georgia" panose="02040502050405020303" pitchFamily="18" charset="0"/>
                    <a:cs typeface="Calibri" panose="020F0502020204030204" pitchFamily="34" charset="0"/>
                  </a:rPr>
                  <a:t> and cross-talk</a:t>
                </a:r>
              </a:p>
              <a:p>
                <a:pPr>
                  <a:lnSpc>
                    <a:spcPct val="100000"/>
                  </a:lnSpc>
                </a:pPr>
                <a:endParaRPr lang="en-IN" sz="2600" dirty="0">
                  <a:solidFill>
                    <a:schemeClr val="tx1"/>
                  </a:solidFill>
                  <a:latin typeface="Georgia" panose="02040502050405020303" pitchFamily="18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IN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marL="0" indent="0">
                  <a:buNone/>
                </a:pPr>
                <a:endParaRPr lang="en-IN" sz="2600" b="1" i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N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IN" sz="2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𝑫𝑵</m:t>
                        </m:r>
                      </m:sub>
                    </m:sSub>
                  </m:oMath>
                </a14:m>
                <a:r>
                  <a:rPr lang="en-IN" sz="26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= Dark noise rate</a:t>
                </a:r>
                <a14:m>
                  <m:oMath xmlns:m="http://schemas.openxmlformats.org/officeDocument/2006/math">
                    <m:r>
                      <a:rPr lang="en-IN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I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IN" sz="28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𝒐𝒗</m:t>
                        </m:r>
                      </m:sub>
                    </m:sSub>
                    <m:r>
                      <a:rPr lang="en-IN" sz="2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=(</m:t>
                    </m:r>
                    <m:r>
                      <a:rPr lang="en-IN" sz="2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𝐕</m:t>
                    </m:r>
                    <m:r>
                      <a:rPr lang="en-IN" sz="2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I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I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𝒃𝒓</m:t>
                        </m:r>
                      </m:sub>
                    </m:sSub>
                    <m:r>
                      <a:rPr lang="en-IN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IN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IN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= Overvoltage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I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𝒓𝒆𝒍</m:t>
                        </m:r>
                      </m:sub>
                    </m:sSub>
                    <m:r>
                      <a:rPr lang="en-IN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I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IN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IN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𝒐𝒗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IN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IN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en-IN" sz="28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𝒃𝒓</m:t>
                            </m:r>
                          </m:sub>
                        </m:sSub>
                      </m:den>
                    </m:f>
                  </m:oMath>
                </a14:m>
                <a:endParaRPr lang="en-IN" sz="28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N" sz="2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sz="2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𝐕</m:t>
                        </m:r>
                      </m:e>
                      <m:sub>
                        <m:r>
                          <a:rPr lang="en-IN" sz="28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𝐛𝐫</m:t>
                        </m:r>
                      </m:sub>
                    </m:sSub>
                  </m:oMath>
                </a14:m>
                <a:r>
                  <a:rPr lang="en-IN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= Breakdown voltage</a:t>
                </a:r>
                <a14:m>
                  <m:oMath xmlns:m="http://schemas.openxmlformats.org/officeDocument/2006/math">
                    <m:r>
                      <a:rPr lang="en-IN" sz="28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; </m:t>
                    </m:r>
                    <m:r>
                      <a:rPr lang="en-IN" sz="28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𝑪</m:t>
                    </m:r>
                  </m:oMath>
                </a14:m>
                <a:r>
                  <a:rPr lang="en-IN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= </a:t>
                </a:r>
                <a:r>
                  <a:rPr lang="en-IN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Capacitance;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IN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IN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IN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IN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= leakage current</a:t>
                </a:r>
              </a:p>
              <a:p>
                <a:pPr marL="0" indent="0">
                  <a:buNone/>
                </a:pPr>
                <a:r>
                  <a:rPr lang="en-GB" b="1" i="1" dirty="0">
                    <a:latin typeface="Georgia" panose="02040502050405020303" pitchFamily="18" charset="0"/>
                    <a:ea typeface="Cambria Math" panose="02040503050406030204" pitchFamily="18" charset="0"/>
                  </a:rPr>
                  <a:t>P</a:t>
                </a:r>
                <a:r>
                  <a:rPr lang="en-GB" b="1" i="1" baseline="-25000" dirty="0">
                    <a:latin typeface="Georgia" panose="02040502050405020303" pitchFamily="18" charset="0"/>
                    <a:ea typeface="Cambria Math" panose="02040503050406030204" pitchFamily="18" charset="0"/>
                  </a:rPr>
                  <a:t>AP</a:t>
                </a:r>
                <a:r>
                  <a:rPr lang="en-GB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= probability of </a:t>
                </a:r>
                <a:r>
                  <a:rPr lang="en-GB" sz="2800" b="1" dirty="0" err="1">
                    <a:solidFill>
                      <a:schemeClr val="tx1"/>
                    </a:solidFill>
                    <a:latin typeface="Georgia" panose="02040502050405020303" pitchFamily="18" charset="0"/>
                  </a:rPr>
                  <a:t>afterpulsing</a:t>
                </a:r>
                <a:r>
                  <a:rPr lang="en-GB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; </a:t>
                </a:r>
                <a:r>
                  <a:rPr lang="en-GB" b="1" i="1" dirty="0">
                    <a:solidFill>
                      <a:schemeClr val="tx1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P</a:t>
                </a:r>
                <a:r>
                  <a:rPr lang="en-GB" b="1" i="1" baseline="-25000" dirty="0">
                    <a:solidFill>
                      <a:schemeClr val="tx1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CT</a:t>
                </a:r>
                <a:r>
                  <a:rPr lang="en-GB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= </a:t>
                </a:r>
                <a:r>
                  <a:rPr lang="en-GB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probability of crosstalk</a:t>
                </a:r>
                <a:endParaRPr lang="en-IN" sz="3600" b="1" dirty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𝒆𝒙𝒑</m:t>
                        </m:r>
                        <m:d>
                          <m:dPr>
                            <m:ctrlPr>
                              <a:rPr lang="en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IN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IN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IN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IN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𝒓𝒆𝒍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l-GR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α</m:t>
                                </m:r>
                              </m:den>
                            </m:f>
                          </m:e>
                        </m:d>
                      </m:e>
                    </m:d>
                  </m:oMath>
                </a14:m>
                <a:r>
                  <a:rPr lang="en-IN" sz="2800" b="1" dirty="0">
                    <a:solidFill>
                      <a:schemeClr val="accent1">
                        <a:lumMod val="50000"/>
                      </a:schemeClr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IN" sz="2800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= </a:t>
                </a:r>
                <a:r>
                  <a:rPr lang="en-IN" sz="2800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triggering probability</a:t>
                </a:r>
              </a:p>
              <a:p>
                <a:pPr marL="0" indent="0">
                  <a:buNone/>
                </a:pPr>
                <a:endParaRPr lang="en-IN" dirty="0">
                  <a:solidFill>
                    <a:schemeClr val="accent1">
                      <a:lumMod val="50000"/>
                    </a:schemeClr>
                  </a:solidFill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D3C8FB-10CF-43F0-8AC6-469324D0A1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9563" y="1174377"/>
                <a:ext cx="11400389" cy="5318498"/>
              </a:xfrm>
              <a:blipFill>
                <a:blip r:embed="rId2"/>
                <a:stretch>
                  <a:fillRect l="-1283" t="-917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953ABF9C-8086-22B6-6798-E90D653D696C}"/>
                  </a:ext>
                </a:extLst>
              </p:cNvPr>
              <p:cNvSpPr/>
              <p:nvPr/>
            </p:nvSpPr>
            <p:spPr>
              <a:xfrm>
                <a:off x="744071" y="2250140"/>
                <a:ext cx="10569388" cy="1129554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𝒑𝒐𝒔𝒕</m:t>
                          </m:r>
                        </m:sub>
                      </m:sSub>
                      <m:r>
                        <a:rPr lang="en-IN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N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IN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𝑫𝑵</m:t>
                          </m:r>
                        </m:sub>
                      </m:sSub>
                      <m:r>
                        <a:rPr lang="en-IN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en-I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I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𝒐𝒗</m:t>
                          </m:r>
                        </m:sub>
                      </m:sSub>
                      <m:r>
                        <a:rPr lang="en-IN" sz="20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ctrlP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𝒆𝒙𝒑</m:t>
                          </m:r>
                          <m:d>
                            <m:dPr>
                              <m:ctrlPr>
                                <a:rPr lang="en-I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I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IN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IN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𝑽</m:t>
                                      </m:r>
                                    </m:e>
                                    <m:sub>
                                      <m:r>
                                        <a:rPr lang="en-IN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𝒓𝒆𝒍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l-GR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α</m:t>
                                  </m:r>
                                </m:den>
                              </m:f>
                            </m:e>
                          </m:d>
                        </m:e>
                      </m:d>
                      <m:r>
                        <a:rPr lang="en-I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∗</m:t>
                      </m:r>
                      <m:d>
                        <m:dPr>
                          <m:begChr m:val="{"/>
                          <m:endChr m:val="}"/>
                          <m:ctrlPr>
                            <a:rPr lang="en-IN" sz="20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I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N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I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n-I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N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a:rPr lang="en-IN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𝑨𝑷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IN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IN" sz="20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IN" sz="20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IN" sz="20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𝒐𝒗</m:t>
                                          </m:r>
                                        </m:sub>
                                      </m:sSub>
                                    </m:e>
                                  </m:d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IN" sz="20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N" sz="20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I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n-IN" sz="20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N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𝑷</m:t>
                                      </m:r>
                                    </m:e>
                                    <m:sub>
                                      <m:r>
                                        <a:rPr lang="en-IN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𝑪𝑻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IN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Sup>
                                        <m:sSubSupPr>
                                          <m:ctrlPr>
                                            <a:rPr lang="en-IN" sz="20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IN" sz="20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𝑽</m:t>
                                          </m:r>
                                        </m:e>
                                        <m:sub>
                                          <m:r>
                                            <a:rPr lang="en-IN" sz="20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𝒐𝒗</m:t>
                                          </m:r>
                                        </m:sub>
                                        <m:sup>
                                          <m:r>
                                            <a:rPr lang="en-IN" sz="20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bSup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d>
                      <m:r>
                        <a:rPr lang="en-IN" sz="20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IN" sz="20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𝒐</m:t>
                          </m:r>
                        </m:sub>
                      </m:sSub>
                    </m:oMath>
                  </m:oMathPara>
                </a14:m>
                <a:endParaRPr lang="en-IN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953ABF9C-8086-22B6-6798-E90D653D69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071" y="2250140"/>
                <a:ext cx="10569388" cy="1129554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38100"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D303032-4626-6EC2-FBA5-5C8749118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98BCCC2-7F2C-1B45-035D-19DFC0E1E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93973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9DFFE-4DBB-6129-C9FD-7D17C2850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70616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IV fits for 2 devices</a:t>
            </a: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6670AF24-FCFB-F377-7170-0E72191F69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717" y="1484966"/>
            <a:ext cx="5994141" cy="4198812"/>
          </a:xfr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DE5C25-86D2-5C6F-336B-49CDB27B1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CD474F-0736-977D-CF18-EA95FB025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11</a:t>
            </a:fld>
            <a:endParaRPr lang="en-IN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C641869-FC04-F76D-0D40-B3721A6E5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711" y="1514764"/>
            <a:ext cx="5775325" cy="41979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F90F55-E6C3-F480-1C9D-6C1F4C7480FD}"/>
              </a:ext>
            </a:extLst>
          </p:cNvPr>
          <p:cNvSpPr txBox="1"/>
          <p:nvPr/>
        </p:nvSpPr>
        <p:spPr>
          <a:xfrm>
            <a:off x="6987037" y="1839010"/>
            <a:ext cx="1425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HPK dark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18FF50-2D8D-874E-337C-2E0665401135}"/>
              </a:ext>
            </a:extLst>
          </p:cNvPr>
          <p:cNvSpPr txBox="1"/>
          <p:nvPr/>
        </p:nvSpPr>
        <p:spPr>
          <a:xfrm>
            <a:off x="8725101" y="1910029"/>
            <a:ext cx="14253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b="1" dirty="0">
                <a:solidFill>
                  <a:srgbClr val="FF0000"/>
                </a:solidFill>
                <a:latin typeface="Arial Narrow" panose="020B060602020203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95194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7BD5B-2ECF-AAD4-9DBC-537AD5319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22244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IV parameters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EA7E99E-CDBE-C9C3-5846-1183F4E53F8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0453" y="1815249"/>
            <a:ext cx="4048966" cy="2941480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3A3B5B6-68F3-C72F-24E7-DA4483F425F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091002" y="1801091"/>
            <a:ext cx="4110892" cy="2992585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B43AEF-540D-1CD5-4DBF-32D9612AA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2004F-9C0A-DCB5-02B7-042A4CB92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12</a:t>
            </a:fld>
            <a:endParaRPr lang="en-IN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DFE880-2DB2-174E-1F66-5AB9FEA6D387}"/>
              </a:ext>
            </a:extLst>
          </p:cNvPr>
          <p:cNvSpPr txBox="1"/>
          <p:nvPr/>
        </p:nvSpPr>
        <p:spPr>
          <a:xfrm>
            <a:off x="215153" y="5961530"/>
            <a:ext cx="43389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dirty="0">
                <a:latin typeface="Georgia" panose="02040502050405020303" pitchFamily="18" charset="0"/>
              </a:rPr>
              <a:t>* Only statistical error bars are shown</a:t>
            </a:r>
          </a:p>
        </p:txBody>
      </p:sp>
      <p:pic>
        <p:nvPicPr>
          <p:cNvPr id="8" name="Content Placeholder 10">
            <a:extLst>
              <a:ext uri="{FF2B5EF4-FFF2-40B4-BE49-F238E27FC236}">
                <a16:creationId xmlns:a16="http://schemas.microsoft.com/office/drawing/2014/main" id="{1E7C2729-EA4A-9DF1-A0F6-4F4514FDE4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25" b="1813"/>
          <a:stretch/>
        </p:blipFill>
        <p:spPr>
          <a:xfrm>
            <a:off x="8157067" y="1801094"/>
            <a:ext cx="4034933" cy="29833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F89F6B-09BE-CF3C-2189-9D0F755B0930}"/>
              </a:ext>
            </a:extLst>
          </p:cNvPr>
          <p:cNvSpPr txBox="1"/>
          <p:nvPr/>
        </p:nvSpPr>
        <p:spPr>
          <a:xfrm>
            <a:off x="184727" y="4941453"/>
            <a:ext cx="38700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latin typeface="Georgia" panose="02040502050405020303" pitchFamily="18" charset="0"/>
              </a:rPr>
              <a:t>Considering C to be constant over different temperatures, R increases exponentially with temperature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BC9C38-C091-413C-5EC8-9B31F75C3053}"/>
              </a:ext>
            </a:extLst>
          </p:cNvPr>
          <p:cNvSpPr txBox="1"/>
          <p:nvPr/>
        </p:nvSpPr>
        <p:spPr>
          <a:xfrm>
            <a:off x="4581236" y="4959926"/>
            <a:ext cx="34174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latin typeface="Georgia" panose="02040502050405020303" pitchFamily="18" charset="0"/>
              </a:rPr>
              <a:t>Parameter AP(V) tends to stay constant with temperature, similar results are indicated in literature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8ED21F-38A0-A40E-179C-2D937B9668E2}"/>
              </a:ext>
            </a:extLst>
          </p:cNvPr>
          <p:cNvSpPr txBox="1"/>
          <p:nvPr/>
        </p:nvSpPr>
        <p:spPr>
          <a:xfrm>
            <a:off x="8548254" y="4946070"/>
            <a:ext cx="3417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>
                <a:latin typeface="Georgia" panose="02040502050405020303" pitchFamily="18" charset="0"/>
              </a:rPr>
              <a:t>Parameter CT(V</a:t>
            </a:r>
            <a:r>
              <a:rPr lang="en-IN" sz="1600" baseline="30000" dirty="0">
                <a:latin typeface="Georgia" panose="02040502050405020303" pitchFamily="18" charset="0"/>
              </a:rPr>
              <a:t>2</a:t>
            </a:r>
            <a:r>
              <a:rPr lang="en-IN" sz="1600" dirty="0">
                <a:latin typeface="Georgia" panose="02040502050405020303" pitchFamily="18" charset="0"/>
              </a:rPr>
              <a:t>) tends to stay constant with temperature</a:t>
            </a:r>
          </a:p>
        </p:txBody>
      </p:sp>
    </p:spTree>
    <p:extLst>
      <p:ext uri="{BB962C8B-B14F-4D97-AF65-F5344CB8AC3E}">
        <p14:creationId xmlns:p14="http://schemas.microsoft.com/office/powerpoint/2010/main" val="40447801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61F5B-A625-D5F6-49C7-2282CDE3A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2809" y="304532"/>
            <a:ext cx="10058400" cy="959491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Pulse analysis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CAB6D22-944D-13D0-40D3-4C183FBC7C3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b="134"/>
          <a:stretch/>
        </p:blipFill>
        <p:spPr>
          <a:xfrm>
            <a:off x="4948457" y="1508197"/>
            <a:ext cx="6992368" cy="451000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4CC260-7011-20B7-DB46-8F4843CAC048}"/>
              </a:ext>
            </a:extLst>
          </p:cNvPr>
          <p:cNvSpPr txBox="1"/>
          <p:nvPr/>
        </p:nvSpPr>
        <p:spPr>
          <a:xfrm>
            <a:off x="5652068" y="2202449"/>
            <a:ext cx="1819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4V overvoltage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98A8149-3221-5B54-4D5C-D566A20C6598}"/>
              </a:ext>
            </a:extLst>
          </p:cNvPr>
          <p:cNvSpPr/>
          <p:nvPr/>
        </p:nvSpPr>
        <p:spPr>
          <a:xfrm>
            <a:off x="304800" y="1972236"/>
            <a:ext cx="4464424" cy="3415554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</a:rPr>
              <a:t> </a:t>
            </a:r>
            <a:r>
              <a:rPr lang="en-IN" sz="2400" dirty="0" err="1">
                <a:solidFill>
                  <a:schemeClr val="tx1"/>
                </a:solidFill>
                <a:latin typeface="Georgia" panose="02040502050405020303" pitchFamily="18" charset="0"/>
              </a:rPr>
              <a:t>SiPM</a:t>
            </a: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 pulse data was taken at two </a:t>
            </a:r>
            <a:r>
              <a:rPr lang="en-IN" sz="2400" dirty="0" err="1">
                <a:solidFill>
                  <a:schemeClr val="tx1"/>
                </a:solidFill>
                <a:latin typeface="Georgia" panose="02040502050405020303" pitchFamily="18" charset="0"/>
              </a:rPr>
              <a:t>overvoltages</a:t>
            </a: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 (4 &amp; 7V) at 0.5PE threshold.</a:t>
            </a:r>
          </a:p>
          <a:p>
            <a:endParaRPr lang="en-IN" sz="24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  Primary pulse selection :</a:t>
            </a:r>
          </a:p>
          <a:p>
            <a:pPr lvl="1"/>
            <a:r>
              <a:rPr lang="en-IN" dirty="0">
                <a:solidFill>
                  <a:schemeClr val="tx1"/>
                </a:solidFill>
                <a:latin typeface="Georgia" panose="02040502050405020303" pitchFamily="18" charset="0"/>
              </a:rPr>
              <a:t>It should be single PE (0.5 - 1.5PE)</a:t>
            </a:r>
          </a:p>
          <a:p>
            <a:pPr lvl="1"/>
            <a:r>
              <a:rPr lang="en-IN" sz="2000" dirty="0">
                <a:solidFill>
                  <a:schemeClr val="tx1"/>
                </a:solidFill>
                <a:latin typeface="Georgia" panose="02040502050405020303" pitchFamily="18" charset="0"/>
              </a:rPr>
              <a:t>It should happen </a:t>
            </a:r>
            <a:r>
              <a:rPr lang="en-IN" sz="2000" dirty="0" err="1">
                <a:solidFill>
                  <a:schemeClr val="tx1"/>
                </a:solidFill>
                <a:latin typeface="Georgia" panose="02040502050405020303" pitchFamily="18" charset="0"/>
              </a:rPr>
              <a:t>atleast</a:t>
            </a:r>
            <a:r>
              <a:rPr lang="en-IN" sz="2000" dirty="0">
                <a:solidFill>
                  <a:schemeClr val="tx1"/>
                </a:solidFill>
                <a:latin typeface="Georgia" panose="02040502050405020303" pitchFamily="18" charset="0"/>
              </a:rPr>
              <a:t> 500μs later than previous pulse.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8F049D8-D4D3-C71F-4C6E-5F4EBEAD2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F256799-D806-41CD-30B6-52426947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3562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6C1B2-5C0A-40B0-C160-1ADFDD7EF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0386" y="268675"/>
            <a:ext cx="10058400" cy="941562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Dark noise rate</a:t>
            </a:r>
          </a:p>
        </p:txBody>
      </p:sp>
      <p:pic>
        <p:nvPicPr>
          <p:cNvPr id="16" name="Content Placeholder 10">
            <a:extLst>
              <a:ext uri="{FF2B5EF4-FFF2-40B4-BE49-F238E27FC236}">
                <a16:creationId xmlns:a16="http://schemas.microsoft.com/office/drawing/2014/main" id="{3529B4E6-ECDF-080F-4A22-1E908B6EF4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773702" y="1358452"/>
            <a:ext cx="6754910" cy="488947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6DE5ECF2-23DC-5015-803C-501C1486E106}"/>
                  </a:ext>
                </a:extLst>
              </p:cNvPr>
              <p:cNvSpPr/>
              <p:nvPr/>
            </p:nvSpPr>
            <p:spPr>
              <a:xfrm>
                <a:off x="340658" y="2107277"/>
                <a:ext cx="4184274" cy="990300"/>
              </a:xfrm>
              <a:prstGeom prst="round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𝑫𝒂𝒓𝒌</m:t>
                      </m:r>
                      <m:r>
                        <a:rPr lang="en-IN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𝒄𝒐𝒖𝒏𝒕</m:t>
                      </m:r>
                      <m:r>
                        <a:rPr lang="en-IN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𝒓𝒂𝒕𝒆</m:t>
                      </m:r>
                      <m:r>
                        <a:rPr lang="en-IN" sz="1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I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I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I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I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I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IN" sz="1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𝑷𝑬</m:t>
                              </m:r>
                            </m:sub>
                          </m:sSub>
                        </m:num>
                        <m:den>
                          <m:r>
                            <a:rPr lang="en-I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𝑹𝒖𝒏</m:t>
                          </m:r>
                          <m:r>
                            <a:rPr lang="en-I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I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𝒕𝒊𝒎𝒆</m:t>
                          </m:r>
                          <m:r>
                            <a:rPr lang="en-I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en-I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𝒔</m:t>
                          </m:r>
                          <m:r>
                            <a:rPr lang="en-IN" sz="1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IN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6DE5ECF2-23DC-5015-803C-501C1486E1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658" y="2107277"/>
                <a:ext cx="4184274" cy="99030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94A4B9-C623-C0B1-83E8-F18B18D0DD33}"/>
              </a:ext>
            </a:extLst>
          </p:cNvPr>
          <p:cNvSpPr/>
          <p:nvPr/>
        </p:nvSpPr>
        <p:spPr>
          <a:xfrm>
            <a:off x="376519" y="3352801"/>
            <a:ext cx="4159623" cy="1873623"/>
          </a:xfrm>
          <a:prstGeom prst="round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Georgia" panose="02040502050405020303" pitchFamily="18" charset="0"/>
              </a:rPr>
              <a:t>Dark count rate (DCR) showed exponential rise with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Georgia" panose="02040502050405020303" pitchFamily="18" charset="0"/>
              </a:rPr>
              <a:t>It also increases with increase in overvoltage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59C05C9-24A4-716C-694E-483D9CC59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9A7684-7D2B-70A2-1580-A48650E77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68347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1AFE-19A7-C5FD-49C8-88727F2AD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461" y="337416"/>
            <a:ext cx="10515600" cy="872819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Optical crosstalk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DA5169E0-052F-CB1A-CB33-3AA901EA5BB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t="1327" r="-1307" b="617"/>
          <a:stretch/>
        </p:blipFill>
        <p:spPr>
          <a:xfrm>
            <a:off x="5528195" y="1559859"/>
            <a:ext cx="6556228" cy="434538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6A18C20B-E7EE-CDB6-B345-B2C8646FA8AA}"/>
                  </a:ext>
                </a:extLst>
              </p:cNvPr>
              <p:cNvSpPr/>
              <p:nvPr/>
            </p:nvSpPr>
            <p:spPr>
              <a:xfrm>
                <a:off x="402108" y="1818251"/>
                <a:ext cx="4985680" cy="1325564"/>
              </a:xfrm>
              <a:prstGeom prst="roundRe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𝑂𝐶</m:t>
                      </m:r>
                      <m:r>
                        <a:rPr lang="en-I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I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𝑝𝑟𝑜𝑏𝑎𝑏𝑖𝑙𝑖𝑡𝑦</m:t>
                      </m:r>
                      <m:r>
                        <a:rPr lang="en-IN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IN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IN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IN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&gt;1.5</m:t>
                              </m:r>
                              <m:r>
                                <a:rPr lang="en-IN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𝑃𝐸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IN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IN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&gt;0.5</m:t>
                              </m:r>
                              <m:r>
                                <a:rPr lang="en-IN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𝑃𝐸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IN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6A18C20B-E7EE-CDB6-B345-B2C8646FA8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108" y="1818251"/>
                <a:ext cx="4985680" cy="1325564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8575"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CBB1BDD-BB06-CE22-7381-55B5C8A247F0}"/>
              </a:ext>
            </a:extLst>
          </p:cNvPr>
          <p:cNvSpPr/>
          <p:nvPr/>
        </p:nvSpPr>
        <p:spPr>
          <a:xfrm>
            <a:off x="441959" y="3270325"/>
            <a:ext cx="4990653" cy="200988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Georgia" panose="02040502050405020303" pitchFamily="18" charset="0"/>
              </a:rPr>
              <a:t>OC probability increases with overvoltage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000" dirty="0">
                <a:solidFill>
                  <a:schemeClr val="tx1"/>
                </a:solidFill>
                <a:latin typeface="Georgia" panose="02040502050405020303" pitchFamily="18" charset="0"/>
              </a:rPr>
              <a:t>Crosstalk seems to be independent of temperature, similar results are indicated by IV analysis as well.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C4566DC-88B7-448A-1E02-4ADD685C1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2D3C2EE-D2C8-4C1E-DC61-51B08666B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15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4681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497A3-8A46-1701-637B-90D64BCA9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120856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Summary and future plans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DAFC36B-E5C5-D00E-7B2B-D4E6165D9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003" y="1543558"/>
            <a:ext cx="11357467" cy="4598623"/>
          </a:xfrm>
        </p:spPr>
        <p:txBody>
          <a:bodyPr>
            <a:normAutofit lnSpcReduction="10000"/>
          </a:bodyPr>
          <a:lstStyle/>
          <a:p>
            <a:pPr marL="450000"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IN" sz="2800" dirty="0">
                <a:latin typeface="Georgia" panose="02040502050405020303" pitchFamily="18" charset="0"/>
              </a:rPr>
              <a:t>IV characterization and fit model looks promising over a range of temperatures for both FBK and Hamamatsu </a:t>
            </a:r>
            <a:r>
              <a:rPr lang="en-IN" sz="2800" dirty="0" err="1">
                <a:latin typeface="Georgia" panose="02040502050405020303" pitchFamily="18" charset="0"/>
              </a:rPr>
              <a:t>SiPM</a:t>
            </a:r>
            <a:r>
              <a:rPr lang="en-IN" sz="2800" dirty="0">
                <a:latin typeface="Georgia" panose="02040502050405020303" pitchFamily="18" charset="0"/>
              </a:rPr>
              <a:t> devices</a:t>
            </a:r>
          </a:p>
          <a:p>
            <a:pPr marL="450000"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IN" sz="2800" dirty="0">
                <a:latin typeface="Georgia" panose="02040502050405020303" pitchFamily="18" charset="0"/>
              </a:rPr>
              <a:t>Improve the IV model for dark data</a:t>
            </a:r>
          </a:p>
          <a:p>
            <a:pPr marL="450000"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IN" sz="2800" dirty="0">
                <a:latin typeface="Georgia" panose="02040502050405020303" pitchFamily="18" charset="0"/>
              </a:rPr>
              <a:t>Extend the fit functions with some additional terms for light data</a:t>
            </a:r>
          </a:p>
          <a:p>
            <a:pPr marL="450000"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IN" sz="2800" dirty="0">
                <a:latin typeface="Georgia" panose="02040502050405020303" pitchFamily="18" charset="0"/>
              </a:rPr>
              <a:t>Improve pulse analysis for HPK device data</a:t>
            </a:r>
          </a:p>
          <a:p>
            <a:pPr marL="450000"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IN" sz="2800" dirty="0">
                <a:latin typeface="Georgia" panose="02040502050405020303" pitchFamily="18" charset="0"/>
              </a:rPr>
              <a:t>Light data has already been taken and analysis for both IV and pulse data are ongoing</a:t>
            </a:r>
          </a:p>
          <a:p>
            <a:pPr marL="450000"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IN" sz="2800" dirty="0">
                <a:latin typeface="Georgia" panose="02040502050405020303" pitchFamily="18" charset="0"/>
              </a:rPr>
              <a:t>At TRIUMF, </a:t>
            </a:r>
            <a:r>
              <a:rPr lang="en-IN" sz="2800" dirty="0" err="1">
                <a:latin typeface="Georgia" panose="02040502050405020303" pitchFamily="18" charset="0"/>
              </a:rPr>
              <a:t>Cryo</a:t>
            </a:r>
            <a:r>
              <a:rPr lang="en-IN" sz="2800" dirty="0">
                <a:latin typeface="Georgia" panose="02040502050405020303" pitchFamily="18" charset="0"/>
              </a:rPr>
              <a:t> probe facility will use IV characterization to test thousands of </a:t>
            </a:r>
            <a:r>
              <a:rPr lang="en-IN" sz="2800" dirty="0" err="1">
                <a:latin typeface="Georgia" panose="02040502050405020303" pitchFamily="18" charset="0"/>
              </a:rPr>
              <a:t>SiPMs</a:t>
            </a:r>
            <a:r>
              <a:rPr lang="en-IN" sz="2800" dirty="0">
                <a:latin typeface="Georgia" panose="02040502050405020303" pitchFamily="18" charset="0"/>
              </a:rPr>
              <a:t> for </a:t>
            </a:r>
            <a:r>
              <a:rPr lang="en-IN" sz="2800" dirty="0" err="1">
                <a:latin typeface="Georgia" panose="02040502050405020303" pitchFamily="18" charset="0"/>
              </a:rPr>
              <a:t>nEXO</a:t>
            </a:r>
            <a:r>
              <a:rPr lang="en-IN" sz="2800" dirty="0">
                <a:latin typeface="Georgia" panose="02040502050405020303" pitchFamily="18" charset="0"/>
              </a:rPr>
              <a:t>.</a:t>
            </a:r>
          </a:p>
          <a:p>
            <a:endParaRPr lang="en-IN" sz="2400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B8CB85-24C7-B9AC-8C06-CB654BD00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BD81E6-A8C8-A611-2D15-F849C0DE0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16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80797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721DF-7397-9DA1-276A-813255D1C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080" y="388204"/>
            <a:ext cx="10058400" cy="812524"/>
          </a:xfrm>
        </p:spPr>
        <p:txBody>
          <a:bodyPr>
            <a:normAutofit/>
          </a:bodyPr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Motivation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740E7F-68FA-E574-728C-7E79D39E8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CB5F83-E754-51A4-4FDB-A7FB4A112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2</a:t>
            </a:fld>
            <a:endParaRPr lang="en-IN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CDEAC37-1C75-18FD-F870-4E5B4280AE78}"/>
              </a:ext>
            </a:extLst>
          </p:cNvPr>
          <p:cNvSpPr/>
          <p:nvPr/>
        </p:nvSpPr>
        <p:spPr>
          <a:xfrm>
            <a:off x="387927" y="4396509"/>
            <a:ext cx="11305309" cy="185650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Quality control and testing of these large number of </a:t>
            </a:r>
            <a:r>
              <a:rPr lang="en-IN" sz="2400" dirty="0" err="1">
                <a:solidFill>
                  <a:schemeClr val="tx1"/>
                </a:solidFill>
                <a:latin typeface="Georgia" panose="02040502050405020303" pitchFamily="18" charset="0"/>
              </a:rPr>
              <a:t>SiPMs</a:t>
            </a: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 will be a challenge.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A quick and reliable </a:t>
            </a:r>
            <a:r>
              <a:rPr lang="en-IN" sz="2400" dirty="0" err="1">
                <a:solidFill>
                  <a:schemeClr val="tx1"/>
                </a:solidFill>
                <a:latin typeface="Georgia" panose="02040502050405020303" pitchFamily="18" charset="0"/>
              </a:rPr>
              <a:t>SiPM</a:t>
            </a: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 testing technique is required at all stages (from single </a:t>
            </a:r>
            <a:r>
              <a:rPr lang="en-IN" sz="2400" dirty="0" err="1">
                <a:solidFill>
                  <a:schemeClr val="tx1"/>
                </a:solidFill>
                <a:latin typeface="Georgia" panose="02040502050405020303" pitchFamily="18" charset="0"/>
              </a:rPr>
              <a:t>SiPM</a:t>
            </a: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 to fully installed system).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0357BB2-2124-B14C-D097-24208D18751B}"/>
              </a:ext>
            </a:extLst>
          </p:cNvPr>
          <p:cNvSpPr/>
          <p:nvPr/>
        </p:nvSpPr>
        <p:spPr>
          <a:xfrm>
            <a:off x="461817" y="1570181"/>
            <a:ext cx="7462983" cy="209665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Silicon photomultipliers (</a:t>
            </a:r>
            <a:r>
              <a:rPr lang="en-IN" sz="2400" dirty="0" err="1">
                <a:solidFill>
                  <a:schemeClr val="tx1"/>
                </a:solidFill>
                <a:latin typeface="Georgia" panose="02040502050405020303" pitchFamily="18" charset="0"/>
              </a:rPr>
              <a:t>SiPMs</a:t>
            </a: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) are emerging technology in photon detection in particle physics.</a:t>
            </a:r>
          </a:p>
          <a:p>
            <a:endParaRPr lang="en-IN" sz="2400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Large future experiments like </a:t>
            </a:r>
            <a:r>
              <a:rPr lang="en-IN" sz="2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nEXO</a:t>
            </a:r>
            <a:r>
              <a:rPr lang="en-IN" sz="2400" b="1" dirty="0">
                <a:solidFill>
                  <a:schemeClr val="tx1"/>
                </a:solidFill>
                <a:latin typeface="Georgia" panose="02040502050405020303" pitchFamily="18" charset="0"/>
              </a:rPr>
              <a:t>, ARGO </a:t>
            </a: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etc. will use </a:t>
            </a:r>
            <a:r>
              <a:rPr lang="en-IN" sz="2400" dirty="0" err="1">
                <a:solidFill>
                  <a:schemeClr val="tx1"/>
                </a:solidFill>
                <a:latin typeface="Georgia" panose="02040502050405020303" pitchFamily="18" charset="0"/>
              </a:rPr>
              <a:t>SiPM</a:t>
            </a:r>
            <a:r>
              <a:rPr lang="en-IN" sz="2400" dirty="0">
                <a:solidFill>
                  <a:schemeClr val="tx1"/>
                </a:solidFill>
                <a:latin typeface="Georgia" panose="02040502050405020303" pitchFamily="18" charset="0"/>
              </a:rPr>
              <a:t> based light detection system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0F58646-7783-AEF7-1D13-7C273BE5F158}"/>
              </a:ext>
            </a:extLst>
          </p:cNvPr>
          <p:cNvSpPr/>
          <p:nvPr/>
        </p:nvSpPr>
        <p:spPr>
          <a:xfrm>
            <a:off x="932872" y="3925455"/>
            <a:ext cx="2558473" cy="72967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2800" dirty="0">
                <a:solidFill>
                  <a:schemeClr val="tx1"/>
                </a:solidFill>
                <a:latin typeface="Georgia" panose="02040502050405020303" pitchFamily="18" charset="0"/>
              </a:rPr>
              <a:t>Challenges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89943A-9F9B-5F11-FC6F-4B7AB33794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982"/>
          <a:stretch/>
        </p:blipFill>
        <p:spPr>
          <a:xfrm>
            <a:off x="8332439" y="1511516"/>
            <a:ext cx="3148361" cy="21276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F8D26EC-47E4-32A3-EDFF-A6708E520B5C}"/>
              </a:ext>
            </a:extLst>
          </p:cNvPr>
          <p:cNvSpPr txBox="1"/>
          <p:nvPr/>
        </p:nvSpPr>
        <p:spPr>
          <a:xfrm>
            <a:off x="9162472" y="3666835"/>
            <a:ext cx="1699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 err="1">
                <a:latin typeface="Georgia" panose="02040502050405020303" pitchFamily="18" charset="0"/>
              </a:rPr>
              <a:t>SiPM</a:t>
            </a:r>
            <a:r>
              <a:rPr lang="en-IN" b="1" dirty="0">
                <a:latin typeface="Georgia" panose="02040502050405020303" pitchFamily="18" charset="0"/>
              </a:rPr>
              <a:t> tile</a:t>
            </a:r>
          </a:p>
        </p:txBody>
      </p:sp>
    </p:spTree>
    <p:extLst>
      <p:ext uri="{BB962C8B-B14F-4D97-AF65-F5344CB8AC3E}">
        <p14:creationId xmlns:p14="http://schemas.microsoft.com/office/powerpoint/2010/main" val="2321060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3D87E3E-FB1E-C34A-336D-3664DB8771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6059870"/>
              </p:ext>
            </p:extLst>
          </p:nvPr>
        </p:nvGraphicFramePr>
        <p:xfrm>
          <a:off x="457199" y="161365"/>
          <a:ext cx="11322425" cy="60332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8092C0-A294-DDA2-AA5B-FBA6CDBFC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F27E7-A9F0-D7BF-8591-1C971BAC5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1185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1">
            <a:extLst>
              <a:ext uri="{FF2B5EF4-FFF2-40B4-BE49-F238E27FC236}">
                <a16:creationId xmlns:a16="http://schemas.microsoft.com/office/drawing/2014/main" id="{CAF5AD06-6422-DCBF-B30A-C1024628609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8497"/>
          <a:stretch/>
        </p:blipFill>
        <p:spPr>
          <a:xfrm>
            <a:off x="6391834" y="107577"/>
            <a:ext cx="5455025" cy="574665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7E6CBF-09E5-BF6C-E209-B0AE8474D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2730"/>
            <a:ext cx="6185647" cy="887505"/>
          </a:xfrm>
        </p:spPr>
        <p:txBody>
          <a:bodyPr>
            <a:normAutofit fontScale="90000"/>
          </a:bodyPr>
          <a:lstStyle/>
          <a:p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VERA* setup at TRIUMF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865943-1EC2-C960-C899-81CC133C18F8}"/>
              </a:ext>
            </a:extLst>
          </p:cNvPr>
          <p:cNvSpPr txBox="1"/>
          <p:nvPr/>
        </p:nvSpPr>
        <p:spPr>
          <a:xfrm>
            <a:off x="6723528" y="5701834"/>
            <a:ext cx="51098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800" b="1" i="1" dirty="0"/>
              <a:t>VERA setup at TRIUMF used to take measurements for </a:t>
            </a:r>
            <a:r>
              <a:rPr lang="en-IN" sz="1800" b="1" i="1" dirty="0" err="1"/>
              <a:t>SiPMs</a:t>
            </a:r>
            <a:endParaRPr lang="en-IN" sz="1800" b="1" i="1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8DFC83-D6B7-5CA6-38B9-ABCA4054A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681769-A533-E20A-685A-767C14C77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4</a:t>
            </a:fld>
            <a:endParaRPr lang="en-IN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ADD62629-DB8F-AD9B-41AE-9EC884754B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3025804"/>
              </p:ext>
            </p:extLst>
          </p:nvPr>
        </p:nvGraphicFramePr>
        <p:xfrm>
          <a:off x="615579" y="1281952"/>
          <a:ext cx="5265270" cy="3487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92B564-88E5-CA83-EFAA-2702728B2DE3}"/>
              </a:ext>
            </a:extLst>
          </p:cNvPr>
          <p:cNvSpPr txBox="1"/>
          <p:nvPr/>
        </p:nvSpPr>
        <p:spPr>
          <a:xfrm>
            <a:off x="0" y="5898776"/>
            <a:ext cx="61766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>
                <a:latin typeface="Georgia" panose="02040502050405020303" pitchFamily="18" charset="0"/>
              </a:rPr>
              <a:t>*VERA – Vacuum Emission, Reflectance and Absorbance</a:t>
            </a:r>
          </a:p>
          <a:p>
            <a:r>
              <a:rPr lang="en-IN" sz="1100" dirty="0">
                <a:latin typeface="Georgia" panose="02040502050405020303" pitchFamily="18" charset="0"/>
              </a:rPr>
              <a:t>** FBK - Fondazione Bruno Kessler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5903BBF-C811-FD96-99F9-09EC1721B88F}"/>
              </a:ext>
            </a:extLst>
          </p:cNvPr>
          <p:cNvSpPr/>
          <p:nvPr/>
        </p:nvSpPr>
        <p:spPr>
          <a:xfrm>
            <a:off x="259977" y="5047130"/>
            <a:ext cx="5773270" cy="67235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Thanks to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Dr.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Fabrice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Retiere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and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Dr.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Mahsa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Mahtab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(TRIUMF) for their support in this project</a:t>
            </a:r>
          </a:p>
        </p:txBody>
      </p:sp>
    </p:spTree>
    <p:extLst>
      <p:ext uri="{BB962C8B-B14F-4D97-AF65-F5344CB8AC3E}">
        <p14:creationId xmlns:p14="http://schemas.microsoft.com/office/powerpoint/2010/main" val="1676431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E6CBF-09E5-BF6C-E209-B0AE8474D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2730"/>
            <a:ext cx="6185647" cy="887505"/>
          </a:xfrm>
        </p:spPr>
        <p:txBody>
          <a:bodyPr>
            <a:normAutofit fontScale="90000"/>
          </a:bodyPr>
          <a:lstStyle/>
          <a:p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VERA* setup at TRIUMF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865943-1EC2-C960-C899-81CC133C18F8}"/>
              </a:ext>
            </a:extLst>
          </p:cNvPr>
          <p:cNvSpPr txBox="1"/>
          <p:nvPr/>
        </p:nvSpPr>
        <p:spPr>
          <a:xfrm>
            <a:off x="6723528" y="5701834"/>
            <a:ext cx="51098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800" b="1" i="1" dirty="0"/>
              <a:t>VERA setup at TRIUMF used to take measurements for </a:t>
            </a:r>
            <a:r>
              <a:rPr lang="en-IN" sz="1800" b="1" i="1" dirty="0" err="1"/>
              <a:t>SiPMs</a:t>
            </a:r>
            <a:endParaRPr lang="en-IN" sz="1800" b="1" i="1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8DFC83-D6B7-5CA6-38B9-ABCA4054A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681769-A533-E20A-685A-767C14C77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5</a:t>
            </a:fld>
            <a:endParaRPr lang="en-IN"/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ADD62629-DB8F-AD9B-41AE-9EC884754B5D}"/>
              </a:ext>
            </a:extLst>
          </p:cNvPr>
          <p:cNvGraphicFramePr/>
          <p:nvPr/>
        </p:nvGraphicFramePr>
        <p:xfrm>
          <a:off x="615579" y="1281952"/>
          <a:ext cx="5265270" cy="3487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892B564-88E5-CA83-EFAA-2702728B2DE3}"/>
              </a:ext>
            </a:extLst>
          </p:cNvPr>
          <p:cNvSpPr txBox="1"/>
          <p:nvPr/>
        </p:nvSpPr>
        <p:spPr>
          <a:xfrm>
            <a:off x="0" y="5898776"/>
            <a:ext cx="61766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100" dirty="0">
                <a:latin typeface="Georgia" panose="02040502050405020303" pitchFamily="18" charset="0"/>
              </a:rPr>
              <a:t>*VERA – Vacuum Emission, Reflectance and absorbance</a:t>
            </a:r>
          </a:p>
          <a:p>
            <a:r>
              <a:rPr lang="en-IN" sz="1100" dirty="0">
                <a:latin typeface="Georgia" panose="02040502050405020303" pitchFamily="18" charset="0"/>
              </a:rPr>
              <a:t>** FBK - Fondazione Bruno Kessler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5903BBF-C811-FD96-99F9-09EC1721B88F}"/>
              </a:ext>
            </a:extLst>
          </p:cNvPr>
          <p:cNvSpPr/>
          <p:nvPr/>
        </p:nvSpPr>
        <p:spPr>
          <a:xfrm>
            <a:off x="259977" y="5047130"/>
            <a:ext cx="5773270" cy="67235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Thanks to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Dr.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Fabrice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Retiere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and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Dr.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Mahsa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IN" sz="14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Mahtab</a:t>
            </a:r>
            <a:r>
              <a:rPr lang="en-IN" sz="1400" b="1" dirty="0">
                <a:solidFill>
                  <a:schemeClr val="tx1"/>
                </a:solidFill>
                <a:latin typeface="Georgia" panose="02040502050405020303" pitchFamily="18" charset="0"/>
              </a:rPr>
              <a:t> (TRIUMF) for their support in this project</a:t>
            </a:r>
          </a:p>
        </p:txBody>
      </p:sp>
      <p:pic>
        <p:nvPicPr>
          <p:cNvPr id="10" name="Content Placeholder 5" descr="A picture containing text, indoor, equipment&#10;&#10;Description automatically generated">
            <a:extLst>
              <a:ext uri="{FF2B5EF4-FFF2-40B4-BE49-F238E27FC236}">
                <a16:creationId xmlns:a16="http://schemas.microsoft.com/office/drawing/2014/main" id="{2DA741CB-FC60-A337-940E-DC4E0BBB043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12" y="1469226"/>
            <a:ext cx="5321119" cy="421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36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8418D-3736-F3FA-AF5A-C2ABC1B63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073" y="487444"/>
            <a:ext cx="10515600" cy="721397"/>
          </a:xfrm>
        </p:spPr>
        <p:txBody>
          <a:bodyPr/>
          <a:lstStyle/>
          <a:p>
            <a:pPr algn="ctr"/>
            <a:r>
              <a:rPr lang="en-IN" dirty="0" err="1">
                <a:solidFill>
                  <a:srgbClr val="C00000"/>
                </a:solidFill>
                <a:latin typeface="Georgia" panose="02040502050405020303" pitchFamily="18" charset="0"/>
              </a:rPr>
              <a:t>SiPM</a:t>
            </a:r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 IV curve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8B22B7C-5536-C35C-4066-79FAC12963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0714" y="1506071"/>
            <a:ext cx="7787424" cy="4636382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05305D-DF98-8584-F575-C370CC1DDEA8}"/>
              </a:ext>
            </a:extLst>
          </p:cNvPr>
          <p:cNvSpPr txBox="1"/>
          <p:nvPr/>
        </p:nvSpPr>
        <p:spPr>
          <a:xfrm>
            <a:off x="2565698" y="3631575"/>
            <a:ext cx="238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solidFill>
                  <a:srgbClr val="00B050"/>
                </a:solidFill>
              </a:rPr>
              <a:t>Pre-breakdown region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384BB4-0F50-4729-FEB6-A099BA93D3E0}"/>
              </a:ext>
            </a:extLst>
          </p:cNvPr>
          <p:cNvSpPr txBox="1"/>
          <p:nvPr/>
        </p:nvSpPr>
        <p:spPr>
          <a:xfrm>
            <a:off x="5185188" y="2059653"/>
            <a:ext cx="1947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b="1" dirty="0">
                <a:solidFill>
                  <a:srgbClr val="6600FF"/>
                </a:solidFill>
              </a:rPr>
              <a:t>Post-breakdown region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743248-F617-9E30-DB9B-AC68A732C96E}"/>
              </a:ext>
            </a:extLst>
          </p:cNvPr>
          <p:cNvSpPr txBox="1"/>
          <p:nvPr/>
        </p:nvSpPr>
        <p:spPr>
          <a:xfrm>
            <a:off x="5369860" y="4601060"/>
            <a:ext cx="2076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rgbClr val="FF6600"/>
                </a:solidFill>
              </a:rPr>
              <a:t>Breakdown voltage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C656501-3C9B-4FB8-D080-BCC53A7B2509}"/>
              </a:ext>
            </a:extLst>
          </p:cNvPr>
          <p:cNvCxnSpPr>
            <a:cxnSpLocks/>
          </p:cNvCxnSpPr>
          <p:nvPr/>
        </p:nvCxnSpPr>
        <p:spPr>
          <a:xfrm flipH="1" flipV="1">
            <a:off x="5975873" y="4132206"/>
            <a:ext cx="548640" cy="473336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FCB6835-CC2C-0F85-C58F-D5953945E1DB}"/>
              </a:ext>
            </a:extLst>
          </p:cNvPr>
          <p:cNvSpPr/>
          <p:nvPr/>
        </p:nvSpPr>
        <p:spPr>
          <a:xfrm>
            <a:off x="8130988" y="2268348"/>
            <a:ext cx="3758684" cy="288635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b="1" dirty="0">
                <a:solidFill>
                  <a:schemeClr val="tx1"/>
                </a:solidFill>
                <a:latin typeface="Georgia" panose="02040502050405020303" pitchFamily="18" charset="0"/>
              </a:rPr>
              <a:t>Post-breakdown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err="1">
                <a:solidFill>
                  <a:schemeClr val="tx1"/>
                </a:solidFill>
                <a:latin typeface="Georgia" panose="02040502050405020303" pitchFamily="18" charset="0"/>
              </a:rPr>
              <a:t>SiPMs</a:t>
            </a:r>
            <a:r>
              <a:rPr lang="en-IN" dirty="0">
                <a:solidFill>
                  <a:schemeClr val="tx1"/>
                </a:solidFill>
                <a:latin typeface="Georgia" panose="02040502050405020303" pitchFamily="18" charset="0"/>
              </a:rPr>
              <a:t> are usually operated in post breakdown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Georgia" panose="02040502050405020303" pitchFamily="18" charset="0"/>
              </a:rPr>
              <a:t>Geiger mode – a single charge carrier is able to trigger an avalanche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Georgia" panose="02040502050405020303" pitchFamily="18" charset="0"/>
              </a:rPr>
              <a:t>High gain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tx1"/>
                </a:solidFill>
                <a:latin typeface="Georgia" panose="02040502050405020303" pitchFamily="18" charset="0"/>
              </a:rPr>
              <a:t>Correlated avalanche noise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DC50B81-091E-8200-F568-C3FE84BFB159}"/>
              </a:ext>
            </a:extLst>
          </p:cNvPr>
          <p:cNvCxnSpPr/>
          <p:nvPr/>
        </p:nvCxnSpPr>
        <p:spPr>
          <a:xfrm>
            <a:off x="6524513" y="2486298"/>
            <a:ext cx="1920241" cy="9906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3A633EF-7FD4-BB0D-9937-F40AFC7F9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B440E08-83EC-3A0E-E176-5F8ABAE12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6436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0F777-A546-B49A-0819-18A4F2E47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4945962" cy="809250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Breakdown voltage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4822A5B3-5DBE-92FE-F815-AF7E496291B2}"/>
                  </a:ext>
                </a:extLst>
              </p:cNvPr>
              <p:cNvSpPr/>
              <p:nvPr/>
            </p:nvSpPr>
            <p:spPr>
              <a:xfrm>
                <a:off x="6562165" y="4569746"/>
                <a:ext cx="5087352" cy="1558342"/>
              </a:xfrm>
              <a:prstGeom prst="roundRect">
                <a:avLst/>
              </a:prstGeom>
              <a:solidFill>
                <a:schemeClr val="bg1"/>
              </a:solidFill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N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Relative logarithmic derivation method to extract the breakdown voltage.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N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Landau fit function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unc>
                          <m:funcPr>
                            <m:ctrlPr>
                              <a:rPr lang="en-IN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a:rPr lang="en-IN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𝐥𝐧</m:t>
                            </m:r>
                          </m:fName>
                          <m:e>
                            <m:d>
                              <m:dPr>
                                <m:ctrlPr>
                                  <a:rPr lang="en-IN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IN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</m:e>
                            </m:d>
                          </m:e>
                        </m:func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𝒅𝑽</m:t>
                        </m:r>
                      </m:den>
                    </m:f>
                  </m:oMath>
                </a14:m>
                <a:r>
                  <a:rPr lang="en-IN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and mean value gives the breakdown voltage.</a:t>
                </a:r>
              </a:p>
            </p:txBody>
          </p:sp>
        </mc:Choice>
        <mc:Fallback xmlns=""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4822A5B3-5DBE-92FE-F815-AF7E496291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2165" y="4569746"/>
                <a:ext cx="5087352" cy="1558342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57150"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324418B-B857-0B25-CC11-C065588D4E94}"/>
              </a:ext>
            </a:extLst>
          </p:cNvPr>
          <p:cNvSpPr/>
          <p:nvPr/>
        </p:nvSpPr>
        <p:spPr>
          <a:xfrm>
            <a:off x="6275294" y="365125"/>
            <a:ext cx="5504330" cy="4072404"/>
          </a:xfrm>
          <a:prstGeom prst="roundRect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>
                <a:solidFill>
                  <a:schemeClr val="tx1"/>
                </a:solidFill>
              </a:rPr>
              <a:t> </a:t>
            </a: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endParaRPr lang="en-IN" dirty="0">
              <a:solidFill>
                <a:schemeClr val="tx1"/>
              </a:solidFill>
            </a:endParaRPr>
          </a:p>
          <a:p>
            <a:pPr algn="ctr"/>
            <a:r>
              <a:rPr lang="en-IN" dirty="0">
                <a:solidFill>
                  <a:schemeClr val="tx1"/>
                </a:solidFill>
                <a:latin typeface="Georgia" panose="02040502050405020303" pitchFamily="18" charset="0"/>
              </a:rPr>
              <a:t>Breakdown voltage increases linearly with temperature.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434EA0-01CB-1094-27C8-381B9CD72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581" y="454688"/>
            <a:ext cx="4469226" cy="3158174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218962A-35DA-7A41-6049-FF56D2A4C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34BC08-11E5-7ABB-5F9E-26EB73818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7</a:t>
            </a:fld>
            <a:endParaRPr lang="en-IN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1EA0CE-AFBD-832B-1C06-E2481BE435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00"/>
          <a:stretch/>
        </p:blipFill>
        <p:spPr>
          <a:xfrm>
            <a:off x="254144" y="1450109"/>
            <a:ext cx="5894177" cy="4571278"/>
          </a:xfrm>
          <a:prstGeom prst="rect">
            <a:avLst/>
          </a:prstGeom>
        </p:spPr>
      </p:pic>
      <p:sp>
        <p:nvSpPr>
          <p:cNvPr id="12" name="Arrow: Up 11">
            <a:extLst>
              <a:ext uri="{FF2B5EF4-FFF2-40B4-BE49-F238E27FC236}">
                <a16:creationId xmlns:a16="http://schemas.microsoft.com/office/drawing/2014/main" id="{7F08A75B-0CF7-4557-D3D0-A6933410047C}"/>
              </a:ext>
            </a:extLst>
          </p:cNvPr>
          <p:cNvSpPr/>
          <p:nvPr/>
        </p:nvSpPr>
        <p:spPr>
          <a:xfrm rot="16580406">
            <a:off x="5466288" y="3728016"/>
            <a:ext cx="135782" cy="2007616"/>
          </a:xfrm>
          <a:prstGeom prst="upArrow">
            <a:avLst>
              <a:gd name="adj1" fmla="val 58142"/>
              <a:gd name="adj2" fmla="val 50000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0841C5-D686-B121-525B-3B992B5B0127}"/>
              </a:ext>
            </a:extLst>
          </p:cNvPr>
          <p:cNvSpPr txBox="1"/>
          <p:nvPr/>
        </p:nvSpPr>
        <p:spPr>
          <a:xfrm>
            <a:off x="1106134" y="1737246"/>
            <a:ext cx="2214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FBK dark at 20</a:t>
            </a:r>
            <a:r>
              <a:rPr lang="en-IN" b="1" baseline="30000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o</a:t>
            </a:r>
            <a:r>
              <a:rPr lang="en-IN" b="1" dirty="0">
                <a:solidFill>
                  <a:schemeClr val="bg2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C</a:t>
            </a:r>
          </a:p>
        </p:txBody>
      </p:sp>
    </p:spTree>
    <p:extLst>
      <p:ext uri="{BB962C8B-B14F-4D97-AF65-F5344CB8AC3E}">
        <p14:creationId xmlns:p14="http://schemas.microsoft.com/office/powerpoint/2010/main" val="978661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CEF80-D827-45F8-9FE3-A8BF4C899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6851"/>
          </a:xfrm>
        </p:spPr>
        <p:txBody>
          <a:bodyPr>
            <a:normAutofit fontScale="90000"/>
          </a:bodyPr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Correlated noise parameters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96A5A9C-1461-45C5-B11A-2F0B6962847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98045" y="1706532"/>
            <a:ext cx="5181600" cy="2936300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5EC9632-F524-4F27-AB61-E921AEFBD31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60186" y="1635421"/>
            <a:ext cx="5188363" cy="29363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0F82EAE-4FC2-4583-8520-8689D11D54A7}"/>
              </a:ext>
            </a:extLst>
          </p:cNvPr>
          <p:cNvSpPr txBox="1"/>
          <p:nvPr/>
        </p:nvSpPr>
        <p:spPr>
          <a:xfrm>
            <a:off x="947939" y="1225969"/>
            <a:ext cx="4277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dirty="0">
                <a:latin typeface="Georgia" panose="02040502050405020303" pitchFamily="18" charset="0"/>
              </a:rPr>
              <a:t>Cross-talk</a:t>
            </a:r>
            <a:r>
              <a:rPr lang="en-IN" sz="2800" dirty="0">
                <a:highlight>
                  <a:srgbClr val="FFFF00"/>
                </a:highlight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911F5E-124F-4926-BBFE-4038671AF32E}"/>
              </a:ext>
            </a:extLst>
          </p:cNvPr>
          <p:cNvSpPr txBox="1"/>
          <p:nvPr/>
        </p:nvSpPr>
        <p:spPr>
          <a:xfrm>
            <a:off x="7226151" y="1199900"/>
            <a:ext cx="37206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2800" dirty="0" err="1">
                <a:latin typeface="Georgia" panose="02040502050405020303" pitchFamily="18" charset="0"/>
              </a:rPr>
              <a:t>Afterpulsing</a:t>
            </a:r>
            <a:endParaRPr lang="en-IN" sz="2800" dirty="0">
              <a:latin typeface="Georgia" panose="02040502050405020303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56F881-1F14-468E-AF51-C406C56B1BF3}"/>
              </a:ext>
            </a:extLst>
          </p:cNvPr>
          <p:cNvSpPr txBox="1"/>
          <p:nvPr/>
        </p:nvSpPr>
        <p:spPr>
          <a:xfrm>
            <a:off x="6904393" y="5770235"/>
            <a:ext cx="4812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b="1" dirty="0">
                <a:latin typeface="Georgia" panose="02040502050405020303" pitchFamily="18" charset="0"/>
              </a:rPr>
              <a:t>Figures from Piemonte C and Gola A (2019)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721C66-0155-4F1C-9B51-7431B66E9EEB}"/>
              </a:ext>
            </a:extLst>
          </p:cNvPr>
          <p:cNvSpPr txBox="1"/>
          <p:nvPr/>
        </p:nvSpPr>
        <p:spPr>
          <a:xfrm>
            <a:off x="663270" y="4791193"/>
            <a:ext cx="5269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eorgia" panose="02040502050405020303" pitchFamily="18" charset="0"/>
              </a:rPr>
              <a:t>During avalanche, accelerated carriers in the high field region could emit photons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eorgia" panose="02040502050405020303" pitchFamily="18" charset="0"/>
              </a:rPr>
              <a:t>That photon can initiate a secondary avalanche in a neighbouring microcell. </a:t>
            </a:r>
            <a:endParaRPr lang="en-IN" dirty="0">
              <a:latin typeface="Georgia" panose="02040502050405020303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85D43BD-F239-4E09-8F43-63F470ADF464}"/>
              </a:ext>
            </a:extLst>
          </p:cNvPr>
          <p:cNvSpPr txBox="1"/>
          <p:nvPr/>
        </p:nvSpPr>
        <p:spPr>
          <a:xfrm>
            <a:off x="6531904" y="4748692"/>
            <a:ext cx="54170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eorgia" panose="02040502050405020303" pitchFamily="18" charset="0"/>
              </a:rPr>
              <a:t>Carriers get trapped in defects in the silicon.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Georgia" panose="02040502050405020303" pitchFamily="18" charset="0"/>
              </a:rPr>
              <a:t>Released after a delay which initiate an avalanche in the same microcell.</a:t>
            </a:r>
            <a:endParaRPr lang="en-IN" dirty="0">
              <a:latin typeface="Georgia" panose="02040502050405020303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0DB79-7DB6-ABBC-1B7B-DD2670480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0751D-4961-D026-5440-F04DBFB26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27613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A899D-EEDC-47BC-8BBF-D2F001932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014163"/>
          </a:xfrm>
        </p:spPr>
        <p:txBody>
          <a:bodyPr/>
          <a:lstStyle/>
          <a:p>
            <a:pPr algn="ctr"/>
            <a:r>
              <a:rPr lang="en-IN" dirty="0">
                <a:solidFill>
                  <a:srgbClr val="C00000"/>
                </a:solidFill>
                <a:latin typeface="Georgia" panose="02040502050405020303" pitchFamily="18" charset="0"/>
              </a:rPr>
              <a:t>Reverse bias fit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8787DF-A8F8-4447-97AB-0B82947AC6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9588" y="1398494"/>
                <a:ext cx="10515600" cy="477818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N" sz="3200" b="1" dirty="0">
                    <a:solidFill>
                      <a:schemeClr val="tx1"/>
                    </a:solidFill>
                    <a:latin typeface="Georgia" panose="02040502050405020303" pitchFamily="18" charset="0"/>
                    <a:cs typeface="Calibri" panose="020F0502020204030204" pitchFamily="34" charset="0"/>
                  </a:rPr>
                  <a:t>Pre breakdown fit function :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endParaRPr lang="en-IN" b="1" dirty="0">
                  <a:solidFill>
                    <a:schemeClr val="tx1"/>
                  </a:solidFill>
                  <a:latin typeface="Georgia" panose="02040502050405020303" pitchFamily="18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IN" b="1" i="1" dirty="0">
                  <a:solidFill>
                    <a:schemeClr val="tx1"/>
                  </a:solidFill>
                  <a:latin typeface="Georgia" panose="02040502050405020303" pitchFamily="18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IN" b="1" i="1" dirty="0">
                  <a:solidFill>
                    <a:schemeClr val="tx1"/>
                  </a:solidFill>
                  <a:latin typeface="Georgia" panose="02040502050405020303" pitchFamily="18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en-IN" b="1" i="1" dirty="0">
                  <a:solidFill>
                    <a:schemeClr val="tx1"/>
                  </a:solidFill>
                  <a:latin typeface="Georgia" panose="02040502050405020303" pitchFamily="18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𝑪</m:t>
                        </m:r>
                      </m:e>
                      <m:sub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𝒔𝒓𝒉</m:t>
                        </m:r>
                      </m:sub>
                    </m:sSub>
                  </m:oMath>
                </a14:m>
                <a:r>
                  <a:rPr lang="en-IN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= Shockley-Read-Hall recombination factor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𝑾</m:t>
                        </m:r>
                      </m:e>
                      <m:sub>
                        <m: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IN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= Zero bias depletion layer width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IN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IN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𝑽</m:t>
                        </m:r>
                      </m:e>
                      <m:sub>
                        <m:r>
                          <a:rPr lang="en-IN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𝒊𝒏𝒕</m:t>
                        </m:r>
                      </m:sub>
                    </m:sSub>
                  </m:oMath>
                </a14:m>
                <a:r>
                  <a:rPr lang="en-IN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, </a:t>
                </a:r>
                <a:r>
                  <a:rPr lang="en-IN" sz="2400" b="1" i="1" dirty="0">
                    <a:solidFill>
                      <a:schemeClr val="tx1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p</a:t>
                </a:r>
                <a:r>
                  <a:rPr lang="en-IN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= CV parameters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IN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𝑨</m:t>
                    </m:r>
                  </m:oMath>
                </a14:m>
                <a:r>
                  <a:rPr lang="en-IN" b="1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, </a:t>
                </a:r>
                <a:r>
                  <a:rPr lang="en-IN" b="1" i="1" dirty="0">
                    <a:solidFill>
                      <a:schemeClr val="tx1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B  </a:t>
                </a:r>
                <a:r>
                  <a:rPr lang="en-IN" dirty="0">
                    <a:solidFill>
                      <a:schemeClr val="tx1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= empirical parameters (</a:t>
                </a:r>
                <a:r>
                  <a:rPr lang="en-IN" dirty="0" err="1">
                    <a:solidFill>
                      <a:schemeClr val="tx1"/>
                    </a:solidFill>
                    <a:latin typeface="Georgia" panose="02040502050405020303" pitchFamily="18" charset="0"/>
                  </a:rPr>
                  <a:t>Otte</a:t>
                </a:r>
                <a:r>
                  <a:rPr lang="en-IN" dirty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et al (2017))</a:t>
                </a:r>
              </a:p>
              <a:p>
                <a:pPr marL="0" indent="0">
                  <a:buNone/>
                </a:pPr>
                <a:endParaRPr lang="en-IN" b="1" i="1" dirty="0">
                  <a:solidFill>
                    <a:schemeClr val="accent1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8787DF-A8F8-4447-97AB-0B82947AC6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9588" y="1398494"/>
                <a:ext cx="10515600" cy="4778188"/>
              </a:xfrm>
              <a:blipFill>
                <a:blip r:embed="rId3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E84BDC-01F3-F671-284B-331D9133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dirty="0"/>
              <a:t>CAP congress 2022 - Bindiya Chana</a:t>
            </a:r>
            <a:endParaRPr lang="en-IN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A72A0B-C4E0-8725-1AA7-39B94E98C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7D32C-5FA2-434B-8E3D-965864329531}" type="slidenum">
              <a:rPr lang="en-IN" smtClean="0"/>
              <a:t>9</a:t>
            </a:fld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4C5EFD3F-ECC4-E09E-6FE1-4D6F6F4CF26D}"/>
                  </a:ext>
                </a:extLst>
              </p:cNvPr>
              <p:cNvSpPr/>
              <p:nvPr/>
            </p:nvSpPr>
            <p:spPr>
              <a:xfrm>
                <a:off x="1129553" y="2303930"/>
                <a:ext cx="9332259" cy="1506070"/>
              </a:xfrm>
              <a:prstGeom prst="round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N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𝑰</m:t>
                      </m:r>
                      <m:r>
                        <a:rPr lang="en-IN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=</m:t>
                      </m:r>
                      <m:r>
                        <a:rPr lang="en-IN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𝒒</m:t>
                      </m:r>
                      <m:r>
                        <a:rPr lang="en-IN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∗</m:t>
                      </m:r>
                      <m:sSub>
                        <m:sSubPr>
                          <m:ctrlPr>
                            <a:rPr lang="en-I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I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𝑪</m:t>
                          </m:r>
                        </m:e>
                        <m:sub>
                          <m:r>
                            <a:rPr lang="en-I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𝒔𝒓𝒉</m:t>
                          </m:r>
                        </m:sub>
                      </m:sSub>
                      <m:r>
                        <a:rPr lang="en-IN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∗</m:t>
                      </m:r>
                      <m:sSub>
                        <m:sSubPr>
                          <m:ctrlPr>
                            <a:rPr lang="en-I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I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𝑾</m:t>
                          </m:r>
                        </m:e>
                        <m:sub>
                          <m:r>
                            <a:rPr lang="en-I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𝒐</m:t>
                          </m:r>
                        </m:sub>
                      </m:sSub>
                      <m:r>
                        <a:rPr lang="en-IN" sz="24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∗</m:t>
                      </m:r>
                      <m:d>
                        <m:dPr>
                          <m:begChr m:val="{"/>
                          <m:endChr m:val="}"/>
                          <m:ctrlPr>
                            <a:rPr lang="en-I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IN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IN" sz="2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IN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IN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𝟏</m:t>
                                      </m:r>
                                      <m:r>
                                        <a:rPr lang="en-IN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IN" sz="2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IN" sz="2400" b="1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cs typeface="Calibri" panose="020F0502020204030204" pitchFamily="34" charset="0"/>
                                            </a:rPr>
                                            <m:t>𝑽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IN" sz="2400" b="1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Calibri" panose="020F0502020204030204" pitchFamily="34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sz="2400" b="1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Calibri" panose="020F0502020204030204" pitchFamily="34" charset="0"/>
                                                </a:rPr>
                                                <m:t>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sz="2400" b="1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panose="02040503050406030204" pitchFamily="18" charset="0"/>
                                                  <a:cs typeface="Calibri" panose="020F0502020204030204" pitchFamily="34" charset="0"/>
                                                </a:rPr>
                                                <m:t>𝒊𝒏𝒕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IN" sz="2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𝒑</m:t>
                                  </m:r>
                                </m:sup>
                              </m:sSup>
                              <m:r>
                                <a:rPr lang="en-IN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IN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𝟏</m:t>
                              </m:r>
                            </m:e>
                          </m:d>
                          <m:r>
                            <a:rPr lang="en-IN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+</m:t>
                          </m:r>
                          <m:r>
                            <a:rPr lang="en-IN" sz="24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𝑨</m:t>
                          </m:r>
                          <m:d>
                            <m:dPr>
                              <m:ctrlPr>
                                <a:rPr lang="en-IN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r>
                                <a:rPr lang="en-IN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𝒆𝒙𝒑</m:t>
                              </m:r>
                              <m:d>
                                <m:dPr>
                                  <m:ctrlPr>
                                    <a:rPr lang="en-IN" sz="2400" b="1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IN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IN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𝑽</m:t>
                                      </m:r>
                                    </m:num>
                                    <m:den>
                                      <m:r>
                                        <a:rPr lang="en-IN" sz="2400" b="1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Calibri" panose="020F0502020204030204" pitchFamily="34" charset="0"/>
                                        </a:rPr>
                                        <m:t>𝑩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IN" sz="24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−</m:t>
                              </m:r>
                              <m:r>
                                <a:rPr lang="en-IN" sz="24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𝟏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IN" sz="2400" dirty="0"/>
              </a:p>
            </p:txBody>
          </p:sp>
        </mc:Choice>
        <mc:Fallback xmlns=""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4C5EFD3F-ECC4-E09E-6FE1-4D6F6F4CF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553" y="2303930"/>
                <a:ext cx="9332259" cy="150607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38100"/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678808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1582</TotalTime>
  <Words>924</Words>
  <Application>Microsoft Office PowerPoint</Application>
  <PresentationFormat>Widescreen</PresentationFormat>
  <Paragraphs>160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Arial Narrow</vt:lpstr>
      <vt:lpstr>Calibri</vt:lpstr>
      <vt:lpstr>Calibri Light</vt:lpstr>
      <vt:lpstr>Cambria</vt:lpstr>
      <vt:lpstr>Cambria Math</vt:lpstr>
      <vt:lpstr>Gadugi</vt:lpstr>
      <vt:lpstr>Georgia</vt:lpstr>
      <vt:lpstr>Wingdings</vt:lpstr>
      <vt:lpstr>Retrospect</vt:lpstr>
      <vt:lpstr>Characterization of VUV sensitive silicon photomultipliers (SiPMs)</vt:lpstr>
      <vt:lpstr>Motivation</vt:lpstr>
      <vt:lpstr>PowerPoint Presentation</vt:lpstr>
      <vt:lpstr>VERA* setup at TRIUMF</vt:lpstr>
      <vt:lpstr>VERA* setup at TRIUMF</vt:lpstr>
      <vt:lpstr>SiPM IV curve</vt:lpstr>
      <vt:lpstr>Breakdown voltage</vt:lpstr>
      <vt:lpstr>Correlated noise parameters </vt:lpstr>
      <vt:lpstr>Reverse bias fit model</vt:lpstr>
      <vt:lpstr>Reverse bias fit model (contd.)</vt:lpstr>
      <vt:lpstr>IV fits for 2 devices</vt:lpstr>
      <vt:lpstr>IV parameters</vt:lpstr>
      <vt:lpstr>Pulse analysis</vt:lpstr>
      <vt:lpstr>Dark noise rate</vt:lpstr>
      <vt:lpstr>Optical crosstalk</vt:lpstr>
      <vt:lpstr>Summary and future plans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VUV sensitive silicon photomultipliers (SiPMs)</dc:title>
  <dc:creator>Bindiya Chana</dc:creator>
  <cp:lastModifiedBy>Bindiya Chana</cp:lastModifiedBy>
  <cp:revision>160</cp:revision>
  <dcterms:created xsi:type="dcterms:W3CDTF">2022-05-29T00:39:53Z</dcterms:created>
  <dcterms:modified xsi:type="dcterms:W3CDTF">2022-06-08T12:45:48Z</dcterms:modified>
</cp:coreProperties>
</file>