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0" r:id="rId4"/>
    <p:sldId id="258" r:id="rId5"/>
    <p:sldId id="271" r:id="rId6"/>
    <p:sldId id="259" r:id="rId7"/>
    <p:sldId id="260" r:id="rId8"/>
    <p:sldId id="261" r:id="rId9"/>
    <p:sldId id="275" r:id="rId10"/>
    <p:sldId id="281" r:id="rId11"/>
    <p:sldId id="280" r:id="rId12"/>
    <p:sldId id="264" r:id="rId13"/>
    <p:sldId id="277" r:id="rId14"/>
    <p:sldId id="265" r:id="rId15"/>
    <p:sldId id="279" r:id="rId16"/>
    <p:sldId id="268" r:id="rId17"/>
    <p:sldId id="269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guMMr5a/u7rP5rV6D1pM250JVB8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37941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8705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Draw maximum circle on simulation</a:t>
            </a:r>
          </a:p>
        </p:txBody>
      </p:sp>
      <p:sp>
        <p:nvSpPr>
          <p:cNvPr id="232" name="Google Shape;2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5772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Vertical offset due to potential background light contribution</a:t>
            </a:r>
            <a:endParaRPr dirty="0"/>
          </a:p>
        </p:txBody>
      </p:sp>
      <p:sp>
        <p:nvSpPr>
          <p:cNvPr id="243" name="Google Shape;2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Vertical offset due to potential background light contribution</a:t>
            </a:r>
            <a:endParaRPr dirty="0"/>
          </a:p>
        </p:txBody>
      </p:sp>
      <p:sp>
        <p:nvSpPr>
          <p:cNvPr id="243" name="Google Shape;2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34864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IWCD much smaller detector (10m vs 70m radius); smaller detector needs high timing precision for vertex reconstruction (the point where the incident happens) to confirm vertex is within fiducial area; also need high spatial precision (photogrammetry) to reconstruct vertex.</a:t>
            </a: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6355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Pulsed led for the time delay to synchronize clocks</a:t>
            </a:r>
            <a:endParaRPr dirty="0"/>
          </a:p>
        </p:txBody>
      </p:sp>
      <p:sp>
        <p:nvSpPr>
          <p:cNvPr id="120" name="Google Shape;12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3738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992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16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6" name="Google Shape;26;p16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5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0" name="Google Shape;90;p2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6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6"/>
          <p:cNvSpPr txBox="1">
            <a:spLocks noGrp="1"/>
          </p:cNvSpPr>
          <p:nvPr>
            <p:ph type="title"/>
          </p:nvPr>
        </p:nvSpPr>
        <p:spPr>
          <a:xfrm rot="5400000">
            <a:off x="7159401" y="1977801"/>
            <a:ext cx="575989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6"/>
          <p:cNvSpPr txBox="1">
            <a:spLocks noGrp="1"/>
          </p:cNvSpPr>
          <p:nvPr>
            <p:ph type="body" idx="1"/>
          </p:nvPr>
        </p:nvSpPr>
        <p:spPr>
          <a:xfrm rot="5400000">
            <a:off x="1825401" y="-574899"/>
            <a:ext cx="575989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26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6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6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body" idx="1"/>
          </p:nvPr>
        </p:nvSpPr>
        <p:spPr>
          <a:xfrm>
            <a:off x="1097278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20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3" name="Google Shape;53;p20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2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3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3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24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>
            <a:spLocks noGrp="1"/>
          </p:cNvSpPr>
          <p:nvPr>
            <p:ph type="pic" idx="2"/>
          </p:nvPr>
        </p:nvSpPr>
        <p:spPr>
          <a:xfrm>
            <a:off x="15" y="0"/>
            <a:ext cx="12191985" cy="4915076"/>
          </a:xfrm>
          <a:prstGeom prst="rect">
            <a:avLst/>
          </a:prstGeom>
          <a:solidFill>
            <a:srgbClr val="B6C3CF"/>
          </a:solidFill>
          <a:ln>
            <a:noFill/>
          </a:ln>
        </p:spPr>
      </p:sp>
      <p:sp>
        <p:nvSpPr>
          <p:cNvPr id="83" name="Google Shape;83;p24"/>
          <p:cNvSpPr txBox="1">
            <a:spLocks noGrp="1"/>
          </p:cNvSpPr>
          <p:nvPr>
            <p:ph type="body" idx="1"/>
          </p:nvPr>
        </p:nvSpPr>
        <p:spPr>
          <a:xfrm>
            <a:off x="1097280" y="5907024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1809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15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7" name="Google Shape;17;p15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1.jp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en-US" dirty="0"/>
              <a:t>Measuring Light Distribution of LED Sources for </a:t>
            </a:r>
            <a:r>
              <a:rPr lang="en-US" dirty="0" err="1"/>
              <a:t>HyperK</a:t>
            </a:r>
            <a:endParaRPr dirty="0"/>
          </a:p>
        </p:txBody>
      </p:sp>
      <p:sp>
        <p:nvSpPr>
          <p:cNvPr id="106" name="Google Shape;106;p1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93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-US" sz="3200" dirty="0"/>
              <a:t>NICHOLAS BOOTH				</a:t>
            </a:r>
            <a:r>
              <a:rPr lang="en-US" sz="32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CAP Congress 2022</a:t>
            </a:r>
          </a:p>
        </p:txBody>
      </p:sp>
      <p:sp>
        <p:nvSpPr>
          <p:cNvPr id="108" name="Google Shape;108;p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4989AA3-7DF4-4F16-A46C-4BD97076CCD0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07" name="Google Shape;107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" name="Picture 2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F0A0F073-EBF3-4A56-BC41-7D48669F4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sp>
        <p:nvSpPr>
          <p:cNvPr id="9" name="Google Shape;106;p1">
            <a:extLst>
              <a:ext uri="{FF2B5EF4-FFF2-40B4-BE49-F238E27FC236}">
                <a16:creationId xmlns:a16="http://schemas.microsoft.com/office/drawing/2014/main" id="{9DA9DF72-C2F3-40A0-BA6F-2FEDCABC5711}"/>
              </a:ext>
            </a:extLst>
          </p:cNvPr>
          <p:cNvSpPr txBox="1">
            <a:spLocks/>
          </p:cNvSpPr>
          <p:nvPr/>
        </p:nvSpPr>
        <p:spPr>
          <a:xfrm>
            <a:off x="1066800" y="5457703"/>
            <a:ext cx="10058400" cy="493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ctr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US" dirty="0"/>
              <a:t>TRIUMF: Mark Hartz, Michael Sekatchev	University of Victoria: Dean Karlen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Calibration Technique</a:t>
            </a:r>
            <a:endParaRPr dirty="0"/>
          </a:p>
        </p:txBody>
      </p:sp>
      <p:sp>
        <p:nvSpPr>
          <p:cNvPr id="219" name="Google Shape;219;p7"/>
          <p:cNvSpPr txBox="1">
            <a:spLocks noGrp="1"/>
          </p:cNvSpPr>
          <p:nvPr>
            <p:ph type="body" idx="1"/>
          </p:nvPr>
        </p:nvSpPr>
        <p:spPr>
          <a:xfrm>
            <a:off x="1021862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1 – Locate all circles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Uses Hough Circles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2 – Define Corners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Rough pixel location found via Paint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3 – Define Known Circles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4 – Interpolate between Knowns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Uses </a:t>
            </a:r>
            <a:r>
              <a:rPr lang="en-US" dirty="0" err="1"/>
              <a:t>LinearNDInterpolater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5 – Convert Pixel to True Coordinates</a:t>
            </a:r>
            <a:endParaRPr dirty="0"/>
          </a:p>
        </p:txBody>
      </p:sp>
      <p:pic>
        <p:nvPicPr>
          <p:cNvPr id="220" name="Google Shape;220;p7"/>
          <p:cNvPicPr preferRelativeResize="0">
            <a:picLocks noGrp="1"/>
          </p:cNvPicPr>
          <p:nvPr>
            <p:ph type="body" idx="2"/>
          </p:nvPr>
        </p:nvPicPr>
        <p:blipFill>
          <a:blip r:embed="rId3"/>
          <a:srcRect/>
          <a:stretch/>
        </p:blipFill>
        <p:spPr>
          <a:xfrm>
            <a:off x="5624946" y="1954108"/>
            <a:ext cx="6035040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7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346089-86A5-45AD-821D-59FB213F1C5C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7" name="Google Shape;107;p1">
              <a:extLst>
                <a:ext uri="{FF2B5EF4-FFF2-40B4-BE49-F238E27FC236}">
                  <a16:creationId xmlns:a16="http://schemas.microsoft.com/office/drawing/2014/main" id="{4E51FD30-9F26-44EC-95CB-C2E2898842B0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24F6F278-3563-4EE0-A109-020F9386D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2719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Calibration Technique</a:t>
            </a:r>
            <a:endParaRPr dirty="0"/>
          </a:p>
        </p:txBody>
      </p:sp>
      <p:sp>
        <p:nvSpPr>
          <p:cNvPr id="219" name="Google Shape;219;p7"/>
          <p:cNvSpPr txBox="1">
            <a:spLocks noGrp="1"/>
          </p:cNvSpPr>
          <p:nvPr>
            <p:ph type="body" idx="1"/>
          </p:nvPr>
        </p:nvSpPr>
        <p:spPr>
          <a:xfrm>
            <a:off x="1021862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1 – Locate all circles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Uses Hough Circles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2 – Define Corners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Rough pixel location found via Paint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3 – Define Known Circles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4 – Interpolate between Knowns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Uses </a:t>
            </a:r>
            <a:r>
              <a:rPr lang="en-US" dirty="0" err="1"/>
              <a:t>LinearNDInterpolater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5 – Convert Pixel to True Coordinates</a:t>
            </a:r>
            <a:endParaRPr dirty="0"/>
          </a:p>
        </p:txBody>
      </p:sp>
      <p:pic>
        <p:nvPicPr>
          <p:cNvPr id="220" name="Google Shape;220;p7"/>
          <p:cNvPicPr preferRelativeResize="0">
            <a:picLocks noGrp="1"/>
          </p:cNvPicPr>
          <p:nvPr>
            <p:ph type="body" idx="2"/>
          </p:nvPr>
        </p:nvPicPr>
        <p:blipFill>
          <a:blip r:embed="rId3"/>
          <a:srcRect/>
          <a:stretch/>
        </p:blipFill>
        <p:spPr>
          <a:xfrm>
            <a:off x="5624946" y="1954108"/>
            <a:ext cx="6035040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7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346089-86A5-45AD-821D-59FB213F1C5C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7" name="Google Shape;107;p1">
              <a:extLst>
                <a:ext uri="{FF2B5EF4-FFF2-40B4-BE49-F238E27FC236}">
                  <a16:creationId xmlns:a16="http://schemas.microsoft.com/office/drawing/2014/main" id="{4E51FD30-9F26-44EC-95CB-C2E2898842B0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24F6F278-3563-4EE0-A109-020F9386D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0892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E5745B93-88E4-43A9-8BBF-EBF87F43A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569" y="1845459"/>
            <a:ext cx="5796861" cy="4347645"/>
          </a:xfrm>
          <a:prstGeom prst="rect">
            <a:avLst/>
          </a:prstGeom>
        </p:spPr>
      </p:pic>
      <p:sp>
        <p:nvSpPr>
          <p:cNvPr id="234" name="Google Shape;234;p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Analysis Technique</a:t>
            </a:r>
            <a:endParaRPr dirty="0"/>
          </a:p>
        </p:txBody>
      </p:sp>
      <p:sp>
        <p:nvSpPr>
          <p:cNvPr id="237" name="Google Shape;237;p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A3D310-74BF-4A8B-8B30-2A3D731C359D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0" name="Google Shape;107;p1">
              <a:extLst>
                <a:ext uri="{FF2B5EF4-FFF2-40B4-BE49-F238E27FC236}">
                  <a16:creationId xmlns:a16="http://schemas.microsoft.com/office/drawing/2014/main" id="{41968FDA-E9BE-4BA7-8BCB-11A93E7CABBE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7D3365A3-E084-4D7B-B1C6-728DF7CF3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F81127B7-4926-406C-89F9-2A2D6CC0FCD6}"/>
              </a:ext>
            </a:extLst>
          </p:cNvPr>
          <p:cNvSpPr/>
          <p:nvPr/>
        </p:nvSpPr>
        <p:spPr>
          <a:xfrm>
            <a:off x="4450080" y="2397760"/>
            <a:ext cx="3291840" cy="3291840"/>
          </a:xfrm>
          <a:prstGeom prst="ellipse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F84FBCA-989B-47BC-8D35-FAB1F42E28F4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6258560" y="4084320"/>
            <a:ext cx="2939070" cy="5746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3F08A9C-2800-4D4E-AD35-63B1DFB9F2DF}"/>
              </a:ext>
            </a:extLst>
          </p:cNvPr>
          <p:cNvSpPr txBox="1"/>
          <p:nvPr/>
        </p:nvSpPr>
        <p:spPr>
          <a:xfrm>
            <a:off x="9197630" y="4197311"/>
            <a:ext cx="2201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Determine </a:t>
            </a:r>
            <a:r>
              <a:rPr lang="en-US" sz="1800" dirty="0" err="1"/>
              <a:t>centre</a:t>
            </a:r>
            <a:r>
              <a:rPr lang="en-US" sz="1800" dirty="0"/>
              <a:t> of maximum possible circle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E51E99-1AF5-4203-B19C-44421DE56288}"/>
              </a:ext>
            </a:extLst>
          </p:cNvPr>
          <p:cNvCxnSpPr>
            <a:cxnSpLocks/>
            <a:endCxn id="16" idx="0"/>
          </p:cNvCxnSpPr>
          <p:nvPr/>
        </p:nvCxnSpPr>
        <p:spPr>
          <a:xfrm flipV="1">
            <a:off x="1097280" y="2397760"/>
            <a:ext cx="4998720" cy="16865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426C285-DCF1-46CD-8570-8D8A6E81D64C}"/>
              </a:ext>
            </a:extLst>
          </p:cNvPr>
          <p:cNvCxnSpPr>
            <a:cxnSpLocks/>
          </p:cNvCxnSpPr>
          <p:nvPr/>
        </p:nvCxnSpPr>
        <p:spPr>
          <a:xfrm>
            <a:off x="1097280" y="4084320"/>
            <a:ext cx="49580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8305AAF-993C-404E-B2CC-3A4350DCEF28}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1893425" y="3931920"/>
            <a:ext cx="0" cy="608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461DD02-CC7A-44D1-8301-525951488045}"/>
              </a:ext>
            </a:extLst>
          </p:cNvPr>
          <p:cNvSpPr txBox="1"/>
          <p:nvPr/>
        </p:nvSpPr>
        <p:spPr>
          <a:xfrm>
            <a:off x="792480" y="4540502"/>
            <a:ext cx="22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cos(theta) limit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7F8A7EB-158D-499B-A8DC-1132801E61AB}"/>
              </a:ext>
            </a:extLst>
          </p:cNvPr>
          <p:cNvSpPr txBox="1"/>
          <p:nvPr/>
        </p:nvSpPr>
        <p:spPr>
          <a:xfrm>
            <a:off x="9197630" y="1931015"/>
            <a:ext cx="22018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Point Source –</a:t>
            </a:r>
          </a:p>
          <a:p>
            <a:endParaRPr lang="en-US" sz="1800" dirty="0"/>
          </a:p>
          <a:p>
            <a:r>
              <a:rPr lang="en-US" sz="1800" dirty="0"/>
              <a:t>Uniform distribution in both cos(theta) and phi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A3D310-74BF-4A8B-8B30-2A3D731C359D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0" name="Google Shape;107;p1">
              <a:extLst>
                <a:ext uri="{FF2B5EF4-FFF2-40B4-BE49-F238E27FC236}">
                  <a16:creationId xmlns:a16="http://schemas.microsoft.com/office/drawing/2014/main" id="{41968FDA-E9BE-4BA7-8BCB-11A93E7CABB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10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7D3365A3-E084-4D7B-B1C6-728DF7CF3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65FDE91-11F0-4ED6-BA46-B2D967F4B5E9}"/>
              </a:ext>
            </a:extLst>
          </p:cNvPr>
          <p:cNvGrpSpPr/>
          <p:nvPr/>
        </p:nvGrpSpPr>
        <p:grpSpPr>
          <a:xfrm>
            <a:off x="376154" y="178504"/>
            <a:ext cx="7680726" cy="6389271"/>
            <a:chOff x="1796894" y="130278"/>
            <a:chExt cx="7387992" cy="6389271"/>
          </a:xfrm>
        </p:grpSpPr>
        <p:pic>
          <p:nvPicPr>
            <p:cNvPr id="12" name="Picture 11" descr="Chart, histogram&#10;&#10;Description automatically generated">
              <a:extLst>
                <a:ext uri="{FF2B5EF4-FFF2-40B4-BE49-F238E27FC236}">
                  <a16:creationId xmlns:a16="http://schemas.microsoft.com/office/drawing/2014/main" id="{DA31A12B-FBA6-4CEC-ABB5-8641E43EB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96894" y="130278"/>
              <a:ext cx="4847482" cy="3012910"/>
            </a:xfrm>
            <a:prstGeom prst="rect">
              <a:avLst/>
            </a:prstGeom>
          </p:spPr>
        </p:pic>
        <p:pic>
          <p:nvPicPr>
            <p:cNvPr id="14" name="Picture 13" descr="Chart, histogram&#10;&#10;Description automatically generated">
              <a:extLst>
                <a:ext uri="{FF2B5EF4-FFF2-40B4-BE49-F238E27FC236}">
                  <a16:creationId xmlns:a16="http://schemas.microsoft.com/office/drawing/2014/main" id="{7BD2AE8D-03B7-40D2-97E5-E3A8998B8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5995508" y="3295244"/>
              <a:ext cx="3612189" cy="2766567"/>
            </a:xfrm>
            <a:prstGeom prst="rect">
              <a:avLst/>
            </a:prstGeom>
          </p:spPr>
        </p:pic>
        <p:pic>
          <p:nvPicPr>
            <p:cNvPr id="13" name="Picture 12" descr="Chart&#10;&#10;Description automatically generated">
              <a:extLst>
                <a:ext uri="{FF2B5EF4-FFF2-40B4-BE49-F238E27FC236}">
                  <a16:creationId xmlns:a16="http://schemas.microsoft.com/office/drawing/2014/main" id="{E5BDB5B8-1FCD-4D2E-A01D-6000D2BF6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96894" y="2883938"/>
              <a:ext cx="4847482" cy="3635611"/>
            </a:xfrm>
            <a:prstGeom prst="rect">
              <a:avLst/>
            </a:prstGeom>
          </p:spPr>
        </p:pic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F097593-C7A5-43F8-9124-36DFDFF7FB07}"/>
              </a:ext>
            </a:extLst>
          </p:cNvPr>
          <p:cNvCxnSpPr>
            <a:cxnSpLocks/>
          </p:cNvCxnSpPr>
          <p:nvPr/>
        </p:nvCxnSpPr>
        <p:spPr>
          <a:xfrm>
            <a:off x="2509520" y="2296160"/>
            <a:ext cx="0" cy="416362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F3B137D-9023-455E-989A-FF280554DEF0}"/>
              </a:ext>
            </a:extLst>
          </p:cNvPr>
          <p:cNvCxnSpPr>
            <a:cxnSpLocks/>
          </p:cNvCxnSpPr>
          <p:nvPr/>
        </p:nvCxnSpPr>
        <p:spPr>
          <a:xfrm>
            <a:off x="3413760" y="2296160"/>
            <a:ext cx="0" cy="416362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32AA8C-7834-4A79-A508-BDAE43DFC060}"/>
              </a:ext>
            </a:extLst>
          </p:cNvPr>
          <p:cNvCxnSpPr>
            <a:cxnSpLocks/>
          </p:cNvCxnSpPr>
          <p:nvPr/>
        </p:nvCxnSpPr>
        <p:spPr>
          <a:xfrm>
            <a:off x="589280" y="5240585"/>
            <a:ext cx="491744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13ED7C3-C1FA-4A77-B4D6-F64AF94F63B7}"/>
              </a:ext>
            </a:extLst>
          </p:cNvPr>
          <p:cNvCxnSpPr>
            <a:cxnSpLocks/>
          </p:cNvCxnSpPr>
          <p:nvPr/>
        </p:nvCxnSpPr>
        <p:spPr>
          <a:xfrm>
            <a:off x="589280" y="4305865"/>
            <a:ext cx="491744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81D7C0B-F78E-4CA2-B708-743432C45B6C}"/>
              </a:ext>
            </a:extLst>
          </p:cNvPr>
          <p:cNvCxnSpPr>
            <a:cxnSpLocks/>
          </p:cNvCxnSpPr>
          <p:nvPr/>
        </p:nvCxnSpPr>
        <p:spPr>
          <a:xfrm>
            <a:off x="792480" y="4752905"/>
            <a:ext cx="684693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C8CDED-35D1-4155-B621-95BF5CEA6244}"/>
              </a:ext>
            </a:extLst>
          </p:cNvPr>
          <p:cNvCxnSpPr>
            <a:cxnSpLocks/>
          </p:cNvCxnSpPr>
          <p:nvPr/>
        </p:nvCxnSpPr>
        <p:spPr>
          <a:xfrm>
            <a:off x="2966720" y="680720"/>
            <a:ext cx="0" cy="565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79BAB0D-BB6F-4598-9326-9DCA0DA5DC7F}"/>
              </a:ext>
            </a:extLst>
          </p:cNvPr>
          <p:cNvSpPr txBox="1"/>
          <p:nvPr/>
        </p:nvSpPr>
        <p:spPr>
          <a:xfrm>
            <a:off x="8218300" y="2874704"/>
            <a:ext cx="33844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Isolate Full Width at Half Maximum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Approximate isolated data as Gaussian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Fit Gaussians to each data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Extract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centres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of Gaussian as the pixel coordinates of the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of the light distribution</a:t>
            </a:r>
          </a:p>
        </p:txBody>
      </p:sp>
    </p:spTree>
    <p:extLst>
      <p:ext uri="{BB962C8B-B14F-4D97-AF65-F5344CB8AC3E}">
        <p14:creationId xmlns:p14="http://schemas.microsoft.com/office/powerpoint/2010/main" val="157126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Simulation Results</a:t>
            </a:r>
            <a:endParaRPr dirty="0"/>
          </a:p>
        </p:txBody>
      </p:sp>
      <p:pic>
        <p:nvPicPr>
          <p:cNvPr id="246" name="Google Shape;246;p10"/>
          <p:cNvPicPr preferRelativeResize="0">
            <a:picLocks noGrp="1"/>
          </p:cNvPicPr>
          <p:nvPr>
            <p:ph type="body" idx="1"/>
          </p:nvPr>
        </p:nvPicPr>
        <p:blipFill>
          <a:blip r:embed="rId3"/>
          <a:srcRect/>
          <a:stretch/>
        </p:blipFill>
        <p:spPr>
          <a:xfrm>
            <a:off x="426720" y="1845458"/>
            <a:ext cx="5770880" cy="427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0"/>
          <p:cNvPicPr preferRelativeResize="0">
            <a:picLocks noGrp="1"/>
          </p:cNvPicPr>
          <p:nvPr>
            <p:ph type="body" idx="2"/>
          </p:nvPr>
        </p:nvPicPr>
        <p:blipFill>
          <a:blip r:embed="rId4"/>
          <a:srcRect/>
          <a:stretch/>
        </p:blipFill>
        <p:spPr>
          <a:xfrm>
            <a:off x="6197600" y="1845459"/>
            <a:ext cx="5661025" cy="4272676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C9B9717-5EC0-4B4A-99FB-52B88634F31C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9" name="Google Shape;107;p1">
              <a:extLst>
                <a:ext uri="{FF2B5EF4-FFF2-40B4-BE49-F238E27FC236}">
                  <a16:creationId xmlns:a16="http://schemas.microsoft.com/office/drawing/2014/main" id="{B001E679-B82C-4D86-8BBC-BB63C43AFF8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32C1BE49-464F-4EC9-92FF-7A0106687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72A21E7-26E7-4F74-9592-982E545D2CCF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4297680" y="2987040"/>
            <a:ext cx="1899920" cy="27617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062E5C7-CD4D-4FD6-91C1-06833F9D9BB4}"/>
              </a:ext>
            </a:extLst>
          </p:cNvPr>
          <p:cNvSpPr txBox="1"/>
          <p:nvPr/>
        </p:nvSpPr>
        <p:spPr>
          <a:xfrm>
            <a:off x="3870960" y="5748803"/>
            <a:ext cx="465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Uniform distributions in both cos(theta) and phi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210F01-B364-4FDB-A2BE-29993C6E439C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197600" y="2834640"/>
            <a:ext cx="2204720" cy="29141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	     Example Test Results : d = 5 in</a:t>
            </a:r>
            <a:endParaRPr dirty="0"/>
          </a:p>
        </p:txBody>
      </p:sp>
      <p:pic>
        <p:nvPicPr>
          <p:cNvPr id="246" name="Google Shape;246;p10"/>
          <p:cNvPicPr preferRelativeResize="0">
            <a:picLocks noGrp="1"/>
          </p:cNvPicPr>
          <p:nvPr>
            <p:ph type="body" idx="1"/>
          </p:nvPr>
        </p:nvPicPr>
        <p:blipFill>
          <a:blip r:embed="rId3"/>
          <a:srcRect/>
          <a:stretch/>
        </p:blipFill>
        <p:spPr>
          <a:xfrm>
            <a:off x="335122" y="1845459"/>
            <a:ext cx="5696901" cy="4272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0"/>
          <p:cNvPicPr preferRelativeResize="0">
            <a:picLocks noGrp="1"/>
          </p:cNvPicPr>
          <p:nvPr>
            <p:ph type="body" idx="2"/>
          </p:nvPr>
        </p:nvPicPr>
        <p:blipFill>
          <a:blip r:embed="rId4"/>
          <a:srcRect/>
          <a:stretch/>
        </p:blipFill>
        <p:spPr>
          <a:xfrm>
            <a:off x="6275359" y="1888072"/>
            <a:ext cx="5583266" cy="4187449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C9B9717-5EC0-4B4A-99FB-52B88634F31C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9" name="Google Shape;107;p1">
              <a:extLst>
                <a:ext uri="{FF2B5EF4-FFF2-40B4-BE49-F238E27FC236}">
                  <a16:creationId xmlns:a16="http://schemas.microsoft.com/office/drawing/2014/main" id="{B001E679-B82C-4D86-8BBC-BB63C43AFF8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32C1BE49-464F-4EC9-92FF-7A0106687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3FBAD28C-1145-4B7F-803B-6608EF763F3F}"/>
              </a:ext>
            </a:extLst>
          </p:cNvPr>
          <p:cNvSpPr/>
          <p:nvPr/>
        </p:nvSpPr>
        <p:spPr>
          <a:xfrm>
            <a:off x="2865624" y="2726541"/>
            <a:ext cx="914400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6EC36E-9011-41F7-805E-0D7C1F404950}"/>
              </a:ext>
            </a:extLst>
          </p:cNvPr>
          <p:cNvSpPr/>
          <p:nvPr/>
        </p:nvSpPr>
        <p:spPr>
          <a:xfrm>
            <a:off x="9066992" y="2273002"/>
            <a:ext cx="914400" cy="9144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6F6FCF2-6913-4AE2-B8E9-FB9B2300D7BA}"/>
              </a:ext>
            </a:extLst>
          </p:cNvPr>
          <p:cNvSpPr/>
          <p:nvPr/>
        </p:nvSpPr>
        <p:spPr>
          <a:xfrm>
            <a:off x="1603944" y="4714081"/>
            <a:ext cx="3159256" cy="136144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E14AFD7-D560-450C-8766-3B8A15FA6B78}"/>
              </a:ext>
            </a:extLst>
          </p:cNvPr>
          <p:cNvSpPr/>
          <p:nvPr/>
        </p:nvSpPr>
        <p:spPr>
          <a:xfrm>
            <a:off x="7397214" y="4531360"/>
            <a:ext cx="3758466" cy="1462881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1E92A67-99B3-4BA7-A745-D3EA6B57011B}"/>
              </a:ext>
            </a:extLst>
          </p:cNvPr>
          <p:cNvGrpSpPr/>
          <p:nvPr/>
        </p:nvGrpSpPr>
        <p:grpSpPr>
          <a:xfrm>
            <a:off x="202098" y="217171"/>
            <a:ext cx="2409022" cy="1743709"/>
            <a:chOff x="6525434" y="3966822"/>
            <a:chExt cx="3461455" cy="2307637"/>
          </a:xfrm>
        </p:grpSpPr>
        <p:pic>
          <p:nvPicPr>
            <p:cNvPr id="15" name="Google Shape;203;p6">
              <a:extLst>
                <a:ext uri="{FF2B5EF4-FFF2-40B4-BE49-F238E27FC236}">
                  <a16:creationId xmlns:a16="http://schemas.microsoft.com/office/drawing/2014/main" id="{589322C0-3775-4800-87B8-18A873A26A46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525434" y="3966822"/>
              <a:ext cx="3461455" cy="23076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212;p6">
              <a:extLst>
                <a:ext uri="{FF2B5EF4-FFF2-40B4-BE49-F238E27FC236}">
                  <a16:creationId xmlns:a16="http://schemas.microsoft.com/office/drawing/2014/main" id="{E228203C-4B88-47FE-B6B9-FCCE497568CA}"/>
                </a:ext>
              </a:extLst>
            </p:cNvPr>
            <p:cNvSpPr txBox="1"/>
            <p:nvPr/>
          </p:nvSpPr>
          <p:spPr>
            <a:xfrm>
              <a:off x="6701443" y="4093244"/>
              <a:ext cx="1280464" cy="442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d = 5 in</a:t>
              </a: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1120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Looking Forward</a:t>
            </a:r>
            <a:endParaRPr dirty="0"/>
          </a:p>
        </p:txBody>
      </p:sp>
      <p:sp>
        <p:nvSpPr>
          <p:cNvPr id="278" name="Google Shape;278;p13"/>
          <p:cNvSpPr txBox="1"/>
          <p:nvPr/>
        </p:nvSpPr>
        <p:spPr>
          <a:xfrm>
            <a:off x="1097280" y="1873188"/>
            <a:ext cx="1005840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Create more stable lens stand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Remove background light contribution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Model angular distribution in both cos(theta) and phi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Pass information to full simulation of IWCD tank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9" name="Google Shape;279;p1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F8D555D-7162-45FF-B205-B6BC6E7330D8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6" name="Google Shape;107;p1">
              <a:extLst>
                <a:ext uri="{FF2B5EF4-FFF2-40B4-BE49-F238E27FC236}">
                  <a16:creationId xmlns:a16="http://schemas.microsoft.com/office/drawing/2014/main" id="{E76D6E67-5031-49CB-BF8E-7146F720CCC1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7C87A0B6-0435-4ABF-9F7A-7E39CA15E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222B2BC0-8777-45FB-98D1-F724E7F560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5905" y="3907256"/>
            <a:ext cx="3086578" cy="230995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Questions?</a:t>
            </a:r>
            <a:endParaRPr dirty="0"/>
          </a:p>
        </p:txBody>
      </p:sp>
      <p:sp>
        <p:nvSpPr>
          <p:cNvPr id="285" name="Google Shape;285;p1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0818CF-5E26-4189-B32D-3D486AF1A9EB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5" name="Google Shape;107;p1">
              <a:extLst>
                <a:ext uri="{FF2B5EF4-FFF2-40B4-BE49-F238E27FC236}">
                  <a16:creationId xmlns:a16="http://schemas.microsoft.com/office/drawing/2014/main" id="{9DD99745-3948-4DF2-A249-CA344BF73E1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5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6154D345-B6D9-4306-B431-F3C3B6213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sp>
        <p:nvSpPr>
          <p:cNvPr id="7" name="Google Shape;284;p14">
            <a:extLst>
              <a:ext uri="{FF2B5EF4-FFF2-40B4-BE49-F238E27FC236}">
                <a16:creationId xmlns:a16="http://schemas.microsoft.com/office/drawing/2014/main" id="{975D60B0-2CE7-475B-8AC7-0EB864743602}"/>
              </a:ext>
            </a:extLst>
          </p:cNvPr>
          <p:cNvSpPr txBox="1">
            <a:spLocks/>
          </p:cNvSpPr>
          <p:nvPr/>
        </p:nvSpPr>
        <p:spPr>
          <a:xfrm>
            <a:off x="1154083" y="3429000"/>
            <a:ext cx="10058400" cy="2107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4800"/>
            </a:pPr>
            <a:r>
              <a:rPr lang="en-US" sz="6600" dirty="0">
                <a:solidFill>
                  <a:srgbClr val="0070C0"/>
                </a:solidFill>
              </a:rPr>
              <a:t>Thank you!</a:t>
            </a:r>
          </a:p>
          <a:p>
            <a:pPr algn="ctr">
              <a:buSzPts val="4800"/>
            </a:pPr>
            <a:endParaRPr lang="en-US" sz="6600" dirty="0">
              <a:solidFill>
                <a:srgbClr val="0070C0"/>
              </a:solidFill>
            </a:endParaRPr>
          </a:p>
          <a:p>
            <a:pPr algn="ctr">
              <a:buSzPts val="4800"/>
            </a:pPr>
            <a:r>
              <a:rPr lang="en-US" sz="6600" dirty="0">
                <a:solidFill>
                  <a:srgbClr val="0070C0"/>
                </a:solidFill>
              </a:rPr>
              <a:t>Merci!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Neutrinos and Hyper-</a:t>
            </a:r>
            <a:r>
              <a:rPr lang="en-US" dirty="0" err="1"/>
              <a:t>Kamiokande</a:t>
            </a:r>
            <a:endParaRPr dirty="0"/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116" name="Google Shape;116;p2"/>
          <p:cNvPicPr preferRelativeResize="0"/>
          <p:nvPr/>
        </p:nvPicPr>
        <p:blipFill>
          <a:blip r:embed="rId3"/>
          <a:srcRect/>
          <a:stretch/>
        </p:blipFill>
        <p:spPr>
          <a:xfrm>
            <a:off x="4620316" y="3864357"/>
            <a:ext cx="2919943" cy="2308284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"/>
          <p:cNvSpPr txBox="1"/>
          <p:nvPr/>
        </p:nvSpPr>
        <p:spPr>
          <a:xfrm>
            <a:off x="1239139" y="1798356"/>
            <a:ext cx="6340011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Neutrinos only interact through the weak force</a:t>
            </a:r>
            <a:endParaRPr sz="2400"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There are multiple potential </a:t>
            </a:r>
            <a:r>
              <a:rPr lang="en-US" sz="24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flavour</a:t>
            </a: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and mass states, and a neutrino particle can oscillate between the various states.</a:t>
            </a:r>
            <a:endParaRPr sz="2400" dirty="0"/>
          </a:p>
        </p:txBody>
      </p:sp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6E5AD84-D867-40D6-BD63-291066DED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273" y="2002991"/>
            <a:ext cx="4042166" cy="3859224"/>
          </a:xfrm>
          <a:prstGeom prst="rect">
            <a:avLst/>
          </a:prstGeom>
        </p:spPr>
      </p:pic>
      <p:sp>
        <p:nvSpPr>
          <p:cNvPr id="15" name="Google Shape;117;p2">
            <a:extLst>
              <a:ext uri="{FF2B5EF4-FFF2-40B4-BE49-F238E27FC236}">
                <a16:creationId xmlns:a16="http://schemas.microsoft.com/office/drawing/2014/main" id="{42F2A397-44EB-45BA-BE64-33E90C336C05}"/>
              </a:ext>
            </a:extLst>
          </p:cNvPr>
          <p:cNvSpPr txBox="1"/>
          <p:nvPr/>
        </p:nvSpPr>
        <p:spPr>
          <a:xfrm>
            <a:off x="1239139" y="3932603"/>
            <a:ext cx="3406857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Hyper-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Kamiokande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HyperK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 experiment employs water-Cherenkov detectors to study this phenomenon. 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B5A45A8-2F14-4AF5-837F-A45EE0B1F947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20" name="Google Shape;107;p1">
              <a:extLst>
                <a:ext uri="{FF2B5EF4-FFF2-40B4-BE49-F238E27FC236}">
                  <a16:creationId xmlns:a16="http://schemas.microsoft.com/office/drawing/2014/main" id="{27F728A0-6A12-46EF-872E-AC3B08344634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Picture 20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FAEE5748-D897-4695-BA23-9A1E1C3F0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 err="1"/>
              <a:t>HyperK’s</a:t>
            </a:r>
            <a:r>
              <a:rPr lang="en-US" dirty="0"/>
              <a:t> Intermediate Detector</a:t>
            </a:r>
            <a:endParaRPr dirty="0"/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9" name="Google Shape;117;p2">
            <a:extLst>
              <a:ext uri="{FF2B5EF4-FFF2-40B4-BE49-F238E27FC236}">
                <a16:creationId xmlns:a16="http://schemas.microsoft.com/office/drawing/2014/main" id="{91C5D102-9972-4BFE-8140-F104424FDE43}"/>
              </a:ext>
            </a:extLst>
          </p:cNvPr>
          <p:cNvSpPr txBox="1"/>
          <p:nvPr/>
        </p:nvSpPr>
        <p:spPr>
          <a:xfrm>
            <a:off x="6546513" y="1836435"/>
            <a:ext cx="4981909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The Intermediate Water-Cherenkov Detector (IWCD) is a close-to-source detector of much smaller volume than the main </a:t>
            </a:r>
            <a:r>
              <a:rPr lang="en-US" sz="24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HyperK</a:t>
            </a: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tank.</a:t>
            </a:r>
          </a:p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endParaRPr lang="en-US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Will be lined with </a:t>
            </a:r>
            <a:r>
              <a:rPr lang="en-US" sz="2400" dirty="0" err="1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mPMTs</a:t>
            </a: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that will reconstruct the interaction vertex and other properties of events</a:t>
            </a:r>
          </a:p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endParaRPr lang="en-US" sz="24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24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Due to small size, high timing precision and photogrammetry are necessary for vertex reconstruction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1CEBFAC-6D58-4799-B202-8B5948CB75CF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2" name="Google Shape;107;p1">
              <a:extLst>
                <a:ext uri="{FF2B5EF4-FFF2-40B4-BE49-F238E27FC236}">
                  <a16:creationId xmlns:a16="http://schemas.microsoft.com/office/drawing/2014/main" id="{0BA14682-1434-4E7B-BE2B-3E08B70718CC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BFB13311-12CC-4159-8F52-6CA5C0E12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5029209-FB5F-417B-AEBB-AAD9085C213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63578" y="1845459"/>
            <a:ext cx="5882935" cy="393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984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BCFB7F2-2748-43A0-AAE8-4E48F6FBF2CA}"/>
              </a:ext>
            </a:extLst>
          </p:cNvPr>
          <p:cNvGrpSpPr/>
          <p:nvPr/>
        </p:nvGrpSpPr>
        <p:grpSpPr>
          <a:xfrm>
            <a:off x="6494268" y="1906695"/>
            <a:ext cx="4235273" cy="2392565"/>
            <a:chOff x="1103051" y="1924528"/>
            <a:chExt cx="5244484" cy="2839269"/>
          </a:xfrm>
        </p:grpSpPr>
        <p:pic>
          <p:nvPicPr>
            <p:cNvPr id="124" name="Google Shape;124;p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103051" y="1924528"/>
              <a:ext cx="5244484" cy="28338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3"/>
            <p:cNvSpPr txBox="1"/>
            <p:nvPr/>
          </p:nvSpPr>
          <p:spPr>
            <a:xfrm>
              <a:off x="5321794" y="4215985"/>
              <a:ext cx="1025741" cy="5478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M. </a:t>
              </a:r>
              <a:r>
                <a:rPr lang="en-US" sz="1200" i="1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Pavin</a:t>
              </a:r>
              <a:r>
                <a:rPr lang="en-US" sz="12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, R. Gaur</a:t>
              </a:r>
              <a:endParaRPr dirty="0"/>
            </a:p>
          </p:txBody>
        </p:sp>
      </p:grpSp>
      <p:pic>
        <p:nvPicPr>
          <p:cNvPr id="3" name="Picture 2" descr="A picture containing indoor, variety, several, arranged&#10;&#10;Description automatically generated">
            <a:extLst>
              <a:ext uri="{FF2B5EF4-FFF2-40B4-BE49-F238E27FC236}">
                <a16:creationId xmlns:a16="http://schemas.microsoft.com/office/drawing/2014/main" id="{2A5FEB73-D92C-478F-9815-961CE0EE9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" y="1908988"/>
            <a:ext cx="4334554" cy="4281206"/>
          </a:xfrm>
          <a:prstGeom prst="rect">
            <a:avLst/>
          </a:prstGeom>
        </p:spPr>
      </p:pic>
      <p:sp>
        <p:nvSpPr>
          <p:cNvPr id="122" name="Google Shape;122;p3"/>
          <p:cNvSpPr txBox="1"/>
          <p:nvPr/>
        </p:nvSpPr>
        <p:spPr>
          <a:xfrm>
            <a:off x="5940771" y="4468596"/>
            <a:ext cx="5342269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calibration LEDs beneath sealed dome; powered and controlled by interior electronics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12 directional LEDs for photogrammetry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1 pulsed LED for timing calibration</a:t>
            </a:r>
            <a:endParaRPr lang="en-US" sz="1800"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Purpose - LEDs for Calibration</a:t>
            </a:r>
            <a:endParaRPr dirty="0"/>
          </a:p>
        </p:txBody>
      </p:sp>
      <p:sp>
        <p:nvSpPr>
          <p:cNvPr id="132" name="Google Shape;132;p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527086-D967-4AF1-A9CF-A950EF9EBE0B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6" name="Google Shape;107;p1">
              <a:extLst>
                <a:ext uri="{FF2B5EF4-FFF2-40B4-BE49-F238E27FC236}">
                  <a16:creationId xmlns:a16="http://schemas.microsoft.com/office/drawing/2014/main" id="{87615E7C-62EB-4CE6-8B4A-4910244CE2C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8FE1F395-4B29-4DDA-B41F-47A1BF771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cxnSp>
        <p:nvCxnSpPr>
          <p:cNvPr id="19" name="Google Shape;129;p3">
            <a:extLst>
              <a:ext uri="{FF2B5EF4-FFF2-40B4-BE49-F238E27FC236}">
                <a16:creationId xmlns:a16="http://schemas.microsoft.com/office/drawing/2014/main" id="{84512E5B-EE09-4F56-82DB-EF97908AF1F1}"/>
              </a:ext>
            </a:extLst>
          </p:cNvPr>
          <p:cNvCxnSpPr>
            <a:cxnSpLocks/>
          </p:cNvCxnSpPr>
          <p:nvPr/>
        </p:nvCxnSpPr>
        <p:spPr>
          <a:xfrm flipH="1" flipV="1">
            <a:off x="3685880" y="3629320"/>
            <a:ext cx="2254891" cy="2384981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3" name="Google Shape;129;p3">
            <a:extLst>
              <a:ext uri="{FF2B5EF4-FFF2-40B4-BE49-F238E27FC236}">
                <a16:creationId xmlns:a16="http://schemas.microsoft.com/office/drawing/2014/main" id="{A8C42928-A1CE-446E-8163-733B33CD8790}"/>
              </a:ext>
            </a:extLst>
          </p:cNvPr>
          <p:cNvCxnSpPr>
            <a:cxnSpLocks/>
            <a:stCxn id="122" idx="1"/>
          </p:cNvCxnSpPr>
          <p:nvPr/>
        </p:nvCxnSpPr>
        <p:spPr>
          <a:xfrm flipH="1" flipV="1">
            <a:off x="5144234" y="4468596"/>
            <a:ext cx="796537" cy="1015643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" name="Google Shape;129;p3">
            <a:extLst>
              <a:ext uri="{FF2B5EF4-FFF2-40B4-BE49-F238E27FC236}">
                <a16:creationId xmlns:a16="http://schemas.microsoft.com/office/drawing/2014/main" id="{9C085955-04DF-4D8E-BB6F-9AEF9122230B}"/>
              </a:ext>
            </a:extLst>
          </p:cNvPr>
          <p:cNvCxnSpPr>
            <a:cxnSpLocks/>
            <a:stCxn id="122" idx="1"/>
          </p:cNvCxnSpPr>
          <p:nvPr/>
        </p:nvCxnSpPr>
        <p:spPr>
          <a:xfrm flipH="1" flipV="1">
            <a:off x="5144234" y="3506771"/>
            <a:ext cx="796537" cy="1977468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22;p3">
            <a:extLst>
              <a:ext uri="{FF2B5EF4-FFF2-40B4-BE49-F238E27FC236}">
                <a16:creationId xmlns:a16="http://schemas.microsoft.com/office/drawing/2014/main" id="{E001B68A-0D5A-439F-A310-D72C96BD4BFE}"/>
              </a:ext>
            </a:extLst>
          </p:cNvPr>
          <p:cNvSpPr txBox="1"/>
          <p:nvPr/>
        </p:nvSpPr>
        <p:spPr>
          <a:xfrm>
            <a:off x="6096000" y="1908988"/>
            <a:ext cx="5342269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Light transported from LEDs below PMTs to surface of dome by light guides and emitted through attached lens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Must fully quantify the affect of lens and light guide on calibration light</a:t>
            </a:r>
            <a:endParaRPr lang="en-US" sz="1800" dirty="0"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indoor, variety, several, arranged&#10;&#10;Description automatically generated">
            <a:extLst>
              <a:ext uri="{FF2B5EF4-FFF2-40B4-BE49-F238E27FC236}">
                <a16:creationId xmlns:a16="http://schemas.microsoft.com/office/drawing/2014/main" id="{2A5FEB73-D92C-478F-9815-961CE0EE9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" y="1908988"/>
            <a:ext cx="4334554" cy="4281206"/>
          </a:xfrm>
          <a:prstGeom prst="rect">
            <a:avLst/>
          </a:prstGeom>
        </p:spPr>
      </p:pic>
      <p:sp>
        <p:nvSpPr>
          <p:cNvPr id="123" name="Google Shape;123;p3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Purpose - LEDs for Calibration</a:t>
            </a:r>
            <a:endParaRPr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7D48BAB-6427-4504-88B2-6DC2BF95BA54}"/>
              </a:ext>
            </a:extLst>
          </p:cNvPr>
          <p:cNvGrpSpPr/>
          <p:nvPr/>
        </p:nvGrpSpPr>
        <p:grpSpPr>
          <a:xfrm>
            <a:off x="6272697" y="3730581"/>
            <a:ext cx="4761258" cy="2436995"/>
            <a:chOff x="7015135" y="4070741"/>
            <a:chExt cx="4140545" cy="20786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83C6869-96EB-4F67-B7A3-E922ABA2C237}"/>
                </a:ext>
              </a:extLst>
            </p:cNvPr>
            <p:cNvGrpSpPr/>
            <p:nvPr/>
          </p:nvGrpSpPr>
          <p:grpSpPr>
            <a:xfrm>
              <a:off x="7015135" y="4070741"/>
              <a:ext cx="4140545" cy="2078600"/>
              <a:chOff x="7015135" y="4070741"/>
              <a:chExt cx="4140545" cy="2078600"/>
            </a:xfrm>
          </p:grpSpPr>
          <p:pic>
            <p:nvPicPr>
              <p:cNvPr id="126" name="Google Shape;126;p3"/>
              <p:cNvPicPr preferRelativeResize="0"/>
              <p:nvPr/>
            </p:nvPicPr>
            <p:blipFill rotWithShape="1">
              <a:blip r:embed="rId4">
                <a:alphaModFix/>
              </a:blip>
              <a:srcRect t="23522" r="25215" b="26420"/>
              <a:stretch/>
            </p:blipFill>
            <p:spPr>
              <a:xfrm>
                <a:off x="7015135" y="4070741"/>
                <a:ext cx="4140545" cy="20786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1" name="Google Shape;131;p3"/>
              <p:cNvSpPr txBox="1"/>
              <p:nvPr/>
            </p:nvSpPr>
            <p:spPr>
              <a:xfrm>
                <a:off x="10136522" y="5872342"/>
                <a:ext cx="101915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 i="1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M. Sekatchev</a:t>
                </a:r>
                <a:endParaRPr sz="1200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7" name="Google Shape;127;p3"/>
            <p:cNvSpPr/>
            <p:nvPr/>
          </p:nvSpPr>
          <p:spPr>
            <a:xfrm>
              <a:off x="9539058" y="4607854"/>
              <a:ext cx="883326" cy="941322"/>
            </a:xfrm>
            <a:prstGeom prst="ellipse">
              <a:avLst/>
            </a:prstGeom>
            <a:noFill/>
            <a:ln w="15875" cap="flat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8" name="Google Shape;128;p3"/>
          <p:cNvSpPr txBox="1"/>
          <p:nvPr/>
        </p:nvSpPr>
        <p:spPr>
          <a:xfrm>
            <a:off x="6342059" y="3866167"/>
            <a:ext cx="3262702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Bivar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Inc. SMFLP36.0 Light Guide</a:t>
            </a:r>
            <a:endParaRPr dirty="0"/>
          </a:p>
        </p:txBody>
      </p:sp>
      <p:sp>
        <p:nvSpPr>
          <p:cNvPr id="132" name="Google Shape;132;p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527086-D967-4AF1-A9CF-A950EF9EBE0B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6" name="Google Shape;107;p1">
              <a:extLst>
                <a:ext uri="{FF2B5EF4-FFF2-40B4-BE49-F238E27FC236}">
                  <a16:creationId xmlns:a16="http://schemas.microsoft.com/office/drawing/2014/main" id="{87615E7C-62EB-4CE6-8B4A-4910244CE2C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8FE1F395-4B29-4DDA-B41F-47A1BF771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cxnSp>
        <p:nvCxnSpPr>
          <p:cNvPr id="19" name="Google Shape;129;p3">
            <a:extLst>
              <a:ext uri="{FF2B5EF4-FFF2-40B4-BE49-F238E27FC236}">
                <a16:creationId xmlns:a16="http://schemas.microsoft.com/office/drawing/2014/main" id="{FB91F03B-E4CF-4181-9B39-D4590B0DA71A}"/>
              </a:ext>
            </a:extLst>
          </p:cNvPr>
          <p:cNvCxnSpPr>
            <a:cxnSpLocks/>
            <a:stCxn id="128" idx="2"/>
          </p:cNvCxnSpPr>
          <p:nvPr/>
        </p:nvCxnSpPr>
        <p:spPr>
          <a:xfrm>
            <a:off x="7973410" y="4235458"/>
            <a:ext cx="0" cy="58461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" name="Google Shape;128;p3">
            <a:extLst>
              <a:ext uri="{FF2B5EF4-FFF2-40B4-BE49-F238E27FC236}">
                <a16:creationId xmlns:a16="http://schemas.microsoft.com/office/drawing/2014/main" id="{B3DEBF67-3EDA-4688-966C-4856135C531F}"/>
              </a:ext>
            </a:extLst>
          </p:cNvPr>
          <p:cNvSpPr txBox="1"/>
          <p:nvPr/>
        </p:nvSpPr>
        <p:spPr>
          <a:xfrm>
            <a:off x="7727355" y="5650577"/>
            <a:ext cx="185194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Lens Attachment</a:t>
            </a:r>
            <a:endParaRPr dirty="0"/>
          </a:p>
        </p:txBody>
      </p:sp>
      <p:cxnSp>
        <p:nvCxnSpPr>
          <p:cNvPr id="27" name="Google Shape;129;p3">
            <a:extLst>
              <a:ext uri="{FF2B5EF4-FFF2-40B4-BE49-F238E27FC236}">
                <a16:creationId xmlns:a16="http://schemas.microsoft.com/office/drawing/2014/main" id="{41DD16D1-8A40-43C6-86C7-5CED96717C25}"/>
              </a:ext>
            </a:extLst>
          </p:cNvPr>
          <p:cNvCxnSpPr>
            <a:cxnSpLocks/>
            <a:stCxn id="26" idx="3"/>
            <a:endCxn id="127" idx="4"/>
          </p:cNvCxnSpPr>
          <p:nvPr/>
        </p:nvCxnSpPr>
        <p:spPr>
          <a:xfrm flipV="1">
            <a:off x="9579298" y="5463930"/>
            <a:ext cx="103559" cy="371293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049346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Theory – Brightness from 2D image</a:t>
            </a:r>
            <a:endParaRPr dirty="0"/>
          </a:p>
        </p:txBody>
      </p:sp>
      <p:sp>
        <p:nvSpPr>
          <p:cNvPr id="138" name="Google Shape;138;p4"/>
          <p:cNvSpPr txBox="1"/>
          <p:nvPr/>
        </p:nvSpPr>
        <p:spPr>
          <a:xfrm>
            <a:off x="5183015" y="2281321"/>
            <a:ext cx="12484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 = (x, y, d)</a:t>
            </a:r>
            <a:endParaRPr/>
          </a:p>
        </p:txBody>
      </p:sp>
      <p:sp>
        <p:nvSpPr>
          <p:cNvPr id="139" name="Google Shape;139;p4"/>
          <p:cNvSpPr txBox="1"/>
          <p:nvPr/>
        </p:nvSpPr>
        <p:spPr>
          <a:xfrm>
            <a:off x="5231436" y="3013899"/>
            <a:ext cx="2331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endParaRPr/>
          </a:p>
        </p:txBody>
      </p:sp>
      <p:cxnSp>
        <p:nvCxnSpPr>
          <p:cNvPr id="140" name="Google Shape;140;p4"/>
          <p:cNvCxnSpPr/>
          <p:nvPr/>
        </p:nvCxnSpPr>
        <p:spPr>
          <a:xfrm>
            <a:off x="5047361" y="1897578"/>
            <a:ext cx="2533475" cy="788565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1" name="Google Shape;141;p4"/>
          <p:cNvCxnSpPr/>
          <p:nvPr/>
        </p:nvCxnSpPr>
        <p:spPr>
          <a:xfrm>
            <a:off x="5047360" y="3632002"/>
            <a:ext cx="2533475" cy="788565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2" name="Google Shape;142;p4"/>
          <p:cNvCxnSpPr/>
          <p:nvPr/>
        </p:nvCxnSpPr>
        <p:spPr>
          <a:xfrm rot="10800000">
            <a:off x="5047361" y="1897578"/>
            <a:ext cx="0" cy="1736521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3" name="Google Shape;143;p4"/>
          <p:cNvCxnSpPr/>
          <p:nvPr/>
        </p:nvCxnSpPr>
        <p:spPr>
          <a:xfrm rot="10800000">
            <a:off x="7580835" y="2684046"/>
            <a:ext cx="0" cy="1736521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" name="Google Shape;144;p4"/>
          <p:cNvCxnSpPr/>
          <p:nvPr/>
        </p:nvCxnSpPr>
        <p:spPr>
          <a:xfrm>
            <a:off x="5047360" y="2763741"/>
            <a:ext cx="2533475" cy="788565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145" name="Google Shape;145;p4"/>
          <p:cNvCxnSpPr/>
          <p:nvPr/>
        </p:nvCxnSpPr>
        <p:spPr>
          <a:xfrm rot="10800000">
            <a:off x="6314097" y="2289762"/>
            <a:ext cx="0" cy="1736521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lgDash"/>
            <a:round/>
            <a:headEnd type="none" w="sm" len="sm"/>
            <a:tailEnd type="none" w="sm" len="sm"/>
          </a:ln>
        </p:spPr>
      </p:cxnSp>
      <p:cxnSp>
        <p:nvCxnSpPr>
          <p:cNvPr id="146" name="Google Shape;146;p4"/>
          <p:cNvCxnSpPr>
            <a:endCxn id="147" idx="7"/>
          </p:cNvCxnSpPr>
          <p:nvPr/>
        </p:nvCxnSpPr>
        <p:spPr>
          <a:xfrm flipH="1">
            <a:off x="1997227" y="3158165"/>
            <a:ext cx="4317000" cy="2682600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48" name="Google Shape;148;p4"/>
          <p:cNvSpPr/>
          <p:nvPr/>
        </p:nvSpPr>
        <p:spPr>
          <a:xfrm>
            <a:off x="5726271" y="2638872"/>
            <a:ext cx="80972" cy="77762"/>
          </a:xfrm>
          <a:prstGeom prst="ellipse">
            <a:avLst/>
          </a:prstGeom>
          <a:solidFill>
            <a:srgbClr val="FF0000"/>
          </a:solidFill>
          <a:ln w="15875" cap="flat" cmpd="sng">
            <a:solidFill>
              <a:srgbClr val="5151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9" name="Google Shape;149;p4"/>
          <p:cNvCxnSpPr>
            <a:stCxn id="147" idx="7"/>
            <a:endCxn id="148" idx="3"/>
          </p:cNvCxnSpPr>
          <p:nvPr/>
        </p:nvCxnSpPr>
        <p:spPr>
          <a:xfrm rot="10800000" flipH="1">
            <a:off x="1997227" y="2705165"/>
            <a:ext cx="3741000" cy="31356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0" name="Google Shape;150;p4"/>
          <p:cNvSpPr/>
          <p:nvPr/>
        </p:nvSpPr>
        <p:spPr>
          <a:xfrm>
            <a:off x="1097282" y="5857182"/>
            <a:ext cx="871319" cy="306460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5151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1" name="Google Shape;151;p4"/>
          <p:cNvCxnSpPr>
            <a:endCxn id="148" idx="5"/>
          </p:cNvCxnSpPr>
          <p:nvPr/>
        </p:nvCxnSpPr>
        <p:spPr>
          <a:xfrm rot="10800000">
            <a:off x="5795385" y="2705246"/>
            <a:ext cx="518700" cy="452700"/>
          </a:xfrm>
          <a:prstGeom prst="straightConnector1">
            <a:avLst/>
          </a:prstGeom>
          <a:noFill/>
          <a:ln w="127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2" name="Google Shape;152;p4"/>
          <p:cNvSpPr/>
          <p:nvPr/>
        </p:nvSpPr>
        <p:spPr>
          <a:xfrm>
            <a:off x="3078833" y="4859655"/>
            <a:ext cx="175950" cy="329737"/>
          </a:xfrm>
          <a:prstGeom prst="arc">
            <a:avLst>
              <a:gd name="adj1" fmla="val 16373889"/>
              <a:gd name="adj2" fmla="val 764808"/>
            </a:avLst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4"/>
          <p:cNvSpPr/>
          <p:nvPr/>
        </p:nvSpPr>
        <p:spPr>
          <a:xfrm rot="-5400000">
            <a:off x="5955068" y="2973479"/>
            <a:ext cx="317579" cy="297322"/>
          </a:xfrm>
          <a:prstGeom prst="arc">
            <a:avLst>
              <a:gd name="adj1" fmla="val 17747291"/>
              <a:gd name="adj2" fmla="val 21176086"/>
            </a:avLst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p4"/>
          <p:cNvCxnSpPr/>
          <p:nvPr/>
        </p:nvCxnSpPr>
        <p:spPr>
          <a:xfrm rot="10800000" flipH="1">
            <a:off x="6078071" y="2803649"/>
            <a:ext cx="293284" cy="226164"/>
          </a:xfrm>
          <a:prstGeom prst="straightConnector1">
            <a:avLst/>
          </a:prstGeom>
          <a:noFill/>
          <a:ln w="12700" cap="flat" cmpd="sng">
            <a:solidFill>
              <a:srgbClr val="7030A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5" name="Google Shape;155;p4"/>
          <p:cNvSpPr txBox="1"/>
          <p:nvPr/>
        </p:nvSpPr>
        <p:spPr>
          <a:xfrm>
            <a:off x="1097280" y="5815757"/>
            <a:ext cx="8713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Source</a:t>
            </a:r>
            <a:endParaRPr/>
          </a:p>
        </p:txBody>
      </p:sp>
      <p:sp>
        <p:nvSpPr>
          <p:cNvPr id="156" name="Google Shape;156;p4"/>
          <p:cNvSpPr txBox="1"/>
          <p:nvPr/>
        </p:nvSpPr>
        <p:spPr>
          <a:xfrm>
            <a:off x="3198415" y="4674989"/>
            <a:ext cx="2973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θ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4"/>
          <p:cNvSpPr txBox="1"/>
          <p:nvPr/>
        </p:nvSpPr>
        <p:spPr>
          <a:xfrm>
            <a:off x="6285255" y="2543770"/>
            <a:ext cx="2973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ϕ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4"/>
          <p:cNvSpPr txBox="1"/>
          <p:nvPr/>
        </p:nvSpPr>
        <p:spPr>
          <a:xfrm>
            <a:off x="4100571" y="3649521"/>
            <a:ext cx="2973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endParaRPr/>
          </a:p>
        </p:txBody>
      </p:sp>
      <p:sp>
        <p:nvSpPr>
          <p:cNvPr id="159" name="Google Shape;159;p4"/>
          <p:cNvSpPr txBox="1"/>
          <p:nvPr/>
        </p:nvSpPr>
        <p:spPr>
          <a:xfrm>
            <a:off x="4264365" y="4288275"/>
            <a:ext cx="27539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/>
          </a:p>
        </p:txBody>
      </p:sp>
      <p:sp>
        <p:nvSpPr>
          <p:cNvPr id="160" name="Google Shape;160;p4"/>
          <p:cNvSpPr txBox="1"/>
          <p:nvPr/>
        </p:nvSpPr>
        <p:spPr>
          <a:xfrm>
            <a:off x="5835705" y="2969313"/>
            <a:ext cx="3154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/>
          </a:p>
        </p:txBody>
      </p:sp>
      <p:sp>
        <p:nvSpPr>
          <p:cNvPr id="161" name="Google Shape;161;p4"/>
          <p:cNvSpPr txBox="1"/>
          <p:nvPr/>
        </p:nvSpPr>
        <p:spPr>
          <a:xfrm>
            <a:off x="1928085" y="5781592"/>
            <a:ext cx="29882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endParaRPr/>
          </a:p>
        </p:txBody>
      </p:sp>
      <p:sp>
        <p:nvSpPr>
          <p:cNvPr id="147" name="Google Shape;147;p4"/>
          <p:cNvSpPr/>
          <p:nvPr/>
        </p:nvSpPr>
        <p:spPr>
          <a:xfrm>
            <a:off x="1928113" y="5829377"/>
            <a:ext cx="80972" cy="77762"/>
          </a:xfrm>
          <a:prstGeom prst="ellipse">
            <a:avLst/>
          </a:prstGeom>
          <a:solidFill>
            <a:schemeClr val="dk1"/>
          </a:solidFill>
          <a:ln w="15875" cap="flat" cmpd="sng">
            <a:solidFill>
              <a:srgbClr val="5151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2" name="Google Shape;162;p4"/>
          <p:cNvCxnSpPr>
            <a:stCxn id="147" idx="7"/>
          </p:cNvCxnSpPr>
          <p:nvPr/>
        </p:nvCxnSpPr>
        <p:spPr>
          <a:xfrm rot="10800000" flipH="1">
            <a:off x="1997227" y="5380865"/>
            <a:ext cx="745200" cy="459900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3" name="Google Shape;163;p4"/>
          <p:cNvCxnSpPr/>
          <p:nvPr/>
        </p:nvCxnSpPr>
        <p:spPr>
          <a:xfrm rot="10800000">
            <a:off x="1963889" y="5284568"/>
            <a:ext cx="11073" cy="55417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4" name="Google Shape;164;p4"/>
          <p:cNvCxnSpPr/>
          <p:nvPr/>
        </p:nvCxnSpPr>
        <p:spPr>
          <a:xfrm rot="10800000">
            <a:off x="1401605" y="5674249"/>
            <a:ext cx="569440" cy="181396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5" name="Google Shape;165;p4"/>
          <p:cNvSpPr txBox="1"/>
          <p:nvPr/>
        </p:nvSpPr>
        <p:spPr>
          <a:xfrm>
            <a:off x="1151014" y="5470178"/>
            <a:ext cx="2973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/>
          </a:p>
        </p:txBody>
      </p:sp>
      <p:sp>
        <p:nvSpPr>
          <p:cNvPr id="166" name="Google Shape;166;p4"/>
          <p:cNvSpPr txBox="1"/>
          <p:nvPr/>
        </p:nvSpPr>
        <p:spPr>
          <a:xfrm>
            <a:off x="1808082" y="4904150"/>
            <a:ext cx="29732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endParaRPr/>
          </a:p>
        </p:txBody>
      </p:sp>
      <p:sp>
        <p:nvSpPr>
          <p:cNvPr id="167" name="Google Shape;167;p4"/>
          <p:cNvSpPr txBox="1"/>
          <p:nvPr/>
        </p:nvSpPr>
        <p:spPr>
          <a:xfrm>
            <a:off x="2669114" y="5241463"/>
            <a:ext cx="27539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</a:t>
            </a:r>
            <a:endParaRPr/>
          </a:p>
        </p:txBody>
      </p:sp>
      <p:cxnSp>
        <p:nvCxnSpPr>
          <p:cNvPr id="168" name="Google Shape;168;p4"/>
          <p:cNvCxnSpPr/>
          <p:nvPr/>
        </p:nvCxnSpPr>
        <p:spPr>
          <a:xfrm flipH="1">
            <a:off x="5432320" y="2832462"/>
            <a:ext cx="331992" cy="325560"/>
          </a:xfrm>
          <a:prstGeom prst="straightConnector1">
            <a:avLst/>
          </a:prstGeom>
          <a:noFill/>
          <a:ln w="12700" cap="flat" cmpd="sng">
            <a:solidFill>
              <a:srgbClr val="7030A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9" name="Google Shape;169;p4"/>
          <p:cNvCxnSpPr/>
          <p:nvPr/>
        </p:nvCxnSpPr>
        <p:spPr>
          <a:xfrm flipH="1">
            <a:off x="6314097" y="2201625"/>
            <a:ext cx="1567377" cy="956397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70" name="Google Shape;170;p4"/>
          <p:cNvSpPr/>
          <p:nvPr/>
        </p:nvSpPr>
        <p:spPr>
          <a:xfrm>
            <a:off x="7881476" y="1906361"/>
            <a:ext cx="871319" cy="306460"/>
          </a:xfrm>
          <a:prstGeom prst="rect">
            <a:avLst/>
          </a:prstGeom>
          <a:solidFill>
            <a:schemeClr val="accent1"/>
          </a:solidFill>
          <a:ln w="15875" cap="flat" cmpd="sng">
            <a:solidFill>
              <a:srgbClr val="51515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4"/>
          <p:cNvSpPr txBox="1"/>
          <p:nvPr/>
        </p:nvSpPr>
        <p:spPr>
          <a:xfrm>
            <a:off x="7881474" y="1864936"/>
            <a:ext cx="9150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Camera</a:t>
            </a:r>
            <a:endParaRPr/>
          </a:p>
        </p:txBody>
      </p:sp>
      <p:cxnSp>
        <p:nvCxnSpPr>
          <p:cNvPr id="172" name="Google Shape;172;p4"/>
          <p:cNvCxnSpPr>
            <a:stCxn id="148" idx="4"/>
          </p:cNvCxnSpPr>
          <p:nvPr/>
        </p:nvCxnSpPr>
        <p:spPr>
          <a:xfrm>
            <a:off x="5766757" y="2716634"/>
            <a:ext cx="0" cy="268200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173" name="Google Shape;173;p4"/>
          <p:cNvSpPr txBox="1"/>
          <p:nvPr/>
        </p:nvSpPr>
        <p:spPr>
          <a:xfrm>
            <a:off x="7881474" y="3301320"/>
            <a:ext cx="3668372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Relate pixel brightness to incoming polar angle θ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pixel has corresponding (x, y) coordinates</a:t>
            </a:r>
            <a:endParaRPr/>
          </a:p>
          <a:p>
            <a:pPr marL="742950" marR="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Convert from Cartesian to Spherical to determine θ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Plot brightness vs polar angle to determine distribution</a:t>
            </a:r>
            <a:endParaRPr/>
          </a:p>
        </p:txBody>
      </p:sp>
      <p:sp>
        <p:nvSpPr>
          <p:cNvPr id="174" name="Google Shape;174;p4"/>
          <p:cNvSpPr txBox="1"/>
          <p:nvPr/>
        </p:nvSpPr>
        <p:spPr>
          <a:xfrm>
            <a:off x="1097280" y="1906361"/>
            <a:ext cx="2735867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Camera, source, and origin of target plane are all on-axis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 = the distance from the source to the origin of the target plane</a:t>
            </a:r>
            <a:endParaRPr/>
          </a:p>
        </p:txBody>
      </p:sp>
      <p:sp>
        <p:nvSpPr>
          <p:cNvPr id="175" name="Google Shape;175;p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02D622-E497-4098-82AD-6A1B191710C3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42" name="Google Shape;107;p1">
              <a:extLst>
                <a:ext uri="{FF2B5EF4-FFF2-40B4-BE49-F238E27FC236}">
                  <a16:creationId xmlns:a16="http://schemas.microsoft.com/office/drawing/2014/main" id="{7224E8E8-4F1F-4BB3-9D3B-466D57721BB5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" name="Picture 42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288D075F-E183-4F22-8736-5CEDD3D00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968" y="2076695"/>
            <a:ext cx="5158371" cy="3868778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5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Experimental Set-up</a:t>
            </a:r>
            <a:endParaRPr dirty="0"/>
          </a:p>
        </p:txBody>
      </p:sp>
      <p:pic>
        <p:nvPicPr>
          <p:cNvPr id="182" name="Google Shape;18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7478" y="2076695"/>
            <a:ext cx="5177685" cy="388326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5"/>
          <p:cNvSpPr/>
          <p:nvPr/>
        </p:nvSpPr>
        <p:spPr>
          <a:xfrm>
            <a:off x="3613202" y="2785314"/>
            <a:ext cx="1716941" cy="1074198"/>
          </a:xfrm>
          <a:prstGeom prst="ellipse">
            <a:avLst/>
          </a:prstGeom>
          <a:noFill/>
          <a:ln w="158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4" name="Google Shape;184;p5"/>
          <p:cNvCxnSpPr>
            <a:stCxn id="185" idx="0"/>
          </p:cNvCxnSpPr>
          <p:nvPr/>
        </p:nvCxnSpPr>
        <p:spPr>
          <a:xfrm rot="10800000">
            <a:off x="5226192" y="3984647"/>
            <a:ext cx="362700" cy="214200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6" name="Google Shape;186;p5"/>
          <p:cNvCxnSpPr/>
          <p:nvPr/>
        </p:nvCxnSpPr>
        <p:spPr>
          <a:xfrm flipH="1">
            <a:off x="1795244" y="2965154"/>
            <a:ext cx="493641" cy="644006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7" name="Google Shape;187;p5"/>
          <p:cNvSpPr txBox="1"/>
          <p:nvPr/>
        </p:nvSpPr>
        <p:spPr>
          <a:xfrm>
            <a:off x="6561327" y="2132734"/>
            <a:ext cx="102463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Power &amp; LED</a:t>
            </a:r>
            <a:endParaRPr/>
          </a:p>
        </p:txBody>
      </p:sp>
      <p:sp>
        <p:nvSpPr>
          <p:cNvPr id="185" name="Google Shape;185;p5"/>
          <p:cNvSpPr txBox="1"/>
          <p:nvPr/>
        </p:nvSpPr>
        <p:spPr>
          <a:xfrm>
            <a:off x="5076576" y="4198847"/>
            <a:ext cx="102463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Light Guide</a:t>
            </a:r>
            <a:endParaRPr/>
          </a:p>
        </p:txBody>
      </p:sp>
      <p:sp>
        <p:nvSpPr>
          <p:cNvPr id="188" name="Google Shape;188;p5"/>
          <p:cNvSpPr txBox="1"/>
          <p:nvPr/>
        </p:nvSpPr>
        <p:spPr>
          <a:xfrm>
            <a:off x="6616698" y="5211838"/>
            <a:ext cx="173940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Target Plane</a:t>
            </a:r>
            <a:endParaRPr/>
          </a:p>
        </p:txBody>
      </p:sp>
      <p:sp>
        <p:nvSpPr>
          <p:cNvPr id="189" name="Google Shape;189;p5"/>
          <p:cNvSpPr txBox="1"/>
          <p:nvPr/>
        </p:nvSpPr>
        <p:spPr>
          <a:xfrm>
            <a:off x="1717439" y="2503489"/>
            <a:ext cx="117096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Camera</a:t>
            </a:r>
            <a:endParaRPr/>
          </a:p>
        </p:txBody>
      </p:sp>
      <p:cxnSp>
        <p:nvCxnSpPr>
          <p:cNvPr id="190" name="Google Shape;190;p5"/>
          <p:cNvCxnSpPr>
            <a:stCxn id="187" idx="1"/>
          </p:cNvCxnSpPr>
          <p:nvPr/>
        </p:nvCxnSpPr>
        <p:spPr>
          <a:xfrm flipH="1">
            <a:off x="5144127" y="2548233"/>
            <a:ext cx="1417200" cy="415500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1" name="Google Shape;191;p5"/>
          <p:cNvSpPr txBox="1"/>
          <p:nvPr/>
        </p:nvSpPr>
        <p:spPr>
          <a:xfrm>
            <a:off x="3268033" y="4353350"/>
            <a:ext cx="120742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Lens</a:t>
            </a:r>
            <a:endParaRPr/>
          </a:p>
        </p:txBody>
      </p:sp>
      <p:sp>
        <p:nvSpPr>
          <p:cNvPr id="192" name="Google Shape;192;p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cxnSp>
        <p:nvCxnSpPr>
          <p:cNvPr id="193" name="Google Shape;193;p5"/>
          <p:cNvCxnSpPr>
            <a:stCxn id="188" idx="0"/>
          </p:cNvCxnSpPr>
          <p:nvPr/>
        </p:nvCxnSpPr>
        <p:spPr>
          <a:xfrm rot="10800000" flipH="1">
            <a:off x="7486399" y="4284238"/>
            <a:ext cx="583800" cy="927600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4" name="Google Shape;194;p5"/>
          <p:cNvCxnSpPr>
            <a:stCxn id="191" idx="1"/>
          </p:cNvCxnSpPr>
          <p:nvPr/>
        </p:nvCxnSpPr>
        <p:spPr>
          <a:xfrm rot="10800000" flipH="1">
            <a:off x="3268033" y="3892983"/>
            <a:ext cx="105600" cy="691200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5" name="Google Shape;195;p5"/>
          <p:cNvSpPr/>
          <p:nvPr/>
        </p:nvSpPr>
        <p:spPr>
          <a:xfrm>
            <a:off x="9081842" y="3022395"/>
            <a:ext cx="1716941" cy="1074198"/>
          </a:xfrm>
          <a:prstGeom prst="ellipse">
            <a:avLst/>
          </a:prstGeom>
          <a:noFill/>
          <a:ln w="1587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6" name="Google Shape;196;p5"/>
          <p:cNvCxnSpPr>
            <a:stCxn id="187" idx="3"/>
          </p:cNvCxnSpPr>
          <p:nvPr/>
        </p:nvCxnSpPr>
        <p:spPr>
          <a:xfrm>
            <a:off x="7585959" y="2548233"/>
            <a:ext cx="1574700" cy="618000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7" name="Google Shape;197;p5"/>
          <p:cNvCxnSpPr>
            <a:stCxn id="198" idx="1"/>
          </p:cNvCxnSpPr>
          <p:nvPr/>
        </p:nvCxnSpPr>
        <p:spPr>
          <a:xfrm rot="10800000">
            <a:off x="8433888" y="4111815"/>
            <a:ext cx="608100" cy="703200"/>
          </a:xfrm>
          <a:prstGeom prst="straightConnector1">
            <a:avLst/>
          </a:prstGeom>
          <a:noFill/>
          <a:ln w="38100" cap="flat" cmpd="sng">
            <a:solidFill>
              <a:srgbClr val="FF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8" name="Google Shape;198;p5"/>
          <p:cNvSpPr txBox="1"/>
          <p:nvPr/>
        </p:nvSpPr>
        <p:spPr>
          <a:xfrm>
            <a:off x="9041988" y="4399516"/>
            <a:ext cx="171694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Light Distribution</a:t>
            </a:r>
            <a:endParaRPr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02648E3-C5B1-428C-ADFA-81DD7D7AB306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22" name="Google Shape;107;p1">
              <a:extLst>
                <a:ext uri="{FF2B5EF4-FFF2-40B4-BE49-F238E27FC236}">
                  <a16:creationId xmlns:a16="http://schemas.microsoft.com/office/drawing/2014/main" id="{D70E0213-020E-44EB-81CB-8EC7AC3E6964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Picture 22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DAF1F93D-E8E6-4CFB-9E26-82F2E16C0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Data Collection</a:t>
            </a:r>
            <a:endParaRPr dirty="0"/>
          </a:p>
        </p:txBody>
      </p:sp>
      <p:pic>
        <p:nvPicPr>
          <p:cNvPr id="205" name="Google Shape;205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96963" y="1842056"/>
            <a:ext cx="3463451" cy="2308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6"/>
          <p:cNvPicPr preferRelativeResize="0">
            <a:picLocks noGrp="1"/>
          </p:cNvPicPr>
          <p:nvPr>
            <p:ph type="body" idx="2"/>
          </p:nvPr>
        </p:nvPicPr>
        <p:blipFill>
          <a:blip r:embed="rId4"/>
          <a:srcRect/>
          <a:stretch/>
        </p:blipFill>
        <p:spPr>
          <a:xfrm>
            <a:off x="4793708" y="1842054"/>
            <a:ext cx="3463450" cy="230896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6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208" name="Google Shape;208;p6"/>
          <p:cNvSpPr txBox="1"/>
          <p:nvPr/>
        </p:nvSpPr>
        <p:spPr>
          <a:xfrm>
            <a:off x="998210" y="1817001"/>
            <a:ext cx="198819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Calibration Screen</a:t>
            </a:r>
            <a:endParaRPr dirty="0">
              <a:solidFill>
                <a:srgbClr val="FFFF00"/>
              </a:solidFill>
            </a:endParaRPr>
          </a:p>
        </p:txBody>
      </p:sp>
      <p:pic>
        <p:nvPicPr>
          <p:cNvPr id="210" name="Google Shape;210;p6"/>
          <p:cNvPicPr preferRelativeResize="0"/>
          <p:nvPr/>
        </p:nvPicPr>
        <p:blipFill>
          <a:blip r:embed="rId5"/>
          <a:srcRect/>
          <a:stretch/>
        </p:blipFill>
        <p:spPr>
          <a:xfrm>
            <a:off x="8307096" y="1842054"/>
            <a:ext cx="3463450" cy="2308967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6"/>
          <p:cNvSpPr txBox="1"/>
          <p:nvPr/>
        </p:nvSpPr>
        <p:spPr>
          <a:xfrm>
            <a:off x="4859742" y="1857436"/>
            <a:ext cx="88065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d = 1 in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6EFC1B8-BB4B-4EE0-9701-979A140616BB}"/>
              </a:ext>
            </a:extLst>
          </p:cNvPr>
          <p:cNvGrpSpPr/>
          <p:nvPr/>
        </p:nvGrpSpPr>
        <p:grpSpPr>
          <a:xfrm>
            <a:off x="6525434" y="3966822"/>
            <a:ext cx="3461455" cy="2307637"/>
            <a:chOff x="6525434" y="3966822"/>
            <a:chExt cx="3461455" cy="2307637"/>
          </a:xfrm>
        </p:grpSpPr>
        <p:pic>
          <p:nvPicPr>
            <p:cNvPr id="203" name="Google Shape;203;p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525434" y="3966822"/>
              <a:ext cx="3461455" cy="23076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2" name="Google Shape;212;p6"/>
            <p:cNvSpPr txBox="1"/>
            <p:nvPr/>
          </p:nvSpPr>
          <p:spPr>
            <a:xfrm>
              <a:off x="9041987" y="5867647"/>
              <a:ext cx="944901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rgbClr val="FFFF00"/>
                  </a:solidFill>
                  <a:latin typeface="Calibri"/>
                  <a:ea typeface="Calibri"/>
                  <a:cs typeface="Calibri"/>
                  <a:sym typeface="Calibri"/>
                </a:rPr>
                <a:t>d = 5 in</a:t>
              </a:r>
              <a:endParaRPr/>
            </a:p>
          </p:txBody>
        </p:sp>
      </p:grpSp>
      <p:sp>
        <p:nvSpPr>
          <p:cNvPr id="213" name="Google Shape;213;p6"/>
          <p:cNvSpPr txBox="1"/>
          <p:nvPr/>
        </p:nvSpPr>
        <p:spPr>
          <a:xfrm>
            <a:off x="8386587" y="1857436"/>
            <a:ext cx="89965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d = 3 in</a:t>
            </a:r>
            <a:endParaRPr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76AD62-254F-4A31-A94F-5BF850DF8181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14" name="Google Shape;107;p1">
              <a:extLst>
                <a:ext uri="{FF2B5EF4-FFF2-40B4-BE49-F238E27FC236}">
                  <a16:creationId xmlns:a16="http://schemas.microsoft.com/office/drawing/2014/main" id="{212B0687-B60D-4B42-BDF9-94C01148B987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14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5278039E-11F9-41E0-ADA0-0FA660787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  <p:sp>
        <p:nvSpPr>
          <p:cNvPr id="17" name="Google Shape;122;p3">
            <a:extLst>
              <a:ext uri="{FF2B5EF4-FFF2-40B4-BE49-F238E27FC236}">
                <a16:creationId xmlns:a16="http://schemas.microsoft.com/office/drawing/2014/main" id="{5EC5A65B-BDC1-4723-ABAF-5F9813163888}"/>
              </a:ext>
            </a:extLst>
          </p:cNvPr>
          <p:cNvSpPr txBox="1"/>
          <p:nvPr/>
        </p:nvSpPr>
        <p:spPr>
          <a:xfrm>
            <a:off x="998210" y="4263113"/>
            <a:ext cx="5342269" cy="20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The LED source is moved further away from target plane for each trial. Angular distribution should be constant as the physical source is not changing.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28575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Each set of trials requires a calibration photograph with known cartesian coordinates to convert to and from pixel coordinates.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7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</a:pPr>
            <a:r>
              <a:rPr lang="en-US" dirty="0"/>
              <a:t>Calibration Technique</a:t>
            </a:r>
            <a:endParaRPr dirty="0"/>
          </a:p>
        </p:txBody>
      </p:sp>
      <p:sp>
        <p:nvSpPr>
          <p:cNvPr id="219" name="Google Shape;219;p7"/>
          <p:cNvSpPr txBox="1">
            <a:spLocks noGrp="1"/>
          </p:cNvSpPr>
          <p:nvPr>
            <p:ph type="body" idx="1"/>
          </p:nvPr>
        </p:nvSpPr>
        <p:spPr>
          <a:xfrm>
            <a:off x="1021862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1 – Locate all circles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Uses Hough Circles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2 – Define Corners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Rough pixel location found via Paint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3 – Define Known Circles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4 – Interpolate between Knowns</a:t>
            </a:r>
            <a:endParaRPr dirty="0"/>
          </a:p>
          <a:p>
            <a:pPr marL="384048" lvl="1" indent="-18288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</a:pPr>
            <a:r>
              <a:rPr lang="en-US" dirty="0"/>
              <a:t>Uses </a:t>
            </a:r>
            <a:r>
              <a:rPr lang="en-US" dirty="0" err="1"/>
              <a:t>LinearNDInterpolater</a:t>
            </a:r>
            <a:endParaRPr dirty="0"/>
          </a:p>
          <a:p>
            <a:pPr marL="91440" lvl="0" indent="-127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ts val="2000"/>
              <a:buChar char=" "/>
            </a:pPr>
            <a:r>
              <a:rPr lang="en-US" dirty="0"/>
              <a:t>Step 5 – Convert Pixel to True Coordinates</a:t>
            </a:r>
            <a:endParaRPr dirty="0"/>
          </a:p>
        </p:txBody>
      </p:sp>
      <p:pic>
        <p:nvPicPr>
          <p:cNvPr id="220" name="Google Shape;220;p7"/>
          <p:cNvPicPr preferRelativeResize="0">
            <a:picLocks noGrp="1"/>
          </p:cNvPicPr>
          <p:nvPr>
            <p:ph type="body" idx="2"/>
          </p:nvPr>
        </p:nvPicPr>
        <p:blipFill>
          <a:blip r:embed="rId3"/>
          <a:srcRect/>
          <a:stretch/>
        </p:blipFill>
        <p:spPr>
          <a:xfrm>
            <a:off x="5624946" y="1954108"/>
            <a:ext cx="6035040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7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346089-86A5-45AD-821D-59FB213F1C5C}"/>
              </a:ext>
            </a:extLst>
          </p:cNvPr>
          <p:cNvGrpSpPr/>
          <p:nvPr/>
        </p:nvGrpSpPr>
        <p:grpSpPr>
          <a:xfrm>
            <a:off x="7047767" y="178504"/>
            <a:ext cx="4810858" cy="1438275"/>
            <a:chOff x="7047767" y="178504"/>
            <a:chExt cx="4810858" cy="1438275"/>
          </a:xfrm>
        </p:grpSpPr>
        <p:pic>
          <p:nvPicPr>
            <p:cNvPr id="7" name="Google Shape;107;p1">
              <a:extLst>
                <a:ext uri="{FF2B5EF4-FFF2-40B4-BE49-F238E27FC236}">
                  <a16:creationId xmlns:a16="http://schemas.microsoft.com/office/drawing/2014/main" id="{4E51FD30-9F26-44EC-95CB-C2E2898842B0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047767" y="178504"/>
              <a:ext cx="2852691" cy="5151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Teams&#10;&#10;Description automatically generated with low confidence">
              <a:extLst>
                <a:ext uri="{FF2B5EF4-FFF2-40B4-BE49-F238E27FC236}">
                  <a16:creationId xmlns:a16="http://schemas.microsoft.com/office/drawing/2014/main" id="{24F6F278-3563-4EE0-A109-020F9386D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91775" y="178504"/>
              <a:ext cx="1466850" cy="1438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665097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723</Words>
  <Application>Microsoft Office PowerPoint</Application>
  <PresentationFormat>Widescreen</PresentationFormat>
  <Paragraphs>146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Retrospect</vt:lpstr>
      <vt:lpstr>Measuring Light Distribution of LED Sources for HyperK</vt:lpstr>
      <vt:lpstr>Neutrinos and Hyper-Kamiokande</vt:lpstr>
      <vt:lpstr>HyperK’s Intermediate Detector</vt:lpstr>
      <vt:lpstr>Purpose - LEDs for Calibration</vt:lpstr>
      <vt:lpstr>Purpose - LEDs for Calibration</vt:lpstr>
      <vt:lpstr>Theory – Brightness from 2D image</vt:lpstr>
      <vt:lpstr>Experimental Set-up</vt:lpstr>
      <vt:lpstr>Data Collection</vt:lpstr>
      <vt:lpstr>Calibration Technique</vt:lpstr>
      <vt:lpstr>Calibration Technique</vt:lpstr>
      <vt:lpstr>Calibration Technique</vt:lpstr>
      <vt:lpstr>Analysis Technique</vt:lpstr>
      <vt:lpstr>PowerPoint Presentation</vt:lpstr>
      <vt:lpstr>Simulation Results</vt:lpstr>
      <vt:lpstr>      Example Test Results : d = 5 in</vt:lpstr>
      <vt:lpstr>Looking Forward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mPMT LED Status</dc:title>
  <dc:creator>Nick Booth</dc:creator>
  <cp:lastModifiedBy>Nick Booth</cp:lastModifiedBy>
  <cp:revision>8</cp:revision>
  <dcterms:created xsi:type="dcterms:W3CDTF">2021-08-03T20:29:49Z</dcterms:created>
  <dcterms:modified xsi:type="dcterms:W3CDTF">2022-06-08T16:52:58Z</dcterms:modified>
</cp:coreProperties>
</file>