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71" r:id="rId1"/>
  </p:sldMasterIdLst>
  <p:notesMasterIdLst>
    <p:notesMasterId r:id="rId22"/>
  </p:notesMasterIdLst>
  <p:sldIdLst>
    <p:sldId id="256" r:id="rId2"/>
    <p:sldId id="257" r:id="rId3"/>
    <p:sldId id="259" r:id="rId4"/>
    <p:sldId id="273" r:id="rId5"/>
    <p:sldId id="266" r:id="rId6"/>
    <p:sldId id="267" r:id="rId7"/>
    <p:sldId id="268" r:id="rId8"/>
    <p:sldId id="269" r:id="rId9"/>
    <p:sldId id="270" r:id="rId10"/>
    <p:sldId id="271" r:id="rId11"/>
    <p:sldId id="292" r:id="rId12"/>
    <p:sldId id="286" r:id="rId13"/>
    <p:sldId id="290" r:id="rId14"/>
    <p:sldId id="289" r:id="rId15"/>
    <p:sldId id="263" r:id="rId16"/>
    <p:sldId id="288" r:id="rId17"/>
    <p:sldId id="283" r:id="rId18"/>
    <p:sldId id="291" r:id="rId19"/>
    <p:sldId id="284" r:id="rId20"/>
    <p:sldId id="28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311"/>
    <p:restoredTop sz="95761"/>
  </p:normalViewPr>
  <p:slideViewPr>
    <p:cSldViewPr snapToGrid="0" snapToObjects="1">
      <p:cViewPr varScale="1">
        <p:scale>
          <a:sx n="127" d="100"/>
          <a:sy n="127" d="100"/>
        </p:scale>
        <p:origin x="5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24401A-84F1-A643-B5DD-13DC95798FC2}" type="doc">
      <dgm:prSet loTypeId="urn:microsoft.com/office/officeart/2008/layout/PictureAccent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B613B3-D472-3249-A7C1-B34A43E05732}">
      <dgm:prSet phldrT="[Text]"/>
      <dgm:spPr/>
      <dgm:t>
        <a:bodyPr/>
        <a:lstStyle/>
        <a:p>
          <a:r>
            <a:rPr lang="en-CA" dirty="0"/>
            <a:t>Simulated pulses + real noise</a:t>
          </a:r>
          <a:endParaRPr lang="en-US" dirty="0"/>
        </a:p>
      </dgm:t>
    </dgm:pt>
    <dgm:pt modelId="{C4242759-B507-8942-8451-90287131602C}" type="parTrans" cxnId="{C523B627-DDAA-4C4A-B3EA-A0292BDC7232}">
      <dgm:prSet/>
      <dgm:spPr/>
      <dgm:t>
        <a:bodyPr/>
        <a:lstStyle/>
        <a:p>
          <a:endParaRPr lang="en-US"/>
        </a:p>
      </dgm:t>
    </dgm:pt>
    <dgm:pt modelId="{C82CC63D-F154-1A4E-AF70-22391190D6FC}" type="sibTrans" cxnId="{C523B627-DDAA-4C4A-B3EA-A0292BDC7232}">
      <dgm:prSet/>
      <dgm:spPr/>
      <dgm:t>
        <a:bodyPr/>
        <a:lstStyle/>
        <a:p>
          <a:endParaRPr lang="en-US"/>
        </a:p>
      </dgm:t>
    </dgm:pt>
    <dgm:pt modelId="{508A1BCD-41D1-BB4A-B424-0A903871C433}">
      <dgm:prSet phldrT="[Text]"/>
      <dgm:spPr/>
      <dgm:t>
        <a:bodyPr/>
        <a:lstStyle/>
        <a:p>
          <a:r>
            <a:rPr lang="en-CA" dirty="0"/>
            <a:t>Trained on a simulation-based dataset modeled after our real detector</a:t>
          </a:r>
          <a:endParaRPr lang="en-US" dirty="0"/>
        </a:p>
      </dgm:t>
    </dgm:pt>
    <dgm:pt modelId="{2AD4057F-B96A-1740-9EEF-9B5A55F2F3FA}" type="parTrans" cxnId="{65115F93-E81C-2C4B-B598-792EBD68EF6C}">
      <dgm:prSet/>
      <dgm:spPr/>
      <dgm:t>
        <a:bodyPr/>
        <a:lstStyle/>
        <a:p>
          <a:endParaRPr lang="en-US"/>
        </a:p>
      </dgm:t>
    </dgm:pt>
    <dgm:pt modelId="{F068C58D-A357-3149-8C09-9D2233395FD2}" type="sibTrans" cxnId="{65115F93-E81C-2C4B-B598-792EBD68EF6C}">
      <dgm:prSet/>
      <dgm:spPr/>
      <dgm:t>
        <a:bodyPr/>
        <a:lstStyle/>
        <a:p>
          <a:endParaRPr lang="en-US"/>
        </a:p>
      </dgm:t>
    </dgm:pt>
    <dgm:pt modelId="{A544313A-3325-014F-A866-DE46C5108867}">
      <dgm:prSet phldrT="[Text]"/>
      <dgm:spPr/>
      <dgm:t>
        <a:bodyPr/>
        <a:lstStyle/>
        <a:p>
          <a:r>
            <a:rPr lang="en-CA" dirty="0"/>
            <a:t>Simulated pulses</a:t>
          </a:r>
          <a:endParaRPr lang="en-US" dirty="0"/>
        </a:p>
      </dgm:t>
    </dgm:pt>
    <dgm:pt modelId="{1C1C473F-45EB-084C-87BC-1D905D409453}" type="parTrans" cxnId="{984A9FCD-7E5D-2B4B-B168-C5DC6C2BDFB5}">
      <dgm:prSet/>
      <dgm:spPr/>
      <dgm:t>
        <a:bodyPr/>
        <a:lstStyle/>
        <a:p>
          <a:endParaRPr lang="en-US"/>
        </a:p>
      </dgm:t>
    </dgm:pt>
    <dgm:pt modelId="{E2DA3F27-6243-AB40-B28F-D7946937A7BA}" type="sibTrans" cxnId="{984A9FCD-7E5D-2B4B-B168-C5DC6C2BDFB5}">
      <dgm:prSet/>
      <dgm:spPr/>
      <dgm:t>
        <a:bodyPr/>
        <a:lstStyle/>
        <a:p>
          <a:endParaRPr lang="en-US"/>
        </a:p>
      </dgm:t>
    </dgm:pt>
    <dgm:pt modelId="{735C7A0E-2A52-6747-B7C5-E445AF5DD8C0}" type="pres">
      <dgm:prSet presAssocID="{3024401A-84F1-A643-B5DD-13DC95798FC2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B5638D56-CC07-C44B-A0C6-3942DF52E744}" type="pres">
      <dgm:prSet presAssocID="{508A1BCD-41D1-BB4A-B424-0A903871C433}" presName="root" presStyleCnt="0">
        <dgm:presLayoutVars>
          <dgm:chMax/>
          <dgm:chPref val="4"/>
        </dgm:presLayoutVars>
      </dgm:prSet>
      <dgm:spPr/>
    </dgm:pt>
    <dgm:pt modelId="{892109D9-DE2B-2546-9462-1D2DA1C65A49}" type="pres">
      <dgm:prSet presAssocID="{508A1BCD-41D1-BB4A-B424-0A903871C433}" presName="rootComposite" presStyleCnt="0">
        <dgm:presLayoutVars/>
      </dgm:prSet>
      <dgm:spPr/>
    </dgm:pt>
    <dgm:pt modelId="{35C97DBC-8F73-7F4F-A896-E17B0AE8705E}" type="pres">
      <dgm:prSet presAssocID="{508A1BCD-41D1-BB4A-B424-0A903871C433}" presName="rootText" presStyleLbl="node0" presStyleIdx="0" presStyleCnt="1">
        <dgm:presLayoutVars>
          <dgm:chMax/>
          <dgm:chPref val="4"/>
        </dgm:presLayoutVars>
      </dgm:prSet>
      <dgm:spPr/>
    </dgm:pt>
    <dgm:pt modelId="{0F4D7C9D-07F0-164C-9E5D-28E327A7BB2E}" type="pres">
      <dgm:prSet presAssocID="{508A1BCD-41D1-BB4A-B424-0A903871C433}" presName="childShape" presStyleCnt="0">
        <dgm:presLayoutVars>
          <dgm:chMax val="0"/>
          <dgm:chPref val="0"/>
        </dgm:presLayoutVars>
      </dgm:prSet>
      <dgm:spPr/>
    </dgm:pt>
    <dgm:pt modelId="{4F53240D-24F9-994C-A433-EF789E558D32}" type="pres">
      <dgm:prSet presAssocID="{9EB613B3-D472-3249-A7C1-B34A43E05732}" presName="childComposite" presStyleCnt="0">
        <dgm:presLayoutVars>
          <dgm:chMax val="0"/>
          <dgm:chPref val="0"/>
        </dgm:presLayoutVars>
      </dgm:prSet>
      <dgm:spPr/>
    </dgm:pt>
    <dgm:pt modelId="{BB05341F-C256-964A-84D7-A5E6330A3888}" type="pres">
      <dgm:prSet presAssocID="{9EB613B3-D472-3249-A7C1-B34A43E05732}" presName="Image" presStyleLbl="node1" presStyleIdx="0" presStyleCnt="2"/>
      <dgm:spPr/>
    </dgm:pt>
    <dgm:pt modelId="{1FE8F16D-5251-0547-96BD-1D2D37CA7BC4}" type="pres">
      <dgm:prSet presAssocID="{9EB613B3-D472-3249-A7C1-B34A43E05732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</dgm:pt>
    <dgm:pt modelId="{999093D0-5B60-BD41-A27E-AA8BFFC49EF0}" type="pres">
      <dgm:prSet presAssocID="{A544313A-3325-014F-A866-DE46C5108867}" presName="childComposite" presStyleCnt="0">
        <dgm:presLayoutVars>
          <dgm:chMax val="0"/>
          <dgm:chPref val="0"/>
        </dgm:presLayoutVars>
      </dgm:prSet>
      <dgm:spPr/>
    </dgm:pt>
    <dgm:pt modelId="{4437582E-5776-1E40-9EEB-18BC9B50EF3D}" type="pres">
      <dgm:prSet presAssocID="{A544313A-3325-014F-A866-DE46C5108867}" presName="Image" presStyleLbl="node1" presStyleIdx="1" presStyleCnt="2"/>
      <dgm:spPr/>
    </dgm:pt>
    <dgm:pt modelId="{EA0DE00C-A110-704D-9AC8-4ACEE8DA4391}" type="pres">
      <dgm:prSet presAssocID="{A544313A-3325-014F-A866-DE46C5108867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D1B9D61E-961F-D046-A3B6-D9DA879DC503}" type="presOf" srcId="{508A1BCD-41D1-BB4A-B424-0A903871C433}" destId="{35C97DBC-8F73-7F4F-A896-E17B0AE8705E}" srcOrd="0" destOrd="0" presId="urn:microsoft.com/office/officeart/2008/layout/PictureAccentList"/>
    <dgm:cxn modelId="{C523B627-DDAA-4C4A-B3EA-A0292BDC7232}" srcId="{508A1BCD-41D1-BB4A-B424-0A903871C433}" destId="{9EB613B3-D472-3249-A7C1-B34A43E05732}" srcOrd="0" destOrd="0" parTransId="{C4242759-B507-8942-8451-90287131602C}" sibTransId="{C82CC63D-F154-1A4E-AF70-22391190D6FC}"/>
    <dgm:cxn modelId="{57EDD88A-AF57-8949-8435-C97BBE73F1D2}" type="presOf" srcId="{9EB613B3-D472-3249-A7C1-B34A43E05732}" destId="{1FE8F16D-5251-0547-96BD-1D2D37CA7BC4}" srcOrd="0" destOrd="0" presId="urn:microsoft.com/office/officeart/2008/layout/PictureAccentList"/>
    <dgm:cxn modelId="{65115F93-E81C-2C4B-B598-792EBD68EF6C}" srcId="{3024401A-84F1-A643-B5DD-13DC95798FC2}" destId="{508A1BCD-41D1-BB4A-B424-0A903871C433}" srcOrd="0" destOrd="0" parTransId="{2AD4057F-B96A-1740-9EEF-9B5A55F2F3FA}" sibTransId="{F068C58D-A357-3149-8C09-9D2233395FD2}"/>
    <dgm:cxn modelId="{E2187A9F-252D-CA41-8106-DE2C37F11F8D}" type="presOf" srcId="{A544313A-3325-014F-A866-DE46C5108867}" destId="{EA0DE00C-A110-704D-9AC8-4ACEE8DA4391}" srcOrd="0" destOrd="0" presId="urn:microsoft.com/office/officeart/2008/layout/PictureAccentList"/>
    <dgm:cxn modelId="{984A9FCD-7E5D-2B4B-B168-C5DC6C2BDFB5}" srcId="{508A1BCD-41D1-BB4A-B424-0A903871C433}" destId="{A544313A-3325-014F-A866-DE46C5108867}" srcOrd="1" destOrd="0" parTransId="{1C1C473F-45EB-084C-87BC-1D905D409453}" sibTransId="{E2DA3F27-6243-AB40-B28F-D7946937A7BA}"/>
    <dgm:cxn modelId="{79265AFB-D7DB-6B4A-9B3B-A5CE88AE2983}" type="presOf" srcId="{3024401A-84F1-A643-B5DD-13DC95798FC2}" destId="{735C7A0E-2A52-6747-B7C5-E445AF5DD8C0}" srcOrd="0" destOrd="0" presId="urn:microsoft.com/office/officeart/2008/layout/PictureAccentList"/>
    <dgm:cxn modelId="{63AC36FD-F638-4C4D-AE58-6AF7FF82D85A}" type="presParOf" srcId="{735C7A0E-2A52-6747-B7C5-E445AF5DD8C0}" destId="{B5638D56-CC07-C44B-A0C6-3942DF52E744}" srcOrd="0" destOrd="0" presId="urn:microsoft.com/office/officeart/2008/layout/PictureAccentList"/>
    <dgm:cxn modelId="{8AC9E8F5-C35F-214F-8A1F-1026F6594D68}" type="presParOf" srcId="{B5638D56-CC07-C44B-A0C6-3942DF52E744}" destId="{892109D9-DE2B-2546-9462-1D2DA1C65A49}" srcOrd="0" destOrd="0" presId="urn:microsoft.com/office/officeart/2008/layout/PictureAccentList"/>
    <dgm:cxn modelId="{F0B3D4BF-4FE9-1C41-8EDE-702EDC57AC9D}" type="presParOf" srcId="{892109D9-DE2B-2546-9462-1D2DA1C65A49}" destId="{35C97DBC-8F73-7F4F-A896-E17B0AE8705E}" srcOrd="0" destOrd="0" presId="urn:microsoft.com/office/officeart/2008/layout/PictureAccentList"/>
    <dgm:cxn modelId="{6C634966-7909-1F40-9DB6-9FA2611D7155}" type="presParOf" srcId="{B5638D56-CC07-C44B-A0C6-3942DF52E744}" destId="{0F4D7C9D-07F0-164C-9E5D-28E327A7BB2E}" srcOrd="1" destOrd="0" presId="urn:microsoft.com/office/officeart/2008/layout/PictureAccentList"/>
    <dgm:cxn modelId="{D65FC2F4-FA13-6640-8C0E-AAF1D0C4B4D3}" type="presParOf" srcId="{0F4D7C9D-07F0-164C-9E5D-28E327A7BB2E}" destId="{4F53240D-24F9-994C-A433-EF789E558D32}" srcOrd="0" destOrd="0" presId="urn:microsoft.com/office/officeart/2008/layout/PictureAccentList"/>
    <dgm:cxn modelId="{219A6EA8-CA3D-1F44-89D6-54C38F3CD987}" type="presParOf" srcId="{4F53240D-24F9-994C-A433-EF789E558D32}" destId="{BB05341F-C256-964A-84D7-A5E6330A3888}" srcOrd="0" destOrd="0" presId="urn:microsoft.com/office/officeart/2008/layout/PictureAccentList"/>
    <dgm:cxn modelId="{393165A6-14DC-204C-A29A-7908B0F8E72F}" type="presParOf" srcId="{4F53240D-24F9-994C-A433-EF789E558D32}" destId="{1FE8F16D-5251-0547-96BD-1D2D37CA7BC4}" srcOrd="1" destOrd="0" presId="urn:microsoft.com/office/officeart/2008/layout/PictureAccentList"/>
    <dgm:cxn modelId="{B95F76CB-499F-AB4F-B51B-82A0773C6D1B}" type="presParOf" srcId="{0F4D7C9D-07F0-164C-9E5D-28E327A7BB2E}" destId="{999093D0-5B60-BD41-A27E-AA8BFFC49EF0}" srcOrd="1" destOrd="0" presId="urn:microsoft.com/office/officeart/2008/layout/PictureAccentList"/>
    <dgm:cxn modelId="{A6C85D6A-C9EA-5F44-ACE5-E7446F3FADC7}" type="presParOf" srcId="{999093D0-5B60-BD41-A27E-AA8BFFC49EF0}" destId="{4437582E-5776-1E40-9EEB-18BC9B50EF3D}" srcOrd="0" destOrd="0" presId="urn:microsoft.com/office/officeart/2008/layout/PictureAccentList"/>
    <dgm:cxn modelId="{6D134265-7B6B-4149-98F4-B6A9F080B026}" type="presParOf" srcId="{999093D0-5B60-BD41-A27E-AA8BFFC49EF0}" destId="{EA0DE00C-A110-704D-9AC8-4ACEE8DA4391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97DBC-8F73-7F4F-A896-E17B0AE8705E}">
      <dsp:nvSpPr>
        <dsp:cNvPr id="0" name=""/>
        <dsp:cNvSpPr/>
      </dsp:nvSpPr>
      <dsp:spPr>
        <a:xfrm>
          <a:off x="0" y="348919"/>
          <a:ext cx="5767020" cy="9969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Trained on a simulation-based dataset modeled after our real detector</a:t>
          </a:r>
          <a:endParaRPr lang="en-US" sz="2800" kern="1200" dirty="0"/>
        </a:p>
      </dsp:txBody>
      <dsp:txXfrm>
        <a:off x="29199" y="378118"/>
        <a:ext cx="5708622" cy="938516"/>
      </dsp:txXfrm>
    </dsp:sp>
    <dsp:sp modelId="{BB05341F-C256-964A-84D7-A5E6330A3888}">
      <dsp:nvSpPr>
        <dsp:cNvPr id="0" name=""/>
        <dsp:cNvSpPr/>
      </dsp:nvSpPr>
      <dsp:spPr>
        <a:xfrm>
          <a:off x="0" y="1525278"/>
          <a:ext cx="996914" cy="9969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E8F16D-5251-0547-96BD-1D2D37CA7BC4}">
      <dsp:nvSpPr>
        <dsp:cNvPr id="0" name=""/>
        <dsp:cNvSpPr/>
      </dsp:nvSpPr>
      <dsp:spPr>
        <a:xfrm>
          <a:off x="1056729" y="1525278"/>
          <a:ext cx="4710291" cy="9969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Simulated pulses + real noise</a:t>
          </a:r>
          <a:endParaRPr lang="en-US" sz="2800" kern="1200" dirty="0"/>
        </a:p>
      </dsp:txBody>
      <dsp:txXfrm>
        <a:off x="1105403" y="1573952"/>
        <a:ext cx="4612943" cy="899566"/>
      </dsp:txXfrm>
    </dsp:sp>
    <dsp:sp modelId="{4437582E-5776-1E40-9EEB-18BC9B50EF3D}">
      <dsp:nvSpPr>
        <dsp:cNvPr id="0" name=""/>
        <dsp:cNvSpPr/>
      </dsp:nvSpPr>
      <dsp:spPr>
        <a:xfrm>
          <a:off x="0" y="2641822"/>
          <a:ext cx="996914" cy="9969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0DE00C-A110-704D-9AC8-4ACEE8DA4391}">
      <dsp:nvSpPr>
        <dsp:cNvPr id="0" name=""/>
        <dsp:cNvSpPr/>
      </dsp:nvSpPr>
      <dsp:spPr>
        <a:xfrm>
          <a:off x="1056729" y="2641822"/>
          <a:ext cx="4710291" cy="99691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Simulated pulses</a:t>
          </a:r>
          <a:endParaRPr lang="en-US" sz="2800" kern="1200" dirty="0"/>
        </a:p>
      </dsp:txBody>
      <dsp:txXfrm>
        <a:off x="1105403" y="2690496"/>
        <a:ext cx="4612943" cy="8995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EF78F-9040-E140-A488-5B9474817BD6}" type="datetimeFigureOut">
              <a:rPr lang="en-CA" smtClean="0"/>
              <a:t>2022-06-06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E18BC-4EBB-014D-91FB-231D378502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9475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8051" y="2130426"/>
            <a:ext cx="10369549" cy="1470025"/>
          </a:xfrm>
        </p:spPr>
        <p:txBody>
          <a:bodyPr lIns="0" tIns="0" rIns="0" bIns="0" anchor="t">
            <a:normAutofit/>
          </a:bodyPr>
          <a:lstStyle>
            <a:lvl1pPr algn="l">
              <a:defRPr sz="4800" b="0">
                <a:solidFill>
                  <a:schemeClr val="tx1"/>
                </a:solidFill>
                <a:latin typeface="Palatino Linotype"/>
                <a:cs typeface="Palatino Linotype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10363200" cy="1752600"/>
          </a:xfrm>
        </p:spPr>
        <p:txBody>
          <a:bodyPr lIns="0" bIns="0">
            <a:normAutofit/>
          </a:bodyPr>
          <a:lstStyle>
            <a:lvl1pPr marL="0" indent="0" algn="l">
              <a:buNone/>
              <a:defRPr sz="2400" b="1" i="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6495562"/>
            <a:ext cx="1213027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B9C6A-4443-4144-A6FF-57B8A0851DCB}" type="datetime1">
              <a:rPr lang="en-CA" smtClean="0"/>
              <a:t>2022-06-06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8385" y="6495562"/>
            <a:ext cx="4236017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2" y="6495562"/>
            <a:ext cx="2539932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2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817687"/>
            <a:ext cx="2743200" cy="448365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817687"/>
            <a:ext cx="8026400" cy="448365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19953-8AA0-B44E-B0F4-AC27BC418CC0}" type="datetime1">
              <a:rPr lang="en-CA" smtClean="0"/>
              <a:t>2022-06-06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72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>
            <a:lvl1pPr marL="304792" indent="-304792">
              <a:defRPr sz="3200">
                <a:latin typeface="Palatino Linotype"/>
                <a:cs typeface="Palatino Linotype"/>
              </a:defRPr>
            </a:lvl1pPr>
            <a:lvl2pPr marL="607469" indent="-302676">
              <a:defRPr sz="3200">
                <a:latin typeface="Palatino Linotype"/>
                <a:cs typeface="Palatino Linotype"/>
              </a:defRPr>
            </a:lvl2pPr>
            <a:lvl3pPr marL="912261" indent="-304792">
              <a:defRPr sz="3200">
                <a:latin typeface="Palatino Linotype"/>
                <a:cs typeface="Palatino Linotype"/>
              </a:defRPr>
            </a:lvl3pPr>
            <a:lvl4pPr marL="1214936" indent="-302676">
              <a:defRPr>
                <a:latin typeface="Palatino Linotype"/>
                <a:cs typeface="Palatino Linotype"/>
              </a:defRPr>
            </a:lvl4pPr>
            <a:lvl5pPr marL="1519729" indent="-304792">
              <a:defRPr>
                <a:latin typeface="Palatino Linotype"/>
                <a:cs typeface="Palatino Linotype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7C7D3-F9DE-394C-826B-8B35BDDF0B09}" type="datetime1">
              <a:rPr lang="en-CA" smtClean="0"/>
              <a:t>2022-06-06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97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2" y="4406901"/>
            <a:ext cx="10411884" cy="1362075"/>
          </a:xfrm>
        </p:spPr>
        <p:txBody>
          <a:bodyPr anchor="t">
            <a:normAutofit/>
          </a:bodyPr>
          <a:lstStyle>
            <a:lvl1pPr algn="l">
              <a:defRPr sz="4800" b="0" i="0" cap="none">
                <a:solidFill>
                  <a:schemeClr val="tx1"/>
                </a:solidFill>
                <a:latin typeface="Palatino Linotype"/>
                <a:cs typeface="Palatino Linotype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053" y="2906714"/>
            <a:ext cx="10418233" cy="1400017"/>
          </a:xfrm>
        </p:spPr>
        <p:txBody>
          <a:bodyPr lIns="0" tIns="0" rIns="0" bIns="0" anchor="b"/>
          <a:lstStyle>
            <a:lvl1pPr marL="0" indent="0">
              <a:buNone/>
              <a:defRPr sz="2667" b="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46C7-47A0-0D46-AA24-546A1AEDF0E7}" type="datetime1">
              <a:rPr lang="en-CA" smtClean="0"/>
              <a:t>2022-06-06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70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8051" y="1817158"/>
            <a:ext cx="5086349" cy="4414839"/>
          </a:xfrm>
        </p:spPr>
        <p:txBody>
          <a:bodyPr lIns="0" tIns="0" rIns="0" bIns="0"/>
          <a:lstStyle>
            <a:lvl1pPr>
              <a:defRPr sz="3200" b="0" i="0">
                <a:latin typeface="Palatino Linotype"/>
                <a:cs typeface="Palatino Linotype"/>
              </a:defRPr>
            </a:lvl1pPr>
            <a:lvl2pPr>
              <a:defRPr sz="3200" b="0" i="0">
                <a:latin typeface="Palatino Linotype"/>
                <a:cs typeface="Palatino Linotype"/>
              </a:defRPr>
            </a:lvl2pPr>
            <a:lvl3pPr>
              <a:defRPr sz="2400" b="0" i="0">
                <a:latin typeface="Palatino Linotype"/>
                <a:cs typeface="Palatino Linotype"/>
              </a:defRPr>
            </a:lvl3pPr>
            <a:lvl4pPr>
              <a:defRPr sz="2400" b="0" i="0">
                <a:latin typeface="Palatino Linotype"/>
                <a:cs typeface="Palatino Linotype"/>
              </a:defRPr>
            </a:lvl4pPr>
            <a:lvl5pPr>
              <a:defRPr sz="2400" b="0" i="0">
                <a:latin typeface="Palatino Linotype"/>
                <a:cs typeface="Palatino Linotype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3989" y="1817158"/>
            <a:ext cx="5178412" cy="4414839"/>
          </a:xfrm>
        </p:spPr>
        <p:txBody>
          <a:bodyPr lIns="0" tIns="0" rIns="0"/>
          <a:lstStyle>
            <a:lvl1pPr>
              <a:defRPr sz="3200" b="0" i="0">
                <a:latin typeface="Palatino Linotype"/>
                <a:cs typeface="Palatino Linotype"/>
              </a:defRPr>
            </a:lvl1pPr>
            <a:lvl2pPr>
              <a:defRPr sz="3200" b="0" i="0">
                <a:latin typeface="Palatino Linotype"/>
                <a:cs typeface="Palatino Linotype"/>
              </a:defRPr>
            </a:lvl2pPr>
            <a:lvl3pPr>
              <a:defRPr sz="2400" b="0" i="0">
                <a:latin typeface="Palatino Linotype"/>
                <a:cs typeface="Palatino Linotype"/>
              </a:defRPr>
            </a:lvl3pPr>
            <a:lvl4pPr>
              <a:defRPr sz="2400" b="0" i="0">
                <a:latin typeface="Palatino Linotype"/>
                <a:cs typeface="Palatino Linotype"/>
              </a:defRPr>
            </a:lvl4pPr>
            <a:lvl5pPr>
              <a:defRPr sz="2400" b="0" i="0">
                <a:latin typeface="Palatino Linotype"/>
                <a:cs typeface="Palatino Linotype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17717-7A73-574C-B2F2-F5D1D535705A}" type="datetime1">
              <a:rPr lang="en-CA" smtClean="0"/>
              <a:t>2022-06-06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494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9D3F-8347-1E4F-AB97-8F38D7F63EA0}" type="datetime1">
              <a:rPr lang="en-CA" smtClean="0"/>
              <a:t>2022-06-06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7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BCE6-DE49-B14C-8597-A5F32B56ACD3}" type="datetime1">
              <a:rPr lang="en-CA" smtClean="0"/>
              <a:t>2022-06-06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19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3" y="1278177"/>
            <a:ext cx="3712633" cy="887399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816832"/>
            <a:ext cx="6815667" cy="4529139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8053" y="2295832"/>
            <a:ext cx="3712633" cy="405013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93E43-C50D-984A-A2FC-860B74526022}" type="datetime1">
              <a:rPr lang="en-CA" smtClean="0"/>
              <a:t>2022-06-06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3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505021"/>
            <a:ext cx="7315200" cy="566739"/>
          </a:xfrm>
        </p:spPr>
        <p:txBody>
          <a:bodyPr anchor="b"/>
          <a:lstStyle>
            <a:lvl1pPr algn="l">
              <a:defRPr sz="2667" b="0">
                <a:solidFill>
                  <a:schemeClr val="tx1"/>
                </a:solidFill>
                <a:latin typeface="Palatino Linotype"/>
                <a:cs typeface="Palatino Linotype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2" y="1817688"/>
            <a:ext cx="10363132" cy="3821112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071761"/>
            <a:ext cx="7315200" cy="804863"/>
          </a:xfrm>
        </p:spPr>
        <p:txBody>
          <a:bodyPr/>
          <a:lstStyle>
            <a:lvl1pPr marL="0" indent="0">
              <a:buNone/>
              <a:defRPr sz="1867" b="1" i="0">
                <a:latin typeface="Calibri"/>
                <a:cs typeface="Calibri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390E9-E500-FF42-B992-3A5160EA55AF}" type="datetime1">
              <a:rPr lang="en-CA" smtClean="0"/>
              <a:t>2022-06-06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08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8051" y="1817688"/>
            <a:ext cx="10674349" cy="45080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E0C8-0C61-9644-9612-2660C9B8650B}" type="datetime1">
              <a:rPr lang="en-CA" smtClean="0"/>
              <a:t>2022-06-06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389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FE4EA02-745D-4F43-B8D1-0CAB0831E10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2687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8053" y="1"/>
            <a:ext cx="8163983" cy="944387"/>
          </a:xfrm>
          <a:prstGeom prst="rect">
            <a:avLst/>
          </a:prstGeom>
        </p:spPr>
        <p:txBody>
          <a:bodyPr vert="horz" lIns="0" tIns="45720" rIns="9144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051" y="1817689"/>
            <a:ext cx="10674349" cy="4308475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6495562"/>
            <a:ext cx="1213027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9DB50-4439-1F45-A06A-F3A5C14A12FE}" type="datetime1">
              <a:rPr lang="en-CA" smtClean="0"/>
              <a:t>2022-06-06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8385" y="6495562"/>
            <a:ext cx="4236017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2" y="6495562"/>
            <a:ext cx="2539932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2387F-F6BE-F54F-A978-88B7214AA5E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377C9A-5786-EB3B-2871-84C3285DC01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8279" r="15920"/>
          <a:stretch/>
        </p:blipFill>
        <p:spPr>
          <a:xfrm>
            <a:off x="10867323" y="258370"/>
            <a:ext cx="1167795" cy="99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943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hf hdr="0" ftr="0" dt="0"/>
  <p:txStyles>
    <p:titleStyle>
      <a:lvl1pPr algn="l" defTabSz="609585" rtl="0" eaLnBrk="1" latinLnBrk="0" hangingPunct="1">
        <a:lnSpc>
          <a:spcPts val="32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609585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Palatino Linotype"/>
          <a:ea typeface="+mn-ea"/>
          <a:cs typeface="Palatino Linotype"/>
        </a:defRPr>
      </a:lvl1pPr>
      <a:lvl2pPr marL="607469" indent="-302676" algn="l" defTabSz="609585" rtl="0" eaLnBrk="1" latinLnBrk="0" hangingPunct="1">
        <a:spcBef>
          <a:spcPct val="20000"/>
        </a:spcBef>
        <a:buFont typeface="Arial"/>
        <a:buChar char="–"/>
        <a:defRPr sz="3200" b="0" i="0" kern="1200">
          <a:solidFill>
            <a:schemeClr val="tx1"/>
          </a:solidFill>
          <a:latin typeface="Palatino Linotype"/>
          <a:ea typeface="+mn-ea"/>
          <a:cs typeface="Palatino Linotype"/>
        </a:defRPr>
      </a:lvl2pPr>
      <a:lvl3pPr marL="912261" indent="-304792" algn="l" defTabSz="609585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Palatino Linotype"/>
          <a:ea typeface="+mn-ea"/>
          <a:cs typeface="Palatino Linotype"/>
        </a:defRPr>
      </a:lvl3pPr>
      <a:lvl4pPr marL="1214936" indent="-302676" algn="l" defTabSz="609585" rtl="0" eaLnBrk="1" latinLnBrk="0" hangingPunct="1">
        <a:spcBef>
          <a:spcPct val="20000"/>
        </a:spcBef>
        <a:buFont typeface="Arial"/>
        <a:buChar char="–"/>
        <a:defRPr sz="2667" b="0" i="0" kern="1200">
          <a:solidFill>
            <a:schemeClr val="tx1"/>
          </a:solidFill>
          <a:latin typeface="Palatino Linotype"/>
          <a:ea typeface="+mn-ea"/>
          <a:cs typeface="Palatino Linotype"/>
        </a:defRPr>
      </a:lvl4pPr>
      <a:lvl5pPr marL="1519729" indent="-304792" algn="l" defTabSz="609585" rtl="0" eaLnBrk="1" latinLnBrk="0" hangingPunct="1">
        <a:spcBef>
          <a:spcPct val="20000"/>
        </a:spcBef>
        <a:buFont typeface="Arial"/>
        <a:buChar char="»"/>
        <a:defRPr sz="2667" b="0" i="0" kern="1200">
          <a:solidFill>
            <a:schemeClr val="tx1"/>
          </a:solidFill>
          <a:latin typeface="Palatino Linotype"/>
          <a:ea typeface="+mn-ea"/>
          <a:cs typeface="Palatino Linotype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4.06655" TargetMode="External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1E59-8269-1327-0421-41BD67392B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CA" dirty="0"/>
              <a:t>Machine learning for noise removal in NEWS-G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A47485-ABEA-22A6-909A-7066410C0E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CAP 2022</a:t>
            </a:r>
          </a:p>
          <a:p>
            <a:r>
              <a:rPr lang="en-CA" dirty="0"/>
              <a:t>Noah Rowe</a:t>
            </a:r>
          </a:p>
          <a:p>
            <a:r>
              <a:rPr lang="en-CA" dirty="0"/>
              <a:t>June 8</a:t>
            </a:r>
            <a:r>
              <a:rPr lang="en-CA" baseline="30000" dirty="0"/>
              <a:t>th</a:t>
            </a:r>
            <a:r>
              <a:rPr lang="en-CA" dirty="0"/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2724367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D988B-11A1-9842-8723-A39BCB03A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Energy Resolution Results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05DB7C9-FD85-5046-B00C-25399A8B241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926" y="1645836"/>
            <a:ext cx="8326148" cy="503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A6663-D100-7149-B884-6178C4432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09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78B70-EB53-A044-3EFD-D283995F4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Single Output Model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D125FB-30D6-E1B8-E5D0-6402CB904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2" descr="Variational Autoencoders are Beautiful | Blogs">
            <a:extLst>
              <a:ext uri="{FF2B5EF4-FFF2-40B4-BE49-F238E27FC236}">
                <a16:creationId xmlns:a16="http://schemas.microsoft.com/office/drawing/2014/main" id="{B87256A1-5337-E353-9523-9187554EF3F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8050" y="2115861"/>
            <a:ext cx="5086350" cy="3818491"/>
          </a:xfrm>
          <a:prstGeom prst="rect">
            <a:avLst/>
          </a:prstGeom>
          <a:solidFill>
            <a:srgbClr val="FFFFFF"/>
          </a:solidFill>
          <a:ln w="101600">
            <a:solidFill>
              <a:schemeClr val="accent1"/>
            </a:solidFill>
          </a:ln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3E3197FC-2C46-447D-7965-1A4FB93415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03975" y="2183053"/>
            <a:ext cx="5178425" cy="3684106"/>
          </a:xfrm>
          <a:prstGeom prst="rect">
            <a:avLst/>
          </a:prstGeom>
          <a:noFill/>
          <a:ln w="101600">
            <a:solidFill>
              <a:schemeClr val="accent1"/>
            </a:solidFill>
          </a:ln>
        </p:spPr>
      </p:pic>
      <p:pic>
        <p:nvPicPr>
          <p:cNvPr id="12" name="Graphic 11" descr="Arrow: Counter-clockwise curve outline">
            <a:extLst>
              <a:ext uri="{FF2B5EF4-FFF2-40B4-BE49-F238E27FC236}">
                <a16:creationId xmlns:a16="http://schemas.microsoft.com/office/drawing/2014/main" id="{1DE0156D-8F05-9718-BF16-8FFBB4222B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6938545">
            <a:off x="5638800" y="590035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26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373B6-A8CC-D690-6904-0F6E73ED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Primary Electron Prediction Examples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9F46F2-2D1B-CAC8-7AC2-D5811BDA1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11</a:t>
            </a:fld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2141D5E-B49E-38AD-36F3-A5542494A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9191"/>
            <a:ext cx="6095999" cy="370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2A138B0F-A0C5-81D1-5027-8D2C34AC5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2099191"/>
            <a:ext cx="6096000" cy="370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418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43C60-68C9-D26A-0570-70F02D173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Primary Electron Prediction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D0D281-28A0-E490-3669-8C09FDAB8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12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C3EF6F8-0E57-1495-FA49-358C8779D72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63" y="1817688"/>
            <a:ext cx="6991324" cy="430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041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9273FA2-8A05-6779-0250-AB0CDB84A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Primary Electron Prediction</a:t>
            </a:r>
            <a:endParaRPr lang="en-CA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5949E8-3BF0-EA16-511B-ED96735F4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13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40DA6AB-260E-F6C6-EE69-D3ADDDF57B3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407" y="1817688"/>
            <a:ext cx="7093636" cy="430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703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CE71A-2843-D16F-CCF6-1B0695908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696DE-3482-8D6B-3E89-F69337074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Developed an effective machine learning noise removal model resulting in more accurate energy measurements</a:t>
            </a:r>
          </a:p>
          <a:p>
            <a:r>
              <a:rPr lang="en-CA" dirty="0"/>
              <a:t>Developed a single output model to predict the number of primary electrons for a given event</a:t>
            </a:r>
          </a:p>
          <a:p>
            <a:pPr lvl="1"/>
            <a:r>
              <a:rPr lang="en-CA" dirty="0"/>
              <a:t>Offers improvements in energy measurements</a:t>
            </a:r>
          </a:p>
          <a:p>
            <a:r>
              <a:rPr lang="en-CA" dirty="0"/>
              <a:t>Single output model can be extended to different targets</a:t>
            </a:r>
          </a:p>
          <a:p>
            <a:pPr lvl="1"/>
            <a:r>
              <a:rPr lang="en-CA" dirty="0"/>
              <a:t>Direct energy prediction</a:t>
            </a:r>
          </a:p>
          <a:p>
            <a:pPr lvl="1"/>
            <a:r>
              <a:rPr lang="en-CA" dirty="0"/>
              <a:t>Event drift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6DDDEC-1769-765C-B02E-B3DBF161F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32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0E959C-DC72-0DBF-38D4-E9E05035D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058" y="2747962"/>
            <a:ext cx="10411884" cy="136207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CA" dirty="0"/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2DB931-1B34-13C2-F62F-F2379EA8E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70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0E959C-DC72-0DBF-38D4-E9E05035D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058" y="2747962"/>
            <a:ext cx="10411884" cy="136207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CA" dirty="0"/>
              <a:t>Additional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2DB931-1B34-13C2-F62F-F2379EA8E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512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C478C47-3570-2E97-552F-82A4D0989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POLYA Distribution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041024-FAF9-4AF7-A9D8-CD7A3A7F7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17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8ADC5B3-BB07-4AFD-FC13-6FDD6ACB36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9509" y="1817688"/>
            <a:ext cx="7111431" cy="430847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7D70C3-1151-EE23-E802-13E1F6507F66}"/>
              </a:ext>
            </a:extLst>
          </p:cNvPr>
          <p:cNvSpPr/>
          <p:nvPr/>
        </p:nvSpPr>
        <p:spPr>
          <a:xfrm>
            <a:off x="5034224" y="3326004"/>
            <a:ext cx="3703378" cy="52251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0209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24BDA-DC10-058A-9EAE-CA802A201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Model Architecture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1D9775C-24E9-8E83-EC66-3CA93DBF6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7667" y="1817688"/>
            <a:ext cx="4975115" cy="430847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BB1B3-338A-30A5-3C3A-3829B8340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860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767C6-EE06-7D47-AD1B-E9CD744D0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053" y="1"/>
            <a:ext cx="8163983" cy="944387"/>
          </a:xfrm>
        </p:spPr>
        <p:txBody>
          <a:bodyPr anchor="ctr">
            <a:normAutofit/>
          </a:bodyPr>
          <a:lstStyle/>
          <a:p>
            <a:r>
              <a:rPr lang="en-CA" dirty="0"/>
              <a:t>Presentation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7CC3E-8879-E276-5FFA-AFBD703157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8051" y="1817158"/>
            <a:ext cx="7506900" cy="441483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dirty="0"/>
              <a:t>NEWS-G Background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/>
              <a:t>Problem Definition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/>
              <a:t>Signal Denoising Model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/>
              <a:t>Single Output Model</a:t>
            </a: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094F32-10BF-1A0D-B9B0-966852008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2" y="6495562"/>
            <a:ext cx="2539932" cy="365125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5622387F-F6BE-F54F-A978-88B7214AA5E0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788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F37D9-FA4F-1ABD-283E-8FE4C5C27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053" y="1"/>
            <a:ext cx="8163983" cy="944387"/>
          </a:xfrm>
        </p:spPr>
        <p:txBody>
          <a:bodyPr anchor="ctr">
            <a:normAutofit/>
          </a:bodyPr>
          <a:lstStyle/>
          <a:p>
            <a:r>
              <a:rPr lang="en-CA" dirty="0"/>
              <a:t>Dark Matter Search from Electron Counting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DAF29-4757-CCE3-9DB9-3719F9D53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8051" y="1817689"/>
            <a:ext cx="10674349" cy="4308475"/>
          </a:xfrm>
        </p:spPr>
        <p:txBody>
          <a:bodyPr>
            <a:normAutofit/>
          </a:bodyPr>
          <a:lstStyle/>
          <a:p>
            <a:r>
              <a:rPr lang="en-CA" dirty="0"/>
              <a:t>NEWS-G searches for dark matter terms of 2, 3, and 4 peak event dispersion times</a:t>
            </a:r>
          </a:p>
          <a:p>
            <a:pPr lvl="1"/>
            <a:r>
              <a:rPr lang="en-CA" dirty="0"/>
              <a:t>Highlighting the need for accurate primary electron counting techniques</a:t>
            </a:r>
          </a:p>
          <a:p>
            <a:r>
              <a:rPr lang="en-CA" dirty="0"/>
              <a:t>Dan </a:t>
            </a:r>
            <a:r>
              <a:rPr lang="en-CA" dirty="0" err="1"/>
              <a:t>Durnford</a:t>
            </a:r>
            <a:r>
              <a:rPr lang="en-CA" dirty="0"/>
              <a:t> presented on this: </a:t>
            </a:r>
            <a:r>
              <a:rPr lang="en-CA" i="1" dirty="0"/>
              <a:t>“The NEWS-G light Dark Matter search experiment: Current status and preparation for experiment at SNOLAB”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381199-99CA-322D-9D3D-A881999EA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2" y="6495562"/>
            <a:ext cx="2539932" cy="365125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5622387F-F6BE-F54F-A978-88B7214AA5E0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18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CE71A-2843-D16F-CCF6-1B0695908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NEWS-G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807C1790-653A-E02E-0A41-5B606547B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5622387F-F6BE-F54F-A978-88B7214AA5E0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5BE1D53-1C6C-DDDB-F751-5D6A12F0C5A8}"/>
              </a:ext>
            </a:extLst>
          </p:cNvPr>
          <p:cNvSpPr txBox="1">
            <a:spLocks/>
          </p:cNvSpPr>
          <p:nvPr/>
        </p:nvSpPr>
        <p:spPr>
          <a:xfrm>
            <a:off x="908053" y="1"/>
            <a:ext cx="8163983" cy="944387"/>
          </a:xfrm>
          <a:prstGeom prst="rect">
            <a:avLst/>
          </a:prstGeom>
        </p:spPr>
        <p:txBody>
          <a:bodyPr vert="horz" lIns="0" tIns="45720" rIns="91440" bIns="0" rtlCol="0" anchor="ctr">
            <a:normAutofit/>
          </a:bodyPr>
          <a:lstStyle>
            <a:lvl1pPr algn="l" defTabSz="609585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NEWS-G – Spherical Proportional Counter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886D0EF-BE7F-583E-4F01-5771DA94A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63" y="1549066"/>
            <a:ext cx="5052849" cy="4408611"/>
          </a:xfrm>
          <a:prstGeom prst="rect">
            <a:avLst/>
          </a:prstGeom>
          <a:noFill/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D278315-EF9F-2938-407A-72208231A446}"/>
              </a:ext>
            </a:extLst>
          </p:cNvPr>
          <p:cNvSpPr txBox="1">
            <a:spLocks/>
          </p:cNvSpPr>
          <p:nvPr/>
        </p:nvSpPr>
        <p:spPr>
          <a:xfrm>
            <a:off x="6403990" y="1828800"/>
            <a:ext cx="5178412" cy="4196080"/>
          </a:xfrm>
          <a:prstGeom prst="rect">
            <a:avLst/>
          </a:prstGeom>
        </p:spPr>
        <p:txBody>
          <a:bodyPr>
            <a:normAutofit/>
          </a:bodyPr>
          <a:lstStyle>
            <a:lvl1pPr marL="30479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1pPr>
            <a:lvl2pPr marL="607469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2pPr>
            <a:lvl3pPr marL="91226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3pPr>
            <a:lvl4pPr marL="1214936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4pPr>
            <a:lvl5pPr marL="1519729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Signal Generation: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Primary ionization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Electron drift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Townsend avalanche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Positive ion drift</a:t>
            </a:r>
          </a:p>
          <a:p>
            <a:pPr marL="0" indent="0">
              <a:buFont typeface="Arial"/>
              <a:buNone/>
            </a:pPr>
            <a:r>
              <a:rPr lang="en-US" dirty="0"/>
              <a:t>Analysis data taken from SEDINE at LSM in France</a:t>
            </a:r>
          </a:p>
        </p:txBody>
      </p:sp>
    </p:spTree>
    <p:extLst>
      <p:ext uri="{BB962C8B-B14F-4D97-AF65-F5344CB8AC3E}">
        <p14:creationId xmlns:p14="http://schemas.microsoft.com/office/powerpoint/2010/main" val="1383418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C4167793-1B0B-81EC-E7CF-9AD9FA65C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247" y="2465284"/>
            <a:ext cx="4024117" cy="199768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3FAD1FB-3A78-D8AF-01DF-A79E7F71C8F8}"/>
              </a:ext>
            </a:extLst>
          </p:cNvPr>
          <p:cNvSpPr txBox="1"/>
          <p:nvPr/>
        </p:nvSpPr>
        <p:spPr>
          <a:xfrm>
            <a:off x="2565879" y="4497704"/>
            <a:ext cx="3240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Double Deconvolution Algorithm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643650-D854-E96E-9F6D-A6393AFD5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NEWS-G Signal Generation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84D631-CC7A-569B-387A-71786FF79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8F982F-8378-0636-0B46-21D7B3C3E2A8}"/>
              </a:ext>
            </a:extLst>
          </p:cNvPr>
          <p:cNvSpPr txBox="1"/>
          <p:nvPr/>
        </p:nvSpPr>
        <p:spPr>
          <a:xfrm>
            <a:off x="1507311" y="2035302"/>
            <a:ext cx="1354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Raw Pulse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3F208B-D121-2D27-1717-61E4F4FEC6FA}"/>
              </a:ext>
            </a:extLst>
          </p:cNvPr>
          <p:cNvSpPr txBox="1"/>
          <p:nvPr/>
        </p:nvSpPr>
        <p:spPr>
          <a:xfrm>
            <a:off x="4804610" y="2035302"/>
            <a:ext cx="2789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Double Deconvolved Pulse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699DE4-7A96-8276-CAED-240409A92989}"/>
              </a:ext>
            </a:extLst>
          </p:cNvPr>
          <p:cNvSpPr txBox="1"/>
          <p:nvPr/>
        </p:nvSpPr>
        <p:spPr>
          <a:xfrm>
            <a:off x="8974525" y="1896802"/>
            <a:ext cx="2789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Integrated Double Deconvolved Pulse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E72B49E-260A-F34D-8ED3-BE40110D4D18}"/>
              </a:ext>
            </a:extLst>
          </p:cNvPr>
          <p:cNvCxnSpPr>
            <a:cxnSpLocks/>
          </p:cNvCxnSpPr>
          <p:nvPr/>
        </p:nvCxnSpPr>
        <p:spPr>
          <a:xfrm>
            <a:off x="3321934" y="4882972"/>
            <a:ext cx="1668110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4F0F303-CCC2-BD21-24D0-8C955DEEFA33}"/>
              </a:ext>
            </a:extLst>
          </p:cNvPr>
          <p:cNvCxnSpPr>
            <a:cxnSpLocks/>
          </p:cNvCxnSpPr>
          <p:nvPr/>
        </p:nvCxnSpPr>
        <p:spPr>
          <a:xfrm flipH="1">
            <a:off x="3321934" y="5277312"/>
            <a:ext cx="1668110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D1DCB45-671E-AD7E-4CB1-AA8B4980E089}"/>
              </a:ext>
            </a:extLst>
          </p:cNvPr>
          <p:cNvSpPr txBox="1"/>
          <p:nvPr/>
        </p:nvSpPr>
        <p:spPr>
          <a:xfrm>
            <a:off x="2553579" y="4915383"/>
            <a:ext cx="3240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Detector Response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E77FE8A-7570-CAFE-492B-54CC8A0EC082}"/>
              </a:ext>
            </a:extLst>
          </p:cNvPr>
          <p:cNvCxnSpPr>
            <a:cxnSpLocks/>
          </p:cNvCxnSpPr>
          <p:nvPr/>
        </p:nvCxnSpPr>
        <p:spPr>
          <a:xfrm>
            <a:off x="7298002" y="4859966"/>
            <a:ext cx="1668110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EA610B3-597C-55E5-5D2A-D2E3EA2D2FBA}"/>
              </a:ext>
            </a:extLst>
          </p:cNvPr>
          <p:cNvSpPr txBox="1"/>
          <p:nvPr/>
        </p:nvSpPr>
        <p:spPr>
          <a:xfrm>
            <a:off x="7210065" y="4476803"/>
            <a:ext cx="1845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Integration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778DC0A-AC88-4C03-FDB5-E229F4D80880}"/>
              </a:ext>
            </a:extLst>
          </p:cNvPr>
          <p:cNvSpPr txBox="1">
            <a:spLocks/>
          </p:cNvSpPr>
          <p:nvPr/>
        </p:nvSpPr>
        <p:spPr>
          <a:xfrm>
            <a:off x="789681" y="5304974"/>
            <a:ext cx="2789499" cy="123642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0479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1pPr>
            <a:lvl2pPr marL="607469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2pPr>
            <a:lvl3pPr marL="91226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3pPr>
            <a:lvl4pPr marL="1214936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4pPr>
            <a:lvl5pPr marL="1519729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1800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9BF4BEE2-1E1D-67A3-1038-DD153D52F40A}"/>
              </a:ext>
            </a:extLst>
          </p:cNvPr>
          <p:cNvSpPr txBox="1">
            <a:spLocks/>
          </p:cNvSpPr>
          <p:nvPr/>
        </p:nvSpPr>
        <p:spPr>
          <a:xfrm>
            <a:off x="6385794" y="3830100"/>
            <a:ext cx="2789499" cy="13826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0479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1pPr>
            <a:lvl2pPr marL="607469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2pPr>
            <a:lvl3pPr marL="91226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3pPr>
            <a:lvl4pPr marL="1214936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4pPr>
            <a:lvl5pPr marL="1519729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18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3AFB561-65AD-AB3E-01A7-E5BEF378A341}"/>
              </a:ext>
            </a:extLst>
          </p:cNvPr>
          <p:cNvCxnSpPr>
            <a:cxnSpLocks/>
          </p:cNvCxnSpPr>
          <p:nvPr/>
        </p:nvCxnSpPr>
        <p:spPr>
          <a:xfrm>
            <a:off x="5060511" y="3569629"/>
            <a:ext cx="20482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C916554-D955-D983-E3A5-ED407C9C7EE9}"/>
              </a:ext>
            </a:extLst>
          </p:cNvPr>
          <p:cNvCxnSpPr>
            <a:cxnSpLocks/>
          </p:cNvCxnSpPr>
          <p:nvPr/>
        </p:nvCxnSpPr>
        <p:spPr>
          <a:xfrm>
            <a:off x="6531426" y="3695758"/>
            <a:ext cx="2021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A767277-7077-83D2-AD1D-4BAC17E18B5D}"/>
              </a:ext>
            </a:extLst>
          </p:cNvPr>
          <p:cNvCxnSpPr>
            <a:cxnSpLocks/>
          </p:cNvCxnSpPr>
          <p:nvPr/>
        </p:nvCxnSpPr>
        <p:spPr>
          <a:xfrm>
            <a:off x="5556738" y="2725180"/>
            <a:ext cx="23707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7" name="Picture 16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B1A579D9-EC1D-6CEA-4154-40B7273F3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61054"/>
            <a:ext cx="3950990" cy="1975495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75AFA031-103F-2557-D057-3A21A9E598D3}"/>
              </a:ext>
            </a:extLst>
          </p:cNvPr>
          <p:cNvGrpSpPr/>
          <p:nvPr/>
        </p:nvGrpSpPr>
        <p:grpSpPr>
          <a:xfrm>
            <a:off x="7648767" y="2561368"/>
            <a:ext cx="4543274" cy="1705587"/>
            <a:chOff x="2360445" y="1196388"/>
            <a:chExt cx="7378700" cy="3483957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AFA376B-967A-9B31-AAD2-DBAC5C629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60445" y="1200545"/>
              <a:ext cx="7378700" cy="3479800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5933B3C-56FF-589A-DA40-F22FCDCC9F5B}"/>
                </a:ext>
              </a:extLst>
            </p:cNvPr>
            <p:cNvSpPr/>
            <p:nvPr/>
          </p:nvSpPr>
          <p:spPr>
            <a:xfrm>
              <a:off x="2360445" y="1196388"/>
              <a:ext cx="313608" cy="4054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913306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58DC6C2-89F5-3C34-D363-E87B5D7CCE61}"/>
              </a:ext>
            </a:extLst>
          </p:cNvPr>
          <p:cNvSpPr txBox="1">
            <a:spLocks/>
          </p:cNvSpPr>
          <p:nvPr/>
        </p:nvSpPr>
        <p:spPr>
          <a:xfrm>
            <a:off x="909980" y="1819617"/>
            <a:ext cx="4602412" cy="4308475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0479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1pPr>
            <a:lvl2pPr marL="607469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2pPr>
            <a:lvl3pPr marL="91226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3pPr>
            <a:lvl4pPr marL="1214936" indent="-302676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4pPr>
            <a:lvl5pPr marL="1519729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b="0" i="0" kern="1200">
                <a:solidFill>
                  <a:schemeClr val="tx1"/>
                </a:solidFill>
                <a:latin typeface="Palatino Linotype"/>
                <a:ea typeface="+mn-ea"/>
                <a:cs typeface="Palatino Linotype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Goals:</a:t>
            </a:r>
          </a:p>
          <a:p>
            <a:r>
              <a:rPr lang="en-US" dirty="0"/>
              <a:t>Utilize machine learning methods to remove noise from recorded detector signals</a:t>
            </a:r>
          </a:p>
          <a:p>
            <a:r>
              <a:rPr lang="en-US" dirty="0"/>
              <a:t>Model implementation should aid in measuring important signal characteristics, such as amplitude and rise-features</a:t>
            </a:r>
          </a:p>
          <a:p>
            <a:r>
              <a:rPr lang="en-US" dirty="0"/>
              <a:t>Extend existing work on Germanium detector signals to NEWS-G</a:t>
            </a:r>
          </a:p>
          <a:p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CB76A5-5393-42F1-3953-BDBD04960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Problem Definition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29AF67-3966-1868-AB5B-839CBA3FD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4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23BDFB-9BE2-AD52-60D8-68DF64D70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5917" y="2021899"/>
            <a:ext cx="5178412" cy="3016424"/>
          </a:xfrm>
          <a:prstGeom prst="rect">
            <a:avLst/>
          </a:prstGeom>
          <a:noFill/>
          <a:effectLst/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778FA4E-B990-8426-42F6-B682E1965D9A}"/>
              </a:ext>
            </a:extLst>
          </p:cNvPr>
          <p:cNvSpPr/>
          <p:nvPr/>
        </p:nvSpPr>
        <p:spPr>
          <a:xfrm>
            <a:off x="6405917" y="5038323"/>
            <a:ext cx="51784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Palatino Linotype" panose="02040502050505030304" pitchFamily="18" charset="0"/>
              </a:rPr>
              <a:t>Our group has designed and trained such a model for a Germanium P-Type Point Contact Detector </a:t>
            </a:r>
            <a:br>
              <a:rPr lang="en-US" dirty="0">
                <a:latin typeface="Palatino Linotype" panose="02040502050505030304" pitchFamily="18" charset="0"/>
              </a:rPr>
            </a:br>
            <a:r>
              <a:rPr lang="en-US" dirty="0">
                <a:latin typeface="Palatino Linotype" panose="02040502050505030304" pitchFamily="18" charset="0"/>
              </a:rPr>
              <a:t>(</a:t>
            </a:r>
            <a:r>
              <a:rPr lang="en-CA" dirty="0">
                <a:latin typeface="Palatino Linotype" panose="02040502050505030304" pitchFamily="18" charset="0"/>
                <a:hlinkClick r:id="rId3"/>
              </a:rPr>
              <a:t>arXiv:2204.06655</a:t>
            </a:r>
            <a:r>
              <a:rPr lang="en-US" dirty="0">
                <a:latin typeface="Palatino Linotype" panose="02040502050505030304" pitchFamily="18" charset="0"/>
              </a:rPr>
              <a:t>)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A6B5841-C1DA-BB14-E6F2-BC7D5F2AB163}"/>
              </a:ext>
            </a:extLst>
          </p:cNvPr>
          <p:cNvSpPr txBox="1">
            <a:spLocks/>
          </p:cNvSpPr>
          <p:nvPr/>
        </p:nvSpPr>
        <p:spPr>
          <a:xfrm>
            <a:off x="8739530" y="6497490"/>
            <a:ext cx="2539932" cy="365125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622387F-F6BE-F54F-A978-88B7214AA5E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48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5049B-D675-EB44-951B-26DBABEC3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Methods – Model Architecture </a:t>
            </a:r>
          </a:p>
        </p:txBody>
      </p:sp>
      <p:pic>
        <p:nvPicPr>
          <p:cNvPr id="4" name="Picture 2" descr="Variational Autoencoders are Beautiful | Blogs">
            <a:extLst>
              <a:ext uri="{FF2B5EF4-FFF2-40B4-BE49-F238E27FC236}">
                <a16:creationId xmlns:a16="http://schemas.microsoft.com/office/drawing/2014/main" id="{BB3271CD-D574-5B4C-B48E-B0CFDA8C9EB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7941" y="1825625"/>
            <a:ext cx="5796118" cy="435133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2E522B-91D9-C241-B1CD-B5164D05A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1E4F295-782D-E44A-8728-BF0D54328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6923"/>
            <a:ext cx="3950053" cy="241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7D3F56E-E3CB-A24C-9BFD-8F9B06A67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792" y="2706924"/>
            <a:ext cx="3950053" cy="241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556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07F46-FAB6-8046-BA02-60BEFCC00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CA" dirty="0"/>
              <a:t>Methods – Model Training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564C6C-EEF1-4F46-A6B4-E469D27CC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C90B2303-150C-A349-839B-407AF64F0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3989" y="2438689"/>
            <a:ext cx="5178412" cy="3171777"/>
          </a:xfrm>
          <a:prstGeom prst="rect">
            <a:avLst/>
          </a:prstGeom>
          <a:noFill/>
        </p:spPr>
      </p:pic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4B6134B0-7D4E-22B3-FE3C-A4DB891618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9912473"/>
              </p:ext>
            </p:extLst>
          </p:nvPr>
        </p:nvGraphicFramePr>
        <p:xfrm>
          <a:off x="328979" y="2030748"/>
          <a:ext cx="5767021" cy="3987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582BAD4-B21F-E71B-4BB5-11B89C0DD10B}"/>
              </a:ext>
            </a:extLst>
          </p:cNvPr>
          <p:cNvSpPr/>
          <p:nvPr/>
        </p:nvSpPr>
        <p:spPr>
          <a:xfrm>
            <a:off x="349074" y="3582447"/>
            <a:ext cx="977307" cy="9795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400" dirty="0"/>
              <a:t>X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E44532B-13AC-CD43-7005-A2B0CC5797F2}"/>
              </a:ext>
            </a:extLst>
          </p:cNvPr>
          <p:cNvSpPr/>
          <p:nvPr/>
        </p:nvSpPr>
        <p:spPr>
          <a:xfrm>
            <a:off x="349074" y="4688903"/>
            <a:ext cx="977307" cy="9795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4400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112233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92634-78B3-3D42-885C-C629DD911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Example Pulses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64EAD37-BD4C-FB42-B973-2AE6D09C3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5F9344D5-3809-C046-8DB4-3EB727CAC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0719"/>
            <a:ext cx="6096814" cy="3661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3389E0-C1E2-2D45-AB9E-B00726F9D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186" y="1879728"/>
            <a:ext cx="6096814" cy="373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4EC263-0357-5047-86DA-CA8C3BB5BA6D}"/>
              </a:ext>
            </a:extLst>
          </p:cNvPr>
          <p:cNvSpPr txBox="1"/>
          <p:nvPr/>
        </p:nvSpPr>
        <p:spPr>
          <a:xfrm>
            <a:off x="2464905" y="5617595"/>
            <a:ext cx="178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Energy: ~170eV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547C10-6AA3-8B4D-9420-EE50AAEF31F9}"/>
              </a:ext>
            </a:extLst>
          </p:cNvPr>
          <p:cNvSpPr txBox="1"/>
          <p:nvPr/>
        </p:nvSpPr>
        <p:spPr>
          <a:xfrm>
            <a:off x="8561719" y="5612672"/>
            <a:ext cx="178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Energy: ~1370eV</a:t>
            </a:r>
          </a:p>
        </p:txBody>
      </p:sp>
    </p:spTree>
    <p:extLst>
      <p:ext uri="{BB962C8B-B14F-4D97-AF65-F5344CB8AC3E}">
        <p14:creationId xmlns:p14="http://schemas.microsoft.com/office/powerpoint/2010/main" val="2685451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55F5F-9D39-4B42-8560-FB874DCDE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Example Pulses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43EC290-2B19-5C45-A486-9F26B43F7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387F-F6BE-F54F-A978-88B7214AA5E0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CEE9823-B407-DF43-AF6C-9F3FFBD9F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02" y="1940913"/>
            <a:ext cx="6165376" cy="373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63EAE82-74C0-ED4E-8432-46BDD77D6F57}"/>
              </a:ext>
            </a:extLst>
          </p:cNvPr>
          <p:cNvSpPr txBox="1"/>
          <p:nvPr/>
        </p:nvSpPr>
        <p:spPr>
          <a:xfrm>
            <a:off x="2464905" y="5617595"/>
            <a:ext cx="178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Energy: ~380eV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7C473-DDFB-7643-8F57-9CFDBF18E899}"/>
              </a:ext>
            </a:extLst>
          </p:cNvPr>
          <p:cNvSpPr txBox="1"/>
          <p:nvPr/>
        </p:nvSpPr>
        <p:spPr>
          <a:xfrm>
            <a:off x="8576807" y="5697109"/>
            <a:ext cx="178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Energy: ~540eV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71CD93-85A8-094C-AD67-A498C9B3B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572" y="1940913"/>
            <a:ext cx="6042526" cy="369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888012"/>
      </p:ext>
    </p:extLst>
  </p:cSld>
  <p:clrMapOvr>
    <a:masterClrMapping/>
  </p:clrMapOvr>
</p:sld>
</file>

<file path=ppt/theme/theme1.xml><?xml version="1.0" encoding="utf-8"?>
<a:theme xmlns:a="http://schemas.openxmlformats.org/drawingml/2006/main" name="NEWS_theme">
  <a:themeElements>
    <a:clrScheme name="Queen's triclour">
      <a:dk1>
        <a:sysClr val="windowText" lastClr="000000"/>
      </a:dk1>
      <a:lt1>
        <a:sysClr val="window" lastClr="FFFFFF"/>
      </a:lt1>
      <a:dk2>
        <a:srgbClr val="061D38"/>
      </a:dk2>
      <a:lt2>
        <a:srgbClr val="FFFFFF"/>
      </a:lt2>
      <a:accent1>
        <a:srgbClr val="910A29"/>
      </a:accent1>
      <a:accent2>
        <a:srgbClr val="F1AB1F"/>
      </a:accent2>
      <a:accent3>
        <a:srgbClr val="061D38"/>
      </a:accent3>
      <a:accent4>
        <a:srgbClr val="CDCDCD"/>
      </a:accent4>
      <a:accent5>
        <a:srgbClr val="7E7E7E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EWS_theme" id="{84E7F75E-5771-0E46-A4C3-0547BBD04576}" vid="{1F057A2B-7926-ED43-A1C9-44D161EFA0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NEWS_theme</Template>
  <TotalTime>6678</TotalTime>
  <Words>331</Words>
  <Application>Microsoft Macintosh PowerPoint</Application>
  <PresentationFormat>Widescreen</PresentationFormat>
  <Paragraphs>83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Palatino Linotype</vt:lpstr>
      <vt:lpstr>NEWS_theme</vt:lpstr>
      <vt:lpstr>Machine learning for noise removal in NEWS-G</vt:lpstr>
      <vt:lpstr>Presentation Outline</vt:lpstr>
      <vt:lpstr>NEWS-G</vt:lpstr>
      <vt:lpstr>NEWS-G Signal Generation</vt:lpstr>
      <vt:lpstr>Problem Definition</vt:lpstr>
      <vt:lpstr>Methods – Model Architecture </vt:lpstr>
      <vt:lpstr>Methods – Model Training</vt:lpstr>
      <vt:lpstr>Example Pulses</vt:lpstr>
      <vt:lpstr>Example Pulses</vt:lpstr>
      <vt:lpstr>Energy Resolution Results</vt:lpstr>
      <vt:lpstr>Single Output Model</vt:lpstr>
      <vt:lpstr>Primary Electron Prediction Examples</vt:lpstr>
      <vt:lpstr>Primary Electron Prediction</vt:lpstr>
      <vt:lpstr>Primary Electron Prediction</vt:lpstr>
      <vt:lpstr>Conclusion</vt:lpstr>
      <vt:lpstr>Thank you!</vt:lpstr>
      <vt:lpstr>Additional Slides</vt:lpstr>
      <vt:lpstr>POLYA Distribution</vt:lpstr>
      <vt:lpstr>Model Architecture </vt:lpstr>
      <vt:lpstr>Dark Matter Search from Electron Counting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 2022</dc:title>
  <dc:creator>Noah James Rowe</dc:creator>
  <cp:lastModifiedBy>Noah James Rowe</cp:lastModifiedBy>
  <cp:revision>19</cp:revision>
  <dcterms:created xsi:type="dcterms:W3CDTF">2022-05-26T17:54:12Z</dcterms:created>
  <dcterms:modified xsi:type="dcterms:W3CDTF">2022-06-08T03:17:28Z</dcterms:modified>
</cp:coreProperties>
</file>