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6" r:id="rId1"/>
  </p:sldMasterIdLst>
  <p:notesMasterIdLst>
    <p:notesMasterId r:id="rId37"/>
  </p:notesMasterIdLst>
  <p:handoutMasterIdLst>
    <p:handoutMasterId r:id="rId38"/>
  </p:handoutMasterIdLst>
  <p:sldIdLst>
    <p:sldId id="256" r:id="rId2"/>
    <p:sldId id="309" r:id="rId3"/>
    <p:sldId id="304" r:id="rId4"/>
    <p:sldId id="275" r:id="rId5"/>
    <p:sldId id="258" r:id="rId6"/>
    <p:sldId id="276" r:id="rId7"/>
    <p:sldId id="261" r:id="rId8"/>
    <p:sldId id="303" r:id="rId9"/>
    <p:sldId id="297" r:id="rId10"/>
    <p:sldId id="305" r:id="rId11"/>
    <p:sldId id="264" r:id="rId12"/>
    <p:sldId id="265" r:id="rId13"/>
    <p:sldId id="266" r:id="rId14"/>
    <p:sldId id="298" r:id="rId15"/>
    <p:sldId id="267" r:id="rId16"/>
    <p:sldId id="306" r:id="rId17"/>
    <p:sldId id="268" r:id="rId18"/>
    <p:sldId id="269" r:id="rId19"/>
    <p:sldId id="300" r:id="rId20"/>
    <p:sldId id="299" r:id="rId21"/>
    <p:sldId id="307" r:id="rId22"/>
    <p:sldId id="270" r:id="rId23"/>
    <p:sldId id="271" r:id="rId24"/>
    <p:sldId id="272" r:id="rId25"/>
    <p:sldId id="273" r:id="rId26"/>
    <p:sldId id="281" r:id="rId27"/>
    <p:sldId id="282" r:id="rId28"/>
    <p:sldId id="283" r:id="rId29"/>
    <p:sldId id="286" r:id="rId30"/>
    <p:sldId id="288" r:id="rId31"/>
    <p:sldId id="289" r:id="rId32"/>
    <p:sldId id="259" r:id="rId33"/>
    <p:sldId id="296" r:id="rId34"/>
    <p:sldId id="301" r:id="rId35"/>
    <p:sldId id="308" r:id="rId36"/>
  </p:sldIdLst>
  <p:sldSz cx="9144000" cy="5143500" type="screen16x9"/>
  <p:notesSz cx="6858000" cy="9144000"/>
  <p:embeddedFontLst>
    <p:embeddedFont>
      <p:font typeface="Average" panose="02000503040000020003" pitchFamily="2" charset="77"/>
      <p:regular r:id="rId39"/>
    </p:embeddedFont>
    <p:embeddedFont>
      <p:font typeface="Oswald" pitchFamily="2" charset="77"/>
      <p:regular r:id="rId40"/>
      <p:bold r:id="rId41"/>
    </p:embeddedFont>
    <p:embeddedFont>
      <p:font typeface="Roboto" panose="02000000000000000000" pitchFamily="2" charset="0"/>
      <p:regular r:id="rId42"/>
      <p:bold r:id="rId43"/>
      <p:italic r:id="rId44"/>
      <p:boldItalic r:id="rId45"/>
    </p:embeddedFont>
    <p:embeddedFont>
      <p:font typeface="Roboto Slab" pitchFamily="2" charset="0"/>
      <p:regular r:id="rId46"/>
      <p:bold r:id="rId4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1E"/>
    <a:srgbClr val="56A904"/>
    <a:srgbClr val="71DC05"/>
    <a:srgbClr val="00497F"/>
    <a:srgbClr val="005DA2"/>
    <a:srgbClr val="E81007"/>
    <a:srgbClr val="E815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84"/>
    <p:restoredTop sz="94754"/>
  </p:normalViewPr>
  <p:slideViewPr>
    <p:cSldViewPr snapToGrid="0">
      <p:cViewPr>
        <p:scale>
          <a:sx n="100" d="100"/>
          <a:sy n="100" d="100"/>
        </p:scale>
        <p:origin x="544" y="7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46" Type="http://schemas.openxmlformats.org/officeDocument/2006/relationships/font" Target="fonts/font8.fntdata"/><Relationship Id="rId20" Type="http://schemas.openxmlformats.org/officeDocument/2006/relationships/slide" Target="slides/slide19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281F51A5-46F5-E445-941A-C6142C0BE6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0FEF931-3B3D-9641-BE25-4EC9EA818E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58FF6-B545-3745-9269-883EA4F042B6}" type="datetimeFigureOut">
              <a:rPr lang="en-CA" smtClean="0"/>
              <a:t>2022-06-06</a:t>
            </a:fld>
            <a:endParaRPr lang="en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08B7115-75C1-3849-9D66-511E87068E0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AB76627-4511-C74A-A8E0-5E0FF2DE0E6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E0341-91D8-1246-B4AC-5A4748AB8F53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82707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1b8043dcf9_0_1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1b8043dcf9_0_1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1b8043dcf9_0_12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g11b8043dcf9_0_12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CA"/>
              <a:t>WCSIm, SKG4, SKDETSIM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11b8043dcf9_0_13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4" name="Google Shape;254;g11b8043dcf9_0_13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CA"/>
              <a:t>WCSIm, SKG4, SKDETSIM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1b8043dcf9_0_14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7" name="Google Shape;277;g11b8043dcf9_0_14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CA"/>
              <a:t>WCSIm, SKG4, SKDETSIM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30ca159441_0_4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130ca159441_0_4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130514f4aa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130514f4aa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130514f4aa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130514f4aa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30ca159441_0_4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130ca159441_0_4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91039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f99cd89853_0_3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f99cd89853_0_3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/>
              <a:t>. Previously discussed on bottom up calibration, let’s see what it is in terms of </a:t>
            </a:r>
            <a:r>
              <a:rPr lang="en-CA" dirty="0" err="1"/>
              <a:t>numbersHigh</a:t>
            </a:r>
            <a:r>
              <a:rPr lang="en-CA" dirty="0"/>
              <a:t> and low energy are corrected on average, geometrical </a:t>
            </a:r>
            <a:r>
              <a:rPr lang="en-CA" dirty="0" err="1"/>
              <a:t>dependance</a:t>
            </a:r>
            <a:r>
              <a:rPr lang="en-CA" dirty="0"/>
              <a:t> of the PMT light is left. The average calibration (cosmic muon and </a:t>
            </a:r>
            <a:r>
              <a:rPr lang="en-CA" dirty="0" err="1"/>
              <a:t>linac</a:t>
            </a:r>
            <a:r>
              <a:rPr lang="en-CA" dirty="0"/>
              <a:t> electrons)  goes from top to bottom, only downward going light which opens a potential bias. MENTION  Energy scale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997447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130ca159441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130ca159441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-Fitting function we had the famous +- 100mG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-Planar function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bafbce7b5d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bafbce7b5d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130ca159441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130ca159441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130ca159441_0_3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130ca159441_0_3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130ca159441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130ca159441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11b8043dcf9_0_8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11b8043dcf9_0_8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1b8043dcf9_0_6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1b8043dcf9_0_6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11b8043dcf9_0_6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" name="Google Shape;526;g11b8043dcf9_0_6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11b8043dcf9_0_4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0" name="Google Shape;570;g11b8043dcf9_0_4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11b8043dcf9_0_9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0" name="Google Shape;610;g11b8043dcf9_0_9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g11b8043dcf9_0_3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2" name="Google Shape;632;g11b8043dcf9_0_3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0aca462562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0aca462562_0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f99cd89853_0_3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f99cd89853_0_3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/>
              <a:t>. Previously discussed on bottom up calibration, let’s see what it is in terms of </a:t>
            </a:r>
            <a:r>
              <a:rPr lang="en-CA" dirty="0" err="1"/>
              <a:t>numbersHigh</a:t>
            </a:r>
            <a:r>
              <a:rPr lang="en-CA" dirty="0"/>
              <a:t> and low energy are corrected on average, geometrical </a:t>
            </a:r>
            <a:r>
              <a:rPr lang="en-CA" dirty="0" err="1"/>
              <a:t>dependance</a:t>
            </a:r>
            <a:r>
              <a:rPr lang="en-CA" dirty="0"/>
              <a:t> of the PMT light is left. The average calibration (cosmic muon and </a:t>
            </a:r>
            <a:r>
              <a:rPr lang="en-CA" dirty="0" err="1"/>
              <a:t>linac</a:t>
            </a:r>
            <a:r>
              <a:rPr lang="en-CA" dirty="0"/>
              <a:t> electrons)  goes from top to bottom, only downward going light which opens a potential bias. MENTION  Energy scale </a:t>
            </a:r>
            <a:endParaRPr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100effff21f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100effff21f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1b8043dcf9_0_2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3" name="Google Shape;113;g11b8043dcf9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14d4327114_1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14d4327114_1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30514f4aa3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130514f4aa3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0677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1b8043dcf9_0_10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11b8043dcf9_0_10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044840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1b8043dcf9_0_10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11b8043dcf9_0_10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22951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rPr lang="fr-CA"/>
              <a:t>Modifier le style du titre</a:t>
            </a:r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r>
              <a:rPr lang="fr-CA"/>
              <a:t>Modifier le style des sous-titres du masque</a:t>
            </a:r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189977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1840287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A"/>
              <a:t>Modifier le style du titre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F5E46-6591-414B-9938-DDC14CA8F089}" type="datetime1">
              <a:rPr lang="fr-CA" smtClean="0"/>
              <a:t>22-06-06</a:t>
            </a:fld>
            <a:endParaRPr lang="fr-CA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CACACA"/>
                </a:solidFill>
                <a:latin typeface="Arial"/>
                <a:cs typeface="Arial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8537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rPr lang="fr-CA"/>
              <a:t>Modifier le style du titre</a:t>
            </a:r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3525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rPr lang="fr-CA"/>
              <a:t>Modifier le style du titre</a:t>
            </a:r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1010072"/>
      </p:ext>
    </p:extLst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rPr lang="fr-CA"/>
              <a:t>Modifier le style du titre</a:t>
            </a:r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0782643"/>
      </p:ext>
    </p:extLst>
  </p:cSld>
  <p:clrMapOvr>
    <a:masterClrMapping/>
  </p:clrMapOvr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fr-CA"/>
              <a:t>Modifier le style du titre</a:t>
            </a:r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7460065"/>
      </p:ext>
    </p:extLst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r>
              <a:rPr lang="fr-CA"/>
              <a:t>Modifier le style du titre</a:t>
            </a:r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6317849"/>
      </p:ext>
    </p:extLst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r>
              <a:rPr lang="fr-CA"/>
              <a:t>Modifier le style du titre</a:t>
            </a:r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r>
              <a:rPr lang="fr-CA"/>
              <a:t>Modifier le style des sous-titres du masque</a:t>
            </a:r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8272171"/>
      </p:ext>
    </p:extLst>
  </p:cSld>
  <p:clrMapOvr>
    <a:masterClrMapping/>
  </p:clrMapOvr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9534898"/>
      </p:ext>
    </p:extLst>
  </p:cSld>
  <p:clrMapOvr>
    <a:masterClrMapping/>
  </p:clrMapOvr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9642154"/>
      </p:ext>
    </p:extLst>
  </p:cSld>
  <p:clrMapOvr>
    <a:masterClrMapping/>
  </p:clrMapOvr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97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749146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tif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1606.07538" TargetMode="External"/><Relationship Id="rId3" Type="http://schemas.openxmlformats.org/officeDocument/2006/relationships/image" Target="../media/image10.png"/><Relationship Id="rId7" Type="http://schemas.openxmlformats.org/officeDocument/2006/relationships/hyperlink" Target="https://arxiv.org/abs/1901.03230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s://indico.ipmu.jp/event/400/contributions/6120/attachments/3973/5189/nakajima_2021-10-19_percalib.pdf" TargetMode="External"/><Relationship Id="rId9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ipmu.jp/event/400/contributions/6127/attachments/3981/5192/Calibration%20HK%20premeeting%20Oct%202021%20.pdf" TargetMode="External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tif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hyperlink" Target="https://arxiv.org/abs/1901.0323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s://indico.cern.ch/event/1072579/contributions/4790761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ctrTitle"/>
          </p:nvPr>
        </p:nvSpPr>
        <p:spPr>
          <a:xfrm>
            <a:off x="1747523" y="1345227"/>
            <a:ext cx="57597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fr-CA" sz="2400" b="1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Improving</a:t>
            </a:r>
            <a:r>
              <a:rPr lang="fr-CA" sz="2400" b="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the Super-</a:t>
            </a:r>
            <a:r>
              <a:rPr lang="fr-CA" sz="2400" b="1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Kamiokande</a:t>
            </a:r>
            <a:r>
              <a:rPr lang="fr-CA" sz="2400" b="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PMT </a:t>
            </a:r>
            <a:r>
              <a:rPr lang="fr-CA" sz="2400" b="1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modelling</a:t>
            </a:r>
            <a:r>
              <a:rPr lang="fr-CA" sz="2400" b="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fr-CA" sz="2400" b="1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using</a:t>
            </a:r>
            <a:r>
              <a:rPr lang="fr-CA" sz="2400" b="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the the </a:t>
            </a:r>
            <a:r>
              <a:rPr lang="fr-CA" sz="2400" b="1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photosensor</a:t>
            </a:r>
            <a:r>
              <a:rPr lang="fr-CA" sz="2400" b="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test </a:t>
            </a:r>
            <a:r>
              <a:rPr lang="fr-CA" sz="2400" b="1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facility</a:t>
            </a:r>
            <a:r>
              <a:rPr lang="fr-CA" sz="2400" b="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(PTF) 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9A32656-0847-CA42-B93C-380FA40304F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</a:t>
            </a:fld>
            <a:endParaRPr lang="en-CA"/>
          </a:p>
        </p:txBody>
      </p:sp>
      <p:sp>
        <p:nvSpPr>
          <p:cNvPr id="70" name="Google Shape;70;p14"/>
          <p:cNvSpPr txBox="1"/>
          <p:nvPr/>
        </p:nvSpPr>
        <p:spPr>
          <a:xfrm>
            <a:off x="1518875" y="3136525"/>
            <a:ext cx="6075600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 b="1" dirty="0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Vincent </a:t>
            </a:r>
            <a:r>
              <a:rPr lang="en-CA" sz="1800" b="1" dirty="0" err="1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Gousy</a:t>
            </a:r>
            <a:r>
              <a:rPr lang="en-CA" sz="1800" b="1" dirty="0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-Leblanc, </a:t>
            </a:r>
            <a:r>
              <a:rPr lang="en-CA" sz="1800" dirty="0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Elena </a:t>
            </a:r>
            <a:r>
              <a:rPr lang="en-CA" sz="1800" dirty="0" err="1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Cornick,Skylar</a:t>
            </a:r>
            <a:r>
              <a:rPr lang="en-CA" sz="1800" dirty="0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r>
              <a:rPr lang="en-CA" sz="1800" dirty="0" err="1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Wingfelder</a:t>
            </a:r>
            <a:r>
              <a:rPr lang="en-CA" sz="1800" dirty="0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, Matej </a:t>
            </a:r>
            <a:r>
              <a:rPr lang="en-CA" sz="1800" dirty="0" err="1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Pavin</a:t>
            </a:r>
            <a:r>
              <a:rPr lang="en-CA" sz="1800" dirty="0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, </a:t>
            </a:r>
            <a:r>
              <a:rPr lang="en-CA" sz="1800" dirty="0" err="1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Xiaoyue</a:t>
            </a:r>
            <a:r>
              <a:rPr lang="en-CA" sz="1800" dirty="0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 Li, Ryosuke </a:t>
            </a:r>
            <a:r>
              <a:rPr lang="en-CA" sz="1800" dirty="0" err="1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Akutsu</a:t>
            </a:r>
            <a:r>
              <a:rPr lang="en-CA" sz="1800" dirty="0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, Thomas Lindner, Patrick de </a:t>
            </a:r>
            <a:r>
              <a:rPr lang="en-CA" sz="1800" dirty="0" err="1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Perio</a:t>
            </a:r>
            <a:r>
              <a:rPr lang="en-CA" sz="1800" dirty="0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, Akira </a:t>
            </a:r>
            <a:r>
              <a:rPr lang="en-CA" sz="1800" dirty="0" err="1">
                <a:solidFill>
                  <a:srgbClr val="56A904"/>
                </a:solidFill>
                <a:latin typeface="Roboto Slab"/>
                <a:ea typeface="Roboto Slab"/>
                <a:cs typeface="Roboto Slab"/>
                <a:sym typeface="Roboto Slab"/>
              </a:rPr>
              <a:t>Konaka</a:t>
            </a:r>
            <a:endParaRPr lang="en-CA" sz="1800" dirty="0">
              <a:solidFill>
                <a:srgbClr val="56A904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 dirty="0">
                <a:solidFill>
                  <a:srgbClr val="56A904"/>
                </a:solidFill>
                <a:latin typeface="Roboto Slab"/>
                <a:ea typeface="Roboto Slab"/>
                <a:sym typeface="Roboto Slab"/>
              </a:rPr>
              <a:t>June 8th</a:t>
            </a:r>
            <a:endParaRPr sz="1800" dirty="0">
              <a:solidFill>
                <a:srgbClr val="56A904"/>
              </a:solidFill>
            </a:endParaRPr>
          </a:p>
        </p:txBody>
      </p:sp>
      <p:sp>
        <p:nvSpPr>
          <p:cNvPr id="71" name="Google Shape;71;p14"/>
          <p:cNvSpPr/>
          <p:nvPr/>
        </p:nvSpPr>
        <p:spPr>
          <a:xfrm>
            <a:off x="7507223" y="0"/>
            <a:ext cx="1636800" cy="16032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4"/>
          <p:cNvSpPr/>
          <p:nvPr/>
        </p:nvSpPr>
        <p:spPr>
          <a:xfrm>
            <a:off x="-1" y="4472652"/>
            <a:ext cx="2947500" cy="5364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" y="47225"/>
            <a:ext cx="1467551" cy="1085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35;p23">
            <a:extLst>
              <a:ext uri="{FF2B5EF4-FFF2-40B4-BE49-F238E27FC236}">
                <a16:creationId xmlns:a16="http://schemas.microsoft.com/office/drawing/2014/main" id="{66BB44F9-A767-434D-9278-C8E270C8A71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67599" y="485900"/>
            <a:ext cx="2720301" cy="233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0"/>
          <p:cNvSpPr/>
          <p:nvPr/>
        </p:nvSpPr>
        <p:spPr>
          <a:xfrm>
            <a:off x="34525" y="3167125"/>
            <a:ext cx="9018900" cy="18897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0"/>
          <p:cNvSpPr txBox="1">
            <a:spLocks noGrp="1"/>
          </p:cNvSpPr>
          <p:nvPr>
            <p:ph type="title"/>
          </p:nvPr>
        </p:nvSpPr>
        <p:spPr>
          <a:xfrm>
            <a:off x="176251" y="113063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lvl="0"/>
            <a:r>
              <a:rPr lang="fr-CA" dirty="0">
                <a:latin typeface="Roboto" panose="02000000000000000000" pitchFamily="2" charset="0"/>
                <a:ea typeface="Roboto" panose="02000000000000000000" pitchFamily="2" charset="0"/>
              </a:rPr>
              <a:t>Simulation pipeline</a:t>
            </a:r>
            <a:endParaRPr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7" name="Google Shape;177;p20"/>
          <p:cNvSpPr txBox="1">
            <a:spLocks noGrp="1"/>
          </p:cNvSpPr>
          <p:nvPr>
            <p:ph type="body" idx="1"/>
          </p:nvPr>
        </p:nvSpPr>
        <p:spPr>
          <a:xfrm>
            <a:off x="-178402" y="1187594"/>
            <a:ext cx="3717371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Simplest implementation :</a:t>
            </a:r>
          </a:p>
          <a:p>
            <a:pPr lvl="1"/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Replace Uniform DE by position dependant DE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5A1210-3348-184F-87B3-23B0B8E3F3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10</a:t>
            </a:fld>
            <a:endParaRPr lang="en-CA"/>
          </a:p>
        </p:txBody>
      </p:sp>
      <p:sp>
        <p:nvSpPr>
          <p:cNvPr id="190" name="Google Shape;190;p20"/>
          <p:cNvSpPr txBox="1">
            <a:spLocks noGrp="1"/>
          </p:cNvSpPr>
          <p:nvPr>
            <p:ph type="body" idx="4294967295"/>
          </p:nvPr>
        </p:nvSpPr>
        <p:spPr>
          <a:xfrm>
            <a:off x="0" y="3224213"/>
            <a:ext cx="3527425" cy="4333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SKG4</a:t>
            </a:r>
            <a:r>
              <a:rPr lang="fr-CA" dirty="0"/>
              <a:t> </a:t>
            </a:r>
            <a:endParaRPr dirty="0"/>
          </a:p>
        </p:txBody>
      </p:sp>
      <p:sp>
        <p:nvSpPr>
          <p:cNvPr id="180" name="Google Shape;180;p20"/>
          <p:cNvSpPr/>
          <p:nvPr/>
        </p:nvSpPr>
        <p:spPr>
          <a:xfrm>
            <a:off x="6481500" y="0"/>
            <a:ext cx="2606400" cy="6408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CA" dirty="0"/>
              <a:t>PMT measurements done in 2020 (in water, 0mG, no acrylic)</a:t>
            </a:r>
          </a:p>
        </p:txBody>
      </p:sp>
      <p:sp>
        <p:nvSpPr>
          <p:cNvPr id="181" name="Google Shape;181;p20"/>
          <p:cNvSpPr/>
          <p:nvPr/>
        </p:nvSpPr>
        <p:spPr>
          <a:xfrm>
            <a:off x="480776" y="4192225"/>
            <a:ext cx="1314000" cy="4002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True hits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3" name="Google Shape;183;p20"/>
          <p:cNvCxnSpPr>
            <a:cxnSpLocks/>
            <a:stCxn id="181" idx="3"/>
            <a:endCxn id="23" idx="1"/>
          </p:cNvCxnSpPr>
          <p:nvPr/>
        </p:nvCxnSpPr>
        <p:spPr>
          <a:xfrm>
            <a:off x="1794776" y="4392325"/>
            <a:ext cx="576317" cy="6291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8" name="Google Shape;188;p20"/>
          <p:cNvSpPr/>
          <p:nvPr/>
        </p:nvSpPr>
        <p:spPr>
          <a:xfrm>
            <a:off x="6056748" y="3838817"/>
            <a:ext cx="1447375" cy="10212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Analysis (energy </a:t>
            </a:r>
            <a:r>
              <a:rPr lang="en-CA" dirty="0"/>
              <a:t>reconstruction, vertex position </a:t>
            </a:r>
            <a:r>
              <a:rPr lang="en-CA" dirty="0" err="1"/>
              <a:t>etc</a:t>
            </a:r>
            <a:r>
              <a:rPr lang="en-CA" dirty="0"/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9" name="Google Shape;189;p20"/>
          <p:cNvCxnSpPr>
            <a:cxnSpLocks/>
            <a:stCxn id="23" idx="3"/>
            <a:endCxn id="24" idx="1"/>
          </p:cNvCxnSpPr>
          <p:nvPr/>
        </p:nvCxnSpPr>
        <p:spPr>
          <a:xfrm flipV="1">
            <a:off x="3985220" y="4392325"/>
            <a:ext cx="308606" cy="6291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4" name="Google Shape;185;p20">
            <a:extLst>
              <a:ext uri="{FF2B5EF4-FFF2-40B4-BE49-F238E27FC236}">
                <a16:creationId xmlns:a16="http://schemas.microsoft.com/office/drawing/2014/main" id="{E32503FA-217E-6841-9FA1-CB523D5BCB8D}"/>
              </a:ext>
            </a:extLst>
          </p:cNvPr>
          <p:cNvSpPr/>
          <p:nvPr/>
        </p:nvSpPr>
        <p:spPr>
          <a:xfrm>
            <a:off x="4293826" y="4044550"/>
            <a:ext cx="1397679" cy="69555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CA" sz="14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Digitize</a:t>
            </a:r>
            <a:r>
              <a:rPr lang="fr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hits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" name="Google Shape;189;p20">
            <a:extLst>
              <a:ext uri="{FF2B5EF4-FFF2-40B4-BE49-F238E27FC236}">
                <a16:creationId xmlns:a16="http://schemas.microsoft.com/office/drawing/2014/main" id="{CE4E402F-A942-3849-8414-2648B542F240}"/>
              </a:ext>
            </a:extLst>
          </p:cNvPr>
          <p:cNvCxnSpPr>
            <a:cxnSpLocks/>
            <a:stCxn id="24" idx="3"/>
          </p:cNvCxnSpPr>
          <p:nvPr/>
        </p:nvCxnSpPr>
        <p:spPr>
          <a:xfrm flipV="1">
            <a:off x="5691505" y="4379352"/>
            <a:ext cx="404374" cy="12973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BB408836-BDF7-DC4E-9C98-0BDAB3907574}"/>
              </a:ext>
            </a:extLst>
          </p:cNvPr>
          <p:cNvSpPr/>
          <p:nvPr/>
        </p:nvSpPr>
        <p:spPr>
          <a:xfrm>
            <a:off x="7802088" y="2707574"/>
            <a:ext cx="1209123" cy="285008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X position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8773E9BE-A95F-8748-8477-886260B13CE0}"/>
              </a:ext>
            </a:extLst>
          </p:cNvPr>
          <p:cNvSpPr/>
          <p:nvPr/>
        </p:nvSpPr>
        <p:spPr>
          <a:xfrm rot="16200000">
            <a:off x="5708873" y="851120"/>
            <a:ext cx="1209123" cy="285008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Y position</a:t>
            </a:r>
          </a:p>
        </p:txBody>
      </p:sp>
      <p:sp>
        <p:nvSpPr>
          <p:cNvPr id="23" name="Google Shape;185;p20">
            <a:extLst>
              <a:ext uri="{FF2B5EF4-FFF2-40B4-BE49-F238E27FC236}">
                <a16:creationId xmlns:a16="http://schemas.microsoft.com/office/drawing/2014/main" id="{6D72A095-8DD1-F343-8730-C56C0EA60520}"/>
              </a:ext>
            </a:extLst>
          </p:cNvPr>
          <p:cNvSpPr/>
          <p:nvPr/>
        </p:nvSpPr>
        <p:spPr>
          <a:xfrm>
            <a:off x="2371093" y="4050841"/>
            <a:ext cx="1614127" cy="695550"/>
          </a:xfrm>
          <a:prstGeom prst="roundRect">
            <a:avLst>
              <a:gd name="adj" fmla="val 16667"/>
            </a:avLst>
          </a:prstGeom>
          <a:solidFill>
            <a:srgbClr val="007A1E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400"/>
            </a:pPr>
            <a:r>
              <a:rPr lang="en-CA" dirty="0"/>
              <a:t> PTF position dependant DE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6390B26-B08A-4146-A2E3-6AE0D50CA0E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389"/>
          <a:stretch/>
        </p:blipFill>
        <p:spPr>
          <a:xfrm>
            <a:off x="3460574" y="864727"/>
            <a:ext cx="2720301" cy="2319271"/>
          </a:xfrm>
          <a:prstGeom prst="rect">
            <a:avLst/>
          </a:prstGeom>
        </p:spPr>
      </p:pic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A02C07D-290B-8C4D-9A83-B40CDABD28A4}"/>
              </a:ext>
            </a:extLst>
          </p:cNvPr>
          <p:cNvSpPr/>
          <p:nvPr/>
        </p:nvSpPr>
        <p:spPr>
          <a:xfrm>
            <a:off x="3576495" y="654790"/>
            <a:ext cx="2556910" cy="410101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Super-K Geant4 simulation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FF73FCC0-E31B-184A-8230-3EA05277764C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905011" y="2024363"/>
            <a:ext cx="2555563" cy="14349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EC35E88C-1942-874C-8907-AD6752D92BF5}"/>
              </a:ext>
            </a:extLst>
          </p:cNvPr>
          <p:cNvCxnSpPr>
            <a:cxnSpLocks/>
          </p:cNvCxnSpPr>
          <p:nvPr/>
        </p:nvCxnSpPr>
        <p:spPr>
          <a:xfrm flipV="1">
            <a:off x="3069933" y="2505955"/>
            <a:ext cx="3542399" cy="15448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9870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6525" y="738788"/>
            <a:ext cx="2180250" cy="1868375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2"/>
          <p:cNvSpPr txBox="1">
            <a:spLocks noGrp="1"/>
          </p:cNvSpPr>
          <p:nvPr>
            <p:ph type="title"/>
          </p:nvPr>
        </p:nvSpPr>
        <p:spPr>
          <a:xfrm>
            <a:off x="205375" y="236400"/>
            <a:ext cx="52080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lvl="0"/>
            <a:r>
              <a:rPr lang="fr-CA" dirty="0"/>
              <a:t>In </a:t>
            </a:r>
            <a:r>
              <a:rPr lang="fr-CA" dirty="0" err="1"/>
              <a:t>detail</a:t>
            </a:r>
            <a:r>
              <a:rPr lang="fr-CA" dirty="0"/>
              <a:t>: PMT </a:t>
            </a:r>
            <a:r>
              <a:rPr lang="fr-CA" dirty="0" err="1"/>
              <a:t>Modelling</a:t>
            </a:r>
            <a:endParaRPr dirty="0"/>
          </a:p>
        </p:txBody>
      </p:sp>
      <p:sp>
        <p:nvSpPr>
          <p:cNvPr id="214" name="Google Shape;214;p22"/>
          <p:cNvSpPr txBox="1">
            <a:spLocks noGrp="1"/>
          </p:cNvSpPr>
          <p:nvPr>
            <p:ph type="body" idx="1"/>
          </p:nvPr>
        </p:nvSpPr>
        <p:spPr>
          <a:xfrm>
            <a:off x="2598650" y="518488"/>
            <a:ext cx="1697400" cy="1119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200"/>
              </a:spcAft>
              <a:buNone/>
            </a:pPr>
            <a:r>
              <a:rPr lang="en-CA" sz="18000" dirty="0">
                <a:solidFill>
                  <a:schemeClr val="tx1"/>
                </a:solidFill>
              </a:rPr>
              <a:t>}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5832F94-78BD-8F44-B08C-87BDB00A98C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11</a:t>
            </a:fld>
            <a:endParaRPr lang="en-CA"/>
          </a:p>
        </p:txBody>
      </p:sp>
      <p:sp>
        <p:nvSpPr>
          <p:cNvPr id="211" name="Google Shape;211;p22"/>
          <p:cNvSpPr/>
          <p:nvPr/>
        </p:nvSpPr>
        <p:spPr>
          <a:xfrm>
            <a:off x="129000" y="2753438"/>
            <a:ext cx="2557500" cy="7026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 </a:t>
            </a:r>
            <a:endParaRPr/>
          </a:p>
        </p:txBody>
      </p:sp>
      <p:sp>
        <p:nvSpPr>
          <p:cNvPr id="212" name="Google Shape;212;p22"/>
          <p:cNvSpPr/>
          <p:nvPr/>
        </p:nvSpPr>
        <p:spPr>
          <a:xfrm>
            <a:off x="41150" y="3505026"/>
            <a:ext cx="2557500" cy="15792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22"/>
          <p:cNvSpPr/>
          <p:nvPr/>
        </p:nvSpPr>
        <p:spPr>
          <a:xfrm>
            <a:off x="123600" y="1075150"/>
            <a:ext cx="2568300" cy="16293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5" name="Google Shape;21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12" y="3586450"/>
            <a:ext cx="2381800" cy="1416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0125" y="1312997"/>
            <a:ext cx="2058225" cy="1153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2"/>
          <p:cNvPicPr preferRelativeResize="0"/>
          <p:nvPr/>
        </p:nvPicPr>
        <p:blipFill rotWithShape="1">
          <a:blip r:embed="rId6">
            <a:alphaModFix/>
          </a:blip>
          <a:srcRect r="16998"/>
          <a:stretch/>
        </p:blipFill>
        <p:spPr>
          <a:xfrm>
            <a:off x="282754" y="2818387"/>
            <a:ext cx="1920808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2"/>
          <p:cNvSpPr/>
          <p:nvPr/>
        </p:nvSpPr>
        <p:spPr>
          <a:xfrm>
            <a:off x="3478100" y="2090225"/>
            <a:ext cx="1195800" cy="572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Simulation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22"/>
          <p:cNvSpPr/>
          <p:nvPr/>
        </p:nvSpPr>
        <p:spPr>
          <a:xfrm>
            <a:off x="3133375" y="4038075"/>
            <a:ext cx="1051200" cy="4002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/>
              <a:t>PTF data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21" name="Google Shape;221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532501" y="3064151"/>
            <a:ext cx="2180251" cy="1853334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22"/>
          <p:cNvSpPr/>
          <p:nvPr/>
        </p:nvSpPr>
        <p:spPr>
          <a:xfrm>
            <a:off x="5666375" y="2712375"/>
            <a:ext cx="1968600" cy="4914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/>
              <a:t>Step 2: Input PTF measurements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3" name="Google Shape;223;p22"/>
          <p:cNvSpPr/>
          <p:nvPr/>
        </p:nvSpPr>
        <p:spPr>
          <a:xfrm>
            <a:off x="5371850" y="309525"/>
            <a:ext cx="2648100" cy="572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/>
              <a:t>Step 1: Optical simulation assuming uniform DE in SKG4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224" name="Google Shape;224;p22"/>
          <p:cNvCxnSpPr>
            <a:stCxn id="219" idx="3"/>
            <a:endCxn id="209" idx="1"/>
          </p:cNvCxnSpPr>
          <p:nvPr/>
        </p:nvCxnSpPr>
        <p:spPr>
          <a:xfrm rot="10800000" flipH="1">
            <a:off x="4673900" y="1673075"/>
            <a:ext cx="872700" cy="7035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5" name="Google Shape;225;p22"/>
          <p:cNvCxnSpPr>
            <a:stCxn id="220" idx="3"/>
            <a:endCxn id="221" idx="1"/>
          </p:cNvCxnSpPr>
          <p:nvPr/>
        </p:nvCxnSpPr>
        <p:spPr>
          <a:xfrm rot="10800000" flipH="1">
            <a:off x="4184575" y="3990675"/>
            <a:ext cx="1347900" cy="2475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" name="Google Shape;214;p22">
            <a:extLst>
              <a:ext uri="{FF2B5EF4-FFF2-40B4-BE49-F238E27FC236}">
                <a16:creationId xmlns:a16="http://schemas.microsoft.com/office/drawing/2014/main" id="{3168851C-6A90-E648-9005-880A6C25E2DA}"/>
              </a:ext>
            </a:extLst>
          </p:cNvPr>
          <p:cNvSpPr txBox="1">
            <a:spLocks/>
          </p:cNvSpPr>
          <p:nvPr/>
        </p:nvSpPr>
        <p:spPr>
          <a:xfrm>
            <a:off x="2576934" y="2993321"/>
            <a:ext cx="1697400" cy="11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marR="0" lvl="1" indent="-31750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marR="0" lvl="2" indent="-31750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marR="0" lvl="3" indent="-31750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marR="0" lvl="4" indent="-31750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marR="0" lvl="5" indent="-31750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marR="0" lvl="6" indent="-31750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marR="0" lvl="7" indent="-31750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marR="0" lvl="8" indent="-317500" algn="l" rtl="0" eaLnBrk="1" hangingPunct="1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indent="0">
              <a:spcAft>
                <a:spcPts val="1200"/>
              </a:spcAft>
              <a:buFont typeface="Average"/>
              <a:buNone/>
            </a:pPr>
            <a:r>
              <a:rPr lang="en-CA" sz="12000" dirty="0">
                <a:solidFill>
                  <a:schemeClr val="tx1"/>
                </a:solidFill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 build="p"/>
      <p:bldP spid="211" grpId="0" animBg="1"/>
      <p:bldP spid="212" grpId="0" animBg="1"/>
      <p:bldP spid="213" grpId="0" animBg="1"/>
      <p:bldP spid="219" grpId="0" animBg="1"/>
      <p:bldP spid="220" grpId="0" animBg="1"/>
      <p:bldP spid="222" grpId="0" animBg="1"/>
      <p:bldP spid="223" grpId="0" animBg="1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175;p20">
            <a:extLst>
              <a:ext uri="{FF2B5EF4-FFF2-40B4-BE49-F238E27FC236}">
                <a16:creationId xmlns:a16="http://schemas.microsoft.com/office/drawing/2014/main" id="{98F72616-73FF-2246-AE91-0B1F392BB2F8}"/>
              </a:ext>
            </a:extLst>
          </p:cNvPr>
          <p:cNvSpPr/>
          <p:nvPr/>
        </p:nvSpPr>
        <p:spPr>
          <a:xfrm>
            <a:off x="34525" y="3375224"/>
            <a:ext cx="9018900" cy="16816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23"/>
          <p:cNvSpPr/>
          <p:nvPr/>
        </p:nvSpPr>
        <p:spPr>
          <a:xfrm>
            <a:off x="55925" y="487250"/>
            <a:ext cx="7970400" cy="2840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Step 3: Build empirical model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1" name="Google Shape;231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45226" y="1577649"/>
            <a:ext cx="2053500" cy="1759756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3"/>
          <p:cNvSpPr txBox="1">
            <a:spLocks noGrp="1"/>
          </p:cNvSpPr>
          <p:nvPr>
            <p:ph type="title"/>
          </p:nvPr>
        </p:nvSpPr>
        <p:spPr>
          <a:xfrm>
            <a:off x="422425" y="-138800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33"/>
              <a:buNone/>
            </a:pPr>
            <a:r>
              <a:rPr lang="en-CA" dirty="0">
                <a:latin typeface="Roboto" panose="02000000000000000000" pitchFamily="2" charset="0"/>
                <a:ea typeface="Roboto" panose="02000000000000000000" pitchFamily="2" charset="0"/>
              </a:rPr>
              <a:t>Modelling the experiment </a:t>
            </a:r>
            <a:endParaRPr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DD4F1AF-9628-3942-B079-1736C3D0CA0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12</a:t>
            </a:fld>
            <a:endParaRPr lang="en-CA"/>
          </a:p>
        </p:txBody>
      </p:sp>
      <p:sp>
        <p:nvSpPr>
          <p:cNvPr id="233" name="Google Shape;233;p23"/>
          <p:cNvSpPr/>
          <p:nvPr/>
        </p:nvSpPr>
        <p:spPr>
          <a:xfrm>
            <a:off x="2812125" y="961100"/>
            <a:ext cx="1919700" cy="7359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Simulation output, assuming uniform PMT response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4" name="Google Shape;234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55886" y="1577650"/>
            <a:ext cx="1982639" cy="1634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5145" y="1594761"/>
            <a:ext cx="1879717" cy="1597851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3"/>
          <p:cNvSpPr/>
          <p:nvPr/>
        </p:nvSpPr>
        <p:spPr>
          <a:xfrm>
            <a:off x="5532997" y="779400"/>
            <a:ext cx="2241000" cy="8823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Empirical model of DE (corrected for known effects) for input to sim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23"/>
          <p:cNvSpPr txBox="1"/>
          <p:nvPr/>
        </p:nvSpPr>
        <p:spPr>
          <a:xfrm>
            <a:off x="2161170" y="1697138"/>
            <a:ext cx="10098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CA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÷</a:t>
            </a:r>
            <a:endParaRPr sz="14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8" name="Google Shape;238;p23"/>
          <p:cNvSpPr txBox="1"/>
          <p:nvPr/>
        </p:nvSpPr>
        <p:spPr>
          <a:xfrm rot="1508">
            <a:off x="4914169" y="1697159"/>
            <a:ext cx="6837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CA" sz="72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=</a:t>
            </a:r>
            <a:endParaRPr sz="7200" b="0" i="0" u="none" strike="noStrike" cap="none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1" name="Google Shape;251;p23"/>
          <p:cNvSpPr/>
          <p:nvPr/>
        </p:nvSpPr>
        <p:spPr>
          <a:xfrm>
            <a:off x="320275" y="1396600"/>
            <a:ext cx="1864500" cy="3024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/>
              <a:t>DE</a:t>
            </a:r>
            <a:r>
              <a:rPr lang="en-CA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measurements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181;p20">
            <a:extLst>
              <a:ext uri="{FF2B5EF4-FFF2-40B4-BE49-F238E27FC236}">
                <a16:creationId xmlns:a16="http://schemas.microsoft.com/office/drawing/2014/main" id="{5275DE5F-BE78-044C-A125-607CAF6E0B7D}"/>
              </a:ext>
            </a:extLst>
          </p:cNvPr>
          <p:cNvSpPr/>
          <p:nvPr/>
        </p:nvSpPr>
        <p:spPr>
          <a:xfrm>
            <a:off x="480776" y="4192225"/>
            <a:ext cx="1314000" cy="4002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True hits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" name="Google Shape;183;p20">
            <a:extLst>
              <a:ext uri="{FF2B5EF4-FFF2-40B4-BE49-F238E27FC236}">
                <a16:creationId xmlns:a16="http://schemas.microsoft.com/office/drawing/2014/main" id="{9159A833-44BE-AA41-8B79-CED67B965368}"/>
              </a:ext>
            </a:extLst>
          </p:cNvPr>
          <p:cNvCxnSpPr>
            <a:cxnSpLocks/>
            <a:stCxn id="27" idx="3"/>
            <a:endCxn id="29" idx="1"/>
          </p:cNvCxnSpPr>
          <p:nvPr/>
        </p:nvCxnSpPr>
        <p:spPr>
          <a:xfrm flipV="1">
            <a:off x="1794776" y="4384500"/>
            <a:ext cx="454919" cy="7825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9" name="Google Shape;185;p20">
            <a:extLst>
              <a:ext uri="{FF2B5EF4-FFF2-40B4-BE49-F238E27FC236}">
                <a16:creationId xmlns:a16="http://schemas.microsoft.com/office/drawing/2014/main" id="{59B914F0-6CEE-9543-82F8-D2867411E26F}"/>
              </a:ext>
            </a:extLst>
          </p:cNvPr>
          <p:cNvSpPr/>
          <p:nvPr/>
        </p:nvSpPr>
        <p:spPr>
          <a:xfrm>
            <a:off x="2249695" y="4036725"/>
            <a:ext cx="1813317" cy="695550"/>
          </a:xfrm>
          <a:prstGeom prst="roundRect">
            <a:avLst>
              <a:gd name="adj" fmla="val 16667"/>
            </a:avLst>
          </a:prstGeom>
          <a:solidFill>
            <a:srgbClr val="007A1E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SzPts val="1400"/>
            </a:pPr>
            <a:r>
              <a:rPr lang="en-CA" dirty="0"/>
              <a:t>PTF position dependant DE</a:t>
            </a:r>
          </a:p>
        </p:txBody>
      </p:sp>
      <p:sp>
        <p:nvSpPr>
          <p:cNvPr id="32" name="Google Shape;188;p20">
            <a:extLst>
              <a:ext uri="{FF2B5EF4-FFF2-40B4-BE49-F238E27FC236}">
                <a16:creationId xmlns:a16="http://schemas.microsoft.com/office/drawing/2014/main" id="{3AC85136-A712-864C-8BAE-085A4B4A06BC}"/>
              </a:ext>
            </a:extLst>
          </p:cNvPr>
          <p:cNvSpPr/>
          <p:nvPr/>
        </p:nvSpPr>
        <p:spPr>
          <a:xfrm>
            <a:off x="6093340" y="3868752"/>
            <a:ext cx="1447375" cy="10212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Analysis (energy </a:t>
            </a:r>
            <a:r>
              <a:rPr lang="en-CA" dirty="0"/>
              <a:t>reconstruction, vertex position </a:t>
            </a:r>
            <a:r>
              <a:rPr lang="en-CA" dirty="0" err="1"/>
              <a:t>etc</a:t>
            </a:r>
            <a:r>
              <a:rPr lang="en-CA" dirty="0"/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" name="Google Shape;189;p20">
            <a:extLst>
              <a:ext uri="{FF2B5EF4-FFF2-40B4-BE49-F238E27FC236}">
                <a16:creationId xmlns:a16="http://schemas.microsoft.com/office/drawing/2014/main" id="{BD2DE065-F2E8-5B43-B0AA-C779517E57E3}"/>
              </a:ext>
            </a:extLst>
          </p:cNvPr>
          <p:cNvCxnSpPr>
            <a:cxnSpLocks/>
            <a:stCxn id="29" idx="3"/>
            <a:endCxn id="35" idx="1"/>
          </p:cNvCxnSpPr>
          <p:nvPr/>
        </p:nvCxnSpPr>
        <p:spPr>
          <a:xfrm>
            <a:off x="4063012" y="4384500"/>
            <a:ext cx="254282" cy="7825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4" name="Google Shape;190;p20">
            <a:extLst>
              <a:ext uri="{FF2B5EF4-FFF2-40B4-BE49-F238E27FC236}">
                <a16:creationId xmlns:a16="http://schemas.microsoft.com/office/drawing/2014/main" id="{E2763CEC-1586-CD49-A36E-21708CC2D99C}"/>
              </a:ext>
            </a:extLst>
          </p:cNvPr>
          <p:cNvSpPr txBox="1">
            <a:spLocks/>
          </p:cNvSpPr>
          <p:nvPr/>
        </p:nvSpPr>
        <p:spPr>
          <a:xfrm>
            <a:off x="127629" y="3328317"/>
            <a:ext cx="3149448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lnSpc>
                <a:spcPct val="100000"/>
              </a:lnSpc>
              <a:buFont typeface="Roboto"/>
              <a:buNone/>
            </a:pPr>
            <a:r>
              <a:rPr lang="fr-CA" dirty="0"/>
              <a:t>PTF </a:t>
            </a:r>
            <a:r>
              <a:rPr lang="fr-CA" dirty="0" err="1"/>
              <a:t>implementation</a:t>
            </a:r>
            <a:r>
              <a:rPr lang="fr-CA" dirty="0"/>
              <a:t> in (SKG4)</a:t>
            </a:r>
          </a:p>
        </p:txBody>
      </p:sp>
      <p:sp>
        <p:nvSpPr>
          <p:cNvPr id="35" name="Google Shape;185;p20">
            <a:extLst>
              <a:ext uri="{FF2B5EF4-FFF2-40B4-BE49-F238E27FC236}">
                <a16:creationId xmlns:a16="http://schemas.microsoft.com/office/drawing/2014/main" id="{125E47DF-F719-A944-9C5D-FAF6E71472D1}"/>
              </a:ext>
            </a:extLst>
          </p:cNvPr>
          <p:cNvSpPr/>
          <p:nvPr/>
        </p:nvSpPr>
        <p:spPr>
          <a:xfrm>
            <a:off x="4317294" y="4044550"/>
            <a:ext cx="1397679" cy="69555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CA" sz="14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Digitize</a:t>
            </a:r>
            <a:r>
              <a:rPr lang="fr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hits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" name="Google Shape;189;p20">
            <a:extLst>
              <a:ext uri="{FF2B5EF4-FFF2-40B4-BE49-F238E27FC236}">
                <a16:creationId xmlns:a16="http://schemas.microsoft.com/office/drawing/2014/main" id="{9B65C037-615F-B847-89BF-663A27B5CA58}"/>
              </a:ext>
            </a:extLst>
          </p:cNvPr>
          <p:cNvCxnSpPr>
            <a:cxnSpLocks/>
            <a:stCxn id="35" idx="3"/>
          </p:cNvCxnSpPr>
          <p:nvPr/>
        </p:nvCxnSpPr>
        <p:spPr>
          <a:xfrm flipV="1">
            <a:off x="5714973" y="4379352"/>
            <a:ext cx="380906" cy="12973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6ECB3088-CB46-A940-B1AA-8D543A67C0D6}"/>
              </a:ext>
            </a:extLst>
          </p:cNvPr>
          <p:cNvCxnSpPr>
            <a:endCxn id="29" idx="0"/>
          </p:cNvCxnSpPr>
          <p:nvPr/>
        </p:nvCxnSpPr>
        <p:spPr>
          <a:xfrm flipH="1">
            <a:off x="3156354" y="3211742"/>
            <a:ext cx="3398195" cy="82498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30" grpId="0" animBg="1"/>
      <p:bldP spid="233" grpId="0" animBg="1"/>
      <p:bldP spid="236" grpId="0" animBg="1"/>
      <p:bldP spid="237" grpId="0"/>
      <p:bldP spid="238" grpId="0"/>
      <p:bldP spid="251" grpId="0" animBg="1"/>
      <p:bldP spid="27" grpId="0" animBg="1"/>
      <p:bldP spid="29" grpId="0" animBg="1"/>
      <p:bldP spid="32" grpId="0" animBg="1"/>
      <p:bldP spid="34" grpId="0" build="p"/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4"/>
          <p:cNvSpPr/>
          <p:nvPr/>
        </p:nvSpPr>
        <p:spPr>
          <a:xfrm>
            <a:off x="55925" y="487250"/>
            <a:ext cx="7970400" cy="2840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Step </a:t>
            </a:r>
            <a:r>
              <a:rPr lang="en-CA" dirty="0"/>
              <a:t>4</a:t>
            </a:r>
            <a:r>
              <a:rPr lang="en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CA" dirty="0"/>
              <a:t>Test empirical model ( first </a:t>
            </a:r>
            <a:r>
              <a:rPr lang="en-CA" dirty="0">
                <a:latin typeface="Roboto"/>
                <a:ea typeface="Roboto"/>
                <a:cs typeface="Roboto"/>
                <a:sym typeface="Roboto"/>
              </a:rPr>
              <a:t>cross check seems to be good)</a:t>
            </a:r>
            <a:endParaRPr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24"/>
          <p:cNvSpPr txBox="1">
            <a:spLocks noGrp="1"/>
          </p:cNvSpPr>
          <p:nvPr>
            <p:ph type="title"/>
          </p:nvPr>
        </p:nvSpPr>
        <p:spPr>
          <a:xfrm>
            <a:off x="422425" y="-138800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33"/>
              <a:buNone/>
            </a:pPr>
            <a:r>
              <a:rPr lang="en-CA" dirty="0">
                <a:latin typeface="Roboto" panose="02000000000000000000" pitchFamily="2" charset="0"/>
                <a:ea typeface="Roboto" panose="02000000000000000000" pitchFamily="2" charset="0"/>
              </a:rPr>
              <a:t>Integration of data into simulation</a:t>
            </a:r>
            <a:endParaRPr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10129AA-7AA4-7D4B-9801-CADB78F2A4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13</a:t>
            </a:fld>
            <a:endParaRPr lang="en-CA"/>
          </a:p>
        </p:txBody>
      </p:sp>
      <p:pic>
        <p:nvPicPr>
          <p:cNvPr id="258" name="Google Shape;258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5145" y="1594761"/>
            <a:ext cx="1879717" cy="15978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0" name="Google Shape;270;p24"/>
          <p:cNvCxnSpPr>
            <a:cxnSpLocks/>
            <a:stCxn id="26" idx="0"/>
            <a:endCxn id="271" idx="1"/>
          </p:cNvCxnSpPr>
          <p:nvPr/>
        </p:nvCxnSpPr>
        <p:spPr>
          <a:xfrm flipV="1">
            <a:off x="3156354" y="2393671"/>
            <a:ext cx="740921" cy="1643054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</p:spPr>
      </p:cxnSp>
      <p:pic>
        <p:nvPicPr>
          <p:cNvPr id="271" name="Google Shape;27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97275" y="1636264"/>
            <a:ext cx="1909600" cy="151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24"/>
          <p:cNvSpPr/>
          <p:nvPr/>
        </p:nvSpPr>
        <p:spPr>
          <a:xfrm>
            <a:off x="3924902" y="1396600"/>
            <a:ext cx="1781400" cy="3024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Implemented DE</a:t>
            </a:r>
            <a:endParaRPr/>
          </a:p>
        </p:txBody>
      </p:sp>
      <p:sp>
        <p:nvSpPr>
          <p:cNvPr id="274" name="Google Shape;274;p24"/>
          <p:cNvSpPr/>
          <p:nvPr/>
        </p:nvSpPr>
        <p:spPr>
          <a:xfrm>
            <a:off x="320275" y="1396600"/>
            <a:ext cx="1864500" cy="3024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/>
              <a:t>DE</a:t>
            </a:r>
            <a:r>
              <a:rPr lang="en-CA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measurements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175;p20">
            <a:extLst>
              <a:ext uri="{FF2B5EF4-FFF2-40B4-BE49-F238E27FC236}">
                <a16:creationId xmlns:a16="http://schemas.microsoft.com/office/drawing/2014/main" id="{0DB5CC37-6FC1-F74E-B845-A37B6E616DA1}"/>
              </a:ext>
            </a:extLst>
          </p:cNvPr>
          <p:cNvSpPr/>
          <p:nvPr/>
        </p:nvSpPr>
        <p:spPr>
          <a:xfrm>
            <a:off x="34525" y="3375224"/>
            <a:ext cx="9018900" cy="16816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181;p20">
            <a:extLst>
              <a:ext uri="{FF2B5EF4-FFF2-40B4-BE49-F238E27FC236}">
                <a16:creationId xmlns:a16="http://schemas.microsoft.com/office/drawing/2014/main" id="{DBA64AFF-A76B-D34F-8F36-47C349B51CAA}"/>
              </a:ext>
            </a:extLst>
          </p:cNvPr>
          <p:cNvSpPr/>
          <p:nvPr/>
        </p:nvSpPr>
        <p:spPr>
          <a:xfrm>
            <a:off x="480776" y="4192225"/>
            <a:ext cx="1314000" cy="4002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True hits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" name="Google Shape;183;p20">
            <a:extLst>
              <a:ext uri="{FF2B5EF4-FFF2-40B4-BE49-F238E27FC236}">
                <a16:creationId xmlns:a16="http://schemas.microsoft.com/office/drawing/2014/main" id="{F396CE27-18A2-6645-BE1E-8E413E44D418}"/>
              </a:ext>
            </a:extLst>
          </p:cNvPr>
          <p:cNvCxnSpPr>
            <a:cxnSpLocks/>
            <a:stCxn id="24" idx="3"/>
            <a:endCxn id="26" idx="1"/>
          </p:cNvCxnSpPr>
          <p:nvPr/>
        </p:nvCxnSpPr>
        <p:spPr>
          <a:xfrm flipV="1">
            <a:off x="1794776" y="4384500"/>
            <a:ext cx="454919" cy="7825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6" name="Google Shape;185;p20">
            <a:extLst>
              <a:ext uri="{FF2B5EF4-FFF2-40B4-BE49-F238E27FC236}">
                <a16:creationId xmlns:a16="http://schemas.microsoft.com/office/drawing/2014/main" id="{BE2D00F2-8C69-1A45-94B0-7B554A8FC93A}"/>
              </a:ext>
            </a:extLst>
          </p:cNvPr>
          <p:cNvSpPr/>
          <p:nvPr/>
        </p:nvSpPr>
        <p:spPr>
          <a:xfrm>
            <a:off x="2249695" y="4036725"/>
            <a:ext cx="1813317" cy="695550"/>
          </a:xfrm>
          <a:prstGeom prst="roundRect">
            <a:avLst>
              <a:gd name="adj" fmla="val 16667"/>
            </a:avLst>
          </a:prstGeom>
          <a:solidFill>
            <a:srgbClr val="007A1E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SzPts val="1400"/>
            </a:pPr>
            <a:r>
              <a:rPr lang="en-CA" dirty="0"/>
              <a:t> PTF position dependant DE </a:t>
            </a:r>
          </a:p>
        </p:txBody>
      </p:sp>
      <p:sp>
        <p:nvSpPr>
          <p:cNvPr id="29" name="Google Shape;188;p20">
            <a:extLst>
              <a:ext uri="{FF2B5EF4-FFF2-40B4-BE49-F238E27FC236}">
                <a16:creationId xmlns:a16="http://schemas.microsoft.com/office/drawing/2014/main" id="{8F9AA5B7-A27D-4F43-9D01-D34E26E4FB23}"/>
              </a:ext>
            </a:extLst>
          </p:cNvPr>
          <p:cNvSpPr/>
          <p:nvPr/>
        </p:nvSpPr>
        <p:spPr>
          <a:xfrm>
            <a:off x="6076537" y="3881725"/>
            <a:ext cx="1447375" cy="10212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Analysis (energy </a:t>
            </a:r>
            <a:r>
              <a:rPr lang="en-CA" dirty="0"/>
              <a:t>reconstruction, vertex position </a:t>
            </a:r>
            <a:r>
              <a:rPr lang="en-CA" dirty="0" err="1"/>
              <a:t>etc</a:t>
            </a:r>
            <a:r>
              <a:rPr lang="en-CA" dirty="0"/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" name="Google Shape;189;p20">
            <a:extLst>
              <a:ext uri="{FF2B5EF4-FFF2-40B4-BE49-F238E27FC236}">
                <a16:creationId xmlns:a16="http://schemas.microsoft.com/office/drawing/2014/main" id="{391D8F4F-7064-2342-84C3-783C8EB707BB}"/>
              </a:ext>
            </a:extLst>
          </p:cNvPr>
          <p:cNvCxnSpPr>
            <a:cxnSpLocks/>
            <a:stCxn id="26" idx="3"/>
            <a:endCxn id="32" idx="1"/>
          </p:cNvCxnSpPr>
          <p:nvPr/>
        </p:nvCxnSpPr>
        <p:spPr>
          <a:xfrm>
            <a:off x="4063012" y="4384500"/>
            <a:ext cx="254282" cy="7825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1" name="Google Shape;190;p20">
            <a:extLst>
              <a:ext uri="{FF2B5EF4-FFF2-40B4-BE49-F238E27FC236}">
                <a16:creationId xmlns:a16="http://schemas.microsoft.com/office/drawing/2014/main" id="{48E52DD6-0988-EC41-A739-279696AADE0D}"/>
              </a:ext>
            </a:extLst>
          </p:cNvPr>
          <p:cNvSpPr txBox="1">
            <a:spLocks/>
          </p:cNvSpPr>
          <p:nvPr/>
        </p:nvSpPr>
        <p:spPr>
          <a:xfrm>
            <a:off x="127629" y="3328317"/>
            <a:ext cx="3149448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lnSpc>
                <a:spcPct val="100000"/>
              </a:lnSpc>
              <a:buFont typeface="Roboto"/>
              <a:buNone/>
            </a:pPr>
            <a:r>
              <a:rPr lang="fr-CA" dirty="0"/>
              <a:t>PTF implementation in (SKG4)</a:t>
            </a:r>
          </a:p>
        </p:txBody>
      </p:sp>
      <p:sp>
        <p:nvSpPr>
          <p:cNvPr id="32" name="Google Shape;185;p20">
            <a:extLst>
              <a:ext uri="{FF2B5EF4-FFF2-40B4-BE49-F238E27FC236}">
                <a16:creationId xmlns:a16="http://schemas.microsoft.com/office/drawing/2014/main" id="{EED390E8-28F7-9E49-8BB8-B8D519F05DCE}"/>
              </a:ext>
            </a:extLst>
          </p:cNvPr>
          <p:cNvSpPr/>
          <p:nvPr/>
        </p:nvSpPr>
        <p:spPr>
          <a:xfrm>
            <a:off x="4317294" y="4044550"/>
            <a:ext cx="1397679" cy="69555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CA" sz="14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Digitize</a:t>
            </a:r>
            <a:r>
              <a:rPr lang="fr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hits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" name="Google Shape;189;p20">
            <a:extLst>
              <a:ext uri="{FF2B5EF4-FFF2-40B4-BE49-F238E27FC236}">
                <a16:creationId xmlns:a16="http://schemas.microsoft.com/office/drawing/2014/main" id="{96F7791B-6893-D14B-89CA-D2338D85913A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5714973" y="4379352"/>
            <a:ext cx="380906" cy="12973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175;p20">
            <a:extLst>
              <a:ext uri="{FF2B5EF4-FFF2-40B4-BE49-F238E27FC236}">
                <a16:creationId xmlns:a16="http://schemas.microsoft.com/office/drawing/2014/main" id="{B3D50E0D-12B3-1545-B291-5FA9BA4EFEFB}"/>
              </a:ext>
            </a:extLst>
          </p:cNvPr>
          <p:cNvSpPr/>
          <p:nvPr/>
        </p:nvSpPr>
        <p:spPr>
          <a:xfrm>
            <a:off x="34525" y="3375224"/>
            <a:ext cx="9018900" cy="16816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25"/>
          <p:cNvSpPr/>
          <p:nvPr/>
        </p:nvSpPr>
        <p:spPr>
          <a:xfrm>
            <a:off x="55925" y="487250"/>
            <a:ext cx="7970400" cy="28668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Step </a:t>
            </a:r>
            <a:r>
              <a:rPr lang="en-CA" dirty="0"/>
              <a:t>5</a:t>
            </a:r>
            <a:r>
              <a:rPr lang="en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CA" dirty="0"/>
              <a:t>Apply empirical model on simple study : particle gun </a:t>
            </a:r>
            <a:r>
              <a:rPr lang="en-CA" dirty="0" err="1"/>
              <a:t>μ</a:t>
            </a:r>
            <a:r>
              <a:rPr lang="en-CA" baseline="30000" dirty="0"/>
              <a:t>+ </a:t>
            </a:r>
            <a:r>
              <a:rPr lang="en-CA" dirty="0"/>
              <a:t>,E=1 GeV, </a:t>
            </a:r>
            <a:r>
              <a:rPr lang="en-CA" dirty="0" err="1"/>
              <a:t>dir</a:t>
            </a:r>
            <a:r>
              <a:rPr lang="en-CA" dirty="0"/>
              <a:t>= (0,0,-1;-1,0,0) vertical and horizontal, 1500 events </a:t>
            </a:r>
            <a:endParaRPr i="0" u="none" strike="noStrike" cap="none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25"/>
          <p:cNvSpPr txBox="1">
            <a:spLocks noGrp="1"/>
          </p:cNvSpPr>
          <p:nvPr>
            <p:ph type="title"/>
          </p:nvPr>
        </p:nvSpPr>
        <p:spPr>
          <a:xfrm>
            <a:off x="67311" y="-70249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33"/>
              <a:buNone/>
            </a:pPr>
            <a:r>
              <a:rPr lang="en-CA" dirty="0">
                <a:latin typeface="Roboto" panose="02000000000000000000" pitchFamily="2" charset="0"/>
                <a:ea typeface="Roboto" panose="02000000000000000000" pitchFamily="2" charset="0"/>
              </a:rPr>
              <a:t>Integration of data into simulations (2)</a:t>
            </a:r>
            <a:endParaRPr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DF0F8AB-129E-2F4D-8788-4E9051E022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14</a:t>
            </a:fld>
            <a:endParaRPr lang="en-CA"/>
          </a:p>
        </p:txBody>
      </p:sp>
      <p:pic>
        <p:nvPicPr>
          <p:cNvPr id="294" name="Google Shape;29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2676" y="1310393"/>
            <a:ext cx="2659035" cy="199905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25"/>
          <p:cNvSpPr/>
          <p:nvPr/>
        </p:nvSpPr>
        <p:spPr>
          <a:xfrm>
            <a:off x="5378090" y="1007006"/>
            <a:ext cx="1191600" cy="2928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Horizontal</a:t>
            </a:r>
            <a:endParaRPr/>
          </a:p>
        </p:txBody>
      </p:sp>
      <p:pic>
        <p:nvPicPr>
          <p:cNvPr id="293" name="Google Shape;29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238" y="1328312"/>
            <a:ext cx="2627776" cy="199905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25"/>
          <p:cNvSpPr/>
          <p:nvPr/>
        </p:nvSpPr>
        <p:spPr>
          <a:xfrm>
            <a:off x="1227701" y="1111787"/>
            <a:ext cx="1191600" cy="2928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Vertical</a:t>
            </a:r>
            <a:endParaRPr/>
          </a:p>
        </p:txBody>
      </p:sp>
      <p:sp>
        <p:nvSpPr>
          <p:cNvPr id="45" name="Google Shape;181;p20">
            <a:extLst>
              <a:ext uri="{FF2B5EF4-FFF2-40B4-BE49-F238E27FC236}">
                <a16:creationId xmlns:a16="http://schemas.microsoft.com/office/drawing/2014/main" id="{70E39B4A-9F98-F248-AB52-B1B1A037F828}"/>
              </a:ext>
            </a:extLst>
          </p:cNvPr>
          <p:cNvSpPr/>
          <p:nvPr/>
        </p:nvSpPr>
        <p:spPr>
          <a:xfrm>
            <a:off x="480776" y="4192225"/>
            <a:ext cx="1314000" cy="4002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-True hits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" name="Google Shape;183;p20">
            <a:extLst>
              <a:ext uri="{FF2B5EF4-FFF2-40B4-BE49-F238E27FC236}">
                <a16:creationId xmlns:a16="http://schemas.microsoft.com/office/drawing/2014/main" id="{51206FFC-3861-E642-A828-28D3C48A7189}"/>
              </a:ext>
            </a:extLst>
          </p:cNvPr>
          <p:cNvCxnSpPr>
            <a:cxnSpLocks/>
            <a:stCxn id="45" idx="3"/>
            <a:endCxn id="47" idx="1"/>
          </p:cNvCxnSpPr>
          <p:nvPr/>
        </p:nvCxnSpPr>
        <p:spPr>
          <a:xfrm>
            <a:off x="1794776" y="4392325"/>
            <a:ext cx="400077" cy="288684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7" name="Google Shape;185;p20">
            <a:extLst>
              <a:ext uri="{FF2B5EF4-FFF2-40B4-BE49-F238E27FC236}">
                <a16:creationId xmlns:a16="http://schemas.microsoft.com/office/drawing/2014/main" id="{3B80FAB8-08EF-F847-A4F3-B537B5B2F83B}"/>
              </a:ext>
            </a:extLst>
          </p:cNvPr>
          <p:cNvSpPr/>
          <p:nvPr/>
        </p:nvSpPr>
        <p:spPr>
          <a:xfrm>
            <a:off x="2194853" y="4333234"/>
            <a:ext cx="1813317" cy="695550"/>
          </a:xfrm>
          <a:prstGeom prst="roundRect">
            <a:avLst>
              <a:gd name="adj" fmla="val 16667"/>
            </a:avLst>
          </a:prstGeom>
          <a:solidFill>
            <a:srgbClr val="007A1E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SzPts val="1400"/>
            </a:pPr>
            <a:r>
              <a:rPr lang="en-CA" dirty="0"/>
              <a:t>Get PTF position dependant DE </a:t>
            </a:r>
          </a:p>
        </p:txBody>
      </p:sp>
      <p:cxnSp>
        <p:nvCxnSpPr>
          <p:cNvPr id="51" name="Google Shape;189;p20">
            <a:extLst>
              <a:ext uri="{FF2B5EF4-FFF2-40B4-BE49-F238E27FC236}">
                <a16:creationId xmlns:a16="http://schemas.microsoft.com/office/drawing/2014/main" id="{F2B38D02-8203-2B43-93B0-864868531FF0}"/>
              </a:ext>
            </a:extLst>
          </p:cNvPr>
          <p:cNvCxnSpPr>
            <a:cxnSpLocks/>
            <a:stCxn id="47" idx="3"/>
            <a:endCxn id="53" idx="1"/>
          </p:cNvCxnSpPr>
          <p:nvPr/>
        </p:nvCxnSpPr>
        <p:spPr>
          <a:xfrm flipV="1">
            <a:off x="4008170" y="4302175"/>
            <a:ext cx="551691" cy="378834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3" name="Google Shape;185;p20">
            <a:extLst>
              <a:ext uri="{FF2B5EF4-FFF2-40B4-BE49-F238E27FC236}">
                <a16:creationId xmlns:a16="http://schemas.microsoft.com/office/drawing/2014/main" id="{EE7E58CD-C83C-884B-A2DF-7AB7FFC7D815}"/>
              </a:ext>
            </a:extLst>
          </p:cNvPr>
          <p:cNvSpPr/>
          <p:nvPr/>
        </p:nvSpPr>
        <p:spPr>
          <a:xfrm>
            <a:off x="4559861" y="3954400"/>
            <a:ext cx="1397679" cy="69555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CA" dirty="0"/>
              <a:t>-Total charge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185;p20">
            <a:extLst>
              <a:ext uri="{FF2B5EF4-FFF2-40B4-BE49-F238E27FC236}">
                <a16:creationId xmlns:a16="http://schemas.microsoft.com/office/drawing/2014/main" id="{86B3C168-5B5F-2745-A7B5-80EE1115292F}"/>
              </a:ext>
            </a:extLst>
          </p:cNvPr>
          <p:cNvSpPr/>
          <p:nvPr/>
        </p:nvSpPr>
        <p:spPr>
          <a:xfrm>
            <a:off x="2297193" y="3475062"/>
            <a:ext cx="1813317" cy="69555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SzPts val="1400"/>
            </a:pPr>
            <a:r>
              <a:rPr lang="en-CA" dirty="0"/>
              <a:t>Uniform QE</a:t>
            </a:r>
          </a:p>
        </p:txBody>
      </p:sp>
      <p:cxnSp>
        <p:nvCxnSpPr>
          <p:cNvPr id="60" name="Google Shape;183;p20">
            <a:extLst>
              <a:ext uri="{FF2B5EF4-FFF2-40B4-BE49-F238E27FC236}">
                <a16:creationId xmlns:a16="http://schemas.microsoft.com/office/drawing/2014/main" id="{8976FB75-5EDE-C148-BF0C-79240D4385BC}"/>
              </a:ext>
            </a:extLst>
          </p:cNvPr>
          <p:cNvCxnSpPr>
            <a:cxnSpLocks/>
            <a:stCxn id="45" idx="3"/>
            <a:endCxn id="59" idx="1"/>
          </p:cNvCxnSpPr>
          <p:nvPr/>
        </p:nvCxnSpPr>
        <p:spPr>
          <a:xfrm flipV="1">
            <a:off x="1794776" y="3822837"/>
            <a:ext cx="502417" cy="569488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3" name="Google Shape;183;p20">
            <a:extLst>
              <a:ext uri="{FF2B5EF4-FFF2-40B4-BE49-F238E27FC236}">
                <a16:creationId xmlns:a16="http://schemas.microsoft.com/office/drawing/2014/main" id="{2E0E135A-AEF6-DE4D-9CE0-75615A6C6A26}"/>
              </a:ext>
            </a:extLst>
          </p:cNvPr>
          <p:cNvCxnSpPr>
            <a:cxnSpLocks/>
            <a:stCxn id="59" idx="3"/>
            <a:endCxn id="53" idx="1"/>
          </p:cNvCxnSpPr>
          <p:nvPr/>
        </p:nvCxnSpPr>
        <p:spPr>
          <a:xfrm>
            <a:off x="4110510" y="3822837"/>
            <a:ext cx="449351" cy="479338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6" name="Google Shape;190;p20">
            <a:extLst>
              <a:ext uri="{FF2B5EF4-FFF2-40B4-BE49-F238E27FC236}">
                <a16:creationId xmlns:a16="http://schemas.microsoft.com/office/drawing/2014/main" id="{C87E60D8-138D-1845-83E6-0C9862D35958}"/>
              </a:ext>
            </a:extLst>
          </p:cNvPr>
          <p:cNvSpPr txBox="1">
            <a:spLocks/>
          </p:cNvSpPr>
          <p:nvPr/>
        </p:nvSpPr>
        <p:spPr>
          <a:xfrm>
            <a:off x="127629" y="3328317"/>
            <a:ext cx="3149448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lnSpc>
                <a:spcPct val="100000"/>
              </a:lnSpc>
              <a:buFont typeface="Roboto"/>
              <a:buNone/>
            </a:pPr>
            <a:r>
              <a:rPr lang="fr-CA" dirty="0"/>
              <a:t>MC-MC </a:t>
            </a:r>
            <a:r>
              <a:rPr lang="fr-CA" dirty="0" err="1"/>
              <a:t>comparison</a:t>
            </a:r>
            <a:endParaRPr lang="fr-CA" dirty="0"/>
          </a:p>
        </p:txBody>
      </p:sp>
      <p:sp>
        <p:nvSpPr>
          <p:cNvPr id="3" name="Cylindre 2">
            <a:extLst>
              <a:ext uri="{FF2B5EF4-FFF2-40B4-BE49-F238E27FC236}">
                <a16:creationId xmlns:a16="http://schemas.microsoft.com/office/drawing/2014/main" id="{789EB02F-3EFB-C24F-9BF7-C48A84318729}"/>
              </a:ext>
            </a:extLst>
          </p:cNvPr>
          <p:cNvSpPr/>
          <p:nvPr/>
        </p:nvSpPr>
        <p:spPr>
          <a:xfrm>
            <a:off x="3324409" y="1599134"/>
            <a:ext cx="1329179" cy="1716546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7FBB3B10-8E74-3B4E-907F-6A3369876DC2}"/>
              </a:ext>
            </a:extLst>
          </p:cNvPr>
          <p:cNvCxnSpPr>
            <a:cxnSpLocks/>
          </p:cNvCxnSpPr>
          <p:nvPr/>
        </p:nvCxnSpPr>
        <p:spPr>
          <a:xfrm>
            <a:off x="3409250" y="2476694"/>
            <a:ext cx="41478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9F323779-68DC-2040-A088-E9AD6AD90D57}"/>
              </a:ext>
            </a:extLst>
          </p:cNvPr>
          <p:cNvCxnSpPr>
            <a:cxnSpLocks/>
          </p:cNvCxnSpPr>
          <p:nvPr/>
        </p:nvCxnSpPr>
        <p:spPr>
          <a:xfrm>
            <a:off x="3957576" y="1892232"/>
            <a:ext cx="0" cy="42577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Google Shape;295;p25">
            <a:extLst>
              <a:ext uri="{FF2B5EF4-FFF2-40B4-BE49-F238E27FC236}">
                <a16:creationId xmlns:a16="http://schemas.microsoft.com/office/drawing/2014/main" id="{1EF4D4B7-8449-3247-A98E-92BF16479034}"/>
              </a:ext>
            </a:extLst>
          </p:cNvPr>
          <p:cNvSpPr/>
          <p:nvPr/>
        </p:nvSpPr>
        <p:spPr>
          <a:xfrm>
            <a:off x="3324978" y="1284208"/>
            <a:ext cx="1329179" cy="2928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/>
              <a:t>Super-K tank</a:t>
            </a:r>
            <a:endParaRPr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8BD3B681-92A8-4044-B06A-158BBF3D82B8}"/>
              </a:ext>
            </a:extLst>
          </p:cNvPr>
          <p:cNvCxnSpPr>
            <a:endCxn id="3" idx="0"/>
          </p:cNvCxnSpPr>
          <p:nvPr/>
        </p:nvCxnSpPr>
        <p:spPr>
          <a:xfrm>
            <a:off x="2419301" y="1258187"/>
            <a:ext cx="1569698" cy="67324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8B63932C-280C-C74E-AD4A-19705D5741FE}"/>
              </a:ext>
            </a:extLst>
          </p:cNvPr>
          <p:cNvCxnSpPr>
            <a:cxnSpLocks/>
            <a:stCxn id="294" idx="0"/>
          </p:cNvCxnSpPr>
          <p:nvPr/>
        </p:nvCxnSpPr>
        <p:spPr>
          <a:xfrm flipH="1">
            <a:off x="3824030" y="1310393"/>
            <a:ext cx="2288164" cy="116630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5"/>
          <p:cNvSpPr txBox="1">
            <a:spLocks noGrp="1"/>
          </p:cNvSpPr>
          <p:nvPr>
            <p:ph type="title"/>
          </p:nvPr>
        </p:nvSpPr>
        <p:spPr>
          <a:xfrm>
            <a:off x="131204" y="102334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latin typeface="Roboto" panose="02000000000000000000" pitchFamily="2" charset="0"/>
                <a:ea typeface="Roboto" panose="02000000000000000000" pitchFamily="2" charset="0"/>
              </a:rPr>
              <a:t>Total charge horizontal vs vertical case</a:t>
            </a:r>
            <a:endParaRPr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19" name="Google Shape;319;p25"/>
          <p:cNvSpPr txBox="1">
            <a:spLocks noGrp="1"/>
          </p:cNvSpPr>
          <p:nvPr>
            <p:ph type="body" idx="1"/>
          </p:nvPr>
        </p:nvSpPr>
        <p:spPr>
          <a:xfrm>
            <a:off x="-123439" y="1003732"/>
            <a:ext cx="3153900" cy="4529124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indent="-325755">
              <a:buClr>
                <a:schemeClr val="tx1"/>
              </a:buClr>
              <a:buSzPct val="100000"/>
            </a:pP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Muon </a:t>
            </a:r>
          </a:p>
          <a:p>
            <a:pPr lvl="1" indent="-325755"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Nominal</a:t>
            </a:r>
          </a:p>
          <a:p>
            <a:pPr lvl="2" indent="-325755"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fr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Mean</a:t>
            </a: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ratio : 0.98</a:t>
            </a:r>
          </a:p>
          <a:p>
            <a:pPr lvl="1" indent="-325755"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PTF </a:t>
            </a:r>
          </a:p>
          <a:p>
            <a:pPr lvl="2" indent="-325755"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fr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Mean</a:t>
            </a: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ratio: 0.96</a:t>
            </a:r>
          </a:p>
          <a:p>
            <a:pPr marL="1045845" lvl="2" indent="0">
              <a:spcBef>
                <a:spcPts val="0"/>
              </a:spcBef>
              <a:buClr>
                <a:schemeClr val="tx1"/>
              </a:buClr>
              <a:buSzPct val="100000"/>
              <a:buNone/>
            </a:pPr>
            <a:endParaRPr lang="fr-CA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045845" lvl="2" indent="0">
              <a:spcBef>
                <a:spcPts val="0"/>
              </a:spcBef>
              <a:buClr>
                <a:schemeClr val="tx1"/>
              </a:buClr>
              <a:buSzPct val="100000"/>
              <a:buNone/>
            </a:pPr>
            <a:endParaRPr lang="fr-CA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CC16D59-A6E3-5646-95CF-39A99E0810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15</a:t>
            </a:fld>
            <a:endParaRPr lang="en-CA"/>
          </a:p>
        </p:txBody>
      </p:sp>
      <p:pic>
        <p:nvPicPr>
          <p:cNvPr id="320" name="Google Shape;32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8505" y="2702751"/>
            <a:ext cx="3153901" cy="1838726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25"/>
          <p:cNvSpPr txBox="1"/>
          <p:nvPr/>
        </p:nvSpPr>
        <p:spPr>
          <a:xfrm>
            <a:off x="5448839" y="3572005"/>
            <a:ext cx="1332600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Horizontal: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Mean:8694</a:t>
            </a:r>
            <a:endParaRPr dirty="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RMS:171.5</a:t>
            </a:r>
            <a:endParaRPr dirty="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22" name="Google Shape;32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92522" y="867513"/>
            <a:ext cx="3153900" cy="1843353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25"/>
          <p:cNvSpPr txBox="1"/>
          <p:nvPr/>
        </p:nvSpPr>
        <p:spPr>
          <a:xfrm>
            <a:off x="5417807" y="1792706"/>
            <a:ext cx="1339500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Horizontal: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Mean: 8762</a:t>
            </a:r>
            <a:endParaRPr dirty="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RMS:162.3</a:t>
            </a:r>
            <a:endParaRPr dirty="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7" name="Google Shape;327;p25"/>
          <p:cNvSpPr/>
          <p:nvPr/>
        </p:nvSpPr>
        <p:spPr>
          <a:xfrm>
            <a:off x="5752514" y="2569476"/>
            <a:ext cx="1725900" cy="2964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Muon (PTF case) </a:t>
            </a:r>
            <a:endParaRPr/>
          </a:p>
        </p:txBody>
      </p:sp>
      <p:sp>
        <p:nvSpPr>
          <p:cNvPr id="24" name="Google Shape;329;p25">
            <a:extLst>
              <a:ext uri="{FF2B5EF4-FFF2-40B4-BE49-F238E27FC236}">
                <a16:creationId xmlns:a16="http://schemas.microsoft.com/office/drawing/2014/main" id="{742A346D-6401-6945-A8FB-28581238E181}"/>
              </a:ext>
            </a:extLst>
          </p:cNvPr>
          <p:cNvSpPr txBox="1"/>
          <p:nvPr/>
        </p:nvSpPr>
        <p:spPr>
          <a:xfrm>
            <a:off x="5411354" y="1039643"/>
            <a:ext cx="1235700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E81007"/>
                </a:solidFill>
                <a:latin typeface="Roboto"/>
                <a:ea typeface="Roboto"/>
                <a:cs typeface="Roboto"/>
                <a:sym typeface="Roboto"/>
              </a:rPr>
              <a:t>Vertical : Mean:8576</a:t>
            </a:r>
            <a:endParaRPr dirty="0">
              <a:solidFill>
                <a:srgbClr val="E81007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E81007"/>
                </a:solidFill>
                <a:latin typeface="Roboto"/>
                <a:ea typeface="Roboto"/>
                <a:cs typeface="Roboto"/>
                <a:sym typeface="Roboto"/>
              </a:rPr>
              <a:t>RMS:155</a:t>
            </a:r>
            <a:endParaRPr dirty="0">
              <a:solidFill>
                <a:srgbClr val="E8100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Google Shape;329;p25">
            <a:extLst>
              <a:ext uri="{FF2B5EF4-FFF2-40B4-BE49-F238E27FC236}">
                <a16:creationId xmlns:a16="http://schemas.microsoft.com/office/drawing/2014/main" id="{1B724637-AE3C-8C43-AD07-2F6EC0DF78BB}"/>
              </a:ext>
            </a:extLst>
          </p:cNvPr>
          <p:cNvSpPr txBox="1"/>
          <p:nvPr/>
        </p:nvSpPr>
        <p:spPr>
          <a:xfrm>
            <a:off x="5469707" y="2886091"/>
            <a:ext cx="1235700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E81007"/>
                </a:solidFill>
                <a:latin typeface="Roboto"/>
                <a:ea typeface="Roboto"/>
                <a:cs typeface="Roboto"/>
                <a:sym typeface="Roboto"/>
              </a:rPr>
              <a:t>Vertical 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E81007"/>
                </a:solidFill>
                <a:latin typeface="Roboto"/>
                <a:ea typeface="Roboto"/>
                <a:cs typeface="Roboto"/>
                <a:sym typeface="Roboto"/>
              </a:rPr>
              <a:t>Mean:8315</a:t>
            </a:r>
            <a:endParaRPr dirty="0">
              <a:solidFill>
                <a:srgbClr val="E81007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E81007"/>
                </a:solidFill>
                <a:latin typeface="Roboto"/>
                <a:ea typeface="Roboto"/>
                <a:cs typeface="Roboto"/>
                <a:sym typeface="Roboto"/>
              </a:rPr>
              <a:t>RMS:161</a:t>
            </a:r>
            <a:endParaRPr dirty="0">
              <a:solidFill>
                <a:srgbClr val="E8100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6BB0A04-14CB-2D4E-8B20-1A8379EBEB0D}"/>
              </a:ext>
            </a:extLst>
          </p:cNvPr>
          <p:cNvSpPr/>
          <p:nvPr/>
        </p:nvSpPr>
        <p:spPr>
          <a:xfrm>
            <a:off x="7629905" y="2713627"/>
            <a:ext cx="716518" cy="3681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5BBEDF79-C5FA-3A47-9380-D5CD66E929CA}"/>
              </a:ext>
            </a:extLst>
          </p:cNvPr>
          <p:cNvCxnSpPr>
            <a:cxnSpLocks/>
          </p:cNvCxnSpPr>
          <p:nvPr/>
        </p:nvCxnSpPr>
        <p:spPr>
          <a:xfrm flipH="1">
            <a:off x="7629904" y="2818186"/>
            <a:ext cx="41234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86953DCD-1B2D-E043-A452-21D5D3893865}"/>
              </a:ext>
            </a:extLst>
          </p:cNvPr>
          <p:cNvCxnSpPr>
            <a:cxnSpLocks/>
          </p:cNvCxnSpPr>
          <p:nvPr/>
        </p:nvCxnSpPr>
        <p:spPr>
          <a:xfrm>
            <a:off x="8043823" y="2818186"/>
            <a:ext cx="0" cy="29342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4B2FF09F-20AB-7C4A-93AC-367D1436081F}"/>
              </a:ext>
            </a:extLst>
          </p:cNvPr>
          <p:cNvSpPr/>
          <p:nvPr/>
        </p:nvSpPr>
        <p:spPr>
          <a:xfrm>
            <a:off x="7585382" y="891512"/>
            <a:ext cx="728485" cy="3681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94F27E01-6BA5-BC4D-AFAA-AE476DF6B990}"/>
              </a:ext>
            </a:extLst>
          </p:cNvPr>
          <p:cNvCxnSpPr>
            <a:cxnSpLocks/>
          </p:cNvCxnSpPr>
          <p:nvPr/>
        </p:nvCxnSpPr>
        <p:spPr>
          <a:xfrm flipH="1">
            <a:off x="7586265" y="1004838"/>
            <a:ext cx="41234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00DEA4B6-858A-1B48-AF15-2BEF1357D1FF}"/>
              </a:ext>
            </a:extLst>
          </p:cNvPr>
          <p:cNvCxnSpPr>
            <a:cxnSpLocks/>
          </p:cNvCxnSpPr>
          <p:nvPr/>
        </p:nvCxnSpPr>
        <p:spPr>
          <a:xfrm>
            <a:off x="7998609" y="1004838"/>
            <a:ext cx="0" cy="29342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33421529-3068-CC4B-A2AB-4F8BD43DBFAF}"/>
              </a:ext>
            </a:extLst>
          </p:cNvPr>
          <p:cNvSpPr/>
          <p:nvPr/>
        </p:nvSpPr>
        <p:spPr>
          <a:xfrm>
            <a:off x="2822054" y="933649"/>
            <a:ext cx="1969852" cy="632315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18118EA-C354-8949-8222-1287516C8EE2}"/>
              </a:ext>
            </a:extLst>
          </p:cNvPr>
          <p:cNvSpPr txBox="1"/>
          <p:nvPr/>
        </p:nvSpPr>
        <p:spPr>
          <a:xfrm>
            <a:off x="2858872" y="661688"/>
            <a:ext cx="1709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Mean ratio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B6DCB997-36D5-6045-83FC-838F87FECF9A}"/>
              </a:ext>
            </a:extLst>
          </p:cNvPr>
          <p:cNvSpPr txBox="1"/>
          <p:nvPr/>
        </p:nvSpPr>
        <p:spPr>
          <a:xfrm>
            <a:off x="2808220" y="986040"/>
            <a:ext cx="1709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Mean Vertical 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D676053-42ED-0846-9963-C2007CFC5A1C}"/>
              </a:ext>
            </a:extLst>
          </p:cNvPr>
          <p:cNvSpPr txBox="1"/>
          <p:nvPr/>
        </p:nvSpPr>
        <p:spPr>
          <a:xfrm>
            <a:off x="2830742" y="1296817"/>
            <a:ext cx="1709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Mean Horizontal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BD11BBFA-A2AB-0C41-8B9D-0720A795184F}"/>
              </a:ext>
            </a:extLst>
          </p:cNvPr>
          <p:cNvCxnSpPr>
            <a:cxnSpLocks/>
          </p:cNvCxnSpPr>
          <p:nvPr/>
        </p:nvCxnSpPr>
        <p:spPr>
          <a:xfrm>
            <a:off x="2868542" y="1249806"/>
            <a:ext cx="187687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0502C594-35B2-3443-943B-494B6252AE1B}"/>
              </a:ext>
            </a:extLst>
          </p:cNvPr>
          <p:cNvCxnSpPr>
            <a:cxnSpLocks/>
            <a:endCxn id="24" idx="1"/>
          </p:cNvCxnSpPr>
          <p:nvPr/>
        </p:nvCxnSpPr>
        <p:spPr>
          <a:xfrm>
            <a:off x="4729345" y="1106528"/>
            <a:ext cx="682009" cy="3485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B05F2907-F609-1B4F-9BB6-3E36B5159C2E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4417948" y="1520559"/>
            <a:ext cx="1051759" cy="6796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 : coins arrondis 54">
            <a:extLst>
              <a:ext uri="{FF2B5EF4-FFF2-40B4-BE49-F238E27FC236}">
                <a16:creationId xmlns:a16="http://schemas.microsoft.com/office/drawing/2014/main" id="{6D16C91F-9448-E444-8834-ED9925B0F170}"/>
              </a:ext>
            </a:extLst>
          </p:cNvPr>
          <p:cNvSpPr/>
          <p:nvPr/>
        </p:nvSpPr>
        <p:spPr>
          <a:xfrm>
            <a:off x="5448022" y="1332869"/>
            <a:ext cx="1053123" cy="22646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Rectangle : coins arrondis 55">
            <a:extLst>
              <a:ext uri="{FF2B5EF4-FFF2-40B4-BE49-F238E27FC236}">
                <a16:creationId xmlns:a16="http://schemas.microsoft.com/office/drawing/2014/main" id="{EE1C4E15-F63B-8E40-8D8E-4AD40D5EA80D}"/>
              </a:ext>
            </a:extLst>
          </p:cNvPr>
          <p:cNvSpPr/>
          <p:nvPr/>
        </p:nvSpPr>
        <p:spPr>
          <a:xfrm>
            <a:off x="5469707" y="2086946"/>
            <a:ext cx="1053123" cy="22646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D54731E1-05FB-B749-BDCA-96D6619E3431}"/>
              </a:ext>
            </a:extLst>
          </p:cNvPr>
          <p:cNvSpPr/>
          <p:nvPr/>
        </p:nvSpPr>
        <p:spPr>
          <a:xfrm>
            <a:off x="1088256" y="2747444"/>
            <a:ext cx="1969852" cy="632315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79EB8320-F7DE-C446-81FE-74C61CCD271B}"/>
              </a:ext>
            </a:extLst>
          </p:cNvPr>
          <p:cNvSpPr txBox="1"/>
          <p:nvPr/>
        </p:nvSpPr>
        <p:spPr>
          <a:xfrm>
            <a:off x="-123439" y="3786008"/>
            <a:ext cx="1709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Difference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5F0AF761-9CF2-2540-A378-F691FB904335}"/>
              </a:ext>
            </a:extLst>
          </p:cNvPr>
          <p:cNvSpPr txBox="1"/>
          <p:nvPr/>
        </p:nvSpPr>
        <p:spPr>
          <a:xfrm>
            <a:off x="709784" y="2789038"/>
            <a:ext cx="2727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err="1">
                <a:solidFill>
                  <a:schemeClr val="bg1">
                    <a:lumMod val="50000"/>
                  </a:schemeClr>
                </a:solidFill>
              </a:rPr>
              <a:t>Ratio_nominal</a:t>
            </a:r>
            <a:endParaRPr lang="en-CA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  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1F6A027F-411F-3C4C-9698-B08D978DC5C4}"/>
              </a:ext>
            </a:extLst>
          </p:cNvPr>
          <p:cNvCxnSpPr>
            <a:cxnSpLocks/>
            <a:stCxn id="42" idx="2"/>
            <a:endCxn id="13" idx="0"/>
          </p:cNvCxnSpPr>
          <p:nvPr/>
        </p:nvCxnSpPr>
        <p:spPr>
          <a:xfrm>
            <a:off x="2122358" y="3397451"/>
            <a:ext cx="1244" cy="3484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4C86F25C-F604-264F-B32C-9D219C68B237}"/>
              </a:ext>
            </a:extLst>
          </p:cNvPr>
          <p:cNvSpPr/>
          <p:nvPr/>
        </p:nvSpPr>
        <p:spPr>
          <a:xfrm>
            <a:off x="1345758" y="3745894"/>
            <a:ext cx="1555688" cy="422711"/>
          </a:xfrm>
          <a:prstGeom prst="roundRect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2.34%</a:t>
            </a:r>
          </a:p>
        </p:txBody>
      </p: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9A5D60F7-1926-6A4C-BE4F-0388CEC60128}"/>
              </a:ext>
            </a:extLst>
          </p:cNvPr>
          <p:cNvCxnSpPr>
            <a:cxnSpLocks/>
          </p:cNvCxnSpPr>
          <p:nvPr/>
        </p:nvCxnSpPr>
        <p:spPr>
          <a:xfrm>
            <a:off x="1135180" y="3115607"/>
            <a:ext cx="187687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1745F1C1-054C-204A-8F7A-5D498D46AD0F}"/>
              </a:ext>
            </a:extLst>
          </p:cNvPr>
          <p:cNvSpPr txBox="1"/>
          <p:nvPr/>
        </p:nvSpPr>
        <p:spPr>
          <a:xfrm>
            <a:off x="1267521" y="3089674"/>
            <a:ext cx="1709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err="1">
                <a:solidFill>
                  <a:schemeClr val="bg1">
                    <a:lumMod val="50000"/>
                  </a:schemeClr>
                </a:solidFill>
              </a:rPr>
              <a:t>Ratio_PTF</a:t>
            </a:r>
            <a:endParaRPr lang="en-C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E8E94460-9D16-9647-A687-3467F4400CD0}"/>
              </a:ext>
            </a:extLst>
          </p:cNvPr>
          <p:cNvSpPr txBox="1"/>
          <p:nvPr/>
        </p:nvSpPr>
        <p:spPr>
          <a:xfrm>
            <a:off x="-325504" y="2908149"/>
            <a:ext cx="1709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Second ratio</a:t>
            </a:r>
          </a:p>
        </p:txBody>
      </p:sp>
      <p:sp>
        <p:nvSpPr>
          <p:cNvPr id="324" name="Google Shape;324;p25"/>
          <p:cNvSpPr/>
          <p:nvPr/>
        </p:nvSpPr>
        <p:spPr>
          <a:xfrm>
            <a:off x="5643700" y="720444"/>
            <a:ext cx="1988400" cy="262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/>
              <a:t>Muon (Nominal case)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" grpId="0"/>
      <p:bldP spid="323" grpId="0"/>
      <p:bldP spid="327" grpId="0" animBg="1"/>
      <p:bldP spid="24" grpId="0"/>
      <p:bldP spid="25" grpId="0"/>
      <p:bldP spid="26" grpId="0" animBg="1"/>
      <p:bldP spid="29" grpId="0" animBg="1"/>
      <p:bldP spid="3" grpId="0" animBg="1"/>
      <p:bldP spid="4" grpId="0"/>
      <p:bldP spid="36" grpId="0"/>
      <p:bldP spid="37" grpId="0"/>
      <p:bldP spid="55" grpId="0" animBg="1"/>
      <p:bldP spid="56" grpId="0" animBg="1"/>
      <p:bldP spid="32" grpId="0" animBg="1"/>
      <p:bldP spid="33" grpId="0"/>
      <p:bldP spid="35" grpId="0"/>
      <p:bldP spid="13" grpId="0" animBg="1"/>
      <p:bldP spid="42" grpId="0"/>
      <p:bldP spid="48" grpId="0"/>
      <p:bldP spid="3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145BA6-FECE-964A-8CD5-67AFFE1D1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565" y="209314"/>
            <a:ext cx="8520600" cy="572700"/>
          </a:xfrm>
        </p:spPr>
        <p:txBody>
          <a:bodyPr/>
          <a:lstStyle/>
          <a:p>
            <a:r>
              <a:rPr lang="en-CA" dirty="0">
                <a:latin typeface="Roboto" panose="02000000000000000000" pitchFamily="2" charset="0"/>
                <a:ea typeface="Roboto" panose="02000000000000000000" pitchFamily="2" charset="0"/>
              </a:rPr>
              <a:t>Total charge horizontal vs vertical case (2)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8E5307-9F17-6547-909B-3666C20C0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7900" y="750654"/>
            <a:ext cx="8368200" cy="3078900"/>
          </a:xfrm>
        </p:spPr>
        <p:txBody>
          <a:bodyPr/>
          <a:lstStyle/>
          <a:p>
            <a:pPr lvl="0">
              <a:lnSpc>
                <a:spcPct val="100000"/>
              </a:lnSpc>
              <a:buClr>
                <a:schemeClr val="tx1"/>
              </a:buClr>
              <a:buSzPct val="100000"/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Decay electron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Nominal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fr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Mean</a:t>
            </a: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ratio :1.03</a:t>
            </a:r>
          </a:p>
          <a:p>
            <a:pPr lvl="1"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PTF</a:t>
            </a:r>
          </a:p>
          <a:p>
            <a:pPr lvl="2"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fr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Mean</a:t>
            </a: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ratio: 1.02</a:t>
            </a:r>
          </a:p>
          <a:p>
            <a:pPr marL="1054100" lvl="2" indent="0">
              <a:spcBef>
                <a:spcPts val="0"/>
              </a:spcBef>
              <a:buClr>
                <a:schemeClr val="tx1"/>
              </a:buClr>
              <a:buSzPct val="100000"/>
              <a:buNone/>
            </a:pPr>
            <a:endParaRPr lang="fr-CA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buClr>
                <a:schemeClr val="tx1"/>
              </a:buClr>
              <a:buSzPct val="100000"/>
            </a:pPr>
            <a:endParaRPr lang="fr-CA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buClr>
                <a:schemeClr val="tx1"/>
              </a:buClr>
              <a:buSzPct val="100000"/>
            </a:pPr>
            <a:r>
              <a:rPr lang="fr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distribution</a:t>
            </a:r>
          </a:p>
          <a:p>
            <a:endParaRPr lang="en-CA" dirty="0"/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9804909-04FC-C441-ABE2-07B746EF647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16</a:t>
            </a:fld>
            <a:endParaRPr lang="en-CA"/>
          </a:p>
        </p:txBody>
      </p:sp>
      <p:pic>
        <p:nvPicPr>
          <p:cNvPr id="4" name="Google Shape;325;p25">
            <a:extLst>
              <a:ext uri="{FF2B5EF4-FFF2-40B4-BE49-F238E27FC236}">
                <a16:creationId xmlns:a16="http://schemas.microsoft.com/office/drawing/2014/main" id="{ACDD49E7-1C05-FA47-82B3-56CD4F784E2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835453" y="3113787"/>
            <a:ext cx="3103921" cy="18711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326;p25">
            <a:extLst>
              <a:ext uri="{FF2B5EF4-FFF2-40B4-BE49-F238E27FC236}">
                <a16:creationId xmlns:a16="http://schemas.microsoft.com/office/drawing/2014/main" id="{36F0B1D0-47DB-D34D-8CFC-86A9780C57DF}"/>
              </a:ext>
            </a:extLst>
          </p:cNvPr>
          <p:cNvSpPr txBox="1"/>
          <p:nvPr/>
        </p:nvSpPr>
        <p:spPr>
          <a:xfrm>
            <a:off x="7424362" y="4184375"/>
            <a:ext cx="1332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Mean:277.4</a:t>
            </a:r>
            <a:endParaRPr dirty="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RMS:104.6</a:t>
            </a:r>
            <a:endParaRPr dirty="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" name="Google Shape;328;p25">
            <a:extLst>
              <a:ext uri="{FF2B5EF4-FFF2-40B4-BE49-F238E27FC236}">
                <a16:creationId xmlns:a16="http://schemas.microsoft.com/office/drawing/2014/main" id="{7F4F1EAD-37EB-F74F-8828-72113F638FC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35462" y="1290662"/>
            <a:ext cx="3103900" cy="183438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329;p25">
            <a:extLst>
              <a:ext uri="{FF2B5EF4-FFF2-40B4-BE49-F238E27FC236}">
                <a16:creationId xmlns:a16="http://schemas.microsoft.com/office/drawing/2014/main" id="{82861D95-F4C4-7343-9EF2-36ECF40FB385}"/>
              </a:ext>
            </a:extLst>
          </p:cNvPr>
          <p:cNvSpPr txBox="1"/>
          <p:nvPr/>
        </p:nvSpPr>
        <p:spPr>
          <a:xfrm>
            <a:off x="7599662" y="1971010"/>
            <a:ext cx="1235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E81007"/>
                </a:solidFill>
                <a:latin typeface="Roboto"/>
                <a:ea typeface="Roboto"/>
                <a:cs typeface="Roboto"/>
                <a:sym typeface="Roboto"/>
              </a:rPr>
              <a:t>Mean:296.5</a:t>
            </a:r>
            <a:endParaRPr dirty="0">
              <a:solidFill>
                <a:srgbClr val="E81007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E81007"/>
                </a:solidFill>
                <a:latin typeface="Roboto"/>
                <a:ea typeface="Roboto"/>
                <a:cs typeface="Roboto"/>
                <a:sym typeface="Roboto"/>
              </a:rPr>
              <a:t>RMS:108.6</a:t>
            </a:r>
            <a:endParaRPr dirty="0">
              <a:solidFill>
                <a:srgbClr val="E8100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Google Shape;329;p25">
            <a:extLst>
              <a:ext uri="{FF2B5EF4-FFF2-40B4-BE49-F238E27FC236}">
                <a16:creationId xmlns:a16="http://schemas.microsoft.com/office/drawing/2014/main" id="{F078289F-4456-BE4C-B515-454FFCEC2270}"/>
              </a:ext>
            </a:extLst>
          </p:cNvPr>
          <p:cNvSpPr txBox="1"/>
          <p:nvPr/>
        </p:nvSpPr>
        <p:spPr>
          <a:xfrm>
            <a:off x="7573465" y="2423375"/>
            <a:ext cx="1235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Mean:288.1</a:t>
            </a:r>
            <a:endParaRPr dirty="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RMS:106.8</a:t>
            </a:r>
            <a:endParaRPr dirty="0"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D9EAE8-E1F5-0141-AF4F-74E9F7BBD459}"/>
              </a:ext>
            </a:extLst>
          </p:cNvPr>
          <p:cNvSpPr/>
          <p:nvPr/>
        </p:nvSpPr>
        <p:spPr>
          <a:xfrm>
            <a:off x="8264613" y="3091990"/>
            <a:ext cx="728485" cy="3681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9A371AE-6BB2-BD4C-B67B-217EE3976503}"/>
              </a:ext>
            </a:extLst>
          </p:cNvPr>
          <p:cNvCxnSpPr>
            <a:cxnSpLocks/>
          </p:cNvCxnSpPr>
          <p:nvPr/>
        </p:nvCxnSpPr>
        <p:spPr>
          <a:xfrm flipH="1">
            <a:off x="8271313" y="3194173"/>
            <a:ext cx="41234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28F5B2E6-9990-C943-A9B6-95CE81F0FE02}"/>
              </a:ext>
            </a:extLst>
          </p:cNvPr>
          <p:cNvSpPr/>
          <p:nvPr/>
        </p:nvSpPr>
        <p:spPr>
          <a:xfrm>
            <a:off x="8209716" y="1304607"/>
            <a:ext cx="728485" cy="3681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724E256-DE75-054B-8971-4B5E11AAAC41}"/>
              </a:ext>
            </a:extLst>
          </p:cNvPr>
          <p:cNvCxnSpPr>
            <a:cxnSpLocks/>
          </p:cNvCxnSpPr>
          <p:nvPr/>
        </p:nvCxnSpPr>
        <p:spPr>
          <a:xfrm flipH="1">
            <a:off x="8209717" y="1397524"/>
            <a:ext cx="41234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681D7DB0-E5D0-1D43-900B-B97DC23094F5}"/>
              </a:ext>
            </a:extLst>
          </p:cNvPr>
          <p:cNvCxnSpPr>
            <a:cxnSpLocks/>
          </p:cNvCxnSpPr>
          <p:nvPr/>
        </p:nvCxnSpPr>
        <p:spPr>
          <a:xfrm>
            <a:off x="8622061" y="1397524"/>
            <a:ext cx="0" cy="29342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76993CB1-F980-1647-B608-F56B611CF3BD}"/>
              </a:ext>
            </a:extLst>
          </p:cNvPr>
          <p:cNvCxnSpPr>
            <a:cxnSpLocks/>
          </p:cNvCxnSpPr>
          <p:nvPr/>
        </p:nvCxnSpPr>
        <p:spPr>
          <a:xfrm>
            <a:off x="8683657" y="3194173"/>
            <a:ext cx="0" cy="29342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Google Shape;330;p25">
            <a:extLst>
              <a:ext uri="{FF2B5EF4-FFF2-40B4-BE49-F238E27FC236}">
                <a16:creationId xmlns:a16="http://schemas.microsoft.com/office/drawing/2014/main" id="{BF30C75C-1C14-D742-8CD5-DE07A6701AE4}"/>
              </a:ext>
            </a:extLst>
          </p:cNvPr>
          <p:cNvSpPr/>
          <p:nvPr/>
        </p:nvSpPr>
        <p:spPr>
          <a:xfrm>
            <a:off x="6233162" y="1144125"/>
            <a:ext cx="2156400" cy="262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/>
              <a:t>Electron (Nominal case) </a:t>
            </a:r>
            <a:endParaRPr dirty="0"/>
          </a:p>
        </p:txBody>
      </p:sp>
      <p:sp>
        <p:nvSpPr>
          <p:cNvPr id="16" name="Google Shape;329;p25">
            <a:extLst>
              <a:ext uri="{FF2B5EF4-FFF2-40B4-BE49-F238E27FC236}">
                <a16:creationId xmlns:a16="http://schemas.microsoft.com/office/drawing/2014/main" id="{E0E05A2B-23BF-D841-BD3E-76A92D80C0AC}"/>
              </a:ext>
            </a:extLst>
          </p:cNvPr>
          <p:cNvSpPr txBox="1"/>
          <p:nvPr/>
        </p:nvSpPr>
        <p:spPr>
          <a:xfrm>
            <a:off x="7427791" y="3784213"/>
            <a:ext cx="1235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E81007"/>
                </a:solidFill>
                <a:latin typeface="Roboto"/>
                <a:ea typeface="Roboto"/>
                <a:cs typeface="Roboto"/>
                <a:sym typeface="Roboto"/>
              </a:rPr>
              <a:t>Mean:282.4</a:t>
            </a:r>
            <a:endParaRPr dirty="0">
              <a:solidFill>
                <a:srgbClr val="E81007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E81007"/>
                </a:solidFill>
                <a:latin typeface="Roboto"/>
                <a:ea typeface="Roboto"/>
                <a:cs typeface="Roboto"/>
                <a:sym typeface="Roboto"/>
              </a:rPr>
              <a:t>RMS:106.6</a:t>
            </a:r>
            <a:endParaRPr dirty="0">
              <a:solidFill>
                <a:srgbClr val="E8100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Google Shape;331;p25">
            <a:extLst>
              <a:ext uri="{FF2B5EF4-FFF2-40B4-BE49-F238E27FC236}">
                <a16:creationId xmlns:a16="http://schemas.microsoft.com/office/drawing/2014/main" id="{FBA8A9B1-BB45-1A4D-9899-9EA1396A310C}"/>
              </a:ext>
            </a:extLst>
          </p:cNvPr>
          <p:cNvSpPr/>
          <p:nvPr/>
        </p:nvSpPr>
        <p:spPr>
          <a:xfrm>
            <a:off x="6412212" y="3095800"/>
            <a:ext cx="1859100" cy="262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Electron (PTF case) </a:t>
            </a:r>
            <a:endParaRPr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C7ACB30-5DB3-A240-8FD7-8984DFD27A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203"/>
          <a:stretch/>
        </p:blipFill>
        <p:spPr>
          <a:xfrm>
            <a:off x="1177856" y="3340884"/>
            <a:ext cx="3103922" cy="1828080"/>
          </a:xfrm>
          <a:prstGeom prst="rect">
            <a:avLst/>
          </a:prstGeom>
        </p:spPr>
      </p:pic>
      <p:sp>
        <p:nvSpPr>
          <p:cNvPr id="22" name="Google Shape;330;p25">
            <a:extLst>
              <a:ext uri="{FF2B5EF4-FFF2-40B4-BE49-F238E27FC236}">
                <a16:creationId xmlns:a16="http://schemas.microsoft.com/office/drawing/2014/main" id="{86E1A4DE-297A-E04E-B7D1-2E7B140D768E}"/>
              </a:ext>
            </a:extLst>
          </p:cNvPr>
          <p:cNvSpPr/>
          <p:nvPr/>
        </p:nvSpPr>
        <p:spPr>
          <a:xfrm>
            <a:off x="1423102" y="3225077"/>
            <a:ext cx="2479195" cy="231596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/>
              <a:t>Electron angular distribution</a:t>
            </a:r>
            <a:endParaRPr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240970B-6CE4-2849-8243-0B36536070A3}"/>
              </a:ext>
            </a:extLst>
          </p:cNvPr>
          <p:cNvSpPr txBox="1"/>
          <p:nvPr/>
        </p:nvSpPr>
        <p:spPr>
          <a:xfrm>
            <a:off x="3832123" y="4861187"/>
            <a:ext cx="358878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ɸ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8262FD5-ACFA-8A48-897D-7C0F6DAE888C}"/>
              </a:ext>
            </a:extLst>
          </p:cNvPr>
          <p:cNvSpPr txBox="1"/>
          <p:nvPr/>
        </p:nvSpPr>
        <p:spPr>
          <a:xfrm>
            <a:off x="696919" y="2138009"/>
            <a:ext cx="1709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tx1"/>
                </a:solidFill>
              </a:rPr>
              <a:t>Difference</a:t>
            </a: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90448C39-E492-1B4B-8F89-1BA27B4FA8B6}"/>
              </a:ext>
            </a:extLst>
          </p:cNvPr>
          <p:cNvSpPr/>
          <p:nvPr/>
        </p:nvSpPr>
        <p:spPr>
          <a:xfrm>
            <a:off x="2166116" y="2097895"/>
            <a:ext cx="1555688" cy="422711"/>
          </a:xfrm>
          <a:prstGeom prst="roundRect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1.09%</a:t>
            </a:r>
          </a:p>
        </p:txBody>
      </p:sp>
    </p:spTree>
    <p:extLst>
      <p:ext uri="{BB962C8B-B14F-4D97-AF65-F5344CB8AC3E}">
        <p14:creationId xmlns:p14="http://schemas.microsoft.com/office/powerpoint/2010/main" val="387891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A" dirty="0"/>
              <a:t>Conclusion</a:t>
            </a:r>
            <a:endParaRPr dirty="0"/>
          </a:p>
        </p:txBody>
      </p:sp>
      <p:sp>
        <p:nvSpPr>
          <p:cNvPr id="337" name="Google Shape;337;p2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85750" indent="-285750">
              <a:lnSpc>
                <a:spcPct val="120000"/>
              </a:lnSpc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PTF facility was rebuild and improve to measure the PMT response </a:t>
            </a:r>
          </a:p>
          <a:p>
            <a:pPr marL="742950" lvl="1" indent="-285750">
              <a:lnSpc>
                <a:spcPct val="120000"/>
              </a:lnSpc>
              <a:spcBef>
                <a:spcPts val="0"/>
              </a:spcBef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better understanding of PMT response could decrease/characterize the systematic uncertainties associated to the detector </a:t>
            </a:r>
          </a:p>
          <a:p>
            <a:pPr marL="742950" lvl="1" indent="-285750">
              <a:lnSpc>
                <a:spcPct val="120000"/>
              </a:lnSpc>
              <a:spcBef>
                <a:spcPts val="0"/>
              </a:spcBef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More measurements to come soon ! </a:t>
            </a:r>
          </a:p>
          <a:p>
            <a:pPr marL="285750" indent="-285750">
              <a:lnSpc>
                <a:spcPct val="120000"/>
              </a:lnSpc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Integration of measurements into simulation was started</a:t>
            </a:r>
          </a:p>
          <a:p>
            <a:pPr marL="742950" lvl="1" indent="-285750">
              <a:lnSpc>
                <a:spcPct val="120000"/>
              </a:lnSpc>
              <a:spcBef>
                <a:spcPts val="0"/>
              </a:spcBef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Only MC-MC comparison and for simple case </a:t>
            </a:r>
          </a:p>
          <a:p>
            <a:pPr marL="742950" lvl="1" indent="-285750">
              <a:lnSpc>
                <a:spcPct val="120000"/>
              </a:lnSpc>
              <a:spcBef>
                <a:spcPts val="0"/>
              </a:spcBef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 effect of ~2% was seen but more measurements are required</a:t>
            </a:r>
          </a:p>
          <a:p>
            <a:pPr marL="742950" lvl="1" indent="-285750">
              <a:spcAft>
                <a:spcPts val="1200"/>
              </a:spcAft>
            </a:pPr>
            <a:endParaRPr lang="en-CA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623B3C0-252D-0941-9C73-B63A7D2B89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>
                <a:solidFill>
                  <a:schemeClr val="tx1"/>
                </a:solidFill>
              </a:rPr>
              <a:t>17</a:t>
            </a:fld>
            <a:endParaRPr lang="en-CA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Thank you</a:t>
            </a:r>
            <a:endParaRPr/>
          </a:p>
        </p:txBody>
      </p:sp>
      <p:sp>
        <p:nvSpPr>
          <p:cNvPr id="343" name="Google Shape;343;p2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5A1BB30-8150-9344-A50E-78286647C2A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18</a:t>
            </a:fld>
            <a:endParaRPr lang="en-C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4B1A51-1182-FF46-89B4-77FE24B03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Back up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E918E9-274D-DA4D-B0C3-6009645A5B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7A2DBEE-9685-5C4E-9157-97F1BBEB120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9508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E4E153-EB7F-D04E-9330-63DAC1A6D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Roboto" panose="02000000000000000000" pitchFamily="2" charset="0"/>
                <a:ea typeface="Roboto" panose="02000000000000000000" pitchFamily="2" charset="0"/>
                <a:cs typeface="Arial Hebrew" pitchFamily="2" charset="-79"/>
              </a:rPr>
              <a:t>Outline</a:t>
            </a:r>
            <a:endParaRPr lang="en-CA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524147-44E7-8A42-A76C-695E9DA81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017725"/>
            <a:ext cx="8520600" cy="3416400"/>
          </a:xfrm>
        </p:spPr>
        <p:txBody>
          <a:bodyPr/>
          <a:lstStyle/>
          <a:p>
            <a:pPr lvl="0">
              <a:buClr>
                <a:schemeClr val="tx1"/>
              </a:buClr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Context</a:t>
            </a:r>
          </a:p>
          <a:p>
            <a:pPr lvl="0">
              <a:lnSpc>
                <a:spcPct val="110000"/>
              </a:lnSpc>
              <a:buClr>
                <a:schemeClr val="tx1"/>
              </a:buClr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Why ?</a:t>
            </a:r>
          </a:p>
          <a:p>
            <a:pPr lvl="1" indent="-34290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ts val="1800"/>
              <a:buChar char="●"/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Motivations for measurements </a:t>
            </a:r>
          </a:p>
          <a:p>
            <a:pPr lvl="0">
              <a:buClr>
                <a:schemeClr val="tx1"/>
              </a:buClr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How ?</a:t>
            </a:r>
          </a:p>
          <a:p>
            <a:pPr lvl="1" indent="-342900">
              <a:spcBef>
                <a:spcPts val="0"/>
              </a:spcBef>
              <a:buClr>
                <a:schemeClr val="tx1"/>
              </a:buClr>
              <a:buSzPts val="1800"/>
              <a:buChar char="●"/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Overview of the set up</a:t>
            </a:r>
          </a:p>
          <a:p>
            <a:pPr lvl="0">
              <a:buClr>
                <a:schemeClr val="tx1"/>
              </a:buClr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What ? </a:t>
            </a:r>
          </a:p>
          <a:p>
            <a:pPr lvl="1" indent="-342900">
              <a:spcBef>
                <a:spcPts val="0"/>
              </a:spcBef>
              <a:buClr>
                <a:schemeClr val="tx1"/>
              </a:buClr>
              <a:buSzPts val="1800"/>
              <a:buChar char="●"/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Overview of the measurements</a:t>
            </a:r>
          </a:p>
          <a:p>
            <a:pPr lvl="0">
              <a:buClr>
                <a:schemeClr val="tx1"/>
              </a:buClr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Results </a:t>
            </a:r>
          </a:p>
          <a:p>
            <a:pPr lvl="1" indent="-342900">
              <a:spcBef>
                <a:spcPts val="0"/>
              </a:spcBef>
              <a:buClr>
                <a:schemeClr val="tx1"/>
              </a:buClr>
              <a:buSzPts val="1800"/>
              <a:buChar char="●"/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Integration of measurements into simulation</a:t>
            </a:r>
          </a:p>
          <a:p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D1F107-3697-7E40-A5AE-CF65DFB78BF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49952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319;p25">
            <a:extLst>
              <a:ext uri="{FF2B5EF4-FFF2-40B4-BE49-F238E27FC236}">
                <a16:creationId xmlns:a16="http://schemas.microsoft.com/office/drawing/2014/main" id="{D811C369-1B3C-6E4F-A8B9-1C9F685E4F07}"/>
              </a:ext>
            </a:extLst>
          </p:cNvPr>
          <p:cNvSpPr txBox="1">
            <a:spLocks/>
          </p:cNvSpPr>
          <p:nvPr/>
        </p:nvSpPr>
        <p:spPr>
          <a:xfrm>
            <a:off x="-158647" y="1749622"/>
            <a:ext cx="3153900" cy="452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-325755">
              <a:buSzPct val="100000"/>
            </a:pPr>
            <a:r>
              <a:rPr lang="fr-CA" dirty="0"/>
              <a:t>Muon </a:t>
            </a:r>
          </a:p>
          <a:p>
            <a:pPr lvl="1" indent="-325755">
              <a:buSzPct val="100000"/>
            </a:pPr>
            <a:r>
              <a:rPr lang="fr-CA" dirty="0"/>
              <a:t>Nominal</a:t>
            </a:r>
          </a:p>
          <a:p>
            <a:pPr lvl="2" indent="-325755">
              <a:buSzPct val="100000"/>
            </a:pPr>
            <a:r>
              <a:rPr lang="fr-CA" dirty="0" err="1"/>
              <a:t>Mean</a:t>
            </a:r>
            <a:r>
              <a:rPr lang="fr-CA" dirty="0"/>
              <a:t> ratio : 0.98</a:t>
            </a:r>
          </a:p>
          <a:p>
            <a:pPr lvl="1" indent="-325755">
              <a:buSzPct val="100000"/>
            </a:pPr>
            <a:r>
              <a:rPr lang="fr-CA" dirty="0"/>
              <a:t>PTF : </a:t>
            </a:r>
          </a:p>
          <a:p>
            <a:pPr lvl="2" indent="-325755">
              <a:buSzPct val="100000"/>
            </a:pPr>
            <a:r>
              <a:rPr lang="fr-CA" dirty="0" err="1"/>
              <a:t>Mean</a:t>
            </a:r>
            <a:r>
              <a:rPr lang="fr-CA" dirty="0"/>
              <a:t> ratio: 0.96</a:t>
            </a:r>
          </a:p>
          <a:p>
            <a:pPr lvl="1" indent="-325755">
              <a:buSzPct val="100000"/>
            </a:pPr>
            <a:r>
              <a:rPr lang="fr-CA" u="sng" dirty="0" err="1"/>
              <a:t>Difference</a:t>
            </a:r>
            <a:r>
              <a:rPr lang="fr-CA" u="sng" dirty="0"/>
              <a:t>: 2.34%</a:t>
            </a:r>
          </a:p>
        </p:txBody>
      </p:sp>
      <p:sp>
        <p:nvSpPr>
          <p:cNvPr id="318" name="Google Shape;318;p25"/>
          <p:cNvSpPr txBox="1">
            <a:spLocks noGrp="1"/>
          </p:cNvSpPr>
          <p:nvPr>
            <p:ph type="title"/>
          </p:nvPr>
        </p:nvSpPr>
        <p:spPr>
          <a:xfrm>
            <a:off x="208400" y="0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/>
              <a:t>Total charge horizontal vs vertical case</a:t>
            </a:r>
            <a:endParaRPr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1C2595F-C273-4749-818E-3367FFCE0B2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20</a:t>
            </a:fld>
            <a:endParaRPr lang="en-CA"/>
          </a:p>
        </p:txBody>
      </p:sp>
      <p:pic>
        <p:nvPicPr>
          <p:cNvPr id="320" name="Google Shape;32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0100" y="2600223"/>
            <a:ext cx="3153901" cy="1838726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25"/>
          <p:cNvSpPr txBox="1"/>
          <p:nvPr/>
        </p:nvSpPr>
        <p:spPr>
          <a:xfrm>
            <a:off x="6165275" y="2828550"/>
            <a:ext cx="1332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Mean:8694</a:t>
            </a:r>
            <a:endParaRPr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RMS:171.5</a:t>
            </a:r>
            <a:endParaRPr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22" name="Google Shape;32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0100" y="756422"/>
            <a:ext cx="3153900" cy="1843353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25"/>
          <p:cNvSpPr txBox="1"/>
          <p:nvPr/>
        </p:nvSpPr>
        <p:spPr>
          <a:xfrm>
            <a:off x="6227450" y="897500"/>
            <a:ext cx="1339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Mean: 8762</a:t>
            </a:r>
            <a:endParaRPr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RMS:162.3</a:t>
            </a:r>
            <a:endParaRPr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4" name="Google Shape;324;p25"/>
          <p:cNvSpPr/>
          <p:nvPr/>
        </p:nvSpPr>
        <p:spPr>
          <a:xfrm>
            <a:off x="6406875" y="614375"/>
            <a:ext cx="1988400" cy="262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Muon (Nominal case) </a:t>
            </a:r>
            <a:endParaRPr/>
          </a:p>
        </p:txBody>
      </p:sp>
      <p:sp>
        <p:nvSpPr>
          <p:cNvPr id="327" name="Google Shape;327;p25"/>
          <p:cNvSpPr/>
          <p:nvPr/>
        </p:nvSpPr>
        <p:spPr>
          <a:xfrm>
            <a:off x="6538125" y="2466500"/>
            <a:ext cx="1725900" cy="2964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Muon (PTF case) </a:t>
            </a:r>
            <a:endParaRPr/>
          </a:p>
        </p:txBody>
      </p:sp>
      <p:sp>
        <p:nvSpPr>
          <p:cNvPr id="24" name="Google Shape;329;p25">
            <a:extLst>
              <a:ext uri="{FF2B5EF4-FFF2-40B4-BE49-F238E27FC236}">
                <a16:creationId xmlns:a16="http://schemas.microsoft.com/office/drawing/2014/main" id="{742A346D-6401-6945-A8FB-28581238E181}"/>
              </a:ext>
            </a:extLst>
          </p:cNvPr>
          <p:cNvSpPr txBox="1"/>
          <p:nvPr/>
        </p:nvSpPr>
        <p:spPr>
          <a:xfrm>
            <a:off x="6185839" y="1346378"/>
            <a:ext cx="1235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E81007"/>
                </a:solidFill>
                <a:latin typeface="Roboto"/>
                <a:ea typeface="Roboto"/>
                <a:cs typeface="Roboto"/>
                <a:sym typeface="Roboto"/>
              </a:rPr>
              <a:t>Mean:8676</a:t>
            </a:r>
            <a:endParaRPr dirty="0">
              <a:solidFill>
                <a:srgbClr val="E81007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E81007"/>
                </a:solidFill>
                <a:latin typeface="Roboto"/>
                <a:ea typeface="Roboto"/>
                <a:cs typeface="Roboto"/>
                <a:sym typeface="Roboto"/>
              </a:rPr>
              <a:t>RMS:155</a:t>
            </a:r>
            <a:endParaRPr dirty="0">
              <a:solidFill>
                <a:srgbClr val="E8100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Google Shape;329;p25">
            <a:extLst>
              <a:ext uri="{FF2B5EF4-FFF2-40B4-BE49-F238E27FC236}">
                <a16:creationId xmlns:a16="http://schemas.microsoft.com/office/drawing/2014/main" id="{1B724637-AE3C-8C43-AD07-2F6EC0DF78BB}"/>
              </a:ext>
            </a:extLst>
          </p:cNvPr>
          <p:cNvSpPr txBox="1"/>
          <p:nvPr/>
        </p:nvSpPr>
        <p:spPr>
          <a:xfrm>
            <a:off x="6185839" y="3293124"/>
            <a:ext cx="1235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E81007"/>
                </a:solidFill>
                <a:latin typeface="Roboto"/>
                <a:ea typeface="Roboto"/>
                <a:cs typeface="Roboto"/>
                <a:sym typeface="Roboto"/>
              </a:rPr>
              <a:t>Mean:8315</a:t>
            </a:r>
            <a:endParaRPr dirty="0">
              <a:solidFill>
                <a:srgbClr val="E81007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solidFill>
                  <a:srgbClr val="E81007"/>
                </a:solidFill>
                <a:latin typeface="Roboto"/>
                <a:ea typeface="Roboto"/>
                <a:cs typeface="Roboto"/>
                <a:sym typeface="Roboto"/>
              </a:rPr>
              <a:t>RMS:161</a:t>
            </a:r>
            <a:endParaRPr dirty="0">
              <a:solidFill>
                <a:srgbClr val="E8100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6BB0A04-14CB-2D4E-8B20-1A8379EBEB0D}"/>
              </a:ext>
            </a:extLst>
          </p:cNvPr>
          <p:cNvSpPr/>
          <p:nvPr/>
        </p:nvSpPr>
        <p:spPr>
          <a:xfrm>
            <a:off x="8415515" y="2644468"/>
            <a:ext cx="728485" cy="3681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5BBEDF79-C5FA-3A47-9380-D5CD66E929CA}"/>
              </a:ext>
            </a:extLst>
          </p:cNvPr>
          <p:cNvCxnSpPr>
            <a:cxnSpLocks/>
          </p:cNvCxnSpPr>
          <p:nvPr/>
        </p:nvCxnSpPr>
        <p:spPr>
          <a:xfrm flipH="1">
            <a:off x="8415516" y="2737385"/>
            <a:ext cx="41234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86953DCD-1B2D-E043-A452-21D5D3893865}"/>
              </a:ext>
            </a:extLst>
          </p:cNvPr>
          <p:cNvCxnSpPr>
            <a:cxnSpLocks/>
          </p:cNvCxnSpPr>
          <p:nvPr/>
        </p:nvCxnSpPr>
        <p:spPr>
          <a:xfrm>
            <a:off x="8827860" y="2737385"/>
            <a:ext cx="0" cy="29342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4B2FF09F-20AB-7C4A-93AC-367D1436081F}"/>
              </a:ext>
            </a:extLst>
          </p:cNvPr>
          <p:cNvSpPr/>
          <p:nvPr/>
        </p:nvSpPr>
        <p:spPr>
          <a:xfrm>
            <a:off x="8371875" y="808945"/>
            <a:ext cx="728485" cy="3681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94F27E01-6BA5-BC4D-AFAA-AE476DF6B990}"/>
              </a:ext>
            </a:extLst>
          </p:cNvPr>
          <p:cNvCxnSpPr>
            <a:cxnSpLocks/>
          </p:cNvCxnSpPr>
          <p:nvPr/>
        </p:nvCxnSpPr>
        <p:spPr>
          <a:xfrm flipH="1">
            <a:off x="8371876" y="901862"/>
            <a:ext cx="41234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00DEA4B6-858A-1B48-AF15-2BEF1357D1FF}"/>
              </a:ext>
            </a:extLst>
          </p:cNvPr>
          <p:cNvCxnSpPr>
            <a:cxnSpLocks/>
          </p:cNvCxnSpPr>
          <p:nvPr/>
        </p:nvCxnSpPr>
        <p:spPr>
          <a:xfrm>
            <a:off x="8784220" y="901862"/>
            <a:ext cx="0" cy="29342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oogle Shape;75;p15">
            <a:extLst>
              <a:ext uri="{FF2B5EF4-FFF2-40B4-BE49-F238E27FC236}">
                <a16:creationId xmlns:a16="http://schemas.microsoft.com/office/drawing/2014/main" id="{3FADA97E-DB89-3C46-B4BC-B54A218A9666}"/>
              </a:ext>
            </a:extLst>
          </p:cNvPr>
          <p:cNvGrpSpPr/>
          <p:nvPr/>
        </p:nvGrpSpPr>
        <p:grpSpPr>
          <a:xfrm>
            <a:off x="2258647" y="857316"/>
            <a:ext cx="3832089" cy="1641564"/>
            <a:chOff x="4530560" y="1579512"/>
            <a:chExt cx="4570172" cy="1957739"/>
          </a:xfrm>
        </p:grpSpPr>
        <p:grpSp>
          <p:nvGrpSpPr>
            <p:cNvPr id="42" name="Google Shape;76;p15">
              <a:extLst>
                <a:ext uri="{FF2B5EF4-FFF2-40B4-BE49-F238E27FC236}">
                  <a16:creationId xmlns:a16="http://schemas.microsoft.com/office/drawing/2014/main" id="{AABDB40F-6E1E-7B44-90D5-8473E762A166}"/>
                </a:ext>
              </a:extLst>
            </p:cNvPr>
            <p:cNvGrpSpPr/>
            <p:nvPr/>
          </p:nvGrpSpPr>
          <p:grpSpPr>
            <a:xfrm>
              <a:off x="4804859" y="1579512"/>
              <a:ext cx="4295873" cy="1957739"/>
              <a:chOff x="4804859" y="1579512"/>
              <a:chExt cx="4295873" cy="1957739"/>
            </a:xfrm>
          </p:grpSpPr>
          <p:grpSp>
            <p:nvGrpSpPr>
              <p:cNvPr id="44" name="Google Shape;77;p15">
                <a:extLst>
                  <a:ext uri="{FF2B5EF4-FFF2-40B4-BE49-F238E27FC236}">
                    <a16:creationId xmlns:a16="http://schemas.microsoft.com/office/drawing/2014/main" id="{31C435AE-160F-3A49-970D-FA0D77559451}"/>
                  </a:ext>
                </a:extLst>
              </p:cNvPr>
              <p:cNvGrpSpPr/>
              <p:nvPr/>
            </p:nvGrpSpPr>
            <p:grpSpPr>
              <a:xfrm>
                <a:off x="4804859" y="1579512"/>
                <a:ext cx="3797137" cy="1957739"/>
                <a:chOff x="4804859" y="1579512"/>
                <a:chExt cx="3797137" cy="1957739"/>
              </a:xfrm>
            </p:grpSpPr>
            <p:grpSp>
              <p:nvGrpSpPr>
                <p:cNvPr id="56" name="Google Shape;78;p15">
                  <a:extLst>
                    <a:ext uri="{FF2B5EF4-FFF2-40B4-BE49-F238E27FC236}">
                      <a16:creationId xmlns:a16="http://schemas.microsoft.com/office/drawing/2014/main" id="{84D941A4-77C0-6F4C-A734-5ACB0A8AD361}"/>
                    </a:ext>
                  </a:extLst>
                </p:cNvPr>
                <p:cNvGrpSpPr/>
                <p:nvPr/>
              </p:nvGrpSpPr>
              <p:grpSpPr>
                <a:xfrm>
                  <a:off x="4804859" y="1588189"/>
                  <a:ext cx="3797137" cy="1949062"/>
                  <a:chOff x="756043" y="52526"/>
                  <a:chExt cx="6394640" cy="3282354"/>
                </a:xfrm>
              </p:grpSpPr>
              <p:pic>
                <p:nvPicPr>
                  <p:cNvPr id="58" name="Google Shape;79;p15">
                    <a:extLst>
                      <a:ext uri="{FF2B5EF4-FFF2-40B4-BE49-F238E27FC236}">
                        <a16:creationId xmlns:a16="http://schemas.microsoft.com/office/drawing/2014/main" id="{0F200400-5831-ED43-B666-7B5184DA707D}"/>
                      </a:ext>
                    </a:extLst>
                  </p:cNvPr>
                  <p:cNvPicPr preferRelativeResize="0"/>
                  <p:nvPr/>
                </p:nvPicPr>
                <p:blipFill rotWithShape="1">
                  <a:blip r:embed="rId5">
                    <a:alphaModFix/>
                  </a:blip>
                  <a:srcRect l="6976" t="19035" r="1823" b="24828"/>
                  <a:stretch/>
                </p:blipFill>
                <p:spPr>
                  <a:xfrm>
                    <a:off x="756043" y="52526"/>
                    <a:ext cx="6394640" cy="288706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59" name="Google Shape;80;p15">
                    <a:extLst>
                      <a:ext uri="{FF2B5EF4-FFF2-40B4-BE49-F238E27FC236}">
                        <a16:creationId xmlns:a16="http://schemas.microsoft.com/office/drawing/2014/main" id="{3583087B-3C40-964E-85A0-04F3FFFF7E4F}"/>
                      </a:ext>
                    </a:extLst>
                  </p:cNvPr>
                  <p:cNvPicPr preferRelativeResize="0"/>
                  <p:nvPr/>
                </p:nvPicPr>
                <p:blipFill rotWithShape="1">
                  <a:blip r:embed="rId5">
                    <a:alphaModFix/>
                  </a:blip>
                  <a:srcRect l="10078" t="85376" r="1823" b="2162"/>
                  <a:stretch/>
                </p:blipFill>
                <p:spPr>
                  <a:xfrm>
                    <a:off x="973275" y="2693930"/>
                    <a:ext cx="6177400" cy="64094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sp>
              <p:nvSpPr>
                <p:cNvPr id="57" name="Google Shape;81;p15">
                  <a:extLst>
                    <a:ext uri="{FF2B5EF4-FFF2-40B4-BE49-F238E27FC236}">
                      <a16:creationId xmlns:a16="http://schemas.microsoft.com/office/drawing/2014/main" id="{25201384-3266-6646-A9E9-D0D1EEE0B0B5}"/>
                    </a:ext>
                  </a:extLst>
                </p:cNvPr>
                <p:cNvSpPr/>
                <p:nvPr/>
              </p:nvSpPr>
              <p:spPr>
                <a:xfrm>
                  <a:off x="5074175" y="1579512"/>
                  <a:ext cx="1711500" cy="3150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cxnSp>
            <p:nvCxnSpPr>
              <p:cNvPr id="46" name="Google Shape;82;p15">
                <a:extLst>
                  <a:ext uri="{FF2B5EF4-FFF2-40B4-BE49-F238E27FC236}">
                    <a16:creationId xmlns:a16="http://schemas.microsoft.com/office/drawing/2014/main" id="{B7F36DF2-3255-9E49-9544-72AE4194F201}"/>
                  </a:ext>
                </a:extLst>
              </p:cNvPr>
              <p:cNvCxnSpPr/>
              <p:nvPr/>
            </p:nvCxnSpPr>
            <p:spPr>
              <a:xfrm>
                <a:off x="5895600" y="3024100"/>
                <a:ext cx="29754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7" name="Google Shape;83;p15">
                <a:extLst>
                  <a:ext uri="{FF2B5EF4-FFF2-40B4-BE49-F238E27FC236}">
                    <a16:creationId xmlns:a16="http://schemas.microsoft.com/office/drawing/2014/main" id="{52C592C8-0FF4-FE49-8DF4-CBD6076FB5AB}"/>
                  </a:ext>
                </a:extLst>
              </p:cNvPr>
              <p:cNvCxnSpPr/>
              <p:nvPr/>
            </p:nvCxnSpPr>
            <p:spPr>
              <a:xfrm>
                <a:off x="4952523" y="1770158"/>
                <a:ext cx="39186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8" name="Google Shape;84;p15">
                <a:extLst>
                  <a:ext uri="{FF2B5EF4-FFF2-40B4-BE49-F238E27FC236}">
                    <a16:creationId xmlns:a16="http://schemas.microsoft.com/office/drawing/2014/main" id="{C022DCEE-4BCE-3F4A-816F-7694F0031B7F}"/>
                  </a:ext>
                </a:extLst>
              </p:cNvPr>
              <p:cNvCxnSpPr/>
              <p:nvPr/>
            </p:nvCxnSpPr>
            <p:spPr>
              <a:xfrm>
                <a:off x="8714615" y="2693950"/>
                <a:ext cx="0" cy="3039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49" name="Google Shape;85;p15">
                <a:extLst>
                  <a:ext uri="{FF2B5EF4-FFF2-40B4-BE49-F238E27FC236}">
                    <a16:creationId xmlns:a16="http://schemas.microsoft.com/office/drawing/2014/main" id="{2D33D1FA-62BE-464F-8888-50C339962BF2}"/>
                  </a:ext>
                </a:extLst>
              </p:cNvPr>
              <p:cNvCxnSpPr/>
              <p:nvPr/>
            </p:nvCxnSpPr>
            <p:spPr>
              <a:xfrm rot="10800000">
                <a:off x="8714615" y="1770150"/>
                <a:ext cx="0" cy="3261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50" name="Google Shape;86;p15">
                <a:extLst>
                  <a:ext uri="{FF2B5EF4-FFF2-40B4-BE49-F238E27FC236}">
                    <a16:creationId xmlns:a16="http://schemas.microsoft.com/office/drawing/2014/main" id="{6D9985C3-F39C-C144-82A5-7257EDBE36DA}"/>
                  </a:ext>
                </a:extLst>
              </p:cNvPr>
              <p:cNvSpPr txBox="1"/>
              <p:nvPr/>
            </p:nvSpPr>
            <p:spPr>
              <a:xfrm rot="-5400000">
                <a:off x="8310532" y="1944923"/>
                <a:ext cx="996600" cy="58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>
                    <a:solidFill>
                      <a:srgbClr val="6AA84F"/>
                    </a:solidFill>
                  </a:rPr>
                  <a:t>±1.9%</a:t>
                </a:r>
                <a:endParaRPr>
                  <a:solidFill>
                    <a:srgbClr val="6AA84F"/>
                  </a:solidFill>
                </a:endParaRPr>
              </a:p>
            </p:txBody>
          </p:sp>
          <p:cxnSp>
            <p:nvCxnSpPr>
              <p:cNvPr id="51" name="Google Shape;87;p15">
                <a:extLst>
                  <a:ext uri="{FF2B5EF4-FFF2-40B4-BE49-F238E27FC236}">
                    <a16:creationId xmlns:a16="http://schemas.microsoft.com/office/drawing/2014/main" id="{A99DB8D4-57EE-6E45-8296-165DBBF76928}"/>
                  </a:ext>
                </a:extLst>
              </p:cNvPr>
              <p:cNvCxnSpPr/>
              <p:nvPr/>
            </p:nvCxnSpPr>
            <p:spPr>
              <a:xfrm rot="10800000">
                <a:off x="4965800" y="3024100"/>
                <a:ext cx="5649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52" name="Google Shape;88;p15">
                <a:extLst>
                  <a:ext uri="{FF2B5EF4-FFF2-40B4-BE49-F238E27FC236}">
                    <a16:creationId xmlns:a16="http://schemas.microsoft.com/office/drawing/2014/main" id="{66B3D5D9-FE04-D144-B5EA-01237E1E3EC6}"/>
                  </a:ext>
                </a:extLst>
              </p:cNvPr>
              <p:cNvSpPr txBox="1"/>
              <p:nvPr/>
            </p:nvSpPr>
            <p:spPr>
              <a:xfrm>
                <a:off x="6959470" y="1682028"/>
                <a:ext cx="18333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 dirty="0">
                    <a:solidFill>
                      <a:srgbClr val="FF00FF"/>
                    </a:solidFill>
                  </a:rPr>
                  <a:t>Stop-</a:t>
                </a:r>
                <a:r>
                  <a:rPr lang="en-CA" dirty="0" err="1">
                    <a:solidFill>
                      <a:srgbClr val="FF00FF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μ</a:t>
                </a:r>
                <a:r>
                  <a:rPr lang="en-CA" dirty="0">
                    <a:solidFill>
                      <a:srgbClr val="FF00FF"/>
                    </a:solidFill>
                  </a:rPr>
                  <a:t> (multi-GeV)</a:t>
                </a:r>
                <a:endParaRPr dirty="0">
                  <a:solidFill>
                    <a:srgbClr val="FF00FF"/>
                  </a:solidFill>
                </a:endParaRPr>
              </a:p>
            </p:txBody>
          </p:sp>
          <p:sp>
            <p:nvSpPr>
              <p:cNvPr id="53" name="Google Shape;89;p15">
                <a:extLst>
                  <a:ext uri="{FF2B5EF4-FFF2-40B4-BE49-F238E27FC236}">
                    <a16:creationId xmlns:a16="http://schemas.microsoft.com/office/drawing/2014/main" id="{AB8D5EBA-F703-AD40-8DCF-3FFF3FFC5289}"/>
                  </a:ext>
                </a:extLst>
              </p:cNvPr>
              <p:cNvSpPr txBox="1"/>
              <p:nvPr/>
            </p:nvSpPr>
            <p:spPr>
              <a:xfrm>
                <a:off x="5566871" y="1875872"/>
                <a:ext cx="18333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>
                    <a:solidFill>
                      <a:srgbClr val="0000FF"/>
                    </a:solidFill>
                  </a:rPr>
                  <a:t>Stop-</a:t>
                </a:r>
                <a:r>
                  <a:rPr lang="en-CA">
                    <a:solidFill>
                      <a:srgbClr val="0000FF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μ</a:t>
                </a:r>
                <a:r>
                  <a:rPr lang="en-CA">
                    <a:solidFill>
                      <a:srgbClr val="0000FF"/>
                    </a:solidFill>
                  </a:rPr>
                  <a:t> (sub-GeV)</a:t>
                </a:r>
                <a:endParaRPr>
                  <a:solidFill>
                    <a:srgbClr val="0000FF"/>
                  </a:solidFill>
                </a:endParaRPr>
              </a:p>
            </p:txBody>
          </p:sp>
          <p:sp>
            <p:nvSpPr>
              <p:cNvPr id="54" name="Google Shape;90;p15">
                <a:extLst>
                  <a:ext uri="{FF2B5EF4-FFF2-40B4-BE49-F238E27FC236}">
                    <a16:creationId xmlns:a16="http://schemas.microsoft.com/office/drawing/2014/main" id="{9BD24D23-129B-C14A-8635-7B6C39305860}"/>
                  </a:ext>
                </a:extLst>
              </p:cNvPr>
              <p:cNvSpPr txBox="1"/>
              <p:nvPr/>
            </p:nvSpPr>
            <p:spPr>
              <a:xfrm>
                <a:off x="6050136" y="2248183"/>
                <a:ext cx="18333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>
                    <a:solidFill>
                      <a:srgbClr val="FF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π</a:t>
                </a:r>
                <a:r>
                  <a:rPr lang="en-CA" baseline="30000">
                    <a:solidFill>
                      <a:srgbClr val="FF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0</a:t>
                </a:r>
                <a:endParaRPr baseline="30000">
                  <a:solidFill>
                    <a:srgbClr val="FF0000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5" name="Google Shape;91;p15">
                <a:extLst>
                  <a:ext uri="{FF2B5EF4-FFF2-40B4-BE49-F238E27FC236}">
                    <a16:creationId xmlns:a16="http://schemas.microsoft.com/office/drawing/2014/main" id="{361C2E41-A9DF-2244-8AE7-6AD80A6EA05A}"/>
                  </a:ext>
                </a:extLst>
              </p:cNvPr>
              <p:cNvSpPr txBox="1"/>
              <p:nvPr/>
            </p:nvSpPr>
            <p:spPr>
              <a:xfrm>
                <a:off x="5303354" y="2632455"/>
                <a:ext cx="18333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/>
                  <a:t>Decay-</a:t>
                </a:r>
                <a:r>
                  <a:rPr lang="en-CA">
                    <a:latin typeface="Times New Roman"/>
                    <a:ea typeface="Times New Roman"/>
                    <a:cs typeface="Times New Roman"/>
                    <a:sym typeface="Times New Roman"/>
                  </a:rPr>
                  <a:t>e</a:t>
                </a:r>
                <a:endParaRPr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43" name="Google Shape;92;p15">
              <a:extLst>
                <a:ext uri="{FF2B5EF4-FFF2-40B4-BE49-F238E27FC236}">
                  <a16:creationId xmlns:a16="http://schemas.microsoft.com/office/drawing/2014/main" id="{CC0F47FB-A366-2D4B-B48E-DF525E15D16B}"/>
                </a:ext>
              </a:extLst>
            </p:cNvPr>
            <p:cNvSpPr txBox="1"/>
            <p:nvPr/>
          </p:nvSpPr>
          <p:spPr>
            <a:xfrm rot="-5400000">
              <a:off x="3816560" y="2300529"/>
              <a:ext cx="1716000" cy="288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18000" rIns="91425" bIns="1800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b="1" dirty="0"/>
                <a:t>(MC-Data)/Data (%)</a:t>
              </a:r>
              <a:endParaRPr sz="1000" b="1" dirty="0"/>
            </a:p>
          </p:txBody>
        </p:sp>
      </p:grpSp>
      <p:sp>
        <p:nvSpPr>
          <p:cNvPr id="60" name="Google Shape;95;p15">
            <a:extLst>
              <a:ext uri="{FF2B5EF4-FFF2-40B4-BE49-F238E27FC236}">
                <a16:creationId xmlns:a16="http://schemas.microsoft.com/office/drawing/2014/main" id="{63D31636-0DAC-9641-BD9C-7B4C5A4EF70F}"/>
              </a:ext>
            </a:extLst>
          </p:cNvPr>
          <p:cNvSpPr/>
          <p:nvPr/>
        </p:nvSpPr>
        <p:spPr>
          <a:xfrm>
            <a:off x="3268947" y="569016"/>
            <a:ext cx="1705200" cy="350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Control samples</a:t>
            </a:r>
            <a:endParaRPr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3C005692-CD5A-FD47-88E7-987AB5846837}"/>
              </a:ext>
            </a:extLst>
          </p:cNvPr>
          <p:cNvSpPr/>
          <p:nvPr/>
        </p:nvSpPr>
        <p:spPr>
          <a:xfrm>
            <a:off x="5672542" y="989379"/>
            <a:ext cx="305695" cy="119037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20F3BA0-A808-694A-A9CB-5FA960DC0E64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2369713" y="2179750"/>
            <a:ext cx="3455677" cy="11133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 : coins arrondis 63">
            <a:extLst>
              <a:ext uri="{FF2B5EF4-FFF2-40B4-BE49-F238E27FC236}">
                <a16:creationId xmlns:a16="http://schemas.microsoft.com/office/drawing/2014/main" id="{8CEA4BEA-26CA-6C40-9313-9C6688B844DE}"/>
              </a:ext>
            </a:extLst>
          </p:cNvPr>
          <p:cNvSpPr/>
          <p:nvPr/>
        </p:nvSpPr>
        <p:spPr>
          <a:xfrm rot="5400000">
            <a:off x="1879402" y="2913932"/>
            <a:ext cx="275582" cy="66524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09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15"/>
          <p:cNvGrpSpPr/>
          <p:nvPr/>
        </p:nvGrpSpPr>
        <p:grpSpPr>
          <a:xfrm>
            <a:off x="3499725" y="368049"/>
            <a:ext cx="3832089" cy="1641564"/>
            <a:chOff x="4530560" y="1579512"/>
            <a:chExt cx="4570172" cy="1957739"/>
          </a:xfrm>
        </p:grpSpPr>
        <p:grpSp>
          <p:nvGrpSpPr>
            <p:cNvPr id="76" name="Google Shape;76;p15"/>
            <p:cNvGrpSpPr/>
            <p:nvPr/>
          </p:nvGrpSpPr>
          <p:grpSpPr>
            <a:xfrm>
              <a:off x="4804859" y="1579512"/>
              <a:ext cx="4295873" cy="1957739"/>
              <a:chOff x="4804859" y="1579512"/>
              <a:chExt cx="4295873" cy="1957739"/>
            </a:xfrm>
          </p:grpSpPr>
          <p:grpSp>
            <p:nvGrpSpPr>
              <p:cNvPr id="77" name="Google Shape;77;p15"/>
              <p:cNvGrpSpPr/>
              <p:nvPr/>
            </p:nvGrpSpPr>
            <p:grpSpPr>
              <a:xfrm>
                <a:off x="4804859" y="1579512"/>
                <a:ext cx="3797137" cy="1957739"/>
                <a:chOff x="4804859" y="1579512"/>
                <a:chExt cx="3797137" cy="1957739"/>
              </a:xfrm>
            </p:grpSpPr>
            <p:grpSp>
              <p:nvGrpSpPr>
                <p:cNvPr id="78" name="Google Shape;78;p15"/>
                <p:cNvGrpSpPr/>
                <p:nvPr/>
              </p:nvGrpSpPr>
              <p:grpSpPr>
                <a:xfrm>
                  <a:off x="4804859" y="1588189"/>
                  <a:ext cx="3797137" cy="1949062"/>
                  <a:chOff x="756043" y="52526"/>
                  <a:chExt cx="6394640" cy="3282354"/>
                </a:xfrm>
              </p:grpSpPr>
              <p:pic>
                <p:nvPicPr>
                  <p:cNvPr id="79" name="Google Shape;79;p15"/>
                  <p:cNvPicPr preferRelativeResize="0"/>
                  <p:nvPr/>
                </p:nvPicPr>
                <p:blipFill rotWithShape="1">
                  <a:blip r:embed="rId3">
                    <a:alphaModFix/>
                  </a:blip>
                  <a:srcRect l="6976" t="19035" r="1823" b="24828"/>
                  <a:stretch/>
                </p:blipFill>
                <p:spPr>
                  <a:xfrm>
                    <a:off x="756043" y="52526"/>
                    <a:ext cx="6394640" cy="288706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80" name="Google Shape;80;p15"/>
                  <p:cNvPicPr preferRelativeResize="0"/>
                  <p:nvPr/>
                </p:nvPicPr>
                <p:blipFill rotWithShape="1">
                  <a:blip r:embed="rId3">
                    <a:alphaModFix/>
                  </a:blip>
                  <a:srcRect l="10078" t="85376" r="1823" b="2162"/>
                  <a:stretch/>
                </p:blipFill>
                <p:spPr>
                  <a:xfrm>
                    <a:off x="973275" y="2693930"/>
                    <a:ext cx="6177400" cy="64094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sp>
              <p:nvSpPr>
                <p:cNvPr id="81" name="Google Shape;81;p15"/>
                <p:cNvSpPr/>
                <p:nvPr/>
              </p:nvSpPr>
              <p:spPr>
                <a:xfrm>
                  <a:off x="5074175" y="1579512"/>
                  <a:ext cx="1711500" cy="3150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cxnSp>
            <p:nvCxnSpPr>
              <p:cNvPr id="82" name="Google Shape;82;p15"/>
              <p:cNvCxnSpPr/>
              <p:nvPr/>
            </p:nvCxnSpPr>
            <p:spPr>
              <a:xfrm>
                <a:off x="5895600" y="3024100"/>
                <a:ext cx="29754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3" name="Google Shape;83;p15"/>
              <p:cNvCxnSpPr/>
              <p:nvPr/>
            </p:nvCxnSpPr>
            <p:spPr>
              <a:xfrm>
                <a:off x="4952523" y="1770158"/>
                <a:ext cx="39186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4" name="Google Shape;84;p15"/>
              <p:cNvCxnSpPr/>
              <p:nvPr/>
            </p:nvCxnSpPr>
            <p:spPr>
              <a:xfrm>
                <a:off x="8714615" y="2693950"/>
                <a:ext cx="0" cy="3039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85" name="Google Shape;85;p15"/>
              <p:cNvCxnSpPr/>
              <p:nvPr/>
            </p:nvCxnSpPr>
            <p:spPr>
              <a:xfrm rot="10800000">
                <a:off x="8714615" y="1770150"/>
                <a:ext cx="0" cy="3261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86" name="Google Shape;86;p15"/>
              <p:cNvSpPr txBox="1"/>
              <p:nvPr/>
            </p:nvSpPr>
            <p:spPr>
              <a:xfrm rot="-5400000">
                <a:off x="8310532" y="1944923"/>
                <a:ext cx="996600" cy="58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>
                    <a:solidFill>
                      <a:srgbClr val="6AA84F"/>
                    </a:solidFill>
                  </a:rPr>
                  <a:t>±1.9%</a:t>
                </a:r>
                <a:endParaRPr>
                  <a:solidFill>
                    <a:srgbClr val="6AA84F"/>
                  </a:solidFill>
                </a:endParaRPr>
              </a:p>
            </p:txBody>
          </p:sp>
          <p:cxnSp>
            <p:nvCxnSpPr>
              <p:cNvPr id="87" name="Google Shape;87;p15"/>
              <p:cNvCxnSpPr/>
              <p:nvPr/>
            </p:nvCxnSpPr>
            <p:spPr>
              <a:xfrm rot="10800000">
                <a:off x="4965800" y="3024100"/>
                <a:ext cx="5649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8" name="Google Shape;88;p15"/>
              <p:cNvSpPr txBox="1"/>
              <p:nvPr/>
            </p:nvSpPr>
            <p:spPr>
              <a:xfrm>
                <a:off x="6959470" y="1682028"/>
                <a:ext cx="18333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>
                    <a:solidFill>
                      <a:srgbClr val="FF00FF"/>
                    </a:solidFill>
                  </a:rPr>
                  <a:t>Stop-</a:t>
                </a:r>
                <a:r>
                  <a:rPr lang="en-CA">
                    <a:solidFill>
                      <a:srgbClr val="FF00FF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μ</a:t>
                </a:r>
                <a:r>
                  <a:rPr lang="en-CA">
                    <a:solidFill>
                      <a:srgbClr val="FF00FF"/>
                    </a:solidFill>
                  </a:rPr>
                  <a:t> (multi-GeV)</a:t>
                </a:r>
                <a:endParaRPr>
                  <a:solidFill>
                    <a:srgbClr val="FF00FF"/>
                  </a:solidFill>
                </a:endParaRPr>
              </a:p>
            </p:txBody>
          </p:sp>
          <p:sp>
            <p:nvSpPr>
              <p:cNvPr id="89" name="Google Shape;89;p15"/>
              <p:cNvSpPr txBox="1"/>
              <p:nvPr/>
            </p:nvSpPr>
            <p:spPr>
              <a:xfrm>
                <a:off x="5566871" y="1875872"/>
                <a:ext cx="18333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>
                    <a:solidFill>
                      <a:srgbClr val="0000FF"/>
                    </a:solidFill>
                  </a:rPr>
                  <a:t>Stop-</a:t>
                </a:r>
                <a:r>
                  <a:rPr lang="en-CA">
                    <a:solidFill>
                      <a:srgbClr val="0000FF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μ</a:t>
                </a:r>
                <a:r>
                  <a:rPr lang="en-CA">
                    <a:solidFill>
                      <a:srgbClr val="0000FF"/>
                    </a:solidFill>
                  </a:rPr>
                  <a:t> (sub-GeV)</a:t>
                </a:r>
                <a:endParaRPr>
                  <a:solidFill>
                    <a:srgbClr val="0000FF"/>
                  </a:solidFill>
                </a:endParaRPr>
              </a:p>
            </p:txBody>
          </p:sp>
          <p:sp>
            <p:nvSpPr>
              <p:cNvPr id="90" name="Google Shape;90;p15"/>
              <p:cNvSpPr txBox="1"/>
              <p:nvPr/>
            </p:nvSpPr>
            <p:spPr>
              <a:xfrm>
                <a:off x="6050136" y="2248183"/>
                <a:ext cx="18333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>
                    <a:solidFill>
                      <a:srgbClr val="FF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π</a:t>
                </a:r>
                <a:r>
                  <a:rPr lang="en-CA" baseline="30000">
                    <a:solidFill>
                      <a:srgbClr val="FF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0</a:t>
                </a:r>
                <a:endParaRPr baseline="30000">
                  <a:solidFill>
                    <a:srgbClr val="FF0000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1" name="Google Shape;91;p15"/>
              <p:cNvSpPr txBox="1"/>
              <p:nvPr/>
            </p:nvSpPr>
            <p:spPr>
              <a:xfrm>
                <a:off x="5303354" y="2632455"/>
                <a:ext cx="18333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/>
                  <a:t>Decay-</a:t>
                </a:r>
                <a:r>
                  <a:rPr lang="en-CA">
                    <a:latin typeface="Times New Roman"/>
                    <a:ea typeface="Times New Roman"/>
                    <a:cs typeface="Times New Roman"/>
                    <a:sym typeface="Times New Roman"/>
                  </a:rPr>
                  <a:t>e</a:t>
                </a:r>
                <a:endParaRPr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92" name="Google Shape;92;p15"/>
            <p:cNvSpPr txBox="1"/>
            <p:nvPr/>
          </p:nvSpPr>
          <p:spPr>
            <a:xfrm rot="-5400000">
              <a:off x="3816560" y="2300529"/>
              <a:ext cx="1716000" cy="288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18000" rIns="91425" bIns="1800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b="1" dirty="0"/>
                <a:t>(MC-Data)/Data (%)</a:t>
              </a:r>
              <a:endParaRPr sz="1000" b="1" dirty="0"/>
            </a:p>
          </p:txBody>
        </p:sp>
      </p:grpSp>
      <p:sp>
        <p:nvSpPr>
          <p:cNvPr id="94" name="Google Shape;94;p15"/>
          <p:cNvSpPr txBox="1">
            <a:spLocks noGrp="1"/>
          </p:cNvSpPr>
          <p:nvPr>
            <p:ph type="title"/>
          </p:nvPr>
        </p:nvSpPr>
        <p:spPr>
          <a:xfrm>
            <a:off x="0" y="388775"/>
            <a:ext cx="55818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Motivations for PTF measurements </a:t>
            </a:r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body" idx="1"/>
          </p:nvPr>
        </p:nvSpPr>
        <p:spPr>
          <a:xfrm>
            <a:off x="-211236" y="1302505"/>
            <a:ext cx="4304400" cy="398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457200" lvl="0" indent="-317500" algn="l" rtl="0">
              <a:lnSpc>
                <a:spcPct val="128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CA" sz="1400" dirty="0">
                <a:latin typeface="Arial"/>
                <a:ea typeface="Arial"/>
                <a:cs typeface="Arial"/>
                <a:sym typeface="Arial"/>
              </a:rPr>
              <a:t>Significant systematic error for </a:t>
            </a:r>
            <a:br>
              <a:rPr lang="en-CA" sz="1400" dirty="0">
                <a:latin typeface="Arial"/>
                <a:ea typeface="Arial"/>
                <a:cs typeface="Arial"/>
                <a:sym typeface="Arial"/>
              </a:rPr>
            </a:br>
            <a:r>
              <a:rPr lang="en-CA" sz="1400" dirty="0">
                <a:latin typeface="Arial"/>
                <a:ea typeface="Arial"/>
                <a:cs typeface="Arial"/>
                <a:sym typeface="Arial"/>
              </a:rPr>
              <a:t>Super-K high energy analysis (~2%)</a:t>
            </a: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lnSpc>
                <a:spcPct val="128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CA" sz="1400" dirty="0">
                <a:latin typeface="Arial"/>
                <a:ea typeface="Arial"/>
                <a:cs typeface="Arial"/>
                <a:sym typeface="Arial"/>
              </a:rPr>
              <a:t>Also for low energy solar neutrino (~0.5</a:t>
            </a:r>
            <a:r>
              <a:rPr lang="en-CA" sz="14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%</a:t>
            </a:r>
            <a:r>
              <a:rPr lang="en-CA" sz="1400" dirty="0">
                <a:solidFill>
                  <a:schemeClr val="tx1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br>
              <a:rPr lang="en-CA" dirty="0">
                <a:latin typeface="Arial"/>
                <a:ea typeface="Arial"/>
                <a:cs typeface="Arial"/>
                <a:sym typeface="Arial"/>
              </a:rPr>
            </a:b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lnSpc>
                <a:spcPct val="128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CA" sz="1400" dirty="0">
                <a:latin typeface="Arial"/>
                <a:ea typeface="Arial"/>
                <a:cs typeface="Arial"/>
                <a:sym typeface="Arial"/>
              </a:rPr>
              <a:t>Can these be </a:t>
            </a:r>
            <a:r>
              <a:rPr lang="en-CA" sz="1400" u="sng" dirty="0">
                <a:latin typeface="Arial"/>
                <a:ea typeface="Arial"/>
                <a:cs typeface="Arial"/>
                <a:sym typeface="Arial"/>
              </a:rPr>
              <a:t>partially</a:t>
            </a:r>
            <a:r>
              <a:rPr lang="en-CA" sz="1400" dirty="0">
                <a:latin typeface="Arial"/>
                <a:ea typeface="Arial"/>
                <a:cs typeface="Arial"/>
                <a:sym typeface="Arial"/>
              </a:rPr>
              <a:t> explained by PMT response mismodelling (</a:t>
            </a:r>
            <a:r>
              <a:rPr lang="en-CA" sz="1400" dirty="0" err="1">
                <a:latin typeface="Arial"/>
                <a:ea typeface="Arial"/>
                <a:cs typeface="Arial"/>
                <a:sym typeface="Arial"/>
              </a:rPr>
              <a:t>eg.</a:t>
            </a:r>
            <a:r>
              <a:rPr lang="en-CA" sz="1400" dirty="0">
                <a:latin typeface="Arial"/>
                <a:ea typeface="Arial"/>
                <a:cs typeface="Arial"/>
                <a:sym typeface="Arial"/>
              </a:rPr>
              <a:t> angular/magnetic field/polarization/wavelength effects)</a:t>
            </a: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lnSpc>
                <a:spcPct val="128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</a:pPr>
            <a:r>
              <a:rPr lang="en-CA" dirty="0">
                <a:latin typeface="Arial"/>
                <a:ea typeface="Arial"/>
                <a:cs typeface="Arial"/>
                <a:sym typeface="Arial"/>
              </a:rPr>
              <a:t>Part of bottom-up calibration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lnSpc>
                <a:spcPct val="128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</a:pPr>
            <a:r>
              <a:rPr lang="en-CA" dirty="0">
                <a:latin typeface="Arial"/>
                <a:ea typeface="Arial"/>
                <a:cs typeface="Arial"/>
                <a:sym typeface="Arial"/>
              </a:rPr>
              <a:t>Qualitative example</a:t>
            </a:r>
          </a:p>
          <a:p>
            <a:pPr lvl="0" indent="-317500">
              <a:lnSpc>
                <a:spcPct val="128000"/>
              </a:lnSpc>
              <a:spcBef>
                <a:spcPts val="1000"/>
              </a:spcBef>
              <a:buSzPts val="1400"/>
              <a:buFont typeface="Arial"/>
              <a:buChar char="●"/>
            </a:pPr>
            <a:endParaRPr lang="fr-CA" dirty="0">
              <a:latin typeface="Arial"/>
              <a:ea typeface="Arial"/>
              <a:cs typeface="Arial"/>
              <a:sym typeface="Arial"/>
            </a:endParaRPr>
          </a:p>
          <a:p>
            <a:pPr lvl="0" indent="-317500">
              <a:lnSpc>
                <a:spcPct val="128000"/>
              </a:lnSpc>
              <a:buSzPts val="1400"/>
              <a:buFont typeface="Arial"/>
              <a:buChar char="●"/>
            </a:pPr>
            <a:r>
              <a:rPr lang="fr-CA" sz="1400" dirty="0">
                <a:latin typeface="Arial"/>
                <a:ea typeface="Arial"/>
                <a:cs typeface="Arial"/>
                <a:sym typeface="Arial"/>
              </a:rPr>
              <a:t>Will </a:t>
            </a:r>
            <a:r>
              <a:rPr lang="fr-CA" sz="1400" dirty="0" err="1">
                <a:latin typeface="Arial"/>
                <a:ea typeface="Arial"/>
                <a:cs typeface="Arial"/>
                <a:sym typeface="Arial"/>
              </a:rPr>
              <a:t>become</a:t>
            </a:r>
            <a:r>
              <a:rPr lang="fr-CA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CA" sz="1400" dirty="0" err="1">
                <a:latin typeface="Arial"/>
                <a:ea typeface="Arial"/>
                <a:cs typeface="Arial"/>
                <a:sym typeface="Arial"/>
              </a:rPr>
              <a:t>even</a:t>
            </a:r>
            <a:r>
              <a:rPr lang="fr-CA" sz="1400" dirty="0">
                <a:latin typeface="Arial"/>
                <a:ea typeface="Arial"/>
                <a:cs typeface="Arial"/>
                <a:sym typeface="Arial"/>
              </a:rPr>
              <a:t> more important for </a:t>
            </a:r>
            <a:r>
              <a:rPr lang="fr-CA" sz="1400" dirty="0" err="1">
                <a:latin typeface="Arial"/>
                <a:ea typeface="Arial"/>
                <a:cs typeface="Arial"/>
                <a:sym typeface="Arial"/>
              </a:rPr>
              <a:t>next</a:t>
            </a:r>
            <a:r>
              <a:rPr lang="fr-CA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CA" sz="1400" dirty="0" err="1">
                <a:latin typeface="Arial"/>
                <a:ea typeface="Arial"/>
                <a:cs typeface="Arial"/>
                <a:sym typeface="Arial"/>
              </a:rPr>
              <a:t>generation</a:t>
            </a:r>
            <a:r>
              <a:rPr lang="fr-CA" sz="1400" dirty="0">
                <a:latin typeface="Arial"/>
                <a:ea typeface="Arial"/>
                <a:cs typeface="Arial"/>
                <a:sym typeface="Arial"/>
              </a:rPr>
              <a:t> neutrino </a:t>
            </a:r>
            <a:r>
              <a:rPr lang="fr-CA" sz="1400" dirty="0" err="1">
                <a:latin typeface="Arial"/>
                <a:ea typeface="Arial"/>
                <a:cs typeface="Arial"/>
                <a:sym typeface="Arial"/>
              </a:rPr>
              <a:t>experiment</a:t>
            </a:r>
            <a:r>
              <a:rPr lang="fr-CA" sz="1400" dirty="0">
                <a:latin typeface="Arial"/>
                <a:ea typeface="Arial"/>
                <a:cs typeface="Arial"/>
                <a:sym typeface="Arial"/>
              </a:rPr>
              <a:t> (no longer </a:t>
            </a:r>
            <a:r>
              <a:rPr lang="fr-CA" sz="1400" dirty="0" err="1">
                <a:latin typeface="Arial"/>
                <a:ea typeface="Arial"/>
                <a:cs typeface="Arial"/>
                <a:sym typeface="Arial"/>
              </a:rPr>
              <a:t>limited</a:t>
            </a:r>
            <a:r>
              <a:rPr lang="fr-CA" sz="1400" dirty="0">
                <a:latin typeface="Arial"/>
                <a:ea typeface="Arial"/>
                <a:cs typeface="Arial"/>
                <a:sym typeface="Arial"/>
              </a:rPr>
              <a:t> by </a:t>
            </a:r>
            <a:r>
              <a:rPr lang="fr-CA" sz="1400" dirty="0" err="1">
                <a:latin typeface="Arial"/>
                <a:ea typeface="Arial"/>
                <a:cs typeface="Arial"/>
                <a:sym typeface="Arial"/>
              </a:rPr>
              <a:t>statisticals</a:t>
            </a:r>
            <a:r>
              <a:rPr lang="fr-CA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CA" sz="1400" dirty="0" err="1">
                <a:latin typeface="Arial"/>
                <a:ea typeface="Arial"/>
                <a:cs typeface="Arial"/>
                <a:sym typeface="Arial"/>
              </a:rPr>
              <a:t>uncertainties</a:t>
            </a:r>
            <a:r>
              <a:rPr lang="fr-CA" sz="1400" dirty="0">
                <a:latin typeface="Arial"/>
                <a:ea typeface="Arial"/>
                <a:cs typeface="Arial"/>
                <a:sym typeface="Arial"/>
              </a:rPr>
              <a:t>)</a:t>
            </a:r>
            <a:r>
              <a:rPr lang="fr-CA" sz="1100" dirty="0">
                <a:latin typeface="Arial"/>
                <a:ea typeface="Arial"/>
                <a:cs typeface="Arial"/>
                <a:sym typeface="Arial"/>
              </a:rPr>
              <a:t>	</a:t>
            </a:r>
          </a:p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100" dirty="0">
                <a:latin typeface="Arial"/>
                <a:ea typeface="Arial"/>
                <a:cs typeface="Arial"/>
                <a:sym typeface="Arial"/>
              </a:rPr>
              <a:t>		</a:t>
            </a:r>
            <a:endParaRPr sz="11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AE38114-07B9-E14F-ACC8-32E8A73DC9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21</a:t>
            </a:fld>
            <a:endParaRPr lang="en-CA"/>
          </a:p>
        </p:txBody>
      </p:sp>
      <p:sp>
        <p:nvSpPr>
          <p:cNvPr id="95" name="Google Shape;95;p15"/>
          <p:cNvSpPr/>
          <p:nvPr/>
        </p:nvSpPr>
        <p:spPr>
          <a:xfrm>
            <a:off x="4400900" y="38075"/>
            <a:ext cx="1705200" cy="350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Control samples</a:t>
            </a:r>
            <a:endParaRPr/>
          </a:p>
        </p:txBody>
      </p:sp>
      <p:pic>
        <p:nvPicPr>
          <p:cNvPr id="96" name="Google Shape;9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41499" y="3401987"/>
            <a:ext cx="2268250" cy="166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09755" y="3401971"/>
            <a:ext cx="2734241" cy="166782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5"/>
          <p:cNvSpPr/>
          <p:nvPr/>
        </p:nvSpPr>
        <p:spPr>
          <a:xfrm>
            <a:off x="5581800" y="2911423"/>
            <a:ext cx="2268300" cy="4833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/>
              <a:t>Photocathode hit region  </a:t>
            </a:r>
            <a:endParaRPr dirty="0"/>
          </a:p>
        </p:txBody>
      </p:sp>
      <p:sp>
        <p:nvSpPr>
          <p:cNvPr id="99" name="Google Shape;99;p15"/>
          <p:cNvSpPr txBox="1"/>
          <p:nvPr/>
        </p:nvSpPr>
        <p:spPr>
          <a:xfrm>
            <a:off x="5337249" y="1919475"/>
            <a:ext cx="1592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 u="sng">
                <a:solidFill>
                  <a:schemeClr val="hlink"/>
                </a:solidFill>
                <a:hlinkClick r:id="rId7"/>
              </a:rPr>
              <a:t>PTEP 2019,053F01</a:t>
            </a:r>
            <a:endParaRPr sz="1000" u="sng">
              <a:solidFill>
                <a:schemeClr val="hlink"/>
              </a:solidFill>
            </a:endParaRPr>
          </a:p>
        </p:txBody>
      </p:sp>
      <p:sp>
        <p:nvSpPr>
          <p:cNvPr id="100" name="Google Shape;100;p15"/>
          <p:cNvSpPr txBox="1"/>
          <p:nvPr/>
        </p:nvSpPr>
        <p:spPr>
          <a:xfrm>
            <a:off x="7367950" y="2202723"/>
            <a:ext cx="1806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 u="sng">
                <a:solidFill>
                  <a:schemeClr val="hlink"/>
                </a:solidFill>
                <a:hlinkClick r:id="rId8"/>
              </a:rPr>
              <a:t>Phys.Rev.D94,052010</a:t>
            </a:r>
            <a:endParaRPr sz="1000" u="sng">
              <a:solidFill>
                <a:schemeClr val="hlink"/>
              </a:solidFill>
            </a:endParaRPr>
          </a:p>
        </p:txBody>
      </p:sp>
      <p:cxnSp>
        <p:nvCxnSpPr>
          <p:cNvPr id="101" name="Google Shape;101;p15"/>
          <p:cNvCxnSpPr>
            <a:cxnSpLocks/>
          </p:cNvCxnSpPr>
          <p:nvPr/>
        </p:nvCxnSpPr>
        <p:spPr>
          <a:xfrm>
            <a:off x="2327564" y="3616036"/>
            <a:ext cx="1813786" cy="620064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103" name="Google Shape;103;p15"/>
          <p:cNvGrpSpPr/>
          <p:nvPr/>
        </p:nvGrpSpPr>
        <p:grpSpPr>
          <a:xfrm>
            <a:off x="7152425" y="0"/>
            <a:ext cx="2040575" cy="2292525"/>
            <a:chOff x="7152425" y="0"/>
            <a:chExt cx="2040575" cy="2292525"/>
          </a:xfrm>
        </p:grpSpPr>
        <p:pic>
          <p:nvPicPr>
            <p:cNvPr id="104" name="Google Shape;104;p15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7152425" y="0"/>
              <a:ext cx="2040575" cy="22925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5" name="Google Shape;105;p15"/>
            <p:cNvSpPr/>
            <p:nvPr/>
          </p:nvSpPr>
          <p:spPr>
            <a:xfrm>
              <a:off x="7160086" y="604150"/>
              <a:ext cx="302100" cy="145800"/>
            </a:xfrm>
            <a:prstGeom prst="rect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7492105" y="601425"/>
              <a:ext cx="174300" cy="145800"/>
            </a:xfrm>
            <a:prstGeom prst="rect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2154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8" grpId="0" animBg="1"/>
      <p:bldP spid="99" grpId="0"/>
      <p:bldP spid="10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8"/>
          <p:cNvSpPr/>
          <p:nvPr/>
        </p:nvSpPr>
        <p:spPr>
          <a:xfrm>
            <a:off x="2732150" y="2633975"/>
            <a:ext cx="3053100" cy="24267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28"/>
          <p:cNvSpPr/>
          <p:nvPr/>
        </p:nvSpPr>
        <p:spPr>
          <a:xfrm>
            <a:off x="5785200" y="2632313"/>
            <a:ext cx="3358800" cy="24300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42424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50" name="Google Shape;35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2638925"/>
            <a:ext cx="2794024" cy="2426741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28"/>
          <p:cNvSpPr txBox="1">
            <a:spLocks noGrp="1"/>
          </p:cNvSpPr>
          <p:nvPr>
            <p:ph type="title"/>
          </p:nvPr>
        </p:nvSpPr>
        <p:spPr>
          <a:xfrm>
            <a:off x="-1600" y="445025"/>
            <a:ext cx="54525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Compensating the magnetic field</a:t>
            </a:r>
            <a:endParaRPr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6115F7D-4CBC-F445-B8EA-8F3A44BCC11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22</a:t>
            </a:fld>
            <a:endParaRPr lang="en-CA"/>
          </a:p>
        </p:txBody>
      </p:sp>
      <p:sp>
        <p:nvSpPr>
          <p:cNvPr id="352" name="Google Shape;352;p28"/>
          <p:cNvSpPr txBox="1"/>
          <p:nvPr/>
        </p:nvSpPr>
        <p:spPr>
          <a:xfrm>
            <a:off x="0" y="918250"/>
            <a:ext cx="4945500" cy="15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rage"/>
              <a:buChar char="●"/>
            </a:pPr>
            <a:r>
              <a:rPr lang="en-CA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Try to make the magnetic field as uniform as possible </a:t>
            </a: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rage"/>
              <a:buChar char="○"/>
            </a:pPr>
            <a:r>
              <a:rPr lang="en-CA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Using G-IRON passive shielding</a:t>
            </a: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rage"/>
              <a:buChar char="●"/>
            </a:pPr>
            <a:r>
              <a:rPr lang="en-CA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Degauss procedure is needed </a:t>
            </a: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rage"/>
              <a:buChar char="○"/>
            </a:pPr>
            <a:r>
              <a:rPr lang="en-CA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Metals structure surrounding PTF creates their own magnetic field</a:t>
            </a: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rage"/>
              <a:buChar char="○"/>
            </a:pPr>
            <a:r>
              <a:rPr lang="en-CA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Needs to be simultaneously for all directions</a:t>
            </a: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4" name="Google Shape;354;p28"/>
          <p:cNvSpPr/>
          <p:nvPr/>
        </p:nvSpPr>
        <p:spPr>
          <a:xfrm>
            <a:off x="379280" y="3915468"/>
            <a:ext cx="151200" cy="152100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28"/>
          <p:cNvSpPr/>
          <p:nvPr/>
        </p:nvSpPr>
        <p:spPr>
          <a:xfrm>
            <a:off x="728567" y="4204028"/>
            <a:ext cx="151200" cy="152100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28"/>
          <p:cNvSpPr/>
          <p:nvPr/>
        </p:nvSpPr>
        <p:spPr>
          <a:xfrm>
            <a:off x="1050589" y="4466384"/>
            <a:ext cx="151200" cy="152100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57" name="Google Shape;357;p28"/>
          <p:cNvCxnSpPr/>
          <p:nvPr/>
        </p:nvCxnSpPr>
        <p:spPr>
          <a:xfrm rot="10800000">
            <a:off x="442600" y="4067725"/>
            <a:ext cx="2400" cy="8688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8" name="Google Shape;358;p28"/>
          <p:cNvCxnSpPr/>
          <p:nvPr/>
        </p:nvCxnSpPr>
        <p:spPr>
          <a:xfrm rot="10800000">
            <a:off x="206950" y="3984475"/>
            <a:ext cx="235800" cy="69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59" name="Google Shape;35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4013" y="2557767"/>
            <a:ext cx="2788001" cy="2429933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28"/>
          <p:cNvSpPr txBox="1"/>
          <p:nvPr/>
        </p:nvSpPr>
        <p:spPr>
          <a:xfrm>
            <a:off x="3300738" y="2156913"/>
            <a:ext cx="2542500" cy="8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2-Spatial scan :</a:t>
            </a: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61" name="Google Shape;361;p28"/>
          <p:cNvCxnSpPr>
            <a:endCxn id="362" idx="0"/>
          </p:cNvCxnSpPr>
          <p:nvPr/>
        </p:nvCxnSpPr>
        <p:spPr>
          <a:xfrm rot="10800000" flipH="1">
            <a:off x="413750" y="3564625"/>
            <a:ext cx="2242200" cy="2736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3" name="Google Shape;363;p28"/>
          <p:cNvSpPr/>
          <p:nvPr/>
        </p:nvSpPr>
        <p:spPr>
          <a:xfrm>
            <a:off x="3094375" y="2693600"/>
            <a:ext cx="217500" cy="21318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28"/>
          <p:cNvSpPr/>
          <p:nvPr/>
        </p:nvSpPr>
        <p:spPr>
          <a:xfrm>
            <a:off x="4944025" y="2680775"/>
            <a:ext cx="217500" cy="21318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8"/>
          <p:cNvSpPr txBox="1"/>
          <p:nvPr/>
        </p:nvSpPr>
        <p:spPr>
          <a:xfrm>
            <a:off x="6440450" y="2331613"/>
            <a:ext cx="2048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3-Differential plot</a:t>
            </a: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366" name="Google Shape;366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75722" y="3068864"/>
            <a:ext cx="2872150" cy="192456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7" name="Google Shape;367;p28"/>
          <p:cNvCxnSpPr>
            <a:stCxn id="363" idx="0"/>
            <a:endCxn id="364" idx="0"/>
          </p:cNvCxnSpPr>
          <p:nvPr/>
        </p:nvCxnSpPr>
        <p:spPr>
          <a:xfrm rot="10800000" flipH="1">
            <a:off x="3203125" y="2680700"/>
            <a:ext cx="1849800" cy="129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368" name="Google Shape;368;p28"/>
          <p:cNvCxnSpPr/>
          <p:nvPr/>
        </p:nvCxnSpPr>
        <p:spPr>
          <a:xfrm rot="10800000">
            <a:off x="5516100" y="4439450"/>
            <a:ext cx="1231500" cy="3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369" name="Google Shape;369;p28"/>
          <p:cNvSpPr txBox="1"/>
          <p:nvPr/>
        </p:nvSpPr>
        <p:spPr>
          <a:xfrm>
            <a:off x="445000" y="2155700"/>
            <a:ext cx="2048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1-Voltage scan</a:t>
            </a: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370" name="Google Shape;370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63877" y="433235"/>
            <a:ext cx="3721796" cy="1924550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8"/>
          <p:cNvSpPr/>
          <p:nvPr/>
        </p:nvSpPr>
        <p:spPr>
          <a:xfrm>
            <a:off x="5788650" y="0"/>
            <a:ext cx="2542500" cy="3936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Example of a degauss procedure</a:t>
            </a:r>
            <a:endParaRPr/>
          </a:p>
        </p:txBody>
      </p:sp>
      <p:sp>
        <p:nvSpPr>
          <p:cNvPr id="372" name="Google Shape;372;p28"/>
          <p:cNvSpPr/>
          <p:nvPr/>
        </p:nvSpPr>
        <p:spPr>
          <a:xfrm rot="-5400000">
            <a:off x="4976025" y="1206100"/>
            <a:ext cx="8088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Voltage[V]</a:t>
            </a:r>
            <a:endParaRPr sz="800"/>
          </a:p>
        </p:txBody>
      </p:sp>
      <p:sp>
        <p:nvSpPr>
          <p:cNvPr id="373" name="Google Shape;373;p28"/>
          <p:cNvSpPr/>
          <p:nvPr/>
        </p:nvSpPr>
        <p:spPr>
          <a:xfrm>
            <a:off x="6850425" y="2164325"/>
            <a:ext cx="5487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Step</a:t>
            </a:r>
            <a:endParaRPr sz="800"/>
          </a:p>
        </p:txBody>
      </p:sp>
      <p:sp>
        <p:nvSpPr>
          <p:cNvPr id="374" name="Google Shape;374;p28"/>
          <p:cNvSpPr/>
          <p:nvPr/>
        </p:nvSpPr>
        <p:spPr>
          <a:xfrm>
            <a:off x="3913675" y="4901600"/>
            <a:ext cx="5487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X[m]</a:t>
            </a:r>
            <a:endParaRPr sz="800"/>
          </a:p>
        </p:txBody>
      </p:sp>
      <p:sp>
        <p:nvSpPr>
          <p:cNvPr id="362" name="Google Shape;362;p28"/>
          <p:cNvSpPr/>
          <p:nvPr/>
        </p:nvSpPr>
        <p:spPr>
          <a:xfrm rot="-5400000">
            <a:off x="2517350" y="3428875"/>
            <a:ext cx="548700" cy="2715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Y[m]</a:t>
            </a:r>
            <a:endParaRPr sz="800"/>
          </a:p>
        </p:txBody>
      </p:sp>
      <p:sp>
        <p:nvSpPr>
          <p:cNvPr id="375" name="Google Shape;375;p28"/>
          <p:cNvSpPr/>
          <p:nvPr/>
        </p:nvSpPr>
        <p:spPr>
          <a:xfrm rot="-5400000">
            <a:off x="5403300" y="3795350"/>
            <a:ext cx="10038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Differential [mG]</a:t>
            </a:r>
            <a:endParaRPr sz="800"/>
          </a:p>
        </p:txBody>
      </p:sp>
      <p:sp>
        <p:nvSpPr>
          <p:cNvPr id="376" name="Google Shape;376;p28"/>
          <p:cNvSpPr/>
          <p:nvPr/>
        </p:nvSpPr>
        <p:spPr>
          <a:xfrm>
            <a:off x="6962750" y="4860325"/>
            <a:ext cx="10038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Coil 3 voltage [V]</a:t>
            </a:r>
            <a:endParaRPr sz="800"/>
          </a:p>
        </p:txBody>
      </p:sp>
      <p:sp>
        <p:nvSpPr>
          <p:cNvPr id="377" name="Google Shape;377;p28"/>
          <p:cNvSpPr/>
          <p:nvPr/>
        </p:nvSpPr>
        <p:spPr>
          <a:xfrm>
            <a:off x="790550" y="4936525"/>
            <a:ext cx="1003800" cy="2037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Coil 3 voltage [V]</a:t>
            </a:r>
            <a:endParaRPr sz="800"/>
          </a:p>
        </p:txBody>
      </p:sp>
      <p:sp>
        <p:nvSpPr>
          <p:cNvPr id="378" name="Google Shape;378;p28"/>
          <p:cNvSpPr/>
          <p:nvPr/>
        </p:nvSpPr>
        <p:spPr>
          <a:xfrm rot="-5400000">
            <a:off x="-400050" y="3670887"/>
            <a:ext cx="1003800" cy="2037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Coil 4 voltage [V]</a:t>
            </a:r>
            <a:endParaRPr sz="800"/>
          </a:p>
        </p:txBody>
      </p:sp>
      <p:sp>
        <p:nvSpPr>
          <p:cNvPr id="379" name="Google Shape;379;p28"/>
          <p:cNvSpPr/>
          <p:nvPr/>
        </p:nvSpPr>
        <p:spPr>
          <a:xfrm>
            <a:off x="972200" y="2625500"/>
            <a:ext cx="6405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/>
              <a:t>B</a:t>
            </a:r>
            <a:r>
              <a:rPr lang="en-CA" sz="1000" baseline="-25000"/>
              <a:t>x </a:t>
            </a:r>
            <a:r>
              <a:rPr lang="en-CA" sz="1000"/>
              <a:t>[mG]</a:t>
            </a:r>
            <a:endParaRPr sz="1000"/>
          </a:p>
        </p:txBody>
      </p:sp>
      <p:sp>
        <p:nvSpPr>
          <p:cNvPr id="380" name="Google Shape;380;p28"/>
          <p:cNvSpPr/>
          <p:nvPr/>
        </p:nvSpPr>
        <p:spPr>
          <a:xfrm>
            <a:off x="3352100" y="2473100"/>
            <a:ext cx="15918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/>
              <a:t>B</a:t>
            </a:r>
            <a:r>
              <a:rPr lang="en-CA" sz="1000" baseline="-25000"/>
              <a:t>x </a:t>
            </a:r>
            <a:r>
              <a:rPr lang="en-CA" sz="1000"/>
              <a:t>[mG]</a:t>
            </a:r>
            <a:endParaRPr sz="1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29"/>
          <p:cNvSpPr txBox="1">
            <a:spLocks noGrp="1"/>
          </p:cNvSpPr>
          <p:nvPr>
            <p:ph type="title"/>
          </p:nvPr>
        </p:nvSpPr>
        <p:spPr>
          <a:xfrm>
            <a:off x="244425" y="238025"/>
            <a:ext cx="41250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Compensation of the magnetic field</a:t>
            </a:r>
            <a:endParaRPr/>
          </a:p>
        </p:txBody>
      </p:sp>
      <p:sp>
        <p:nvSpPr>
          <p:cNvPr id="386" name="Google Shape;386;p29"/>
          <p:cNvSpPr txBox="1">
            <a:spLocks noGrp="1"/>
          </p:cNvSpPr>
          <p:nvPr>
            <p:ph type="body" idx="1"/>
          </p:nvPr>
        </p:nvSpPr>
        <p:spPr>
          <a:xfrm>
            <a:off x="-31775" y="924125"/>
            <a:ext cx="3964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CA"/>
              <a:t>Compensated to 0 but also different offset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CA"/>
              <a:t>Input from Super-K magnetic field measurements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CA"/>
              <a:t>Seems to work within 20mG or so 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CA"/>
              <a:t>Z direction has a larger gradient</a:t>
            </a:r>
            <a:endParaRPr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22F792-5AA2-8E43-891A-44B5E724949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23</a:t>
            </a:fld>
            <a:endParaRPr lang="en-CA"/>
          </a:p>
        </p:txBody>
      </p:sp>
      <p:pic>
        <p:nvPicPr>
          <p:cNvPr id="387" name="Google Shape;38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8675" y="311686"/>
            <a:ext cx="4517450" cy="219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84450" y="2934067"/>
            <a:ext cx="2434250" cy="2121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50200" y="2934076"/>
            <a:ext cx="2434250" cy="2121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66275" y="2927755"/>
            <a:ext cx="2483925" cy="2134121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29"/>
          <p:cNvSpPr/>
          <p:nvPr/>
        </p:nvSpPr>
        <p:spPr>
          <a:xfrm>
            <a:off x="1751900" y="2854100"/>
            <a:ext cx="15918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/>
              <a:t>B</a:t>
            </a:r>
            <a:r>
              <a:rPr lang="en-CA" sz="1000" baseline="-25000"/>
              <a:t>x </a:t>
            </a:r>
            <a:r>
              <a:rPr lang="en-CA" sz="1000"/>
              <a:t>[mG]</a:t>
            </a:r>
            <a:endParaRPr sz="1000"/>
          </a:p>
        </p:txBody>
      </p:sp>
      <p:sp>
        <p:nvSpPr>
          <p:cNvPr id="392" name="Google Shape;392;p29"/>
          <p:cNvSpPr/>
          <p:nvPr/>
        </p:nvSpPr>
        <p:spPr>
          <a:xfrm>
            <a:off x="4190300" y="2854100"/>
            <a:ext cx="15918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/>
              <a:t>B</a:t>
            </a:r>
            <a:r>
              <a:rPr lang="en-CA" sz="1000" baseline="-25000"/>
              <a:t>y </a:t>
            </a:r>
            <a:r>
              <a:rPr lang="en-CA" sz="1000"/>
              <a:t>[mG]</a:t>
            </a:r>
            <a:endParaRPr sz="1000"/>
          </a:p>
        </p:txBody>
      </p:sp>
      <p:sp>
        <p:nvSpPr>
          <p:cNvPr id="393" name="Google Shape;393;p29"/>
          <p:cNvSpPr/>
          <p:nvPr/>
        </p:nvSpPr>
        <p:spPr>
          <a:xfrm>
            <a:off x="6628700" y="2854100"/>
            <a:ext cx="15918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/>
              <a:t>B</a:t>
            </a:r>
            <a:r>
              <a:rPr lang="en-CA" sz="1000" baseline="-25000"/>
              <a:t>z </a:t>
            </a:r>
            <a:r>
              <a:rPr lang="en-CA" sz="1000"/>
              <a:t>[mG]</a:t>
            </a:r>
            <a:endParaRPr sz="1000"/>
          </a:p>
        </p:txBody>
      </p:sp>
      <p:sp>
        <p:nvSpPr>
          <p:cNvPr id="394" name="Google Shape;394;p29"/>
          <p:cNvSpPr/>
          <p:nvPr/>
        </p:nvSpPr>
        <p:spPr>
          <a:xfrm>
            <a:off x="3245025" y="2510525"/>
            <a:ext cx="4330800" cy="3849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Example setting X=100mG, y=0mG, Z=0mG</a:t>
            </a:r>
            <a:endParaRPr/>
          </a:p>
        </p:txBody>
      </p:sp>
      <p:sp>
        <p:nvSpPr>
          <p:cNvPr id="395" name="Google Shape;395;p29"/>
          <p:cNvSpPr/>
          <p:nvPr/>
        </p:nvSpPr>
        <p:spPr>
          <a:xfrm>
            <a:off x="4572000" y="0"/>
            <a:ext cx="4330800" cy="3849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Compensation table</a:t>
            </a:r>
            <a:endParaRPr/>
          </a:p>
        </p:txBody>
      </p:sp>
      <p:sp>
        <p:nvSpPr>
          <p:cNvPr id="396" name="Google Shape;396;p29"/>
          <p:cNvSpPr/>
          <p:nvPr/>
        </p:nvSpPr>
        <p:spPr>
          <a:xfrm>
            <a:off x="2237525" y="4970900"/>
            <a:ext cx="548700" cy="1725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X[m]</a:t>
            </a:r>
            <a:endParaRPr sz="800"/>
          </a:p>
        </p:txBody>
      </p:sp>
      <p:sp>
        <p:nvSpPr>
          <p:cNvPr id="397" name="Google Shape;397;p29"/>
          <p:cNvSpPr/>
          <p:nvPr/>
        </p:nvSpPr>
        <p:spPr>
          <a:xfrm rot="-5400000">
            <a:off x="1095750" y="3860200"/>
            <a:ext cx="548700" cy="1869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Y[m]</a:t>
            </a:r>
            <a:endParaRPr sz="800"/>
          </a:p>
        </p:txBody>
      </p:sp>
      <p:sp>
        <p:nvSpPr>
          <p:cNvPr id="398" name="Google Shape;398;p29"/>
          <p:cNvSpPr/>
          <p:nvPr/>
        </p:nvSpPr>
        <p:spPr>
          <a:xfrm>
            <a:off x="4758675" y="4959250"/>
            <a:ext cx="548700" cy="1725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X[m]</a:t>
            </a:r>
            <a:endParaRPr sz="800"/>
          </a:p>
        </p:txBody>
      </p:sp>
      <p:sp>
        <p:nvSpPr>
          <p:cNvPr id="399" name="Google Shape;399;p29"/>
          <p:cNvSpPr/>
          <p:nvPr/>
        </p:nvSpPr>
        <p:spPr>
          <a:xfrm rot="-5400000">
            <a:off x="3599650" y="3871150"/>
            <a:ext cx="548700" cy="1650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Y[m]</a:t>
            </a:r>
            <a:endParaRPr sz="800"/>
          </a:p>
        </p:txBody>
      </p:sp>
      <p:sp>
        <p:nvSpPr>
          <p:cNvPr id="400" name="Google Shape;400;p29"/>
          <p:cNvSpPr/>
          <p:nvPr/>
        </p:nvSpPr>
        <p:spPr>
          <a:xfrm>
            <a:off x="7197075" y="4959250"/>
            <a:ext cx="548700" cy="1725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X[m]</a:t>
            </a:r>
            <a:endParaRPr sz="800"/>
          </a:p>
        </p:txBody>
      </p:sp>
      <p:sp>
        <p:nvSpPr>
          <p:cNvPr id="401" name="Google Shape;401;p29"/>
          <p:cNvSpPr/>
          <p:nvPr/>
        </p:nvSpPr>
        <p:spPr>
          <a:xfrm rot="-5400000">
            <a:off x="6038050" y="3871150"/>
            <a:ext cx="548700" cy="1650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Y[m]</a:t>
            </a:r>
            <a:endParaRPr sz="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0"/>
          <p:cNvSpPr/>
          <p:nvPr/>
        </p:nvSpPr>
        <p:spPr>
          <a:xfrm>
            <a:off x="192250" y="1395725"/>
            <a:ext cx="8868900" cy="3696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30"/>
          <p:cNvSpPr txBox="1">
            <a:spLocks noGrp="1"/>
          </p:cNvSpPr>
          <p:nvPr>
            <p:ph type="title"/>
          </p:nvPr>
        </p:nvSpPr>
        <p:spPr>
          <a:xfrm>
            <a:off x="387900" y="306300"/>
            <a:ext cx="85455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Effect of PMT Angular Response on Reconstruction</a:t>
            </a:r>
            <a:endParaRPr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C38C110-DBFB-B24A-8A9E-EDDB5DE798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24</a:t>
            </a:fld>
            <a:endParaRPr lang="en-CA"/>
          </a:p>
        </p:txBody>
      </p:sp>
      <p:sp>
        <p:nvSpPr>
          <p:cNvPr id="408" name="Google Shape;408;p30"/>
          <p:cNvSpPr txBox="1"/>
          <p:nvPr/>
        </p:nvSpPr>
        <p:spPr>
          <a:xfrm>
            <a:off x="721600" y="3772589"/>
            <a:ext cx="8117700" cy="2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"/>
              <a:buChar char="●"/>
            </a:pPr>
            <a:r>
              <a:rPr lang="en-CA" sz="1300">
                <a:latin typeface="Roboto"/>
                <a:ea typeface="Roboto"/>
                <a:cs typeface="Roboto"/>
                <a:sym typeface="Roboto"/>
              </a:rPr>
              <a:t>Varying angular response can change the total charge</a:t>
            </a:r>
            <a:endParaRPr sz="13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9" name="Google Shape;409;p30"/>
          <p:cNvSpPr/>
          <p:nvPr/>
        </p:nvSpPr>
        <p:spPr>
          <a:xfrm>
            <a:off x="3214150" y="1010725"/>
            <a:ext cx="5541900" cy="339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Reconstructed Momentum Bias in </a:t>
            </a:r>
            <a:r>
              <a:rPr lang="en-CA" u="sng"/>
              <a:t>HK</a:t>
            </a:r>
            <a:r>
              <a:rPr lang="en-CA"/>
              <a:t> (</a:t>
            </a:r>
            <a:r>
              <a:rPr lang="en-CA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N. Prouse, HK calibration</a:t>
            </a:r>
            <a:r>
              <a:rPr lang="en-CA"/>
              <a:t>)</a:t>
            </a:r>
            <a:endParaRPr/>
          </a:p>
        </p:txBody>
      </p:sp>
      <p:grpSp>
        <p:nvGrpSpPr>
          <p:cNvPr id="410" name="Google Shape;410;p30"/>
          <p:cNvGrpSpPr/>
          <p:nvPr/>
        </p:nvGrpSpPr>
        <p:grpSpPr>
          <a:xfrm>
            <a:off x="2703325" y="1404543"/>
            <a:ext cx="3116375" cy="2304429"/>
            <a:chOff x="2703325" y="1404543"/>
            <a:chExt cx="3116375" cy="2304429"/>
          </a:xfrm>
        </p:grpSpPr>
        <p:pic>
          <p:nvPicPr>
            <p:cNvPr id="411" name="Google Shape;411;p30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703325" y="1404543"/>
              <a:ext cx="3107525" cy="230442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2" name="Google Shape;412;p30"/>
            <p:cNvSpPr txBox="1"/>
            <p:nvPr/>
          </p:nvSpPr>
          <p:spPr>
            <a:xfrm>
              <a:off x="3057523" y="2998245"/>
              <a:ext cx="12873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100">
                  <a:solidFill>
                    <a:srgbClr val="FF0000"/>
                  </a:solidFill>
                  <a:latin typeface="Roboto"/>
                  <a:ea typeface="Roboto"/>
                  <a:cs typeface="Roboto"/>
                  <a:sym typeface="Roboto"/>
                </a:rPr>
                <a:t>+10% →-10%</a:t>
              </a:r>
              <a:endParaRPr sz="11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3" name="Google Shape;413;p30"/>
            <p:cNvSpPr txBox="1"/>
            <p:nvPr/>
          </p:nvSpPr>
          <p:spPr>
            <a:xfrm>
              <a:off x="3057531" y="1500325"/>
              <a:ext cx="11715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100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-10%→+10%</a:t>
              </a:r>
              <a:endParaRPr sz="11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4" name="Google Shape;414;p30"/>
            <p:cNvSpPr txBox="1"/>
            <p:nvPr/>
          </p:nvSpPr>
          <p:spPr>
            <a:xfrm>
              <a:off x="4850300" y="2017575"/>
              <a:ext cx="951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b="1">
                  <a:latin typeface="Roboto"/>
                  <a:ea typeface="Roboto"/>
                  <a:cs typeface="Roboto"/>
                  <a:sym typeface="Roboto"/>
                </a:rPr>
                <a:t>Electrons</a:t>
              </a:r>
              <a:endParaRPr b="1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415" name="Google Shape;415;p30"/>
            <p:cNvCxnSpPr/>
            <p:nvPr/>
          </p:nvCxnSpPr>
          <p:spPr>
            <a:xfrm>
              <a:off x="3082800" y="2472315"/>
              <a:ext cx="2736900" cy="0"/>
            </a:xfrm>
            <a:prstGeom prst="straightConnector1">
              <a:avLst/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16" name="Google Shape;416;p30"/>
          <p:cNvSpPr/>
          <p:nvPr/>
        </p:nvSpPr>
        <p:spPr>
          <a:xfrm>
            <a:off x="515725" y="992402"/>
            <a:ext cx="2018100" cy="384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Variations </a:t>
            </a:r>
            <a:r>
              <a:rPr lang="en-CA">
                <a:latin typeface="Roboto"/>
                <a:ea typeface="Roboto"/>
                <a:cs typeface="Roboto"/>
                <a:sym typeface="Roboto"/>
              </a:rPr>
              <a:t>at MC level</a:t>
            </a:r>
            <a:endParaRPr/>
          </a:p>
        </p:txBody>
      </p:sp>
      <p:pic>
        <p:nvPicPr>
          <p:cNvPr id="417" name="Google Shape;417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9886" y="1539275"/>
            <a:ext cx="2417249" cy="17380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8" name="Google Shape;418;p30"/>
          <p:cNvGrpSpPr/>
          <p:nvPr/>
        </p:nvGrpSpPr>
        <p:grpSpPr>
          <a:xfrm>
            <a:off x="3082800" y="1386907"/>
            <a:ext cx="5882124" cy="2304437"/>
            <a:chOff x="3082800" y="1386907"/>
            <a:chExt cx="5882124" cy="2304437"/>
          </a:xfrm>
        </p:grpSpPr>
        <p:pic>
          <p:nvPicPr>
            <p:cNvPr id="419" name="Google Shape;419;p30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857406" y="1386907"/>
              <a:ext cx="3107518" cy="23044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0" name="Google Shape;420;p30"/>
            <p:cNvSpPr txBox="1"/>
            <p:nvPr/>
          </p:nvSpPr>
          <p:spPr>
            <a:xfrm>
              <a:off x="7847946" y="3091050"/>
              <a:ext cx="1054500" cy="56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100">
                  <a:solidFill>
                    <a:srgbClr val="FF0000"/>
                  </a:solidFill>
                  <a:latin typeface="Roboto"/>
                  <a:ea typeface="Roboto"/>
                  <a:cs typeface="Roboto"/>
                  <a:sym typeface="Roboto"/>
                </a:rPr>
                <a:t>+10% →-10%</a:t>
              </a:r>
              <a:endParaRPr sz="11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1" name="Google Shape;421;p30"/>
            <p:cNvSpPr txBox="1"/>
            <p:nvPr/>
          </p:nvSpPr>
          <p:spPr>
            <a:xfrm>
              <a:off x="7892075" y="1500325"/>
              <a:ext cx="1010400" cy="56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100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-10%→+10%</a:t>
              </a:r>
              <a:endParaRPr sz="11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2" name="Google Shape;422;p30"/>
            <p:cNvSpPr txBox="1"/>
            <p:nvPr/>
          </p:nvSpPr>
          <p:spPr>
            <a:xfrm>
              <a:off x="7070700" y="1993025"/>
              <a:ext cx="15354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100">
                  <a:solidFill>
                    <a:srgbClr val="24D524"/>
                  </a:solidFill>
                  <a:latin typeface="Roboto"/>
                  <a:ea typeface="Roboto"/>
                  <a:cs typeface="Roboto"/>
                  <a:sym typeface="Roboto"/>
                </a:rPr>
                <a:t>-10%→+10%, fixed Q</a:t>
              </a:r>
              <a:endParaRPr>
                <a:solidFill>
                  <a:srgbClr val="24D524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3" name="Google Shape;423;p30"/>
            <p:cNvSpPr txBox="1"/>
            <p:nvPr/>
          </p:nvSpPr>
          <p:spPr>
            <a:xfrm>
              <a:off x="7106757" y="2563400"/>
              <a:ext cx="1535400" cy="56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100">
                  <a:solidFill>
                    <a:srgbClr val="9900FF"/>
                  </a:solidFill>
                  <a:latin typeface="Roboto"/>
                  <a:ea typeface="Roboto"/>
                  <a:cs typeface="Roboto"/>
                  <a:sym typeface="Roboto"/>
                </a:rPr>
                <a:t>+10%→-10%, fixed Q</a:t>
              </a:r>
              <a:endParaRPr sz="1100">
                <a:solidFill>
                  <a:srgbClr val="9900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9900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4" name="Google Shape;424;p30"/>
            <p:cNvSpPr txBox="1"/>
            <p:nvPr/>
          </p:nvSpPr>
          <p:spPr>
            <a:xfrm>
              <a:off x="6196438" y="2017575"/>
              <a:ext cx="951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b="1">
                  <a:latin typeface="Roboto"/>
                  <a:ea typeface="Roboto"/>
                  <a:cs typeface="Roboto"/>
                  <a:sym typeface="Roboto"/>
                </a:rPr>
                <a:t>Muons</a:t>
              </a:r>
              <a:endParaRPr b="1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425" name="Google Shape;425;p30"/>
            <p:cNvCxnSpPr/>
            <p:nvPr/>
          </p:nvCxnSpPr>
          <p:spPr>
            <a:xfrm rot="10800000" flipH="1">
              <a:off x="3082800" y="2447415"/>
              <a:ext cx="5661900" cy="24900"/>
            </a:xfrm>
            <a:prstGeom prst="straightConnector1">
              <a:avLst/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26" name="Google Shape;426;p30"/>
          <p:cNvSpPr txBox="1"/>
          <p:nvPr/>
        </p:nvSpPr>
        <p:spPr>
          <a:xfrm>
            <a:off x="630425" y="4693307"/>
            <a:ext cx="68883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"/>
              <a:buChar char="●"/>
            </a:pPr>
            <a:r>
              <a:rPr lang="en-CA" sz="1300">
                <a:latin typeface="Roboto"/>
                <a:ea typeface="Roboto"/>
                <a:cs typeface="Roboto"/>
                <a:sym typeface="Roboto"/>
              </a:rPr>
              <a:t>Different trends indicate not fully correlated between e/μ</a:t>
            </a:r>
            <a:endParaRPr sz="13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7" name="Google Shape;427;p30"/>
          <p:cNvSpPr txBox="1"/>
          <p:nvPr/>
        </p:nvSpPr>
        <p:spPr>
          <a:xfrm>
            <a:off x="633013" y="3949803"/>
            <a:ext cx="8428200" cy="8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"/>
              <a:buChar char="●"/>
            </a:pPr>
            <a:r>
              <a:rPr lang="en-CA" sz="1300">
                <a:latin typeface="Roboto"/>
                <a:ea typeface="Roboto"/>
                <a:cs typeface="Roboto"/>
                <a:sym typeface="Roboto"/>
              </a:rPr>
              <a:t>“</a:t>
            </a:r>
            <a:r>
              <a:rPr lang="en-CA" sz="1300" b="1">
                <a:latin typeface="Roboto"/>
                <a:ea typeface="Roboto"/>
                <a:cs typeface="Roboto"/>
                <a:sym typeface="Roboto"/>
              </a:rPr>
              <a:t>fixed Q</a:t>
            </a:r>
            <a:r>
              <a:rPr lang="en-CA" sz="1300">
                <a:latin typeface="Roboto"/>
                <a:ea typeface="Roboto"/>
                <a:cs typeface="Roboto"/>
                <a:sym typeface="Roboto"/>
              </a:rPr>
              <a:t>”: scaled overall efficiency averaged over all events to study case of no change in total charge </a:t>
            </a:r>
            <a:endParaRPr sz="13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"/>
              <a:buChar char="○"/>
            </a:pPr>
            <a:r>
              <a:rPr lang="en-CA" sz="1300">
                <a:latin typeface="Roboto"/>
                <a:ea typeface="Roboto"/>
                <a:cs typeface="Roboto"/>
                <a:sym typeface="Roboto"/>
              </a:rPr>
              <a:t>Assumes degeneracies with other detector (e.g. water) parameters are fully constrained</a:t>
            </a:r>
            <a:endParaRPr sz="13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Roboto"/>
              <a:buChar char="○"/>
            </a:pPr>
            <a:r>
              <a:rPr lang="en-CA" sz="1300">
                <a:latin typeface="Roboto"/>
                <a:ea typeface="Roboto"/>
                <a:cs typeface="Roboto"/>
                <a:sym typeface="Roboto"/>
              </a:rPr>
              <a:t>Can still have ~0.5% bias in reconstructed momentum</a:t>
            </a:r>
            <a:endParaRPr sz="13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428" name="Google Shape;428;p30"/>
          <p:cNvGrpSpPr/>
          <p:nvPr/>
        </p:nvGrpSpPr>
        <p:grpSpPr>
          <a:xfrm>
            <a:off x="5290650" y="1249752"/>
            <a:ext cx="2075025" cy="843600"/>
            <a:chOff x="5290650" y="1249752"/>
            <a:chExt cx="2075025" cy="843600"/>
          </a:xfrm>
        </p:grpSpPr>
        <p:cxnSp>
          <p:nvCxnSpPr>
            <p:cNvPr id="429" name="Google Shape;429;p30"/>
            <p:cNvCxnSpPr/>
            <p:nvPr/>
          </p:nvCxnSpPr>
          <p:spPr>
            <a:xfrm>
              <a:off x="5290650" y="1604825"/>
              <a:ext cx="1119900" cy="255600"/>
            </a:xfrm>
            <a:prstGeom prst="straightConnector1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430" name="Google Shape;430;p30"/>
            <p:cNvSpPr txBox="1"/>
            <p:nvPr/>
          </p:nvSpPr>
          <p:spPr>
            <a:xfrm rot="779332">
              <a:off x="5328357" y="1471427"/>
              <a:ext cx="2018137" cy="4002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>
                  <a:latin typeface="Roboto"/>
                  <a:ea typeface="Roboto"/>
                  <a:cs typeface="Roboto"/>
                  <a:sym typeface="Roboto"/>
                </a:rPr>
                <a:t>Different trend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31" name="Google Shape;431;p30"/>
          <p:cNvSpPr txBox="1"/>
          <p:nvPr/>
        </p:nvSpPr>
        <p:spPr>
          <a:xfrm rot="-5400000">
            <a:off x="-755782" y="2231672"/>
            <a:ext cx="1790700" cy="123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>
                <a:latin typeface="Roboto"/>
                <a:ea typeface="Roboto"/>
                <a:cs typeface="Roboto"/>
                <a:sym typeface="Roboto"/>
              </a:rPr>
              <a:t>PMT angular response (efficiency)</a:t>
            </a:r>
            <a:endParaRPr sz="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2" name="Google Shape;432;p30"/>
          <p:cNvSpPr txBox="1"/>
          <p:nvPr/>
        </p:nvSpPr>
        <p:spPr>
          <a:xfrm>
            <a:off x="441200" y="1642950"/>
            <a:ext cx="1323600" cy="480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54000" tIns="18000" rIns="18000" bIns="18000" anchor="t" anchorCtr="0">
            <a:normAutofit fontScale="55000" lnSpcReduction="2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rgbClr val="4BAD33"/>
                </a:solidFill>
                <a:latin typeface="Roboto"/>
                <a:ea typeface="Roboto"/>
                <a:cs typeface="Roboto"/>
                <a:sym typeface="Roboto"/>
              </a:rPr>
              <a:t>-10% → +10% linear scaling</a:t>
            </a:r>
            <a:endParaRPr>
              <a:solidFill>
                <a:srgbClr val="4BAD3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Nominal (from WCSim)</a:t>
            </a:r>
            <a:endParaRPr>
              <a:solidFill>
                <a:srgbClr val="00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+10% → -10% linear scaling</a:t>
            </a:r>
            <a:endParaRPr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3" name="Google Shape;433;p30"/>
          <p:cNvSpPr/>
          <p:nvPr/>
        </p:nvSpPr>
        <p:spPr>
          <a:xfrm>
            <a:off x="441200" y="2062650"/>
            <a:ext cx="1097400" cy="204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4" name="Google Shape;434;p30"/>
          <p:cNvGrpSpPr/>
          <p:nvPr/>
        </p:nvGrpSpPr>
        <p:grpSpPr>
          <a:xfrm>
            <a:off x="250075" y="1531950"/>
            <a:ext cx="4598210" cy="1706000"/>
            <a:chOff x="250075" y="1531950"/>
            <a:chExt cx="4598210" cy="1706000"/>
          </a:xfrm>
        </p:grpSpPr>
        <p:grpSp>
          <p:nvGrpSpPr>
            <p:cNvPr id="435" name="Google Shape;435;p30"/>
            <p:cNvGrpSpPr/>
            <p:nvPr/>
          </p:nvGrpSpPr>
          <p:grpSpPr>
            <a:xfrm>
              <a:off x="3294524" y="2147925"/>
              <a:ext cx="1553761" cy="711175"/>
              <a:chOff x="3294524" y="2147925"/>
              <a:chExt cx="1553761" cy="711175"/>
            </a:xfrm>
          </p:grpSpPr>
          <p:sp>
            <p:nvSpPr>
              <p:cNvPr id="436" name="Google Shape;436;p30"/>
              <p:cNvSpPr txBox="1"/>
              <p:nvPr/>
            </p:nvSpPr>
            <p:spPr>
              <a:xfrm>
                <a:off x="3315585" y="2147925"/>
                <a:ext cx="1532700" cy="354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 sz="1100">
                    <a:solidFill>
                      <a:srgbClr val="24D524"/>
                    </a:solidFill>
                    <a:latin typeface="Roboto"/>
                    <a:ea typeface="Roboto"/>
                    <a:cs typeface="Roboto"/>
                    <a:sym typeface="Roboto"/>
                  </a:rPr>
                  <a:t>-10%→+10%, fixed Q</a:t>
                </a:r>
                <a:endParaRPr sz="1100">
                  <a:solidFill>
                    <a:srgbClr val="24D52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437" name="Google Shape;437;p30"/>
              <p:cNvSpPr txBox="1"/>
              <p:nvPr/>
            </p:nvSpPr>
            <p:spPr>
              <a:xfrm>
                <a:off x="3294524" y="2505100"/>
                <a:ext cx="1486800" cy="354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 sz="1100">
                    <a:solidFill>
                      <a:srgbClr val="9900FF"/>
                    </a:solidFill>
                    <a:latin typeface="Roboto"/>
                    <a:ea typeface="Roboto"/>
                    <a:cs typeface="Roboto"/>
                    <a:sym typeface="Roboto"/>
                  </a:rPr>
                  <a:t>+10%→-10%, fixed Q</a:t>
                </a:r>
                <a:endParaRPr sz="1100">
                  <a:solidFill>
                    <a:srgbClr val="9900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pic>
          <p:nvPicPr>
            <p:cNvPr id="438" name="Google Shape;438;p30"/>
            <p:cNvPicPr preferRelativeResize="0"/>
            <p:nvPr/>
          </p:nvPicPr>
          <p:blipFill rotWithShape="1">
            <a:blip r:embed="rId7">
              <a:alphaModFix/>
            </a:blip>
            <a:srcRect l="4698"/>
            <a:stretch/>
          </p:blipFill>
          <p:spPr>
            <a:xfrm>
              <a:off x="250075" y="1531950"/>
              <a:ext cx="2417250" cy="1706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9" name="Google Shape;439;p30"/>
            <p:cNvPicPr preferRelativeResize="0"/>
            <p:nvPr/>
          </p:nvPicPr>
          <p:blipFill rotWithShape="1">
            <a:blip r:embed="rId5">
              <a:alphaModFix/>
            </a:blip>
            <a:srcRect l="49969" t="48261" r="6680" b="18536"/>
            <a:stretch/>
          </p:blipFill>
          <p:spPr>
            <a:xfrm>
              <a:off x="1417375" y="2377001"/>
              <a:ext cx="1047849" cy="5770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0" name="Google Shape;440;p30"/>
            <p:cNvSpPr txBox="1"/>
            <p:nvPr/>
          </p:nvSpPr>
          <p:spPr>
            <a:xfrm>
              <a:off x="414420" y="1639441"/>
              <a:ext cx="1433100" cy="722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4000" tIns="18000" rIns="18000" bIns="18000" anchor="t" anchorCtr="0">
              <a:normAutofit fontScale="40000" lnSpcReduction="20000"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>
                  <a:solidFill>
                    <a:srgbClr val="4BAD33"/>
                  </a:solidFill>
                  <a:latin typeface="Roboto"/>
                  <a:ea typeface="Roboto"/>
                  <a:cs typeface="Roboto"/>
                  <a:sym typeface="Roboto"/>
                </a:rPr>
                <a:t>-10% → +10% linear scaling</a:t>
              </a:r>
              <a:endParaRPr>
                <a:solidFill>
                  <a:srgbClr val="4BAD3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>
                  <a:solidFill>
                    <a:srgbClr val="00FF00"/>
                  </a:solidFill>
                  <a:latin typeface="Roboto"/>
                  <a:ea typeface="Roboto"/>
                  <a:cs typeface="Roboto"/>
                  <a:sym typeface="Roboto"/>
                </a:rPr>
                <a:t>-10% → +10% linear scaling, fixed Q</a:t>
              </a:r>
              <a:endParaRPr>
                <a:solidFill>
                  <a:srgbClr val="00FF00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>
                  <a:solidFill>
                    <a:srgbClr val="0000FF"/>
                  </a:solidFill>
                  <a:latin typeface="Roboto"/>
                  <a:ea typeface="Roboto"/>
                  <a:cs typeface="Roboto"/>
                  <a:sym typeface="Roboto"/>
                </a:rPr>
                <a:t>Nominal (from WCSim)</a:t>
              </a:r>
              <a:endParaRPr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>
                  <a:solidFill>
                    <a:srgbClr val="BB3BC7"/>
                  </a:solidFill>
                  <a:latin typeface="Roboto"/>
                  <a:ea typeface="Roboto"/>
                  <a:cs typeface="Roboto"/>
                  <a:sym typeface="Roboto"/>
                </a:rPr>
                <a:t>+10% → -10% linear scaling, fixed Q</a:t>
              </a:r>
              <a:endParaRPr>
                <a:solidFill>
                  <a:srgbClr val="BB3BC7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>
                  <a:solidFill>
                    <a:srgbClr val="FF0000"/>
                  </a:solidFill>
                  <a:latin typeface="Roboto"/>
                  <a:ea typeface="Roboto"/>
                  <a:cs typeface="Roboto"/>
                  <a:sym typeface="Roboto"/>
                </a:rPr>
                <a:t>+10% → -10% linear scaling</a:t>
              </a:r>
              <a:endParaRPr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441" name="Google Shape;441;p30"/>
            <p:cNvCxnSpPr/>
            <p:nvPr/>
          </p:nvCxnSpPr>
          <p:spPr>
            <a:xfrm>
              <a:off x="2592075" y="1720700"/>
              <a:ext cx="761100" cy="579000"/>
            </a:xfrm>
            <a:prstGeom prst="straightConnector1">
              <a:avLst/>
            </a:prstGeom>
            <a:noFill/>
            <a:ln w="28575" cap="flat" cmpd="sng">
              <a:solidFill>
                <a:srgbClr val="24D524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442" name="Google Shape;442;p30"/>
            <p:cNvSpPr/>
            <p:nvPr/>
          </p:nvSpPr>
          <p:spPr>
            <a:xfrm>
              <a:off x="2592075" y="1869600"/>
              <a:ext cx="650800" cy="738500"/>
            </a:xfrm>
            <a:custGeom>
              <a:avLst/>
              <a:gdLst/>
              <a:ahLst/>
              <a:cxnLst/>
              <a:rect l="l" t="t" r="r" b="b"/>
              <a:pathLst>
                <a:path w="26032" h="29540" extrusionOk="0">
                  <a:moveTo>
                    <a:pt x="0" y="0"/>
                  </a:moveTo>
                  <a:cubicBezTo>
                    <a:pt x="2794" y="4486"/>
                    <a:pt x="12427" y="22134"/>
                    <a:pt x="16766" y="26914"/>
                  </a:cubicBezTo>
                  <a:cubicBezTo>
                    <a:pt x="21105" y="31694"/>
                    <a:pt x="24488" y="28385"/>
                    <a:pt x="26032" y="28679"/>
                  </a:cubicBezTo>
                </a:path>
              </a:pathLst>
            </a:custGeom>
            <a:noFill/>
            <a:ln w="28575" cap="flat" cmpd="sng">
              <a:solidFill>
                <a:srgbClr val="BB3BC7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grpSp>
        <p:nvGrpSpPr>
          <p:cNvPr id="443" name="Google Shape;443;p30"/>
          <p:cNvGrpSpPr/>
          <p:nvPr/>
        </p:nvGrpSpPr>
        <p:grpSpPr>
          <a:xfrm>
            <a:off x="2577096" y="1560639"/>
            <a:ext cx="522404" cy="1527911"/>
            <a:chOff x="2741475" y="1525375"/>
            <a:chExt cx="522404" cy="1527911"/>
          </a:xfrm>
        </p:grpSpPr>
        <p:cxnSp>
          <p:nvCxnSpPr>
            <p:cNvPr id="444" name="Google Shape;444;p30"/>
            <p:cNvCxnSpPr/>
            <p:nvPr/>
          </p:nvCxnSpPr>
          <p:spPr>
            <a:xfrm>
              <a:off x="2747979" y="1745911"/>
              <a:ext cx="467400" cy="6789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45" name="Google Shape;445;p30"/>
            <p:cNvCxnSpPr/>
            <p:nvPr/>
          </p:nvCxnSpPr>
          <p:spPr>
            <a:xfrm rot="10800000" flipH="1">
              <a:off x="2741475" y="1525375"/>
              <a:ext cx="491400" cy="90300"/>
            </a:xfrm>
            <a:prstGeom prst="straightConnector1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46" name="Google Shape;446;p30"/>
            <p:cNvCxnSpPr/>
            <p:nvPr/>
          </p:nvCxnSpPr>
          <p:spPr>
            <a:xfrm>
              <a:off x="2745479" y="1895886"/>
              <a:ext cx="518400" cy="11574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447" name="Google Shape;447;p30"/>
          <p:cNvSpPr/>
          <p:nvPr/>
        </p:nvSpPr>
        <p:spPr>
          <a:xfrm>
            <a:off x="734275" y="3392588"/>
            <a:ext cx="1581000" cy="3246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Input to fitqun</a:t>
            </a:r>
            <a:endParaRPr/>
          </a:p>
        </p:txBody>
      </p:sp>
      <p:cxnSp>
        <p:nvCxnSpPr>
          <p:cNvPr id="448" name="Google Shape;448;p30"/>
          <p:cNvCxnSpPr>
            <a:stCxn id="438" idx="2"/>
            <a:endCxn id="447" idx="0"/>
          </p:cNvCxnSpPr>
          <p:nvPr/>
        </p:nvCxnSpPr>
        <p:spPr>
          <a:xfrm>
            <a:off x="1458700" y="3237950"/>
            <a:ext cx="66000" cy="1545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3" name="Google Shape;45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4890" y="1032298"/>
            <a:ext cx="3870822" cy="3078900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1"/>
          <p:cNvSpPr txBox="1">
            <a:spLocks noGrp="1"/>
          </p:cNvSpPr>
          <p:nvPr>
            <p:ph type="title"/>
          </p:nvPr>
        </p:nvSpPr>
        <p:spPr>
          <a:xfrm>
            <a:off x="387900" y="-88450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PTF in pictures</a:t>
            </a:r>
            <a:endParaRPr/>
          </a:p>
        </p:txBody>
      </p:sp>
      <p:sp>
        <p:nvSpPr>
          <p:cNvPr id="455" name="Google Shape;455;p31"/>
          <p:cNvSpPr txBox="1">
            <a:spLocks noGrp="1"/>
          </p:cNvSpPr>
          <p:nvPr>
            <p:ph type="body" idx="1"/>
          </p:nvPr>
        </p:nvSpPr>
        <p:spPr>
          <a:xfrm>
            <a:off x="387900" y="1686449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FEE1E3B-0E95-6D4B-885E-2E7695D0AA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25</a:t>
            </a:fld>
            <a:endParaRPr lang="en-CA"/>
          </a:p>
        </p:txBody>
      </p:sp>
      <p:pic>
        <p:nvPicPr>
          <p:cNvPr id="456" name="Google Shape;456;p31"/>
          <p:cNvPicPr preferRelativeResize="0"/>
          <p:nvPr/>
        </p:nvPicPr>
        <p:blipFill rotWithShape="1">
          <a:blip r:embed="rId4">
            <a:alphaModFix/>
          </a:blip>
          <a:srcRect r="11276"/>
          <a:stretch/>
        </p:blipFill>
        <p:spPr>
          <a:xfrm>
            <a:off x="0" y="689450"/>
            <a:ext cx="3038449" cy="2235825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31"/>
          <p:cNvSpPr/>
          <p:nvPr/>
        </p:nvSpPr>
        <p:spPr>
          <a:xfrm>
            <a:off x="3715350" y="995050"/>
            <a:ext cx="2432100" cy="11280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58" name="Google Shape;458;p31"/>
          <p:cNvCxnSpPr>
            <a:stCxn id="457" idx="1"/>
          </p:cNvCxnSpPr>
          <p:nvPr/>
        </p:nvCxnSpPr>
        <p:spPr>
          <a:xfrm rot="10800000">
            <a:off x="2996250" y="725050"/>
            <a:ext cx="719100" cy="834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59" name="Google Shape;459;p31"/>
          <p:cNvCxnSpPr>
            <a:stCxn id="457" idx="1"/>
          </p:cNvCxnSpPr>
          <p:nvPr/>
        </p:nvCxnSpPr>
        <p:spPr>
          <a:xfrm flipH="1">
            <a:off x="2989350" y="1559050"/>
            <a:ext cx="726000" cy="12648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60" name="Google Shape;460;p31"/>
          <p:cNvSpPr/>
          <p:nvPr/>
        </p:nvSpPr>
        <p:spPr>
          <a:xfrm>
            <a:off x="4148075" y="2250450"/>
            <a:ext cx="1469700" cy="11280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61" name="Google Shape;461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6" y="2907675"/>
            <a:ext cx="3038459" cy="223582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2" name="Google Shape;462;p31"/>
          <p:cNvCxnSpPr>
            <a:stCxn id="460" idx="1"/>
          </p:cNvCxnSpPr>
          <p:nvPr/>
        </p:nvCxnSpPr>
        <p:spPr>
          <a:xfrm flipH="1">
            <a:off x="2879075" y="2814450"/>
            <a:ext cx="1269000" cy="339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63" name="Google Shape;463;p31"/>
          <p:cNvCxnSpPr>
            <a:stCxn id="460" idx="1"/>
          </p:cNvCxnSpPr>
          <p:nvPr/>
        </p:nvCxnSpPr>
        <p:spPr>
          <a:xfrm flipH="1">
            <a:off x="2968775" y="2814450"/>
            <a:ext cx="1179300" cy="22293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64" name="Google Shape;464;p31"/>
          <p:cNvSpPr/>
          <p:nvPr/>
        </p:nvSpPr>
        <p:spPr>
          <a:xfrm>
            <a:off x="4255238" y="689450"/>
            <a:ext cx="1159200" cy="3312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PTF frame</a:t>
            </a:r>
            <a:endParaRPr/>
          </a:p>
        </p:txBody>
      </p:sp>
      <p:sp>
        <p:nvSpPr>
          <p:cNvPr id="465" name="Google Shape;465;p31"/>
          <p:cNvSpPr/>
          <p:nvPr/>
        </p:nvSpPr>
        <p:spPr>
          <a:xfrm>
            <a:off x="914100" y="587575"/>
            <a:ext cx="1596600" cy="373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Gantry system</a:t>
            </a:r>
            <a:endParaRPr/>
          </a:p>
        </p:txBody>
      </p:sp>
      <p:sp>
        <p:nvSpPr>
          <p:cNvPr id="466" name="Google Shape;466;p31"/>
          <p:cNvSpPr/>
          <p:nvPr/>
        </p:nvSpPr>
        <p:spPr>
          <a:xfrm>
            <a:off x="776025" y="2982575"/>
            <a:ext cx="1596600" cy="373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20 inch PMT</a:t>
            </a:r>
            <a:endParaRPr/>
          </a:p>
        </p:txBody>
      </p:sp>
      <p:sp>
        <p:nvSpPr>
          <p:cNvPr id="467" name="Google Shape;467;p31"/>
          <p:cNvSpPr/>
          <p:nvPr/>
        </p:nvSpPr>
        <p:spPr>
          <a:xfrm>
            <a:off x="5313038" y="1620600"/>
            <a:ext cx="422100" cy="3735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68" name="Google Shape;468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35714" y="730963"/>
            <a:ext cx="2104612" cy="2406827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p31"/>
          <p:cNvSpPr/>
          <p:nvPr/>
        </p:nvSpPr>
        <p:spPr>
          <a:xfrm>
            <a:off x="7211775" y="550150"/>
            <a:ext cx="1159200" cy="3312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Optical box</a:t>
            </a:r>
            <a:endParaRPr/>
          </a:p>
        </p:txBody>
      </p:sp>
      <p:sp>
        <p:nvSpPr>
          <p:cNvPr id="470" name="Google Shape;470;p31"/>
          <p:cNvSpPr/>
          <p:nvPr/>
        </p:nvSpPr>
        <p:spPr>
          <a:xfrm>
            <a:off x="7332838" y="1712825"/>
            <a:ext cx="1159200" cy="11280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1" name="Google Shape;471;p31"/>
          <p:cNvCxnSpPr>
            <a:stCxn id="467" idx="3"/>
            <a:endCxn id="470" idx="1"/>
          </p:cNvCxnSpPr>
          <p:nvPr/>
        </p:nvCxnSpPr>
        <p:spPr>
          <a:xfrm>
            <a:off x="5735138" y="1807350"/>
            <a:ext cx="1597800" cy="4695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72" name="Google Shape;472;p31"/>
          <p:cNvSpPr/>
          <p:nvPr/>
        </p:nvSpPr>
        <p:spPr>
          <a:xfrm>
            <a:off x="208400" y="1712825"/>
            <a:ext cx="1048200" cy="443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Stepper motors</a:t>
            </a:r>
            <a:endParaRPr/>
          </a:p>
        </p:txBody>
      </p:sp>
      <p:sp>
        <p:nvSpPr>
          <p:cNvPr id="473" name="Google Shape;473;p31"/>
          <p:cNvSpPr/>
          <p:nvPr/>
        </p:nvSpPr>
        <p:spPr>
          <a:xfrm>
            <a:off x="7702350" y="2155925"/>
            <a:ext cx="465000" cy="5988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74" name="Google Shape;474;p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911263" y="3124158"/>
            <a:ext cx="2153523" cy="1609881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p31"/>
          <p:cNvSpPr/>
          <p:nvPr/>
        </p:nvSpPr>
        <p:spPr>
          <a:xfrm>
            <a:off x="48500" y="4239600"/>
            <a:ext cx="1208100" cy="373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Water tank</a:t>
            </a:r>
            <a:endParaRPr/>
          </a:p>
        </p:txBody>
      </p:sp>
      <p:cxnSp>
        <p:nvCxnSpPr>
          <p:cNvPr id="476" name="Google Shape;476;p31"/>
          <p:cNvCxnSpPr>
            <a:stCxn id="473" idx="2"/>
          </p:cNvCxnSpPr>
          <p:nvPr/>
        </p:nvCxnSpPr>
        <p:spPr>
          <a:xfrm flipH="1">
            <a:off x="6924750" y="2754725"/>
            <a:ext cx="1010100" cy="393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77" name="Google Shape;477;p31"/>
          <p:cNvCxnSpPr>
            <a:stCxn id="473" idx="2"/>
          </p:cNvCxnSpPr>
          <p:nvPr/>
        </p:nvCxnSpPr>
        <p:spPr>
          <a:xfrm>
            <a:off x="7934850" y="2754725"/>
            <a:ext cx="1081800" cy="4557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78" name="Google Shape;478;p31"/>
          <p:cNvSpPr/>
          <p:nvPr/>
        </p:nvSpPr>
        <p:spPr>
          <a:xfrm>
            <a:off x="5954450" y="3991150"/>
            <a:ext cx="1159200" cy="3312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Polarizer</a:t>
            </a:r>
            <a:endParaRPr/>
          </a:p>
        </p:txBody>
      </p:sp>
      <p:sp>
        <p:nvSpPr>
          <p:cNvPr id="479" name="Google Shape;479;p31"/>
          <p:cNvSpPr/>
          <p:nvPr/>
        </p:nvSpPr>
        <p:spPr>
          <a:xfrm>
            <a:off x="6727400" y="3095025"/>
            <a:ext cx="1308900" cy="3936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Monitor PMT</a:t>
            </a:r>
            <a:endParaRPr/>
          </a:p>
        </p:txBody>
      </p:sp>
      <p:cxnSp>
        <p:nvCxnSpPr>
          <p:cNvPr id="480" name="Google Shape;480;p31"/>
          <p:cNvCxnSpPr/>
          <p:nvPr/>
        </p:nvCxnSpPr>
        <p:spPr>
          <a:xfrm rot="10800000">
            <a:off x="8008749" y="3859964"/>
            <a:ext cx="20700" cy="8955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39"/>
          <p:cNvSpPr txBox="1">
            <a:spLocks noGrp="1"/>
          </p:cNvSpPr>
          <p:nvPr>
            <p:ph type="title"/>
          </p:nvPr>
        </p:nvSpPr>
        <p:spPr>
          <a:xfrm>
            <a:off x="205500" y="417950"/>
            <a:ext cx="32841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Pipeline is ready !</a:t>
            </a:r>
            <a:endParaRPr/>
          </a:p>
        </p:txBody>
      </p:sp>
      <p:sp>
        <p:nvSpPr>
          <p:cNvPr id="484" name="Google Shape;484;p39"/>
          <p:cNvSpPr txBox="1">
            <a:spLocks noGrp="1"/>
          </p:cNvSpPr>
          <p:nvPr>
            <p:ph type="body" idx="1"/>
          </p:nvPr>
        </p:nvSpPr>
        <p:spPr>
          <a:xfrm>
            <a:off x="0" y="1104050"/>
            <a:ext cx="3565500" cy="389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CA"/>
              <a:t>Some text file are empty, partially finished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CA"/>
              <a:t>Takes ~50hours for 9 text files on local cluster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CA"/>
              <a:t>Move to something quicker for first comparaison with PTF measurements</a:t>
            </a:r>
            <a:endParaRPr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983DA26-423A-574E-B0C6-1E9AF3EFC80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26</a:t>
            </a:fld>
            <a:endParaRPr lang="en-CA"/>
          </a:p>
        </p:txBody>
      </p:sp>
      <p:sp>
        <p:nvSpPr>
          <p:cNvPr id="485" name="Google Shape;485;p39"/>
          <p:cNvSpPr/>
          <p:nvPr/>
        </p:nvSpPr>
        <p:spPr>
          <a:xfrm>
            <a:off x="4026550" y="68250"/>
            <a:ext cx="2031600" cy="62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Cosmic muon text file</a:t>
            </a:r>
            <a:endParaRPr/>
          </a:p>
        </p:txBody>
      </p:sp>
      <p:cxnSp>
        <p:nvCxnSpPr>
          <p:cNvPr id="486" name="Google Shape;486;p39"/>
          <p:cNvCxnSpPr>
            <a:stCxn id="485" idx="2"/>
            <a:endCxn id="487" idx="0"/>
          </p:cNvCxnSpPr>
          <p:nvPr/>
        </p:nvCxnSpPr>
        <p:spPr>
          <a:xfrm>
            <a:off x="5042350" y="691650"/>
            <a:ext cx="0" cy="195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87" name="Google Shape;487;p39"/>
          <p:cNvSpPr/>
          <p:nvPr/>
        </p:nvSpPr>
        <p:spPr>
          <a:xfrm>
            <a:off x="4231900" y="887600"/>
            <a:ext cx="1620900" cy="62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SKG4 (SK4 geometry)</a:t>
            </a:r>
            <a:endParaRPr/>
          </a:p>
        </p:txBody>
      </p:sp>
      <p:cxnSp>
        <p:nvCxnSpPr>
          <p:cNvPr id="488" name="Google Shape;488;p39"/>
          <p:cNvCxnSpPr>
            <a:stCxn id="487" idx="2"/>
            <a:endCxn id="489" idx="0"/>
          </p:cNvCxnSpPr>
          <p:nvPr/>
        </p:nvCxnSpPr>
        <p:spPr>
          <a:xfrm>
            <a:off x="5042350" y="1511000"/>
            <a:ext cx="0" cy="195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89" name="Google Shape;489;p39"/>
          <p:cNvSpPr/>
          <p:nvPr/>
        </p:nvSpPr>
        <p:spPr>
          <a:xfrm>
            <a:off x="4231900" y="1706950"/>
            <a:ext cx="1620900" cy="62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root2zbs</a:t>
            </a:r>
            <a:endParaRPr/>
          </a:p>
        </p:txBody>
      </p:sp>
      <p:cxnSp>
        <p:nvCxnSpPr>
          <p:cNvPr id="490" name="Google Shape;490;p39"/>
          <p:cNvCxnSpPr>
            <a:stCxn id="491" idx="2"/>
            <a:endCxn id="492" idx="0"/>
          </p:cNvCxnSpPr>
          <p:nvPr/>
        </p:nvCxnSpPr>
        <p:spPr>
          <a:xfrm>
            <a:off x="5042350" y="3132450"/>
            <a:ext cx="8100" cy="207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93" name="Google Shape;493;p39"/>
          <p:cNvSpPr/>
          <p:nvPr/>
        </p:nvSpPr>
        <p:spPr>
          <a:xfrm>
            <a:off x="4239850" y="4170288"/>
            <a:ext cx="1620900" cy="62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Cosmic muon analysis</a:t>
            </a:r>
            <a:endParaRPr/>
          </a:p>
        </p:txBody>
      </p:sp>
      <p:sp>
        <p:nvSpPr>
          <p:cNvPr id="494" name="Google Shape;494;p39"/>
          <p:cNvSpPr/>
          <p:nvPr/>
        </p:nvSpPr>
        <p:spPr>
          <a:xfrm>
            <a:off x="6739075" y="2330350"/>
            <a:ext cx="1620900" cy="62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MC-MC comparaison</a:t>
            </a:r>
            <a:endParaRPr/>
          </a:p>
        </p:txBody>
      </p:sp>
      <p:sp>
        <p:nvSpPr>
          <p:cNvPr id="491" name="Google Shape;491;p39"/>
          <p:cNvSpPr/>
          <p:nvPr/>
        </p:nvSpPr>
        <p:spPr>
          <a:xfrm>
            <a:off x="4231900" y="2509050"/>
            <a:ext cx="1620900" cy="62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fiTQun (SKDETSIM tuning) </a:t>
            </a:r>
            <a:endParaRPr/>
          </a:p>
        </p:txBody>
      </p:sp>
      <p:cxnSp>
        <p:nvCxnSpPr>
          <p:cNvPr id="495" name="Google Shape;495;p39"/>
          <p:cNvCxnSpPr>
            <a:stCxn id="489" idx="2"/>
            <a:endCxn id="491" idx="0"/>
          </p:cNvCxnSpPr>
          <p:nvPr/>
        </p:nvCxnSpPr>
        <p:spPr>
          <a:xfrm>
            <a:off x="5042350" y="2330350"/>
            <a:ext cx="0" cy="178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92" name="Google Shape;492;p39"/>
          <p:cNvSpPr/>
          <p:nvPr/>
        </p:nvSpPr>
        <p:spPr>
          <a:xfrm>
            <a:off x="4239850" y="3339675"/>
            <a:ext cx="1620900" cy="62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zbs2root </a:t>
            </a:r>
            <a:endParaRPr/>
          </a:p>
        </p:txBody>
      </p:sp>
      <p:pic>
        <p:nvPicPr>
          <p:cNvPr id="497" name="Google Shape;497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76400" y="68249"/>
            <a:ext cx="2430075" cy="18660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8" name="Google Shape;498;p39"/>
          <p:cNvCxnSpPr>
            <a:stCxn id="489" idx="3"/>
          </p:cNvCxnSpPr>
          <p:nvPr/>
        </p:nvCxnSpPr>
        <p:spPr>
          <a:xfrm rot="10800000" flipH="1">
            <a:off x="5852800" y="86650"/>
            <a:ext cx="606900" cy="1932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99" name="Google Shape;499;p39"/>
          <p:cNvCxnSpPr>
            <a:stCxn id="489" idx="3"/>
          </p:cNvCxnSpPr>
          <p:nvPr/>
        </p:nvCxnSpPr>
        <p:spPr>
          <a:xfrm rot="10800000" flipH="1">
            <a:off x="5852800" y="1939750"/>
            <a:ext cx="641400" cy="78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00" name="Google Shape;500;p39"/>
          <p:cNvSpPr/>
          <p:nvPr/>
        </p:nvSpPr>
        <p:spPr>
          <a:xfrm>
            <a:off x="6960100" y="-8650"/>
            <a:ext cx="15123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Superscan</a:t>
            </a:r>
            <a:endParaRPr/>
          </a:p>
        </p:txBody>
      </p:sp>
      <p:cxnSp>
        <p:nvCxnSpPr>
          <p:cNvPr id="501" name="Google Shape;501;p39"/>
          <p:cNvCxnSpPr>
            <a:stCxn id="492" idx="2"/>
            <a:endCxn id="493" idx="0"/>
          </p:cNvCxnSpPr>
          <p:nvPr/>
        </p:nvCxnSpPr>
        <p:spPr>
          <a:xfrm>
            <a:off x="5050300" y="3963075"/>
            <a:ext cx="0" cy="207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502" name="Google Shape;502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6325" y="3340142"/>
            <a:ext cx="2810950" cy="1803359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p39"/>
          <p:cNvSpPr/>
          <p:nvPr/>
        </p:nvSpPr>
        <p:spPr>
          <a:xfrm>
            <a:off x="1222050" y="3287288"/>
            <a:ext cx="2582700" cy="3303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Muon reconstructed energy</a:t>
            </a:r>
            <a:endParaRPr/>
          </a:p>
        </p:txBody>
      </p:sp>
      <p:pic>
        <p:nvPicPr>
          <p:cNvPr id="504" name="Google Shape;504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43325" y="3195144"/>
            <a:ext cx="2890800" cy="1932631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39"/>
          <p:cNvSpPr/>
          <p:nvPr/>
        </p:nvSpPr>
        <p:spPr>
          <a:xfrm>
            <a:off x="6258175" y="3133613"/>
            <a:ext cx="2582700" cy="3303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Distance from nearest wall</a:t>
            </a:r>
            <a:endParaRPr/>
          </a:p>
        </p:txBody>
      </p:sp>
      <p:cxnSp>
        <p:nvCxnSpPr>
          <p:cNvPr id="506" name="Google Shape;506;p39"/>
          <p:cNvCxnSpPr>
            <a:stCxn id="493" idx="1"/>
          </p:cNvCxnSpPr>
          <p:nvPr/>
        </p:nvCxnSpPr>
        <p:spPr>
          <a:xfrm rot="10800000">
            <a:off x="3983050" y="3342288"/>
            <a:ext cx="256800" cy="11397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07" name="Google Shape;507;p39"/>
          <p:cNvCxnSpPr>
            <a:stCxn id="493" idx="1"/>
          </p:cNvCxnSpPr>
          <p:nvPr/>
        </p:nvCxnSpPr>
        <p:spPr>
          <a:xfrm flipH="1">
            <a:off x="3983050" y="4481988"/>
            <a:ext cx="256800" cy="678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08" name="Google Shape;508;p39"/>
          <p:cNvCxnSpPr>
            <a:stCxn id="494" idx="2"/>
          </p:cNvCxnSpPr>
          <p:nvPr/>
        </p:nvCxnSpPr>
        <p:spPr>
          <a:xfrm>
            <a:off x="7549525" y="2953750"/>
            <a:ext cx="1408200" cy="2154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09" name="Google Shape;509;p39"/>
          <p:cNvCxnSpPr>
            <a:stCxn id="494" idx="2"/>
          </p:cNvCxnSpPr>
          <p:nvPr/>
        </p:nvCxnSpPr>
        <p:spPr>
          <a:xfrm flipH="1">
            <a:off x="6247225" y="2953750"/>
            <a:ext cx="1302300" cy="1635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10" name="Google Shape;510;p39"/>
          <p:cNvCxnSpPr>
            <a:stCxn id="493" idx="3"/>
            <a:endCxn id="494" idx="1"/>
          </p:cNvCxnSpPr>
          <p:nvPr/>
        </p:nvCxnSpPr>
        <p:spPr>
          <a:xfrm rot="10800000" flipH="1">
            <a:off x="5860750" y="2642088"/>
            <a:ext cx="878400" cy="1839900"/>
          </a:xfrm>
          <a:prstGeom prst="bentConnector3">
            <a:avLst>
              <a:gd name="adj1" fmla="val 2284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0"/>
          <p:cNvSpPr txBox="1">
            <a:spLocks noGrp="1"/>
          </p:cNvSpPr>
          <p:nvPr>
            <p:ph type="title"/>
          </p:nvPr>
        </p:nvSpPr>
        <p:spPr>
          <a:xfrm>
            <a:off x="387900" y="71400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SKG4 local coordinates system</a:t>
            </a:r>
            <a:endParaRPr/>
          </a:p>
        </p:txBody>
      </p:sp>
      <p:sp>
        <p:nvSpPr>
          <p:cNvPr id="516" name="Google Shape;516;p40"/>
          <p:cNvSpPr txBox="1">
            <a:spLocks noGrp="1"/>
          </p:cNvSpPr>
          <p:nvPr>
            <p:ph type="body" idx="1"/>
          </p:nvPr>
        </p:nvSpPr>
        <p:spPr>
          <a:xfrm>
            <a:off x="124275" y="695850"/>
            <a:ext cx="70368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CA"/>
              <a:t>S and P designation are in terms of the plane of incidence of the photon (parallel vs perpendicular)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CA"/>
              <a:t>Done for incoming photons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CA"/>
              <a:t>Calculate incidence plane angle and randomize s or p polarization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CA"/>
              <a:t>At the center no s or p polarization</a:t>
            </a:r>
            <a:endParaRPr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9234B5F-1B49-4B49-8666-E5B675F33DD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27</a:t>
            </a:fld>
            <a:endParaRPr lang="en-CA"/>
          </a:p>
        </p:txBody>
      </p:sp>
      <p:pic>
        <p:nvPicPr>
          <p:cNvPr id="517" name="Google Shape;51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19450" y="2289313"/>
            <a:ext cx="4420501" cy="2787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8" name="Google Shape;518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850" y="2942748"/>
            <a:ext cx="3444900" cy="21345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19" name="Google Shape;519;p40"/>
          <p:cNvCxnSpPr/>
          <p:nvPr/>
        </p:nvCxnSpPr>
        <p:spPr>
          <a:xfrm>
            <a:off x="2354275" y="3210375"/>
            <a:ext cx="0" cy="1305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20" name="Google Shape;520;p40"/>
          <p:cNvSpPr/>
          <p:nvPr/>
        </p:nvSpPr>
        <p:spPr>
          <a:xfrm>
            <a:off x="4784500" y="2437125"/>
            <a:ext cx="3493500" cy="3315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21" name="Google Shape;521;p40"/>
          <p:cNvCxnSpPr>
            <a:endCxn id="520" idx="1"/>
          </p:cNvCxnSpPr>
          <p:nvPr/>
        </p:nvCxnSpPr>
        <p:spPr>
          <a:xfrm rot="10800000" flipH="1">
            <a:off x="2381800" y="2602875"/>
            <a:ext cx="2402700" cy="18570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22" name="Google Shape;522;p40"/>
          <p:cNvSpPr/>
          <p:nvPr/>
        </p:nvSpPr>
        <p:spPr>
          <a:xfrm>
            <a:off x="4611900" y="3686750"/>
            <a:ext cx="4420500" cy="9183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8" name="Google Shape;52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9237" y="3287775"/>
            <a:ext cx="2995776" cy="1783875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41"/>
          <p:cNvSpPr txBox="1">
            <a:spLocks noGrp="1"/>
          </p:cNvSpPr>
          <p:nvPr>
            <p:ph type="title"/>
          </p:nvPr>
        </p:nvSpPr>
        <p:spPr>
          <a:xfrm>
            <a:off x="387900" y="80800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Absorption coefficient</a:t>
            </a:r>
            <a:endParaRPr/>
          </a:p>
        </p:txBody>
      </p:sp>
      <p:sp>
        <p:nvSpPr>
          <p:cNvPr id="530" name="Google Shape;530;p41"/>
          <p:cNvSpPr txBox="1">
            <a:spLocks noGrp="1"/>
          </p:cNvSpPr>
          <p:nvPr>
            <p:ph type="body" idx="1"/>
          </p:nvPr>
        </p:nvSpPr>
        <p:spPr>
          <a:xfrm>
            <a:off x="311950" y="1213675"/>
            <a:ext cx="2461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CA"/>
              <a:t>Initial conditions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CA"/>
              <a:t>X polarization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CA"/>
              <a:t>See effect of p vs s polarization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CA"/>
              <a:t>See the maximum predicted</a:t>
            </a:r>
            <a:endParaRPr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386AB0C-78E6-7E45-A768-EA1433C893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28</a:t>
            </a:fld>
            <a:endParaRPr lang="en-CA"/>
          </a:p>
        </p:txBody>
      </p:sp>
      <p:pic>
        <p:nvPicPr>
          <p:cNvPr id="531" name="Google Shape;53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49025" y="3215925"/>
            <a:ext cx="3202475" cy="1927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04250" y="1095749"/>
            <a:ext cx="3010151" cy="21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Google Shape;533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84300" y="1265475"/>
            <a:ext cx="2802500" cy="1989775"/>
          </a:xfrm>
          <a:prstGeom prst="rect">
            <a:avLst/>
          </a:prstGeom>
          <a:noFill/>
          <a:ln>
            <a:noFill/>
          </a:ln>
        </p:spPr>
      </p:pic>
      <p:sp>
        <p:nvSpPr>
          <p:cNvPr id="534" name="Google Shape;534;p41"/>
          <p:cNvSpPr/>
          <p:nvPr/>
        </p:nvSpPr>
        <p:spPr>
          <a:xfrm>
            <a:off x="3891525" y="3044675"/>
            <a:ext cx="1525800" cy="538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S polarization</a:t>
            </a:r>
            <a:endParaRPr/>
          </a:p>
        </p:txBody>
      </p:sp>
      <p:sp>
        <p:nvSpPr>
          <p:cNvPr id="535" name="Google Shape;535;p41"/>
          <p:cNvSpPr/>
          <p:nvPr/>
        </p:nvSpPr>
        <p:spPr>
          <a:xfrm>
            <a:off x="7026450" y="2989950"/>
            <a:ext cx="1525800" cy="538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 polarization</a:t>
            </a:r>
            <a:endParaRPr/>
          </a:p>
        </p:txBody>
      </p:sp>
      <p:pic>
        <p:nvPicPr>
          <p:cNvPr id="536" name="Google Shape;536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3308865"/>
            <a:ext cx="2849025" cy="174169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7" name="Google Shape;537;p41"/>
          <p:cNvCxnSpPr/>
          <p:nvPr/>
        </p:nvCxnSpPr>
        <p:spPr>
          <a:xfrm>
            <a:off x="1829575" y="4190750"/>
            <a:ext cx="483300" cy="138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38" name="Google Shape;538;p41"/>
          <p:cNvCxnSpPr/>
          <p:nvPr/>
        </p:nvCxnSpPr>
        <p:spPr>
          <a:xfrm rot="10800000" flipH="1">
            <a:off x="3931225" y="1408450"/>
            <a:ext cx="660000" cy="5052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39" name="Google Shape;539;p41"/>
          <p:cNvCxnSpPr/>
          <p:nvPr/>
        </p:nvCxnSpPr>
        <p:spPr>
          <a:xfrm rot="10800000" flipH="1">
            <a:off x="7504675" y="1663800"/>
            <a:ext cx="262500" cy="9045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44"/>
          <p:cNvSpPr txBox="1">
            <a:spLocks noGrp="1"/>
          </p:cNvSpPr>
          <p:nvPr>
            <p:ph type="title"/>
          </p:nvPr>
        </p:nvSpPr>
        <p:spPr>
          <a:xfrm>
            <a:off x="319475" y="172275"/>
            <a:ext cx="3523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Potential study</a:t>
            </a:r>
            <a:endParaRPr/>
          </a:p>
        </p:txBody>
      </p:sp>
      <p:sp>
        <p:nvSpPr>
          <p:cNvPr id="573" name="Google Shape;573;p44"/>
          <p:cNvSpPr txBox="1">
            <a:spLocks noGrp="1"/>
          </p:cNvSpPr>
          <p:nvPr>
            <p:ph type="body" idx="1"/>
          </p:nvPr>
        </p:nvSpPr>
        <p:spPr>
          <a:xfrm>
            <a:off x="71550" y="920813"/>
            <a:ext cx="37155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CA"/>
              <a:t>Angular scan (60˚) + magnetic field</a:t>
            </a:r>
            <a:endParaRPr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CA"/>
              <a:t>Angular response move region of high efficiency</a:t>
            </a:r>
            <a:endParaRPr/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CA"/>
              <a:t>Same position but deformed ?</a:t>
            </a:r>
            <a:endParaRPr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CA"/>
              <a:t>Highest possible resolution (0.5cm)</a:t>
            </a:r>
            <a:endParaRPr/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CA"/>
              <a:t>Clearly see the effect of the temperature variations</a:t>
            </a:r>
            <a:endParaRPr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CA"/>
              <a:t>In terms of gantry position</a:t>
            </a:r>
            <a:endParaRPr/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CA"/>
              <a:t>Off center scan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6EED49D-F294-9941-8614-FDB7C059DC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29</a:t>
            </a:fld>
            <a:endParaRPr lang="en-CA"/>
          </a:p>
        </p:txBody>
      </p:sp>
      <p:pic>
        <p:nvPicPr>
          <p:cNvPr id="574" name="Google Shape;574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12951" y="0"/>
            <a:ext cx="2731049" cy="25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5" name="Google Shape;575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46650" y="2605225"/>
            <a:ext cx="2521913" cy="2338676"/>
          </a:xfrm>
          <a:prstGeom prst="rect">
            <a:avLst/>
          </a:prstGeom>
          <a:noFill/>
          <a:ln>
            <a:noFill/>
          </a:ln>
        </p:spPr>
      </p:pic>
      <p:sp>
        <p:nvSpPr>
          <p:cNvPr id="576" name="Google Shape;576;p44"/>
          <p:cNvSpPr/>
          <p:nvPr/>
        </p:nvSpPr>
        <p:spPr>
          <a:xfrm>
            <a:off x="7019850" y="20225"/>
            <a:ext cx="1537500" cy="5463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+100mG in Y direction</a:t>
            </a:r>
            <a:endParaRPr/>
          </a:p>
        </p:txBody>
      </p:sp>
      <p:sp>
        <p:nvSpPr>
          <p:cNvPr id="577" name="Google Shape;577;p44"/>
          <p:cNvSpPr/>
          <p:nvPr/>
        </p:nvSpPr>
        <p:spPr>
          <a:xfrm>
            <a:off x="6875550" y="2472125"/>
            <a:ext cx="1537500" cy="5463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+100mG in X direction</a:t>
            </a:r>
            <a:endParaRPr/>
          </a:p>
        </p:txBody>
      </p:sp>
      <p:pic>
        <p:nvPicPr>
          <p:cNvPr id="578" name="Google Shape;578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87044" y="-12"/>
            <a:ext cx="2625900" cy="2391712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44"/>
          <p:cNvSpPr/>
          <p:nvPr/>
        </p:nvSpPr>
        <p:spPr>
          <a:xfrm>
            <a:off x="4331250" y="20225"/>
            <a:ext cx="1537500" cy="5463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+100mG in Y direction</a:t>
            </a:r>
            <a:endParaRPr/>
          </a:p>
        </p:txBody>
      </p:sp>
      <p:pic>
        <p:nvPicPr>
          <p:cNvPr id="580" name="Google Shape;580;p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91025" y="2664387"/>
            <a:ext cx="2521925" cy="2279513"/>
          </a:xfrm>
          <a:prstGeom prst="rect">
            <a:avLst/>
          </a:prstGeom>
          <a:noFill/>
          <a:ln>
            <a:noFill/>
          </a:ln>
        </p:spPr>
      </p:pic>
      <p:sp>
        <p:nvSpPr>
          <p:cNvPr id="581" name="Google Shape;581;p44"/>
          <p:cNvSpPr/>
          <p:nvPr/>
        </p:nvSpPr>
        <p:spPr>
          <a:xfrm>
            <a:off x="4383238" y="2500025"/>
            <a:ext cx="1537500" cy="5463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+100mG in X direction</a:t>
            </a:r>
            <a:endParaRPr/>
          </a:p>
        </p:txBody>
      </p:sp>
      <p:sp>
        <p:nvSpPr>
          <p:cNvPr id="582" name="Google Shape;582;p44"/>
          <p:cNvSpPr/>
          <p:nvPr/>
        </p:nvSpPr>
        <p:spPr>
          <a:xfrm>
            <a:off x="8373325" y="1073700"/>
            <a:ext cx="303000" cy="11343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3" name="Google Shape;583;p44"/>
          <p:cNvSpPr/>
          <p:nvPr/>
        </p:nvSpPr>
        <p:spPr>
          <a:xfrm>
            <a:off x="8326575" y="3581375"/>
            <a:ext cx="303000" cy="11343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4" name="Google Shape;584;p44"/>
          <p:cNvSpPr/>
          <p:nvPr/>
        </p:nvSpPr>
        <p:spPr>
          <a:xfrm>
            <a:off x="7490125" y="4715675"/>
            <a:ext cx="1307400" cy="4278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Gantry X position</a:t>
            </a:r>
            <a:endParaRPr/>
          </a:p>
        </p:txBody>
      </p:sp>
      <p:sp>
        <p:nvSpPr>
          <p:cNvPr id="585" name="Google Shape;585;p44"/>
          <p:cNvSpPr txBox="1"/>
          <p:nvPr/>
        </p:nvSpPr>
        <p:spPr>
          <a:xfrm>
            <a:off x="1043725" y="4371488"/>
            <a:ext cx="366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𝞍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586" name="Google Shape;586;p44"/>
          <p:cNvCxnSpPr/>
          <p:nvPr/>
        </p:nvCxnSpPr>
        <p:spPr>
          <a:xfrm rot="10800000">
            <a:off x="1006700" y="3709950"/>
            <a:ext cx="0" cy="13671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587" name="Google Shape;587;p44"/>
          <p:cNvCxnSpPr/>
          <p:nvPr/>
        </p:nvCxnSpPr>
        <p:spPr>
          <a:xfrm flipH="1">
            <a:off x="1027500" y="4062150"/>
            <a:ext cx="1173600" cy="10218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88" name="Google Shape;588;p44"/>
          <p:cNvSpPr txBox="1"/>
          <p:nvPr/>
        </p:nvSpPr>
        <p:spPr>
          <a:xfrm>
            <a:off x="827150" y="3427300"/>
            <a:ext cx="400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N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9" name="Google Shape;589;p44"/>
          <p:cNvSpPr txBox="1"/>
          <p:nvPr/>
        </p:nvSpPr>
        <p:spPr>
          <a:xfrm>
            <a:off x="1648775" y="3751375"/>
            <a:ext cx="864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Z axis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0" name="Google Shape;590;p44"/>
          <p:cNvSpPr/>
          <p:nvPr/>
        </p:nvSpPr>
        <p:spPr>
          <a:xfrm>
            <a:off x="803000" y="4704200"/>
            <a:ext cx="448800" cy="310800"/>
          </a:xfrm>
          <a:prstGeom prst="arc">
            <a:avLst>
              <a:gd name="adj1" fmla="val 16200000"/>
              <a:gd name="adj2" fmla="val 0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/>
          <p:nvPr/>
        </p:nvSpPr>
        <p:spPr>
          <a:xfrm rot="-5400000">
            <a:off x="2708760" y="887056"/>
            <a:ext cx="3469237" cy="24855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/>
              <a:t>x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5737250" y="3217275"/>
            <a:ext cx="3360900" cy="18465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5902950" y="34525"/>
            <a:ext cx="3207600" cy="29490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50025" y="3009100"/>
            <a:ext cx="2980800" cy="21021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310350" y="1107300"/>
            <a:ext cx="2388900" cy="18465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5"/>
          <p:cNvSpPr/>
          <p:nvPr/>
        </p:nvSpPr>
        <p:spPr>
          <a:xfrm>
            <a:off x="444750" y="1420050"/>
            <a:ext cx="2120100" cy="1462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5"/>
          <p:cNvSpPr txBox="1">
            <a:spLocks noGrp="1"/>
          </p:cNvSpPr>
          <p:nvPr>
            <p:ph type="title"/>
          </p:nvPr>
        </p:nvSpPr>
        <p:spPr>
          <a:xfrm>
            <a:off x="24150" y="-93875"/>
            <a:ext cx="5350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Super-</a:t>
            </a:r>
            <a:r>
              <a:rPr lang="en-GB" dirty="0" err="1"/>
              <a:t>Kamiokande</a:t>
            </a:r>
            <a:r>
              <a:rPr lang="en-GB" dirty="0"/>
              <a:t> experiment</a:t>
            </a:r>
            <a:endParaRPr dirty="0"/>
          </a:p>
        </p:txBody>
      </p:sp>
      <p:sp>
        <p:nvSpPr>
          <p:cNvPr id="24" name="Google Shape;93;p15">
            <a:extLst>
              <a:ext uri="{FF2B5EF4-FFF2-40B4-BE49-F238E27FC236}">
                <a16:creationId xmlns:a16="http://schemas.microsoft.com/office/drawing/2014/main" id="{72940881-7F3B-3B45-878C-4EDAB02F1A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013" y="395188"/>
            <a:ext cx="3017885" cy="16385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171450" indent="-171450">
              <a:lnSpc>
                <a:spcPct val="105000"/>
              </a:lnSpc>
              <a:buClr>
                <a:schemeClr val="tx1"/>
              </a:buClr>
            </a:pPr>
            <a:r>
              <a:rPr lang="en-GB" sz="12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sym typeface="Average"/>
              </a:rPr>
              <a:t>Goals: Detect neutrino mixing parameters, proton decay, search for dark matter</a:t>
            </a:r>
          </a:p>
          <a:p>
            <a:pPr marL="171450" indent="-171450">
              <a:lnSpc>
                <a:spcPct val="105000"/>
              </a:lnSpc>
            </a:pPr>
            <a:endParaRPr lang="fr-CA" sz="700" dirty="0">
              <a:latin typeface="Arial"/>
              <a:ea typeface="Arial"/>
              <a:cs typeface="Arial"/>
              <a:sym typeface="Arial"/>
            </a:endParaRPr>
          </a:p>
          <a:p>
            <a:pPr marL="171450" indent="-171450">
              <a:lnSpc>
                <a:spcPct val="105000"/>
              </a:lnSpc>
            </a:pPr>
            <a:endParaRPr lang="fr-CA" sz="700" dirty="0">
              <a:latin typeface="Arial"/>
              <a:ea typeface="Arial"/>
              <a:cs typeface="Arial"/>
              <a:sym typeface="Arial"/>
            </a:endParaRPr>
          </a:p>
          <a:p>
            <a:pPr marL="171450" indent="-171450">
              <a:lnSpc>
                <a:spcPct val="105000"/>
              </a:lnSpc>
            </a:pPr>
            <a:endParaRPr lang="fr-CA" sz="700" dirty="0">
              <a:latin typeface="Arial"/>
              <a:ea typeface="Arial"/>
              <a:cs typeface="Arial"/>
              <a:sym typeface="Arial"/>
            </a:endParaRPr>
          </a:p>
          <a:p>
            <a:pPr marL="171450" indent="-171450">
              <a:lnSpc>
                <a:spcPct val="105000"/>
              </a:lnSpc>
            </a:pPr>
            <a:endParaRPr lang="fr-CA" sz="700" dirty="0">
              <a:latin typeface="Arial"/>
              <a:ea typeface="Arial"/>
              <a:cs typeface="Arial"/>
              <a:sym typeface="Arial"/>
            </a:endParaRPr>
          </a:p>
          <a:p>
            <a:pPr marL="171450" indent="-171450">
              <a:lnSpc>
                <a:spcPct val="105000"/>
              </a:lnSpc>
            </a:pPr>
            <a:endParaRPr lang="fr-CA" sz="700" dirty="0">
              <a:latin typeface="Arial"/>
              <a:ea typeface="Arial"/>
              <a:cs typeface="Arial"/>
              <a:sym typeface="Arial"/>
            </a:endParaRPr>
          </a:p>
          <a:p>
            <a:pPr marL="171450" indent="-171450">
              <a:lnSpc>
                <a:spcPct val="105000"/>
              </a:lnSpc>
            </a:pPr>
            <a:endParaRPr lang="fr-CA" sz="700" dirty="0"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lnSpc>
                <a:spcPct val="105000"/>
              </a:lnSpc>
              <a:buNone/>
            </a:pPr>
            <a:r>
              <a:rPr lang="fr-CA" sz="700" dirty="0">
                <a:latin typeface="Arial"/>
                <a:ea typeface="Arial"/>
                <a:cs typeface="Arial"/>
                <a:sym typeface="Arial"/>
              </a:rPr>
              <a:t>	</a:t>
            </a:r>
            <a:endParaRPr sz="7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7226724-E130-5C4E-A6B6-81B8AE3BC1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3</a:t>
            </a:fld>
            <a:endParaRPr lang="en-CA"/>
          </a:p>
        </p:txBody>
      </p:sp>
      <p:sp>
        <p:nvSpPr>
          <p:cNvPr id="85" name="Google Shape;85;p15"/>
          <p:cNvSpPr txBox="1"/>
          <p:nvPr/>
        </p:nvSpPr>
        <p:spPr>
          <a:xfrm>
            <a:off x="50013" y="2983400"/>
            <a:ext cx="4245000" cy="63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~11,000 photo-multiplier tube (PMT)</a:t>
            </a: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86" name="Google Shape;86;p15"/>
          <p:cNvSpPr txBox="1"/>
          <p:nvPr/>
        </p:nvSpPr>
        <p:spPr>
          <a:xfrm>
            <a:off x="6064300" y="-17650"/>
            <a:ext cx="23058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Super-Kamiokande</a:t>
            </a: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87" name="Google Shape;8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9900" y="313300"/>
            <a:ext cx="2856049" cy="2503799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5"/>
          <p:cNvSpPr txBox="1"/>
          <p:nvPr/>
        </p:nvSpPr>
        <p:spPr>
          <a:xfrm>
            <a:off x="3307429" y="366950"/>
            <a:ext cx="2744400" cy="9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Neutrino events creating </a:t>
            </a:r>
            <a:r>
              <a:rPr lang="en-GB" dirty="0" err="1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cherenkov</a:t>
            </a:r>
            <a:r>
              <a:rPr lang="en-GB" dirty="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 radiation</a:t>
            </a:r>
            <a:endParaRPr dirty="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91" name="Google Shape;91;p15"/>
          <p:cNvPicPr preferRelativeResize="0"/>
          <p:nvPr/>
        </p:nvPicPr>
        <p:blipFill rotWithShape="1">
          <a:blip r:embed="rId4">
            <a:alphaModFix/>
          </a:blip>
          <a:srcRect l="26970" r="11370"/>
          <a:stretch/>
        </p:blipFill>
        <p:spPr>
          <a:xfrm>
            <a:off x="5845138" y="3474675"/>
            <a:ext cx="3145127" cy="1497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4394" y="1321550"/>
            <a:ext cx="2512062" cy="16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350" y="3383650"/>
            <a:ext cx="2512047" cy="1679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22054" y="910439"/>
            <a:ext cx="2269926" cy="2807061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5"/>
          <p:cNvSpPr txBox="1"/>
          <p:nvPr/>
        </p:nvSpPr>
        <p:spPr>
          <a:xfrm>
            <a:off x="6405025" y="3151825"/>
            <a:ext cx="23058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Neutrino events</a:t>
            </a: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725025" y="1027650"/>
            <a:ext cx="23058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Neutrino interaction</a:t>
            </a:r>
            <a:endParaRPr dirty="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1" name="Google Shape;135;p18">
            <a:extLst>
              <a:ext uri="{FF2B5EF4-FFF2-40B4-BE49-F238E27FC236}">
                <a16:creationId xmlns:a16="http://schemas.microsoft.com/office/drawing/2014/main" id="{DA3C877D-644E-F847-9F8D-B93C5CAF2BCF}"/>
              </a:ext>
            </a:extLst>
          </p:cNvPr>
          <p:cNvSpPr/>
          <p:nvPr/>
        </p:nvSpPr>
        <p:spPr>
          <a:xfrm>
            <a:off x="2999761" y="4034462"/>
            <a:ext cx="2708400" cy="8442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Google Shape;154;p18">
            <a:extLst>
              <a:ext uri="{FF2B5EF4-FFF2-40B4-BE49-F238E27FC236}">
                <a16:creationId xmlns:a16="http://schemas.microsoft.com/office/drawing/2014/main" id="{AFCA2BDA-E952-EC45-953E-C18FE338867B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053906" y="4080581"/>
            <a:ext cx="2667432" cy="7334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 animBg="1"/>
      <p:bldP spid="80" grpId="0" animBg="1"/>
      <p:bldP spid="81" grpId="0" animBg="1"/>
      <p:bldP spid="82" grpId="1" animBg="1"/>
      <p:bldP spid="83" grpId="0" animBg="1"/>
      <p:bldP spid="85" grpId="0"/>
      <p:bldP spid="86" grpId="0"/>
      <p:bldP spid="88" grpId="0"/>
      <p:bldP spid="95" grpId="0"/>
      <p:bldP spid="96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46"/>
          <p:cNvSpPr txBox="1">
            <a:spLocks noGrp="1"/>
          </p:cNvSpPr>
          <p:nvPr>
            <p:ph type="title"/>
          </p:nvPr>
        </p:nvSpPr>
        <p:spPr>
          <a:xfrm>
            <a:off x="244425" y="238025"/>
            <a:ext cx="41250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Compensation of the magnetic field</a:t>
            </a:r>
            <a:endParaRPr/>
          </a:p>
        </p:txBody>
      </p:sp>
      <p:sp>
        <p:nvSpPr>
          <p:cNvPr id="613" name="Google Shape;613;p46"/>
          <p:cNvSpPr txBox="1">
            <a:spLocks noGrp="1"/>
          </p:cNvSpPr>
          <p:nvPr>
            <p:ph type="body" idx="1"/>
          </p:nvPr>
        </p:nvSpPr>
        <p:spPr>
          <a:xfrm>
            <a:off x="-31775" y="924125"/>
            <a:ext cx="3964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CA"/>
              <a:t>Compensated to 0 but also different offset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CA"/>
              <a:t>Input from Super-K magnetic field measurements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CA"/>
              <a:t>Seems to work within 20mG or so 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CA"/>
              <a:t>Z direction has a larger gradient</a:t>
            </a:r>
            <a:endParaRPr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33C736B-ABDE-594D-82A0-4D004CAE41A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30</a:t>
            </a:fld>
            <a:endParaRPr lang="en-CA"/>
          </a:p>
        </p:txBody>
      </p:sp>
      <p:pic>
        <p:nvPicPr>
          <p:cNvPr id="614" name="Google Shape;614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8675" y="311686"/>
            <a:ext cx="4517450" cy="219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" name="Google Shape;615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84450" y="2934067"/>
            <a:ext cx="2434250" cy="2121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6" name="Google Shape;616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50200" y="2934076"/>
            <a:ext cx="2434250" cy="2121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7" name="Google Shape;617;p4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66275" y="2927755"/>
            <a:ext cx="2483925" cy="2134121"/>
          </a:xfrm>
          <a:prstGeom prst="rect">
            <a:avLst/>
          </a:prstGeom>
          <a:noFill/>
          <a:ln>
            <a:noFill/>
          </a:ln>
        </p:spPr>
      </p:pic>
      <p:sp>
        <p:nvSpPr>
          <p:cNvPr id="618" name="Google Shape;618;p46"/>
          <p:cNvSpPr/>
          <p:nvPr/>
        </p:nvSpPr>
        <p:spPr>
          <a:xfrm>
            <a:off x="1751900" y="2854100"/>
            <a:ext cx="15918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/>
              <a:t>B</a:t>
            </a:r>
            <a:r>
              <a:rPr lang="en-CA" sz="1000" baseline="-25000"/>
              <a:t>x </a:t>
            </a:r>
            <a:r>
              <a:rPr lang="en-CA" sz="1000"/>
              <a:t>[mG]</a:t>
            </a:r>
            <a:endParaRPr sz="1000"/>
          </a:p>
        </p:txBody>
      </p:sp>
      <p:sp>
        <p:nvSpPr>
          <p:cNvPr id="619" name="Google Shape;619;p46"/>
          <p:cNvSpPr/>
          <p:nvPr/>
        </p:nvSpPr>
        <p:spPr>
          <a:xfrm>
            <a:off x="4190300" y="2854100"/>
            <a:ext cx="15918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/>
              <a:t>B</a:t>
            </a:r>
            <a:r>
              <a:rPr lang="en-CA" sz="1000" baseline="-25000"/>
              <a:t>y </a:t>
            </a:r>
            <a:r>
              <a:rPr lang="en-CA" sz="1000"/>
              <a:t>[mG]</a:t>
            </a:r>
            <a:endParaRPr sz="1000"/>
          </a:p>
        </p:txBody>
      </p:sp>
      <p:sp>
        <p:nvSpPr>
          <p:cNvPr id="620" name="Google Shape;620;p46"/>
          <p:cNvSpPr/>
          <p:nvPr/>
        </p:nvSpPr>
        <p:spPr>
          <a:xfrm>
            <a:off x="6628700" y="2854100"/>
            <a:ext cx="15918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/>
              <a:t>B</a:t>
            </a:r>
            <a:r>
              <a:rPr lang="en-CA" sz="1000" baseline="-25000"/>
              <a:t>z </a:t>
            </a:r>
            <a:r>
              <a:rPr lang="en-CA" sz="1000"/>
              <a:t>[mG]</a:t>
            </a:r>
            <a:endParaRPr sz="1000"/>
          </a:p>
        </p:txBody>
      </p:sp>
      <p:sp>
        <p:nvSpPr>
          <p:cNvPr id="621" name="Google Shape;621;p46"/>
          <p:cNvSpPr/>
          <p:nvPr/>
        </p:nvSpPr>
        <p:spPr>
          <a:xfrm>
            <a:off x="3245025" y="2510525"/>
            <a:ext cx="4330800" cy="3849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Example setting X=100mG, y=0mG, Z=0mG</a:t>
            </a:r>
            <a:endParaRPr/>
          </a:p>
        </p:txBody>
      </p:sp>
      <p:sp>
        <p:nvSpPr>
          <p:cNvPr id="622" name="Google Shape;622;p46"/>
          <p:cNvSpPr/>
          <p:nvPr/>
        </p:nvSpPr>
        <p:spPr>
          <a:xfrm>
            <a:off x="4572000" y="0"/>
            <a:ext cx="4330800" cy="3849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Compensation table</a:t>
            </a:r>
            <a:endParaRPr/>
          </a:p>
        </p:txBody>
      </p:sp>
      <p:sp>
        <p:nvSpPr>
          <p:cNvPr id="623" name="Google Shape;623;p46"/>
          <p:cNvSpPr/>
          <p:nvPr/>
        </p:nvSpPr>
        <p:spPr>
          <a:xfrm>
            <a:off x="2237525" y="4970900"/>
            <a:ext cx="548700" cy="1725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X[m]</a:t>
            </a:r>
            <a:endParaRPr sz="800"/>
          </a:p>
        </p:txBody>
      </p:sp>
      <p:sp>
        <p:nvSpPr>
          <p:cNvPr id="624" name="Google Shape;624;p46"/>
          <p:cNvSpPr/>
          <p:nvPr/>
        </p:nvSpPr>
        <p:spPr>
          <a:xfrm rot="-5400000">
            <a:off x="1095750" y="3860200"/>
            <a:ext cx="548700" cy="1869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Y[m]</a:t>
            </a:r>
            <a:endParaRPr sz="800"/>
          </a:p>
        </p:txBody>
      </p:sp>
      <p:sp>
        <p:nvSpPr>
          <p:cNvPr id="625" name="Google Shape;625;p46"/>
          <p:cNvSpPr/>
          <p:nvPr/>
        </p:nvSpPr>
        <p:spPr>
          <a:xfrm>
            <a:off x="4758675" y="4959250"/>
            <a:ext cx="548700" cy="1725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X[m]</a:t>
            </a:r>
            <a:endParaRPr sz="800"/>
          </a:p>
        </p:txBody>
      </p:sp>
      <p:sp>
        <p:nvSpPr>
          <p:cNvPr id="626" name="Google Shape;626;p46"/>
          <p:cNvSpPr/>
          <p:nvPr/>
        </p:nvSpPr>
        <p:spPr>
          <a:xfrm rot="-5400000">
            <a:off x="3599650" y="3871150"/>
            <a:ext cx="548700" cy="1650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Y[m]</a:t>
            </a:r>
            <a:endParaRPr sz="800"/>
          </a:p>
        </p:txBody>
      </p:sp>
      <p:sp>
        <p:nvSpPr>
          <p:cNvPr id="627" name="Google Shape;627;p46"/>
          <p:cNvSpPr/>
          <p:nvPr/>
        </p:nvSpPr>
        <p:spPr>
          <a:xfrm>
            <a:off x="7197075" y="4959250"/>
            <a:ext cx="548700" cy="1725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X[m]</a:t>
            </a:r>
            <a:endParaRPr sz="800"/>
          </a:p>
        </p:txBody>
      </p:sp>
      <p:sp>
        <p:nvSpPr>
          <p:cNvPr id="628" name="Google Shape;628;p46"/>
          <p:cNvSpPr/>
          <p:nvPr/>
        </p:nvSpPr>
        <p:spPr>
          <a:xfrm rot="-5400000">
            <a:off x="6038050" y="3871150"/>
            <a:ext cx="548700" cy="1650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Y[m]</a:t>
            </a:r>
            <a:endParaRPr sz="8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47"/>
          <p:cNvSpPr txBox="1">
            <a:spLocks noGrp="1"/>
          </p:cNvSpPr>
          <p:nvPr>
            <p:ph type="title"/>
          </p:nvPr>
        </p:nvSpPr>
        <p:spPr>
          <a:xfrm>
            <a:off x="387900" y="64500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No compensation effect</a:t>
            </a:r>
            <a:endParaRPr/>
          </a:p>
        </p:txBody>
      </p:sp>
      <p:sp>
        <p:nvSpPr>
          <p:cNvPr id="635" name="Google Shape;635;p47"/>
          <p:cNvSpPr txBox="1">
            <a:spLocks noGrp="1"/>
          </p:cNvSpPr>
          <p:nvPr>
            <p:ph type="body" idx="1"/>
          </p:nvPr>
        </p:nvSpPr>
        <p:spPr>
          <a:xfrm>
            <a:off x="387900" y="709149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CA"/>
              <a:t>Uncompensated magnetic field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CA"/>
              <a:t>DE plot were generated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CA"/>
              <a:t>Results looks good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CA"/>
              <a:t>Analysis pipeline is replicating previous results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CA"/>
              <a:t>All PMT are working as expected</a:t>
            </a:r>
            <a:endParaRPr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4265A50-1211-3C4C-8B98-2D5DEAD065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31</a:t>
            </a:fld>
            <a:endParaRPr lang="en-CA"/>
          </a:p>
        </p:txBody>
      </p:sp>
      <p:pic>
        <p:nvPicPr>
          <p:cNvPr id="636" name="Google Shape;636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8396" y="378400"/>
            <a:ext cx="3644250" cy="219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7" name="Google Shape;637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5193" y="2878675"/>
            <a:ext cx="3662732" cy="213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8" name="Google Shape;638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10696" y="2972332"/>
            <a:ext cx="3644250" cy="2138868"/>
          </a:xfrm>
          <a:prstGeom prst="rect">
            <a:avLst/>
          </a:prstGeom>
          <a:noFill/>
          <a:ln>
            <a:noFill/>
          </a:ln>
        </p:spPr>
      </p:pic>
      <p:sp>
        <p:nvSpPr>
          <p:cNvPr id="639" name="Google Shape;639;p47"/>
          <p:cNvSpPr/>
          <p:nvPr/>
        </p:nvSpPr>
        <p:spPr>
          <a:xfrm>
            <a:off x="2133350" y="2927300"/>
            <a:ext cx="1491300" cy="2763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Monitor PMT</a:t>
            </a:r>
            <a:endParaRPr/>
          </a:p>
        </p:txBody>
      </p:sp>
      <p:sp>
        <p:nvSpPr>
          <p:cNvPr id="640" name="Google Shape;640;p47"/>
          <p:cNvSpPr/>
          <p:nvPr/>
        </p:nvSpPr>
        <p:spPr>
          <a:xfrm>
            <a:off x="6416375" y="129875"/>
            <a:ext cx="1827000" cy="4590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Detection efficiency</a:t>
            </a:r>
            <a:endParaRPr/>
          </a:p>
        </p:txBody>
      </p:sp>
      <p:sp>
        <p:nvSpPr>
          <p:cNvPr id="641" name="Google Shape;641;p47"/>
          <p:cNvSpPr/>
          <p:nvPr/>
        </p:nvSpPr>
        <p:spPr>
          <a:xfrm>
            <a:off x="6023275" y="2571750"/>
            <a:ext cx="2876100" cy="4590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Detection efficiency (corrected)</a:t>
            </a:r>
            <a:endParaRPr/>
          </a:p>
        </p:txBody>
      </p:sp>
      <p:sp>
        <p:nvSpPr>
          <p:cNvPr id="642" name="Google Shape;642;p47"/>
          <p:cNvSpPr/>
          <p:nvPr/>
        </p:nvSpPr>
        <p:spPr>
          <a:xfrm>
            <a:off x="1160325" y="3680125"/>
            <a:ext cx="2770800" cy="13767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7"/>
          <p:cNvSpPr/>
          <p:nvPr/>
        </p:nvSpPr>
        <p:spPr>
          <a:xfrm>
            <a:off x="4864200" y="88025"/>
            <a:ext cx="4201800" cy="2365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7"/>
          <p:cNvSpPr/>
          <p:nvPr/>
        </p:nvSpPr>
        <p:spPr>
          <a:xfrm>
            <a:off x="4864200" y="2571750"/>
            <a:ext cx="4201800" cy="24513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7"/>
          <p:cNvSpPr txBox="1">
            <a:spLocks noGrp="1"/>
          </p:cNvSpPr>
          <p:nvPr>
            <p:ph type="title"/>
          </p:nvPr>
        </p:nvSpPr>
        <p:spPr>
          <a:xfrm>
            <a:off x="0" y="254550"/>
            <a:ext cx="46668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The magnetic field in Kamioka</a:t>
            </a:r>
            <a:endParaRPr/>
          </a:p>
        </p:txBody>
      </p:sp>
      <p:sp>
        <p:nvSpPr>
          <p:cNvPr id="128" name="Google Shape;128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51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-CA">
                <a:solidFill>
                  <a:srgbClr val="FFFFFF"/>
                </a:solidFill>
              </a:rPr>
              <a:t>Earth field is compensated in Super-K</a:t>
            </a:r>
            <a:endParaRPr>
              <a:solidFill>
                <a:srgbClr val="FFFFFF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-CA">
                <a:solidFill>
                  <a:srgbClr val="FFFFFF"/>
                </a:solidFill>
              </a:rPr>
              <a:t>Older measurements (2013)</a:t>
            </a:r>
            <a:endParaRPr>
              <a:solidFill>
                <a:srgbClr val="FFFFFF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-CA">
                <a:solidFill>
                  <a:srgbClr val="FFFFFF"/>
                </a:solidFill>
              </a:rPr>
              <a:t>Showed ± 80 mG in Z, ± 100 mG in Y and ± 80 mG in X</a:t>
            </a:r>
            <a:endParaRPr>
              <a:solidFill>
                <a:srgbClr val="FFFFFF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endParaRPr>
              <a:solidFill>
                <a:srgbClr val="FFFFFF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-CA">
                <a:solidFill>
                  <a:srgbClr val="FFFFFF"/>
                </a:solidFill>
              </a:rPr>
              <a:t>Newer measurements </a:t>
            </a:r>
            <a:endParaRPr>
              <a:solidFill>
                <a:srgbClr val="FFFFFF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-CA">
                <a:solidFill>
                  <a:srgbClr val="FFFFFF"/>
                </a:solidFill>
              </a:rPr>
              <a:t>Showed ± 100 mG in 3 directions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50D6A56-D8D0-054E-89BE-6B389ECA847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32</a:t>
            </a:fld>
            <a:endParaRPr lang="en-CA"/>
          </a:p>
        </p:txBody>
      </p:sp>
      <p:pic>
        <p:nvPicPr>
          <p:cNvPr id="129" name="Google Shape;12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3425" y="2664663"/>
            <a:ext cx="3786225" cy="226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0825" y="254550"/>
            <a:ext cx="3908551" cy="20324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1" name="Google Shape;131;p17"/>
          <p:cNvCxnSpPr/>
          <p:nvPr/>
        </p:nvCxnSpPr>
        <p:spPr>
          <a:xfrm rot="10800000" flipH="1">
            <a:off x="3583700" y="1237200"/>
            <a:ext cx="1237500" cy="7566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2" name="Google Shape;132;p17"/>
          <p:cNvCxnSpPr/>
          <p:nvPr/>
        </p:nvCxnSpPr>
        <p:spPr>
          <a:xfrm>
            <a:off x="3025200" y="3100225"/>
            <a:ext cx="1839000" cy="6714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3" name="Google Shape;133;p17"/>
          <p:cNvSpPr/>
          <p:nvPr/>
        </p:nvSpPr>
        <p:spPr>
          <a:xfrm>
            <a:off x="661725" y="3669625"/>
            <a:ext cx="2681400" cy="8991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CA" sz="1900">
                <a:solidFill>
                  <a:srgbClr val="FFFFFF"/>
                </a:solidFill>
              </a:rPr>
              <a:t>Does it as an impact ?</a:t>
            </a:r>
            <a:endParaRPr sz="1900">
              <a:solidFill>
                <a:srgbClr val="FFFFFF"/>
              </a:solidFill>
            </a:endParaRPr>
          </a:p>
          <a:p>
            <a:pPr marL="4572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CA" sz="1900">
                <a:solidFill>
                  <a:srgbClr val="FFFFFF"/>
                </a:solidFill>
              </a:rPr>
              <a:t>YES! </a:t>
            </a:r>
            <a:endParaRPr sz="19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7"/>
          <p:cNvSpPr/>
          <p:nvPr/>
        </p:nvSpPr>
        <p:spPr>
          <a:xfrm>
            <a:off x="4879497" y="1"/>
            <a:ext cx="4221964" cy="507798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25400" cap="flat" cmpd="sng">
            <a:solidFill>
              <a:srgbClr val="F5F5F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>
              <a:solidFill>
                <a:srgbClr val="FFFFFF"/>
              </a:solidFill>
            </a:endParaRPr>
          </a:p>
        </p:txBody>
      </p:sp>
      <p:pic>
        <p:nvPicPr>
          <p:cNvPr id="376" name="Google Shape;376;p27"/>
          <p:cNvPicPr preferRelativeResize="0"/>
          <p:nvPr/>
        </p:nvPicPr>
        <p:blipFill rotWithShape="1">
          <a:blip r:embed="rId3">
            <a:alphaModFix/>
          </a:blip>
          <a:srcRect t="4680"/>
          <a:stretch/>
        </p:blipFill>
        <p:spPr>
          <a:xfrm>
            <a:off x="5033246" y="279817"/>
            <a:ext cx="3914466" cy="4518348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27"/>
          <p:cNvSpPr txBox="1">
            <a:spLocks noGrp="1"/>
          </p:cNvSpPr>
          <p:nvPr>
            <p:ph type="title"/>
          </p:nvPr>
        </p:nvSpPr>
        <p:spPr>
          <a:xfrm>
            <a:off x="451200" y="33424"/>
            <a:ext cx="41208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A" dirty="0"/>
              <a:t>Data </a:t>
            </a:r>
            <a:r>
              <a:rPr lang="fr-CA" dirty="0" err="1"/>
              <a:t>taking</a:t>
            </a:r>
            <a:r>
              <a:rPr lang="fr-CA" dirty="0"/>
              <a:t> plan</a:t>
            </a:r>
            <a:endParaRPr dirty="0"/>
          </a:p>
        </p:txBody>
      </p:sp>
      <p:sp>
        <p:nvSpPr>
          <p:cNvPr id="34" name="Espace réservé du texte 2">
            <a:extLst>
              <a:ext uri="{FF2B5EF4-FFF2-40B4-BE49-F238E27FC236}">
                <a16:creationId xmlns:a16="http://schemas.microsoft.com/office/drawing/2014/main" id="{C1A90CDF-D85C-ED4E-B4D4-0DFAA1433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5721" y="495949"/>
            <a:ext cx="5000529" cy="3078900"/>
          </a:xfrm>
        </p:spPr>
        <p:txBody>
          <a:bodyPr/>
          <a:lstStyle/>
          <a:p>
            <a:r>
              <a:rPr lang="en-CA" dirty="0"/>
              <a:t>Relocation happened in 2020</a:t>
            </a:r>
          </a:p>
          <a:p>
            <a:pPr lvl="1"/>
            <a:r>
              <a:rPr lang="en-CA" dirty="0"/>
              <a:t>Delays due to COVID and unexpected problems </a:t>
            </a:r>
          </a:p>
          <a:p>
            <a:r>
              <a:rPr lang="en-CA" dirty="0"/>
              <a:t>Finally ready for data taking </a:t>
            </a:r>
          </a:p>
          <a:p>
            <a:pPr lvl="1"/>
            <a:r>
              <a:rPr lang="en-CA" dirty="0"/>
              <a:t>First water scan was done !</a:t>
            </a:r>
          </a:p>
          <a:p>
            <a:pPr lvl="1"/>
            <a:r>
              <a:rPr lang="en-CA" dirty="0"/>
              <a:t>Running angular scan !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71DC41-A469-3246-8868-AC3FD66AE8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33</a:t>
            </a:fld>
            <a:endParaRPr lang="en-CA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CACC675-5D2C-844E-B96A-512342E6F8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822" y="2952319"/>
            <a:ext cx="2461079" cy="2253685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2D92CD1-AD16-9345-9285-802419EB74BB}"/>
              </a:ext>
            </a:extLst>
          </p:cNvPr>
          <p:cNvSpPr/>
          <p:nvPr/>
        </p:nvSpPr>
        <p:spPr>
          <a:xfrm>
            <a:off x="789468" y="2845130"/>
            <a:ext cx="2461079" cy="331774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First water measurements!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13A36113-679E-E344-9C92-492E557BE857}"/>
              </a:ext>
            </a:extLst>
          </p:cNvPr>
          <p:cNvSpPr/>
          <p:nvPr/>
        </p:nvSpPr>
        <p:spPr>
          <a:xfrm>
            <a:off x="4956371" y="967409"/>
            <a:ext cx="3008186" cy="410817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B41ADAF-96D5-6E47-B5A0-86818FDE0D12}"/>
              </a:ext>
            </a:extLst>
          </p:cNvPr>
          <p:cNvSpPr/>
          <p:nvPr/>
        </p:nvSpPr>
        <p:spPr>
          <a:xfrm>
            <a:off x="4923243" y="3505203"/>
            <a:ext cx="3008186" cy="410817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Google Shape;199;p19">
            <a:extLst>
              <a:ext uri="{FF2B5EF4-FFF2-40B4-BE49-F238E27FC236}">
                <a16:creationId xmlns:a16="http://schemas.microsoft.com/office/drawing/2014/main" id="{8DFDA9A7-A241-684F-BB92-037FF0E0B097}"/>
              </a:ext>
            </a:extLst>
          </p:cNvPr>
          <p:cNvSpPr/>
          <p:nvPr/>
        </p:nvSpPr>
        <p:spPr>
          <a:xfrm>
            <a:off x="243336" y="2168293"/>
            <a:ext cx="3273000" cy="670200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CA" sz="1800" b="0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Count of photoelectron pulse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CA" sz="1800" b="0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number of pulse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" name="Google Shape;200;p19">
            <a:extLst>
              <a:ext uri="{FF2B5EF4-FFF2-40B4-BE49-F238E27FC236}">
                <a16:creationId xmlns:a16="http://schemas.microsoft.com/office/drawing/2014/main" id="{B1622C93-132D-9948-9261-65860D7F6C6E}"/>
              </a:ext>
            </a:extLst>
          </p:cNvPr>
          <p:cNvCxnSpPr/>
          <p:nvPr/>
        </p:nvCxnSpPr>
        <p:spPr>
          <a:xfrm>
            <a:off x="430287" y="2493443"/>
            <a:ext cx="2947200" cy="0"/>
          </a:xfrm>
          <a:prstGeom prst="straightConnector1">
            <a:avLst/>
          </a:prstGeom>
          <a:solidFill>
            <a:srgbClr val="37474F"/>
          </a:solidFill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201;p19">
            <a:extLst>
              <a:ext uri="{FF2B5EF4-FFF2-40B4-BE49-F238E27FC236}">
                <a16:creationId xmlns:a16="http://schemas.microsoft.com/office/drawing/2014/main" id="{347C8A99-B921-4D48-BABE-FFAC5B2C4626}"/>
              </a:ext>
            </a:extLst>
          </p:cNvPr>
          <p:cNvSpPr txBox="1"/>
          <p:nvPr/>
        </p:nvSpPr>
        <p:spPr>
          <a:xfrm>
            <a:off x="1553897" y="1792327"/>
            <a:ext cx="807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1D3938-54E2-3946-A94F-22CA55FB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DBDA147-DCC3-0A4B-821B-C036E9CDAF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  <a:buClr>
                <a:schemeClr val="tx1"/>
              </a:buClr>
              <a:buSzPct val="100000"/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Decay electron</a:t>
            </a:r>
          </a:p>
          <a:p>
            <a:pPr lvl="1">
              <a:lnSpc>
                <a:spcPct val="100000"/>
              </a:lnSpc>
              <a:buClr>
                <a:schemeClr val="tx1"/>
              </a:buClr>
              <a:buSzPct val="100000"/>
            </a:pP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Nominal</a:t>
            </a:r>
          </a:p>
          <a:p>
            <a:pPr lvl="1">
              <a:lnSpc>
                <a:spcPct val="100000"/>
              </a:lnSpc>
              <a:buClr>
                <a:schemeClr val="tx1"/>
              </a:buClr>
              <a:buSzPct val="100000"/>
            </a:pPr>
            <a:r>
              <a:rPr lang="fr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Mean</a:t>
            </a: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ratio :1.03</a:t>
            </a:r>
          </a:p>
          <a:p>
            <a:pPr>
              <a:buClr>
                <a:schemeClr val="tx1"/>
              </a:buClr>
              <a:buSzPct val="100000"/>
            </a:pP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PTF</a:t>
            </a:r>
          </a:p>
          <a:p>
            <a:pPr lvl="1">
              <a:buClr>
                <a:schemeClr val="tx1"/>
              </a:buClr>
              <a:buSzPct val="100000"/>
            </a:pPr>
            <a:r>
              <a:rPr lang="fr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Mean</a:t>
            </a: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ratio: 1.02</a:t>
            </a:r>
          </a:p>
          <a:p>
            <a:pPr>
              <a:buClr>
                <a:schemeClr val="tx1"/>
              </a:buClr>
              <a:buSzPct val="100000"/>
            </a:pPr>
            <a:r>
              <a:rPr lang="fr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Difference</a:t>
            </a: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~1.09%</a:t>
            </a:r>
          </a:p>
          <a:p>
            <a:pPr>
              <a:buClr>
                <a:schemeClr val="tx1"/>
              </a:buClr>
              <a:buSzPct val="100000"/>
            </a:pPr>
            <a:r>
              <a:rPr lang="fr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distribution</a:t>
            </a:r>
          </a:p>
          <a:p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95838EC-578D-DC4F-A74A-08FE4003892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34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42543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481F02-8551-DF4A-A3D2-3DC81FE27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F5E4F12-5EC6-BB46-AAD2-7511CF59B90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35</a:t>
            </a:fld>
            <a:endParaRPr lang="en-CA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B4D3A34-A132-F14D-B7CC-769652A2852E}"/>
              </a:ext>
            </a:extLst>
          </p:cNvPr>
          <p:cNvSpPr txBox="1"/>
          <p:nvPr/>
        </p:nvSpPr>
        <p:spPr>
          <a:xfrm>
            <a:off x="2286000" y="1770364"/>
            <a:ext cx="457200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  <a:buClr>
                <a:schemeClr val="tx1"/>
              </a:buClr>
              <a:buSzPct val="100000"/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Decay electron</a:t>
            </a:r>
          </a:p>
          <a:p>
            <a:pPr lvl="8">
              <a:buClr>
                <a:schemeClr val="tx1"/>
              </a:buClr>
              <a:buSzPct val="100000"/>
            </a:pP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Nominal</a:t>
            </a:r>
          </a:p>
          <a:p>
            <a:pPr lvl="0">
              <a:lnSpc>
                <a:spcPct val="100000"/>
              </a:lnSpc>
              <a:buClr>
                <a:schemeClr val="tx1"/>
              </a:buClr>
              <a:buSzPct val="100000"/>
            </a:pPr>
            <a:r>
              <a:rPr lang="fr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Mean</a:t>
            </a: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ratio :1.03</a:t>
            </a:r>
          </a:p>
          <a:p>
            <a:pPr>
              <a:buClr>
                <a:schemeClr val="tx1"/>
              </a:buClr>
              <a:buSzPct val="100000"/>
            </a:pP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PTF</a:t>
            </a:r>
          </a:p>
          <a:p>
            <a:pPr lvl="1">
              <a:buClr>
                <a:schemeClr val="tx1"/>
              </a:buClr>
              <a:buSzPct val="100000"/>
            </a:pPr>
            <a:r>
              <a:rPr lang="fr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Mean</a:t>
            </a: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ratio: 1.02</a:t>
            </a:r>
          </a:p>
          <a:p>
            <a:pPr>
              <a:buClr>
                <a:schemeClr val="tx1"/>
              </a:buClr>
              <a:buSzPct val="100000"/>
            </a:pPr>
            <a:r>
              <a:rPr lang="fr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Difference</a:t>
            </a: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~1.09%</a:t>
            </a:r>
          </a:p>
          <a:p>
            <a:pPr>
              <a:buClr>
                <a:schemeClr val="tx1"/>
              </a:buClr>
              <a:buSzPct val="100000"/>
            </a:pPr>
            <a:r>
              <a:rPr lang="fr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Angular</a:t>
            </a: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distribution</a:t>
            </a:r>
          </a:p>
        </p:txBody>
      </p:sp>
    </p:spTree>
    <p:extLst>
      <p:ext uri="{BB962C8B-B14F-4D97-AF65-F5344CB8AC3E}">
        <p14:creationId xmlns:p14="http://schemas.microsoft.com/office/powerpoint/2010/main" val="2366436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15"/>
          <p:cNvGrpSpPr/>
          <p:nvPr/>
        </p:nvGrpSpPr>
        <p:grpSpPr>
          <a:xfrm>
            <a:off x="5311911" y="656491"/>
            <a:ext cx="3832089" cy="1641564"/>
            <a:chOff x="4530560" y="1579512"/>
            <a:chExt cx="4570172" cy="1957739"/>
          </a:xfrm>
        </p:grpSpPr>
        <p:grpSp>
          <p:nvGrpSpPr>
            <p:cNvPr id="76" name="Google Shape;76;p15"/>
            <p:cNvGrpSpPr/>
            <p:nvPr/>
          </p:nvGrpSpPr>
          <p:grpSpPr>
            <a:xfrm>
              <a:off x="4804859" y="1579512"/>
              <a:ext cx="4295873" cy="1957739"/>
              <a:chOff x="4804859" y="1579512"/>
              <a:chExt cx="4295873" cy="1957739"/>
            </a:xfrm>
          </p:grpSpPr>
          <p:grpSp>
            <p:nvGrpSpPr>
              <p:cNvPr id="77" name="Google Shape;77;p15"/>
              <p:cNvGrpSpPr/>
              <p:nvPr/>
            </p:nvGrpSpPr>
            <p:grpSpPr>
              <a:xfrm>
                <a:off x="4804859" y="1579512"/>
                <a:ext cx="3797137" cy="1957739"/>
                <a:chOff x="4804859" y="1579512"/>
                <a:chExt cx="3797137" cy="1957739"/>
              </a:xfrm>
            </p:grpSpPr>
            <p:grpSp>
              <p:nvGrpSpPr>
                <p:cNvPr id="78" name="Google Shape;78;p15"/>
                <p:cNvGrpSpPr/>
                <p:nvPr/>
              </p:nvGrpSpPr>
              <p:grpSpPr>
                <a:xfrm>
                  <a:off x="4804859" y="1588189"/>
                  <a:ext cx="3797137" cy="1949062"/>
                  <a:chOff x="756043" y="52526"/>
                  <a:chExt cx="6394640" cy="3282354"/>
                </a:xfrm>
              </p:grpSpPr>
              <p:pic>
                <p:nvPicPr>
                  <p:cNvPr id="79" name="Google Shape;79;p15"/>
                  <p:cNvPicPr preferRelativeResize="0"/>
                  <p:nvPr/>
                </p:nvPicPr>
                <p:blipFill rotWithShape="1">
                  <a:blip r:embed="rId3">
                    <a:alphaModFix/>
                  </a:blip>
                  <a:srcRect l="6976" t="19035" r="1823" b="24828"/>
                  <a:stretch/>
                </p:blipFill>
                <p:spPr>
                  <a:xfrm>
                    <a:off x="756043" y="52526"/>
                    <a:ext cx="6394640" cy="288706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80" name="Google Shape;80;p15"/>
                  <p:cNvPicPr preferRelativeResize="0"/>
                  <p:nvPr/>
                </p:nvPicPr>
                <p:blipFill rotWithShape="1">
                  <a:blip r:embed="rId3">
                    <a:alphaModFix/>
                  </a:blip>
                  <a:srcRect l="10078" t="85376" r="1823" b="2162"/>
                  <a:stretch/>
                </p:blipFill>
                <p:spPr>
                  <a:xfrm>
                    <a:off x="973275" y="2693930"/>
                    <a:ext cx="6177400" cy="64094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sp>
              <p:nvSpPr>
                <p:cNvPr id="81" name="Google Shape;81;p15"/>
                <p:cNvSpPr/>
                <p:nvPr/>
              </p:nvSpPr>
              <p:spPr>
                <a:xfrm>
                  <a:off x="5074175" y="1579512"/>
                  <a:ext cx="1711500" cy="3150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cxnSp>
            <p:nvCxnSpPr>
              <p:cNvPr id="82" name="Google Shape;82;p15"/>
              <p:cNvCxnSpPr/>
              <p:nvPr/>
            </p:nvCxnSpPr>
            <p:spPr>
              <a:xfrm>
                <a:off x="5895600" y="3024100"/>
                <a:ext cx="29754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3" name="Google Shape;83;p15"/>
              <p:cNvCxnSpPr/>
              <p:nvPr/>
            </p:nvCxnSpPr>
            <p:spPr>
              <a:xfrm>
                <a:off x="4952523" y="1770158"/>
                <a:ext cx="39186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4" name="Google Shape;84;p15"/>
              <p:cNvCxnSpPr/>
              <p:nvPr/>
            </p:nvCxnSpPr>
            <p:spPr>
              <a:xfrm>
                <a:off x="8714615" y="2693950"/>
                <a:ext cx="0" cy="3039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85" name="Google Shape;85;p15"/>
              <p:cNvCxnSpPr/>
              <p:nvPr/>
            </p:nvCxnSpPr>
            <p:spPr>
              <a:xfrm rot="10800000">
                <a:off x="8714615" y="1770150"/>
                <a:ext cx="0" cy="3261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86" name="Google Shape;86;p15"/>
              <p:cNvSpPr txBox="1"/>
              <p:nvPr/>
            </p:nvSpPr>
            <p:spPr>
              <a:xfrm rot="-5400000">
                <a:off x="8310532" y="1944923"/>
                <a:ext cx="996600" cy="58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>
                    <a:solidFill>
                      <a:srgbClr val="6AA84F"/>
                    </a:solidFill>
                  </a:rPr>
                  <a:t>±1.9%</a:t>
                </a:r>
                <a:endParaRPr>
                  <a:solidFill>
                    <a:srgbClr val="6AA84F"/>
                  </a:solidFill>
                </a:endParaRPr>
              </a:p>
            </p:txBody>
          </p:sp>
          <p:cxnSp>
            <p:nvCxnSpPr>
              <p:cNvPr id="87" name="Google Shape;87;p15"/>
              <p:cNvCxnSpPr/>
              <p:nvPr/>
            </p:nvCxnSpPr>
            <p:spPr>
              <a:xfrm rot="10800000">
                <a:off x="4965800" y="3024100"/>
                <a:ext cx="5649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6AA84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8" name="Google Shape;88;p15"/>
              <p:cNvSpPr txBox="1"/>
              <p:nvPr/>
            </p:nvSpPr>
            <p:spPr>
              <a:xfrm>
                <a:off x="6959470" y="1682028"/>
                <a:ext cx="18333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>
                    <a:solidFill>
                      <a:srgbClr val="FF00FF"/>
                    </a:solidFill>
                  </a:rPr>
                  <a:t>Stop-</a:t>
                </a:r>
                <a:r>
                  <a:rPr lang="en-CA">
                    <a:solidFill>
                      <a:srgbClr val="FF00FF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μ</a:t>
                </a:r>
                <a:r>
                  <a:rPr lang="en-CA">
                    <a:solidFill>
                      <a:srgbClr val="FF00FF"/>
                    </a:solidFill>
                  </a:rPr>
                  <a:t> (multi-GeV)</a:t>
                </a:r>
                <a:endParaRPr>
                  <a:solidFill>
                    <a:srgbClr val="FF00FF"/>
                  </a:solidFill>
                </a:endParaRPr>
              </a:p>
            </p:txBody>
          </p:sp>
          <p:sp>
            <p:nvSpPr>
              <p:cNvPr id="89" name="Google Shape;89;p15"/>
              <p:cNvSpPr txBox="1"/>
              <p:nvPr/>
            </p:nvSpPr>
            <p:spPr>
              <a:xfrm>
                <a:off x="5566871" y="1875872"/>
                <a:ext cx="18333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>
                    <a:solidFill>
                      <a:srgbClr val="0000FF"/>
                    </a:solidFill>
                  </a:rPr>
                  <a:t>Stop-</a:t>
                </a:r>
                <a:r>
                  <a:rPr lang="en-CA">
                    <a:solidFill>
                      <a:srgbClr val="0000FF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μ</a:t>
                </a:r>
                <a:r>
                  <a:rPr lang="en-CA">
                    <a:solidFill>
                      <a:srgbClr val="0000FF"/>
                    </a:solidFill>
                  </a:rPr>
                  <a:t> (sub-GeV)</a:t>
                </a:r>
                <a:endParaRPr>
                  <a:solidFill>
                    <a:srgbClr val="0000FF"/>
                  </a:solidFill>
                </a:endParaRPr>
              </a:p>
            </p:txBody>
          </p:sp>
          <p:sp>
            <p:nvSpPr>
              <p:cNvPr id="90" name="Google Shape;90;p15"/>
              <p:cNvSpPr txBox="1"/>
              <p:nvPr/>
            </p:nvSpPr>
            <p:spPr>
              <a:xfrm>
                <a:off x="6050136" y="2248183"/>
                <a:ext cx="18333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>
                    <a:solidFill>
                      <a:srgbClr val="FF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π</a:t>
                </a:r>
                <a:r>
                  <a:rPr lang="en-CA" baseline="30000">
                    <a:solidFill>
                      <a:srgbClr val="FF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0</a:t>
                </a:r>
                <a:endParaRPr baseline="30000">
                  <a:solidFill>
                    <a:srgbClr val="FF0000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1" name="Google Shape;91;p15"/>
              <p:cNvSpPr txBox="1"/>
              <p:nvPr/>
            </p:nvSpPr>
            <p:spPr>
              <a:xfrm>
                <a:off x="5303354" y="2632455"/>
                <a:ext cx="1833300" cy="36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/>
                  <a:t>Decay-</a:t>
                </a:r>
                <a:r>
                  <a:rPr lang="en-CA">
                    <a:latin typeface="Times New Roman"/>
                    <a:ea typeface="Times New Roman"/>
                    <a:cs typeface="Times New Roman"/>
                    <a:sym typeface="Times New Roman"/>
                  </a:rPr>
                  <a:t>e</a:t>
                </a:r>
                <a:endParaRPr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92" name="Google Shape;92;p15"/>
            <p:cNvSpPr txBox="1"/>
            <p:nvPr/>
          </p:nvSpPr>
          <p:spPr>
            <a:xfrm rot="-5400000">
              <a:off x="3816560" y="2300529"/>
              <a:ext cx="1716000" cy="288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18000" rIns="91425" bIns="1800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b="1" dirty="0"/>
                <a:t>(MC-Data)/Data (%)</a:t>
              </a:r>
              <a:endParaRPr sz="1000" b="1" dirty="0"/>
            </a:p>
          </p:txBody>
        </p:sp>
      </p:grpSp>
      <p:sp>
        <p:nvSpPr>
          <p:cNvPr id="94" name="Google Shape;94;p15"/>
          <p:cNvSpPr txBox="1">
            <a:spLocks noGrp="1"/>
          </p:cNvSpPr>
          <p:nvPr>
            <p:ph type="title"/>
          </p:nvPr>
        </p:nvSpPr>
        <p:spPr>
          <a:xfrm>
            <a:off x="-40260" y="139781"/>
            <a:ext cx="55818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latin typeface="Roboto" panose="02000000000000000000" pitchFamily="2" charset="0"/>
                <a:ea typeface="Roboto" panose="02000000000000000000" pitchFamily="2" charset="0"/>
              </a:rPr>
              <a:t>Motivations for PTF measurements </a:t>
            </a:r>
            <a:endParaRPr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3" name="Google Shape;93;p15"/>
          <p:cNvSpPr txBox="1">
            <a:spLocks noGrp="1"/>
          </p:cNvSpPr>
          <p:nvPr>
            <p:ph type="body" idx="1"/>
          </p:nvPr>
        </p:nvSpPr>
        <p:spPr>
          <a:xfrm>
            <a:off x="-178930" y="1016183"/>
            <a:ext cx="4304400" cy="398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457200" lvl="0" indent="-317500" algn="l" rtl="0">
              <a:lnSpc>
                <a:spcPct val="128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400"/>
              <a:buFont typeface="Arial"/>
              <a:buChar char="●"/>
            </a:pPr>
            <a:r>
              <a:rPr lang="en-CA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Systematic error for </a:t>
            </a:r>
            <a:br>
              <a:rPr lang="en-CA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</a:br>
            <a:r>
              <a:rPr lang="en-CA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Super-K high energy analysis (~2%)</a:t>
            </a:r>
            <a:b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</a:br>
            <a:endParaRPr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  <a:sym typeface="Arial"/>
            </a:endParaRPr>
          </a:p>
          <a:p>
            <a:pPr marL="457200" lvl="0" indent="-317500" algn="l" rtl="0">
              <a:lnSpc>
                <a:spcPct val="128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400"/>
              <a:buFont typeface="Arial"/>
              <a:buChar char="●"/>
            </a:pPr>
            <a:r>
              <a:rPr lang="en-CA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Can these be </a:t>
            </a:r>
            <a:r>
              <a:rPr lang="en-CA" sz="1400" u="sng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partially</a:t>
            </a:r>
            <a:r>
              <a:rPr lang="en-CA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 explained by PMT response mismodelling (</a:t>
            </a:r>
            <a:r>
              <a:rPr lang="en-CA" sz="140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eg.</a:t>
            </a:r>
            <a:r>
              <a:rPr lang="en-CA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 angular/magnetic field/polarization/wavelength effects)</a:t>
            </a:r>
          </a:p>
          <a:p>
            <a:pPr lvl="1">
              <a:lnSpc>
                <a:spcPct val="128000"/>
              </a:lnSpc>
              <a:spcBef>
                <a:spcPts val="0"/>
              </a:spcBef>
              <a:buClr>
                <a:schemeClr val="tx1"/>
              </a:buClr>
              <a:buFont typeface="Arial"/>
              <a:buChar char="●"/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Qualitative example</a:t>
            </a:r>
          </a:p>
          <a:p>
            <a:pPr marL="596900" lvl="1" indent="0">
              <a:lnSpc>
                <a:spcPct val="128000"/>
              </a:lnSpc>
              <a:spcBef>
                <a:spcPts val="0"/>
              </a:spcBef>
              <a:buClr>
                <a:schemeClr val="tx1"/>
              </a:buClr>
              <a:buNone/>
            </a:pPr>
            <a:endParaRPr lang="fr-CA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  <a:sym typeface="Arial"/>
            </a:endParaRPr>
          </a:p>
          <a:p>
            <a:pPr lvl="0" indent="-317500">
              <a:lnSpc>
                <a:spcPct val="128000"/>
              </a:lnSpc>
              <a:buClr>
                <a:schemeClr val="tx1"/>
              </a:buClr>
              <a:buSzPts val="1400"/>
              <a:buFont typeface="Arial"/>
              <a:buChar char="●"/>
            </a:pPr>
            <a:r>
              <a:rPr lang="fr-CA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Will </a:t>
            </a:r>
            <a:r>
              <a:rPr lang="fr-CA" sz="140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become</a:t>
            </a:r>
            <a:r>
              <a:rPr lang="fr-CA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 </a:t>
            </a:r>
            <a:r>
              <a:rPr lang="fr-CA" sz="140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even</a:t>
            </a:r>
            <a:r>
              <a:rPr lang="fr-CA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 more important for </a:t>
            </a:r>
            <a:r>
              <a:rPr lang="fr-CA" sz="140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next</a:t>
            </a:r>
            <a:r>
              <a:rPr lang="fr-CA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 </a:t>
            </a:r>
            <a:r>
              <a:rPr lang="fr-CA" sz="140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generation</a:t>
            </a:r>
            <a:r>
              <a:rPr lang="fr-CA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 neutrino </a:t>
            </a:r>
            <a:r>
              <a:rPr lang="fr-CA" sz="140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experiment</a:t>
            </a:r>
            <a:r>
              <a:rPr lang="fr-CA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 (no longer </a:t>
            </a:r>
            <a:r>
              <a:rPr lang="fr-CA" sz="140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limited</a:t>
            </a:r>
            <a:r>
              <a:rPr lang="fr-CA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 by </a:t>
            </a:r>
            <a:r>
              <a:rPr lang="fr-CA" sz="140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statistical</a:t>
            </a:r>
            <a:r>
              <a:rPr lang="fr-CA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 </a:t>
            </a:r>
            <a:r>
              <a:rPr lang="fr-CA" sz="140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uncertainties</a:t>
            </a:r>
            <a:r>
              <a:rPr lang="fr-CA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)</a:t>
            </a:r>
          </a:p>
          <a:p>
            <a:pPr lvl="1">
              <a:lnSpc>
                <a:spcPct val="128000"/>
              </a:lnSpc>
              <a:spcBef>
                <a:spcPts val="0"/>
              </a:spcBef>
              <a:buClr>
                <a:schemeClr val="tx1"/>
              </a:buClr>
              <a:buFont typeface="Arial"/>
              <a:buChar char="●"/>
            </a:pP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1% </a:t>
            </a:r>
            <a:r>
              <a:rPr lang="fr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required</a:t>
            </a: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 for Hyper-k </a:t>
            </a:r>
            <a:r>
              <a:rPr lang="fr-CA" sz="7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	</a:t>
            </a:r>
          </a:p>
          <a:p>
            <a:pPr lvl="2">
              <a:lnSpc>
                <a:spcPct val="128000"/>
              </a:lnSpc>
              <a:spcBef>
                <a:spcPts val="0"/>
              </a:spcBef>
              <a:buClr>
                <a:schemeClr val="tx1"/>
              </a:buClr>
              <a:buFont typeface="Arial"/>
              <a:buChar char="●"/>
            </a:pPr>
            <a:r>
              <a:rPr lang="en-GB" dirty="0">
                <a:solidFill>
                  <a:srgbClr val="56A904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See </a:t>
            </a:r>
            <a:r>
              <a:rPr lang="fr-CA" dirty="0">
                <a:solidFill>
                  <a:srgbClr val="56A904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M.Hartz talk</a:t>
            </a:r>
            <a:endParaRPr lang="fr-CA" dirty="0">
              <a:solidFill>
                <a:srgbClr val="56A904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  <a:sym typeface="Arial"/>
            </a:endParaRPr>
          </a:p>
          <a:p>
            <a:pPr lvl="1">
              <a:lnSpc>
                <a:spcPct val="128000"/>
              </a:lnSpc>
              <a:buClr>
                <a:schemeClr val="tx1"/>
              </a:buClr>
              <a:buFont typeface="Arial"/>
              <a:buChar char="●"/>
            </a:pPr>
            <a:endParaRPr lang="fr-CA" sz="7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  <a:sym typeface="Arial"/>
            </a:endParaRPr>
          </a:p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1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Arial"/>
              </a:rPr>
              <a:t>		</a:t>
            </a:r>
            <a:endParaRPr sz="11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  <a:sym typeface="Arial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FB7B164-C2B2-CD4E-B1BC-917A2556956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4</a:t>
            </a:fld>
            <a:endParaRPr lang="en-CA"/>
          </a:p>
        </p:txBody>
      </p:sp>
      <p:sp>
        <p:nvSpPr>
          <p:cNvPr id="95" name="Google Shape;95;p15"/>
          <p:cNvSpPr/>
          <p:nvPr/>
        </p:nvSpPr>
        <p:spPr>
          <a:xfrm>
            <a:off x="6213086" y="326517"/>
            <a:ext cx="1705200" cy="350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Control samples</a:t>
            </a:r>
            <a:endParaRPr/>
          </a:p>
        </p:txBody>
      </p:sp>
      <p:pic>
        <p:nvPicPr>
          <p:cNvPr id="96" name="Google Shape;9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41499" y="3401987"/>
            <a:ext cx="2268250" cy="166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09755" y="3401971"/>
            <a:ext cx="2734241" cy="166782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5"/>
          <p:cNvSpPr/>
          <p:nvPr/>
        </p:nvSpPr>
        <p:spPr>
          <a:xfrm>
            <a:off x="5581800" y="2911423"/>
            <a:ext cx="2268300" cy="4833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/>
              <a:t>Photocathode hit region  </a:t>
            </a:r>
            <a:endParaRPr dirty="0"/>
          </a:p>
        </p:txBody>
      </p:sp>
      <p:sp>
        <p:nvSpPr>
          <p:cNvPr id="99" name="Google Shape;99;p15"/>
          <p:cNvSpPr txBox="1"/>
          <p:nvPr/>
        </p:nvSpPr>
        <p:spPr>
          <a:xfrm>
            <a:off x="7149435" y="2207917"/>
            <a:ext cx="1592400" cy="361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 u="sng" dirty="0">
                <a:solidFill>
                  <a:srgbClr val="56A904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PTEP 2019,053F01</a:t>
            </a:r>
            <a:endParaRPr sz="1000" u="sng" dirty="0">
              <a:solidFill>
                <a:srgbClr val="56A904"/>
              </a:solidFill>
            </a:endParaRPr>
          </a:p>
        </p:txBody>
      </p:sp>
      <p:cxnSp>
        <p:nvCxnSpPr>
          <p:cNvPr id="101" name="Google Shape;101;p15"/>
          <p:cNvCxnSpPr>
            <a:cxnSpLocks/>
            <a:endCxn id="98" idx="1"/>
          </p:cNvCxnSpPr>
          <p:nvPr/>
        </p:nvCxnSpPr>
        <p:spPr>
          <a:xfrm>
            <a:off x="2523281" y="2569524"/>
            <a:ext cx="3058519" cy="583549"/>
          </a:xfrm>
          <a:prstGeom prst="straightConnector1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8" grpId="0" animBg="1"/>
      <p:bldP spid="9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/>
          <p:nvPr/>
        </p:nvSpPr>
        <p:spPr>
          <a:xfrm>
            <a:off x="6318750" y="3068132"/>
            <a:ext cx="2676900" cy="2052067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6"/>
          <p:cNvSpPr/>
          <p:nvPr/>
        </p:nvSpPr>
        <p:spPr>
          <a:xfrm>
            <a:off x="3602400" y="433190"/>
            <a:ext cx="5432700" cy="26160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6"/>
          <p:cNvSpPr/>
          <p:nvPr/>
        </p:nvSpPr>
        <p:spPr>
          <a:xfrm>
            <a:off x="3555744" y="3001537"/>
            <a:ext cx="2676900" cy="2182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6"/>
          <p:cNvSpPr txBox="1">
            <a:spLocks noGrp="1"/>
          </p:cNvSpPr>
          <p:nvPr>
            <p:ph type="title"/>
          </p:nvPr>
        </p:nvSpPr>
        <p:spPr>
          <a:xfrm>
            <a:off x="0" y="0"/>
            <a:ext cx="8754300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6666"/>
              <a:buNone/>
            </a:pPr>
            <a:r>
              <a:rPr lang="en-CA" dirty="0">
                <a:solidFill>
                  <a:schemeClr val="dk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Photosensor Test facility (PTF) at TRIUMF </a:t>
            </a:r>
            <a:endParaRPr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203E6D-4900-FB46-9BF9-0487701597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5</a:t>
            </a:fld>
            <a:endParaRPr lang="en-CA"/>
          </a:p>
        </p:txBody>
      </p:sp>
      <p:sp>
        <p:nvSpPr>
          <p:cNvPr id="120" name="Google Shape;120;p16"/>
          <p:cNvSpPr txBox="1"/>
          <p:nvPr/>
        </p:nvSpPr>
        <p:spPr>
          <a:xfrm>
            <a:off x="82283" y="756191"/>
            <a:ext cx="3163800" cy="37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342900" marR="0" lvl="0" indent="-260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verage"/>
              <a:buChar char="●"/>
            </a:pPr>
            <a:r>
              <a:rPr lang="en-CA" sz="1500" b="0" i="0" u="none" strike="noStrike" cap="none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verage"/>
                <a:sym typeface="Average"/>
              </a:rPr>
              <a:t>3 pairs of Helmholtz coils (one in each direction)</a:t>
            </a:r>
            <a:endParaRPr sz="1500" b="0" i="0" u="none" strike="noStrike" cap="none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Average"/>
              <a:sym typeface="Average"/>
            </a:endParaRPr>
          </a:p>
          <a:p>
            <a:pPr marL="685800" lvl="1" indent="-2603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verage"/>
              <a:buChar char="○"/>
            </a:pPr>
            <a:r>
              <a:rPr lang="en-CA" sz="1500" dirty="0">
                <a:solidFill>
                  <a:schemeClr val="dk1"/>
                </a:solidFill>
                <a:latin typeface="Roboto" panose="02000000000000000000" pitchFamily="2" charset="0"/>
                <a:ea typeface="Roboto" panose="02000000000000000000" pitchFamily="2" charset="0"/>
                <a:cs typeface="Average"/>
                <a:sym typeface="Average"/>
              </a:rPr>
              <a:t>Can control magnetic field</a:t>
            </a:r>
            <a:endParaRPr sz="15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Average"/>
              <a:sym typeface="Average"/>
            </a:endParaRPr>
          </a:p>
          <a:p>
            <a:pPr marL="342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Average"/>
              <a:sym typeface="Average"/>
            </a:endParaRPr>
          </a:p>
          <a:p>
            <a:pPr marL="342900" marR="0" lvl="0" indent="-260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verage"/>
              <a:buChar char="●"/>
            </a:pPr>
            <a:r>
              <a:rPr lang="en-CA" sz="1500" b="0" i="0" u="none" strike="noStrike" cap="none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verage"/>
                <a:sym typeface="Average"/>
              </a:rPr>
              <a:t>2 optical </a:t>
            </a:r>
            <a:r>
              <a:rPr lang="en-CA" sz="1500" b="0" i="0" u="none" strike="noStrike" cap="none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verage"/>
                <a:sym typeface="Average"/>
              </a:rPr>
              <a:t>boxs</a:t>
            </a:r>
            <a:r>
              <a:rPr lang="en-CA" sz="1500" b="0" i="0" u="none" strike="noStrike" cap="none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verage"/>
                <a:sym typeface="Average"/>
              </a:rPr>
              <a:t> (laser,</a:t>
            </a:r>
            <a:r>
              <a:rPr lang="en-CA" sz="15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verage"/>
                <a:sym typeface="Average"/>
              </a:rPr>
              <a:t> sensors</a:t>
            </a:r>
            <a:r>
              <a:rPr lang="en-CA" sz="1500" b="0" i="0" u="none" strike="noStrike" cap="none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verage"/>
                <a:sym typeface="Average"/>
              </a:rPr>
              <a:t> to measure tilt, rotation angle and magnetic field)</a:t>
            </a:r>
            <a:endParaRPr sz="15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Average"/>
              <a:sym typeface="Average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Average"/>
              <a:sym typeface="Average"/>
            </a:endParaRPr>
          </a:p>
          <a:p>
            <a:pPr marL="342900" marR="0" lvl="0" indent="-260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verage"/>
              <a:buChar char="●"/>
            </a:pPr>
            <a:r>
              <a:rPr lang="en-CA" sz="15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verage"/>
                <a:sym typeface="Average"/>
              </a:rPr>
              <a:t>DAQ to perform 2D scans of</a:t>
            </a:r>
            <a:r>
              <a:rPr lang="en-CA" sz="1500" b="0" i="0" u="none" strike="noStrike" cap="none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verage"/>
                <a:sym typeface="Average"/>
              </a:rPr>
              <a:t> PMT </a:t>
            </a:r>
            <a:endParaRPr sz="15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Average"/>
              <a:sym typeface="Average"/>
            </a:endParaRPr>
          </a:p>
          <a:p>
            <a:pPr marL="342900" marR="0" lvl="0" indent="-260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verage"/>
              <a:buChar char="●"/>
            </a:pPr>
            <a:r>
              <a:rPr lang="en-CA" sz="15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verage"/>
                <a:sym typeface="Average"/>
              </a:rPr>
              <a:t>Angular response and reflection measurements</a:t>
            </a:r>
            <a:endParaRPr sz="15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Average"/>
              <a:sym typeface="Average"/>
            </a:endParaRPr>
          </a:p>
          <a:p>
            <a:pPr marL="342900" marR="0" lvl="0" indent="-260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verage"/>
              <a:buChar char="●"/>
            </a:pPr>
            <a:endParaRPr sz="1500" dirty="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6858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500" dirty="0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						</a:t>
            </a:r>
            <a:endParaRPr sz="1500" dirty="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342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 dirty="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marL="3429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 dirty="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23" name="Google Shape;123;p16"/>
          <p:cNvSpPr/>
          <p:nvPr/>
        </p:nvSpPr>
        <p:spPr>
          <a:xfrm>
            <a:off x="3781462" y="3068133"/>
            <a:ext cx="2204100" cy="20694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Google Shape;12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31161" y="532960"/>
            <a:ext cx="4631301" cy="243985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6"/>
          <p:cNvSpPr/>
          <p:nvPr/>
        </p:nvSpPr>
        <p:spPr>
          <a:xfrm>
            <a:off x="4169000" y="2357549"/>
            <a:ext cx="1653600" cy="361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Water system</a:t>
            </a:r>
            <a:endParaRPr/>
          </a:p>
        </p:txBody>
      </p:sp>
      <p:sp>
        <p:nvSpPr>
          <p:cNvPr id="126" name="Google Shape;126;p16"/>
          <p:cNvSpPr/>
          <p:nvPr/>
        </p:nvSpPr>
        <p:spPr>
          <a:xfrm>
            <a:off x="5097420" y="982452"/>
            <a:ext cx="1563600" cy="331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Electronic rack</a:t>
            </a:r>
            <a:endParaRPr/>
          </a:p>
        </p:txBody>
      </p:sp>
      <p:sp>
        <p:nvSpPr>
          <p:cNvPr id="127" name="Google Shape;127;p16"/>
          <p:cNvSpPr/>
          <p:nvPr/>
        </p:nvSpPr>
        <p:spPr>
          <a:xfrm>
            <a:off x="6875400" y="921725"/>
            <a:ext cx="1563600" cy="331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PTF frame</a:t>
            </a:r>
            <a:endParaRPr/>
          </a:p>
        </p:txBody>
      </p:sp>
      <p:sp>
        <p:nvSpPr>
          <p:cNvPr id="129" name="Google Shape;129;p16"/>
          <p:cNvSpPr/>
          <p:nvPr/>
        </p:nvSpPr>
        <p:spPr>
          <a:xfrm>
            <a:off x="5433181" y="453621"/>
            <a:ext cx="1563600" cy="331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PTF room</a:t>
            </a:r>
            <a:endParaRPr/>
          </a:p>
        </p:txBody>
      </p:sp>
      <p:sp>
        <p:nvSpPr>
          <p:cNvPr id="130" name="Google Shape;130;p16"/>
          <p:cNvSpPr/>
          <p:nvPr/>
        </p:nvSpPr>
        <p:spPr>
          <a:xfrm>
            <a:off x="3947093" y="2957791"/>
            <a:ext cx="1888200" cy="361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PTF measurements</a:t>
            </a:r>
            <a:endParaRPr/>
          </a:p>
        </p:txBody>
      </p:sp>
      <p:pic>
        <p:nvPicPr>
          <p:cNvPr id="19" name="Google Shape;119;p16">
            <a:extLst>
              <a:ext uri="{FF2B5EF4-FFF2-40B4-BE49-F238E27FC236}">
                <a16:creationId xmlns:a16="http://schemas.microsoft.com/office/drawing/2014/main" id="{4C1CCF13-29B6-FC4D-9F92-5C3101B3C17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58362" y="3288179"/>
            <a:ext cx="2268600" cy="16451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4E0DD2F4-7F4C-884B-BC37-4F876D28ADDC}"/>
              </a:ext>
            </a:extLst>
          </p:cNvPr>
          <p:cNvSpPr txBox="1"/>
          <p:nvPr/>
        </p:nvSpPr>
        <p:spPr>
          <a:xfrm>
            <a:off x="6101840" y="3969083"/>
            <a:ext cx="809345" cy="24622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CA" sz="1000" dirty="0"/>
              <a:t>Rotation:φ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BE1399E-9FEE-7C4F-AAE5-59E61610199E}"/>
              </a:ext>
            </a:extLst>
          </p:cNvPr>
          <p:cNvSpPr txBox="1"/>
          <p:nvPr/>
        </p:nvSpPr>
        <p:spPr>
          <a:xfrm>
            <a:off x="7129877" y="3669763"/>
            <a:ext cx="589924" cy="24622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CA" sz="1000" dirty="0"/>
              <a:t>Tilt :θ</a:t>
            </a:r>
          </a:p>
        </p:txBody>
      </p:sp>
      <p:sp>
        <p:nvSpPr>
          <p:cNvPr id="128" name="Google Shape;128;p16"/>
          <p:cNvSpPr/>
          <p:nvPr/>
        </p:nvSpPr>
        <p:spPr>
          <a:xfrm>
            <a:off x="6729239" y="2991753"/>
            <a:ext cx="1888200" cy="361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PTF Geometry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116" grpId="0" animBg="1"/>
      <p:bldP spid="117" grpId="0" animBg="1"/>
      <p:bldP spid="123" grpId="0" animBg="1"/>
      <p:bldP spid="125" grpId="0" animBg="1"/>
      <p:bldP spid="126" grpId="0" animBg="1"/>
      <p:bldP spid="127" grpId="0" animBg="1"/>
      <p:bldP spid="129" grpId="0" animBg="1"/>
      <p:bldP spid="130" grpId="0" animBg="1"/>
      <p:bldP spid="20" grpId="0" animBg="1"/>
      <p:bldP spid="21" grpId="0" animBg="1"/>
      <p:bldP spid="1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9"/>
          <p:cNvSpPr/>
          <p:nvPr/>
        </p:nvSpPr>
        <p:spPr>
          <a:xfrm rot="-5400000">
            <a:off x="5942775" y="-1181575"/>
            <a:ext cx="1887300" cy="44442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9"/>
          <p:cNvSpPr/>
          <p:nvPr/>
        </p:nvSpPr>
        <p:spPr>
          <a:xfrm>
            <a:off x="4634700" y="3619100"/>
            <a:ext cx="4444200" cy="15294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9"/>
          <p:cNvSpPr/>
          <p:nvPr/>
        </p:nvSpPr>
        <p:spPr>
          <a:xfrm rot="-5400000">
            <a:off x="6131200" y="628950"/>
            <a:ext cx="1667100" cy="43584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19"/>
          <p:cNvSpPr/>
          <p:nvPr/>
        </p:nvSpPr>
        <p:spPr>
          <a:xfrm>
            <a:off x="1036823" y="3392075"/>
            <a:ext cx="2438100" cy="16404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9"/>
          <p:cNvSpPr txBox="1">
            <a:spLocks noGrp="1"/>
          </p:cNvSpPr>
          <p:nvPr>
            <p:ph type="title"/>
          </p:nvPr>
        </p:nvSpPr>
        <p:spPr>
          <a:xfrm>
            <a:off x="109200" y="242700"/>
            <a:ext cx="45753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latin typeface="Roboto" panose="02000000000000000000" pitchFamily="2" charset="0"/>
                <a:ea typeface="Roboto" panose="02000000000000000000" pitchFamily="2" charset="0"/>
              </a:rPr>
              <a:t>Potential measurements of PTF</a:t>
            </a:r>
            <a:endParaRPr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46" name="Google Shape;146;p19"/>
          <p:cNvSpPr txBox="1">
            <a:spLocks noGrp="1"/>
          </p:cNvSpPr>
          <p:nvPr>
            <p:ph type="body" idx="1"/>
          </p:nvPr>
        </p:nvSpPr>
        <p:spPr>
          <a:xfrm>
            <a:off x="109200" y="828725"/>
            <a:ext cx="36384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Char char="●"/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PTF will be able to measure and separate external variables </a:t>
            </a:r>
            <a:endParaRPr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400"/>
              <a:buChar char="○"/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Magnetic field</a:t>
            </a:r>
            <a:endParaRPr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400"/>
              <a:buChar char="○"/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Angular </a:t>
            </a:r>
            <a:r>
              <a:rPr lang="en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dependance</a:t>
            </a:r>
            <a:endParaRPr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400"/>
              <a:buChar char="○"/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Polarization </a:t>
            </a:r>
            <a:r>
              <a:rPr lang="en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dependance</a:t>
            </a:r>
            <a:endParaRPr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400"/>
              <a:buChar char="○"/>
            </a:pPr>
            <a:r>
              <a:rPr lang="en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Wavelenght</a:t>
            </a: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CA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dependance</a:t>
            </a:r>
            <a:endParaRPr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2129F05-5449-2A40-A96B-77D9A8BC1CE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6</a:t>
            </a:fld>
            <a:endParaRPr lang="en-CA"/>
          </a:p>
        </p:txBody>
      </p:sp>
      <p:pic>
        <p:nvPicPr>
          <p:cNvPr id="147" name="Google Shape;14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7336" y="3464475"/>
            <a:ext cx="2257088" cy="1529528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9"/>
          <p:cNvSpPr/>
          <p:nvPr/>
        </p:nvSpPr>
        <p:spPr>
          <a:xfrm>
            <a:off x="1636425" y="3954675"/>
            <a:ext cx="103200" cy="71400"/>
          </a:xfrm>
          <a:prstGeom prst="ellipse">
            <a:avLst/>
          </a:prstGeom>
          <a:solidFill>
            <a:srgbClr val="000000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9"/>
          <p:cNvSpPr/>
          <p:nvPr/>
        </p:nvSpPr>
        <p:spPr>
          <a:xfrm>
            <a:off x="1876800" y="3883275"/>
            <a:ext cx="103200" cy="71400"/>
          </a:xfrm>
          <a:prstGeom prst="ellipse">
            <a:avLst/>
          </a:prstGeom>
          <a:solidFill>
            <a:srgbClr val="000000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9"/>
          <p:cNvSpPr/>
          <p:nvPr/>
        </p:nvSpPr>
        <p:spPr>
          <a:xfrm>
            <a:off x="2177425" y="4271900"/>
            <a:ext cx="103200" cy="71400"/>
          </a:xfrm>
          <a:prstGeom prst="ellipse">
            <a:avLst/>
          </a:prstGeom>
          <a:solidFill>
            <a:srgbClr val="000000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9"/>
          <p:cNvSpPr/>
          <p:nvPr/>
        </p:nvSpPr>
        <p:spPr>
          <a:xfrm>
            <a:off x="1319850" y="3234538"/>
            <a:ext cx="2154000" cy="386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QE vs wavelenght</a:t>
            </a:r>
            <a:endParaRPr/>
          </a:p>
        </p:txBody>
      </p:sp>
      <p:cxnSp>
        <p:nvCxnSpPr>
          <p:cNvPr id="152" name="Google Shape;152;p19"/>
          <p:cNvCxnSpPr>
            <a:cxnSpLocks/>
          </p:cNvCxnSpPr>
          <p:nvPr/>
        </p:nvCxnSpPr>
        <p:spPr>
          <a:xfrm>
            <a:off x="2862503" y="2239956"/>
            <a:ext cx="1975500" cy="51360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53" name="Google Shape;153;p19"/>
          <p:cNvPicPr preferRelativeResize="0"/>
          <p:nvPr/>
        </p:nvPicPr>
        <p:blipFill rotWithShape="1">
          <a:blip r:embed="rId4">
            <a:alphaModFix/>
          </a:blip>
          <a:srcRect l="15571" r="12635"/>
          <a:stretch/>
        </p:blipFill>
        <p:spPr>
          <a:xfrm>
            <a:off x="5278423" y="2817071"/>
            <a:ext cx="640500" cy="892154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9"/>
          <p:cNvSpPr/>
          <p:nvPr/>
        </p:nvSpPr>
        <p:spPr>
          <a:xfrm rot="-2400737">
            <a:off x="6107748" y="2357542"/>
            <a:ext cx="468464" cy="219157"/>
          </a:xfrm>
          <a:prstGeom prst="rect">
            <a:avLst/>
          </a:prstGeom>
          <a:solidFill>
            <a:srgbClr val="616161"/>
          </a:solidFill>
          <a:ln w="25400" cap="flat" cmpd="sng">
            <a:solidFill>
              <a:srgbClr val="46464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CA" sz="1100" b="0" i="0" u="none" strike="noStrike" cap="none">
                <a:solidFill>
                  <a:srgbClr val="F5F5F5"/>
                </a:solidFill>
                <a:latin typeface="Arial"/>
                <a:ea typeface="Arial"/>
                <a:cs typeface="Arial"/>
                <a:sym typeface="Arial"/>
              </a:rPr>
              <a:t>G1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5" name="Google Shape;155;p19"/>
          <p:cNvCxnSpPr>
            <a:cxnSpLocks/>
            <a:stCxn id="156" idx="3"/>
            <a:endCxn id="153" idx="0"/>
          </p:cNvCxnSpPr>
          <p:nvPr/>
        </p:nvCxnSpPr>
        <p:spPr>
          <a:xfrm flipH="1">
            <a:off x="5598673" y="2391339"/>
            <a:ext cx="506242" cy="425732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3000" dir="5400000" rotWithShape="0">
              <a:srgbClr val="000000">
                <a:alpha val="34510"/>
              </a:srgbClr>
            </a:outerShdw>
          </a:effectLst>
        </p:spPr>
      </p:cxnSp>
      <p:cxnSp>
        <p:nvCxnSpPr>
          <p:cNvPr id="157" name="Google Shape;157;p19"/>
          <p:cNvCxnSpPr/>
          <p:nvPr/>
        </p:nvCxnSpPr>
        <p:spPr>
          <a:xfrm flipH="1">
            <a:off x="5743775" y="2623025"/>
            <a:ext cx="412500" cy="2919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3000" dir="5400000" rotWithShape="0">
              <a:srgbClr val="000000">
                <a:alpha val="34510"/>
              </a:srgbClr>
            </a:outerShdw>
          </a:effectLst>
        </p:spPr>
      </p:cxnSp>
      <p:cxnSp>
        <p:nvCxnSpPr>
          <p:cNvPr id="158" name="Google Shape;158;p19"/>
          <p:cNvCxnSpPr/>
          <p:nvPr/>
        </p:nvCxnSpPr>
        <p:spPr>
          <a:xfrm flipH="1">
            <a:off x="5874075" y="2664450"/>
            <a:ext cx="454800" cy="3645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3000" dir="5400000" rotWithShape="0">
              <a:srgbClr val="000000">
                <a:alpha val="34510"/>
              </a:srgbClr>
            </a:outerShdw>
          </a:effectLst>
        </p:spPr>
      </p:cxnSp>
      <p:cxnSp>
        <p:nvCxnSpPr>
          <p:cNvPr id="159" name="Google Shape;159;p19"/>
          <p:cNvCxnSpPr>
            <a:stCxn id="153" idx="2"/>
            <a:endCxn id="160" idx="0"/>
          </p:cNvCxnSpPr>
          <p:nvPr/>
        </p:nvCxnSpPr>
        <p:spPr>
          <a:xfrm rot="10800000" flipH="1">
            <a:off x="5598673" y="2378425"/>
            <a:ext cx="9300" cy="1330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10"/>
              </a:srgbClr>
            </a:outerShdw>
          </a:effectLst>
        </p:spPr>
      </p:cxnSp>
      <p:sp>
        <p:nvSpPr>
          <p:cNvPr id="156" name="Google Shape;156;p19"/>
          <p:cNvSpPr txBox="1"/>
          <p:nvPr/>
        </p:nvSpPr>
        <p:spPr>
          <a:xfrm>
            <a:off x="5633315" y="2231139"/>
            <a:ext cx="471600" cy="320400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CA" sz="1100" b="0" i="0" u="none" strike="noStrike" cap="none" dirty="0">
                <a:latin typeface="Arial"/>
                <a:ea typeface="Arial"/>
                <a:cs typeface="Arial"/>
                <a:sym typeface="Arial"/>
              </a:rPr>
              <a:t> </a:t>
            </a:r>
            <a:endParaRPr sz="11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9"/>
          <p:cNvSpPr/>
          <p:nvPr/>
        </p:nvSpPr>
        <p:spPr>
          <a:xfrm>
            <a:off x="5379446" y="2378529"/>
            <a:ext cx="457200" cy="471300"/>
          </a:xfrm>
          <a:prstGeom prst="arc">
            <a:avLst>
              <a:gd name="adj1" fmla="val 16200000"/>
              <a:gd name="adj2" fmla="val 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1" name="Google Shape;161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30451" y="3447511"/>
            <a:ext cx="2064560" cy="152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55975" y="2051103"/>
            <a:ext cx="2222925" cy="1640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1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977850" y="3746218"/>
            <a:ext cx="1088100" cy="139577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9"/>
          <p:cNvSpPr/>
          <p:nvPr/>
        </p:nvSpPr>
        <p:spPr>
          <a:xfrm>
            <a:off x="4867750" y="3198563"/>
            <a:ext cx="1773300" cy="425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Calibration of the polarizer</a:t>
            </a:r>
            <a:endParaRPr/>
          </a:p>
        </p:txBody>
      </p:sp>
      <p:cxnSp>
        <p:nvCxnSpPr>
          <p:cNvPr id="165" name="Google Shape;165;p19"/>
          <p:cNvCxnSpPr>
            <a:stCxn id="166" idx="3"/>
            <a:endCxn id="167" idx="0"/>
          </p:cNvCxnSpPr>
          <p:nvPr/>
        </p:nvCxnSpPr>
        <p:spPr>
          <a:xfrm rot="10800000" flipH="1">
            <a:off x="6711676" y="1090251"/>
            <a:ext cx="222600" cy="84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66" name="Google Shape;166;p1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802395" y="278450"/>
            <a:ext cx="1909281" cy="1640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061175" y="266689"/>
            <a:ext cx="1909276" cy="1663923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9"/>
          <p:cNvSpPr/>
          <p:nvPr/>
        </p:nvSpPr>
        <p:spPr>
          <a:xfrm>
            <a:off x="5626925" y="-925"/>
            <a:ext cx="2847900" cy="3204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Magnetic field compensation</a:t>
            </a:r>
            <a:endParaRPr/>
          </a:p>
        </p:txBody>
      </p:sp>
      <p:sp>
        <p:nvSpPr>
          <p:cNvPr id="170" name="Google Shape;170;p19"/>
          <p:cNvSpPr/>
          <p:nvPr/>
        </p:nvSpPr>
        <p:spPr>
          <a:xfrm>
            <a:off x="5079150" y="2021625"/>
            <a:ext cx="1362000" cy="3204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Angular scan</a:t>
            </a:r>
            <a:endParaRPr/>
          </a:p>
        </p:txBody>
      </p:sp>
      <p:cxnSp>
        <p:nvCxnSpPr>
          <p:cNvPr id="171" name="Google Shape;171;p19"/>
          <p:cNvCxnSpPr>
            <a:endCxn id="142" idx="1"/>
          </p:cNvCxnSpPr>
          <p:nvPr/>
        </p:nvCxnSpPr>
        <p:spPr>
          <a:xfrm>
            <a:off x="3044700" y="2575100"/>
            <a:ext cx="1590000" cy="180870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2" name="Google Shape;172;p19"/>
          <p:cNvCxnSpPr>
            <a:cxnSpLocks/>
            <a:endCxn id="141" idx="0"/>
          </p:cNvCxnSpPr>
          <p:nvPr/>
        </p:nvCxnSpPr>
        <p:spPr>
          <a:xfrm rot="10800000" flipH="1">
            <a:off x="2343825" y="1040525"/>
            <a:ext cx="2320500" cy="97980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3" name="Google Shape;173;p19"/>
          <p:cNvCxnSpPr>
            <a:endCxn id="149" idx="0"/>
          </p:cNvCxnSpPr>
          <p:nvPr/>
        </p:nvCxnSpPr>
        <p:spPr>
          <a:xfrm flipH="1">
            <a:off x="1928400" y="2858175"/>
            <a:ext cx="73800" cy="10251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74" name="Google Shape;174;p19"/>
          <p:cNvSpPr/>
          <p:nvPr/>
        </p:nvSpPr>
        <p:spPr>
          <a:xfrm>
            <a:off x="5350550" y="319475"/>
            <a:ext cx="6405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/>
              <a:t>B</a:t>
            </a:r>
            <a:r>
              <a:rPr lang="en-CA" sz="1000" baseline="-25000"/>
              <a:t>x </a:t>
            </a:r>
            <a:r>
              <a:rPr lang="en-CA" sz="1000"/>
              <a:t>[mG]</a:t>
            </a:r>
            <a:endParaRPr sz="1000"/>
          </a:p>
        </p:txBody>
      </p:sp>
      <p:sp>
        <p:nvSpPr>
          <p:cNvPr id="175" name="Google Shape;175;p19"/>
          <p:cNvSpPr/>
          <p:nvPr/>
        </p:nvSpPr>
        <p:spPr>
          <a:xfrm>
            <a:off x="7034588" y="2021625"/>
            <a:ext cx="1865700" cy="3204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Calibration of the tilt</a:t>
            </a:r>
            <a:endParaRPr/>
          </a:p>
        </p:txBody>
      </p:sp>
      <p:sp>
        <p:nvSpPr>
          <p:cNvPr id="176" name="Google Shape;176;p19"/>
          <p:cNvSpPr/>
          <p:nvPr/>
        </p:nvSpPr>
        <p:spPr>
          <a:xfrm rot="-5400000">
            <a:off x="4544250" y="973775"/>
            <a:ext cx="4410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Y[m]</a:t>
            </a:r>
            <a:endParaRPr sz="800"/>
          </a:p>
        </p:txBody>
      </p:sp>
      <p:sp>
        <p:nvSpPr>
          <p:cNvPr id="177" name="Google Shape;177;p19"/>
          <p:cNvSpPr/>
          <p:nvPr/>
        </p:nvSpPr>
        <p:spPr>
          <a:xfrm>
            <a:off x="5477925" y="1787225"/>
            <a:ext cx="4410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X[m]</a:t>
            </a:r>
            <a:endParaRPr sz="800"/>
          </a:p>
        </p:txBody>
      </p:sp>
      <p:sp>
        <p:nvSpPr>
          <p:cNvPr id="178" name="Google Shape;178;p19"/>
          <p:cNvSpPr/>
          <p:nvPr/>
        </p:nvSpPr>
        <p:spPr>
          <a:xfrm>
            <a:off x="7763925" y="1863425"/>
            <a:ext cx="4410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X[m]</a:t>
            </a:r>
            <a:endParaRPr sz="800"/>
          </a:p>
        </p:txBody>
      </p:sp>
      <p:sp>
        <p:nvSpPr>
          <p:cNvPr id="167" name="Google Shape;167;p19"/>
          <p:cNvSpPr/>
          <p:nvPr/>
        </p:nvSpPr>
        <p:spPr>
          <a:xfrm rot="-5400000">
            <a:off x="6830250" y="973775"/>
            <a:ext cx="4410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Y[m]</a:t>
            </a:r>
            <a:endParaRPr sz="800"/>
          </a:p>
        </p:txBody>
      </p:sp>
      <p:sp>
        <p:nvSpPr>
          <p:cNvPr id="179" name="Google Shape;179;p19"/>
          <p:cNvSpPr/>
          <p:nvPr/>
        </p:nvSpPr>
        <p:spPr>
          <a:xfrm>
            <a:off x="7695550" y="334775"/>
            <a:ext cx="6405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/>
              <a:t>B</a:t>
            </a:r>
            <a:r>
              <a:rPr lang="en-CA" sz="1000" baseline="-25000"/>
              <a:t>x </a:t>
            </a:r>
            <a:r>
              <a:rPr lang="en-CA" sz="1000"/>
              <a:t>[mG]</a:t>
            </a:r>
            <a:endParaRPr sz="1000"/>
          </a:p>
        </p:txBody>
      </p:sp>
      <p:sp>
        <p:nvSpPr>
          <p:cNvPr id="180" name="Google Shape;180;p19"/>
          <p:cNvSpPr/>
          <p:nvPr/>
        </p:nvSpPr>
        <p:spPr>
          <a:xfrm rot="-5400000">
            <a:off x="6336525" y="2716800"/>
            <a:ext cx="999600" cy="2598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Measured [deg]</a:t>
            </a:r>
            <a:endParaRPr sz="800"/>
          </a:p>
        </p:txBody>
      </p:sp>
      <p:sp>
        <p:nvSpPr>
          <p:cNvPr id="181" name="Google Shape;181;p19"/>
          <p:cNvSpPr/>
          <p:nvPr/>
        </p:nvSpPr>
        <p:spPr>
          <a:xfrm>
            <a:off x="7449750" y="3619100"/>
            <a:ext cx="9996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Requested [deg|</a:t>
            </a:r>
            <a:endParaRPr sz="800"/>
          </a:p>
        </p:txBody>
      </p:sp>
      <p:sp>
        <p:nvSpPr>
          <p:cNvPr id="182" name="Google Shape;182;p19"/>
          <p:cNvSpPr/>
          <p:nvPr/>
        </p:nvSpPr>
        <p:spPr>
          <a:xfrm rot="-5400000">
            <a:off x="4200600" y="4275775"/>
            <a:ext cx="12009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Cumulative intensity</a:t>
            </a:r>
            <a:endParaRPr sz="800"/>
          </a:p>
        </p:txBody>
      </p:sp>
      <p:sp>
        <p:nvSpPr>
          <p:cNvPr id="183" name="Google Shape;183;p19"/>
          <p:cNvSpPr/>
          <p:nvPr/>
        </p:nvSpPr>
        <p:spPr>
          <a:xfrm>
            <a:off x="5428850" y="4908875"/>
            <a:ext cx="12009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Angle between 2 polarizer</a:t>
            </a:r>
            <a:endParaRPr sz="800"/>
          </a:p>
        </p:txBody>
      </p:sp>
      <p:sp>
        <p:nvSpPr>
          <p:cNvPr id="184" name="Google Shape;184;p19"/>
          <p:cNvSpPr/>
          <p:nvPr/>
        </p:nvSpPr>
        <p:spPr>
          <a:xfrm>
            <a:off x="6895000" y="4231250"/>
            <a:ext cx="949500" cy="425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Rotator mount</a:t>
            </a:r>
            <a:endParaRPr/>
          </a:p>
        </p:txBody>
      </p:sp>
      <p:cxnSp>
        <p:nvCxnSpPr>
          <p:cNvPr id="185" name="Google Shape;185;p19"/>
          <p:cNvCxnSpPr>
            <a:stCxn id="184" idx="3"/>
            <a:endCxn id="163" idx="1"/>
          </p:cNvCxnSpPr>
          <p:nvPr/>
        </p:nvCxnSpPr>
        <p:spPr>
          <a:xfrm>
            <a:off x="7844500" y="4444100"/>
            <a:ext cx="1335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86" name="Google Shape;186;p19"/>
          <p:cNvSpPr/>
          <p:nvPr/>
        </p:nvSpPr>
        <p:spPr>
          <a:xfrm>
            <a:off x="2475313" y="4908875"/>
            <a:ext cx="999600" cy="2331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Wavelength [nm]</a:t>
            </a:r>
            <a:endParaRPr sz="800"/>
          </a:p>
        </p:txBody>
      </p:sp>
      <p:sp>
        <p:nvSpPr>
          <p:cNvPr id="187" name="Google Shape;187;p19"/>
          <p:cNvSpPr/>
          <p:nvPr/>
        </p:nvSpPr>
        <p:spPr>
          <a:xfrm rot="-5400000">
            <a:off x="432125" y="4081625"/>
            <a:ext cx="1346400" cy="2613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/>
              <a:t>Quantum efficiency [%]</a:t>
            </a:r>
            <a:endParaRPr sz="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 animBg="1"/>
      <p:bldP spid="142" grpId="0" animBg="1"/>
      <p:bldP spid="143" grpId="0" animBg="1"/>
      <p:bldP spid="144" grpId="0" animBg="1"/>
      <p:bldP spid="148" grpId="0" animBg="1"/>
      <p:bldP spid="149" grpId="0" animBg="1"/>
      <p:bldP spid="150" grpId="0" animBg="1"/>
      <p:bldP spid="151" grpId="0" animBg="1"/>
      <p:bldP spid="154" grpId="0" animBg="1"/>
      <p:bldP spid="156" grpId="0" animBg="1"/>
      <p:bldP spid="160" grpId="0" animBg="1"/>
      <p:bldP spid="164" grpId="0" animBg="1"/>
      <p:bldP spid="169" grpId="0" animBg="1"/>
      <p:bldP spid="170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67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6" grpId="0" animBg="1"/>
      <p:bldP spid="18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9833" y="2964553"/>
            <a:ext cx="2534729" cy="205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18367" y="3090303"/>
            <a:ext cx="2239482" cy="19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>
                <a:latin typeface="Roboto" panose="02000000000000000000" pitchFamily="2" charset="0"/>
                <a:ea typeface="Roboto" panose="02000000000000000000" pitchFamily="2" charset="0"/>
              </a:rPr>
              <a:t>Polarization measurements</a:t>
            </a:r>
            <a:endParaRPr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4" name="Google Shape;194;p19"/>
          <p:cNvSpPr txBox="1">
            <a:spLocks noGrp="1"/>
          </p:cNvSpPr>
          <p:nvPr>
            <p:ph type="body" idx="1"/>
          </p:nvPr>
        </p:nvSpPr>
        <p:spPr>
          <a:xfrm>
            <a:off x="172420" y="1154182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Char char="●"/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Effect of polarization seems to be diagonal</a:t>
            </a:r>
          </a:p>
          <a:p>
            <a:pPr lvl="1" indent="-342900">
              <a:buClr>
                <a:schemeClr val="tx1"/>
              </a:buClr>
              <a:buSzPts val="1800"/>
              <a:buChar char="●"/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Expectations: edges have more reflections so should be more affected </a:t>
            </a:r>
          </a:p>
          <a:p>
            <a:pPr>
              <a:buClr>
                <a:schemeClr val="tx1"/>
              </a:buClr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Further investigation is required</a:t>
            </a:r>
            <a:endParaRPr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09BFCD7-8E0A-AF4D-8754-CDC216F4DBB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7</a:t>
            </a:fld>
            <a:endParaRPr lang="en-CA"/>
          </a:p>
        </p:txBody>
      </p:sp>
      <p:pic>
        <p:nvPicPr>
          <p:cNvPr id="196" name="Google Shape;196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380" y="3054304"/>
            <a:ext cx="2191775" cy="193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19"/>
          <p:cNvSpPr/>
          <p:nvPr/>
        </p:nvSpPr>
        <p:spPr>
          <a:xfrm>
            <a:off x="3470575" y="2774200"/>
            <a:ext cx="1672800" cy="363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/>
              <a:t>90˚ polarization</a:t>
            </a:r>
            <a:endParaRPr dirty="0"/>
          </a:p>
        </p:txBody>
      </p:sp>
      <p:sp>
        <p:nvSpPr>
          <p:cNvPr id="198" name="Google Shape;198;p19"/>
          <p:cNvSpPr/>
          <p:nvPr/>
        </p:nvSpPr>
        <p:spPr>
          <a:xfrm>
            <a:off x="6787775" y="2711325"/>
            <a:ext cx="1042500" cy="363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Ratio</a:t>
            </a:r>
            <a:endParaRPr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4B5EAEE-9F98-9F4F-8DA8-A21E6ED2EE34}"/>
              </a:ext>
            </a:extLst>
          </p:cNvPr>
          <p:cNvCxnSpPr/>
          <p:nvPr/>
        </p:nvCxnSpPr>
        <p:spPr>
          <a:xfrm flipH="1">
            <a:off x="2855393" y="3281575"/>
            <a:ext cx="405245" cy="14950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Google Shape;195;p19"/>
          <p:cNvSpPr/>
          <p:nvPr/>
        </p:nvSpPr>
        <p:spPr>
          <a:xfrm>
            <a:off x="962463" y="2774200"/>
            <a:ext cx="1609800" cy="363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dirty="0"/>
              <a:t>0˚ polarization</a:t>
            </a:r>
            <a:endParaRPr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7CF295B-325E-E542-ABFF-55114146ED71}"/>
              </a:ext>
            </a:extLst>
          </p:cNvPr>
          <p:cNvSpPr txBox="1"/>
          <p:nvPr/>
        </p:nvSpPr>
        <p:spPr>
          <a:xfrm>
            <a:off x="5615578" y="3574277"/>
            <a:ext cx="7121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>
                <a:solidFill>
                  <a:schemeClr val="tx1"/>
                </a:solidFill>
              </a:rPr>
              <a:t>=</a:t>
            </a:r>
          </a:p>
        </p:txBody>
      </p:sp>
      <p:sp>
        <p:nvSpPr>
          <p:cNvPr id="16" name="Google Shape;199;p19">
            <a:extLst>
              <a:ext uri="{FF2B5EF4-FFF2-40B4-BE49-F238E27FC236}">
                <a16:creationId xmlns:a16="http://schemas.microsoft.com/office/drawing/2014/main" id="{2A4ED714-72FE-5A47-8C9E-111C09C3A3B0}"/>
              </a:ext>
            </a:extLst>
          </p:cNvPr>
          <p:cNvSpPr/>
          <p:nvPr/>
        </p:nvSpPr>
        <p:spPr>
          <a:xfrm>
            <a:off x="5716484" y="533063"/>
            <a:ext cx="3273000" cy="670200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CA" sz="1800" dirty="0" err="1">
                <a:solidFill>
                  <a:srgbClr val="FFFFFF"/>
                </a:solidFill>
              </a:rPr>
              <a:t>nb</a:t>
            </a:r>
            <a:r>
              <a:rPr lang="en-CA" sz="1800" b="0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of photoelectron pulse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CA" sz="1800" b="0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CA" sz="1800" b="0" i="0" u="none" strike="noStrike" cap="none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nb</a:t>
            </a:r>
            <a:r>
              <a:rPr lang="en-CA" sz="1800" b="0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of pulse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" name="Google Shape;200;p19">
            <a:extLst>
              <a:ext uri="{FF2B5EF4-FFF2-40B4-BE49-F238E27FC236}">
                <a16:creationId xmlns:a16="http://schemas.microsoft.com/office/drawing/2014/main" id="{83212D3A-F7A7-1C44-963D-775CD77806F7}"/>
              </a:ext>
            </a:extLst>
          </p:cNvPr>
          <p:cNvCxnSpPr/>
          <p:nvPr/>
        </p:nvCxnSpPr>
        <p:spPr>
          <a:xfrm>
            <a:off x="5903435" y="858213"/>
            <a:ext cx="2947200" cy="0"/>
          </a:xfrm>
          <a:prstGeom prst="straightConnector1">
            <a:avLst/>
          </a:prstGeom>
          <a:solidFill>
            <a:srgbClr val="37474F"/>
          </a:solidFill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983DEA21-8BA2-0F46-8D91-CBBF76F2991C}"/>
              </a:ext>
            </a:extLst>
          </p:cNvPr>
          <p:cNvSpPr txBox="1"/>
          <p:nvPr/>
        </p:nvSpPr>
        <p:spPr>
          <a:xfrm>
            <a:off x="7002014" y="120475"/>
            <a:ext cx="1656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solidFill>
                  <a:schemeClr val="tx1"/>
                </a:solidFill>
              </a:rPr>
              <a:t>DE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4B59BB8F-6A92-DF4C-B936-02E04C0BD533}"/>
              </a:ext>
            </a:extLst>
          </p:cNvPr>
          <p:cNvCxnSpPr/>
          <p:nvPr/>
        </p:nvCxnSpPr>
        <p:spPr>
          <a:xfrm flipV="1">
            <a:off x="7211505" y="3949831"/>
            <a:ext cx="707010" cy="66060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5592B281-F922-8B4D-A527-E87593348CBA}"/>
              </a:ext>
            </a:extLst>
          </p:cNvPr>
          <p:cNvCxnSpPr>
            <a:cxnSpLocks/>
          </p:cNvCxnSpPr>
          <p:nvPr/>
        </p:nvCxnSpPr>
        <p:spPr>
          <a:xfrm>
            <a:off x="5143375" y="1458410"/>
            <a:ext cx="2445202" cy="27365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" grpId="0" animBg="1"/>
      <p:bldP spid="198" grpId="0" animBg="1"/>
      <p:bldP spid="195" grpId="0" animBg="1"/>
      <p:bldP spid="4" grpId="0"/>
      <p:bldP spid="16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ctrTitle"/>
          </p:nvPr>
        </p:nvSpPr>
        <p:spPr>
          <a:xfrm>
            <a:off x="1692150" y="1551708"/>
            <a:ext cx="5759700" cy="124384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3200" dirty="0" err="1">
                <a:latin typeface="Roboto" panose="02000000000000000000" pitchFamily="2" charset="0"/>
                <a:ea typeface="Roboto" panose="02000000000000000000" pitchFamily="2" charset="0"/>
              </a:rPr>
              <a:t>Integration</a:t>
            </a:r>
            <a:r>
              <a:rPr lang="fr-CA" sz="3200" dirty="0">
                <a:latin typeface="Roboto" panose="02000000000000000000" pitchFamily="2" charset="0"/>
                <a:ea typeface="Roboto" panose="02000000000000000000" pitchFamily="2" charset="0"/>
              </a:rPr>
              <a:t> of </a:t>
            </a:r>
            <a:r>
              <a:rPr lang="fr-CA" sz="3200" dirty="0" err="1">
                <a:latin typeface="Roboto" panose="02000000000000000000" pitchFamily="2" charset="0"/>
                <a:ea typeface="Roboto" panose="02000000000000000000" pitchFamily="2" charset="0"/>
              </a:rPr>
              <a:t>measurements</a:t>
            </a:r>
            <a:r>
              <a:rPr lang="fr-CA" sz="32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CA" sz="3200" dirty="0" err="1">
                <a:latin typeface="Roboto" panose="02000000000000000000" pitchFamily="2" charset="0"/>
                <a:ea typeface="Roboto" panose="02000000000000000000" pitchFamily="2" charset="0"/>
              </a:rPr>
              <a:t>into</a:t>
            </a:r>
            <a:r>
              <a:rPr lang="fr-CA" sz="3200" dirty="0">
                <a:latin typeface="Roboto" panose="02000000000000000000" pitchFamily="2" charset="0"/>
                <a:ea typeface="Roboto" panose="02000000000000000000" pitchFamily="2" charset="0"/>
              </a:rPr>
              <a:t> simulations</a:t>
            </a:r>
            <a:endParaRPr sz="32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04A9D0C-981B-7E4F-9648-B192321691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0855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35;p23">
            <a:extLst>
              <a:ext uri="{FF2B5EF4-FFF2-40B4-BE49-F238E27FC236}">
                <a16:creationId xmlns:a16="http://schemas.microsoft.com/office/drawing/2014/main" id="{66BB44F9-A767-434D-9278-C8E270C8A71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67599" y="485900"/>
            <a:ext cx="2720301" cy="233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0"/>
          <p:cNvSpPr/>
          <p:nvPr/>
        </p:nvSpPr>
        <p:spPr>
          <a:xfrm>
            <a:off x="34525" y="3167125"/>
            <a:ext cx="9018900" cy="18897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0"/>
          <p:cNvSpPr txBox="1">
            <a:spLocks noGrp="1"/>
          </p:cNvSpPr>
          <p:nvPr>
            <p:ph type="title"/>
          </p:nvPr>
        </p:nvSpPr>
        <p:spPr>
          <a:xfrm>
            <a:off x="176251" y="113063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lvl="0"/>
            <a:r>
              <a:rPr lang="fr-CA" dirty="0">
                <a:latin typeface="Roboto" panose="02000000000000000000" pitchFamily="2" charset="0"/>
                <a:ea typeface="Roboto" panose="02000000000000000000" pitchFamily="2" charset="0"/>
              </a:rPr>
              <a:t>Simulation pipeline</a:t>
            </a:r>
            <a:endParaRPr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7" name="Google Shape;177;p20"/>
          <p:cNvSpPr txBox="1">
            <a:spLocks noGrp="1"/>
          </p:cNvSpPr>
          <p:nvPr>
            <p:ph type="body" idx="1"/>
          </p:nvPr>
        </p:nvSpPr>
        <p:spPr>
          <a:xfrm>
            <a:off x="-178402" y="1187594"/>
            <a:ext cx="3717371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Simplest implementation :</a:t>
            </a:r>
          </a:p>
          <a:p>
            <a:pPr lvl="1" indent="-342900">
              <a:buSzPts val="1800"/>
              <a:buChar char="●"/>
            </a:pPr>
            <a:r>
              <a:rPr lang="en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Replace Uniform DE by position dependant DE</a:t>
            </a:r>
            <a:endParaRPr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B510AA5-0BFA-8844-A4D7-24B1630D9D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9</a:t>
            </a:fld>
            <a:endParaRPr lang="en-CA"/>
          </a:p>
        </p:txBody>
      </p:sp>
      <p:sp>
        <p:nvSpPr>
          <p:cNvPr id="190" name="Google Shape;190;p20"/>
          <p:cNvSpPr txBox="1">
            <a:spLocks noGrp="1"/>
          </p:cNvSpPr>
          <p:nvPr>
            <p:ph type="body" idx="4294967295"/>
          </p:nvPr>
        </p:nvSpPr>
        <p:spPr>
          <a:xfrm>
            <a:off x="0" y="3262313"/>
            <a:ext cx="3527425" cy="4333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SKG4 </a:t>
            </a:r>
            <a:endParaRPr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80" name="Google Shape;180;p20"/>
          <p:cNvSpPr/>
          <p:nvPr/>
        </p:nvSpPr>
        <p:spPr>
          <a:xfrm>
            <a:off x="6481500" y="0"/>
            <a:ext cx="2606400" cy="6408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CA" dirty="0"/>
              <a:t>Uniform DE implemented </a:t>
            </a:r>
          </a:p>
        </p:txBody>
      </p:sp>
      <p:sp>
        <p:nvSpPr>
          <p:cNvPr id="181" name="Google Shape;181;p20"/>
          <p:cNvSpPr/>
          <p:nvPr/>
        </p:nvSpPr>
        <p:spPr>
          <a:xfrm>
            <a:off x="480776" y="4192225"/>
            <a:ext cx="1314000" cy="4002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True hits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3" name="Google Shape;183;p20"/>
          <p:cNvCxnSpPr>
            <a:cxnSpLocks/>
            <a:stCxn id="181" idx="3"/>
            <a:endCxn id="23" idx="1"/>
          </p:cNvCxnSpPr>
          <p:nvPr/>
        </p:nvCxnSpPr>
        <p:spPr>
          <a:xfrm>
            <a:off x="1794776" y="4392325"/>
            <a:ext cx="576317" cy="6291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8" name="Google Shape;188;p20"/>
          <p:cNvSpPr/>
          <p:nvPr/>
        </p:nvSpPr>
        <p:spPr>
          <a:xfrm>
            <a:off x="6056748" y="3838817"/>
            <a:ext cx="1447375" cy="102120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Analysis (energy </a:t>
            </a:r>
            <a:r>
              <a:rPr lang="en-CA" dirty="0"/>
              <a:t>reconstruction, vertex position </a:t>
            </a:r>
            <a:r>
              <a:rPr lang="en-CA" dirty="0" err="1"/>
              <a:t>etc</a:t>
            </a:r>
            <a:r>
              <a:rPr lang="en-CA" dirty="0"/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9" name="Google Shape;189;p20"/>
          <p:cNvCxnSpPr>
            <a:cxnSpLocks/>
            <a:stCxn id="23" idx="3"/>
            <a:endCxn id="24" idx="1"/>
          </p:cNvCxnSpPr>
          <p:nvPr/>
        </p:nvCxnSpPr>
        <p:spPr>
          <a:xfrm flipV="1">
            <a:off x="3768772" y="4392325"/>
            <a:ext cx="525054" cy="6291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4" name="Google Shape;185;p20">
            <a:extLst>
              <a:ext uri="{FF2B5EF4-FFF2-40B4-BE49-F238E27FC236}">
                <a16:creationId xmlns:a16="http://schemas.microsoft.com/office/drawing/2014/main" id="{E32503FA-217E-6841-9FA1-CB523D5BCB8D}"/>
              </a:ext>
            </a:extLst>
          </p:cNvPr>
          <p:cNvSpPr/>
          <p:nvPr/>
        </p:nvSpPr>
        <p:spPr>
          <a:xfrm>
            <a:off x="4293826" y="4044550"/>
            <a:ext cx="1397679" cy="69555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CA" sz="14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Digitize</a:t>
            </a:r>
            <a:r>
              <a:rPr lang="fr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hits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" name="Google Shape;189;p20">
            <a:extLst>
              <a:ext uri="{FF2B5EF4-FFF2-40B4-BE49-F238E27FC236}">
                <a16:creationId xmlns:a16="http://schemas.microsoft.com/office/drawing/2014/main" id="{CE4E402F-A942-3849-8414-2648B542F240}"/>
              </a:ext>
            </a:extLst>
          </p:cNvPr>
          <p:cNvCxnSpPr>
            <a:cxnSpLocks/>
            <a:stCxn id="24" idx="3"/>
          </p:cNvCxnSpPr>
          <p:nvPr/>
        </p:nvCxnSpPr>
        <p:spPr>
          <a:xfrm flipV="1">
            <a:off x="5691505" y="4379352"/>
            <a:ext cx="404374" cy="12973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BB408836-BDF7-DC4E-9C98-0BDAB3907574}"/>
              </a:ext>
            </a:extLst>
          </p:cNvPr>
          <p:cNvSpPr/>
          <p:nvPr/>
        </p:nvSpPr>
        <p:spPr>
          <a:xfrm>
            <a:off x="7802088" y="2707574"/>
            <a:ext cx="1209123" cy="285008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X position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8773E9BE-A95F-8748-8477-886260B13CE0}"/>
              </a:ext>
            </a:extLst>
          </p:cNvPr>
          <p:cNvSpPr/>
          <p:nvPr/>
        </p:nvSpPr>
        <p:spPr>
          <a:xfrm rot="16200000">
            <a:off x="5708873" y="851120"/>
            <a:ext cx="1209123" cy="285008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Y position</a:t>
            </a:r>
          </a:p>
        </p:txBody>
      </p:sp>
      <p:sp>
        <p:nvSpPr>
          <p:cNvPr id="23" name="Google Shape;185;p20">
            <a:extLst>
              <a:ext uri="{FF2B5EF4-FFF2-40B4-BE49-F238E27FC236}">
                <a16:creationId xmlns:a16="http://schemas.microsoft.com/office/drawing/2014/main" id="{6D72A095-8DD1-F343-8730-C56C0EA60520}"/>
              </a:ext>
            </a:extLst>
          </p:cNvPr>
          <p:cNvSpPr/>
          <p:nvPr/>
        </p:nvSpPr>
        <p:spPr>
          <a:xfrm>
            <a:off x="2371093" y="4050841"/>
            <a:ext cx="1397679" cy="695550"/>
          </a:xfrm>
          <a:prstGeom prst="roundRect">
            <a:avLst>
              <a:gd name="adj" fmla="val 16667"/>
            </a:avLst>
          </a:prstGeom>
          <a:solidFill>
            <a:srgbClr val="CFD8DC"/>
          </a:solidFill>
          <a:ln w="9525" cap="flat" cmpd="sng">
            <a:solidFill>
              <a:srgbClr val="0040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CA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Uniform DE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6390B26-B08A-4146-A2E3-6AE0D50CA0E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389"/>
          <a:stretch/>
        </p:blipFill>
        <p:spPr>
          <a:xfrm>
            <a:off x="3450629" y="814070"/>
            <a:ext cx="2720301" cy="2319271"/>
          </a:xfrm>
          <a:prstGeom prst="rect">
            <a:avLst/>
          </a:prstGeom>
        </p:spPr>
      </p:pic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A02C07D-290B-8C4D-9A83-B40CDABD28A4}"/>
              </a:ext>
            </a:extLst>
          </p:cNvPr>
          <p:cNvSpPr/>
          <p:nvPr/>
        </p:nvSpPr>
        <p:spPr>
          <a:xfrm>
            <a:off x="3538969" y="622907"/>
            <a:ext cx="2556910" cy="410101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Super-K Geant4 simulation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FF73FCC0-E31B-184A-8230-3EA05277764C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628840" y="1973706"/>
            <a:ext cx="2821789" cy="14372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>
            <a:extLst>
              <a:ext uri="{FF2B5EF4-FFF2-40B4-BE49-F238E27FC236}">
                <a16:creationId xmlns:a16="http://schemas.microsoft.com/office/drawing/2014/main" id="{D482BFAF-A6B3-EA4E-A2DE-8B0DA9C88B5F}"/>
              </a:ext>
            </a:extLst>
          </p:cNvPr>
          <p:cNvSpPr/>
          <p:nvPr/>
        </p:nvSpPr>
        <p:spPr>
          <a:xfrm>
            <a:off x="6987440" y="1013636"/>
            <a:ext cx="1557011" cy="13229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2FD9BE12-C17F-4E4A-A6D2-88FBAE9EBE60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3069933" y="2505955"/>
            <a:ext cx="3542399" cy="15448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237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 animBg="1"/>
      <p:bldP spid="190" grpId="0" build="p"/>
      <p:bldP spid="180" grpId="0" animBg="1"/>
      <p:bldP spid="181" grpId="0" animBg="1"/>
      <p:bldP spid="188" grpId="0" animBg="1"/>
      <p:bldP spid="24" grpId="0" animBg="1"/>
      <p:bldP spid="3" grpId="0" animBg="1"/>
      <p:bldP spid="22" grpId="0" animBg="1"/>
      <p:bldP spid="23" grpId="0" animBg="1"/>
      <p:bldP spid="9" grpId="0" animBg="1"/>
      <p:bldP spid="6" grpId="0" animBg="1"/>
    </p:bldLst>
  </p:timing>
</p:sld>
</file>

<file path=ppt/theme/theme1.xml><?xml version="1.0" encoding="utf-8"?>
<a:theme xmlns:a="http://schemas.openxmlformats.org/drawingml/2006/main" name="Thème1">
  <a:themeElements>
    <a:clrScheme name="Ardois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Bureau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̀me1" id="{6722C121-9770-B84A-81CA-877A70B3249C}" vid="{C0D2AAE0-DDEE-9845-9253-5485E117B003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6040</TotalTime>
  <Words>2148</Words>
  <Application>Microsoft Macintosh PowerPoint</Application>
  <PresentationFormat>Affichage à l'écran (16:9)</PresentationFormat>
  <Paragraphs>498</Paragraphs>
  <Slides>35</Slides>
  <Notes>30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42" baseType="lpstr">
      <vt:lpstr>Roboto</vt:lpstr>
      <vt:lpstr>Times New Roman</vt:lpstr>
      <vt:lpstr>Arial</vt:lpstr>
      <vt:lpstr>Oswald</vt:lpstr>
      <vt:lpstr>Average</vt:lpstr>
      <vt:lpstr>Roboto Slab</vt:lpstr>
      <vt:lpstr>Thème1</vt:lpstr>
      <vt:lpstr>Improving the Super-Kamiokande PMT modelling using the the photosensor test facility (PTF) </vt:lpstr>
      <vt:lpstr>Outline</vt:lpstr>
      <vt:lpstr>Super-Kamiokande experiment</vt:lpstr>
      <vt:lpstr>Motivations for PTF measurements </vt:lpstr>
      <vt:lpstr>The Photosensor Test facility (PTF) at TRIUMF </vt:lpstr>
      <vt:lpstr>Potential measurements of PTF</vt:lpstr>
      <vt:lpstr>Polarization measurements</vt:lpstr>
      <vt:lpstr>Integration of measurements into simulations</vt:lpstr>
      <vt:lpstr>Simulation pipeline</vt:lpstr>
      <vt:lpstr>Simulation pipeline</vt:lpstr>
      <vt:lpstr>In detail: PMT Modelling</vt:lpstr>
      <vt:lpstr>Modelling the experiment </vt:lpstr>
      <vt:lpstr>Integration of data into simulation</vt:lpstr>
      <vt:lpstr>Integration of data into simulations (2)</vt:lpstr>
      <vt:lpstr>Total charge horizontal vs vertical case</vt:lpstr>
      <vt:lpstr>Total charge horizontal vs vertical case (2)</vt:lpstr>
      <vt:lpstr>Conclusion</vt:lpstr>
      <vt:lpstr>Thank you</vt:lpstr>
      <vt:lpstr>Back up</vt:lpstr>
      <vt:lpstr>Total charge horizontal vs vertical case</vt:lpstr>
      <vt:lpstr>Motivations for PTF measurements </vt:lpstr>
      <vt:lpstr>Compensating the magnetic field</vt:lpstr>
      <vt:lpstr>Compensation of the magnetic field</vt:lpstr>
      <vt:lpstr>Effect of PMT Angular Response on Reconstruction</vt:lpstr>
      <vt:lpstr>PTF in pictures</vt:lpstr>
      <vt:lpstr>Pipeline is ready !</vt:lpstr>
      <vt:lpstr>SKG4 local coordinates system</vt:lpstr>
      <vt:lpstr>Absorption coefficient</vt:lpstr>
      <vt:lpstr>Potential study</vt:lpstr>
      <vt:lpstr>Compensation of the magnetic field</vt:lpstr>
      <vt:lpstr>No compensation effect</vt:lpstr>
      <vt:lpstr>The magnetic field in Kamioka</vt:lpstr>
      <vt:lpstr>Data taking plan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Reducing SK systematic uncertainty with measuring detector response </dc:title>
  <cp:lastModifiedBy>Vincent Gousy-Leblanc</cp:lastModifiedBy>
  <cp:revision>31</cp:revision>
  <dcterms:modified xsi:type="dcterms:W3CDTF">2022-06-07T19:24:11Z</dcterms:modified>
</cp:coreProperties>
</file>