
<file path=[Content_Types].xml><?xml version="1.0" encoding="utf-8"?>
<Types xmlns="http://schemas.openxmlformats.org/package/2006/content-types"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26"/>
  </p:notesMasterIdLst>
  <p:sldIdLst>
    <p:sldId id="256" r:id="rId5"/>
    <p:sldId id="262" r:id="rId6"/>
    <p:sldId id="272" r:id="rId7"/>
    <p:sldId id="275" r:id="rId8"/>
    <p:sldId id="273" r:id="rId9"/>
    <p:sldId id="281" r:id="rId10"/>
    <p:sldId id="265" r:id="rId11"/>
    <p:sldId id="271" r:id="rId12"/>
    <p:sldId id="274" r:id="rId13"/>
    <p:sldId id="258" r:id="rId14"/>
    <p:sldId id="285" r:id="rId15"/>
    <p:sldId id="267" r:id="rId16"/>
    <p:sldId id="268" r:id="rId17"/>
    <p:sldId id="270" r:id="rId18"/>
    <p:sldId id="282" r:id="rId19"/>
    <p:sldId id="260" r:id="rId20"/>
    <p:sldId id="277" r:id="rId21"/>
    <p:sldId id="279" r:id="rId22"/>
    <p:sldId id="284" r:id="rId23"/>
    <p:sldId id="283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90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EC774D-9664-40BD-A776-8F62E8DFD9A3}" v="7" dt="2022-05-20T15:16:01.959"/>
    <p1510:client id="{8434275B-055D-4A33-A909-1E62EF66E3DF}" v="12" dt="2022-05-18T22:09:13.205"/>
    <p1510:client id="{8C914FB4-C1AD-41B7-90D7-413D45A39AF8}" v="8" dt="2022-05-18T21:49:10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46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08T23:59:36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24575,'-1'73'0,"2"79"0,8-83 0,18 72 0,2 19 0,-4-29 0,-12-70 0,-6-31 0,12 30 0,4 15 0,-17-49 0,-1 1 0,-2-1 0,2 44 0,-4-43 0,2-1 0,1 0 0,7 27 0,3 16 0,9 43 0,2 22 0,-23-122 0,1-1 0,0-1 0,8 20 0,-7-20 0,-1 1 0,1-1 0,-1 0 0,1 17 0,0 23 0,-1-15 0,0-1 0,11 43 0,21 69 0,4-26 0,-25-63 0,-3 0 0,4 59 0,-8-52 0,2 46 0,-10-40 0,2 76 0,16-31 0,-12-63 0,15 66 0,-12-78 0,11 59 0,-2 13 0,-10-63 0,-3-23 0,2 46 0,-7-49 0,0-16 0,1 1 0,0-1 0,0 1 0,1-1 0,-1 0 0,2 1 0,-1-1 0,1 0 0,0 1 0,5 8 0,-1-1 0,-1 0 0,0 0 0,0 0 0,2 20 0,5 15 0,5 6 0,-7-25 0,-1 1 0,5 34 0,-12-52 0,1-1 0,1 0 0,1 0 0,0 0 0,0 0 0,1-1 0,1 0 0,8 12 0,-4-4 0,-1 1 0,-1 0 0,-1 1 0,-1-1 0,-1 2 0,-1-1 0,0 0 0,-2 1 0,-1 0 0,-1 42 0,1-37 0,1 1 0,1 0 0,14 50 0,-1-7 0,7 42 0,-7-18 0,-10-70 0,10 29 0,5 18 0,-10-23 0,-4-20 0,-1 0 0,5 55 0,-10-66 0,1 1 0,1 0 0,12 37 0,-9-37 0,-2 0 0,0 1 0,3 28 0,-7 123 0,8-125 0,-6-35 0,-1 0 0,1 18 0,-2-22 0,0 0 0,1 0 0,0 0 0,0 0 0,5 9 0,5 21 0,-9-22 0,4 19 0,-1 1 0,2 50 0,-6-61 0,2 1 0,0-1 0,1 1 0,16 42 0,5 23 0,-16-55 0,23 57 0,-15-45 0,-9-20 0,-2 1 0,5 39 0,-7-38 0,16 58 0,-6-24 0,-9-31 0,8 22 0,-6-25 0,-2 0 0,0 1 0,1 40 0,-6-58 0,1 1 0,1 0 0,1 0 0,0-1 0,0 0 0,1 1 0,1-2 0,7 14 0,-4-10 0,-2 0 0,0 0 0,-1 1 0,6 26 0,-7-23 0,1 1 0,13 33 0,2 3 0,-18-50 0,0-1 0,0 0 0,1 0 0,0 0 0,0-1 0,0 1 0,10 8 0,14 20 0,-27-34 0,70 103 0,-61-89 0,1-2 0,1 1 0,0-1 0,1-1 0,18 13 0,-23-18 0,0 1 0,0 0 0,-1 0 0,12 16 0,-12-14 0,0-1 0,1 0 0,17 15 0,-15-15 0,1 2 0,-2-1 0,1 1 0,10 15 0,22 24 0,96 88 0,-127-126 0,20 25 0,-25-26 0,1-2 0,1 1 0,0-1 0,0 0 0,17 12 0,88 57 0,-47-27 0,-50-36 0,0-2 0,1 0 0,33 18 0,-36-24 0,1-1 0,0-1 0,0 0 0,25 3 0,17 4 0,57 28 0,138 6 0,-116-31 0,-36-4 0,-18-4 0,-5 1 0,129-6 0,-95-2 0,486 1 0,-566 1 0,0 2 0,41 10 0,-41-7 0,-1-1 0,45 1 0,-68-5 0,-1 0 0,0 0 0,1 0 0,-1 1 0,0 0 0,0 0 0,10 5 0,-9-4 0,0 0 0,0 0 0,1-1 0,-1 0 0,9 2 0,23-2 0,0 0 0,50-6 0,-31-4 0,-35 4 0,39-2 0,41 8 0,80-4 0,-124-6 0,-40 4 0,40-1 0,-10 7 212,-34-1-437,0 0 0,0-1-1,0 0 1,0-1 0,0-1-1,20-5 1,-17 0-6601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09T00:05:45.6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53 24575,'358'-10'0,"-175"4"0,-46 4 0,-60-7 0,-51 5 0,37 0 0,-11 4 0,66-9 0,-42 2 0,130 5 0,-96 4 0,-54 1 0,-1 3 0,0 1 0,59 18 0,-72-19 0,1-1 0,0-2 0,73-5 0,-29 0 0,-70 2 0,0 1 0,0 0 0,0 1 0,0 1 0,0 1 0,0 0 0,-1 1 0,20 9 0,-13-5 0,-1 2 0,0 1 0,0 0 0,-1 2 0,-1 0 0,0 1 0,19 20 0,-29-25 0,0-1 0,1 0 0,0-1 0,0-1 0,17 9 0,-25-14 0,0 1 0,0-1 0,0 0 0,0 1 0,0-1 0,0 1 0,-1 0 0,0 0 0,1 0 0,1 4 0,18 38 0,-5-11 0,-2-4 0,16 41 0,-11-22 0,-12-28 0,-2 0 0,0 1 0,-1 0 0,3 44 0,-6-45 0,1 1 0,0-1 0,2 0 0,0 0 0,13 29 0,36 82 0,-46-110 0,-1 0 0,7 38 0,4 13 0,25 48 0,3 10 0,-43-117 0,0 0 0,1 18 0,-3-20 0,1-1 0,0 1 0,1 0 0,4 12 0,16 48 0,-2 0 0,15 108 0,-8-34 0,14 74 0,-23-85 0,-15-87 0,-2 53 0,-3-58 0,10 79 0,-2-32 0,-6-59 0,5 33 0,21 159 0,-27-221 0,8 51 0,-4-32 0,2 34 0,-8 84 0,4 61 0,18-50 0,-16-130 0,6 34 0,7 100 0,-16-139 0,1-1 0,1 0 0,1 0 0,-1 0 0,8 15 0,-4-9 0,7 33 0,-7 12 0,2 10 0,-3-39 0,-3 0 0,-1 1 0,-4 52 0,0-14 0,2 367 0,1-411 0,6 34 0,2 20 0,8 68 0,-1-21 0,4 75 0,-4-69 0,-13-114 0,0-1 0,2 0 0,0-1 0,16 41 0,-16-49 0,-1 1 0,-1-1 0,0 1 0,0 20 0,-1-16 0,8 35 0,44 208 0,-26-111 0,-7-26 0,-14-79 0,3 0 0,18 55 0,-26-96 0,65 212 0,-63-205 0,1-2 0,0 1 0,1 0 0,0-1 0,12 15 0,-9-12 0,0 1 0,9 17 0,13 49 0,-26-63 0,1 0 0,1 0 0,0-1 0,1 0 0,1-1 0,0 1 0,1-2 0,16 19 0,-21-27 0,-1 0 0,1 0 0,-1 1 0,-1-1 0,1 1 0,-1-1 0,4 15 0,-5-15 0,0 0 0,0-1 0,1 1 0,-1 0 0,1-1 0,0 0 0,1 1 0,-1-1 0,1-1 0,0 1 0,0 0 0,7 4 0,17 13 0,30 31 0,17 14 0,-18-18 0,-34-32 0,31 28 0,-35-28 0,0-1 0,35 22 0,-37-26 0,1 0 0,-2 2 0,0 0 0,15 17 0,-12-11 0,36 27 0,2 0 0,-40-32 0,1 0 0,0-1 0,26 14 0,146 71 0,-166-87 0,0-1 0,44 12 0,-31-11 0,-8-2 0,122 37 0,-106-37 0,-16-5 0,-1 3 0,31 10 0,2 4 0,122 24 0,-132-35 0,95 12 0,-144-22 0,156 13 0,-25 13 0,-88-15 0,67 7 0,427-2 0,-94-17 0,-427-1 0,0-1 0,18-4 0,-16 2 0,31-1 0,-22 4 0,-5 2 0,1-2 0,0-1 0,36-8 0,-26 2 0,1 2 0,61-3 0,75 10 0,-69 1 0,380-2-1365,-465 0-5461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82246-6783-4171-9CE1-C3DADECD8A8D}" type="datetimeFigureOut">
              <a:rPr lang="en-CA" smtClean="0"/>
              <a:t>2022-06-05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28545-BCDD-4FAE-9C04-F8A8186F865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643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28545-BCDD-4FAE-9C04-F8A8186F865E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9342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28545-BCDD-4FAE-9C04-F8A8186F865E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319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6335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031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70163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78563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8030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0982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00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03226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713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760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37507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Pradeep | CAP Congress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5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qspace.library.queensu.ca/handle/1974/28900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hyperlink" Target="https://indi.to/Wr3vh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customXml" Target="../ink/ink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jvWkp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indoor, stack&#10;&#10;Description automatically generated">
            <a:extLst>
              <a:ext uri="{FF2B5EF4-FFF2-40B4-BE49-F238E27FC236}">
                <a16:creationId xmlns:a16="http://schemas.microsoft.com/office/drawing/2014/main" id="{02B7B9C6-1894-0F22-FB71-0539D6A87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19" y="9365"/>
            <a:ext cx="12231562" cy="685392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C06DBCFE-7E7E-8C3A-CAA7-1FFACB3E8D24}"/>
              </a:ext>
            </a:extLst>
          </p:cNvPr>
          <p:cNvSpPr>
            <a:spLocks noGrp="1"/>
          </p:cNvSpPr>
          <p:nvPr/>
        </p:nvSpPr>
        <p:spPr>
          <a:xfrm>
            <a:off x="305122" y="280328"/>
            <a:ext cx="4941939" cy="22967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>
                <a:solidFill>
                  <a:schemeClr val="accent4"/>
                </a:solidFill>
                <a:ea typeface="+mj-lt"/>
                <a:cs typeface="+mj-lt"/>
              </a:rPr>
              <a:t>CUTE: An Overview and Applications to </a:t>
            </a:r>
            <a:r>
              <a:rPr lang="en-US" sz="4800" b="1" err="1">
                <a:solidFill>
                  <a:schemeClr val="accent4"/>
                </a:solidFill>
                <a:ea typeface="+mj-lt"/>
                <a:cs typeface="+mj-lt"/>
              </a:rPr>
              <a:t>SuperCDMS</a:t>
            </a:r>
            <a:endParaRPr lang="en-US" sz="4800">
              <a:solidFill>
                <a:schemeClr val="accent4"/>
              </a:solidFill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5501C23-F3BA-4966-1DEB-7C2186F25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724" y="5484202"/>
            <a:ext cx="1805940" cy="1093470"/>
          </a:xfrm>
          <a:prstGeom prst="rect">
            <a:avLst/>
          </a:prstGeom>
        </p:spPr>
      </p:pic>
      <p:pic>
        <p:nvPicPr>
          <p:cNvPr id="8" name="Picture 8" descr="Icon&#10;&#10;Description automatically generated">
            <a:extLst>
              <a:ext uri="{FF2B5EF4-FFF2-40B4-BE49-F238E27FC236}">
                <a16:creationId xmlns:a16="http://schemas.microsoft.com/office/drawing/2014/main" id="{9D95649C-1504-6BAA-E554-CED82008E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307" y="5597696"/>
            <a:ext cx="870585" cy="870585"/>
          </a:xfrm>
          <a:prstGeom prst="rect">
            <a:avLst/>
          </a:prstGeom>
        </p:spPr>
      </p:pic>
      <p:sp>
        <p:nvSpPr>
          <p:cNvPr id="24" name="Subtitle 2">
            <a:extLst>
              <a:ext uri="{FF2B5EF4-FFF2-40B4-BE49-F238E27FC236}">
                <a16:creationId xmlns:a16="http://schemas.microsoft.com/office/drawing/2014/main" id="{371542C6-7BE7-3F6F-D24D-E1188C570AFD}"/>
              </a:ext>
            </a:extLst>
          </p:cNvPr>
          <p:cNvSpPr>
            <a:spLocks noGrp="1"/>
          </p:cNvSpPr>
          <p:nvPr/>
        </p:nvSpPr>
        <p:spPr>
          <a:xfrm>
            <a:off x="9340972" y="4675211"/>
            <a:ext cx="3209259" cy="10780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solidFill>
                  <a:schemeClr val="accent4"/>
                </a:solidFill>
                <a:cs typeface="Calibri"/>
              </a:rPr>
              <a:t>Aditi Pradeep</a:t>
            </a:r>
          </a:p>
          <a:p>
            <a:pPr algn="l"/>
            <a:r>
              <a:rPr lang="en-US">
                <a:solidFill>
                  <a:schemeClr val="accent4"/>
                </a:solidFill>
                <a:cs typeface="Calibri"/>
              </a:rPr>
              <a:t>CAP Congress</a:t>
            </a:r>
          </a:p>
          <a:p>
            <a:pPr algn="l"/>
            <a:r>
              <a:rPr lang="en-US">
                <a:solidFill>
                  <a:schemeClr val="accent4"/>
                </a:solidFill>
                <a:cs typeface="Calibri"/>
              </a:rPr>
              <a:t>June 6, 2022</a:t>
            </a:r>
          </a:p>
          <a:p>
            <a:pPr algn="l"/>
            <a:endParaRPr lang="en-US">
              <a:solidFill>
                <a:srgbClr val="FFFFFF"/>
              </a:solidFill>
              <a:cs typeface="Calibri"/>
            </a:endParaRPr>
          </a:p>
        </p:txBody>
      </p:sp>
      <p:pic>
        <p:nvPicPr>
          <p:cNvPr id="11" name="Picture 12" descr="Logo, icon&#10;&#10;Description automatically generated">
            <a:extLst>
              <a:ext uri="{FF2B5EF4-FFF2-40B4-BE49-F238E27FC236}">
                <a16:creationId xmlns:a16="http://schemas.microsoft.com/office/drawing/2014/main" id="{9DB809F3-9DF1-7548-8048-DB1A26D20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3738" y="5707380"/>
            <a:ext cx="601980" cy="807720"/>
          </a:xfrm>
          <a:prstGeom prst="rect">
            <a:avLst/>
          </a:prstGeom>
        </p:spPr>
      </p:pic>
      <p:pic>
        <p:nvPicPr>
          <p:cNvPr id="13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1CA7930-32FF-F6CE-C510-43E111D7D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2442" y="6029397"/>
            <a:ext cx="1494986" cy="33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871" y="421928"/>
            <a:ext cx="4247576" cy="108318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200">
                <a:solidFill>
                  <a:schemeClr val="accent4"/>
                </a:solidFill>
                <a:ea typeface="+mj-lt"/>
                <a:cs typeface="+mj-lt"/>
              </a:rPr>
              <a:t>Detector testing : </a:t>
            </a:r>
            <a:br>
              <a:rPr lang="en-US" sz="3200">
                <a:solidFill>
                  <a:schemeClr val="accent4"/>
                </a:solidFill>
                <a:ea typeface="+mj-lt"/>
                <a:cs typeface="+mj-lt"/>
              </a:rPr>
            </a:br>
            <a:r>
              <a:rPr lang="en-US" sz="3200">
                <a:solidFill>
                  <a:schemeClr val="accent4"/>
                </a:solidFill>
                <a:ea typeface="+mj-lt"/>
                <a:cs typeface="+mj-lt"/>
              </a:rPr>
              <a:t>Cryogenic Photon Detector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F7CCE-9313-1D8D-5437-8660C7A7983F}"/>
              </a:ext>
            </a:extLst>
          </p:cNvPr>
          <p:cNvSpPr txBox="1"/>
          <p:nvPr/>
        </p:nvSpPr>
        <p:spPr>
          <a:xfrm>
            <a:off x="4724447" y="287759"/>
            <a:ext cx="6889387" cy="206210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CPD: </a:t>
            </a:r>
            <a:r>
              <a:rPr lang="en-US" dirty="0">
                <a:ea typeface="+mn-lt"/>
                <a:cs typeface="+mn-lt"/>
              </a:rPr>
              <a:t>10.6 g, 3.8 cm radius, 1 phonon channel</a:t>
            </a:r>
          </a:p>
          <a:p>
            <a:pPr marL="285750" indent="-285750">
              <a:buFont typeface="Wingdings"/>
              <a:buChar char="Ø"/>
            </a:pPr>
            <a:r>
              <a:rPr lang="en-US" dirty="0">
                <a:ea typeface="+mn-lt"/>
                <a:cs typeface="+mn-lt"/>
              </a:rPr>
              <a:t>Originally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designed to detect light from cryogenic scintillators; low threshold</a:t>
            </a:r>
            <a:endParaRPr lang="en-US" dirty="0"/>
          </a:p>
          <a:p>
            <a:pPr marL="285750" indent="-285750">
              <a:buFont typeface="Wingdings"/>
              <a:buChar char="Ø"/>
            </a:pPr>
            <a:r>
              <a:rPr lang="en-US" dirty="0">
                <a:ea typeface="+mn-lt"/>
                <a:cs typeface="+mn-lt"/>
              </a:rPr>
              <a:t>Assessed </a:t>
            </a:r>
            <a:r>
              <a:rPr lang="en-US" b="1" dirty="0">
                <a:ea typeface="+mn-lt"/>
                <a:cs typeface="+mn-lt"/>
              </a:rPr>
              <a:t>noise performance</a:t>
            </a:r>
            <a:endParaRPr lang="en-US" b="1" dirty="0"/>
          </a:p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Calibrated</a:t>
            </a:r>
            <a:r>
              <a:rPr lang="en-US" dirty="0">
                <a:ea typeface="+mn-lt"/>
                <a:cs typeface="+mn-lt"/>
              </a:rPr>
              <a:t> with </a:t>
            </a:r>
            <a:r>
              <a:rPr lang="en-US" baseline="30000" dirty="0">
                <a:ea typeface="+mn-lt"/>
                <a:cs typeface="+mn-lt"/>
              </a:rPr>
              <a:t>55</a:t>
            </a:r>
            <a:r>
              <a:rPr lang="en-US" dirty="0">
                <a:ea typeface="+mn-lt"/>
                <a:cs typeface="+mn-lt"/>
              </a:rPr>
              <a:t>Fe K</a:t>
            </a:r>
            <a:r>
              <a:rPr lang="en-US" baseline="-25000" dirty="0">
                <a:ea typeface="+mn-lt"/>
                <a:cs typeface="+mn-lt"/>
              </a:rPr>
              <a:t>α</a:t>
            </a:r>
            <a:r>
              <a:rPr lang="en-US" dirty="0">
                <a:ea typeface="+mn-lt"/>
                <a:cs typeface="+mn-lt"/>
              </a:rPr>
              <a:t>, K</a:t>
            </a:r>
            <a:r>
              <a:rPr lang="en-US" baseline="-25000" dirty="0">
                <a:ea typeface="+mn-lt"/>
                <a:cs typeface="+mn-lt"/>
              </a:rPr>
              <a:t>β</a:t>
            </a:r>
            <a:r>
              <a:rPr lang="en-US" dirty="0">
                <a:ea typeface="+mn-lt"/>
                <a:cs typeface="+mn-lt"/>
              </a:rPr>
              <a:t> lines and Al fluorescence peak accounting for local saturation effects</a:t>
            </a:r>
          </a:p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Resolution</a:t>
            </a:r>
            <a:r>
              <a:rPr lang="en-US" dirty="0">
                <a:ea typeface="+mn-lt"/>
                <a:cs typeface="+mn-lt"/>
              </a:rPr>
              <a:t> f</a:t>
            </a:r>
            <a:r>
              <a:rPr lang="en-US" sz="2000" dirty="0">
                <a:ea typeface="+mn-lt"/>
                <a:cs typeface="+mn-lt"/>
              </a:rPr>
              <a:t>rom least noisy series: </a:t>
            </a:r>
            <a:r>
              <a:rPr lang="en-US" sz="2000" b="1" dirty="0">
                <a:ea typeface="+mn-lt"/>
                <a:cs typeface="+mn-lt"/>
              </a:rPr>
              <a:t>~12 eV</a:t>
            </a:r>
            <a:endParaRPr lang="en-US" b="1" dirty="0">
              <a:ea typeface="+mn-lt"/>
              <a:cs typeface="+mn-lt"/>
            </a:endParaRP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C58BE1FC-B292-125C-4C0A-B788F1CF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US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30111D39-FE54-36F9-6456-234DD54F6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C7A899-E3F8-4767-5AFD-3951708084AF}"/>
              </a:ext>
            </a:extLst>
          </p:cNvPr>
          <p:cNvSpPr txBox="1"/>
          <p:nvPr/>
        </p:nvSpPr>
        <p:spPr>
          <a:xfrm>
            <a:off x="1079716" y="6038579"/>
            <a:ext cx="4615339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/>
              <a:t>Empirical calibration model with local saturation correction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2D47C-8906-7E18-D45A-A8A2F89CBE0D}"/>
              </a:ext>
            </a:extLst>
          </p:cNvPr>
          <p:cNvSpPr txBox="1"/>
          <p:nvPr/>
        </p:nvSpPr>
        <p:spPr>
          <a:xfrm>
            <a:off x="7535758" y="6063843"/>
            <a:ext cx="289085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/>
              <a:t>Calibrated energy spectrum for CPD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07A709-D27C-8898-DC88-C0A020CFA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9" t="6439" r="7077" b="4271"/>
          <a:stretch/>
        </p:blipFill>
        <p:spPr>
          <a:xfrm>
            <a:off x="6487775" y="2456656"/>
            <a:ext cx="4986823" cy="354335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35340EE9-75A7-7C33-A530-238E4AADE6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" t="7752" r="7943" b="4432"/>
          <a:stretch/>
        </p:blipFill>
        <p:spPr>
          <a:xfrm>
            <a:off x="781590" y="2511156"/>
            <a:ext cx="4922636" cy="343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04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871" y="421928"/>
            <a:ext cx="4247576" cy="108318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200">
                <a:solidFill>
                  <a:schemeClr val="accent4"/>
                </a:solidFill>
                <a:ea typeface="+mj-lt"/>
                <a:cs typeface="+mj-lt"/>
              </a:rPr>
              <a:t>Detector testing : </a:t>
            </a:r>
            <a:br>
              <a:rPr lang="en-US" sz="3200">
                <a:solidFill>
                  <a:schemeClr val="accent4"/>
                </a:solidFill>
                <a:ea typeface="+mj-lt"/>
                <a:cs typeface="+mj-lt"/>
              </a:rPr>
            </a:br>
            <a:r>
              <a:rPr lang="en-US" sz="3200">
                <a:solidFill>
                  <a:schemeClr val="accent4"/>
                </a:solidFill>
                <a:ea typeface="+mj-lt"/>
                <a:cs typeface="+mj-lt"/>
              </a:rPr>
              <a:t>Cryogenic Photon Detector</a:t>
            </a:r>
            <a:endParaRPr lang="en-US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C58BE1FC-B292-125C-4C0A-B788F1CF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11</a:t>
            </a:fld>
            <a:endParaRPr lang="en-US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30111D39-FE54-36F9-6456-234DD54F6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C7A899-E3F8-4767-5AFD-3951708084AF}"/>
              </a:ext>
            </a:extLst>
          </p:cNvPr>
          <p:cNvSpPr txBox="1"/>
          <p:nvPr/>
        </p:nvSpPr>
        <p:spPr>
          <a:xfrm>
            <a:off x="1079716" y="6038579"/>
            <a:ext cx="4615339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/>
              <a:t>Empirical calibration model with local saturation correction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2D47C-8906-7E18-D45A-A8A2F89CBE0D}"/>
              </a:ext>
            </a:extLst>
          </p:cNvPr>
          <p:cNvSpPr txBox="1"/>
          <p:nvPr/>
        </p:nvSpPr>
        <p:spPr>
          <a:xfrm>
            <a:off x="7535758" y="6063843"/>
            <a:ext cx="289085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/>
              <a:t>Calibrated energy spectrum for CPD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07A709-D27C-8898-DC88-C0A020CFA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9" t="6439" r="7077" b="4271"/>
          <a:stretch/>
        </p:blipFill>
        <p:spPr>
          <a:xfrm>
            <a:off x="6487775" y="2456656"/>
            <a:ext cx="4986823" cy="35433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2EB54CC-3C87-4BE9-C8E6-5344C3592F4C}"/>
              </a:ext>
            </a:extLst>
          </p:cNvPr>
          <p:cNvSpPr txBox="1"/>
          <p:nvPr/>
        </p:nvSpPr>
        <p:spPr>
          <a:xfrm>
            <a:off x="4724447" y="287759"/>
            <a:ext cx="6889387" cy="206210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CPD:</a:t>
            </a:r>
            <a:r>
              <a:rPr lang="en-US" dirty="0">
                <a:ea typeface="+mn-lt"/>
                <a:cs typeface="+mn-lt"/>
              </a:rPr>
              <a:t> 10.6 g, 3.8 cm radius, 1 phonon channel</a:t>
            </a:r>
          </a:p>
          <a:p>
            <a:pPr marL="285750" indent="-285750">
              <a:buFont typeface="Wingdings"/>
              <a:buChar char="Ø"/>
            </a:pPr>
            <a:r>
              <a:rPr lang="en-US" dirty="0">
                <a:ea typeface="+mn-lt"/>
                <a:cs typeface="+mn-lt"/>
              </a:rPr>
              <a:t>Originally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designed to detect light from cryogenic scintillators; low threshold</a:t>
            </a:r>
            <a:endParaRPr lang="en-US" dirty="0"/>
          </a:p>
          <a:p>
            <a:pPr marL="285750" indent="-285750">
              <a:buFont typeface="Wingdings"/>
              <a:buChar char="Ø"/>
            </a:pPr>
            <a:r>
              <a:rPr lang="en-US" dirty="0">
                <a:ea typeface="+mn-lt"/>
                <a:cs typeface="+mn-lt"/>
              </a:rPr>
              <a:t>Assessed </a:t>
            </a:r>
            <a:r>
              <a:rPr lang="en-US" b="1" dirty="0">
                <a:ea typeface="+mn-lt"/>
                <a:cs typeface="+mn-lt"/>
              </a:rPr>
              <a:t>noise performance</a:t>
            </a:r>
            <a:endParaRPr lang="en-US" b="1" dirty="0"/>
          </a:p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Calibrated</a:t>
            </a:r>
            <a:r>
              <a:rPr lang="en-US" dirty="0">
                <a:ea typeface="+mn-lt"/>
                <a:cs typeface="+mn-lt"/>
              </a:rPr>
              <a:t> with </a:t>
            </a:r>
            <a:r>
              <a:rPr lang="en-US" baseline="30000" dirty="0">
                <a:ea typeface="+mn-lt"/>
                <a:cs typeface="+mn-lt"/>
              </a:rPr>
              <a:t>55</a:t>
            </a:r>
            <a:r>
              <a:rPr lang="en-US" dirty="0">
                <a:ea typeface="+mn-lt"/>
                <a:cs typeface="+mn-lt"/>
              </a:rPr>
              <a:t>Fe K</a:t>
            </a:r>
            <a:r>
              <a:rPr lang="en-US" baseline="-25000" dirty="0">
                <a:ea typeface="+mn-lt"/>
                <a:cs typeface="+mn-lt"/>
              </a:rPr>
              <a:t>α</a:t>
            </a:r>
            <a:r>
              <a:rPr lang="en-US" dirty="0">
                <a:ea typeface="+mn-lt"/>
                <a:cs typeface="+mn-lt"/>
              </a:rPr>
              <a:t>, K</a:t>
            </a:r>
            <a:r>
              <a:rPr lang="en-US" baseline="-25000" dirty="0">
                <a:ea typeface="+mn-lt"/>
                <a:cs typeface="+mn-lt"/>
              </a:rPr>
              <a:t>β</a:t>
            </a:r>
            <a:r>
              <a:rPr lang="en-US" dirty="0">
                <a:ea typeface="+mn-lt"/>
                <a:cs typeface="+mn-lt"/>
              </a:rPr>
              <a:t> lines and Al fluorescence peak accounting for local saturation effects</a:t>
            </a:r>
          </a:p>
          <a:p>
            <a:pPr marL="285750" indent="-285750">
              <a:buFont typeface="Wingdings"/>
              <a:buChar char="Ø"/>
            </a:pPr>
            <a:r>
              <a:rPr lang="en-US" b="1" dirty="0">
                <a:ea typeface="+mn-lt"/>
                <a:cs typeface="+mn-lt"/>
              </a:rPr>
              <a:t>Resolution</a:t>
            </a:r>
            <a:r>
              <a:rPr lang="en-US" dirty="0">
                <a:ea typeface="+mn-lt"/>
                <a:cs typeface="+mn-lt"/>
              </a:rPr>
              <a:t> f</a:t>
            </a:r>
            <a:r>
              <a:rPr lang="en-US" sz="2000" dirty="0">
                <a:ea typeface="+mn-lt"/>
                <a:cs typeface="+mn-lt"/>
              </a:rPr>
              <a:t>rom least noisy series: </a:t>
            </a:r>
            <a:r>
              <a:rPr lang="en-US" sz="2000" b="1" dirty="0">
                <a:ea typeface="+mn-lt"/>
                <a:cs typeface="+mn-lt"/>
              </a:rPr>
              <a:t>~12 eV</a:t>
            </a:r>
            <a:endParaRPr lang="en-US" b="1" dirty="0">
              <a:ea typeface="+mn-lt"/>
              <a:cs typeface="+mn-lt"/>
            </a:endParaRPr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54DC3A1F-40B8-C57C-5BB4-9AC402FF47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" t="7752" r="7943" b="4432"/>
          <a:stretch/>
        </p:blipFill>
        <p:spPr>
          <a:xfrm>
            <a:off x="781590" y="2511156"/>
            <a:ext cx="4922636" cy="3434349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FFB65B2B-56CB-3A1A-8484-B42C2852AF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t="7272" r="7842" b="4432"/>
          <a:stretch/>
        </p:blipFill>
        <p:spPr>
          <a:xfrm>
            <a:off x="7867879" y="2934262"/>
            <a:ext cx="4228642" cy="298332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E7A3FE0-B7E3-191C-118B-EE8418777BD9}"/>
              </a:ext>
            </a:extLst>
          </p:cNvPr>
          <p:cNvCxnSpPr>
            <a:cxnSpLocks/>
          </p:cNvCxnSpPr>
          <p:nvPr/>
        </p:nvCxnSpPr>
        <p:spPr>
          <a:xfrm flipV="1">
            <a:off x="7712811" y="4829750"/>
            <a:ext cx="1093659" cy="849884"/>
          </a:xfrm>
          <a:prstGeom prst="straightConnector1">
            <a:avLst/>
          </a:prstGeom>
          <a:ln>
            <a:solidFill>
              <a:srgbClr val="071FB8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597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131" y="268188"/>
            <a:ext cx="3885141" cy="88666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>
                <a:solidFill>
                  <a:schemeClr val="accent4"/>
                </a:solidFill>
                <a:cs typeface="Calibri Light"/>
              </a:rPr>
              <a:t>Detector testing: </a:t>
            </a:r>
            <a:r>
              <a:rPr lang="en-US" sz="3200" err="1">
                <a:solidFill>
                  <a:schemeClr val="accent4"/>
                </a:solidFill>
                <a:cs typeface="Calibri Light" panose="020F0302020204030204"/>
              </a:rPr>
              <a:t>iZIPs</a:t>
            </a:r>
            <a:endParaRPr lang="en-US" sz="3200">
              <a:solidFill>
                <a:schemeClr val="accent4"/>
              </a:solidFill>
              <a:cs typeface="Calibri Light" panose="020F0302020204030204"/>
            </a:endParaRPr>
          </a:p>
        </p:txBody>
      </p:sp>
      <p:pic>
        <p:nvPicPr>
          <p:cNvPr id="6" name="Picture 6" descr="Chart&#10;&#10;Description automatically generated">
            <a:extLst>
              <a:ext uri="{FF2B5EF4-FFF2-40B4-BE49-F238E27FC236}">
                <a16:creationId xmlns:a16="http://schemas.microsoft.com/office/drawing/2014/main" id="{F590E576-75E2-2229-D124-42AD1D303E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6" t="11647" r="4648" b="4609"/>
          <a:stretch/>
        </p:blipFill>
        <p:spPr>
          <a:xfrm>
            <a:off x="563131" y="2517990"/>
            <a:ext cx="4784778" cy="3644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14687F-BD86-EB49-4274-3696BEC09A78}"/>
              </a:ext>
            </a:extLst>
          </p:cNvPr>
          <p:cNvSpPr txBox="1"/>
          <p:nvPr/>
        </p:nvSpPr>
        <p:spPr>
          <a:xfrm>
            <a:off x="1316470" y="5570765"/>
            <a:ext cx="2743199" cy="2539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dirty="0">
                <a:hlinkClick r:id="rId3"/>
              </a:rPr>
              <a:t>Jonathan Corbett| </a:t>
            </a:r>
            <a:r>
              <a:rPr lang="en-US" sz="1050" dirty="0" err="1">
                <a:hlinkClick r:id="rId3"/>
              </a:rPr>
              <a:t>MASc</a:t>
            </a:r>
            <a:r>
              <a:rPr lang="en-US" sz="1050" dirty="0">
                <a:hlinkClick r:id="rId3"/>
              </a:rPr>
              <a:t> thesis</a:t>
            </a:r>
            <a:endParaRPr lang="en-US" sz="1050" dirty="0">
              <a:cs typeface="Calibri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3F44B1E-6AA2-9B08-D3B3-51DF2E4B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394407-AC6B-445F-C6BC-E5212433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D0335060-5414-7DA3-67DE-FCD74FC5D216}"/>
              </a:ext>
            </a:extLst>
          </p:cNvPr>
          <p:cNvSpPr txBox="1"/>
          <p:nvPr/>
        </p:nvSpPr>
        <p:spPr>
          <a:xfrm>
            <a:off x="5942616" y="6076013"/>
            <a:ext cx="548092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Event distribution as a function of Z estimator at various source positions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9320F927-D654-0E65-28EC-4C228806CE54}"/>
              </a:ext>
            </a:extLst>
          </p:cNvPr>
          <p:cNvSpPr txBox="1"/>
          <p:nvPr/>
        </p:nvSpPr>
        <p:spPr>
          <a:xfrm>
            <a:off x="997759" y="6094237"/>
            <a:ext cx="405905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Calibrated </a:t>
            </a:r>
            <a:r>
              <a:rPr lang="en-US" sz="1400" baseline="30000" dirty="0"/>
              <a:t>133</a:t>
            </a:r>
            <a:r>
              <a:rPr lang="en-US" sz="1400" dirty="0"/>
              <a:t>Ba spectrum at various source positions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572ADF6-6B5C-F8A4-FAB9-4A9AE175F7DF}"/>
              </a:ext>
            </a:extLst>
          </p:cNvPr>
          <p:cNvSpPr txBox="1"/>
          <p:nvPr/>
        </p:nvSpPr>
        <p:spPr>
          <a:xfrm>
            <a:off x="4690742" y="321132"/>
            <a:ext cx="7139308" cy="200299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/>
              <a:buChar char="Ø"/>
            </a:pPr>
            <a:r>
              <a:rPr lang="en-US" dirty="0"/>
              <a:t>Soudan </a:t>
            </a:r>
            <a:r>
              <a:rPr lang="en-US" dirty="0" err="1"/>
              <a:t>iZip</a:t>
            </a:r>
            <a:r>
              <a:rPr lang="en-US" dirty="0"/>
              <a:t> (8 phonon + 4 charge channels) – Ge, 0.6 kg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/>
              <a:buChar char="Ø"/>
            </a:pPr>
            <a:r>
              <a:rPr lang="en-US" dirty="0"/>
              <a:t>Currently</a:t>
            </a:r>
            <a:r>
              <a:rPr lang="en-US" dirty="0">
                <a:solidFill>
                  <a:srgbClr val="000000"/>
                </a:solidFill>
                <a:latin typeface="Lucida Grande"/>
              </a:rPr>
              <a:t>, o</a:t>
            </a:r>
            <a:r>
              <a:rPr lang="en-US" b="0" i="0" dirty="0">
                <a:solidFill>
                  <a:srgbClr val="000000"/>
                </a:solidFill>
                <a:effectLst/>
                <a:latin typeface="Lucida Grande"/>
              </a:rPr>
              <a:t>nly reading out phonon channels at CUTE</a:t>
            </a:r>
            <a:endParaRPr lang="en-US" dirty="0"/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/>
              <a:buChar char="Ø"/>
            </a:pPr>
            <a:r>
              <a:rPr lang="en-US" b="1" dirty="0"/>
              <a:t>Calibrated</a:t>
            </a:r>
            <a:r>
              <a:rPr lang="en-US" dirty="0"/>
              <a:t> with 356 keV Ba gamma peak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/>
              <a:buChar char="Ø"/>
            </a:pPr>
            <a:r>
              <a:rPr lang="en-US" dirty="0"/>
              <a:t>Performed </a:t>
            </a:r>
            <a:r>
              <a:rPr lang="en-US" b="1" dirty="0"/>
              <a:t>background simulations</a:t>
            </a:r>
            <a:r>
              <a:rPr lang="en-US" dirty="0"/>
              <a:t> with GEANT4 -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>
                <a:ea typeface="+mn-lt"/>
                <a:cs typeface="+mn-lt"/>
                <a:hlinkClick r:id="rId4"/>
              </a:rPr>
              <a:t>M. </a:t>
            </a:r>
            <a:r>
              <a:rPr lang="en-US" dirty="0" err="1">
                <a:hlinkClick r:id="rId4"/>
              </a:rPr>
              <a:t>Baiocchi</a:t>
            </a:r>
            <a:r>
              <a:rPr lang="en-US" dirty="0">
                <a:hlinkClick r:id="rId4"/>
              </a:rPr>
              <a:t>| CAP Congress 2021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/>
              <a:buChar char="Ø"/>
            </a:pPr>
            <a:r>
              <a:rPr lang="en-US" dirty="0"/>
              <a:t>Performed </a:t>
            </a:r>
            <a:r>
              <a:rPr lang="en-US" b="1" dirty="0"/>
              <a:t>directionality studies</a:t>
            </a:r>
            <a:r>
              <a:rPr lang="en-US" dirty="0"/>
              <a:t> to understand position sensitivity</a:t>
            </a:r>
            <a:endParaRPr lang="en-US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93DA1B-09E3-BE16-8E04-3C547E5666FE}"/>
              </a:ext>
            </a:extLst>
          </p:cNvPr>
          <p:cNvSpPr txBox="1"/>
          <p:nvPr/>
        </p:nvSpPr>
        <p:spPr>
          <a:xfrm>
            <a:off x="3516451" y="2551448"/>
            <a:ext cx="154036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---</a:t>
            </a:r>
            <a:r>
              <a:rPr lang="en-CA" sz="1200" dirty="0"/>
              <a:t> 356 keV line</a:t>
            </a:r>
          </a:p>
          <a:p>
            <a:endParaRPr lang="en-CA" dirty="0"/>
          </a:p>
          <a:p>
            <a:endParaRPr lang="en-CA" sz="2400" dirty="0"/>
          </a:p>
          <a:p>
            <a:endParaRPr lang="en-CA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ABFBD1D-F57C-4414-2578-D2CD4CE355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6"/>
          <a:stretch/>
        </p:blipFill>
        <p:spPr>
          <a:xfrm>
            <a:off x="6290689" y="2404355"/>
            <a:ext cx="4784778" cy="368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09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395" y="408676"/>
            <a:ext cx="3637391" cy="7974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>
                <a:solidFill>
                  <a:schemeClr val="accent4"/>
                </a:solidFill>
                <a:cs typeface="Calibri Light"/>
              </a:rPr>
              <a:t>Detector testing: HV </a:t>
            </a:r>
            <a:endParaRPr lang="en-US" sz="3200">
              <a:solidFill>
                <a:schemeClr val="accent4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87287E-54C6-610C-CC62-BEF83340D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9802B0-4DE2-09E9-067B-E7BFE9832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6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74E0A54D-0116-16CD-8418-B703A99051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6" b="15939"/>
          <a:stretch/>
        </p:blipFill>
        <p:spPr>
          <a:xfrm>
            <a:off x="308771" y="2322640"/>
            <a:ext cx="5776552" cy="35037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64333F-45DF-9A73-E577-722C4EE34315}"/>
              </a:ext>
            </a:extLst>
          </p:cNvPr>
          <p:cNvSpPr txBox="1"/>
          <p:nvPr/>
        </p:nvSpPr>
        <p:spPr>
          <a:xfrm>
            <a:off x="931395" y="5049096"/>
            <a:ext cx="274319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E. </a:t>
            </a:r>
            <a:r>
              <a:rPr lang="en-US" sz="1200" err="1"/>
              <a:t>Fascione</a:t>
            </a:r>
            <a:r>
              <a:rPr lang="en-US" sz="1200"/>
              <a:t> | TRIUMF Science week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6AD04E-3152-713D-FE9B-70DA7B3C2E04}"/>
              </a:ext>
            </a:extLst>
          </p:cNvPr>
          <p:cNvSpPr txBox="1"/>
          <p:nvPr/>
        </p:nvSpPr>
        <p:spPr>
          <a:xfrm>
            <a:off x="1710716" y="5826423"/>
            <a:ext cx="322190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G124 spectrum at different bias voltages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F83044-F967-35E9-6768-A1AECFCD38D5}"/>
              </a:ext>
            </a:extLst>
          </p:cNvPr>
          <p:cNvSpPr txBox="1"/>
          <p:nvPr/>
        </p:nvSpPr>
        <p:spPr>
          <a:xfrm>
            <a:off x="7529969" y="5889020"/>
            <a:ext cx="322190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S101 spectrum at different bias voltages 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65C2A306-3EDC-9F6B-F744-F61E601482A5}"/>
              </a:ext>
            </a:extLst>
          </p:cNvPr>
          <p:cNvSpPr txBox="1"/>
          <p:nvPr/>
        </p:nvSpPr>
        <p:spPr>
          <a:xfrm>
            <a:off x="4469267" y="590337"/>
            <a:ext cx="7205295" cy="175432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/>
              <a:buChar char="Ø"/>
            </a:pPr>
            <a:r>
              <a:rPr lang="en-US">
                <a:cs typeface="Calibri"/>
              </a:rPr>
              <a:t>SNOLAB HVs (partial readout): </a:t>
            </a:r>
            <a:r>
              <a:rPr lang="en-US" b="1">
                <a:cs typeface="Calibri"/>
              </a:rPr>
              <a:t>G124 </a:t>
            </a:r>
            <a:r>
              <a:rPr lang="en-US">
                <a:cs typeface="Calibri"/>
              </a:rPr>
              <a:t>(Ge,1.4 kg)</a:t>
            </a:r>
            <a:r>
              <a:rPr lang="en-US" b="1">
                <a:cs typeface="Calibri"/>
              </a:rPr>
              <a:t>, S101 </a:t>
            </a:r>
            <a:r>
              <a:rPr lang="en-US">
                <a:cs typeface="Calibri"/>
              </a:rPr>
              <a:t>(Si,0.6 kg)</a:t>
            </a:r>
          </a:p>
          <a:p>
            <a:pPr marL="285750" indent="-285750">
              <a:buFont typeface="Wingdings"/>
              <a:buChar char="Ø"/>
            </a:pPr>
            <a:r>
              <a:rPr lang="en-US">
                <a:cs typeface="Calibri"/>
              </a:rPr>
              <a:t>Assessed </a:t>
            </a:r>
            <a:r>
              <a:rPr lang="en-US" b="1">
                <a:cs typeface="Calibri"/>
              </a:rPr>
              <a:t>noise performance</a:t>
            </a:r>
            <a:r>
              <a:rPr lang="en-US">
                <a:cs typeface="Calibri"/>
              </a:rPr>
              <a:t> and </a:t>
            </a:r>
            <a:r>
              <a:rPr lang="en-US" b="1">
                <a:cs typeface="Calibri"/>
              </a:rPr>
              <a:t>pulse shapes</a:t>
            </a:r>
          </a:p>
          <a:p>
            <a:pPr marL="285750" indent="-285750">
              <a:buFont typeface="Wingdings"/>
              <a:buChar char="Ø"/>
            </a:pPr>
            <a:r>
              <a:rPr lang="en-US">
                <a:cs typeface="Calibri"/>
              </a:rPr>
              <a:t>Studied </a:t>
            </a:r>
            <a:r>
              <a:rPr lang="en-US" b="1">
                <a:cs typeface="Calibri"/>
              </a:rPr>
              <a:t>NTL amplification</a:t>
            </a:r>
          </a:p>
          <a:p>
            <a:pPr marL="285750" indent="-285750">
              <a:buFont typeface="Wingdings"/>
              <a:buChar char="Ø"/>
            </a:pPr>
            <a:r>
              <a:rPr lang="en-US">
                <a:cs typeface="Calibri"/>
              </a:rPr>
              <a:t>Currently focusing on </a:t>
            </a:r>
            <a:r>
              <a:rPr lang="en-US" b="1">
                <a:cs typeface="Calibri"/>
              </a:rPr>
              <a:t>calibrating</a:t>
            </a:r>
            <a:r>
              <a:rPr lang="en-US">
                <a:cs typeface="Calibri"/>
              </a:rPr>
              <a:t> </a:t>
            </a:r>
            <a:r>
              <a:rPr lang="en-US" b="1">
                <a:cs typeface="Calibri"/>
              </a:rPr>
              <a:t>S101 with Compton steps</a:t>
            </a:r>
            <a:r>
              <a:rPr lang="en-US">
                <a:cs typeface="Calibri"/>
              </a:rPr>
              <a:t>- </a:t>
            </a:r>
            <a:r>
              <a:rPr lang="en-CA">
                <a:latin typeface="Calibri" panose="020F0502020204030204" pitchFamily="34" charset="0"/>
                <a:cs typeface="Calibri" panose="020F0502020204030204" pitchFamily="34" charset="0"/>
              </a:rPr>
              <a:t>Gamma’s can be used to strip e</a:t>
            </a:r>
            <a:r>
              <a:rPr lang="en-CA" baseline="3000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CA">
                <a:latin typeface="Calibri" panose="020F0502020204030204" pitchFamily="34" charset="0"/>
                <a:cs typeface="Calibri" panose="020F0502020204030204" pitchFamily="34" charset="0"/>
              </a:rPr>
              <a:t>s from Si atomic shells producing steps for each shell</a:t>
            </a:r>
            <a:endParaRPr lang="en-US" sz="2000">
              <a:solidFill>
                <a:schemeClr val="bg1"/>
              </a:solidFill>
              <a:ea typeface="+mn-lt"/>
              <a:cs typeface="+mn-lt"/>
            </a:endParaRP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F4B53A51-C834-768B-435C-FE42E3A0DC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" t="5662" r="7818" b="2824"/>
          <a:stretch/>
        </p:blipFill>
        <p:spPr>
          <a:xfrm>
            <a:off x="6256431" y="2385238"/>
            <a:ext cx="5191828" cy="344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26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645" y="357388"/>
            <a:ext cx="4751084" cy="7974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>
                <a:solidFill>
                  <a:schemeClr val="accent4"/>
                </a:solidFill>
                <a:cs typeface="Calibri Light"/>
              </a:rPr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F7CCE-9313-1D8D-5437-8660C7A7983F}"/>
              </a:ext>
            </a:extLst>
          </p:cNvPr>
          <p:cNvSpPr txBox="1"/>
          <p:nvPr/>
        </p:nvSpPr>
        <p:spPr>
          <a:xfrm>
            <a:off x="723900" y="1324707"/>
            <a:ext cx="5366235" cy="45858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US" sz="2400" dirty="0" err="1">
                <a:ea typeface="+mn-lt"/>
                <a:cs typeface="+mn-lt"/>
              </a:rPr>
              <a:t>SuperCDMS</a:t>
            </a:r>
            <a:r>
              <a:rPr lang="en-US" sz="2400" dirty="0">
                <a:ea typeface="+mn-lt"/>
                <a:cs typeface="+mn-lt"/>
              </a:rPr>
              <a:t> SNOLAB is expected to begin operation in 2024</a:t>
            </a:r>
            <a:endParaRPr lang="en-US" sz="2400" dirty="0">
              <a:cs typeface="Calibri"/>
            </a:endParaRP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CUTE can house 1 </a:t>
            </a:r>
            <a:r>
              <a:rPr lang="en-US" sz="2400" dirty="0" err="1">
                <a:ea typeface="+mn-lt"/>
                <a:cs typeface="+mn-lt"/>
              </a:rPr>
              <a:t>SuperCDMS</a:t>
            </a:r>
            <a:r>
              <a:rPr lang="en-US" sz="2400" dirty="0">
                <a:ea typeface="+mn-lt"/>
                <a:cs typeface="+mn-lt"/>
              </a:rPr>
              <a:t> tower (6 detectors) at a time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The first detector tower (6 Ge </a:t>
            </a:r>
            <a:r>
              <a:rPr lang="en-US" sz="2400" dirty="0" err="1">
                <a:ea typeface="+mn-lt"/>
                <a:cs typeface="+mn-lt"/>
              </a:rPr>
              <a:t>iZIPs</a:t>
            </a:r>
            <a:r>
              <a:rPr lang="en-US" sz="2400" dirty="0">
                <a:ea typeface="+mn-lt"/>
                <a:cs typeface="+mn-lt"/>
              </a:rPr>
              <a:t>) has been tested successfully at SLAC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This tower will be shipped to CUTE this summer for testing, and towers 2,3 and 4 will follow.</a:t>
            </a:r>
            <a:r>
              <a:rPr lang="en-US" sz="2800" dirty="0">
                <a:solidFill>
                  <a:srgbClr val="FFFFFF"/>
                </a:solidFill>
                <a:ea typeface="+mn-lt"/>
                <a:cs typeface="+mn-lt"/>
              </a:rPr>
              <a:t>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93321-AF8C-F9C8-BC94-D564E22DC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44AF8-F6AE-473A-CD15-C373AFD5F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9" name="TowerAssembly">
            <a:hlinkClick r:id="" action="ppaction://media"/>
            <a:extLst>
              <a:ext uri="{FF2B5EF4-FFF2-40B4-BE49-F238E27FC236}">
                <a16:creationId xmlns:a16="http://schemas.microsoft.com/office/drawing/2014/main" id="{6959CF15-D13A-892A-1C18-3A1D0966B33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35103" y="883030"/>
            <a:ext cx="5693008" cy="53712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7F6C01-0D86-DAE3-D0EE-9037851004F7}"/>
              </a:ext>
            </a:extLst>
          </p:cNvPr>
          <p:cNvSpPr txBox="1"/>
          <p:nvPr/>
        </p:nvSpPr>
        <p:spPr>
          <a:xfrm>
            <a:off x="7354460" y="443818"/>
            <a:ext cx="364623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/>
              <a:t>First SCDMS tower assembly at SLAC</a:t>
            </a:r>
          </a:p>
        </p:txBody>
      </p:sp>
    </p:spTree>
    <p:extLst>
      <p:ext uri="{BB962C8B-B14F-4D97-AF65-F5344CB8AC3E}">
        <p14:creationId xmlns:p14="http://schemas.microsoft.com/office/powerpoint/2010/main" val="314842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3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645" y="357388"/>
            <a:ext cx="4751084" cy="7974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>
                <a:solidFill>
                  <a:schemeClr val="accent4"/>
                </a:solidFill>
                <a:cs typeface="Calibri Light"/>
              </a:rPr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F7CCE-9313-1D8D-5437-8660C7A7983F}"/>
              </a:ext>
            </a:extLst>
          </p:cNvPr>
          <p:cNvSpPr txBox="1"/>
          <p:nvPr/>
        </p:nvSpPr>
        <p:spPr>
          <a:xfrm>
            <a:off x="723900" y="1324707"/>
            <a:ext cx="5366235" cy="45858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US" sz="2400" dirty="0" err="1">
                <a:ea typeface="+mn-lt"/>
                <a:cs typeface="+mn-lt"/>
              </a:rPr>
              <a:t>SuperCDMS</a:t>
            </a:r>
            <a:r>
              <a:rPr lang="en-US" sz="2400" dirty="0">
                <a:ea typeface="+mn-lt"/>
                <a:cs typeface="+mn-lt"/>
              </a:rPr>
              <a:t> SNOLAB is expected to begin operation in 2024</a:t>
            </a:r>
            <a:endParaRPr lang="en-US" sz="2400" dirty="0">
              <a:cs typeface="Calibri"/>
            </a:endParaRP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CUTE can house 1 </a:t>
            </a:r>
            <a:r>
              <a:rPr lang="en-US" sz="2400" dirty="0" err="1">
                <a:ea typeface="+mn-lt"/>
                <a:cs typeface="+mn-lt"/>
              </a:rPr>
              <a:t>SuperCDMS</a:t>
            </a:r>
            <a:r>
              <a:rPr lang="en-US" sz="2400" dirty="0">
                <a:ea typeface="+mn-lt"/>
                <a:cs typeface="+mn-lt"/>
              </a:rPr>
              <a:t> tower (6 detectors) at a time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The first detector tower (6 Ge </a:t>
            </a:r>
            <a:r>
              <a:rPr lang="en-US" sz="2400" dirty="0" err="1">
                <a:ea typeface="+mn-lt"/>
                <a:cs typeface="+mn-lt"/>
              </a:rPr>
              <a:t>iZIPs</a:t>
            </a:r>
            <a:r>
              <a:rPr lang="en-US" sz="2400" dirty="0">
                <a:ea typeface="+mn-lt"/>
                <a:cs typeface="+mn-lt"/>
              </a:rPr>
              <a:t>) has been tested successfully at SLAC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ea typeface="+mn-lt"/>
                <a:cs typeface="+mn-lt"/>
              </a:rPr>
              <a:t>This tower will be shipped to CUTE this summer for testing, and towers 2,3 and 4 will follow.</a:t>
            </a:r>
            <a:r>
              <a:rPr lang="en-US" sz="2800" dirty="0">
                <a:solidFill>
                  <a:srgbClr val="FFFFFF"/>
                </a:solidFill>
                <a:ea typeface="+mn-lt"/>
                <a:cs typeface="+mn-lt"/>
              </a:rPr>
              <a:t>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93321-AF8C-F9C8-BC94-D564E22DC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44AF8-F6AE-473A-CD15-C373AFD5F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6" name="Picture 6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91A5841C-DD21-B2E7-4BF3-9CBFA8BC1A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06" r="9333" b="10220"/>
          <a:stretch/>
        </p:blipFill>
        <p:spPr>
          <a:xfrm>
            <a:off x="7157066" y="701412"/>
            <a:ext cx="4208995" cy="53792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DF6BC7-C0CD-A920-60E3-B1035E77C10D}"/>
              </a:ext>
            </a:extLst>
          </p:cNvPr>
          <p:cNvSpPr txBox="1"/>
          <p:nvPr/>
        </p:nvSpPr>
        <p:spPr>
          <a:xfrm>
            <a:off x="9640765" y="2116014"/>
            <a:ext cx="210575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First SCDMS tower assembled at SLAC</a:t>
            </a:r>
          </a:p>
        </p:txBody>
      </p:sp>
    </p:spTree>
    <p:extLst>
      <p:ext uri="{BB962C8B-B14F-4D97-AF65-F5344CB8AC3E}">
        <p14:creationId xmlns:p14="http://schemas.microsoft.com/office/powerpoint/2010/main" val="1059233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395" y="408676"/>
            <a:ext cx="9704083" cy="7974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accent4"/>
                </a:solidFill>
                <a:cs typeface="Calibri Light"/>
              </a:rPr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F7CCE-9313-1D8D-5437-8660C7A7983F}"/>
              </a:ext>
            </a:extLst>
          </p:cNvPr>
          <p:cNvSpPr txBox="1"/>
          <p:nvPr/>
        </p:nvSpPr>
        <p:spPr>
          <a:xfrm>
            <a:off x="723900" y="1324707"/>
            <a:ext cx="810650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800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955E3-11E0-4DC8-6066-08D34619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5948F-4160-9BD8-BD41-610A978A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BAB073-31AC-5A5B-597C-5607A7DF5EA8}"/>
              </a:ext>
            </a:extLst>
          </p:cNvPr>
          <p:cNvSpPr txBox="1"/>
          <p:nvPr/>
        </p:nvSpPr>
        <p:spPr>
          <a:xfrm>
            <a:off x="846894" y="1577187"/>
            <a:ext cx="91624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/>
              <a:t>CUTE is an underground test facility for low background experiments.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/>
              <a:t>Various types of </a:t>
            </a:r>
            <a:r>
              <a:rPr lang="en-CA" sz="2400" err="1"/>
              <a:t>SuperCDMS</a:t>
            </a:r>
            <a:r>
              <a:rPr lang="en-CA" sz="2400"/>
              <a:t> detectors and other operation hardware &amp; software have been successfully tested at CUTE.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/>
              <a:t>The first </a:t>
            </a:r>
            <a:r>
              <a:rPr lang="en-CA" sz="2400" err="1"/>
              <a:t>SuperCDMS</a:t>
            </a:r>
            <a:r>
              <a:rPr lang="en-CA" sz="2400"/>
              <a:t> tower consisting of 6 Ge </a:t>
            </a:r>
            <a:r>
              <a:rPr lang="en-CA" sz="2400" err="1"/>
              <a:t>iZIP</a:t>
            </a:r>
            <a:r>
              <a:rPr lang="en-CA" sz="2400"/>
              <a:t> detectors will arrive for testing at CUTE this summer.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400"/>
              <a:t>Keep an eye out for dark matter results from CUTE in the near future!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CA" sz="2400"/>
          </a:p>
        </p:txBody>
      </p:sp>
    </p:spTree>
    <p:extLst>
      <p:ext uri="{BB962C8B-B14F-4D97-AF65-F5344CB8AC3E}">
        <p14:creationId xmlns:p14="http://schemas.microsoft.com/office/powerpoint/2010/main" val="2499175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D8AC4-20C2-D749-A2A1-E51E27BB7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969" y="2431317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accent4"/>
                </a:solidFill>
                <a:cs typeface="Calibri Light"/>
              </a:rPr>
              <a:t>Backup slides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85B326-3F77-6151-224B-825717B2B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15679F-362C-AF81-BDC6-FF9A38BE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43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405A1-B714-8D4F-3CD1-BB1521BA5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90"/>
            <a:ext cx="3672254" cy="1340216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chemeClr val="accent4"/>
                </a:solidFill>
                <a:cs typeface="Calibri Light"/>
              </a:rPr>
              <a:t>CUTE Calibration 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2DC1F177-5377-3D7D-3DED-4FC27F9FE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8643" y="261678"/>
            <a:ext cx="5791096" cy="599256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E3917-063C-2C2D-52F5-4A057B39F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6023C-4028-A86D-3E05-A64F38D6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18</a:t>
            </a:fld>
            <a:endParaRPr lang="en-US"/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62425319-1C83-7A1A-8A99-453D615BE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27" y="1475801"/>
            <a:ext cx="4523642" cy="42947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164F45-B19A-F538-71A6-798642496C1C}"/>
              </a:ext>
            </a:extLst>
          </p:cNvPr>
          <p:cNvSpPr txBox="1"/>
          <p:nvPr/>
        </p:nvSpPr>
        <p:spPr>
          <a:xfrm>
            <a:off x="1361342" y="5889380"/>
            <a:ext cx="30948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Cf source enclosed in PE box, placed in the water tank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946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0FA0-C959-CE91-6E0D-D859B2A65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05800" cy="1046365"/>
          </a:xfrm>
        </p:spPr>
        <p:txBody>
          <a:bodyPr>
            <a:normAutofit/>
          </a:bodyPr>
          <a:lstStyle/>
          <a:p>
            <a:r>
              <a:rPr lang="en-CA" sz="3200">
                <a:solidFill>
                  <a:schemeClr val="accent4"/>
                </a:solidFill>
              </a:rPr>
              <a:t>Energy estimator: Optimal Filter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B0DEAF-7A52-034F-4397-E4341BD6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24D34-CD02-4203-9E73-65131E982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624A6CEE-7873-E01E-1781-54F035C94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542" y="1561397"/>
            <a:ext cx="4680369" cy="3488742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CE4001DB-E881-4FCE-E0B5-56259B3FC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5" y="1949209"/>
            <a:ext cx="7008655" cy="40757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54DD25-C563-B967-3B68-1CF236AA7CBB}"/>
              </a:ext>
            </a:extLst>
          </p:cNvPr>
          <p:cNvSpPr txBox="1"/>
          <p:nvPr/>
        </p:nvSpPr>
        <p:spPr>
          <a:xfrm>
            <a:off x="397868" y="5936744"/>
            <a:ext cx="2198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Credit: Jorge Morales| Texas A&amp;M</a:t>
            </a:r>
          </a:p>
        </p:txBody>
      </p:sp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3BBB49D-1668-BFBC-42B6-2D4CBEDE7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8" y="1295748"/>
            <a:ext cx="3425374" cy="68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5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50587-E74B-D2A3-EB81-B6BF50E5D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723" y="22165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4"/>
                </a:solidFill>
                <a:cs typeface="Calibri Light"/>
              </a:rPr>
              <a:t>Cold, colder.... dark matter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8B7E-0C70-9365-0E7A-08BC48439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5C55C3-2C8C-0FF0-A008-554B354DA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</a:t>
            </a:fld>
            <a:endParaRPr lang="en-US"/>
          </a:p>
        </p:txBody>
      </p:sp>
      <p:pic>
        <p:nvPicPr>
          <p:cNvPr id="26" name="Picture 4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CA73FE2B-5CD1-3C1E-B63D-791A3BE211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22" t="50219" r="22698" b="-658"/>
          <a:stretch/>
        </p:blipFill>
        <p:spPr>
          <a:xfrm>
            <a:off x="6857160" y="4175489"/>
            <a:ext cx="3506879" cy="1965781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8A13FC4-1B64-97F6-D746-80A24706E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06" y="3948916"/>
            <a:ext cx="4818019" cy="2192354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6EF1DC-85A0-E670-8CAB-5F08A5CEC30C}"/>
              </a:ext>
            </a:extLst>
          </p:cNvPr>
          <p:cNvSpPr>
            <a:spLocks noGrp="1"/>
          </p:cNvSpPr>
          <p:nvPr/>
        </p:nvSpPr>
        <p:spPr>
          <a:xfrm>
            <a:off x="592723" y="1464045"/>
            <a:ext cx="10877167" cy="33210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dirty="0" err="1">
                <a:cs typeface="Calibri"/>
              </a:rPr>
              <a:t>SuperCDMS</a:t>
            </a:r>
            <a:r>
              <a:rPr lang="en-US" sz="2000" dirty="0">
                <a:cs typeface="Calibri"/>
              </a:rPr>
              <a:t> looks for </a:t>
            </a:r>
            <a:r>
              <a:rPr lang="en-US" sz="2000" b="1" dirty="0">
                <a:cs typeface="Calibri"/>
              </a:rPr>
              <a:t>DM interactions</a:t>
            </a:r>
            <a:r>
              <a:rPr lang="en-US" sz="2000" dirty="0">
                <a:cs typeface="Calibri"/>
              </a:rPr>
              <a:t> in cryogenic, semiconductor crystals </a:t>
            </a:r>
            <a:r>
              <a:rPr lang="en-US" sz="2000" b="1" dirty="0">
                <a:cs typeface="Calibri"/>
              </a:rPr>
              <a:t>producing</a:t>
            </a:r>
            <a:r>
              <a:rPr lang="en-US" sz="2000" dirty="0">
                <a:cs typeface="Calibri"/>
              </a:rPr>
              <a:t> </a:t>
            </a:r>
            <a:r>
              <a:rPr lang="en-US" sz="2000" b="1" dirty="0">
                <a:cs typeface="Calibri"/>
              </a:rPr>
              <a:t>phonons</a:t>
            </a:r>
            <a:r>
              <a:rPr lang="en-US" sz="2000" dirty="0">
                <a:cs typeface="Calibri"/>
              </a:rPr>
              <a:t> and </a:t>
            </a:r>
            <a:r>
              <a:rPr lang="en-US" sz="2000" b="1" dirty="0">
                <a:cs typeface="Calibri"/>
              </a:rPr>
              <a:t>e</a:t>
            </a:r>
            <a:r>
              <a:rPr lang="en-US" sz="2000" b="1" baseline="30000" dirty="0">
                <a:cs typeface="Calibri"/>
              </a:rPr>
              <a:t>-</a:t>
            </a:r>
            <a:r>
              <a:rPr lang="en-US" sz="2000" b="1" dirty="0">
                <a:cs typeface="Calibri"/>
              </a:rPr>
              <a:t>h pairs.</a:t>
            </a:r>
            <a:endParaRPr lang="en-US" sz="2000" dirty="0">
              <a:cs typeface="Calibri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cs typeface="Calibri"/>
              </a:rPr>
              <a:t>Phonon energy</a:t>
            </a:r>
            <a:r>
              <a:rPr lang="en-US" sz="2000" dirty="0">
                <a:cs typeface="Calibri"/>
              </a:rPr>
              <a:t> is collected using </a:t>
            </a:r>
            <a:r>
              <a:rPr lang="en-US" sz="2000" b="1" dirty="0">
                <a:cs typeface="Calibri"/>
              </a:rPr>
              <a:t>Transition Edge Sensors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cs typeface="Calibri"/>
              </a:rPr>
              <a:t>Charges drifted</a:t>
            </a:r>
            <a:r>
              <a:rPr lang="en-US" sz="2000" dirty="0">
                <a:cs typeface="Calibri"/>
              </a:rPr>
              <a:t> with a bias voltage: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>
                <a:solidFill>
                  <a:srgbClr val="000000"/>
                </a:solidFill>
              </a:rPr>
              <a:t>M</a:t>
            </a:r>
            <a:r>
              <a:rPr lang="en-US" sz="2000" b="1" i="0">
                <a:solidFill>
                  <a:srgbClr val="000000"/>
                </a:solidFill>
                <a:effectLst/>
              </a:rPr>
              <a:t>aximum </a:t>
            </a:r>
            <a:r>
              <a:rPr lang="en-US" sz="2000" b="1">
                <a:solidFill>
                  <a:srgbClr val="000000"/>
                </a:solidFill>
              </a:rPr>
              <a:t>background</a:t>
            </a:r>
            <a:r>
              <a:rPr lang="en-US" sz="2000" b="1" i="0">
                <a:solidFill>
                  <a:srgbClr val="000000"/>
                </a:solidFill>
                <a:effectLst/>
              </a:rPr>
              <a:t>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discrimination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: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Small voltage (&lt; 10 V)</a:t>
            </a:r>
            <a:r>
              <a:rPr lang="en-US" sz="2000" dirty="0">
                <a:solidFill>
                  <a:srgbClr val="000000"/>
                </a:solidFill>
              </a:rPr>
              <a:t>;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 measure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both phonons and charges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i="0" dirty="0">
                <a:solidFill>
                  <a:srgbClr val="000000"/>
                </a:solidFill>
                <a:effectLst/>
              </a:rPr>
              <a:t>Lowest threshold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: </a:t>
            </a:r>
            <a:r>
              <a:rPr lang="en-US" sz="2000" b="1" dirty="0">
                <a:solidFill>
                  <a:srgbClr val="000000"/>
                </a:solidFill>
              </a:rPr>
              <a:t>L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arge voltage (10 – 100 V)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; electric potential energy converted to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phonons (NTL effect) 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giving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signal amplification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8409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3D3DA-B1C1-8273-5385-07A702C6D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261" y="373261"/>
            <a:ext cx="2911452" cy="1325563"/>
          </a:xfrm>
        </p:spPr>
        <p:txBody>
          <a:bodyPr>
            <a:normAutofit/>
          </a:bodyPr>
          <a:lstStyle/>
          <a:p>
            <a:r>
              <a:rPr lang="en-CA" sz="3200">
                <a:solidFill>
                  <a:schemeClr val="accent4"/>
                </a:solidFill>
              </a:rPr>
              <a:t>Saturated pulse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0D2569-A15D-03FF-03A6-F4058BBB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9DAD8-518E-CC08-7ED4-2F0BBDD3A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20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E058DD-AFDD-6A7F-63B1-2584FC7F019D}"/>
              </a:ext>
            </a:extLst>
          </p:cNvPr>
          <p:cNvCxnSpPr/>
          <p:nvPr/>
        </p:nvCxnSpPr>
        <p:spPr>
          <a:xfrm>
            <a:off x="1565305" y="5139978"/>
            <a:ext cx="8003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3CFEE5-4418-A2E2-2BC3-77E7E50E849F}"/>
              </a:ext>
            </a:extLst>
          </p:cNvPr>
          <p:cNvCxnSpPr/>
          <p:nvPr/>
        </p:nvCxnSpPr>
        <p:spPr>
          <a:xfrm flipV="1">
            <a:off x="2365661" y="2071521"/>
            <a:ext cx="0" cy="306845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2F5C4C0-C48D-E11B-9FF9-C974913FDA31}"/>
              </a:ext>
            </a:extLst>
          </p:cNvPr>
          <p:cNvCxnSpPr/>
          <p:nvPr/>
        </p:nvCxnSpPr>
        <p:spPr>
          <a:xfrm>
            <a:off x="7604663" y="5128773"/>
            <a:ext cx="8003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27AF7D-A844-F7B2-277D-9A442AA7DAFB}"/>
              </a:ext>
            </a:extLst>
          </p:cNvPr>
          <p:cNvCxnSpPr/>
          <p:nvPr/>
        </p:nvCxnSpPr>
        <p:spPr>
          <a:xfrm flipV="1">
            <a:off x="8405019" y="2071522"/>
            <a:ext cx="0" cy="306845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BC45D433-EA8D-F358-E24E-DC2DCD085E95}"/>
                  </a:ext>
                </a:extLst>
              </p14:cNvPr>
              <p14:cNvContentPartPr/>
              <p14:nvPr/>
            </p14:nvContentPartPr>
            <p14:xfrm>
              <a:off x="8405019" y="2101533"/>
              <a:ext cx="1986120" cy="30272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BC45D433-EA8D-F358-E24E-DC2DCD085E9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96019" y="2092533"/>
                <a:ext cx="2003760" cy="3044880"/>
              </a:xfrm>
              <a:prstGeom prst="rect">
                <a:avLst/>
              </a:prstGeom>
            </p:spPr>
          </p:pic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5A26EAB6-AE8E-AC27-AFA1-F9DFA3A55970}"/>
              </a:ext>
            </a:extLst>
          </p:cNvPr>
          <p:cNvSpPr txBox="1"/>
          <p:nvPr/>
        </p:nvSpPr>
        <p:spPr>
          <a:xfrm>
            <a:off x="6733989" y="662451"/>
            <a:ext cx="3342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>
                <a:solidFill>
                  <a:schemeClr val="accent4"/>
                </a:solidFill>
                <a:latin typeface="+mj-lt"/>
              </a:rPr>
              <a:t>Unsaturated pulse</a:t>
            </a:r>
            <a:endParaRPr lang="en-CA" sz="320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30B91A-6682-599F-B511-975A96D9AA14}"/>
              </a:ext>
            </a:extLst>
          </p:cNvPr>
          <p:cNvSpPr txBox="1"/>
          <p:nvPr/>
        </p:nvSpPr>
        <p:spPr>
          <a:xfrm>
            <a:off x="2887929" y="5313543"/>
            <a:ext cx="693471" cy="368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Time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F81E02-D37F-A0C4-1B92-72AC123AA640}"/>
              </a:ext>
            </a:extLst>
          </p:cNvPr>
          <p:cNvSpPr txBox="1"/>
          <p:nvPr/>
        </p:nvSpPr>
        <p:spPr>
          <a:xfrm rot="16200000">
            <a:off x="1061729" y="3536094"/>
            <a:ext cx="106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Current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05EB3BA-15A8-2E73-F60E-5601A99FA7AD}"/>
              </a:ext>
            </a:extLst>
          </p:cNvPr>
          <p:cNvCxnSpPr/>
          <p:nvPr/>
        </p:nvCxnSpPr>
        <p:spPr>
          <a:xfrm>
            <a:off x="3581400" y="5497647"/>
            <a:ext cx="96349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1628333-74BB-ABA5-81E8-23E15CFD4459}"/>
              </a:ext>
            </a:extLst>
          </p:cNvPr>
          <p:cNvCxnSpPr/>
          <p:nvPr/>
        </p:nvCxnSpPr>
        <p:spPr>
          <a:xfrm>
            <a:off x="9398079" y="5497647"/>
            <a:ext cx="96349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B8C531D-EF0B-5FA5-9414-35B49A284A18}"/>
              </a:ext>
            </a:extLst>
          </p:cNvPr>
          <p:cNvCxnSpPr>
            <a:cxnSpLocks/>
          </p:cNvCxnSpPr>
          <p:nvPr/>
        </p:nvCxnSpPr>
        <p:spPr>
          <a:xfrm flipV="1">
            <a:off x="1596151" y="2370114"/>
            <a:ext cx="0" cy="893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7A80240-89EB-F0DD-48E7-B065322EE158}"/>
              </a:ext>
            </a:extLst>
          </p:cNvPr>
          <p:cNvCxnSpPr>
            <a:cxnSpLocks/>
          </p:cNvCxnSpPr>
          <p:nvPr/>
        </p:nvCxnSpPr>
        <p:spPr>
          <a:xfrm flipV="1">
            <a:off x="7274799" y="2462168"/>
            <a:ext cx="0" cy="893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DFFDF69-BDCE-FF0E-1349-7DCD597A41F8}"/>
              </a:ext>
            </a:extLst>
          </p:cNvPr>
          <p:cNvSpPr txBox="1"/>
          <p:nvPr/>
        </p:nvSpPr>
        <p:spPr>
          <a:xfrm rot="16200000">
            <a:off x="6707553" y="3536093"/>
            <a:ext cx="106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Current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0BFA36-767D-2551-84E2-97C54709ADDD}"/>
              </a:ext>
            </a:extLst>
          </p:cNvPr>
          <p:cNvSpPr txBox="1"/>
          <p:nvPr/>
        </p:nvSpPr>
        <p:spPr>
          <a:xfrm>
            <a:off x="8610600" y="5253203"/>
            <a:ext cx="693471" cy="368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Time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ADBA6147-7442-2180-B112-250DF2BB7B29}"/>
                  </a:ext>
                </a:extLst>
              </p14:cNvPr>
              <p14:cNvContentPartPr/>
              <p14:nvPr/>
            </p14:nvContentPartPr>
            <p14:xfrm>
              <a:off x="2368662" y="2055262"/>
              <a:ext cx="3029040" cy="309420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ADBA6147-7442-2180-B112-250DF2BB7B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9662" y="2046262"/>
                <a:ext cx="3046680" cy="311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53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E689E-A9FC-246D-976C-65719B010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714" y="365125"/>
            <a:ext cx="10470085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4"/>
                </a:solidFill>
                <a:cs typeface="Calibri Light"/>
              </a:rPr>
              <a:t>Soudan </a:t>
            </a:r>
            <a:r>
              <a:rPr lang="en-US" sz="3200" dirty="0" err="1">
                <a:solidFill>
                  <a:schemeClr val="accent4"/>
                </a:solidFill>
                <a:cs typeface="Calibri Light"/>
              </a:rPr>
              <a:t>iZIP</a:t>
            </a:r>
            <a:r>
              <a:rPr lang="en-US" sz="3200" dirty="0">
                <a:solidFill>
                  <a:schemeClr val="accent4"/>
                </a:solidFill>
                <a:cs typeface="Calibri Light"/>
              </a:rPr>
              <a:t> channel map and source position (measured from top) for directionality study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E956F0BD-556F-DD0F-DD43-E21F20C11D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9317" y="1429971"/>
            <a:ext cx="8592770" cy="488620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F2C5FC-7142-D1F6-18D3-FBBAFEA78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842E6-05D9-2F81-4818-A2212C48F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9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206174E0-E071-9311-CC36-56D678427E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0691981"/>
                  </p:ext>
                </p:extLst>
              </p:nvPr>
            </p:nvGraphicFramePr>
            <p:xfrm>
              <a:off x="456884" y="1080097"/>
              <a:ext cx="8153205" cy="5331405"/>
            </p:xfrm>
            <a:graphic>
              <a:graphicData uri="http://schemas.openxmlformats.org/drawingml/2006/table">
                <a:tbl>
                  <a:tblPr firstRow="1">
                    <a:tableStyleId>{2D5ABB26-0587-4C30-8999-92F81FD0307C}</a:tableStyleId>
                  </a:tblPr>
                  <a:tblGrid>
                    <a:gridCol w="1695758">
                      <a:extLst>
                        <a:ext uri="{9D8B030D-6E8A-4147-A177-3AD203B41FA5}">
                          <a16:colId xmlns:a16="http://schemas.microsoft.com/office/drawing/2014/main" val="824648381"/>
                        </a:ext>
                      </a:extLst>
                    </a:gridCol>
                    <a:gridCol w="1209206">
                      <a:extLst>
                        <a:ext uri="{9D8B030D-6E8A-4147-A177-3AD203B41FA5}">
                          <a16:colId xmlns:a16="http://schemas.microsoft.com/office/drawing/2014/main" val="3973184583"/>
                        </a:ext>
                      </a:extLst>
                    </a:gridCol>
                    <a:gridCol w="1140511">
                      <a:extLst>
                        <a:ext uri="{9D8B030D-6E8A-4147-A177-3AD203B41FA5}">
                          <a16:colId xmlns:a16="http://schemas.microsoft.com/office/drawing/2014/main" val="3929181080"/>
                        </a:ext>
                      </a:extLst>
                    </a:gridCol>
                    <a:gridCol w="1719281">
                      <a:extLst>
                        <a:ext uri="{9D8B030D-6E8A-4147-A177-3AD203B41FA5}">
                          <a16:colId xmlns:a16="http://schemas.microsoft.com/office/drawing/2014/main" val="2460646962"/>
                        </a:ext>
                      </a:extLst>
                    </a:gridCol>
                    <a:gridCol w="1303142">
                      <a:extLst>
                        <a:ext uri="{9D8B030D-6E8A-4147-A177-3AD203B41FA5}">
                          <a16:colId xmlns:a16="http://schemas.microsoft.com/office/drawing/2014/main" val="1879790563"/>
                        </a:ext>
                      </a:extLst>
                    </a:gridCol>
                    <a:gridCol w="1085307">
                      <a:extLst>
                        <a:ext uri="{9D8B030D-6E8A-4147-A177-3AD203B41FA5}">
                          <a16:colId xmlns:a16="http://schemas.microsoft.com/office/drawing/2014/main" val="1007999734"/>
                        </a:ext>
                      </a:extLst>
                    </a:gridCol>
                  </a:tblGrid>
                  <a:tr h="435241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err="1"/>
                            <a:t>iZIP</a:t>
                          </a:r>
                          <a:endParaRPr lang="en-US" sz="2400" b="1" dirty="0"/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0">
                          <a:noFill/>
                        </a:lnT>
                        <a:lnB w="12700">
                          <a:solidFill>
                            <a:schemeClr val="tx1"/>
                          </a:solidFill>
                        </a:lnB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en-US" sz="2400" b="1" dirty="0"/>
                            <a:t>HV</a:t>
                          </a: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0">
                          <a:noFill/>
                        </a:lnT>
                        <a:lnB w="12700">
                          <a:solidFill>
                            <a:schemeClr val="tx1"/>
                          </a:solidFill>
                        </a:lnB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2070949"/>
                      </a:ext>
                    </a:extLst>
                  </a:tr>
                  <a:tr h="569705">
                    <a:tc gridSpan="3"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US" sz="1600" dirty="0"/>
                            <a:t>Interleaved Z-sensitive Ionization and Phonon detectors (</a:t>
                          </a:r>
                          <a:r>
                            <a:rPr lang="en-US" sz="1600" b="1" dirty="0"/>
                            <a:t>12 phonon + 4 charge channels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>
                          <a:solidFill>
                            <a:schemeClr val="tx1"/>
                          </a:solidFill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US" sz="1600" dirty="0"/>
                            <a:t>High Voltage detectors (</a:t>
                          </a:r>
                          <a:r>
                            <a:rPr lang="en-US" sz="1600" b="1" dirty="0">
                              <a:cs typeface="Calibri"/>
                            </a:rPr>
                            <a:t>12 phonon channels</a:t>
                          </a:r>
                          <a:r>
                            <a:rPr lang="en-US" sz="1600" dirty="0">
                              <a:cs typeface="Calibri"/>
                            </a:rPr>
                            <a:t>)</a:t>
                          </a:r>
                          <a:r>
                            <a:rPr lang="en-US" sz="1600" dirty="0"/>
                            <a:t>, plan to apply up to 100V</a:t>
                          </a: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>
                          <a:solidFill>
                            <a:schemeClr val="tx1"/>
                          </a:solidFill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3850643"/>
                      </a:ext>
                    </a:extLst>
                  </a:tr>
                  <a:tr h="469753">
                    <a:tc gridSpan="3"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Excellent </a:t>
                          </a:r>
                          <a:r>
                            <a:rPr lang="en-US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discrimination between electron and nuclear recoils</a:t>
                          </a:r>
                          <a:r>
                            <a:rPr lang="en-US" sz="1600" dirty="0"/>
                            <a:t> using phonon and charge signals</a:t>
                          </a:r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l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</a:pPr>
                          <a:r>
                            <a:rPr lang="en-US" sz="1600" b="1" dirty="0"/>
                            <a:t>Low threshold</a:t>
                          </a:r>
                          <a:r>
                            <a:rPr lang="en-US" sz="1600" dirty="0"/>
                            <a:t> from high Luke amplification.</a:t>
                          </a:r>
                          <a:r>
                            <a:rPr lang="en-US" sz="1600" dirty="0">
                              <a:cs typeface="Calibri"/>
                            </a:rPr>
                            <a:t> For a bias voltage </a:t>
                          </a:r>
                          <a:r>
                            <a:rPr lang="en-US" sz="1600" dirty="0" err="1">
                              <a:cs typeface="Calibri"/>
                            </a:rPr>
                            <a:t>V</a:t>
                          </a:r>
                          <a:r>
                            <a:rPr lang="en-US" sz="1600" baseline="-25000" dirty="0" err="1">
                              <a:cs typeface="Calibri"/>
                            </a:rPr>
                            <a:t>b</a:t>
                          </a:r>
                          <a:r>
                            <a:rPr lang="en-US" sz="1600" dirty="0">
                              <a:cs typeface="Calibri"/>
                            </a:rPr>
                            <a:t>, </a:t>
                          </a:r>
                          <a:r>
                            <a:rPr lang="en-US" sz="1600" b="1" dirty="0">
                              <a:cs typeface="Calibri"/>
                            </a:rPr>
                            <a:t>amplification factor, </a:t>
                          </a:r>
                          <a14:m>
                            <m:oMath xmlns:m="http://schemas.openxmlformats.org/officeDocument/2006/math">
                              <m:r>
                                <a:rPr lang="en-CA" sz="1600" b="0" i="0" u="none" strike="noStrike" noProof="0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d>
                                <m:dPr>
                                  <m:ctrlPr>
                                    <a:rPr lang="en-CA" sz="1600" b="1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dPr>
                                <m:e>
                                  <m:r>
                                    <a:rPr lang="en-CA" sz="1600" b="1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𝑽</m:t>
                                  </m:r>
                                  <m:r>
                                    <a:rPr lang="en-CA" sz="1600" b="1" i="1" baseline="-25000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𝒃</m:t>
                                  </m:r>
                                </m:e>
                              </m:d>
                              <m:r>
                                <a:rPr lang="en-CA" sz="1600" b="1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  <m:t>=</m:t>
                              </m:r>
                              <m:r>
                                <a:rPr lang="en-CA" sz="1600" b="1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  <m:t>𝟏</m:t>
                              </m:r>
                              <m:r>
                                <a:rPr lang="en-CA" sz="1600" b="1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CA" sz="1600" b="1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en-CA" sz="1600" b="1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𝒀𝒆𝑽</m:t>
                                  </m:r>
                                  <m:r>
                                    <a:rPr lang="en-CA" sz="1600" b="1" i="1" baseline="-25000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𝒃</m:t>
                                  </m:r>
                                </m:num>
                                <m:den>
                                  <m:r>
                                    <a:rPr lang="en-CA" sz="16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/>
                                    </a:rPr>
                                    <m:t>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600" dirty="0">
                              <a:cs typeface="Calibri"/>
                            </a:rPr>
                            <a:t>, </a:t>
                          </a:r>
                          <a:r>
                            <a:rPr lang="en-US" sz="1600" dirty="0">
                              <a:latin typeface="+mn-lt"/>
                              <a:cs typeface="Calibri"/>
                            </a:rPr>
                            <a:t>where </a:t>
                          </a:r>
                          <a:r>
                            <a:rPr lang="en-US" sz="1600" dirty="0">
                              <a:latin typeface="Calibri"/>
                              <a:cs typeface="Calibri"/>
                            </a:rPr>
                            <a:t>Y:</a:t>
                          </a:r>
                          <a:r>
                            <a:rPr lang="en-US" sz="1600" dirty="0">
                              <a:latin typeface="+mn-lt"/>
                              <a:cs typeface="Calibri"/>
                            </a:rPr>
                            <a:t> Ionization yi</a:t>
                          </a:r>
                          <a:r>
                            <a:rPr lang="en-US" sz="1600" dirty="0">
                              <a:latin typeface="Calibri"/>
                              <a:cs typeface="Calibri"/>
                            </a:rPr>
                            <a:t>el</a:t>
                          </a:r>
                          <a:r>
                            <a:rPr lang="en-US" sz="1600" dirty="0">
                              <a:latin typeface="+mn-lt"/>
                              <a:cs typeface="Calibri"/>
                            </a:rPr>
                            <a:t>d, e: electric charge, </a:t>
                          </a:r>
                          <a:r>
                            <a:rPr lang="el-GR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ε</a:t>
                          </a:r>
                          <a:r>
                            <a:rPr lang="en-CA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:</a:t>
                          </a:r>
                          <a:r>
                            <a:rPr lang="en-US" sz="1600" dirty="0">
                              <a:latin typeface="+mn-lt"/>
                              <a:cs typeface="Calibri"/>
                            </a:rPr>
                            <a:t> energy required to produce a single (e</a:t>
                          </a:r>
                          <a:r>
                            <a:rPr lang="en-US" sz="1600" baseline="30000" dirty="0">
                              <a:latin typeface="+mn-lt"/>
                              <a:cs typeface="Calibri"/>
                            </a:rPr>
                            <a:t>-</a:t>
                          </a:r>
                          <a:r>
                            <a:rPr lang="en-US" sz="1600" dirty="0">
                              <a:latin typeface="+mn-lt"/>
                              <a:cs typeface="Calibri"/>
                            </a:rPr>
                            <a:t>h) pair</a:t>
                          </a:r>
                        </a:p>
                        <a:p>
                          <a:endParaRPr lang="en-US" sz="1600" dirty="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64731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Resolution*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Resolution*</a:t>
                          </a:r>
                        </a:p>
                        <a:p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8537872"/>
                      </a:ext>
                    </a:extLst>
                  </a:tr>
                  <a:tr h="492211"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/>
                              <a:cs typeface="Calibri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/>
                              <a:cs typeface="Calibri"/>
                            </a:rPr>
                            <a:t>phonon</a:t>
                          </a:r>
                          <a:endParaRPr lang="en-CA" sz="1600">
                            <a:latin typeface="Calibri"/>
                            <a:cs typeface="Calibri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33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19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phonon</a:t>
                          </a:r>
                          <a:endParaRPr lang="en-US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34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73808368"/>
                      </a:ext>
                    </a:extLst>
                  </a:tr>
                  <a:tr h="491483">
                    <a:tc>
                      <a:txBody>
                        <a:bodyPr/>
                        <a:lstStyle/>
                        <a:p>
                          <a:r>
                            <a:rPr lang="el-GR" sz="1600" dirty="0">
                              <a:latin typeface="Calibri"/>
                              <a:cs typeface="Calibri"/>
                            </a:rPr>
                            <a:t>σ</a:t>
                          </a:r>
                          <a:r>
                            <a:rPr lang="en-CA" sz="1600" baseline="-25000" dirty="0">
                              <a:latin typeface="Calibri"/>
                              <a:cs typeface="Calibri"/>
                            </a:rPr>
                            <a:t>charge</a:t>
                          </a:r>
                          <a:endParaRPr lang="en-CA" sz="1600" dirty="0">
                            <a:latin typeface="Calibri"/>
                            <a:cs typeface="Calibri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160 eV</a:t>
                          </a:r>
                          <a:endParaRPr lang="en-CA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180 eV</a:t>
                          </a:r>
                          <a:endParaRPr lang="en-CA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charge</a:t>
                          </a:r>
                          <a:endParaRPr lang="en-US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9648897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/>
                              <a:cs typeface="Calibri"/>
                            </a:rPr>
                            <a:t>Phonon threshold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350 eV</a:t>
                          </a:r>
                        </a:p>
                        <a:p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175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+mn-lt"/>
                              <a:cs typeface="Calibri"/>
                            </a:rPr>
                            <a:t>Phonon threshold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70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35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1265475"/>
                      </a:ext>
                    </a:extLst>
                  </a:tr>
                  <a:tr h="491483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/>
                              <a:cs typeface="Calibri"/>
                            </a:rPr>
                            <a:t>Charge threshold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dirty="0"/>
                            <a:t>~1 keV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dirty="0"/>
                            <a:t>~1 keV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+mn-lt"/>
                              <a:cs typeface="Calibri"/>
                            </a:rPr>
                            <a:t>Charge threshold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0756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206174E0-E071-9311-CC36-56D678427E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0691981"/>
                  </p:ext>
                </p:extLst>
              </p:nvPr>
            </p:nvGraphicFramePr>
            <p:xfrm>
              <a:off x="456884" y="1080097"/>
              <a:ext cx="8153205" cy="5331405"/>
            </p:xfrm>
            <a:graphic>
              <a:graphicData uri="http://schemas.openxmlformats.org/drawingml/2006/table">
                <a:tbl>
                  <a:tblPr firstRow="1">
                    <a:tableStyleId>{2D5ABB26-0587-4C30-8999-92F81FD0307C}</a:tableStyleId>
                  </a:tblPr>
                  <a:tblGrid>
                    <a:gridCol w="1695758">
                      <a:extLst>
                        <a:ext uri="{9D8B030D-6E8A-4147-A177-3AD203B41FA5}">
                          <a16:colId xmlns:a16="http://schemas.microsoft.com/office/drawing/2014/main" val="824648381"/>
                        </a:ext>
                      </a:extLst>
                    </a:gridCol>
                    <a:gridCol w="1209206">
                      <a:extLst>
                        <a:ext uri="{9D8B030D-6E8A-4147-A177-3AD203B41FA5}">
                          <a16:colId xmlns:a16="http://schemas.microsoft.com/office/drawing/2014/main" val="3973184583"/>
                        </a:ext>
                      </a:extLst>
                    </a:gridCol>
                    <a:gridCol w="1140511">
                      <a:extLst>
                        <a:ext uri="{9D8B030D-6E8A-4147-A177-3AD203B41FA5}">
                          <a16:colId xmlns:a16="http://schemas.microsoft.com/office/drawing/2014/main" val="3929181080"/>
                        </a:ext>
                      </a:extLst>
                    </a:gridCol>
                    <a:gridCol w="1719281">
                      <a:extLst>
                        <a:ext uri="{9D8B030D-6E8A-4147-A177-3AD203B41FA5}">
                          <a16:colId xmlns:a16="http://schemas.microsoft.com/office/drawing/2014/main" val="2460646962"/>
                        </a:ext>
                      </a:extLst>
                    </a:gridCol>
                    <a:gridCol w="1303142">
                      <a:extLst>
                        <a:ext uri="{9D8B030D-6E8A-4147-A177-3AD203B41FA5}">
                          <a16:colId xmlns:a16="http://schemas.microsoft.com/office/drawing/2014/main" val="1879790563"/>
                        </a:ext>
                      </a:extLst>
                    </a:gridCol>
                    <a:gridCol w="1085307">
                      <a:extLst>
                        <a:ext uri="{9D8B030D-6E8A-4147-A177-3AD203B41FA5}">
                          <a16:colId xmlns:a16="http://schemas.microsoft.com/office/drawing/2014/main" val="1007999734"/>
                        </a:ext>
                      </a:extLst>
                    </a:gridCol>
                  </a:tblGrid>
                  <a:tr h="4572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err="1"/>
                            <a:t>iZIP</a:t>
                          </a:r>
                          <a:endParaRPr lang="en-US" sz="2400" b="1" dirty="0"/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0">
                          <a:noFill/>
                        </a:lnT>
                        <a:lnB w="12700">
                          <a:solidFill>
                            <a:schemeClr val="tx1"/>
                          </a:solidFill>
                        </a:lnB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en-US" sz="2400" b="1" dirty="0"/>
                            <a:t>HV</a:t>
                          </a: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0">
                          <a:noFill/>
                        </a:lnT>
                        <a:lnB w="12700">
                          <a:solidFill>
                            <a:schemeClr val="tx1"/>
                          </a:solidFill>
                        </a:lnB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2070949"/>
                      </a:ext>
                    </a:extLst>
                  </a:tr>
                  <a:tr h="579120">
                    <a:tc gridSpan="3"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US" sz="1600" dirty="0"/>
                            <a:t>Interleaved Z-sensitive Ionization and Phonon detectors (</a:t>
                          </a:r>
                          <a:r>
                            <a:rPr lang="en-US" sz="1600" b="1" dirty="0"/>
                            <a:t>12 phonon + 4 charge channels</a:t>
                          </a:r>
                          <a:r>
                            <a:rPr lang="en-US" sz="1600" dirty="0"/>
                            <a:t>)</a:t>
                          </a:r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>
                          <a:solidFill>
                            <a:schemeClr val="tx1"/>
                          </a:solidFill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US" sz="1600" dirty="0"/>
                            <a:t>High Voltage detectors (</a:t>
                          </a:r>
                          <a:r>
                            <a:rPr lang="en-US" sz="1600" b="1" dirty="0">
                              <a:cs typeface="Calibri"/>
                            </a:rPr>
                            <a:t>12 phonon channels</a:t>
                          </a:r>
                          <a:r>
                            <a:rPr lang="en-US" sz="1600" dirty="0">
                              <a:cs typeface="Calibri"/>
                            </a:rPr>
                            <a:t>)</a:t>
                          </a:r>
                          <a:r>
                            <a:rPr lang="en-US" sz="1600" dirty="0"/>
                            <a:t>, plan to apply up to 100V</a:t>
                          </a: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>
                          <a:solidFill>
                            <a:schemeClr val="tx1"/>
                          </a:solidFill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3850643"/>
                      </a:ext>
                    </a:extLst>
                  </a:tr>
                  <a:tr h="1661668">
                    <a:tc gridSpan="3"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Excellent </a:t>
                          </a:r>
                          <a:r>
                            <a:rPr lang="en-US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discrimination between electron and nuclear recoils</a:t>
                          </a:r>
                          <a:r>
                            <a:rPr lang="en-US" sz="1600" dirty="0"/>
                            <a:t> using phonon and charge signals</a:t>
                          </a:r>
                        </a:p>
                      </a:txBody>
                      <a:tcPr>
                        <a:lnL w="0">
                          <a:noFill/>
                        </a:lnL>
                        <a:lnR w="12700">
                          <a:solidFill>
                            <a:schemeClr val="tx1"/>
                          </a:solidFill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</a:lnL>
                        <a:lnR w="0">
                          <a:noFill/>
                        </a:lnR>
                        <a:lnT w="12700">
                          <a:solidFill>
                            <a:schemeClr val="tx1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8370" t="-65201" r="-148" b="-15860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6473188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Resolution*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Resolution*</a:t>
                          </a:r>
                        </a:p>
                        <a:p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Ge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8537872"/>
                      </a:ext>
                    </a:extLst>
                  </a:tr>
                  <a:tr h="492211"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/>
                              <a:cs typeface="Calibri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/>
                              <a:cs typeface="Calibri"/>
                            </a:rPr>
                            <a:t>phonon</a:t>
                          </a:r>
                          <a:endParaRPr lang="en-CA" sz="1600">
                            <a:latin typeface="Calibri"/>
                            <a:cs typeface="Calibri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33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19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phonon</a:t>
                          </a:r>
                          <a:endParaRPr lang="en-US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34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73808368"/>
                      </a:ext>
                    </a:extLst>
                  </a:tr>
                  <a:tr h="491483">
                    <a:tc>
                      <a:txBody>
                        <a:bodyPr/>
                        <a:lstStyle/>
                        <a:p>
                          <a:r>
                            <a:rPr lang="el-GR" sz="1600" dirty="0">
                              <a:latin typeface="Calibri"/>
                              <a:cs typeface="Calibri"/>
                            </a:rPr>
                            <a:t>σ</a:t>
                          </a:r>
                          <a:r>
                            <a:rPr lang="en-CA" sz="1600" baseline="-25000" dirty="0">
                              <a:latin typeface="Calibri"/>
                              <a:cs typeface="Calibri"/>
                            </a:rPr>
                            <a:t>charge</a:t>
                          </a:r>
                          <a:endParaRPr lang="en-CA" sz="1600" dirty="0">
                            <a:latin typeface="Calibri"/>
                            <a:cs typeface="Calibri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160 eV</a:t>
                          </a:r>
                          <a:endParaRPr lang="en-CA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180 eV</a:t>
                          </a:r>
                          <a:endParaRPr lang="en-CA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sz="16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r>
                            <a:rPr lang="en-CA" sz="1600" baseline="-2500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charge</a:t>
                          </a:r>
                          <a:endParaRPr lang="en-US" sz="16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9648897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/>
                              <a:cs typeface="Calibri"/>
                            </a:rPr>
                            <a:t>Phonon threshold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350 eV</a:t>
                          </a:r>
                        </a:p>
                        <a:p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b="0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175 eV</a:t>
                          </a:r>
                          <a:endParaRPr lang="en-CA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+mn-lt"/>
                              <a:cs typeface="Calibri"/>
                            </a:rPr>
                            <a:t>Phonon threshold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70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35 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1265475"/>
                      </a:ext>
                    </a:extLst>
                  </a:tr>
                  <a:tr h="491483">
                    <a:tc>
                      <a:txBody>
                        <a:bodyPr/>
                        <a:lstStyle/>
                        <a:p>
                          <a:r>
                            <a:rPr lang="en-CA" sz="1600" dirty="0">
                              <a:latin typeface="Calibri"/>
                              <a:cs typeface="Calibri"/>
                            </a:rPr>
                            <a:t>Charge threshold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dirty="0"/>
                            <a:t>~1 keV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CA" sz="1600" dirty="0"/>
                            <a:t>~1 keV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A" sz="1600" dirty="0">
                              <a:latin typeface="+mn-lt"/>
                              <a:cs typeface="Calibri"/>
                            </a:rPr>
                            <a:t>Charge threshold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0756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itle 1">
            <a:extLst>
              <a:ext uri="{FF2B5EF4-FFF2-40B4-BE49-F238E27FC236}">
                <a16:creationId xmlns:a16="http://schemas.microsoft.com/office/drawing/2014/main" id="{A78BFF7F-3EEC-C2C6-4324-BBE35D22E4BC}"/>
              </a:ext>
            </a:extLst>
          </p:cNvPr>
          <p:cNvSpPr>
            <a:spLocks noGrp="1"/>
          </p:cNvSpPr>
          <p:nvPr/>
        </p:nvSpPr>
        <p:spPr>
          <a:xfrm>
            <a:off x="508635" y="-48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>
                <a:solidFill>
                  <a:schemeClr val="accent4"/>
                </a:solidFill>
                <a:cs typeface="Calibri Light"/>
              </a:rPr>
              <a:t>SuperCDMS</a:t>
            </a:r>
            <a:r>
              <a:rPr lang="en-US" sz="3200" dirty="0">
                <a:solidFill>
                  <a:schemeClr val="accent4"/>
                </a:solidFill>
                <a:cs typeface="Calibri Light"/>
              </a:rPr>
              <a:t> detectors</a:t>
            </a:r>
            <a:r>
              <a:rPr lang="en-US" sz="3200" dirty="0">
                <a:cs typeface="Calibri Light"/>
              </a:rPr>
              <a:t> 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14FAA93-293A-61CE-78C5-4D32B271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9280475-95F9-43BC-E12C-5E90EEE4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F7608D-128D-04B0-F14C-B4547C97ADCE}"/>
              </a:ext>
            </a:extLst>
          </p:cNvPr>
          <p:cNvSpPr txBox="1"/>
          <p:nvPr/>
        </p:nvSpPr>
        <p:spPr>
          <a:xfrm>
            <a:off x="9663763" y="3498250"/>
            <a:ext cx="226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iZIP</a:t>
            </a:r>
            <a:r>
              <a:rPr lang="en-CA" dirty="0"/>
              <a:t> prototype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6C5EDA-5299-596E-DDEE-073949B8BF60}"/>
              </a:ext>
            </a:extLst>
          </p:cNvPr>
          <p:cNvSpPr txBox="1"/>
          <p:nvPr/>
        </p:nvSpPr>
        <p:spPr>
          <a:xfrm>
            <a:off x="9487667" y="6102434"/>
            <a:ext cx="23880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* https://arxiv.org/pdf/2203.08463.pdf</a:t>
            </a:r>
            <a:endParaRPr lang="en-CA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66C27DAB-304A-DCA6-E053-76508FC6E1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63" r="8462" b="21087"/>
          <a:stretch/>
        </p:blipFill>
        <p:spPr>
          <a:xfrm>
            <a:off x="8860204" y="1263398"/>
            <a:ext cx="3103961" cy="216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929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85776-9ACA-ADE2-24E4-9D4D23456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1369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accent4"/>
                </a:solidFill>
                <a:ea typeface="+mj-lt"/>
                <a:cs typeface="+mj-lt"/>
              </a:rPr>
              <a:t>CUTE facility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F7ED84-997A-2722-4DF9-ADBA75844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73ADC-008F-AC98-E8D7-F95BC5E2B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0774" y="468074"/>
            <a:ext cx="3505495" cy="625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>
                <a:solidFill>
                  <a:schemeClr val="accent4"/>
                </a:solidFill>
                <a:ea typeface="+mj-lt"/>
                <a:cs typeface="+mj-lt"/>
              </a:rPr>
              <a:t>Motivation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2BBD3E-83C5-B9F3-13D8-059D4927C5B6}"/>
              </a:ext>
            </a:extLst>
          </p:cNvPr>
          <p:cNvSpPr txBox="1"/>
          <p:nvPr/>
        </p:nvSpPr>
        <p:spPr>
          <a:xfrm>
            <a:off x="6333294" y="1179874"/>
            <a:ext cx="5658234" cy="5176476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Cosmogenic activation, high background rate at ground level: </a:t>
            </a:r>
            <a:r>
              <a:rPr lang="en-US" sz="2000" b="1" dirty="0">
                <a:cs typeface="Calibri"/>
              </a:rPr>
              <a:t>need a low background test site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1" dirty="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CUTE : 2 km underground at SNOLAB in Sudbury, ON. Background: ~7 events/ keV/ kg/ day (</a:t>
            </a:r>
            <a:r>
              <a:rPr lang="en-CA" sz="2000" b="0" i="0" dirty="0">
                <a:effectLst/>
              </a:rPr>
              <a:t>10-100 keV range)</a:t>
            </a:r>
            <a:r>
              <a:rPr lang="en-US" sz="2000" dirty="0">
                <a:cs typeface="Calibri"/>
              </a:rPr>
              <a:t> 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Located next to </a:t>
            </a:r>
            <a:r>
              <a:rPr lang="en-US" sz="2000" dirty="0" err="1">
                <a:cs typeface="Calibri"/>
              </a:rPr>
              <a:t>SuperCDMS</a:t>
            </a:r>
            <a:r>
              <a:rPr lang="en-US" sz="2000" dirty="0">
                <a:cs typeface="Calibri"/>
              </a:rPr>
              <a:t> in SNOLAB. Ongoing </a:t>
            </a:r>
            <a:r>
              <a:rPr lang="en-US" sz="2000" dirty="0" err="1">
                <a:cs typeface="Calibri"/>
              </a:rPr>
              <a:t>SuperCDMS</a:t>
            </a:r>
            <a:r>
              <a:rPr lang="en-US" sz="2000" dirty="0">
                <a:cs typeface="Calibri"/>
              </a:rPr>
              <a:t> </a:t>
            </a:r>
            <a:r>
              <a:rPr lang="en-US" sz="2000" b="1" dirty="0">
                <a:cs typeface="Calibri"/>
              </a:rPr>
              <a:t>detector characterization, hardware/software testing and optimization of readout configuration</a:t>
            </a:r>
            <a:r>
              <a:rPr lang="en-US" sz="2000" dirty="0">
                <a:cs typeface="Calibri"/>
              </a:rPr>
              <a:t>. 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cs typeface="Calibri"/>
              </a:rPr>
              <a:t>Possibility of early science results</a:t>
            </a:r>
            <a:r>
              <a:rPr lang="en-US" sz="2000" dirty="0">
                <a:cs typeface="Calibri"/>
              </a:rPr>
              <a:t> from CUTE before the main experiment is commissioned.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cs typeface="Calibri"/>
              </a:rPr>
              <a:t>CUTE is open to new players post </a:t>
            </a:r>
            <a:r>
              <a:rPr lang="en-US" sz="2000" dirty="0" err="1">
                <a:cs typeface="Calibri"/>
              </a:rPr>
              <a:t>SuperCDMS</a:t>
            </a:r>
            <a:r>
              <a:rPr lang="en-US" sz="2000" dirty="0">
                <a:cs typeface="Calibri"/>
              </a:rPr>
              <a:t>!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Calibri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60F24CA-C40C-7BD3-D124-61016B3AE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BA915F-BD86-75EF-1825-75CF875C7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89B9A045-6713-6958-DDDC-8CE03D571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9" y="468074"/>
            <a:ext cx="5942301" cy="566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38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625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>
                <a:solidFill>
                  <a:schemeClr val="accent4"/>
                </a:solidFill>
                <a:ea typeface="+mj-lt"/>
                <a:cs typeface="+mj-lt"/>
              </a:rPr>
              <a:t>Shield design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2BBD3E-83C5-B9F3-13D8-059D4927C5B6}"/>
              </a:ext>
            </a:extLst>
          </p:cNvPr>
          <p:cNvSpPr txBox="1"/>
          <p:nvPr/>
        </p:nvSpPr>
        <p:spPr>
          <a:xfrm>
            <a:off x="648930" y="1507881"/>
            <a:ext cx="4450843" cy="471593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lnSpcReduction="10000"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cs typeface="Calibri"/>
              </a:rPr>
              <a:t>1.5 m water shield: neutron &amp; gamma shield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cs typeface="Calibri"/>
              </a:rPr>
              <a:t>10.7 cm inner and outer Pb cylinders: gamma shield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cs typeface="Calibri"/>
              </a:rPr>
              <a:t>Mu metal: magnetic shield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cs typeface="Calibri"/>
              </a:rPr>
              <a:t>20 cm HDPE top cover: shields neutrons from the top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>
              <a:cs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cs typeface="Calibri"/>
              </a:rPr>
              <a:t>15 cm Internal Pb: shields gamma from the top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>
              <a:cs typeface="Calibri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cs typeface="Calibri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60F24CA-C40C-7BD3-D124-61016B3AE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BA915F-BD86-75EF-1825-75CF875C7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B71360BA-E36D-5CD4-672D-507BBB585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04" y="403150"/>
            <a:ext cx="5986466" cy="605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82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87766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accent4"/>
                </a:solidFill>
                <a:ea typeface="+mj-lt"/>
                <a:cs typeface="+mj-lt"/>
              </a:rPr>
              <a:t> Calibration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2BBD3E-83C5-B9F3-13D8-059D4927C5B6}"/>
              </a:ext>
            </a:extLst>
          </p:cNvPr>
          <p:cNvSpPr txBox="1"/>
          <p:nvPr/>
        </p:nvSpPr>
        <p:spPr>
          <a:xfrm>
            <a:off x="5319500" y="1130510"/>
            <a:ext cx="6334701" cy="521907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cs typeface="Calibri" panose="020F0502020204030204"/>
            </a:endParaRPr>
          </a:p>
          <a:p>
            <a:pPr marL="571500" lvl="1" indent="-342900">
              <a:lnSpc>
                <a:spcPct val="90000"/>
              </a:lnSpc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2400" b="1" baseline="30000" dirty="0"/>
              <a:t>133</a:t>
            </a:r>
            <a:r>
              <a:rPr lang="en-US" sz="2400" b="1" dirty="0"/>
              <a:t>Ba</a:t>
            </a:r>
            <a:r>
              <a:rPr lang="en-US" sz="2400" dirty="0"/>
              <a:t> gamma source deployable into the shielding with a stepper motor</a:t>
            </a:r>
            <a:endParaRPr lang="en-US" sz="2400" dirty="0">
              <a:cs typeface="Calibri" panose="020F0502020204030204"/>
            </a:endParaRP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Wingdings" panose="020B0604020202020204" pitchFamily="34" charset="0"/>
              <a:buChar char="Ø"/>
            </a:pPr>
            <a:endParaRPr lang="en-US" sz="2400" dirty="0">
              <a:cs typeface="Calibri" panose="020F0502020204030204"/>
            </a:endParaRPr>
          </a:p>
          <a:p>
            <a:pPr marL="571500" lvl="1" indent="-342900">
              <a:lnSpc>
                <a:spcPct val="90000"/>
              </a:lnSpc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2400" b="1" baseline="30000" dirty="0"/>
              <a:t>252</a:t>
            </a:r>
            <a:r>
              <a:rPr lang="en-US" sz="2400" b="1" dirty="0"/>
              <a:t>Cf</a:t>
            </a:r>
            <a:r>
              <a:rPr lang="en-US" sz="2400" dirty="0"/>
              <a:t> neutron source is being installed: Ge activation </a:t>
            </a:r>
            <a:r>
              <a:rPr lang="en-CA" sz="24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for </a:t>
            </a:r>
            <a:r>
              <a:rPr lang="en-CA" sz="2400" b="0" i="0" dirty="0">
                <a:solidFill>
                  <a:srgbClr val="222222"/>
                </a:solidFill>
                <a:effectLst/>
              </a:rPr>
              <a:t>low energy calibration</a:t>
            </a:r>
            <a:r>
              <a:rPr lang="en-US" sz="2400" dirty="0"/>
              <a:t>, </a:t>
            </a:r>
            <a:r>
              <a:rPr lang="en-US" sz="2400" dirty="0" err="1"/>
              <a:t>iZIP</a:t>
            </a:r>
            <a:r>
              <a:rPr lang="en-US" sz="2400" dirty="0"/>
              <a:t> neutron/gamma discrimination</a:t>
            </a:r>
            <a:endParaRPr lang="en-US" sz="2400" dirty="0">
              <a:cs typeface="Calibri" panose="020F0502020204030204"/>
            </a:endParaRP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Wingdings" panose="020B0604020202020204" pitchFamily="34" charset="0"/>
              <a:buChar char="Ø"/>
            </a:pPr>
            <a:endParaRPr lang="en-US" sz="2400" dirty="0">
              <a:cs typeface="Calibri" panose="020F0502020204030204"/>
            </a:endParaRPr>
          </a:p>
          <a:p>
            <a:pPr marL="571500" lvl="1" indent="-342900">
              <a:lnSpc>
                <a:spcPct val="90000"/>
              </a:lnSpc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2400" b="1" baseline="30000" dirty="0"/>
              <a:t>55</a:t>
            </a:r>
            <a:r>
              <a:rPr lang="en-US" sz="2400" b="1" dirty="0"/>
              <a:t>Fe</a:t>
            </a:r>
            <a:r>
              <a:rPr lang="en-US" sz="2400" dirty="0"/>
              <a:t> source (K</a:t>
            </a:r>
            <a:r>
              <a:rPr lang="en-US" sz="2400" baseline="-25000" dirty="0"/>
              <a:t>α</a:t>
            </a:r>
            <a:r>
              <a:rPr lang="en-US" sz="2400" dirty="0"/>
              <a:t> 5.9 keV, K</a:t>
            </a:r>
            <a:r>
              <a:rPr lang="en-US" sz="2400" baseline="-25000" dirty="0"/>
              <a:t>β</a:t>
            </a:r>
            <a:r>
              <a:rPr lang="en-US" sz="2400" dirty="0"/>
              <a:t> 6.5 keV) with </a:t>
            </a:r>
            <a:r>
              <a:rPr lang="en-US" sz="2400" b="1" dirty="0"/>
              <a:t>Al</a:t>
            </a:r>
            <a:r>
              <a:rPr lang="en-US" sz="2400" dirty="0"/>
              <a:t> foil (~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400" dirty="0"/>
              <a:t>m thick, 1.5 keV fluorescence) for low energy calibration.</a:t>
            </a:r>
            <a:endParaRPr lang="en-US" sz="2400" dirty="0">
              <a:cs typeface="Calibri" panose="020F050202020403020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31088-FE43-E417-E1D7-8C5BA3D82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D32BC-51A6-55DD-3AE7-64F7196E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7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60F45D97-34F6-5513-5035-411ECF530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542" y="3367999"/>
            <a:ext cx="3445565" cy="2724652"/>
          </a:xfrm>
          <a:prstGeom prst="rect">
            <a:avLst/>
          </a:prstGeom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F5EEBF48-6232-9D7D-31B3-F931475DA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016" y="418648"/>
            <a:ext cx="3395296" cy="24744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2638A8-233E-5B91-C075-6C8D4B46E948}"/>
              </a:ext>
            </a:extLst>
          </p:cNvPr>
          <p:cNvSpPr txBox="1"/>
          <p:nvPr/>
        </p:nvSpPr>
        <p:spPr>
          <a:xfrm>
            <a:off x="1837593" y="672610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Cf source inside first layer of Cu encapsulation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0E209E-0CB8-0494-7965-DEFBCE89288A}"/>
              </a:ext>
            </a:extLst>
          </p:cNvPr>
          <p:cNvSpPr txBox="1"/>
          <p:nvPr/>
        </p:nvSpPr>
        <p:spPr>
          <a:xfrm>
            <a:off x="2522660" y="3665658"/>
            <a:ext cx="137306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aseline="30000" dirty="0"/>
              <a:t>55</a:t>
            </a:r>
            <a:r>
              <a:rPr lang="en-US" dirty="0"/>
              <a:t>Fe source</a:t>
            </a:r>
          </a:p>
        </p:txBody>
      </p:sp>
    </p:spTree>
    <p:extLst>
      <p:ext uri="{BB962C8B-B14F-4D97-AF65-F5344CB8AC3E}">
        <p14:creationId xmlns:p14="http://schemas.microsoft.com/office/powerpoint/2010/main" val="149834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2A43-83F9-3966-B97C-0ABC0F22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395" y="408676"/>
            <a:ext cx="9704083" cy="7974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chemeClr val="accent4"/>
                </a:solidFill>
                <a:ea typeface="+mj-lt"/>
                <a:cs typeface="+mj-lt"/>
              </a:rPr>
              <a:t>Vibration mitigation</a:t>
            </a:r>
            <a:endParaRPr lang="en-US">
              <a:solidFill>
                <a:schemeClr val="accent4"/>
              </a:solidFill>
              <a:cs typeface="Calibri Light" panose="020F03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D8D2A3-4F5E-8C11-2BDD-9E3F1DDA8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1289E-6255-C02A-9E99-BE276F6A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pic>
        <p:nvPicPr>
          <p:cNvPr id="7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5EF4270-E3A0-B3B4-70DD-17AB994A2C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63" t="-1" r="45076" b="125"/>
          <a:stretch/>
        </p:blipFill>
        <p:spPr>
          <a:xfrm>
            <a:off x="5727700" y="997034"/>
            <a:ext cx="5241822" cy="5280482"/>
          </a:xfrm>
          <a:prstGeom prst="rect">
            <a:avLst/>
          </a:prstGeom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FEA225A7-96EF-BAED-BC7C-ACFA1F4BDCBA}"/>
              </a:ext>
            </a:extLst>
          </p:cNvPr>
          <p:cNvSpPr txBox="1"/>
          <p:nvPr/>
        </p:nvSpPr>
        <p:spPr>
          <a:xfrm>
            <a:off x="604630" y="1284950"/>
            <a:ext cx="4070328" cy="489364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/>
              <a:buChar char="Ø"/>
            </a:pPr>
            <a:r>
              <a:rPr lang="en-US" sz="2400" dirty="0">
                <a:cs typeface="Calibri"/>
              </a:rPr>
              <a:t>Pulse Tube is a major source of vibrations in our setup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cs typeface="Calibri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dirty="0">
                <a:cs typeface="Calibri"/>
              </a:rPr>
              <a:t>Vibrational noise is decoupled by mounting the cryostat on a </a:t>
            </a:r>
            <a:r>
              <a:rPr lang="en-US" sz="2400" b="1" dirty="0">
                <a:cs typeface="Calibri"/>
              </a:rPr>
              <a:t>suspension system</a:t>
            </a:r>
          </a:p>
          <a:p>
            <a:pPr marL="342900" indent="-342900">
              <a:buFont typeface="Wingdings"/>
              <a:buChar char="Ø"/>
            </a:pPr>
            <a:endParaRPr lang="en-US" sz="2400" dirty="0">
              <a:cs typeface="Calibri"/>
            </a:endParaRPr>
          </a:p>
          <a:p>
            <a:pPr marL="342900" indent="-342900">
              <a:buFont typeface="Wingdings"/>
              <a:buChar char="Ø"/>
            </a:pPr>
            <a:r>
              <a:rPr lang="en-US" sz="2400" b="0" i="0" dirty="0">
                <a:solidFill>
                  <a:srgbClr val="000000"/>
                </a:solidFill>
                <a:effectLst/>
              </a:rPr>
              <a:t>CUTE slow control system automatically adjusts the suspension system in response to lab pressure changes</a:t>
            </a:r>
            <a:endParaRPr lang="en-US" sz="20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435B75-A980-2B09-7C82-0F9C3501D6C4}"/>
              </a:ext>
            </a:extLst>
          </p:cNvPr>
          <p:cNvSpPr txBox="1"/>
          <p:nvPr/>
        </p:nvSpPr>
        <p:spPr>
          <a:xfrm>
            <a:off x="8487444" y="6032923"/>
            <a:ext cx="3405809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>
                <a:ea typeface="+mn-lt"/>
                <a:cs typeface="+mn-lt"/>
                <a:hlinkClick r:id="rId3"/>
              </a:rPr>
              <a:t>CUTE: an underground test facility for cryogenic detectors</a:t>
            </a:r>
            <a:r>
              <a:rPr lang="en-US" sz="1050">
                <a:ea typeface="+mn-lt"/>
                <a:cs typeface="+mn-lt"/>
              </a:rPr>
              <a:t> R. Germond| CAP Congress 2021</a:t>
            </a:r>
            <a:endParaRPr lang="en-US" sz="105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9D1C7A-3193-D706-217E-179762A59D2F}"/>
              </a:ext>
            </a:extLst>
          </p:cNvPr>
          <p:cNvSpPr txBox="1"/>
          <p:nvPr/>
        </p:nvSpPr>
        <p:spPr>
          <a:xfrm>
            <a:off x="5469315" y="401094"/>
            <a:ext cx="603625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Average noise in our detector as a function of frequency when the cryostat is coupled to vs decoupled from the pulse tube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86337F-A82D-98A6-469B-C4FEC807FE12}"/>
              </a:ext>
            </a:extLst>
          </p:cNvPr>
          <p:cNvSpPr txBox="1"/>
          <p:nvPr/>
        </p:nvSpPr>
        <p:spPr>
          <a:xfrm>
            <a:off x="8066970" y="5783101"/>
            <a:ext cx="29502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/>
              <a:t>Frequency (Hz)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74DAF2-CEA1-3553-85BA-153400849E43}"/>
              </a:ext>
            </a:extLst>
          </p:cNvPr>
          <p:cNvSpPr txBox="1"/>
          <p:nvPr/>
        </p:nvSpPr>
        <p:spPr>
          <a:xfrm>
            <a:off x="8007350" y="1320479"/>
            <a:ext cx="2743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sz="1600"/>
          </a:p>
          <a:p>
            <a:endParaRPr lang="en-CA" sz="1600"/>
          </a:p>
          <a:p>
            <a:r>
              <a:rPr lang="en-CA" sz="1600">
                <a:solidFill>
                  <a:srgbClr val="0000FF"/>
                </a:solidFill>
              </a:rPr>
              <a:t>Coupled to </a:t>
            </a:r>
            <a:r>
              <a:rPr lang="en-CA" sz="1600" err="1">
                <a:solidFill>
                  <a:srgbClr val="0000FF"/>
                </a:solidFill>
              </a:rPr>
              <a:t>PulseTube</a:t>
            </a:r>
            <a:endParaRPr lang="en-CA" sz="1600">
              <a:solidFill>
                <a:srgbClr val="0000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98F7F8-A077-BD13-CDDB-63FD9E4A4A9C}"/>
              </a:ext>
            </a:extLst>
          </p:cNvPr>
          <p:cNvSpPr txBox="1"/>
          <p:nvPr/>
        </p:nvSpPr>
        <p:spPr>
          <a:xfrm>
            <a:off x="7292594" y="5049425"/>
            <a:ext cx="2429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/>
              <a:t>Vibrationally decoupled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DA6713-A355-FC32-A9A9-96F7111DCFDB}"/>
              </a:ext>
            </a:extLst>
          </p:cNvPr>
          <p:cNvCxnSpPr/>
          <p:nvPr/>
        </p:nvCxnSpPr>
        <p:spPr>
          <a:xfrm flipV="1">
            <a:off x="8153400" y="4666593"/>
            <a:ext cx="284305" cy="479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AD9097-D686-F71C-FEA7-67135445422B}"/>
              </a:ext>
            </a:extLst>
          </p:cNvPr>
          <p:cNvCxnSpPr>
            <a:cxnSpLocks/>
          </p:cNvCxnSpPr>
          <p:nvPr/>
        </p:nvCxnSpPr>
        <p:spPr>
          <a:xfrm flipH="1">
            <a:off x="8507222" y="2057069"/>
            <a:ext cx="262401" cy="55913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9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05D2E-F27E-D607-ECCE-A64B6466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620" y="2437765"/>
            <a:ext cx="10515600" cy="1325563"/>
          </a:xfrm>
        </p:spPr>
        <p:txBody>
          <a:bodyPr/>
          <a:lstStyle/>
          <a:p>
            <a:r>
              <a:rPr lang="en-US" sz="5400" err="1">
                <a:solidFill>
                  <a:schemeClr val="accent4"/>
                </a:solidFill>
                <a:ea typeface="+mj-lt"/>
                <a:cs typeface="+mj-lt"/>
              </a:rPr>
              <a:t>SuperCDMS</a:t>
            </a:r>
            <a:r>
              <a:rPr lang="en-US" sz="5400">
                <a:solidFill>
                  <a:schemeClr val="accent4"/>
                </a:solidFill>
                <a:ea typeface="+mj-lt"/>
                <a:cs typeface="+mj-lt"/>
              </a:rPr>
              <a:t> @CUTE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FF581-EBCC-C6BD-ED67-12E1E105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Pradeep | CAP Congress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47103-9CCF-7B7E-63E3-07CD6A3DB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90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E15F4961B1EE468B5E55A39C9DB2E6" ma:contentTypeVersion="2" ma:contentTypeDescription="Create a new document." ma:contentTypeScope="" ma:versionID="2742bbcb814f327483836aa6c75a1006">
  <xsd:schema xmlns:xsd="http://www.w3.org/2001/XMLSchema" xmlns:xs="http://www.w3.org/2001/XMLSchema" xmlns:p="http://schemas.microsoft.com/office/2006/metadata/properties" xmlns:ns3="bbec5371-c169-4493-bf29-06b2904512e4" targetNamespace="http://schemas.microsoft.com/office/2006/metadata/properties" ma:root="true" ma:fieldsID="a7a7035f2a9c906bbba79ba94460bd26" ns3:_="">
    <xsd:import namespace="bbec5371-c169-4493-bf29-06b2904512e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c5371-c169-4493-bf29-06b2904512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03F2AD-D1CB-424F-9B0C-358DEBBC412B}">
  <ds:schemaRefs>
    <ds:schemaRef ds:uri="bbec5371-c169-4493-bf29-06b2904512e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6767DC3-9973-45D5-A176-AE095F61AB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CC1FBA-B1D5-4C25-93C4-784AE28C7B6C}">
  <ds:schemaRefs>
    <ds:schemaRef ds:uri="bbec5371-c169-4493-bf29-06b2904512e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</TotalTime>
  <Words>1266</Words>
  <Application>Microsoft Office PowerPoint</Application>
  <PresentationFormat>Widescreen</PresentationFormat>
  <Paragraphs>208</Paragraphs>
  <Slides>21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Lucida Grande</vt:lpstr>
      <vt:lpstr>Wingdings</vt:lpstr>
      <vt:lpstr>Office Theme</vt:lpstr>
      <vt:lpstr>PowerPoint Presentation</vt:lpstr>
      <vt:lpstr>Cold, colder.... dark matter</vt:lpstr>
      <vt:lpstr>PowerPoint Presentation</vt:lpstr>
      <vt:lpstr>CUTE facility</vt:lpstr>
      <vt:lpstr>Motivation</vt:lpstr>
      <vt:lpstr>Shield design</vt:lpstr>
      <vt:lpstr> Calibration</vt:lpstr>
      <vt:lpstr>Vibration mitigation</vt:lpstr>
      <vt:lpstr>SuperCDMS @CUTE</vt:lpstr>
      <vt:lpstr>Detector testing :  Cryogenic Photon Detector</vt:lpstr>
      <vt:lpstr>Detector testing :  Cryogenic Photon Detector</vt:lpstr>
      <vt:lpstr>Detector testing: iZIPs</vt:lpstr>
      <vt:lpstr>Detector testing: HV </vt:lpstr>
      <vt:lpstr>Outlook</vt:lpstr>
      <vt:lpstr>Outlook</vt:lpstr>
      <vt:lpstr>Summary</vt:lpstr>
      <vt:lpstr>Backup slides</vt:lpstr>
      <vt:lpstr>CUTE Calibration </vt:lpstr>
      <vt:lpstr>Energy estimator: Optimal Filter</vt:lpstr>
      <vt:lpstr>Saturated pulse </vt:lpstr>
      <vt:lpstr>Soudan iZIP channel map and source position (measured from top) for directionality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CUTE: An Overview and Applications to SuperCDMS</dc:title>
  <dc:creator>aditipradeep</dc:creator>
  <cp:lastModifiedBy>aditip97@student.ubc.ca</cp:lastModifiedBy>
  <cp:revision>18</cp:revision>
  <dcterms:created xsi:type="dcterms:W3CDTF">2022-04-21T19:08:22Z</dcterms:created>
  <dcterms:modified xsi:type="dcterms:W3CDTF">2022-06-05T19:17:32Z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0x01010066E15F4961B1EE468B5E55A39C9DB2E6</vt:lpwstr>
  </property>
</Properties>
</file>