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6"/>
  </p:notesMasterIdLst>
  <p:sldIdLst>
    <p:sldId id="256" r:id="rId2"/>
    <p:sldId id="257" r:id="rId3"/>
    <p:sldId id="377" r:id="rId4"/>
    <p:sldId id="347" r:id="rId5"/>
    <p:sldId id="382" r:id="rId6"/>
    <p:sldId id="393" r:id="rId7"/>
    <p:sldId id="376" r:id="rId8"/>
    <p:sldId id="383" r:id="rId9"/>
    <p:sldId id="385" r:id="rId10"/>
    <p:sldId id="386" r:id="rId11"/>
    <p:sldId id="388" r:id="rId12"/>
    <p:sldId id="389" r:id="rId13"/>
    <p:sldId id="373" r:id="rId14"/>
    <p:sldId id="375" r:id="rId15"/>
    <p:sldId id="374" r:id="rId16"/>
    <p:sldId id="350" r:id="rId17"/>
    <p:sldId id="378" r:id="rId18"/>
    <p:sldId id="380" r:id="rId19"/>
    <p:sldId id="381" r:id="rId20"/>
    <p:sldId id="384" r:id="rId21"/>
    <p:sldId id="394" r:id="rId22"/>
    <p:sldId id="390" r:id="rId23"/>
    <p:sldId id="391" r:id="rId24"/>
    <p:sldId id="39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/>
    <p:restoredTop sz="94694"/>
  </p:normalViewPr>
  <p:slideViewPr>
    <p:cSldViewPr snapToGrid="0" snapToObjects="1">
      <p:cViewPr>
        <p:scale>
          <a:sx n="173" d="100"/>
          <a:sy n="173" d="100"/>
        </p:scale>
        <p:origin x="-4056" y="-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5D3C8-917B-AF45-996F-D2C212DF977E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4ECD9-934B-3040-9A6E-56333CE984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92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4611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5344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172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8926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…but why do we care about </a:t>
            </a:r>
            <a:r>
              <a:rPr lang="en-CA" dirty="0" err="1"/>
              <a:t>mW</a:t>
            </a:r>
            <a:r>
              <a:rPr lang="en-CA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2506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…and so how does this improve our uncertainties?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663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345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424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213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685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4ECD9-934B-3040-9A6E-56333CE984CA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567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14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8983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067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102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59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196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638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342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530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149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610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F20DF-E44F-F647-9BC4-597EB05520A9}" type="datetimeFigureOut">
              <a:rPr lang="en-CA" smtClean="0"/>
              <a:t>2021-06-04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3656-7EC0-394F-A925-A926EC2E6E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82098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7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45.png"/><Relationship Id="rId7" Type="http://schemas.openxmlformats.org/officeDocument/2006/relationships/image" Target="../media/image18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46.jpg"/><Relationship Id="rId9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0.png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20.emf"/><Relationship Id="rId3" Type="http://schemas.openxmlformats.org/officeDocument/2006/relationships/image" Target="../media/image100.png"/><Relationship Id="rId7" Type="http://schemas.openxmlformats.org/officeDocument/2006/relationships/image" Target="../media/image14.emf"/><Relationship Id="rId12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emf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png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1.07240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10.png"/><Relationship Id="rId7" Type="http://schemas.openxmlformats.org/officeDocument/2006/relationships/image" Target="../media/image18.emf"/><Relationship Id="rId12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25.emf"/><Relationship Id="rId5" Type="http://schemas.openxmlformats.org/officeDocument/2006/relationships/image" Target="../media/image16.emf"/><Relationship Id="rId10" Type="http://schemas.openxmlformats.org/officeDocument/2006/relationships/image" Target="../media/image24.emf"/><Relationship Id="rId4" Type="http://schemas.openxmlformats.org/officeDocument/2006/relationships/image" Target="../media/image22.png"/><Relationship Id="rId9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emf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1.emf"/><Relationship Id="rId5" Type="http://schemas.openxmlformats.org/officeDocument/2006/relationships/image" Target="../media/image34.png"/><Relationship Id="rId10" Type="http://schemas.openxmlformats.org/officeDocument/2006/relationships/image" Target="../media/image30.emf"/><Relationship Id="rId4" Type="http://schemas.openxmlformats.org/officeDocument/2006/relationships/image" Target="../media/image28.emf"/><Relationship Id="rId9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DATAPREPARATION/PublicPlots/2018/DataSummary/figs/mu_2015_2018.pdf" TargetMode="External"/><Relationship Id="rId3" Type="http://schemas.openxmlformats.org/officeDocument/2006/relationships/image" Target="../media/image32.emf"/><Relationship Id="rId7" Type="http://schemas.openxmlformats.org/officeDocument/2006/relationships/hyperlink" Target="https://twiki.cern.ch/twiki/bin/view/AtlasPublic/LuminosityPublicResultsRun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40.png"/><Relationship Id="rId4" Type="http://schemas.openxmlformats.org/officeDocument/2006/relationships/image" Target="../media/image3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C7020-857E-F642-AC6C-1F04BF235B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3547" y="765469"/>
            <a:ext cx="8864906" cy="238760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Precision measurement of the </a:t>
            </a:r>
            <a:r>
              <a:rPr lang="en-CA" b="1" i="1" dirty="0"/>
              <a:t>Z-</a:t>
            </a:r>
            <a:r>
              <a:rPr lang="en-CA" b="1" dirty="0"/>
              <a:t>boson transverse momentum with the ATLAS detector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8BACF4-7643-A94D-863F-F056429A7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43671"/>
            <a:ext cx="9144000" cy="2184987"/>
          </a:xfrm>
        </p:spPr>
        <p:txBody>
          <a:bodyPr>
            <a:normAutofit/>
          </a:bodyPr>
          <a:lstStyle/>
          <a:p>
            <a:r>
              <a:rPr lang="en-CA" dirty="0"/>
              <a:t>Ben Davis-Purcell</a:t>
            </a:r>
          </a:p>
          <a:p>
            <a:r>
              <a:rPr lang="en-CA" dirty="0"/>
              <a:t>Supervised by Dr. </a:t>
            </a:r>
            <a:r>
              <a:rPr lang="en-CA" dirty="0" err="1"/>
              <a:t>Manuella</a:t>
            </a:r>
            <a:r>
              <a:rPr lang="en-CA" dirty="0"/>
              <a:t> </a:t>
            </a:r>
            <a:r>
              <a:rPr lang="en-CA" dirty="0" err="1"/>
              <a:t>Vincter</a:t>
            </a:r>
            <a:endParaRPr lang="en-CA" dirty="0"/>
          </a:p>
          <a:p>
            <a:r>
              <a:rPr lang="en-CA" dirty="0"/>
              <a:t>2021 CAP Congress</a:t>
            </a:r>
          </a:p>
          <a:p>
            <a:r>
              <a:rPr lang="en-CA" dirty="0"/>
              <a:t>June 7, 2021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447C0FB-AC1D-0A41-9049-B4FEE7772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1898" y="3812305"/>
            <a:ext cx="2781023" cy="1130497"/>
          </a:xfrm>
          <a:prstGeom prst="rect">
            <a:avLst/>
          </a:prstGeom>
        </p:spPr>
      </p:pic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B9EDB164-4988-064F-BA88-BB5D7E5B4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81" y="5327262"/>
            <a:ext cx="3131638" cy="123536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BA47A90-A7C6-B247-A855-2F085BDD9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79" y="3812305"/>
            <a:ext cx="2781024" cy="115412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20993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90033D-3B7C-9146-85F4-78E2DDF0E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11007" y="-342401"/>
            <a:ext cx="4976040" cy="6898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38D0D7-5392-BB47-99BD-B7B8D2653244}"/>
              </a:ext>
            </a:extLst>
          </p:cNvPr>
          <p:cNvSpPr txBox="1"/>
          <p:nvPr/>
        </p:nvSpPr>
        <p:spPr>
          <a:xfrm>
            <a:off x="3156900" y="65541"/>
            <a:ext cx="5878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Observable Cross-Section Comparison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412EF4-EE07-9C4B-B275-157BF19CDE93}"/>
                  </a:ext>
                </a:extLst>
              </p:cNvPr>
              <p:cNvSpPr txBox="1"/>
              <p:nvPr/>
            </p:nvSpPr>
            <p:spPr>
              <a:xfrm>
                <a:off x="408258" y="5583243"/>
                <a:ext cx="11375481" cy="845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Cross-section should be independent of observable: both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</m:oMath>
                </a14:m>
                <a:r>
                  <a:rPr lang="en-CA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2400" dirty="0"/>
                  <a:t> are measures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</m:oMath>
                </a14:m>
                <a:r>
                  <a:rPr lang="en-CA" sz="24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Excellent agreement seen, confirming the efficacy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2400" dirty="0"/>
                  <a:t> measurement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412EF4-EE07-9C4B-B275-157BF19CD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58" y="5583243"/>
                <a:ext cx="11375481" cy="845809"/>
              </a:xfrm>
              <a:prstGeom prst="rect">
                <a:avLst/>
              </a:prstGeom>
              <a:blipFill>
                <a:blip r:embed="rId4"/>
                <a:stretch>
                  <a:fillRect l="-781" t="-2941" b="-1323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50923629-5610-774F-A7C5-3F2740576A05}"/>
              </a:ext>
            </a:extLst>
          </p:cNvPr>
          <p:cNvSpPr/>
          <p:nvPr/>
        </p:nvSpPr>
        <p:spPr>
          <a:xfrm>
            <a:off x="7554732" y="1108351"/>
            <a:ext cx="657352" cy="2197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8A7A79-E580-ED49-BB0F-D3E6235E09AA}"/>
              </a:ext>
            </a:extLst>
          </p:cNvPr>
          <p:cNvSpPr txBox="1"/>
          <p:nvPr/>
        </p:nvSpPr>
        <p:spPr>
          <a:xfrm>
            <a:off x="7464758" y="1105327"/>
            <a:ext cx="12570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9E1E36-7CB8-844B-A45D-92D13030694A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CCE38D7-A428-CC44-8C2A-20152F733C77}"/>
              </a:ext>
            </a:extLst>
          </p:cNvPr>
          <p:cNvSpPr/>
          <p:nvPr/>
        </p:nvSpPr>
        <p:spPr>
          <a:xfrm>
            <a:off x="5243039" y="1141009"/>
            <a:ext cx="635249" cy="12266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E7298E-3004-5145-BBE9-7903B0C099A9}"/>
                  </a:ext>
                </a:extLst>
              </p:cNvPr>
              <p:cNvSpPr txBox="1"/>
              <p:nvPr/>
            </p:nvSpPr>
            <p:spPr>
              <a:xfrm>
                <a:off x="5243039" y="1710729"/>
                <a:ext cx="553677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CA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E7298E-3004-5145-BBE9-7903B0C09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039" y="1710729"/>
                <a:ext cx="553677" cy="492443"/>
              </a:xfrm>
              <a:prstGeom prst="rect">
                <a:avLst/>
              </a:prstGeom>
              <a:blipFill>
                <a:blip r:embed="rId5"/>
                <a:stretch>
                  <a:fillRect l="-8889" r="-2222" b="-125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5F7A5D-6153-D94F-BDFD-516E63ADB00F}"/>
                  </a:ext>
                </a:extLst>
              </p:cNvPr>
              <p:cNvSpPr txBox="1"/>
              <p:nvPr/>
            </p:nvSpPr>
            <p:spPr>
              <a:xfrm>
                <a:off x="5275585" y="1193469"/>
                <a:ext cx="570156" cy="51232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p>
                      </m:sSubSup>
                    </m:oMath>
                  </m:oMathPara>
                </a14:m>
                <a:endParaRPr lang="en-CA" sz="3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5F7A5D-6153-D94F-BDFD-516E63ADB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5585" y="1193469"/>
                <a:ext cx="570156" cy="512320"/>
              </a:xfrm>
              <a:prstGeom prst="rect">
                <a:avLst/>
              </a:prstGeom>
              <a:blipFill>
                <a:blip r:embed="rId6"/>
                <a:stretch>
                  <a:fillRect l="-15217" r="-4348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E2C5D72D-319D-AA41-A3DB-785308B84E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3087" y="2053206"/>
            <a:ext cx="1788376" cy="121578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3A0BE769-7960-5D49-AB03-D892737C614D}"/>
              </a:ext>
            </a:extLst>
          </p:cNvPr>
          <p:cNvSpPr/>
          <p:nvPr/>
        </p:nvSpPr>
        <p:spPr>
          <a:xfrm rot="11058180">
            <a:off x="3790787" y="2468416"/>
            <a:ext cx="2903738" cy="195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17375B-1EEB-A14E-9E76-918923A04209}"/>
              </a:ext>
            </a:extLst>
          </p:cNvPr>
          <p:cNvSpPr txBox="1"/>
          <p:nvPr/>
        </p:nvSpPr>
        <p:spPr>
          <a:xfrm>
            <a:off x="5424436" y="2731876"/>
            <a:ext cx="1258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Example non-zero process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AE4C3A2-C73D-E443-B453-6F015098C5D0}"/>
                  </a:ext>
                </a:extLst>
              </p:cNvPr>
              <p:cNvSpPr txBox="1"/>
              <p:nvPr/>
            </p:nvSpPr>
            <p:spPr>
              <a:xfrm>
                <a:off x="10039008" y="3255096"/>
                <a:ext cx="1253912" cy="1004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CA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3200" dirty="0">
                    <a:solidFill>
                      <a:schemeClr val="tx1"/>
                    </a:solidFill>
                  </a:rPr>
                  <a:t> ratio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AE4C3A2-C73D-E443-B453-6F015098C5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9008" y="3255096"/>
                <a:ext cx="1253912" cy="1004762"/>
              </a:xfrm>
              <a:prstGeom prst="rect">
                <a:avLst/>
              </a:prstGeom>
              <a:blipFill>
                <a:blip r:embed="rId8"/>
                <a:stretch>
                  <a:fillRect l="-6000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Arrow 9">
            <a:extLst>
              <a:ext uri="{FF2B5EF4-FFF2-40B4-BE49-F238E27FC236}">
                <a16:creationId xmlns:a16="http://schemas.microsoft.com/office/drawing/2014/main" id="{BDA72D49-B1CD-ED47-9443-BF7EFD974DF3}"/>
              </a:ext>
            </a:extLst>
          </p:cNvPr>
          <p:cNvSpPr/>
          <p:nvPr/>
        </p:nvSpPr>
        <p:spPr>
          <a:xfrm rot="20272885">
            <a:off x="8862815" y="3896904"/>
            <a:ext cx="1136549" cy="512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76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95EAAC8-627F-6147-B7D2-BB567D89D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945" y="300999"/>
            <a:ext cx="9086108" cy="1325563"/>
          </a:xfrm>
        </p:spPr>
        <p:txBody>
          <a:bodyPr/>
          <a:lstStyle/>
          <a:p>
            <a:pPr algn="ctr"/>
            <a:r>
              <a:rPr lang="en-US" sz="5400" dirty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30C1AE0-3B2D-7C4E-8809-826C7DDE20FB}"/>
                  </a:ext>
                </a:extLst>
              </p:cNvPr>
              <p:cNvSpPr txBox="1"/>
              <p:nvPr/>
            </p:nvSpPr>
            <p:spPr>
              <a:xfrm>
                <a:off x="312188" y="1991108"/>
                <a:ext cx="6534953" cy="4743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CA" sz="3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</m:oMath>
                </a14:m>
                <a:r>
                  <a:rPr lang="en-CA" sz="3000" dirty="0"/>
                  <a:t> differential cross-section measurement made at </a:t>
                </a:r>
                <a:r>
                  <a:rPr lang="en-CA" sz="3000" i="1" dirty="0"/>
                  <a:t>E</a:t>
                </a:r>
                <a:r>
                  <a:rPr lang="en-CA" sz="3000" i="1" baseline="-25000" dirty="0"/>
                  <a:t>CM</a:t>
                </a:r>
                <a:r>
                  <a:rPr lang="en-CA" sz="3000" dirty="0"/>
                  <a:t> = 5, 13 </a:t>
                </a:r>
                <a:r>
                  <a:rPr lang="en-CA" sz="3000" dirty="0" err="1"/>
                  <a:t>TeV</a:t>
                </a:r>
                <a:endParaRPr lang="en-CA" sz="3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3000" dirty="0"/>
                  <a:t>Clean low pileup environment allows for precise measurement of hadronic recoil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30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CA" sz="3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</m:oMath>
                </a14:m>
                <a:r>
                  <a:rPr lang="en-CA" sz="3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3000" dirty="0"/>
                  <a:t> are compatible and both have systematic error below 1%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3000" dirty="0"/>
                  <a:t>Finalizing precision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</m:oMath>
                </a14:m>
                <a:r>
                  <a:rPr lang="en-CA" sz="3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3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en-CA" sz="3000" dirty="0"/>
                  <a:t> measurements with low pileup data</a:t>
                </a:r>
              </a:p>
              <a:p>
                <a:endParaRPr lang="en-CA" sz="3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30C1AE0-3B2D-7C4E-8809-826C7DDE20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88" y="1991108"/>
                <a:ext cx="6534953" cy="4743222"/>
              </a:xfrm>
              <a:prstGeom prst="rect">
                <a:avLst/>
              </a:prstGeom>
              <a:blipFill>
                <a:blip r:embed="rId2"/>
                <a:stretch>
                  <a:fillRect l="-1938" t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BE439C2B-F7AE-3A4F-A587-037E66B3A5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8" t="6635" r="1017"/>
          <a:stretch/>
        </p:blipFill>
        <p:spPr>
          <a:xfrm rot="5400000">
            <a:off x="7589953" y="1578596"/>
            <a:ext cx="3711585" cy="5024871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DB260CFD-6201-CD40-941D-3B46097DCD6A}"/>
              </a:ext>
            </a:extLst>
          </p:cNvPr>
          <p:cNvSpPr/>
          <p:nvPr/>
        </p:nvSpPr>
        <p:spPr>
          <a:xfrm flipV="1">
            <a:off x="10760374" y="2454919"/>
            <a:ext cx="761378" cy="2119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41645B-FC4A-C544-A66E-06BD7C9EE0BA}"/>
              </a:ext>
            </a:extLst>
          </p:cNvPr>
          <p:cNvSpPr txBox="1"/>
          <p:nvPr/>
        </p:nvSpPr>
        <p:spPr>
          <a:xfrm>
            <a:off x="10667819" y="2458737"/>
            <a:ext cx="12570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636BD8-19DB-C048-80CB-A007680A0821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2251DC-0EE2-6C4C-85C5-28EACFBCD5C8}"/>
              </a:ext>
            </a:extLst>
          </p:cNvPr>
          <p:cNvSpPr/>
          <p:nvPr/>
        </p:nvSpPr>
        <p:spPr>
          <a:xfrm>
            <a:off x="8964388" y="2536564"/>
            <a:ext cx="489857" cy="9740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AEB8762-6DC5-0245-8572-A6A4851F628C}"/>
                  </a:ext>
                </a:extLst>
              </p:cNvPr>
              <p:cNvSpPr txBox="1"/>
              <p:nvPr/>
            </p:nvSpPr>
            <p:spPr>
              <a:xfrm>
                <a:off x="8996918" y="2543670"/>
                <a:ext cx="424796" cy="38414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p>
                      </m:sSubSup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AEB8762-6DC5-0245-8572-A6A4851F6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6918" y="2543670"/>
                <a:ext cx="424796" cy="384144"/>
              </a:xfrm>
              <a:prstGeom prst="rect">
                <a:avLst/>
              </a:prstGeom>
              <a:blipFill>
                <a:blip r:embed="rId4"/>
                <a:stretch>
                  <a:fillRect l="-14286" r="-285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EA49C1-E2BA-2049-816A-5B003E2FAFC7}"/>
                  </a:ext>
                </a:extLst>
              </p:cNvPr>
              <p:cNvSpPr txBox="1"/>
              <p:nvPr/>
            </p:nvSpPr>
            <p:spPr>
              <a:xfrm>
                <a:off x="9002496" y="2939535"/>
                <a:ext cx="413639" cy="3693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EA49C1-E2BA-2049-816A-5B003E2FA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496" y="2939535"/>
                <a:ext cx="413639" cy="369332"/>
              </a:xfrm>
              <a:prstGeom prst="rect">
                <a:avLst/>
              </a:prstGeom>
              <a:blipFill>
                <a:blip r:embed="rId5"/>
                <a:stretch>
                  <a:fillRect l="-5882" r="-2941" b="-1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450E592-8508-6148-8BA4-1779427E1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388" y="300999"/>
            <a:ext cx="2960452" cy="1203436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1F3CA81E-7EF3-B849-95E8-C8A90BDD3F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158" y="300999"/>
            <a:ext cx="3264323" cy="1203437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552460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9DC51A-4175-604E-AC40-C1B2E1A091DF}"/>
              </a:ext>
            </a:extLst>
          </p:cNvPr>
          <p:cNvSpPr txBox="1"/>
          <p:nvPr/>
        </p:nvSpPr>
        <p:spPr>
          <a:xfrm>
            <a:off x="3769178" y="2367171"/>
            <a:ext cx="46536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Backup</a:t>
            </a:r>
          </a:p>
          <a:p>
            <a:pPr algn="ctr"/>
            <a:r>
              <a:rPr lang="en-US" sz="6600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996845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946" y="0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Large Hadron Collider (LHC) at CERN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FEA2A-33E0-EF4C-9BED-1DED8D10F43E}"/>
              </a:ext>
            </a:extLst>
          </p:cNvPr>
          <p:cNvSpPr txBox="1"/>
          <p:nvPr/>
        </p:nvSpPr>
        <p:spPr>
          <a:xfrm>
            <a:off x="467624" y="1199427"/>
            <a:ext cx="113511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CERN: Huge particle physics laboratory near Geneva, Switzerland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Best known for housing the LHC, the most powerful particle accelerator ever built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LHC: 27 km circumference ring that accelerates and collides protons to 0.99999999 x (the speed of light), recreating the energy density of less than one billionth of a second after the Big Bang!  </a:t>
            </a:r>
          </a:p>
        </p:txBody>
      </p:sp>
      <p:pic>
        <p:nvPicPr>
          <p:cNvPr id="8" name="Picture 7" descr="A view of a mountain&#10;&#10;Description automatically generated">
            <a:extLst>
              <a:ext uri="{FF2B5EF4-FFF2-40B4-BE49-F238E27FC236}">
                <a16:creationId xmlns:a16="http://schemas.microsoft.com/office/drawing/2014/main" id="{FE7104CF-31BD-9843-8D9C-F6B41405F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27" y="2702308"/>
            <a:ext cx="4816457" cy="3612343"/>
          </a:xfrm>
          <a:prstGeom prst="rect">
            <a:avLst/>
          </a:prstGeom>
        </p:spPr>
      </p:pic>
      <p:pic>
        <p:nvPicPr>
          <p:cNvPr id="13" name="Picture 12" descr="A picture containing plane, train, sitting, blue&#10;&#10;Description automatically generated">
            <a:extLst>
              <a:ext uri="{FF2B5EF4-FFF2-40B4-BE49-F238E27FC236}">
                <a16:creationId xmlns:a16="http://schemas.microsoft.com/office/drawing/2014/main" id="{8D6A7395-A54B-9549-B89B-1D23E6DEF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209" y="2718030"/>
            <a:ext cx="5365763" cy="358090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ED03A8-F8C3-7D4A-A7AF-BFEC27A90955}"/>
              </a:ext>
            </a:extLst>
          </p:cNvPr>
          <p:cNvCxnSpPr/>
          <p:nvPr/>
        </p:nvCxnSpPr>
        <p:spPr>
          <a:xfrm flipH="1">
            <a:off x="903890" y="4708634"/>
            <a:ext cx="2040365" cy="3363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22A03F8-7094-6F40-8D9D-CC8703187CD5}"/>
              </a:ext>
            </a:extLst>
          </p:cNvPr>
          <p:cNvSpPr txBox="1"/>
          <p:nvPr/>
        </p:nvSpPr>
        <p:spPr>
          <a:xfrm>
            <a:off x="1432781" y="4937072"/>
            <a:ext cx="1345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r</a:t>
            </a:r>
            <a:r>
              <a:rPr lang="en-US" sz="2000" b="1" dirty="0"/>
              <a:t> = 4.3 km</a:t>
            </a:r>
          </a:p>
        </p:txBody>
      </p:sp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1006CBDC-0F40-5D4B-A5D4-AE88289BA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27" y="5570881"/>
            <a:ext cx="1111595" cy="740322"/>
          </a:xfrm>
          <a:prstGeom prst="rect">
            <a:avLst/>
          </a:prstGeom>
        </p:spPr>
      </p:pic>
      <p:pic>
        <p:nvPicPr>
          <p:cNvPr id="20" name="Picture 19" descr="A close up of a sign&#10;&#10;Description automatically generated">
            <a:extLst>
              <a:ext uri="{FF2B5EF4-FFF2-40B4-BE49-F238E27FC236}">
                <a16:creationId xmlns:a16="http://schemas.microsoft.com/office/drawing/2014/main" id="{D79BD24A-065B-6446-804A-36380830A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401" y="2705486"/>
            <a:ext cx="1111595" cy="74106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FF019D8-4B0F-1244-8BA4-83C12A70AA56}"/>
              </a:ext>
            </a:extLst>
          </p:cNvPr>
          <p:cNvCxnSpPr/>
          <p:nvPr/>
        </p:nvCxnSpPr>
        <p:spPr>
          <a:xfrm flipV="1">
            <a:off x="4918841" y="2718030"/>
            <a:ext cx="1371368" cy="22190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AE9A5B-BFA4-C342-92FF-CF9CBF1B48CF}"/>
              </a:ext>
            </a:extLst>
          </p:cNvPr>
          <p:cNvCxnSpPr>
            <a:cxnSpLocks/>
          </p:cNvCxnSpPr>
          <p:nvPr/>
        </p:nvCxnSpPr>
        <p:spPr>
          <a:xfrm>
            <a:off x="4918841" y="4998879"/>
            <a:ext cx="1371368" cy="13000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028DC2E-63AD-A144-BC24-C69480CBCB42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AC0EDB-7CA6-CF4B-9EF7-DD5017630F97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E500C4-49ED-6745-A5B8-86ECB5B0112F}"/>
              </a:ext>
            </a:extLst>
          </p:cNvPr>
          <p:cNvSpPr>
            <a:spLocks noChangeAspect="1"/>
          </p:cNvSpPr>
          <p:nvPr/>
        </p:nvSpPr>
        <p:spPr>
          <a:xfrm>
            <a:off x="3730742" y="3866935"/>
            <a:ext cx="500747" cy="50074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3700D6-285F-F046-AD16-DF5C247C0169}"/>
              </a:ext>
            </a:extLst>
          </p:cNvPr>
          <p:cNvCxnSpPr>
            <a:cxnSpLocks/>
            <a:stCxn id="3" idx="1"/>
          </p:cNvCxnSpPr>
          <p:nvPr/>
        </p:nvCxnSpPr>
        <p:spPr>
          <a:xfrm flipV="1">
            <a:off x="3804075" y="3446549"/>
            <a:ext cx="380500" cy="4937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B0D5347-859E-2844-9FC0-7CAA84A82E09}"/>
              </a:ext>
            </a:extLst>
          </p:cNvPr>
          <p:cNvCxnSpPr>
            <a:cxnSpLocks/>
          </p:cNvCxnSpPr>
          <p:nvPr/>
        </p:nvCxnSpPr>
        <p:spPr>
          <a:xfrm flipH="1" flipV="1">
            <a:off x="4184575" y="3446549"/>
            <a:ext cx="46914" cy="6278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Logo, company name&#10;&#10;Description automatically generated">
            <a:extLst>
              <a:ext uri="{FF2B5EF4-FFF2-40B4-BE49-F238E27FC236}">
                <a16:creationId xmlns:a16="http://schemas.microsoft.com/office/drawing/2014/main" id="{C9CC62E4-3557-CF46-A430-1285DE05DE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55" t="9002" r="4836" b="6785"/>
          <a:stretch/>
        </p:blipFill>
        <p:spPr>
          <a:xfrm>
            <a:off x="3547890" y="2797582"/>
            <a:ext cx="1417167" cy="69140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9CC7469-39FA-C542-8084-B8F59BC96A1F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F4038A-17C1-BB40-8B8B-CADDA989AA71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2850686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781" y="-35632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The ATLAS Experiment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504F08-6036-954A-A41A-14F7ED769837}"/>
              </a:ext>
            </a:extLst>
          </p:cNvPr>
          <p:cNvSpPr txBox="1"/>
          <p:nvPr/>
        </p:nvSpPr>
        <p:spPr>
          <a:xfrm>
            <a:off x="43770" y="1158190"/>
            <a:ext cx="39360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General-purpose detector designed to measure the properties of the particles created from the LHC proton-proton collisions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LHC collides “bunches” of protons: about 100 billion protons per bunch; 1 bunch every 25 ns; multiple collisions per bunch: </a:t>
            </a:r>
            <a:r>
              <a:rPr lang="en-US" sz="2400" b="1" i="1" dirty="0"/>
              <a:t>**pileup**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More than 1 billion particle interactions in the detector every second!</a:t>
            </a:r>
          </a:p>
        </p:txBody>
      </p:sp>
      <p:pic>
        <p:nvPicPr>
          <p:cNvPr id="13" name="Picture 12" descr="A picture containing engine, rack&#10;&#10;Description automatically generated">
            <a:extLst>
              <a:ext uri="{FF2B5EF4-FFF2-40B4-BE49-F238E27FC236}">
                <a16:creationId xmlns:a16="http://schemas.microsoft.com/office/drawing/2014/main" id="{1F424856-2EE2-F249-90BB-0EBBC954C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851" y="1131060"/>
            <a:ext cx="8039816" cy="517058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D00EC4F-AC66-FF45-83D7-7DBDE5E3DCDC}"/>
              </a:ext>
            </a:extLst>
          </p:cNvPr>
          <p:cNvCxnSpPr>
            <a:cxnSpLocks/>
          </p:cNvCxnSpPr>
          <p:nvPr/>
        </p:nvCxnSpPr>
        <p:spPr>
          <a:xfrm flipV="1">
            <a:off x="4482003" y="3838130"/>
            <a:ext cx="1985401" cy="22906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6285E2-CB41-C242-959F-F9497A0BC90E}"/>
              </a:ext>
            </a:extLst>
          </p:cNvPr>
          <p:cNvCxnSpPr>
            <a:cxnSpLocks/>
          </p:cNvCxnSpPr>
          <p:nvPr/>
        </p:nvCxnSpPr>
        <p:spPr>
          <a:xfrm flipH="1">
            <a:off x="9860097" y="3145560"/>
            <a:ext cx="1976999" cy="25800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223A700-2396-014B-9E92-4F89F70F77C8}"/>
              </a:ext>
            </a:extLst>
          </p:cNvPr>
          <p:cNvSpPr/>
          <p:nvPr/>
        </p:nvSpPr>
        <p:spPr>
          <a:xfrm>
            <a:off x="8558011" y="3410291"/>
            <a:ext cx="280913" cy="28091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F5A11A-0B90-D647-A2A8-A16511C863A9}"/>
              </a:ext>
            </a:extLst>
          </p:cNvPr>
          <p:cNvSpPr txBox="1"/>
          <p:nvPr/>
        </p:nvSpPr>
        <p:spPr>
          <a:xfrm>
            <a:off x="9227178" y="1068465"/>
            <a:ext cx="2104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ghdad" pitchFamily="2" charset="-78"/>
                <a:cs typeface="Baghdad" pitchFamily="2" charset="-78"/>
              </a:rPr>
              <a:t>Proton bunch interaction point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5BD5231-271F-A148-92EA-45892E9A7CC4}"/>
              </a:ext>
            </a:extLst>
          </p:cNvPr>
          <p:cNvCxnSpPr/>
          <p:nvPr/>
        </p:nvCxnSpPr>
        <p:spPr>
          <a:xfrm flipH="1">
            <a:off x="5354320" y="1639006"/>
            <a:ext cx="375920" cy="21506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F402ED-0D35-F240-BB1A-8B6E73BC500D}"/>
              </a:ext>
            </a:extLst>
          </p:cNvPr>
          <p:cNvCxnSpPr>
            <a:cxnSpLocks/>
          </p:cNvCxnSpPr>
          <p:nvPr/>
        </p:nvCxnSpPr>
        <p:spPr>
          <a:xfrm>
            <a:off x="5730240" y="1642062"/>
            <a:ext cx="4947920" cy="141609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340F5E-B732-AB4F-A520-08885A0A4577}"/>
              </a:ext>
            </a:extLst>
          </p:cNvPr>
          <p:cNvCxnSpPr>
            <a:cxnSpLocks/>
          </p:cNvCxnSpPr>
          <p:nvPr/>
        </p:nvCxnSpPr>
        <p:spPr>
          <a:xfrm flipH="1">
            <a:off x="8826636" y="1788034"/>
            <a:ext cx="1307336" cy="158850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CE9508-CD72-7B4D-9E70-A2FEC4107E4D}"/>
              </a:ext>
            </a:extLst>
          </p:cNvPr>
          <p:cNvSpPr txBox="1"/>
          <p:nvPr/>
        </p:nvSpPr>
        <p:spPr>
          <a:xfrm>
            <a:off x="4458500" y="1269674"/>
            <a:ext cx="352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aghdad" pitchFamily="2" charset="-78"/>
                <a:cs typeface="Baghdad" pitchFamily="2" charset="-78"/>
              </a:rPr>
              <a:t>LHC proton beam direction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91FDCBF-923C-D446-A6B9-698F5CEDE75F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D2904F-F887-C74C-A137-3DABDBAD5252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71E340-466F-9F4D-A1EA-D4A37635297E}"/>
              </a:ext>
            </a:extLst>
          </p:cNvPr>
          <p:cNvSpPr txBox="1"/>
          <p:nvPr/>
        </p:nvSpPr>
        <p:spPr>
          <a:xfrm>
            <a:off x="4968668" y="3954089"/>
            <a:ext cx="771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>
                <a:solidFill>
                  <a:srgbClr val="FF0000"/>
                </a:solidFill>
              </a:rPr>
              <a:t>z</a:t>
            </a:r>
            <a:r>
              <a:rPr lang="en-CA" dirty="0">
                <a:solidFill>
                  <a:srgbClr val="FF0000"/>
                </a:solidFill>
              </a:rPr>
              <a:t>-axis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0AB6CD1-FE45-A449-832D-41C6E1F84BBB}"/>
              </a:ext>
            </a:extLst>
          </p:cNvPr>
          <p:cNvCxnSpPr>
            <a:cxnSpLocks/>
          </p:cNvCxnSpPr>
          <p:nvPr/>
        </p:nvCxnSpPr>
        <p:spPr>
          <a:xfrm flipH="1" flipV="1">
            <a:off x="7839304" y="2575335"/>
            <a:ext cx="859163" cy="975412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E0F3CCD-6E21-334F-AA8D-1220F4FF1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9678" y="2696589"/>
            <a:ext cx="508000" cy="431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817F930-3F9E-984E-AB0A-FCB847C53409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FBC417-2608-B54A-8776-9028A3DCA0E8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42331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7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CE11F78-CA06-4941-ABFA-107478D9C0C6}"/>
              </a:ext>
            </a:extLst>
          </p:cNvPr>
          <p:cNvSpPr/>
          <p:nvPr/>
        </p:nvSpPr>
        <p:spPr>
          <a:xfrm>
            <a:off x="8151189" y="3587026"/>
            <a:ext cx="3620633" cy="99562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107FD4D-A96A-394E-A2D3-3A7FAE833434}"/>
              </a:ext>
            </a:extLst>
          </p:cNvPr>
          <p:cNvSpPr/>
          <p:nvPr/>
        </p:nvSpPr>
        <p:spPr>
          <a:xfrm>
            <a:off x="9193188" y="1627112"/>
            <a:ext cx="1536640" cy="77069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D05F669-63DC-F243-8567-E0175C0E2672}"/>
              </a:ext>
            </a:extLst>
          </p:cNvPr>
          <p:cNvSpPr/>
          <p:nvPr/>
        </p:nvSpPr>
        <p:spPr>
          <a:xfrm>
            <a:off x="854436" y="3253121"/>
            <a:ext cx="2758190" cy="11419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FE4E5F-3434-F145-A2CA-39AB65CC6DCD}"/>
              </a:ext>
            </a:extLst>
          </p:cNvPr>
          <p:cNvSpPr txBox="1"/>
          <p:nvPr/>
        </p:nvSpPr>
        <p:spPr>
          <a:xfrm>
            <a:off x="1013364" y="3562487"/>
            <a:ext cx="2435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/>
              <a:t>Searches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561EDB-C139-A84E-AF0F-C5879A3A8C67}"/>
              </a:ext>
            </a:extLst>
          </p:cNvPr>
          <p:cNvSpPr txBox="1"/>
          <p:nvPr/>
        </p:nvSpPr>
        <p:spPr>
          <a:xfrm>
            <a:off x="8389153" y="847047"/>
            <a:ext cx="271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Measurements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AF7F0-CE1A-3F45-B09E-B99E2B31EFBA}"/>
              </a:ext>
            </a:extLst>
          </p:cNvPr>
          <p:cNvSpPr txBox="1"/>
          <p:nvPr/>
        </p:nvSpPr>
        <p:spPr>
          <a:xfrm>
            <a:off x="9124407" y="1596961"/>
            <a:ext cx="1674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“Known” Processes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7BE389-D059-6948-80DA-925B77463109}"/>
              </a:ext>
            </a:extLst>
          </p:cNvPr>
          <p:cNvSpPr txBox="1"/>
          <p:nvPr/>
        </p:nvSpPr>
        <p:spPr>
          <a:xfrm>
            <a:off x="8857229" y="3669337"/>
            <a:ext cx="2208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Precision Measurements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5C62645-30A5-FA4C-A04C-8E2AADD9124E}"/>
              </a:ext>
            </a:extLst>
          </p:cNvPr>
          <p:cNvSpPr>
            <a:spLocks noChangeAspect="1"/>
          </p:cNvSpPr>
          <p:nvPr/>
        </p:nvSpPr>
        <p:spPr>
          <a:xfrm>
            <a:off x="4655999" y="1989000"/>
            <a:ext cx="2880000" cy="28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9B8E2252-6640-FE4C-BED6-7F67D2B33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612" y="2602982"/>
            <a:ext cx="2442771" cy="10137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6AE6FF8-E691-624D-9A98-DA2933FF9A05}"/>
              </a:ext>
            </a:extLst>
          </p:cNvPr>
          <p:cNvSpPr txBox="1"/>
          <p:nvPr/>
        </p:nvSpPr>
        <p:spPr>
          <a:xfrm>
            <a:off x="5176705" y="3620834"/>
            <a:ext cx="2026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>
                <a:solidFill>
                  <a:schemeClr val="bg1"/>
                </a:solidFill>
              </a:rPr>
              <a:t>Analyses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782874-595B-6C40-93A6-6BE135D35382}"/>
              </a:ext>
            </a:extLst>
          </p:cNvPr>
          <p:cNvGrpSpPr/>
          <p:nvPr/>
        </p:nvGrpSpPr>
        <p:grpSpPr>
          <a:xfrm>
            <a:off x="854436" y="276070"/>
            <a:ext cx="2758190" cy="1141953"/>
            <a:chOff x="854436" y="276070"/>
            <a:chExt cx="2758190" cy="114195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CA40363-A12D-844A-896F-C66E89C7FC57}"/>
                </a:ext>
              </a:extLst>
            </p:cNvPr>
            <p:cNvSpPr/>
            <p:nvPr/>
          </p:nvSpPr>
          <p:spPr>
            <a:xfrm>
              <a:off x="854436" y="276070"/>
              <a:ext cx="2758190" cy="114195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48EF11-58E3-314C-ADC8-BD00126BA167}"/>
                </a:ext>
              </a:extLst>
            </p:cNvPr>
            <p:cNvSpPr txBox="1"/>
            <p:nvPr/>
          </p:nvSpPr>
          <p:spPr>
            <a:xfrm>
              <a:off x="1034764" y="585436"/>
              <a:ext cx="23924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b="1" dirty="0"/>
                <a:t>Performance</a:t>
              </a:r>
              <a:endParaRPr lang="en-CA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468BA4D-6959-3243-99F2-CDA70B0748ED}"/>
              </a:ext>
            </a:extLst>
          </p:cNvPr>
          <p:cNvGrpSpPr/>
          <p:nvPr/>
        </p:nvGrpSpPr>
        <p:grpSpPr>
          <a:xfrm>
            <a:off x="8585452" y="276070"/>
            <a:ext cx="2758190" cy="1141953"/>
            <a:chOff x="8585452" y="276070"/>
            <a:chExt cx="2758190" cy="114195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243219-CB66-3F48-8E30-31332FB0F14F}"/>
                </a:ext>
              </a:extLst>
            </p:cNvPr>
            <p:cNvSpPr/>
            <p:nvPr/>
          </p:nvSpPr>
          <p:spPr>
            <a:xfrm>
              <a:off x="8585452" y="276070"/>
              <a:ext cx="2758190" cy="114195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0B0B6BD-A464-A541-A80C-E25FCE8E2288}"/>
                </a:ext>
              </a:extLst>
            </p:cNvPr>
            <p:cNvSpPr txBox="1"/>
            <p:nvPr/>
          </p:nvSpPr>
          <p:spPr>
            <a:xfrm>
              <a:off x="8697546" y="585436"/>
              <a:ext cx="25279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b="1" dirty="0"/>
                <a:t>Measurements</a:t>
              </a:r>
              <a:endParaRPr lang="en-CA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BBE3FC4-FA13-E546-8DDB-26E48380D336}"/>
              </a:ext>
            </a:extLst>
          </p:cNvPr>
          <p:cNvSpPr txBox="1"/>
          <p:nvPr/>
        </p:nvSpPr>
        <p:spPr>
          <a:xfrm>
            <a:off x="537111" y="1660218"/>
            <a:ext cx="3387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Does this algorithm work well?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Example: new machine learning technique accurately reproduces a previous result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173C2A-D0DF-7E4E-9964-5E6F54480DA6}"/>
              </a:ext>
            </a:extLst>
          </p:cNvPr>
          <p:cNvSpPr txBox="1"/>
          <p:nvPr/>
        </p:nvSpPr>
        <p:spPr>
          <a:xfrm>
            <a:off x="266019" y="4689409"/>
            <a:ext cx="3929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Does this new process/particle exist?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Example: looking for dark matter particles within the ATLAS dataset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F6F37E-6C00-4348-9E0A-8F3B39547849}"/>
              </a:ext>
            </a:extLst>
          </p:cNvPr>
          <p:cNvSpPr txBox="1"/>
          <p:nvPr/>
        </p:nvSpPr>
        <p:spPr>
          <a:xfrm>
            <a:off x="7966934" y="2486863"/>
            <a:ext cx="416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Can we measure this for the first time?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Example: first measurement of light-by-light scattering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7D9EFF-D3F6-0947-82F8-08FB74296A9E}"/>
              </a:ext>
            </a:extLst>
          </p:cNvPr>
          <p:cNvSpPr txBox="1"/>
          <p:nvPr/>
        </p:nvSpPr>
        <p:spPr>
          <a:xfrm>
            <a:off x="7966934" y="4598828"/>
            <a:ext cx="41651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Can we reduce the error bars for this well-known property/process?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Example: more data improves the precision of the </a:t>
            </a:r>
            <a:r>
              <a:rPr lang="en-CA" i="1" dirty="0"/>
              <a:t>W</a:t>
            </a:r>
            <a:r>
              <a:rPr lang="en-CA" dirty="0"/>
              <a:t>-boson mass by reducing the stat. uncertainty, constraining the Standard Model</a:t>
            </a:r>
          </a:p>
        </p:txBody>
      </p:sp>
      <p:sp>
        <p:nvSpPr>
          <p:cNvPr id="29" name="5-Point Star 28">
            <a:extLst>
              <a:ext uri="{FF2B5EF4-FFF2-40B4-BE49-F238E27FC236}">
                <a16:creationId xmlns:a16="http://schemas.microsoft.com/office/drawing/2014/main" id="{748856D0-8477-E946-94C5-CBBE4A52DFCD}"/>
              </a:ext>
            </a:extLst>
          </p:cNvPr>
          <p:cNvSpPr>
            <a:spLocks noChangeAspect="1"/>
          </p:cNvSpPr>
          <p:nvPr/>
        </p:nvSpPr>
        <p:spPr>
          <a:xfrm>
            <a:off x="8225393" y="3713725"/>
            <a:ext cx="735254" cy="736680"/>
          </a:xfrm>
          <a:prstGeom prst="star5">
            <a:avLst/>
          </a:prstGeom>
          <a:solidFill>
            <a:srgbClr val="FF97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5-Point Star 29">
            <a:extLst>
              <a:ext uri="{FF2B5EF4-FFF2-40B4-BE49-F238E27FC236}">
                <a16:creationId xmlns:a16="http://schemas.microsoft.com/office/drawing/2014/main" id="{810EAA74-5C21-A34D-A5E2-56132382D502}"/>
              </a:ext>
            </a:extLst>
          </p:cNvPr>
          <p:cNvSpPr>
            <a:spLocks noChangeAspect="1"/>
          </p:cNvSpPr>
          <p:nvPr/>
        </p:nvSpPr>
        <p:spPr>
          <a:xfrm>
            <a:off x="10945716" y="3713725"/>
            <a:ext cx="735254" cy="736680"/>
          </a:xfrm>
          <a:prstGeom prst="star5">
            <a:avLst/>
          </a:prstGeom>
          <a:solidFill>
            <a:srgbClr val="FF97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78413531-AD0F-2F48-B1D4-180F5367B40E}"/>
              </a:ext>
            </a:extLst>
          </p:cNvPr>
          <p:cNvCxnSpPr>
            <a:cxnSpLocks/>
          </p:cNvCxnSpPr>
          <p:nvPr/>
        </p:nvCxnSpPr>
        <p:spPr>
          <a:xfrm rot="16200000" flipH="1">
            <a:off x="8424906" y="1324625"/>
            <a:ext cx="1008622" cy="426862"/>
          </a:xfrm>
          <a:prstGeom prst="curvedConnector2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>
            <a:extLst>
              <a:ext uri="{FF2B5EF4-FFF2-40B4-BE49-F238E27FC236}">
                <a16:creationId xmlns:a16="http://schemas.microsoft.com/office/drawing/2014/main" id="{232B84A0-6303-6F4F-B2F8-325D50BDE3A9}"/>
              </a:ext>
            </a:extLst>
          </p:cNvPr>
          <p:cNvCxnSpPr>
            <a:cxnSpLocks/>
          </p:cNvCxnSpPr>
          <p:nvPr/>
        </p:nvCxnSpPr>
        <p:spPr>
          <a:xfrm rot="10800000" flipV="1">
            <a:off x="8091230" y="877026"/>
            <a:ext cx="546357" cy="3237790"/>
          </a:xfrm>
          <a:prstGeom prst="curvedConnector3">
            <a:avLst>
              <a:gd name="adj1" fmla="val 163790"/>
            </a:avLst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44C480F-BFD4-6A44-B23B-D3D52D8E47C9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C9F33D8-4F1F-DB4A-98A0-F672FFA1E24B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52042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DC6C952-E3DF-5F42-BBF1-24485ACC0D6E}"/>
              </a:ext>
            </a:extLst>
          </p:cNvPr>
          <p:cNvSpPr/>
          <p:nvPr/>
        </p:nvSpPr>
        <p:spPr>
          <a:xfrm>
            <a:off x="3947473" y="1407553"/>
            <a:ext cx="4297052" cy="73791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323" y="4088"/>
            <a:ext cx="8271352" cy="1325563"/>
          </a:xfrm>
        </p:spPr>
        <p:txBody>
          <a:bodyPr/>
          <a:lstStyle/>
          <a:p>
            <a:pPr algn="ctr"/>
            <a:r>
              <a:rPr lang="en-US" dirty="0"/>
              <a:t>Measurement of the</a:t>
            </a:r>
            <a:r>
              <a:rPr lang="en-US" i="1" dirty="0"/>
              <a:t> Z</a:t>
            </a:r>
            <a:r>
              <a:rPr lang="en-US" dirty="0"/>
              <a:t>-boson Transverse Momentum (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i="1" baseline="30000" dirty="0" err="1"/>
              <a:t>Z</a:t>
            </a:r>
            <a:r>
              <a:rPr lang="en-US" dirty="0"/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8D63F9-714B-5A4E-B2FE-5BDD75C8F538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5623E1-000E-BD4E-96ED-1EBCC3F13244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EBDC7A-8D02-054D-BBF4-0BA85A89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345" y="1508198"/>
            <a:ext cx="3086100" cy="482600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ABA257BF-25AD-CA4B-807F-3B2BBED72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19" y="2469978"/>
            <a:ext cx="2478452" cy="24784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4C1E08-C46F-8241-8D40-233A2355D99B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681808-EE00-F947-B15D-10E024E9B3B4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250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DC6C952-E3DF-5F42-BBF1-24485ACC0D6E}"/>
              </a:ext>
            </a:extLst>
          </p:cNvPr>
          <p:cNvSpPr/>
          <p:nvPr/>
        </p:nvSpPr>
        <p:spPr>
          <a:xfrm>
            <a:off x="3947473" y="1407553"/>
            <a:ext cx="4297052" cy="73791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323" y="4088"/>
            <a:ext cx="8271352" cy="1325563"/>
          </a:xfrm>
        </p:spPr>
        <p:txBody>
          <a:bodyPr/>
          <a:lstStyle/>
          <a:p>
            <a:pPr algn="ctr"/>
            <a:r>
              <a:rPr lang="en-US" dirty="0"/>
              <a:t>Measurement of the</a:t>
            </a:r>
            <a:r>
              <a:rPr lang="en-US" i="1" dirty="0"/>
              <a:t> Z</a:t>
            </a:r>
            <a:r>
              <a:rPr lang="en-US" dirty="0"/>
              <a:t>-boson Transverse Momentum (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i="1" baseline="30000" dirty="0" err="1"/>
              <a:t>Z</a:t>
            </a:r>
            <a:r>
              <a:rPr lang="en-US" dirty="0"/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8D63F9-714B-5A4E-B2FE-5BDD75C8F538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5623E1-000E-BD4E-96ED-1EBCC3F13244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EBDC7A-8D02-054D-BBF4-0BA85A89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345" y="1508198"/>
            <a:ext cx="3086100" cy="482600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000BED-02C6-F141-8143-332C91216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19" y="2469978"/>
            <a:ext cx="2478452" cy="2478452"/>
          </a:xfrm>
          <a:prstGeom prst="rect">
            <a:avLst/>
          </a:prstGeom>
        </p:spPr>
      </p:pic>
      <p:sp>
        <p:nvSpPr>
          <p:cNvPr id="4" name="Multiply 3">
            <a:extLst>
              <a:ext uri="{FF2B5EF4-FFF2-40B4-BE49-F238E27FC236}">
                <a16:creationId xmlns:a16="http://schemas.microsoft.com/office/drawing/2014/main" id="{A865EA50-5817-1C4E-A400-56D9B0BB363E}"/>
              </a:ext>
            </a:extLst>
          </p:cNvPr>
          <p:cNvSpPr>
            <a:spLocks noChangeAspect="1"/>
          </p:cNvSpPr>
          <p:nvPr/>
        </p:nvSpPr>
        <p:spPr>
          <a:xfrm>
            <a:off x="-258116" y="1990798"/>
            <a:ext cx="3447321" cy="3447321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821558-BD32-6E4E-A6E3-78B77A368668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78A61-C467-DE4F-B26A-82429EEA81C1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832798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DC6C952-E3DF-5F42-BBF1-24485ACC0D6E}"/>
              </a:ext>
            </a:extLst>
          </p:cNvPr>
          <p:cNvSpPr/>
          <p:nvPr/>
        </p:nvSpPr>
        <p:spPr>
          <a:xfrm>
            <a:off x="3947473" y="1407553"/>
            <a:ext cx="4297052" cy="73791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323" y="4088"/>
            <a:ext cx="8271352" cy="1325563"/>
          </a:xfrm>
        </p:spPr>
        <p:txBody>
          <a:bodyPr/>
          <a:lstStyle/>
          <a:p>
            <a:pPr algn="ctr"/>
            <a:r>
              <a:rPr lang="en-US" dirty="0"/>
              <a:t>Measurement of the</a:t>
            </a:r>
            <a:r>
              <a:rPr lang="en-US" i="1" dirty="0"/>
              <a:t> Z</a:t>
            </a:r>
            <a:r>
              <a:rPr lang="en-US" dirty="0"/>
              <a:t>-boson Transverse Momentum (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i="1" baseline="30000" dirty="0" err="1"/>
              <a:t>Z</a:t>
            </a:r>
            <a:r>
              <a:rPr lang="en-US" dirty="0"/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8D63F9-714B-5A4E-B2FE-5BDD75C8F538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5623E1-000E-BD4E-96ED-1EBCC3F13244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EBDC7A-8D02-054D-BBF4-0BA85A89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345" y="1508198"/>
            <a:ext cx="3086100" cy="482600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000BED-02C6-F141-8143-332C91216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19" y="2469978"/>
            <a:ext cx="2478452" cy="2478452"/>
          </a:xfrm>
          <a:prstGeom prst="rect">
            <a:avLst/>
          </a:prstGeom>
        </p:spPr>
      </p:pic>
      <p:sp>
        <p:nvSpPr>
          <p:cNvPr id="4" name="Multiply 3">
            <a:extLst>
              <a:ext uri="{FF2B5EF4-FFF2-40B4-BE49-F238E27FC236}">
                <a16:creationId xmlns:a16="http://schemas.microsoft.com/office/drawing/2014/main" id="{A865EA50-5817-1C4E-A400-56D9B0BB363E}"/>
              </a:ext>
            </a:extLst>
          </p:cNvPr>
          <p:cNvSpPr>
            <a:spLocks noChangeAspect="1"/>
          </p:cNvSpPr>
          <p:nvPr/>
        </p:nvSpPr>
        <p:spPr>
          <a:xfrm>
            <a:off x="-258116" y="1990798"/>
            <a:ext cx="3447321" cy="3447321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 descr="A picture containing stool&#10;&#10;Description automatically generated">
            <a:extLst>
              <a:ext uri="{FF2B5EF4-FFF2-40B4-BE49-F238E27FC236}">
                <a16:creationId xmlns:a16="http://schemas.microsoft.com/office/drawing/2014/main" id="{79D625BE-F897-E04D-A9FA-03E64E922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205" y="2654437"/>
            <a:ext cx="2109533" cy="21095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8AC989-461A-6844-A846-671E92448341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59F8B5-0277-F44C-8445-027F9FD6D7E1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531779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DC6C952-E3DF-5F42-BBF1-24485ACC0D6E}"/>
              </a:ext>
            </a:extLst>
          </p:cNvPr>
          <p:cNvSpPr/>
          <p:nvPr/>
        </p:nvSpPr>
        <p:spPr>
          <a:xfrm>
            <a:off x="3947473" y="1407553"/>
            <a:ext cx="4297052" cy="737914"/>
          </a:xfrm>
          <a:prstGeom prst="roundRect">
            <a:avLst/>
          </a:prstGeom>
          <a:solidFill>
            <a:schemeClr val="tx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323" y="4088"/>
            <a:ext cx="8271352" cy="1325563"/>
          </a:xfrm>
        </p:spPr>
        <p:txBody>
          <a:bodyPr/>
          <a:lstStyle/>
          <a:p>
            <a:pPr algn="ctr"/>
            <a:r>
              <a:rPr lang="en-US" dirty="0"/>
              <a:t>Measurement of the</a:t>
            </a:r>
            <a:r>
              <a:rPr lang="en-US" i="1" dirty="0"/>
              <a:t> Z</a:t>
            </a:r>
            <a:r>
              <a:rPr lang="en-US" dirty="0"/>
              <a:t>-boson Transverse Momentum (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i="1" baseline="30000" dirty="0" err="1"/>
              <a:t>Z</a:t>
            </a:r>
            <a:r>
              <a:rPr lang="en-US" dirty="0"/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8D63F9-714B-5A4E-B2FE-5BDD75C8F538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5623E1-000E-BD4E-96ED-1EBCC3F13244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EBDC7A-8D02-054D-BBF4-0BA85A89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345" y="1508198"/>
            <a:ext cx="3086100" cy="482600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000BED-02C6-F141-8143-332C91216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19" y="2469978"/>
            <a:ext cx="2478452" cy="2478452"/>
          </a:xfrm>
          <a:prstGeom prst="rect">
            <a:avLst/>
          </a:prstGeom>
        </p:spPr>
      </p:pic>
      <p:sp>
        <p:nvSpPr>
          <p:cNvPr id="4" name="Multiply 3">
            <a:extLst>
              <a:ext uri="{FF2B5EF4-FFF2-40B4-BE49-F238E27FC236}">
                <a16:creationId xmlns:a16="http://schemas.microsoft.com/office/drawing/2014/main" id="{A865EA50-5817-1C4E-A400-56D9B0BB363E}"/>
              </a:ext>
            </a:extLst>
          </p:cNvPr>
          <p:cNvSpPr>
            <a:spLocks noChangeAspect="1"/>
          </p:cNvSpPr>
          <p:nvPr/>
        </p:nvSpPr>
        <p:spPr>
          <a:xfrm>
            <a:off x="-258116" y="1990798"/>
            <a:ext cx="3447321" cy="3447321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 descr="A picture containing stool&#10;&#10;Description automatically generated">
            <a:extLst>
              <a:ext uri="{FF2B5EF4-FFF2-40B4-BE49-F238E27FC236}">
                <a16:creationId xmlns:a16="http://schemas.microsoft.com/office/drawing/2014/main" id="{79D625BE-F897-E04D-A9FA-03E64E922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205" y="2654437"/>
            <a:ext cx="2109533" cy="210953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346BEB3-0BBC-D14D-8B71-950F9501F22B}"/>
              </a:ext>
            </a:extLst>
          </p:cNvPr>
          <p:cNvSpPr/>
          <p:nvPr/>
        </p:nvSpPr>
        <p:spPr>
          <a:xfrm>
            <a:off x="6739003" y="2327655"/>
            <a:ext cx="4684702" cy="28881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FAA739B-CF3E-6B44-8949-DFA05E7FD5FE}"/>
              </a:ext>
            </a:extLst>
          </p:cNvPr>
          <p:cNvGrpSpPr/>
          <p:nvPr/>
        </p:nvGrpSpPr>
        <p:grpSpPr>
          <a:xfrm>
            <a:off x="7126898" y="2481855"/>
            <a:ext cx="3796145" cy="2583828"/>
            <a:chOff x="4027851" y="1918899"/>
            <a:chExt cx="3796145" cy="258382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DD403A7-1115-9140-8159-F9A0E782FAFD}"/>
                </a:ext>
              </a:extLst>
            </p:cNvPr>
            <p:cNvGrpSpPr/>
            <p:nvPr/>
          </p:nvGrpSpPr>
          <p:grpSpPr>
            <a:xfrm>
              <a:off x="4027851" y="2036618"/>
              <a:ext cx="3796145" cy="2466109"/>
              <a:chOff x="5260346" y="3380066"/>
              <a:chExt cx="3796145" cy="2466109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4B1121A-7936-D643-A77A-69165D07B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0346" y="4697294"/>
                <a:ext cx="379614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37D16B6-AA68-304A-B283-55ED5503D3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9328" y="3380066"/>
                <a:ext cx="2141844" cy="246610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E7A42D82-87D2-9946-B80D-CCE784189F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0209" y="4888643"/>
                <a:ext cx="438238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483A809-650A-704A-A7C3-40793C8399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50864" y="4486855"/>
                <a:ext cx="420616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9379B31-611C-044A-B91B-7571C88C14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0512" y="5174079"/>
                <a:ext cx="352118" cy="39034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3D8F977A-7338-E44F-BA86-4FA8B77166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42782" y="3769931"/>
                <a:ext cx="320232" cy="36766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9C21513-E7D7-FE49-88FF-44DC368C9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2048" y="3175299"/>
              <a:ext cx="317500" cy="3175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430324-CD0D-2644-9B8A-A5E2F8D20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58807" y="2977572"/>
              <a:ext cx="241300" cy="2921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CE6B9BA-BB3D-064C-9728-A355609B1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32779" y="3413716"/>
              <a:ext cx="241300" cy="2159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BEDA9C3-0E9A-AC41-91E9-5EC21ECF4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4734" y="1918899"/>
              <a:ext cx="457200" cy="3048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CDD4182-D7F5-294F-8550-FC6B6454A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55375" y="3941668"/>
              <a:ext cx="457200" cy="40640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5B503F9-F263-5D49-A7C2-748666230492}"/>
              </a:ext>
            </a:extLst>
          </p:cNvPr>
          <p:cNvSpPr txBox="1"/>
          <p:nvPr/>
        </p:nvSpPr>
        <p:spPr>
          <a:xfrm>
            <a:off x="3004190" y="5290964"/>
            <a:ext cx="61836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At first glance, by momentum conservation we would expect </a:t>
            </a:r>
            <a:r>
              <a:rPr lang="en-US" sz="2800" i="1" dirty="0" err="1"/>
              <a:t>p</a:t>
            </a:r>
            <a:r>
              <a:rPr lang="en-US" sz="2800" i="1" baseline="-25000" dirty="0" err="1"/>
              <a:t>T</a:t>
            </a:r>
            <a:r>
              <a:rPr lang="en-US" sz="2800" i="1" baseline="30000" dirty="0" err="1"/>
              <a:t>Z</a:t>
            </a:r>
            <a:r>
              <a:rPr lang="en-US" sz="2800" dirty="0"/>
              <a:t> = 0!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8B6A0F-6B05-424F-A395-D3A05DCD864A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7EA8F8-9224-0D4B-A74B-F911C1B400FE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636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ee_event_video.mp4" descr="Zee_event_video.mp4">
            <a:hlinkClick r:id="" action="ppaction://media"/>
            <a:extLst>
              <a:ext uri="{FF2B5EF4-FFF2-40B4-BE49-F238E27FC236}">
                <a16:creationId xmlns:a16="http://schemas.microsoft.com/office/drawing/2014/main" id="{579F21F3-374E-9040-80E9-22109333684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69114" y="899004"/>
            <a:ext cx="7285204" cy="4097834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C9ABA2-2413-B247-8D1C-B15373ACC67E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97A349F-EE44-F346-A7C7-401F246F1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4821" y="-285361"/>
            <a:ext cx="12741639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The ATLAS Experiment with the Large Hadron Collider (LHC) at CERN</a:t>
            </a:r>
          </a:p>
        </p:txBody>
      </p:sp>
      <p:pic>
        <p:nvPicPr>
          <p:cNvPr id="10" name="Picture 9" descr="A view of a mountain&#10;&#10;Description automatically generated">
            <a:extLst>
              <a:ext uri="{FF2B5EF4-FFF2-40B4-BE49-F238E27FC236}">
                <a16:creationId xmlns:a16="http://schemas.microsoft.com/office/drawing/2014/main" id="{2DD0FED0-84D4-BD48-9917-F280B1D43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400" y="899004"/>
            <a:ext cx="3910881" cy="2933161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F2EA7F40-D478-2646-BD6E-878528AA7D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630" y="3314916"/>
            <a:ext cx="770132" cy="512908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0EB347B-8C90-2C47-923C-75011D0230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400" y="897677"/>
            <a:ext cx="769362" cy="51290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953ACA5-357D-3A49-B11B-A5E5904D3332}"/>
              </a:ext>
            </a:extLst>
          </p:cNvPr>
          <p:cNvSpPr>
            <a:spLocks noChangeAspect="1"/>
          </p:cNvSpPr>
          <p:nvPr/>
        </p:nvSpPr>
        <p:spPr>
          <a:xfrm>
            <a:off x="2866935" y="1792973"/>
            <a:ext cx="500747" cy="50074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26A38D-7CC0-CE42-B9A8-501572B53A0A}"/>
              </a:ext>
            </a:extLst>
          </p:cNvPr>
          <p:cNvCxnSpPr>
            <a:cxnSpLocks/>
            <a:stCxn id="13" idx="2"/>
          </p:cNvCxnSpPr>
          <p:nvPr/>
        </p:nvCxnSpPr>
        <p:spPr>
          <a:xfrm flipH="1" flipV="1">
            <a:off x="2676301" y="1541295"/>
            <a:ext cx="190634" cy="5020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EA14F4-D234-A64B-840D-C082AC66F92A}"/>
              </a:ext>
            </a:extLst>
          </p:cNvPr>
          <p:cNvCxnSpPr>
            <a:cxnSpLocks/>
            <a:stCxn id="13" idx="7"/>
          </p:cNvCxnSpPr>
          <p:nvPr/>
        </p:nvCxnSpPr>
        <p:spPr>
          <a:xfrm flipH="1" flipV="1">
            <a:off x="2819637" y="1520974"/>
            <a:ext cx="474712" cy="3453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4671EB33-1EAD-4340-9439-568C9B635A2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255" t="9002" r="4836" b="6785"/>
          <a:stretch/>
        </p:blipFill>
        <p:spPr>
          <a:xfrm>
            <a:off x="1615493" y="966041"/>
            <a:ext cx="1215453" cy="5929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49F397-4635-0C4F-8EF4-4E97D422328B}"/>
              </a:ext>
            </a:extLst>
          </p:cNvPr>
          <p:cNvSpPr txBox="1"/>
          <p:nvPr/>
        </p:nvSpPr>
        <p:spPr>
          <a:xfrm>
            <a:off x="1038784" y="2103219"/>
            <a:ext cx="2442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/>
              <a:t>LHC</a:t>
            </a:r>
          </a:p>
          <a:p>
            <a:pPr algn="ctr"/>
            <a:r>
              <a:rPr lang="en-CA" sz="2800" b="1" i="1" dirty="0"/>
              <a:t>C</a:t>
            </a:r>
            <a:r>
              <a:rPr lang="en-CA" sz="2800" b="1" dirty="0"/>
              <a:t> = 27 km</a:t>
            </a:r>
          </a:p>
        </p:txBody>
      </p:sp>
      <p:pic>
        <p:nvPicPr>
          <p:cNvPr id="19" name="Picture 18" descr="A picture containing plane, train, sitting, blue&#10;&#10;Description automatically generated">
            <a:extLst>
              <a:ext uri="{FF2B5EF4-FFF2-40B4-BE49-F238E27FC236}">
                <a16:creationId xmlns:a16="http://schemas.microsoft.com/office/drawing/2014/main" id="{0F5E2662-D598-A942-9D5C-2DBAF4CAD8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7921" y="3577121"/>
            <a:ext cx="2127360" cy="141971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67B119-4A65-C044-9F3A-00EBAA376FF3}"/>
              </a:ext>
            </a:extLst>
          </p:cNvPr>
          <p:cNvCxnSpPr>
            <a:cxnSpLocks/>
          </p:cNvCxnSpPr>
          <p:nvPr/>
        </p:nvCxnSpPr>
        <p:spPr>
          <a:xfrm flipH="1" flipV="1">
            <a:off x="1757725" y="3210658"/>
            <a:ext cx="330196" cy="17861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47D57A-BC69-FE41-97E8-C09DF29E965B}"/>
              </a:ext>
            </a:extLst>
          </p:cNvPr>
          <p:cNvCxnSpPr>
            <a:cxnSpLocks/>
          </p:cNvCxnSpPr>
          <p:nvPr/>
        </p:nvCxnSpPr>
        <p:spPr>
          <a:xfrm flipH="1" flipV="1">
            <a:off x="1757724" y="3218582"/>
            <a:ext cx="2457557" cy="3696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7B083DC-E450-9F47-83BF-A83263CD6D00}"/>
              </a:ext>
            </a:extLst>
          </p:cNvPr>
          <p:cNvSpPr/>
          <p:nvPr/>
        </p:nvSpPr>
        <p:spPr>
          <a:xfrm>
            <a:off x="303630" y="5390310"/>
            <a:ext cx="11888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CERN: Huge particle physics laboratory best known for housing the LHC, the most powerful particle accelerator ever built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ATLAS: General-purpose detector that measures the properties of particles created from LHC proton-proton collisions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Collisions involve “bunches” of protons: ~100 billion protons/bunch, 1 bunch/25 ns, ~0-100 pp collisions/bunch (</a:t>
            </a:r>
            <a:r>
              <a:rPr lang="en-US" i="1" dirty="0"/>
              <a:t>pileup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376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D0D785-B032-C34E-B6D8-212D4465D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302326" y="-313151"/>
            <a:ext cx="5587347" cy="774578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ACB0329-043D-F74C-BE82-A53BDE562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945" y="-298316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Normalized Differential Cross-Section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59D2DB-8563-CB4B-98CA-FAF5585E512E}"/>
              </a:ext>
            </a:extLst>
          </p:cNvPr>
          <p:cNvSpPr/>
          <p:nvPr/>
        </p:nvSpPr>
        <p:spPr>
          <a:xfrm>
            <a:off x="4644024" y="1310547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F5F039-6F37-6C4D-9FE4-B0DFD8BE191E}"/>
              </a:ext>
            </a:extLst>
          </p:cNvPr>
          <p:cNvSpPr txBox="1"/>
          <p:nvPr/>
        </p:nvSpPr>
        <p:spPr>
          <a:xfrm>
            <a:off x="4542531" y="1288426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76051F-61BC-5449-86BD-8992844C69CD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3757061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9945A5-A85E-094B-AF3B-521BC1B26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35255" y="-350946"/>
            <a:ext cx="4914576" cy="68131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CA39CF-F0F5-F441-B9C7-C9E2D1AD5BA9}"/>
              </a:ext>
            </a:extLst>
          </p:cNvPr>
          <p:cNvSpPr txBox="1"/>
          <p:nvPr/>
        </p:nvSpPr>
        <p:spPr>
          <a:xfrm>
            <a:off x="3410929" y="46718"/>
            <a:ext cx="5363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Lepton channel cross-section comparison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769C23-1CEF-3F42-A623-B8A3B513C5C3}"/>
              </a:ext>
            </a:extLst>
          </p:cNvPr>
          <p:cNvSpPr txBox="1"/>
          <p:nvPr/>
        </p:nvSpPr>
        <p:spPr>
          <a:xfrm>
            <a:off x="460724" y="5548599"/>
            <a:ext cx="11263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Cross-section should be independent of lepton channel due to lepton universality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Good agreement seen between channels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C528E2-F33A-6049-9567-77C5B281A89F}"/>
              </a:ext>
            </a:extLst>
          </p:cNvPr>
          <p:cNvSpPr/>
          <p:nvPr/>
        </p:nvSpPr>
        <p:spPr>
          <a:xfrm>
            <a:off x="7540655" y="1058319"/>
            <a:ext cx="740122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BC32EA-DC6D-FB4F-A7C9-200FE8209857}"/>
              </a:ext>
            </a:extLst>
          </p:cNvPr>
          <p:cNvSpPr txBox="1"/>
          <p:nvPr/>
        </p:nvSpPr>
        <p:spPr>
          <a:xfrm>
            <a:off x="7442407" y="1075341"/>
            <a:ext cx="12570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209342-A9A1-6844-B974-A2A619EAA976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3544270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BC2DB39-690B-214C-B4C8-DB2E68803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87436" y="235266"/>
            <a:ext cx="4279304" cy="5961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A6D2AC-62F2-0647-8429-BA874D405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32172" y="235266"/>
            <a:ext cx="4279304" cy="596158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19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18154D-4580-C448-9C2F-8AAEAF75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781" y="-116804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Measurement Uncertainties @ 5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02CD7A-D259-BB48-8C17-16827199AE7C}"/>
              </a:ext>
            </a:extLst>
          </p:cNvPr>
          <p:cNvSpPr/>
          <p:nvPr/>
        </p:nvSpPr>
        <p:spPr>
          <a:xfrm>
            <a:off x="7603299" y="1703540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793182-686B-C945-97E7-3B9415E35420}"/>
              </a:ext>
            </a:extLst>
          </p:cNvPr>
          <p:cNvSpPr/>
          <p:nvPr/>
        </p:nvSpPr>
        <p:spPr>
          <a:xfrm>
            <a:off x="1579082" y="1703540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895749-24E8-D742-BA3C-B4E52444694B}"/>
              </a:ext>
            </a:extLst>
          </p:cNvPr>
          <p:cNvSpPr/>
          <p:nvPr/>
        </p:nvSpPr>
        <p:spPr>
          <a:xfrm>
            <a:off x="1352735" y="1543507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F2108F-91F8-E840-9F0F-CDF6976E73E7}"/>
              </a:ext>
            </a:extLst>
          </p:cNvPr>
          <p:cNvSpPr/>
          <p:nvPr/>
        </p:nvSpPr>
        <p:spPr>
          <a:xfrm>
            <a:off x="7389476" y="1558822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67EB36-E53D-BC4C-9B41-4704CCE78442}"/>
              </a:ext>
            </a:extLst>
          </p:cNvPr>
          <p:cNvSpPr txBox="1"/>
          <p:nvPr/>
        </p:nvSpPr>
        <p:spPr>
          <a:xfrm>
            <a:off x="1268883" y="1505465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B14AF8-35C5-1C40-A594-B078FECD19B0}"/>
              </a:ext>
            </a:extLst>
          </p:cNvPr>
          <p:cNvSpPr txBox="1"/>
          <p:nvPr/>
        </p:nvSpPr>
        <p:spPr>
          <a:xfrm>
            <a:off x="7314320" y="1502057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B63548-143E-FF44-88D6-DCC3A91B8789}"/>
                  </a:ext>
                </a:extLst>
              </p:cNvPr>
              <p:cNvSpPr txBox="1"/>
              <p:nvPr/>
            </p:nvSpPr>
            <p:spPr>
              <a:xfrm>
                <a:off x="8860320" y="1233861"/>
                <a:ext cx="7612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4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CA" sz="4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B63548-143E-FF44-88D6-DCC3A91B8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320" y="1233861"/>
                <a:ext cx="761234" cy="677108"/>
              </a:xfrm>
              <a:prstGeom prst="rect">
                <a:avLst/>
              </a:prstGeom>
              <a:blipFill>
                <a:blip r:embed="rId5"/>
                <a:stretch>
                  <a:fillRect l="-8197" r="-3279" b="-1272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B6C5F93-AA91-9A41-9128-203C1F96E12D}"/>
                  </a:ext>
                </a:extLst>
              </p:cNvPr>
              <p:cNvSpPr txBox="1"/>
              <p:nvPr/>
            </p:nvSpPr>
            <p:spPr>
              <a:xfrm>
                <a:off x="2726665" y="1206674"/>
                <a:ext cx="783996" cy="704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p>
                      </m:sSubSup>
                    </m:oMath>
                  </m:oMathPara>
                </a14:m>
                <a:endParaRPr lang="en-CA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B6C5F93-AA91-9A41-9128-203C1F96E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665" y="1206674"/>
                <a:ext cx="783996" cy="704295"/>
              </a:xfrm>
              <a:prstGeom prst="rect">
                <a:avLst/>
              </a:prstGeom>
              <a:blipFill>
                <a:blip r:embed="rId6"/>
                <a:stretch>
                  <a:fillRect l="-15873" r="-3175" b="-2321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D8760952-D711-3443-9B4B-8B210F3B9339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1006720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D93CAF5-A991-A643-A661-E6609B9DA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43643" y="-2895"/>
            <a:ext cx="4118947" cy="57101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2374AF-59F0-974C-9171-115F5EF04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29636" y="-3122"/>
            <a:ext cx="4120121" cy="571175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CA39CF-F0F5-F441-B9C7-C9E2D1AD5BA9}"/>
              </a:ext>
            </a:extLst>
          </p:cNvPr>
          <p:cNvSpPr txBox="1"/>
          <p:nvPr/>
        </p:nvSpPr>
        <p:spPr>
          <a:xfrm>
            <a:off x="407269" y="137982"/>
            <a:ext cx="5363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Lepton channel cross-section comparison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38D0D7-5392-BB47-99BD-B7B8D2653244}"/>
              </a:ext>
            </a:extLst>
          </p:cNvPr>
          <p:cNvSpPr txBox="1"/>
          <p:nvPr/>
        </p:nvSpPr>
        <p:spPr>
          <a:xfrm>
            <a:off x="6361134" y="143762"/>
            <a:ext cx="5363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Observable cross-section comparison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C528E2-F33A-6049-9567-77C5B281A89F}"/>
              </a:ext>
            </a:extLst>
          </p:cNvPr>
          <p:cNvSpPr/>
          <p:nvPr/>
        </p:nvSpPr>
        <p:spPr>
          <a:xfrm>
            <a:off x="4296578" y="1211855"/>
            <a:ext cx="495759" cy="1322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923629-5610-774F-A7C5-3F2740576A05}"/>
              </a:ext>
            </a:extLst>
          </p:cNvPr>
          <p:cNvSpPr/>
          <p:nvPr/>
        </p:nvSpPr>
        <p:spPr>
          <a:xfrm>
            <a:off x="10309451" y="1211854"/>
            <a:ext cx="495759" cy="1322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BC32EA-DC6D-FB4F-A7C9-200FE8209857}"/>
              </a:ext>
            </a:extLst>
          </p:cNvPr>
          <p:cNvSpPr txBox="1"/>
          <p:nvPr/>
        </p:nvSpPr>
        <p:spPr>
          <a:xfrm>
            <a:off x="4219520" y="1172658"/>
            <a:ext cx="12570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  <a:endParaRPr lang="en-CA" sz="75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8A7A79-E580-ED49-BB0F-D3E6235E09AA}"/>
              </a:ext>
            </a:extLst>
          </p:cNvPr>
          <p:cNvSpPr txBox="1"/>
          <p:nvPr/>
        </p:nvSpPr>
        <p:spPr>
          <a:xfrm>
            <a:off x="10237939" y="1172658"/>
            <a:ext cx="12570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  <a:endParaRPr lang="en-CA" sz="75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CB9CE1-206C-824D-A8A6-FEB09996F4EB}"/>
              </a:ext>
            </a:extLst>
          </p:cNvPr>
          <p:cNvSpPr txBox="1"/>
          <p:nvPr/>
        </p:nvSpPr>
        <p:spPr>
          <a:xfrm>
            <a:off x="4567002" y="5325921"/>
            <a:ext cx="3057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i="1" dirty="0"/>
              <a:t>E</a:t>
            </a:r>
            <a:r>
              <a:rPr lang="en-CA" sz="4400" i="1" baseline="-25000" dirty="0"/>
              <a:t>CM</a:t>
            </a:r>
            <a:r>
              <a:rPr lang="en-CA" sz="4400" baseline="-25000" dirty="0"/>
              <a:t> </a:t>
            </a:r>
            <a:r>
              <a:rPr lang="en-CA" sz="4400" dirty="0"/>
              <a:t>= 5 </a:t>
            </a:r>
            <a:r>
              <a:rPr lang="en-CA" sz="4400" dirty="0" err="1"/>
              <a:t>TeV</a:t>
            </a:r>
            <a:endParaRPr lang="en-CA" sz="4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F8ABA-426F-A54B-B55B-B5F900805CEF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2690952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4656AB7-ED15-B942-96B0-1AF14777C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302324" y="-315592"/>
            <a:ext cx="5587348" cy="77457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6CFA-DB3C-B746-8175-E09C37CD1120}"/>
              </a:ext>
            </a:extLst>
          </p:cNvPr>
          <p:cNvSpPr txBox="1"/>
          <p:nvPr/>
        </p:nvSpPr>
        <p:spPr>
          <a:xfrm>
            <a:off x="11724362" y="6488668"/>
            <a:ext cx="46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ACB0329-043D-F74C-BE82-A53BDE562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945" y="-298316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Normalized Differential Cross-Section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59D2DB-8563-CB4B-98CA-FAF5585E512E}"/>
              </a:ext>
            </a:extLst>
          </p:cNvPr>
          <p:cNvSpPr/>
          <p:nvPr/>
        </p:nvSpPr>
        <p:spPr>
          <a:xfrm>
            <a:off x="4644024" y="1310547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F5F039-6F37-6C4D-9FE4-B0DFD8BE191E}"/>
              </a:ext>
            </a:extLst>
          </p:cNvPr>
          <p:cNvSpPr txBox="1"/>
          <p:nvPr/>
        </p:nvSpPr>
        <p:spPr>
          <a:xfrm>
            <a:off x="4542531" y="1281052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7BFC7-0A82-2547-A7F8-1F8B4F08E1C3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3570258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60E0-000E-E14D-A44D-696775A3C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781" y="-155707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Standard Model of Particle Physics</a:t>
            </a:r>
          </a:p>
        </p:txBody>
      </p:sp>
      <p:pic>
        <p:nvPicPr>
          <p:cNvPr id="7" name="Picture 6" descr="A picture containing monitor, light, small, set&#10;&#10;Description automatically generated">
            <a:extLst>
              <a:ext uri="{FF2B5EF4-FFF2-40B4-BE49-F238E27FC236}">
                <a16:creationId xmlns:a16="http://schemas.microsoft.com/office/drawing/2014/main" id="{802F2185-A78A-D54E-88C4-C07CB738B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652" y="909936"/>
            <a:ext cx="9808366" cy="551720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EB01DB2-B9B0-9041-9C9B-6C01371E8741}"/>
              </a:ext>
            </a:extLst>
          </p:cNvPr>
          <p:cNvSpPr/>
          <p:nvPr/>
        </p:nvSpPr>
        <p:spPr>
          <a:xfrm>
            <a:off x="8218425" y="2478109"/>
            <a:ext cx="877024" cy="26617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42EB4F-1453-D646-A7D7-C6DE4F36D2AB}"/>
              </a:ext>
            </a:extLst>
          </p:cNvPr>
          <p:cNvSpPr txBox="1"/>
          <p:nvPr/>
        </p:nvSpPr>
        <p:spPr>
          <a:xfrm>
            <a:off x="7729331" y="5201361"/>
            <a:ext cx="18552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Weak nuclear force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6D632D-DC61-0D4B-906A-4B335D690A0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C62809-76C6-9A4A-B200-2D9FEB87A89C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8A7653-AA51-8E4D-8D00-221E97BEB12E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00F66C-4069-C54E-963D-CB9A724E3F67}"/>
              </a:ext>
            </a:extLst>
          </p:cNvPr>
          <p:cNvSpPr txBox="1"/>
          <p:nvPr/>
        </p:nvSpPr>
        <p:spPr>
          <a:xfrm>
            <a:off x="2630466" y="1088231"/>
            <a:ext cx="174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Fermions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9559F3-60D4-BC4B-AEB0-EB6E70689FB6}"/>
              </a:ext>
            </a:extLst>
          </p:cNvPr>
          <p:cNvSpPr txBox="1"/>
          <p:nvPr/>
        </p:nvSpPr>
        <p:spPr>
          <a:xfrm>
            <a:off x="6257253" y="1088231"/>
            <a:ext cx="174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Bosons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1A75F1A-A10F-A843-BF24-916D9D712AA1}"/>
              </a:ext>
            </a:extLst>
          </p:cNvPr>
          <p:cNvSpPr>
            <a:spLocks noChangeAspect="1"/>
          </p:cNvSpPr>
          <p:nvPr/>
        </p:nvSpPr>
        <p:spPr>
          <a:xfrm>
            <a:off x="8145733" y="3235337"/>
            <a:ext cx="1000731" cy="1000731"/>
          </a:xfrm>
          <a:prstGeom prst="ellipse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89060-6490-2443-9B19-C940ABDDFE6D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3373301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5E2808-1E53-1B44-8E9D-2223BC794E21}"/>
              </a:ext>
            </a:extLst>
          </p:cNvPr>
          <p:cNvSpPr/>
          <p:nvPr/>
        </p:nvSpPr>
        <p:spPr>
          <a:xfrm>
            <a:off x="614055" y="4454009"/>
            <a:ext cx="2472045" cy="188395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BB42AA-CED1-F341-B42B-2F13368B6892}"/>
              </a:ext>
            </a:extLst>
          </p:cNvPr>
          <p:cNvSpPr/>
          <p:nvPr/>
        </p:nvSpPr>
        <p:spPr>
          <a:xfrm>
            <a:off x="614055" y="940852"/>
            <a:ext cx="10963887" cy="33624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BA860E0-000E-E14D-A44D-696775A3C0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32781" y="-209644"/>
                <a:ext cx="9086108" cy="1325563"/>
              </a:xfrm>
            </p:spPr>
            <p:txBody>
              <a:bodyPr/>
              <a:lstStyle/>
              <a:p>
                <a:pPr algn="ctr"/>
                <a:r>
                  <a:rPr lang="en-US" i="1" dirty="0"/>
                  <a:t>Z</a:t>
                </a:r>
                <a:r>
                  <a:rPr lang="en-US" dirty="0"/>
                  <a:t>-boson Transverse Momentum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BA860E0-000E-E14D-A44D-696775A3C0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32781" y="-209644"/>
                <a:ext cx="9086108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BF026-316B-3142-8FBA-F3C5C40C34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21212" y="4471302"/>
                <a:ext cx="8497917" cy="2113933"/>
              </a:xfrm>
            </p:spPr>
            <p:txBody>
              <a:bodyPr>
                <a:normAutofit fontScale="92500"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  <m:r>
                      <a:rPr lang="en-US" sz="32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/>
                  <a:t>is an excellent probe of Quantum Chromodynamics (QCD) beyond Leading Order (LO) </a:t>
                </a:r>
              </a:p>
              <a:p>
                <a:r>
                  <a:rPr lang="en-US" sz="3200" dirty="0"/>
                  <a:t>Use this info. to better understand interactions within the proton</a:t>
                </a:r>
                <a:endParaRPr lang="en-US" sz="3200" i="1" dirty="0"/>
              </a:p>
              <a:p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BF026-316B-3142-8FBA-F3C5C40C34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21212" y="4471302"/>
                <a:ext cx="8497917" cy="2113933"/>
              </a:xfrm>
              <a:blipFill>
                <a:blip r:embed="rId4"/>
                <a:stretch>
                  <a:fillRect l="-1493" t="-4762" r="-1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53AF6E61-BF92-8D44-A6AA-2BA9A1CF2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645" y="1331953"/>
            <a:ext cx="3840232" cy="24452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B678C-6954-9A44-8E75-AC8CF135C3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1844" y="1399474"/>
            <a:ext cx="3596822" cy="2445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35DCC8-5989-E043-85EF-4145AD6AF2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5105" y="3709739"/>
            <a:ext cx="1363312" cy="5301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72FFC6-CC76-1A4E-94E8-E7EAA046EB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2704" y="3709739"/>
            <a:ext cx="1363312" cy="530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B88DF6-2347-1642-A7FC-19AF62B3325D}"/>
              </a:ext>
            </a:extLst>
          </p:cNvPr>
          <p:cNvSpPr txBox="1"/>
          <p:nvPr/>
        </p:nvSpPr>
        <p:spPr>
          <a:xfrm>
            <a:off x="2457282" y="1503492"/>
            <a:ext cx="107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LO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4D8ACF-7A64-C042-82A1-98EEF5A0508C}"/>
              </a:ext>
            </a:extLst>
          </p:cNvPr>
          <p:cNvSpPr txBox="1"/>
          <p:nvPr/>
        </p:nvSpPr>
        <p:spPr>
          <a:xfrm>
            <a:off x="8033294" y="1038929"/>
            <a:ext cx="208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Beyond LO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3541DA-1B6F-AD46-9AA1-D99EB13DE413}"/>
              </a:ext>
            </a:extLst>
          </p:cNvPr>
          <p:cNvCxnSpPr>
            <a:cxnSpLocks/>
          </p:cNvCxnSpPr>
          <p:nvPr/>
        </p:nvCxnSpPr>
        <p:spPr>
          <a:xfrm>
            <a:off x="5659749" y="1623704"/>
            <a:ext cx="85189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BD49F5C-845F-064B-B21C-F1EC29B17E96}"/>
              </a:ext>
            </a:extLst>
          </p:cNvPr>
          <p:cNvSpPr txBox="1"/>
          <p:nvPr/>
        </p:nvSpPr>
        <p:spPr>
          <a:xfrm>
            <a:off x="5644759" y="1109057"/>
            <a:ext cx="91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time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73A9975-B5E2-924D-84CC-66BD3EF04BE0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B91B911-F9E8-D64A-B37D-D4333FC73CF5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7EBE63-CE21-604C-ABAA-F0EA5C7F11D6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32A88A-5D08-024E-B562-671B22AF78F2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3C2FB9-6F93-0C4E-983C-B0AC813C0EAC}"/>
              </a:ext>
            </a:extLst>
          </p:cNvPr>
          <p:cNvGrpSpPr/>
          <p:nvPr/>
        </p:nvGrpSpPr>
        <p:grpSpPr>
          <a:xfrm>
            <a:off x="876322" y="4948048"/>
            <a:ext cx="1947509" cy="1325563"/>
            <a:chOff x="4027851" y="1918899"/>
            <a:chExt cx="3796145" cy="258382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C62B0EF-032C-594E-81CE-F9703BB4BCE0}"/>
                </a:ext>
              </a:extLst>
            </p:cNvPr>
            <p:cNvGrpSpPr/>
            <p:nvPr/>
          </p:nvGrpSpPr>
          <p:grpSpPr>
            <a:xfrm>
              <a:off x="4027851" y="2036618"/>
              <a:ext cx="3796145" cy="2466109"/>
              <a:chOff x="5260346" y="3380066"/>
              <a:chExt cx="3796145" cy="2466109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296838FC-2871-C348-8F1A-727EB0ABAA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0346" y="4697294"/>
                <a:ext cx="379614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10D4F19-740F-894C-B427-E987D76778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9328" y="3380066"/>
                <a:ext cx="2141844" cy="246610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8E72F7E7-60EC-524F-AC93-97AE0D891D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0209" y="4888643"/>
                <a:ext cx="438238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E25497CD-0993-DF4F-AB56-5EB84F0D95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50864" y="4486855"/>
                <a:ext cx="420616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F10A018E-F674-D74A-8D64-01E824744C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0512" y="5174079"/>
                <a:ext cx="352118" cy="39034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C06456D-4F64-9640-B53E-05FCE52CED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42782" y="3769931"/>
                <a:ext cx="320232" cy="36766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0FEAC01-D2E5-C347-B3FB-B41FFF152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62048" y="3175299"/>
              <a:ext cx="317500" cy="3175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94F4B32-6B0C-D145-B7DD-B187F6CF1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58807" y="2977572"/>
              <a:ext cx="241300" cy="2921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67EC030-E5E0-F74A-ADC0-C02FD5664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32779" y="3413716"/>
              <a:ext cx="241300" cy="2159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E5492A8-4AB4-8241-ADAC-C578FD9FD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244734" y="1918899"/>
              <a:ext cx="457200" cy="30479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527FBE1-0DA1-D949-9766-5D37A7A8F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55375" y="3941668"/>
              <a:ext cx="457200" cy="4064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49FEEF6-CC44-E34F-AF3D-68877D714F86}"/>
              </a:ext>
            </a:extLst>
          </p:cNvPr>
          <p:cNvSpPr txBox="1"/>
          <p:nvPr/>
        </p:nvSpPr>
        <p:spPr>
          <a:xfrm>
            <a:off x="761517" y="4474844"/>
            <a:ext cx="2209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LO</a:t>
            </a:r>
            <a:r>
              <a:rPr lang="en-US" sz="2400" dirty="0">
                <a:solidFill>
                  <a:schemeClr val="bg1"/>
                </a:solidFill>
              </a:rPr>
              <a:t> schematic)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899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E4A65785-778F-6A49-911B-6637831B1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938" y="943357"/>
            <a:ext cx="6606436" cy="47703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F77F50-C25B-FC4C-8E0A-C6B2993969ED}"/>
              </a:ext>
            </a:extLst>
          </p:cNvPr>
          <p:cNvSpPr/>
          <p:nvPr/>
        </p:nvSpPr>
        <p:spPr>
          <a:xfrm>
            <a:off x="6242193" y="910402"/>
            <a:ext cx="2271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200" dirty="0">
                <a:hlinkClick r:id="rId3"/>
              </a:rPr>
              <a:t>https://arxiv.org/abs/1701.07240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25DBC-AC3E-5D4F-A965-CCC3EFACC1EA}"/>
              </a:ext>
            </a:extLst>
          </p:cNvPr>
          <p:cNvSpPr txBox="1"/>
          <p:nvPr/>
        </p:nvSpPr>
        <p:spPr>
          <a:xfrm rot="16200000">
            <a:off x="-872377" y="3037038"/>
            <a:ext cx="2460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Measurements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72D441-9EF8-114F-815B-3749B9EE3230}"/>
              </a:ext>
            </a:extLst>
          </p:cNvPr>
          <p:cNvSpPr txBox="1"/>
          <p:nvPr/>
        </p:nvSpPr>
        <p:spPr>
          <a:xfrm rot="16200000">
            <a:off x="23853" y="4422325"/>
            <a:ext cx="1696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Prediction</a:t>
            </a:r>
            <a:endParaRPr lang="en-US" sz="2400" dirty="0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318D390F-D7C3-934E-B1B0-81B99D0552A9}"/>
              </a:ext>
            </a:extLst>
          </p:cNvPr>
          <p:cNvSpPr/>
          <p:nvPr/>
        </p:nvSpPr>
        <p:spPr>
          <a:xfrm>
            <a:off x="1166722" y="2232775"/>
            <a:ext cx="615235" cy="213174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489120AC-53BE-024A-A47D-EB568B650954}"/>
              </a:ext>
            </a:extLst>
          </p:cNvPr>
          <p:cNvSpPr/>
          <p:nvPr/>
        </p:nvSpPr>
        <p:spPr>
          <a:xfrm>
            <a:off x="1176027" y="4364521"/>
            <a:ext cx="615234" cy="63882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743DB93-C897-E148-85EC-8A9CA488D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323" y="-183480"/>
            <a:ext cx="8271352" cy="1325563"/>
          </a:xfrm>
        </p:spPr>
        <p:txBody>
          <a:bodyPr/>
          <a:lstStyle/>
          <a:p>
            <a:pPr algn="ctr"/>
            <a:r>
              <a:rPr lang="en-US" i="1" dirty="0"/>
              <a:t>W</a:t>
            </a:r>
            <a:r>
              <a:rPr lang="en-US" dirty="0"/>
              <a:t>-boson Mass Measurement (</a:t>
            </a:r>
            <a:r>
              <a:rPr lang="en-US" i="1" dirty="0" err="1"/>
              <a:t>m</a:t>
            </a:r>
            <a:r>
              <a:rPr lang="en-US" i="1" baseline="-25000" dirty="0" err="1"/>
              <a:t>W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76C5E0-D76C-0140-B0A3-2FAEA691BDAF}"/>
                  </a:ext>
                </a:extLst>
              </p:cNvPr>
              <p:cNvSpPr txBox="1"/>
              <p:nvPr/>
            </p:nvSpPr>
            <p:spPr>
              <a:xfrm>
                <a:off x="1491989" y="5739133"/>
                <a:ext cx="9567253" cy="725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Experiment uncertainty &gt; theory uncertainty!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To improve </a:t>
                </a:r>
                <a:r>
                  <a:rPr lang="en-US" sz="2000" b="1" i="1" dirty="0" err="1">
                    <a:solidFill>
                      <a:srgbClr val="FF0000"/>
                    </a:solidFill>
                  </a:rPr>
                  <a:t>m</a:t>
                </a:r>
                <a:r>
                  <a:rPr lang="en-US" sz="2000" b="1" i="1" baseline="-25000" dirty="0" err="1">
                    <a:solidFill>
                      <a:srgbClr val="FF0000"/>
                    </a:solidFill>
                  </a:rPr>
                  <a:t>W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measurement, need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(and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) systematic uncertainties to be &lt; 1%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76C5E0-D76C-0140-B0A3-2FAEA691B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989" y="5739133"/>
                <a:ext cx="9567253" cy="725455"/>
              </a:xfrm>
              <a:prstGeom prst="rect">
                <a:avLst/>
              </a:prstGeom>
              <a:blipFill>
                <a:blip r:embed="rId4"/>
                <a:stretch>
                  <a:fillRect l="-531" t="-3448" r="-1061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D163991-312F-A849-9548-3FC7EE2242FD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0CE60D-113B-BD47-BFD8-07901D4E6C4D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0BB2C6-259D-1944-9B3D-F01815D04CF3}"/>
                  </a:ext>
                </a:extLst>
              </p:cNvPr>
              <p:cNvSpPr txBox="1"/>
              <p:nvPr/>
            </p:nvSpPr>
            <p:spPr>
              <a:xfrm>
                <a:off x="8678688" y="1929499"/>
                <a:ext cx="3176716" cy="720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sz="2000" dirty="0"/>
                  <a:t> measured by fitting templates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0BB2C6-259D-1944-9B3D-F01815D04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688" y="1929499"/>
                <a:ext cx="3176716" cy="720262"/>
              </a:xfrm>
              <a:prstGeom prst="rect">
                <a:avLst/>
              </a:prstGeom>
              <a:blipFill>
                <a:blip r:embed="rId5"/>
                <a:stretch>
                  <a:fillRect l="-1594" t="-5263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3F86F2B6-AFE1-BA4E-9D0C-F4AD97414F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8491" y="2888636"/>
            <a:ext cx="3603903" cy="4102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D1A81-8385-4441-8A5D-FD9B8223A225}"/>
                  </a:ext>
                </a:extLst>
              </p:cNvPr>
              <p:cNvSpPr txBox="1"/>
              <p:nvPr/>
            </p:nvSpPr>
            <p:spPr>
              <a:xfrm>
                <a:off x="8678688" y="3553341"/>
                <a:ext cx="3316745" cy="1335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Systematic uncertainties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/>
                  <a:t> account for ∼50% of the measurement error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D1A81-8385-4441-8A5D-FD9B8223A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688" y="3553341"/>
                <a:ext cx="3316745" cy="1335815"/>
              </a:xfrm>
              <a:prstGeom prst="rect">
                <a:avLst/>
              </a:prstGeom>
              <a:blipFill>
                <a:blip r:embed="rId7"/>
                <a:stretch>
                  <a:fillRect l="-1527" t="-2830" r="-3435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8803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BA860E0-000E-E14D-A44D-696775A3C0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32781" y="-209644"/>
                <a:ext cx="9086108" cy="1325563"/>
              </a:xfrm>
            </p:spPr>
            <p:txBody>
              <a:bodyPr/>
              <a:lstStyle/>
              <a:p>
                <a:pPr algn="ctr"/>
                <a:r>
                  <a:rPr lang="en-US" dirty="0"/>
                  <a:t>Motivation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BA860E0-000E-E14D-A44D-696775A3C0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32781" y="-209644"/>
                <a:ext cx="9086108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BF026-316B-3142-8FBA-F3C5C40C34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8567" y="4248327"/>
                <a:ext cx="11634861" cy="2266649"/>
              </a:xfrm>
            </p:spPr>
            <p:txBody>
              <a:bodyPr>
                <a:normAutofit/>
              </a:bodyPr>
              <a:lstStyle/>
              <a:p>
                <a:r>
                  <a:rPr lang="en-US" sz="3200" i="1" dirty="0"/>
                  <a:t>Z</a:t>
                </a:r>
                <a:r>
                  <a:rPr lang="en-US" sz="3200" dirty="0"/>
                  <a:t> and </a:t>
                </a:r>
                <a:r>
                  <a:rPr lang="en-US" sz="3200" i="1" dirty="0"/>
                  <a:t>W</a:t>
                </a:r>
                <a:r>
                  <a:rPr lang="en-US" sz="3200" dirty="0"/>
                  <a:t> have a similar decay schematically; however, we can measure electrons and muons (</a:t>
                </a:r>
                <a:r>
                  <a:rPr lang="en-US" sz="3200" i="1" dirty="0"/>
                  <a:t>e</a:t>
                </a:r>
                <a:r>
                  <a:rPr lang="en-US" sz="3200" i="1" baseline="30000" dirty="0"/>
                  <a:t>±</a:t>
                </a:r>
                <a:r>
                  <a:rPr lang="en-US" sz="3200" dirty="0"/>
                  <a:t>/</a:t>
                </a:r>
                <a:r>
                  <a:rPr lang="en-US" sz="3200" i="1" dirty="0" err="1"/>
                  <a:t>μ</a:t>
                </a:r>
                <a:r>
                  <a:rPr lang="en-US" sz="3200" i="1" baseline="30000" dirty="0"/>
                  <a:t>±</a:t>
                </a:r>
                <a:r>
                  <a:rPr lang="en-US" sz="3200" dirty="0"/>
                  <a:t>) but not neutrinos (𝜈)</a:t>
                </a:r>
              </a:p>
              <a:p>
                <a:r>
                  <a:rPr lang="en-US" sz="3200" dirty="0"/>
                  <a:t>Important for reducing uncertainties on the </a:t>
                </a:r>
                <a:r>
                  <a:rPr lang="en-US" sz="3200" i="1" dirty="0"/>
                  <a:t>W</a:t>
                </a:r>
                <a:r>
                  <a:rPr lang="en-US" sz="3200" dirty="0"/>
                  <a:t>-boson mass;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en-US" sz="3200" dirty="0"/>
                  <a:t>is required for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sz="3200" dirty="0"/>
                  <a:t>, use </a:t>
                </a:r>
                <a:r>
                  <a:rPr lang="en-US" sz="3200" i="1" dirty="0"/>
                  <a:t>Z</a:t>
                </a:r>
                <a:r>
                  <a:rPr lang="en-US" sz="3200" dirty="0"/>
                  <a:t>-boson as a proxy to calibrate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endParaRPr lang="en-US" sz="3200" dirty="0"/>
              </a:p>
              <a:p>
                <a:endParaRPr lang="en-US" sz="3200" i="1" dirty="0"/>
              </a:p>
              <a:p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BF026-316B-3142-8FBA-F3C5C40C34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8567" y="4248327"/>
                <a:ext cx="11634861" cy="2266649"/>
              </a:xfrm>
              <a:blipFill>
                <a:blip r:embed="rId4"/>
                <a:stretch>
                  <a:fillRect l="-1201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6B88DF6-2347-1642-A7FC-19AF62B3325D}"/>
              </a:ext>
            </a:extLst>
          </p:cNvPr>
          <p:cNvSpPr txBox="1"/>
          <p:nvPr/>
        </p:nvSpPr>
        <p:spPr>
          <a:xfrm>
            <a:off x="6794250" y="759387"/>
            <a:ext cx="685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4D8ACF-7A64-C042-82A1-98EEF5A0508C}"/>
              </a:ext>
            </a:extLst>
          </p:cNvPr>
          <p:cNvSpPr txBox="1"/>
          <p:nvPr/>
        </p:nvSpPr>
        <p:spPr>
          <a:xfrm>
            <a:off x="9843249" y="761266"/>
            <a:ext cx="162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Beyond LO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D49F5C-845F-064B-B21C-F1EC29B17E96}"/>
              </a:ext>
            </a:extLst>
          </p:cNvPr>
          <p:cNvSpPr txBox="1"/>
          <p:nvPr/>
        </p:nvSpPr>
        <p:spPr>
          <a:xfrm>
            <a:off x="8519808" y="823129"/>
            <a:ext cx="822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time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905E459-2190-9B45-8769-307FE195C3B1}"/>
              </a:ext>
            </a:extLst>
          </p:cNvPr>
          <p:cNvCxnSpPr>
            <a:cxnSpLocks/>
          </p:cNvCxnSpPr>
          <p:nvPr/>
        </p:nvCxnSpPr>
        <p:spPr>
          <a:xfrm flipH="1" flipV="1">
            <a:off x="10228525" y="3951130"/>
            <a:ext cx="233445" cy="30945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1894E0-8A6A-C446-9ED4-EC25A4F8F49F}"/>
              </a:ext>
            </a:extLst>
          </p:cNvPr>
          <p:cNvGrpSpPr/>
          <p:nvPr/>
        </p:nvGrpSpPr>
        <p:grpSpPr>
          <a:xfrm>
            <a:off x="2017825" y="949369"/>
            <a:ext cx="8156347" cy="3139303"/>
            <a:chOff x="5753575" y="3291471"/>
            <a:chExt cx="6288529" cy="242039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DC0F25C-2453-C94A-B5DD-1FFD4B2BEFFB}"/>
                </a:ext>
              </a:extLst>
            </p:cNvPr>
            <p:cNvSpPr/>
            <p:nvPr/>
          </p:nvSpPr>
          <p:spPr>
            <a:xfrm>
              <a:off x="5753575" y="3291471"/>
              <a:ext cx="6288529" cy="24203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C28268D7-FDEA-6D40-9124-B87AD94BA96F}"/>
                </a:ext>
              </a:extLst>
            </p:cNvPr>
            <p:cNvGrpSpPr/>
            <p:nvPr/>
          </p:nvGrpSpPr>
          <p:grpSpPr>
            <a:xfrm>
              <a:off x="5893301" y="3791366"/>
              <a:ext cx="2807324" cy="1757348"/>
              <a:chOff x="5893301" y="3791366"/>
              <a:chExt cx="2807324" cy="1757348"/>
            </a:xfrm>
            <a:solidFill>
              <a:schemeClr val="tx1"/>
            </a:solidFill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2E3C5AB5-EFE7-F142-A417-72BC7EC9F7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3301" y="4697294"/>
                <a:ext cx="2807324" cy="0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8FCFCF7-73CE-F14F-9A84-0CA465463F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4227" y="3791366"/>
                <a:ext cx="1434709" cy="1757348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6E598454-5834-5446-9B61-7340B3950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31629" y="4860934"/>
                <a:ext cx="438238" cy="0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9D8D30F-6259-C143-9E26-F4EEEA85DB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38432" y="4528418"/>
                <a:ext cx="420616" cy="0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EFAE2355-D2BD-284F-ADC4-02A46A620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7839" y="5080309"/>
                <a:ext cx="264445" cy="330517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6315B5DB-F618-8941-AEFB-07D4942F67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03443" y="3909570"/>
                <a:ext cx="233445" cy="309453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7D448E8-C9E7-2240-A6FB-CC5293234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10085" y="4527495"/>
              <a:ext cx="317500" cy="317500"/>
            </a:xfrm>
            <a:prstGeom prst="rect">
              <a:avLst/>
            </a:prstGeom>
            <a:solidFill>
              <a:schemeClr val="tx1"/>
            </a:solidFill>
          </p:spPr>
        </p:pic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BF216E5-DDA1-974E-B821-083B021A3600}"/>
                </a:ext>
              </a:extLst>
            </p:cNvPr>
            <p:cNvGrpSpPr/>
            <p:nvPr/>
          </p:nvGrpSpPr>
          <p:grpSpPr>
            <a:xfrm>
              <a:off x="9148304" y="3791366"/>
              <a:ext cx="2807324" cy="1757348"/>
              <a:chOff x="5893301" y="3791366"/>
              <a:chExt cx="2807324" cy="1757348"/>
            </a:xfrm>
            <a:solidFill>
              <a:schemeClr val="tx1"/>
            </a:solidFill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7FDC22C-11AD-2542-8BEB-D673BCA7EB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3301" y="4697294"/>
                <a:ext cx="2807324" cy="0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0AAD0569-F931-B140-B188-286553E35A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4227" y="3791366"/>
                <a:ext cx="1434709" cy="1757348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CA0DCB80-1E53-2746-BF03-1FB42B1502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31629" y="4860934"/>
                <a:ext cx="438238" cy="0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FF710C92-882F-AE4A-8C24-D4BA59A4E4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07707" y="4528418"/>
                <a:ext cx="420616" cy="0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A3298897-47A8-1644-BE17-48C59E660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69731" y="4333735"/>
              <a:ext cx="241300" cy="2921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0F219C51-F036-D24F-9CF0-E363356C5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689030" y="4333735"/>
              <a:ext cx="241300" cy="292100"/>
            </a:xfrm>
            <a:prstGeom prst="rect">
              <a:avLst/>
            </a:prstGeom>
            <a:noFill/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BBCE7B00-138C-7143-8112-C5A25C716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92312" y="4757613"/>
              <a:ext cx="241300" cy="2159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6956E05D-0B7F-6B4B-86CA-6A2AD737F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07323" y="4657914"/>
              <a:ext cx="228600" cy="330200"/>
            </a:xfrm>
            <a:prstGeom prst="rect">
              <a:avLst/>
            </a:prstGeom>
            <a:noFill/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9E5D68C5-870F-A946-9828-CD61AB0AA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99468" y="3470618"/>
              <a:ext cx="457200" cy="3048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2DDE756C-7A3E-4E4B-9658-8D457B266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999925" y="3467823"/>
              <a:ext cx="457200" cy="3048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5539EFD2-DAC2-DE4D-A8E8-6DB43BDE0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30448" y="5027795"/>
              <a:ext cx="457200" cy="4064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219D59A5-A02A-A848-A4D5-57F6631C4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285604" y="5125013"/>
              <a:ext cx="228600" cy="2921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DAF0A870-F6F8-C244-9C06-C2ACA81AF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168489" y="4476451"/>
              <a:ext cx="723900" cy="342900"/>
            </a:xfrm>
            <a:prstGeom prst="rect">
              <a:avLst/>
            </a:prstGeom>
            <a:solidFill>
              <a:schemeClr val="tx1"/>
            </a:solidFill>
          </p:spPr>
        </p:pic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E73A9975-B5E2-924D-84CC-66BD3EF04BE0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B91B911-F9E8-D64A-B37D-D4333FC73CF5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7EBE63-CE21-604C-ABAA-F0EA5C7F11D6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6</a:t>
            </a:r>
          </a:p>
        </p:txBody>
      </p:sp>
      <p:sp>
        <p:nvSpPr>
          <p:cNvPr id="4" name="Smiley Face 3">
            <a:extLst>
              <a:ext uri="{FF2B5EF4-FFF2-40B4-BE49-F238E27FC236}">
                <a16:creationId xmlns:a16="http://schemas.microsoft.com/office/drawing/2014/main" id="{DA073F3E-F7BD-2740-82FD-1A46DDC5F547}"/>
              </a:ext>
            </a:extLst>
          </p:cNvPr>
          <p:cNvSpPr>
            <a:spLocks noChangeAspect="1"/>
          </p:cNvSpPr>
          <p:nvPr/>
        </p:nvSpPr>
        <p:spPr>
          <a:xfrm>
            <a:off x="3004707" y="927684"/>
            <a:ext cx="896571" cy="896571"/>
          </a:xfrm>
          <a:prstGeom prst="smileyFace">
            <a:avLst/>
          </a:prstGeom>
          <a:solidFill>
            <a:srgbClr val="FFC000">
              <a:alpha val="37000"/>
            </a:srgbClr>
          </a:solidFill>
          <a:ln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&quot;No&quot; Symbol 5">
            <a:extLst>
              <a:ext uri="{FF2B5EF4-FFF2-40B4-BE49-F238E27FC236}">
                <a16:creationId xmlns:a16="http://schemas.microsoft.com/office/drawing/2014/main" id="{0A96EF0F-5FE0-954E-93BD-AD0B93A43FF1}"/>
              </a:ext>
            </a:extLst>
          </p:cNvPr>
          <p:cNvSpPr>
            <a:spLocks noChangeAspect="1"/>
          </p:cNvSpPr>
          <p:nvPr/>
        </p:nvSpPr>
        <p:spPr>
          <a:xfrm>
            <a:off x="8868191" y="3035585"/>
            <a:ext cx="896570" cy="896570"/>
          </a:xfrm>
          <a:prstGeom prst="noSmoking">
            <a:avLst/>
          </a:prstGeom>
          <a:solidFill>
            <a:srgbClr val="FF0000">
              <a:alpha val="35000"/>
            </a:srgbClr>
          </a:solidFill>
          <a:ln>
            <a:solidFill>
              <a:schemeClr val="bg1">
                <a:alpha val="3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273EA5B-7AB7-CA4D-966D-E144B17AD7D9}"/>
              </a:ext>
            </a:extLst>
          </p:cNvPr>
          <p:cNvCxnSpPr>
            <a:cxnSpLocks/>
          </p:cNvCxnSpPr>
          <p:nvPr/>
        </p:nvCxnSpPr>
        <p:spPr>
          <a:xfrm flipH="1" flipV="1">
            <a:off x="7730990" y="1769730"/>
            <a:ext cx="302783" cy="401367"/>
          </a:xfrm>
          <a:prstGeom prst="straightConnector1">
            <a:avLst/>
          </a:prstGeom>
          <a:solidFill>
            <a:schemeClr val="tx1"/>
          </a:solidFill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C17385D-03A4-A444-9CB7-25CAB910811C}"/>
              </a:ext>
            </a:extLst>
          </p:cNvPr>
          <p:cNvCxnSpPr>
            <a:cxnSpLocks/>
          </p:cNvCxnSpPr>
          <p:nvPr/>
        </p:nvCxnSpPr>
        <p:spPr>
          <a:xfrm>
            <a:off x="8253156" y="3220701"/>
            <a:ext cx="342990" cy="428687"/>
          </a:xfrm>
          <a:prstGeom prst="straightConnector1">
            <a:avLst/>
          </a:prstGeom>
          <a:solidFill>
            <a:schemeClr val="tx1"/>
          </a:solidFill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miley Face 50">
            <a:extLst>
              <a:ext uri="{FF2B5EF4-FFF2-40B4-BE49-F238E27FC236}">
                <a16:creationId xmlns:a16="http://schemas.microsoft.com/office/drawing/2014/main" id="{51B7223B-3F81-FD44-AE56-ED319E33E2F3}"/>
              </a:ext>
            </a:extLst>
          </p:cNvPr>
          <p:cNvSpPr>
            <a:spLocks noChangeAspect="1"/>
          </p:cNvSpPr>
          <p:nvPr/>
        </p:nvSpPr>
        <p:spPr>
          <a:xfrm>
            <a:off x="4696779" y="3016684"/>
            <a:ext cx="896571" cy="896571"/>
          </a:xfrm>
          <a:prstGeom prst="smileyFace">
            <a:avLst/>
          </a:prstGeom>
          <a:solidFill>
            <a:srgbClr val="FFC000">
              <a:alpha val="37000"/>
            </a:srgbClr>
          </a:solidFill>
          <a:ln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Smiley Face 51">
            <a:extLst>
              <a:ext uri="{FF2B5EF4-FFF2-40B4-BE49-F238E27FC236}">
                <a16:creationId xmlns:a16="http://schemas.microsoft.com/office/drawing/2014/main" id="{4F59102F-DB17-4945-8906-653FEEEA7387}"/>
              </a:ext>
            </a:extLst>
          </p:cNvPr>
          <p:cNvSpPr>
            <a:spLocks noChangeAspect="1"/>
          </p:cNvSpPr>
          <p:nvPr/>
        </p:nvSpPr>
        <p:spPr>
          <a:xfrm>
            <a:off x="7330715" y="960869"/>
            <a:ext cx="896571" cy="896571"/>
          </a:xfrm>
          <a:prstGeom prst="smileyFace">
            <a:avLst/>
          </a:prstGeom>
          <a:solidFill>
            <a:srgbClr val="FFC000">
              <a:alpha val="37000"/>
            </a:srgbClr>
          </a:solidFill>
          <a:ln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0338D5-0119-774F-AB2D-9172314859F2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</p:spTree>
    <p:extLst>
      <p:ext uri="{BB962C8B-B14F-4D97-AF65-F5344CB8AC3E}">
        <p14:creationId xmlns:p14="http://schemas.microsoft.com/office/powerpoint/2010/main" val="145297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1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B3DA24-FB7C-F74F-B85A-7F1D14F45B9A}"/>
              </a:ext>
            </a:extLst>
          </p:cNvPr>
          <p:cNvSpPr txBox="1"/>
          <p:nvPr/>
        </p:nvSpPr>
        <p:spPr>
          <a:xfrm>
            <a:off x="6212216" y="944338"/>
            <a:ext cx="1812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/>
              <a:t>W</a:t>
            </a:r>
            <a:r>
              <a:rPr lang="en-US" sz="3200" dirty="0"/>
              <a:t> decay: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A4F3DD-DA5A-9842-87A8-1E9DB0A89B4C}"/>
              </a:ext>
            </a:extLst>
          </p:cNvPr>
          <p:cNvSpPr txBox="1"/>
          <p:nvPr/>
        </p:nvSpPr>
        <p:spPr>
          <a:xfrm>
            <a:off x="1450319" y="949683"/>
            <a:ext cx="2315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/>
              <a:t>Z</a:t>
            </a:r>
            <a:r>
              <a:rPr lang="en-US" sz="3200" dirty="0"/>
              <a:t> decay: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0E7DB15-A00F-AA40-9822-0A245D89FDBD}"/>
                  </a:ext>
                </a:extLst>
              </p:cNvPr>
              <p:cNvSpPr txBox="1"/>
              <p:nvPr/>
            </p:nvSpPr>
            <p:spPr>
              <a:xfrm>
                <a:off x="6513666" y="3566223"/>
                <a:ext cx="5550999" cy="2264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800" dirty="0"/>
                  <a:t> are theoretically equal but hadronic recoil is inherently more difficult to measure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Low pileup (</a:t>
                </a:r>
                <a:r>
                  <a:rPr lang="en-US" sz="2800" i="1" dirty="0" err="1"/>
                  <a:t>μ</a:t>
                </a:r>
                <a:r>
                  <a:rPr lang="en-US" sz="2800" dirty="0"/>
                  <a:t>) environment improves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800" dirty="0"/>
                  <a:t> resolution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0E7DB15-A00F-AA40-9822-0A245D89F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666" y="3566223"/>
                <a:ext cx="5550999" cy="2264081"/>
              </a:xfrm>
              <a:prstGeom prst="rect">
                <a:avLst/>
              </a:prstGeom>
              <a:blipFill>
                <a:blip r:embed="rId2"/>
                <a:stretch>
                  <a:fillRect l="-2059" t="-1676" r="-458" b="-6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0935C-3657-364E-AE82-19E4FF5FFEEC}"/>
              </a:ext>
            </a:extLst>
          </p:cNvPr>
          <p:cNvGrpSpPr/>
          <p:nvPr/>
        </p:nvGrpSpPr>
        <p:grpSpPr>
          <a:xfrm>
            <a:off x="8041905" y="886581"/>
            <a:ext cx="2494522" cy="647406"/>
            <a:chOff x="8064319" y="1008102"/>
            <a:chExt cx="2494522" cy="647406"/>
          </a:xfrm>
        </p:grpSpPr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03CDED89-517D-E540-984D-2074916888A9}"/>
                </a:ext>
              </a:extLst>
            </p:cNvPr>
            <p:cNvSpPr/>
            <p:nvPr/>
          </p:nvSpPr>
          <p:spPr>
            <a:xfrm>
              <a:off x="8064319" y="1008102"/>
              <a:ext cx="2494522" cy="647406"/>
            </a:xfrm>
            <a:prstGeom prst="roundRect">
              <a:avLst/>
            </a:prstGeom>
            <a:solidFill>
              <a:schemeClr val="tx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4FB7796-5CAD-1240-80D8-39427A628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0071" y="1060380"/>
              <a:ext cx="2198874" cy="447446"/>
            </a:xfrm>
            <a:prstGeom prst="rect">
              <a:avLst/>
            </a:prstGeom>
            <a:noFill/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F0BDEB-E5A3-1E4F-B65A-E1A6B61D64C3}"/>
              </a:ext>
            </a:extLst>
          </p:cNvPr>
          <p:cNvGrpSpPr/>
          <p:nvPr/>
        </p:nvGrpSpPr>
        <p:grpSpPr>
          <a:xfrm>
            <a:off x="3144194" y="913023"/>
            <a:ext cx="2315159" cy="647406"/>
            <a:chOff x="3144195" y="1000116"/>
            <a:chExt cx="2315159" cy="647406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5EE187B1-6DC3-3542-A0E1-6F9F23CFEFC3}"/>
                </a:ext>
              </a:extLst>
            </p:cNvPr>
            <p:cNvSpPr/>
            <p:nvPr/>
          </p:nvSpPr>
          <p:spPr>
            <a:xfrm>
              <a:off x="3144195" y="1000116"/>
              <a:ext cx="2315159" cy="647406"/>
            </a:xfrm>
            <a:prstGeom prst="roundRect">
              <a:avLst/>
            </a:prstGeom>
            <a:solidFill>
              <a:schemeClr val="tx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5B1FD33-A7DA-B448-B79F-AAF6D27EB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8096" y="1108396"/>
              <a:ext cx="1847359" cy="399430"/>
            </a:xfrm>
            <a:prstGeom prst="rect">
              <a:avLst/>
            </a:prstGeom>
            <a:noFill/>
          </p:spPr>
        </p:pic>
      </p:grp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347D43C-5D50-E54B-AA78-B89BE793927C}"/>
              </a:ext>
            </a:extLst>
          </p:cNvPr>
          <p:cNvSpPr/>
          <p:nvPr/>
        </p:nvSpPr>
        <p:spPr>
          <a:xfrm>
            <a:off x="1675595" y="1701003"/>
            <a:ext cx="5869413" cy="1343722"/>
          </a:xfrm>
          <a:prstGeom prst="roundRect">
            <a:avLst/>
          </a:prstGeom>
          <a:solidFill>
            <a:schemeClr val="tx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8B0ECDCD-C9BA-E847-98E6-50399151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781" y="-149462"/>
            <a:ext cx="9086108" cy="1325563"/>
          </a:xfrm>
        </p:spPr>
        <p:txBody>
          <a:bodyPr/>
          <a:lstStyle/>
          <a:p>
            <a:pPr algn="ctr"/>
            <a:r>
              <a:rPr lang="en-US" dirty="0"/>
              <a:t>How </a:t>
            </a:r>
            <a:r>
              <a:rPr lang="en-US" i="1" dirty="0"/>
              <a:t>Z</a:t>
            </a:r>
            <a:r>
              <a:rPr lang="en-US" dirty="0"/>
              <a:t> Supports </a:t>
            </a:r>
            <a:r>
              <a:rPr lang="en-US" i="1" dirty="0"/>
              <a:t>W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973366-C89F-EA46-9E1A-B4F40ECFCEDA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5EBD19-9502-C04D-85DC-46BAEE7B6FE5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D8318F6E-78C0-8B41-BF22-16979452C45B}"/>
              </a:ext>
            </a:extLst>
          </p:cNvPr>
          <p:cNvSpPr/>
          <p:nvPr/>
        </p:nvSpPr>
        <p:spPr>
          <a:xfrm>
            <a:off x="7681795" y="1823798"/>
            <a:ext cx="1383366" cy="396888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7D45E4C5-669E-9B44-8E4C-070162371557}"/>
              </a:ext>
            </a:extLst>
          </p:cNvPr>
          <p:cNvSpPr/>
          <p:nvPr/>
        </p:nvSpPr>
        <p:spPr>
          <a:xfrm>
            <a:off x="7681795" y="2515371"/>
            <a:ext cx="1383366" cy="396888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FB5BCA2-2825-554A-94DA-8433A1746C20}"/>
                  </a:ext>
                </a:extLst>
              </p:cNvPr>
              <p:cNvSpPr txBox="1"/>
              <p:nvPr/>
            </p:nvSpPr>
            <p:spPr>
              <a:xfrm>
                <a:off x="9201948" y="2429645"/>
                <a:ext cx="205263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i="1" dirty="0"/>
                  <a:t>W</a:t>
                </a:r>
                <a:r>
                  <a:rPr lang="en-US" sz="3200" dirty="0"/>
                  <a:t> &amp; </a:t>
                </a:r>
                <a:r>
                  <a:rPr lang="en-US" sz="3200" i="1" dirty="0"/>
                  <a:t>Z </a:t>
                </a:r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200" dirty="0"/>
                  <a:t>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FB5BCA2-2825-554A-94DA-8433A1746C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948" y="2429645"/>
                <a:ext cx="2052631" cy="584775"/>
              </a:xfrm>
              <a:prstGeom prst="rect">
                <a:avLst/>
              </a:prstGeom>
              <a:blipFill>
                <a:blip r:embed="rId5"/>
                <a:stretch>
                  <a:fillRect l="-7362" t="-12766" r="-4294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07F3FDD-4591-8B44-8420-D07685172A76}"/>
                  </a:ext>
                </a:extLst>
              </p:cNvPr>
              <p:cNvSpPr txBox="1"/>
              <p:nvPr/>
            </p:nvSpPr>
            <p:spPr>
              <a:xfrm>
                <a:off x="9201948" y="1733126"/>
                <a:ext cx="2052631" cy="6046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Only </a:t>
                </a:r>
                <a:r>
                  <a:rPr lang="en-US" sz="3200" i="1" dirty="0"/>
                  <a:t>Z </a:t>
                </a:r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</m:oMath>
                </a14:m>
                <a:r>
                  <a:rPr lang="en-US" sz="3200" dirty="0"/>
                  <a:t>)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07F3FDD-4591-8B44-8420-D07685172A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948" y="1733126"/>
                <a:ext cx="2052631" cy="604653"/>
              </a:xfrm>
              <a:prstGeom prst="rect">
                <a:avLst/>
              </a:prstGeom>
              <a:blipFill>
                <a:blip r:embed="rId6"/>
                <a:stretch>
                  <a:fillRect l="-7362" t="-8333" r="-6748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1922BF-61AE-864C-B48A-85F9242B403A}"/>
                  </a:ext>
                </a:extLst>
              </p:cNvPr>
              <p:cNvSpPr txBox="1"/>
              <p:nvPr/>
            </p:nvSpPr>
            <p:spPr>
              <a:xfrm>
                <a:off x="721165" y="3201617"/>
                <a:ext cx="38698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</a:rPr>
                  <a:t>Hadronic Recoil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1922BF-61AE-864C-B48A-85F9242B4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165" y="3201617"/>
                <a:ext cx="3869846" cy="523220"/>
              </a:xfrm>
              <a:prstGeom prst="rect">
                <a:avLst/>
              </a:prstGeom>
              <a:blipFill>
                <a:blip r:embed="rId7"/>
                <a:stretch>
                  <a:fillRect l="-3268" t="-1428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8C6D5C5B-E72E-C749-AD66-75262CE2BC55}"/>
              </a:ext>
            </a:extLst>
          </p:cNvPr>
          <p:cNvGrpSpPr/>
          <p:nvPr/>
        </p:nvGrpSpPr>
        <p:grpSpPr>
          <a:xfrm>
            <a:off x="692537" y="3118751"/>
            <a:ext cx="5511452" cy="3320629"/>
            <a:chOff x="692537" y="3118751"/>
            <a:chExt cx="5511452" cy="332062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2A7A51-3149-464D-A672-5469E110FA8B}"/>
                </a:ext>
              </a:extLst>
            </p:cNvPr>
            <p:cNvGrpSpPr/>
            <p:nvPr/>
          </p:nvGrpSpPr>
          <p:grpSpPr>
            <a:xfrm>
              <a:off x="692537" y="3118751"/>
              <a:ext cx="5511452" cy="3320629"/>
              <a:chOff x="125929" y="2398609"/>
              <a:chExt cx="5511452" cy="332062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6C376A8-DC58-F442-AC10-E239DDC45103}"/>
                  </a:ext>
                </a:extLst>
              </p:cNvPr>
              <p:cNvSpPr/>
              <p:nvPr/>
            </p:nvSpPr>
            <p:spPr>
              <a:xfrm>
                <a:off x="125929" y="2398609"/>
                <a:ext cx="5511452" cy="332062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27" name="组合 20">
                <a:extLst>
                  <a:ext uri="{FF2B5EF4-FFF2-40B4-BE49-F238E27FC236}">
                    <a16:creationId xmlns:a16="http://schemas.microsoft.com/office/drawing/2014/main" id="{CD1758D7-FCCD-0E41-B1D3-E2B618BDCB38}"/>
                  </a:ext>
                </a:extLst>
              </p:cNvPr>
              <p:cNvGrpSpPr/>
              <p:nvPr/>
            </p:nvGrpSpPr>
            <p:grpSpPr>
              <a:xfrm>
                <a:off x="544620" y="2402057"/>
                <a:ext cx="4653672" cy="3152130"/>
                <a:chOff x="8610600" y="1151702"/>
                <a:chExt cx="3638924" cy="2360898"/>
              </a:xfrm>
            </p:grpSpPr>
            <p:pic>
              <p:nvPicPr>
                <p:cNvPr id="28" name="图片 21">
                  <a:extLst>
                    <a:ext uri="{FF2B5EF4-FFF2-40B4-BE49-F238E27FC236}">
                      <a16:creationId xmlns:a16="http://schemas.microsoft.com/office/drawing/2014/main" id="{11B64FC8-C3F0-4E4E-8ACB-A0E369D05D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r="2743"/>
                <a:stretch/>
              </p:blipFill>
              <p:spPr>
                <a:xfrm>
                  <a:off x="8610600" y="1151702"/>
                  <a:ext cx="3306429" cy="2360898"/>
                </a:xfrm>
                <a:prstGeom prst="rect">
                  <a:avLst/>
                </a:prstGeom>
              </p:spPr>
            </p:pic>
            <p:sp>
              <p:nvSpPr>
                <p:cNvPr id="29" name="文本框 22">
                  <a:extLst>
                    <a:ext uri="{FF2B5EF4-FFF2-40B4-BE49-F238E27FC236}">
                      <a16:creationId xmlns:a16="http://schemas.microsoft.com/office/drawing/2014/main" id="{7F62BE45-D0FE-B84D-9BF3-2CC1F75AF7F4}"/>
                    </a:ext>
                  </a:extLst>
                </p:cNvPr>
                <p:cNvSpPr txBox="1"/>
                <p:nvPr/>
              </p:nvSpPr>
              <p:spPr>
                <a:xfrm>
                  <a:off x="11564896" y="1570864"/>
                  <a:ext cx="684628" cy="307777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1400" dirty="0"/>
                    <a:t>W/Z</a:t>
                  </a:r>
                  <a:endParaRPr kumimoji="1" lang="zh-CN" altLang="en-US" sz="1400" dirty="0"/>
                </a:p>
              </p:txBody>
            </p: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4357FD1-0045-624A-B34F-271907E40421}"/>
                  </a:ext>
                </a:extLst>
              </p:cNvPr>
              <p:cNvSpPr/>
              <p:nvPr/>
            </p:nvSpPr>
            <p:spPr>
              <a:xfrm>
                <a:off x="3733425" y="3372622"/>
                <a:ext cx="363254" cy="5303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0E9182-BB47-E243-BA68-24D6D0A3F60D}"/>
                </a:ext>
              </a:extLst>
            </p:cNvPr>
            <p:cNvSpPr/>
            <p:nvPr/>
          </p:nvSpPr>
          <p:spPr>
            <a:xfrm>
              <a:off x="1011302" y="4374265"/>
              <a:ext cx="1043961" cy="3403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7166C0-7130-D746-8F60-5D63A01DFC5C}"/>
                  </a:ext>
                </a:extLst>
              </p:cNvPr>
              <p:cNvSpPr txBox="1"/>
              <p:nvPr/>
            </p:nvSpPr>
            <p:spPr>
              <a:xfrm>
                <a:off x="686014" y="3103337"/>
                <a:ext cx="33773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</a:rPr>
                  <a:t>Hadronic Recoil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7166C0-7130-D746-8F60-5D63A01DF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14" y="3103337"/>
                <a:ext cx="3377306" cy="461665"/>
              </a:xfrm>
              <a:prstGeom prst="rect">
                <a:avLst/>
              </a:prstGeom>
              <a:blipFill>
                <a:blip r:embed="rId9"/>
                <a:stretch>
                  <a:fillRect l="-2996" t="-8108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0E13B7D8-AE50-D04F-AA7A-C1D56ED357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6581" y="1764210"/>
            <a:ext cx="5317288" cy="11856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8328037-4A9B-684A-94EF-076FBA311C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56699" y="3637773"/>
            <a:ext cx="824406" cy="43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39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99463D-553F-6C41-8024-0A9B61F61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09892" y="167285"/>
            <a:ext cx="4283852" cy="5967923"/>
          </a:xfrm>
          <a:prstGeom prst="rect">
            <a:avLst/>
          </a:prstGeom>
          <a:ln w="6350">
            <a:solidFill>
              <a:schemeClr val="tx1"/>
            </a:solidFill>
          </a:ln>
          <a:effectLst/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988B094-5468-2F4B-8E3B-637B3A5DE709}"/>
              </a:ext>
            </a:extLst>
          </p:cNvPr>
          <p:cNvSpPr>
            <a:spLocks noChangeAspect="1"/>
          </p:cNvSpPr>
          <p:nvPr/>
        </p:nvSpPr>
        <p:spPr>
          <a:xfrm>
            <a:off x="1176617" y="4242187"/>
            <a:ext cx="448712" cy="448712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4082D67-556D-C446-B647-8518D0750B52}"/>
              </a:ext>
            </a:extLst>
          </p:cNvPr>
          <p:cNvCxnSpPr>
            <a:cxnSpLocks/>
          </p:cNvCxnSpPr>
          <p:nvPr/>
        </p:nvCxnSpPr>
        <p:spPr>
          <a:xfrm flipH="1">
            <a:off x="1465545" y="2430049"/>
            <a:ext cx="388307" cy="172103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CAE5B9E-F839-2141-87CF-6332AE2E6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218" y="984269"/>
            <a:ext cx="5455399" cy="42838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4E538C0-EBAC-1849-B711-EA0A0F5859FF}"/>
                  </a:ext>
                </a:extLst>
              </p:cNvPr>
              <p:cNvSpPr txBox="1"/>
              <p:nvPr/>
            </p:nvSpPr>
            <p:spPr>
              <a:xfrm>
                <a:off x="603336" y="5554564"/>
                <a:ext cx="109853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400" dirty="0"/>
                  <a:t>Fewer proton-proton collisions = cleaner environment = improved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2400" dirty="0"/>
                  <a:t> measurement!</a:t>
                </a:r>
              </a:p>
              <a:p>
                <a:pPr algn="ctr"/>
                <a:r>
                  <a:rPr lang="en-CA" sz="2400" dirty="0"/>
                  <a:t>Downside: reduced statistics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4E538C0-EBAC-1849-B711-EA0A0F585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36" y="5554564"/>
                <a:ext cx="10985326" cy="830997"/>
              </a:xfrm>
              <a:prstGeom prst="rect">
                <a:avLst/>
              </a:prstGeom>
              <a:blipFill>
                <a:blip r:embed="rId5"/>
                <a:stretch>
                  <a:fillRect t="-4478" b="-134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91183DE1-5D46-0F4F-A4E5-186662E8A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5713" y="1881227"/>
            <a:ext cx="1334009" cy="44871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FC8EDA4-31D8-104A-842E-B7BB6FF98D1E}"/>
              </a:ext>
            </a:extLst>
          </p:cNvPr>
          <p:cNvSpPr txBox="1">
            <a:spLocks/>
          </p:cNvSpPr>
          <p:nvPr/>
        </p:nvSpPr>
        <p:spPr>
          <a:xfrm>
            <a:off x="1552945" y="-190343"/>
            <a:ext cx="90861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Low Pileup Environment</a:t>
            </a:r>
            <a:endParaRPr lang="en-US" i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A72979-9697-6B4D-8B18-D300EF66F356}"/>
              </a:ext>
            </a:extLst>
          </p:cNvPr>
          <p:cNvSpPr/>
          <p:nvPr/>
        </p:nvSpPr>
        <p:spPr>
          <a:xfrm>
            <a:off x="841674" y="5268121"/>
            <a:ext cx="482028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>
                <a:hlinkClick r:id="rId7"/>
              </a:rPr>
              <a:t>https://twiki.cern.ch/twiki/bin/view/AtlasPublic/LuminosityPublicResultsRun2</a:t>
            </a:r>
            <a:endParaRPr lang="en-CA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A80B24-0D1B-804E-8D76-BF677D6B688B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562047-C272-9D41-A2EB-B56F2BEA68C8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E909C3-1E1F-344D-8BF1-33D4F5BB0ADE}"/>
              </a:ext>
            </a:extLst>
          </p:cNvPr>
          <p:cNvSpPr/>
          <p:nvPr/>
        </p:nvSpPr>
        <p:spPr>
          <a:xfrm>
            <a:off x="2409300" y="976500"/>
            <a:ext cx="40070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hlinkClick r:id="rId8"/>
              </a:rPr>
              <a:t>https://atlas.web.cern.ch/Atlas/GROUPS/DATAPREPARATION/PublicPlots/2018/DataSummary/figs/mu_2015_2018.pdf</a:t>
            </a:r>
            <a:endParaRPr lang="en-US" sz="600" dirty="0"/>
          </a:p>
          <a:p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07578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F44693-EA24-014F-AAE3-6530BE473DE5}"/>
              </a:ext>
            </a:extLst>
          </p:cNvPr>
          <p:cNvSpPr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rgbClr val="0B80C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5065D-92C3-9C4F-B78D-9D0277F52CC1}"/>
              </a:ext>
            </a:extLst>
          </p:cNvPr>
          <p:cNvSpPr txBox="1"/>
          <p:nvPr/>
        </p:nvSpPr>
        <p:spPr>
          <a:xfrm>
            <a:off x="5145065" y="6488668"/>
            <a:ext cx="190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Ben Davis-Purcell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91988A-F40E-1F43-AAEE-1AE7F1CF5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74721" y="235265"/>
            <a:ext cx="4279305" cy="5961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D1B254-B579-4D4D-98A4-3C04E33E0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37977" y="235266"/>
            <a:ext cx="4279303" cy="59615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A118154D-4580-C448-9C2F-8AAEAF75B69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552947" y="-97677"/>
                <a:ext cx="9086108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Measurement Uncertainties</a:t>
                </a:r>
              </a:p>
            </p:txBody>
          </p:sp>
        </mc:Choice>
        <mc:Fallback xmlns="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A118154D-4580-C448-9C2F-8AAEAF75B6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52947" y="-97677"/>
                <a:ext cx="9086108" cy="1325563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39076B0-C691-3247-8314-D107ED73E9EF}"/>
              </a:ext>
            </a:extLst>
          </p:cNvPr>
          <p:cNvSpPr txBox="1"/>
          <p:nvPr/>
        </p:nvSpPr>
        <p:spPr>
          <a:xfrm>
            <a:off x="-1" y="5624139"/>
            <a:ext cx="1219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600" dirty="0"/>
              <a:t>Only limited by statistics (pink) and luminosity (orange)! Systematic errors total &lt; 1%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02CD7A-D259-BB48-8C17-16827199AE7C}"/>
              </a:ext>
            </a:extLst>
          </p:cNvPr>
          <p:cNvSpPr/>
          <p:nvPr/>
        </p:nvSpPr>
        <p:spPr>
          <a:xfrm>
            <a:off x="7603299" y="1703540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793182-686B-C945-97E7-3B9415E35420}"/>
              </a:ext>
            </a:extLst>
          </p:cNvPr>
          <p:cNvSpPr/>
          <p:nvPr/>
        </p:nvSpPr>
        <p:spPr>
          <a:xfrm>
            <a:off x="1579082" y="1703540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895749-24E8-D742-BA3C-B4E52444694B}"/>
              </a:ext>
            </a:extLst>
          </p:cNvPr>
          <p:cNvSpPr/>
          <p:nvPr/>
        </p:nvSpPr>
        <p:spPr>
          <a:xfrm>
            <a:off x="1352735" y="1543507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F2108F-91F8-E840-9F0F-CDF6976E73E7}"/>
              </a:ext>
            </a:extLst>
          </p:cNvPr>
          <p:cNvSpPr/>
          <p:nvPr/>
        </p:nvSpPr>
        <p:spPr>
          <a:xfrm>
            <a:off x="7389476" y="1558822"/>
            <a:ext cx="751561" cy="16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67EB36-E53D-BC4C-9B41-4704CCE78442}"/>
              </a:ext>
            </a:extLst>
          </p:cNvPr>
          <p:cNvSpPr txBox="1"/>
          <p:nvPr/>
        </p:nvSpPr>
        <p:spPr>
          <a:xfrm>
            <a:off x="1268883" y="1501619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B14AF8-35C5-1C40-A594-B078FECD19B0}"/>
              </a:ext>
            </a:extLst>
          </p:cNvPr>
          <p:cNvSpPr txBox="1"/>
          <p:nvPr/>
        </p:nvSpPr>
        <p:spPr>
          <a:xfrm>
            <a:off x="7314320" y="1505585"/>
            <a:ext cx="1257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work-in-progress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B6C5F93-AA91-9A41-9128-203C1F96E12D}"/>
                  </a:ext>
                </a:extLst>
              </p:cNvPr>
              <p:cNvSpPr txBox="1"/>
              <p:nvPr/>
            </p:nvSpPr>
            <p:spPr>
              <a:xfrm>
                <a:off x="2726665" y="1206674"/>
                <a:ext cx="783996" cy="70429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4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p>
                      </m:sSubSup>
                    </m:oMath>
                  </m:oMathPara>
                </a14:m>
                <a:endParaRPr lang="en-CA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B6C5F93-AA91-9A41-9128-203C1F96E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665" y="1206674"/>
                <a:ext cx="783996" cy="704295"/>
              </a:xfrm>
              <a:prstGeom prst="rect">
                <a:avLst/>
              </a:prstGeom>
              <a:blipFill>
                <a:blip r:embed="rId6"/>
                <a:stretch>
                  <a:fillRect l="-15873" r="-3175" b="-2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B63548-143E-FF44-88D6-DCC3A91B8789}"/>
                  </a:ext>
                </a:extLst>
              </p:cNvPr>
              <p:cNvSpPr txBox="1"/>
              <p:nvPr/>
            </p:nvSpPr>
            <p:spPr>
              <a:xfrm>
                <a:off x="8860320" y="1233861"/>
                <a:ext cx="761234" cy="677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4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CA" sz="4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B63548-143E-FF44-88D6-DCC3A91B8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320" y="1233861"/>
                <a:ext cx="761234" cy="677108"/>
              </a:xfrm>
              <a:prstGeom prst="rect">
                <a:avLst/>
              </a:prstGeom>
              <a:blipFill>
                <a:blip r:embed="rId7"/>
                <a:stretch>
                  <a:fillRect l="-8197" r="-3279" b="-12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A2EC2EC-4749-4A40-9A7E-C33D94E5C8B3}"/>
              </a:ext>
            </a:extLst>
          </p:cNvPr>
          <p:cNvSpPr txBox="1"/>
          <p:nvPr/>
        </p:nvSpPr>
        <p:spPr>
          <a:xfrm>
            <a:off x="0" y="6488668"/>
            <a:ext cx="2087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2021 CAP Congress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CDACFCF-29B8-5B46-AB00-D30FBF196880}"/>
              </a:ext>
            </a:extLst>
          </p:cNvPr>
          <p:cNvSpPr/>
          <p:nvPr/>
        </p:nvSpPr>
        <p:spPr>
          <a:xfrm>
            <a:off x="222739" y="2538939"/>
            <a:ext cx="5638800" cy="2326137"/>
          </a:xfrm>
          <a:prstGeom prst="roundRect">
            <a:avLst>
              <a:gd name="adj" fmla="val 38338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2A3B289-C646-664B-9109-BDA458422A44}"/>
              </a:ext>
            </a:extLst>
          </p:cNvPr>
          <p:cNvSpPr/>
          <p:nvPr/>
        </p:nvSpPr>
        <p:spPr>
          <a:xfrm>
            <a:off x="6330461" y="2522247"/>
            <a:ext cx="5638800" cy="2326137"/>
          </a:xfrm>
          <a:prstGeom prst="roundRect">
            <a:avLst>
              <a:gd name="adj" fmla="val 38338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85BF9A-6657-2A43-8F42-DDCF4D2AA8AE}"/>
              </a:ext>
            </a:extLst>
          </p:cNvPr>
          <p:cNvSpPr txBox="1"/>
          <p:nvPr/>
        </p:nvSpPr>
        <p:spPr>
          <a:xfrm>
            <a:off x="822946" y="4479052"/>
            <a:ext cx="207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All Sys. </a:t>
            </a:r>
            <a:r>
              <a:rPr lang="en-US" b="1" dirty="0" err="1">
                <a:solidFill>
                  <a:srgbClr val="00B050"/>
                </a:solidFill>
              </a:rPr>
              <a:t>Unc</a:t>
            </a:r>
            <a:r>
              <a:rPr lang="en-US" b="1" dirty="0">
                <a:solidFill>
                  <a:srgbClr val="00B050"/>
                </a:solidFill>
              </a:rPr>
              <a:t>. &lt; 1%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07F6DE-DF40-DD4E-871F-D67A541E7DAC}"/>
              </a:ext>
            </a:extLst>
          </p:cNvPr>
          <p:cNvSpPr txBox="1"/>
          <p:nvPr/>
        </p:nvSpPr>
        <p:spPr>
          <a:xfrm>
            <a:off x="6929221" y="4479052"/>
            <a:ext cx="217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All Sys. </a:t>
            </a:r>
            <a:r>
              <a:rPr lang="en-US" b="1" dirty="0" err="1">
                <a:solidFill>
                  <a:srgbClr val="00B050"/>
                </a:solidFill>
              </a:rPr>
              <a:t>Unc</a:t>
            </a:r>
            <a:r>
              <a:rPr lang="en-US" b="1" dirty="0">
                <a:solidFill>
                  <a:srgbClr val="00B050"/>
                </a:solidFill>
              </a:rPr>
              <a:t>. &lt; 1%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5BD433-DE5B-6E40-A410-38230F6396DD}"/>
              </a:ext>
            </a:extLst>
          </p:cNvPr>
          <p:cNvSpPr txBox="1"/>
          <p:nvPr/>
        </p:nvSpPr>
        <p:spPr>
          <a:xfrm>
            <a:off x="11837096" y="6488668"/>
            <a:ext cx="35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74931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8452</TotalTime>
  <Words>1047</Words>
  <Application>Microsoft Macintosh PowerPoint</Application>
  <PresentationFormat>Widescreen</PresentationFormat>
  <Paragraphs>211</Paragraphs>
  <Slides>24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Baghdad</vt:lpstr>
      <vt:lpstr>Calibri</vt:lpstr>
      <vt:lpstr>Calibri Light</vt:lpstr>
      <vt:lpstr>Cambria Math</vt:lpstr>
      <vt:lpstr>Office Theme</vt:lpstr>
      <vt:lpstr>Precision measurement of the Z-boson transverse momentum with the ATLAS detector</vt:lpstr>
      <vt:lpstr>The ATLAS Experiment with the Large Hadron Collider (LHC) at CERN</vt:lpstr>
      <vt:lpstr>Standard Model of Particle Physics</vt:lpstr>
      <vt:lpstr>Z-boson Transverse Momentum (p_T^Z)</vt:lpstr>
      <vt:lpstr>W-boson Mass Measurement (mW)</vt:lpstr>
      <vt:lpstr>Motivation for p_T^Z</vt:lpstr>
      <vt:lpstr>How Z Supports W</vt:lpstr>
      <vt:lpstr>PowerPoint Presentation</vt:lpstr>
      <vt:lpstr>p_T^Z  Measurement Uncertainties</vt:lpstr>
      <vt:lpstr>PowerPoint Presentation</vt:lpstr>
      <vt:lpstr>Summary</vt:lpstr>
      <vt:lpstr>PowerPoint Presentation</vt:lpstr>
      <vt:lpstr>Large Hadron Collider (LHC) at CERN</vt:lpstr>
      <vt:lpstr>The ATLAS Experiment</vt:lpstr>
      <vt:lpstr>PowerPoint Presentation</vt:lpstr>
      <vt:lpstr>Measurement of the Z-boson Transverse Momentum (pTZ)</vt:lpstr>
      <vt:lpstr>Measurement of the Z-boson Transverse Momentum (pTZ)</vt:lpstr>
      <vt:lpstr>Measurement of the Z-boson Transverse Momentum (pTZ)</vt:lpstr>
      <vt:lpstr>Measurement of the Z-boson Transverse Momentum (pTZ)</vt:lpstr>
      <vt:lpstr>Normalized Differential Cross-Section</vt:lpstr>
      <vt:lpstr>PowerPoint Presentation</vt:lpstr>
      <vt:lpstr>Measurement Uncertainties @ 5 TeV</vt:lpstr>
      <vt:lpstr>PowerPoint Presentation</vt:lpstr>
      <vt:lpstr>Normalized Differential Cross-Section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measurement of the Z boson transverse momentum with the ATLAS detector</dc:title>
  <dc:creator>B.R. Davispurcell</dc:creator>
  <cp:lastModifiedBy>B.R. Davispurcell</cp:lastModifiedBy>
  <cp:revision>106</cp:revision>
  <dcterms:created xsi:type="dcterms:W3CDTF">2021-01-26T15:06:49Z</dcterms:created>
  <dcterms:modified xsi:type="dcterms:W3CDTF">2021-06-06T23:10:07Z</dcterms:modified>
</cp:coreProperties>
</file>