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23" r:id="rId3"/>
    <p:sldId id="472" r:id="rId4"/>
    <p:sldId id="500" r:id="rId5"/>
    <p:sldId id="505" r:id="rId6"/>
    <p:sldId id="506" r:id="rId7"/>
    <p:sldId id="507" r:id="rId8"/>
    <p:sldId id="508" r:id="rId9"/>
    <p:sldId id="509" r:id="rId10"/>
    <p:sldId id="468" r:id="rId11"/>
    <p:sldId id="501" r:id="rId12"/>
    <p:sldId id="510" r:id="rId13"/>
    <p:sldId id="504" r:id="rId14"/>
    <p:sldId id="502" r:id="rId15"/>
    <p:sldId id="50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B6AC6-644B-462A-B0CB-9B0029233598}" type="datetimeFigureOut">
              <a:rPr lang="en-CA" smtClean="0"/>
              <a:t>7/16/20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A69F9-B8BA-401B-A7A1-594FC5B5BF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382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87E15-A0CF-46F9-B2CC-D7E1C77DF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4F61B2-14A5-42CD-BE7B-C5F5845AA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3B480-09A9-437A-BA19-3D2AE6217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9FAB6-0DFA-4A1B-BEC3-453CBE2BA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668A3-07D3-4F69-8B00-640FFF96E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5586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0492E-036A-4BF6-8934-F083D9400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10C621-9837-4D5B-A859-CCC1F7576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B1196-0129-4AD4-AC8D-26124B7A1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E2E4B-5E5A-4357-9E24-77E3225F6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6C299-AF2B-4307-BBA6-8CDBFEDCE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486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FB3C80-BC7A-4FD0-9F42-BB0DB69828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64F8C1-5ED0-43BF-8C4B-8CD353A22C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45B3E-8B46-45DD-8CFF-681087F8B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620C8-4792-435A-86B9-987E06712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DE740-11A2-4125-9403-24E7AC7DD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861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34DE5-185F-4097-86DE-E72B9B881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C6700-8180-4D61-B160-097179A93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E2475-A958-4C38-BCB8-E4B468ED9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1A00E-5365-4E2E-A70A-A605D96DB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DC97B-97EE-4B77-8B19-A2B7D366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781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E830D-9E22-4454-A6BB-79C8D694C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C10C7-EB33-4F0E-B7EC-CA0A1D87D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DA9F4-BD6B-43CD-B52E-BE5128959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714A9-797F-4754-AC07-20A26700D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E42BC-108F-4FBA-AB02-454ED6B7E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8808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ACBE5-D0A3-4E09-929F-9F9981582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6C50A-1DB2-4A43-A157-0607D0E4FA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B3127A-AF72-4799-AD1A-20E70A983A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B8208-40FC-46D5-A635-D0AF1EDCF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AC301F-48DF-4ED1-99FB-0779331F7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0CE9E-5765-4573-9C65-7D2A61497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834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C2547-72D3-44D5-B333-B767692F8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082C4-0045-4E68-B830-8EF0AD4AF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63D3FB-FD31-4976-B974-89A8483AFA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EACAA7-BF34-493A-9166-54E2517D5D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3698E8-14CD-4166-8483-C8539BDA35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2DEF9E-9CE5-4E93-91EA-87928305B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5E3AFD-BCD9-406F-847D-49083D623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165F78-5E40-45AD-A4AF-D32F28526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6125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B1CCB-DFDB-4F5A-8148-EBE8888B2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55A231-4B5E-4CB8-9843-C331DC6D3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72A61A-970E-4C1A-9E28-A497D4F82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0CE4EB-74CB-444D-BA78-48137933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951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DD89A-A532-47D2-8C89-3BD0134AB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C2F013-B5F1-4FFE-979D-A5197323C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6B048-DC6F-44EF-AA34-E6C74D4A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0192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84464-0E3E-48FF-9CC1-96C3B0909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51482-19A6-4234-90CC-D99D3AB98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42BF01-32DD-45F2-9316-081004603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022D9-BCB2-4A48-B578-2D236EA38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ADF47-D04E-4B7C-A3A1-6665BC4AF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0D315-8CD8-4123-8AD9-4E44E976F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8006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7443A-C36D-471C-A465-DD892238C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39710E-714F-42DE-9F96-00EE48C6ED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5A6536-3746-49B1-9CE0-4608828EB1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8C458A-07D5-40AD-AD97-9913C20D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D9163-62AE-44C7-B330-213647CB1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93C1D1-D0A7-42FB-9684-561F45DB3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917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3B49CA-829F-4D40-A295-9685ED1A0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802969-B38C-4687-82B2-6ACFC7B3F2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D3235-C1C8-4221-B583-85038212D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3CEA4-CBCD-4F26-B08D-B5DC14D96530}" type="datetimeFigureOut">
              <a:rPr lang="en-CA" smtClean="0"/>
              <a:t>7/16/20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B6F83-E49D-41DD-BFFF-16D750BD3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55630-706B-493D-8942-7400E4B315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DF5F6-9698-4176-951F-B498C7AEE2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5705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280D1-1C66-412C-A19E-61469CA56E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TUCAN EDM</a:t>
            </a:r>
            <a:br>
              <a:rPr lang="en-CA" dirty="0"/>
            </a:br>
            <a:r>
              <a:rPr lang="en-CA" sz="3200" dirty="0"/>
              <a:t>TRIUMF Ultra-Cold Advanced Neutron project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0C12E-1F28-4433-9DED-B63F84A7F0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Jeff Martin</a:t>
            </a:r>
          </a:p>
          <a:p>
            <a:r>
              <a:rPr lang="en-CA" dirty="0"/>
              <a:t>TUCAN Collaboration</a:t>
            </a:r>
          </a:p>
          <a:p>
            <a:r>
              <a:rPr lang="en-CA" dirty="0"/>
              <a:t>IPP Townhall, July 16, 2020</a:t>
            </a:r>
          </a:p>
        </p:txBody>
      </p:sp>
    </p:spTree>
    <p:extLst>
      <p:ext uri="{BB962C8B-B14F-4D97-AF65-F5344CB8AC3E}">
        <p14:creationId xmlns:p14="http://schemas.microsoft.com/office/powerpoint/2010/main" val="1591406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EBBB1-2D10-41C1-852A-E4E211A8B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08894-5D29-44A8-B89D-5854845C0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Strong physics interest with tight constraint placed on CP violation.</a:t>
            </a:r>
          </a:p>
          <a:p>
            <a:r>
              <a:rPr lang="en-CA" dirty="0"/>
              <a:t>Highly competitive field with many new ideas, technologies.</a:t>
            </a:r>
          </a:p>
          <a:p>
            <a:r>
              <a:rPr lang="en-CA" dirty="0"/>
              <a:t>Next generation of experiment aims at 10</a:t>
            </a:r>
            <a:r>
              <a:rPr lang="en-CA" baseline="30000" dirty="0"/>
              <a:t>-27</a:t>
            </a:r>
            <a:r>
              <a:rPr lang="en-CA" dirty="0"/>
              <a:t> e-cm uncertainty, order of magnitude improvement on recent new limit from PSI.</a:t>
            </a:r>
          </a:p>
          <a:p>
            <a:r>
              <a:rPr lang="en-CA" dirty="0"/>
              <a:t>TUCAN has made good progress making first UCN at TRIUMF using unique superfluid helium UCN source</a:t>
            </a:r>
          </a:p>
          <a:p>
            <a:r>
              <a:rPr lang="en-CA" dirty="0"/>
              <a:t>TUCAN source upgrade and EDM experiment installation ongoing, commissioning, running, and analyzing data into the future.</a:t>
            </a:r>
          </a:p>
          <a:p>
            <a:r>
              <a:rPr lang="en-CA" dirty="0"/>
              <a:t>User facility for other projects (neutron lifetime, gravity levels, exotic interactions…), collaborators welcome!</a:t>
            </a:r>
          </a:p>
        </p:txBody>
      </p:sp>
    </p:spTree>
    <p:extLst>
      <p:ext uri="{BB962C8B-B14F-4D97-AF65-F5344CB8AC3E}">
        <p14:creationId xmlns:p14="http://schemas.microsoft.com/office/powerpoint/2010/main" val="904449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F696C-BE0E-46E8-A498-8384E527E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B1865-5992-42D1-80A6-270F125E6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0457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EED4C-18DC-4F70-B1BE-DE9E86D61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TUCAN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77FA7-8736-42EC-A127-3D2D2196C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201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dirty="0"/>
              <a:t>B. Bell</a:t>
            </a:r>
            <a:r>
              <a:rPr lang="en-CA" baseline="30000" dirty="0"/>
              <a:t>1,2</a:t>
            </a:r>
            <a:r>
              <a:rPr lang="en-CA" dirty="0"/>
              <a:t>, C. Bidinosti</a:t>
            </a:r>
            <a:r>
              <a:rPr lang="en-CA" baseline="30000" dirty="0"/>
              <a:t>3</a:t>
            </a:r>
            <a:r>
              <a:rPr lang="en-CA" dirty="0"/>
              <a:t>, C. Davis</a:t>
            </a:r>
            <a:r>
              <a:rPr lang="en-CA" baseline="30000" dirty="0"/>
              <a:t>2</a:t>
            </a:r>
            <a:r>
              <a:rPr lang="en-CA" dirty="0"/>
              <a:t>, B. Franke</a:t>
            </a:r>
            <a:r>
              <a:rPr lang="en-CA" baseline="30000" dirty="0"/>
              <a:t>2,4</a:t>
            </a:r>
            <a:r>
              <a:rPr lang="en-CA" dirty="0"/>
              <a:t>, M. Gericke</a:t>
            </a:r>
            <a:r>
              <a:rPr lang="en-CA" baseline="30000" dirty="0"/>
              <a:t>5</a:t>
            </a:r>
            <a:r>
              <a:rPr lang="en-CA" dirty="0"/>
              <a:t>, P. Giampa</a:t>
            </a:r>
            <a:r>
              <a:rPr lang="en-CA" baseline="30000" dirty="0"/>
              <a:t>2</a:t>
            </a:r>
            <a:r>
              <a:rPr lang="en-CA" dirty="0"/>
              <a:t>,</a:t>
            </a:r>
            <a:br>
              <a:rPr lang="en-CA" dirty="0"/>
            </a:br>
            <a:r>
              <a:rPr lang="en-CA" dirty="0"/>
              <a:t>S. Hansen-Romu</a:t>
            </a:r>
            <a:r>
              <a:rPr lang="en-CA" baseline="30000" dirty="0"/>
              <a:t>5</a:t>
            </a:r>
            <a:r>
              <a:rPr lang="en-CA" dirty="0"/>
              <a:t>, K. Hatanaka</a:t>
            </a:r>
            <a:r>
              <a:rPr lang="en-CA" baseline="30000" dirty="0"/>
              <a:t>6</a:t>
            </a:r>
            <a:r>
              <a:rPr lang="en-CA" dirty="0"/>
              <a:t>, T. Hayamizu</a:t>
            </a:r>
            <a:r>
              <a:rPr lang="en-CA" baseline="30000" dirty="0"/>
              <a:t>7</a:t>
            </a:r>
            <a:r>
              <a:rPr lang="en-CA" dirty="0"/>
              <a:t>, T. Higuchi</a:t>
            </a:r>
            <a:r>
              <a:rPr lang="en-CA" baseline="30000" dirty="0"/>
              <a:t>6</a:t>
            </a:r>
            <a:r>
              <a:rPr lang="en-CA" dirty="0"/>
              <a:t>, G. Ichikawa</a:t>
            </a:r>
            <a:r>
              <a:rPr lang="en-CA" baseline="30000" dirty="0"/>
              <a:t>8</a:t>
            </a:r>
            <a:r>
              <a:rPr lang="en-CA" dirty="0"/>
              <a:t>,</a:t>
            </a:r>
            <a:br>
              <a:rPr lang="en-CA" dirty="0"/>
            </a:br>
            <a:r>
              <a:rPr lang="en-CA" dirty="0"/>
              <a:t>S. Imajo</a:t>
            </a:r>
            <a:r>
              <a:rPr lang="en-CA" baseline="30000" dirty="0"/>
              <a:t>6</a:t>
            </a:r>
            <a:r>
              <a:rPr lang="en-CA" dirty="0"/>
              <a:t>, B. Jamieson</a:t>
            </a:r>
            <a:r>
              <a:rPr lang="en-CA" baseline="30000" dirty="0"/>
              <a:t>3</a:t>
            </a:r>
            <a:r>
              <a:rPr lang="en-CA" dirty="0"/>
              <a:t>, S. Kawasaki</a:t>
            </a:r>
            <a:r>
              <a:rPr lang="en-CA" baseline="30000" dirty="0"/>
              <a:t>8</a:t>
            </a:r>
            <a:r>
              <a:rPr lang="en-CA" dirty="0"/>
              <a:t>, M. Kitaguchi</a:t>
            </a:r>
            <a:r>
              <a:rPr lang="en-CA" baseline="30000" dirty="0"/>
              <a:t>9</a:t>
            </a:r>
            <a:r>
              <a:rPr lang="en-CA" dirty="0"/>
              <a:t>, W. Klassen</a:t>
            </a:r>
            <a:r>
              <a:rPr lang="en-CA" baseline="30000" dirty="0"/>
              <a:t>5</a:t>
            </a:r>
            <a:r>
              <a:rPr lang="en-CA" dirty="0"/>
              <a:t>, A. Konaka</a:t>
            </a:r>
            <a:r>
              <a:rPr lang="en-CA" baseline="30000" dirty="0"/>
              <a:t>2</a:t>
            </a:r>
            <a:r>
              <a:rPr lang="en-CA" dirty="0"/>
              <a:t>,</a:t>
            </a:r>
            <a:br>
              <a:rPr lang="en-CA" dirty="0"/>
            </a:br>
            <a:r>
              <a:rPr lang="en-CA" dirty="0"/>
              <a:t>E. Korkmaz</a:t>
            </a:r>
            <a:r>
              <a:rPr lang="en-CA" baseline="30000" dirty="0"/>
              <a:t>10</a:t>
            </a:r>
            <a:r>
              <a:rPr lang="en-CA" dirty="0"/>
              <a:t>, F. Kuchler</a:t>
            </a:r>
            <a:r>
              <a:rPr lang="en-CA" baseline="30000" dirty="0"/>
              <a:t>2</a:t>
            </a:r>
            <a:r>
              <a:rPr lang="en-CA" dirty="0"/>
              <a:t>, M. Lang</a:t>
            </a:r>
            <a:r>
              <a:rPr lang="en-CA" baseline="30000" dirty="0"/>
              <a:t>5</a:t>
            </a:r>
            <a:r>
              <a:rPr lang="en-CA" dirty="0"/>
              <a:t>, M. Lavvaf</a:t>
            </a:r>
            <a:r>
              <a:rPr lang="en-CA" baseline="30000" dirty="0"/>
              <a:t>5</a:t>
            </a:r>
            <a:r>
              <a:rPr lang="en-CA" dirty="0"/>
              <a:t>, T. Lindner</a:t>
            </a:r>
            <a:r>
              <a:rPr lang="en-CA" baseline="30000" dirty="0"/>
              <a:t>2,3</a:t>
            </a:r>
            <a:r>
              <a:rPr lang="en-CA" dirty="0"/>
              <a:t>, K. Madison</a:t>
            </a:r>
            <a:r>
              <a:rPr lang="en-CA" baseline="30000" dirty="0"/>
              <a:t>4</a:t>
            </a:r>
            <a:r>
              <a:rPr lang="en-CA" dirty="0"/>
              <a:t>,</a:t>
            </a:r>
            <a:br>
              <a:rPr lang="en-CA" dirty="0"/>
            </a:br>
            <a:r>
              <a:rPr lang="en-CA" dirty="0"/>
              <a:t>Y. Makida</a:t>
            </a:r>
            <a:r>
              <a:rPr lang="en-CA" baseline="30000" dirty="0"/>
              <a:t>8</a:t>
            </a:r>
            <a:r>
              <a:rPr lang="en-CA" dirty="0"/>
              <a:t>, R. Mammei</a:t>
            </a:r>
            <a:r>
              <a:rPr lang="en-CA" baseline="30000" dirty="0"/>
              <a:t>3</a:t>
            </a:r>
            <a:r>
              <a:rPr lang="en-CA" dirty="0"/>
              <a:t>, J. Mammei</a:t>
            </a:r>
            <a:r>
              <a:rPr lang="en-CA" baseline="30000" dirty="0"/>
              <a:t>5</a:t>
            </a:r>
            <a:r>
              <a:rPr lang="en-CA" dirty="0"/>
              <a:t>, J. Martin</a:t>
            </a:r>
            <a:r>
              <a:rPr lang="en-CA" baseline="30000" dirty="0"/>
              <a:t>3</a:t>
            </a:r>
            <a:r>
              <a:rPr lang="en-CA" dirty="0"/>
              <a:t>, R. Matsumiya</a:t>
            </a:r>
            <a:r>
              <a:rPr lang="en-CA" baseline="30000" dirty="0"/>
              <a:t>2</a:t>
            </a:r>
            <a:r>
              <a:rPr lang="en-CA" dirty="0"/>
              <a:t>, M. McCrea</a:t>
            </a:r>
            <a:r>
              <a:rPr lang="en-CA" baseline="30000" dirty="0"/>
              <a:t>3</a:t>
            </a:r>
            <a:r>
              <a:rPr lang="en-CA" dirty="0"/>
              <a:t>, </a:t>
            </a:r>
            <a:br>
              <a:rPr lang="en-CA" dirty="0"/>
            </a:br>
            <a:r>
              <a:rPr lang="en-CA" dirty="0"/>
              <a:t>E. Miller</a:t>
            </a:r>
            <a:r>
              <a:rPr lang="en-CA" baseline="30000" dirty="0"/>
              <a:t>4</a:t>
            </a:r>
            <a:r>
              <a:rPr lang="en-CA" dirty="0"/>
              <a:t>, K. Mishima</a:t>
            </a:r>
            <a:r>
              <a:rPr lang="en-CA" baseline="30000" dirty="0"/>
              <a:t>8</a:t>
            </a:r>
            <a:r>
              <a:rPr lang="en-CA" dirty="0"/>
              <a:t>, T. Momose</a:t>
            </a:r>
            <a:r>
              <a:rPr lang="en-CA" baseline="30000" dirty="0"/>
              <a:t>4</a:t>
            </a:r>
            <a:r>
              <a:rPr lang="en-CA" dirty="0"/>
              <a:t>, T. Okamura</a:t>
            </a:r>
            <a:r>
              <a:rPr lang="en-CA" baseline="30000" dirty="0"/>
              <a:t>8</a:t>
            </a:r>
            <a:r>
              <a:rPr lang="en-CA" dirty="0"/>
              <a:t>, H. J. Ong</a:t>
            </a:r>
            <a:r>
              <a:rPr lang="en-CA" baseline="30000" dirty="0"/>
              <a:t>6</a:t>
            </a:r>
            <a:r>
              <a:rPr lang="en-CA" dirty="0"/>
              <a:t>, R. Picker</a:t>
            </a:r>
            <a:r>
              <a:rPr lang="en-CA" baseline="30000" dirty="0"/>
              <a:t>2,11</a:t>
            </a:r>
            <a:r>
              <a:rPr lang="en-CA" dirty="0"/>
              <a:t>,</a:t>
            </a:r>
            <a:br>
              <a:rPr lang="en-CA" dirty="0"/>
            </a:br>
            <a:r>
              <a:rPr lang="en-CA" dirty="0"/>
              <a:t>W. D. Ramsay</a:t>
            </a:r>
            <a:r>
              <a:rPr lang="en-CA" baseline="30000" dirty="0"/>
              <a:t>2</a:t>
            </a:r>
            <a:r>
              <a:rPr lang="en-CA" dirty="0"/>
              <a:t>, W. Schreyer</a:t>
            </a:r>
            <a:r>
              <a:rPr lang="en-CA" baseline="30000" dirty="0"/>
              <a:t>2</a:t>
            </a:r>
            <a:r>
              <a:rPr lang="en-CA" dirty="0"/>
              <a:t>, H. Shimizu</a:t>
            </a:r>
            <a:r>
              <a:rPr lang="en-CA" baseline="30000" dirty="0"/>
              <a:t>9</a:t>
            </a:r>
            <a:r>
              <a:rPr lang="en-CA" dirty="0"/>
              <a:t>, S. Sidhu</a:t>
            </a:r>
            <a:r>
              <a:rPr lang="en-CA" baseline="30000" dirty="0"/>
              <a:t>11,2</a:t>
            </a:r>
            <a:r>
              <a:rPr lang="en-CA" dirty="0"/>
              <a:t>, S. Stargardter</a:t>
            </a:r>
            <a:r>
              <a:rPr lang="en-CA" baseline="30000" dirty="0"/>
              <a:t>5</a:t>
            </a:r>
            <a:r>
              <a:rPr lang="en-CA" dirty="0"/>
              <a:t>,</a:t>
            </a:r>
            <a:br>
              <a:rPr lang="en-CA" dirty="0"/>
            </a:br>
            <a:r>
              <a:rPr lang="en-CA" dirty="0"/>
              <a:t>I. Tanihata</a:t>
            </a:r>
            <a:r>
              <a:rPr lang="en-CA" baseline="30000" dirty="0"/>
              <a:t>6</a:t>
            </a:r>
            <a:r>
              <a:rPr lang="en-CA" dirty="0"/>
              <a:t>, S. Vanbergen</a:t>
            </a:r>
            <a:r>
              <a:rPr lang="en-CA" baseline="30000" dirty="0"/>
              <a:t>4,2</a:t>
            </a:r>
            <a:r>
              <a:rPr lang="en-CA" dirty="0"/>
              <a:t>, W. van Oers</a:t>
            </a:r>
            <a:r>
              <a:rPr lang="en-CA" baseline="30000" dirty="0"/>
              <a:t>2,5</a:t>
            </a:r>
            <a:r>
              <a:rPr lang="en-CA" dirty="0"/>
              <a:t>, Y. Watanabe</a:t>
            </a:r>
            <a:r>
              <a:rPr lang="en-CA" baseline="30000" dirty="0"/>
              <a:t>8</a:t>
            </a:r>
            <a:r>
              <a:rPr lang="en-CA" dirty="0"/>
              <a:t>, N. Yamamoto</a:t>
            </a:r>
            <a:r>
              <a:rPr lang="en-CA" baseline="30000" dirty="0"/>
              <a:t>9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1. McGill, 2. TRIUMF, 3. Winnipeg, 4. UBC, 5. Manitoba, 6. RCNP Osaka,</a:t>
            </a:r>
            <a:br>
              <a:rPr lang="en-CA" dirty="0"/>
            </a:br>
            <a:r>
              <a:rPr lang="en-CA" dirty="0"/>
              <a:t>7. RIKEN, 8. KEK, 9. Nagoya, 10. UNBC, 11. SFU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Spokespeople:  K. Hatanaka (Japan), J. Martin (Canada)</a:t>
            </a:r>
          </a:p>
        </p:txBody>
      </p:sp>
    </p:spTree>
    <p:extLst>
      <p:ext uri="{BB962C8B-B14F-4D97-AF65-F5344CB8AC3E}">
        <p14:creationId xmlns:p14="http://schemas.microsoft.com/office/powerpoint/2010/main" val="3690531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D664BBE-385B-4474-98F9-589432357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0040" y="1430315"/>
            <a:ext cx="6471920" cy="44523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06C8B6-729A-4823-BA52-16185F780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Heritage of EDM’s – how New Physics enters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F8D9B0-6F6D-4106-8C3F-91B9B5A5CBD2}"/>
              </a:ext>
            </a:extLst>
          </p:cNvPr>
          <p:cNvSpPr txBox="1"/>
          <p:nvPr/>
        </p:nvSpPr>
        <p:spPr>
          <a:xfrm>
            <a:off x="934722" y="3656477"/>
            <a:ext cx="2133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</a:t>
            </a:r>
            <a:r>
              <a:rPr lang="en-CA" baseline="-25000" dirty="0"/>
              <a:t>e  </a:t>
            </a:r>
            <a:r>
              <a:rPr lang="en-CA" dirty="0"/>
              <a:t>&lt; 1.1 x 10</a:t>
            </a:r>
            <a:r>
              <a:rPr lang="en-CA" baseline="30000" dirty="0"/>
              <a:t>-29</a:t>
            </a:r>
            <a:r>
              <a:rPr lang="en-CA" dirty="0"/>
              <a:t> e-cm (ACME </a:t>
            </a:r>
            <a:r>
              <a:rPr lang="en-CA" dirty="0" err="1"/>
              <a:t>ThO</a:t>
            </a:r>
            <a:r>
              <a:rPr lang="en-CA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BCC192-DF54-41FC-A564-51C9655153D3}"/>
              </a:ext>
            </a:extLst>
          </p:cNvPr>
          <p:cNvSpPr txBox="1"/>
          <p:nvPr/>
        </p:nvSpPr>
        <p:spPr>
          <a:xfrm>
            <a:off x="9585961" y="3379477"/>
            <a:ext cx="2133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d</a:t>
            </a:r>
            <a:r>
              <a:rPr lang="en-CA" baseline="-25000" dirty="0" err="1"/>
              <a:t>n</a:t>
            </a:r>
            <a:r>
              <a:rPr lang="en-CA" baseline="-25000" dirty="0"/>
              <a:t>  </a:t>
            </a:r>
            <a:r>
              <a:rPr lang="en-CA" dirty="0"/>
              <a:t>&lt; 1.8 x 10</a:t>
            </a:r>
            <a:r>
              <a:rPr lang="en-CA" baseline="30000" dirty="0"/>
              <a:t>-26</a:t>
            </a:r>
            <a:r>
              <a:rPr lang="en-CA" dirty="0"/>
              <a:t> e-cm (PSI </a:t>
            </a:r>
            <a:r>
              <a:rPr lang="en-CA" dirty="0" err="1"/>
              <a:t>nEDM</a:t>
            </a:r>
            <a:r>
              <a:rPr lang="en-CA" dirty="0"/>
              <a:t> collab.)</a:t>
            </a:r>
          </a:p>
          <a:p>
            <a:r>
              <a:rPr lang="en-CA" dirty="0" err="1"/>
              <a:t>d</a:t>
            </a:r>
            <a:r>
              <a:rPr lang="en-CA" baseline="-25000" dirty="0" err="1"/>
              <a:t>n</a:t>
            </a:r>
            <a:r>
              <a:rPr lang="en-CA" baseline="-25000" dirty="0"/>
              <a:t>  </a:t>
            </a:r>
            <a:r>
              <a:rPr lang="en-CA" dirty="0"/>
              <a:t>&lt; 1.6 x 10</a:t>
            </a:r>
            <a:r>
              <a:rPr lang="en-CA" baseline="30000" dirty="0"/>
              <a:t>-26</a:t>
            </a:r>
            <a:r>
              <a:rPr lang="en-CA" dirty="0"/>
              <a:t> e-cm (U. Wash Hg-199)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131E6-29E2-4CA6-AA3E-A8FCE10F3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816" y="5775612"/>
            <a:ext cx="11251384" cy="985969"/>
          </a:xfrm>
        </p:spPr>
        <p:txBody>
          <a:bodyPr>
            <a:normAutofit/>
          </a:bodyPr>
          <a:lstStyle/>
          <a:p>
            <a:r>
              <a:rPr lang="en-CA" sz="1600" dirty="0"/>
              <a:t>Figure:  M. </a:t>
            </a:r>
            <a:r>
              <a:rPr lang="en-CA" sz="1600" dirty="0" err="1"/>
              <a:t>Pospelov</a:t>
            </a:r>
            <a:r>
              <a:rPr lang="en-CA" sz="1600" dirty="0"/>
              <a:t> &amp; A. Ritz, Ann. Phys. </a:t>
            </a:r>
            <a:r>
              <a:rPr lang="en-CA" sz="1600" b="1" dirty="0"/>
              <a:t>318</a:t>
            </a:r>
            <a:r>
              <a:rPr lang="en-CA" sz="1600" dirty="0"/>
              <a:t>, 119 (2005).</a:t>
            </a:r>
          </a:p>
          <a:p>
            <a:r>
              <a:rPr lang="en-CA" sz="1600" dirty="0"/>
              <a:t>See also: </a:t>
            </a:r>
            <a:r>
              <a:rPr lang="en-US" sz="1600" dirty="0"/>
              <a:t> J. Engel, M. Ramsey-</a:t>
            </a:r>
            <a:r>
              <a:rPr lang="en-US" sz="1600" dirty="0" err="1"/>
              <a:t>Musolf</a:t>
            </a:r>
            <a:r>
              <a:rPr lang="en-US" sz="1600" dirty="0"/>
              <a:t>, U. van </a:t>
            </a:r>
            <a:r>
              <a:rPr lang="en-US" sz="1600" dirty="0" err="1"/>
              <a:t>Kolck</a:t>
            </a:r>
            <a:r>
              <a:rPr lang="en-US" sz="1600" dirty="0"/>
              <a:t>, Prog. in Part. and </a:t>
            </a:r>
            <a:r>
              <a:rPr lang="en-US" sz="1600" dirty="0" err="1"/>
              <a:t>Nucl</a:t>
            </a:r>
            <a:r>
              <a:rPr lang="en-US" sz="1600" dirty="0"/>
              <a:t>. Phys. </a:t>
            </a:r>
            <a:r>
              <a:rPr lang="en-US" sz="1600" b="1" dirty="0"/>
              <a:t>71</a:t>
            </a:r>
            <a:r>
              <a:rPr lang="en-US" sz="1600" dirty="0"/>
              <a:t>, 21 (2013).</a:t>
            </a:r>
            <a:br>
              <a:rPr lang="en-US" sz="1600" dirty="0"/>
            </a:br>
            <a:r>
              <a:rPr lang="en-US" sz="1600" dirty="0"/>
              <a:t>	</a:t>
            </a:r>
            <a:r>
              <a:rPr lang="en-CA" sz="1600" dirty="0"/>
              <a:t>T. </a:t>
            </a:r>
            <a:r>
              <a:rPr lang="en-CA" sz="1600" dirty="0" err="1"/>
              <a:t>Chupp</a:t>
            </a:r>
            <a:r>
              <a:rPr lang="en-CA" sz="1600" dirty="0"/>
              <a:t>, P. </a:t>
            </a:r>
            <a:r>
              <a:rPr lang="en-CA" sz="1600" dirty="0" err="1"/>
              <a:t>Fierlinger</a:t>
            </a:r>
            <a:r>
              <a:rPr lang="en-CA" sz="1600" dirty="0"/>
              <a:t>, M. Ramsey-</a:t>
            </a:r>
            <a:r>
              <a:rPr lang="en-CA" sz="1600" dirty="0" err="1"/>
              <a:t>Musolf</a:t>
            </a:r>
            <a:r>
              <a:rPr lang="en-CA" sz="1600" dirty="0"/>
              <a:t>, and J. Singh, </a:t>
            </a:r>
            <a:r>
              <a:rPr lang="da-DK" sz="1600" dirty="0"/>
              <a:t>Rev. Mod. Phys. 91, 015001 </a:t>
            </a:r>
            <a:r>
              <a:rPr lang="en-CA" sz="1600" dirty="0"/>
              <a:t>(2019).</a:t>
            </a:r>
          </a:p>
        </p:txBody>
      </p:sp>
    </p:spTree>
    <p:extLst>
      <p:ext uri="{BB962C8B-B14F-4D97-AF65-F5344CB8AC3E}">
        <p14:creationId xmlns:p14="http://schemas.microsoft.com/office/powerpoint/2010/main" val="1429058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A19F5-5569-40D7-9055-4EE90F839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Planned Neutron EDM Experiments around the 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D6F68-CA9E-4A2F-8124-F8446D349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>
            <a:normAutofit/>
          </a:bodyPr>
          <a:lstStyle/>
          <a:p>
            <a:r>
              <a:rPr lang="en-CA" dirty="0"/>
              <a:t>PSI				spallation so-D</a:t>
            </a:r>
            <a:r>
              <a:rPr lang="en-CA" baseline="-25000" dirty="0"/>
              <a:t>2</a:t>
            </a:r>
            <a:r>
              <a:rPr lang="en-CA" dirty="0"/>
              <a:t>, magnetic fields	analysis/upgrading</a:t>
            </a:r>
          </a:p>
          <a:p>
            <a:r>
              <a:rPr lang="en-CA" dirty="0" err="1"/>
              <a:t>PanEDM</a:t>
            </a:r>
            <a:r>
              <a:rPr lang="en-CA" dirty="0"/>
              <a:t> (ILL/Munich)	reactor He-II, 1</a:t>
            </a:r>
            <a:r>
              <a:rPr lang="en-CA" baseline="30000" dirty="0"/>
              <a:t>st</a:t>
            </a:r>
            <a:r>
              <a:rPr lang="en-CA" dirty="0"/>
              <a:t> MSR			commissioning</a:t>
            </a:r>
          </a:p>
          <a:p>
            <a:r>
              <a:rPr lang="en-CA" dirty="0"/>
              <a:t>ILL/PNPI/</a:t>
            </a:r>
            <a:r>
              <a:rPr lang="en-CA" dirty="0" err="1"/>
              <a:t>Gatchina</a:t>
            </a:r>
            <a:r>
              <a:rPr lang="en-CA" dirty="0"/>
              <a:t>	dual cell, 2</a:t>
            </a:r>
            <a:r>
              <a:rPr lang="en-CA" baseline="30000" dirty="0"/>
              <a:t>nd</a:t>
            </a:r>
            <a:r>
              <a:rPr lang="en-CA" dirty="0"/>
              <a:t> best </a:t>
            </a:r>
            <a:r>
              <a:rPr lang="en-CA" dirty="0" err="1"/>
              <a:t>nEDM</a:t>
            </a:r>
            <a:r>
              <a:rPr lang="en-CA" dirty="0"/>
              <a:t> </a:t>
            </a:r>
            <a:r>
              <a:rPr lang="en-CA" dirty="0" err="1"/>
              <a:t>meas’t</a:t>
            </a:r>
            <a:r>
              <a:rPr lang="en-CA" dirty="0"/>
              <a:t>		upgrading</a:t>
            </a:r>
          </a:p>
          <a:p>
            <a:r>
              <a:rPr lang="en-CA" dirty="0"/>
              <a:t>LANL			spallation so-D</a:t>
            </a:r>
            <a:r>
              <a:rPr lang="en-CA" baseline="-25000" dirty="0"/>
              <a:t>2</a:t>
            </a:r>
            <a:r>
              <a:rPr lang="en-CA" dirty="0"/>
              <a:t> UCN source		2021-</a:t>
            </a:r>
          </a:p>
          <a:p>
            <a:r>
              <a:rPr lang="en-CA" dirty="0"/>
              <a:t>TUCAN (Japan/Canada)	spallation He-II, MSR			upgrading, 2022-</a:t>
            </a:r>
          </a:p>
          <a:p>
            <a:r>
              <a:rPr lang="en-CA" dirty="0">
                <a:solidFill>
                  <a:srgbClr val="00B050"/>
                </a:solidFill>
              </a:rPr>
              <a:t>SNS				fully cryogenic source/experiment	2023-</a:t>
            </a:r>
          </a:p>
          <a:p>
            <a:r>
              <a:rPr lang="en-CA" dirty="0">
                <a:solidFill>
                  <a:schemeClr val="accent1">
                    <a:lumMod val="75000"/>
                  </a:schemeClr>
                </a:solidFill>
              </a:rPr>
              <a:t>ILL/ESS n-beam		intense pulsed neutron beam		R&amp;D, 2025-</a:t>
            </a:r>
          </a:p>
          <a:p>
            <a:r>
              <a:rPr lang="en-CA" dirty="0">
                <a:solidFill>
                  <a:schemeClr val="accent1">
                    <a:lumMod val="75000"/>
                  </a:schemeClr>
                </a:solidFill>
              </a:rPr>
              <a:t>J-PARC crystal		high E in crystal				R&amp;D</a:t>
            </a:r>
          </a:p>
        </p:txBody>
      </p:sp>
    </p:spTree>
    <p:extLst>
      <p:ext uri="{BB962C8B-B14F-4D97-AF65-F5344CB8AC3E}">
        <p14:creationId xmlns:p14="http://schemas.microsoft.com/office/powerpoint/2010/main" val="651472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/>
              <a:t>Survey of UCN Sources Worldwide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7498246"/>
              </p:ext>
            </p:extLst>
          </p:nvPr>
        </p:nvGraphicFramePr>
        <p:xfrm>
          <a:off x="1981200" y="1600200"/>
          <a:ext cx="8229600" cy="4449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Place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Neutrons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UCN</a:t>
                      </a:r>
                      <a:r>
                        <a:rPr lang="en-CA" sz="1800" baseline="0" dirty="0"/>
                        <a:t> converter</a:t>
                      </a:r>
                      <a:endParaRPr lang="en-CA" sz="18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Status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ILL</a:t>
                      </a:r>
                    </a:p>
                  </a:txBody>
                  <a:tcPr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Reactor, CN</a:t>
                      </a:r>
                    </a:p>
                  </a:txBody>
                  <a:tcPr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Turbine</a:t>
                      </a:r>
                    </a:p>
                  </a:txBody>
                  <a:tcPr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Running</a:t>
                      </a:r>
                    </a:p>
                  </a:txBody>
                  <a:tcPr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J-PARC</a:t>
                      </a:r>
                    </a:p>
                  </a:txBody>
                  <a:tcPr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Spallation</a:t>
                      </a:r>
                    </a:p>
                  </a:txBody>
                  <a:tcPr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Doppler shifter</a:t>
                      </a:r>
                    </a:p>
                  </a:txBody>
                  <a:tcPr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Running</a:t>
                      </a:r>
                    </a:p>
                  </a:txBody>
                  <a:tcPr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ILL SUN-2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Reactor,</a:t>
                      </a:r>
                      <a:r>
                        <a:rPr lang="en-CA" sz="1800" baseline="0" dirty="0"/>
                        <a:t> CN</a:t>
                      </a:r>
                      <a:endParaRPr lang="en-CA" sz="1800" dirty="0"/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Superfluid </a:t>
                      </a:r>
                      <a:r>
                        <a:rPr lang="en-CA" sz="1800" baseline="0" dirty="0"/>
                        <a:t>He</a:t>
                      </a:r>
                      <a:endParaRPr lang="en-CA" sz="1800" dirty="0"/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Running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ILL </a:t>
                      </a:r>
                      <a:r>
                        <a:rPr lang="en-CA" sz="1800" dirty="0" err="1"/>
                        <a:t>SuperSUN</a:t>
                      </a:r>
                      <a:endParaRPr lang="en-CA" sz="1800" dirty="0"/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Reactor, CN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Superfluid </a:t>
                      </a:r>
                      <a:r>
                        <a:rPr lang="en-CA" sz="1800" baseline="0" dirty="0"/>
                        <a:t>He</a:t>
                      </a:r>
                      <a:endParaRPr lang="en-CA" sz="1800" dirty="0"/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Future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>
                          <a:solidFill>
                            <a:srgbClr val="FF0000"/>
                          </a:solidFill>
                        </a:rPr>
                        <a:t>RCNP/KEK/TRIUMF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>
                          <a:solidFill>
                            <a:srgbClr val="FF0000"/>
                          </a:solidFill>
                        </a:rPr>
                        <a:t>Spallation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>
                          <a:solidFill>
                            <a:srgbClr val="FF0000"/>
                          </a:solidFill>
                        </a:rPr>
                        <a:t>Superfluid</a:t>
                      </a:r>
                      <a:r>
                        <a:rPr lang="en-CA" sz="1800" baseline="0" dirty="0">
                          <a:solidFill>
                            <a:srgbClr val="FF0000"/>
                          </a:solidFill>
                        </a:rPr>
                        <a:t> He</a:t>
                      </a:r>
                      <a:endParaRPr lang="en-CA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>
                          <a:solidFill>
                            <a:srgbClr val="FF0000"/>
                          </a:solidFill>
                        </a:rPr>
                        <a:t>Running/Upgrading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 err="1"/>
                        <a:t>Gatchina</a:t>
                      </a:r>
                      <a:r>
                        <a:rPr lang="en-CA" sz="1800" baseline="0" dirty="0"/>
                        <a:t> WWR-M</a:t>
                      </a:r>
                      <a:endParaRPr lang="en-CA" sz="1800" dirty="0"/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Reactor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Superfluid He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Future</a:t>
                      </a:r>
                    </a:p>
                  </a:txBody>
                  <a:tcPr marT="45717" marB="4571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LANL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Spallation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Solid</a:t>
                      </a:r>
                      <a:r>
                        <a:rPr lang="en-CA" sz="1800" baseline="0" dirty="0"/>
                        <a:t> D2</a:t>
                      </a:r>
                      <a:endParaRPr lang="en-CA" sz="1800" dirty="0"/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Running/Upgrading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Mainz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Reactor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Solid D2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Running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PSI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Spallation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Solid D2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Running/Upgrading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NCSU </a:t>
                      </a:r>
                      <a:r>
                        <a:rPr lang="en-CA" sz="1800" dirty="0" err="1"/>
                        <a:t>Pulstar</a:t>
                      </a:r>
                      <a:endParaRPr lang="en-CA" sz="1800" dirty="0"/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Reactor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Solid</a:t>
                      </a:r>
                      <a:r>
                        <a:rPr lang="en-CA" sz="1800" baseline="0" dirty="0"/>
                        <a:t> D2</a:t>
                      </a:r>
                      <a:endParaRPr lang="en-CA" sz="1800" dirty="0"/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Installing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14">
                <a:tc>
                  <a:txBody>
                    <a:bodyPr/>
                    <a:lstStyle/>
                    <a:p>
                      <a:r>
                        <a:rPr lang="en-CA" sz="1800" dirty="0"/>
                        <a:t>FRM-II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Reactor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Solid D2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Future</a:t>
                      </a:r>
                    </a:p>
                  </a:txBody>
                  <a:tcPr marT="45717" marB="45717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355649" y="6049968"/>
            <a:ext cx="748070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srgbClr val="FF0000"/>
                </a:solidFill>
                <a:cs typeface="Arial" panose="020B0604020202020204" pitchFamily="34" charset="0"/>
              </a:rPr>
              <a:t>KEK-TRIUMF combination of spallation target and superfluid helium is unique.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srgbClr val="FF0000"/>
                </a:solidFill>
                <a:cs typeface="Arial" panose="020B0604020202020204" pitchFamily="34" charset="0"/>
              </a:rPr>
              <a:t>Upgrade schedule is competitive with other leading sources of UCN.</a:t>
            </a:r>
          </a:p>
        </p:txBody>
      </p:sp>
    </p:spTree>
    <p:extLst>
      <p:ext uri="{BB962C8B-B14F-4D97-AF65-F5344CB8AC3E}">
        <p14:creationId xmlns:p14="http://schemas.microsoft.com/office/powerpoint/2010/main" val="4030310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444" y="2323732"/>
            <a:ext cx="5499556" cy="268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Physics of Neutron Electric Dipole Moment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567" y="1825623"/>
            <a:ext cx="11223321" cy="4900853"/>
          </a:xfrm>
        </p:spPr>
        <p:txBody>
          <a:bodyPr>
            <a:normAutofit/>
          </a:bodyPr>
          <a:lstStyle/>
          <a:p>
            <a:r>
              <a:rPr lang="en-CA" dirty="0"/>
              <a:t>Search for new sources of CP violation beyond the standard model.</a:t>
            </a:r>
          </a:p>
          <a:p>
            <a:r>
              <a:rPr lang="en-CA" dirty="0"/>
              <a:t>Motivated by:</a:t>
            </a:r>
          </a:p>
          <a:p>
            <a:pPr lvl="1"/>
            <a:r>
              <a:rPr lang="en-CA" dirty="0"/>
              <a:t>SUSY CP problem / new </a:t>
            </a:r>
            <a:r>
              <a:rPr lang="en-CA" dirty="0" err="1"/>
              <a:t>TeV</a:t>
            </a:r>
            <a:r>
              <a:rPr lang="en-CA" dirty="0"/>
              <a:t>-scale physics</a:t>
            </a:r>
          </a:p>
          <a:p>
            <a:pPr lvl="1"/>
            <a:r>
              <a:rPr lang="en-CA" dirty="0"/>
              <a:t>Baryogenesis scenarios, e.g. electroweak</a:t>
            </a:r>
            <a:br>
              <a:rPr lang="en-CA" dirty="0"/>
            </a:br>
            <a:r>
              <a:rPr lang="en-CA" dirty="0"/>
              <a:t>baryogenesis</a:t>
            </a:r>
          </a:p>
          <a:p>
            <a:pPr lvl="1"/>
            <a:r>
              <a:rPr lang="en-CA" dirty="0"/>
              <a:t>Strong CP problem / Peccei-Quinn, axions</a:t>
            </a:r>
          </a:p>
          <a:p>
            <a:r>
              <a:rPr lang="en-CA" dirty="0"/>
              <a:t>Ancillary measurements:</a:t>
            </a:r>
          </a:p>
          <a:p>
            <a:pPr lvl="1"/>
            <a:r>
              <a:rPr lang="en-CA" dirty="0"/>
              <a:t>Precision clock comparison (</a:t>
            </a:r>
            <a:r>
              <a:rPr lang="en-CA" dirty="0" err="1"/>
              <a:t>axionlike</a:t>
            </a:r>
            <a:r>
              <a:rPr lang="en-CA" dirty="0"/>
              <a:t> particles, Lorentz violation,</a:t>
            </a:r>
            <a:br>
              <a:rPr lang="en-CA" dirty="0"/>
            </a:br>
            <a:r>
              <a:rPr lang="en-CA" dirty="0"/>
              <a:t>background cosmic field, …)</a:t>
            </a:r>
          </a:p>
          <a:p>
            <a:pPr lvl="1"/>
            <a:r>
              <a:rPr lang="en-CA" dirty="0"/>
              <a:t>Time-dependent EDM’s (</a:t>
            </a:r>
            <a:r>
              <a:rPr lang="en-CA" dirty="0" err="1"/>
              <a:t>axionlike</a:t>
            </a:r>
            <a:r>
              <a:rPr lang="en-CA" dirty="0"/>
              <a:t> dark matter)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60AE27-2137-4ED0-A3CD-B14BE7751E04}"/>
              </a:ext>
            </a:extLst>
          </p:cNvPr>
          <p:cNvSpPr/>
          <p:nvPr/>
        </p:nvSpPr>
        <p:spPr>
          <a:xfrm>
            <a:off x="484339" y="6177372"/>
            <a:ext cx="11281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800" dirty="0">
                <a:solidFill>
                  <a:srgbClr val="FF0000"/>
                </a:solidFill>
              </a:rPr>
              <a:t>Frequency measurement requiring lots of neutrons and stable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265111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dirty="0"/>
              <a:t>Neutron EDM – experimental status</a:t>
            </a:r>
            <a:br>
              <a:rPr lang="en-CA" altLang="en-US" dirty="0"/>
            </a:br>
            <a:r>
              <a:rPr lang="en-CA" altLang="en-US" dirty="0"/>
              <a:t>and TUCAN goal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838201" y="1818640"/>
            <a:ext cx="7155094" cy="4086963"/>
          </a:xfrm>
        </p:spPr>
        <p:txBody>
          <a:bodyPr>
            <a:normAutofit fontScale="85000" lnSpcReduction="10000"/>
          </a:bodyPr>
          <a:lstStyle/>
          <a:p>
            <a:r>
              <a:rPr lang="en-CA" altLang="en-US" dirty="0"/>
              <a:t>New result for free neutrons:</a:t>
            </a:r>
            <a:br>
              <a:rPr lang="en-CA" altLang="en-US" dirty="0"/>
            </a:br>
            <a:r>
              <a:rPr lang="en-CA" altLang="en-US" dirty="0"/>
              <a:t>	</a:t>
            </a:r>
            <a:r>
              <a:rPr lang="en-CA" altLang="en-US" i="1" dirty="0" err="1"/>
              <a:t>d</a:t>
            </a:r>
            <a:r>
              <a:rPr lang="en-CA" altLang="en-US" i="1" baseline="-25000" dirty="0" err="1"/>
              <a:t>n</a:t>
            </a:r>
            <a:r>
              <a:rPr lang="en-CA" altLang="en-US" dirty="0"/>
              <a:t> &lt; 1.8 x 10</a:t>
            </a:r>
            <a:r>
              <a:rPr lang="en-CA" altLang="en-US" baseline="30000" dirty="0"/>
              <a:t>-26</a:t>
            </a:r>
            <a:r>
              <a:rPr lang="en-CA" altLang="en-US" dirty="0"/>
              <a:t> e-cm (90% </a:t>
            </a:r>
            <a:r>
              <a:rPr lang="en-CA" altLang="en-US" dirty="0" err="1"/>
              <a:t>c.l.</a:t>
            </a:r>
            <a:r>
              <a:rPr lang="en-CA" altLang="en-US" dirty="0"/>
              <a:t>)</a:t>
            </a:r>
          </a:p>
          <a:p>
            <a:pPr lvl="1"/>
            <a:r>
              <a:rPr lang="en-CA" altLang="en-US" dirty="0"/>
              <a:t>PSI </a:t>
            </a:r>
            <a:r>
              <a:rPr lang="en-CA" altLang="en-US" dirty="0" err="1"/>
              <a:t>nEDM</a:t>
            </a:r>
            <a:r>
              <a:rPr lang="en-CA" altLang="en-US" dirty="0"/>
              <a:t> experiment, C. Abel et al., </a:t>
            </a:r>
            <a:r>
              <a:rPr lang="nb-NO" dirty="0"/>
              <a:t>Phys. Rev. Lett. </a:t>
            </a:r>
            <a:r>
              <a:rPr lang="en-CA" dirty="0"/>
              <a:t>124, 081803 (2020).</a:t>
            </a:r>
            <a:endParaRPr lang="en-CA" altLang="en-US" dirty="0"/>
          </a:p>
          <a:p>
            <a:r>
              <a:rPr lang="en-CA" altLang="en-US" dirty="0"/>
              <a:t>Many groups pursuing </a:t>
            </a:r>
            <a:r>
              <a:rPr lang="el-GR" altLang="en-US" i="1" dirty="0"/>
              <a:t>δ</a:t>
            </a:r>
            <a:r>
              <a:rPr lang="en-CA" altLang="en-US" i="1" dirty="0" err="1"/>
              <a:t>d</a:t>
            </a:r>
            <a:r>
              <a:rPr lang="en-CA" altLang="en-US" i="1" baseline="-25000" dirty="0" err="1"/>
              <a:t>n</a:t>
            </a:r>
            <a:r>
              <a:rPr lang="en-CA" altLang="en-US" i="1" baseline="-25000" dirty="0"/>
              <a:t> </a:t>
            </a:r>
            <a:r>
              <a:rPr lang="en-CA" altLang="en-US" i="1" dirty="0"/>
              <a:t>~ </a:t>
            </a:r>
            <a:r>
              <a:rPr lang="en-CA" altLang="en-US" dirty="0"/>
              <a:t>10</a:t>
            </a:r>
            <a:r>
              <a:rPr lang="en-CA" altLang="en-US" baseline="30000" dirty="0"/>
              <a:t>-27</a:t>
            </a:r>
            <a:r>
              <a:rPr lang="en-CA" altLang="en-US" dirty="0"/>
              <a:t> e-cm measurement as next step (TUCAN goal).  (See backup slides for list of EDM experiments and UCN sources.)</a:t>
            </a:r>
          </a:p>
          <a:p>
            <a:r>
              <a:rPr lang="en-CA" altLang="en-US" dirty="0"/>
              <a:t>Main unique features of TUCAN:</a:t>
            </a:r>
          </a:p>
          <a:p>
            <a:pPr lvl="1"/>
            <a:r>
              <a:rPr lang="en-CA" altLang="en-US" dirty="0"/>
              <a:t>Spallation driven, superfluid helium source – unique combination</a:t>
            </a:r>
          </a:p>
          <a:p>
            <a:pPr lvl="1"/>
            <a:r>
              <a:rPr lang="en-CA" altLang="en-US" dirty="0"/>
              <a:t>Room-temperature EDM apparatus using dual measurement cell in MSR, unique ideas in magnetometry, coils, possible </a:t>
            </a:r>
            <a:r>
              <a:rPr lang="en-CA" altLang="en-US" dirty="0" err="1"/>
              <a:t>Xe</a:t>
            </a:r>
            <a:r>
              <a:rPr lang="en-CA" altLang="en-US" dirty="0"/>
              <a:t> comagnetometer, …</a:t>
            </a:r>
          </a:p>
          <a:p>
            <a:endParaRPr lang="en-CA" altLang="en-US" dirty="0"/>
          </a:p>
          <a:p>
            <a:endParaRPr lang="en-CA" altLang="en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3B3390CA-C45E-46F4-9F52-EB1AF7E4C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7532" y="3764824"/>
            <a:ext cx="3957733" cy="256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188A27-E244-40C9-A017-8C7862023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8590889" y="1299092"/>
            <a:ext cx="2911018" cy="246573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9374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5EA59-B06A-4BFD-B2BE-C1639A9C3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3202086"/>
            <a:ext cx="6060430" cy="3578843"/>
          </a:xfrm>
        </p:spPr>
        <p:txBody>
          <a:bodyPr>
            <a:normAutofit fontScale="92500" lnSpcReduction="10000"/>
          </a:bodyPr>
          <a:lstStyle/>
          <a:p>
            <a:r>
              <a:rPr lang="en-CA" dirty="0"/>
              <a:t>UCN source prototype operated at TRIUMF</a:t>
            </a:r>
          </a:p>
          <a:p>
            <a:pPr lvl="1"/>
            <a:r>
              <a:rPr lang="en-CA" dirty="0"/>
              <a:t>TUCAN Collab., PRC 99, 025503 (2019).</a:t>
            </a:r>
          </a:p>
          <a:p>
            <a:r>
              <a:rPr lang="en-CA" dirty="0"/>
              <a:t>Proton beamline in operation</a:t>
            </a:r>
          </a:p>
          <a:p>
            <a:pPr lvl="1"/>
            <a:r>
              <a:rPr lang="en-CA" dirty="0"/>
              <a:t>TUCAN Collab., NIM A 927, 101 (2019).</a:t>
            </a:r>
          </a:p>
          <a:p>
            <a:pPr lvl="1"/>
            <a:r>
              <a:rPr lang="en-CA" dirty="0"/>
              <a:t>TUCAN Collab., PRAB 22, 102401 (2019).</a:t>
            </a:r>
          </a:p>
          <a:p>
            <a:r>
              <a:rPr lang="en-CA" dirty="0"/>
              <a:t>Technical papers on neutron moderation, magnetic fields, sensors, </a:t>
            </a:r>
            <a:r>
              <a:rPr lang="en-CA" dirty="0" err="1"/>
              <a:t>comagnetometry</a:t>
            </a:r>
            <a:r>
              <a:rPr lang="en-CA" dirty="0"/>
              <a:t>, UCN detectors.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FD6674-CC36-4543-8FA1-DF603428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711" y="515991"/>
            <a:ext cx="7622529" cy="227494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5383A63-ED29-4963-9F2C-1FC0B4EC3907}"/>
              </a:ext>
            </a:extLst>
          </p:cNvPr>
          <p:cNvCxnSpPr>
            <a:cxnSpLocks/>
          </p:cNvCxnSpPr>
          <p:nvPr/>
        </p:nvCxnSpPr>
        <p:spPr>
          <a:xfrm>
            <a:off x="2903242" y="2513648"/>
            <a:ext cx="1300469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0930E7D-49E3-4D78-B9E6-C23A242F771E}"/>
              </a:ext>
            </a:extLst>
          </p:cNvPr>
          <p:cNvSpPr txBox="1"/>
          <p:nvPr/>
        </p:nvSpPr>
        <p:spPr>
          <a:xfrm>
            <a:off x="3017531" y="2052769"/>
            <a:ext cx="143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protons</a:t>
            </a:r>
          </a:p>
        </p:txBody>
      </p:sp>
      <p:pic>
        <p:nvPicPr>
          <p:cNvPr id="17" name="Picture 16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B15BFDC8-D952-4CB8-8911-065B315F44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158" y="1693650"/>
            <a:ext cx="1123700" cy="11193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B435C2-24A0-4DF9-B005-5BCF83771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190" y="2737932"/>
            <a:ext cx="2490560" cy="2160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9C404B-9619-46E9-BCBF-184CBF13C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Recent highlights</a:t>
            </a:r>
          </a:p>
        </p:txBody>
      </p:sp>
      <p:pic>
        <p:nvPicPr>
          <p:cNvPr id="13" name="Picture 12" descr="A picture containing table&#10;&#10;Description automatically generated">
            <a:extLst>
              <a:ext uri="{FF2B5EF4-FFF2-40B4-BE49-F238E27FC236}">
                <a16:creationId xmlns:a16="http://schemas.microsoft.com/office/drawing/2014/main" id="{F1777C65-4C70-4BE5-B31E-30D1BF3995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463" y="4991507"/>
            <a:ext cx="4130777" cy="17114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098DC5-2392-4804-B211-4E9B094030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5288" y="2737931"/>
            <a:ext cx="3028756" cy="216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527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6106E-56F7-4B03-934F-A0ECF3654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Plans for next five years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9E4F4-3CBE-4EEF-B919-95F3B864B9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7676" y="1366463"/>
            <a:ext cx="5732124" cy="4810500"/>
          </a:xfrm>
        </p:spPr>
        <p:txBody>
          <a:bodyPr/>
          <a:lstStyle/>
          <a:p>
            <a:r>
              <a:rPr lang="en-CA" dirty="0"/>
              <a:t>2021-22:  UCN source installation and commissioning</a:t>
            </a:r>
          </a:p>
          <a:p>
            <a:r>
              <a:rPr lang="en-CA" dirty="0"/>
              <a:t>2022:  MSR installation, begin precision magnetometry in situ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A99DA04-C270-4AC9-9897-2598B7B4C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66463"/>
            <a:ext cx="5677836" cy="4810500"/>
          </a:xfrm>
        </p:spPr>
        <p:txBody>
          <a:bodyPr/>
          <a:lstStyle/>
          <a:p>
            <a:r>
              <a:rPr lang="en-CA" dirty="0"/>
              <a:t>2023:  </a:t>
            </a:r>
            <a:r>
              <a:rPr lang="en-CA" dirty="0" err="1"/>
              <a:t>nEDM</a:t>
            </a:r>
            <a:r>
              <a:rPr lang="en-CA" dirty="0"/>
              <a:t> commissioning, thereafter data-taking</a:t>
            </a:r>
          </a:p>
          <a:p>
            <a:r>
              <a:rPr lang="en-CA" dirty="0"/>
              <a:t>Helium liquefaction upgrade in Meson Hall needed to reach full sensitivity</a:t>
            </a:r>
          </a:p>
        </p:txBody>
      </p:sp>
      <p:pic>
        <p:nvPicPr>
          <p:cNvPr id="5" name="Picture 4" descr="A picture containing table, sitting, boat, computer&#10;&#10;Description automatically generated">
            <a:extLst>
              <a:ext uri="{FF2B5EF4-FFF2-40B4-BE49-F238E27FC236}">
                <a16:creationId xmlns:a16="http://schemas.microsoft.com/office/drawing/2014/main" id="{ED6981CC-8194-4055-B12E-290594BED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733" y="2964890"/>
            <a:ext cx="6214267" cy="3870716"/>
          </a:xfrm>
          <a:prstGeom prst="rect">
            <a:avLst/>
          </a:prstGeom>
        </p:spPr>
      </p:pic>
      <p:pic>
        <p:nvPicPr>
          <p:cNvPr id="7" name="Picture 6" descr="A picture containing sitting&#10;&#10;Description automatically generated">
            <a:extLst>
              <a:ext uri="{FF2B5EF4-FFF2-40B4-BE49-F238E27FC236}">
                <a16:creationId xmlns:a16="http://schemas.microsoft.com/office/drawing/2014/main" id="{98335139-F29F-4BEC-84CF-490741A94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97" y="2681618"/>
            <a:ext cx="6117369" cy="349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528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949D5-788F-4712-A828-61A34675A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Collaboration, budgetary, and HQP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370F4-3FD5-4D62-9052-38E808EADD9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Japan-Canada collaboration</a:t>
            </a:r>
          </a:p>
          <a:p>
            <a:r>
              <a:rPr lang="en-CA" dirty="0"/>
              <a:t>Source upgrades and EDM experiment funded by CFI IF 2017 award and JSPS (and TRIUMF, provinces, industry in-kind)</a:t>
            </a:r>
          </a:p>
          <a:p>
            <a:r>
              <a:rPr lang="en-CA" dirty="0"/>
              <a:t>14 NSERC cosignatories, 5.95 FTE</a:t>
            </a:r>
          </a:p>
          <a:p>
            <a:pPr lvl="1"/>
            <a:r>
              <a:rPr lang="en-CA" dirty="0"/>
              <a:t>$550k/</a:t>
            </a:r>
            <a:r>
              <a:rPr lang="en-CA" dirty="0" err="1"/>
              <a:t>yr</a:t>
            </a:r>
            <a:r>
              <a:rPr lang="en-CA" dirty="0"/>
              <a:t> from NSERC SAPES</a:t>
            </a:r>
          </a:p>
          <a:p>
            <a:pPr lvl="1"/>
            <a:r>
              <a:rPr lang="en-CA" dirty="0"/>
              <a:t>$101k/</a:t>
            </a:r>
            <a:r>
              <a:rPr lang="en-CA" dirty="0" err="1"/>
              <a:t>yr</a:t>
            </a:r>
            <a:r>
              <a:rPr lang="en-CA" dirty="0"/>
              <a:t> from CRC Tier 1 award (till 2025)</a:t>
            </a:r>
          </a:p>
          <a:p>
            <a:pPr lvl="1"/>
            <a:r>
              <a:rPr lang="en-CA" dirty="0"/>
              <a:t>Supports 4 PDF and 8 grad students, constrained travel.</a:t>
            </a:r>
          </a:p>
          <a:p>
            <a:r>
              <a:rPr lang="en-CA" dirty="0"/>
              <a:t>Ideal support would allow 5 PDF and 14 grad students, and travel.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F8372-0CDA-40B2-A8B8-47F4A16E40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3309803"/>
            <a:ext cx="5181600" cy="4351338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Supportive environment for women, Indigenous students</a:t>
            </a:r>
          </a:p>
          <a:p>
            <a:r>
              <a:rPr lang="en-CA" dirty="0"/>
              <a:t>Examples:</a:t>
            </a:r>
          </a:p>
          <a:p>
            <a:pPr lvl="1"/>
            <a:r>
              <a:rPr lang="en-CA" dirty="0"/>
              <a:t>B. Franke supervision/support of women students, TRIUMF role in promoting diversity and hiring women scientists.</a:t>
            </a:r>
          </a:p>
          <a:p>
            <a:pPr lvl="1"/>
            <a:r>
              <a:rPr lang="en-CA" dirty="0"/>
              <a:t>Winnipeg supervision of Indigenous students, development of new Indigenous programs, university-wide priority of “Indigenization”</a:t>
            </a:r>
          </a:p>
        </p:txBody>
      </p:sp>
      <p:pic>
        <p:nvPicPr>
          <p:cNvPr id="6" name="Picture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1DEB9F12-1B8C-4EBA-8CEB-8DF2AA33E1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" t="16329" r="6717" b="46817"/>
          <a:stretch/>
        </p:blipFill>
        <p:spPr>
          <a:xfrm>
            <a:off x="6019800" y="1690688"/>
            <a:ext cx="5866542" cy="160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9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0DDC8-B4FC-4F3D-836E-9E48D21B0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Plans for 2027-36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DB787-D442-49A9-B366-DBFC4E7F5D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66029"/>
            <a:ext cx="5181600" cy="4351338"/>
          </a:xfrm>
        </p:spPr>
        <p:txBody>
          <a:bodyPr>
            <a:normAutofit/>
          </a:bodyPr>
          <a:lstStyle/>
          <a:p>
            <a:r>
              <a:rPr lang="en-CA" dirty="0"/>
              <a:t>EDM data analysis and possible additional data taking</a:t>
            </a:r>
          </a:p>
          <a:p>
            <a:r>
              <a:rPr lang="en-CA" dirty="0"/>
              <a:t>Upgrades to UCN source or EDM experiment</a:t>
            </a:r>
          </a:p>
          <a:p>
            <a:pPr lvl="1"/>
            <a:r>
              <a:rPr lang="en-CA" dirty="0"/>
              <a:t>E.g. </a:t>
            </a:r>
            <a:r>
              <a:rPr lang="en-CA" dirty="0" err="1"/>
              <a:t>Xe</a:t>
            </a:r>
            <a:r>
              <a:rPr lang="en-CA" dirty="0"/>
              <a:t> comagnetometer</a:t>
            </a:r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E5D17D-C667-4CEE-B0AE-FF2A0D87E9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3677756"/>
            <a:ext cx="5181600" cy="2815119"/>
          </a:xfrm>
        </p:spPr>
        <p:txBody>
          <a:bodyPr>
            <a:normAutofit/>
          </a:bodyPr>
          <a:lstStyle/>
          <a:p>
            <a:r>
              <a:rPr lang="en-CA" dirty="0"/>
              <a:t>UCN source designed as user facility with second port available for other experiments:</a:t>
            </a:r>
          </a:p>
          <a:p>
            <a:pPr lvl="1"/>
            <a:r>
              <a:rPr lang="en-CA" dirty="0"/>
              <a:t>Neutron lifetime puzzle</a:t>
            </a:r>
          </a:p>
          <a:p>
            <a:pPr lvl="1"/>
            <a:r>
              <a:rPr lang="en-CA" dirty="0"/>
              <a:t>Neutron gravity levels experiment</a:t>
            </a:r>
          </a:p>
          <a:p>
            <a:pPr lvl="1"/>
            <a:r>
              <a:rPr lang="en-CA" dirty="0"/>
              <a:t>Exotic interactions</a:t>
            </a:r>
          </a:p>
          <a:p>
            <a:pPr lvl="1"/>
            <a:r>
              <a:rPr lang="en-CA" dirty="0"/>
              <a:t>Bring your ideas!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A40914-9437-4318-98E8-35DFE581A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25625"/>
            <a:ext cx="5979033" cy="4124996"/>
          </a:xfrm>
          <a:prstGeom prst="rect">
            <a:avLst/>
          </a:prstGeom>
        </p:spPr>
      </p:pic>
      <p:sp>
        <p:nvSpPr>
          <p:cNvPr id="7" name="Parallelogram 6">
            <a:extLst>
              <a:ext uri="{FF2B5EF4-FFF2-40B4-BE49-F238E27FC236}">
                <a16:creationId xmlns:a16="http://schemas.microsoft.com/office/drawing/2014/main" id="{D47174DA-1D4A-478C-9EF8-C4D8C96AFCEB}"/>
              </a:ext>
            </a:extLst>
          </p:cNvPr>
          <p:cNvSpPr/>
          <p:nvPr/>
        </p:nvSpPr>
        <p:spPr>
          <a:xfrm rot="20304561" flipH="1">
            <a:off x="8708298" y="2883906"/>
            <a:ext cx="1669310" cy="646880"/>
          </a:xfrm>
          <a:prstGeom prst="parallelogram">
            <a:avLst>
              <a:gd name="adj" fmla="val 14611"/>
            </a:avLst>
          </a:prstGeom>
          <a:solidFill>
            <a:srgbClr val="FBE5D6">
              <a:alpha val="3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User space</a:t>
            </a:r>
          </a:p>
        </p:txBody>
      </p:sp>
    </p:spTree>
    <p:extLst>
      <p:ext uri="{BB962C8B-B14F-4D97-AF65-F5344CB8AC3E}">
        <p14:creationId xmlns:p14="http://schemas.microsoft.com/office/powerpoint/2010/main" val="3686345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E1887-3590-4408-B528-871B75A7F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Broader societal impacts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023A2-9041-400D-A3D1-A4A4F64DEE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Technology development and training in:</a:t>
            </a:r>
          </a:p>
          <a:p>
            <a:pPr lvl="1"/>
            <a:r>
              <a:rPr lang="en-CA" dirty="0"/>
              <a:t>Beamline </a:t>
            </a:r>
            <a:r>
              <a:rPr lang="en-US" dirty="0"/>
              <a:t>design, target design</a:t>
            </a:r>
          </a:p>
          <a:p>
            <a:pPr lvl="1"/>
            <a:r>
              <a:rPr lang="en-US" dirty="0"/>
              <a:t>neutron physics, neutron and radiation detectors, cryogenics</a:t>
            </a:r>
          </a:p>
          <a:p>
            <a:pPr lvl="1"/>
            <a:r>
              <a:rPr lang="en-US" dirty="0"/>
              <a:t>magnetometry, low-field NMR, laser physics</a:t>
            </a:r>
          </a:p>
          <a:p>
            <a:pPr lvl="1"/>
            <a:r>
              <a:rPr lang="en-US" dirty="0"/>
              <a:t>high-voltage design</a:t>
            </a:r>
          </a:p>
          <a:p>
            <a:pPr lvl="1"/>
            <a:r>
              <a:rPr lang="en-US" dirty="0"/>
              <a:t>data-acquisition systems, and computer </a:t>
            </a:r>
            <a:r>
              <a:rPr lang="en-CA" dirty="0"/>
              <a:t>simulation.</a:t>
            </a:r>
          </a:p>
        </p:txBody>
      </p:sp>
      <p:pic>
        <p:nvPicPr>
          <p:cNvPr id="6" name="Content Placeholder 5" descr="A person standing in a kitchen preparing food&#10;&#10;Description automatically generated">
            <a:extLst>
              <a:ext uri="{FF2B5EF4-FFF2-40B4-BE49-F238E27FC236}">
                <a16:creationId xmlns:a16="http://schemas.microsoft.com/office/drawing/2014/main" id="{F4BF8751-1EE1-4A39-9E81-D4AE17279E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9" t="26077" r="15970" b="45589"/>
          <a:stretch/>
        </p:blipFill>
        <p:spPr>
          <a:xfrm>
            <a:off x="5967534" y="3995450"/>
            <a:ext cx="2900892" cy="1721176"/>
          </a:xfrm>
        </p:spPr>
      </p:pic>
      <p:pic>
        <p:nvPicPr>
          <p:cNvPr id="8" name="Picture 7" descr="A person sitting at a table in front of a computer&#10;&#10;Description automatically generated">
            <a:extLst>
              <a:ext uri="{FF2B5EF4-FFF2-40B4-BE49-F238E27FC236}">
                <a16:creationId xmlns:a16="http://schemas.microsoft.com/office/drawing/2014/main" id="{B7A732A4-1B96-4F49-A62F-B3CA3BAFAC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381" y="3573875"/>
            <a:ext cx="3007611" cy="2149439"/>
          </a:xfrm>
          <a:prstGeom prst="rect">
            <a:avLst/>
          </a:prstGeom>
        </p:spPr>
      </p:pic>
      <p:pic>
        <p:nvPicPr>
          <p:cNvPr id="10" name="Picture 9" descr="A person standing next to a fence&#10;&#10;Description automatically generated">
            <a:extLst>
              <a:ext uri="{FF2B5EF4-FFF2-40B4-BE49-F238E27FC236}">
                <a16:creationId xmlns:a16="http://schemas.microsoft.com/office/drawing/2014/main" id="{8F586D70-7E6A-4195-BC95-B972E0DCC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534" y="1966945"/>
            <a:ext cx="2900892" cy="1934665"/>
          </a:xfrm>
          <a:prstGeom prst="rect">
            <a:avLst/>
          </a:prstGeom>
        </p:spPr>
      </p:pic>
      <p:pic>
        <p:nvPicPr>
          <p:cNvPr id="12" name="Picture 11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A3268A28-6A32-4402-847B-08B498B6D38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17" b="50158"/>
          <a:stretch/>
        </p:blipFill>
        <p:spPr>
          <a:xfrm flipH="1">
            <a:off x="8936381" y="1952021"/>
            <a:ext cx="3120825" cy="158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07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3D7F4-5918-415C-AA8F-7CF8A494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Opportunities for collaboration, and physical distancing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71A3E-46FC-42BD-B4B8-02DA79C30E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5032375"/>
          </a:xfrm>
        </p:spPr>
        <p:txBody>
          <a:bodyPr>
            <a:normAutofit fontScale="85000" lnSpcReduction="20000"/>
          </a:bodyPr>
          <a:lstStyle/>
          <a:p>
            <a:r>
              <a:rPr lang="en-CA" dirty="0"/>
              <a:t>Based on examples from R&amp;D, there are many opportunities for university involvement:</a:t>
            </a:r>
          </a:p>
          <a:p>
            <a:pPr lvl="1"/>
            <a:r>
              <a:rPr lang="en-CA" dirty="0"/>
              <a:t>UCN detector development and testing (Winnipeg, Manitoba)</a:t>
            </a:r>
          </a:p>
          <a:p>
            <a:pPr lvl="1"/>
            <a:r>
              <a:rPr lang="en-CA" dirty="0"/>
              <a:t>UCN source cryogenics (Winnipeg, Manitoba)</a:t>
            </a:r>
          </a:p>
          <a:p>
            <a:pPr lvl="1"/>
            <a:r>
              <a:rPr lang="en-CA" dirty="0"/>
              <a:t>UCN guide coating facility (Winnipeg)</a:t>
            </a:r>
          </a:p>
          <a:p>
            <a:pPr lvl="1"/>
            <a:r>
              <a:rPr lang="en-CA" dirty="0"/>
              <a:t>CN experiment analysis (Winnipeg, KEK)</a:t>
            </a:r>
          </a:p>
          <a:p>
            <a:pPr lvl="1"/>
            <a:r>
              <a:rPr lang="en-CA" dirty="0"/>
              <a:t>Hg comagnetometer development (UBC)</a:t>
            </a:r>
          </a:p>
          <a:p>
            <a:pPr lvl="1"/>
            <a:r>
              <a:rPr lang="en-CA" dirty="0"/>
              <a:t>Cs magnetometer development and testing (Winnipeg, Manitoba)</a:t>
            </a:r>
          </a:p>
          <a:p>
            <a:pPr lvl="1"/>
            <a:r>
              <a:rPr lang="en-CA" dirty="0"/>
              <a:t>Internal coil design (Winnipeg, Manitoba)</a:t>
            </a:r>
          </a:p>
          <a:p>
            <a:pPr lvl="1"/>
            <a:r>
              <a:rPr lang="en-CA" dirty="0"/>
              <a:t>External coil design (RCNP Osaka)</a:t>
            </a:r>
          </a:p>
          <a:p>
            <a:pPr lvl="1"/>
            <a:r>
              <a:rPr lang="en-CA" dirty="0"/>
              <a:t>Beam physics and magnetic mapping (UBC students)</a:t>
            </a:r>
          </a:p>
          <a:p>
            <a:r>
              <a:rPr lang="en-CA" dirty="0"/>
              <a:t>Each has students and/or university-based PDF/RA involved.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F47D3-CE76-49B4-8B81-105DAA893A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49836"/>
          </a:xfrm>
        </p:spPr>
        <p:txBody>
          <a:bodyPr>
            <a:normAutofit fontScale="85000" lnSpcReduction="20000"/>
          </a:bodyPr>
          <a:lstStyle/>
          <a:p>
            <a:r>
              <a:rPr lang="en-CA" dirty="0"/>
              <a:t>Running at TRIUMF:</a:t>
            </a:r>
          </a:p>
          <a:p>
            <a:pPr lvl="1"/>
            <a:r>
              <a:rPr lang="en-CA" dirty="0"/>
              <a:t>Ran the prototype UCN source one month per year 2017-2019.</a:t>
            </a:r>
          </a:p>
          <a:p>
            <a:pPr lvl="1"/>
            <a:r>
              <a:rPr lang="en-CA" dirty="0"/>
              <a:t>Cryogenic testing of the UCN source upgrade at TRIUMF over the next two years.  Expect two PhD’s (UBC, Manitoba) focused on cryogenic aspects.</a:t>
            </a:r>
          </a:p>
          <a:p>
            <a:pPr lvl="1"/>
            <a:r>
              <a:rPr lang="en-CA" dirty="0"/>
              <a:t>UCN production from upgraded source 2022.</a:t>
            </a:r>
          </a:p>
          <a:p>
            <a:pPr lvl="1"/>
            <a:r>
              <a:rPr lang="en-CA" dirty="0"/>
              <a:t>Magnetically shielded room installed 2022 will serve as focal point for magnetic and sensor testing.</a:t>
            </a:r>
          </a:p>
          <a:p>
            <a:pPr lvl="1"/>
            <a:r>
              <a:rPr lang="en-CA" dirty="0"/>
              <a:t>EDM commissioning/running 2023 and beyond.</a:t>
            </a:r>
          </a:p>
          <a:p>
            <a:pPr lvl="1"/>
            <a:r>
              <a:rPr lang="en-CA" dirty="0"/>
              <a:t>Future projects.</a:t>
            </a:r>
          </a:p>
          <a:p>
            <a:r>
              <a:rPr lang="en-CA" dirty="0"/>
              <a:t>Good opportunity to get involved now in local particle physics project at TRIUMF.</a:t>
            </a:r>
          </a:p>
        </p:txBody>
      </p:sp>
    </p:spTree>
    <p:extLst>
      <p:ext uri="{BB962C8B-B14F-4D97-AF65-F5344CB8AC3E}">
        <p14:creationId xmlns:p14="http://schemas.microsoft.com/office/powerpoint/2010/main" val="355249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1442</Words>
  <Application>Microsoft Office PowerPoint</Application>
  <PresentationFormat>Widescreen</PresentationFormat>
  <Paragraphs>163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TUCAN EDM TRIUMF Ultra-Cold Advanced Neutron project</vt:lpstr>
      <vt:lpstr>Physics of Neutron Electric Dipole Moment</vt:lpstr>
      <vt:lpstr>Neutron EDM – experimental status and TUCAN goal</vt:lpstr>
      <vt:lpstr>Recent highlights</vt:lpstr>
      <vt:lpstr>Plans for next five years</vt:lpstr>
      <vt:lpstr>Collaboration, budgetary, and HQP</vt:lpstr>
      <vt:lpstr>Plans for 2027-36</vt:lpstr>
      <vt:lpstr>Broader societal impacts</vt:lpstr>
      <vt:lpstr>Opportunities for collaboration, and physical distancing</vt:lpstr>
      <vt:lpstr>Conclusions</vt:lpstr>
      <vt:lpstr>Backups</vt:lpstr>
      <vt:lpstr>TUCAN Collaboration</vt:lpstr>
      <vt:lpstr>Heritage of EDM’s – how New Physics enters</vt:lpstr>
      <vt:lpstr>Planned Neutron EDM Experiments around the World</vt:lpstr>
      <vt:lpstr>Survey of UCN Sources Worldwide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TUCAN EDM TRIUMF Ultra-Cold Advanced Neutron project</dc:title>
  <dc:creator>Jeffery Martin</dc:creator>
  <cp:lastModifiedBy>Jeffery Martin</cp:lastModifiedBy>
  <cp:revision>36</cp:revision>
  <dcterms:created xsi:type="dcterms:W3CDTF">2019-08-14T00:54:02Z</dcterms:created>
  <dcterms:modified xsi:type="dcterms:W3CDTF">2020-07-16T17:17:47Z</dcterms:modified>
</cp:coreProperties>
</file>