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1202" r:id="rId2"/>
    <p:sldId id="1206" r:id="rId3"/>
    <p:sldId id="1208" r:id="rId4"/>
    <p:sldId id="1212" r:id="rId5"/>
    <p:sldId id="1209" r:id="rId6"/>
    <p:sldId id="1210" r:id="rId7"/>
    <p:sldId id="256" r:id="rId8"/>
    <p:sldId id="1201" r:id="rId9"/>
    <p:sldId id="1213" r:id="rId10"/>
    <p:sldId id="1204" r:id="rId11"/>
    <p:sldId id="1205" r:id="rId12"/>
    <p:sldId id="1203" r:id="rId13"/>
    <p:sldId id="1211" r:id="rId14"/>
    <p:sldId id="120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FAAEDC-A335-3A47-89A2-BCD0938D440C}" v="49" dt="2020-06-11T19:23:42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brice Retiere" userId="61b3ffde-a1df-4255-a2dd-4ef800072d56" providerId="ADAL" clId="{06FAAEDC-A335-3A47-89A2-BCD0938D440C}"/>
    <pc:docChg chg="custSel addSld delSld modSld sldOrd">
      <pc:chgData name="Fabrice Retiere" userId="61b3ffde-a1df-4255-a2dd-4ef800072d56" providerId="ADAL" clId="{06FAAEDC-A335-3A47-89A2-BCD0938D440C}" dt="2020-06-11T19:23:53.401" v="4848" actId="20577"/>
      <pc:docMkLst>
        <pc:docMk/>
      </pc:docMkLst>
      <pc:sldChg chg="del">
        <pc:chgData name="Fabrice Retiere" userId="61b3ffde-a1df-4255-a2dd-4ef800072d56" providerId="ADAL" clId="{06FAAEDC-A335-3A47-89A2-BCD0938D440C}" dt="2020-06-02T20:53:07.481" v="312" actId="2696"/>
        <pc:sldMkLst>
          <pc:docMk/>
          <pc:sldMk cId="2466715317" sldId="569"/>
        </pc:sldMkLst>
      </pc:sldChg>
      <pc:sldChg chg="del">
        <pc:chgData name="Fabrice Retiere" userId="61b3ffde-a1df-4255-a2dd-4ef800072d56" providerId="ADAL" clId="{06FAAEDC-A335-3A47-89A2-BCD0938D440C}" dt="2020-06-02T20:53:09.668" v="313" actId="2696"/>
        <pc:sldMkLst>
          <pc:docMk/>
          <pc:sldMk cId="1051217062" sldId="571"/>
        </pc:sldMkLst>
      </pc:sldChg>
      <pc:sldChg chg="addSp delSp modSp">
        <pc:chgData name="Fabrice Retiere" userId="61b3ffde-a1df-4255-a2dd-4ef800072d56" providerId="ADAL" clId="{06FAAEDC-A335-3A47-89A2-BCD0938D440C}" dt="2020-06-11T19:23:53.401" v="4848" actId="20577"/>
        <pc:sldMkLst>
          <pc:docMk/>
          <pc:sldMk cId="2548066876" sldId="1202"/>
        </pc:sldMkLst>
        <pc:spChg chg="mod">
          <ac:chgData name="Fabrice Retiere" userId="61b3ffde-a1df-4255-a2dd-4ef800072d56" providerId="ADAL" clId="{06FAAEDC-A335-3A47-89A2-BCD0938D440C}" dt="2020-06-11T19:23:53.401" v="4848" actId="20577"/>
          <ac:spMkLst>
            <pc:docMk/>
            <pc:sldMk cId="2548066876" sldId="1202"/>
            <ac:spMk id="4" creationId="{E82E2768-94FB-7B47-8A1B-46EA751BB66A}"/>
          </ac:spMkLst>
        </pc:spChg>
        <pc:cxnChg chg="add del">
          <ac:chgData name="Fabrice Retiere" userId="61b3ffde-a1df-4255-a2dd-4ef800072d56" providerId="ADAL" clId="{06FAAEDC-A335-3A47-89A2-BCD0938D440C}" dt="2020-06-02T22:28:47.356" v="4018" actId="478"/>
          <ac:cxnSpMkLst>
            <pc:docMk/>
            <pc:sldMk cId="2548066876" sldId="1202"/>
            <ac:cxnSpMk id="5" creationId="{8715C765-0F6D-7A48-82D3-7028A74108C9}"/>
          </ac:cxnSpMkLst>
        </pc:cxnChg>
      </pc:sldChg>
      <pc:sldChg chg="modSp ord">
        <pc:chgData name="Fabrice Retiere" userId="61b3ffde-a1df-4255-a2dd-4ef800072d56" providerId="ADAL" clId="{06FAAEDC-A335-3A47-89A2-BCD0938D440C}" dt="2020-06-02T22:13:54.816" v="3044" actId="20577"/>
        <pc:sldMkLst>
          <pc:docMk/>
          <pc:sldMk cId="4183507691" sldId="1203"/>
        </pc:sldMkLst>
        <pc:spChg chg="mod">
          <ac:chgData name="Fabrice Retiere" userId="61b3ffde-a1df-4255-a2dd-4ef800072d56" providerId="ADAL" clId="{06FAAEDC-A335-3A47-89A2-BCD0938D440C}" dt="2020-06-02T22:13:54.816" v="3044" actId="20577"/>
          <ac:spMkLst>
            <pc:docMk/>
            <pc:sldMk cId="4183507691" sldId="1203"/>
            <ac:spMk id="2" creationId="{E96CD8C5-7AA2-264A-B7B3-B1BD77CA15CC}"/>
          </ac:spMkLst>
        </pc:spChg>
        <pc:spChg chg="mod">
          <ac:chgData name="Fabrice Retiere" userId="61b3ffde-a1df-4255-a2dd-4ef800072d56" providerId="ADAL" clId="{06FAAEDC-A335-3A47-89A2-BCD0938D440C}" dt="2020-06-02T21:57:33.775" v="3033" actId="20577"/>
          <ac:spMkLst>
            <pc:docMk/>
            <pc:sldMk cId="4183507691" sldId="1203"/>
            <ac:spMk id="3" creationId="{17E662EE-1D1B-A544-88EE-66DE0FD4EE61}"/>
          </ac:spMkLst>
        </pc:spChg>
      </pc:sldChg>
      <pc:sldChg chg="addSp delSp modSp mod modClrScheme chgLayout">
        <pc:chgData name="Fabrice Retiere" userId="61b3ffde-a1df-4255-a2dd-4ef800072d56" providerId="ADAL" clId="{06FAAEDC-A335-3A47-89A2-BCD0938D440C}" dt="2020-06-02T21:47:36.562" v="2303" actId="1076"/>
        <pc:sldMkLst>
          <pc:docMk/>
          <pc:sldMk cId="2052206094" sldId="1204"/>
        </pc:sldMkLst>
        <pc:spChg chg="mod ord">
          <ac:chgData name="Fabrice Retiere" userId="61b3ffde-a1df-4255-a2dd-4ef800072d56" providerId="ADAL" clId="{06FAAEDC-A335-3A47-89A2-BCD0938D440C}" dt="2020-06-02T21:03:12.537" v="1140" actId="700"/>
          <ac:spMkLst>
            <pc:docMk/>
            <pc:sldMk cId="2052206094" sldId="1204"/>
            <ac:spMk id="2" creationId="{2A62B089-D36C-BB47-A402-0A58FFAE4C69}"/>
          </ac:spMkLst>
        </pc:spChg>
        <pc:spChg chg="mod ord">
          <ac:chgData name="Fabrice Retiere" userId="61b3ffde-a1df-4255-a2dd-4ef800072d56" providerId="ADAL" clId="{06FAAEDC-A335-3A47-89A2-BCD0938D440C}" dt="2020-06-02T21:46:00.774" v="2146" actId="20577"/>
          <ac:spMkLst>
            <pc:docMk/>
            <pc:sldMk cId="2052206094" sldId="1204"/>
            <ac:spMk id="3" creationId="{207FFAFD-575A-5D4F-8CEA-3D6B9E4DAF4D}"/>
          </ac:spMkLst>
        </pc:spChg>
        <pc:spChg chg="add mod ord">
          <ac:chgData name="Fabrice Retiere" userId="61b3ffde-a1df-4255-a2dd-4ef800072d56" providerId="ADAL" clId="{06FAAEDC-A335-3A47-89A2-BCD0938D440C}" dt="2020-06-02T21:45:21.262" v="2112" actId="27636"/>
          <ac:spMkLst>
            <pc:docMk/>
            <pc:sldMk cId="2052206094" sldId="1204"/>
            <ac:spMk id="4" creationId="{B54ECC6B-0CF6-7442-B887-626FD31C1E20}"/>
          </ac:spMkLst>
        </pc:spChg>
        <pc:spChg chg="add mod">
          <ac:chgData name="Fabrice Retiere" userId="61b3ffde-a1df-4255-a2dd-4ef800072d56" providerId="ADAL" clId="{06FAAEDC-A335-3A47-89A2-BCD0938D440C}" dt="2020-06-02T21:47:36.562" v="2303" actId="1076"/>
          <ac:spMkLst>
            <pc:docMk/>
            <pc:sldMk cId="2052206094" sldId="1204"/>
            <ac:spMk id="5" creationId="{1C2E1F33-28E1-114D-870E-1EE3524F3A2F}"/>
          </ac:spMkLst>
        </pc:spChg>
        <pc:graphicFrameChg chg="del mod">
          <ac:chgData name="Fabrice Retiere" userId="61b3ffde-a1df-4255-a2dd-4ef800072d56" providerId="ADAL" clId="{06FAAEDC-A335-3A47-89A2-BCD0938D440C}" dt="2020-06-02T21:44:52.533" v="2050" actId="478"/>
          <ac:graphicFrameMkLst>
            <pc:docMk/>
            <pc:sldMk cId="2052206094" sldId="1204"/>
            <ac:graphicFrameMk id="7" creationId="{D52A966B-E7C7-654B-AA34-F410B7269329}"/>
          </ac:graphicFrameMkLst>
        </pc:graphicFrameChg>
      </pc:sldChg>
      <pc:sldChg chg="modSp">
        <pc:chgData name="Fabrice Retiere" userId="61b3ffde-a1df-4255-a2dd-4ef800072d56" providerId="ADAL" clId="{06FAAEDC-A335-3A47-89A2-BCD0938D440C}" dt="2020-06-02T21:54:09.597" v="2849" actId="1076"/>
        <pc:sldMkLst>
          <pc:docMk/>
          <pc:sldMk cId="1249387063" sldId="1205"/>
        </pc:sldMkLst>
        <pc:spChg chg="mod">
          <ac:chgData name="Fabrice Retiere" userId="61b3ffde-a1df-4255-a2dd-4ef800072d56" providerId="ADAL" clId="{06FAAEDC-A335-3A47-89A2-BCD0938D440C}" dt="2020-06-02T21:01:49.697" v="1071" actId="1076"/>
          <ac:spMkLst>
            <pc:docMk/>
            <pc:sldMk cId="1249387063" sldId="1205"/>
            <ac:spMk id="2" creationId="{A1481CC4-628D-8B4D-A73F-1A19A50283CF}"/>
          </ac:spMkLst>
        </pc:spChg>
        <pc:spChg chg="mod">
          <ac:chgData name="Fabrice Retiere" userId="61b3ffde-a1df-4255-a2dd-4ef800072d56" providerId="ADAL" clId="{06FAAEDC-A335-3A47-89A2-BCD0938D440C}" dt="2020-06-02T21:54:09.597" v="2849" actId="1076"/>
          <ac:spMkLst>
            <pc:docMk/>
            <pc:sldMk cId="1249387063" sldId="1205"/>
            <ac:spMk id="10" creationId="{FF3F04F1-D3C7-8848-B3D0-903E5C31D458}"/>
          </ac:spMkLst>
        </pc:spChg>
        <pc:spChg chg="mod">
          <ac:chgData name="Fabrice Retiere" userId="61b3ffde-a1df-4255-a2dd-4ef800072d56" providerId="ADAL" clId="{06FAAEDC-A335-3A47-89A2-BCD0938D440C}" dt="2020-06-02T21:02:28.655" v="1139" actId="1076"/>
          <ac:spMkLst>
            <pc:docMk/>
            <pc:sldMk cId="1249387063" sldId="1205"/>
            <ac:spMk id="11" creationId="{9EF7FA22-2C6A-2E46-B02B-E9B2AA18EAC9}"/>
          </ac:spMkLst>
        </pc:spChg>
        <pc:picChg chg="mod">
          <ac:chgData name="Fabrice Retiere" userId="61b3ffde-a1df-4255-a2dd-4ef800072d56" providerId="ADAL" clId="{06FAAEDC-A335-3A47-89A2-BCD0938D440C}" dt="2020-06-02T21:02:22.751" v="1138" actId="1076"/>
          <ac:picMkLst>
            <pc:docMk/>
            <pc:sldMk cId="1249387063" sldId="1205"/>
            <ac:picMk id="9" creationId="{F0E93CF9-1FFE-594E-89E1-727F359C096E}"/>
          </ac:picMkLst>
        </pc:picChg>
      </pc:sldChg>
      <pc:sldChg chg="modSp ord">
        <pc:chgData name="Fabrice Retiere" userId="61b3ffde-a1df-4255-a2dd-4ef800072d56" providerId="ADAL" clId="{06FAAEDC-A335-3A47-89A2-BCD0938D440C}" dt="2020-06-11T19:23:11.771" v="4846" actId="113"/>
        <pc:sldMkLst>
          <pc:docMk/>
          <pc:sldMk cId="1713484654" sldId="1206"/>
        </pc:sldMkLst>
        <pc:spChg chg="mod">
          <ac:chgData name="Fabrice Retiere" userId="61b3ffde-a1df-4255-a2dd-4ef800072d56" providerId="ADAL" clId="{06FAAEDC-A335-3A47-89A2-BCD0938D440C}" dt="2020-06-02T21:55:00.448" v="2934" actId="27636"/>
          <ac:spMkLst>
            <pc:docMk/>
            <pc:sldMk cId="1713484654" sldId="1206"/>
            <ac:spMk id="3" creationId="{A68344AA-EE9F-5244-AB3C-133438120ED6}"/>
          </ac:spMkLst>
        </pc:spChg>
        <pc:spChg chg="mod">
          <ac:chgData name="Fabrice Retiere" userId="61b3ffde-a1df-4255-a2dd-4ef800072d56" providerId="ADAL" clId="{06FAAEDC-A335-3A47-89A2-BCD0938D440C}" dt="2020-06-11T19:23:11.771" v="4846" actId="113"/>
          <ac:spMkLst>
            <pc:docMk/>
            <pc:sldMk cId="1713484654" sldId="1206"/>
            <ac:spMk id="4" creationId="{AA04FF56-C8A1-F246-8457-3B00DF430AB8}"/>
          </ac:spMkLst>
        </pc:spChg>
      </pc:sldChg>
      <pc:sldChg chg="addSp delSp modSp new mod modClrScheme chgLayout">
        <pc:chgData name="Fabrice Retiere" userId="61b3ffde-a1df-4255-a2dd-4ef800072d56" providerId="ADAL" clId="{06FAAEDC-A335-3A47-89A2-BCD0938D440C}" dt="2020-06-11T19:23:42.507" v="4847"/>
        <pc:sldMkLst>
          <pc:docMk/>
          <pc:sldMk cId="3249246974" sldId="1207"/>
        </pc:sldMkLst>
        <pc:spChg chg="mod ord">
          <ac:chgData name="Fabrice Retiere" userId="61b3ffde-a1df-4255-a2dd-4ef800072d56" providerId="ADAL" clId="{06FAAEDC-A335-3A47-89A2-BCD0938D440C}" dt="2020-06-02T22:18:46.815" v="3521" actId="700"/>
          <ac:spMkLst>
            <pc:docMk/>
            <pc:sldMk cId="3249246974" sldId="1207"/>
            <ac:spMk id="2" creationId="{A223A700-812B-6F40-806C-5329C5646B27}"/>
          </ac:spMkLst>
        </pc:spChg>
        <pc:spChg chg="del mod ord">
          <ac:chgData name="Fabrice Retiere" userId="61b3ffde-a1df-4255-a2dd-4ef800072d56" providerId="ADAL" clId="{06FAAEDC-A335-3A47-89A2-BCD0938D440C}" dt="2020-06-02T18:09:09.927" v="44" actId="700"/>
          <ac:spMkLst>
            <pc:docMk/>
            <pc:sldMk cId="3249246974" sldId="1207"/>
            <ac:spMk id="3" creationId="{2497B25F-F021-054D-B448-1DBFACBFE42C}"/>
          </ac:spMkLst>
        </pc:spChg>
        <pc:spChg chg="del">
          <ac:chgData name="Fabrice Retiere" userId="61b3ffde-a1df-4255-a2dd-4ef800072d56" providerId="ADAL" clId="{06FAAEDC-A335-3A47-89A2-BCD0938D440C}" dt="2020-06-02T18:09:09.927" v="44" actId="700"/>
          <ac:spMkLst>
            <pc:docMk/>
            <pc:sldMk cId="3249246974" sldId="1207"/>
            <ac:spMk id="4" creationId="{4F1FD498-407E-524A-BEEE-A1816C7E0775}"/>
          </ac:spMkLst>
        </pc:spChg>
        <pc:spChg chg="add mod ord">
          <ac:chgData name="Fabrice Retiere" userId="61b3ffde-a1df-4255-a2dd-4ef800072d56" providerId="ADAL" clId="{06FAAEDC-A335-3A47-89A2-BCD0938D440C}" dt="2020-06-11T19:23:42.507" v="4847"/>
          <ac:spMkLst>
            <pc:docMk/>
            <pc:sldMk cId="3249246974" sldId="1207"/>
            <ac:spMk id="5" creationId="{AEFEE503-FCC3-7A4C-AB0A-422A15AF93E6}"/>
          </ac:spMkLst>
        </pc:spChg>
      </pc:sldChg>
      <pc:sldChg chg="addSp modSp new mod ord modClrScheme chgLayout">
        <pc:chgData name="Fabrice Retiere" userId="61b3ffde-a1df-4255-a2dd-4ef800072d56" providerId="ADAL" clId="{06FAAEDC-A335-3A47-89A2-BCD0938D440C}" dt="2020-06-02T22:31:50.689" v="4178" actId="15"/>
        <pc:sldMkLst>
          <pc:docMk/>
          <pc:sldMk cId="3483669001" sldId="1208"/>
        </pc:sldMkLst>
        <pc:spChg chg="add mod">
          <ac:chgData name="Fabrice Retiere" userId="61b3ffde-a1df-4255-a2dd-4ef800072d56" providerId="ADAL" clId="{06FAAEDC-A335-3A47-89A2-BCD0938D440C}" dt="2020-06-02T20:53:57.715" v="325" actId="1076"/>
          <ac:spMkLst>
            <pc:docMk/>
            <pc:sldMk cId="3483669001" sldId="1208"/>
            <ac:spMk id="2" creationId="{93D750E8-42B8-9544-8DF1-F6281D87A2E4}"/>
          </ac:spMkLst>
        </pc:spChg>
        <pc:spChg chg="add mod">
          <ac:chgData name="Fabrice Retiere" userId="61b3ffde-a1df-4255-a2dd-4ef800072d56" providerId="ADAL" clId="{06FAAEDC-A335-3A47-89A2-BCD0938D440C}" dt="2020-06-02T22:31:50.689" v="4178" actId="15"/>
          <ac:spMkLst>
            <pc:docMk/>
            <pc:sldMk cId="3483669001" sldId="1208"/>
            <ac:spMk id="3" creationId="{91C6C042-0B83-D640-893D-764139B0413E}"/>
          </ac:spMkLst>
        </pc:spChg>
        <pc:picChg chg="add mod">
          <ac:chgData name="Fabrice Retiere" userId="61b3ffde-a1df-4255-a2dd-4ef800072d56" providerId="ADAL" clId="{06FAAEDC-A335-3A47-89A2-BCD0938D440C}" dt="2020-06-02T20:49:06.558" v="136" actId="1076"/>
          <ac:picMkLst>
            <pc:docMk/>
            <pc:sldMk cId="3483669001" sldId="1208"/>
            <ac:picMk id="4" creationId="{62059E4D-5322-BB4B-8EC9-1568DC5D8387}"/>
          </ac:picMkLst>
        </pc:picChg>
        <pc:picChg chg="add mod">
          <ac:chgData name="Fabrice Retiere" userId="61b3ffde-a1df-4255-a2dd-4ef800072d56" providerId="ADAL" clId="{06FAAEDC-A335-3A47-89A2-BCD0938D440C}" dt="2020-06-02T20:48:34.278" v="129" actId="1076"/>
          <ac:picMkLst>
            <pc:docMk/>
            <pc:sldMk cId="3483669001" sldId="1208"/>
            <ac:picMk id="5" creationId="{5E606D5E-3988-2143-A54F-3DC3F049F365}"/>
          </ac:picMkLst>
        </pc:picChg>
        <pc:picChg chg="add mod">
          <ac:chgData name="Fabrice Retiere" userId="61b3ffde-a1df-4255-a2dd-4ef800072d56" providerId="ADAL" clId="{06FAAEDC-A335-3A47-89A2-BCD0938D440C}" dt="2020-06-02T20:49:08.376" v="137" actId="1076"/>
          <ac:picMkLst>
            <pc:docMk/>
            <pc:sldMk cId="3483669001" sldId="1208"/>
            <ac:picMk id="6" creationId="{EC1146E1-917B-1644-830C-E226C047FB76}"/>
          </ac:picMkLst>
        </pc:picChg>
        <pc:picChg chg="add mod">
          <ac:chgData name="Fabrice Retiere" userId="61b3ffde-a1df-4255-a2dd-4ef800072d56" providerId="ADAL" clId="{06FAAEDC-A335-3A47-89A2-BCD0938D440C}" dt="2020-06-02T20:49:04.015" v="135" actId="1076"/>
          <ac:picMkLst>
            <pc:docMk/>
            <pc:sldMk cId="3483669001" sldId="1208"/>
            <ac:picMk id="7" creationId="{96FB2A3F-83FA-B740-A1DB-4804A0FE401F}"/>
          </ac:picMkLst>
        </pc:picChg>
        <pc:cxnChg chg="add mod">
          <ac:chgData name="Fabrice Retiere" userId="61b3ffde-a1df-4255-a2dd-4ef800072d56" providerId="ADAL" clId="{06FAAEDC-A335-3A47-89A2-BCD0938D440C}" dt="2020-06-02T20:50:48.614" v="297" actId="1582"/>
          <ac:cxnSpMkLst>
            <pc:docMk/>
            <pc:sldMk cId="3483669001" sldId="1208"/>
            <ac:cxnSpMk id="9" creationId="{8F7C80F9-C263-BE47-BAAB-26526D0D8525}"/>
          </ac:cxnSpMkLst>
        </pc:cxnChg>
        <pc:cxnChg chg="add mod">
          <ac:chgData name="Fabrice Retiere" userId="61b3ffde-a1df-4255-a2dd-4ef800072d56" providerId="ADAL" clId="{06FAAEDC-A335-3A47-89A2-BCD0938D440C}" dt="2020-06-02T20:50:56.901" v="300" actId="14100"/>
          <ac:cxnSpMkLst>
            <pc:docMk/>
            <pc:sldMk cId="3483669001" sldId="1208"/>
            <ac:cxnSpMk id="10" creationId="{6657FD09-841D-E94D-A049-493DCB66EC7A}"/>
          </ac:cxnSpMkLst>
        </pc:cxnChg>
        <pc:cxnChg chg="add mod">
          <ac:chgData name="Fabrice Retiere" userId="61b3ffde-a1df-4255-a2dd-4ef800072d56" providerId="ADAL" clId="{06FAAEDC-A335-3A47-89A2-BCD0938D440C}" dt="2020-06-02T20:51:04.681" v="303" actId="14100"/>
          <ac:cxnSpMkLst>
            <pc:docMk/>
            <pc:sldMk cId="3483669001" sldId="1208"/>
            <ac:cxnSpMk id="12" creationId="{772EE2A5-AE37-5449-AA8F-CAD0F1156D2A}"/>
          </ac:cxnSpMkLst>
        </pc:cxnChg>
        <pc:cxnChg chg="add mod">
          <ac:chgData name="Fabrice Retiere" userId="61b3ffde-a1df-4255-a2dd-4ef800072d56" providerId="ADAL" clId="{06FAAEDC-A335-3A47-89A2-BCD0938D440C}" dt="2020-06-02T20:51:10.849" v="306" actId="14100"/>
          <ac:cxnSpMkLst>
            <pc:docMk/>
            <pc:sldMk cId="3483669001" sldId="1208"/>
            <ac:cxnSpMk id="14" creationId="{00993A8E-98B2-3441-816F-3D145E04F308}"/>
          </ac:cxnSpMkLst>
        </pc:cxnChg>
      </pc:sldChg>
      <pc:sldChg chg="add">
        <pc:chgData name="Fabrice Retiere" userId="61b3ffde-a1df-4255-a2dd-4ef800072d56" providerId="ADAL" clId="{06FAAEDC-A335-3A47-89A2-BCD0938D440C}" dt="2020-06-02T20:52:56.581" v="310"/>
        <pc:sldMkLst>
          <pc:docMk/>
          <pc:sldMk cId="566477557" sldId="1209"/>
        </pc:sldMkLst>
      </pc:sldChg>
      <pc:sldChg chg="add">
        <pc:chgData name="Fabrice Retiere" userId="61b3ffde-a1df-4255-a2dd-4ef800072d56" providerId="ADAL" clId="{06FAAEDC-A335-3A47-89A2-BCD0938D440C}" dt="2020-06-02T20:53:05.144" v="311"/>
        <pc:sldMkLst>
          <pc:docMk/>
          <pc:sldMk cId="2112349938" sldId="1210"/>
        </pc:sldMkLst>
      </pc:sldChg>
      <pc:sldChg chg="addSp modSp new mod modClrScheme chgLayout">
        <pc:chgData name="Fabrice Retiere" userId="61b3ffde-a1df-4255-a2dd-4ef800072d56" providerId="ADAL" clId="{06FAAEDC-A335-3A47-89A2-BCD0938D440C}" dt="2020-06-02T23:22:29.399" v="4199" actId="20577"/>
        <pc:sldMkLst>
          <pc:docMk/>
          <pc:sldMk cId="354769804" sldId="1211"/>
        </pc:sldMkLst>
        <pc:spChg chg="mod ord">
          <ac:chgData name="Fabrice Retiere" userId="61b3ffde-a1df-4255-a2dd-4ef800072d56" providerId="ADAL" clId="{06FAAEDC-A335-3A47-89A2-BCD0938D440C}" dt="2020-06-02T23:22:29.399" v="4199" actId="20577"/>
          <ac:spMkLst>
            <pc:docMk/>
            <pc:sldMk cId="354769804" sldId="1211"/>
            <ac:spMk id="2" creationId="{B7FA1EE7-7C9C-4242-A3DC-DEA8882615FA}"/>
          </ac:spMkLst>
        </pc:spChg>
        <pc:spChg chg="mod ord">
          <ac:chgData name="Fabrice Retiere" userId="61b3ffde-a1df-4255-a2dd-4ef800072d56" providerId="ADAL" clId="{06FAAEDC-A335-3A47-89A2-BCD0938D440C}" dt="2020-06-02T22:16:43.450" v="3373" actId="15"/>
          <ac:spMkLst>
            <pc:docMk/>
            <pc:sldMk cId="354769804" sldId="1211"/>
            <ac:spMk id="3" creationId="{6752846A-9F19-4647-A17A-7741C58E3E99}"/>
          </ac:spMkLst>
        </pc:spChg>
        <pc:spChg chg="add mod ord">
          <ac:chgData name="Fabrice Retiere" userId="61b3ffde-a1df-4255-a2dd-4ef800072d56" providerId="ADAL" clId="{06FAAEDC-A335-3A47-89A2-BCD0938D440C}" dt="2020-06-02T22:17:49.509" v="3513" actId="20577"/>
          <ac:spMkLst>
            <pc:docMk/>
            <pc:sldMk cId="354769804" sldId="1211"/>
            <ac:spMk id="4" creationId="{8B6DA412-4C52-9243-945C-2415D2DA1B86}"/>
          </ac:spMkLst>
        </pc:spChg>
      </pc:sldChg>
      <pc:sldChg chg="addSp delSp modSp new mod modClrScheme chgLayout">
        <pc:chgData name="Fabrice Retiere" userId="61b3ffde-a1df-4255-a2dd-4ef800072d56" providerId="ADAL" clId="{06FAAEDC-A335-3A47-89A2-BCD0938D440C}" dt="2020-06-02T22:28:23.263" v="4017" actId="20577"/>
        <pc:sldMkLst>
          <pc:docMk/>
          <pc:sldMk cId="1535166547" sldId="1212"/>
        </pc:sldMkLst>
        <pc:spChg chg="mod ord">
          <ac:chgData name="Fabrice Retiere" userId="61b3ffde-a1df-4255-a2dd-4ef800072d56" providerId="ADAL" clId="{06FAAEDC-A335-3A47-89A2-BCD0938D440C}" dt="2020-06-02T22:21:12.282" v="3669" actId="700"/>
          <ac:spMkLst>
            <pc:docMk/>
            <pc:sldMk cId="1535166547" sldId="1212"/>
            <ac:spMk id="2" creationId="{F0495F52-7899-BD41-B63C-293347E85560}"/>
          </ac:spMkLst>
        </pc:spChg>
        <pc:spChg chg="del mod ord">
          <ac:chgData name="Fabrice Retiere" userId="61b3ffde-a1df-4255-a2dd-4ef800072d56" providerId="ADAL" clId="{06FAAEDC-A335-3A47-89A2-BCD0938D440C}" dt="2020-06-02T22:21:12.282" v="3669" actId="700"/>
          <ac:spMkLst>
            <pc:docMk/>
            <pc:sldMk cId="1535166547" sldId="1212"/>
            <ac:spMk id="3" creationId="{1854DC02-339D-B84D-B3D3-4B942E4E03E5}"/>
          </ac:spMkLst>
        </pc:spChg>
        <pc:spChg chg="add mod ord">
          <ac:chgData name="Fabrice Retiere" userId="61b3ffde-a1df-4255-a2dd-4ef800072d56" providerId="ADAL" clId="{06FAAEDC-A335-3A47-89A2-BCD0938D440C}" dt="2020-06-02T22:27:53.845" v="3986" actId="1076"/>
          <ac:spMkLst>
            <pc:docMk/>
            <pc:sldMk cId="1535166547" sldId="1212"/>
            <ac:spMk id="4" creationId="{A8E2B1AE-DBD9-B44F-A104-2203EA0557EE}"/>
          </ac:spMkLst>
        </pc:spChg>
        <pc:spChg chg="add mod ord">
          <ac:chgData name="Fabrice Retiere" userId="61b3ffde-a1df-4255-a2dd-4ef800072d56" providerId="ADAL" clId="{06FAAEDC-A335-3A47-89A2-BCD0938D440C}" dt="2020-06-02T22:21:12.282" v="3669" actId="700"/>
          <ac:spMkLst>
            <pc:docMk/>
            <pc:sldMk cId="1535166547" sldId="1212"/>
            <ac:spMk id="5" creationId="{0086651F-9934-264C-8B3B-CA9056E861A7}"/>
          </ac:spMkLst>
        </pc:spChg>
        <pc:spChg chg="add mod">
          <ac:chgData name="Fabrice Retiere" userId="61b3ffde-a1df-4255-a2dd-4ef800072d56" providerId="ADAL" clId="{06FAAEDC-A335-3A47-89A2-BCD0938D440C}" dt="2020-06-02T22:28:05.868" v="4001" actId="207"/>
          <ac:spMkLst>
            <pc:docMk/>
            <pc:sldMk cId="1535166547" sldId="1212"/>
            <ac:spMk id="8" creationId="{FD95B4CF-E134-C046-962B-DBBBCB46BE7E}"/>
          </ac:spMkLst>
        </pc:spChg>
        <pc:spChg chg="add mod">
          <ac:chgData name="Fabrice Retiere" userId="61b3ffde-a1df-4255-a2dd-4ef800072d56" providerId="ADAL" clId="{06FAAEDC-A335-3A47-89A2-BCD0938D440C}" dt="2020-06-02T22:28:23.263" v="4017" actId="20577"/>
          <ac:spMkLst>
            <pc:docMk/>
            <pc:sldMk cId="1535166547" sldId="1212"/>
            <ac:spMk id="9" creationId="{2F9DEE9A-CEA1-024A-8BE2-D4647A026A29}"/>
          </ac:spMkLst>
        </pc:spChg>
        <pc:picChg chg="add mod">
          <ac:chgData name="Fabrice Retiere" userId="61b3ffde-a1df-4255-a2dd-4ef800072d56" providerId="ADAL" clId="{06FAAEDC-A335-3A47-89A2-BCD0938D440C}" dt="2020-06-02T22:23:32.317" v="3807" actId="1076"/>
          <ac:picMkLst>
            <pc:docMk/>
            <pc:sldMk cId="1535166547" sldId="1212"/>
            <ac:picMk id="6" creationId="{5CA7918E-44F5-7E43-B700-16CCB18E7B82}"/>
          </ac:picMkLst>
        </pc:picChg>
        <pc:picChg chg="add mod">
          <ac:chgData name="Fabrice Retiere" userId="61b3ffde-a1df-4255-a2dd-4ef800072d56" providerId="ADAL" clId="{06FAAEDC-A335-3A47-89A2-BCD0938D440C}" dt="2020-06-02T22:23:30.411" v="3806" actId="1076"/>
          <ac:picMkLst>
            <pc:docMk/>
            <pc:sldMk cId="1535166547" sldId="1212"/>
            <ac:picMk id="7" creationId="{0F75A8A7-3719-8E4A-ADA5-A5B8CEAE303A}"/>
          </ac:picMkLst>
        </pc:picChg>
      </pc:sldChg>
      <pc:sldChg chg="addSp modSp new mod modClrScheme chgLayout">
        <pc:chgData name="Fabrice Retiere" userId="61b3ffde-a1df-4255-a2dd-4ef800072d56" providerId="ADAL" clId="{06FAAEDC-A335-3A47-89A2-BCD0938D440C}" dt="2020-06-11T19:22:48.070" v="4829" actId="20577"/>
        <pc:sldMkLst>
          <pc:docMk/>
          <pc:sldMk cId="1166661326" sldId="1213"/>
        </pc:sldMkLst>
        <pc:spChg chg="add mod ord">
          <ac:chgData name="Fabrice Retiere" userId="61b3ffde-a1df-4255-a2dd-4ef800072d56" providerId="ADAL" clId="{06FAAEDC-A335-3A47-89A2-BCD0938D440C}" dt="2020-06-11T19:22:48.070" v="4829" actId="20577"/>
          <ac:spMkLst>
            <pc:docMk/>
            <pc:sldMk cId="1166661326" sldId="1213"/>
            <ac:spMk id="2" creationId="{3260A4E6-A432-5842-B998-A19BF2B1C312}"/>
          </ac:spMkLst>
        </pc:spChg>
        <pc:spChg chg="add mod ord">
          <ac:chgData name="Fabrice Retiere" userId="61b3ffde-a1df-4255-a2dd-4ef800072d56" providerId="ADAL" clId="{06FAAEDC-A335-3A47-89A2-BCD0938D440C}" dt="2020-06-11T19:18:05.857" v="4559" actId="27636"/>
          <ac:spMkLst>
            <pc:docMk/>
            <pc:sldMk cId="1166661326" sldId="1213"/>
            <ac:spMk id="3" creationId="{77C8C41B-5F67-9942-B2E2-E5D207B22703}"/>
          </ac:spMkLst>
        </pc:spChg>
        <pc:spChg chg="add mod ord">
          <ac:chgData name="Fabrice Retiere" userId="61b3ffde-a1df-4255-a2dd-4ef800072d56" providerId="ADAL" clId="{06FAAEDC-A335-3A47-89A2-BCD0938D440C}" dt="2020-06-11T19:18:46.490" v="4696" actId="20577"/>
          <ac:spMkLst>
            <pc:docMk/>
            <pc:sldMk cId="1166661326" sldId="1213"/>
            <ac:spMk id="4" creationId="{B67A4B67-5685-2E42-9E10-2F90B473139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60639-3B75-FD42-B05D-39E9E0D4FBB8}" type="datetimeFigureOut">
              <a:rPr lang="en-US" smtClean="0"/>
              <a:t>6/11/20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4FC72-E608-F147-B1DC-A74D59851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92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AE04A-E65F-431D-8333-EAC9DB54F1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904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9F87D-CB67-8F4C-97D4-E89C99D02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A1451B-7DF9-514A-9BC1-14264D1365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3CBD9D-FF99-BD4A-9555-A6F7CBA01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F2055B-7FA5-9B40-A4E1-262EF8824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8C52F-FAA7-D147-AED7-71591BCFB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66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446ED-6D6C-E74E-AB39-8CE58ED89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A9B294-6811-874E-A5F4-F6BB2374F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4B60DB-9CFD-C249-8862-EAAB3973D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A9CA4-788B-BD4B-9739-EAA615DBE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6ADEE-FFE8-0F41-8B37-7C193612F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520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E16F19-B64A-5D42-B9EB-A2B0242105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E6A65C-9ED5-F046-8E74-C8588A42D0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64038-FA62-0740-B805-3D26940F3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AFDDF-D113-9248-94E7-D8ED214DC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FC22E-F09E-0A45-83DC-D282BC714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75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D7DC9-55FE-E948-90BB-9DB136E7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3A9B39-03F6-0C4B-8DB9-811DE15A6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19CAD-7038-4647-83D1-D21798C7A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87B98A-CFED-6E44-BEE9-0AF0756C7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BAF85-3C4B-CD41-939E-D3FA2D35D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45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A4819-97A4-7846-9624-E554617F40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B527F-CB7F-A34A-A749-1F5BC8DE5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9A888B-AE51-694B-8A27-798A1AB31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0114C-00D7-DA43-AF1A-5C2BA4195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A0D689-CF3B-5A4F-BE1C-0C80EECB6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554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7F071-1BBB-2244-A79E-C96453569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537884-1C76-A343-8376-9CEEC5F562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5758CC-245F-1443-A782-4204694852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BF7865-8D76-9445-8773-2D47BAB34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CF02E4-BCFF-8047-9DF9-5DE552EFD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3AB95-9EFB-544E-B31B-17C3BBE4E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6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A9B68-9019-B74A-BDCF-2FDF9827D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6B08D1-54A4-8B4F-B476-8C66AEC39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9E72C5-B403-FC4B-92D0-58FCBD582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8C5650-6F4E-8241-A9EE-8F7AA90573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5D1D7-7AF4-A940-9005-2F62A9124A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C2C26FE-00F0-5E46-B9F6-AF4D3CBEE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4B80C3-B6A5-DA45-9273-81F1DAC3F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9B229C-BD8A-184B-BBE7-2D18B3CF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92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A5F6A-1B37-E948-ACD0-0D9E4EC2C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43D733-3B99-9642-9647-D6A1861BC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3A5210-3BE9-FB40-8666-AC70E7CE7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314B2D-CD9A-B643-B1CB-834B91E16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42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70352F-70B1-C647-8BF6-90E0EE1A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987C44-B522-F64B-8574-1575D424D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72F992-5019-E94F-9F81-913121146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67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0FBCB-E314-2048-B051-2A233F0AB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C63EA-6B6A-8549-8DBF-5913A697D9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406900-C8B8-1E43-864B-9507D9D344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10B7BE-2B73-1043-86DE-D5D65E18A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1BAAC0-6A26-F149-A170-FB5B70D0A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A65D70-D1AC-0D4F-8BB0-C9B3F418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2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19343-3E49-2E46-AABB-311C01123F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F7A44-1990-E54D-A778-57F089529A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79C269-6F59-F748-AD83-0BF59CD705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C3E69D-DA2D-9847-AF53-744D5C565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51D7FA-1DF2-EF40-A04A-218A1732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AC9B81-F85B-064C-A6C1-FD506C400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707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60F14C-0B9D-5B45-80D5-546B867F4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2E1ACA-C348-9F4B-848C-522473EA3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636F4-C849-1E47-9DBB-0324BC6B40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2DFCFA-CE01-8D4A-85C9-A02BA506EAE6}" type="datetimeFigureOut">
              <a:rPr lang="en-US" smtClean="0"/>
              <a:t>6/11/20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4BF035-45EC-1240-9576-FCF0BCD19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EB353-83AB-6742-847D-E5CA54792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DDF3E-4E84-0445-9D35-2621BD5EB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6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articlephysics.ca/wp/wp-content/uploads/Major-Resources-Support-request-form.pdf" TargetMode="External"/><Relationship Id="rId2" Type="http://schemas.openxmlformats.org/officeDocument/2006/relationships/hyperlink" Target="mailto:jpmartin@lps.umontreal.ca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triumf.ca/science-technology/support-reques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hyperlink" Target="http://cpp-plus.physics.ualberta.ca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carleton.ca/stc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northforge.ca/" TargetMode="External"/><Relationship Id="rId11" Type="http://schemas.openxmlformats.org/officeDocument/2006/relationships/image" Target="../media/image24.jpeg"/><Relationship Id="rId5" Type="http://schemas.openxmlformats.org/officeDocument/2006/relationships/image" Target="../media/image19.jpeg"/><Relationship Id="rId10" Type="http://schemas.openxmlformats.org/officeDocument/2006/relationships/image" Target="../media/image23.jpeg"/><Relationship Id="rId4" Type="http://schemas.openxmlformats.org/officeDocument/2006/relationships/image" Target="../media/image18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11F15-89A8-264F-8B5D-0719E87EB3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SAP technical support 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82E2768-94FB-7B47-8A1B-46EA751BB6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F. </a:t>
            </a:r>
            <a:r>
              <a:rPr lang="en-US" dirty="0" err="1"/>
              <a:t>Retière</a:t>
            </a:r>
            <a:r>
              <a:rPr lang="en-US" dirty="0"/>
              <a:t> [TRIUMF] representing (a fraction of) the technical support community</a:t>
            </a:r>
          </a:p>
        </p:txBody>
      </p:sp>
    </p:spTree>
    <p:extLst>
      <p:ext uri="{BB962C8B-B14F-4D97-AF65-F5344CB8AC3E}">
        <p14:creationId xmlns:p14="http://schemas.microsoft.com/office/powerpoint/2010/main" val="2548066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2B089-D36C-BB47-A402-0A58FFAE4C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TRIUMF Science Technology department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FFAFD-575A-5D4F-8CEA-3D6B9E4DAF4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Physics Instrumentation group</a:t>
            </a:r>
          </a:p>
          <a:p>
            <a:pPr lvl="1"/>
            <a:r>
              <a:rPr lang="en-US" dirty="0"/>
              <a:t>L. </a:t>
            </a:r>
            <a:r>
              <a:rPr lang="en-US" dirty="0" err="1"/>
              <a:t>Kurchaninov</a:t>
            </a:r>
            <a:r>
              <a:rPr lang="en-US" dirty="0"/>
              <a:t> (front end elec.)</a:t>
            </a:r>
          </a:p>
          <a:p>
            <a:pPr lvl="1"/>
            <a:r>
              <a:rPr lang="en-US" dirty="0"/>
              <a:t>A. Sher (MC and FEA simulations)</a:t>
            </a:r>
          </a:p>
          <a:p>
            <a:pPr lvl="1"/>
            <a:r>
              <a:rPr lang="en-US" dirty="0"/>
              <a:t>A. Sorokin (Elec. R&amp;D tech)</a:t>
            </a:r>
          </a:p>
          <a:p>
            <a:r>
              <a:rPr lang="en-US" dirty="0"/>
              <a:t>Detector facility</a:t>
            </a:r>
          </a:p>
          <a:p>
            <a:pPr lvl="1"/>
            <a:r>
              <a:rPr lang="en-US" dirty="0"/>
              <a:t>J. Blanco (Mech. tech.)</a:t>
            </a:r>
          </a:p>
          <a:p>
            <a:pPr lvl="1"/>
            <a:r>
              <a:rPr lang="en-US" dirty="0"/>
              <a:t>P. Lu (Det. Phys./</a:t>
            </a:r>
            <a:r>
              <a:rPr lang="en-US" dirty="0" err="1"/>
              <a:t>eng.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R. Henderson (Det. Phys./</a:t>
            </a:r>
            <a:r>
              <a:rPr lang="en-US" dirty="0" err="1"/>
              <a:t>eng.</a:t>
            </a:r>
            <a:r>
              <a:rPr lang="en-US" dirty="0"/>
              <a:t> - head)</a:t>
            </a:r>
          </a:p>
          <a:p>
            <a:pPr lvl="1"/>
            <a:r>
              <a:rPr lang="en-US" dirty="0"/>
              <a:t>R. Maharaj (Mech. Tech.)</a:t>
            </a:r>
          </a:p>
          <a:p>
            <a:pPr lvl="1"/>
            <a:r>
              <a:rPr lang="en-US" dirty="0"/>
              <a:t>N. </a:t>
            </a:r>
            <a:r>
              <a:rPr lang="en-US" dirty="0" err="1"/>
              <a:t>Massacret</a:t>
            </a:r>
            <a:r>
              <a:rPr lang="en-US" dirty="0"/>
              <a:t> (Det. Phys./</a:t>
            </a:r>
            <a:r>
              <a:rPr lang="en-US" dirty="0" err="1"/>
              <a:t>eng.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I. </a:t>
            </a:r>
            <a:r>
              <a:rPr lang="en-US" dirty="0" err="1"/>
              <a:t>Nikonov</a:t>
            </a:r>
            <a:r>
              <a:rPr lang="en-US" dirty="0"/>
              <a:t> (Mech. Eng.)</a:t>
            </a:r>
          </a:p>
          <a:p>
            <a:r>
              <a:rPr lang="en-US" dirty="0"/>
              <a:t>Detector facility shop</a:t>
            </a:r>
          </a:p>
          <a:p>
            <a:pPr lvl="1"/>
            <a:r>
              <a:rPr lang="en-US" dirty="0"/>
              <a:t>C. Chan (fabrication tech.)</a:t>
            </a:r>
          </a:p>
          <a:p>
            <a:pPr lvl="1"/>
            <a:r>
              <a:rPr lang="en-US" dirty="0"/>
              <a:t>C. Lim ()</a:t>
            </a:r>
          </a:p>
          <a:p>
            <a:pPr lvl="1"/>
            <a:r>
              <a:rPr lang="en-US" dirty="0"/>
              <a:t>Y. Zielinski (machinist)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4ECC6B-0CF6-7442-B887-626FD31C1E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Electronics Development</a:t>
            </a:r>
          </a:p>
          <a:p>
            <a:pPr lvl="1"/>
            <a:r>
              <a:rPr lang="en-US" dirty="0"/>
              <a:t>D. Bishop (Elec. hardware – head)</a:t>
            </a:r>
          </a:p>
          <a:p>
            <a:pPr lvl="1"/>
            <a:r>
              <a:rPr lang="en-US" dirty="0"/>
              <a:t>M. Constables (Elec./Mech. integration)</a:t>
            </a:r>
          </a:p>
          <a:p>
            <a:pPr lvl="1"/>
            <a:r>
              <a:rPr lang="en-US" dirty="0"/>
              <a:t>Y. Lin (FPGA)</a:t>
            </a:r>
          </a:p>
          <a:p>
            <a:pPr lvl="1"/>
            <a:r>
              <a:rPr lang="en-US" i="1" dirty="0"/>
              <a:t>P. </a:t>
            </a:r>
            <a:r>
              <a:rPr lang="en-US" i="1" dirty="0" err="1"/>
              <a:t>Margetak</a:t>
            </a:r>
            <a:r>
              <a:rPr lang="en-US" i="1" dirty="0"/>
              <a:t> (Elec. Hardware – MI)</a:t>
            </a:r>
          </a:p>
          <a:p>
            <a:pPr lvl="1"/>
            <a:r>
              <a:rPr lang="en-US" dirty="0"/>
              <a:t>C. Pearson (FPGA)</a:t>
            </a:r>
          </a:p>
          <a:p>
            <a:pPr lvl="1"/>
            <a:r>
              <a:rPr lang="en-US" dirty="0"/>
              <a:t>B. Shaw (FPGA)</a:t>
            </a:r>
          </a:p>
          <a:p>
            <a:r>
              <a:rPr lang="en-US" dirty="0"/>
              <a:t>Data Acquisition</a:t>
            </a:r>
          </a:p>
          <a:p>
            <a:pPr lvl="1"/>
            <a:r>
              <a:rPr lang="en-US" dirty="0"/>
              <a:t>P-A. </a:t>
            </a:r>
            <a:r>
              <a:rPr lang="en-US" dirty="0" err="1"/>
              <a:t>Amaudruz</a:t>
            </a:r>
            <a:r>
              <a:rPr lang="en-US" dirty="0"/>
              <a:t> (System </a:t>
            </a:r>
            <a:r>
              <a:rPr lang="en-US" dirty="0" err="1"/>
              <a:t>eng.</a:t>
            </a:r>
            <a:r>
              <a:rPr lang="en-US" dirty="0"/>
              <a:t> - head)</a:t>
            </a:r>
          </a:p>
          <a:p>
            <a:pPr lvl="1"/>
            <a:r>
              <a:rPr lang="en-US" dirty="0"/>
              <a:t>T. Lindner (DAQ system)</a:t>
            </a:r>
          </a:p>
          <a:p>
            <a:pPr lvl="1"/>
            <a:r>
              <a:rPr lang="en-US" dirty="0"/>
              <a:t>K. </a:t>
            </a:r>
            <a:r>
              <a:rPr lang="en-US" dirty="0" err="1"/>
              <a:t>Olchanski</a:t>
            </a:r>
            <a:r>
              <a:rPr lang="en-US" dirty="0"/>
              <a:t> (computing infrastructure)</a:t>
            </a:r>
          </a:p>
          <a:p>
            <a:pPr lvl="1"/>
            <a:r>
              <a:rPr lang="en-US" dirty="0"/>
              <a:t>B. Smith (User interface)</a:t>
            </a:r>
          </a:p>
          <a:p>
            <a:pPr lvl="1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2E1F33-28E1-114D-870E-1EE3524F3A2F}"/>
              </a:ext>
            </a:extLst>
          </p:cNvPr>
          <p:cNvSpPr txBox="1"/>
          <p:nvPr/>
        </p:nvSpPr>
        <p:spPr>
          <a:xfrm>
            <a:off x="5875282" y="5388570"/>
            <a:ext cx="4631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 research scientists, B. Franke, </a:t>
            </a:r>
          </a:p>
          <a:p>
            <a:r>
              <a:rPr lang="en-US" dirty="0"/>
              <a:t>N. </a:t>
            </a:r>
            <a:r>
              <a:rPr lang="en-US" dirty="0" err="1"/>
              <a:t>Hessey</a:t>
            </a:r>
            <a:r>
              <a:rPr lang="en-US" dirty="0"/>
              <a:t> (Phys. Inst. Group head and deputy), </a:t>
            </a:r>
          </a:p>
          <a:p>
            <a:r>
              <a:rPr lang="en-US" dirty="0"/>
              <a:t>F. Retiere (department head)</a:t>
            </a:r>
          </a:p>
        </p:txBody>
      </p:sp>
    </p:spTree>
    <p:extLst>
      <p:ext uri="{BB962C8B-B14F-4D97-AF65-F5344CB8AC3E}">
        <p14:creationId xmlns:p14="http://schemas.microsoft.com/office/powerpoint/2010/main" val="2052206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81CC4-628D-8B4D-A73F-1A19A502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566" y="184739"/>
            <a:ext cx="4586416" cy="2130940"/>
          </a:xfrm>
        </p:spPr>
        <p:txBody>
          <a:bodyPr>
            <a:normAutofit/>
          </a:bodyPr>
          <a:lstStyle/>
          <a:p>
            <a:r>
              <a:rPr lang="en-US" dirty="0"/>
              <a:t>TRIUMF Sci Tech recent projects</a:t>
            </a:r>
          </a:p>
        </p:txBody>
      </p:sp>
      <p:pic>
        <p:nvPicPr>
          <p:cNvPr id="7" name="Content Placeholder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E2E23F1B-F553-4940-BA92-9576E299122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2909101"/>
            <a:ext cx="12097265" cy="3948899"/>
          </a:xfrm>
        </p:spPr>
      </p:pic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E93CF9-1FFE-594E-89E1-727F359C096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845512" y="17293"/>
            <a:ext cx="6346488" cy="300702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3F04F1-D3C7-8848-B3D0-903E5C31D458}"/>
              </a:ext>
            </a:extLst>
          </p:cNvPr>
          <p:cNvSpPr txBox="1"/>
          <p:nvPr/>
        </p:nvSpPr>
        <p:spPr>
          <a:xfrm>
            <a:off x="701566" y="2038753"/>
            <a:ext cx="58276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Project list since early 2020</a:t>
            </a:r>
          </a:p>
          <a:p>
            <a:r>
              <a:rPr lang="en-US" b="1" dirty="0"/>
              <a:t>Sci Tech primary mandate is to support the SAP community</a:t>
            </a:r>
          </a:p>
          <a:p>
            <a:r>
              <a:rPr lang="en-US" dirty="0"/>
              <a:t>Focus on development and not operation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7FA22-2C6A-2E46-B02B-E9B2AA18EAC9}"/>
              </a:ext>
            </a:extLst>
          </p:cNvPr>
          <p:cNvSpPr txBox="1"/>
          <p:nvPr/>
        </p:nvSpPr>
        <p:spPr>
          <a:xfrm>
            <a:off x="4477124" y="0"/>
            <a:ext cx="273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list since early 2020</a:t>
            </a:r>
          </a:p>
          <a:p>
            <a:r>
              <a:rPr lang="en-US" dirty="0"/>
              <a:t>Sorted by type</a:t>
            </a:r>
          </a:p>
        </p:txBody>
      </p:sp>
    </p:spTree>
    <p:extLst>
      <p:ext uri="{BB962C8B-B14F-4D97-AF65-F5344CB8AC3E}">
        <p14:creationId xmlns:p14="http://schemas.microsoft.com/office/powerpoint/2010/main" val="1249387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CD8C5-7AA2-264A-B7B3-B1BD77CA15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Management structures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662EE-1D1B-A544-88EE-66DE0FD4EE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Carleton-</a:t>
            </a:r>
            <a:r>
              <a:rPr lang="en-US" dirty="0" err="1"/>
              <a:t>UVic</a:t>
            </a:r>
            <a:r>
              <a:rPr lang="en-US" dirty="0"/>
              <a:t>-Winnipeg a prioritization board</a:t>
            </a:r>
          </a:p>
          <a:p>
            <a:pPr lvl="1"/>
            <a:r>
              <a:rPr lang="en-US" dirty="0"/>
              <a:t>Reorganized early 2020 to make it more manageable (fewer members)</a:t>
            </a:r>
          </a:p>
          <a:p>
            <a:pPr lvl="1"/>
            <a:r>
              <a:rPr lang="en-US" dirty="0"/>
              <a:t>Kevin Graham (Carleton manager), </a:t>
            </a:r>
            <a:r>
              <a:rPr lang="en-US" dirty="0" err="1"/>
              <a:t>Randie</a:t>
            </a:r>
            <a:r>
              <a:rPr lang="en-US" dirty="0"/>
              <a:t> </a:t>
            </a:r>
            <a:r>
              <a:rPr lang="en-US" dirty="0" err="1"/>
              <a:t>Sobie</a:t>
            </a:r>
            <a:r>
              <a:rPr lang="en-US" dirty="0"/>
              <a:t> (</a:t>
            </a:r>
            <a:r>
              <a:rPr lang="en-US" dirty="0" err="1"/>
              <a:t>Uvic</a:t>
            </a:r>
            <a:r>
              <a:rPr lang="en-US" dirty="0"/>
              <a:t> manager), Blair Jamieson (Winnipeg manager), Garth Huber (CINP), Mike Roney (IPP), Miriam Diamond (Toronto) and Fabrice Retiere (TRIUMD, chair) </a:t>
            </a:r>
          </a:p>
          <a:p>
            <a:r>
              <a:rPr lang="en-US" dirty="0"/>
              <a:t>CPP+ (Alberta, Toronto) operating committee</a:t>
            </a:r>
          </a:p>
          <a:p>
            <a:pPr lvl="1"/>
            <a:r>
              <a:rPr lang="en-US" dirty="0"/>
              <a:t>Alberta [</a:t>
            </a:r>
            <a:r>
              <a:rPr lang="en-US" dirty="0" err="1"/>
              <a:t>Hallin</a:t>
            </a:r>
            <a:r>
              <a:rPr lang="en-US" dirty="0"/>
              <a:t>, Krauss, Pinfold (Chair)], Carleton [Boulay], Queen’s [Chen, Noble], Regina [Huber], Toronto [Orr, </a:t>
            </a:r>
            <a:r>
              <a:rPr lang="en-US" dirty="0" err="1"/>
              <a:t>Trischuk</a:t>
            </a:r>
            <a:r>
              <a:rPr lang="en-US" dirty="0"/>
              <a:t>]</a:t>
            </a:r>
          </a:p>
          <a:p>
            <a:r>
              <a:rPr lang="en-US" dirty="0"/>
              <a:t>TRIUMF Science Technology department</a:t>
            </a:r>
          </a:p>
          <a:p>
            <a:pPr lvl="1"/>
            <a:r>
              <a:rPr lang="en-US" dirty="0"/>
              <a:t>Project selection/prioritization by TRIUMF management</a:t>
            </a:r>
          </a:p>
          <a:p>
            <a:pPr lvl="1"/>
            <a:r>
              <a:rPr lang="en-US" dirty="0"/>
              <a:t>Sci Tech management responsibility on implementation of selected projects</a:t>
            </a:r>
          </a:p>
          <a:p>
            <a:pPr lvl="2"/>
            <a:r>
              <a:rPr lang="en-US" dirty="0"/>
              <a:t>In practice fair bit of flexibility for small projects</a:t>
            </a:r>
          </a:p>
        </p:txBody>
      </p:sp>
    </p:spTree>
    <p:extLst>
      <p:ext uri="{BB962C8B-B14F-4D97-AF65-F5344CB8AC3E}">
        <p14:creationId xmlns:p14="http://schemas.microsoft.com/office/powerpoint/2010/main" val="4183507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A1EE7-7C9C-4242-A3DC-DEA888261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towards pan-Canadian coordination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2846A-9F19-4647-A17A-7741C58E3E9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Pros:</a:t>
            </a:r>
          </a:p>
          <a:p>
            <a:pPr lvl="1"/>
            <a:r>
              <a:rPr lang="en-US" dirty="0"/>
              <a:t>Cross-institution is a requirement for NSERC MRS</a:t>
            </a:r>
          </a:p>
          <a:p>
            <a:pPr lvl="1"/>
            <a:r>
              <a:rPr lang="en-US" dirty="0"/>
              <a:t>Maximize utilization of the resources </a:t>
            </a:r>
          </a:p>
          <a:p>
            <a:pPr lvl="2"/>
            <a:r>
              <a:rPr lang="en-US" dirty="0"/>
              <a:t>the right person for the right job – i.e. foster specialization</a:t>
            </a:r>
          </a:p>
          <a:p>
            <a:r>
              <a:rPr lang="en-US" dirty="0"/>
              <a:t>Cons: </a:t>
            </a:r>
          </a:p>
          <a:p>
            <a:pPr lvl="1"/>
            <a:r>
              <a:rPr lang="en-US" dirty="0"/>
              <a:t>less institutional control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6DA412-4C52-9243-945C-2415D2DA1B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Steps forward for 2020</a:t>
            </a:r>
          </a:p>
          <a:p>
            <a:pPr lvl="1"/>
            <a:r>
              <a:rPr lang="en-US" dirty="0"/>
              <a:t>Cross membership of boards and management structures</a:t>
            </a:r>
          </a:p>
          <a:p>
            <a:pPr lvl="1"/>
            <a:r>
              <a:rPr lang="en-US" dirty="0"/>
              <a:t>Setting up technical level communication channel</a:t>
            </a:r>
          </a:p>
          <a:p>
            <a:pPr lvl="2"/>
            <a:r>
              <a:rPr lang="en-US" dirty="0"/>
              <a:t>Share expertise</a:t>
            </a:r>
          </a:p>
          <a:p>
            <a:pPr lvl="2"/>
            <a:r>
              <a:rPr lang="en-US" dirty="0"/>
              <a:t>Share knowledge of who can do what</a:t>
            </a:r>
          </a:p>
          <a:p>
            <a:pPr lvl="2"/>
            <a:r>
              <a:rPr lang="en-US" dirty="0"/>
              <a:t>Group setup at TRIUMF to support this effort – virtual meeting soon</a:t>
            </a:r>
          </a:p>
          <a:p>
            <a:r>
              <a:rPr lang="en-US" dirty="0"/>
              <a:t>Eventually… Single board?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9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3A700-812B-6F40-806C-5329C5646B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New user/request always welcome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EFEE503-FCC3-7A4C-AB0A-422A15AF93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620086"/>
          </a:xfrm>
        </p:spPr>
        <p:txBody>
          <a:bodyPr>
            <a:normAutofit fontScale="92500"/>
          </a:bodyPr>
          <a:lstStyle/>
          <a:p>
            <a:r>
              <a:rPr lang="en-US" dirty="0"/>
              <a:t>Alberta CPP+, contact Jim Pinfold, </a:t>
            </a:r>
            <a:r>
              <a:rPr lang="en-US" dirty="0" err="1"/>
              <a:t>pinfoldster@gmail.com</a:t>
            </a:r>
            <a:endParaRPr lang="en-US" dirty="0"/>
          </a:p>
          <a:p>
            <a:r>
              <a:rPr lang="en-US" dirty="0" err="1"/>
              <a:t>Université</a:t>
            </a:r>
            <a:r>
              <a:rPr lang="en-US" dirty="0"/>
              <a:t> de Montreal, contact Jean-Pierre Martin </a:t>
            </a:r>
            <a:r>
              <a:rPr lang="en-CA" dirty="0">
                <a:hlinkClick r:id="rId2"/>
              </a:rPr>
              <a:t>jpmartin@lps.umontreal.ca</a:t>
            </a:r>
            <a:endParaRPr lang="en-US" dirty="0"/>
          </a:p>
          <a:p>
            <a:r>
              <a:rPr lang="en-US" dirty="0"/>
              <a:t>Carleton </a:t>
            </a:r>
            <a:r>
              <a:rPr lang="en-US" dirty="0" err="1"/>
              <a:t>Uvic</a:t>
            </a:r>
            <a:r>
              <a:rPr lang="en-US" dirty="0"/>
              <a:t> Winnipeg, submit </a:t>
            </a:r>
            <a:r>
              <a:rPr lang="en-CA" dirty="0">
                <a:hlinkClick r:id="rId3"/>
              </a:rPr>
              <a:t>https://particlephysics.ca/wp/wp-content/uploads/Major-Resources-Support-request-form.pdf</a:t>
            </a:r>
            <a:r>
              <a:rPr lang="en-CA" dirty="0"/>
              <a:t> to Kevin Graham </a:t>
            </a:r>
            <a:r>
              <a:rPr lang="en-CA" dirty="0" err="1"/>
              <a:t>dr.kevin.graham@gmail.com</a:t>
            </a:r>
            <a:endParaRPr lang="en-CA" dirty="0"/>
          </a:p>
          <a:p>
            <a:r>
              <a:rPr lang="en-US" dirty="0"/>
              <a:t>TRIUMF Science Technology dept </a:t>
            </a:r>
            <a:r>
              <a:rPr lang="en-CA" dirty="0">
                <a:hlinkClick r:id="rId4"/>
              </a:rPr>
              <a:t>https://www.triumf.ca/science-technology/support-request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246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96A46-07DF-7043-8C5A-10F8434E8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technical SAP support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344AA-EE9F-5244-AB3C-133438120E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Cutting edge technical expertise is an absolute necessity to the success of SAP project requiring advanced instrumentation</a:t>
            </a:r>
          </a:p>
          <a:p>
            <a:r>
              <a:rPr lang="en-US" dirty="0"/>
              <a:t>Recruiting on a per-project basis is highly inefficient:</a:t>
            </a:r>
          </a:p>
          <a:p>
            <a:pPr lvl="1"/>
            <a:r>
              <a:rPr lang="en-US" dirty="0"/>
              <a:t>Risky – Finding the “right” person is challenging</a:t>
            </a:r>
          </a:p>
          <a:p>
            <a:pPr lvl="1"/>
            <a:r>
              <a:rPr lang="en-US" dirty="0"/>
              <a:t>Training required</a:t>
            </a:r>
          </a:p>
          <a:p>
            <a:pPr lvl="1"/>
            <a:r>
              <a:rPr lang="en-US" dirty="0"/>
              <a:t>Limited team dynamic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4FF56-C8A1-F246-8457-3B00DF430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67250"/>
          </a:xfrm>
        </p:spPr>
        <p:txBody>
          <a:bodyPr>
            <a:normAutofit/>
          </a:bodyPr>
          <a:lstStyle/>
          <a:p>
            <a:r>
              <a:rPr lang="en-US" b="1" dirty="0"/>
              <a:t>Alberta MRS</a:t>
            </a:r>
          </a:p>
          <a:p>
            <a:r>
              <a:rPr lang="en-US" b="1" dirty="0"/>
              <a:t>Carleton </a:t>
            </a:r>
            <a:r>
              <a:rPr lang="en-US" b="1" dirty="0" err="1"/>
              <a:t>Uvic</a:t>
            </a:r>
            <a:r>
              <a:rPr lang="en-US" b="1" dirty="0"/>
              <a:t> Winnipeg MRS</a:t>
            </a:r>
          </a:p>
          <a:p>
            <a:r>
              <a:rPr lang="en-US" b="1" dirty="0" err="1"/>
              <a:t>Université</a:t>
            </a:r>
            <a:r>
              <a:rPr lang="en-US" b="1" dirty="0"/>
              <a:t> de Montreal MRS</a:t>
            </a:r>
          </a:p>
          <a:p>
            <a:r>
              <a:rPr lang="en-US" dirty="0"/>
              <a:t>McDonald Institute </a:t>
            </a:r>
          </a:p>
          <a:p>
            <a:pPr lvl="1"/>
            <a:r>
              <a:rPr lang="en-US" dirty="0"/>
              <a:t>Phasing out by 2023</a:t>
            </a:r>
          </a:p>
          <a:p>
            <a:r>
              <a:rPr lang="en-US" dirty="0"/>
              <a:t>TRIUMF </a:t>
            </a:r>
          </a:p>
          <a:p>
            <a:pPr lvl="1"/>
            <a:r>
              <a:rPr lang="en-US" b="1" dirty="0"/>
              <a:t>Science Technology department</a:t>
            </a:r>
          </a:p>
          <a:p>
            <a:pPr lvl="1"/>
            <a:r>
              <a:rPr lang="en-US" dirty="0"/>
              <a:t>P&amp;S in Physical Science Division</a:t>
            </a:r>
          </a:p>
          <a:p>
            <a:pPr lvl="1"/>
            <a:r>
              <a:rPr lang="en-US" dirty="0"/>
              <a:t>Engineering division</a:t>
            </a:r>
          </a:p>
          <a:p>
            <a:r>
              <a:rPr lang="en-US" dirty="0"/>
              <a:t>SNOLAB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484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750E8-42B8-9544-8DF1-F6281D87A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83" y="124396"/>
            <a:ext cx="10515600" cy="1325563"/>
          </a:xfrm>
        </p:spPr>
        <p:txBody>
          <a:bodyPr/>
          <a:lstStyle/>
          <a:p>
            <a:r>
              <a:rPr lang="en-US" dirty="0"/>
              <a:t>U. Alberta – Toronto CPP+ MRS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C6C042-0B83-D640-893D-764139B04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7664" y="1825625"/>
            <a:ext cx="4685443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Richard </a:t>
            </a:r>
            <a:r>
              <a:rPr lang="en-US" dirty="0" err="1"/>
              <a:t>Soluk</a:t>
            </a:r>
            <a:r>
              <a:rPr lang="en-US" dirty="0"/>
              <a:t> (detector technologist)</a:t>
            </a:r>
          </a:p>
          <a:p>
            <a:r>
              <a:rPr lang="en-US" dirty="0"/>
              <a:t>Paul Davis (electronics engineer)</a:t>
            </a:r>
          </a:p>
          <a:p>
            <a:r>
              <a:rPr lang="en-US" dirty="0"/>
              <a:t>Mircea </a:t>
            </a:r>
            <a:r>
              <a:rPr lang="en-US" dirty="0" err="1"/>
              <a:t>Cadbaschi</a:t>
            </a:r>
            <a:r>
              <a:rPr lang="en-US" dirty="0"/>
              <a:t> (engineer)</a:t>
            </a:r>
          </a:p>
          <a:p>
            <a:r>
              <a:rPr lang="en-US" dirty="0"/>
              <a:t>Chris Ng (engineer)</a:t>
            </a:r>
          </a:p>
          <a:p>
            <a:r>
              <a:rPr lang="en-US" dirty="0"/>
              <a:t>And wide ranging capabilities at </a:t>
            </a:r>
            <a:r>
              <a:rPr lang="en-US" dirty="0" err="1"/>
              <a:t>UofA</a:t>
            </a:r>
            <a:r>
              <a:rPr lang="en-US" dirty="0"/>
              <a:t> </a:t>
            </a:r>
          </a:p>
          <a:p>
            <a:pPr lvl="1"/>
            <a:r>
              <a:rPr lang="en-CA" dirty="0">
                <a:hlinkClick r:id="rId2"/>
              </a:rPr>
              <a:t>http://cpp-plus.physics.ualberta.ca/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059E4D-5322-BB4B-8EC9-1568DC5D8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8699" y="1600908"/>
            <a:ext cx="2370994" cy="24003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606D5E-3988-2143-A54F-3DC3F049F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3107" y="422275"/>
            <a:ext cx="3340100" cy="2806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1146E1-917B-1644-830C-E226C047F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3107" y="3629026"/>
            <a:ext cx="2578100" cy="316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FB2A3F-83FA-B740-A1DB-4804A0FE40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8793" y="4318000"/>
            <a:ext cx="3390900" cy="2540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F7C80F9-C263-BE47-BAAB-26526D0D8525}"/>
              </a:ext>
            </a:extLst>
          </p:cNvPr>
          <p:cNvCxnSpPr/>
          <p:nvPr/>
        </p:nvCxnSpPr>
        <p:spPr>
          <a:xfrm flipH="1">
            <a:off x="3472249" y="2038865"/>
            <a:ext cx="494270" cy="2100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57FD09-841D-E94D-A049-493DCB66EC7A}"/>
              </a:ext>
            </a:extLst>
          </p:cNvPr>
          <p:cNvCxnSpPr>
            <a:cxnSpLocks/>
          </p:cNvCxnSpPr>
          <p:nvPr/>
        </p:nvCxnSpPr>
        <p:spPr>
          <a:xfrm flipH="1">
            <a:off x="3321269" y="3844549"/>
            <a:ext cx="659879" cy="6748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72EE2A5-AE37-5449-AA8F-CAD0F1156D2A}"/>
              </a:ext>
            </a:extLst>
          </p:cNvPr>
          <p:cNvCxnSpPr>
            <a:cxnSpLocks/>
          </p:cNvCxnSpPr>
          <p:nvPr/>
        </p:nvCxnSpPr>
        <p:spPr>
          <a:xfrm flipV="1">
            <a:off x="7492740" y="2459421"/>
            <a:ext cx="1314929" cy="53818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0993A8E-98B2-3441-816F-3D145E04F308}"/>
              </a:ext>
            </a:extLst>
          </p:cNvPr>
          <p:cNvCxnSpPr>
            <a:cxnSpLocks/>
          </p:cNvCxnSpPr>
          <p:nvPr/>
        </p:nvCxnSpPr>
        <p:spPr>
          <a:xfrm>
            <a:off x="7024523" y="4414415"/>
            <a:ext cx="1898760" cy="4413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66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95F52-7899-BD41-B63C-293347E85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U. Alberta – Toronto CPP+ recent projects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2B1AE-DBD9-B44F-A104-2203EA0557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3930" y="1739128"/>
            <a:ext cx="6342792" cy="5118872"/>
          </a:xfrm>
        </p:spPr>
        <p:txBody>
          <a:bodyPr/>
          <a:lstStyle/>
          <a:p>
            <a:r>
              <a:rPr lang="en-US" dirty="0"/>
              <a:t>ATLAS Forward proton</a:t>
            </a:r>
          </a:p>
          <a:p>
            <a:r>
              <a:rPr lang="en-US" dirty="0"/>
              <a:t>ATLAS-LUCID</a:t>
            </a:r>
          </a:p>
          <a:p>
            <a:r>
              <a:rPr lang="en-US" dirty="0"/>
              <a:t>MOEDAL-MAPP (complete detector)</a:t>
            </a:r>
          </a:p>
          <a:p>
            <a:r>
              <a:rPr lang="en-US" dirty="0"/>
              <a:t>DEAP-3600 and </a:t>
            </a:r>
          </a:p>
          <a:p>
            <a:r>
              <a:rPr lang="en-US" dirty="0"/>
              <a:t>DarkSide-20k </a:t>
            </a:r>
          </a:p>
          <a:p>
            <a:r>
              <a:rPr lang="en-US" dirty="0"/>
              <a:t>PICO-40, PICO-500 and Scintillating bubble chambers </a:t>
            </a:r>
          </a:p>
          <a:p>
            <a:r>
              <a:rPr lang="en-US" dirty="0"/>
              <a:t>SNO+</a:t>
            </a:r>
          </a:p>
          <a:p>
            <a:r>
              <a:rPr lang="en-US" dirty="0"/>
              <a:t>P-ONE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86651F-9934-264C-8B3B-CA9056E861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A7918E-44F5-7E43-B700-16CCB18E7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7868" y="1397000"/>
            <a:ext cx="5041900" cy="25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75A8A7-3719-8E4A-ADA5-A5B8CEAE3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1400" y="4191000"/>
            <a:ext cx="3962400" cy="2667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D95B4CF-E134-C046-962B-DBBBCB46BE7E}"/>
              </a:ext>
            </a:extLst>
          </p:cNvPr>
          <p:cNvSpPr txBox="1"/>
          <p:nvPr/>
        </p:nvSpPr>
        <p:spPr>
          <a:xfrm>
            <a:off x="6971910" y="1477208"/>
            <a:ext cx="1390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ATLAS LUCID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9DEE9A-CEA1-024A-8BE2-D4647A026A29}"/>
              </a:ext>
            </a:extLst>
          </p:cNvPr>
          <p:cNvSpPr txBox="1"/>
          <p:nvPr/>
        </p:nvSpPr>
        <p:spPr>
          <a:xfrm>
            <a:off x="7629751" y="4194919"/>
            <a:ext cx="2317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ATLAS Forward proton</a:t>
            </a:r>
          </a:p>
        </p:txBody>
      </p:sp>
    </p:spTree>
    <p:extLst>
      <p:ext uri="{BB962C8B-B14F-4D97-AF65-F5344CB8AC3E}">
        <p14:creationId xmlns:p14="http://schemas.microsoft.com/office/powerpoint/2010/main" val="1535166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Carleton Technical Team (MRS Supported)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4435" y="1519518"/>
            <a:ext cx="5495365" cy="4657445"/>
          </a:xfrm>
        </p:spPr>
        <p:txBody>
          <a:bodyPr>
            <a:normAutofit/>
          </a:bodyPr>
          <a:lstStyle/>
          <a:p>
            <a:r>
              <a:rPr lang="en-US" sz="2000" u="sng" dirty="0"/>
              <a:t>Personnel 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James Botte and Olay Chen: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Electronics Specialist and Electronics Technician</a:t>
            </a:r>
          </a:p>
          <a:p>
            <a:pPr lvl="2"/>
            <a:r>
              <a:rPr lang="en-US" sz="1600" dirty="0"/>
              <a:t>analog and digital readout systems, power supplies, equipment certification</a:t>
            </a:r>
          </a:p>
          <a:p>
            <a:pPr lvl="2"/>
            <a:r>
              <a:rPr lang="en-US" sz="1600" dirty="0"/>
              <a:t>soldering, circuit design, cabling, system modeling and control</a:t>
            </a:r>
            <a:endParaRPr lang="en-US" sz="2000" dirty="0"/>
          </a:p>
          <a:p>
            <a:pPr marL="457200" lvl="1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Philippe Gravelle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Machinist/Technician </a:t>
            </a:r>
            <a:r>
              <a:rPr lang="en-US" sz="1600" dirty="0"/>
              <a:t>- precision small parts fabrication, welding, vacuum/gas system cleaning and assembly, leak-checking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FF0000"/>
                </a:solidFill>
              </a:rPr>
              <a:t>Rodney Schnarr</a:t>
            </a:r>
          </a:p>
          <a:p>
            <a:pPr lvl="1"/>
            <a:r>
              <a:rPr lang="en-US" sz="1600" dirty="0">
                <a:solidFill>
                  <a:srgbClr val="0000FF"/>
                </a:solidFill>
              </a:rPr>
              <a:t>Designer </a:t>
            </a:r>
            <a:r>
              <a:rPr lang="en-US" sz="1600" dirty="0"/>
              <a:t>- 3-D modeling, concept development, detailed design drawings for fabrication (e.g. CNC), as-built drawings, FEA calculations</a:t>
            </a:r>
          </a:p>
          <a:p>
            <a:pPr lvl="1">
              <a:buNone/>
            </a:pPr>
            <a:r>
              <a:rPr lang="en-US" sz="1600" dirty="0"/>
              <a:t>     </a:t>
            </a:r>
            <a:r>
              <a:rPr lang="en-US" sz="1600" dirty="0">
                <a:solidFill>
                  <a:srgbClr val="660066"/>
                </a:solidFill>
                <a:latin typeface="Wingdings 3" charset="2"/>
                <a:cs typeface="Wingdings 3" charset="2"/>
              </a:rPr>
              <a:t>a</a:t>
            </a:r>
            <a:r>
              <a:rPr lang="en-US" sz="1600" dirty="0">
                <a:solidFill>
                  <a:srgbClr val="660066"/>
                </a:solidFill>
              </a:rPr>
              <a:t> working closely with McDonald Institute and SNOLAB engineers based at Carleton</a:t>
            </a:r>
          </a:p>
          <a:p>
            <a:pPr lvl="1">
              <a:buNone/>
            </a:pPr>
            <a:endParaRPr lang="en-US" sz="1600" dirty="0">
              <a:solidFill>
                <a:srgbClr val="660066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364BAE-52F7-ED49-BA2E-312B35B2B5D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000" u="sng" dirty="0"/>
              <a:t>Facilities and Equipment</a:t>
            </a:r>
          </a:p>
          <a:p>
            <a:pPr lvl="1"/>
            <a:r>
              <a:rPr lang="en-US" sz="1600" dirty="0"/>
              <a:t>machine shop, electronics lab, clean rooms, vacuum and gas handling equipment (Swagelok, VCR, </a:t>
            </a:r>
            <a:r>
              <a:rPr lang="en-US" sz="1600" dirty="0" err="1"/>
              <a:t>Conflat</a:t>
            </a:r>
            <a:r>
              <a:rPr lang="en-US" sz="1600" dirty="0"/>
              <a:t>, KF, custom), electronics and DAQ </a:t>
            </a:r>
          </a:p>
          <a:p>
            <a:pPr lvl="1"/>
            <a:r>
              <a:rPr lang="en-US" sz="1600" dirty="0"/>
              <a:t>(NIM,  VME, LabView),  silicon pixel telescope</a:t>
            </a:r>
          </a:p>
          <a:p>
            <a:r>
              <a:rPr lang="en-US" sz="2400" dirty="0"/>
              <a:t>Carleton Science and Technology Centre (STC)  </a:t>
            </a:r>
            <a:r>
              <a:rPr lang="en-US" sz="2400" dirty="0">
                <a:hlinkClick r:id="rId2"/>
              </a:rPr>
              <a:t>https://carleton.ca/stc/</a:t>
            </a:r>
            <a:endParaRPr lang="en-US" sz="240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DE545D-E010-CD40-BA58-B822CDF44E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359" b="27364"/>
          <a:stretch/>
        </p:blipFill>
        <p:spPr>
          <a:xfrm>
            <a:off x="7621494" y="4770783"/>
            <a:ext cx="2283011" cy="1033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6477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7609" y="2950025"/>
            <a:ext cx="2283625" cy="17127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/>
              <a:t>Carleton Technical Team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EF1151DA-29E6-8C45-B71E-87C565D71B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95649" y="183418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u="sng" dirty="0"/>
              <a:t>Select projects that have been supported</a:t>
            </a:r>
            <a:r>
              <a:rPr lang="en-US" sz="2600" dirty="0"/>
              <a:t>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0937" y="2612656"/>
            <a:ext cx="1983103" cy="2064230"/>
          </a:xfrm>
          <a:prstGeom prst="rect">
            <a:avLst/>
          </a:prstGeom>
        </p:spPr>
      </p:pic>
      <p:pic>
        <p:nvPicPr>
          <p:cNvPr id="11" name="Picture 10" descr="Ba_Tagging_CU.pdf"/>
          <p:cNvPicPr>
            <a:picLocks noChangeAspect="1"/>
          </p:cNvPicPr>
          <p:nvPr/>
        </p:nvPicPr>
        <p:blipFill>
          <a:blip r:embed="rId4"/>
          <a:srcRect l="37632" t="1899" r="8830" b="51880"/>
          <a:stretch>
            <a:fillRect/>
          </a:stretch>
        </p:blipFill>
        <p:spPr>
          <a:xfrm>
            <a:off x="354127" y="2619752"/>
            <a:ext cx="3115235" cy="2017059"/>
          </a:xfrm>
          <a:prstGeom prst="rect">
            <a:avLst/>
          </a:prstGeom>
        </p:spPr>
      </p:pic>
      <p:pic>
        <p:nvPicPr>
          <p:cNvPr id="5" name="Picture 4" descr="sviel_CAP_jun18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3141" y="2950025"/>
            <a:ext cx="2344685" cy="17570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D49F8CF-6036-1C42-80A6-CA63D6082B0A}"/>
              </a:ext>
            </a:extLst>
          </p:cNvPr>
          <p:cNvSpPr/>
          <p:nvPr/>
        </p:nvSpPr>
        <p:spPr>
          <a:xfrm>
            <a:off x="5518536" y="360497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dirty="0">
                <a:solidFill>
                  <a:srgbClr val="FF0000"/>
                </a:solidFill>
              </a:rPr>
              <a:t>For more than 20 years, the Carleton Technical Team has been contributing to subatomic physics via R&amp;D, Testing, Large-Scale Assembly and Delivery, and Maintenance of particle detector systems for a variety of projects in Canada and around the world.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F142F79-2973-3147-9D46-6353D90FDA3B}"/>
              </a:ext>
            </a:extLst>
          </p:cNvPr>
          <p:cNvSpPr/>
          <p:nvPr/>
        </p:nvSpPr>
        <p:spPr>
          <a:xfrm>
            <a:off x="1604191" y="2255642"/>
            <a:ext cx="6151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EXO</a:t>
            </a:r>
            <a:endParaRPr lang="en-US" sz="2000" b="1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E45C5FB-2905-3443-AEDB-4C0B3644595E}"/>
              </a:ext>
            </a:extLst>
          </p:cNvPr>
          <p:cNvSpPr/>
          <p:nvPr/>
        </p:nvSpPr>
        <p:spPr>
          <a:xfrm>
            <a:off x="4202883" y="2255642"/>
            <a:ext cx="8179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 DEAP</a:t>
            </a:r>
            <a:endParaRPr lang="en-US" sz="2000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213BC2-9FEF-7043-B850-ABF63665CDA3}"/>
              </a:ext>
            </a:extLst>
          </p:cNvPr>
          <p:cNvSpPr/>
          <p:nvPr/>
        </p:nvSpPr>
        <p:spPr>
          <a:xfrm>
            <a:off x="8337251" y="2255642"/>
            <a:ext cx="8907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 ATLAS</a:t>
            </a:r>
            <a:endParaRPr lang="en-US" sz="20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8439B4-ED71-B244-92D2-3C2AD180A885}"/>
              </a:ext>
            </a:extLst>
          </p:cNvPr>
          <p:cNvSpPr/>
          <p:nvPr/>
        </p:nvSpPr>
        <p:spPr>
          <a:xfrm>
            <a:off x="6878128" y="2511774"/>
            <a:ext cx="758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7030A0"/>
                </a:solidFill>
              </a:rPr>
              <a:t>FCAL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DD121B9-4793-7547-B9C5-31B7CBBDD791}"/>
              </a:ext>
            </a:extLst>
          </p:cNvPr>
          <p:cNvSpPr/>
          <p:nvPr/>
        </p:nvSpPr>
        <p:spPr>
          <a:xfrm>
            <a:off x="10092961" y="2511774"/>
            <a:ext cx="764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7030A0"/>
                </a:solidFill>
              </a:rPr>
              <a:t> </a:t>
            </a:r>
            <a:r>
              <a:rPr lang="en-US" sz="2000" b="1" dirty="0" err="1">
                <a:solidFill>
                  <a:srgbClr val="7030A0"/>
                </a:solidFill>
              </a:rPr>
              <a:t>sTGC</a:t>
            </a:r>
            <a:endParaRPr lang="en-US" sz="2000" b="1" dirty="0">
              <a:solidFill>
                <a:srgbClr val="7030A0"/>
              </a:solidFill>
            </a:endParaRPr>
          </a:p>
        </p:txBody>
      </p:sp>
      <p:pic>
        <p:nvPicPr>
          <p:cNvPr id="1025" name="Picture 1" descr="page4image2800269760">
            <a:extLst>
              <a:ext uri="{FF2B5EF4-FFF2-40B4-BE49-F238E27FC236}">
                <a16:creationId xmlns:a16="http://schemas.microsoft.com/office/drawing/2014/main" id="{CE1F2864-AF5D-214C-999B-894F9885E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463" y="5062854"/>
            <a:ext cx="3068669" cy="172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96AEF3E-42A5-4844-BC4A-1F508DAB9A00}"/>
              </a:ext>
            </a:extLst>
          </p:cNvPr>
          <p:cNvSpPr/>
          <p:nvPr/>
        </p:nvSpPr>
        <p:spPr>
          <a:xfrm>
            <a:off x="8566536" y="4662744"/>
            <a:ext cx="57900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7030A0"/>
                </a:solidFill>
              </a:rPr>
              <a:t>ITK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88E07EE-A1ED-604E-AFA8-BA9FA54714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11305" y="5013458"/>
            <a:ext cx="2258808" cy="177426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B806E0C8-720E-304E-A641-45C1D5C5FB1F}"/>
              </a:ext>
            </a:extLst>
          </p:cNvPr>
          <p:cNvSpPr/>
          <p:nvPr/>
        </p:nvSpPr>
        <p:spPr>
          <a:xfrm>
            <a:off x="3436003" y="4662744"/>
            <a:ext cx="2284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 Hyper-</a:t>
            </a:r>
            <a:r>
              <a:rPr lang="en-US" sz="2000" b="1" dirty="0" err="1">
                <a:solidFill>
                  <a:srgbClr val="0000FF"/>
                </a:solidFill>
              </a:rPr>
              <a:t>Kamiokande</a:t>
            </a:r>
            <a:endParaRPr lang="en-US" sz="20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9DC425-C99C-EF4C-B0A6-F732CF05CFA7}"/>
              </a:ext>
            </a:extLst>
          </p:cNvPr>
          <p:cNvSpPr/>
          <p:nvPr/>
        </p:nvSpPr>
        <p:spPr>
          <a:xfrm>
            <a:off x="1464520" y="4600811"/>
            <a:ext cx="78739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ARIEL</a:t>
            </a:r>
            <a:endParaRPr lang="en-US" sz="20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3FAA218-5F59-C84A-9EF0-23C5FE50AE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471" y="5379178"/>
            <a:ext cx="3214532" cy="73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349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B374B49-3674-764A-9E6B-2065EBEA4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048" y="3772294"/>
            <a:ext cx="4066508" cy="22874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6D43F1-691E-C841-BCEA-B045F1A10A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967" t="11068" b="5188"/>
          <a:stretch/>
        </p:blipFill>
        <p:spPr>
          <a:xfrm>
            <a:off x="782831" y="1004465"/>
            <a:ext cx="2012675" cy="24886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353E282-EBA7-3D43-B9B2-C8E8444FB2AE}"/>
              </a:ext>
            </a:extLst>
          </p:cNvPr>
          <p:cNvSpPr txBox="1"/>
          <p:nvPr/>
        </p:nvSpPr>
        <p:spPr>
          <a:xfrm>
            <a:off x="703047" y="159106"/>
            <a:ext cx="104457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University of Victoria Instrumentation Laboratory					May 2020</a:t>
            </a:r>
          </a:p>
          <a:p>
            <a:r>
              <a:rPr lang="en-US" sz="2000" i="1" dirty="0"/>
              <a:t>Randall Sobie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CEEEB62-B27B-E040-9138-E38B916CAE26}"/>
              </a:ext>
            </a:extLst>
          </p:cNvPr>
          <p:cNvSpPr/>
          <p:nvPr/>
        </p:nvSpPr>
        <p:spPr>
          <a:xfrm>
            <a:off x="4926664" y="3772294"/>
            <a:ext cx="6222089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CA" u="sng" dirty="0">
                <a:latin typeface="Helvetica" pitchFamily="2" charset="0"/>
              </a:rPr>
              <a:t>R</a:t>
            </a:r>
            <a:r>
              <a:rPr lang="en-CA" u="sng" dirty="0">
                <a:effectLst/>
                <a:latin typeface="Helvetica" pitchFamily="2" charset="0"/>
              </a:rPr>
              <a:t>esources at the University of Victoria:</a:t>
            </a:r>
            <a:endParaRPr lang="en-CA" dirty="0">
              <a:effectLst/>
              <a:latin typeface="Helvetica" pitchFamily="2" charset="0"/>
            </a:endParaRPr>
          </a:p>
          <a:p>
            <a:r>
              <a:rPr lang="en-CA" dirty="0">
                <a:latin typeface="Helvetica" pitchFamily="2" charset="0"/>
              </a:rPr>
              <a:t>C</a:t>
            </a:r>
            <a:r>
              <a:rPr lang="en-CA" dirty="0">
                <a:effectLst/>
                <a:latin typeface="Helvetica" pitchFamily="2" charset="0"/>
              </a:rPr>
              <a:t>lean room, vacuum test equipment, local machine shop, electronics shop and general laboratory 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B5C993-7656-114E-A619-96564B22EC0C}"/>
              </a:ext>
            </a:extLst>
          </p:cNvPr>
          <p:cNvSpPr txBox="1"/>
          <p:nvPr/>
        </p:nvSpPr>
        <p:spPr>
          <a:xfrm>
            <a:off x="2986886" y="1004465"/>
            <a:ext cx="8161867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Detector physicist:  Sam de Jong (2017-present)</a:t>
            </a:r>
          </a:p>
          <a:p>
            <a:r>
              <a:rPr lang="en-US" u="sng" dirty="0"/>
              <a:t>PhD research</a:t>
            </a:r>
            <a:r>
              <a:rPr lang="en-US" dirty="0"/>
              <a:t>: des</a:t>
            </a:r>
            <a:r>
              <a:rPr lang="en-CA" dirty="0" err="1"/>
              <a:t>igned</a:t>
            </a:r>
            <a:r>
              <a:rPr lang="en-CA" dirty="0"/>
              <a:t>, assembled, and commissioned thermal neutron detector system using tubes of helium-3 for the Belle II experiment</a:t>
            </a:r>
          </a:p>
          <a:p>
            <a:endParaRPr lang="en-CA" dirty="0"/>
          </a:p>
          <a:p>
            <a:r>
              <a:rPr lang="en-CA" u="sng" dirty="0"/>
              <a:t>Current work</a:t>
            </a:r>
            <a:r>
              <a:rPr lang="en-CA" dirty="0"/>
              <a:t>: FPGA program development for ATLAS </a:t>
            </a:r>
            <a:r>
              <a:rPr lang="en-CA" dirty="0" err="1"/>
              <a:t>LAr</a:t>
            </a:r>
            <a:r>
              <a:rPr lang="en-CA" dirty="0"/>
              <a:t> Calorimeter and Belle II</a:t>
            </a:r>
          </a:p>
          <a:p>
            <a:endParaRPr lang="en-CA" dirty="0"/>
          </a:p>
          <a:p>
            <a:r>
              <a:rPr lang="en-CA" u="sng" dirty="0"/>
              <a:t>Expertise</a:t>
            </a:r>
            <a:r>
              <a:rPr lang="en-CA" dirty="0"/>
              <a:t>: GEANT4 detector simulation, DAQ software, digital electronics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D4347B-CF0C-C64D-B24A-71FD14E6E002}"/>
              </a:ext>
            </a:extLst>
          </p:cNvPr>
          <p:cNvSpPr/>
          <p:nvPr/>
        </p:nvSpPr>
        <p:spPr>
          <a:xfrm>
            <a:off x="5052753" y="5751928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www.uvic.ca</a:t>
            </a:r>
            <a:r>
              <a:rPr lang="en-US" sz="1400" dirty="0"/>
              <a:t>/science/physics/</a:t>
            </a:r>
            <a:r>
              <a:rPr lang="en-US" sz="1400" dirty="0" err="1"/>
              <a:t>vispa</a:t>
            </a:r>
            <a:r>
              <a:rPr lang="en-US" sz="1400" dirty="0"/>
              <a:t>/research/resources/</a:t>
            </a:r>
            <a:r>
              <a:rPr lang="en-US" sz="1400" dirty="0" err="1"/>
              <a:t>index.php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561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222421" y="0"/>
            <a:ext cx="12192000" cy="7010400"/>
            <a:chOff x="0" y="0"/>
            <a:chExt cx="9144000" cy="70104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9144000" cy="9144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14962"/>
            <a:stretch/>
          </p:blipFill>
          <p:spPr>
            <a:xfrm>
              <a:off x="0" y="6342743"/>
              <a:ext cx="9144000" cy="667657"/>
            </a:xfrm>
            <a:prstGeom prst="rect">
              <a:avLst/>
            </a:prstGeom>
          </p:spPr>
        </p:pic>
      </p:grpSp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31604"/>
            <a:ext cx="12192000" cy="5092997"/>
          </a:xfrm>
          <a:prstGeom prst="rect">
            <a:avLst/>
          </a:prstGeom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09028" y="0"/>
            <a:ext cx="12408366" cy="15081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0070C0"/>
                </a:solidFill>
                <a:latin typeface="Lucida Bright" panose="02040602050505020304" pitchFamily="18" charset="77"/>
              </a:rPr>
              <a:t>Winnipeg NSERC SAP MRS Resource</a:t>
            </a:r>
          </a:p>
          <a:p>
            <a:pPr eaLnBrk="1" hangingPunct="1"/>
            <a:endParaRPr lang="en-US" sz="2000" dirty="0">
              <a:latin typeface="Lucida Sans" panose="020B0602030504020204" pitchFamily="34" charset="77"/>
            </a:endParaRPr>
          </a:p>
          <a:p>
            <a:pPr eaLnBrk="1" hangingPunct="1"/>
            <a:endParaRPr lang="en-US" sz="3600" dirty="0">
              <a:latin typeface="Rockwell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D66191F-EE20-A146-888B-8E78BFB94BF3}"/>
              </a:ext>
            </a:extLst>
          </p:cNvPr>
          <p:cNvSpPr txBox="1"/>
          <p:nvPr/>
        </p:nvSpPr>
        <p:spPr>
          <a:xfrm>
            <a:off x="269789" y="949064"/>
            <a:ext cx="9568544" cy="2831544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6914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For examples of past projects supported by David </a:t>
            </a:r>
            <a:r>
              <a:rPr lang="en-US" sz="2000" dirty="0" err="1">
                <a:solidFill>
                  <a:srgbClr val="06914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Ostapchuk</a:t>
            </a:r>
            <a:r>
              <a:rPr lang="en-US" sz="2000" dirty="0">
                <a:solidFill>
                  <a:srgbClr val="06914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 see:</a:t>
            </a:r>
          </a:p>
          <a:p>
            <a:r>
              <a:rPr lang="en-US" sz="2000" dirty="0" err="1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www.uwinnipeg.ca</a:t>
            </a:r>
            <a:r>
              <a:rPr lang="en-US" sz="2000" dirty="0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/physics/research/</a:t>
            </a:r>
            <a:r>
              <a:rPr lang="en-US" sz="2000" dirty="0" err="1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nserc</a:t>
            </a:r>
            <a:r>
              <a:rPr lang="en-US" sz="2000" dirty="0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-funded-sap-</a:t>
            </a:r>
            <a:r>
              <a:rPr lang="en-US" sz="2000" dirty="0" err="1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mrs</a:t>
            </a:r>
            <a:r>
              <a:rPr lang="en-US" sz="2000" dirty="0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-</a:t>
            </a:r>
            <a:r>
              <a:rPr lang="en-US" sz="2000" dirty="0" err="1">
                <a:solidFill>
                  <a:srgbClr val="DCA87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technician.html</a:t>
            </a:r>
            <a:endParaRPr lang="en-US" sz="2000" dirty="0">
              <a:solidFill>
                <a:srgbClr val="DCA870"/>
              </a:solidFill>
              <a:latin typeface="Lucida Sans" panose="020B0602030504020204" pitchFamily="34" charset="77"/>
              <a:cs typeface="Arial" panose="020B0604020202020204" pitchFamily="34" charset="0"/>
            </a:endParaRPr>
          </a:p>
          <a:p>
            <a:endParaRPr lang="en-US" dirty="0">
              <a:solidFill>
                <a:srgbClr val="DCA870"/>
              </a:solidFill>
              <a:latin typeface="Lucida Sans" panose="020B0602030504020204" pitchFamily="34" charset="77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Technician: David </a:t>
            </a:r>
            <a:r>
              <a:rPr lang="en-US" sz="2000" dirty="0" err="1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Ostapchuk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 (MSc Physics)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General detector fabrication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Electronics PCB, simple machine work, 3D printing, laser cutting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Access to North Forge Fabrication Lab (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  <a:hlinkClick r:id="rId6"/>
              </a:rPr>
              <a:t>www.northforge.ca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Larger machined parts contracted out to local machine shops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Resource allocated by </a:t>
            </a:r>
            <a:r>
              <a:rPr lang="en-US" sz="2000" dirty="0" err="1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UVic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/Carleton/</a:t>
            </a:r>
            <a:r>
              <a:rPr lang="en-US" sz="2000" dirty="0" err="1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UWinnipeg</a:t>
            </a:r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77"/>
                <a:cs typeface="Arial" panose="020B0604020202020204" pitchFamily="34" charset="0"/>
              </a:rPr>
              <a:t> allocation board</a:t>
            </a:r>
          </a:p>
        </p:txBody>
      </p:sp>
      <p:pic>
        <p:nvPicPr>
          <p:cNvPr id="1028" name="Picture 4" descr="fourth order low-pass filter">
            <a:extLst>
              <a:ext uri="{FF2B5EF4-FFF2-40B4-BE49-F238E27FC236}">
                <a16:creationId xmlns:a16="http://schemas.microsoft.com/office/drawing/2014/main" id="{CF36513A-E42B-5449-9F31-2706D14A0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81784" y="2531018"/>
            <a:ext cx="2928302" cy="219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3D printed form for an RF coil">
            <a:extLst>
              <a:ext uri="{FF2B5EF4-FFF2-40B4-BE49-F238E27FC236}">
                <a16:creationId xmlns:a16="http://schemas.microsoft.com/office/drawing/2014/main" id="{F14310A7-5B04-0D46-972C-664AC6FE7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42770" y="4773941"/>
            <a:ext cx="2781615" cy="2084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uwinnipeg.ca/physics/images/nserc-funded-sap-mrs-tech/fig2-1.jpg">
            <a:extLst>
              <a:ext uri="{FF2B5EF4-FFF2-40B4-BE49-F238E27FC236}">
                <a16:creationId xmlns:a16="http://schemas.microsoft.com/office/drawing/2014/main" id="{9946CD48-7808-C449-856D-5461FAF31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5275" y="0"/>
            <a:ext cx="2305302" cy="233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A5BF18-E1DB-5C43-BA44-B8754C384DC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351" y="3847249"/>
            <a:ext cx="2839101" cy="212932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C63201-CAE9-7147-98D8-C893C4EBB08D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9827" y="3830594"/>
            <a:ext cx="2280031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293EF-FB70-B04A-B2A6-CD178B91901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634679" y="3830595"/>
            <a:ext cx="2337435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D49098C-290A-934F-B19B-697D2D30164B}"/>
              </a:ext>
            </a:extLst>
          </p:cNvPr>
          <p:cNvSpPr txBox="1"/>
          <p:nvPr/>
        </p:nvSpPr>
        <p:spPr>
          <a:xfrm>
            <a:off x="0" y="5980670"/>
            <a:ext cx="281359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Gas panel for </a:t>
            </a:r>
            <a:r>
              <a:rPr lang="en-US" dirty="0" err="1"/>
              <a:t>Xe</a:t>
            </a:r>
            <a:r>
              <a:rPr lang="en-US" dirty="0"/>
              <a:t> project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8BCBAB-D13A-C946-BFE2-02DB6F90641F}"/>
              </a:ext>
            </a:extLst>
          </p:cNvPr>
          <p:cNvSpPr txBox="1"/>
          <p:nvPr/>
        </p:nvSpPr>
        <p:spPr>
          <a:xfrm>
            <a:off x="3698788" y="6130322"/>
            <a:ext cx="40660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MPPC Breakout board for EMPHATIC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0BA31F-8C8B-F342-89F6-C3B6519539AB}"/>
              </a:ext>
            </a:extLst>
          </p:cNvPr>
          <p:cNvSpPr txBox="1"/>
          <p:nvPr/>
        </p:nvSpPr>
        <p:spPr>
          <a:xfrm>
            <a:off x="9241512" y="6488668"/>
            <a:ext cx="29504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Spin-flipper coil for TUCAN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2E0354A-77BB-F249-8323-A5BB02BC5217}"/>
              </a:ext>
            </a:extLst>
          </p:cNvPr>
          <p:cNvSpPr txBox="1"/>
          <p:nvPr/>
        </p:nvSpPr>
        <p:spPr>
          <a:xfrm>
            <a:off x="8891096" y="1927654"/>
            <a:ext cx="330090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Halbach array for polarized </a:t>
            </a:r>
            <a:r>
              <a:rPr lang="en-US" dirty="0" err="1"/>
              <a:t>Xe</a:t>
            </a:r>
            <a:endParaRPr lang="en-US" dirty="0"/>
          </a:p>
          <a:p>
            <a:r>
              <a:rPr lang="en-US" dirty="0"/>
              <a:t>(TUCAN </a:t>
            </a:r>
            <a:r>
              <a:rPr lang="en-US" dirty="0" err="1"/>
              <a:t>comagnetomter</a:t>
            </a:r>
            <a:r>
              <a:rPr lang="en-US" dirty="0"/>
              <a:t>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1442A6-DB58-9D40-9FE4-5321F5DEDD1C}"/>
              </a:ext>
            </a:extLst>
          </p:cNvPr>
          <p:cNvSpPr txBox="1"/>
          <p:nvPr/>
        </p:nvSpPr>
        <p:spPr>
          <a:xfrm>
            <a:off x="9023504" y="4371544"/>
            <a:ext cx="31684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Butterworth filters for TUCAN</a:t>
            </a:r>
          </a:p>
        </p:txBody>
      </p:sp>
    </p:spTree>
    <p:extLst>
      <p:ext uri="{BB962C8B-B14F-4D97-AF65-F5344CB8AC3E}">
        <p14:creationId xmlns:p14="http://schemas.microsoft.com/office/powerpoint/2010/main" val="2087269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0A4E6-A432-5842-B998-A19BF2B1C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Université</a:t>
            </a:r>
            <a:r>
              <a:rPr lang="en-US" dirty="0"/>
              <a:t> de Montreal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C8C41B-5F67-9942-B2E2-E5D207B2270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MRS </a:t>
            </a:r>
            <a:r>
              <a:rPr lang="en-US" dirty="0" err="1"/>
              <a:t>personel</a:t>
            </a:r>
            <a:endParaRPr lang="en-US" dirty="0"/>
          </a:p>
          <a:p>
            <a:pPr lvl="1"/>
            <a:r>
              <a:rPr lang="en-US" dirty="0"/>
              <a:t>Jean Soucy - Head of machine shop</a:t>
            </a:r>
          </a:p>
          <a:p>
            <a:pPr lvl="1"/>
            <a:r>
              <a:rPr lang="en-US" dirty="0"/>
              <a:t>Chen-Chao Wen-  Software and system expert</a:t>
            </a:r>
          </a:p>
          <a:p>
            <a:pPr lvl="1"/>
            <a:r>
              <a:rPr lang="en-US" dirty="0" err="1"/>
              <a:t>Hongfei</a:t>
            </a:r>
            <a:r>
              <a:rPr lang="en-US" dirty="0"/>
              <a:t> Cao - Electronics technician</a:t>
            </a:r>
          </a:p>
          <a:p>
            <a:pPr lvl="1"/>
            <a:r>
              <a:rPr lang="en-US" dirty="0"/>
              <a:t>Nikolai </a:t>
            </a:r>
            <a:r>
              <a:rPr lang="en-US" dirty="0" err="1"/>
              <a:t>Starinsky</a:t>
            </a:r>
            <a:r>
              <a:rPr lang="en-US" dirty="0"/>
              <a:t> (50% MRS) – Engineering physics</a:t>
            </a:r>
          </a:p>
          <a:p>
            <a:pPr lvl="1"/>
            <a:r>
              <a:rPr lang="en-US" dirty="0" err="1"/>
              <a:t>Tomy</a:t>
            </a:r>
            <a:r>
              <a:rPr lang="en-US" dirty="0"/>
              <a:t> Arial (50% MRS) – Mechanical workshop</a:t>
            </a:r>
          </a:p>
          <a:p>
            <a:pPr lvl="1"/>
            <a:r>
              <a:rPr lang="en-US" dirty="0"/>
              <a:t>Louis Godbout (20% MRS) – Ion beam facility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7A4B67-5685-2E42-9E10-2F90B473139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Facilities</a:t>
            </a:r>
          </a:p>
          <a:p>
            <a:pPr lvl="1"/>
            <a:r>
              <a:rPr lang="en-US" dirty="0"/>
              <a:t>Machine shop</a:t>
            </a:r>
          </a:p>
          <a:p>
            <a:pPr lvl="1"/>
            <a:r>
              <a:rPr lang="en-US" dirty="0"/>
              <a:t>Instrumentation design and prototyping</a:t>
            </a:r>
          </a:p>
          <a:p>
            <a:pPr lvl="1"/>
            <a:r>
              <a:rPr lang="en-US" dirty="0"/>
              <a:t>Ion beams for testing, calibration and radiation damage</a:t>
            </a:r>
          </a:p>
        </p:txBody>
      </p:sp>
    </p:spTree>
    <p:extLst>
      <p:ext uri="{BB962C8B-B14F-4D97-AF65-F5344CB8AC3E}">
        <p14:creationId xmlns:p14="http://schemas.microsoft.com/office/powerpoint/2010/main" val="1166661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1242</Words>
  <Application>Microsoft Macintosh PowerPoint</Application>
  <PresentationFormat>Widescreen</PresentationFormat>
  <Paragraphs>168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Helvetica</vt:lpstr>
      <vt:lpstr>Lucida Bright</vt:lpstr>
      <vt:lpstr>Lucida Sans</vt:lpstr>
      <vt:lpstr>Rockwell</vt:lpstr>
      <vt:lpstr>Wingdings 3</vt:lpstr>
      <vt:lpstr>Office Theme</vt:lpstr>
      <vt:lpstr>SAP technical support </vt:lpstr>
      <vt:lpstr>Overall technical SAP support sources</vt:lpstr>
      <vt:lpstr>U. Alberta – Toronto CPP+ MRS team</vt:lpstr>
      <vt:lpstr>U. Alberta – Toronto CPP+ recent projects</vt:lpstr>
      <vt:lpstr>Carleton Technical Team (MRS Supported)</vt:lpstr>
      <vt:lpstr>Carleton Technical Team</vt:lpstr>
      <vt:lpstr>PowerPoint Presentation</vt:lpstr>
      <vt:lpstr>PowerPoint Presentation</vt:lpstr>
      <vt:lpstr>Université de Montreal</vt:lpstr>
      <vt:lpstr>TRIUMF Science Technology department</vt:lpstr>
      <vt:lpstr>TRIUMF Sci Tech recent projects</vt:lpstr>
      <vt:lpstr>Management structures </vt:lpstr>
      <vt:lpstr>Moving towards pan-Canadian coordination</vt:lpstr>
      <vt:lpstr>New user/request always welcome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Fabrice Retiere</cp:lastModifiedBy>
  <cp:revision>7</cp:revision>
  <dcterms:created xsi:type="dcterms:W3CDTF">2020-05-13T19:51:46Z</dcterms:created>
  <dcterms:modified xsi:type="dcterms:W3CDTF">2020-06-11T19:24:03Z</dcterms:modified>
</cp:coreProperties>
</file>