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393" r:id="rId4"/>
    <p:sldId id="283" r:id="rId5"/>
    <p:sldId id="392" r:id="rId6"/>
    <p:sldId id="395" r:id="rId7"/>
    <p:sldId id="259" r:id="rId8"/>
    <p:sldId id="261" r:id="rId9"/>
    <p:sldId id="262" r:id="rId10"/>
    <p:sldId id="263" r:id="rId11"/>
    <p:sldId id="277" r:id="rId12"/>
    <p:sldId id="278" r:id="rId13"/>
    <p:sldId id="264" r:id="rId14"/>
    <p:sldId id="267" r:id="rId15"/>
    <p:sldId id="281" r:id="rId16"/>
    <p:sldId id="280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09999B-D03B-4045-93FD-E3AF101833D9}" v="205" dt="2020-06-04T16:26:37.2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71EE7-15CD-4BE5-AD23-E0AB683C4D90}" type="datetimeFigureOut">
              <a:rPr lang="en-CA" smtClean="0"/>
              <a:t>2020-06-05</a:t>
            </a:fld>
            <a:endParaRPr lang="en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1AB88-BCE8-42F3-BF09-2EFFFB91453A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2632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D1AB88-BCE8-42F3-BF09-2EFFFB91453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6454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B5FDC5-EC89-4253-ADBE-F4B2D7F5E9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F44D94E-10F9-4953-A826-9FD6E2BEB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18165B-0882-4A65-AD1F-D1AABE1E6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2242A2-CE70-47E1-B652-744AA27EB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FD8684-E470-4580-BFFE-7717276F7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24377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9D764B-B56D-4B3C-8B66-77DB4AD16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C551660-5E2E-4D41-BFC7-7A923E248A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02D994-299E-4CD5-BF01-E37859140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17C262D-3916-4E57-8F1D-ED9FC8CDA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53DC960-EC43-4F6B-8344-3454E5284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7973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7A17BF7-45C6-4C5D-A00B-48CBA2C2F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901A5A-0A7A-4573-A921-AA27F91A3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CEAF3D-146B-4619-A700-8BF7E3A77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4A47DF-3C21-4793-994C-7218500EB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1E6BC7-DF4D-42F4-BD71-BC2BC8BDC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887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28BF46-9DE8-43A8-90AA-B0C375A82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B3BFCC-D1A5-4B6C-B701-A63A5D08B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4A41FB-89F7-408C-8660-BFAEF7120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14CED5-1A51-4D85-AE9C-06403278A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BE78B2-17E0-4796-8B85-C5A181070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513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BCC6A-031C-4B0D-AFBF-EEB2F3FE6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463A925-EAF3-4E12-B2CA-705C8F0BBE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D750BE5-A402-4C9F-8827-2639B7056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F0D59A-A60A-4C47-A29B-E8ED95D38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8BEC38-3C03-414A-B826-A4CAF9954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34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22E06C-A941-42D7-B38E-0932933AA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0CBE4A-D28D-4F98-99B6-7C08C7EA92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425718-B4B4-42E3-8622-3FA0422EB2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0CE80B-7AB1-41B4-AA18-553B8B77F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F3733F-7D45-4826-B131-398F469B2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5059405-B3F1-427B-B89E-5CD566B2D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46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4A5677-B902-4482-92ED-BA9E2D076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41280C-3765-433A-A4B2-09384DE05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9869D8-293B-49E9-BC82-5F8D348011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C9069E9-7428-4B22-8767-3E1B8CDA94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70813EB-706A-4E76-A61B-2F2221C273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BFBF367-AED1-4F1B-A716-6F4BB851C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6329B7B-97EA-4F0E-A3FB-090D93551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E95637E-AC5C-4619-B6CB-75695FFB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698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0B32CF-52D5-4CB3-95E7-F95F0490F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EE9446E-79E5-44D9-9B6C-0B93E799F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DF1ED95-5935-4D29-8D52-C24DA89D7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3F9355A-EB88-4C58-A28F-02302751C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001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7D1DD62-25B3-47B4-8E4B-9B74398D5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72AC89-192A-42B5-B5B9-FEC955CD0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8962245-EEEA-4F66-A23A-426B96341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4740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5612A1-6F24-448A-BA2A-7C45A5A5F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5007FA-E423-43DA-9FB7-622B49C799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C624065-0B6C-424F-9F9B-CF65B3A0A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EFBBCB6-6B19-46A7-8642-90EC850D3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DBC6CCC-4858-480B-B569-D2EDCA001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4A823E3-EB89-4AC6-A4FE-AEFEC59C7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8796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5E1099-D268-4733-BA48-251B94877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5EA2667-833C-4103-8BD7-7CBD85E337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5121147-266B-4B04-8C9A-C659D70F7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F1BDCDA-64CB-4CA1-B58F-908EF05DA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A626FA-6100-4030-AB4C-B516FF1BE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C28FAA1-08E0-44E4-8BDB-7E0176676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450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D71BE3F-EDBD-4E93-85A5-CDA431D76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8BE792-C89A-4870-9F38-016DF62F7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5D7732-2C6C-483A-9B54-BBBBAFBAEC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2020-06-09</a:t>
            </a:r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ACE7C4-86FC-4BB8-BF40-020AC50571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CCFC59-1C8E-4838-9B8B-31F472B8D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C1C5B-4472-41AC-BDE0-684D64DD61B9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330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1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88/1361-6463/ab8fde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5BE0E3-9F99-4AE5-A7D6-7A52A6FD66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Pulsed nanosecond air discharge in contact with water</a:t>
            </a:r>
            <a:endParaRPr lang="en-CA" dirty="0">
              <a:solidFill>
                <a:schemeClr val="accent1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6CE25DB-181C-4845-8776-4EA48D65F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b="1" dirty="0"/>
              <a:t>Influence of voltage polarity, amplitude, pulse width, and gap distance</a:t>
            </a:r>
            <a:endParaRPr lang="en-CA" sz="36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E9527FE-1D59-4B20-965D-A9CE90399DAD}"/>
              </a:ext>
            </a:extLst>
          </p:cNvPr>
          <p:cNvSpPr txBox="1"/>
          <p:nvPr/>
        </p:nvSpPr>
        <p:spPr>
          <a:xfrm>
            <a:off x="762000" y="5088265"/>
            <a:ext cx="1066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800" dirty="0"/>
              <a:t>James Diamond and Ahmad Hamdan</a:t>
            </a:r>
          </a:p>
          <a:p>
            <a:pPr algn="ctr"/>
            <a:endParaRPr lang="fr-CA" sz="1600" dirty="0"/>
          </a:p>
          <a:p>
            <a:pPr algn="ctr"/>
            <a:r>
              <a:rPr lang="fr-CA" sz="1600" dirty="0"/>
              <a:t>Groupe de physique des plasmas, </a:t>
            </a:r>
            <a:r>
              <a:rPr lang="fr-CA" sz="1600" dirty="0" err="1"/>
              <a:t>departement</a:t>
            </a:r>
            <a:r>
              <a:rPr lang="fr-CA" sz="1600" dirty="0"/>
              <a:t> de Physique, </a:t>
            </a:r>
            <a:r>
              <a:rPr lang="fr-CA" sz="1600" dirty="0" err="1"/>
              <a:t>Universite</a:t>
            </a:r>
            <a:r>
              <a:rPr lang="fr-CA" sz="1600" dirty="0"/>
              <a:t> de </a:t>
            </a:r>
            <a:r>
              <a:rPr lang="fr-CA" sz="1600" dirty="0" err="1"/>
              <a:t>Montreal</a:t>
            </a:r>
            <a:r>
              <a:rPr lang="fr-CA" sz="1600" dirty="0"/>
              <a:t>, </a:t>
            </a:r>
            <a:r>
              <a:rPr lang="fr-CA" sz="1600" dirty="0" err="1"/>
              <a:t>Qc</a:t>
            </a:r>
            <a:r>
              <a:rPr lang="fr-CA" sz="1600" dirty="0"/>
              <a:t>, Canada</a:t>
            </a:r>
            <a:endParaRPr lang="en-CA" sz="160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F5307C-1BB3-4887-BBBC-C4B36637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1</a:t>
            </a:fld>
            <a:endParaRPr lang="en-CA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CDC7132B-B6FD-4D6A-973C-8E57AA831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9ED7D4F-DAB7-43B4-9114-7252BB44F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pic>
        <p:nvPicPr>
          <p:cNvPr id="8" name="Image 6">
            <a:extLst>
              <a:ext uri="{FF2B5EF4-FFF2-40B4-BE49-F238E27FC236}">
                <a16:creationId xmlns:a16="http://schemas.microsoft.com/office/drawing/2014/main" id="{CC0DFD3E-8170-4980-A75D-E1B69967CD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9489" y="99321"/>
            <a:ext cx="2055370" cy="1772757"/>
          </a:xfrm>
          <a:prstGeom prst="rect">
            <a:avLst/>
          </a:prstGeom>
        </p:spPr>
      </p:pic>
      <p:pic>
        <p:nvPicPr>
          <p:cNvPr id="9" name="Image 13">
            <a:extLst>
              <a:ext uri="{FF2B5EF4-FFF2-40B4-BE49-F238E27FC236}">
                <a16:creationId xmlns:a16="http://schemas.microsoft.com/office/drawing/2014/main" id="{B5CF2260-D5F6-42C6-A140-4F78412B9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41" y="135800"/>
            <a:ext cx="2761727" cy="1505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07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AA00FEC-5111-4A12-8051-F31C8AB666C2}"/>
              </a:ext>
            </a:extLst>
          </p:cNvPr>
          <p:cNvPicPr/>
          <p:nvPr/>
        </p:nvPicPr>
        <p:blipFill rotWithShape="1">
          <a:blip r:embed="rId2"/>
          <a:srcRect l="6031" t="4656" r="2877" b="48009"/>
          <a:stretch/>
        </p:blipFill>
        <p:spPr bwMode="auto">
          <a:xfrm>
            <a:off x="1681113" y="954893"/>
            <a:ext cx="9039592" cy="27893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7D63B33-C737-42A1-909E-AD6F31ED93A9}"/>
              </a:ext>
            </a:extLst>
          </p:cNvPr>
          <p:cNvPicPr/>
          <p:nvPr/>
        </p:nvPicPr>
        <p:blipFill rotWithShape="1">
          <a:blip r:embed="rId3"/>
          <a:srcRect l="1389" t="7158" r="5769"/>
          <a:stretch/>
        </p:blipFill>
        <p:spPr bwMode="auto">
          <a:xfrm>
            <a:off x="2945812" y="3873068"/>
            <a:ext cx="6165912" cy="25633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BFF7AC-1C05-4C00-B393-AF5F87B81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10</a:t>
            </a:fld>
            <a:endParaRPr lang="en-CA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C71CAE-948C-4DB8-A016-950B84D438C3}"/>
              </a:ext>
            </a:extLst>
          </p:cNvPr>
          <p:cNvSpPr txBox="1"/>
          <p:nvPr/>
        </p:nvSpPr>
        <p:spPr>
          <a:xfrm>
            <a:off x="9139286" y="4508407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Stark Broadening  (3.0±0.5) x 10</a:t>
            </a:r>
            <a:r>
              <a:rPr lang="en-CA" baseline="30000" dirty="0"/>
              <a:t>15</a:t>
            </a:r>
            <a:r>
              <a:rPr lang="en-CA" dirty="0"/>
              <a:t> cm</a:t>
            </a:r>
            <a:r>
              <a:rPr lang="en-CA" baseline="30000" dirty="0"/>
              <a:t>-3</a:t>
            </a:r>
            <a:endParaRPr lang="en-CA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77BB7A8-6375-448B-AC80-359FEF2FA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2C0680D4-C39E-4D0C-887B-7D90491E8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6D5A95-36D0-4625-ABE7-5662BF38F534}"/>
              </a:ext>
            </a:extLst>
          </p:cNvPr>
          <p:cNvSpPr/>
          <p:nvPr/>
        </p:nvSpPr>
        <p:spPr>
          <a:xfrm>
            <a:off x="-261124" y="4508407"/>
            <a:ext cx="3550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A" dirty="0" err="1"/>
              <a:t>Calculated</a:t>
            </a:r>
            <a:r>
              <a:rPr lang="fr-CA" dirty="0"/>
              <a:t> </a:t>
            </a:r>
            <a:r>
              <a:rPr lang="fr-CA" dirty="0" err="1"/>
              <a:t>from</a:t>
            </a:r>
            <a:r>
              <a:rPr lang="fr-CA" dirty="0"/>
              <a:t> N</a:t>
            </a:r>
            <a:r>
              <a:rPr lang="fr-CA" baseline="-25000" dirty="0"/>
              <a:t>2 </a:t>
            </a:r>
            <a:r>
              <a:rPr lang="fr-CA" dirty="0"/>
              <a:t>(C-B) 336 nm </a:t>
            </a:r>
            <a:r>
              <a:rPr lang="fr-CA" dirty="0" err="1"/>
              <a:t>without</a:t>
            </a:r>
            <a:r>
              <a:rPr lang="fr-CA" dirty="0"/>
              <a:t> NH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F2DD40D9-63CD-49DB-9ED4-A59456D166B0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err="1"/>
              <a:t>Results</a:t>
            </a:r>
            <a:r>
              <a:rPr lang="fr-CA" dirty="0"/>
              <a:t> : </a:t>
            </a:r>
            <a:r>
              <a:rPr lang="fr-CA" dirty="0" err="1"/>
              <a:t>Spectroscopy</a:t>
            </a:r>
            <a:endParaRPr lang="fr-F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58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EFE3627-ED4C-450F-A9C8-585755015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11</a:t>
            </a:fld>
            <a:endParaRPr lang="en-CA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422549D-134D-4C4B-903B-A8B66F29E218}"/>
              </a:ext>
            </a:extLst>
          </p:cNvPr>
          <p:cNvPicPr/>
          <p:nvPr/>
        </p:nvPicPr>
        <p:blipFill rotWithShape="1">
          <a:blip r:embed="rId2"/>
          <a:srcRect t="6536" r="4914"/>
          <a:stretch/>
        </p:blipFill>
        <p:spPr bwMode="auto">
          <a:xfrm>
            <a:off x="1876818" y="3849565"/>
            <a:ext cx="8692283" cy="25067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CFE5333-D4E7-4581-9425-A92C662C56E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209800" y="922214"/>
            <a:ext cx="7173765" cy="2927351"/>
          </a:xfrm>
          <a:prstGeom prst="rect">
            <a:avLst/>
          </a:prstGeom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EA218E0-88BA-4695-883C-7D1AAD3B8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7A90278B-6E3E-4191-A6C1-A4E794B0E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5319003A-0B67-4BA3-9C93-0AB0E21CE85E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err="1"/>
              <a:t>Results</a:t>
            </a:r>
            <a:r>
              <a:rPr lang="fr-CA" dirty="0"/>
              <a:t> : Pulse </a:t>
            </a:r>
            <a:r>
              <a:rPr lang="fr-CA" dirty="0" err="1"/>
              <a:t>Width</a:t>
            </a:r>
            <a:endParaRPr lang="fr-F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10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D569A10-AB69-4D56-BC8A-C0B9A991F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12</a:t>
            </a:fld>
            <a:endParaRPr lang="en-CA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187C9F2-9790-4267-844D-D338E9C05E5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490382" y="1027906"/>
            <a:ext cx="7211235" cy="273823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EFE347D-6EB3-4E1E-8FFA-CA12EDC3A027}"/>
              </a:ext>
            </a:extLst>
          </p:cNvPr>
          <p:cNvPicPr/>
          <p:nvPr/>
        </p:nvPicPr>
        <p:blipFill rotWithShape="1">
          <a:blip r:embed="rId3"/>
          <a:srcRect l="641" t="7742" r="4914"/>
          <a:stretch/>
        </p:blipFill>
        <p:spPr bwMode="auto">
          <a:xfrm>
            <a:off x="2209800" y="3766143"/>
            <a:ext cx="8914866" cy="25902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9523C550-E12A-40BC-98CA-82D7765A0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2801D701-B28D-40DD-AF08-D914E2C9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6C4F03B-A356-43F5-A91D-EC1D7A70C22C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err="1"/>
              <a:t>Results</a:t>
            </a:r>
            <a:r>
              <a:rPr lang="fr-CA" dirty="0"/>
              <a:t> : </a:t>
            </a:r>
            <a:r>
              <a:rPr lang="fr-CA" dirty="0" err="1"/>
              <a:t>Electrical</a:t>
            </a:r>
            <a:r>
              <a:rPr lang="fr-CA" dirty="0"/>
              <a:t> </a:t>
            </a:r>
            <a:r>
              <a:rPr lang="fr-CA" dirty="0" err="1"/>
              <a:t>Characteristics</a:t>
            </a:r>
            <a:endParaRPr lang="fr-F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25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320F160-DC47-4DD3-AEAC-51B8DB378457}"/>
              </a:ext>
            </a:extLst>
          </p:cNvPr>
          <p:cNvPicPr/>
          <p:nvPr/>
        </p:nvPicPr>
        <p:blipFill rotWithShape="1">
          <a:blip r:embed="rId2"/>
          <a:srcRect l="1068" t="2471" r="4594"/>
          <a:stretch/>
        </p:blipFill>
        <p:spPr bwMode="auto">
          <a:xfrm>
            <a:off x="1239454" y="1798667"/>
            <a:ext cx="9713091" cy="28830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E0E72D-750C-4856-8BBF-C034A3AF5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63824"/>
            <a:ext cx="2743200" cy="365125"/>
          </a:xfrm>
        </p:spPr>
        <p:txBody>
          <a:bodyPr/>
          <a:lstStyle/>
          <a:p>
            <a:fld id="{A10C1C5B-4472-41AC-BDE0-684D64DD61B9}" type="slidenum">
              <a:rPr lang="en-CA" smtClean="0"/>
              <a:t>13</a:t>
            </a:fld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FCD10DC8-F31F-44B2-A791-D649A9730E62}"/>
                  </a:ext>
                </a:extLst>
              </p:cNvPr>
              <p:cNvSpPr txBox="1"/>
              <p:nvPr/>
            </p:nvSpPr>
            <p:spPr>
              <a:xfrm>
                <a:off x="1474690" y="5013039"/>
                <a:ext cx="281354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𝐴𝑐𝑖𝑑𝑖𝑡𝑦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𝑝𝐻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)=−</m:t>
                      </m:r>
                      <m:func>
                        <m:funcPr>
                          <m:ctrlPr>
                            <a:rPr lang="fr-CA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CA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func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FCD10DC8-F31F-44B2-A791-D649A9730E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4690" y="5013039"/>
                <a:ext cx="2813540" cy="276999"/>
              </a:xfrm>
              <a:prstGeom prst="rect">
                <a:avLst/>
              </a:prstGeom>
              <a:blipFill>
                <a:blip r:embed="rId3"/>
                <a:stretch>
                  <a:fillRect l="-3037" t="-2174" r="-3254" b="-3695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05EA28CF-53B9-428E-B3F2-0EFE1D363B70}"/>
                  </a:ext>
                </a:extLst>
              </p:cNvPr>
              <p:cNvSpPr txBox="1"/>
              <p:nvPr/>
            </p:nvSpPr>
            <p:spPr>
              <a:xfrm>
                <a:off x="4848777" y="4881451"/>
                <a:ext cx="3304623" cy="672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𝐶𝑜𝑛𝑑𝑢𝑐𝑡𝑖𝑣𝑖𝑡𝑦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 (</m:t>
                      </m:r>
                      <m:f>
                        <m:fPr>
                          <m:ctrlPr>
                            <a:rPr lang="fr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µ</m:t>
                          </m:r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)=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CA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CA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 ∗</m:t>
                          </m:r>
                          <m:sSub>
                            <m:sSubPr>
                              <m:ctrlP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05EA28CF-53B9-428E-B3F2-0EFE1D363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777" y="4881451"/>
                <a:ext cx="3304623" cy="6722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AC9CE131-B5FB-4CC0-8B3F-2578091548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5013" y="528933"/>
            <a:ext cx="3324225" cy="13716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9571A24-AEAE-4FD0-B294-9F4D28369A80}"/>
              </a:ext>
            </a:extLst>
          </p:cNvPr>
          <p:cNvSpPr txBox="1"/>
          <p:nvPr/>
        </p:nvSpPr>
        <p:spPr>
          <a:xfrm>
            <a:off x="9059594" y="196948"/>
            <a:ext cx="2715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 0%                                100%</a:t>
            </a:r>
            <a:endParaRPr lang="en-CA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5769D96-2B94-4C81-8A4E-095C51FCAAFD}"/>
              </a:ext>
            </a:extLst>
          </p:cNvPr>
          <p:cNvCxnSpPr>
            <a:cxnSpLocks/>
          </p:cNvCxnSpPr>
          <p:nvPr/>
        </p:nvCxnSpPr>
        <p:spPr>
          <a:xfrm>
            <a:off x="9636370" y="365125"/>
            <a:ext cx="137863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D863FF25-AD1E-4651-8AA6-07C16DBD16B5}"/>
              </a:ext>
            </a:extLst>
          </p:cNvPr>
          <p:cNvSpPr txBox="1"/>
          <p:nvPr/>
        </p:nvSpPr>
        <p:spPr>
          <a:xfrm>
            <a:off x="5220928" y="5631852"/>
            <a:ext cx="256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Ions: OH</a:t>
            </a:r>
            <a:r>
              <a:rPr lang="fr-CA" baseline="30000" dirty="0"/>
              <a:t>-</a:t>
            </a:r>
            <a:r>
              <a:rPr lang="fr-CA" dirty="0"/>
              <a:t>, H</a:t>
            </a:r>
            <a:r>
              <a:rPr lang="fr-CA" baseline="30000" dirty="0"/>
              <a:t>+</a:t>
            </a:r>
            <a:r>
              <a:rPr lang="fr-CA" dirty="0"/>
              <a:t>, NO</a:t>
            </a:r>
            <a:r>
              <a:rPr lang="fr-CA" baseline="-25000" dirty="0"/>
              <a:t>2</a:t>
            </a:r>
            <a:r>
              <a:rPr lang="fr-CA" baseline="30000" dirty="0"/>
              <a:t>+</a:t>
            </a:r>
            <a:r>
              <a:rPr lang="fr-CA" dirty="0"/>
              <a:t>, NO</a:t>
            </a:r>
            <a:r>
              <a:rPr lang="fr-CA" baseline="-25000" dirty="0"/>
              <a:t>3</a:t>
            </a:r>
            <a:r>
              <a:rPr lang="fr-CA" baseline="30000" dirty="0"/>
              <a:t>-</a:t>
            </a:r>
            <a:r>
              <a:rPr lang="fr-CA" dirty="0"/>
              <a:t>, ONO</a:t>
            </a:r>
            <a:r>
              <a:rPr lang="fr-CA" baseline="-25000" dirty="0"/>
              <a:t>2</a:t>
            </a:r>
            <a:r>
              <a:rPr lang="fr-CA" baseline="30000" dirty="0"/>
              <a:t>-</a:t>
            </a:r>
            <a:r>
              <a:rPr lang="fr-CA" dirty="0"/>
              <a:t>, NO</a:t>
            </a:r>
            <a:r>
              <a:rPr lang="fr-CA" baseline="30000" dirty="0"/>
              <a:t>-</a:t>
            </a:r>
            <a:r>
              <a:rPr lang="fr-CA" dirty="0"/>
              <a:t>, NO</a:t>
            </a:r>
            <a:r>
              <a:rPr lang="fr-CA" baseline="-25000" dirty="0"/>
              <a:t>2</a:t>
            </a:r>
            <a:r>
              <a:rPr lang="fr-CA" baseline="30000" dirty="0"/>
              <a:t>-</a:t>
            </a:r>
            <a:r>
              <a:rPr lang="fr-CA" dirty="0"/>
              <a:t>, … </a:t>
            </a:r>
            <a:endParaRPr lang="en-CA" dirty="0"/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ED4D4BBE-C7BD-42F5-AB14-3ABCCA12D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12" name="Espace réservé du pied de page 11">
            <a:extLst>
              <a:ext uri="{FF2B5EF4-FFF2-40B4-BE49-F238E27FC236}">
                <a16:creationId xmlns:a16="http://schemas.microsoft.com/office/drawing/2014/main" id="{28D77825-2C01-43B9-BF04-34C23AA32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99A46116-737C-4484-ABEB-7D99A41758CA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err="1"/>
              <a:t>Results</a:t>
            </a:r>
            <a:r>
              <a:rPr lang="fr-CA" dirty="0"/>
              <a:t> : </a:t>
            </a:r>
            <a:r>
              <a:rPr lang="fr-CA" dirty="0" err="1"/>
              <a:t>Liquid</a:t>
            </a:r>
            <a:r>
              <a:rPr lang="fr-CA" dirty="0"/>
              <a:t> </a:t>
            </a:r>
            <a:r>
              <a:rPr lang="fr-CA" dirty="0" err="1"/>
              <a:t>properties</a:t>
            </a:r>
            <a:endParaRPr lang="fr-F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61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9" grpId="0"/>
      <p:bldP spid="13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8D4BABA-5232-4BA4-9BE1-1204D42FE5AB}"/>
              </a:ext>
            </a:extLst>
          </p:cNvPr>
          <p:cNvPicPr/>
          <p:nvPr/>
        </p:nvPicPr>
        <p:blipFill rotWithShape="1">
          <a:blip r:embed="rId2"/>
          <a:srcRect l="1923" t="6899" r="5020"/>
          <a:stretch/>
        </p:blipFill>
        <p:spPr bwMode="auto">
          <a:xfrm>
            <a:off x="1903419" y="1291841"/>
            <a:ext cx="9258123" cy="24255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E5102-79F2-4809-AE98-2715C652F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14</a:t>
            </a:fld>
            <a:endParaRPr lang="en-CA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615F085-12F1-4C0F-8D53-4662CF84E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0411FD9-7DD6-47D0-8E53-3551F73FA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pic>
        <p:nvPicPr>
          <p:cNvPr id="14" name="Image 2">
            <a:extLst>
              <a:ext uri="{FF2B5EF4-FFF2-40B4-BE49-F238E27FC236}">
                <a16:creationId xmlns:a16="http://schemas.microsoft.com/office/drawing/2014/main" id="{B74253C3-3D76-4D2C-8DC4-81B026C62B1F}"/>
              </a:ext>
            </a:extLst>
          </p:cNvPr>
          <p:cNvPicPr/>
          <p:nvPr/>
        </p:nvPicPr>
        <p:blipFill rotWithShape="1">
          <a:blip r:embed="rId3"/>
          <a:srcRect l="1496" t="7291" r="4914"/>
          <a:stretch/>
        </p:blipFill>
        <p:spPr bwMode="auto">
          <a:xfrm>
            <a:off x="1871032" y="3930797"/>
            <a:ext cx="9290510" cy="24255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B3CDB2F4-19F0-499B-A002-54B48307FDC5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err="1"/>
              <a:t>Results</a:t>
            </a:r>
            <a:r>
              <a:rPr lang="fr-CA" dirty="0"/>
              <a:t> : </a:t>
            </a:r>
            <a:r>
              <a:rPr lang="fr-CA" dirty="0" err="1"/>
              <a:t>Liquid</a:t>
            </a:r>
            <a:r>
              <a:rPr lang="fr-CA" dirty="0"/>
              <a:t> </a:t>
            </a:r>
            <a:r>
              <a:rPr lang="fr-CA" dirty="0" err="1"/>
              <a:t>properties</a:t>
            </a:r>
            <a:endParaRPr lang="fr-F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69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D49C791-7B9A-4915-B047-AB5466668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15</a:t>
            </a:fld>
            <a:endParaRPr lang="en-CA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C827DD2-9C38-4501-AC3F-F2ED0DFCF7B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248" y="992221"/>
            <a:ext cx="8374830" cy="5107021"/>
          </a:xfrm>
          <a:prstGeom prst="rect">
            <a:avLst/>
          </a:prstGeom>
        </p:spPr>
      </p:pic>
      <p:pic>
        <p:nvPicPr>
          <p:cNvPr id="6" name="Picture 4" descr="Methylene blue (C.I. 52015), 10 g | Determination of Surfactants ...">
            <a:extLst>
              <a:ext uri="{FF2B5EF4-FFF2-40B4-BE49-F238E27FC236}">
                <a16:creationId xmlns:a16="http://schemas.microsoft.com/office/drawing/2014/main" id="{306F3F2B-F0BA-493D-952E-672EB6B32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4472553"/>
            <a:ext cx="3444191" cy="179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9FC159B-B659-4CEB-8CF7-A4AA03F050F8}"/>
              </a:ext>
            </a:extLst>
          </p:cNvPr>
          <p:cNvSpPr/>
          <p:nvPr/>
        </p:nvSpPr>
        <p:spPr>
          <a:xfrm>
            <a:off x="8514078" y="5343115"/>
            <a:ext cx="370548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2C7B869-8A22-4953-ACED-F9D546946ED4}"/>
              </a:ext>
            </a:extLst>
          </p:cNvPr>
          <p:cNvSpPr txBox="1"/>
          <p:nvPr/>
        </p:nvSpPr>
        <p:spPr>
          <a:xfrm>
            <a:off x="9263108" y="4149387"/>
            <a:ext cx="255348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A" dirty="0" err="1"/>
              <a:t>Electically</a:t>
            </a:r>
            <a:r>
              <a:rPr lang="fr-CA" dirty="0"/>
              <a:t> positive </a:t>
            </a:r>
            <a:r>
              <a:rPr lang="fr-CA" dirty="0" err="1"/>
              <a:t>molecule</a:t>
            </a:r>
            <a:endParaRPr lang="en-CA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57CF690-77B9-41F6-A4FD-52A33B40D505}"/>
              </a:ext>
            </a:extLst>
          </p:cNvPr>
          <p:cNvSpPr/>
          <p:nvPr/>
        </p:nvSpPr>
        <p:spPr>
          <a:xfrm>
            <a:off x="10033428" y="4961568"/>
            <a:ext cx="598533" cy="6416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6B6E3872-057A-4E6D-84DA-950DC493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BE0C300A-510B-493F-AD1B-37CE14714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pic>
        <p:nvPicPr>
          <p:cNvPr id="12" name="Image 6">
            <a:extLst>
              <a:ext uri="{FF2B5EF4-FFF2-40B4-BE49-F238E27FC236}">
                <a16:creationId xmlns:a16="http://schemas.microsoft.com/office/drawing/2014/main" id="{C84BF05C-CECC-44A2-9C72-F70A7C533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5982" y="445613"/>
            <a:ext cx="3336770" cy="2789565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567EC65F-5497-4DD7-8AD2-5D944F54423F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err="1"/>
              <a:t>Results</a:t>
            </a:r>
            <a:r>
              <a:rPr lang="fr-CA" dirty="0"/>
              <a:t> : </a:t>
            </a:r>
            <a:r>
              <a:rPr lang="fr-CA" dirty="0" err="1"/>
              <a:t>Electrical</a:t>
            </a:r>
            <a:r>
              <a:rPr lang="fr-CA" dirty="0"/>
              <a:t> </a:t>
            </a:r>
            <a:r>
              <a:rPr lang="fr-CA" dirty="0" err="1"/>
              <a:t>Characteristics</a:t>
            </a:r>
            <a:endParaRPr lang="fr-F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40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ED2778-30AA-4932-ACFD-C9F260911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75" y="156638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fr-CA" dirty="0"/>
              <a:t>Our </a:t>
            </a:r>
            <a:r>
              <a:rPr lang="fr-CA" dirty="0" err="1"/>
              <a:t>results</a:t>
            </a:r>
            <a:r>
              <a:rPr lang="fr-CA" dirty="0"/>
              <a:t> show:</a:t>
            </a:r>
          </a:p>
          <a:p>
            <a:pPr lvl="1"/>
            <a:r>
              <a:rPr lang="fr-CA" dirty="0"/>
              <a:t>The </a:t>
            </a:r>
            <a:r>
              <a:rPr lang="fr-CA" dirty="0" err="1"/>
              <a:t>parameters</a:t>
            </a:r>
            <a:r>
              <a:rPr lang="fr-CA" dirty="0"/>
              <a:t> for an optimal </a:t>
            </a:r>
            <a:r>
              <a:rPr lang="fr-CA" dirty="0" err="1"/>
              <a:t>methylene</a:t>
            </a:r>
            <a:r>
              <a:rPr lang="fr-CA" dirty="0"/>
              <a:t> </a:t>
            </a:r>
            <a:r>
              <a:rPr lang="fr-CA" dirty="0" err="1"/>
              <a:t>blue</a:t>
            </a:r>
            <a:r>
              <a:rPr lang="fr-CA" dirty="0"/>
              <a:t> </a:t>
            </a:r>
            <a:r>
              <a:rPr lang="fr-CA" dirty="0" err="1"/>
              <a:t>decoloration</a:t>
            </a:r>
            <a:r>
              <a:rPr lang="fr-CA" dirty="0"/>
              <a:t> are:</a:t>
            </a:r>
          </a:p>
          <a:p>
            <a:pPr lvl="2"/>
            <a:r>
              <a:rPr lang="fr-CA" dirty="0" err="1"/>
              <a:t>Negative</a:t>
            </a:r>
            <a:r>
              <a:rPr lang="fr-CA" dirty="0"/>
              <a:t> </a:t>
            </a:r>
            <a:r>
              <a:rPr lang="fr-CA" dirty="0" err="1"/>
              <a:t>polarity</a:t>
            </a:r>
            <a:endParaRPr lang="fr-CA" dirty="0"/>
          </a:p>
          <a:p>
            <a:pPr lvl="2"/>
            <a:r>
              <a:rPr lang="fr-CA" dirty="0" err="1"/>
              <a:t>Higher</a:t>
            </a:r>
            <a:r>
              <a:rPr lang="fr-CA" dirty="0"/>
              <a:t> voltage amplitude</a:t>
            </a:r>
          </a:p>
          <a:p>
            <a:pPr lvl="2"/>
            <a:r>
              <a:rPr lang="fr-CA" dirty="0"/>
              <a:t>longer pulse </a:t>
            </a:r>
            <a:r>
              <a:rPr lang="fr-CA" dirty="0" err="1"/>
              <a:t>width</a:t>
            </a:r>
            <a:endParaRPr lang="fr-CA" dirty="0"/>
          </a:p>
          <a:p>
            <a:pPr lvl="2"/>
            <a:r>
              <a:rPr lang="fr-CA" dirty="0"/>
              <a:t>Shorter gap distance</a:t>
            </a:r>
          </a:p>
          <a:p>
            <a:pPr lvl="2"/>
            <a:endParaRPr lang="fr-CA" dirty="0"/>
          </a:p>
          <a:p>
            <a:pPr lvl="1"/>
            <a:endParaRPr lang="fr-CA" dirty="0"/>
          </a:p>
          <a:p>
            <a:pPr lvl="1"/>
            <a:r>
              <a:rPr lang="fr-CA" dirty="0"/>
              <a:t>The </a:t>
            </a:r>
            <a:r>
              <a:rPr lang="fr-CA" dirty="0" err="1"/>
              <a:t>reason</a:t>
            </a:r>
            <a:r>
              <a:rPr lang="fr-CA" dirty="0"/>
              <a:t> </a:t>
            </a:r>
            <a:r>
              <a:rPr lang="fr-CA" dirty="0" err="1"/>
              <a:t>behind</a:t>
            </a:r>
            <a:r>
              <a:rPr lang="fr-CA" dirty="0"/>
              <a:t> </a:t>
            </a:r>
            <a:r>
              <a:rPr lang="fr-CA" dirty="0" err="1"/>
              <a:t>higher</a:t>
            </a:r>
            <a:r>
              <a:rPr lang="fr-CA" dirty="0"/>
              <a:t> </a:t>
            </a:r>
            <a:r>
              <a:rPr lang="fr-CA" dirty="0" err="1"/>
              <a:t>efficiency</a:t>
            </a:r>
            <a:r>
              <a:rPr lang="fr-CA" dirty="0"/>
              <a:t> for </a:t>
            </a:r>
            <a:r>
              <a:rPr lang="fr-CA" dirty="0" err="1"/>
              <a:t>negative</a:t>
            </a:r>
            <a:r>
              <a:rPr lang="fr-CA" dirty="0"/>
              <a:t> </a:t>
            </a:r>
            <a:r>
              <a:rPr lang="fr-CA" dirty="0" err="1"/>
              <a:t>polarity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:</a:t>
            </a:r>
          </a:p>
          <a:p>
            <a:pPr lvl="2"/>
            <a:r>
              <a:rPr lang="fr-CA" dirty="0" err="1"/>
              <a:t>Methylene</a:t>
            </a:r>
            <a:r>
              <a:rPr lang="fr-CA" dirty="0"/>
              <a:t> </a:t>
            </a:r>
            <a:r>
              <a:rPr lang="fr-CA" dirty="0" err="1"/>
              <a:t>blue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a </a:t>
            </a:r>
            <a:r>
              <a:rPr lang="fr-CA" dirty="0" err="1"/>
              <a:t>electrically</a:t>
            </a:r>
            <a:r>
              <a:rPr lang="fr-CA" dirty="0"/>
              <a:t> positive </a:t>
            </a:r>
            <a:r>
              <a:rPr lang="fr-CA" dirty="0" err="1"/>
              <a:t>molecule</a:t>
            </a:r>
            <a:endParaRPr lang="fr-CA" dirty="0"/>
          </a:p>
          <a:p>
            <a:pPr lvl="2"/>
            <a:r>
              <a:rPr lang="fr-CA" dirty="0"/>
              <a:t>The </a:t>
            </a:r>
            <a:r>
              <a:rPr lang="fr-CA" dirty="0" err="1"/>
              <a:t>higher</a:t>
            </a:r>
            <a:r>
              <a:rPr lang="fr-CA" dirty="0"/>
              <a:t> flow of the </a:t>
            </a:r>
            <a:r>
              <a:rPr lang="fr-CA" dirty="0" err="1"/>
              <a:t>untreated</a:t>
            </a:r>
            <a:r>
              <a:rPr lang="fr-CA" dirty="0"/>
              <a:t> solution</a:t>
            </a:r>
          </a:p>
          <a:p>
            <a:pPr lvl="2"/>
            <a:r>
              <a:rPr lang="fr-CA" dirty="0"/>
              <a:t>N2 </a:t>
            </a:r>
            <a:r>
              <a:rPr lang="fr-CA" dirty="0" err="1"/>
              <a:t>Vibrational</a:t>
            </a:r>
            <a:r>
              <a:rPr lang="fr-CA" dirty="0"/>
              <a:t>  </a:t>
            </a:r>
            <a:r>
              <a:rPr lang="fr-CA" dirty="0" err="1"/>
              <a:t>temperature</a:t>
            </a:r>
            <a:r>
              <a:rPr lang="fr-CA" dirty="0"/>
              <a:t> ! </a:t>
            </a:r>
          </a:p>
          <a:p>
            <a:pPr marL="914400" lvl="2" indent="0">
              <a:buNone/>
            </a:pPr>
            <a:r>
              <a:rPr lang="fr-CA" dirty="0"/>
              <a:t>(</a:t>
            </a:r>
            <a:r>
              <a:rPr lang="en-CA" dirty="0"/>
              <a:t>Matthew J Pavlovich </a:t>
            </a:r>
            <a:r>
              <a:rPr lang="en-CA" i="1" dirty="0"/>
              <a:t>et al</a:t>
            </a:r>
            <a:r>
              <a:rPr lang="en-CA" dirty="0"/>
              <a:t> 2013 </a:t>
            </a:r>
            <a:r>
              <a:rPr lang="en-CA" i="1" dirty="0"/>
              <a:t>J. Phys. D: Appl. Phys.</a:t>
            </a:r>
            <a:r>
              <a:rPr lang="en-CA" dirty="0"/>
              <a:t> </a:t>
            </a:r>
            <a:r>
              <a:rPr lang="en-CA" b="1" dirty="0"/>
              <a:t>46</a:t>
            </a:r>
            <a:r>
              <a:rPr lang="en-CA" dirty="0"/>
              <a:t> 145202</a:t>
            </a:r>
            <a:r>
              <a:rPr lang="fr-CA" dirty="0"/>
              <a:t>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01BE4C9-2335-4898-827F-C1EEF4EDF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16</a:t>
            </a:fld>
            <a:endParaRPr lang="en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A1D58F-823A-415F-B3F6-6697661DF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36780-5BC3-4C15-B34B-7359825B6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83709965-3736-4BFC-BCC9-17422F694CE9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/>
              <a:t>Conclusion</a:t>
            </a:r>
            <a:endParaRPr lang="fr-FR" dirty="0">
              <a:cs typeface="Times New Roman" pitchFamily="18" charset="0"/>
            </a:endParaRPr>
          </a:p>
        </p:txBody>
      </p:sp>
      <p:graphicFrame>
        <p:nvGraphicFramePr>
          <p:cNvPr id="11" name="Objet 10">
            <a:extLst>
              <a:ext uri="{FF2B5EF4-FFF2-40B4-BE49-F238E27FC236}">
                <a16:creationId xmlns:a16="http://schemas.microsoft.com/office/drawing/2014/main" id="{C5067839-67B5-4B0C-8790-0FE7329007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908752"/>
              </p:ext>
            </p:extLst>
          </p:nvPr>
        </p:nvGraphicFramePr>
        <p:xfrm>
          <a:off x="8153400" y="3147644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53400" y="3147644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687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B7FB3C3-2AC2-4C4A-B963-A395B83AD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8683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fr-CA" sz="8000" dirty="0" err="1"/>
              <a:t>Thank</a:t>
            </a:r>
            <a:r>
              <a:rPr lang="fr-CA" sz="8000" dirty="0"/>
              <a:t> </a:t>
            </a:r>
            <a:r>
              <a:rPr lang="fr-CA" sz="8000" dirty="0" err="1"/>
              <a:t>you</a:t>
            </a:r>
            <a:br>
              <a:rPr lang="fr-CA" sz="8000" dirty="0"/>
            </a:br>
            <a:endParaRPr lang="en-CA" sz="80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46B3CDD-FC07-4A35-BC0B-61513F760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17</a:t>
            </a:fld>
            <a:endParaRPr lang="en-CA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E9522D3-92E7-45BE-8B7C-6CFDC3590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697B7D5-30B3-4D22-98FE-436B45EBD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FA67F47-9CED-4F7A-8309-4DC80B988A2F}"/>
              </a:ext>
            </a:extLst>
          </p:cNvPr>
          <p:cNvSpPr txBox="1"/>
          <p:nvPr/>
        </p:nvSpPr>
        <p:spPr>
          <a:xfrm>
            <a:off x="1055802" y="5260157"/>
            <a:ext cx="10501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More </a:t>
            </a:r>
            <a:r>
              <a:rPr lang="fr-CA" dirty="0" err="1"/>
              <a:t>details</a:t>
            </a:r>
            <a:r>
              <a:rPr lang="fr-CA" dirty="0"/>
              <a:t> can </a:t>
            </a:r>
            <a:r>
              <a:rPr lang="fr-CA" dirty="0" err="1"/>
              <a:t>be</a:t>
            </a:r>
            <a:r>
              <a:rPr lang="fr-CA" dirty="0"/>
              <a:t> </a:t>
            </a:r>
            <a:r>
              <a:rPr lang="fr-CA" dirty="0" err="1"/>
              <a:t>found</a:t>
            </a:r>
            <a:r>
              <a:rPr lang="fr-CA" dirty="0"/>
              <a:t> </a:t>
            </a:r>
            <a:r>
              <a:rPr lang="fr-CA" dirty="0" err="1"/>
              <a:t>here</a:t>
            </a:r>
            <a:r>
              <a:rPr lang="fr-CA" dirty="0"/>
              <a:t>: </a:t>
            </a:r>
          </a:p>
          <a:p>
            <a:r>
              <a:rPr lang="fr-CA" dirty="0" err="1"/>
              <a:t>Hamdan</a:t>
            </a:r>
            <a:r>
              <a:rPr lang="fr-CA" dirty="0"/>
              <a:t> A, </a:t>
            </a:r>
            <a:r>
              <a:rPr lang="fr-CA" dirty="0" err="1"/>
              <a:t>Ridani</a:t>
            </a:r>
            <a:r>
              <a:rPr lang="fr-CA" dirty="0"/>
              <a:t> DA, Diamond J and </a:t>
            </a:r>
            <a:r>
              <a:rPr lang="fr-CA" dirty="0" err="1"/>
              <a:t>Dagrir</a:t>
            </a:r>
            <a:r>
              <a:rPr lang="fr-CA" dirty="0"/>
              <a:t> R, </a:t>
            </a:r>
            <a:r>
              <a:rPr lang="en-US" dirty="0"/>
              <a:t>“ Pulsed nanosecond air discharge in contact with water: influence of voltage polarity, amplitude, pulse width, and gap distance”, J. Phys. D. Appl. Phys. , 2020, </a:t>
            </a:r>
            <a:r>
              <a:rPr lang="en-US" dirty="0" err="1"/>
              <a:t>doi</a:t>
            </a:r>
            <a:r>
              <a:rPr lang="en-US" dirty="0"/>
              <a:t>: </a:t>
            </a:r>
            <a:r>
              <a:rPr lang="en-CA" u="sng" dirty="0">
                <a:hlinkClick r:id="rId2"/>
              </a:rPr>
              <a:t>10.1088/1361-6463/ab8fde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59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BDBCA3-7C7E-40CC-81AF-5F3BE51C5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Outline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49B968-FDB2-4C2C-8368-036CE9555B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Introduction</a:t>
            </a:r>
          </a:p>
          <a:p>
            <a:endParaRPr lang="fr-CA" dirty="0"/>
          </a:p>
          <a:p>
            <a:r>
              <a:rPr lang="fr-CA" dirty="0" err="1"/>
              <a:t>Experimental</a:t>
            </a:r>
            <a:r>
              <a:rPr lang="fr-CA" dirty="0"/>
              <a:t> Setup</a:t>
            </a:r>
          </a:p>
          <a:p>
            <a:endParaRPr lang="fr-CA" dirty="0"/>
          </a:p>
          <a:p>
            <a:r>
              <a:rPr lang="en-CA" dirty="0"/>
              <a:t>Results and discussion</a:t>
            </a:r>
          </a:p>
          <a:p>
            <a:endParaRPr lang="en-CA" dirty="0"/>
          </a:p>
          <a:p>
            <a:r>
              <a:rPr lang="en-CA" dirty="0"/>
              <a:t>Conclusion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9B91B67-3D73-40C6-8D39-577549389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2</a:t>
            </a:fld>
            <a:endParaRPr lang="en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99A8D9-3755-488E-A546-C6F638353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DAFD529-F939-499E-A35E-893E5E15E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1836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2"/>
          <a:srcRect l="1491" b="1829"/>
          <a:stretch/>
        </p:blipFill>
        <p:spPr>
          <a:xfrm>
            <a:off x="372270" y="947540"/>
            <a:ext cx="3945206" cy="5339909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C32C643-B3C8-4349-922B-49831342D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BAC11-7860-44C0-9C32-88CA273076D8}" type="slidenum">
              <a:rPr lang="en-US" smtClean="0"/>
              <a:t>3</a:t>
            </a:fld>
            <a:endParaRPr lang="en-US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404A9DD-04B1-461A-98C9-5D760EA4E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87D5CD2-FE6C-4BFA-86F5-8B456BF24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4B77E2C2-E0C4-47EF-AFC4-B8E0BBA95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57"/>
            <a:ext cx="10515600" cy="1325563"/>
          </a:xfrm>
        </p:spPr>
        <p:txBody>
          <a:bodyPr/>
          <a:lstStyle/>
          <a:p>
            <a:r>
              <a:rPr lang="fr-FR" dirty="0">
                <a:latin typeface="+mn-lt"/>
                <a:cs typeface="Times New Roman" pitchFamily="18" charset="0"/>
              </a:rPr>
              <a:t>Introduction</a:t>
            </a:r>
          </a:p>
        </p:txBody>
      </p:sp>
      <p:pic>
        <p:nvPicPr>
          <p:cNvPr id="19" name="Image 32">
            <a:extLst>
              <a:ext uri="{FF2B5EF4-FFF2-40B4-BE49-F238E27FC236}">
                <a16:creationId xmlns:a16="http://schemas.microsoft.com/office/drawing/2014/main" id="{5D7E6F10-3BF0-4A17-BEEE-04775ABF7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277" y="541587"/>
            <a:ext cx="5470245" cy="41467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52E118-0A1D-4E30-9387-3D388BDB0690}"/>
              </a:ext>
            </a:extLst>
          </p:cNvPr>
          <p:cNvSpPr txBox="1"/>
          <p:nvPr/>
        </p:nvSpPr>
        <p:spPr>
          <a:xfrm>
            <a:off x="4963123" y="5123851"/>
            <a:ext cx="6848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non-equilibrium plasma at atmospheric pressure</a:t>
            </a:r>
          </a:p>
          <a:p>
            <a:r>
              <a:rPr lang="en-CA" sz="2400" dirty="0">
                <a:sym typeface="Wingdings" panose="05000000000000000000" pitchFamily="2" charset="2"/>
              </a:rPr>
              <a:t> For liquid processing, including water treatment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89273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6465" b="51325"/>
          <a:stretch/>
        </p:blipFill>
        <p:spPr>
          <a:xfrm>
            <a:off x="1280029" y="1657174"/>
            <a:ext cx="9058965" cy="22115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56318"/>
          <a:stretch/>
        </p:blipFill>
        <p:spPr>
          <a:xfrm>
            <a:off x="1280029" y="3911000"/>
            <a:ext cx="9078206" cy="2293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31662" y="6126216"/>
            <a:ext cx="380351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i="1" dirty="0">
                <a:latin typeface="Times New Roman" panose="02020603050405020304" pitchFamily="18" charset="0"/>
              </a:rPr>
              <a:t>Journal of Nanomaterials 123696 (2015)</a:t>
            </a:r>
            <a:endParaRPr lang="en-US" sz="135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08486" y="6491821"/>
            <a:ext cx="2057400" cy="365125"/>
          </a:xfrm>
        </p:spPr>
        <p:txBody>
          <a:bodyPr/>
          <a:lstStyle/>
          <a:p>
            <a:fld id="{B926B8C4-FC9E-4960-8278-045602DB5401}" type="slidenum">
              <a:rPr lang="en-US" smtClean="0"/>
              <a:t>4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DECF7A-212B-48D4-BFFF-5851DCBBD8B0}"/>
              </a:ext>
            </a:extLst>
          </p:cNvPr>
          <p:cNvSpPr/>
          <p:nvPr/>
        </p:nvSpPr>
        <p:spPr>
          <a:xfrm>
            <a:off x="493185" y="111397"/>
            <a:ext cx="9144001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03D0AF2-D740-461F-8483-6394377CB99B}"/>
              </a:ext>
            </a:extLst>
          </p:cNvPr>
          <p:cNvSpPr txBox="1"/>
          <p:nvPr/>
        </p:nvSpPr>
        <p:spPr>
          <a:xfrm>
            <a:off x="1392702" y="1139483"/>
            <a:ext cx="721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A" dirty="0" err="1"/>
              <a:t>Countless</a:t>
            </a:r>
            <a:r>
              <a:rPr lang="fr-CA" dirty="0"/>
              <a:t> configurations to </a:t>
            </a:r>
            <a:r>
              <a:rPr lang="fr-CA" dirty="0" err="1"/>
              <a:t>produce</a:t>
            </a:r>
            <a:r>
              <a:rPr lang="fr-CA" dirty="0"/>
              <a:t> a plasma in-contact </a:t>
            </a:r>
            <a:r>
              <a:rPr lang="fr-CA" dirty="0" err="1"/>
              <a:t>with</a:t>
            </a:r>
            <a:r>
              <a:rPr lang="fr-CA" dirty="0"/>
              <a:t> </a:t>
            </a:r>
            <a:r>
              <a:rPr lang="fr-CA" dirty="0" err="1"/>
              <a:t>liquids</a:t>
            </a:r>
            <a:endParaRPr lang="en-CA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DDE40E3-56D3-4974-AE99-3C087621D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F7918C8-DC0F-48F6-99B6-3C128526D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3D072EC5-BCD6-4348-9B2D-9BDBFA427467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latin typeface="+mn-lt"/>
                <a:cs typeface="Times New Roman" pitchFamily="18" charset="0"/>
              </a:rPr>
              <a:t>Plasma in-contact </a:t>
            </a:r>
            <a:r>
              <a:rPr lang="fr-FR" dirty="0" err="1">
                <a:latin typeface="+mn-lt"/>
                <a:cs typeface="Times New Roman" pitchFamily="18" charset="0"/>
              </a:rPr>
              <a:t>with</a:t>
            </a:r>
            <a:r>
              <a:rPr lang="fr-FR" dirty="0">
                <a:latin typeface="+mn-lt"/>
                <a:cs typeface="Times New Roman" pitchFamily="18" charset="0"/>
              </a:rPr>
              <a:t> </a:t>
            </a:r>
            <a:r>
              <a:rPr lang="fr-FR" dirty="0" err="1">
                <a:latin typeface="+mn-lt"/>
                <a:cs typeface="Times New Roman" pitchFamily="18" charset="0"/>
              </a:rPr>
              <a:t>liquids</a:t>
            </a:r>
            <a:endParaRPr lang="fr-FR" dirty="0"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82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4D7CB0-C848-476E-9191-864A222C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23E34-0983-422F-B8AC-26CF2C2C8899}" type="slidenum">
              <a:rPr lang="en-CA" smtClean="0"/>
              <a:t>5</a:t>
            </a:fld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DE39FE-497B-4412-BF93-03252B441EB9}"/>
              </a:ext>
            </a:extLst>
          </p:cNvPr>
          <p:cNvSpPr/>
          <p:nvPr/>
        </p:nvSpPr>
        <p:spPr>
          <a:xfrm>
            <a:off x="1663700" y="6257363"/>
            <a:ext cx="32425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Plasma Sources </a:t>
            </a:r>
            <a:r>
              <a:rPr lang="fr-FR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</a:t>
            </a:r>
            <a:r>
              <a:rPr lang="fr-F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Technol</a:t>
            </a:r>
            <a:r>
              <a:rPr lang="fr-F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fr-F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(2016) 053002</a:t>
            </a:r>
            <a:endParaRPr lang="en-CA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CF9277-9635-4F55-95CB-30B64C01AE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182" r="54528"/>
          <a:stretch/>
        </p:blipFill>
        <p:spPr>
          <a:xfrm rot="5400000">
            <a:off x="5935704" y="1192524"/>
            <a:ext cx="4455396" cy="475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1CEAB1-4C37-48B2-B1BA-5683212E76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21"/>
          <a:stretch/>
        </p:blipFill>
        <p:spPr>
          <a:xfrm>
            <a:off x="1663700" y="1862990"/>
            <a:ext cx="6103938" cy="4157958"/>
          </a:xfrm>
          <a:prstGeom prst="rect">
            <a:avLst/>
          </a:prstGeom>
          <a:ln w="38100">
            <a:solidFill>
              <a:srgbClr val="FF0000"/>
            </a:solidFill>
            <a:prstDash val="dash"/>
          </a:ln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4FD55C7E-2B53-4F67-A4DB-F6A82E3C9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02" y="10528"/>
            <a:ext cx="10515600" cy="1325563"/>
          </a:xfrm>
        </p:spPr>
        <p:txBody>
          <a:bodyPr/>
          <a:lstStyle/>
          <a:p>
            <a:r>
              <a:rPr lang="fr-FR" dirty="0">
                <a:cs typeface="Times New Roman" pitchFamily="18" charset="0"/>
              </a:rPr>
              <a:t>Plasma in-contact </a:t>
            </a:r>
            <a:r>
              <a:rPr lang="fr-FR" dirty="0" err="1">
                <a:cs typeface="Times New Roman" pitchFamily="18" charset="0"/>
              </a:rPr>
              <a:t>with</a:t>
            </a:r>
            <a:r>
              <a:rPr lang="fr-FR" dirty="0">
                <a:cs typeface="Times New Roman" pitchFamily="18" charset="0"/>
              </a:rPr>
              <a:t> </a:t>
            </a:r>
            <a:r>
              <a:rPr lang="fr-FR" dirty="0" err="1">
                <a:cs typeface="Times New Roman" pitchFamily="18" charset="0"/>
              </a:rPr>
              <a:t>liquids</a:t>
            </a:r>
            <a:endParaRPr lang="fr-FR" dirty="0">
              <a:cs typeface="Times New Roman" pitchFamily="18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B61B7B2-E742-4BA8-8D67-896D4B25BD26}"/>
              </a:ext>
            </a:extLst>
          </p:cNvPr>
          <p:cNvSpPr txBox="1"/>
          <p:nvPr/>
        </p:nvSpPr>
        <p:spPr>
          <a:xfrm>
            <a:off x="1378629" y="1139483"/>
            <a:ext cx="7216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CA" dirty="0"/>
              <a:t>A </a:t>
            </a:r>
            <a:r>
              <a:rPr lang="fr-CA" dirty="0" err="1"/>
              <a:t>complex</a:t>
            </a:r>
            <a:r>
              <a:rPr lang="fr-CA" dirty="0"/>
              <a:t> and </a:t>
            </a:r>
            <a:r>
              <a:rPr lang="fr-CA" dirty="0" err="1"/>
              <a:t>dynamic</a:t>
            </a:r>
            <a:r>
              <a:rPr lang="fr-CA" dirty="0"/>
              <a:t> interaction on a </a:t>
            </a:r>
            <a:r>
              <a:rPr lang="fr-CA" dirty="0" err="1"/>
              <a:t>really</a:t>
            </a:r>
            <a:r>
              <a:rPr lang="fr-CA" dirty="0"/>
              <a:t> </a:t>
            </a:r>
            <a:r>
              <a:rPr lang="fr-CA" dirty="0" err="1"/>
              <a:t>small</a:t>
            </a:r>
            <a:r>
              <a:rPr lang="fr-CA" dirty="0"/>
              <a:t> </a:t>
            </a:r>
            <a:r>
              <a:rPr lang="fr-CA" dirty="0" err="1"/>
              <a:t>scale</a:t>
            </a:r>
            <a:endParaRPr lang="en-CA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9ED41CC-4E8B-450B-BE20-C47A706A7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EF83576-2B14-4FFB-811C-DF8136DB6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F958291-6BDD-43F5-969B-B5B9DEF8B811}"/>
              </a:ext>
            </a:extLst>
          </p:cNvPr>
          <p:cNvCxnSpPr/>
          <p:nvPr/>
        </p:nvCxnSpPr>
        <p:spPr>
          <a:xfrm>
            <a:off x="1489435" y="3525625"/>
            <a:ext cx="0" cy="791851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90363CEE-D7A5-4B36-9239-8A13F4932FD8}"/>
              </a:ext>
            </a:extLst>
          </p:cNvPr>
          <p:cNvSpPr txBox="1"/>
          <p:nvPr/>
        </p:nvSpPr>
        <p:spPr>
          <a:xfrm>
            <a:off x="509047" y="3780148"/>
            <a:ext cx="869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≈ nm ! </a:t>
            </a:r>
          </a:p>
        </p:txBody>
      </p:sp>
    </p:spTree>
    <p:extLst>
      <p:ext uri="{BB962C8B-B14F-4D97-AF65-F5344CB8AC3E}">
        <p14:creationId xmlns:p14="http://schemas.microsoft.com/office/powerpoint/2010/main" val="211820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2D01800-13B3-4406-B47E-620D06555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6</a:t>
            </a:fld>
            <a:endParaRPr lang="en-CA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D637267-5E32-49B4-AF93-DA2532A5AC76}"/>
              </a:ext>
            </a:extLst>
          </p:cNvPr>
          <p:cNvSpPr txBox="1"/>
          <p:nvPr/>
        </p:nvSpPr>
        <p:spPr>
          <a:xfrm>
            <a:off x="1350498" y="2025748"/>
            <a:ext cx="1000330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A" sz="2800" dirty="0" err="1"/>
              <a:t>What</a:t>
            </a:r>
            <a:r>
              <a:rPr lang="fr-CA" sz="2800" dirty="0"/>
              <a:t> are the </a:t>
            </a:r>
            <a:r>
              <a:rPr lang="fr-CA" sz="2800" dirty="0" err="1"/>
              <a:t>differences</a:t>
            </a:r>
            <a:r>
              <a:rPr lang="fr-CA" sz="2800" dirty="0"/>
              <a:t> </a:t>
            </a:r>
            <a:r>
              <a:rPr lang="fr-CA" sz="2800" dirty="0" err="1"/>
              <a:t>between</a:t>
            </a:r>
            <a:r>
              <a:rPr lang="fr-CA" sz="2800" dirty="0"/>
              <a:t> the positive and </a:t>
            </a:r>
            <a:r>
              <a:rPr lang="fr-CA" sz="2800" dirty="0" err="1"/>
              <a:t>negative</a:t>
            </a:r>
            <a:r>
              <a:rPr lang="fr-CA" sz="2800" dirty="0"/>
              <a:t> air </a:t>
            </a:r>
            <a:r>
              <a:rPr lang="fr-CA" sz="2800" dirty="0" err="1"/>
              <a:t>discharge</a:t>
            </a:r>
            <a:r>
              <a:rPr lang="fr-CA" sz="2800" dirty="0"/>
              <a:t> in contact </a:t>
            </a:r>
            <a:r>
              <a:rPr lang="fr-CA" sz="2800" dirty="0" err="1"/>
              <a:t>with</a:t>
            </a:r>
            <a:r>
              <a:rPr lang="fr-CA" sz="2800" dirty="0"/>
              <a:t> water?</a:t>
            </a:r>
          </a:p>
          <a:p>
            <a:pPr marL="342900" indent="-342900">
              <a:buFont typeface="+mj-lt"/>
              <a:buAutoNum type="arabicPeriod"/>
            </a:pPr>
            <a:endParaRPr lang="fr-CA" sz="2800" dirty="0"/>
          </a:p>
          <a:p>
            <a:pPr marL="342900" indent="-342900">
              <a:buFont typeface="+mj-lt"/>
              <a:buAutoNum type="arabicPeriod"/>
            </a:pPr>
            <a:endParaRPr lang="en-CA" sz="2800" dirty="0"/>
          </a:p>
          <a:p>
            <a:pPr marL="342900" indent="-342900">
              <a:buFont typeface="+mj-lt"/>
              <a:buAutoNum type="arabicPeriod"/>
            </a:pPr>
            <a:r>
              <a:rPr lang="fr-CA" sz="2800" dirty="0" err="1"/>
              <a:t>What</a:t>
            </a:r>
            <a:r>
              <a:rPr lang="fr-CA" sz="2800" dirty="0"/>
              <a:t> </a:t>
            </a:r>
            <a:r>
              <a:rPr lang="fr-CA" sz="2800" dirty="0" err="1"/>
              <a:t>is</a:t>
            </a:r>
            <a:r>
              <a:rPr lang="fr-CA" sz="2800" dirty="0"/>
              <a:t> the influence of </a:t>
            </a:r>
            <a:r>
              <a:rPr lang="fr-CA" sz="2800" dirty="0" err="1"/>
              <a:t>discharge</a:t>
            </a:r>
            <a:r>
              <a:rPr lang="fr-CA" sz="2800" dirty="0"/>
              <a:t> </a:t>
            </a:r>
            <a:r>
              <a:rPr lang="fr-CA" sz="2800" dirty="0" err="1"/>
              <a:t>parameters</a:t>
            </a:r>
            <a:r>
              <a:rPr lang="fr-CA" sz="2800" dirty="0"/>
              <a:t> (</a:t>
            </a:r>
            <a:r>
              <a:rPr lang="fr-CA" sz="2800" dirty="0" err="1"/>
              <a:t>polarity</a:t>
            </a:r>
            <a:r>
              <a:rPr lang="fr-CA" sz="2800" dirty="0"/>
              <a:t>, gap distance, pulse </a:t>
            </a:r>
            <a:r>
              <a:rPr lang="fr-CA" sz="2800" dirty="0" err="1"/>
              <a:t>width</a:t>
            </a:r>
            <a:r>
              <a:rPr lang="fr-CA" sz="2800" dirty="0"/>
              <a:t>….) on the </a:t>
            </a:r>
            <a:r>
              <a:rPr lang="fr-CA" sz="2800" dirty="0" err="1"/>
              <a:t>degradation</a:t>
            </a:r>
            <a:r>
              <a:rPr lang="fr-CA" sz="2800" dirty="0"/>
              <a:t> of an </a:t>
            </a:r>
            <a:r>
              <a:rPr lang="fr-CA" sz="2800" dirty="0" err="1"/>
              <a:t>organic</a:t>
            </a:r>
            <a:r>
              <a:rPr lang="fr-CA" sz="2800" dirty="0"/>
              <a:t> </a:t>
            </a:r>
            <a:r>
              <a:rPr lang="fr-CA" sz="2800" dirty="0" err="1"/>
              <a:t>pollutant</a:t>
            </a:r>
            <a:r>
              <a:rPr lang="fr-CA" sz="2800" dirty="0"/>
              <a:t> (</a:t>
            </a:r>
            <a:r>
              <a:rPr lang="fr-CA" sz="2800" dirty="0" err="1"/>
              <a:t>methylene</a:t>
            </a:r>
            <a:r>
              <a:rPr lang="fr-CA" sz="2800" dirty="0"/>
              <a:t> </a:t>
            </a:r>
            <a:r>
              <a:rPr lang="fr-CA" sz="2800" dirty="0" err="1"/>
              <a:t>blue</a:t>
            </a:r>
            <a:r>
              <a:rPr lang="fr-CA" sz="2800" dirty="0"/>
              <a:t>)?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8E5B5BC-78C4-4EEA-87CE-50626616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E2F77B0-46A5-4086-9ED6-E875E7B2E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8DCDB37-0633-4DEF-B488-350850AE0712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cs typeface="Times New Roman" pitchFamily="18" charset="0"/>
              </a:rPr>
              <a:t>Obejectives</a:t>
            </a:r>
            <a:endParaRPr lang="fr-F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9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E798D9B-134B-4AD8-8AFF-63927F6CC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90687"/>
            <a:ext cx="7521521" cy="39276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6DE5CA-4D4D-4EE4-86CC-909D8FC4F14E}"/>
              </a:ext>
            </a:extLst>
          </p:cNvPr>
          <p:cNvSpPr/>
          <p:nvPr/>
        </p:nvSpPr>
        <p:spPr>
          <a:xfrm>
            <a:off x="112542" y="1800665"/>
            <a:ext cx="328721" cy="347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5422FB0-6E8D-4F54-8DFB-C411A3013522}"/>
              </a:ext>
            </a:extLst>
          </p:cNvPr>
          <p:cNvSpPr txBox="1"/>
          <p:nvPr/>
        </p:nvSpPr>
        <p:spPr>
          <a:xfrm>
            <a:off x="8065574" y="383734"/>
            <a:ext cx="31523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 err="1"/>
              <a:t>Parameters</a:t>
            </a:r>
            <a:r>
              <a:rPr lang="en-CA" dirty="0"/>
              <a:t>: </a:t>
            </a:r>
          </a:p>
          <a:p>
            <a:pPr marL="342900" indent="-342900">
              <a:buFont typeface="+mj-lt"/>
              <a:buAutoNum type="arabicPeriod"/>
            </a:pPr>
            <a:r>
              <a:rPr lang="fr-CA" dirty="0"/>
              <a:t>Voltage </a:t>
            </a:r>
            <a:r>
              <a:rPr lang="fr-CA" dirty="0" err="1"/>
              <a:t>polarity</a:t>
            </a:r>
            <a:r>
              <a:rPr lang="fr-CA" dirty="0"/>
              <a:t> (+, -)</a:t>
            </a:r>
          </a:p>
          <a:p>
            <a:pPr marL="342900" indent="-342900">
              <a:buFont typeface="+mj-lt"/>
              <a:buAutoNum type="arabicPeriod"/>
            </a:pPr>
            <a:endParaRPr lang="fr-CA" dirty="0"/>
          </a:p>
          <a:p>
            <a:pPr marL="342900" indent="-342900">
              <a:buFont typeface="+mj-lt"/>
              <a:buAutoNum type="arabicPeriod"/>
            </a:pPr>
            <a:r>
              <a:rPr lang="fr-CA" dirty="0"/>
              <a:t>Voltage amplitude (kV)</a:t>
            </a:r>
          </a:p>
          <a:p>
            <a:pPr marL="342900" indent="-342900">
              <a:buFont typeface="+mj-lt"/>
              <a:buAutoNum type="arabicPeriod"/>
            </a:pPr>
            <a:endParaRPr lang="fr-CA" dirty="0"/>
          </a:p>
          <a:p>
            <a:pPr marL="342900" indent="-342900">
              <a:buFont typeface="+mj-lt"/>
              <a:buAutoNum type="arabicPeriod"/>
            </a:pPr>
            <a:r>
              <a:rPr lang="fr-CA" dirty="0"/>
              <a:t>Pulse </a:t>
            </a:r>
            <a:r>
              <a:rPr lang="fr-CA" dirty="0" err="1"/>
              <a:t>width</a:t>
            </a:r>
            <a:r>
              <a:rPr lang="fr-CA" dirty="0"/>
              <a:t> (ns)</a:t>
            </a:r>
          </a:p>
          <a:p>
            <a:pPr marL="342900" indent="-342900">
              <a:buFont typeface="+mj-lt"/>
              <a:buAutoNum type="arabicPeriod"/>
            </a:pPr>
            <a:endParaRPr lang="fr-CA" dirty="0"/>
          </a:p>
          <a:p>
            <a:pPr marL="342900" indent="-342900">
              <a:buFont typeface="+mj-lt"/>
              <a:buAutoNum type="arabicPeriod"/>
            </a:pPr>
            <a:r>
              <a:rPr lang="fr-CA" dirty="0"/>
              <a:t>Gap Distance (d, in mm)</a:t>
            </a:r>
            <a:endParaRPr lang="en-CA" dirty="0"/>
          </a:p>
        </p:txBody>
      </p:sp>
      <p:graphicFrame>
        <p:nvGraphicFramePr>
          <p:cNvPr id="12" name="Objet 11">
            <a:extLst>
              <a:ext uri="{FF2B5EF4-FFF2-40B4-BE49-F238E27FC236}">
                <a16:creationId xmlns:a16="http://schemas.microsoft.com/office/drawing/2014/main" id="{112FA4F2-1F27-423B-A7B9-5F38FC8DDD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536749"/>
              </p:ext>
            </p:extLst>
          </p:nvPr>
        </p:nvGraphicFramePr>
        <p:xfrm>
          <a:off x="7355265" y="2857218"/>
          <a:ext cx="4572940" cy="3499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12" name="Objet 11">
                        <a:extLst>
                          <a:ext uri="{FF2B5EF4-FFF2-40B4-BE49-F238E27FC236}">
                            <a16:creationId xmlns:a16="http://schemas.microsoft.com/office/drawing/2014/main" id="{112FA4F2-1F27-423B-A7B9-5F38FC8DDD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55265" y="2857218"/>
                        <a:ext cx="4572940" cy="34991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E27562D-EAB1-46A2-8391-A7A4BAE13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7</a:t>
            </a:fld>
            <a:endParaRPr lang="en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E33475-6D62-4637-A3BE-1D30C570F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3328D8-A8CA-46E9-B68F-51A94B846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084E2F45-460C-4210-9E9D-83C05E39BB81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cs typeface="Times New Roman" pitchFamily="18" charset="0"/>
              </a:rPr>
              <a:t>Experimental</a:t>
            </a:r>
            <a:r>
              <a:rPr lang="fr-FR" dirty="0">
                <a:cs typeface="Times New Roman" pitchFamily="18" charset="0"/>
              </a:rPr>
              <a:t> setup</a:t>
            </a:r>
          </a:p>
        </p:txBody>
      </p:sp>
    </p:spTree>
    <p:extLst>
      <p:ext uri="{BB962C8B-B14F-4D97-AF65-F5344CB8AC3E}">
        <p14:creationId xmlns:p14="http://schemas.microsoft.com/office/powerpoint/2010/main" val="409858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C098F01-B734-4E78-B1AC-C1AB10A3E6C9}"/>
              </a:ext>
            </a:extLst>
          </p:cNvPr>
          <p:cNvPicPr/>
          <p:nvPr/>
        </p:nvPicPr>
        <p:blipFill rotWithShape="1">
          <a:blip r:embed="rId2"/>
          <a:srcRect l="1007" t="1807" r="4487"/>
          <a:stretch/>
        </p:blipFill>
        <p:spPr bwMode="auto">
          <a:xfrm>
            <a:off x="999240" y="961534"/>
            <a:ext cx="10354559" cy="53948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1813426-BE17-430C-B1A0-BD90E39C2725}"/>
              </a:ext>
            </a:extLst>
          </p:cNvPr>
          <p:cNvSpPr txBox="1"/>
          <p:nvPr/>
        </p:nvSpPr>
        <p:spPr>
          <a:xfrm>
            <a:off x="8610600" y="565087"/>
            <a:ext cx="2139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b="1" dirty="0"/>
              <a:t>V</a:t>
            </a:r>
            <a:r>
              <a:rPr lang="fr-CA" b="1" baseline="-25000" dirty="0"/>
              <a:t>a </a:t>
            </a:r>
            <a:r>
              <a:rPr lang="fr-CA" b="1" dirty="0"/>
              <a:t>positive</a:t>
            </a:r>
            <a:endParaRPr lang="en-CA" b="1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C63A09E3-8C42-42C7-A925-2FCA69FCA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8</a:t>
            </a:fld>
            <a:endParaRPr lang="en-CA"/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CA4E21ED-1916-4355-A3EA-C364437DD427}"/>
              </a:ext>
            </a:extLst>
          </p:cNvPr>
          <p:cNvPicPr/>
          <p:nvPr/>
        </p:nvPicPr>
        <p:blipFill rotWithShape="1">
          <a:blip r:embed="rId3"/>
          <a:srcRect l="3215" t="7570" r="6994"/>
          <a:stretch/>
        </p:blipFill>
        <p:spPr bwMode="auto">
          <a:xfrm>
            <a:off x="3006969" y="2919130"/>
            <a:ext cx="6178061" cy="28978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E9F1D6-8B13-4C65-A13C-0E3C0591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713B33-22E6-4E8F-BCBB-9F5C337CE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220BF96C-130B-4537-B4D8-E3A337F116F0}"/>
                  </a:ext>
                </a:extLst>
              </p:cNvPr>
              <p:cNvSpPr txBox="1"/>
              <p:nvPr/>
            </p:nvSpPr>
            <p:spPr>
              <a:xfrm>
                <a:off x="4086696" y="2165469"/>
                <a:ext cx="1406604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CA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220BF96C-130B-4537-B4D8-E3A337F116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6696" y="2165469"/>
                <a:ext cx="1406604" cy="7265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8100ABC3-8B62-4C7E-8650-0B96D920F620}"/>
                  </a:ext>
                </a:extLst>
              </p:cNvPr>
              <p:cNvSpPr txBox="1"/>
              <p:nvPr/>
            </p:nvSpPr>
            <p:spPr>
              <a:xfrm>
                <a:off x="7066785" y="2165469"/>
                <a:ext cx="2173230" cy="7265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CA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CA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A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fr-CA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8100ABC3-8B62-4C7E-8650-0B96D920F6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785" y="2165469"/>
                <a:ext cx="2173230" cy="7265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re 1">
            <a:extLst>
              <a:ext uri="{FF2B5EF4-FFF2-40B4-BE49-F238E27FC236}">
                <a16:creationId xmlns:a16="http://schemas.microsoft.com/office/drawing/2014/main" id="{3233B2F2-C7C5-4D4A-ADE6-DC565B1DE459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err="1"/>
              <a:t>Results</a:t>
            </a:r>
            <a:r>
              <a:rPr lang="fr-CA" dirty="0"/>
              <a:t> : </a:t>
            </a:r>
            <a:r>
              <a:rPr lang="fr-CA" dirty="0" err="1"/>
              <a:t>Electrical</a:t>
            </a:r>
            <a:r>
              <a:rPr lang="fr-CA" dirty="0"/>
              <a:t> </a:t>
            </a:r>
            <a:r>
              <a:rPr lang="fr-CA" dirty="0" err="1"/>
              <a:t>Characteristics</a:t>
            </a:r>
            <a:endParaRPr lang="fr-F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05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814AE45-7892-4402-A5FE-A614D6D838E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637794" y="806423"/>
            <a:ext cx="6861529" cy="280128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06BD92A-5374-4A94-87EB-9370386B1D25}"/>
              </a:ext>
            </a:extLst>
          </p:cNvPr>
          <p:cNvPicPr/>
          <p:nvPr/>
        </p:nvPicPr>
        <p:blipFill rotWithShape="1">
          <a:blip r:embed="rId4"/>
          <a:srcRect r="24908"/>
          <a:stretch/>
        </p:blipFill>
        <p:spPr>
          <a:xfrm>
            <a:off x="4873286" y="3574984"/>
            <a:ext cx="6480513" cy="2801282"/>
          </a:xfrm>
          <a:prstGeom prst="rect">
            <a:avLst/>
          </a:prstGeom>
        </p:spPr>
      </p:pic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35E891-5D6A-49DD-9C6E-DFC9E7833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1C5B-4472-41AC-BDE0-684D64DD61B9}" type="slidenum">
              <a:rPr lang="en-CA" smtClean="0"/>
              <a:t>9</a:t>
            </a:fld>
            <a:endParaRPr lang="en-CA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AA3B271-4B90-4028-B8B3-A9BD4003AABC}"/>
              </a:ext>
            </a:extLst>
          </p:cNvPr>
          <p:cNvSpPr txBox="1"/>
          <p:nvPr/>
        </p:nvSpPr>
        <p:spPr>
          <a:xfrm>
            <a:off x="172439" y="976106"/>
            <a:ext cx="41638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/>
              <a:t>Voltage amplitude:</a:t>
            </a:r>
          </a:p>
          <a:p>
            <a:r>
              <a:rPr lang="fr-CA" dirty="0">
                <a:solidFill>
                  <a:srgbClr val="FF0000"/>
                </a:solidFill>
              </a:rPr>
              <a:t>Positive </a:t>
            </a:r>
            <a:r>
              <a:rPr lang="fr-CA" dirty="0" err="1">
                <a:solidFill>
                  <a:srgbClr val="FF0000"/>
                </a:solidFill>
              </a:rPr>
              <a:t>polarity</a:t>
            </a:r>
            <a:r>
              <a:rPr lang="fr-CA" dirty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4 kV: Small spot at the tip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6kV – 8kV: plasma spot + </a:t>
            </a:r>
            <a:r>
              <a:rPr lang="fr-CA" dirty="0" err="1"/>
              <a:t>organised</a:t>
            </a:r>
            <a:r>
              <a:rPr lang="fr-CA" dirty="0"/>
              <a:t> filaments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10 kV: High </a:t>
            </a:r>
            <a:r>
              <a:rPr lang="fr-CA" dirty="0" err="1"/>
              <a:t>intensity</a:t>
            </a:r>
            <a:r>
              <a:rPr lang="fr-CA" dirty="0"/>
              <a:t> filaments  </a:t>
            </a:r>
            <a:r>
              <a:rPr lang="fr-CA" dirty="0" err="1"/>
              <a:t>with</a:t>
            </a:r>
            <a:r>
              <a:rPr lang="fr-CA" dirty="0"/>
              <a:t> </a:t>
            </a:r>
            <a:r>
              <a:rPr lang="fr-CA" dirty="0" err="1"/>
              <a:t>less</a:t>
            </a:r>
            <a:r>
              <a:rPr lang="fr-CA" dirty="0"/>
              <a:t> organisation</a:t>
            </a:r>
          </a:p>
          <a:p>
            <a:r>
              <a:rPr lang="fr-CA" dirty="0" err="1">
                <a:solidFill>
                  <a:srgbClr val="FF0000"/>
                </a:solidFill>
              </a:rPr>
              <a:t>Negative</a:t>
            </a:r>
            <a:r>
              <a:rPr lang="fr-CA" dirty="0">
                <a:solidFill>
                  <a:srgbClr val="FF0000"/>
                </a:solidFill>
              </a:rPr>
              <a:t> </a:t>
            </a:r>
            <a:r>
              <a:rPr lang="fr-CA" dirty="0" err="1">
                <a:solidFill>
                  <a:srgbClr val="FF0000"/>
                </a:solidFill>
              </a:rPr>
              <a:t>polarity</a:t>
            </a:r>
            <a:r>
              <a:rPr lang="fr-CA" dirty="0">
                <a:solidFill>
                  <a:srgbClr val="FF0000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Disc-like </a:t>
            </a:r>
            <a:r>
              <a:rPr lang="fr-CA" dirty="0" err="1"/>
              <a:t>shape</a:t>
            </a:r>
            <a:r>
              <a:rPr lang="fr-CA" dirty="0"/>
              <a:t> </a:t>
            </a:r>
            <a:r>
              <a:rPr lang="fr-CA" dirty="0" err="1"/>
              <a:t>with</a:t>
            </a:r>
            <a:r>
              <a:rPr lang="fr-CA" dirty="0"/>
              <a:t> no filaments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 err="1"/>
              <a:t>Diameter</a:t>
            </a:r>
            <a:r>
              <a:rPr lang="fr-CA" dirty="0"/>
              <a:t> </a:t>
            </a:r>
            <a:r>
              <a:rPr lang="fr-CA" dirty="0" err="1"/>
              <a:t>increases</a:t>
            </a:r>
            <a:r>
              <a:rPr lang="fr-CA" dirty="0"/>
              <a:t> </a:t>
            </a:r>
            <a:r>
              <a:rPr lang="fr-CA" dirty="0" err="1"/>
              <a:t>with</a:t>
            </a:r>
            <a:r>
              <a:rPr lang="fr-CA" dirty="0"/>
              <a:t> </a:t>
            </a:r>
            <a:r>
              <a:rPr lang="fr-CA" dirty="0" err="1"/>
              <a:t>higher</a:t>
            </a:r>
            <a:r>
              <a:rPr lang="fr-CA" dirty="0"/>
              <a:t> voltage</a:t>
            </a:r>
            <a:endParaRPr lang="en-CA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E6D2F00-2095-4949-96B4-504823BF9814}"/>
              </a:ext>
            </a:extLst>
          </p:cNvPr>
          <p:cNvSpPr txBox="1"/>
          <p:nvPr/>
        </p:nvSpPr>
        <p:spPr>
          <a:xfrm>
            <a:off x="172439" y="3943227"/>
            <a:ext cx="42581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 err="1"/>
              <a:t>Processing</a:t>
            </a:r>
            <a:r>
              <a:rPr lang="fr-CA" b="1" dirty="0"/>
              <a:t> time </a:t>
            </a:r>
            <a:r>
              <a:rPr lang="fr-CA" b="1" dirty="0" err="1"/>
              <a:t>evolution</a:t>
            </a:r>
            <a:r>
              <a:rPr lang="fr-CA" b="1" dirty="0"/>
              <a:t>:</a:t>
            </a:r>
          </a:p>
          <a:p>
            <a:r>
              <a:rPr lang="en-CA" dirty="0">
                <a:solidFill>
                  <a:srgbClr val="FF0000"/>
                </a:solidFill>
              </a:rPr>
              <a:t>Positive polarity: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Number and length of filaments increases</a:t>
            </a:r>
          </a:p>
          <a:p>
            <a:r>
              <a:rPr lang="en-CA" dirty="0">
                <a:solidFill>
                  <a:srgbClr val="FF0000"/>
                </a:solidFill>
              </a:rPr>
              <a:t>Negative polarity: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Disc-like evolve into a filament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Number is smaller and Filaments are shorter and wider than positive polarity</a:t>
            </a:r>
            <a:endParaRPr lang="fr-CA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399FBDA-CEB0-4208-9831-E86BFAF33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2020-06-09</a:t>
            </a:r>
            <a:endParaRPr lang="en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46AB6AE-1925-447B-80D3-53F6D0334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Université de Montréal - James Diamond</a:t>
            </a:r>
            <a:endParaRPr lang="en-CA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BEB947A9-73F9-4C8C-AB24-EFA9A81C18A7}"/>
              </a:ext>
            </a:extLst>
          </p:cNvPr>
          <p:cNvSpPr txBox="1">
            <a:spLocks/>
          </p:cNvSpPr>
          <p:nvPr/>
        </p:nvSpPr>
        <p:spPr>
          <a:xfrm>
            <a:off x="23802" y="105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err="1"/>
              <a:t>Results</a:t>
            </a:r>
            <a:r>
              <a:rPr lang="fr-CA" dirty="0"/>
              <a:t> : Imaging the surface</a:t>
            </a:r>
            <a:endParaRPr lang="fr-FR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69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TM10001105[[fn=Cadrage]]</Template>
  <TotalTime>1019</TotalTime>
  <Words>614</Words>
  <Application>Microsoft Office PowerPoint</Application>
  <PresentationFormat>Grand écran</PresentationFormat>
  <Paragraphs>138</Paragraphs>
  <Slides>17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Times New Roman</vt:lpstr>
      <vt:lpstr>Wingdings</vt:lpstr>
      <vt:lpstr>Thème Office</vt:lpstr>
      <vt:lpstr>Graph</vt:lpstr>
      <vt:lpstr>Origin Graph</vt:lpstr>
      <vt:lpstr>Pulsed nanosecond air discharge in contact with water</vt:lpstr>
      <vt:lpstr>Outline</vt:lpstr>
      <vt:lpstr>Introduction</vt:lpstr>
      <vt:lpstr>Présentation PowerPoint</vt:lpstr>
      <vt:lpstr>Plasma in-contact with liquids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Pulsed nanosecond air discharge in contact with water</dc:title>
  <dc:creator>James Diamond</dc:creator>
  <cp:lastModifiedBy>James Diamond</cp:lastModifiedBy>
  <cp:revision>10</cp:revision>
  <dcterms:created xsi:type="dcterms:W3CDTF">2020-05-28T14:06:15Z</dcterms:created>
  <dcterms:modified xsi:type="dcterms:W3CDTF">2020-06-05T13:07:46Z</dcterms:modified>
</cp:coreProperties>
</file>