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71" r:id="rId3"/>
    <p:sldId id="287" r:id="rId4"/>
    <p:sldId id="277" r:id="rId5"/>
    <p:sldId id="273" r:id="rId6"/>
    <p:sldId id="268" r:id="rId7"/>
    <p:sldId id="276" r:id="rId8"/>
    <p:sldId id="260" r:id="rId9"/>
    <p:sldId id="261" r:id="rId10"/>
    <p:sldId id="269" r:id="rId11"/>
    <p:sldId id="278" r:id="rId12"/>
    <p:sldId id="288" r:id="rId13"/>
    <p:sldId id="265" r:id="rId14"/>
    <p:sldId id="289" r:id="rId15"/>
    <p:sldId id="281" r:id="rId16"/>
    <p:sldId id="257" r:id="rId17"/>
    <p:sldId id="258" r:id="rId18"/>
    <p:sldId id="284" r:id="rId19"/>
    <p:sldId id="285" r:id="rId20"/>
    <p:sldId id="286" r:id="rId21"/>
    <p:sldId id="279" r:id="rId22"/>
    <p:sldId id="280" r:id="rId23"/>
    <p:sldId id="283" r:id="rId24"/>
    <p:sldId id="274" r:id="rId25"/>
    <p:sldId id="272" r:id="rId26"/>
    <p:sldId id="262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0923"/>
    <a:srgbClr val="0B17A6"/>
    <a:srgbClr val="870487"/>
    <a:srgbClr val="D81BD7"/>
    <a:srgbClr val="357922"/>
    <a:srgbClr val="5B9C82"/>
    <a:srgbClr val="000000"/>
    <a:srgbClr val="6F3149"/>
    <a:srgbClr val="8A2B00"/>
    <a:srgbClr val="264F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8"/>
    <p:restoredTop sz="94689"/>
  </p:normalViewPr>
  <p:slideViewPr>
    <p:cSldViewPr snapToGrid="0" snapToObjects="1">
      <p:cViewPr varScale="1">
        <p:scale>
          <a:sx n="108" d="100"/>
          <a:sy n="108" d="100"/>
        </p:scale>
        <p:origin x="7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>
                <a:solidFill>
                  <a:schemeClr val="tx1"/>
                </a:solidFill>
              </a:rPr>
              <a:t>Energy Budget of the Universe</a:t>
            </a:r>
          </a:p>
        </c:rich>
      </c:tx>
      <c:layout>
        <c:manualLayout>
          <c:xMode val="edge"/>
          <c:yMode val="edge"/>
          <c:x val="0.15777604546193055"/>
          <c:y val="8.47947915967693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spc="5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387101363738904"/>
          <c:y val="0.36990325715489436"/>
          <c:w val="0.36096136677195806"/>
          <c:h val="0.6258570032652671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548-8C4F-9A09-05E04D2A288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548-8C4F-9A09-05E04D2A288E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548-8C4F-9A09-05E04D2A288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B4AD5262-1842-4049-AFCE-6EA0CBD04845}" type="PERCENTAGE">
                      <a:rPr lang="en-US" baseline="0"/>
                      <a:pPr/>
                      <a:t>[PERCENTAGE]</a:t>
                    </a:fld>
                    <a:endParaRPr lang="en-US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548-8C4F-9A09-05E04D2A288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551B7DF0-D4AD-784A-A873-348776242FC8}" type="PERCENTAGE">
                      <a:rPr lang="en-US" baseline="0"/>
                      <a:pPr/>
                      <a:t>[PERCENTAGE]</a:t>
                    </a:fld>
                    <a:endParaRPr lang="en-US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548-8C4F-9A09-05E04D2A288E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DAB5654-1960-514B-B3C3-4A122B26B9ED}" type="PERCENTAGE">
                      <a:rPr lang="en-US" baseline="0"/>
                      <a:pPr/>
                      <a:t>[PERCENTAGE]</a:t>
                    </a:fld>
                    <a:endParaRPr lang="en-US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548-8C4F-9A09-05E04D2A28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Sheet1!$A$1:$A$3</c:f>
              <c:strCache>
                <c:ptCount val="3"/>
                <c:pt idx="0">
                  <c:v>Dark Energy</c:v>
                </c:pt>
                <c:pt idx="1">
                  <c:v>Dark Matter</c:v>
                </c:pt>
                <c:pt idx="2">
                  <c:v>Ordinary Matter</c:v>
                </c:pt>
              </c:strCache>
            </c:strRef>
          </c:cat>
          <c:val>
            <c:numRef>
              <c:f>Sheet1!$B$1:$B$3</c:f>
              <c:numCache>
                <c:formatCode>General</c:formatCode>
                <c:ptCount val="3"/>
                <c:pt idx="0">
                  <c:v>69</c:v>
                </c:pt>
                <c:pt idx="1">
                  <c:v>26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548-8C4F-9A09-05E04D2A288E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1622798262323021E-4"/>
          <c:y val="0.16710950245821435"/>
          <c:w val="0.99358712541900596"/>
          <c:h val="0.249430890074903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89942-D41F-7D42-8A55-8846336D15FC}" type="datetimeFigureOut">
              <a:rPr lang="en-US" smtClean="0"/>
              <a:t>5/25/20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37216-BAB4-E24C-BB18-3DB6C00AF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7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F37216-BAB4-E24C-BB18-3DB6C00AF34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24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F37216-BAB4-E24C-BB18-3DB6C00AF34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7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0F744-5C3E-FC47-928F-BA3955285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97709-8F7A-A849-9A1D-0027FDA3AB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42422-BA24-1C43-A9AD-65C09E605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8DDE-82B4-3F45-94D0-0283E105A14E}" type="datetime1">
              <a:rPr lang="en-CA" smtClean="0"/>
              <a:t>2020-06-03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1FA63-32B4-7843-BFBA-9DC954EC6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9F2C5-9339-8E4F-B118-BBBBA6E3D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44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F41B1-381F-724D-97B2-75B7D0110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DB7D6D-8A15-E943-8057-7272685B2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D4BAE-AD1C-7C4C-9C2D-5418F4350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9120-C193-6E48-B61F-9C70AD21BD80}" type="datetime1">
              <a:rPr lang="en-CA" smtClean="0"/>
              <a:t>2020-06-03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A215A-DF01-9E4D-A4CE-51356B6B3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6D044-9782-CB4E-B0F7-7D747CB7B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974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A3AD4A-EEFC-AF46-915A-4B1771A9A1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96ACD9-4226-184B-8290-2FA6107585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CE31B-D454-A64B-AA16-AA8E0292B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E376F-1940-E94A-8B01-A6D8A6DCB516}" type="datetime1">
              <a:rPr lang="en-CA" smtClean="0"/>
              <a:t>2020-06-03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1EC34-4CA6-2C4A-B228-48320813D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6E1B3-B434-E340-BCE8-F9CA3C282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85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806F-A976-F548-B053-5FD311973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FAB3D-FECD-9A48-8B99-0CFEF10B3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5D2CC-06A9-EF4F-A5F4-0303A27B6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C9CE-54C7-8948-A0FB-488DD25E35BA}" type="datetime1">
              <a:rPr lang="en-CA" smtClean="0"/>
              <a:t>2020-06-03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8E5F7-EC37-CF4D-A44B-949562893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9908E-7E15-F94C-A7E6-BF9615583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8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3F96F-CA86-3B4E-923D-73E964C1D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1BF39-29DB-F64C-9F88-BCBE4C9E6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B2790-9D05-994A-B237-E39E60A37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EA7D2-0051-7645-9C34-2180AD310AC1}" type="datetime1">
              <a:rPr lang="en-CA" smtClean="0"/>
              <a:t>2020-06-03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16670-08CE-6444-BB10-5662AF94B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2DE3B-CEE5-8A44-A791-8106E675E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75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9EA13-8780-6D4D-9902-C1A463362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07A6-BCF8-834C-82D0-853D3E5906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FF77C2-1B4E-F142-BDB1-2A45FEFFCB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74FD6C-3E8C-5347-B951-E7EA141B7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D06D-1DBB-4146-9A1A-963362309BB1}" type="datetime1">
              <a:rPr lang="en-CA" smtClean="0"/>
              <a:t>2020-06-03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C51D61-40FF-1249-A407-1EF266824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9C6DFB-D72F-5846-ACE7-F68DA2F2D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71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7E5C6-8AC0-304A-A944-04FDF8BFD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CB26B-31AA-674C-A115-1AD9A0330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E3240B-E55C-C84D-89BC-35E35A05F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D3B84-9389-894A-9964-A00E524DDE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E24ED5-12C7-EF47-853F-4B6FAD1698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70572B-CCA0-774E-B59E-4722EB700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03A6C-506F-FD42-B29F-E39F664928AD}" type="datetime1">
              <a:rPr lang="en-CA" smtClean="0"/>
              <a:t>2020-06-03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A25E7F-43CF-2446-A26E-061F3641D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D665D1-590B-174F-B9E3-D97412FA9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02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D9C85-86AE-A84A-8518-C01FF3DC4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9AB652-6800-4241-A8D4-443553916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FAD4-9263-1F4B-9113-3B924963E6F8}" type="datetime1">
              <a:rPr lang="en-CA" smtClean="0"/>
              <a:t>2020-06-03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B18053-3B53-5949-8D2E-F4DC24391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E2EF63-A7A4-A347-9007-6F55DB1B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4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D1D869-929B-774B-A631-92B7913ED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0B1E-7955-4B42-B35D-B31E3DD223B4}" type="datetime1">
              <a:rPr lang="en-CA" smtClean="0"/>
              <a:t>2020-06-03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B921D6-D2B1-FD47-88FA-06E3F7790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074FC3-81ED-E440-9BA3-F2F4824D0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61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C3974-6834-304E-8263-4659455EF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53196-2CA6-ED44-862D-336DD6F35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1A5BC6-3449-A945-B3DA-D1BDE180F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110F6-D918-1049-9F50-26FBDDA79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E1C6-0198-D440-8793-820B98667275}" type="datetime1">
              <a:rPr lang="en-CA" smtClean="0"/>
              <a:t>2020-06-03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C2A6E-7194-4D49-AE90-511DB539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9D6F3F-A568-7F40-9503-B5F5D5B6A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1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8BA1F-AC70-B040-BF53-14ECD87CB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7BC22B-85A5-2A48-871A-C39571D02B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38B4D1-8EFC-C64D-8E9D-C5C3C5241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A49BC4-AB8A-484E-B557-199C219BA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C571-0750-464A-80BE-E7C4E1BB277B}" type="datetime1">
              <a:rPr lang="en-CA" smtClean="0"/>
              <a:t>2020-06-03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902FA0-B095-874D-8B70-C8F300978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00F6B-C794-F449-9D6B-B2EBB7652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2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7CF260-C621-924A-9DE8-82FAE4D52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954DE4-E89D-4940-B2DB-3A091D710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55CE1-1DBC-FD46-B208-F824093A6D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1E8ED-461C-D149-8DE4-D0C3C547B8DD}" type="datetime1">
              <a:rPr lang="en-CA" smtClean="0"/>
              <a:t>2020-06-03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AB193-A68A-6B4B-940C-2D9076123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CAP 2020 | Carleton University | Taylor Gray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3196A-64E3-1E49-BB6D-E45DBA9F56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6766-B260-A04F-91AF-B190EB229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59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tp-saifr.org/wp-content/uploads/2018/07/ICTP_workshop1.pdf" TargetMode="External"/><Relationship Id="rId2" Type="http://schemas.openxmlformats.org/officeDocument/2006/relationships/hyperlink" Target="http://articles.adsabs.harvard.edu/pdf/1991MNRAS.249..523B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D3590F4-D73B-E14D-91FE-F64AC6F76C8A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202788" y="24063"/>
                <a:ext cx="11900979" cy="2490537"/>
              </a:xfrm>
            </p:spPr>
            <p:txBody>
              <a:bodyPr>
                <a:normAutofit fontScale="90000"/>
              </a:bodyPr>
              <a:lstStyle/>
              <a:p>
                <a:br>
                  <a:rPr lang="en-CA" sz="4400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</a:br>
                <a:r>
                  <a:rPr lang="en-CA" sz="4400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How was Dark Matter Produced in the Early Universe? </a:t>
                </a:r>
                <a:br>
                  <a:rPr lang="en-CA" sz="4400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</a:br>
                <a:r>
                  <a:rPr lang="en-CA" sz="4400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A Study of Fermionic Dark Matter with a </a:t>
                </a:r>
                <a14:m>
                  <m:oMath xmlns:m="http://schemas.openxmlformats.org/officeDocument/2006/math">
                    <m:r>
                      <a:rPr lang="en-CA" sz="4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𝑍</m:t>
                    </m:r>
                    <m:r>
                      <a:rPr lang="en-CA" sz="4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′</m:t>
                    </m:r>
                  </m:oMath>
                </a14:m>
                <a:r>
                  <a:rPr lang="en-CA" sz="4400" dirty="0">
                    <a:solidFill>
                      <a:schemeClr val="bg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Portal</a:t>
                </a:r>
                <a:br>
                  <a:rPr lang="en-CA" sz="4400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</a:br>
                <a:endParaRPr lang="en-US" sz="4400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D3590F4-D73B-E14D-91FE-F64AC6F76C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202788" y="24063"/>
                <a:ext cx="11900979" cy="2490537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8AF1A93C-F63B-494E-A3B4-420178951A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2298032"/>
            <a:ext cx="5609245" cy="292960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Taylor Gray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Supervisor: Prof. Stephen Godfrey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In Collaboration with: </a:t>
            </a:r>
            <a:r>
              <a:rPr lang="en-CA" dirty="0" err="1">
                <a:solidFill>
                  <a:schemeClr val="bg1"/>
                </a:solidFill>
                <a:latin typeface="+mj-lt"/>
                <a:ea typeface="Helvetica Neue Light" panose="02000403000000020004" pitchFamily="2" charset="0"/>
                <a:cs typeface="Helvetica Neue" panose="02000503000000020004" pitchFamily="2" charset="0"/>
              </a:rPr>
              <a:t>Maíra</a:t>
            </a:r>
            <a:r>
              <a:rPr lang="en-CA" dirty="0">
                <a:solidFill>
                  <a:schemeClr val="bg1"/>
                </a:solidFill>
                <a:latin typeface="+mj-lt"/>
                <a:ea typeface="Helvetica Neue Light" panose="02000403000000020004" pitchFamily="2" charset="0"/>
                <a:cs typeface="Helvetica Neue" panose="02000503000000020004" pitchFamily="2" charset="0"/>
              </a:rPr>
              <a:t> Dutra and Catarina </a:t>
            </a:r>
            <a:r>
              <a:rPr lang="en-CA" dirty="0" err="1">
                <a:solidFill>
                  <a:schemeClr val="bg1"/>
                </a:solidFill>
                <a:latin typeface="+mj-lt"/>
                <a:ea typeface="Helvetica Neue Light" panose="02000403000000020004" pitchFamily="2" charset="0"/>
                <a:cs typeface="Helvetica Neue" panose="02000503000000020004" pitchFamily="2" charset="0"/>
              </a:rPr>
              <a:t>Cosme</a:t>
            </a:r>
            <a:endParaRPr lang="en-CA" dirty="0">
              <a:solidFill>
                <a:schemeClr val="bg1"/>
              </a:solidFill>
              <a:latin typeface="+mj-lt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CAP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42D1AA-2E28-074F-B652-4384AAB9F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504876"/>
            <a:ext cx="2435623" cy="1353124"/>
          </a:xfrm>
          <a:prstGeom prst="rect">
            <a:avLst/>
          </a:prstGeom>
        </p:spPr>
      </p:pic>
      <p:pic>
        <p:nvPicPr>
          <p:cNvPr id="6" name="Picture 5" descr="A close up of a stop light at night time&#10;&#10;Description automatically generated">
            <a:extLst>
              <a:ext uri="{FF2B5EF4-FFF2-40B4-BE49-F238E27FC236}">
                <a16:creationId xmlns:a16="http://schemas.microsoft.com/office/drawing/2014/main" id="{4ECE912A-2629-0C48-941B-A10C5B763B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5812" y="2152462"/>
            <a:ext cx="6061388" cy="43818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23D78F-2532-2240-9295-94CA7A26CB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5624" y="5504877"/>
            <a:ext cx="2403308" cy="135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31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D3A0F-DCCF-484B-9049-B2EB4EBCF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57"/>
            <a:ext cx="10515600" cy="1325563"/>
          </a:xfrm>
        </p:spPr>
        <p:txBody>
          <a:bodyPr/>
          <a:lstStyle/>
          <a:p>
            <a:pPr algn="ctr"/>
            <a:r>
              <a:rPr lang="en-US">
                <a:latin typeface="Helvetica Neue Light" panose="02000403000000020004" pitchFamily="2" charset="0"/>
                <a:ea typeface="Helvetica Neue Light" panose="02000403000000020004" pitchFamily="2" charset="0"/>
              </a:rPr>
              <a:t>Determining the Production Regime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65F868-3725-BB41-B031-229D5D779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186AE01-DFC2-B448-BD0E-CCB81E1178F9}"/>
                  </a:ext>
                </a:extLst>
              </p:cNvPr>
              <p:cNvSpPr txBox="1"/>
              <p:nvPr/>
            </p:nvSpPr>
            <p:spPr>
              <a:xfrm>
                <a:off x="1449573" y="4730495"/>
                <a:ext cx="5522976" cy="1369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sz="32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CA" sz="32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CA" sz="3200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CA" sz="32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sz="3200" b="0" i="0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CA" sz="32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CA" sz="3200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CA" sz="32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CA" sz="3200" b="0" i="0" smtClean="0">
                        <a:latin typeface="Cambria Math" panose="02040503050406030204" pitchFamily="18" charset="0"/>
                      </a:rPr>
                      <m:t>&lt;1:</m:t>
                    </m:r>
                  </m:oMath>
                </a14:m>
                <a:r>
                  <a:rPr lang="en-US" sz="3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</a:t>
                </a:r>
              </a:p>
              <a:p>
                <a:pPr algn="ctr"/>
                <a:r>
                  <a:rPr lang="en-US" sz="3200" dirty="0">
                    <a:solidFill>
                      <a:srgbClr val="357922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Freeze-In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186AE01-DFC2-B448-BD0E-CCB81E1178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9573" y="4730495"/>
                <a:ext cx="5522976" cy="1369286"/>
              </a:xfrm>
              <a:prstGeom prst="rect">
                <a:avLst/>
              </a:prstGeom>
              <a:blipFill>
                <a:blip r:embed="rId2"/>
                <a:stretch>
                  <a:fillRect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36836C9D-1B23-6B48-9D0F-3587834A8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10</a:t>
            </a:fld>
            <a:endParaRPr lang="en-US"/>
          </a:p>
        </p:txBody>
      </p:sp>
      <p:pic>
        <p:nvPicPr>
          <p:cNvPr id="22" name="Picture 21" descr="A close up of a map&#10;&#10;Description automatically generated">
            <a:extLst>
              <a:ext uri="{FF2B5EF4-FFF2-40B4-BE49-F238E27FC236}">
                <a16:creationId xmlns:a16="http://schemas.microsoft.com/office/drawing/2014/main" id="{CEDB8AC1-90D6-6644-B513-AE5EDFC25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2919" y="1753412"/>
            <a:ext cx="3980986" cy="2977085"/>
          </a:xfrm>
          <a:prstGeom prst="rect">
            <a:avLst/>
          </a:prstGeom>
        </p:spPr>
      </p:pic>
      <p:pic>
        <p:nvPicPr>
          <p:cNvPr id="24" name="Picture 23" descr="A close up of a map&#10;&#10;Description automatically generated">
            <a:extLst>
              <a:ext uri="{FF2B5EF4-FFF2-40B4-BE49-F238E27FC236}">
                <a16:creationId xmlns:a16="http://schemas.microsoft.com/office/drawing/2014/main" id="{87479DD7-0DF4-6746-A1E4-21C149883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3240" y="1722357"/>
            <a:ext cx="4038600" cy="3020170"/>
          </a:xfrm>
          <a:prstGeom prst="rect">
            <a:avLst/>
          </a:prstGeom>
        </p:spPr>
      </p:pic>
      <p:pic>
        <p:nvPicPr>
          <p:cNvPr id="26" name="Picture 25" descr="A close up of a map&#10;&#10;Description automatically generated">
            <a:extLst>
              <a:ext uri="{FF2B5EF4-FFF2-40B4-BE49-F238E27FC236}">
                <a16:creationId xmlns:a16="http://schemas.microsoft.com/office/drawing/2014/main" id="{A32EC526-D93F-1948-836F-F5E5F7A65D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53412"/>
            <a:ext cx="3980985" cy="29770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B86CB7C-CD3E-5741-A067-E1AF8AEC3FF4}"/>
                  </a:ext>
                </a:extLst>
              </p:cNvPr>
              <p:cNvSpPr txBox="1"/>
              <p:nvPr/>
            </p:nvSpPr>
            <p:spPr>
              <a:xfrm>
                <a:off x="4771407" y="4711015"/>
                <a:ext cx="5522976" cy="1369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sz="32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CA" sz="32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CA" sz="3200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CA" sz="32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sz="3200" b="0" i="0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CA" sz="32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CA" sz="3200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CA" sz="32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CA" sz="3200" b="0" i="0" smtClean="0">
                        <a:latin typeface="Cambria Math" panose="02040503050406030204" pitchFamily="18" charset="0"/>
                      </a:rPr>
                      <m:t>&gt;1:</m:t>
                    </m:r>
                  </m:oMath>
                </a14:m>
                <a:r>
                  <a:rPr lang="en-US" sz="3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</a:t>
                </a:r>
              </a:p>
              <a:p>
                <a:pPr algn="ctr"/>
                <a:r>
                  <a:rPr lang="en-US" sz="3200" dirty="0">
                    <a:solidFill>
                      <a:srgbClr val="7030A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Freeze-Out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B86CB7C-CD3E-5741-A067-E1AF8AEC3F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407" y="4711015"/>
                <a:ext cx="5522976" cy="1369286"/>
              </a:xfrm>
              <a:prstGeom prst="rect">
                <a:avLst/>
              </a:prstGeom>
              <a:blipFill>
                <a:blip r:embed="rId6"/>
                <a:stretch>
                  <a:fillRect b="-12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8A4B90A0-CCE1-694A-B316-60E63683BE79}"/>
              </a:ext>
            </a:extLst>
          </p:cNvPr>
          <p:cNvSpPr txBox="1"/>
          <p:nvPr/>
        </p:nvSpPr>
        <p:spPr>
          <a:xfrm>
            <a:off x="1990492" y="932630"/>
            <a:ext cx="5867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D81BD7"/>
                </a:solidFill>
              </a:rPr>
              <a:t>Does DM thermalize with the bath?</a:t>
            </a:r>
          </a:p>
        </p:txBody>
      </p:sp>
    </p:spTree>
    <p:extLst>
      <p:ext uri="{BB962C8B-B14F-4D97-AF65-F5344CB8AC3E}">
        <p14:creationId xmlns:p14="http://schemas.microsoft.com/office/powerpoint/2010/main" val="1329042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BB5D7-43E3-2A40-9310-3B4CDEF27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3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Dark Matter Evolution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80CBEA-2084-324A-8A9B-488ACA129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FA74F3-69E3-7D46-AA2A-351CAACD3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11</a:t>
            </a:fld>
            <a:endParaRPr lang="en-US"/>
          </a:p>
        </p:txBody>
      </p:sp>
      <p:pic>
        <p:nvPicPr>
          <p:cNvPr id="17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id="{D6C15674-A9F0-344D-A2A8-BA937EE45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244600"/>
            <a:ext cx="6015243" cy="4498356"/>
          </a:xfrm>
          <a:prstGeom prst="rect">
            <a:avLst/>
          </a:prstGeom>
        </p:spPr>
      </p:pic>
      <p:pic>
        <p:nvPicPr>
          <p:cNvPr id="19" name="Picture 18" descr="A close up of a map&#10;&#10;Description automatically generated">
            <a:extLst>
              <a:ext uri="{FF2B5EF4-FFF2-40B4-BE49-F238E27FC236}">
                <a16:creationId xmlns:a16="http://schemas.microsoft.com/office/drawing/2014/main" id="{0992F4C6-23CD-8E4A-8862-B1CD3B6D4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5747" y="1179822"/>
            <a:ext cx="6015243" cy="449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148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04F54E-3E8E-F449-B1D9-2FE0D5243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5AD231-FFFE-7849-B206-4D65A1451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A0CFF62-1D3B-6347-B8DC-92A5F428D980}"/>
                  </a:ext>
                </a:extLst>
              </p:cNvPr>
              <p:cNvSpPr txBox="1"/>
              <p:nvPr/>
            </p:nvSpPr>
            <p:spPr>
              <a:xfrm>
                <a:off x="24740" y="136525"/>
                <a:ext cx="401386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Contour Lines at the Observed Relic Abundance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4400" b="0" i="0" smtClean="0">
                          <a:latin typeface="Cambria Math" panose="02040503050406030204" pitchFamily="18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m:t>Ω</m:t>
                      </m:r>
                      <m:sSup>
                        <m:sSupPr>
                          <m:ctrlPr>
                            <a:rPr lang="en-CA" sz="4400" b="0" i="1" smtClean="0">
                              <a:latin typeface="Cambria Math" panose="02040503050406030204" pitchFamily="18" charset="0"/>
                              <a:ea typeface="Helvetica Neue" panose="02000503000000020004" pitchFamily="2" charset="0"/>
                              <a:cs typeface="Helvetica Neue" panose="02000503000000020004" pitchFamily="2" charset="0"/>
                            </a:rPr>
                          </m:ctrlPr>
                        </m:sSupPr>
                        <m:e>
                          <m:r>
                            <a:rPr lang="en-CA" sz="4400" b="0" i="1" smtClean="0">
                              <a:latin typeface="Cambria Math" panose="02040503050406030204" pitchFamily="18" charset="0"/>
                              <a:ea typeface="Helvetica Neue" panose="02000503000000020004" pitchFamily="2" charset="0"/>
                              <a:cs typeface="Helvetica Neue" panose="02000503000000020004" pitchFamily="2" charset="0"/>
                            </a:rPr>
                            <m:t>h</m:t>
                          </m:r>
                        </m:e>
                        <m:sup>
                          <m:r>
                            <a:rPr lang="en-CA" sz="4400" b="0" i="1" smtClean="0">
                              <a:latin typeface="Cambria Math" panose="02040503050406030204" pitchFamily="18" charset="0"/>
                              <a:ea typeface="Helvetica Neue" panose="02000503000000020004" pitchFamily="2" charset="0"/>
                              <a:cs typeface="Helvetica Neue" panose="02000503000000020004" pitchFamily="2" charset="0"/>
                            </a:rPr>
                            <m:t>2</m:t>
                          </m:r>
                        </m:sup>
                      </m:sSup>
                      <m:r>
                        <a:rPr lang="en-CA" sz="4400" b="0" i="1" smtClean="0">
                          <a:latin typeface="Cambria Math" panose="02040503050406030204" pitchFamily="18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m:t>=0.12</m:t>
                      </m:r>
                    </m:oMath>
                  </m:oMathPara>
                </a14:m>
                <a:endParaRPr lang="en-US" sz="4400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A0CFF62-1D3B-6347-B8DC-92A5F428D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40" y="136525"/>
                <a:ext cx="4013860" cy="3477875"/>
              </a:xfrm>
              <a:prstGeom prst="rect">
                <a:avLst/>
              </a:prstGeom>
              <a:blipFill>
                <a:blip r:embed="rId2"/>
                <a:stretch>
                  <a:fillRect l="-5678" t="-3636" r="-94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 descr="A close up of a map&#10;&#10;Description automatically generated">
            <a:extLst>
              <a:ext uri="{FF2B5EF4-FFF2-40B4-BE49-F238E27FC236}">
                <a16:creationId xmlns:a16="http://schemas.microsoft.com/office/drawing/2014/main" id="{2DD1335E-E782-9443-90DA-4C29E8458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146" y="536460"/>
            <a:ext cx="8099656" cy="581989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9FF4322-7DBE-4440-B940-C588B9FB2F00}"/>
                  </a:ext>
                </a:extLst>
              </p:cNvPr>
              <p:cNvSpPr txBox="1"/>
              <p:nvPr/>
            </p:nvSpPr>
            <p:spPr>
              <a:xfrm>
                <a:off x="325582" y="5523851"/>
                <a:ext cx="3118262" cy="7350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  <a:cs typeface="Helvetica Neue" panose="02000503000000020004" pitchFamily="2" charset="0"/>
                  </a:rPr>
                  <a:t>Decay becomes allowed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𝑚</m:t>
                        </m:r>
                      </m:e>
                      <m:sub>
                        <m:r>
                          <a:rPr lang="en-CA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𝑍</m:t>
                        </m:r>
                        <m:r>
                          <a:rPr lang="en-CA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′</m:t>
                        </m:r>
                      </m:sub>
                    </m:sSub>
                    <m:r>
                      <a:rPr lang="en-CA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  <a:cs typeface="Helvetica Neue" panose="02000503000000020004" pitchFamily="2" charset="0"/>
                      </a:rPr>
                      <m:t>&gt;2</m:t>
                    </m:r>
                    <m:sSub>
                      <m:sSubPr>
                        <m:ctrlPr>
                          <a:rPr lang="en-CA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𝑚</m:t>
                        </m:r>
                      </m:e>
                      <m:sub>
                        <m:r>
                          <a:rPr lang="en-CA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𝜒</m:t>
                        </m:r>
                      </m:sub>
                    </m:sSub>
                  </m:oMath>
                </a14:m>
                <a:endParaRPr lang="en-US" sz="2000" dirty="0">
                  <a:solidFill>
                    <a:srgbClr val="FF000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9FF4322-7DBE-4440-B940-C588B9FB2F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582" y="5523851"/>
                <a:ext cx="3118262" cy="735009"/>
              </a:xfrm>
              <a:prstGeom prst="rect">
                <a:avLst/>
              </a:prstGeom>
              <a:blipFill>
                <a:blip r:embed="rId4"/>
                <a:stretch>
                  <a:fillRect l="-2033" t="-3390"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B7E8A4-3655-7D46-8C2A-A80D4E0ABBD0}"/>
              </a:ext>
            </a:extLst>
          </p:cNvPr>
          <p:cNvCxnSpPr>
            <a:cxnSpLocks/>
          </p:cNvCxnSpPr>
          <p:nvPr/>
        </p:nvCxnSpPr>
        <p:spPr>
          <a:xfrm flipV="1">
            <a:off x="3289465" y="4928259"/>
            <a:ext cx="2375065" cy="760022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DB00B27-E7DF-C34F-B13C-FB47A7143A15}"/>
              </a:ext>
            </a:extLst>
          </p:cNvPr>
          <p:cNvSpPr txBox="1"/>
          <p:nvPr/>
        </p:nvSpPr>
        <p:spPr>
          <a:xfrm>
            <a:off x="4667954" y="171335"/>
            <a:ext cx="3118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Resonance from s-channel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B8F81E4-F498-2A43-9F8F-00452BB36A0B}"/>
              </a:ext>
            </a:extLst>
          </p:cNvPr>
          <p:cNvCxnSpPr>
            <a:cxnSpLocks/>
          </p:cNvCxnSpPr>
          <p:nvPr/>
        </p:nvCxnSpPr>
        <p:spPr>
          <a:xfrm>
            <a:off x="7786216" y="427289"/>
            <a:ext cx="0" cy="58211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19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2B48A-E351-D043-99AB-283317D8E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884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CF060D-8A6B-A446-9401-04B653B830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039981"/>
                <a:ext cx="5791200" cy="4374230"/>
              </a:xfrm>
            </p:spPr>
            <p:txBody>
              <a:bodyPr>
                <a:normAutofit lnSpcReduction="10000"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There is overwhelming evidence for dark matter!!</a:t>
                </a:r>
              </a:p>
              <a:p>
                <a:pPr marL="457200" lvl="1" indent="0">
                  <a:buNone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We study a benchmark DM model with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𝑍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portal.</a:t>
                </a: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We explored the model to find: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dirty="0">
                    <a:solidFill>
                      <a:srgbClr val="5B9C82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The production regimes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dirty="0">
                    <a:solidFill>
                      <a:srgbClr val="5B9C82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The relic abundance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dirty="0">
                    <a:solidFill>
                      <a:srgbClr val="5B9C82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How the different processes contributed to DM production</a:t>
                </a:r>
                <a:endParaRPr lang="en-US" sz="3600" dirty="0">
                  <a:solidFill>
                    <a:srgbClr val="5B9C82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457200" lvl="1" indent="0">
                  <a:buNone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CF060D-8A6B-A446-9401-04B653B830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39981"/>
                <a:ext cx="5791200" cy="4374230"/>
              </a:xfrm>
              <a:blipFill>
                <a:blip r:embed="rId2"/>
                <a:stretch>
                  <a:fillRect l="-1754" t="-3478" r="-37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8DBDA4-0D77-794C-A216-3978E863F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CCBAFD-E660-D84A-8E69-2B90C1E82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F2C66D-0DAD-254F-986F-17EB694A0B44}"/>
              </a:ext>
            </a:extLst>
          </p:cNvPr>
          <p:cNvSpPr txBox="1"/>
          <p:nvPr/>
        </p:nvSpPr>
        <p:spPr>
          <a:xfrm>
            <a:off x="0" y="5233737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7030A0"/>
                </a:solidFill>
                <a:latin typeface="+mj-lt"/>
              </a:rPr>
              <a:t>Thank You, Merci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56EBCEB3-FFEF-6F4E-9889-44315D33C06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00802" y="1039981"/>
                <a:ext cx="5582652" cy="43742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3200" dirty="0">
                    <a:solidFill>
                      <a:srgbClr val="264F68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Future Directions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sz="2600" dirty="0">
                    <a:solidFill>
                      <a:srgbClr val="264F68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Constraints from current and future experiments.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sz="2600" dirty="0">
                    <a:solidFill>
                      <a:srgbClr val="264F68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Track the evolution of </a:t>
                </a:r>
                <a14:m>
                  <m:oMath xmlns:m="http://schemas.openxmlformats.org/officeDocument/2006/math">
                    <m:r>
                      <a:rPr lang="en-CA" sz="2600" b="0" i="1" smtClean="0">
                        <a:solidFill>
                          <a:srgbClr val="264F68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𝑍</m:t>
                    </m:r>
                    <m:r>
                      <a:rPr lang="en-CA" sz="2600" b="0" i="1" smtClean="0">
                        <a:solidFill>
                          <a:srgbClr val="264F68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′</m:t>
                    </m:r>
                  </m:oMath>
                </a14:m>
                <a:endParaRPr lang="en-US" sz="2600" dirty="0">
                  <a:solidFill>
                    <a:srgbClr val="264F68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sz="2600" dirty="0">
                    <a:solidFill>
                      <a:srgbClr val="264F68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Track the energy density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sz="2600" dirty="0">
                    <a:solidFill>
                      <a:srgbClr val="264F68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Scalar DM</a:t>
                </a: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56EBCEB3-FFEF-6F4E-9889-44315D33C0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2" y="1039981"/>
                <a:ext cx="5582652" cy="4374230"/>
              </a:xfrm>
              <a:prstGeom prst="rect">
                <a:avLst/>
              </a:prstGeom>
              <a:blipFill>
                <a:blip r:embed="rId3"/>
                <a:stretch>
                  <a:fillRect l="-2727" t="-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259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5E853-3F50-8249-9F8B-1BEE54096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892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Backup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76401D-313D-4A49-8ED4-4AB5A030C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15FB5-3DCC-474B-85A6-D0039A032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FBBC8F-7F75-DC40-8266-9FDCB1634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24FED-CD08-194D-9DFD-0B1C977DF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 descr="A star in the middle of the night&#10;&#10;Description automatically generated">
            <a:extLst>
              <a:ext uri="{FF2B5EF4-FFF2-40B4-BE49-F238E27FC236}">
                <a16:creationId xmlns:a16="http://schemas.microsoft.com/office/drawing/2014/main" id="{AAD42B06-A824-A446-BF17-639A7E1E7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34" y="2370221"/>
            <a:ext cx="5812813" cy="32697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12E4A3-030C-C745-93FC-04460FA20939}"/>
              </a:ext>
            </a:extLst>
          </p:cNvPr>
          <p:cNvSpPr txBox="1"/>
          <p:nvPr/>
        </p:nvSpPr>
        <p:spPr>
          <a:xfrm>
            <a:off x="1602944" y="1785446"/>
            <a:ext cx="2999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Coma Cluster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8C94C45-FA17-CC40-A504-ACCFE34BB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6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How do we know dark matter exists?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DD8A52-0572-F74F-8076-F7A14B9CA256}"/>
              </a:ext>
            </a:extLst>
          </p:cNvPr>
          <p:cNvSpPr/>
          <p:nvPr/>
        </p:nvSpPr>
        <p:spPr>
          <a:xfrm>
            <a:off x="196434" y="5424484"/>
            <a:ext cx="399055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i="1" dirty="0">
                <a:solidFill>
                  <a:schemeClr val="bg1"/>
                </a:solidFill>
                <a:latin typeface="Helvetica Neue" panose="02000503000000020004" pitchFamily="2" charset="0"/>
              </a:rPr>
              <a:t>NASA, ESA, J. Mack (</a:t>
            </a:r>
            <a:r>
              <a:rPr lang="en-CA" sz="800" i="1" dirty="0" err="1">
                <a:solidFill>
                  <a:schemeClr val="bg1"/>
                </a:solidFill>
                <a:latin typeface="Helvetica Neue" panose="02000503000000020004" pitchFamily="2" charset="0"/>
              </a:rPr>
              <a:t>STScI</a:t>
            </a:r>
            <a:r>
              <a:rPr lang="en-CA" sz="800" i="1" dirty="0">
                <a:solidFill>
                  <a:schemeClr val="bg1"/>
                </a:solidFill>
                <a:latin typeface="Helvetica Neue" panose="02000503000000020004" pitchFamily="2" charset="0"/>
              </a:rPr>
              <a:t>) and J. Madrid (Australian Telescope National Facility)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13" name="Picture 12" descr="A close up of a stop light at night time&#10;&#10;Description automatically generated">
            <a:extLst>
              <a:ext uri="{FF2B5EF4-FFF2-40B4-BE49-F238E27FC236}">
                <a16:creationId xmlns:a16="http://schemas.microsoft.com/office/drawing/2014/main" id="{E84A2567-2600-684D-A5C1-549F08137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895" y="1979683"/>
            <a:ext cx="5558671" cy="401845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A6439798-8569-EE4A-BFB8-A62B9A752A87}"/>
              </a:ext>
            </a:extLst>
          </p:cNvPr>
          <p:cNvSpPr txBox="1">
            <a:spLocks/>
          </p:cNvSpPr>
          <p:nvPr/>
        </p:nvSpPr>
        <p:spPr>
          <a:xfrm>
            <a:off x="7558118" y="1359045"/>
            <a:ext cx="3316223" cy="6243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Bullet Cluster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1C4176-B5F0-FE41-8EBA-1DA47D63045D}"/>
              </a:ext>
            </a:extLst>
          </p:cNvPr>
          <p:cNvSpPr txBox="1"/>
          <p:nvPr/>
        </p:nvSpPr>
        <p:spPr>
          <a:xfrm>
            <a:off x="986589" y="1021565"/>
            <a:ext cx="4776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D81BD7"/>
                </a:solidFill>
              </a:rPr>
              <a:t>1. Galaxy Clusters</a:t>
            </a:r>
          </a:p>
        </p:txBody>
      </p:sp>
    </p:spTree>
    <p:extLst>
      <p:ext uri="{BB962C8B-B14F-4D97-AF65-F5344CB8AC3E}">
        <p14:creationId xmlns:p14="http://schemas.microsoft.com/office/powerpoint/2010/main" val="35182240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F0718-4FD6-A84B-B691-1286DFF48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6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How do we know dark matter exists?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D2168-D7D9-5148-82A4-E31A0BA1A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005" y="1436253"/>
            <a:ext cx="6280485" cy="89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D81BD7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Arial" panose="020B0604020202020204" pitchFamily="34" charset="0"/>
              </a:rPr>
              <a:t>2. Rotation curves of galaxies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Arial" panose="020B0604020202020204" pitchFamily="34" charset="0"/>
              </a:rPr>
              <a:t>Modified Newtonian dynamics???</a:t>
            </a:r>
          </a:p>
          <a:p>
            <a:pPr marL="0" indent="0">
              <a:buNone/>
            </a:pP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ea typeface="MingLiU-ExtB" panose="02020500000000000000" pitchFamily="18" charset="-12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2E8A6B-D258-B148-91BA-4746F2106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075DD2DA-56F4-C643-A7AB-172FCCB90D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3" t="6676" r="11928"/>
          <a:stretch/>
        </p:blipFill>
        <p:spPr>
          <a:xfrm>
            <a:off x="370277" y="2830851"/>
            <a:ext cx="4241550" cy="39387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A8EF69-E842-5348-83F7-0FEA3C37441D}"/>
              </a:ext>
            </a:extLst>
          </p:cNvPr>
          <p:cNvSpPr txBox="1"/>
          <p:nvPr/>
        </p:nvSpPr>
        <p:spPr>
          <a:xfrm>
            <a:off x="1143181" y="2723129"/>
            <a:ext cx="31398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/>
              <a:t>K. G. </a:t>
            </a:r>
            <a:r>
              <a:rPr lang="en-CA" sz="800" dirty="0" err="1"/>
              <a:t>Begeman</a:t>
            </a:r>
            <a:r>
              <a:rPr lang="en-CA" sz="800" dirty="0"/>
              <a:t>, A. H. </a:t>
            </a:r>
            <a:r>
              <a:rPr lang="en-CA" sz="800" dirty="0" err="1"/>
              <a:t>Broeils</a:t>
            </a:r>
            <a:r>
              <a:rPr lang="en-CA" sz="800" dirty="0"/>
              <a:t> and R. H. Sanders, 1991, MNRAS, 249, 523.</a:t>
            </a:r>
            <a:endParaRPr lang="en-US" sz="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6493F-C008-5949-B62C-88E8B6F76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1629D9-F980-7348-A190-103BE5D86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022554" y="2238029"/>
            <a:ext cx="4026265" cy="402626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0C8483F-3112-BF4B-88ED-910097A91647}"/>
              </a:ext>
            </a:extLst>
          </p:cNvPr>
          <p:cNvSpPr/>
          <p:nvPr/>
        </p:nvSpPr>
        <p:spPr>
          <a:xfrm>
            <a:off x="8292762" y="6248628"/>
            <a:ext cx="24609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800" dirty="0">
                <a:solidFill>
                  <a:srgbClr val="333333"/>
                </a:solidFill>
                <a:latin typeface="Arial" panose="020B0604020202020204" pitchFamily="34" charset="0"/>
              </a:rPr>
              <a:t>Julien </a:t>
            </a:r>
            <a:r>
              <a:rPr lang="en-CA" sz="800" dirty="0" err="1">
                <a:solidFill>
                  <a:srgbClr val="333333"/>
                </a:solidFill>
                <a:latin typeface="Arial" panose="020B0604020202020204" pitchFamily="34" charset="0"/>
              </a:rPr>
              <a:t>Devriendt</a:t>
            </a:r>
            <a:r>
              <a:rPr lang="en-CA" sz="800" dirty="0">
                <a:solidFill>
                  <a:srgbClr val="333333"/>
                </a:solidFill>
                <a:latin typeface="Arial" panose="020B0604020202020204" pitchFamily="34" charset="0"/>
              </a:rPr>
              <a:t> and the Horizon simulation team.</a:t>
            </a:r>
            <a:endParaRPr lang="en-US" sz="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CBFDFA-B60F-5744-A0BC-549391C12173}"/>
              </a:ext>
            </a:extLst>
          </p:cNvPr>
          <p:cNvSpPr txBox="1"/>
          <p:nvPr/>
        </p:nvSpPr>
        <p:spPr>
          <a:xfrm>
            <a:off x="6930189" y="46682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01B540-9A65-9645-9ECA-DC0F2B173936}"/>
              </a:ext>
            </a:extLst>
          </p:cNvPr>
          <p:cNvSpPr txBox="1"/>
          <p:nvPr/>
        </p:nvSpPr>
        <p:spPr>
          <a:xfrm>
            <a:off x="6714261" y="1437810"/>
            <a:ext cx="504059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D81BD7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Arial" panose="020B0604020202020204" pitchFamily="34" charset="0"/>
              </a:rPr>
              <a:t>3. Large-scale structure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18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97D82-27F6-F44F-B505-DFD5CD1E1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947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What do we know about dark matter?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493A18-39B4-1C4E-A264-7E662204EB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9516" y="1107729"/>
                <a:ext cx="5996980" cy="5613746"/>
              </a:xfrm>
            </p:spPr>
            <p:txBody>
              <a:bodyPr>
                <a:normAutofit lnSpcReduction="10000"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Abundance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b="0" i="0">
                        <a:latin typeface="Cambria Math" panose="02040503050406030204" pitchFamily="18" charset="0"/>
                      </a:rPr>
                      <m:t>Ω</m:t>
                    </m:r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b="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CA" b="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CA" b="0" i="0">
                        <a:latin typeface="Cambria Math" panose="02040503050406030204" pitchFamily="18" charset="0"/>
                      </a:rPr>
                      <m:t>≈0.12</m:t>
                    </m:r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(Planck)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Cosmic Microwave Background (CMB)</a:t>
                </a:r>
              </a:p>
              <a:p>
                <a:pPr marL="457200" lvl="1" indent="0">
                  <a:buNone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Differs from ordinary matter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Not baryons or black holes</a:t>
                </a:r>
              </a:p>
              <a:p>
                <a:pPr lvl="1"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Interacts gravitationally with ordinary matter</a:t>
                </a: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If it interacts non-gravitationally with ordinary matter it does very weakly</a:t>
                </a: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Very stable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493A18-39B4-1C4E-A264-7E662204EB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9516" y="1107729"/>
                <a:ext cx="5996980" cy="5613746"/>
              </a:xfrm>
              <a:blipFill>
                <a:blip r:embed="rId2"/>
                <a:stretch>
                  <a:fillRect l="-1907" t="-2709" r="-2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86E2A6-92B9-D047-A836-D30894FCF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0141EA7-A8F8-B348-ABB6-9601A0A1F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C4BB628-60B7-2544-A305-0D3E8DD532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257781"/>
              </p:ext>
            </p:extLst>
          </p:nvPr>
        </p:nvGraphicFramePr>
        <p:xfrm>
          <a:off x="6496920" y="3319199"/>
          <a:ext cx="5545563" cy="2995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0DAB788F-C323-C845-B756-212644E2D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7343" y="1107729"/>
            <a:ext cx="4844716" cy="242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15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Graphic spid="9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33110-0DA1-EE46-8157-00D10DFA7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Backup: Evolution </a:t>
            </a:r>
            <a:r>
              <a:rPr lang="en-US" dirty="0" err="1"/>
              <a:t>mz</a:t>
            </a:r>
            <a:r>
              <a:rPr lang="en-US" dirty="0"/>
              <a:t>=1e4GeV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2D8148-4547-0843-87D7-9E8F12460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FDBAA1-F4B8-DD4E-8F9A-26F74D703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07684318-9F7A-B34C-844C-AC1B4394A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199" y="2080088"/>
            <a:ext cx="4114800" cy="3077155"/>
          </a:xfrm>
          <a:prstGeom prst="rect">
            <a:avLst/>
          </a:prstGeom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485C738B-938D-4042-8D97-AD77C3B6D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080088"/>
            <a:ext cx="4114800" cy="3077155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FE45BA-4E48-D54E-921B-321F53313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080088"/>
            <a:ext cx="4114800" cy="307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968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D1119-2AA6-B945-9FAA-549ECA63A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Backup: Evolution </a:t>
            </a:r>
            <a:r>
              <a:rPr lang="en-US" dirty="0" err="1"/>
              <a:t>mz</a:t>
            </a:r>
            <a:r>
              <a:rPr lang="en-US" dirty="0"/>
              <a:t>=1e8GeV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917AAB-32B5-2146-A830-EB51F38D7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BA62C1-4BC8-8649-8AEA-A7BAB5FCB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16EEC46D-4C96-124B-A8E7-A48C0E412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2610" y="2086769"/>
            <a:ext cx="4079390" cy="3050674"/>
          </a:xfrm>
          <a:prstGeom prst="rect">
            <a:avLst/>
          </a:prstGeom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D65823C2-14F7-1143-94A3-27B167A1B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3006" y="2086768"/>
            <a:ext cx="4079391" cy="3050675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34D5C197-1231-224F-9522-C4FDDB375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3095" y="2086768"/>
            <a:ext cx="4079390" cy="305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13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C4EE-C497-FD46-AFCF-51DFCC9F0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3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B78B1-E342-3045-BA9E-0F8F914A2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058" y="1221776"/>
            <a:ext cx="10623884" cy="51345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Dark Matter Evidence and Overview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Thermodynamics Review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Dark Matter Relic Abundance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Model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Results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Conclusions and Future Directions</a:t>
            </a:r>
          </a:p>
          <a:p>
            <a:pPr>
              <a:buFont typeface="Wingdings" pitchFamily="2" charset="2"/>
              <a:buChar char="§"/>
            </a:pP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264F68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Goal: Study different ways of producing Dark Matter and how the different mechanisms effect the relic abundance.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DB30EC-71A1-C748-BD2F-A08F2BD36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C2694B-6E37-1349-9184-57F5E8C07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87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3D2EA-13B5-3046-B9EF-2B0E01D80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Backup: Rates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70089F-392D-D446-8526-407250744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E9786-8BBF-4147-AAD1-5CC0BC7BD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08FD454B-C8E8-B549-B73B-EA2968BD3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47" y="1557421"/>
            <a:ext cx="5842000" cy="4368800"/>
          </a:xfrm>
          <a:prstGeom prst="rect">
            <a:avLst/>
          </a:prstGeom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D7A0A84D-A88E-A542-B1F2-99B6829C82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57421"/>
            <a:ext cx="5842000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408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B6DAF-1928-B34F-A73E-F88EE8703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49"/>
            <a:ext cx="10515600" cy="1325563"/>
          </a:xfrm>
        </p:spPr>
        <p:txBody>
          <a:bodyPr/>
          <a:lstStyle/>
          <a:p>
            <a:r>
              <a:rPr lang="en-US" dirty="0"/>
              <a:t>Backup: Freeze-out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60E5EF-61CB-2247-8C82-3D9BD812C6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987553"/>
                <a:ext cx="8452104" cy="536879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Calculate freeze-out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(2 ways)</a:t>
                </a: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sz="2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𝑌</m:t>
                        </m:r>
                      </m:e>
                      <m:sub>
                        <m: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</m:t>
                        </m:r>
                      </m:sub>
                    </m:sSub>
                    <m:r>
                      <a:rPr lang="en-CA" sz="2600" i="1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=</m:t>
                    </m:r>
                    <m:d>
                      <m:dPr>
                        <m:ctrlP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dPr>
                      <m:e>
                        <m: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1+</m:t>
                        </m:r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𝑐</m:t>
                        </m:r>
                      </m:e>
                    </m:d>
                    <m:sSubSup>
                      <m:sSubSupPr>
                        <m:ctrlP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SupPr>
                      <m:e>
                        <m: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𝑌</m:t>
                        </m:r>
                      </m:e>
                      <m:sub>
                        <m: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</m:t>
                        </m:r>
                      </m:sub>
                      <m:sup>
                        <m: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𝑒𝑞</m:t>
                        </m:r>
                      </m:sup>
                    </m:sSubSup>
                  </m:oMath>
                </a14:m>
                <a:endParaRPr lang="en-US" sz="26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2">
                  <a:buFont typeface="Wingdings" pitchFamily="2" charset="2"/>
                  <a:buChar char="§"/>
                </a:pPr>
                <a:r>
                  <a:rPr lang="en-US" sz="2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CA" sz="22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𝑐</m:t>
                    </m:r>
                    <m:r>
                      <a:rPr lang="en-CA" sz="22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≈1.5</m:t>
                    </m:r>
                  </m:oMath>
                </a14:m>
                <a:endParaRPr lang="en-US" sz="22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2">
                  <a:buFont typeface="Wingdings" pitchFamily="2" charset="2"/>
                  <a:buChar char="§"/>
                </a:pPr>
                <a:r>
                  <a:rPr lang="en-US" sz="2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we get can equation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2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2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𝑥</m:t>
                        </m:r>
                      </m:e>
                      <m:sub>
                        <m:r>
                          <a:rPr lang="en-CA" sz="22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2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that is solved numerically</a:t>
                </a:r>
              </a:p>
              <a:p>
                <a:pPr lvl="1">
                  <a:buFont typeface="Wingdings" pitchFamily="2" charset="2"/>
                  <a:buChar char="§"/>
                </a:pPr>
                <a:endParaRPr lang="en-US" sz="26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:endParaRPr lang="en-US" sz="26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:endParaRPr lang="en-US" sz="26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:endParaRPr lang="en-US" sz="26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:endParaRPr lang="en-US" sz="26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:endParaRPr lang="en-US" sz="26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sz="2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when </a:t>
                </a:r>
                <a14:m>
                  <m:oMath xmlns:m="http://schemas.openxmlformats.org/officeDocument/2006/math">
                    <m:r>
                      <a:rPr lang="en-CA" sz="2600" i="1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𝐻</m:t>
                    </m:r>
                    <m:d>
                      <m:dPr>
                        <m:ctrlP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dPr>
                      <m:e>
                        <m: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𝑇</m:t>
                        </m:r>
                      </m:e>
                    </m:d>
                    <m:r>
                      <a:rPr lang="en-CA" sz="2600" i="1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=</m:t>
                    </m:r>
                    <m:sSubSup>
                      <m:sSubSupPr>
                        <m:ctrlP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SupPr>
                      <m:e>
                        <m: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𝑛</m:t>
                        </m:r>
                      </m:e>
                      <m:sub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</m:t>
                        </m:r>
                      </m:sub>
                      <m:sup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𝑒𝑞</m:t>
                        </m:r>
                      </m:sup>
                    </m:sSubSup>
                    <m:r>
                      <a:rPr lang="en-CA" sz="2600" i="1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&lt;</m:t>
                    </m:r>
                    <m:r>
                      <a:rPr lang="en-CA" sz="2600" i="1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𝜎</m:t>
                    </m:r>
                    <m:r>
                      <a:rPr lang="en-CA" sz="2600" i="1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𝑣</m:t>
                    </m:r>
                    <m:sSub>
                      <m:sSubPr>
                        <m:ctrlP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&gt;</m:t>
                        </m:r>
                      </m:e>
                      <m:sub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𝜒𝜒</m:t>
                        </m:r>
                        <m:r>
                          <a:rPr lang="en-CA" sz="26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→</m:t>
                        </m:r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12</m:t>
                        </m:r>
                      </m:sub>
                    </m:sSub>
                  </m:oMath>
                </a14:m>
                <a:endParaRPr lang="en-US" sz="26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60E5EF-61CB-2247-8C82-3D9BD812C6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87553"/>
                <a:ext cx="8452104" cy="5368798"/>
              </a:xfrm>
              <a:blipFill>
                <a:blip r:embed="rId2"/>
                <a:stretch>
                  <a:fillRect l="-1349" t="-21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136BD-6B0B-694B-936C-AFDCFD2E0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19E4F5-3EFA-9F4A-9BD2-7C730E885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CBBE8-5B26-BF41-A8DF-70CFC2B77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288" y="3194146"/>
            <a:ext cx="4279392" cy="247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54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88819-FA52-D74F-9E9C-E34E3B284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Unitarity Bound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655C40-90AF-5840-ABE1-0F0E6DE652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&lt;</m:t>
                      </m:r>
                      <m:rad>
                        <m:radPr>
                          <m:degHide m:val="on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  <m:sup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From </a:t>
                </a:r>
                <a:r>
                  <a:rPr lang="en-US" dirty="0" err="1"/>
                  <a:t>arXive</a:t>
                </a:r>
                <a:r>
                  <a:rPr lang="en-US" dirty="0"/>
                  <a:t> 1708.00890 and 1510.02110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655C40-90AF-5840-ABE1-0F0E6DE652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4C532D-68C5-4E44-90B2-3BA73F866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CEF8C-F301-CA43-8A85-5CB3141BF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2988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DB17D-5B4F-3F4F-BDD6-67DD2A40F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relic abundance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E52A48-4619-5B43-A6AC-F853674F5E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4000" smtClean="0">
                        <a:latin typeface="Cambria Math" panose="02040503050406030204" pitchFamily="18" charset="0"/>
                      </a:rPr>
                      <m:t>Ω</m:t>
                    </m:r>
                    <m:sSup>
                      <m:sSupPr>
                        <m:ctrlPr>
                          <a:rPr lang="en-CA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4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CA" sz="4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CA" sz="400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CA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4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CA" sz="4000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4000">
                                <a:latin typeface="Cambria Math" panose="02040503050406030204" pitchFamily="18" charset="0"/>
                              </a:rPr>
                              <m:t>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4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CA" sz="4000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4000">
                                <a:latin typeface="Cambria Math" panose="02040503050406030204" pitchFamily="18" charset="0"/>
                              </a:rPr>
                              <m:t>crit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CA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4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CA" sz="4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4000" dirty="0"/>
              </a:p>
              <a:p>
                <a:pPr lvl="1"/>
                <a:r>
                  <a:rPr lang="en-US" sz="36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CA" sz="3600" b="0" i="1" smtClean="0">
                            <a:latin typeface="Cambria Math" panose="02040503050406030204" pitchFamily="18" charset="0"/>
                          </a:rPr>
                          <m:t>𝑐𝑟𝑖𝑡</m:t>
                        </m:r>
                      </m:sub>
                    </m:sSub>
                  </m:oMath>
                </a14:m>
                <a:r>
                  <a:rPr lang="en-US" sz="3600" dirty="0"/>
                  <a:t> is the critical density, the density required for a spatially flat universe</a:t>
                </a:r>
              </a:p>
              <a:p>
                <a:pPr lvl="1"/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E52A48-4619-5B43-A6AC-F853674F5E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09" t="-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42EFA1-4B12-9342-A746-9F42542E8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3525BC-D0AA-8A41-8BF6-A884EC0E3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5502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FF065-807B-6346-AF4D-3562C931D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97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Freeze-Out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46A44D-D5D3-114E-B4B4-E3B427A7C0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3256" y="1321593"/>
                <a:ext cx="10515600" cy="50109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For the process </a:t>
                </a:r>
                <a14:m>
                  <m:oMath xmlns:m="http://schemas.openxmlformats.org/officeDocument/2006/math">
                    <m:r>
                      <a:rPr lang="en-CA" sz="32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12↔</m:t>
                    </m:r>
                    <m:r>
                      <m:rPr>
                        <m:sty m:val="p"/>
                      </m:rPr>
                      <a:rPr lang="en-CA" sz="32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χχ</m:t>
                    </m:r>
                  </m:oMath>
                </a14:m>
                <a:endParaRPr lang="en-US" sz="32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sz="2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The Boltzmann equation: 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sz="1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𝑑𝑌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𝑑𝑥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𝜆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(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𝑥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&lt;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𝜎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𝑣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&gt;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𝜒𝜒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→12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[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  <a:ea typeface="Helvetica Neue Light" panose="02000403000000020004" pitchFamily="2" charset="0"/>
                                  </a:rPr>
                                </m:ctrlPr>
                              </m:sSub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  <a:ea typeface="Helvetica Neue Light" panose="02000403000000020004" pitchFamily="2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  <a:ea typeface="Helvetica Neue Light" panose="02000403000000020004" pitchFamily="2" charset="0"/>
                                  </a:rPr>
                                  <m:t>𝜒</m:t>
                                </m:r>
                              </m:sub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  <a:ea typeface="Helvetica Neue Light" panose="02000403000000020004" pitchFamily="2" charset="0"/>
                                  </a:rPr>
                                  <m:t>𝑒𝑞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2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−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𝑌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2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]</m:t>
                    </m:r>
                  </m:oMath>
                </a14:m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457200" lvl="1" indent="0">
                  <a:buNone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sz="2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Calculate freeze-out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6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6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endParaRPr lang="en-CA" sz="2600" dirty="0">
                  <a:latin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sz="2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After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𝑇</m:t>
                        </m:r>
                      </m:e>
                      <m:sub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2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𝑌</m:t>
                        </m:r>
                      </m:e>
                      <m:sub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</m:t>
                        </m:r>
                      </m:sub>
                    </m:sSub>
                    <m:r>
                      <a:rPr lang="en-CA" sz="26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≫</m:t>
                    </m:r>
                    <m:sSubSup>
                      <m:sSubSupPr>
                        <m:ctrlP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SupPr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𝑌</m:t>
                        </m:r>
                      </m:e>
                      <m:sub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</m:t>
                        </m:r>
                      </m:sub>
                      <m:sup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𝑒𝑞</m:t>
                        </m:r>
                      </m:sup>
                    </m:sSubSup>
                    <m:r>
                      <a:rPr lang="en-CA" sz="26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:</m:t>
                    </m:r>
                  </m:oMath>
                </a14:m>
                <a:endParaRPr lang="en-CA" sz="2600" b="0" i="1" dirty="0">
                  <a:latin typeface="Cambria Math" panose="02040503050406030204" pitchFamily="18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sz="22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 </m:t>
                    </m:r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CA" b="0" i="0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sSub>
                          <m:sSub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sup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σv</m:t>
                        </m:r>
                        <m:sSub>
                          <m:sSub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0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χχ</m:t>
                            </m:r>
                            <m:r>
                              <a:rPr lang="en-CA" b="0" i="0" smtClean="0">
                                <a:latin typeface="Cambria Math" panose="02040503050406030204" pitchFamily="18" charset="0"/>
                              </a:rPr>
                              <m:t>→12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dT</m:t>
                        </m:r>
                      </m:e>
                    </m:nary>
                  </m:oMath>
                </a14:m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46A44D-D5D3-114E-B4B4-E3B427A7C0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256" y="1321593"/>
                <a:ext cx="10515600" cy="5010912"/>
              </a:xfrm>
              <a:blipFill>
                <a:blip r:embed="rId2"/>
                <a:stretch>
                  <a:fillRect l="-1206" t="-2273" b="-12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BAB88F-DC5C-B741-97C1-B9735261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E6CBF-42A5-A144-A19A-2930031A1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24</a:t>
            </a:fld>
            <a:endParaRPr lang="en-US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EC0AE911-2239-7C4C-BB08-2BDCC0DF1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080" y="1214065"/>
            <a:ext cx="5923664" cy="442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08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0330-A15D-A341-975E-07261B606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2827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Freeze-In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496C27-9A24-724E-8E56-D0F595E052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7640" y="1776032"/>
                <a:ext cx="8878824" cy="439312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CA" sz="35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For the process </a:t>
                </a:r>
                <a14:m>
                  <m:oMath xmlns:m="http://schemas.openxmlformats.org/officeDocument/2006/math">
                    <m:r>
                      <a:rPr lang="en-CA" sz="35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12→</m:t>
                    </m:r>
                    <m:r>
                      <m:rPr>
                        <m:sty m:val="p"/>
                      </m:rPr>
                      <a:rPr lang="en-CA" sz="35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χχ</m:t>
                    </m:r>
                  </m:oMath>
                </a14:m>
                <a:r>
                  <a:rPr lang="en-CA" sz="3500" dirty="0">
                    <a:solidFill>
                      <a:srgbClr val="7030A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</a:t>
                </a:r>
                <a:endParaRPr lang="en-CA" sz="35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:r>
                  <a:rPr lang="en-CA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CA" sz="280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CA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CA" sz="280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CA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are bath particles</a:t>
                </a:r>
              </a:p>
              <a:p>
                <a:pPr marL="0" indent="0">
                  <a:buNone/>
                </a:pPr>
                <a:endParaRPr lang="en-CA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b="0" i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χ</m:t>
                        </m:r>
                      </m:sub>
                    </m:sSub>
                  </m:oMath>
                </a14:m>
                <a:endParaRPr lang="en-CA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endParaRPr lang="en-CA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CA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Boltzmann equation simplifies to just an integral!</a:t>
                </a:r>
              </a:p>
              <a:p>
                <a:pPr lvl="1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200" b="0" i="0" smtClean="0">
                        <a:latin typeface="Cambria Math" panose="02040503050406030204" pitchFamily="18" charset="0"/>
                      </a:rPr>
                      <m:t>Y</m:t>
                    </m:r>
                    <m:d>
                      <m:dPr>
                        <m:ctrlPr>
                          <a:rPr lang="en-CA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CA" sz="22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d>
                    <m:r>
                      <a:rPr lang="en-CA" sz="2200" b="0" i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CA" sz="22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CA" sz="2200" b="0" i="0" smtClean="0">
                            <a:latin typeface="Cambria Math" panose="02040503050406030204" pitchFamily="18" charset="0"/>
                          </a:rPr>
                          <m:t>xR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CA" sz="22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p>
                      <m:e>
                        <m:r>
                          <a:rPr lang="en-CA" sz="22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CA" sz="2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sz="2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CA" sz="2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CA" sz="2200" b="0" i="0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m:rPr>
                            <m:sty m:val="p"/>
                          </m:rPr>
                          <a:rPr lang="en-CA" sz="2200" b="0" i="0" smtClean="0">
                            <a:latin typeface="Cambria Math" panose="02040503050406030204" pitchFamily="18" charset="0"/>
                          </a:rPr>
                          <m:t>σv</m:t>
                        </m:r>
                        <m:sSub>
                          <m:sSubPr>
                            <m:ctrlPr>
                              <a:rPr lang="en-CA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200" b="0" i="0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</m:e>
                          <m:sub>
                            <m:r>
                              <a:rPr lang="en-CA" sz="2200" b="0" i="0" smtClean="0">
                                <a:latin typeface="Cambria Math" panose="02040503050406030204" pitchFamily="18" charset="0"/>
                              </a:rPr>
                              <m:t>12→</m:t>
                            </m:r>
                            <m:r>
                              <m:rPr>
                                <m:sty m:val="p"/>
                              </m:rPr>
                              <a:rPr lang="en-CA" sz="2200" b="0" i="0" smtClean="0">
                                <a:latin typeface="Cambria Math" panose="02040503050406030204" pitchFamily="18" charset="0"/>
                              </a:rPr>
                              <m:t>χχ</m:t>
                            </m:r>
                          </m:sub>
                        </m:sSub>
                        <m:sSubSup>
                          <m:sSubSupPr>
                            <m:ctrlPr>
                              <a:rPr lang="en-CA" sz="22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CA" sz="2200" b="0" i="0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a:rPr lang="en-CA" sz="22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CA" sz="2200" b="0" i="0" smtClean="0">
                                <a:latin typeface="Cambria Math" panose="02040503050406030204" pitchFamily="18" charset="0"/>
                              </a:rPr>
                              <m:t>eq</m:t>
                            </m:r>
                          </m:sup>
                        </m:sSubSup>
                        <m:sSubSup>
                          <m:sSubSupPr>
                            <m:ctrlPr>
                              <a:rPr lang="en-CA" sz="22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CA" sz="2200" b="0" i="0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a:rPr lang="en-CA" sz="22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CA" sz="2200" b="0" i="0" smtClean="0">
                                <a:latin typeface="Cambria Math" panose="02040503050406030204" pitchFamily="18" charset="0"/>
                              </a:rPr>
                              <m:t>eq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CA" sz="2200" b="0" i="0" smtClean="0">
                            <a:latin typeface="Cambria Math" panose="02040503050406030204" pitchFamily="18" charset="0"/>
                          </a:rPr>
                          <m:t>dx</m:t>
                        </m:r>
                        <m:r>
                          <a:rPr lang="en-CA" sz="2200" b="0" i="0" smtClean="0">
                            <a:latin typeface="Cambria Math" panose="02040503050406030204" pitchFamily="18" charset="0"/>
                          </a:rPr>
                          <m:t>′ </m:t>
                        </m:r>
                      </m:e>
                    </m:nary>
                  </m:oMath>
                </a14:m>
                <a:endParaRPr lang="en-CA" sz="2200" dirty="0">
                  <a:latin typeface="Cambria Math" panose="02040503050406030204" pitchFamily="18" charset="0"/>
                </a:endParaRPr>
              </a:p>
              <a:p>
                <a:pPr lvl="2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sz="2200" b="0" i="0"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en-CA" sz="2200" b="0" i="0">
                        <a:latin typeface="Cambria Math" panose="02040503050406030204" pitchFamily="18" charset="0"/>
                      </a:rPr>
                      <m:t>σv</m:t>
                    </m:r>
                    <m:r>
                      <a:rPr lang="en-CA" sz="2200" b="0" i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CA" sz="2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thermally averaged cross section</a:t>
                </a:r>
              </a:p>
              <a:p>
                <a:pPr lvl="2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sz="22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𝜆</m:t>
                    </m:r>
                    <m:r>
                      <a:rPr lang="en-CA" sz="22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(</m:t>
                    </m:r>
                    <m:r>
                      <a:rPr lang="en-CA" sz="22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𝑥</m:t>
                    </m:r>
                    <m:r>
                      <a:rPr lang="en-CA" sz="22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)</m:t>
                    </m:r>
                  </m:oMath>
                </a14:m>
                <a:r>
                  <a:rPr lang="en-CA" sz="2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function of coupling and </a:t>
                </a:r>
                <a14:m>
                  <m:oMath xmlns:m="http://schemas.openxmlformats.org/officeDocument/2006/math">
                    <m:r>
                      <a:rPr lang="en-CA" sz="22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𝑥</m:t>
                    </m:r>
                  </m:oMath>
                </a14:m>
                <a:endParaRPr lang="en-CA" sz="22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496C27-9A24-724E-8E56-D0F595E052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7640" y="1776032"/>
                <a:ext cx="8878824" cy="4393120"/>
              </a:xfrm>
              <a:blipFill>
                <a:blip r:embed="rId2"/>
                <a:stretch>
                  <a:fillRect l="-1714" t="-3170" b="-2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662BE0-78AE-4D4A-B044-88C7D79DF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9A86F5-6CBA-D54E-96B0-EDD6CF572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AC34B588-F22C-5846-9441-A9758B760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9855" y="918220"/>
            <a:ext cx="4764505" cy="356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89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26239-0E15-714E-92F0-B381F5BF8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49704"/>
            <a:ext cx="4203192" cy="2237875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Relic Density Phase Diagram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409F30-1D24-6448-97E0-B621F30BF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EE8668-9AF0-BB4B-A4B4-8D068F4CA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26</a:t>
            </a:fld>
            <a:endParaRPr lang="en-US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DE1D8848-AF6F-D345-A635-00D7C59AB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8910" y="493295"/>
            <a:ext cx="8253090" cy="586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6220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630F1-98B7-814D-86EF-557B5A967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7A022-C795-944F-B51F-C699F24668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Rotation curves paper: </a:t>
            </a:r>
            <a:r>
              <a:rPr lang="en-CA" dirty="0">
                <a:hlinkClick r:id="rId2"/>
              </a:rPr>
              <a:t>http://articles.adsabs.harvard.edu/pdf/1991MNRAS.249..523B</a:t>
            </a:r>
            <a:endParaRPr lang="en-CA" dirty="0"/>
          </a:p>
          <a:p>
            <a:r>
              <a:rPr lang="en-CA" dirty="0"/>
              <a:t>DM Zoo:</a:t>
            </a:r>
          </a:p>
          <a:p>
            <a:pPr marL="0" indent="0">
              <a:buNone/>
            </a:pPr>
            <a:r>
              <a:rPr lang="en-CA" dirty="0">
                <a:hlinkClick r:id="rId3"/>
              </a:rPr>
              <a:t>https://www.ictp-saifr.org/wp-content/uploads/2018/07/ICTP_workshop1.pdf</a:t>
            </a:r>
            <a:endParaRPr lang="en-CA" dirty="0"/>
          </a:p>
          <a:p>
            <a:r>
              <a:rPr lang="en-US" dirty="0"/>
              <a:t>Zwicky paper: </a:t>
            </a:r>
            <a:r>
              <a:rPr lang="en-CA" dirty="0">
                <a:latin typeface="Lucida Grande" panose="020B0600040502020204" pitchFamily="34" charset="0"/>
              </a:rPr>
              <a:t>arXiv:1711.01693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0DDF7B-1E7B-5A49-B4FA-CCB28C6E9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D04BA6-F71D-4D4C-88DE-B25DABBC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086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0BE74-4AB0-234C-B79D-B80A3A255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Dark Matter Evidence and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6364D-E4F0-074E-B581-82C07059D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06" y="1187532"/>
            <a:ext cx="5574475" cy="5168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870487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Evidence:</a:t>
            </a:r>
          </a:p>
          <a:p>
            <a:pPr marL="0" indent="0" algn="ctr">
              <a:buNone/>
            </a:pPr>
            <a:endParaRPr lang="en-US" sz="32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Galaxy clusters</a:t>
            </a:r>
          </a:p>
          <a:p>
            <a:pPr>
              <a:buFont typeface="Wingdings" pitchFamily="2" charset="2"/>
              <a:buChar char="§"/>
            </a:pP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Rotation curves of galaxies</a:t>
            </a:r>
          </a:p>
          <a:p>
            <a:pPr>
              <a:buFont typeface="Wingdings" pitchFamily="2" charset="2"/>
              <a:buChar char="§"/>
            </a:pP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Large scale structure</a:t>
            </a:r>
          </a:p>
          <a:p>
            <a:pPr>
              <a:buFont typeface="Wingdings" pitchFamily="2" charset="2"/>
              <a:buChar char="§"/>
            </a:pP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Cosmic Microwave Background (CMB)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EDA7B5-1122-D249-8C3B-F8154AF8C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C6A355-42D1-C546-8844-67AF6545D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29C063D-2601-EB41-A423-8A93C34CC1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56219" y="1187531"/>
                <a:ext cx="5574475" cy="516881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3200" dirty="0">
                    <a:solidFill>
                      <a:srgbClr val="0B17A6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Overview: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32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Abundance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>
                        <a:latin typeface="Cambria Math" panose="02040503050406030204" pitchFamily="18" charset="0"/>
                      </a:rPr>
                      <m:t>Ω</m:t>
                    </m:r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CA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CA">
                        <a:latin typeface="Cambria Math" panose="02040503050406030204" pitchFamily="18" charset="0"/>
                      </a:rPr>
                      <m:t>≈0.12</m:t>
                    </m:r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(Planck)</a:t>
                </a: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Interacts gravitationally with ordinary matter</a:t>
                </a: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If it interacts non-gravitationally with ordinary matter it does very weakly</a:t>
                </a: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29C063D-2601-EB41-A423-8A93C34CC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219" y="1187531"/>
                <a:ext cx="5574475" cy="5168817"/>
              </a:xfrm>
              <a:prstGeom prst="rect">
                <a:avLst/>
              </a:prstGeom>
              <a:blipFill>
                <a:blip r:embed="rId2"/>
                <a:stretch>
                  <a:fillRect l="-2500" t="-2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54A25CC9-716C-D24B-A96D-D0F397816E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3456" y="885451"/>
            <a:ext cx="2651128" cy="1325564"/>
          </a:xfrm>
          <a:prstGeom prst="rect">
            <a:avLst/>
          </a:prstGeom>
        </p:spPr>
      </p:pic>
      <p:pic>
        <p:nvPicPr>
          <p:cNvPr id="11" name="Picture 10" descr="A star in the middle of the night&#10;&#10;Description automatically generated">
            <a:extLst>
              <a:ext uri="{FF2B5EF4-FFF2-40B4-BE49-F238E27FC236}">
                <a16:creationId xmlns:a16="http://schemas.microsoft.com/office/drawing/2014/main" id="{D34FEFE6-C6F4-6E40-AEAF-E5352435E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1791" y="1328540"/>
            <a:ext cx="3137690" cy="176495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F9CD7AC-D593-7046-8935-99A5801F414A}"/>
              </a:ext>
            </a:extLst>
          </p:cNvPr>
          <p:cNvSpPr/>
          <p:nvPr/>
        </p:nvSpPr>
        <p:spPr>
          <a:xfrm>
            <a:off x="3051791" y="2924213"/>
            <a:ext cx="2568019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500" i="1" dirty="0">
                <a:solidFill>
                  <a:schemeClr val="bg1"/>
                </a:solidFill>
                <a:latin typeface="Helvetica Neue" panose="02000503000000020004" pitchFamily="2" charset="0"/>
              </a:rPr>
              <a:t>NASA, ESA, J. Mack (</a:t>
            </a:r>
            <a:r>
              <a:rPr lang="en-CA" sz="500" i="1" dirty="0" err="1">
                <a:solidFill>
                  <a:schemeClr val="bg1"/>
                </a:solidFill>
                <a:latin typeface="Helvetica Neue" panose="02000503000000020004" pitchFamily="2" charset="0"/>
              </a:rPr>
              <a:t>STScI</a:t>
            </a:r>
            <a:r>
              <a:rPr lang="en-CA" sz="500" i="1" dirty="0">
                <a:solidFill>
                  <a:schemeClr val="bg1"/>
                </a:solidFill>
                <a:latin typeface="Helvetica Neue" panose="02000503000000020004" pitchFamily="2" charset="0"/>
              </a:rPr>
              <a:t>) and J. Madrid (Australian Telescope National Facility)</a:t>
            </a:r>
            <a:endParaRPr lang="en-US" sz="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57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B2334-CE7E-BE42-9BF1-603D63E07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pic>
        <p:nvPicPr>
          <p:cNvPr id="6" name="Picture 5" descr="A screen shot of a social media post&#10;&#10;Description automatically generated">
            <a:extLst>
              <a:ext uri="{FF2B5EF4-FFF2-40B4-BE49-F238E27FC236}">
                <a16:creationId xmlns:a16="http://schemas.microsoft.com/office/drawing/2014/main" id="{8439A244-2C1F-F64B-81B1-7033F1817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659" y="122225"/>
            <a:ext cx="8318341" cy="623412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8D4337-FFF2-444A-805E-24BF6AF18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347A6A-C7C4-9E45-8AAE-D83F621403A0}"/>
              </a:ext>
            </a:extLst>
          </p:cNvPr>
          <p:cNvSpPr txBox="1"/>
          <p:nvPr/>
        </p:nvSpPr>
        <p:spPr>
          <a:xfrm>
            <a:off x="-2" y="1607404"/>
            <a:ext cx="3873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D81BD7"/>
                </a:solidFill>
              </a:rPr>
              <a:t>FIMP:</a:t>
            </a:r>
          </a:p>
          <a:p>
            <a:pPr algn="ctr"/>
            <a:r>
              <a:rPr lang="en-US" sz="2000" dirty="0"/>
              <a:t>Feebly Interacting Massive Particle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A60C7C-95DF-EF4E-B7CC-6300EDB1AE20}"/>
              </a:ext>
            </a:extLst>
          </p:cNvPr>
          <p:cNvSpPr txBox="1"/>
          <p:nvPr/>
        </p:nvSpPr>
        <p:spPr>
          <a:xfrm>
            <a:off x="-3" y="3429000"/>
            <a:ext cx="3873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8A2B00"/>
                </a:solidFill>
              </a:rPr>
              <a:t>WIMP:</a:t>
            </a:r>
          </a:p>
          <a:p>
            <a:pPr algn="ctr"/>
            <a:r>
              <a:rPr lang="en-US" sz="2000" dirty="0"/>
              <a:t>Weakly Interacting Massive Particle</a:t>
            </a:r>
          </a:p>
        </p:txBody>
      </p:sp>
    </p:spTree>
    <p:extLst>
      <p:ext uri="{BB962C8B-B14F-4D97-AF65-F5344CB8AC3E}">
        <p14:creationId xmlns:p14="http://schemas.microsoft.com/office/powerpoint/2010/main" val="368908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939E9-5E37-A445-8015-257D0423D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3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Equilibrium Thermodynamics Review</a:t>
            </a:r>
          </a:p>
        </p:txBody>
      </p:sp>
      <p:pic>
        <p:nvPicPr>
          <p:cNvPr id="6" name="Content Placeholder 5" descr="A picture containing object, clock, meter&#10;&#10;Description automatically generated">
            <a:extLst>
              <a:ext uri="{FF2B5EF4-FFF2-40B4-BE49-F238E27FC236}">
                <a16:creationId xmlns:a16="http://schemas.microsoft.com/office/drawing/2014/main" id="{27CA2324-CF84-F34E-BFF1-5BDDF151B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9832" y="969593"/>
            <a:ext cx="3798053" cy="95687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9FEB4A-C1ED-EB4B-A20F-0E715280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pic>
        <p:nvPicPr>
          <p:cNvPr id="8" name="Picture 7" descr="A close up of a clock&#10;&#10;Description automatically generated">
            <a:extLst>
              <a:ext uri="{FF2B5EF4-FFF2-40B4-BE49-F238E27FC236}">
                <a16:creationId xmlns:a16="http://schemas.microsoft.com/office/drawing/2014/main" id="{EAF7A1B7-C4A5-B44B-A217-9CB33E749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632" y="1926467"/>
            <a:ext cx="2735179" cy="12662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628F22-4480-C94A-981F-81EF138F8EE5}"/>
              </a:ext>
            </a:extLst>
          </p:cNvPr>
          <p:cNvSpPr txBox="1"/>
          <p:nvPr/>
        </p:nvSpPr>
        <p:spPr>
          <a:xfrm>
            <a:off x="0" y="1154944"/>
            <a:ext cx="1198473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Number density:		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sz="2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Energy distribution (if in kinetic equilibrium):</a:t>
            </a:r>
          </a:p>
          <a:p>
            <a:r>
              <a:rPr lang="en-US" sz="2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			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Kinetic equilibrium: when particles exchange energy and momentum efficiently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2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sz="2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Chemical equilibrium: when the production rate is equal to the annihilation rate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2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sz="2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Thermal equilibrium: Kinetic + Chemical equilibrium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28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US" sz="28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C329175-697A-2340-A30E-AAFFFAF28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4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5F05F-559D-8148-AA58-0A15BCFDA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743"/>
            <a:ext cx="10515600" cy="1325563"/>
          </a:xfrm>
        </p:spPr>
        <p:txBody>
          <a:bodyPr/>
          <a:lstStyle/>
          <a:p>
            <a:pPr algn="ctr"/>
            <a:r>
              <a:rPr lang="en-US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Calculating Dark Matter Abundance: </a:t>
            </a:r>
            <a:br>
              <a:rPr lang="en-US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</a:br>
            <a:r>
              <a:rPr lang="en-US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The Boltzmann Equation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63ECC6-6F83-424B-A521-45BA01459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95681F-4059-3E45-AC7A-A03ABC099E6C}"/>
                  </a:ext>
                </a:extLst>
              </p:cNvPr>
              <p:cNvSpPr txBox="1"/>
              <p:nvPr/>
            </p:nvSpPr>
            <p:spPr>
              <a:xfrm>
                <a:off x="4595333" y="1490586"/>
                <a:ext cx="3001334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CA" sz="4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4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CA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4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CA" sz="4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𝐻𝑛</m:t>
                      </m:r>
                      <m:r>
                        <a:rPr lang="en-CA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4000" b="0" i="1" smtClean="0">
                          <a:solidFill>
                            <a:srgbClr val="8A2B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40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95681F-4059-3E45-AC7A-A03ABC099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333" y="1490586"/>
                <a:ext cx="3001334" cy="615553"/>
              </a:xfrm>
              <a:prstGeom prst="rect">
                <a:avLst/>
              </a:prstGeom>
              <a:blipFill>
                <a:blip r:embed="rId2"/>
                <a:stretch>
                  <a:fillRect l="-1688" r="-2954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18DC70C4-6B1A-9543-AE6B-9348D6FFD095}"/>
              </a:ext>
            </a:extLst>
          </p:cNvPr>
          <p:cNvSpPr txBox="1"/>
          <p:nvPr/>
        </p:nvSpPr>
        <p:spPr>
          <a:xfrm>
            <a:off x="1902918" y="1965899"/>
            <a:ext cx="3633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Universe’s Expansion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D17F5B-6B63-2F44-B853-28DCFAAFDDB5}"/>
              </a:ext>
            </a:extLst>
          </p:cNvPr>
          <p:cNvSpPr txBox="1"/>
          <p:nvPr/>
        </p:nvSpPr>
        <p:spPr>
          <a:xfrm>
            <a:off x="7950215" y="1965899"/>
            <a:ext cx="3001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8A2B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Particle Physics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645C502-BDAC-474F-A66A-F1346DAE1F9E}"/>
              </a:ext>
            </a:extLst>
          </p:cNvPr>
          <p:cNvCxnSpPr>
            <a:cxnSpLocks/>
          </p:cNvCxnSpPr>
          <p:nvPr/>
        </p:nvCxnSpPr>
        <p:spPr>
          <a:xfrm flipV="1">
            <a:off x="5257800" y="2040856"/>
            <a:ext cx="612648" cy="260521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1E13C4-2B3A-694D-941C-E56F220DA497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7596667" y="1965899"/>
            <a:ext cx="353548" cy="261610"/>
          </a:xfrm>
          <a:prstGeom prst="straightConnector1">
            <a:avLst/>
          </a:prstGeom>
          <a:ln w="44450">
            <a:solidFill>
              <a:srgbClr val="8A2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2D51BA0-FC9F-8442-AD07-463A5739183F}"/>
                  </a:ext>
                </a:extLst>
              </p:cNvPr>
              <p:cNvSpPr txBox="1"/>
              <p:nvPr/>
            </p:nvSpPr>
            <p:spPr>
              <a:xfrm>
                <a:off x="612648" y="2800689"/>
                <a:ext cx="10515600" cy="3623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number density</a:t>
                </a:r>
              </a:p>
              <a:p>
                <a:pPr marL="457200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sz="2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𝐻</m:t>
                    </m:r>
                  </m:oMath>
                </a14:m>
                <a:r>
                  <a:rPr lang="en-US" sz="2800" dirty="0">
                    <a:solidFill>
                      <a:srgbClr val="00206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Hubble Rate (Universe’s Expansion)</a:t>
                </a:r>
              </a:p>
              <a:p>
                <a:pPr marL="457200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sz="2800" b="0" i="1" smtClean="0">
                        <a:solidFill>
                          <a:srgbClr val="8A2B00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𝑅</m:t>
                    </m:r>
                  </m:oMath>
                </a14:m>
                <a:r>
                  <a:rPr lang="en-US" sz="2800" dirty="0">
                    <a:solidFill>
                      <a:srgbClr val="8A2B0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Interaction Rate Density (# interactions per time and volume)</a:t>
                </a:r>
              </a:p>
              <a:p>
                <a:pPr marL="914400" lvl="1" indent="-457200">
                  <a:buFont typeface="Wingdings" pitchFamily="2" charset="2"/>
                  <a:buChar char="§"/>
                </a:pPr>
                <a:r>
                  <a:rPr lang="en-US" sz="2800" dirty="0">
                    <a:solidFill>
                      <a:srgbClr val="8A2B0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Includes all annihilations and productions</a:t>
                </a:r>
              </a:p>
              <a:p>
                <a:pPr marL="457200" indent="-457200">
                  <a:buFont typeface="Wingdings" pitchFamily="2" charset="2"/>
                  <a:buChar char="§"/>
                </a:pPr>
                <a:endParaRPr lang="en-US" sz="28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457200" indent="-457200">
                  <a:buFont typeface="Wingdings" pitchFamily="2" charset="2"/>
                  <a:buChar char="§"/>
                </a:pPr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More convenient to define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Y</m:t>
                    </m:r>
                  </m:oMath>
                </a14:m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endParaRPr lang="en-US" sz="28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914400" lvl="1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n-CA" sz="2800" b="0" i="0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CA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CA" sz="2800" b="0" i="0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CA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den>
                    </m:f>
                  </m:oMath>
                </a14:m>
                <a:endParaRPr lang="en-US" sz="28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914400" lvl="1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sz="2400" i="1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𝑠</m:t>
                    </m:r>
                  </m:oMath>
                </a14:m>
                <a:r>
                  <a:rPr lang="en-US" sz="24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entropy density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2D51BA0-FC9F-8442-AD07-463A573918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800689"/>
                <a:ext cx="10515600" cy="3623492"/>
              </a:xfrm>
              <a:prstGeom prst="rect">
                <a:avLst/>
              </a:prstGeom>
              <a:blipFill>
                <a:blip r:embed="rId3"/>
                <a:stretch>
                  <a:fillRect l="-1087" t="-2098" b="-2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EFE036A1-0493-574E-B0BA-74F5CF3B4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C6C7A-3196-3341-BCFA-A9B963DD8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Assumptions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6001C2-28F4-DB40-B6C2-AF69ED7726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494005"/>
                <a:ext cx="12192000" cy="4401469"/>
              </a:xfrm>
            </p:spPr>
            <p:txBody>
              <a:bodyPr>
                <a:norm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Equilibrium particles are distributed by Maxwell Boltzmann (MB) statistics</a:t>
                </a:r>
              </a:p>
              <a:p>
                <a:pPr lvl="1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b="0" i="1" smtClean="0">
                        <a:solidFill>
                          <a:srgbClr val="D81BD7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𝑓</m:t>
                    </m:r>
                    <m:r>
                      <a:rPr lang="en-CA" b="0" i="1" smtClean="0">
                        <a:solidFill>
                          <a:srgbClr val="D81BD7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=</m:t>
                    </m:r>
                    <m:sSup>
                      <m:sSupPr>
                        <m:ctrlPr>
                          <a:rPr lang="en-CA" b="0" i="1" smtClean="0">
                            <a:solidFill>
                              <a:srgbClr val="D81BD7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solidFill>
                              <a:srgbClr val="D81BD7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</m:t>
                        </m:r>
                      </m:e>
                      <m:sup>
                        <m:r>
                          <a:rPr lang="en-CA" b="0" i="1" smtClean="0">
                            <a:solidFill>
                              <a:srgbClr val="D81BD7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−</m:t>
                        </m:r>
                        <m:f>
                          <m:fPr>
                            <m:ctrlPr>
                              <a:rPr lang="en-CA" b="0" i="1" smtClean="0">
                                <a:solidFill>
                                  <a:srgbClr val="D81BD7"/>
                                </a:solidFill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</m:ctrlPr>
                          </m:fPr>
                          <m:num>
                            <m:r>
                              <a:rPr lang="en-CA" b="0" i="1" smtClean="0">
                                <a:solidFill>
                                  <a:srgbClr val="D81BD7"/>
                                </a:solidFill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CA" b="0" i="1" smtClean="0">
                                <a:solidFill>
                                  <a:srgbClr val="D81BD7"/>
                                </a:solidFill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  <m:t>𝑇</m:t>
                            </m:r>
                          </m:den>
                        </m:f>
                      </m:sup>
                    </m:sSup>
                  </m:oMath>
                </a14:m>
                <a:endParaRPr lang="en-US" dirty="0">
                  <a:solidFill>
                    <a:srgbClr val="6F3149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0" indent="0">
                  <a:buNone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Thermal bath particles composed of Standard Model (SM) particles and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𝑍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′</m:t>
                    </m:r>
                  </m:oMath>
                </a14:m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0" indent="0">
                  <a:buNone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0" indent="0">
                  <a:buNone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CA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Production happens before structure formation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6001C2-28F4-DB40-B6C2-AF69ED7726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494005"/>
                <a:ext cx="12192000" cy="4401469"/>
              </a:xfrm>
              <a:blipFill>
                <a:blip r:embed="rId2"/>
                <a:stretch>
                  <a:fillRect l="-833" t="-2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508D96-BAE9-434F-A1CA-A33D190AE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F5CFBF-5720-E043-91BD-F0D535A6A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88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5E720-1CEB-8D44-9853-04D97B666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129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Ways of Producing Dark Matter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10DD2D-922A-D64B-84D3-552B55013D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187225"/>
                <a:ext cx="6677526" cy="553424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b="0" i="0" smtClean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Interaction Rate (# interactions per time)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𝐻</m:t>
                    </m:r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Hubble Rate (universe’s expansion rate)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solidFill>
                      <a:srgbClr val="357922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Freeze-In (FIMPs)</a:t>
                </a:r>
              </a:p>
              <a:p>
                <a:pPr lvl="1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b="0" i="0" smtClean="0">
                        <a:solidFill>
                          <a:srgbClr val="357922"/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lang="en-CA" b="0" i="0" smtClean="0">
                        <a:solidFill>
                          <a:srgbClr val="357922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en-CA" b="0" i="0" smtClean="0">
                        <a:solidFill>
                          <a:srgbClr val="357922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>
                    <a:solidFill>
                      <a:srgbClr val="357922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(decoupled)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dirty="0">
                    <a:solidFill>
                      <a:srgbClr val="357922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small couplings and/or large mediator mass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b="1" dirty="0">
                    <a:solidFill>
                      <a:srgbClr val="357922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Never</a:t>
                </a:r>
                <a:r>
                  <a:rPr lang="en-US" dirty="0">
                    <a:solidFill>
                      <a:srgbClr val="357922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thermalizes with bath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solidFill>
                      <a:srgbClr val="7030A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Freeze-Out (WIMPs)</a:t>
                </a:r>
              </a:p>
              <a:p>
                <a:pPr lvl="1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b="0" i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lang="en-CA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m:rPr>
                        <m:sty m:val="p"/>
                      </m:rPr>
                      <a:rPr lang="en-CA" b="0" i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(coupled)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dirty="0">
                    <a:solidFill>
                      <a:srgbClr val="7030A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large couplings and/or small mediator mass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dirty="0">
                    <a:solidFill>
                      <a:srgbClr val="7030A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Thermalizes with bath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10DD2D-922A-D64B-84D3-552B55013D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87225"/>
                <a:ext cx="6677526" cy="5534249"/>
              </a:xfrm>
              <a:blipFill>
                <a:blip r:embed="rId2"/>
                <a:stretch>
                  <a:fillRect l="-1521" t="-1831" r="-1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21F1FD-5001-DE49-8B66-44A25506E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CAFAC1B-2D37-0646-B6F0-0CBF48F66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1A0B2A8A-1F87-C941-AD80-84A48FF90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526" y="1597417"/>
            <a:ext cx="5446932" cy="407335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225A0E8-EAEE-074E-8010-46DF35F18CF4}"/>
              </a:ext>
            </a:extLst>
          </p:cNvPr>
          <p:cNvCxnSpPr>
            <a:cxnSpLocks/>
          </p:cNvCxnSpPr>
          <p:nvPr/>
        </p:nvCxnSpPr>
        <p:spPr>
          <a:xfrm flipV="1">
            <a:off x="10427368" y="2899611"/>
            <a:ext cx="0" cy="1054738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A9E9643-F053-0C4A-B091-9351C66E39F0}"/>
              </a:ext>
            </a:extLst>
          </p:cNvPr>
          <p:cNvCxnSpPr>
            <a:cxnSpLocks/>
          </p:cNvCxnSpPr>
          <p:nvPr/>
        </p:nvCxnSpPr>
        <p:spPr>
          <a:xfrm>
            <a:off x="11353800" y="2133570"/>
            <a:ext cx="0" cy="1006672"/>
          </a:xfrm>
          <a:prstGeom prst="straightConnector1">
            <a:avLst/>
          </a:prstGeom>
          <a:ln w="57150">
            <a:solidFill>
              <a:srgbClr val="8704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69C2A8-2336-654B-AD1C-BB7A2FB72DF5}"/>
                  </a:ext>
                </a:extLst>
              </p:cNvPr>
              <p:cNvSpPr txBox="1"/>
              <p:nvPr/>
            </p:nvSpPr>
            <p:spPr>
              <a:xfrm>
                <a:off x="7287126" y="5670775"/>
                <a:ext cx="314024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0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  <m:r>
                      <a:rPr lang="en-CA" sz="20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Increasing Coupling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69C2A8-2336-654B-AD1C-BB7A2FB72D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7126" y="5670775"/>
                <a:ext cx="3140242" cy="400110"/>
              </a:xfrm>
              <a:prstGeom prst="rect">
                <a:avLst/>
              </a:prstGeom>
              <a:blipFill>
                <a:blip r:embed="rId4"/>
                <a:stretch>
                  <a:fillRect t="-625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465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42E4B-7A10-4C4A-A718-C14E301DD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605"/>
            <a:ext cx="10515600" cy="1325563"/>
          </a:xfrm>
        </p:spPr>
        <p:txBody>
          <a:bodyPr/>
          <a:lstStyle/>
          <a:p>
            <a:pPr algn="ctr"/>
            <a:r>
              <a:rPr lang="en-US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Our Model</a:t>
            </a:r>
          </a:p>
        </p:txBody>
      </p:sp>
      <p:pic>
        <p:nvPicPr>
          <p:cNvPr id="7" name="Content Placeholder 6" descr="A picture containing bird, photo, small, group&#10;&#10;Description automatically generated">
            <a:extLst>
              <a:ext uri="{FF2B5EF4-FFF2-40B4-BE49-F238E27FC236}">
                <a16:creationId xmlns:a16="http://schemas.microsoft.com/office/drawing/2014/main" id="{43298A78-4349-7F48-A6C8-3ABC409BD6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6712" y="3956918"/>
            <a:ext cx="8858573" cy="230303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44C3C6-61A4-F346-B382-2A8547354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2020 | Carleton University | Taylor Gray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B245F6-6FF1-B74B-BF5A-3F97DE68B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333" y="1028084"/>
            <a:ext cx="9145758" cy="111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F2C58B-E392-8C48-90D0-11737270C39E}"/>
                  </a:ext>
                </a:extLst>
              </p:cNvPr>
              <p:cNvSpPr txBox="1"/>
              <p:nvPr/>
            </p:nvSpPr>
            <p:spPr>
              <a:xfrm>
                <a:off x="365759" y="2141036"/>
                <a:ext cx="11485345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Z</m:t>
                    </m:r>
                    <m:r>
                      <a:rPr lang="en-CA" sz="2800" b="0" i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mediator</a:t>
                </a:r>
              </a:p>
              <a:p>
                <a:pPr marL="914400" lvl="1" indent="-457200">
                  <a:buFont typeface="Wingdings" pitchFamily="2" charset="2"/>
                  <a:buChar char="§"/>
                </a:pPr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U(1)’ extension with sequential couplings to SM</a:t>
                </a:r>
              </a:p>
              <a:p>
                <a:pPr marL="914400" lvl="1" indent="-457200">
                  <a:buFont typeface="Wingdings" pitchFamily="2" charset="2"/>
                  <a:buChar char="§"/>
                </a:pPr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Interacts with SM quarks and leptons</a:t>
                </a:r>
              </a:p>
              <a:p>
                <a:pPr marL="457200" indent="-457200">
                  <a:buFont typeface="Wingdings" pitchFamily="2" charset="2"/>
                  <a:buChar char="§"/>
                </a:pPr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Fermionic DM: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χ</m:t>
                    </m:r>
                  </m:oMath>
                </a14:m>
                <a:endParaRPr lang="en-US" sz="28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F2C58B-E392-8C48-90D0-11737270C3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59" y="2141036"/>
                <a:ext cx="11485345" cy="1815882"/>
              </a:xfrm>
              <a:prstGeom prst="rect">
                <a:avLst/>
              </a:prstGeom>
              <a:blipFill>
                <a:blip r:embed="rId4"/>
                <a:stretch>
                  <a:fillRect l="-884" t="-4167" b="-7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B99B5B6-F200-DE4A-A0C3-9FC9ACC9D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628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60366</TotalTime>
  <Words>1139</Words>
  <Application>Microsoft Macintosh PowerPoint</Application>
  <PresentationFormat>Widescreen</PresentationFormat>
  <Paragraphs>241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Helvetica Neue</vt:lpstr>
      <vt:lpstr>Helvetica Neue Light</vt:lpstr>
      <vt:lpstr>Lucida Grande</vt:lpstr>
      <vt:lpstr>Wingdings</vt:lpstr>
      <vt:lpstr>Office Theme</vt:lpstr>
      <vt:lpstr> How was Dark Matter Produced in the Early Universe?  A Study of Fermionic Dark Matter with a Z′ Portal </vt:lpstr>
      <vt:lpstr>Outline</vt:lpstr>
      <vt:lpstr>Dark Matter Evidence and Overview</vt:lpstr>
      <vt:lpstr>PowerPoint Presentation</vt:lpstr>
      <vt:lpstr>Equilibrium Thermodynamics Review</vt:lpstr>
      <vt:lpstr>Calculating Dark Matter Abundance:  The Boltzmann Equation</vt:lpstr>
      <vt:lpstr>Assumptions</vt:lpstr>
      <vt:lpstr>Ways of Producing Dark Matter</vt:lpstr>
      <vt:lpstr>Our Model</vt:lpstr>
      <vt:lpstr>Determining the Production Regime</vt:lpstr>
      <vt:lpstr>Dark Matter Evolution</vt:lpstr>
      <vt:lpstr>PowerPoint Presentation</vt:lpstr>
      <vt:lpstr>Summary</vt:lpstr>
      <vt:lpstr>Backup Slides</vt:lpstr>
      <vt:lpstr>How do we know dark matter exists?</vt:lpstr>
      <vt:lpstr>How do we know dark matter exists?</vt:lpstr>
      <vt:lpstr>What do we know about dark matter?</vt:lpstr>
      <vt:lpstr>Backup: Evolution mz=1e4GeV</vt:lpstr>
      <vt:lpstr>Backup: Evolution mz=1e8GeV</vt:lpstr>
      <vt:lpstr>Backup: Rates</vt:lpstr>
      <vt:lpstr>Backup: Freeze-out Temperature</vt:lpstr>
      <vt:lpstr>Backup: Unitarity Bound</vt:lpstr>
      <vt:lpstr>Backup: relic abundance</vt:lpstr>
      <vt:lpstr>Freeze-Out Calculation</vt:lpstr>
      <vt:lpstr>Freeze-In Calculation</vt:lpstr>
      <vt:lpstr>Relic Density Phase Diagram</vt:lpstr>
      <vt:lpstr>Backup: Links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How was Dark Matter Produced in the Early Universe?  A Study of Fermionic Dark Matter with a Z’ Portal </dc:title>
  <dc:creator>Taylor Gray</dc:creator>
  <cp:lastModifiedBy>Taylor Gray</cp:lastModifiedBy>
  <cp:revision>483</cp:revision>
  <dcterms:created xsi:type="dcterms:W3CDTF">2020-04-21T00:22:05Z</dcterms:created>
  <dcterms:modified xsi:type="dcterms:W3CDTF">2020-06-08T04:10:29Z</dcterms:modified>
</cp:coreProperties>
</file>