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75" r:id="rId4"/>
    <p:sldId id="296" r:id="rId5"/>
    <p:sldId id="297" r:id="rId6"/>
    <p:sldId id="263" r:id="rId7"/>
    <p:sldId id="264" r:id="rId8"/>
    <p:sldId id="373" r:id="rId9"/>
    <p:sldId id="298" r:id="rId10"/>
    <p:sldId id="299" r:id="rId11"/>
    <p:sldId id="318" r:id="rId12"/>
    <p:sldId id="319" r:id="rId13"/>
    <p:sldId id="320" r:id="rId14"/>
    <p:sldId id="321" r:id="rId15"/>
    <p:sldId id="325" r:id="rId16"/>
    <p:sldId id="323" r:id="rId17"/>
    <p:sldId id="322" r:id="rId18"/>
    <p:sldId id="326" r:id="rId19"/>
    <p:sldId id="327" r:id="rId20"/>
    <p:sldId id="324" r:id="rId21"/>
    <p:sldId id="31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7547A8-1DAC-413B-A1B3-FF0B6E344107}" type="datetimeFigureOut">
              <a:rPr lang="en-CA" smtClean="0"/>
              <a:t>2019-06-02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FF4A-9567-4CED-B750-21D7B4AD023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1659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>
            <a:extLst>
              <a:ext uri="{FF2B5EF4-FFF2-40B4-BE49-F238E27FC236}">
                <a16:creationId xmlns:a16="http://schemas.microsoft.com/office/drawing/2014/main" id="{CFC008A8-BF4C-49A7-A10A-977C914D80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9F4875B-E46E-48BC-B8EA-1A58270D3F42}" type="slidenum">
              <a:rPr lang="en-US" altLang="en-US"/>
              <a:pPr eaLnBrk="1" hangingPunct="1"/>
              <a:t>6</a:t>
            </a:fld>
            <a:endParaRPr lang="en-US" altLang="en-US"/>
          </a:p>
        </p:txBody>
      </p:sp>
      <p:sp>
        <p:nvSpPr>
          <p:cNvPr id="74755" name="Rectangle 2">
            <a:extLst>
              <a:ext uri="{FF2B5EF4-FFF2-40B4-BE49-F238E27FC236}">
                <a16:creationId xmlns:a16="http://schemas.microsoft.com/office/drawing/2014/main" id="{A42DF198-51BF-4290-B300-DFD3CE58C8FE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>
            <a:extLst>
              <a:ext uri="{FF2B5EF4-FFF2-40B4-BE49-F238E27FC236}">
                <a16:creationId xmlns:a16="http://schemas.microsoft.com/office/drawing/2014/main" id="{7FE3B569-E65B-45C3-802D-53826971A7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>
                <a:latin typeface="Arial" panose="020B0604020202020204" pitchFamily="34" charset="0"/>
              </a:rPr>
              <a:t>A diagram of p emission process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>
            <a:extLst>
              <a:ext uri="{FF2B5EF4-FFF2-40B4-BE49-F238E27FC236}">
                <a16:creationId xmlns:a16="http://schemas.microsoft.com/office/drawing/2014/main" id="{30CD8550-3C40-4864-9E77-5B3859A244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272AC21-A982-49EF-B08A-4D4719031D6F}" type="slidenum">
              <a:rPr lang="en-US" altLang="en-US"/>
              <a:pPr eaLnBrk="1" hangingPunct="1"/>
              <a:t>7</a:t>
            </a:fld>
            <a:endParaRPr lang="en-US" altLang="en-US"/>
          </a:p>
        </p:txBody>
      </p:sp>
      <p:sp>
        <p:nvSpPr>
          <p:cNvPr id="75779" name="Rectangle 2">
            <a:extLst>
              <a:ext uri="{FF2B5EF4-FFF2-40B4-BE49-F238E27FC236}">
                <a16:creationId xmlns:a16="http://schemas.microsoft.com/office/drawing/2014/main" id="{6DA636BD-17D0-4604-BD35-E546846B23DA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50E27830-A76E-452C-A030-B9C940DF046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21175"/>
          </a:xfrm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>
            <a:extLst>
              <a:ext uri="{FF2B5EF4-FFF2-40B4-BE49-F238E27FC236}">
                <a16:creationId xmlns:a16="http://schemas.microsoft.com/office/drawing/2014/main" id="{B86B680C-306E-47E7-99F2-4C957CCE32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5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79A1FFB7-A15F-4F58-845B-0398E1641988}" type="slidenum">
              <a:rPr lang="en-US" altLang="en-US"/>
              <a:pPr eaLnBrk="1" hangingPunct="1"/>
              <a:t>8</a:t>
            </a:fld>
            <a:endParaRPr lang="en-US" altLang="en-US"/>
          </a:p>
        </p:txBody>
      </p:sp>
      <p:sp>
        <p:nvSpPr>
          <p:cNvPr id="80899" name="Rectangle 2">
            <a:extLst>
              <a:ext uri="{FF2B5EF4-FFF2-40B4-BE49-F238E27FC236}">
                <a16:creationId xmlns:a16="http://schemas.microsoft.com/office/drawing/2014/main" id="{7ACF39CF-A8FF-4CC5-9BBE-14BF6F927C8B}"/>
              </a:ext>
            </a:extLst>
          </p:cNvPr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>
            <a:extLst>
              <a:ext uri="{FF2B5EF4-FFF2-40B4-BE49-F238E27FC236}">
                <a16:creationId xmlns:a16="http://schemas.microsoft.com/office/drawing/2014/main" id="{18308269-32A3-48F9-8A05-D2CFF647C3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0028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28240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736394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A16BC0-8C90-4A52-B6F6-857744BF578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532E68-BDE3-44C0-A7A2-29C6C6C0F7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FA7416-D6AA-4F69-B3BB-7F8ADED7B1B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589A866-4AE3-4DD9-857F-2685DF09F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236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5227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0155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86870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95132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5576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36535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9293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60404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6F953-3C1E-42AC-A053-33C76201F627}" type="datetimeFigureOut">
              <a:rPr lang="en-CA" smtClean="0"/>
              <a:t>2019-06-02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2AAB6-3DC4-4FD0-86C6-9D3EB4013A44}" type="slidenum">
              <a:rPr lang="en-CA" smtClean="0"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760280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>
            <a:noAutofit/>
          </a:bodyPr>
          <a:lstStyle/>
          <a:p>
            <a:r>
              <a:rPr lang="en-US" b="1" dirty="0"/>
              <a:t>Simultaneous Positron Emission Tomography/Magnetic Resonance (PET/MR) Imaging</a:t>
            </a:r>
            <a:endParaRPr lang="en-CA" b="1" dirty="0"/>
          </a:p>
        </p:txBody>
      </p:sp>
      <p:sp>
        <p:nvSpPr>
          <p:cNvPr id="4" name="Rectangle 3"/>
          <p:cNvSpPr/>
          <p:nvPr/>
        </p:nvSpPr>
        <p:spPr>
          <a:xfrm>
            <a:off x="304800" y="4572000"/>
            <a:ext cx="8534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1600" i="1" dirty="0"/>
              <a:t>Presented on behalf of  T</a:t>
            </a:r>
            <a:r>
              <a:rPr lang="en-US" sz="1600" i="1" dirty="0"/>
              <a:t>he University of Winnipeg Brain Imaging and Metabolic Research Lab with:</a:t>
            </a:r>
          </a:p>
          <a:p>
            <a:pPr algn="ctr"/>
            <a:r>
              <a:rPr lang="en-CA" sz="1600" b="1" dirty="0"/>
              <a:t>Sidney</a:t>
            </a:r>
            <a:r>
              <a:rPr lang="en-CA" sz="1600" dirty="0"/>
              <a:t> </a:t>
            </a:r>
            <a:r>
              <a:rPr lang="en-CA" sz="1600" b="1" dirty="0"/>
              <a:t>Leggett </a:t>
            </a:r>
            <a:r>
              <a:rPr lang="en-CA" sz="1600" dirty="0"/>
              <a:t>(University of Winnipeg); </a:t>
            </a:r>
            <a:r>
              <a:rPr lang="en-CA" sz="1600" b="1" dirty="0"/>
              <a:t>Vanessa Palmer </a:t>
            </a:r>
            <a:r>
              <a:rPr lang="en-CA" sz="1600" dirty="0"/>
              <a:t>(</a:t>
            </a:r>
            <a:r>
              <a:rPr lang="en-CA" sz="1600" dirty="0" err="1"/>
              <a:t>Cubresa</a:t>
            </a:r>
            <a:r>
              <a:rPr lang="en-CA" sz="1600" dirty="0"/>
              <a:t>, </a:t>
            </a:r>
            <a:r>
              <a:rPr lang="en-CA" sz="1600" dirty="0" err="1"/>
              <a:t>Inc</a:t>
            </a:r>
            <a:r>
              <a:rPr lang="en-CA" sz="1600" dirty="0"/>
              <a:t>); </a:t>
            </a:r>
            <a:r>
              <a:rPr lang="en-CA" sz="1600" b="1" dirty="0"/>
              <a:t>Sheryl Herrera </a:t>
            </a:r>
            <a:r>
              <a:rPr lang="en-CA" sz="1600" dirty="0"/>
              <a:t>(University of Winnipeg, </a:t>
            </a:r>
            <a:r>
              <a:rPr lang="en-CA" sz="1600" dirty="0" err="1"/>
              <a:t>Cubresa</a:t>
            </a:r>
            <a:r>
              <a:rPr lang="en-CA" sz="1600" dirty="0"/>
              <a:t>, Inc.); </a:t>
            </a:r>
            <a:r>
              <a:rPr lang="en-CA" sz="1600" b="1" dirty="0"/>
              <a:t>Katrina Armstrong </a:t>
            </a:r>
            <a:r>
              <a:rPr lang="en-CA" sz="1600" dirty="0"/>
              <a:t>(University of Manitoba); </a:t>
            </a:r>
            <a:r>
              <a:rPr lang="en-CA" sz="1600" b="1" dirty="0" err="1"/>
              <a:t>Katinka</a:t>
            </a:r>
            <a:r>
              <a:rPr lang="en-CA" sz="1600" b="1" dirty="0"/>
              <a:t> </a:t>
            </a:r>
            <a:r>
              <a:rPr lang="en-CA" sz="1600" b="1" dirty="0" err="1"/>
              <a:t>Stecina</a:t>
            </a:r>
            <a:r>
              <a:rPr lang="en-CA" sz="1600" b="1" dirty="0"/>
              <a:t> </a:t>
            </a:r>
            <a:r>
              <a:rPr lang="en-CA" sz="1600" dirty="0"/>
              <a:t>(University of Manitoba); </a:t>
            </a:r>
            <a:r>
              <a:rPr lang="en-CA" sz="1600" b="1" dirty="0"/>
              <a:t>Melissa Anderson </a:t>
            </a:r>
            <a:r>
              <a:rPr lang="en-CA" sz="1600" dirty="0"/>
              <a:t>(University of Winnipeg); </a:t>
            </a:r>
            <a:r>
              <a:rPr lang="en-CA" sz="1600" b="1" dirty="0"/>
              <a:t>Henri </a:t>
            </a:r>
            <a:r>
              <a:rPr lang="en-CA" sz="1600" b="1" dirty="0" err="1"/>
              <a:t>Sanness</a:t>
            </a:r>
            <a:r>
              <a:rPr lang="en-CA" sz="1600" b="1" dirty="0"/>
              <a:t> Salmon</a:t>
            </a:r>
            <a:r>
              <a:rPr lang="en-CA" sz="1600" dirty="0"/>
              <a:t>(University of Winnipeg); </a:t>
            </a:r>
            <a:r>
              <a:rPr lang="en-CA" sz="1600" b="1" dirty="0" err="1"/>
              <a:t>Huixin</a:t>
            </a:r>
            <a:r>
              <a:rPr lang="en-CA" sz="1600" b="1" dirty="0"/>
              <a:t> Zhang </a:t>
            </a:r>
            <a:r>
              <a:rPr lang="en-CA" sz="1600" dirty="0"/>
              <a:t>(Winnipeg Regional Health Authority); </a:t>
            </a:r>
            <a:r>
              <a:rPr lang="en-CA" sz="1600" b="1" dirty="0"/>
              <a:t>Michael Zhang </a:t>
            </a:r>
            <a:r>
              <a:rPr lang="en-CA" sz="1600" dirty="0"/>
              <a:t>(University of Winnipeg); </a:t>
            </a:r>
            <a:r>
              <a:rPr lang="en-CA" sz="1600" b="1" dirty="0" err="1"/>
              <a:t>Liping</a:t>
            </a:r>
            <a:r>
              <a:rPr lang="en-CA" sz="1600" b="1" dirty="0"/>
              <a:t> Huang </a:t>
            </a:r>
            <a:r>
              <a:rPr lang="en-CA" sz="1600" dirty="0"/>
              <a:t>(Chinese PLA General Hospital, Beijing, China)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0" y="3124200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CA" sz="2600" b="1" dirty="0"/>
              <a:t>Melanie Martin</a:t>
            </a:r>
          </a:p>
          <a:p>
            <a:pPr algn="ctr"/>
            <a:r>
              <a:rPr lang="en-CA" dirty="0"/>
              <a:t>University of Winnipeg</a:t>
            </a:r>
          </a:p>
        </p:txBody>
      </p:sp>
    </p:spTree>
    <p:extLst>
      <p:ext uri="{BB962C8B-B14F-4D97-AF65-F5344CB8AC3E}">
        <p14:creationId xmlns:p14="http://schemas.microsoft.com/office/powerpoint/2010/main" val="1318566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7197" y="0"/>
            <a:ext cx="7928156" cy="1359112"/>
          </a:xfrm>
        </p:spPr>
        <p:txBody>
          <a:bodyPr/>
          <a:lstStyle/>
          <a:p>
            <a:r>
              <a:rPr lang="en-US" altLang="en-US" sz="4025"/>
              <a:t>Functional Imaging of a Defect</a:t>
            </a:r>
          </a:p>
        </p:txBody>
      </p:sp>
      <p:pic>
        <p:nvPicPr>
          <p:cNvPr id="9219" name="Picture 4" descr="EastCoastBlackO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859" y="1383798"/>
            <a:ext cx="5141685" cy="452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48000" y="6180938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Slides courtesy of Andrew </a:t>
            </a:r>
            <a:r>
              <a:rPr lang="en-US" dirty="0" err="1"/>
              <a:t>Goertzen</a:t>
            </a:r>
            <a:r>
              <a:rPr lang="en-US" dirty="0"/>
              <a:t>, University of Manitoba</a:t>
            </a:r>
          </a:p>
        </p:txBody>
      </p:sp>
    </p:spTree>
    <p:extLst>
      <p:ext uri="{BB962C8B-B14F-4D97-AF65-F5344CB8AC3E}">
        <p14:creationId xmlns:p14="http://schemas.microsoft.com/office/powerpoint/2010/main" val="543138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Simultaneous vs Sequential Multimodality 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50" dirty="0"/>
              <a:t>Traditionally images are collected from one modality, then the subject moved, and then images are collected from another modality. (Sequential)</a:t>
            </a:r>
          </a:p>
          <a:p>
            <a:r>
              <a:rPr lang="en-US" sz="2850" dirty="0"/>
              <a:t>If the subject moves between images or the anatomy and/or function changes with time, it is difficult to correlate the images.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4505125"/>
            <a:ext cx="2506961" cy="1980000"/>
          </a:xfrm>
          <a:prstGeom prst="rect">
            <a:avLst/>
          </a:prstGeom>
        </p:spPr>
      </p:pic>
      <p:pic>
        <p:nvPicPr>
          <p:cNvPr id="5" name="Picture 2" descr="http://www.cubresa.com/wp-content/uploads/2016/04/Inserting_the_insert_Close-Up_Hom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57" t="21429" r="21428" b="30953"/>
          <a:stretch/>
        </p:blipFill>
        <p:spPr bwMode="auto">
          <a:xfrm>
            <a:off x="4495800" y="4505125"/>
            <a:ext cx="3861000" cy="19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145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Simultaneous vs Sequential Multimodality Imaging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50" dirty="0"/>
              <a:t>Collecting both images simultaneously can overcome many of these problems</a:t>
            </a:r>
          </a:p>
          <a:p>
            <a:r>
              <a:rPr lang="en-US" sz="2850" dirty="0"/>
              <a:t>We use the </a:t>
            </a:r>
            <a:r>
              <a:rPr lang="en-US" sz="2850" dirty="0" err="1"/>
              <a:t>NuPET</a:t>
            </a:r>
            <a:r>
              <a:rPr lang="en-US" sz="2850" dirty="0"/>
              <a:t> system from </a:t>
            </a:r>
            <a:r>
              <a:rPr lang="en-US" sz="2850" dirty="0" err="1"/>
              <a:t>Cubresa</a:t>
            </a:r>
            <a:r>
              <a:rPr lang="en-US" sz="2850" dirty="0"/>
              <a:t>, Inc.</a:t>
            </a:r>
          </a:p>
          <a:p>
            <a:r>
              <a:rPr lang="en-US" sz="2850" dirty="0"/>
              <a:t>The PET scanner fits inside the bore of the MRI and images can be acquired simultaneously.</a:t>
            </a:r>
          </a:p>
        </p:txBody>
      </p:sp>
      <p:pic>
        <p:nvPicPr>
          <p:cNvPr id="5" name="Picture 2" descr="http://www.cubresa.com/wp-content/uploads/2016/04/Inserting_the_insert_Close-Up_H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0" y="4191000"/>
            <a:ext cx="373380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9388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1DB85-E85A-4333-AACC-A627DD232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/>
              <a:t>Simultaneous PET/MR images of rats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28B39A-1C8D-4E20-B10D-2AD0F2EB2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2 rats were imaged</a:t>
            </a:r>
          </a:p>
          <a:p>
            <a:r>
              <a:rPr lang="en-CA" dirty="0"/>
              <a:t>PET tracer used was </a:t>
            </a:r>
            <a:r>
              <a:rPr lang="en-CA" baseline="30000" dirty="0"/>
              <a:t>18</a:t>
            </a:r>
            <a:r>
              <a:rPr lang="en-CA" dirty="0"/>
              <a:t>FDG</a:t>
            </a:r>
          </a:p>
          <a:p>
            <a:r>
              <a:rPr lang="en-CA" dirty="0"/>
              <a:t>3D FISP MRI</a:t>
            </a:r>
          </a:p>
          <a:p>
            <a:r>
              <a:rPr lang="en-CA" dirty="0"/>
              <a:t>Aims were to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dirty="0"/>
              <a:t>Register PET and MR images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dirty="0"/>
              <a:t>Segment out the brain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dirty="0"/>
              <a:t>Quantify SUV of FDG in the brain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dirty="0"/>
              <a:t>Describe the time course of the SUV</a:t>
            </a:r>
          </a:p>
          <a:p>
            <a:r>
              <a:rPr lang="en-CA" dirty="0"/>
              <a:t>Aims 1 and 2 have been completed</a:t>
            </a:r>
          </a:p>
        </p:txBody>
      </p:sp>
    </p:spTree>
    <p:extLst>
      <p:ext uri="{BB962C8B-B14F-4D97-AF65-F5344CB8AC3E}">
        <p14:creationId xmlns:p14="http://schemas.microsoft.com/office/powerpoint/2010/main" val="2871765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7F7CE-8294-4E84-B858-02A127F40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Images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0F1FEF2-7A6F-4A4F-B7FA-3BB0004C976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3881"/>
            <a:ext cx="4038600" cy="4038600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B63AA51-629F-46CA-B787-787EB1B526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843881"/>
            <a:ext cx="4038600" cy="4038600"/>
          </a:xfr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F648D4FF-6D44-4FF4-905D-E0F80AEE8ADF}"/>
              </a:ext>
            </a:extLst>
          </p:cNvPr>
          <p:cNvGrpSpPr/>
          <p:nvPr/>
        </p:nvGrpSpPr>
        <p:grpSpPr>
          <a:xfrm>
            <a:off x="2476500" y="3505200"/>
            <a:ext cx="4076700" cy="826532"/>
            <a:chOff x="2476500" y="3505200"/>
            <a:chExt cx="4076700" cy="826532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50BC065-FD13-41DC-944B-B133F62D5054}"/>
                </a:ext>
              </a:extLst>
            </p:cNvPr>
            <p:cNvSpPr txBox="1"/>
            <p:nvPr/>
          </p:nvSpPr>
          <p:spPr>
            <a:xfrm>
              <a:off x="4114800" y="3962400"/>
              <a:ext cx="1371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>
                  <a:solidFill>
                    <a:srgbClr val="FFFF00"/>
                  </a:solidFill>
                </a:rPr>
                <a:t>brain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243CA21-0484-48AA-A5DC-E393AF1B9BC5}"/>
                </a:ext>
              </a:extLst>
            </p:cNvPr>
            <p:cNvCxnSpPr/>
            <p:nvPr/>
          </p:nvCxnSpPr>
          <p:spPr>
            <a:xfrm flipH="1" flipV="1">
              <a:off x="2476500" y="3733800"/>
              <a:ext cx="1485900" cy="413266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D9580CB-04AF-46B1-A4AC-BDC23EB7E7EB}"/>
                </a:ext>
              </a:extLst>
            </p:cNvPr>
            <p:cNvCxnSpPr/>
            <p:nvPr/>
          </p:nvCxnSpPr>
          <p:spPr>
            <a:xfrm flipV="1">
              <a:off x="4953000" y="3505200"/>
              <a:ext cx="1600200" cy="641866"/>
            </a:xfrm>
            <a:prstGeom prst="straightConnector1">
              <a:avLst/>
            </a:prstGeom>
            <a:ln w="571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CAFD7E1-4B3D-4704-B9EB-3392FC671B08}"/>
              </a:ext>
            </a:extLst>
          </p:cNvPr>
          <p:cNvGrpSpPr/>
          <p:nvPr/>
        </p:nvGrpSpPr>
        <p:grpSpPr>
          <a:xfrm>
            <a:off x="1981200" y="1981200"/>
            <a:ext cx="1307841" cy="762000"/>
            <a:chOff x="1981200" y="1981200"/>
            <a:chExt cx="1307841" cy="762000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C3A852B-44EA-4F64-82E1-E09016A88BA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81200" y="2329934"/>
              <a:ext cx="419100" cy="413266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8AA5199-F072-4A0D-937C-EB7C70020D71}"/>
                </a:ext>
              </a:extLst>
            </p:cNvPr>
            <p:cNvSpPr txBox="1"/>
            <p:nvPr/>
          </p:nvSpPr>
          <p:spPr>
            <a:xfrm>
              <a:off x="2222241" y="1981200"/>
              <a:ext cx="1066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dirty="0">
                  <a:solidFill>
                    <a:schemeClr val="bg1"/>
                  </a:solidFill>
                </a:rPr>
                <a:t>eyes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FE1DA5C-E9B2-4B13-9916-7BA2A908EDBC}"/>
                </a:ext>
              </a:extLst>
            </p:cNvPr>
            <p:cNvCxnSpPr>
              <a:cxnSpLocks/>
            </p:cNvCxnSpPr>
            <p:nvPr/>
          </p:nvCxnSpPr>
          <p:spPr>
            <a:xfrm>
              <a:off x="2628900" y="2350532"/>
              <a:ext cx="419100" cy="392668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10A9635-3C75-4D8E-9E63-6DED43F8906E}"/>
              </a:ext>
            </a:extLst>
          </p:cNvPr>
          <p:cNvGrpSpPr/>
          <p:nvPr/>
        </p:nvGrpSpPr>
        <p:grpSpPr>
          <a:xfrm>
            <a:off x="1143000" y="2985373"/>
            <a:ext cx="2819400" cy="736759"/>
            <a:chOff x="1143000" y="2985373"/>
            <a:chExt cx="2819400" cy="736759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34F1960-5508-42CF-A97A-02A0BC423FF0}"/>
                </a:ext>
              </a:extLst>
            </p:cNvPr>
            <p:cNvSpPr txBox="1"/>
            <p:nvPr/>
          </p:nvSpPr>
          <p:spPr>
            <a:xfrm>
              <a:off x="1143000" y="3352800"/>
              <a:ext cx="2819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dirty="0" err="1"/>
                <a:t>harderian</a:t>
              </a:r>
              <a:r>
                <a:rPr lang="en-CA" dirty="0"/>
                <a:t> glands</a:t>
              </a:r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21A326C-DFF9-4831-9D5A-C6E6B44DEE3A}"/>
                </a:ext>
              </a:extLst>
            </p:cNvPr>
            <p:cNvCxnSpPr/>
            <p:nvPr/>
          </p:nvCxnSpPr>
          <p:spPr>
            <a:xfrm flipH="1" flipV="1">
              <a:off x="2190750" y="2998946"/>
              <a:ext cx="31491" cy="30861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B301077-1DD7-4F60-AA94-3423FA984F77}"/>
                </a:ext>
              </a:extLst>
            </p:cNvPr>
            <p:cNvCxnSpPr>
              <a:stCxn id="3" idx="0"/>
            </p:cNvCxnSpPr>
            <p:nvPr/>
          </p:nvCxnSpPr>
          <p:spPr>
            <a:xfrm flipV="1">
              <a:off x="2552700" y="2985373"/>
              <a:ext cx="202941" cy="367427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6293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B81BE-E7D9-4D34-BFF9-836BC01B1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Images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F0BF82F-8BE3-4602-8B98-AA00EFD5B2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" t="1498" r="8390" b="2189"/>
          <a:stretch/>
        </p:blipFill>
        <p:spPr>
          <a:xfrm>
            <a:off x="1353589" y="1447800"/>
            <a:ext cx="6418811" cy="4903258"/>
          </a:xfrm>
        </p:spPr>
      </p:pic>
    </p:spTree>
    <p:extLst>
      <p:ext uri="{BB962C8B-B14F-4D97-AF65-F5344CB8AC3E}">
        <p14:creationId xmlns:p14="http://schemas.microsoft.com/office/powerpoint/2010/main" val="652974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9F14B-6D18-42FE-B89D-D893AF208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3D images – coronal view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A3D53D6-4878-482B-8DEC-F8D23005A1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1786731"/>
            <a:ext cx="4152900" cy="4152900"/>
          </a:xfrm>
        </p:spPr>
      </p:pic>
    </p:spTree>
    <p:extLst>
      <p:ext uri="{BB962C8B-B14F-4D97-AF65-F5344CB8AC3E}">
        <p14:creationId xmlns:p14="http://schemas.microsoft.com/office/powerpoint/2010/main" val="168320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DE97C1F-78E3-4E03-9760-F59FB1EC4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3D images – axial view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1220592-1A52-42B8-9A75-6D64CE61AE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1786731"/>
            <a:ext cx="4152900" cy="4152900"/>
          </a:xfrm>
        </p:spPr>
      </p:pic>
    </p:spTree>
    <p:extLst>
      <p:ext uri="{BB962C8B-B14F-4D97-AF65-F5344CB8AC3E}">
        <p14:creationId xmlns:p14="http://schemas.microsoft.com/office/powerpoint/2010/main" val="3487126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EEA38-92F5-43C4-9621-24838942D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Segmented brain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A8E88AF-A6D8-4921-BC5A-9034DFCA0F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2087799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6EC00-5C9B-4FB0-89A3-D8019BFFC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Segmented brain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B10F65-726F-45D4-AC59-3B7A82A602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373" y="1600200"/>
            <a:ext cx="4541253" cy="4525963"/>
          </a:xfrm>
        </p:spPr>
      </p:pic>
    </p:spTree>
    <p:extLst>
      <p:ext uri="{BB962C8B-B14F-4D97-AF65-F5344CB8AC3E}">
        <p14:creationId xmlns:p14="http://schemas.microsoft.com/office/powerpoint/2010/main" val="3181773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MR (magnetic resonance) and PET (positron emission tomography) imaging</a:t>
            </a:r>
          </a:p>
          <a:p>
            <a:r>
              <a:rPr lang="en-CA" dirty="0"/>
              <a:t>Simultaneous PET-MR (our latest development)</a:t>
            </a:r>
          </a:p>
          <a:p>
            <a:pPr lvl="1"/>
            <a:r>
              <a:rPr lang="en-CA" dirty="0"/>
              <a:t>What it is</a:t>
            </a:r>
          </a:p>
          <a:p>
            <a:pPr lvl="1"/>
            <a:r>
              <a:rPr lang="en-CA" dirty="0"/>
              <a:t>How it works</a:t>
            </a:r>
          </a:p>
          <a:p>
            <a:pPr lvl="1"/>
            <a:r>
              <a:rPr lang="en-CA" dirty="0"/>
              <a:t>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15074225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857AF-B3D3-42BF-BAED-3B96A0059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Discussion and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F801C8-6106-4BB4-B9A3-2679C7EC8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Simultaneous PET/MR allowed for </a:t>
            </a:r>
          </a:p>
          <a:p>
            <a:pPr lvl="1"/>
            <a:r>
              <a:rPr lang="en-CA" dirty="0"/>
              <a:t>The visualization of </a:t>
            </a:r>
            <a:r>
              <a:rPr lang="en-CA" baseline="30000" dirty="0"/>
              <a:t>18</a:t>
            </a:r>
            <a:r>
              <a:rPr lang="en-CA" dirty="0"/>
              <a:t>FDG uptake in the rat head</a:t>
            </a:r>
          </a:p>
          <a:p>
            <a:pPr lvl="1"/>
            <a:r>
              <a:rPr lang="en-CA" dirty="0"/>
              <a:t>Straight forward registration of the PET and MR images</a:t>
            </a:r>
          </a:p>
          <a:p>
            <a:pPr lvl="1"/>
            <a:r>
              <a:rPr lang="en-CA" dirty="0"/>
              <a:t>Straight forward segmentation of the brain</a:t>
            </a:r>
          </a:p>
          <a:p>
            <a:r>
              <a:rPr lang="en-CA" dirty="0"/>
              <a:t>Next steps</a:t>
            </a:r>
          </a:p>
          <a:p>
            <a:pPr lvl="1"/>
            <a:r>
              <a:rPr lang="en-CA" dirty="0"/>
              <a:t>Quantify the FDG uptake</a:t>
            </a:r>
          </a:p>
          <a:p>
            <a:pPr lvl="1"/>
            <a:r>
              <a:rPr lang="en-CA" dirty="0"/>
              <a:t>Examine the time course</a:t>
            </a:r>
          </a:p>
        </p:txBody>
      </p:sp>
    </p:spTree>
    <p:extLst>
      <p:ext uri="{BB962C8B-B14F-4D97-AF65-F5344CB8AC3E}">
        <p14:creationId xmlns:p14="http://schemas.microsoft.com/office/powerpoint/2010/main" val="1759062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Acknowledgments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4CE2151-F829-4205-B9C0-9CFE9BED3E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36" r="14644" b="47808"/>
          <a:stretch/>
        </p:blipFill>
        <p:spPr>
          <a:xfrm>
            <a:off x="328289" y="1981200"/>
            <a:ext cx="8584840" cy="2666999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22FA58-CD7D-4D45-AB02-2C85521FC7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0" y="5181600"/>
            <a:ext cx="2971800" cy="1209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053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What is PET imaging?</a:t>
            </a:r>
          </a:p>
        </p:txBody>
      </p:sp>
    </p:spTree>
    <p:extLst>
      <p:ext uri="{BB962C8B-B14F-4D97-AF65-F5344CB8AC3E}">
        <p14:creationId xmlns:p14="http://schemas.microsoft.com/office/powerpoint/2010/main" val="3586345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48733" y="0"/>
            <a:ext cx="8424755" cy="1359112"/>
          </a:xfrm>
        </p:spPr>
        <p:txBody>
          <a:bodyPr/>
          <a:lstStyle/>
          <a:p>
            <a:r>
              <a:rPr lang="en-US" altLang="en-US" sz="4025"/>
              <a:t>An Anatomical Image of the Earth </a:t>
            </a:r>
          </a:p>
        </p:txBody>
      </p:sp>
      <p:pic>
        <p:nvPicPr>
          <p:cNvPr id="6147" name="Picture 3" descr="EarthTopography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8897" y="1282155"/>
            <a:ext cx="8395714" cy="4289336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3048000" y="6180938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Slides courtesy of Andrew </a:t>
            </a:r>
            <a:r>
              <a:rPr lang="en-US" dirty="0" err="1"/>
              <a:t>Goertzen</a:t>
            </a:r>
            <a:r>
              <a:rPr lang="en-US" dirty="0"/>
              <a:t>, University of Manitoba</a:t>
            </a:r>
          </a:p>
        </p:txBody>
      </p:sp>
    </p:spTree>
    <p:extLst>
      <p:ext uri="{BB962C8B-B14F-4D97-AF65-F5344CB8AC3E}">
        <p14:creationId xmlns:p14="http://schemas.microsoft.com/office/powerpoint/2010/main" val="2491333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52401" y="0"/>
            <a:ext cx="7637747" cy="1359112"/>
          </a:xfrm>
        </p:spPr>
        <p:txBody>
          <a:bodyPr/>
          <a:lstStyle/>
          <a:p>
            <a:r>
              <a:rPr lang="en-US" altLang="en-US" sz="4025"/>
              <a:t>What is PET, and how is it different from MRI and CT?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en-US" sz="2836" b="1" u="sng" dirty="0"/>
              <a:t>PET</a:t>
            </a:r>
          </a:p>
          <a:p>
            <a:pPr>
              <a:lnSpc>
                <a:spcPct val="80000"/>
              </a:lnSpc>
            </a:pPr>
            <a:r>
              <a:rPr lang="en-US" altLang="en-US" sz="2836" dirty="0"/>
              <a:t>PET stands for </a:t>
            </a:r>
            <a:r>
              <a:rPr lang="en-US" altLang="en-US" sz="2836" b="1" u="sng" dirty="0"/>
              <a:t>P</a:t>
            </a:r>
            <a:r>
              <a:rPr lang="en-US" altLang="en-US" sz="2836" dirty="0"/>
              <a:t>ositron </a:t>
            </a:r>
            <a:r>
              <a:rPr lang="en-US" altLang="en-US" sz="2836" b="1" u="sng" dirty="0"/>
              <a:t>E</a:t>
            </a:r>
            <a:r>
              <a:rPr lang="en-US" altLang="en-US" sz="2836" dirty="0"/>
              <a:t>mission </a:t>
            </a:r>
            <a:r>
              <a:rPr lang="en-US" altLang="en-US" sz="2836" b="1" u="sng" dirty="0"/>
              <a:t>T</a:t>
            </a:r>
            <a:r>
              <a:rPr lang="en-US" altLang="en-US" sz="2836" dirty="0"/>
              <a:t>omography</a:t>
            </a:r>
          </a:p>
          <a:p>
            <a:pPr>
              <a:lnSpc>
                <a:spcPct val="80000"/>
              </a:lnSpc>
            </a:pPr>
            <a:r>
              <a:rPr lang="en-US" altLang="en-US" sz="2836" dirty="0"/>
              <a:t>Is a functional imaging modality</a:t>
            </a:r>
          </a:p>
          <a:p>
            <a:pPr>
              <a:lnSpc>
                <a:spcPct val="80000"/>
              </a:lnSpc>
            </a:pPr>
            <a:r>
              <a:rPr lang="en-US" altLang="en-US" sz="2836" dirty="0"/>
              <a:t>Involves the injection of a positron emitting radio-nuclide to act as a tracer</a:t>
            </a:r>
          </a:p>
          <a:p>
            <a:pPr>
              <a:lnSpc>
                <a:spcPct val="80000"/>
              </a:lnSpc>
            </a:pPr>
            <a:r>
              <a:rPr lang="en-US" altLang="en-US" sz="2836" dirty="0"/>
              <a:t>Image is of the distribution of the radio-nuclide in the object being imaged</a:t>
            </a:r>
            <a:endParaRPr lang="en-US" altLang="en-US" dirty="0"/>
          </a:p>
          <a:p>
            <a:pPr>
              <a:lnSpc>
                <a:spcPct val="80000"/>
              </a:lnSpc>
              <a:buFontTx/>
              <a:buNone/>
            </a:pPr>
            <a:endParaRPr lang="en-US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6180938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Slides courtesy of Andrew </a:t>
            </a:r>
            <a:r>
              <a:rPr lang="en-US" dirty="0" err="1"/>
              <a:t>Goertzen</a:t>
            </a:r>
            <a:r>
              <a:rPr lang="en-US" dirty="0"/>
              <a:t>, University of Manitoba</a:t>
            </a:r>
          </a:p>
        </p:txBody>
      </p:sp>
    </p:spTree>
    <p:extLst>
      <p:ext uri="{BB962C8B-B14F-4D97-AF65-F5344CB8AC3E}">
        <p14:creationId xmlns:p14="http://schemas.microsoft.com/office/powerpoint/2010/main" val="1598224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B44E118F-025A-4313-AEB0-8F30262958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z="4000">
                <a:solidFill>
                  <a:srgbClr val="C00000"/>
                </a:solidFill>
              </a:rPr>
              <a:t>Physics of Positron Emission</a:t>
            </a:r>
            <a:br>
              <a:rPr lang="en-US" altLang="en-US" sz="4000"/>
            </a:br>
            <a:r>
              <a:rPr lang="en-US" altLang="en-US" sz="4000">
                <a:solidFill>
                  <a:srgbClr val="008000"/>
                </a:solidFill>
              </a:rPr>
              <a:t>p </a:t>
            </a:r>
            <a:r>
              <a:rPr lang="en-US" altLang="en-US" sz="4000">
                <a:solidFill>
                  <a:srgbClr val="008000"/>
                </a:solidFill>
                <a:sym typeface="Wingdings" panose="05000000000000000000" pitchFamily="2" charset="2"/>
              </a:rPr>
              <a:t> n + </a:t>
            </a:r>
            <a:r>
              <a:rPr lang="en-US" altLang="en-US" sz="4000">
                <a:solidFill>
                  <a:srgbClr val="008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US" altLang="en-US" sz="4000">
                <a:solidFill>
                  <a:srgbClr val="008000"/>
                </a:solidFill>
                <a:sym typeface="Wingdings" panose="05000000000000000000" pitchFamily="2" charset="2"/>
              </a:rPr>
              <a:t> + </a:t>
            </a:r>
            <a:r>
              <a:rPr lang="en-US" altLang="en-US" sz="4000">
                <a:solidFill>
                  <a:srgbClr val="008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altLang="en-US" sz="4000" baseline="30000">
                <a:solidFill>
                  <a:srgbClr val="008000"/>
                </a:solidFill>
                <a:sym typeface="Wingdings" panose="05000000000000000000" pitchFamily="2" charset="2"/>
              </a:rPr>
              <a:t>+ </a:t>
            </a:r>
            <a:r>
              <a:rPr lang="en-US" altLang="en-US" sz="4000">
                <a:solidFill>
                  <a:srgbClr val="008000"/>
                </a:solidFill>
                <a:sym typeface="Wingdings" panose="05000000000000000000" pitchFamily="2" charset="2"/>
              </a:rPr>
              <a:t>+ energy</a:t>
            </a:r>
            <a:endParaRPr lang="en-US" altLang="en-US" sz="4000" baseline="30000">
              <a:solidFill>
                <a:srgbClr val="008000"/>
              </a:solidFill>
            </a:endParaRPr>
          </a:p>
        </p:txBody>
      </p:sp>
      <p:sp>
        <p:nvSpPr>
          <p:cNvPr id="17449" name="Text Box 41">
            <a:extLst>
              <a:ext uri="{FF2B5EF4-FFF2-40B4-BE49-F238E27FC236}">
                <a16:creationId xmlns:a16="http://schemas.microsoft.com/office/drawing/2014/main" id="{798CBA93-FFC5-4DA0-B2E0-58C70457D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4022725"/>
            <a:ext cx="91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aseline="30000">
                <a:latin typeface="Times New Roman" panose="02020603050405020304" pitchFamily="18" charset="0"/>
              </a:rPr>
              <a:t>18</a:t>
            </a:r>
            <a:r>
              <a:rPr lang="en-US" altLang="en-US" sz="2000" baseline="-25000">
                <a:latin typeface="Times New Roman" panose="02020603050405020304" pitchFamily="18" charset="0"/>
              </a:rPr>
              <a:t>8</a:t>
            </a:r>
            <a:r>
              <a:rPr lang="en-US" altLang="en-US" sz="2000">
                <a:latin typeface="Times New Roman" panose="02020603050405020304" pitchFamily="18" charset="0"/>
              </a:rPr>
              <a:t>O</a:t>
            </a:r>
            <a:r>
              <a:rPr lang="en-US" altLang="en-US" sz="2000" baseline="-25000">
                <a:latin typeface="Times New Roman" panose="02020603050405020304" pitchFamily="18" charset="0"/>
              </a:rPr>
              <a:t>10</a:t>
            </a:r>
          </a:p>
        </p:txBody>
      </p:sp>
      <p:sp>
        <p:nvSpPr>
          <p:cNvPr id="12292" name="Text Box 42">
            <a:extLst>
              <a:ext uri="{FF2B5EF4-FFF2-40B4-BE49-F238E27FC236}">
                <a16:creationId xmlns:a16="http://schemas.microsoft.com/office/drawing/2014/main" id="{25207829-772F-4C4A-8DB1-54CAF496A7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2895600"/>
            <a:ext cx="777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aseline="30000">
                <a:latin typeface="Times New Roman" panose="02020603050405020304" pitchFamily="18" charset="0"/>
              </a:rPr>
              <a:t>18</a:t>
            </a:r>
            <a:r>
              <a:rPr lang="en-US" altLang="en-US" sz="2000" baseline="-25000">
                <a:latin typeface="Times New Roman" panose="02020603050405020304" pitchFamily="18" charset="0"/>
              </a:rPr>
              <a:t>9</a:t>
            </a:r>
            <a:r>
              <a:rPr lang="en-US" altLang="en-US" sz="2000">
                <a:latin typeface="Times New Roman" panose="02020603050405020304" pitchFamily="18" charset="0"/>
              </a:rPr>
              <a:t>F</a:t>
            </a:r>
            <a:r>
              <a:rPr lang="en-US" altLang="en-US" sz="2000" baseline="-25000">
                <a:latin typeface="Times New Roman" panose="02020603050405020304" pitchFamily="18" charset="0"/>
              </a:rPr>
              <a:t>9</a:t>
            </a:r>
          </a:p>
        </p:txBody>
      </p:sp>
      <p:sp>
        <p:nvSpPr>
          <p:cNvPr id="17451" name="Line 43">
            <a:extLst>
              <a:ext uri="{FF2B5EF4-FFF2-40B4-BE49-F238E27FC236}">
                <a16:creationId xmlns:a16="http://schemas.microsoft.com/office/drawing/2014/main" id="{71B1FD1F-D327-4EFD-AF52-1C80EA6FDEBF}"/>
              </a:ext>
            </a:extLst>
          </p:cNvPr>
          <p:cNvSpPr>
            <a:spLocks noChangeShapeType="1"/>
          </p:cNvSpPr>
          <p:nvPr/>
        </p:nvSpPr>
        <p:spPr bwMode="auto">
          <a:xfrm>
            <a:off x="1676400" y="2909888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52" name="Oval 44">
            <a:extLst>
              <a:ext uri="{FF2B5EF4-FFF2-40B4-BE49-F238E27FC236}">
                <a16:creationId xmlns:a16="http://schemas.microsoft.com/office/drawing/2014/main" id="{656D4CB7-6E18-4514-B41C-F979D4490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414713"/>
            <a:ext cx="165100" cy="1651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53" name="Line 45">
            <a:extLst>
              <a:ext uri="{FF2B5EF4-FFF2-40B4-BE49-F238E27FC236}">
                <a16:creationId xmlns:a16="http://schemas.microsoft.com/office/drawing/2014/main" id="{6F103CC9-5620-4ED6-AF29-44A6AF7EE8F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676400" y="3870325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54" name="Text Box 46">
            <a:extLst>
              <a:ext uri="{FF2B5EF4-FFF2-40B4-BE49-F238E27FC236}">
                <a16:creationId xmlns:a16="http://schemas.microsoft.com/office/drawing/2014/main" id="{20A0BC97-4388-4BDB-8444-CD19B75890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3567113"/>
            <a:ext cx="11541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Symbol" panose="05050102010706020507" pitchFamily="18" charset="2"/>
              </a:rPr>
              <a:t>b</a:t>
            </a:r>
            <a:r>
              <a:rPr lang="en-US" altLang="en-US" baseline="30000">
                <a:latin typeface="Symbol" panose="05050102010706020507" pitchFamily="18" charset="2"/>
              </a:rPr>
              <a:t>+ </a:t>
            </a:r>
            <a:r>
              <a:rPr lang="en-US" altLang="en-US">
                <a:latin typeface="Symbol" panose="05050102010706020507" pitchFamily="18" charset="2"/>
              </a:rPr>
              <a:t>(KE=E)</a:t>
            </a:r>
          </a:p>
        </p:txBody>
      </p:sp>
      <p:sp>
        <p:nvSpPr>
          <p:cNvPr id="17455" name="Line 47">
            <a:extLst>
              <a:ext uri="{FF2B5EF4-FFF2-40B4-BE49-F238E27FC236}">
                <a16:creationId xmlns:a16="http://schemas.microsoft.com/office/drawing/2014/main" id="{A171B22B-17AF-488C-9F87-30458003E4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895600" y="2652713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56" name="Text Box 48">
            <a:extLst>
              <a:ext uri="{FF2B5EF4-FFF2-40B4-BE49-F238E27FC236}">
                <a16:creationId xmlns:a16="http://schemas.microsoft.com/office/drawing/2014/main" id="{A17EEECC-2E27-4C02-9CD6-20E669E64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00" y="2347913"/>
            <a:ext cx="3032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>
                <a:latin typeface="Symbol" panose="05050102010706020507" pitchFamily="18" charset="2"/>
              </a:rPr>
              <a:t>n</a:t>
            </a:r>
          </a:p>
        </p:txBody>
      </p:sp>
      <p:sp>
        <p:nvSpPr>
          <p:cNvPr id="17457" name="Line 49">
            <a:extLst>
              <a:ext uri="{FF2B5EF4-FFF2-40B4-BE49-F238E27FC236}">
                <a16:creationId xmlns:a16="http://schemas.microsoft.com/office/drawing/2014/main" id="{6565EA62-7DB8-404D-BE57-734E200E2D57}"/>
              </a:ext>
            </a:extLst>
          </p:cNvPr>
          <p:cNvSpPr>
            <a:spLocks noChangeShapeType="1"/>
          </p:cNvSpPr>
          <p:nvPr/>
        </p:nvSpPr>
        <p:spPr bwMode="auto">
          <a:xfrm>
            <a:off x="2819400" y="3490913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58" name="Oval 50">
            <a:extLst>
              <a:ext uri="{FF2B5EF4-FFF2-40B4-BE49-F238E27FC236}">
                <a16:creationId xmlns:a16="http://schemas.microsoft.com/office/drawing/2014/main" id="{EC9BADD6-01DD-49BD-AED7-FDE4234CA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519488"/>
            <a:ext cx="165100" cy="1651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+</a:t>
            </a:r>
          </a:p>
        </p:txBody>
      </p:sp>
      <p:sp>
        <p:nvSpPr>
          <p:cNvPr id="17459" name="Oval 51">
            <a:extLst>
              <a:ext uri="{FF2B5EF4-FFF2-40B4-BE49-F238E27FC236}">
                <a16:creationId xmlns:a16="http://schemas.microsoft.com/office/drawing/2014/main" id="{5C6474C8-DBB6-4524-AC9C-967136316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1200" y="3367088"/>
            <a:ext cx="165100" cy="1651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-</a:t>
            </a:r>
          </a:p>
        </p:txBody>
      </p:sp>
      <p:sp>
        <p:nvSpPr>
          <p:cNvPr id="17460" name="Line 52">
            <a:extLst>
              <a:ext uri="{FF2B5EF4-FFF2-40B4-BE49-F238E27FC236}">
                <a16:creationId xmlns:a16="http://schemas.microsoft.com/office/drawing/2014/main" id="{CC8B5316-DA28-481D-96BB-B4A7123BB6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43600" y="2986088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61" name="Line 53">
            <a:extLst>
              <a:ext uri="{FF2B5EF4-FFF2-40B4-BE49-F238E27FC236}">
                <a16:creationId xmlns:a16="http://schemas.microsoft.com/office/drawing/2014/main" id="{1E4E39EC-AE1D-424D-9A73-13F204C9FE7D}"/>
              </a:ext>
            </a:extLst>
          </p:cNvPr>
          <p:cNvSpPr>
            <a:spLocks noChangeShapeType="1"/>
          </p:cNvSpPr>
          <p:nvPr/>
        </p:nvSpPr>
        <p:spPr bwMode="auto">
          <a:xfrm>
            <a:off x="4419600" y="3505200"/>
            <a:ext cx="1066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62" name="Line 54">
            <a:extLst>
              <a:ext uri="{FF2B5EF4-FFF2-40B4-BE49-F238E27FC236}">
                <a16:creationId xmlns:a16="http://schemas.microsoft.com/office/drawing/2014/main" id="{B1152723-6D3A-4687-88C7-5CD096B205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38800" y="3748088"/>
            <a:ext cx="76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2305" name="Text Box 55">
            <a:extLst>
              <a:ext uri="{FF2B5EF4-FFF2-40B4-BE49-F238E27FC236}">
                <a16:creationId xmlns:a16="http://schemas.microsoft.com/office/drawing/2014/main" id="{02B5F2CC-FE72-4500-A3C4-082DC2C2FE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65088" y="1676400"/>
            <a:ext cx="3009901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000"/>
              <a:t>Unstable proton-rich </a:t>
            </a:r>
            <a:r>
              <a:rPr lang="en-US" altLang="en-US" sz="2000" baseline="30000"/>
              <a:t>18</a:t>
            </a:r>
            <a:r>
              <a:rPr lang="en-US" altLang="en-US" sz="2000"/>
              <a:t>F*</a:t>
            </a:r>
          </a:p>
        </p:txBody>
      </p:sp>
      <p:sp>
        <p:nvSpPr>
          <p:cNvPr id="17464" name="Text Box 56">
            <a:extLst>
              <a:ext uri="{FF2B5EF4-FFF2-40B4-BE49-F238E27FC236}">
                <a16:creationId xmlns:a16="http://schemas.microsoft.com/office/drawing/2014/main" id="{9A7E51F8-2DF6-40F9-B2D2-66F0F5C95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7000" y="4876800"/>
            <a:ext cx="279876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e and </a:t>
            </a:r>
            <a:r>
              <a:rPr lang="en-US" altLang="en-US">
                <a:latin typeface="Symbol" panose="05050102010706020507" pitchFamily="18" charset="2"/>
              </a:rPr>
              <a:t>b</a:t>
            </a:r>
            <a:r>
              <a:rPr lang="en-US" altLang="en-US" baseline="30000"/>
              <a:t>+</a:t>
            </a:r>
            <a:r>
              <a:rPr lang="en-US" altLang="en-US"/>
              <a:t> form positronium</a:t>
            </a:r>
          </a:p>
          <a:p>
            <a:pPr algn="ctr" eaLnBrk="1" hangingPunct="1"/>
            <a:r>
              <a:rPr lang="en-US" altLang="en-US"/>
              <a:t>short lived (0.1 ns)</a:t>
            </a:r>
          </a:p>
        </p:txBody>
      </p:sp>
      <p:sp>
        <p:nvSpPr>
          <p:cNvPr id="17465" name="Oval 57">
            <a:extLst>
              <a:ext uri="{FF2B5EF4-FFF2-40B4-BE49-F238E27FC236}">
                <a16:creationId xmlns:a16="http://schemas.microsoft.com/office/drawing/2014/main" id="{315F8064-B3A5-4D5A-9BB8-D6EB04E69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1850" y="5283200"/>
            <a:ext cx="381000" cy="38100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7466" name="Group 58">
            <a:extLst>
              <a:ext uri="{FF2B5EF4-FFF2-40B4-BE49-F238E27FC236}">
                <a16:creationId xmlns:a16="http://schemas.microsoft.com/office/drawing/2014/main" id="{C0E281D8-C5C9-451A-BC6D-137D5BC16C5D}"/>
              </a:ext>
            </a:extLst>
          </p:cNvPr>
          <p:cNvGrpSpPr>
            <a:grpSpLocks/>
          </p:cNvGrpSpPr>
          <p:nvPr/>
        </p:nvGrpSpPr>
        <p:grpSpPr bwMode="auto">
          <a:xfrm>
            <a:off x="5943600" y="5362575"/>
            <a:ext cx="317500" cy="241300"/>
            <a:chOff x="3312" y="1968"/>
            <a:chExt cx="200" cy="152"/>
          </a:xfrm>
        </p:grpSpPr>
        <p:sp>
          <p:nvSpPr>
            <p:cNvPr id="12376" name="Oval 59">
              <a:extLst>
                <a:ext uri="{FF2B5EF4-FFF2-40B4-BE49-F238E27FC236}">
                  <a16:creationId xmlns:a16="http://schemas.microsoft.com/office/drawing/2014/main" id="{BADB33A0-2860-4919-8351-5F08C28F1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2" y="1968"/>
              <a:ext cx="104" cy="10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+</a:t>
              </a:r>
            </a:p>
          </p:txBody>
        </p:sp>
        <p:sp>
          <p:nvSpPr>
            <p:cNvPr id="12377" name="Oval 60">
              <a:extLst>
                <a:ext uri="{FF2B5EF4-FFF2-40B4-BE49-F238E27FC236}">
                  <a16:creationId xmlns:a16="http://schemas.microsoft.com/office/drawing/2014/main" id="{E7D2B4F6-DC83-46D5-9659-DA113E224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2016"/>
              <a:ext cx="104" cy="1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-</a:t>
              </a:r>
            </a:p>
          </p:txBody>
        </p:sp>
      </p:grpSp>
      <p:sp>
        <p:nvSpPr>
          <p:cNvPr id="17469" name="Freeform 61">
            <a:extLst>
              <a:ext uri="{FF2B5EF4-FFF2-40B4-BE49-F238E27FC236}">
                <a16:creationId xmlns:a16="http://schemas.microsoft.com/office/drawing/2014/main" id="{B8B8DAE1-56F6-4E98-A7CA-FDC58D8D59DC}"/>
              </a:ext>
            </a:extLst>
          </p:cNvPr>
          <p:cNvSpPr>
            <a:spLocks/>
          </p:cNvSpPr>
          <p:nvPr/>
        </p:nvSpPr>
        <p:spPr bwMode="auto">
          <a:xfrm>
            <a:off x="6400800" y="4760913"/>
            <a:ext cx="922338" cy="512762"/>
          </a:xfrm>
          <a:custGeom>
            <a:avLst/>
            <a:gdLst>
              <a:gd name="T0" fmla="*/ 0 w 581"/>
              <a:gd name="T1" fmla="*/ 2147483647 h 323"/>
              <a:gd name="T2" fmla="*/ 2147483647 w 581"/>
              <a:gd name="T3" fmla="*/ 2147483647 h 323"/>
              <a:gd name="T4" fmla="*/ 2147483647 w 581"/>
              <a:gd name="T5" fmla="*/ 2147483647 h 323"/>
              <a:gd name="T6" fmla="*/ 2147483647 w 581"/>
              <a:gd name="T7" fmla="*/ 2147483647 h 323"/>
              <a:gd name="T8" fmla="*/ 2147483647 w 581"/>
              <a:gd name="T9" fmla="*/ 2147483647 h 323"/>
              <a:gd name="T10" fmla="*/ 2147483647 w 581"/>
              <a:gd name="T11" fmla="*/ 2147483647 h 323"/>
              <a:gd name="T12" fmla="*/ 2147483647 w 581"/>
              <a:gd name="T13" fmla="*/ 2147483647 h 323"/>
              <a:gd name="T14" fmla="*/ 2147483647 w 581"/>
              <a:gd name="T15" fmla="*/ 2147483647 h 323"/>
              <a:gd name="T16" fmla="*/ 2147483647 w 581"/>
              <a:gd name="T17" fmla="*/ 2147483647 h 323"/>
              <a:gd name="T18" fmla="*/ 2147483647 w 581"/>
              <a:gd name="T19" fmla="*/ 2147483647 h 323"/>
              <a:gd name="T20" fmla="*/ 2147483647 w 581"/>
              <a:gd name="T21" fmla="*/ 0 h 32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81" h="323">
                <a:moveTo>
                  <a:pt x="0" y="323"/>
                </a:moveTo>
                <a:cubicBezTo>
                  <a:pt x="14" y="313"/>
                  <a:pt x="63" y="289"/>
                  <a:pt x="77" y="264"/>
                </a:cubicBezTo>
                <a:cubicBezTo>
                  <a:pt x="91" y="239"/>
                  <a:pt x="67" y="177"/>
                  <a:pt x="82" y="170"/>
                </a:cubicBezTo>
                <a:cubicBezTo>
                  <a:pt x="98" y="164"/>
                  <a:pt x="158" y="231"/>
                  <a:pt x="173" y="223"/>
                </a:cubicBezTo>
                <a:cubicBezTo>
                  <a:pt x="188" y="215"/>
                  <a:pt x="159" y="131"/>
                  <a:pt x="173" y="124"/>
                </a:cubicBezTo>
                <a:cubicBezTo>
                  <a:pt x="188" y="117"/>
                  <a:pt x="245" y="188"/>
                  <a:pt x="259" y="180"/>
                </a:cubicBezTo>
                <a:cubicBezTo>
                  <a:pt x="272" y="171"/>
                  <a:pt x="240" y="83"/>
                  <a:pt x="254" y="75"/>
                </a:cubicBezTo>
                <a:cubicBezTo>
                  <a:pt x="268" y="68"/>
                  <a:pt x="329" y="144"/>
                  <a:pt x="344" y="136"/>
                </a:cubicBezTo>
                <a:cubicBezTo>
                  <a:pt x="359" y="128"/>
                  <a:pt x="330" y="39"/>
                  <a:pt x="345" y="29"/>
                </a:cubicBezTo>
                <a:cubicBezTo>
                  <a:pt x="360" y="19"/>
                  <a:pt x="397" y="78"/>
                  <a:pt x="436" y="74"/>
                </a:cubicBezTo>
                <a:lnTo>
                  <a:pt x="581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70" name="Freeform 62">
            <a:extLst>
              <a:ext uri="{FF2B5EF4-FFF2-40B4-BE49-F238E27FC236}">
                <a16:creationId xmlns:a16="http://schemas.microsoft.com/office/drawing/2014/main" id="{319D3179-CC0C-46D0-A2EE-9695BBCB0589}"/>
              </a:ext>
            </a:extLst>
          </p:cNvPr>
          <p:cNvSpPr>
            <a:spLocks/>
          </p:cNvSpPr>
          <p:nvPr/>
        </p:nvSpPr>
        <p:spPr bwMode="auto">
          <a:xfrm rot="10544239">
            <a:off x="4953000" y="5764213"/>
            <a:ext cx="922338" cy="512762"/>
          </a:xfrm>
          <a:custGeom>
            <a:avLst/>
            <a:gdLst>
              <a:gd name="T0" fmla="*/ 0 w 581"/>
              <a:gd name="T1" fmla="*/ 2147483647 h 323"/>
              <a:gd name="T2" fmla="*/ 2147483647 w 581"/>
              <a:gd name="T3" fmla="*/ 2147483647 h 323"/>
              <a:gd name="T4" fmla="*/ 2147483647 w 581"/>
              <a:gd name="T5" fmla="*/ 2147483647 h 323"/>
              <a:gd name="T6" fmla="*/ 2147483647 w 581"/>
              <a:gd name="T7" fmla="*/ 2147483647 h 323"/>
              <a:gd name="T8" fmla="*/ 2147483647 w 581"/>
              <a:gd name="T9" fmla="*/ 2147483647 h 323"/>
              <a:gd name="T10" fmla="*/ 2147483647 w 581"/>
              <a:gd name="T11" fmla="*/ 2147483647 h 323"/>
              <a:gd name="T12" fmla="*/ 2147483647 w 581"/>
              <a:gd name="T13" fmla="*/ 2147483647 h 323"/>
              <a:gd name="T14" fmla="*/ 2147483647 w 581"/>
              <a:gd name="T15" fmla="*/ 2147483647 h 323"/>
              <a:gd name="T16" fmla="*/ 2147483647 w 581"/>
              <a:gd name="T17" fmla="*/ 2147483647 h 323"/>
              <a:gd name="T18" fmla="*/ 2147483647 w 581"/>
              <a:gd name="T19" fmla="*/ 2147483647 h 323"/>
              <a:gd name="T20" fmla="*/ 2147483647 w 581"/>
              <a:gd name="T21" fmla="*/ 0 h 32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81" h="323">
                <a:moveTo>
                  <a:pt x="0" y="323"/>
                </a:moveTo>
                <a:cubicBezTo>
                  <a:pt x="14" y="313"/>
                  <a:pt x="63" y="289"/>
                  <a:pt x="77" y="264"/>
                </a:cubicBezTo>
                <a:cubicBezTo>
                  <a:pt x="91" y="239"/>
                  <a:pt x="67" y="177"/>
                  <a:pt x="82" y="170"/>
                </a:cubicBezTo>
                <a:cubicBezTo>
                  <a:pt x="98" y="164"/>
                  <a:pt x="158" y="231"/>
                  <a:pt x="173" y="223"/>
                </a:cubicBezTo>
                <a:cubicBezTo>
                  <a:pt x="188" y="215"/>
                  <a:pt x="159" y="131"/>
                  <a:pt x="173" y="124"/>
                </a:cubicBezTo>
                <a:cubicBezTo>
                  <a:pt x="188" y="117"/>
                  <a:pt x="245" y="188"/>
                  <a:pt x="259" y="180"/>
                </a:cubicBezTo>
                <a:cubicBezTo>
                  <a:pt x="272" y="171"/>
                  <a:pt x="240" y="83"/>
                  <a:pt x="254" y="75"/>
                </a:cubicBezTo>
                <a:cubicBezTo>
                  <a:pt x="268" y="68"/>
                  <a:pt x="329" y="144"/>
                  <a:pt x="344" y="136"/>
                </a:cubicBezTo>
                <a:cubicBezTo>
                  <a:pt x="359" y="128"/>
                  <a:pt x="330" y="39"/>
                  <a:pt x="345" y="29"/>
                </a:cubicBezTo>
                <a:cubicBezTo>
                  <a:pt x="360" y="19"/>
                  <a:pt x="397" y="78"/>
                  <a:pt x="436" y="74"/>
                </a:cubicBezTo>
                <a:lnTo>
                  <a:pt x="581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71" name="Text Box 63">
            <a:extLst>
              <a:ext uri="{FF2B5EF4-FFF2-40B4-BE49-F238E27FC236}">
                <a16:creationId xmlns:a16="http://schemas.microsoft.com/office/drawing/2014/main" id="{9E234CA9-43FE-4641-99A7-59776BC79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4357688"/>
            <a:ext cx="1022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511 keV</a:t>
            </a:r>
          </a:p>
        </p:txBody>
      </p:sp>
      <p:sp>
        <p:nvSpPr>
          <p:cNvPr id="17472" name="Text Box 64">
            <a:extLst>
              <a:ext uri="{FF2B5EF4-FFF2-40B4-BE49-F238E27FC236}">
                <a16:creationId xmlns:a16="http://schemas.microsoft.com/office/drawing/2014/main" id="{6C5680C5-8113-495C-B0C6-9D1ED3E0F4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6491288"/>
            <a:ext cx="1022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511 keV</a:t>
            </a:r>
          </a:p>
        </p:txBody>
      </p:sp>
      <p:grpSp>
        <p:nvGrpSpPr>
          <p:cNvPr id="17473" name="Group 65">
            <a:extLst>
              <a:ext uri="{FF2B5EF4-FFF2-40B4-BE49-F238E27FC236}">
                <a16:creationId xmlns:a16="http://schemas.microsoft.com/office/drawing/2014/main" id="{219B3DD4-A6EF-48FA-BC85-7A90153D645C}"/>
              </a:ext>
            </a:extLst>
          </p:cNvPr>
          <p:cNvGrpSpPr>
            <a:grpSpLocks/>
          </p:cNvGrpSpPr>
          <p:nvPr/>
        </p:nvGrpSpPr>
        <p:grpSpPr bwMode="auto">
          <a:xfrm>
            <a:off x="5486400" y="4752975"/>
            <a:ext cx="317500" cy="241300"/>
            <a:chOff x="3456" y="3138"/>
            <a:chExt cx="200" cy="152"/>
          </a:xfrm>
        </p:grpSpPr>
        <p:sp>
          <p:nvSpPr>
            <p:cNvPr id="12374" name="Oval 66">
              <a:extLst>
                <a:ext uri="{FF2B5EF4-FFF2-40B4-BE49-F238E27FC236}">
                  <a16:creationId xmlns:a16="http://schemas.microsoft.com/office/drawing/2014/main" id="{AF549C87-9DDC-495C-A763-2FFFF9460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3186"/>
              <a:ext cx="104" cy="10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+</a:t>
              </a:r>
            </a:p>
          </p:txBody>
        </p:sp>
        <p:sp>
          <p:nvSpPr>
            <p:cNvPr id="12375" name="Oval 67">
              <a:extLst>
                <a:ext uri="{FF2B5EF4-FFF2-40B4-BE49-F238E27FC236}">
                  <a16:creationId xmlns:a16="http://schemas.microsoft.com/office/drawing/2014/main" id="{1D055308-2B71-4B51-93FB-917EB9DC4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2" y="3138"/>
              <a:ext cx="104" cy="1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/>
                <a:t>-</a:t>
              </a:r>
            </a:p>
          </p:txBody>
        </p:sp>
      </p:grpSp>
      <p:sp>
        <p:nvSpPr>
          <p:cNvPr id="17476" name="Line 68">
            <a:extLst>
              <a:ext uri="{FF2B5EF4-FFF2-40B4-BE49-F238E27FC236}">
                <a16:creationId xmlns:a16="http://schemas.microsoft.com/office/drawing/2014/main" id="{E92E1C76-E7F2-4FB3-91CD-783CADA2969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1200" y="5057775"/>
            <a:ext cx="152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77" name="Freeform 69">
            <a:extLst>
              <a:ext uri="{FF2B5EF4-FFF2-40B4-BE49-F238E27FC236}">
                <a16:creationId xmlns:a16="http://schemas.microsoft.com/office/drawing/2014/main" id="{AAEB8A85-5451-4CE0-9998-B0EC5426E66A}"/>
              </a:ext>
            </a:extLst>
          </p:cNvPr>
          <p:cNvSpPr>
            <a:spLocks/>
          </p:cNvSpPr>
          <p:nvPr/>
        </p:nvSpPr>
        <p:spPr bwMode="auto">
          <a:xfrm>
            <a:off x="5943600" y="5348288"/>
            <a:ext cx="533400" cy="533400"/>
          </a:xfrm>
          <a:custGeom>
            <a:avLst/>
            <a:gdLst>
              <a:gd name="T0" fmla="*/ 2147483647 w 216"/>
              <a:gd name="T1" fmla="*/ 0 h 259"/>
              <a:gd name="T2" fmla="*/ 2147483647 w 216"/>
              <a:gd name="T3" fmla="*/ 2147483647 h 259"/>
              <a:gd name="T4" fmla="*/ 2147483647 w 216"/>
              <a:gd name="T5" fmla="*/ 2147483647 h 259"/>
              <a:gd name="T6" fmla="*/ 0 w 216"/>
              <a:gd name="T7" fmla="*/ 2147483647 h 25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" h="259">
                <a:moveTo>
                  <a:pt x="210" y="0"/>
                </a:moveTo>
                <a:cubicBezTo>
                  <a:pt x="208" y="54"/>
                  <a:pt x="216" y="81"/>
                  <a:pt x="210" y="135"/>
                </a:cubicBezTo>
                <a:cubicBezTo>
                  <a:pt x="207" y="165"/>
                  <a:pt x="153" y="218"/>
                  <a:pt x="135" y="230"/>
                </a:cubicBezTo>
                <a:cubicBezTo>
                  <a:pt x="91" y="259"/>
                  <a:pt x="53" y="243"/>
                  <a:pt x="0" y="25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7478" name="Text Box 70">
            <a:extLst>
              <a:ext uri="{FF2B5EF4-FFF2-40B4-BE49-F238E27FC236}">
                <a16:creationId xmlns:a16="http://schemas.microsoft.com/office/drawing/2014/main" id="{652A3962-3633-4930-B50F-3364C2C56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729288"/>
            <a:ext cx="6572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180</a:t>
            </a:r>
            <a:r>
              <a:rPr lang="en-US" altLang="en-US">
                <a:sym typeface="Symbol" panose="05050102010706020507" pitchFamily="18" charset="2"/>
              </a:rPr>
              <a:t></a:t>
            </a:r>
          </a:p>
        </p:txBody>
      </p:sp>
      <p:sp>
        <p:nvSpPr>
          <p:cNvPr id="17479" name="Text Box 71">
            <a:extLst>
              <a:ext uri="{FF2B5EF4-FFF2-40B4-BE49-F238E27FC236}">
                <a16:creationId xmlns:a16="http://schemas.microsoft.com/office/drawing/2014/main" id="{9732AD6E-121E-42B3-B2CF-9F5EE57D7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4200" y="5334000"/>
            <a:ext cx="18859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electron-positron</a:t>
            </a:r>
          </a:p>
          <a:p>
            <a:pPr algn="ctr" eaLnBrk="1" hangingPunct="1"/>
            <a:r>
              <a:rPr lang="en-US" altLang="en-US"/>
              <a:t>annihilation</a:t>
            </a:r>
          </a:p>
        </p:txBody>
      </p:sp>
      <p:sp>
        <p:nvSpPr>
          <p:cNvPr id="12318" name="Rectangle 72">
            <a:extLst>
              <a:ext uri="{FF2B5EF4-FFF2-40B4-BE49-F238E27FC236}">
                <a16:creationId xmlns:a16="http://schemas.microsoft.com/office/drawing/2014/main" id="{3330401E-6834-4DEF-B21D-A29D32C3C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715000"/>
            <a:ext cx="449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7481" name="Text Box 73">
            <a:extLst>
              <a:ext uri="{FF2B5EF4-FFF2-40B4-BE49-F238E27FC236}">
                <a16:creationId xmlns:a16="http://schemas.microsoft.com/office/drawing/2014/main" id="{DD3B4FAF-3336-4E1D-AE99-A4A164BA1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8263" y="2159000"/>
            <a:ext cx="4197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Conservation of energy and momentum</a:t>
            </a:r>
          </a:p>
        </p:txBody>
      </p:sp>
      <p:sp>
        <p:nvSpPr>
          <p:cNvPr id="17482" name="Text Box 74">
            <a:extLst>
              <a:ext uri="{FF2B5EF4-FFF2-40B4-BE49-F238E27FC236}">
                <a16:creationId xmlns:a16="http://schemas.microsoft.com/office/drawing/2014/main" id="{C498306B-3204-48EB-851F-D8AC981C0E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2895600"/>
            <a:ext cx="212725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>
                <a:latin typeface="Symbol" panose="05050102010706020507" pitchFamily="18" charset="2"/>
              </a:rPr>
              <a:t>b</a:t>
            </a:r>
            <a:r>
              <a:rPr lang="en-US" altLang="en-US"/>
              <a:t>+ slows down through collisions with electrons </a:t>
            </a:r>
          </a:p>
        </p:txBody>
      </p:sp>
      <p:sp>
        <p:nvSpPr>
          <p:cNvPr id="17483" name="Oval 75">
            <a:extLst>
              <a:ext uri="{FF2B5EF4-FFF2-40B4-BE49-F238E27FC236}">
                <a16:creationId xmlns:a16="http://schemas.microsoft.com/office/drawing/2014/main" id="{05818A69-9C1D-4CA9-9748-D18423CB7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800" y="2576513"/>
            <a:ext cx="76200" cy="76200"/>
          </a:xfrm>
          <a:prstGeom prst="ellipse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17505" name="Group 97">
            <a:extLst>
              <a:ext uri="{FF2B5EF4-FFF2-40B4-BE49-F238E27FC236}">
                <a16:creationId xmlns:a16="http://schemas.microsoft.com/office/drawing/2014/main" id="{3B9BD930-50E7-424F-A4E2-AB73F0D093C3}"/>
              </a:ext>
            </a:extLst>
          </p:cNvPr>
          <p:cNvGrpSpPr>
            <a:grpSpLocks/>
          </p:cNvGrpSpPr>
          <p:nvPr/>
        </p:nvGrpSpPr>
        <p:grpSpPr bwMode="auto">
          <a:xfrm>
            <a:off x="2286000" y="3124200"/>
            <a:ext cx="563563" cy="563563"/>
            <a:chOff x="576" y="1536"/>
            <a:chExt cx="355" cy="355"/>
          </a:xfrm>
        </p:grpSpPr>
        <p:sp>
          <p:nvSpPr>
            <p:cNvPr id="12356" name="Oval 98">
              <a:extLst>
                <a:ext uri="{FF2B5EF4-FFF2-40B4-BE49-F238E27FC236}">
                  <a16:creationId xmlns:a16="http://schemas.microsoft.com/office/drawing/2014/main" id="{9AA46788-E930-4B86-A18B-ADB22AF45FC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8" y="1536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57" name="Oval 99">
              <a:extLst>
                <a:ext uri="{FF2B5EF4-FFF2-40B4-BE49-F238E27FC236}">
                  <a16:creationId xmlns:a16="http://schemas.microsoft.com/office/drawing/2014/main" id="{907F2128-3480-458C-A2C0-4A47E08F264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20" y="1776"/>
              <a:ext cx="115" cy="11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58" name="Oval 100">
              <a:extLst>
                <a:ext uri="{FF2B5EF4-FFF2-40B4-BE49-F238E27FC236}">
                  <a16:creationId xmlns:a16="http://schemas.microsoft.com/office/drawing/2014/main" id="{2176A940-871D-4583-A21E-4E49FE4A38A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16" y="1680"/>
              <a:ext cx="115" cy="11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59" name="Oval 101">
              <a:extLst>
                <a:ext uri="{FF2B5EF4-FFF2-40B4-BE49-F238E27FC236}">
                  <a16:creationId xmlns:a16="http://schemas.microsoft.com/office/drawing/2014/main" id="{D6346EA2-A359-4798-8206-074F337B16C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16" y="1632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0" name="Oval 102">
              <a:extLst>
                <a:ext uri="{FF2B5EF4-FFF2-40B4-BE49-F238E27FC236}">
                  <a16:creationId xmlns:a16="http://schemas.microsoft.com/office/drawing/2014/main" id="{67DA12F9-60A7-489C-BF8C-28EA5CAD47E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8" y="1584"/>
              <a:ext cx="115" cy="11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1" name="Oval 103">
              <a:extLst>
                <a:ext uri="{FF2B5EF4-FFF2-40B4-BE49-F238E27FC236}">
                  <a16:creationId xmlns:a16="http://schemas.microsoft.com/office/drawing/2014/main" id="{D257A670-B871-4FB2-A873-7F67734040F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8" y="1728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2" name="Oval 104">
              <a:extLst>
                <a:ext uri="{FF2B5EF4-FFF2-40B4-BE49-F238E27FC236}">
                  <a16:creationId xmlns:a16="http://schemas.microsoft.com/office/drawing/2014/main" id="{48390B02-D279-4C11-A2F2-B00A43895AB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8" y="1680"/>
              <a:ext cx="115" cy="11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3" name="Oval 105">
              <a:extLst>
                <a:ext uri="{FF2B5EF4-FFF2-40B4-BE49-F238E27FC236}">
                  <a16:creationId xmlns:a16="http://schemas.microsoft.com/office/drawing/2014/main" id="{2D569199-53F7-4437-8CD2-33330FAC0BA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20" y="1632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4" name="Oval 106">
              <a:extLst>
                <a:ext uri="{FF2B5EF4-FFF2-40B4-BE49-F238E27FC236}">
                  <a16:creationId xmlns:a16="http://schemas.microsoft.com/office/drawing/2014/main" id="{2C9F8051-110A-4667-BC6C-A6421927EDB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2" y="1536"/>
              <a:ext cx="115" cy="11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5" name="Oval 107">
              <a:extLst>
                <a:ext uri="{FF2B5EF4-FFF2-40B4-BE49-F238E27FC236}">
                  <a16:creationId xmlns:a16="http://schemas.microsoft.com/office/drawing/2014/main" id="{E6BC7B37-5F6F-4126-B9AA-25DAF72720A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2" y="1584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6" name="Oval 108">
              <a:extLst>
                <a:ext uri="{FF2B5EF4-FFF2-40B4-BE49-F238E27FC236}">
                  <a16:creationId xmlns:a16="http://schemas.microsoft.com/office/drawing/2014/main" id="{0D41332C-22C6-4047-9A6E-AB6312C280A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76" y="1584"/>
              <a:ext cx="115" cy="11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7" name="Oval 109">
              <a:extLst>
                <a:ext uri="{FF2B5EF4-FFF2-40B4-BE49-F238E27FC236}">
                  <a16:creationId xmlns:a16="http://schemas.microsoft.com/office/drawing/2014/main" id="{6050D1D9-09DB-4522-A104-A415C4C7ACD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8" y="1632"/>
              <a:ext cx="115" cy="11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8" name="Oval 110">
              <a:extLst>
                <a:ext uri="{FF2B5EF4-FFF2-40B4-BE49-F238E27FC236}">
                  <a16:creationId xmlns:a16="http://schemas.microsoft.com/office/drawing/2014/main" id="{7354BAF7-FBAB-4292-8E85-C2C0DC727E6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76" y="1680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69" name="Oval 111">
              <a:extLst>
                <a:ext uri="{FF2B5EF4-FFF2-40B4-BE49-F238E27FC236}">
                  <a16:creationId xmlns:a16="http://schemas.microsoft.com/office/drawing/2014/main" id="{B31A5BA5-E10D-484D-B7B0-EE86C39EC67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20" y="1584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70" name="Oval 112">
              <a:extLst>
                <a:ext uri="{FF2B5EF4-FFF2-40B4-BE49-F238E27FC236}">
                  <a16:creationId xmlns:a16="http://schemas.microsoft.com/office/drawing/2014/main" id="{4B2D8288-904B-43E9-80D7-D0563371348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44" y="1762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71" name="Oval 113">
              <a:extLst>
                <a:ext uri="{FF2B5EF4-FFF2-40B4-BE49-F238E27FC236}">
                  <a16:creationId xmlns:a16="http://schemas.microsoft.com/office/drawing/2014/main" id="{4E4EA0E2-5393-45C7-97DC-025AAF8358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68" y="1680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72" name="Oval 114">
              <a:extLst>
                <a:ext uri="{FF2B5EF4-FFF2-40B4-BE49-F238E27FC236}">
                  <a16:creationId xmlns:a16="http://schemas.microsoft.com/office/drawing/2014/main" id="{7E4F270B-F5FD-481C-BDBC-83409A42505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2" y="1680"/>
              <a:ext cx="115" cy="11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73" name="Oval 115">
              <a:extLst>
                <a:ext uri="{FF2B5EF4-FFF2-40B4-BE49-F238E27FC236}">
                  <a16:creationId xmlns:a16="http://schemas.microsoft.com/office/drawing/2014/main" id="{9D87761C-C7E5-40FC-8ED5-F83AE6B98BF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2" y="1632"/>
              <a:ext cx="115" cy="115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pSp>
        <p:nvGrpSpPr>
          <p:cNvPr id="12323" name="Group 130">
            <a:extLst>
              <a:ext uri="{FF2B5EF4-FFF2-40B4-BE49-F238E27FC236}">
                <a16:creationId xmlns:a16="http://schemas.microsoft.com/office/drawing/2014/main" id="{AF669FFE-83E6-4D9D-A8A1-36135CBDED9D}"/>
              </a:ext>
            </a:extLst>
          </p:cNvPr>
          <p:cNvGrpSpPr>
            <a:grpSpLocks/>
          </p:cNvGrpSpPr>
          <p:nvPr/>
        </p:nvGrpSpPr>
        <p:grpSpPr bwMode="auto">
          <a:xfrm>
            <a:off x="742950" y="2286000"/>
            <a:ext cx="833438" cy="800100"/>
            <a:chOff x="468" y="1440"/>
            <a:chExt cx="525" cy="504"/>
          </a:xfrm>
        </p:grpSpPr>
        <p:grpSp>
          <p:nvGrpSpPr>
            <p:cNvPr id="12325" name="Group 96">
              <a:extLst>
                <a:ext uri="{FF2B5EF4-FFF2-40B4-BE49-F238E27FC236}">
                  <a16:creationId xmlns:a16="http://schemas.microsoft.com/office/drawing/2014/main" id="{5BE47101-A8B7-4C10-8BDF-77FE93AA07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" y="1512"/>
              <a:ext cx="355" cy="355"/>
              <a:chOff x="576" y="1536"/>
              <a:chExt cx="355" cy="355"/>
            </a:xfrm>
          </p:grpSpPr>
          <p:sp>
            <p:nvSpPr>
              <p:cNvPr id="12338" name="Oval 19">
                <a:extLst>
                  <a:ext uri="{FF2B5EF4-FFF2-40B4-BE49-F238E27FC236}">
                    <a16:creationId xmlns:a16="http://schemas.microsoft.com/office/drawing/2014/main" id="{F358C0A2-7BC5-41A3-A105-32A7612B3C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8" y="1536"/>
                <a:ext cx="115" cy="11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39" name="Oval 10">
                <a:extLst>
                  <a:ext uri="{FF2B5EF4-FFF2-40B4-BE49-F238E27FC236}">
                    <a16:creationId xmlns:a16="http://schemas.microsoft.com/office/drawing/2014/main" id="{44EEDCBE-59FE-45EB-BE54-70AAA7856E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20" y="1776"/>
                <a:ext cx="115" cy="11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0" name="Oval 5">
                <a:extLst>
                  <a:ext uri="{FF2B5EF4-FFF2-40B4-BE49-F238E27FC236}">
                    <a16:creationId xmlns:a16="http://schemas.microsoft.com/office/drawing/2014/main" id="{B8702C64-2997-42EC-9F3D-0588B9207D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6" y="1680"/>
                <a:ext cx="115" cy="11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1" name="Oval 17">
                <a:extLst>
                  <a:ext uri="{FF2B5EF4-FFF2-40B4-BE49-F238E27FC236}">
                    <a16:creationId xmlns:a16="http://schemas.microsoft.com/office/drawing/2014/main" id="{2DE4EC25-6F93-4533-8C6B-1644C412FF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16" y="1632"/>
                <a:ext cx="115" cy="11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2" name="Oval 18">
                <a:extLst>
                  <a:ext uri="{FF2B5EF4-FFF2-40B4-BE49-F238E27FC236}">
                    <a16:creationId xmlns:a16="http://schemas.microsoft.com/office/drawing/2014/main" id="{982999BF-DE14-47EE-84D5-C1D31D93D0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8" y="1584"/>
                <a:ext cx="115" cy="11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3" name="Oval 15">
                <a:extLst>
                  <a:ext uri="{FF2B5EF4-FFF2-40B4-BE49-F238E27FC236}">
                    <a16:creationId xmlns:a16="http://schemas.microsoft.com/office/drawing/2014/main" id="{98D92558-D751-4E08-9DE1-F7BA5A6700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8" y="1728"/>
                <a:ext cx="115" cy="11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4" name="Oval 21">
                <a:extLst>
                  <a:ext uri="{FF2B5EF4-FFF2-40B4-BE49-F238E27FC236}">
                    <a16:creationId xmlns:a16="http://schemas.microsoft.com/office/drawing/2014/main" id="{2F748AFC-22FC-41F5-8308-C6F9962B12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8" y="1680"/>
                <a:ext cx="115" cy="11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5" name="Oval 12">
                <a:extLst>
                  <a:ext uri="{FF2B5EF4-FFF2-40B4-BE49-F238E27FC236}">
                    <a16:creationId xmlns:a16="http://schemas.microsoft.com/office/drawing/2014/main" id="{C2C252E1-EE84-432F-9BBE-9042195F5F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20" y="1632"/>
                <a:ext cx="115" cy="11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6" name="Oval 7">
                <a:extLst>
                  <a:ext uri="{FF2B5EF4-FFF2-40B4-BE49-F238E27FC236}">
                    <a16:creationId xmlns:a16="http://schemas.microsoft.com/office/drawing/2014/main" id="{B2C95079-A34E-434C-B79F-1E467DA92D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2" y="1536"/>
                <a:ext cx="115" cy="11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7" name="Oval 8">
                <a:extLst>
                  <a:ext uri="{FF2B5EF4-FFF2-40B4-BE49-F238E27FC236}">
                    <a16:creationId xmlns:a16="http://schemas.microsoft.com/office/drawing/2014/main" id="{410DDBE2-282D-44E5-94C1-E7F8A6906F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2" y="1584"/>
                <a:ext cx="115" cy="11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8" name="Oval 9">
                <a:extLst>
                  <a:ext uri="{FF2B5EF4-FFF2-40B4-BE49-F238E27FC236}">
                    <a16:creationId xmlns:a16="http://schemas.microsoft.com/office/drawing/2014/main" id="{A7349635-9A4C-49CD-B169-134D7EDA8F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6" y="1584"/>
                <a:ext cx="115" cy="11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49" name="Oval 11">
                <a:extLst>
                  <a:ext uri="{FF2B5EF4-FFF2-40B4-BE49-F238E27FC236}">
                    <a16:creationId xmlns:a16="http://schemas.microsoft.com/office/drawing/2014/main" id="{4AF76A4D-2C74-44CA-B9ED-3C77B319FE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8" y="1632"/>
                <a:ext cx="115" cy="11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50" name="Oval 14">
                <a:extLst>
                  <a:ext uri="{FF2B5EF4-FFF2-40B4-BE49-F238E27FC236}">
                    <a16:creationId xmlns:a16="http://schemas.microsoft.com/office/drawing/2014/main" id="{2E7EF15F-A1E1-46CA-B68C-583B5AF056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76" y="1680"/>
                <a:ext cx="115" cy="11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51" name="Oval 16">
                <a:extLst>
                  <a:ext uri="{FF2B5EF4-FFF2-40B4-BE49-F238E27FC236}">
                    <a16:creationId xmlns:a16="http://schemas.microsoft.com/office/drawing/2014/main" id="{1EAF9AF7-B052-4F9C-8942-8046AC86BE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20" y="1584"/>
                <a:ext cx="115" cy="11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52" name="Oval 20">
                <a:extLst>
                  <a:ext uri="{FF2B5EF4-FFF2-40B4-BE49-F238E27FC236}">
                    <a16:creationId xmlns:a16="http://schemas.microsoft.com/office/drawing/2014/main" id="{8E0A7109-FBDA-4116-85B4-1BF2CD405A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44" y="1762"/>
                <a:ext cx="115" cy="11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53" name="Oval 4">
                <a:extLst>
                  <a:ext uri="{FF2B5EF4-FFF2-40B4-BE49-F238E27FC236}">
                    <a16:creationId xmlns:a16="http://schemas.microsoft.com/office/drawing/2014/main" id="{1A8B0863-F2C2-46C3-96CD-2E2A179A8B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768" y="1680"/>
                <a:ext cx="115" cy="11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54" name="Oval 6">
                <a:extLst>
                  <a:ext uri="{FF2B5EF4-FFF2-40B4-BE49-F238E27FC236}">
                    <a16:creationId xmlns:a16="http://schemas.microsoft.com/office/drawing/2014/main" id="{FB1A1EFC-8D57-4EC6-9A34-0C6A17B6AF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2" y="1680"/>
                <a:ext cx="115" cy="11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2355" name="Oval 13">
                <a:extLst>
                  <a:ext uri="{FF2B5EF4-FFF2-40B4-BE49-F238E27FC236}">
                    <a16:creationId xmlns:a16="http://schemas.microsoft.com/office/drawing/2014/main" id="{7C341C3A-D3DC-4656-9BE7-D7C6FDC662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672" y="1632"/>
                <a:ext cx="115" cy="115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12326" name="Group 127">
              <a:extLst>
                <a:ext uri="{FF2B5EF4-FFF2-40B4-BE49-F238E27FC236}">
                  <a16:creationId xmlns:a16="http://schemas.microsoft.com/office/drawing/2014/main" id="{DB9D9F97-66FC-44D8-84F0-BF40FC939F1F}"/>
                </a:ext>
              </a:extLst>
            </p:cNvPr>
            <p:cNvGrpSpPr>
              <a:grpSpLocks/>
            </p:cNvGrpSpPr>
            <p:nvPr/>
          </p:nvGrpSpPr>
          <p:grpSpPr bwMode="auto">
            <a:xfrm rot="448262">
              <a:off x="792" y="1440"/>
              <a:ext cx="201" cy="168"/>
              <a:chOff x="774" y="1416"/>
              <a:chExt cx="201" cy="168"/>
            </a:xfrm>
          </p:grpSpPr>
          <p:sp>
            <p:nvSpPr>
              <p:cNvPr id="12335" name="Freeform 117">
                <a:extLst>
                  <a:ext uri="{FF2B5EF4-FFF2-40B4-BE49-F238E27FC236}">
                    <a16:creationId xmlns:a16="http://schemas.microsoft.com/office/drawing/2014/main" id="{526BACFD-1D75-48C1-8F7A-CC3A05F630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4" y="1464"/>
                <a:ext cx="165" cy="120"/>
              </a:xfrm>
              <a:custGeom>
                <a:avLst/>
                <a:gdLst>
                  <a:gd name="T0" fmla="*/ 0 w 165"/>
                  <a:gd name="T1" fmla="*/ 2 h 120"/>
                  <a:gd name="T2" fmla="*/ 110 w 165"/>
                  <a:gd name="T3" fmla="*/ 20 h 120"/>
                  <a:gd name="T4" fmla="*/ 165 w 165"/>
                  <a:gd name="T5" fmla="*/ 120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5" h="120">
                    <a:moveTo>
                      <a:pt x="0" y="2"/>
                    </a:moveTo>
                    <a:cubicBezTo>
                      <a:pt x="18" y="5"/>
                      <a:pt x="82" y="0"/>
                      <a:pt x="110" y="20"/>
                    </a:cubicBezTo>
                    <a:cubicBezTo>
                      <a:pt x="138" y="40"/>
                      <a:pt x="154" y="99"/>
                      <a:pt x="165" y="12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2336" name="Freeform 118">
                <a:extLst>
                  <a:ext uri="{FF2B5EF4-FFF2-40B4-BE49-F238E27FC236}">
                    <a16:creationId xmlns:a16="http://schemas.microsoft.com/office/drawing/2014/main" id="{44132EA0-9D71-4A81-95CF-164A97AF2F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2" y="1440"/>
                <a:ext cx="165" cy="120"/>
              </a:xfrm>
              <a:custGeom>
                <a:avLst/>
                <a:gdLst>
                  <a:gd name="T0" fmla="*/ 0 w 165"/>
                  <a:gd name="T1" fmla="*/ 2 h 120"/>
                  <a:gd name="T2" fmla="*/ 110 w 165"/>
                  <a:gd name="T3" fmla="*/ 20 h 120"/>
                  <a:gd name="T4" fmla="*/ 165 w 165"/>
                  <a:gd name="T5" fmla="*/ 120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5" h="120">
                    <a:moveTo>
                      <a:pt x="0" y="2"/>
                    </a:moveTo>
                    <a:cubicBezTo>
                      <a:pt x="18" y="5"/>
                      <a:pt x="82" y="0"/>
                      <a:pt x="110" y="20"/>
                    </a:cubicBezTo>
                    <a:cubicBezTo>
                      <a:pt x="138" y="40"/>
                      <a:pt x="154" y="99"/>
                      <a:pt x="165" y="12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2337" name="Freeform 119">
                <a:extLst>
                  <a:ext uri="{FF2B5EF4-FFF2-40B4-BE49-F238E27FC236}">
                    <a16:creationId xmlns:a16="http://schemas.microsoft.com/office/drawing/2014/main" id="{B0D2DC99-DF8C-48A6-8487-53F5D0E799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" y="1416"/>
                <a:ext cx="165" cy="120"/>
              </a:xfrm>
              <a:custGeom>
                <a:avLst/>
                <a:gdLst>
                  <a:gd name="T0" fmla="*/ 0 w 165"/>
                  <a:gd name="T1" fmla="*/ 2 h 120"/>
                  <a:gd name="T2" fmla="*/ 110 w 165"/>
                  <a:gd name="T3" fmla="*/ 20 h 120"/>
                  <a:gd name="T4" fmla="*/ 165 w 165"/>
                  <a:gd name="T5" fmla="*/ 120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5" h="120">
                    <a:moveTo>
                      <a:pt x="0" y="2"/>
                    </a:moveTo>
                    <a:cubicBezTo>
                      <a:pt x="18" y="5"/>
                      <a:pt x="82" y="0"/>
                      <a:pt x="110" y="20"/>
                    </a:cubicBezTo>
                    <a:cubicBezTo>
                      <a:pt x="138" y="40"/>
                      <a:pt x="154" y="99"/>
                      <a:pt x="165" y="12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12327" name="Group 126">
              <a:extLst>
                <a:ext uri="{FF2B5EF4-FFF2-40B4-BE49-F238E27FC236}">
                  <a16:creationId xmlns:a16="http://schemas.microsoft.com/office/drawing/2014/main" id="{15742B89-DF66-4D1A-B8CF-00647A31E4A8}"/>
                </a:ext>
              </a:extLst>
            </p:cNvPr>
            <p:cNvGrpSpPr>
              <a:grpSpLocks/>
            </p:cNvGrpSpPr>
            <p:nvPr/>
          </p:nvGrpSpPr>
          <p:grpSpPr bwMode="auto">
            <a:xfrm rot="-798103">
              <a:off x="546" y="1788"/>
              <a:ext cx="201" cy="156"/>
              <a:chOff x="492" y="1776"/>
              <a:chExt cx="201" cy="156"/>
            </a:xfrm>
          </p:grpSpPr>
          <p:sp>
            <p:nvSpPr>
              <p:cNvPr id="12332" name="Freeform 120">
                <a:extLst>
                  <a:ext uri="{FF2B5EF4-FFF2-40B4-BE49-F238E27FC236}">
                    <a16:creationId xmlns:a16="http://schemas.microsoft.com/office/drawing/2014/main" id="{BDABC6C7-4536-402E-9E36-395359DEF0B8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452070">
                <a:off x="528" y="1776"/>
                <a:ext cx="165" cy="120"/>
              </a:xfrm>
              <a:custGeom>
                <a:avLst/>
                <a:gdLst>
                  <a:gd name="T0" fmla="*/ 0 w 165"/>
                  <a:gd name="T1" fmla="*/ 2 h 120"/>
                  <a:gd name="T2" fmla="*/ 110 w 165"/>
                  <a:gd name="T3" fmla="*/ 20 h 120"/>
                  <a:gd name="T4" fmla="*/ 165 w 165"/>
                  <a:gd name="T5" fmla="*/ 120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5" h="120">
                    <a:moveTo>
                      <a:pt x="0" y="2"/>
                    </a:moveTo>
                    <a:cubicBezTo>
                      <a:pt x="18" y="5"/>
                      <a:pt x="82" y="0"/>
                      <a:pt x="110" y="20"/>
                    </a:cubicBezTo>
                    <a:cubicBezTo>
                      <a:pt x="138" y="40"/>
                      <a:pt x="154" y="99"/>
                      <a:pt x="165" y="12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2333" name="Freeform 121">
                <a:extLst>
                  <a:ext uri="{FF2B5EF4-FFF2-40B4-BE49-F238E27FC236}">
                    <a16:creationId xmlns:a16="http://schemas.microsoft.com/office/drawing/2014/main" id="{AD271DF7-EE67-44AC-8FD3-0EE8633B1233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452070">
                <a:off x="510" y="1794"/>
                <a:ext cx="165" cy="120"/>
              </a:xfrm>
              <a:custGeom>
                <a:avLst/>
                <a:gdLst>
                  <a:gd name="T0" fmla="*/ 0 w 165"/>
                  <a:gd name="T1" fmla="*/ 2 h 120"/>
                  <a:gd name="T2" fmla="*/ 110 w 165"/>
                  <a:gd name="T3" fmla="*/ 20 h 120"/>
                  <a:gd name="T4" fmla="*/ 165 w 165"/>
                  <a:gd name="T5" fmla="*/ 120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5" h="120">
                    <a:moveTo>
                      <a:pt x="0" y="2"/>
                    </a:moveTo>
                    <a:cubicBezTo>
                      <a:pt x="18" y="5"/>
                      <a:pt x="82" y="0"/>
                      <a:pt x="110" y="20"/>
                    </a:cubicBezTo>
                    <a:cubicBezTo>
                      <a:pt x="138" y="40"/>
                      <a:pt x="154" y="99"/>
                      <a:pt x="165" y="12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2334" name="Freeform 122">
                <a:extLst>
                  <a:ext uri="{FF2B5EF4-FFF2-40B4-BE49-F238E27FC236}">
                    <a16:creationId xmlns:a16="http://schemas.microsoft.com/office/drawing/2014/main" id="{18C0718E-E77C-4EA7-A793-F1B97AC8EB2E}"/>
                  </a:ext>
                </a:extLst>
              </p:cNvPr>
              <p:cNvSpPr>
                <a:spLocks/>
              </p:cNvSpPr>
              <p:nvPr/>
            </p:nvSpPr>
            <p:spPr bwMode="auto">
              <a:xfrm rot="-10452070">
                <a:off x="492" y="1812"/>
                <a:ext cx="165" cy="120"/>
              </a:xfrm>
              <a:custGeom>
                <a:avLst/>
                <a:gdLst>
                  <a:gd name="T0" fmla="*/ 0 w 165"/>
                  <a:gd name="T1" fmla="*/ 2 h 120"/>
                  <a:gd name="T2" fmla="*/ 110 w 165"/>
                  <a:gd name="T3" fmla="*/ 20 h 120"/>
                  <a:gd name="T4" fmla="*/ 165 w 165"/>
                  <a:gd name="T5" fmla="*/ 120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5" h="120">
                    <a:moveTo>
                      <a:pt x="0" y="2"/>
                    </a:moveTo>
                    <a:cubicBezTo>
                      <a:pt x="18" y="5"/>
                      <a:pt x="82" y="0"/>
                      <a:pt x="110" y="20"/>
                    </a:cubicBezTo>
                    <a:cubicBezTo>
                      <a:pt x="138" y="40"/>
                      <a:pt x="154" y="99"/>
                      <a:pt x="165" y="12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  <p:grpSp>
          <p:nvGrpSpPr>
            <p:cNvPr id="12328" name="Group 129">
              <a:extLst>
                <a:ext uri="{FF2B5EF4-FFF2-40B4-BE49-F238E27FC236}">
                  <a16:creationId xmlns:a16="http://schemas.microsoft.com/office/drawing/2014/main" id="{C3E5FD44-1513-4C60-AF6C-A49CA00BD5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" y="1470"/>
              <a:ext cx="156" cy="195"/>
              <a:chOff x="468" y="1428"/>
              <a:chExt cx="156" cy="195"/>
            </a:xfrm>
          </p:grpSpPr>
          <p:sp>
            <p:nvSpPr>
              <p:cNvPr id="12329" name="Freeform 123">
                <a:extLst>
                  <a:ext uri="{FF2B5EF4-FFF2-40B4-BE49-F238E27FC236}">
                    <a16:creationId xmlns:a16="http://schemas.microsoft.com/office/drawing/2014/main" id="{D56CCC79-283A-4611-93A1-E1C56409515F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481" y="1481"/>
                <a:ext cx="165" cy="120"/>
              </a:xfrm>
              <a:custGeom>
                <a:avLst/>
                <a:gdLst>
                  <a:gd name="T0" fmla="*/ 0 w 165"/>
                  <a:gd name="T1" fmla="*/ 2 h 120"/>
                  <a:gd name="T2" fmla="*/ 110 w 165"/>
                  <a:gd name="T3" fmla="*/ 20 h 120"/>
                  <a:gd name="T4" fmla="*/ 165 w 165"/>
                  <a:gd name="T5" fmla="*/ 120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5" h="120">
                    <a:moveTo>
                      <a:pt x="0" y="2"/>
                    </a:moveTo>
                    <a:cubicBezTo>
                      <a:pt x="18" y="5"/>
                      <a:pt x="82" y="0"/>
                      <a:pt x="110" y="20"/>
                    </a:cubicBezTo>
                    <a:cubicBezTo>
                      <a:pt x="138" y="40"/>
                      <a:pt x="154" y="99"/>
                      <a:pt x="165" y="12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2330" name="Freeform 124">
                <a:extLst>
                  <a:ext uri="{FF2B5EF4-FFF2-40B4-BE49-F238E27FC236}">
                    <a16:creationId xmlns:a16="http://schemas.microsoft.com/office/drawing/2014/main" id="{AAC82E1B-8FD0-4D36-9B8A-AF82DF417455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463" y="1469"/>
                <a:ext cx="165" cy="120"/>
              </a:xfrm>
              <a:custGeom>
                <a:avLst/>
                <a:gdLst>
                  <a:gd name="T0" fmla="*/ 0 w 165"/>
                  <a:gd name="T1" fmla="*/ 2 h 120"/>
                  <a:gd name="T2" fmla="*/ 110 w 165"/>
                  <a:gd name="T3" fmla="*/ 20 h 120"/>
                  <a:gd name="T4" fmla="*/ 165 w 165"/>
                  <a:gd name="T5" fmla="*/ 120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5" h="120">
                    <a:moveTo>
                      <a:pt x="0" y="2"/>
                    </a:moveTo>
                    <a:cubicBezTo>
                      <a:pt x="18" y="5"/>
                      <a:pt x="82" y="0"/>
                      <a:pt x="110" y="20"/>
                    </a:cubicBezTo>
                    <a:cubicBezTo>
                      <a:pt x="138" y="40"/>
                      <a:pt x="154" y="99"/>
                      <a:pt x="165" y="12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  <p:sp>
            <p:nvSpPr>
              <p:cNvPr id="12331" name="Freeform 125">
                <a:extLst>
                  <a:ext uri="{FF2B5EF4-FFF2-40B4-BE49-F238E27FC236}">
                    <a16:creationId xmlns:a16="http://schemas.microsoft.com/office/drawing/2014/main" id="{90581361-6B35-48FE-A22B-1C592257FB27}"/>
                  </a:ext>
                </a:extLst>
              </p:cNvPr>
              <p:cNvSpPr>
                <a:spLocks/>
              </p:cNvSpPr>
              <p:nvPr/>
            </p:nvSpPr>
            <p:spPr bwMode="auto">
              <a:xfrm rot="-5400000">
                <a:off x="445" y="1451"/>
                <a:ext cx="165" cy="120"/>
              </a:xfrm>
              <a:custGeom>
                <a:avLst/>
                <a:gdLst>
                  <a:gd name="T0" fmla="*/ 0 w 165"/>
                  <a:gd name="T1" fmla="*/ 2 h 120"/>
                  <a:gd name="T2" fmla="*/ 110 w 165"/>
                  <a:gd name="T3" fmla="*/ 20 h 120"/>
                  <a:gd name="T4" fmla="*/ 165 w 165"/>
                  <a:gd name="T5" fmla="*/ 120 h 12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5" h="120">
                    <a:moveTo>
                      <a:pt x="0" y="2"/>
                    </a:moveTo>
                    <a:cubicBezTo>
                      <a:pt x="18" y="5"/>
                      <a:pt x="82" y="0"/>
                      <a:pt x="110" y="20"/>
                    </a:cubicBezTo>
                    <a:cubicBezTo>
                      <a:pt x="138" y="40"/>
                      <a:pt x="154" y="99"/>
                      <a:pt x="165" y="120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CA"/>
              </a:p>
            </p:txBody>
          </p:sp>
        </p:grpSp>
      </p:grpSp>
      <p:sp>
        <p:nvSpPr>
          <p:cNvPr id="12324" name="TextBox 1">
            <a:extLst>
              <a:ext uri="{FF2B5EF4-FFF2-40B4-BE49-F238E27FC236}">
                <a16:creationId xmlns:a16="http://schemas.microsoft.com/office/drawing/2014/main" id="{B88FE744-2105-4ADF-9B49-A350C9A8E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175" y="6519863"/>
            <a:ext cx="50847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/>
              <a:t>* </a:t>
            </a:r>
            <a:r>
              <a:rPr lang="en-US" altLang="en-US" sz="1600" baseline="30000"/>
              <a:t>18</a:t>
            </a:r>
            <a:r>
              <a:rPr lang="en-US" altLang="en-US" sz="1600"/>
              <a:t>F  is an isotope of the stable, natural fluorine </a:t>
            </a:r>
            <a:r>
              <a:rPr lang="en-US" altLang="en-US" sz="1600" baseline="30000"/>
              <a:t>19</a:t>
            </a:r>
            <a:r>
              <a:rPr lang="en-US" altLang="en-US" sz="1600" baseline="-25000"/>
              <a:t>9</a:t>
            </a:r>
            <a:r>
              <a:rPr lang="en-US" altLang="en-US" sz="1600"/>
              <a:t>F</a:t>
            </a:r>
            <a:r>
              <a:rPr lang="en-US" altLang="en-US" sz="1600" baseline="-25000"/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7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3" dur="500"/>
                                        <p:tgtEl>
                                          <p:spTgt spid="17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6" dur="500"/>
                                        <p:tgtEl>
                                          <p:spTgt spid="1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9" dur="50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52" dur="500"/>
                                        <p:tgtEl>
                                          <p:spTgt spid="1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9" grpId="0"/>
      <p:bldP spid="17452" grpId="0" animBg="1"/>
      <p:bldP spid="17454" grpId="0"/>
      <p:bldP spid="17456" grpId="0"/>
      <p:bldP spid="17458" grpId="0" animBg="1"/>
      <p:bldP spid="17459" grpId="0" animBg="1"/>
      <p:bldP spid="17464" grpId="0"/>
      <p:bldP spid="17465" grpId="0" animBg="1"/>
      <p:bldP spid="17471" grpId="0"/>
      <p:bldP spid="17472" grpId="0"/>
      <p:bldP spid="17478" grpId="0"/>
      <p:bldP spid="17479" grpId="0"/>
      <p:bldP spid="17481" grpId="0"/>
      <p:bldP spid="17482" grpId="0"/>
      <p:bldP spid="1748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C86D37A7-2316-49B0-9907-4D09DA58B0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 lIns="90414" tIns="44414" rIns="90414" bIns="44414"/>
          <a:lstStyle/>
          <a:p>
            <a:pPr eaLnBrk="1" hangingPunct="1"/>
            <a:r>
              <a:rPr lang="en-US" altLang="en-US" sz="4000">
                <a:solidFill>
                  <a:srgbClr val="C00000"/>
                </a:solidFill>
              </a:rPr>
              <a:t>PET System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70113E6B-4917-4C13-9576-2C43F25A02E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33350" y="1112838"/>
            <a:ext cx="5314950" cy="5410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en-US" sz="2400"/>
              <a:t>The back-to-back photons produced in e</a:t>
            </a:r>
            <a:r>
              <a:rPr lang="en-US" altLang="en-US" sz="2400" baseline="30000"/>
              <a:t>+</a:t>
            </a:r>
            <a:r>
              <a:rPr lang="en-US" altLang="en-US" sz="2400"/>
              <a:t>-e</a:t>
            </a:r>
            <a:r>
              <a:rPr lang="en-US" altLang="en-US" sz="2400" baseline="30000"/>
              <a:t>-</a:t>
            </a:r>
            <a:r>
              <a:rPr lang="en-US" altLang="en-US" sz="2400"/>
              <a:t> annihilation are detected using rings of detectors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2400"/>
              <a:t>The origin of the photons lies 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altLang="en-US" sz="2400"/>
              <a:t>	on the line connecting the two detectors, called Line of Response (LOR)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2400">
                <a:solidFill>
                  <a:srgbClr val="0070C0"/>
                </a:solidFill>
              </a:rPr>
              <a:t>An event is called coincidence when two photons are detected within a set time window (6-24 ns)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en-US" sz="2400"/>
              <a:t>The recorded coincidence events make the image data</a:t>
            </a: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31CD22BB-958B-4E6C-B5F0-F4DC7ECCE2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525" y="11795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US" altLang="en-US"/>
          </a:p>
        </p:txBody>
      </p:sp>
      <p:grpSp>
        <p:nvGrpSpPr>
          <p:cNvPr id="13317" name="Group 32">
            <a:extLst>
              <a:ext uri="{FF2B5EF4-FFF2-40B4-BE49-F238E27FC236}">
                <a16:creationId xmlns:a16="http://schemas.microsoft.com/office/drawing/2014/main" id="{494275A6-99C5-4BBB-8366-4A270A81448B}"/>
              </a:ext>
            </a:extLst>
          </p:cNvPr>
          <p:cNvGrpSpPr>
            <a:grpSpLocks/>
          </p:cNvGrpSpPr>
          <p:nvPr/>
        </p:nvGrpSpPr>
        <p:grpSpPr bwMode="auto">
          <a:xfrm>
            <a:off x="4997450" y="1981200"/>
            <a:ext cx="4146550" cy="3124200"/>
            <a:chOff x="3148" y="1248"/>
            <a:chExt cx="2612" cy="1968"/>
          </a:xfrm>
        </p:grpSpPr>
        <p:sp>
          <p:nvSpPr>
            <p:cNvPr id="13320" name="Oval 5">
              <a:extLst>
                <a:ext uri="{FF2B5EF4-FFF2-40B4-BE49-F238E27FC236}">
                  <a16:creationId xmlns:a16="http://schemas.microsoft.com/office/drawing/2014/main" id="{F706A22B-DF0B-46C6-810E-741BDEA72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8" y="1248"/>
              <a:ext cx="1641" cy="1643"/>
            </a:xfrm>
            <a:prstGeom prst="ellipse">
              <a:avLst/>
            </a:prstGeom>
            <a:solidFill>
              <a:srgbClr val="717171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4664" tIns="42332" rIns="84664" bIns="42332" anchor="ctr"/>
            <a:lstStyle>
              <a:lvl1pPr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CA" altLang="en-US" sz="2400" b="1">
                <a:latin typeface="Times" panose="02020603050405020304" pitchFamily="18" charset="0"/>
              </a:endParaRPr>
            </a:p>
          </p:txBody>
        </p:sp>
        <p:sp>
          <p:nvSpPr>
            <p:cNvPr id="13321" name="Line 6">
              <a:extLst>
                <a:ext uri="{FF2B5EF4-FFF2-40B4-BE49-F238E27FC236}">
                  <a16:creationId xmlns:a16="http://schemas.microsoft.com/office/drawing/2014/main" id="{A4B795C5-C116-4D4B-B8B2-31346F28684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39" y="1248"/>
              <a:ext cx="0" cy="163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22" name="Line 7">
              <a:extLst>
                <a:ext uri="{FF2B5EF4-FFF2-40B4-BE49-F238E27FC236}">
                  <a16:creationId xmlns:a16="http://schemas.microsoft.com/office/drawing/2014/main" id="{D575C40F-BB24-400E-A1B1-1D93DC0266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08" y="2054"/>
              <a:ext cx="1652" cy="1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23" name="Line 8">
              <a:extLst>
                <a:ext uri="{FF2B5EF4-FFF2-40B4-BE49-F238E27FC236}">
                  <a16:creationId xmlns:a16="http://schemas.microsoft.com/office/drawing/2014/main" id="{18D252E8-FF5A-4548-B0D9-33BE397EA9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47" y="1517"/>
              <a:ext cx="1168" cy="112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24" name="Line 9">
              <a:extLst>
                <a:ext uri="{FF2B5EF4-FFF2-40B4-BE49-F238E27FC236}">
                  <a16:creationId xmlns:a16="http://schemas.microsoft.com/office/drawing/2014/main" id="{157DE19A-2532-49B9-98CF-2B46F41A12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1" y="1501"/>
              <a:ext cx="1168" cy="11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25" name="Line 10">
              <a:extLst>
                <a:ext uri="{FF2B5EF4-FFF2-40B4-BE49-F238E27FC236}">
                  <a16:creationId xmlns:a16="http://schemas.microsoft.com/office/drawing/2014/main" id="{5D63018E-2FAC-40C7-90F2-EE49BBB0EE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24" y="1296"/>
              <a:ext cx="639" cy="154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26" name="Line 11">
              <a:extLst>
                <a:ext uri="{FF2B5EF4-FFF2-40B4-BE49-F238E27FC236}">
                  <a16:creationId xmlns:a16="http://schemas.microsoft.com/office/drawing/2014/main" id="{003B3D18-FC3C-43B8-B999-907208388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20" y="1311"/>
              <a:ext cx="639" cy="15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27" name="Line 12">
              <a:extLst>
                <a:ext uri="{FF2B5EF4-FFF2-40B4-BE49-F238E27FC236}">
                  <a16:creationId xmlns:a16="http://schemas.microsoft.com/office/drawing/2014/main" id="{50FA02CA-23A0-4506-B62B-030247F8062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82" y="1762"/>
              <a:ext cx="1530" cy="65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28" name="Line 13">
              <a:extLst>
                <a:ext uri="{FF2B5EF4-FFF2-40B4-BE49-F238E27FC236}">
                  <a16:creationId xmlns:a16="http://schemas.microsoft.com/office/drawing/2014/main" id="{6A7AC02F-3906-4997-B135-20FA7061E5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78" y="1754"/>
              <a:ext cx="1530" cy="66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29" name="Oval 14">
              <a:extLst>
                <a:ext uri="{FF2B5EF4-FFF2-40B4-BE49-F238E27FC236}">
                  <a16:creationId xmlns:a16="http://schemas.microsoft.com/office/drawing/2014/main" id="{AA048B22-088C-4B8D-A0DC-159836BF8F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1454"/>
              <a:ext cx="1207" cy="1224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lIns="84664" tIns="42332" rIns="84664" bIns="42332" anchor="ctr"/>
            <a:lstStyle>
              <a:lvl1pPr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CA" altLang="en-US" sz="2400" b="1">
                <a:latin typeface="Times" panose="02020603050405020304" pitchFamily="18" charset="0"/>
              </a:endParaRPr>
            </a:p>
          </p:txBody>
        </p:sp>
        <p:sp>
          <p:nvSpPr>
            <p:cNvPr id="13330" name="Freeform 15">
              <a:extLst>
                <a:ext uri="{FF2B5EF4-FFF2-40B4-BE49-F238E27FC236}">
                  <a16:creationId xmlns:a16="http://schemas.microsoft.com/office/drawing/2014/main" id="{9ABDA9E8-5AF7-4893-BBD8-81A06F65A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2" y="2688"/>
              <a:ext cx="167" cy="152"/>
            </a:xfrm>
            <a:custGeom>
              <a:avLst/>
              <a:gdLst>
                <a:gd name="T0" fmla="*/ 85 w 167"/>
                <a:gd name="T1" fmla="*/ 70 h 152"/>
                <a:gd name="T2" fmla="*/ 93 w 167"/>
                <a:gd name="T3" fmla="*/ 0 h 152"/>
                <a:gd name="T4" fmla="*/ 110 w 167"/>
                <a:gd name="T5" fmla="*/ 61 h 152"/>
                <a:gd name="T6" fmla="*/ 178 w 167"/>
                <a:gd name="T7" fmla="*/ 26 h 152"/>
                <a:gd name="T8" fmla="*/ 119 w 167"/>
                <a:gd name="T9" fmla="*/ 79 h 152"/>
                <a:gd name="T10" fmla="*/ 144 w 167"/>
                <a:gd name="T11" fmla="*/ 104 h 152"/>
                <a:gd name="T12" fmla="*/ 110 w 167"/>
                <a:gd name="T13" fmla="*/ 95 h 152"/>
                <a:gd name="T14" fmla="*/ 68 w 167"/>
                <a:gd name="T15" fmla="*/ 165 h 152"/>
                <a:gd name="T16" fmla="*/ 85 w 167"/>
                <a:gd name="T17" fmla="*/ 95 h 152"/>
                <a:gd name="T18" fmla="*/ 0 w 167"/>
                <a:gd name="T19" fmla="*/ 95 h 152"/>
                <a:gd name="T20" fmla="*/ 85 w 167"/>
                <a:gd name="T21" fmla="*/ 70 h 152"/>
                <a:gd name="T22" fmla="*/ 85 w 167"/>
                <a:gd name="T23" fmla="*/ 70 h 1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7"/>
                <a:gd name="T37" fmla="*/ 0 h 152"/>
                <a:gd name="T38" fmla="*/ 167 w 167"/>
                <a:gd name="T39" fmla="*/ 152 h 15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7" h="152">
                  <a:moveTo>
                    <a:pt x="79" y="64"/>
                  </a:moveTo>
                  <a:lnTo>
                    <a:pt x="87" y="0"/>
                  </a:lnTo>
                  <a:lnTo>
                    <a:pt x="103" y="56"/>
                  </a:lnTo>
                  <a:lnTo>
                    <a:pt x="166" y="24"/>
                  </a:lnTo>
                  <a:lnTo>
                    <a:pt x="111" y="72"/>
                  </a:lnTo>
                  <a:lnTo>
                    <a:pt x="134" y="95"/>
                  </a:lnTo>
                  <a:lnTo>
                    <a:pt x="103" y="87"/>
                  </a:lnTo>
                  <a:lnTo>
                    <a:pt x="63" y="151"/>
                  </a:lnTo>
                  <a:lnTo>
                    <a:pt x="79" y="87"/>
                  </a:lnTo>
                  <a:lnTo>
                    <a:pt x="0" y="87"/>
                  </a:lnTo>
                  <a:lnTo>
                    <a:pt x="79" y="64"/>
                  </a:lnTo>
                </a:path>
              </a:pathLst>
            </a:custGeom>
            <a:solidFill>
              <a:srgbClr val="FC0128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31" name="Freeform 16">
              <a:extLst>
                <a:ext uri="{FF2B5EF4-FFF2-40B4-BE49-F238E27FC236}">
                  <a16:creationId xmlns:a16="http://schemas.microsoft.com/office/drawing/2014/main" id="{D48ADCD5-1BAF-48E6-86FB-E76C4455F5A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" y="1434"/>
              <a:ext cx="175" cy="151"/>
            </a:xfrm>
            <a:custGeom>
              <a:avLst/>
              <a:gdLst>
                <a:gd name="T0" fmla="*/ 93 w 175"/>
                <a:gd name="T1" fmla="*/ 78 h 151"/>
                <a:gd name="T2" fmla="*/ 110 w 175"/>
                <a:gd name="T3" fmla="*/ 0 h 151"/>
                <a:gd name="T4" fmla="*/ 119 w 175"/>
                <a:gd name="T5" fmla="*/ 69 h 151"/>
                <a:gd name="T6" fmla="*/ 186 w 175"/>
                <a:gd name="T7" fmla="*/ 35 h 151"/>
                <a:gd name="T8" fmla="*/ 127 w 175"/>
                <a:gd name="T9" fmla="*/ 86 h 151"/>
                <a:gd name="T10" fmla="*/ 152 w 175"/>
                <a:gd name="T11" fmla="*/ 113 h 151"/>
                <a:gd name="T12" fmla="*/ 119 w 175"/>
                <a:gd name="T13" fmla="*/ 95 h 151"/>
                <a:gd name="T14" fmla="*/ 76 w 175"/>
                <a:gd name="T15" fmla="*/ 164 h 151"/>
                <a:gd name="T16" fmla="*/ 93 w 175"/>
                <a:gd name="T17" fmla="*/ 95 h 151"/>
                <a:gd name="T18" fmla="*/ 0 w 175"/>
                <a:gd name="T19" fmla="*/ 95 h 151"/>
                <a:gd name="T20" fmla="*/ 93 w 175"/>
                <a:gd name="T21" fmla="*/ 78 h 151"/>
                <a:gd name="T22" fmla="*/ 93 w 175"/>
                <a:gd name="T23" fmla="*/ 78 h 15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75"/>
                <a:gd name="T37" fmla="*/ 0 h 151"/>
                <a:gd name="T38" fmla="*/ 175 w 175"/>
                <a:gd name="T39" fmla="*/ 151 h 151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75" h="151">
                  <a:moveTo>
                    <a:pt x="87" y="71"/>
                  </a:moveTo>
                  <a:lnTo>
                    <a:pt x="103" y="0"/>
                  </a:lnTo>
                  <a:lnTo>
                    <a:pt x="111" y="63"/>
                  </a:lnTo>
                  <a:lnTo>
                    <a:pt x="174" y="32"/>
                  </a:lnTo>
                  <a:lnTo>
                    <a:pt x="119" y="79"/>
                  </a:lnTo>
                  <a:lnTo>
                    <a:pt x="142" y="103"/>
                  </a:lnTo>
                  <a:lnTo>
                    <a:pt x="111" y="87"/>
                  </a:lnTo>
                  <a:lnTo>
                    <a:pt x="71" y="150"/>
                  </a:lnTo>
                  <a:lnTo>
                    <a:pt x="87" y="87"/>
                  </a:lnTo>
                  <a:lnTo>
                    <a:pt x="0" y="87"/>
                  </a:lnTo>
                  <a:lnTo>
                    <a:pt x="87" y="71"/>
                  </a:lnTo>
                </a:path>
              </a:pathLst>
            </a:custGeom>
            <a:solidFill>
              <a:srgbClr val="FC0128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32" name="Line 19">
              <a:extLst>
                <a:ext uri="{FF2B5EF4-FFF2-40B4-BE49-F238E27FC236}">
                  <a16:creationId xmlns:a16="http://schemas.microsoft.com/office/drawing/2014/main" id="{2C844819-D06F-4596-BACA-4553860466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2" y="1303"/>
              <a:ext cx="0" cy="1727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33" name="Rectangle 23">
              <a:extLst>
                <a:ext uri="{FF2B5EF4-FFF2-40B4-BE49-F238E27FC236}">
                  <a16:creationId xmlns:a16="http://schemas.microsoft.com/office/drawing/2014/main" id="{F32F7F25-E4A4-4BAD-A046-C801950DB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" y="2172"/>
              <a:ext cx="670" cy="245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84664" tIns="42332" rIns="84664" bIns="42332" anchor="ctr"/>
            <a:lstStyle>
              <a:lvl1pPr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46138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46138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n-CA" altLang="en-US" sz="2400" b="1">
                <a:latin typeface="Times" panose="02020603050405020304" pitchFamily="18" charset="0"/>
              </a:endParaRPr>
            </a:p>
          </p:txBody>
        </p:sp>
        <p:sp>
          <p:nvSpPr>
            <p:cNvPr id="13334" name="Rectangle 24">
              <a:extLst>
                <a:ext uri="{FF2B5EF4-FFF2-40B4-BE49-F238E27FC236}">
                  <a16:creationId xmlns:a16="http://schemas.microsoft.com/office/drawing/2014/main" id="{0D4D4007-D015-4DD7-BF54-B07C2E37F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2" y="2216"/>
              <a:ext cx="805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4" tIns="26978" rIns="19044" bIns="26978"/>
            <a:lstStyle>
              <a:lvl1pPr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04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04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04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04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1400"/>
                </a:lnSpc>
              </a:pPr>
              <a:r>
                <a:rPr lang="en-US" altLang="en-US" sz="1200">
                  <a:solidFill>
                    <a:srgbClr val="000000"/>
                  </a:solidFill>
                  <a:latin typeface="Helvetica" panose="020B0604020202020204" pitchFamily="34" charset="0"/>
                </a:rPr>
                <a:t>coincidence ?</a:t>
              </a:r>
            </a:p>
          </p:txBody>
        </p:sp>
        <p:sp>
          <p:nvSpPr>
            <p:cNvPr id="13335" name="Line 26">
              <a:extLst>
                <a:ext uri="{FF2B5EF4-FFF2-40B4-BE49-F238E27FC236}">
                  <a16:creationId xmlns:a16="http://schemas.microsoft.com/office/drawing/2014/main" id="{48AA1A09-EF82-4E48-BF4C-E73A0E25A0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6" y="2428"/>
              <a:ext cx="0" cy="596"/>
            </a:xfrm>
            <a:prstGeom prst="line">
              <a:avLst/>
            </a:prstGeom>
            <a:noFill/>
            <a:ln w="12700">
              <a:solidFill>
                <a:srgbClr val="00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36" name="Rectangle 27">
              <a:extLst>
                <a:ext uri="{FF2B5EF4-FFF2-40B4-BE49-F238E27FC236}">
                  <a16:creationId xmlns:a16="http://schemas.microsoft.com/office/drawing/2014/main" id="{716D021C-AA42-4408-969B-1B1D2F939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0" y="2592"/>
              <a:ext cx="260" cy="1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9044" tIns="26978" rIns="19044" bIns="26978"/>
            <a:lstStyle>
              <a:lvl1pPr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904875" eaLnBrk="0" hangingPunct="0"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904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904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904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904875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452438" algn="l"/>
                  <a:tab pos="904875" algn="l"/>
                  <a:tab pos="1357313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1400"/>
                </a:lnSpc>
              </a:pPr>
              <a:r>
                <a:rPr lang="en-US" altLang="en-US" sz="1200">
                  <a:solidFill>
                    <a:srgbClr val="000066"/>
                  </a:solidFill>
                  <a:latin typeface="Helvetica" panose="020B0604020202020204" pitchFamily="34" charset="0"/>
                </a:rPr>
                <a:t>yes</a:t>
              </a:r>
            </a:p>
          </p:txBody>
        </p:sp>
        <p:sp>
          <p:nvSpPr>
            <p:cNvPr id="13337" name="Oval 23">
              <a:extLst>
                <a:ext uri="{FF2B5EF4-FFF2-40B4-BE49-F238E27FC236}">
                  <a16:creationId xmlns:a16="http://schemas.microsoft.com/office/drawing/2014/main" id="{50FA3511-DABC-49FA-B82C-3178E221DC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8" y="1872"/>
              <a:ext cx="672" cy="432"/>
            </a:xfrm>
            <a:prstGeom prst="ellipse">
              <a:avLst/>
            </a:prstGeom>
            <a:solidFill>
              <a:srgbClr val="DDDDDD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338" name="Line 28">
              <a:extLst>
                <a:ext uri="{FF2B5EF4-FFF2-40B4-BE49-F238E27FC236}">
                  <a16:creationId xmlns:a16="http://schemas.microsoft.com/office/drawing/2014/main" id="{AE58FF19-BF21-40D6-978B-288EA1DC5C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0" y="1536"/>
              <a:ext cx="528" cy="1200"/>
            </a:xfrm>
            <a:prstGeom prst="line">
              <a:avLst/>
            </a:prstGeom>
            <a:noFill/>
            <a:ln w="28575">
              <a:solidFill>
                <a:srgbClr val="063DE8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13339" name="Freeform 29">
              <a:extLst>
                <a:ext uri="{FF2B5EF4-FFF2-40B4-BE49-F238E27FC236}">
                  <a16:creationId xmlns:a16="http://schemas.microsoft.com/office/drawing/2014/main" id="{DF0AC911-F28A-44D7-931A-EE40D87E1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2016"/>
              <a:ext cx="222" cy="190"/>
            </a:xfrm>
            <a:custGeom>
              <a:avLst/>
              <a:gdLst>
                <a:gd name="T0" fmla="*/ 101 w 222"/>
                <a:gd name="T1" fmla="*/ 86 h 190"/>
                <a:gd name="T2" fmla="*/ 135 w 222"/>
                <a:gd name="T3" fmla="*/ 0 h 190"/>
                <a:gd name="T4" fmla="*/ 152 w 222"/>
                <a:gd name="T5" fmla="*/ 69 h 190"/>
                <a:gd name="T6" fmla="*/ 236 w 222"/>
                <a:gd name="T7" fmla="*/ 35 h 190"/>
                <a:gd name="T8" fmla="*/ 160 w 222"/>
                <a:gd name="T9" fmla="*/ 95 h 190"/>
                <a:gd name="T10" fmla="*/ 186 w 222"/>
                <a:gd name="T11" fmla="*/ 137 h 190"/>
                <a:gd name="T12" fmla="*/ 152 w 222"/>
                <a:gd name="T13" fmla="*/ 120 h 190"/>
                <a:gd name="T14" fmla="*/ 84 w 222"/>
                <a:gd name="T15" fmla="*/ 206 h 190"/>
                <a:gd name="T16" fmla="*/ 110 w 222"/>
                <a:gd name="T17" fmla="*/ 111 h 190"/>
                <a:gd name="T18" fmla="*/ 0 w 222"/>
                <a:gd name="T19" fmla="*/ 111 h 190"/>
                <a:gd name="T20" fmla="*/ 101 w 222"/>
                <a:gd name="T21" fmla="*/ 86 h 190"/>
                <a:gd name="T22" fmla="*/ 101 w 222"/>
                <a:gd name="T23" fmla="*/ 86 h 1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2"/>
                <a:gd name="T37" fmla="*/ 0 h 190"/>
                <a:gd name="T38" fmla="*/ 222 w 222"/>
                <a:gd name="T39" fmla="*/ 190 h 19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2" h="190">
                  <a:moveTo>
                    <a:pt x="95" y="79"/>
                  </a:moveTo>
                  <a:lnTo>
                    <a:pt x="126" y="0"/>
                  </a:lnTo>
                  <a:lnTo>
                    <a:pt x="142" y="63"/>
                  </a:lnTo>
                  <a:lnTo>
                    <a:pt x="221" y="32"/>
                  </a:lnTo>
                  <a:lnTo>
                    <a:pt x="150" y="87"/>
                  </a:lnTo>
                  <a:lnTo>
                    <a:pt x="174" y="126"/>
                  </a:lnTo>
                  <a:lnTo>
                    <a:pt x="142" y="110"/>
                  </a:lnTo>
                  <a:lnTo>
                    <a:pt x="79" y="189"/>
                  </a:lnTo>
                  <a:lnTo>
                    <a:pt x="103" y="102"/>
                  </a:lnTo>
                  <a:lnTo>
                    <a:pt x="0" y="102"/>
                  </a:lnTo>
                  <a:lnTo>
                    <a:pt x="95" y="79"/>
                  </a:lnTo>
                </a:path>
              </a:pathLst>
            </a:custGeom>
            <a:solidFill>
              <a:srgbClr val="FC0128"/>
            </a:solidFill>
            <a:ln w="12700" cap="rnd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3340" name="Line 26">
              <a:extLst>
                <a:ext uri="{FF2B5EF4-FFF2-40B4-BE49-F238E27FC236}">
                  <a16:creationId xmlns:a16="http://schemas.microsoft.com/office/drawing/2014/main" id="{010F3A05-9F58-481E-A617-9474050E5A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8" y="288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3341" name="Line 27">
              <a:extLst>
                <a:ext uri="{FF2B5EF4-FFF2-40B4-BE49-F238E27FC236}">
                  <a16:creationId xmlns:a16="http://schemas.microsoft.com/office/drawing/2014/main" id="{C0FAEA0D-E9B3-4295-95F7-326BD03923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41" y="3024"/>
              <a:ext cx="1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3342" name="Line 28">
              <a:extLst>
                <a:ext uri="{FF2B5EF4-FFF2-40B4-BE49-F238E27FC236}">
                  <a16:creationId xmlns:a16="http://schemas.microsoft.com/office/drawing/2014/main" id="{AFE17D1D-DDC4-4095-928B-FFC5EE1A88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300" y="1296"/>
              <a:ext cx="144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3343" name="Line 29">
              <a:extLst>
                <a:ext uri="{FF2B5EF4-FFF2-40B4-BE49-F238E27FC236}">
                  <a16:creationId xmlns:a16="http://schemas.microsoft.com/office/drawing/2014/main" id="{A558C1BA-9879-4556-AF85-7CD455C408D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41" y="1296"/>
              <a:ext cx="4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CA"/>
            </a:p>
          </p:txBody>
        </p:sp>
        <p:sp>
          <p:nvSpPr>
            <p:cNvPr id="13344" name="Rectangle 30">
              <a:extLst>
                <a:ext uri="{FF2B5EF4-FFF2-40B4-BE49-F238E27FC236}">
                  <a16:creationId xmlns:a16="http://schemas.microsoft.com/office/drawing/2014/main" id="{3210E0DB-E1AC-4A5B-9E86-D2A05B53F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8" y="3024"/>
              <a:ext cx="1200" cy="19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/>
                <a:t>The event is recorded</a:t>
              </a:r>
            </a:p>
          </p:txBody>
        </p:sp>
      </p:grpSp>
      <p:sp>
        <p:nvSpPr>
          <p:cNvPr id="13318" name="Line 34">
            <a:extLst>
              <a:ext uri="{FF2B5EF4-FFF2-40B4-BE49-F238E27FC236}">
                <a16:creationId xmlns:a16="http://schemas.microsoft.com/office/drawing/2014/main" id="{21139E40-19CC-40F6-A2D3-97564CDDF94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315200" y="3429000"/>
            <a:ext cx="3048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CA"/>
          </a:p>
        </p:txBody>
      </p:sp>
      <p:sp>
        <p:nvSpPr>
          <p:cNvPr id="13319" name="Text Box 35">
            <a:extLst>
              <a:ext uri="{FF2B5EF4-FFF2-40B4-BE49-F238E27FC236}">
                <a16:creationId xmlns:a16="http://schemas.microsoft.com/office/drawing/2014/main" id="{A0E2D3C7-C2BA-42F5-9C77-99CA0E3FF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5257800"/>
            <a:ext cx="2667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An annihilation process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7F6E4A3E-B6A2-4375-A141-06421AC157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45525" cy="1066800"/>
          </a:xfrm>
          <a:ln w="1587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en-US" sz="2600" dirty="0"/>
              <a:t>Synthesis of a PET Tracer</a:t>
            </a:r>
            <a:br>
              <a:rPr lang="en-US" altLang="en-US" sz="2600" dirty="0"/>
            </a:br>
            <a:r>
              <a:rPr lang="en-US" altLang="en-US" sz="2600" dirty="0"/>
              <a:t>(Radiochemistry at Work)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140D24AD-3E21-43AE-A77D-33ADBC4620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4648200" cy="472440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PET radioisotope is attached to a biologically useful molecule</a:t>
            </a:r>
          </a:p>
          <a:p>
            <a:pPr eaLnBrk="1" hangingPunct="1"/>
            <a:r>
              <a:rPr lang="en-US" altLang="en-US" sz="2800" b="1" baseline="30000" dirty="0"/>
              <a:t>18</a:t>
            </a:r>
            <a:r>
              <a:rPr lang="en-US" altLang="en-US" sz="2800" b="1" dirty="0"/>
              <a:t>F-FDG </a:t>
            </a:r>
            <a:r>
              <a:rPr lang="en-US" altLang="en-US" sz="2800" dirty="0"/>
              <a:t>(fluorodeoxyglucose)</a:t>
            </a:r>
          </a:p>
          <a:p>
            <a:pPr lvl="1" eaLnBrk="1" hangingPunct="1"/>
            <a:r>
              <a:rPr lang="en-US" altLang="en-US" sz="2400" dirty="0"/>
              <a:t>an analog of glucose</a:t>
            </a:r>
          </a:p>
          <a:p>
            <a:pPr lvl="1" eaLnBrk="1" hangingPunct="1"/>
            <a:r>
              <a:rPr lang="en-US" altLang="en-US" sz="2400" dirty="0"/>
              <a:t>is a marker of glucose metabolism</a:t>
            </a:r>
          </a:p>
          <a:p>
            <a:pPr lvl="1" eaLnBrk="1" hangingPunct="1"/>
            <a:r>
              <a:rPr lang="en-US" altLang="en-US" sz="2400" dirty="0"/>
              <a:t>preferentially taken up in metabolically active cells </a:t>
            </a:r>
          </a:p>
        </p:txBody>
      </p:sp>
      <p:pic>
        <p:nvPicPr>
          <p:cNvPr id="21508" name="Picture 4" descr="FDG">
            <a:extLst>
              <a:ext uri="{FF2B5EF4-FFF2-40B4-BE49-F238E27FC236}">
                <a16:creationId xmlns:a16="http://schemas.microsoft.com/office/drawing/2014/main" id="{E4222D89-95B8-4C4C-8F4B-CF90158A1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001838"/>
            <a:ext cx="4073525" cy="343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Text Box 5">
            <a:extLst>
              <a:ext uri="{FF2B5EF4-FFF2-40B4-BE49-F238E27FC236}">
                <a16:creationId xmlns:a16="http://schemas.microsoft.com/office/drawing/2014/main" id="{3C38C876-34E9-4108-9D89-C5B9F0DAFF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81600" y="5430838"/>
            <a:ext cx="353218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kumimoji="1" lang="en-US" altLang="en-US" sz="1600">
                <a:latin typeface="Helvetica" panose="020B0604020202020204" pitchFamily="34" charset="0"/>
              </a:rPr>
              <a:t>Figure from Mankoff DA et al. </a:t>
            </a:r>
            <a:r>
              <a:rPr kumimoji="1" lang="en-US" altLang="en-US" sz="1600" i="1">
                <a:latin typeface="Helvetica" panose="020B0604020202020204" pitchFamily="34" charset="0"/>
              </a:rPr>
              <a:t>Sem in Rad Onc</a:t>
            </a:r>
            <a:r>
              <a:rPr kumimoji="1" lang="en-US" altLang="en-US" sz="1600">
                <a:latin typeface="Helvetica" panose="020B0604020202020204" pitchFamily="34" charset="0"/>
              </a:rPr>
              <a:t> 2001;11(1):16-27</a:t>
            </a:r>
            <a:r>
              <a:rPr kumimoji="1" lang="en-US" altLang="en-US" sz="1600">
                <a:solidFill>
                  <a:schemeClr val="bg2"/>
                </a:solidFill>
                <a:latin typeface="Helvetica" panose="020B0604020202020204" pitchFamily="34" charset="0"/>
              </a:rPr>
              <a:t> </a:t>
            </a:r>
          </a:p>
        </p:txBody>
      </p:sp>
      <p:sp>
        <p:nvSpPr>
          <p:cNvPr id="21510" name="Text Box 6">
            <a:extLst>
              <a:ext uri="{FF2B5EF4-FFF2-40B4-BE49-F238E27FC236}">
                <a16:creationId xmlns:a16="http://schemas.microsoft.com/office/drawing/2014/main" id="{FAC57E26-6E1D-4255-A160-D4AA0D34D3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6116638"/>
            <a:ext cx="3810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b="1"/>
              <a:t>FDG is the most widely used PET radiopharmaceutical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08267" y="0"/>
            <a:ext cx="8326016" cy="1359112"/>
          </a:xfrm>
        </p:spPr>
        <p:txBody>
          <a:bodyPr/>
          <a:lstStyle/>
          <a:p>
            <a:r>
              <a:rPr lang="en-US" altLang="en-US" sz="4025"/>
              <a:t>A Functional Image of the Earth </a:t>
            </a:r>
          </a:p>
        </p:txBody>
      </p:sp>
      <p:pic>
        <p:nvPicPr>
          <p:cNvPr id="8195" name="Picture 3" descr="EarthAtNigh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5993" y="1279251"/>
            <a:ext cx="8389906" cy="4287883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3048000" y="6180938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Slides courtesy of Andrew </a:t>
            </a:r>
            <a:r>
              <a:rPr lang="en-US" dirty="0" err="1"/>
              <a:t>Goertzen</a:t>
            </a:r>
            <a:r>
              <a:rPr lang="en-US" dirty="0"/>
              <a:t>, University of Manitoba</a:t>
            </a:r>
          </a:p>
        </p:txBody>
      </p:sp>
    </p:spTree>
    <p:extLst>
      <p:ext uri="{BB962C8B-B14F-4D97-AF65-F5344CB8AC3E}">
        <p14:creationId xmlns:p14="http://schemas.microsoft.com/office/powerpoint/2010/main" val="3560898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636</Words>
  <Application>Microsoft Office PowerPoint</Application>
  <PresentationFormat>On-screen Show (4:3)</PresentationFormat>
  <Paragraphs>104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Helvetica</vt:lpstr>
      <vt:lpstr>Symbol</vt:lpstr>
      <vt:lpstr>Times</vt:lpstr>
      <vt:lpstr>Times New Roman</vt:lpstr>
      <vt:lpstr>Wingdings</vt:lpstr>
      <vt:lpstr>Office Theme</vt:lpstr>
      <vt:lpstr>Simultaneous Positron Emission Tomography/Magnetic Resonance (PET/MR) Imaging</vt:lpstr>
      <vt:lpstr>Outline</vt:lpstr>
      <vt:lpstr>What is PET imaging?</vt:lpstr>
      <vt:lpstr>An Anatomical Image of the Earth </vt:lpstr>
      <vt:lpstr>What is PET, and how is it different from MRI and CT?</vt:lpstr>
      <vt:lpstr>Physics of Positron Emission p  n + n + b+ + energy</vt:lpstr>
      <vt:lpstr>PET System</vt:lpstr>
      <vt:lpstr>Synthesis of a PET Tracer (Radiochemistry at Work)</vt:lpstr>
      <vt:lpstr>A Functional Image of the Earth </vt:lpstr>
      <vt:lpstr>Functional Imaging of a Defect</vt:lpstr>
      <vt:lpstr>Simultaneous vs Sequential Multimodality Imaging</vt:lpstr>
      <vt:lpstr>Simultaneous vs Sequential Multimodality Imaging</vt:lpstr>
      <vt:lpstr>Simultaneous PET/MR images of rats</vt:lpstr>
      <vt:lpstr>Images</vt:lpstr>
      <vt:lpstr>Images</vt:lpstr>
      <vt:lpstr>3D images – coronal view</vt:lpstr>
      <vt:lpstr>3D images – axial view</vt:lpstr>
      <vt:lpstr>Segmented brain</vt:lpstr>
      <vt:lpstr>Segmented brain</vt:lpstr>
      <vt:lpstr>Discussion and Conclusion</vt:lpstr>
      <vt:lpstr>Acknowledgments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 Mice and Men</dc:title>
  <dc:creator>Melanie</dc:creator>
  <cp:lastModifiedBy>Melanie Martin</cp:lastModifiedBy>
  <cp:revision>158</cp:revision>
  <dcterms:created xsi:type="dcterms:W3CDTF">2017-01-21T17:21:58Z</dcterms:created>
  <dcterms:modified xsi:type="dcterms:W3CDTF">2019-06-03T01:22:24Z</dcterms:modified>
</cp:coreProperties>
</file>