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4" r:id="rId3"/>
    <p:sldId id="266" r:id="rId4"/>
    <p:sldId id="265" r:id="rId5"/>
    <p:sldId id="257" r:id="rId6"/>
    <p:sldId id="258" r:id="rId7"/>
    <p:sldId id="260" r:id="rId8"/>
    <p:sldId id="259" r:id="rId9"/>
    <p:sldId id="262" r:id="rId10"/>
    <p:sldId id="267" r:id="rId11"/>
    <p:sldId id="268" r:id="rId12"/>
    <p:sldId id="261"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92" autoAdjust="0"/>
    <p:restoredTop sz="94660"/>
  </p:normalViewPr>
  <p:slideViewPr>
    <p:cSldViewPr snapToGrid="0">
      <p:cViewPr varScale="1">
        <p:scale>
          <a:sx n="57" d="100"/>
          <a:sy n="57" d="100"/>
        </p:scale>
        <p:origin x="32" y="7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053CA15D-C913-4D79-972B-EED43F6FC95E}" type="datetimeFigureOut">
              <a:rPr lang="en-CA" smtClean="0"/>
              <a:t>15-Jun-2018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FAC7838-1A42-46B8-B6E8-EE16B021E036}" type="slidenum">
              <a:rPr lang="en-CA" smtClean="0"/>
              <a:t>‹#›</a:t>
            </a:fld>
            <a:endParaRPr lang="en-CA"/>
          </a:p>
        </p:txBody>
      </p:sp>
    </p:spTree>
    <p:extLst>
      <p:ext uri="{BB962C8B-B14F-4D97-AF65-F5344CB8AC3E}">
        <p14:creationId xmlns:p14="http://schemas.microsoft.com/office/powerpoint/2010/main" val="12292829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941359" y="6356351"/>
            <a:ext cx="2057400" cy="365125"/>
          </a:xfrm>
        </p:spPr>
        <p:txBody>
          <a:bodyPr/>
          <a:lstStyle/>
          <a:p>
            <a:r>
              <a:rPr lang="en-CA" dirty="0" smtClean="0"/>
              <a:t>Page </a:t>
            </a:r>
            <a:fld id="{AFAC7838-1A42-46B8-B6E8-EE16B021E036}" type="slidenum">
              <a:rPr lang="en-CA" smtClean="0"/>
              <a:pPr/>
              <a:t>‹#›</a:t>
            </a:fld>
            <a:endParaRPr lang="en-CA"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1924"/>
            <a:ext cx="2710159" cy="719625"/>
          </a:xfrm>
          <a:prstGeom prst="rect">
            <a:avLst/>
          </a:prstGeom>
        </p:spPr>
      </p:pic>
    </p:spTree>
    <p:extLst>
      <p:ext uri="{BB962C8B-B14F-4D97-AF65-F5344CB8AC3E}">
        <p14:creationId xmlns:p14="http://schemas.microsoft.com/office/powerpoint/2010/main" val="82505199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701209"/>
            <a:ext cx="7886700" cy="4475754"/>
          </a:xfrm>
          <a:prstGeom prst="rect">
            <a:avLst/>
          </a:prstGeom>
        </p:spPr>
        <p:txBody>
          <a:bodyPr vert="horz" lIns="91440" tIns="45720" rIns="91440" bIns="45720" rtlCol="0">
            <a:norm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400">
                <a:solidFill>
                  <a:schemeClr val="tx1">
                    <a:tint val="75000"/>
                  </a:schemeClr>
                </a:solidFill>
                <a:latin typeface="Times New Roman" panose="02020603050405020304" pitchFamily="18" charset="0"/>
                <a:cs typeface="Times New Roman" panose="02020603050405020304" pitchFamily="18" charset="0"/>
              </a:defRPr>
            </a:lvl1pPr>
          </a:lstStyle>
          <a:p>
            <a:r>
              <a:rPr lang="en-CA" dirty="0" smtClean="0"/>
              <a:t>McDonald Institute Report</a:t>
            </a:r>
            <a:endParaRPr lang="en-CA"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AC7838-1A42-46B8-B6E8-EE16B021E036}" type="slidenum">
              <a:rPr lang="en-CA" smtClean="0"/>
              <a:t>‹#›</a:t>
            </a:fld>
            <a:endParaRPr lang="en-CA"/>
          </a:p>
        </p:txBody>
      </p:sp>
    </p:spTree>
    <p:extLst>
      <p:ext uri="{BB962C8B-B14F-4D97-AF65-F5344CB8AC3E}">
        <p14:creationId xmlns:p14="http://schemas.microsoft.com/office/powerpoint/2010/main" val="3214571290"/>
      </p:ext>
    </p:extLst>
  </p:cSld>
  <p:clrMap bg1="lt1" tx1="dk1" bg2="lt2" tx2="dk2" accent1="accent1" accent2="accent2" accent3="accent3" accent4="accent4" accent5="accent5" accent6="accent6" hlink="hlink" folHlink="folHlink"/>
  <p:sldLayoutIdLst>
    <p:sldLayoutId id="2147483661" r:id="rId1"/>
    <p:sldLayoutId id="2147483667"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35024" y="298704"/>
            <a:ext cx="6428232" cy="1706880"/>
          </a:xfrm>
          <a:prstGeom prst="rect">
            <a:avLst/>
          </a:prstGeom>
        </p:spPr>
      </p:pic>
      <p:sp>
        <p:nvSpPr>
          <p:cNvPr id="10" name="TextBox 9"/>
          <p:cNvSpPr txBox="1"/>
          <p:nvPr/>
        </p:nvSpPr>
        <p:spPr>
          <a:xfrm>
            <a:off x="2171996" y="4649725"/>
            <a:ext cx="5106924" cy="461665"/>
          </a:xfrm>
          <a:prstGeom prst="rect">
            <a:avLst/>
          </a:prstGeom>
          <a:noFill/>
        </p:spPr>
        <p:txBody>
          <a:bodyPr wrap="square" rtlCol="0">
            <a:spAutoFit/>
          </a:bodyPr>
          <a:lstStyle/>
          <a:p>
            <a:pPr algn="ctr"/>
            <a:r>
              <a:rPr lang="en-CA" sz="2400" dirty="0" smtClean="0">
                <a:solidFill>
                  <a:srgbClr val="FFFF00"/>
                </a:solidFill>
                <a:latin typeface="Times New Roman" panose="02020603050405020304" pitchFamily="18" charset="0"/>
                <a:cs typeface="Times New Roman" panose="02020603050405020304" pitchFamily="18" charset="0"/>
              </a:rPr>
              <a:t>Status update on CPARC </a:t>
            </a:r>
            <a:endParaRPr lang="en-CA" sz="2400" dirty="0">
              <a:solidFill>
                <a:srgbClr val="FFFF00"/>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2171996" y="5309617"/>
            <a:ext cx="5106924" cy="1107996"/>
          </a:xfrm>
          <a:prstGeom prst="rect">
            <a:avLst/>
          </a:prstGeom>
          <a:noFill/>
        </p:spPr>
        <p:txBody>
          <a:bodyPr wrap="square" rtlCol="0">
            <a:spAutoFit/>
          </a:bodyPr>
          <a:lstStyle/>
          <a:p>
            <a:pPr algn="ctr"/>
            <a:r>
              <a:rPr lang="en-CA" sz="2400" dirty="0" smtClean="0">
                <a:solidFill>
                  <a:srgbClr val="FFFF00"/>
                </a:solidFill>
                <a:latin typeface="Times New Roman" panose="02020603050405020304" pitchFamily="18" charset="0"/>
                <a:cs typeface="Times New Roman" panose="02020603050405020304" pitchFamily="18" charset="0"/>
              </a:rPr>
              <a:t>Tony Noble</a:t>
            </a:r>
          </a:p>
          <a:p>
            <a:pPr algn="ctr"/>
            <a:endParaRPr lang="en-CA" sz="2400" dirty="0">
              <a:solidFill>
                <a:srgbClr val="FFFF00"/>
              </a:solidFill>
              <a:latin typeface="Times New Roman" panose="02020603050405020304" pitchFamily="18" charset="0"/>
              <a:cs typeface="Times New Roman" panose="02020603050405020304" pitchFamily="18" charset="0"/>
            </a:endParaRPr>
          </a:p>
          <a:p>
            <a:pPr algn="ctr"/>
            <a:r>
              <a:rPr lang="en-CA" dirty="0" smtClean="0">
                <a:solidFill>
                  <a:srgbClr val="FFFF00"/>
                </a:solidFill>
                <a:latin typeface="Times New Roman" panose="02020603050405020304" pitchFamily="18" charset="0"/>
                <a:cs typeface="Times New Roman" panose="02020603050405020304" pitchFamily="18" charset="0"/>
              </a:rPr>
              <a:t>Scientific Director, Queen’s University</a:t>
            </a:r>
            <a:endParaRPr lang="en-CA" dirty="0">
              <a:solidFill>
                <a:srgbClr val="FFFF00"/>
              </a:solidFill>
              <a:latin typeface="Times New Roman" panose="02020603050405020304" pitchFamily="18" charset="0"/>
              <a:cs typeface="Times New Roman" panose="02020603050405020304" pitchFamily="18" charset="0"/>
            </a:endParaRPr>
          </a:p>
        </p:txBody>
      </p:sp>
      <p:sp>
        <p:nvSpPr>
          <p:cNvPr id="12" name="TextBox 11"/>
          <p:cNvSpPr txBox="1"/>
          <p:nvPr/>
        </p:nvSpPr>
        <p:spPr>
          <a:xfrm>
            <a:off x="1794044" y="4638159"/>
            <a:ext cx="5862828" cy="461665"/>
          </a:xfrm>
          <a:prstGeom prst="rect">
            <a:avLst/>
          </a:prstGeom>
          <a:noFill/>
        </p:spPr>
        <p:txBody>
          <a:bodyPr wrap="square" rtlCol="0">
            <a:spAutoFit/>
          </a:bodyPr>
          <a:lstStyle/>
          <a:p>
            <a:pPr algn="ctr"/>
            <a:r>
              <a:rPr lang="en-CA" sz="2400" dirty="0" smtClean="0">
                <a:solidFill>
                  <a:srgbClr val="FFFF00"/>
                </a:solidFill>
                <a:latin typeface="Times New Roman" panose="02020603050405020304" pitchFamily="18" charset="0"/>
                <a:cs typeface="Times New Roman" panose="02020603050405020304" pitchFamily="18" charset="0"/>
              </a:rPr>
              <a:t>Status update on the McDonald Institute </a:t>
            </a:r>
            <a:endParaRPr lang="en-CA" sz="2400"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92482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xit" presetSubtype="0" fill="hold" grpId="0" nodeType="clickEffect">
                                  <p:stCondLst>
                                    <p:cond delay="0"/>
                                  </p:stCondLst>
                                  <p:childTnLst>
                                    <p:animEffect transition="out" filter="fade">
                                      <p:cBhvr>
                                        <p:cTn id="6" dur="2000"/>
                                        <p:tgtEl>
                                          <p:spTgt spid="10"/>
                                        </p:tgtEl>
                                      </p:cBhvr>
                                    </p:animEffect>
                                    <p:anim calcmode="lin" valueType="num">
                                      <p:cBhvr>
                                        <p:cTn id="7" dur="2000"/>
                                        <p:tgtEl>
                                          <p:spTgt spid="10"/>
                                        </p:tgtEl>
                                        <p:attrNameLst>
                                          <p:attrName>style.rotation</p:attrName>
                                        </p:attrNameLst>
                                      </p:cBhvr>
                                      <p:tavLst>
                                        <p:tav tm="0">
                                          <p:val>
                                            <p:fltVal val="0"/>
                                          </p:val>
                                        </p:tav>
                                        <p:tav tm="100000">
                                          <p:val>
                                            <p:fltVal val="720"/>
                                          </p:val>
                                        </p:tav>
                                      </p:tavLst>
                                    </p:anim>
                                    <p:anim calcmode="lin" valueType="num">
                                      <p:cBhvr>
                                        <p:cTn id="8" dur="2000"/>
                                        <p:tgtEl>
                                          <p:spTgt spid="10"/>
                                        </p:tgtEl>
                                        <p:attrNameLst>
                                          <p:attrName>ppt_h</p:attrName>
                                        </p:attrNameLst>
                                      </p:cBhvr>
                                      <p:tavLst>
                                        <p:tav tm="0">
                                          <p:val>
                                            <p:strVal val="ppt_h"/>
                                          </p:val>
                                        </p:tav>
                                        <p:tav tm="100000">
                                          <p:val>
                                            <p:fltVal val="0"/>
                                          </p:val>
                                        </p:tav>
                                      </p:tavLst>
                                    </p:anim>
                                    <p:anim calcmode="lin" valueType="num">
                                      <p:cBhvr>
                                        <p:cTn id="9" dur="2000"/>
                                        <p:tgtEl>
                                          <p:spTgt spid="10"/>
                                        </p:tgtEl>
                                        <p:attrNameLst>
                                          <p:attrName>ppt_w</p:attrName>
                                        </p:attrNameLst>
                                      </p:cBhvr>
                                      <p:tavLst>
                                        <p:tav tm="0">
                                          <p:val>
                                            <p:strVal val="ppt_w"/>
                                          </p:val>
                                        </p:tav>
                                        <p:tav tm="100000">
                                          <p:val>
                                            <p:fltVal val="0"/>
                                          </p:val>
                                        </p:tav>
                                      </p:tavLst>
                                    </p:anim>
                                    <p:set>
                                      <p:cBhvr>
                                        <p:cTn id="10" dur="1" fill="hold">
                                          <p:stCondLst>
                                            <p:cond delay="1999"/>
                                          </p:stCondLst>
                                        </p:cTn>
                                        <p:tgtEl>
                                          <p:spTgt spid="10"/>
                                        </p:tgtEl>
                                        <p:attrNameLst>
                                          <p:attrName>style.visibility</p:attrName>
                                        </p:attrNameLst>
                                      </p:cBhvr>
                                      <p:to>
                                        <p:strVal val="hidden"/>
                                      </p:to>
                                    </p:set>
                                  </p:childTnLst>
                                </p:cTn>
                              </p:par>
                              <p:par>
                                <p:cTn id="11" presetID="15"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1000" fill="hold"/>
                                        <p:tgtEl>
                                          <p:spTgt spid="12"/>
                                        </p:tgtEl>
                                        <p:attrNameLst>
                                          <p:attrName>ppt_w</p:attrName>
                                        </p:attrNameLst>
                                      </p:cBhvr>
                                      <p:tavLst>
                                        <p:tav tm="0">
                                          <p:val>
                                            <p:fltVal val="0"/>
                                          </p:val>
                                        </p:tav>
                                        <p:tav tm="100000">
                                          <p:val>
                                            <p:strVal val="#ppt_w"/>
                                          </p:val>
                                        </p:tav>
                                      </p:tavLst>
                                    </p:anim>
                                    <p:anim calcmode="lin" valueType="num">
                                      <p:cBhvr>
                                        <p:cTn id="14" dur="1000" fill="hold"/>
                                        <p:tgtEl>
                                          <p:spTgt spid="12"/>
                                        </p:tgtEl>
                                        <p:attrNameLst>
                                          <p:attrName>ppt_h</p:attrName>
                                        </p:attrNameLst>
                                      </p:cBhvr>
                                      <p:tavLst>
                                        <p:tav tm="0">
                                          <p:val>
                                            <p:fltVal val="0"/>
                                          </p:val>
                                        </p:tav>
                                        <p:tav tm="100000">
                                          <p:val>
                                            <p:strVal val="#ppt_h"/>
                                          </p:val>
                                        </p:tav>
                                      </p:tavLst>
                                    </p:anim>
                                    <p:anim calcmode="lin" valueType="num">
                                      <p:cBhvr>
                                        <p:cTn id="15"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2000"/>
                            </p:stCondLst>
                            <p:childTnLst>
                              <p:par>
                                <p:cTn id="18" presetID="1" presetClass="entr" presetSubtype="0"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2883" y="750459"/>
            <a:ext cx="8280657" cy="6247864"/>
          </a:xfrm>
          <a:prstGeom prst="rect">
            <a:avLst/>
          </a:prstGeom>
          <a:noFill/>
        </p:spPr>
        <p:txBody>
          <a:bodyPr wrap="square">
            <a:spAutoFit/>
          </a:bodyPr>
          <a:lstStyle/>
          <a:p>
            <a:r>
              <a:rPr lang="en-CA" sz="2000" b="1" dirty="0" smtClean="0">
                <a:solidFill>
                  <a:srgbClr val="0000FF"/>
                </a:solidFill>
                <a:latin typeface="Times New Roman" panose="02020603050405020304" pitchFamily="18" charset="0"/>
                <a:cs typeface="Times New Roman" panose="02020603050405020304" pitchFamily="18" charset="0"/>
              </a:rPr>
              <a:t>Research support</a:t>
            </a:r>
            <a:r>
              <a:rPr lang="en-CA" sz="2000" b="1" dirty="0" smtClean="0">
                <a:solidFill>
                  <a:srgbClr val="0000FF"/>
                </a:solidFill>
                <a:latin typeface="Times New Roman" panose="02020603050405020304" pitchFamily="18" charset="0"/>
                <a:cs typeface="Times New Roman" panose="02020603050405020304" pitchFamily="18" charset="0"/>
              </a:rPr>
              <a:t> people</a:t>
            </a:r>
            <a:r>
              <a:rPr lang="en-CA" sz="2000" dirty="0" smtClean="0">
                <a:solidFill>
                  <a:srgbClr val="0000FF"/>
                </a:solidFill>
                <a:latin typeface="Times New Roman" panose="02020603050405020304" pitchFamily="18" charset="0"/>
                <a:cs typeface="Times New Roman" panose="02020603050405020304" pitchFamily="18" charset="0"/>
              </a:rPr>
              <a:t>: This is largely “the initial plan”. Being revised as hires are made and directions are refined….over 100 positions over the period of the grant.</a:t>
            </a:r>
            <a:endParaRPr lang="en-CA" sz="2000" dirty="0">
              <a:solidFill>
                <a:srgbClr val="0000FF"/>
              </a:solidFill>
              <a:latin typeface="Times New Roman" panose="02020603050405020304" pitchFamily="18" charset="0"/>
              <a:cs typeface="Times New Roman" panose="02020603050405020304" pitchFamily="18" charset="0"/>
            </a:endParaRPr>
          </a:p>
          <a:p>
            <a:endParaRPr lang="en-CA" sz="2000" dirty="0">
              <a:solidFill>
                <a:schemeClr val="bg1"/>
              </a:solidFill>
              <a:latin typeface="Times New Roman" panose="02020603050405020304" pitchFamily="18" charset="0"/>
              <a:cs typeface="Times New Roman" panose="02020603050405020304" pitchFamily="18" charset="0"/>
            </a:endParaRPr>
          </a:p>
          <a:p>
            <a:pPr marL="342900" indent="-342900">
              <a:spcAft>
                <a:spcPts val="1200"/>
              </a:spcAft>
              <a:buFont typeface="Arial" panose="020B0604020202020204" pitchFamily="34" charset="0"/>
              <a:buChar char="•"/>
            </a:pPr>
            <a:r>
              <a:rPr lang="en-CA" sz="2000" dirty="0" smtClean="0">
                <a:latin typeface="Times New Roman" panose="02020603050405020304" pitchFamily="18" charset="0"/>
                <a:cs typeface="Times New Roman" panose="02020603050405020304" pitchFamily="18" charset="0"/>
              </a:rPr>
              <a:t>15</a:t>
            </a:r>
            <a:r>
              <a:rPr lang="en-CA" sz="2000" dirty="0" smtClean="0">
                <a:latin typeface="Times New Roman" panose="02020603050405020304" pitchFamily="18" charset="0"/>
                <a:cs typeface="Times New Roman" panose="02020603050405020304" pitchFamily="18" charset="0"/>
              </a:rPr>
              <a:t> </a:t>
            </a:r>
            <a:r>
              <a:rPr lang="en-CA" sz="2000" dirty="0">
                <a:latin typeface="Times New Roman" panose="02020603050405020304" pitchFamily="18" charset="0"/>
                <a:cs typeface="Times New Roman" panose="02020603050405020304" pitchFamily="18" charset="0"/>
              </a:rPr>
              <a:t>new faculty members </a:t>
            </a:r>
            <a:r>
              <a:rPr lang="en-CA" sz="2000" dirty="0" smtClean="0">
                <a:latin typeface="Times New Roman" panose="02020603050405020304" pitchFamily="18" charset="0"/>
                <a:cs typeface="Times New Roman" panose="02020603050405020304" pitchFamily="18" charset="0"/>
              </a:rPr>
              <a:t>across Canada</a:t>
            </a:r>
          </a:p>
          <a:p>
            <a:pPr marL="342900" indent="-342900">
              <a:spcAft>
                <a:spcPts val="1200"/>
              </a:spcAft>
              <a:buFont typeface="Arial" panose="020B0604020202020204" pitchFamily="34" charset="0"/>
              <a:buChar char="•"/>
            </a:pPr>
            <a:r>
              <a:rPr lang="en-CA" sz="2000" dirty="0" smtClean="0">
                <a:latin typeface="Times New Roman" panose="02020603050405020304" pitchFamily="18" charset="0"/>
                <a:cs typeface="Times New Roman" panose="02020603050405020304" pitchFamily="18" charset="0"/>
              </a:rPr>
              <a:t>3 Research Scientists and 3 project managers to support the SNOLAB scientific program.</a:t>
            </a:r>
          </a:p>
          <a:p>
            <a:pPr marL="342900" indent="-342900">
              <a:spcAft>
                <a:spcPts val="1200"/>
              </a:spcAft>
              <a:buFont typeface="Arial" panose="020B0604020202020204" pitchFamily="34" charset="0"/>
              <a:buChar char="•"/>
            </a:pPr>
            <a:r>
              <a:rPr lang="en-CA" sz="2000" dirty="0" smtClean="0">
                <a:latin typeface="Times New Roman" panose="02020603050405020304" pitchFamily="18" charset="0"/>
                <a:cs typeface="Times New Roman" panose="02020603050405020304" pitchFamily="18" charset="0"/>
              </a:rPr>
              <a:t>4 </a:t>
            </a:r>
            <a:r>
              <a:rPr lang="en-CA" sz="2000" dirty="0">
                <a:latin typeface="Times New Roman" panose="02020603050405020304" pitchFamily="18" charset="0"/>
                <a:cs typeface="Times New Roman" panose="02020603050405020304" pitchFamily="18" charset="0"/>
              </a:rPr>
              <a:t>Engineers, 1 designer, and 15 technical positions</a:t>
            </a:r>
          </a:p>
          <a:p>
            <a:pPr marL="342900" indent="-342900">
              <a:spcAft>
                <a:spcPts val="1200"/>
              </a:spcAft>
              <a:buFont typeface="Arial" panose="020B0604020202020204" pitchFamily="34" charset="0"/>
              <a:buChar char="•"/>
            </a:pPr>
            <a:r>
              <a:rPr lang="en-CA" sz="2000" dirty="0" smtClean="0">
                <a:latin typeface="Times New Roman" panose="02020603050405020304" pitchFamily="18" charset="0"/>
                <a:cs typeface="Times New Roman" panose="02020603050405020304" pitchFamily="18" charset="0"/>
              </a:rPr>
              <a:t>~</a:t>
            </a:r>
            <a:r>
              <a:rPr lang="en-CA" sz="2000" dirty="0" smtClean="0">
                <a:latin typeface="Times New Roman" panose="02020603050405020304" pitchFamily="18" charset="0"/>
                <a:cs typeface="Times New Roman" panose="02020603050405020304" pitchFamily="18" charset="0"/>
              </a:rPr>
              <a:t>25</a:t>
            </a:r>
            <a:r>
              <a:rPr lang="en-CA" sz="2000" dirty="0" smtClean="0">
                <a:latin typeface="Times New Roman" panose="02020603050405020304" pitchFamily="18" charset="0"/>
                <a:cs typeface="Times New Roman" panose="02020603050405020304" pitchFamily="18" charset="0"/>
              </a:rPr>
              <a:t> </a:t>
            </a:r>
            <a:r>
              <a:rPr lang="en-CA" sz="2000" dirty="0">
                <a:latin typeface="Times New Roman" panose="02020603050405020304" pitchFamily="18" charset="0"/>
                <a:cs typeface="Times New Roman" panose="02020603050405020304" pitchFamily="18" charset="0"/>
              </a:rPr>
              <a:t>PDF and </a:t>
            </a:r>
            <a:r>
              <a:rPr lang="en-CA" sz="2000" dirty="0" smtClean="0">
                <a:latin typeface="Times New Roman" panose="02020603050405020304" pitchFamily="18" charset="0"/>
                <a:cs typeface="Times New Roman" panose="02020603050405020304" pitchFamily="18" charset="0"/>
              </a:rPr>
              <a:t>40</a:t>
            </a:r>
            <a:r>
              <a:rPr lang="en-CA" sz="2000" dirty="0" smtClean="0">
                <a:latin typeface="Times New Roman" panose="02020603050405020304" pitchFamily="18" charset="0"/>
                <a:cs typeface="Times New Roman" panose="02020603050405020304" pitchFamily="18" charset="0"/>
              </a:rPr>
              <a:t> </a:t>
            </a:r>
            <a:r>
              <a:rPr lang="en-CA" sz="2000" dirty="0">
                <a:latin typeface="Times New Roman" panose="02020603050405020304" pitchFamily="18" charset="0"/>
                <a:cs typeface="Times New Roman" panose="02020603050405020304" pitchFamily="18" charset="0"/>
              </a:rPr>
              <a:t>graduate students supported annually.</a:t>
            </a:r>
          </a:p>
          <a:p>
            <a:pPr marL="342900" indent="-342900">
              <a:spcAft>
                <a:spcPts val="1200"/>
              </a:spcAft>
              <a:buFont typeface="Arial" panose="020B0604020202020204" pitchFamily="34" charset="0"/>
              <a:buChar char="•"/>
            </a:pPr>
            <a:r>
              <a:rPr lang="en-CA" sz="2000" dirty="0" smtClean="0">
                <a:latin typeface="Times New Roman" panose="02020603050405020304" pitchFamily="18" charset="0"/>
                <a:cs typeface="Times New Roman" panose="02020603050405020304" pitchFamily="18" charset="0"/>
              </a:rPr>
              <a:t>Support </a:t>
            </a:r>
            <a:r>
              <a:rPr lang="en-CA" sz="2000" dirty="0">
                <a:latin typeface="Times New Roman" panose="02020603050405020304" pitchFamily="18" charset="0"/>
                <a:cs typeface="Times New Roman" panose="02020603050405020304" pitchFamily="18" charset="0"/>
              </a:rPr>
              <a:t>for undergraduate summer research positions and internships in industry. </a:t>
            </a:r>
            <a:endParaRPr lang="en-CA" sz="2000" dirty="0" smtClean="0">
              <a:latin typeface="Times New Roman" panose="02020603050405020304" pitchFamily="18" charset="0"/>
              <a:cs typeface="Times New Roman" panose="02020603050405020304" pitchFamily="18" charset="0"/>
            </a:endParaRPr>
          </a:p>
          <a:p>
            <a:pPr>
              <a:spcAft>
                <a:spcPts val="1200"/>
              </a:spcAft>
            </a:pPr>
            <a:endParaRPr lang="en-CA" sz="2000" dirty="0" smtClean="0">
              <a:latin typeface="Times New Roman" panose="02020603050405020304" pitchFamily="18" charset="0"/>
              <a:cs typeface="Times New Roman" panose="02020603050405020304" pitchFamily="18" charset="0"/>
            </a:endParaRPr>
          </a:p>
          <a:p>
            <a:pPr>
              <a:spcAft>
                <a:spcPts val="1200"/>
              </a:spcAft>
            </a:pPr>
            <a:r>
              <a:rPr lang="en-CA" sz="2000" b="1" dirty="0" smtClean="0">
                <a:solidFill>
                  <a:srgbClr val="0000FF"/>
                </a:solidFill>
                <a:latin typeface="Times New Roman" panose="02020603050405020304" pitchFamily="18" charset="0"/>
                <a:cs typeface="Times New Roman" panose="02020603050405020304" pitchFamily="18" charset="0"/>
              </a:rPr>
              <a:t>Administration</a:t>
            </a:r>
            <a:endParaRPr lang="en-CA" sz="2000" b="1" dirty="0">
              <a:solidFill>
                <a:srgbClr val="0000FF"/>
              </a:solidFill>
              <a:latin typeface="Times New Roman" panose="02020603050405020304" pitchFamily="18" charset="0"/>
              <a:cs typeface="Times New Roman" panose="02020603050405020304" pitchFamily="18" charset="0"/>
            </a:endParaRPr>
          </a:p>
          <a:p>
            <a:pPr marL="342900" indent="-342900">
              <a:spcAft>
                <a:spcPts val="1200"/>
              </a:spcAft>
              <a:buFont typeface="Arial" panose="020B0604020202020204" pitchFamily="34" charset="0"/>
              <a:buChar char="•"/>
            </a:pPr>
            <a:r>
              <a:rPr lang="en-CA" sz="2000" dirty="0" smtClean="0">
                <a:latin typeface="Times New Roman" panose="02020603050405020304" pitchFamily="18" charset="0"/>
                <a:cs typeface="Times New Roman" panose="02020603050405020304" pitchFamily="18" charset="0"/>
              </a:rPr>
              <a:t>Scientific Director, Managing Director, Finance &amp; HR Officer, Business Development Officer, Education and Outreach Officer, 2 Admin assistants</a:t>
            </a:r>
          </a:p>
          <a:p>
            <a:pPr marL="342900" indent="-342900">
              <a:spcAft>
                <a:spcPts val="1200"/>
              </a:spcAft>
              <a:buFont typeface="Arial" panose="020B0604020202020204" pitchFamily="34" charset="0"/>
              <a:buChar char="•"/>
            </a:pPr>
            <a:endParaRPr lang="en-C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328067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2359" y="461913"/>
            <a:ext cx="8672660" cy="7201972"/>
          </a:xfrm>
          <a:prstGeom prst="rect">
            <a:avLst/>
          </a:prstGeom>
          <a:noFill/>
        </p:spPr>
        <p:txBody>
          <a:bodyPr wrap="square" rtlCol="0">
            <a:spAutoFit/>
          </a:bodyPr>
          <a:lstStyle/>
          <a:p>
            <a:r>
              <a:rPr lang="en-CA" dirty="0" smtClean="0">
                <a:solidFill>
                  <a:srgbClr val="0000FF"/>
                </a:solidFill>
              </a:rPr>
              <a:t>Recent Activities:</a:t>
            </a:r>
          </a:p>
          <a:p>
            <a:endParaRPr lang="en-CA" dirty="0"/>
          </a:p>
          <a:p>
            <a:pPr marL="285750" indent="-285750">
              <a:buFont typeface="Arial" panose="020B0604020202020204" pitchFamily="34" charset="0"/>
              <a:buChar char="•"/>
            </a:pPr>
            <a:r>
              <a:rPr lang="en-CA" dirty="0" smtClean="0"/>
              <a:t>Most Faculty positions now in place. New faculty taking leadership positions on numerous experiments. Inter-institutional agreements signed, cash flowing to partners. </a:t>
            </a:r>
          </a:p>
          <a:p>
            <a:pPr marL="285750" indent="-285750">
              <a:buFont typeface="Arial" panose="020B0604020202020204" pitchFamily="34" charset="0"/>
              <a:buChar char="•"/>
            </a:pPr>
            <a:endParaRPr lang="en-CA" sz="1200" dirty="0"/>
          </a:p>
          <a:p>
            <a:pPr marL="285750" indent="-285750">
              <a:buFont typeface="Arial" panose="020B0604020202020204" pitchFamily="34" charset="0"/>
              <a:buChar char="•"/>
            </a:pPr>
            <a:r>
              <a:rPr lang="en-CA" dirty="0" smtClean="0"/>
              <a:t>Most of the administrative team in place. Governance structures all in place.</a:t>
            </a:r>
          </a:p>
          <a:p>
            <a:pPr marL="285750" indent="-285750">
              <a:buFont typeface="Arial" panose="020B0604020202020204" pitchFamily="34" charset="0"/>
              <a:buChar char="•"/>
            </a:pPr>
            <a:endParaRPr lang="en-CA" sz="1200" dirty="0"/>
          </a:p>
          <a:p>
            <a:pPr marL="285750" indent="-285750">
              <a:buFont typeface="Arial" panose="020B0604020202020204" pitchFamily="34" charset="0"/>
              <a:buChar char="•"/>
            </a:pPr>
            <a:r>
              <a:rPr lang="en-CA" dirty="0" smtClean="0"/>
              <a:t>Building of the research teams (technical support, engineering, students, postdocs), well underway.</a:t>
            </a:r>
          </a:p>
          <a:p>
            <a:pPr marL="285750" indent="-285750">
              <a:buFont typeface="Arial" panose="020B0604020202020204" pitchFamily="34" charset="0"/>
              <a:buChar char="•"/>
            </a:pPr>
            <a:endParaRPr lang="en-CA" sz="1200" dirty="0"/>
          </a:p>
          <a:p>
            <a:pPr marL="285750" indent="-285750">
              <a:buFont typeface="Arial" panose="020B0604020202020204" pitchFamily="34" charset="0"/>
              <a:buChar char="•"/>
            </a:pPr>
            <a:r>
              <a:rPr lang="en-CA" dirty="0" smtClean="0"/>
              <a:t>Renovations completed to create a visitor centre, student offices and new lab space at Queen’s.</a:t>
            </a:r>
          </a:p>
          <a:p>
            <a:pPr marL="285750" indent="-285750">
              <a:buFont typeface="Arial" panose="020B0604020202020204" pitchFamily="34" charset="0"/>
              <a:buChar char="•"/>
            </a:pPr>
            <a:endParaRPr lang="en-CA" sz="1200" dirty="0"/>
          </a:p>
          <a:p>
            <a:pPr marL="285750" indent="-285750">
              <a:buFont typeface="Arial" panose="020B0604020202020204" pitchFamily="34" charset="0"/>
              <a:buChar char="•"/>
            </a:pPr>
            <a:r>
              <a:rPr lang="en-CA" dirty="0" smtClean="0"/>
              <a:t>Education / Outreach activities:</a:t>
            </a:r>
          </a:p>
          <a:p>
            <a:pPr marL="742950" lvl="1" indent="-285750">
              <a:buFont typeface="Arial" panose="020B0604020202020204" pitchFamily="34" charset="0"/>
              <a:buChar char="•"/>
            </a:pPr>
            <a:r>
              <a:rPr lang="en-CA" dirty="0" smtClean="0"/>
              <a:t>Launch of the McDonald Institute</a:t>
            </a:r>
          </a:p>
          <a:p>
            <a:pPr marL="742950" lvl="1" indent="-285750">
              <a:buFont typeface="Arial" panose="020B0604020202020204" pitchFamily="34" charset="0"/>
              <a:buChar char="•"/>
            </a:pPr>
            <a:r>
              <a:rPr lang="en-CA" dirty="0" smtClean="0"/>
              <a:t>Visitor Centre Official Opening (May/18)</a:t>
            </a:r>
          </a:p>
          <a:p>
            <a:pPr marL="742950" lvl="1" indent="-285750">
              <a:buFont typeface="Arial" panose="020B0604020202020204" pitchFamily="34" charset="0"/>
              <a:buChar char="•"/>
            </a:pPr>
            <a:r>
              <a:rPr lang="en-CA" dirty="0" smtClean="0"/>
              <a:t>Undergraduate summer school CAPSS completed (May/18)</a:t>
            </a:r>
          </a:p>
          <a:p>
            <a:pPr marL="742950" lvl="1" indent="-285750">
              <a:buFont typeface="Arial" panose="020B0604020202020204" pitchFamily="34" charset="0"/>
              <a:buChar char="•"/>
            </a:pPr>
            <a:r>
              <a:rPr lang="en-CA" dirty="0" smtClean="0"/>
              <a:t>Graduate summer school (GRIDS 2018) in advanced stages of planning (Aug/18) (joint with TRIUMF)</a:t>
            </a:r>
          </a:p>
          <a:p>
            <a:pPr marL="742950" lvl="1" indent="-285750">
              <a:buFont typeface="Arial" panose="020B0604020202020204" pitchFamily="34" charset="0"/>
              <a:buChar char="•"/>
            </a:pPr>
            <a:r>
              <a:rPr lang="en-CA" dirty="0" smtClean="0"/>
              <a:t>Launch of the George and Maureen Ewan lecture series. Kick off with speaker Barry </a:t>
            </a:r>
            <a:r>
              <a:rPr lang="en-CA" dirty="0" err="1" smtClean="0"/>
              <a:t>Barish</a:t>
            </a:r>
            <a:r>
              <a:rPr lang="en-CA" dirty="0" smtClean="0"/>
              <a:t>.</a:t>
            </a:r>
          </a:p>
          <a:p>
            <a:pPr marL="742950" lvl="1" indent="-285750">
              <a:buFont typeface="Arial" panose="020B0604020202020204" pitchFamily="34" charset="0"/>
              <a:buChar char="•"/>
            </a:pPr>
            <a:r>
              <a:rPr lang="en-CA" dirty="0" smtClean="0"/>
              <a:t>Dark Matter day – UG conferences – High school visits and event support….</a:t>
            </a:r>
          </a:p>
          <a:p>
            <a:pPr marL="742950" lvl="1" indent="-285750">
              <a:buFont typeface="Arial" panose="020B0604020202020204" pitchFamily="34" charset="0"/>
              <a:buChar char="•"/>
            </a:pPr>
            <a:endParaRPr lang="en-CA" dirty="0"/>
          </a:p>
          <a:p>
            <a:pPr marL="285750" indent="-285750">
              <a:buFont typeface="Arial" panose="020B0604020202020204" pitchFamily="34" charset="0"/>
              <a:buChar char="•"/>
            </a:pPr>
            <a:r>
              <a:rPr lang="en-CA" dirty="0" smtClean="0"/>
              <a:t>Launch of competitions for additional students/postdocs/PhD-exchanges…</a:t>
            </a:r>
          </a:p>
          <a:p>
            <a:pPr marL="285750" indent="-285750">
              <a:buFont typeface="Arial" panose="020B0604020202020204" pitchFamily="34" charset="0"/>
              <a:buChar char="•"/>
            </a:pPr>
            <a:endParaRPr lang="en-CA" dirty="0" smtClean="0"/>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endParaRPr lang="en-CA" dirty="0"/>
          </a:p>
        </p:txBody>
      </p:sp>
    </p:spTree>
    <p:extLst>
      <p:ext uri="{BB962C8B-B14F-4D97-AF65-F5344CB8AC3E}">
        <p14:creationId xmlns:p14="http://schemas.microsoft.com/office/powerpoint/2010/main" val="6290552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2468" y="458369"/>
            <a:ext cx="5631670" cy="523220"/>
          </a:xfrm>
          <a:prstGeom prst="rect">
            <a:avLst/>
          </a:prstGeom>
          <a:noFill/>
        </p:spPr>
        <p:txBody>
          <a:bodyPr wrap="none" rtlCol="0">
            <a:spAutoFit/>
          </a:bodyPr>
          <a:lstStyle/>
          <a:p>
            <a:r>
              <a:rPr lang="en-CA" sz="2800" dirty="0" smtClean="0">
                <a:solidFill>
                  <a:srgbClr val="0000FF"/>
                </a:solidFill>
                <a:latin typeface="Times New Roman" panose="02020603050405020304" pitchFamily="18" charset="0"/>
                <a:cs typeface="Times New Roman" panose="02020603050405020304" pitchFamily="18" charset="0"/>
              </a:rPr>
              <a:t>“</a:t>
            </a:r>
            <a:r>
              <a:rPr lang="en-CA" sz="2400" dirty="0" smtClean="0">
                <a:solidFill>
                  <a:srgbClr val="0000FF"/>
                </a:solidFill>
                <a:latin typeface="Times New Roman" panose="02020603050405020304" pitchFamily="18" charset="0"/>
                <a:cs typeface="Times New Roman" panose="02020603050405020304" pitchFamily="18" charset="0"/>
              </a:rPr>
              <a:t>Pooled Resources” – Initially Unallocate</a:t>
            </a:r>
            <a:r>
              <a:rPr lang="en-CA" sz="2800" dirty="0" smtClean="0">
                <a:solidFill>
                  <a:srgbClr val="0000FF"/>
                </a:solidFill>
                <a:latin typeface="Times New Roman" panose="02020603050405020304" pitchFamily="18" charset="0"/>
                <a:cs typeface="Times New Roman" panose="02020603050405020304" pitchFamily="18" charset="0"/>
              </a:rPr>
              <a:t>d </a:t>
            </a:r>
            <a:endParaRPr lang="en-CA" sz="2800" dirty="0">
              <a:solidFill>
                <a:srgbClr val="0000FF"/>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0" y="1228553"/>
            <a:ext cx="8884118" cy="5632311"/>
          </a:xfrm>
          <a:prstGeom prst="rect">
            <a:avLst/>
          </a:prstGeom>
          <a:noFill/>
        </p:spPr>
        <p:txBody>
          <a:bodyPr wrap="square" rtlCol="0">
            <a:spAutoFit/>
          </a:bodyPr>
          <a:lstStyle/>
          <a:p>
            <a:pPr marL="285750" indent="-285750">
              <a:buFont typeface="Arial" panose="020B0604020202020204" pitchFamily="34" charset="0"/>
              <a:buChar char="•"/>
            </a:pPr>
            <a:r>
              <a:rPr lang="en-CA" sz="2000" dirty="0" smtClean="0">
                <a:latin typeface="Times New Roman" panose="02020603050405020304" pitchFamily="18" charset="0"/>
                <a:cs typeface="Times New Roman" panose="02020603050405020304" pitchFamily="18" charset="0"/>
              </a:rPr>
              <a:t>Anybody with research that is aligned with the goals of </a:t>
            </a:r>
            <a:r>
              <a:rPr lang="en-CA" sz="2000" dirty="0" smtClean="0">
                <a:latin typeface="Times New Roman" panose="02020603050405020304" pitchFamily="18" charset="0"/>
                <a:cs typeface="Times New Roman" panose="02020603050405020304" pitchFamily="18" charset="0"/>
              </a:rPr>
              <a:t>the McDonald Institute </a:t>
            </a:r>
            <a:r>
              <a:rPr lang="en-CA" sz="2000" dirty="0" smtClean="0">
                <a:latin typeface="Times New Roman" panose="02020603050405020304" pitchFamily="18" charset="0"/>
                <a:cs typeface="Times New Roman" panose="02020603050405020304" pitchFamily="18" charset="0"/>
              </a:rPr>
              <a:t>can be a member of </a:t>
            </a:r>
            <a:r>
              <a:rPr lang="en-CA" sz="2000" dirty="0" smtClean="0">
                <a:latin typeface="Times New Roman" panose="02020603050405020304" pitchFamily="18" charset="0"/>
                <a:cs typeface="Times New Roman" panose="02020603050405020304" pitchFamily="18" charset="0"/>
              </a:rPr>
              <a:t>the Institute and access the resources. </a:t>
            </a:r>
            <a:endParaRPr lang="en-CA" sz="2000" dirty="0" smtClean="0">
              <a:latin typeface="Times New Roman" panose="02020603050405020304" pitchFamily="18" charset="0"/>
              <a:cs typeface="Times New Roman" panose="02020603050405020304" pitchFamily="18" charset="0"/>
            </a:endParaRPr>
          </a:p>
          <a:p>
            <a:endParaRPr lang="en-CA" sz="2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sz="2000" dirty="0" smtClean="0">
                <a:latin typeface="Times New Roman" panose="02020603050405020304" pitchFamily="18" charset="0"/>
                <a:cs typeface="Times New Roman" panose="02020603050405020304" pitchFamily="18" charset="0"/>
              </a:rPr>
              <a:t>McDonald Institute </a:t>
            </a:r>
            <a:r>
              <a:rPr lang="en-CA" sz="2000" dirty="0" smtClean="0">
                <a:latin typeface="Times New Roman" panose="02020603050405020304" pitchFamily="18" charset="0"/>
                <a:cs typeface="Times New Roman" panose="02020603050405020304" pitchFamily="18" charset="0"/>
              </a:rPr>
              <a:t>members can compete for pooled resources which includes funding for: </a:t>
            </a:r>
          </a:p>
          <a:p>
            <a:pPr marL="742950" lvl="1" indent="-285750">
              <a:buFont typeface="Arial" panose="020B0604020202020204" pitchFamily="34" charset="0"/>
              <a:buChar char="•"/>
            </a:pPr>
            <a:r>
              <a:rPr lang="en-CA" sz="2000" dirty="0" smtClean="0">
                <a:latin typeface="Times New Roman" panose="02020603050405020304" pitchFamily="18" charset="0"/>
                <a:cs typeface="Times New Roman" panose="02020603050405020304" pitchFamily="18" charset="0"/>
              </a:rPr>
              <a:t>Postdoctoral </a:t>
            </a:r>
            <a:r>
              <a:rPr lang="en-CA" sz="2000" dirty="0" smtClean="0">
                <a:latin typeface="Times New Roman" panose="02020603050405020304" pitchFamily="18" charset="0"/>
                <a:cs typeface="Times New Roman" panose="02020603050405020304" pitchFamily="18" charset="0"/>
              </a:rPr>
              <a:t>fellows</a:t>
            </a:r>
          </a:p>
          <a:p>
            <a:pPr marL="742950" lvl="1" indent="-285750">
              <a:buFont typeface="Arial" panose="020B0604020202020204" pitchFamily="34" charset="0"/>
              <a:buChar char="•"/>
            </a:pPr>
            <a:r>
              <a:rPr lang="en-CA" sz="2000" dirty="0" smtClean="0">
                <a:latin typeface="Times New Roman" panose="02020603050405020304" pitchFamily="18" charset="0"/>
                <a:cs typeface="Times New Roman" panose="02020603050405020304" pitchFamily="18" charset="0"/>
              </a:rPr>
              <a:t>Graduate students</a:t>
            </a:r>
          </a:p>
          <a:p>
            <a:pPr marL="742950" lvl="1" indent="-285750">
              <a:buFont typeface="Arial" panose="020B0604020202020204" pitchFamily="34" charset="0"/>
              <a:buChar char="•"/>
            </a:pPr>
            <a:r>
              <a:rPr lang="en-CA" sz="2000" dirty="0" smtClean="0">
                <a:latin typeface="Times New Roman" panose="02020603050405020304" pitchFamily="18" charset="0"/>
                <a:cs typeface="Times New Roman" panose="02020603050405020304" pitchFamily="18" charset="0"/>
              </a:rPr>
              <a:t>Frontier Research Venture Fund (140k$/a to disburse)</a:t>
            </a:r>
          </a:p>
          <a:p>
            <a:pPr marL="742950" lvl="1" indent="-285750">
              <a:buFont typeface="Arial" panose="020B0604020202020204" pitchFamily="34" charset="0"/>
              <a:buChar char="•"/>
            </a:pPr>
            <a:r>
              <a:rPr lang="en-CA" sz="2000" dirty="0" smtClean="0">
                <a:latin typeface="Times New Roman" panose="02020603050405020304" pitchFamily="18" charset="0"/>
                <a:cs typeface="Times New Roman" panose="02020603050405020304" pitchFamily="18" charset="0"/>
              </a:rPr>
              <a:t>Sabbatical Support</a:t>
            </a:r>
          </a:p>
          <a:p>
            <a:pPr marL="742950" lvl="1" indent="-285750">
              <a:buFont typeface="Arial" panose="020B0604020202020204" pitchFamily="34" charset="0"/>
              <a:buChar char="•"/>
            </a:pPr>
            <a:r>
              <a:rPr lang="en-CA" sz="2000" dirty="0" smtClean="0">
                <a:latin typeface="Times New Roman" panose="02020603050405020304" pitchFamily="18" charset="0"/>
                <a:cs typeface="Times New Roman" panose="02020603050405020304" pitchFamily="18" charset="0"/>
              </a:rPr>
              <a:t>Travel support for collaboration building</a:t>
            </a:r>
          </a:p>
          <a:p>
            <a:pPr marL="742950" lvl="1" indent="-285750">
              <a:buFont typeface="Arial" panose="020B0604020202020204" pitchFamily="34" charset="0"/>
              <a:buChar char="•"/>
            </a:pPr>
            <a:r>
              <a:rPr lang="en-CA" sz="2000" dirty="0" smtClean="0">
                <a:latin typeface="Times New Roman" panose="02020603050405020304" pitchFamily="18" charset="0"/>
                <a:cs typeface="Times New Roman" panose="02020603050405020304" pitchFamily="18" charset="0"/>
              </a:rPr>
              <a:t>PhD exchange program</a:t>
            </a:r>
          </a:p>
          <a:p>
            <a:pPr marL="742950" lvl="1" indent="-285750">
              <a:buFont typeface="Arial" panose="020B0604020202020204" pitchFamily="34" charset="0"/>
              <a:buChar char="•"/>
            </a:pPr>
            <a:r>
              <a:rPr lang="en-CA" sz="2000" dirty="0" smtClean="0">
                <a:latin typeface="Times New Roman" panose="02020603050405020304" pitchFamily="18" charset="0"/>
                <a:cs typeface="Times New Roman" panose="02020603050405020304" pitchFamily="18" charset="0"/>
              </a:rPr>
              <a:t>Undergraduate research experience</a:t>
            </a:r>
          </a:p>
          <a:p>
            <a:pPr marL="742950" lvl="1" indent="-285750">
              <a:buFont typeface="Arial" panose="020B0604020202020204" pitchFamily="34" charset="0"/>
              <a:buChar char="•"/>
            </a:pPr>
            <a:endParaRPr lang="en-CA" sz="2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sz="2000" dirty="0" smtClean="0">
                <a:latin typeface="Times New Roman" panose="02020603050405020304" pitchFamily="18" charset="0"/>
                <a:cs typeface="Times New Roman" panose="02020603050405020304" pitchFamily="18" charset="0"/>
              </a:rPr>
              <a:t>A </a:t>
            </a:r>
            <a:r>
              <a:rPr lang="en-CA" sz="2000" dirty="0">
                <a:latin typeface="Times New Roman" panose="02020603050405020304" pitchFamily="18" charset="0"/>
                <a:cs typeface="Times New Roman" panose="02020603050405020304" pitchFamily="18" charset="0"/>
              </a:rPr>
              <a:t>S</a:t>
            </a:r>
            <a:r>
              <a:rPr lang="en-CA" sz="2000" dirty="0" smtClean="0">
                <a:latin typeface="Times New Roman" panose="02020603050405020304" pitchFamily="18" charset="0"/>
                <a:cs typeface="Times New Roman" panose="02020603050405020304" pitchFamily="18" charset="0"/>
              </a:rPr>
              <a:t>cientific Advisory Committee has been established </a:t>
            </a:r>
            <a:r>
              <a:rPr lang="en-CA" sz="2000" dirty="0" smtClean="0">
                <a:latin typeface="Times New Roman" panose="02020603050405020304" pitchFamily="18" charset="0"/>
                <a:cs typeface="Times New Roman" panose="02020603050405020304" pitchFamily="18" charset="0"/>
              </a:rPr>
              <a:t> </a:t>
            </a:r>
            <a:r>
              <a:rPr lang="en-CA" sz="2000" dirty="0" smtClean="0">
                <a:latin typeface="Times New Roman" panose="02020603050405020304" pitchFamily="18" charset="0"/>
                <a:cs typeface="Times New Roman" panose="02020603050405020304" pitchFamily="18" charset="0"/>
              </a:rPr>
              <a:t>with a mandate to review applications for these resources. </a:t>
            </a:r>
            <a:r>
              <a:rPr lang="en-CA" sz="2000" dirty="0" smtClean="0">
                <a:latin typeface="Times New Roman" panose="02020603050405020304" pitchFamily="18" charset="0"/>
                <a:cs typeface="Times New Roman" panose="02020603050405020304" pitchFamily="18" charset="0"/>
              </a:rPr>
              <a:t>They </a:t>
            </a:r>
            <a:r>
              <a:rPr lang="en-CA" sz="2000" dirty="0" smtClean="0">
                <a:latin typeface="Times New Roman" panose="02020603050405020304" pitchFamily="18" charset="0"/>
                <a:cs typeface="Times New Roman" panose="02020603050405020304" pitchFamily="18" charset="0"/>
              </a:rPr>
              <a:t>meet every 3 months. </a:t>
            </a:r>
            <a:r>
              <a:rPr lang="en-CA" sz="2000" dirty="0" smtClean="0">
                <a:latin typeface="Times New Roman" panose="02020603050405020304" pitchFamily="18" charset="0"/>
                <a:cs typeface="Times New Roman" panose="02020603050405020304" pitchFamily="18" charset="0"/>
              </a:rPr>
              <a:t>We </a:t>
            </a:r>
            <a:r>
              <a:rPr lang="en-CA" sz="2000" dirty="0" smtClean="0">
                <a:latin typeface="Times New Roman" panose="02020603050405020304" pitchFamily="18" charset="0"/>
                <a:cs typeface="Times New Roman" panose="02020603050405020304" pitchFamily="18" charset="0"/>
              </a:rPr>
              <a:t>have just launched the second competition. The first awarded over 2 M$ in support to researchers across the program. </a:t>
            </a:r>
            <a:endParaRPr lang="en-CA" sz="2000" dirty="0" smtClean="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endParaRPr lang="en-CA" sz="20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150996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90194" y="1131216"/>
            <a:ext cx="8316922" cy="4801314"/>
          </a:xfrm>
          <a:prstGeom prst="rect">
            <a:avLst/>
          </a:prstGeom>
          <a:noFill/>
        </p:spPr>
        <p:txBody>
          <a:bodyPr wrap="square" rtlCol="0">
            <a:spAutoFit/>
          </a:bodyPr>
          <a:lstStyle/>
          <a:p>
            <a:r>
              <a:rPr lang="en-CA" dirty="0" smtClean="0">
                <a:solidFill>
                  <a:srgbClr val="0000FF"/>
                </a:solidFill>
              </a:rPr>
              <a:t>Next near term activities:</a:t>
            </a:r>
          </a:p>
          <a:p>
            <a:endParaRPr lang="en-CA" dirty="0"/>
          </a:p>
          <a:p>
            <a:pPr marL="285750" indent="-285750">
              <a:buFont typeface="Arial" panose="020B0604020202020204" pitchFamily="34" charset="0"/>
              <a:buChar char="•"/>
            </a:pPr>
            <a:r>
              <a:rPr lang="en-CA" dirty="0" smtClean="0"/>
              <a:t>Launch of the visiting scientist program and frontier venture fund competitions (within a week)</a:t>
            </a:r>
            <a:endParaRPr lang="en-CA" dirty="0"/>
          </a:p>
          <a:p>
            <a:pPr marL="285750" indent="-285750">
              <a:buFont typeface="Arial" panose="020B0604020202020204" pitchFamily="34" charset="0"/>
              <a:buChar char="•"/>
            </a:pPr>
            <a:r>
              <a:rPr lang="en-CA" dirty="0" smtClean="0"/>
              <a:t>Filling of final admin positions. </a:t>
            </a:r>
          </a:p>
          <a:p>
            <a:pPr marL="285750" indent="-285750">
              <a:buFont typeface="Arial" panose="020B0604020202020204" pitchFamily="34" charset="0"/>
              <a:buChar char="•"/>
            </a:pPr>
            <a:endParaRPr lang="en-CA" dirty="0"/>
          </a:p>
          <a:p>
            <a:r>
              <a:rPr lang="en-CA" dirty="0" smtClean="0"/>
              <a:t>As an outcome of the McDonald Institute </a:t>
            </a:r>
            <a:r>
              <a:rPr lang="en-CA" dirty="0" err="1" smtClean="0"/>
              <a:t>townhall</a:t>
            </a:r>
            <a:r>
              <a:rPr lang="en-CA" dirty="0" smtClean="0"/>
              <a:t> scientific community meeting at Queen’s in May, the McDonald Institute will be hosting a “</a:t>
            </a:r>
            <a:r>
              <a:rPr lang="en-CA" dirty="0" err="1" smtClean="0">
                <a:solidFill>
                  <a:srgbClr val="0000FF"/>
                </a:solidFill>
              </a:rPr>
              <a:t>SNOmass</a:t>
            </a:r>
            <a:r>
              <a:rPr lang="en-CA" dirty="0" smtClean="0"/>
              <a:t>” event, planning the future of astroparticle physics in Canada. </a:t>
            </a:r>
          </a:p>
          <a:p>
            <a:endParaRPr lang="en-CA" dirty="0"/>
          </a:p>
          <a:p>
            <a:r>
              <a:rPr lang="en-CA" dirty="0" smtClean="0"/>
              <a:t>We will try to find a date and location that works this autumn for the majority of the community to have the initial meeting. </a:t>
            </a:r>
          </a:p>
          <a:p>
            <a:endParaRPr lang="en-CA" dirty="0"/>
          </a:p>
          <a:p>
            <a:r>
              <a:rPr lang="en-CA" dirty="0" smtClean="0"/>
              <a:t>Input will be sought from the entire community to determine our research priorities and to develop the best strategy for the field as experiments will become necessarily larger and more complex, and the world will only have the resources for a few very large, next generation detectors.</a:t>
            </a:r>
            <a:endParaRPr lang="en-CA" dirty="0"/>
          </a:p>
        </p:txBody>
      </p:sp>
    </p:spTree>
    <p:extLst>
      <p:ext uri="{BB962C8B-B14F-4D97-AF65-F5344CB8AC3E}">
        <p14:creationId xmlns:p14="http://schemas.microsoft.com/office/powerpoint/2010/main" val="42541668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097548"/>
          </a:xfrm>
          <a:prstGeom prst="rect">
            <a:avLst/>
          </a:prstGeom>
        </p:spPr>
      </p:pic>
      <p:sp>
        <p:nvSpPr>
          <p:cNvPr id="8" name="TextBox 7"/>
          <p:cNvSpPr txBox="1"/>
          <p:nvPr/>
        </p:nvSpPr>
        <p:spPr>
          <a:xfrm>
            <a:off x="2342561" y="6344238"/>
            <a:ext cx="3728649" cy="369332"/>
          </a:xfrm>
          <a:prstGeom prst="rect">
            <a:avLst/>
          </a:prstGeom>
          <a:noFill/>
        </p:spPr>
        <p:txBody>
          <a:bodyPr wrap="none" rtlCol="0">
            <a:spAutoFit/>
          </a:bodyPr>
          <a:lstStyle/>
          <a:p>
            <a:r>
              <a:rPr lang="en-CA" dirty="0" smtClean="0"/>
              <a:t>The Launch of the McDonald Institute</a:t>
            </a:r>
            <a:endParaRPr lang="en-CA" dirty="0"/>
          </a:p>
        </p:txBody>
      </p:sp>
    </p:spTree>
    <p:extLst>
      <p:ext uri="{BB962C8B-B14F-4D97-AF65-F5344CB8AC3E}">
        <p14:creationId xmlns:p14="http://schemas.microsoft.com/office/powerpoint/2010/main" val="27936733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55198"/>
            <a:ext cx="9057373" cy="6168472"/>
          </a:xfrm>
          <a:prstGeom prst="rect">
            <a:avLst/>
          </a:prstGeom>
        </p:spPr>
      </p:pic>
    </p:spTree>
    <p:extLst>
      <p:ext uri="{BB962C8B-B14F-4D97-AF65-F5344CB8AC3E}">
        <p14:creationId xmlns:p14="http://schemas.microsoft.com/office/powerpoint/2010/main" val="16633247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90090" y="0"/>
            <a:ext cx="5153910" cy="3435940"/>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6504" y="3597169"/>
            <a:ext cx="5335122" cy="3566258"/>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58618" y="3517859"/>
            <a:ext cx="4707016" cy="3138010"/>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676921"/>
            <a:ext cx="4558618" cy="3116412"/>
          </a:xfrm>
          <a:prstGeom prst="rect">
            <a:avLst/>
          </a:prstGeom>
        </p:spPr>
      </p:pic>
    </p:spTree>
    <p:extLst>
      <p:ext uri="{BB962C8B-B14F-4D97-AF65-F5344CB8AC3E}">
        <p14:creationId xmlns:p14="http://schemas.microsoft.com/office/powerpoint/2010/main" val="41168595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6374" y="1115063"/>
            <a:ext cx="8823670" cy="1938992"/>
          </a:xfrm>
          <a:prstGeom prst="rect">
            <a:avLst/>
          </a:prstGeom>
          <a:noFill/>
        </p:spPr>
        <p:txBody>
          <a:bodyPr wrap="square">
            <a:spAutoFit/>
          </a:bodyPr>
          <a:lstStyle/>
          <a:p>
            <a:pPr algn="ctr"/>
            <a:r>
              <a:rPr lang="en-CA" sz="2400" kern="0" dirty="0" smtClean="0">
                <a:solidFill>
                  <a:srgbClr val="0000FF"/>
                </a:solidFill>
                <a:latin typeface="Times New Roman" panose="02020603050405020304" pitchFamily="18" charset="0"/>
                <a:cs typeface="Times New Roman" panose="02020603050405020304" pitchFamily="18" charset="0"/>
              </a:rPr>
              <a:t>Funded through the </a:t>
            </a:r>
            <a:r>
              <a:rPr lang="en-CA" sz="2400" kern="0" dirty="0" smtClean="0">
                <a:solidFill>
                  <a:srgbClr val="0000FF"/>
                </a:solidFill>
                <a:latin typeface="Times New Roman" panose="02020603050405020304" pitchFamily="18" charset="0"/>
                <a:cs typeface="Times New Roman" panose="02020603050405020304" pitchFamily="18" charset="0"/>
              </a:rPr>
              <a:t> </a:t>
            </a:r>
            <a:r>
              <a:rPr lang="en-CA" sz="2400" kern="0" dirty="0">
                <a:solidFill>
                  <a:srgbClr val="0000FF"/>
                </a:solidFill>
                <a:latin typeface="Times New Roman" panose="02020603050405020304" pitchFamily="18" charset="0"/>
                <a:cs typeface="Times New Roman" panose="02020603050405020304" pitchFamily="18" charset="0"/>
              </a:rPr>
              <a:t>Canada First Research Excellence Fund (CFREF) </a:t>
            </a:r>
            <a:r>
              <a:rPr lang="en-CA" sz="2400" b="1" kern="0" dirty="0">
                <a:solidFill>
                  <a:srgbClr val="0000FF"/>
                </a:solidFill>
                <a:latin typeface="Times New Roman" panose="02020603050405020304" pitchFamily="18" charset="0"/>
                <a:cs typeface="Times New Roman" panose="02020603050405020304" pitchFamily="18" charset="0"/>
              </a:rPr>
              <a:t>Award of </a:t>
            </a:r>
            <a:r>
              <a:rPr lang="en-CA" sz="2400" b="1" kern="0" dirty="0" smtClean="0">
                <a:solidFill>
                  <a:srgbClr val="0000FF"/>
                </a:solidFill>
                <a:latin typeface="Times New Roman" panose="02020603050405020304" pitchFamily="18" charset="0"/>
                <a:cs typeface="Times New Roman" panose="02020603050405020304" pitchFamily="18" charset="0"/>
              </a:rPr>
              <a:t>~$</a:t>
            </a:r>
            <a:r>
              <a:rPr lang="en-CA" sz="2400" b="1" kern="0" dirty="0">
                <a:solidFill>
                  <a:srgbClr val="0000FF"/>
                </a:solidFill>
                <a:latin typeface="Times New Roman" panose="02020603050405020304" pitchFamily="18" charset="0"/>
                <a:cs typeface="Times New Roman" panose="02020603050405020304" pitchFamily="18" charset="0"/>
              </a:rPr>
              <a:t>64 M$ </a:t>
            </a:r>
          </a:p>
          <a:p>
            <a:pPr algn="ctr"/>
            <a:endParaRPr lang="en-CA" sz="2400" kern="0" dirty="0">
              <a:solidFill>
                <a:srgbClr val="0000FF"/>
              </a:solidFill>
              <a:latin typeface="Times New Roman" panose="02020603050405020304" pitchFamily="18" charset="0"/>
              <a:cs typeface="Times New Roman" panose="02020603050405020304" pitchFamily="18" charset="0"/>
            </a:endParaRPr>
          </a:p>
          <a:p>
            <a:pPr algn="ctr"/>
            <a:r>
              <a:rPr lang="en-CA" sz="2400" kern="0" dirty="0">
                <a:solidFill>
                  <a:srgbClr val="0000FF"/>
                </a:solidFill>
                <a:latin typeface="Times New Roman" panose="02020603050405020304" pitchFamily="18" charset="0"/>
                <a:cs typeface="Times New Roman" panose="02020603050405020304" pitchFamily="18" charset="0"/>
              </a:rPr>
              <a:t>Hosted at Queen’s University </a:t>
            </a:r>
            <a:r>
              <a:rPr lang="en-CA" sz="2400" kern="0" dirty="0" smtClean="0">
                <a:solidFill>
                  <a:srgbClr val="0000FF"/>
                </a:solidFill>
                <a:latin typeface="Times New Roman" panose="02020603050405020304" pitchFamily="18" charset="0"/>
                <a:cs typeface="Times New Roman" panose="02020603050405020304" pitchFamily="18" charset="0"/>
              </a:rPr>
              <a:t>in partnership with </a:t>
            </a:r>
            <a:r>
              <a:rPr lang="en-CA" sz="2400" kern="0" dirty="0">
                <a:solidFill>
                  <a:srgbClr val="0000FF"/>
                </a:solidFill>
                <a:latin typeface="Times New Roman" panose="02020603050405020304" pitchFamily="18" charset="0"/>
                <a:cs typeface="Times New Roman" panose="02020603050405020304" pitchFamily="18" charset="0"/>
              </a:rPr>
              <a:t>the Canadian community   </a:t>
            </a:r>
          </a:p>
        </p:txBody>
      </p:sp>
      <p:sp>
        <p:nvSpPr>
          <p:cNvPr id="9" name="TextBox 8"/>
          <p:cNvSpPr txBox="1"/>
          <p:nvPr/>
        </p:nvSpPr>
        <p:spPr>
          <a:xfrm>
            <a:off x="308682" y="3441680"/>
            <a:ext cx="4484637" cy="3416320"/>
          </a:xfrm>
          <a:prstGeom prst="rect">
            <a:avLst/>
          </a:prstGeom>
          <a:noFill/>
        </p:spPr>
        <p:txBody>
          <a:bodyPr wrap="square" rtlCol="0">
            <a:spAutoFit/>
          </a:bodyPr>
          <a:lstStyle/>
          <a:p>
            <a:pPr marL="285750" indent="-285750">
              <a:buFont typeface="Arial" panose="020B0604020202020204" pitchFamily="34" charset="0"/>
              <a:buChar char="•"/>
            </a:pPr>
            <a:r>
              <a:rPr lang="en-CA" sz="2400" dirty="0" smtClean="0">
                <a:latin typeface="Times New Roman" panose="02020603050405020304" pitchFamily="18" charset="0"/>
                <a:cs typeface="Times New Roman" panose="02020603050405020304" pitchFamily="18" charset="0"/>
              </a:rPr>
              <a:t>Queen’s University</a:t>
            </a:r>
          </a:p>
          <a:p>
            <a:pPr marL="285750" indent="-285750">
              <a:buFont typeface="Arial" panose="020B0604020202020204" pitchFamily="34" charset="0"/>
              <a:buChar char="•"/>
            </a:pPr>
            <a:r>
              <a:rPr lang="en-CA" sz="2400" dirty="0" smtClean="0">
                <a:latin typeface="Times New Roman" panose="02020603050405020304" pitchFamily="18" charset="0"/>
                <a:cs typeface="Times New Roman" panose="02020603050405020304" pitchFamily="18" charset="0"/>
              </a:rPr>
              <a:t>University of Alberta</a:t>
            </a:r>
          </a:p>
          <a:p>
            <a:pPr marL="285750" indent="-285750">
              <a:buFont typeface="Arial" panose="020B0604020202020204" pitchFamily="34" charset="0"/>
              <a:buChar char="•"/>
            </a:pPr>
            <a:r>
              <a:rPr lang="en-CA" sz="2400" dirty="0" smtClean="0">
                <a:latin typeface="Times New Roman" panose="02020603050405020304" pitchFamily="18" charset="0"/>
                <a:cs typeface="Times New Roman" panose="02020603050405020304" pitchFamily="18" charset="0"/>
              </a:rPr>
              <a:t>University of British Columbia</a:t>
            </a:r>
          </a:p>
          <a:p>
            <a:pPr marL="285750" indent="-285750">
              <a:buFont typeface="Arial" panose="020B0604020202020204" pitchFamily="34" charset="0"/>
              <a:buChar char="•"/>
            </a:pPr>
            <a:r>
              <a:rPr lang="en-CA" sz="2400" dirty="0" smtClean="0">
                <a:latin typeface="Times New Roman" panose="02020603050405020304" pitchFamily="18" charset="0"/>
                <a:cs typeface="Times New Roman" panose="02020603050405020304" pitchFamily="18" charset="0"/>
              </a:rPr>
              <a:t>Carleton University</a:t>
            </a:r>
          </a:p>
          <a:p>
            <a:pPr marL="285750" indent="-285750">
              <a:buFont typeface="Arial" panose="020B0604020202020204" pitchFamily="34" charset="0"/>
              <a:buChar char="•"/>
            </a:pPr>
            <a:r>
              <a:rPr lang="en-CA" sz="2400" dirty="0" smtClean="0">
                <a:latin typeface="Times New Roman" panose="02020603050405020304" pitchFamily="18" charset="0"/>
                <a:cs typeface="Times New Roman" panose="02020603050405020304" pitchFamily="18" charset="0"/>
              </a:rPr>
              <a:t>Laurentian University</a:t>
            </a:r>
          </a:p>
          <a:p>
            <a:pPr marL="285750" indent="-285750">
              <a:buFont typeface="Arial" panose="020B0604020202020204" pitchFamily="34" charset="0"/>
              <a:buChar char="•"/>
            </a:pPr>
            <a:r>
              <a:rPr lang="en-CA" sz="2400" dirty="0" smtClean="0">
                <a:latin typeface="Times New Roman" panose="02020603050405020304" pitchFamily="18" charset="0"/>
                <a:cs typeface="Times New Roman" panose="02020603050405020304" pitchFamily="18" charset="0"/>
              </a:rPr>
              <a:t>McGill University</a:t>
            </a:r>
          </a:p>
          <a:p>
            <a:pPr marL="285750" indent="-285750">
              <a:buFont typeface="Arial" panose="020B0604020202020204" pitchFamily="34" charset="0"/>
              <a:buChar char="•"/>
            </a:pPr>
            <a:r>
              <a:rPr lang="fr-CA" sz="2400" dirty="0" smtClean="0">
                <a:latin typeface="Times New Roman" panose="02020603050405020304" pitchFamily="18" charset="0"/>
                <a:cs typeface="Times New Roman" panose="02020603050405020304" pitchFamily="18" charset="0"/>
              </a:rPr>
              <a:t>Université de Montréal</a:t>
            </a:r>
          </a:p>
          <a:p>
            <a:pPr marL="285750" indent="-285750">
              <a:buFont typeface="Arial" panose="020B0604020202020204" pitchFamily="34" charset="0"/>
              <a:buChar char="•"/>
            </a:pPr>
            <a:r>
              <a:rPr lang="en-CA" sz="2400" dirty="0" smtClean="0">
                <a:latin typeface="Times New Roman" panose="02020603050405020304" pitchFamily="18" charset="0"/>
                <a:cs typeface="Times New Roman" panose="02020603050405020304" pitchFamily="18" charset="0"/>
              </a:rPr>
              <a:t>University of Toronto</a:t>
            </a:r>
          </a:p>
          <a:p>
            <a:pPr marL="285750" indent="-285750">
              <a:buFont typeface="Arial" panose="020B0604020202020204" pitchFamily="34" charset="0"/>
              <a:buChar char="•"/>
            </a:pPr>
            <a:endParaRPr lang="en-CA" sz="2400"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4881653" y="3441680"/>
            <a:ext cx="4484637" cy="3046988"/>
          </a:xfrm>
          <a:prstGeom prst="rect">
            <a:avLst/>
          </a:prstGeom>
          <a:noFill/>
        </p:spPr>
        <p:txBody>
          <a:bodyPr wrap="square" rtlCol="0">
            <a:spAutoFit/>
          </a:bodyPr>
          <a:lstStyle/>
          <a:p>
            <a:pPr marL="285750" indent="-285750">
              <a:buFont typeface="Arial" panose="020B0604020202020204" pitchFamily="34" charset="0"/>
              <a:buChar char="•"/>
            </a:pPr>
            <a:r>
              <a:rPr lang="en-CA" sz="2400" dirty="0" smtClean="0">
                <a:latin typeface="Times New Roman" panose="02020603050405020304" pitchFamily="18" charset="0"/>
                <a:cs typeface="Times New Roman" panose="02020603050405020304" pitchFamily="18" charset="0"/>
              </a:rPr>
              <a:t>CIFAR</a:t>
            </a:r>
          </a:p>
          <a:p>
            <a:pPr marL="285750" indent="-285750">
              <a:buFont typeface="Arial" panose="020B0604020202020204" pitchFamily="34" charset="0"/>
              <a:buChar char="•"/>
            </a:pPr>
            <a:r>
              <a:rPr lang="en-CA" sz="2400" dirty="0" smtClean="0">
                <a:latin typeface="Times New Roman" panose="02020603050405020304" pitchFamily="18" charset="0"/>
                <a:cs typeface="Times New Roman" panose="02020603050405020304" pitchFamily="18" charset="0"/>
              </a:rPr>
              <a:t>IPP</a:t>
            </a:r>
          </a:p>
          <a:p>
            <a:pPr marL="285750" indent="-285750">
              <a:buFont typeface="Arial" panose="020B0604020202020204" pitchFamily="34" charset="0"/>
              <a:buChar char="•"/>
            </a:pPr>
            <a:r>
              <a:rPr lang="en-CA" sz="2400" dirty="0" smtClean="0">
                <a:latin typeface="Times New Roman" panose="02020603050405020304" pitchFamily="18" charset="0"/>
                <a:cs typeface="Times New Roman" panose="02020603050405020304" pitchFamily="18" charset="0"/>
              </a:rPr>
              <a:t>PI</a:t>
            </a:r>
          </a:p>
          <a:p>
            <a:pPr marL="285750" indent="-285750">
              <a:buFont typeface="Arial" panose="020B0604020202020204" pitchFamily="34" charset="0"/>
              <a:buChar char="•"/>
            </a:pPr>
            <a:r>
              <a:rPr lang="en-CA" sz="2400" dirty="0" smtClean="0">
                <a:latin typeface="Times New Roman" panose="02020603050405020304" pitchFamily="18" charset="0"/>
                <a:cs typeface="Times New Roman" panose="02020603050405020304" pitchFamily="18" charset="0"/>
              </a:rPr>
              <a:t>TRIUMF</a:t>
            </a:r>
          </a:p>
          <a:p>
            <a:pPr marL="285750" indent="-285750">
              <a:buFont typeface="Arial" panose="020B0604020202020204" pitchFamily="34" charset="0"/>
              <a:buChar char="•"/>
            </a:pPr>
            <a:r>
              <a:rPr lang="en-CA" sz="2400" dirty="0" smtClean="0">
                <a:latin typeface="Times New Roman" panose="02020603050405020304" pitchFamily="18" charset="0"/>
                <a:cs typeface="Times New Roman" panose="02020603050405020304" pitchFamily="18" charset="0"/>
              </a:rPr>
              <a:t>SNOLAB</a:t>
            </a:r>
          </a:p>
          <a:p>
            <a:pPr marL="285750" indent="-285750">
              <a:buFont typeface="Arial" panose="020B0604020202020204" pitchFamily="34" charset="0"/>
              <a:buChar char="•"/>
            </a:pPr>
            <a:endParaRPr lang="en-CA" sz="2400" dirty="0">
              <a:latin typeface="Times New Roman" panose="02020603050405020304" pitchFamily="18" charset="0"/>
              <a:cs typeface="Times New Roman" panose="02020603050405020304" pitchFamily="18" charset="0"/>
            </a:endParaRPr>
          </a:p>
          <a:p>
            <a:r>
              <a:rPr lang="en-CA" sz="2400" dirty="0" smtClean="0">
                <a:latin typeface="Times New Roman" panose="02020603050405020304" pitchFamily="18" charset="0"/>
                <a:cs typeface="Times New Roman" panose="02020603050405020304" pitchFamily="18" charset="0"/>
              </a:rPr>
              <a:t>*</a:t>
            </a:r>
            <a:r>
              <a:rPr lang="en-CA" sz="2400" dirty="0" err="1" smtClean="0">
                <a:latin typeface="Times New Roman" panose="02020603050405020304" pitchFamily="18" charset="0"/>
                <a:cs typeface="Times New Roman" panose="02020603050405020304" pitchFamily="18" charset="0"/>
              </a:rPr>
              <a:t>Sherbrooke</a:t>
            </a:r>
            <a:r>
              <a:rPr lang="en-CA" sz="2400" dirty="0" smtClean="0">
                <a:latin typeface="Times New Roman" panose="02020603050405020304" pitchFamily="18" charset="0"/>
                <a:cs typeface="Times New Roman" panose="02020603050405020304" pitchFamily="18" charset="0"/>
              </a:rPr>
              <a:t> University</a:t>
            </a:r>
          </a:p>
          <a:p>
            <a:pPr marL="285750" indent="-285750">
              <a:buFont typeface="Arial" panose="020B0604020202020204" pitchFamily="34" charset="0"/>
              <a:buChar char="•"/>
            </a:pPr>
            <a:endParaRPr lang="en-C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990171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5342" y="200142"/>
            <a:ext cx="7913540" cy="2431435"/>
          </a:xfrm>
          <a:prstGeom prst="rect">
            <a:avLst/>
          </a:prstGeom>
          <a:noFill/>
        </p:spPr>
        <p:txBody>
          <a:bodyPr wrap="square" rtlCol="0">
            <a:spAutoFit/>
          </a:bodyPr>
          <a:lstStyle/>
          <a:p>
            <a:pPr algn="ctr"/>
            <a:r>
              <a:rPr lang="en-CA" sz="2400" b="1" dirty="0" smtClean="0">
                <a:solidFill>
                  <a:srgbClr val="0000FF"/>
                </a:solidFill>
                <a:latin typeface="Times New Roman" panose="02020603050405020304" pitchFamily="18" charset="0"/>
                <a:cs typeface="Times New Roman" panose="02020603050405020304" pitchFamily="18" charset="0"/>
              </a:rPr>
              <a:t>Vision: </a:t>
            </a:r>
          </a:p>
          <a:p>
            <a:pPr algn="ctr"/>
            <a:endParaRPr lang="en-CA" sz="2400" b="1" dirty="0" smtClean="0">
              <a:solidFill>
                <a:srgbClr val="0000FF"/>
              </a:solidFill>
              <a:latin typeface="Times New Roman" panose="02020603050405020304" pitchFamily="18" charset="0"/>
              <a:cs typeface="Times New Roman" panose="02020603050405020304" pitchFamily="18" charset="0"/>
            </a:endParaRPr>
          </a:p>
          <a:p>
            <a:r>
              <a:rPr lang="en-CA" sz="2400" dirty="0" smtClean="0">
                <a:solidFill>
                  <a:srgbClr val="0000FF"/>
                </a:solidFill>
                <a:latin typeface="Times New Roman" panose="02020603050405020304" pitchFamily="18" charset="0"/>
                <a:cs typeface="Times New Roman" panose="02020603050405020304" pitchFamily="18" charset="0"/>
              </a:rPr>
              <a:t>“</a:t>
            </a:r>
            <a:r>
              <a:rPr lang="en-CA" sz="2000" i="1" dirty="0" smtClean="0">
                <a:solidFill>
                  <a:srgbClr val="0000FF"/>
                </a:solidFill>
                <a:latin typeface="Times New Roman" panose="02020603050405020304" pitchFamily="18" charset="0"/>
                <a:cs typeface="Times New Roman" panose="02020603050405020304" pitchFamily="18" charset="0"/>
              </a:rPr>
              <a:t>To </a:t>
            </a:r>
            <a:r>
              <a:rPr lang="en-CA" sz="2000" i="1" dirty="0">
                <a:solidFill>
                  <a:srgbClr val="0000FF"/>
                </a:solidFill>
                <a:latin typeface="Times New Roman" panose="02020603050405020304" pitchFamily="18" charset="0"/>
                <a:cs typeface="Times New Roman" panose="02020603050405020304" pitchFamily="18" charset="0"/>
              </a:rPr>
              <a:t>be a globally recognized centre for research and learning, coalescing Canadian and international expertise in underground particle astrophysics and benefitting from the unique SNOLAB facility to deliver world-leading science focused on the big questions in particle astrophysics, cosmology and astronomy</a:t>
            </a:r>
            <a:r>
              <a:rPr lang="en-CA" sz="2000" i="1" dirty="0" smtClean="0">
                <a:solidFill>
                  <a:srgbClr val="0000FF"/>
                </a:solidFill>
                <a:latin typeface="Times New Roman" panose="02020603050405020304" pitchFamily="18" charset="0"/>
                <a:cs typeface="Times New Roman" panose="02020603050405020304" pitchFamily="18" charset="0"/>
              </a:rPr>
              <a:t>.”</a:t>
            </a:r>
            <a:endParaRPr lang="en-CA" sz="2000" dirty="0">
              <a:solidFill>
                <a:srgbClr val="0000FF"/>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364194" y="2720340"/>
            <a:ext cx="8464337" cy="4247317"/>
          </a:xfrm>
          <a:prstGeom prst="rect">
            <a:avLst/>
          </a:prstGeom>
          <a:noFill/>
        </p:spPr>
        <p:txBody>
          <a:bodyPr wrap="square" rtlCol="0">
            <a:spAutoFit/>
          </a:bodyPr>
          <a:lstStyle/>
          <a:p>
            <a:r>
              <a:rPr lang="en-CA" b="1" dirty="0" smtClean="0"/>
              <a:t>Science</a:t>
            </a:r>
            <a:endParaRPr lang="en-CA" b="1" dirty="0"/>
          </a:p>
          <a:p>
            <a:pPr marL="285750" lvl="0" indent="-285750">
              <a:buFont typeface="Arial" panose="020B0604020202020204" pitchFamily="34" charset="0"/>
              <a:buChar char="•"/>
            </a:pPr>
            <a:r>
              <a:rPr lang="en-CA" dirty="0" smtClean="0"/>
              <a:t>build </a:t>
            </a:r>
            <a:r>
              <a:rPr lang="en-CA" dirty="0"/>
              <a:t>a powerful and integrated team working on all aspects of </a:t>
            </a:r>
            <a:r>
              <a:rPr lang="en-CA" dirty="0" smtClean="0"/>
              <a:t>astroparticle physics </a:t>
            </a:r>
          </a:p>
          <a:p>
            <a:pPr marL="285750" lvl="0" indent="-285750">
              <a:buFont typeface="Arial" panose="020B0604020202020204" pitchFamily="34" charset="0"/>
              <a:buChar char="•"/>
            </a:pPr>
            <a:r>
              <a:rPr lang="en-CA" dirty="0"/>
              <a:t>c</a:t>
            </a:r>
            <a:r>
              <a:rPr lang="en-CA" dirty="0" smtClean="0"/>
              <a:t>reate a research </a:t>
            </a:r>
            <a:r>
              <a:rPr lang="en-CA" dirty="0"/>
              <a:t>team with the critical mass and skills required to prepare and lead the next generation of increasingly challenging experiments. </a:t>
            </a:r>
          </a:p>
          <a:p>
            <a:pPr marL="285750" lvl="0" indent="-285750">
              <a:buFont typeface="Arial" panose="020B0604020202020204" pitchFamily="34" charset="0"/>
              <a:buChar char="•"/>
            </a:pPr>
            <a:r>
              <a:rPr lang="en-CA" dirty="0"/>
              <a:t>e</a:t>
            </a:r>
            <a:r>
              <a:rPr lang="en-CA" dirty="0" smtClean="0"/>
              <a:t>xtract maximal </a:t>
            </a:r>
            <a:r>
              <a:rPr lang="en-CA" dirty="0"/>
              <a:t>scientific output from the </a:t>
            </a:r>
            <a:r>
              <a:rPr lang="en-CA" dirty="0" smtClean="0"/>
              <a:t>current suite </a:t>
            </a:r>
            <a:r>
              <a:rPr lang="en-CA" dirty="0"/>
              <a:t>of </a:t>
            </a:r>
            <a:r>
              <a:rPr lang="en-CA" dirty="0" smtClean="0"/>
              <a:t>SNOLAB experiments </a:t>
            </a:r>
          </a:p>
          <a:p>
            <a:endParaRPr lang="en-CA" b="1" dirty="0" smtClean="0"/>
          </a:p>
          <a:p>
            <a:r>
              <a:rPr lang="en-CA" b="1" dirty="0" smtClean="0"/>
              <a:t>Education and Outreach</a:t>
            </a:r>
          </a:p>
          <a:p>
            <a:pPr marL="285750" lvl="0" indent="-285750">
              <a:buFont typeface="Arial" panose="020B0604020202020204" pitchFamily="34" charset="0"/>
              <a:buChar char="•"/>
            </a:pPr>
            <a:r>
              <a:rPr lang="en-CA" dirty="0" smtClean="0"/>
              <a:t>Provide training opportunities for</a:t>
            </a:r>
            <a:r>
              <a:rPr lang="en-CA" dirty="0" smtClean="0"/>
              <a:t> students at all stages of their careers, developing experimental and foundational theory skills.</a:t>
            </a:r>
          </a:p>
          <a:p>
            <a:pPr marL="285750" lvl="0" indent="-285750">
              <a:buFont typeface="Arial" panose="020B0604020202020204" pitchFamily="34" charset="0"/>
              <a:buChar char="•"/>
            </a:pPr>
            <a:r>
              <a:rPr lang="en-CA" dirty="0" smtClean="0"/>
              <a:t>Engage non-expert audiences, including the general public, high school students and teachers</a:t>
            </a:r>
          </a:p>
          <a:p>
            <a:pPr marL="285750" lvl="0" indent="-285750">
              <a:buFont typeface="Arial" panose="020B0604020202020204" pitchFamily="34" charset="0"/>
              <a:buChar char="•"/>
            </a:pPr>
            <a:endParaRPr lang="en-CA" dirty="0"/>
          </a:p>
          <a:p>
            <a:pPr lvl="0"/>
            <a:r>
              <a:rPr lang="en-CA" b="1" dirty="0" smtClean="0"/>
              <a:t>Engagement with Industry</a:t>
            </a:r>
            <a:endParaRPr lang="en-CA" b="1" dirty="0"/>
          </a:p>
          <a:p>
            <a:pPr marL="285750" indent="-285750">
              <a:buFont typeface="Arial" panose="020B0604020202020204" pitchFamily="34" charset="0"/>
              <a:buChar char="•"/>
            </a:pPr>
            <a:r>
              <a:rPr lang="en-CA" dirty="0" smtClean="0"/>
              <a:t>Actively collaborate with industry to facilitate knowledge transfer and innovation. </a:t>
            </a:r>
          </a:p>
          <a:p>
            <a:endParaRPr lang="en-CA" dirty="0"/>
          </a:p>
        </p:txBody>
      </p:sp>
    </p:spTree>
    <p:extLst>
      <p:ext uri="{BB962C8B-B14F-4D97-AF65-F5344CB8AC3E}">
        <p14:creationId xmlns:p14="http://schemas.microsoft.com/office/powerpoint/2010/main" val="9554320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loud 1"/>
          <p:cNvSpPr/>
          <p:nvPr/>
        </p:nvSpPr>
        <p:spPr>
          <a:xfrm>
            <a:off x="2905060" y="2588195"/>
            <a:ext cx="2289110" cy="1708878"/>
          </a:xfrm>
          <a:prstGeom prst="cloud">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400" dirty="0" smtClean="0">
                <a:solidFill>
                  <a:schemeClr val="tx1"/>
                </a:solidFill>
                <a:latin typeface="Times New Roman" panose="02020603050405020304" pitchFamily="18" charset="0"/>
                <a:cs typeface="Times New Roman" panose="02020603050405020304" pitchFamily="18" charset="0"/>
              </a:rPr>
              <a:t>McDonald Institute</a:t>
            </a:r>
            <a:endParaRPr lang="en-CA" sz="2400" dirty="0">
              <a:solidFill>
                <a:schemeClr val="tx1"/>
              </a:solidFill>
              <a:latin typeface="Times New Roman" panose="02020603050405020304" pitchFamily="18" charset="0"/>
              <a:cs typeface="Times New Roman" panose="02020603050405020304" pitchFamily="18" charset="0"/>
            </a:endParaRPr>
          </a:p>
        </p:txBody>
      </p:sp>
      <p:sp>
        <p:nvSpPr>
          <p:cNvPr id="3" name="Cloud 2"/>
          <p:cNvSpPr/>
          <p:nvPr/>
        </p:nvSpPr>
        <p:spPr>
          <a:xfrm>
            <a:off x="734773" y="552030"/>
            <a:ext cx="2833146" cy="1663908"/>
          </a:xfrm>
          <a:prstGeom prst="cloud">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400" dirty="0">
                <a:solidFill>
                  <a:schemeClr val="tx1"/>
                </a:solidFill>
                <a:latin typeface="Times New Roman" panose="02020603050405020304" pitchFamily="18" charset="0"/>
                <a:cs typeface="Times New Roman" panose="02020603050405020304" pitchFamily="18" charset="0"/>
              </a:rPr>
              <a:t>University Research Development</a:t>
            </a:r>
          </a:p>
        </p:txBody>
      </p:sp>
      <p:sp>
        <p:nvSpPr>
          <p:cNvPr id="4" name="Cloud 3"/>
          <p:cNvSpPr/>
          <p:nvPr/>
        </p:nvSpPr>
        <p:spPr>
          <a:xfrm>
            <a:off x="6058780" y="2343354"/>
            <a:ext cx="2833146" cy="1663908"/>
          </a:xfrm>
          <a:prstGeom prst="cloud">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400" dirty="0">
                <a:solidFill>
                  <a:schemeClr val="tx1"/>
                </a:solidFill>
                <a:latin typeface="Times New Roman" panose="02020603050405020304" pitchFamily="18" charset="0"/>
                <a:cs typeface="Times New Roman" panose="02020603050405020304" pitchFamily="18" charset="0"/>
              </a:rPr>
              <a:t>HQP Training</a:t>
            </a:r>
          </a:p>
        </p:txBody>
      </p:sp>
      <p:sp>
        <p:nvSpPr>
          <p:cNvPr id="5" name="Cloud 4"/>
          <p:cNvSpPr/>
          <p:nvPr/>
        </p:nvSpPr>
        <p:spPr>
          <a:xfrm>
            <a:off x="1132008" y="4834220"/>
            <a:ext cx="2833146" cy="1663908"/>
          </a:xfrm>
          <a:prstGeom prst="cloud">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400" dirty="0">
                <a:solidFill>
                  <a:schemeClr val="tx1"/>
                </a:solidFill>
                <a:latin typeface="Times New Roman" panose="02020603050405020304" pitchFamily="18" charset="0"/>
                <a:cs typeface="Times New Roman" panose="02020603050405020304" pitchFamily="18" charset="0"/>
              </a:rPr>
              <a:t>Industry Engagement</a:t>
            </a:r>
          </a:p>
        </p:txBody>
      </p:sp>
      <p:sp>
        <p:nvSpPr>
          <p:cNvPr id="6" name="Arc 5"/>
          <p:cNvSpPr/>
          <p:nvPr/>
        </p:nvSpPr>
        <p:spPr>
          <a:xfrm>
            <a:off x="330043" y="1748744"/>
            <a:ext cx="2863122" cy="3672591"/>
          </a:xfrm>
          <a:prstGeom prst="arc">
            <a:avLst>
              <a:gd name="adj1" fmla="val 17248921"/>
              <a:gd name="adj2" fmla="val 4145522"/>
            </a:avLst>
          </a:prstGeom>
          <a:ln w="38100">
            <a:solidFill>
              <a:srgbClr val="0000FF"/>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solidFill>
                <a:schemeClr val="bg1"/>
              </a:solidFill>
            </a:endParaRPr>
          </a:p>
        </p:txBody>
      </p:sp>
      <p:sp>
        <p:nvSpPr>
          <p:cNvPr id="7" name="Arc 6"/>
          <p:cNvSpPr/>
          <p:nvPr/>
        </p:nvSpPr>
        <p:spPr>
          <a:xfrm rot="14409706">
            <a:off x="4062471" y="3033958"/>
            <a:ext cx="2436706" cy="3672591"/>
          </a:xfrm>
          <a:prstGeom prst="arc">
            <a:avLst>
              <a:gd name="adj1" fmla="val 17248921"/>
              <a:gd name="adj2" fmla="val 4145522"/>
            </a:avLst>
          </a:prstGeom>
          <a:ln w="38100">
            <a:solidFill>
              <a:srgbClr val="0000FF"/>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solidFill>
                <a:schemeClr val="bg1"/>
              </a:solidFill>
            </a:endParaRPr>
          </a:p>
        </p:txBody>
      </p:sp>
      <p:sp>
        <p:nvSpPr>
          <p:cNvPr id="9" name="TextBox 8"/>
          <p:cNvSpPr txBox="1"/>
          <p:nvPr/>
        </p:nvSpPr>
        <p:spPr>
          <a:xfrm>
            <a:off x="5151620" y="5949844"/>
            <a:ext cx="2815652" cy="707886"/>
          </a:xfrm>
          <a:prstGeom prst="rect">
            <a:avLst/>
          </a:prstGeom>
          <a:noFill/>
        </p:spPr>
        <p:txBody>
          <a:bodyPr wrap="square" rtlCol="0">
            <a:spAutoFit/>
          </a:bodyPr>
          <a:lstStyle/>
          <a:p>
            <a:pPr algn="ctr"/>
            <a:r>
              <a:rPr lang="en-CA" sz="2000" dirty="0">
                <a:solidFill>
                  <a:schemeClr val="bg1"/>
                </a:solidFill>
                <a:latin typeface="Times New Roman" panose="02020603050405020304" pitchFamily="18" charset="0"/>
                <a:cs typeface="Times New Roman" panose="02020603050405020304" pitchFamily="18" charset="0"/>
              </a:rPr>
              <a:t>Business Development Officer </a:t>
            </a:r>
          </a:p>
        </p:txBody>
      </p:sp>
      <p:sp>
        <p:nvSpPr>
          <p:cNvPr id="19" name="Arc 18"/>
          <p:cNvSpPr/>
          <p:nvPr/>
        </p:nvSpPr>
        <p:spPr>
          <a:xfrm rot="14409706">
            <a:off x="3665641" y="-1251346"/>
            <a:ext cx="3950164" cy="4863624"/>
          </a:xfrm>
          <a:prstGeom prst="arc">
            <a:avLst>
              <a:gd name="adj1" fmla="val 11305508"/>
              <a:gd name="adj2" fmla="val 17726892"/>
            </a:avLst>
          </a:prstGeom>
          <a:ln w="38100">
            <a:solidFill>
              <a:srgbClr val="0000FF"/>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solidFill>
                <a:schemeClr val="bg1"/>
              </a:solidFill>
            </a:endParaRPr>
          </a:p>
        </p:txBody>
      </p:sp>
    </p:spTree>
    <p:extLst>
      <p:ext uri="{BB962C8B-B14F-4D97-AF65-F5344CB8AC3E}">
        <p14:creationId xmlns:p14="http://schemas.microsoft.com/office/powerpoint/2010/main" val="37532277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27554" y="179763"/>
            <a:ext cx="4860181" cy="385362"/>
          </a:xfrm>
          <a:prstGeom prst="rect">
            <a:avLst/>
          </a:prstGeom>
        </p:spPr>
        <p:txBody>
          <a:bodyPr wrap="square">
            <a:spAutoFit/>
          </a:bodyPr>
          <a:lstStyle/>
          <a:p>
            <a:pPr>
              <a:lnSpc>
                <a:spcPct val="115000"/>
              </a:lnSpc>
              <a:spcAft>
                <a:spcPts val="0"/>
              </a:spcAft>
            </a:pPr>
            <a:r>
              <a:rPr lang="en-CA" b="1" dirty="0" smtClean="0">
                <a:latin typeface="Times New Roman" panose="02020603050405020304" pitchFamily="18" charset="0"/>
                <a:ea typeface="Calibri" panose="020F0502020204030204" pitchFamily="34" charset="0"/>
                <a:cs typeface="Times New Roman" panose="02020603050405020304" pitchFamily="18" charset="0"/>
              </a:rPr>
              <a:t>Hiring of the team of faculty:</a:t>
            </a:r>
          </a:p>
        </p:txBody>
      </p:sp>
      <p:sp>
        <p:nvSpPr>
          <p:cNvPr id="3" name="Rectangle 2"/>
          <p:cNvSpPr/>
          <p:nvPr/>
        </p:nvSpPr>
        <p:spPr>
          <a:xfrm>
            <a:off x="198023" y="565125"/>
            <a:ext cx="8945977" cy="6313780"/>
          </a:xfrm>
          <a:prstGeom prst="rect">
            <a:avLst/>
          </a:prstGeom>
          <a:noFill/>
        </p:spPr>
        <p:txBody>
          <a:bodyPr wrap="square">
            <a:spAutoFit/>
          </a:bodyPr>
          <a:lstStyle/>
          <a:p>
            <a:pPr>
              <a:lnSpc>
                <a:spcPct val="107000"/>
              </a:lnSpc>
              <a:spcAft>
                <a:spcPts val="0"/>
              </a:spcAft>
            </a:pPr>
            <a:r>
              <a:rPr lang="en-CA" dirty="0" smtClean="0">
                <a:solidFill>
                  <a:srgbClr val="0000FF"/>
                </a:solidFill>
                <a:latin typeface="Times New Roman" panose="02020603050405020304" pitchFamily="18" charset="0"/>
                <a:ea typeface="Calibri" panose="020F0502020204030204" pitchFamily="34" charset="0"/>
                <a:cs typeface="Times New Roman" panose="02020603050405020304" pitchFamily="18" charset="0"/>
              </a:rPr>
              <a:t>Particle </a:t>
            </a:r>
            <a:r>
              <a:rPr lang="en-CA" dirty="0">
                <a:solidFill>
                  <a:srgbClr val="0000FF"/>
                </a:solidFill>
                <a:latin typeface="Times New Roman" panose="02020603050405020304" pitchFamily="18" charset="0"/>
                <a:ea typeface="Calibri" panose="020F0502020204030204" pitchFamily="34" charset="0"/>
                <a:cs typeface="Times New Roman" panose="02020603050405020304" pitchFamily="18" charset="0"/>
              </a:rPr>
              <a:t>Astrophysics Experiment: </a:t>
            </a:r>
            <a:endParaRPr lang="en-CA" dirty="0" smtClean="0">
              <a:solidFill>
                <a:srgbClr val="0000FF"/>
              </a:solidFill>
              <a:latin typeface="Times New Roman" panose="02020603050405020304" pitchFamily="18" charset="0"/>
              <a:ea typeface="Calibri" panose="020F0502020204030204" pitchFamily="34" charset="0"/>
              <a:cs typeface="Times New Roman" panose="02020603050405020304" pitchFamily="18" charset="0"/>
            </a:endParaRPr>
          </a:p>
          <a:p>
            <a:pPr marL="457200" indent="228600">
              <a:spcAft>
                <a:spcPts val="0"/>
              </a:spcAft>
            </a:pPr>
            <a:r>
              <a:rPr lang="en-CA" dirty="0" smtClean="0">
                <a:latin typeface="Times New Roman" panose="02020603050405020304" pitchFamily="18" charset="0"/>
                <a:cs typeface="Times New Roman" panose="02020603050405020304" pitchFamily="18" charset="0"/>
              </a:rPr>
              <a:t>1. Queen’s University: 		Guillaume Giroux	   	July 1, 2017</a:t>
            </a:r>
          </a:p>
          <a:p>
            <a:pPr marL="457200" indent="228600">
              <a:spcAft>
                <a:spcPts val="0"/>
              </a:spcAft>
            </a:pPr>
            <a:r>
              <a:rPr lang="en-CA" dirty="0" smtClean="0">
                <a:latin typeface="Times New Roman" panose="02020603050405020304" pitchFamily="18" charset="0"/>
                <a:cs typeface="Times New Roman" panose="02020603050405020304" pitchFamily="18" charset="0"/>
              </a:rPr>
              <a:t>2. Queen’s </a:t>
            </a:r>
            <a:r>
              <a:rPr lang="en-CA" dirty="0">
                <a:latin typeface="Times New Roman" panose="02020603050405020304" pitchFamily="18" charset="0"/>
                <a:cs typeface="Times New Roman" panose="02020603050405020304" pitchFamily="18" charset="0"/>
              </a:rPr>
              <a:t>University: Joint w TRIUMF 	Ken </a:t>
            </a:r>
            <a:r>
              <a:rPr lang="en-CA" dirty="0" smtClean="0">
                <a:latin typeface="Times New Roman" panose="02020603050405020304" pitchFamily="18" charset="0"/>
                <a:cs typeface="Times New Roman" panose="02020603050405020304" pitchFamily="18" charset="0"/>
              </a:rPr>
              <a:t>Clark</a:t>
            </a:r>
            <a:r>
              <a:rPr lang="en-CA" dirty="0">
                <a:latin typeface="Times New Roman" panose="02020603050405020304" pitchFamily="18" charset="0"/>
                <a:cs typeface="Times New Roman" panose="02020603050405020304" pitchFamily="18" charset="0"/>
              </a:rPr>
              <a:t>		</a:t>
            </a:r>
            <a:r>
              <a:rPr lang="en-CA" dirty="0" smtClean="0">
                <a:latin typeface="Times New Roman" panose="02020603050405020304" pitchFamily="18" charset="0"/>
                <a:cs typeface="Times New Roman" panose="02020603050405020304" pitchFamily="18" charset="0"/>
              </a:rPr>
              <a:t>Sept </a:t>
            </a:r>
            <a:r>
              <a:rPr lang="en-CA" dirty="0">
                <a:latin typeface="Times New Roman" panose="02020603050405020304" pitchFamily="18" charset="0"/>
                <a:cs typeface="Times New Roman" panose="02020603050405020304" pitchFamily="18" charset="0"/>
              </a:rPr>
              <a:t>1, 2017</a:t>
            </a:r>
          </a:p>
          <a:p>
            <a:pPr marL="457200" indent="228600">
              <a:lnSpc>
                <a:spcPct val="107000"/>
              </a:lnSpc>
              <a:spcAft>
                <a:spcPts val="0"/>
              </a:spcAft>
            </a:pPr>
            <a:r>
              <a:rPr lang="en-CA" dirty="0" smtClean="0">
                <a:latin typeface="Times New Roman" panose="02020603050405020304" pitchFamily="18" charset="0"/>
                <a:ea typeface="Calibri" panose="020F0502020204030204" pitchFamily="34" charset="0"/>
                <a:cs typeface="Times New Roman" panose="02020603050405020304" pitchFamily="18" charset="0"/>
              </a:rPr>
              <a:t>3. </a:t>
            </a:r>
            <a:r>
              <a:rPr lang="en-CA" dirty="0" err="1" smtClean="0">
                <a:latin typeface="Times New Roman" panose="02020603050405020304" pitchFamily="18" charset="0"/>
                <a:ea typeface="Calibri" panose="020F0502020204030204" pitchFamily="34" charset="0"/>
                <a:cs typeface="Times New Roman" panose="02020603050405020304" pitchFamily="18" charset="0"/>
              </a:rPr>
              <a:t>Université</a:t>
            </a:r>
            <a:r>
              <a:rPr lang="en-CA" dirty="0" smtClean="0">
                <a:latin typeface="Times New Roman" panose="02020603050405020304" pitchFamily="18" charset="0"/>
                <a:ea typeface="Calibri" panose="020F0502020204030204" pitchFamily="34" charset="0"/>
                <a:cs typeface="Times New Roman" panose="02020603050405020304" pitchFamily="18" charset="0"/>
              </a:rPr>
              <a:t> </a:t>
            </a:r>
            <a:r>
              <a:rPr lang="en-CA" dirty="0">
                <a:latin typeface="Times New Roman" panose="02020603050405020304" pitchFamily="18" charset="0"/>
                <a:ea typeface="Calibri" panose="020F0502020204030204" pitchFamily="34" charset="0"/>
                <a:cs typeface="Times New Roman" panose="02020603050405020304" pitchFamily="18" charset="0"/>
              </a:rPr>
              <a:t>de Montréal		</a:t>
            </a:r>
            <a:r>
              <a:rPr lang="en-CA" dirty="0" smtClean="0">
                <a:latin typeface="Times New Roman" panose="02020603050405020304" pitchFamily="18" charset="0"/>
                <a:ea typeface="Calibri" panose="020F0502020204030204" pitchFamily="34" charset="0"/>
                <a:cs typeface="Times New Roman" panose="02020603050405020304" pitchFamily="18" charset="0"/>
              </a:rPr>
              <a:t>Alan </a:t>
            </a:r>
            <a:r>
              <a:rPr lang="en-CA" dirty="0">
                <a:latin typeface="Times New Roman" panose="02020603050405020304" pitchFamily="18" charset="0"/>
                <a:ea typeface="Calibri" panose="020F0502020204030204" pitchFamily="34" charset="0"/>
                <a:cs typeface="Times New Roman" panose="02020603050405020304" pitchFamily="18" charset="0"/>
              </a:rPr>
              <a:t>Robinson	   	</a:t>
            </a:r>
            <a:r>
              <a:rPr lang="en-CA" dirty="0" smtClean="0">
                <a:latin typeface="Times New Roman" panose="02020603050405020304" pitchFamily="18" charset="0"/>
                <a:ea typeface="Calibri" panose="020F0502020204030204" pitchFamily="34" charset="0"/>
                <a:cs typeface="Times New Roman" panose="02020603050405020304" pitchFamily="18" charset="0"/>
              </a:rPr>
              <a:t>Nov </a:t>
            </a:r>
            <a:r>
              <a:rPr lang="en-CA" dirty="0">
                <a:latin typeface="Times New Roman" panose="02020603050405020304" pitchFamily="18" charset="0"/>
                <a:ea typeface="Calibri" panose="020F0502020204030204" pitchFamily="34" charset="0"/>
                <a:cs typeface="Times New Roman" panose="02020603050405020304" pitchFamily="18" charset="0"/>
              </a:rPr>
              <a:t>1, 2017</a:t>
            </a:r>
          </a:p>
          <a:p>
            <a:pPr marL="457200" indent="228600">
              <a:lnSpc>
                <a:spcPct val="107000"/>
              </a:lnSpc>
              <a:spcAft>
                <a:spcPts val="0"/>
              </a:spcAft>
            </a:pPr>
            <a:r>
              <a:rPr lang="en-CA" dirty="0" smtClean="0">
                <a:latin typeface="Times New Roman" panose="02020603050405020304" pitchFamily="18" charset="0"/>
                <a:ea typeface="Calibri" panose="020F0502020204030204" pitchFamily="34" charset="0"/>
                <a:cs typeface="Times New Roman" panose="02020603050405020304" pitchFamily="18" charset="0"/>
              </a:rPr>
              <a:t>4. Carleton </a:t>
            </a:r>
            <a:r>
              <a:rPr lang="en-CA" dirty="0">
                <a:latin typeface="Times New Roman" panose="02020603050405020304" pitchFamily="18" charset="0"/>
                <a:ea typeface="Calibri" panose="020F0502020204030204" pitchFamily="34" charset="0"/>
                <a:cs typeface="Times New Roman" panose="02020603050405020304" pitchFamily="18" charset="0"/>
              </a:rPr>
              <a:t>University			Simon </a:t>
            </a:r>
            <a:r>
              <a:rPr lang="en-CA" dirty="0" err="1">
                <a:latin typeface="Times New Roman" panose="02020603050405020304" pitchFamily="18" charset="0"/>
                <a:ea typeface="Calibri" panose="020F0502020204030204" pitchFamily="34" charset="0"/>
                <a:cs typeface="Times New Roman" panose="02020603050405020304" pitchFamily="18" charset="0"/>
              </a:rPr>
              <a:t>Viel</a:t>
            </a:r>
            <a:r>
              <a:rPr lang="en-CA" dirty="0">
                <a:latin typeface="Times New Roman" panose="02020603050405020304" pitchFamily="18" charset="0"/>
                <a:ea typeface="Calibri" panose="020F0502020204030204" pitchFamily="34" charset="0"/>
                <a:cs typeface="Times New Roman" panose="02020603050405020304" pitchFamily="18" charset="0"/>
              </a:rPr>
              <a:t>		</a:t>
            </a:r>
            <a:r>
              <a:rPr lang="en-CA" dirty="0" smtClean="0">
                <a:latin typeface="Times New Roman" panose="02020603050405020304" pitchFamily="18" charset="0"/>
                <a:ea typeface="Calibri" panose="020F0502020204030204" pitchFamily="34" charset="0"/>
                <a:cs typeface="Times New Roman" panose="02020603050405020304" pitchFamily="18" charset="0"/>
              </a:rPr>
              <a:t>Aug </a:t>
            </a:r>
            <a:r>
              <a:rPr lang="en-CA" dirty="0">
                <a:latin typeface="Times New Roman" panose="02020603050405020304" pitchFamily="18" charset="0"/>
                <a:ea typeface="Calibri" panose="020F0502020204030204" pitchFamily="34" charset="0"/>
                <a:cs typeface="Times New Roman" panose="02020603050405020304" pitchFamily="18" charset="0"/>
              </a:rPr>
              <a:t>1, 2017</a:t>
            </a:r>
          </a:p>
          <a:p>
            <a:pPr marL="457200" indent="228600">
              <a:lnSpc>
                <a:spcPct val="107000"/>
              </a:lnSpc>
              <a:spcAft>
                <a:spcPts val="0"/>
              </a:spcAft>
            </a:pPr>
            <a:r>
              <a:rPr lang="en-CA" dirty="0" smtClean="0">
                <a:latin typeface="Times New Roman" panose="02020603050405020304" pitchFamily="18" charset="0"/>
                <a:ea typeface="Calibri" panose="020F0502020204030204" pitchFamily="34" charset="0"/>
                <a:cs typeface="Times New Roman" panose="02020603050405020304" pitchFamily="18" charset="0"/>
              </a:rPr>
              <a:t>5. University </a:t>
            </a:r>
            <a:r>
              <a:rPr lang="en-CA" dirty="0">
                <a:latin typeface="Times New Roman" panose="02020603050405020304" pitchFamily="18" charset="0"/>
                <a:ea typeface="Calibri" panose="020F0502020204030204" pitchFamily="34" charset="0"/>
                <a:cs typeface="Times New Roman" panose="02020603050405020304" pitchFamily="18" charset="0"/>
              </a:rPr>
              <a:t>of </a:t>
            </a:r>
            <a:r>
              <a:rPr lang="en-CA" dirty="0" smtClean="0">
                <a:latin typeface="Times New Roman" panose="02020603050405020304" pitchFamily="18" charset="0"/>
                <a:ea typeface="Calibri" panose="020F0502020204030204" pitchFamily="34" charset="0"/>
                <a:cs typeface="Times New Roman" panose="02020603050405020304" pitchFamily="18" charset="0"/>
              </a:rPr>
              <a:t>Alberta</a:t>
            </a:r>
            <a:r>
              <a:rPr lang="en-CA" dirty="0">
                <a:latin typeface="Times New Roman" panose="02020603050405020304" pitchFamily="18" charset="0"/>
                <a:ea typeface="Calibri" panose="020F0502020204030204" pitchFamily="34" charset="0"/>
                <a:cs typeface="Times New Roman" panose="02020603050405020304" pitchFamily="18" charset="0"/>
              </a:rPr>
              <a:t>		Marie Cecile </a:t>
            </a:r>
            <a:r>
              <a:rPr lang="en-CA" dirty="0" err="1">
                <a:latin typeface="Times New Roman" panose="02020603050405020304" pitchFamily="18" charset="0"/>
                <a:ea typeface="Calibri" panose="020F0502020204030204" pitchFamily="34" charset="0"/>
                <a:cs typeface="Times New Roman" panose="02020603050405020304" pitchFamily="18" charset="0"/>
              </a:rPr>
              <a:t>Piro</a:t>
            </a:r>
            <a:r>
              <a:rPr lang="en-CA" dirty="0">
                <a:latin typeface="Times New Roman" panose="02020603050405020304" pitchFamily="18" charset="0"/>
                <a:ea typeface="Calibri" panose="020F0502020204030204" pitchFamily="34" charset="0"/>
                <a:cs typeface="Times New Roman" panose="02020603050405020304" pitchFamily="18" charset="0"/>
              </a:rPr>
              <a:t>	   	</a:t>
            </a:r>
            <a:r>
              <a:rPr lang="en-CA" dirty="0" smtClean="0">
                <a:latin typeface="Times New Roman" panose="02020603050405020304" pitchFamily="18" charset="0"/>
                <a:ea typeface="Calibri" panose="020F0502020204030204" pitchFamily="34" charset="0"/>
                <a:cs typeface="Times New Roman" panose="02020603050405020304" pitchFamily="18" charset="0"/>
              </a:rPr>
              <a:t>Oct </a:t>
            </a:r>
            <a:r>
              <a:rPr lang="en-CA" dirty="0">
                <a:latin typeface="Times New Roman" panose="02020603050405020304" pitchFamily="18" charset="0"/>
                <a:ea typeface="Calibri" panose="020F0502020204030204" pitchFamily="34" charset="0"/>
                <a:cs typeface="Times New Roman" panose="02020603050405020304" pitchFamily="18" charset="0"/>
              </a:rPr>
              <a:t>1, 2017</a:t>
            </a:r>
          </a:p>
          <a:p>
            <a:pPr marL="457200" indent="228600">
              <a:lnSpc>
                <a:spcPct val="107000"/>
              </a:lnSpc>
              <a:spcAft>
                <a:spcPts val="0"/>
              </a:spcAft>
            </a:pPr>
            <a:r>
              <a:rPr lang="en-CA" dirty="0" smtClean="0">
                <a:latin typeface="Times New Roman" panose="02020603050405020304" pitchFamily="18" charset="0"/>
                <a:ea typeface="Calibri" panose="020F0502020204030204" pitchFamily="34" charset="0"/>
                <a:cs typeface="Times New Roman" panose="02020603050405020304" pitchFamily="18" charset="0"/>
              </a:rPr>
              <a:t>6. University </a:t>
            </a:r>
            <a:r>
              <a:rPr lang="en-CA" dirty="0">
                <a:latin typeface="Times New Roman" panose="02020603050405020304" pitchFamily="18" charset="0"/>
                <a:ea typeface="Calibri" panose="020F0502020204030204" pitchFamily="34" charset="0"/>
                <a:cs typeface="Times New Roman" panose="02020603050405020304" pitchFamily="18" charset="0"/>
              </a:rPr>
              <a:t>of Alberta		Juan Pablo Yanez Garza    	</a:t>
            </a:r>
            <a:r>
              <a:rPr lang="en-CA" dirty="0" smtClean="0">
                <a:latin typeface="Times New Roman" panose="02020603050405020304" pitchFamily="18" charset="0"/>
                <a:ea typeface="Calibri" panose="020F0502020204030204" pitchFamily="34" charset="0"/>
                <a:cs typeface="Times New Roman" panose="02020603050405020304" pitchFamily="18" charset="0"/>
              </a:rPr>
              <a:t>June </a:t>
            </a:r>
            <a:r>
              <a:rPr lang="en-CA" dirty="0">
                <a:latin typeface="Times New Roman" panose="02020603050405020304" pitchFamily="18" charset="0"/>
                <a:ea typeface="Calibri" panose="020F0502020204030204" pitchFamily="34" charset="0"/>
                <a:cs typeface="Times New Roman" panose="02020603050405020304" pitchFamily="18" charset="0"/>
              </a:rPr>
              <a:t>1, 2018</a:t>
            </a:r>
          </a:p>
          <a:p>
            <a:pPr marL="457200" indent="228600">
              <a:lnSpc>
                <a:spcPct val="107000"/>
              </a:lnSpc>
              <a:spcAft>
                <a:spcPts val="0"/>
              </a:spcAft>
            </a:pPr>
            <a:r>
              <a:rPr lang="en-CA" dirty="0" smtClean="0">
                <a:latin typeface="Times New Roman" panose="02020603050405020304" pitchFamily="18" charset="0"/>
                <a:ea typeface="Calibri" panose="020F0502020204030204" pitchFamily="34" charset="0"/>
                <a:cs typeface="Times New Roman" panose="02020603050405020304" pitchFamily="18" charset="0"/>
              </a:rPr>
              <a:t>7. Laurentian University</a:t>
            </a:r>
            <a:r>
              <a:rPr lang="en-CA" dirty="0">
                <a:latin typeface="Times New Roman" panose="02020603050405020304" pitchFamily="18" charset="0"/>
                <a:ea typeface="Calibri" panose="020F0502020204030204" pitchFamily="34" charset="0"/>
                <a:cs typeface="Times New Roman" panose="02020603050405020304" pitchFamily="18" charset="0"/>
              </a:rPr>
              <a:t>		</a:t>
            </a:r>
            <a:r>
              <a:rPr lang="en-CA" dirty="0" err="1">
                <a:latin typeface="Times New Roman" panose="02020603050405020304" pitchFamily="18" charset="0"/>
                <a:ea typeface="Calibri" panose="020F0502020204030204" pitchFamily="34" charset="0"/>
                <a:cs typeface="Times New Roman" panose="02020603050405020304" pitchFamily="18" charset="0"/>
              </a:rPr>
              <a:t>Caio</a:t>
            </a:r>
            <a:r>
              <a:rPr lang="en-CA" dirty="0">
                <a:latin typeface="Times New Roman" panose="02020603050405020304" pitchFamily="18" charset="0"/>
                <a:ea typeface="Calibri" panose="020F0502020204030204" pitchFamily="34" charset="0"/>
                <a:cs typeface="Times New Roman" panose="02020603050405020304" pitchFamily="18" charset="0"/>
              </a:rPr>
              <a:t>  </a:t>
            </a:r>
            <a:r>
              <a:rPr lang="en-CA" dirty="0" err="1">
                <a:latin typeface="Times New Roman" panose="02020603050405020304" pitchFamily="18" charset="0"/>
                <a:ea typeface="Calibri" panose="020F0502020204030204" pitchFamily="34" charset="0"/>
                <a:cs typeface="Times New Roman" panose="02020603050405020304" pitchFamily="18" charset="0"/>
              </a:rPr>
              <a:t>Licciardi</a:t>
            </a:r>
            <a:r>
              <a:rPr lang="en-CA" dirty="0">
                <a:latin typeface="Times New Roman" panose="02020603050405020304" pitchFamily="18" charset="0"/>
                <a:ea typeface="Calibri" panose="020F0502020204030204" pitchFamily="34" charset="0"/>
                <a:cs typeface="Times New Roman" panose="02020603050405020304" pitchFamily="18" charset="0"/>
              </a:rPr>
              <a:t>		</a:t>
            </a:r>
            <a:r>
              <a:rPr lang="en-CA" dirty="0" smtClean="0">
                <a:latin typeface="Times New Roman" panose="02020603050405020304" pitchFamily="18" charset="0"/>
                <a:ea typeface="Calibri" panose="020F0502020204030204" pitchFamily="34" charset="0"/>
                <a:cs typeface="Times New Roman" panose="02020603050405020304" pitchFamily="18" charset="0"/>
              </a:rPr>
              <a:t>Sept </a:t>
            </a:r>
            <a:r>
              <a:rPr lang="en-CA" dirty="0">
                <a:latin typeface="Times New Roman" panose="02020603050405020304" pitchFamily="18" charset="0"/>
                <a:ea typeface="Calibri" panose="020F0502020204030204" pitchFamily="34" charset="0"/>
                <a:cs typeface="Times New Roman" panose="02020603050405020304" pitchFamily="18" charset="0"/>
              </a:rPr>
              <a:t>1, </a:t>
            </a:r>
            <a:r>
              <a:rPr lang="en-CA" dirty="0" smtClean="0">
                <a:latin typeface="Times New Roman" panose="02020603050405020304" pitchFamily="18" charset="0"/>
                <a:ea typeface="Calibri" panose="020F0502020204030204" pitchFamily="34" charset="0"/>
                <a:cs typeface="Times New Roman" panose="02020603050405020304" pitchFamily="18" charset="0"/>
              </a:rPr>
              <a:t>2017</a:t>
            </a:r>
          </a:p>
          <a:p>
            <a:pPr marL="457200" indent="228600">
              <a:lnSpc>
                <a:spcPct val="107000"/>
              </a:lnSpc>
              <a:spcAft>
                <a:spcPts val="0"/>
              </a:spcAft>
            </a:pPr>
            <a:r>
              <a:rPr lang="en-CA"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8. TRIUMF				Wolfgang Rau		Sept 1, 2018</a:t>
            </a:r>
          </a:p>
          <a:p>
            <a:pPr marL="457200" indent="228600">
              <a:lnSpc>
                <a:spcPct val="107000"/>
              </a:lnSpc>
              <a:spcAft>
                <a:spcPts val="0"/>
              </a:spcAft>
            </a:pPr>
            <a:r>
              <a:rPr lang="en-CA"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9. University of Toronto		Ink is drying on offer	Jan 1, 2019 ?</a:t>
            </a:r>
            <a:endParaRPr lang="en-CA"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a:p>
            <a:pPr indent="228600">
              <a:lnSpc>
                <a:spcPct val="107000"/>
              </a:lnSpc>
              <a:spcAft>
                <a:spcPts val="0"/>
              </a:spcAft>
            </a:pPr>
            <a:endParaRPr lang="en-CA" dirty="0">
              <a:solidFill>
                <a:srgbClr val="0000FF"/>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en-CA" dirty="0" smtClean="0">
                <a:solidFill>
                  <a:srgbClr val="0000FF"/>
                </a:solidFill>
                <a:latin typeface="Times New Roman" panose="02020603050405020304" pitchFamily="18" charset="0"/>
                <a:ea typeface="Calibri" panose="020F0502020204030204" pitchFamily="34" charset="0"/>
                <a:cs typeface="Times New Roman" panose="02020603050405020304" pitchFamily="18" charset="0"/>
              </a:rPr>
              <a:t>Astroparticle </a:t>
            </a:r>
            <a:r>
              <a:rPr lang="en-CA" dirty="0">
                <a:solidFill>
                  <a:srgbClr val="0000FF"/>
                </a:solidFill>
                <a:latin typeface="Times New Roman" panose="02020603050405020304" pitchFamily="18" charset="0"/>
                <a:ea typeface="Calibri" panose="020F0502020204030204" pitchFamily="34" charset="0"/>
                <a:cs typeface="Times New Roman" panose="02020603050405020304" pitchFamily="18" charset="0"/>
              </a:rPr>
              <a:t>P</a:t>
            </a:r>
            <a:r>
              <a:rPr lang="en-CA" dirty="0" smtClean="0">
                <a:solidFill>
                  <a:srgbClr val="0000FF"/>
                </a:solidFill>
                <a:latin typeface="Times New Roman" panose="02020603050405020304" pitchFamily="18" charset="0"/>
                <a:ea typeface="Calibri" panose="020F0502020204030204" pitchFamily="34" charset="0"/>
                <a:cs typeface="Times New Roman" panose="02020603050405020304" pitchFamily="18" charset="0"/>
              </a:rPr>
              <a:t>hysics Theory</a:t>
            </a:r>
            <a:r>
              <a:rPr lang="en-CA" dirty="0">
                <a:solidFill>
                  <a:srgbClr val="0000FF"/>
                </a:solidFill>
                <a:latin typeface="Times New Roman" panose="02020603050405020304" pitchFamily="18" charset="0"/>
                <a:ea typeface="Calibri" panose="020F0502020204030204" pitchFamily="34" charset="0"/>
                <a:cs typeface="Times New Roman" panose="02020603050405020304" pitchFamily="18" charset="0"/>
              </a:rPr>
              <a:t>	</a:t>
            </a:r>
          </a:p>
          <a:p>
            <a:pPr marL="685800"/>
            <a:r>
              <a:rPr lang="en-CA" dirty="0" smtClean="0">
                <a:latin typeface="Times New Roman" panose="02020603050405020304" pitchFamily="18" charset="0"/>
                <a:ea typeface="Calibri" panose="020F0502020204030204" pitchFamily="34" charset="0"/>
                <a:cs typeface="Times New Roman" panose="02020603050405020304" pitchFamily="18" charset="0"/>
              </a:rPr>
              <a:t>10. Queen’s </a:t>
            </a:r>
            <a:r>
              <a:rPr lang="en-CA" dirty="0">
                <a:latin typeface="Times New Roman" panose="02020603050405020304" pitchFamily="18" charset="0"/>
                <a:ea typeface="Calibri" panose="020F0502020204030204" pitchFamily="34" charset="0"/>
                <a:cs typeface="Times New Roman" panose="02020603050405020304" pitchFamily="18" charset="0"/>
              </a:rPr>
              <a:t>University		Aaron Vincent	</a:t>
            </a:r>
            <a:r>
              <a:rPr lang="en-CA"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CA" dirty="0" smtClean="0">
                <a:latin typeface="Times New Roman" panose="02020603050405020304" pitchFamily="18" charset="0"/>
                <a:ea typeface="Calibri" panose="020F0502020204030204" pitchFamily="34" charset="0"/>
                <a:cs typeface="Times New Roman" panose="02020603050405020304" pitchFamily="18" charset="0"/>
              </a:rPr>
              <a:t>Jan </a:t>
            </a:r>
            <a:r>
              <a:rPr lang="en-CA" dirty="0">
                <a:latin typeface="Times New Roman" panose="02020603050405020304" pitchFamily="18" charset="0"/>
                <a:ea typeface="Calibri" panose="020F0502020204030204" pitchFamily="34" charset="0"/>
                <a:cs typeface="Times New Roman" panose="02020603050405020304" pitchFamily="18" charset="0"/>
              </a:rPr>
              <a:t>1, 2018</a:t>
            </a:r>
          </a:p>
          <a:p>
            <a:pPr marL="685800"/>
            <a:r>
              <a:rPr lang="en-CA" dirty="0" smtClean="0">
                <a:latin typeface="Times New Roman" panose="02020603050405020304" pitchFamily="18" charset="0"/>
                <a:ea typeface="Calibri" panose="020F0502020204030204" pitchFamily="34" charset="0"/>
                <a:cs typeface="Times New Roman" panose="02020603050405020304" pitchFamily="18" charset="0"/>
              </a:rPr>
              <a:t>11. Queen’s </a:t>
            </a:r>
            <a:r>
              <a:rPr lang="en-CA" dirty="0">
                <a:latin typeface="Times New Roman" panose="02020603050405020304" pitchFamily="18" charset="0"/>
                <a:ea typeface="Calibri" panose="020F0502020204030204" pitchFamily="34" charset="0"/>
                <a:cs typeface="Times New Roman" panose="02020603050405020304" pitchFamily="18" charset="0"/>
              </a:rPr>
              <a:t>University		Joe Bramante</a:t>
            </a:r>
            <a:r>
              <a:rPr lang="en-CA"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CA" dirty="0" smtClean="0">
                <a:latin typeface="Times New Roman" panose="02020603050405020304" pitchFamily="18" charset="0"/>
                <a:ea typeface="Calibri" panose="020F0502020204030204" pitchFamily="34" charset="0"/>
                <a:cs typeface="Times New Roman" panose="02020603050405020304" pitchFamily="18" charset="0"/>
              </a:rPr>
              <a:t>Sept </a:t>
            </a:r>
            <a:r>
              <a:rPr lang="en-CA" dirty="0">
                <a:latin typeface="Times New Roman" panose="02020603050405020304" pitchFamily="18" charset="0"/>
                <a:ea typeface="Calibri" panose="020F0502020204030204" pitchFamily="34" charset="0"/>
                <a:cs typeface="Times New Roman" panose="02020603050405020304" pitchFamily="18" charset="0"/>
              </a:rPr>
              <a:t>1, </a:t>
            </a:r>
            <a:r>
              <a:rPr lang="en-CA" dirty="0" smtClean="0">
                <a:latin typeface="Times New Roman" panose="02020603050405020304" pitchFamily="18" charset="0"/>
                <a:ea typeface="Calibri" panose="020F0502020204030204" pitchFamily="34" charset="0"/>
                <a:cs typeface="Times New Roman" panose="02020603050405020304" pitchFamily="18" charset="0"/>
              </a:rPr>
              <a:t>2017</a:t>
            </a:r>
          </a:p>
          <a:p>
            <a:pPr marL="685800">
              <a:spcAft>
                <a:spcPts val="800"/>
              </a:spcAft>
            </a:pPr>
            <a:r>
              <a:rPr lang="en-CA"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12. Carleton University		TBD			Sept 1, 2019 ?</a:t>
            </a:r>
            <a:endParaRPr lang="en-CA"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a:p>
            <a:pPr>
              <a:spcAft>
                <a:spcPts val="800"/>
              </a:spcAft>
            </a:pPr>
            <a:r>
              <a:rPr lang="en-CA" dirty="0" smtClean="0">
                <a:solidFill>
                  <a:srgbClr val="0000FF"/>
                </a:solidFill>
                <a:latin typeface="Times New Roman" panose="02020603050405020304" pitchFamily="18" charset="0"/>
                <a:ea typeface="Calibri" panose="020F0502020204030204" pitchFamily="34" charset="0"/>
                <a:cs typeface="Times New Roman" panose="02020603050405020304" pitchFamily="18" charset="0"/>
              </a:rPr>
              <a:t>Isotope Research/</a:t>
            </a:r>
            <a:r>
              <a:rPr lang="en-CA" dirty="0" smtClean="0">
                <a:solidFill>
                  <a:srgbClr val="0000FF"/>
                </a:solidFill>
                <a:latin typeface="Times New Roman" panose="02020603050405020304" pitchFamily="18" charset="0"/>
                <a:ea typeface="Calibri" panose="020F0502020204030204" pitchFamily="34" charset="0"/>
                <a:cs typeface="Times New Roman" panose="02020603050405020304" pitchFamily="18" charset="0"/>
              </a:rPr>
              <a:t>Radio</a:t>
            </a:r>
            <a:r>
              <a:rPr lang="en-CA" dirty="0" smtClean="0">
                <a:solidFill>
                  <a:srgbClr val="0000FF"/>
                </a:solidFill>
                <a:latin typeface="Times New Roman" panose="02020603050405020304" pitchFamily="18" charset="0"/>
                <a:ea typeface="Calibri" panose="020F0502020204030204" pitchFamily="34" charset="0"/>
                <a:cs typeface="Times New Roman" panose="02020603050405020304" pitchFamily="18" charset="0"/>
              </a:rPr>
              <a:t>chemistry</a:t>
            </a:r>
            <a:r>
              <a:rPr lang="en-CA"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p>
          <a:p>
            <a:pPr marL="685800">
              <a:lnSpc>
                <a:spcPct val="107000"/>
              </a:lnSpc>
            </a:pPr>
            <a:r>
              <a:rPr lang="en-CA" dirty="0" smtClean="0">
                <a:latin typeface="Times New Roman" panose="02020603050405020304" pitchFamily="18" charset="0"/>
                <a:ea typeface="Calibri" panose="020F0502020204030204" pitchFamily="34" charset="0"/>
                <a:cs typeface="Times New Roman" panose="02020603050405020304" pitchFamily="18" charset="0"/>
              </a:rPr>
              <a:t>13. Queen’s </a:t>
            </a:r>
            <a:r>
              <a:rPr lang="en-CA" dirty="0">
                <a:latin typeface="Times New Roman" panose="02020603050405020304" pitchFamily="18" charset="0"/>
                <a:ea typeface="Calibri" panose="020F0502020204030204" pitchFamily="34" charset="0"/>
                <a:cs typeface="Times New Roman" panose="02020603050405020304" pitchFamily="18" charset="0"/>
              </a:rPr>
              <a:t>University Geochemistry	Matthew </a:t>
            </a:r>
            <a:r>
              <a:rPr lang="en-CA" dirty="0" err="1">
                <a:latin typeface="Times New Roman" panose="02020603050405020304" pitchFamily="18" charset="0"/>
                <a:ea typeface="Calibri" panose="020F0502020204030204" pitchFamily="34" charset="0"/>
                <a:cs typeface="Times New Roman" panose="02020603050405020304" pitchFamily="18" charset="0"/>
              </a:rPr>
              <a:t>Leybourne</a:t>
            </a:r>
            <a:r>
              <a:rPr lang="en-CA"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CA" dirty="0" smtClean="0">
                <a:latin typeface="Times New Roman" panose="02020603050405020304" pitchFamily="18" charset="0"/>
                <a:ea typeface="Calibri" panose="020F0502020204030204" pitchFamily="34" charset="0"/>
                <a:cs typeface="Times New Roman" panose="02020603050405020304" pitchFamily="18" charset="0"/>
              </a:rPr>
              <a:t>Sept </a:t>
            </a:r>
            <a:r>
              <a:rPr lang="en-CA" dirty="0">
                <a:latin typeface="Times New Roman" panose="02020603050405020304" pitchFamily="18" charset="0"/>
                <a:ea typeface="Calibri" panose="020F0502020204030204" pitchFamily="34" charset="0"/>
                <a:cs typeface="Times New Roman" panose="02020603050405020304" pitchFamily="18" charset="0"/>
              </a:rPr>
              <a:t>1, </a:t>
            </a:r>
            <a:r>
              <a:rPr lang="en-CA" dirty="0" smtClean="0">
                <a:latin typeface="Times New Roman" panose="02020603050405020304" pitchFamily="18" charset="0"/>
                <a:ea typeface="Calibri" panose="020F0502020204030204" pitchFamily="34" charset="0"/>
                <a:cs typeface="Times New Roman" panose="02020603050405020304" pitchFamily="18" charset="0"/>
              </a:rPr>
              <a:t>2017</a:t>
            </a:r>
          </a:p>
          <a:p>
            <a:pPr marL="685800">
              <a:lnSpc>
                <a:spcPct val="107000"/>
              </a:lnSpc>
              <a:spcAft>
                <a:spcPts val="800"/>
              </a:spcAft>
            </a:pPr>
            <a:r>
              <a:rPr lang="en-CA" dirty="0" smtClean="0">
                <a:latin typeface="Times New Roman" panose="02020603050405020304" pitchFamily="18" charset="0"/>
                <a:ea typeface="Calibri" panose="020F0502020204030204" pitchFamily="34" charset="0"/>
                <a:cs typeface="Times New Roman" panose="02020603050405020304" pitchFamily="18" charset="0"/>
              </a:rPr>
              <a:t>14. Queen’s University Chemistry	Peng Wang</a:t>
            </a:r>
            <a:r>
              <a:rPr lang="en-CA"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CA" dirty="0" smtClean="0">
                <a:latin typeface="Times New Roman" panose="02020603050405020304" pitchFamily="18" charset="0"/>
                <a:ea typeface="Calibri" panose="020F0502020204030204" pitchFamily="34" charset="0"/>
                <a:cs typeface="Times New Roman" panose="02020603050405020304" pitchFamily="18" charset="0"/>
              </a:rPr>
              <a:t>June</a:t>
            </a:r>
            <a:r>
              <a:rPr lang="en-CA" dirty="0" smtClean="0">
                <a:latin typeface="Times New Roman" panose="02020603050405020304" pitchFamily="18" charset="0"/>
                <a:ea typeface="Calibri" panose="020F0502020204030204" pitchFamily="34" charset="0"/>
                <a:cs typeface="Times New Roman" panose="02020603050405020304" pitchFamily="18" charset="0"/>
              </a:rPr>
              <a:t> 15, 2018</a:t>
            </a:r>
          </a:p>
          <a:p>
            <a:pPr marL="0" lvl="1">
              <a:lnSpc>
                <a:spcPct val="107000"/>
              </a:lnSpc>
              <a:spcAft>
                <a:spcPts val="800"/>
              </a:spcAft>
            </a:pPr>
            <a:r>
              <a:rPr lang="en-CA" dirty="0" smtClean="0">
                <a:solidFill>
                  <a:srgbClr val="0000FF"/>
                </a:solidFill>
                <a:latin typeface="Times New Roman" panose="02020603050405020304" pitchFamily="18" charset="0"/>
                <a:ea typeface="Calibri" panose="020F0502020204030204" pitchFamily="34" charset="0"/>
                <a:cs typeface="Times New Roman" panose="02020603050405020304" pitchFamily="18" charset="0"/>
              </a:rPr>
              <a:t>Nuclear </a:t>
            </a:r>
            <a:r>
              <a:rPr lang="en-CA" dirty="0">
                <a:solidFill>
                  <a:srgbClr val="0000FF"/>
                </a:solidFill>
                <a:latin typeface="Times New Roman" panose="02020603050405020304" pitchFamily="18" charset="0"/>
                <a:ea typeface="Calibri" panose="020F0502020204030204" pitchFamily="34" charset="0"/>
                <a:cs typeface="Times New Roman" panose="02020603050405020304" pitchFamily="18" charset="0"/>
              </a:rPr>
              <a:t>Materials	</a:t>
            </a:r>
            <a:r>
              <a:rPr lang="en-CA"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p>
          <a:p>
            <a:pPr marL="685800">
              <a:lnSpc>
                <a:spcPct val="107000"/>
              </a:lnSpc>
              <a:spcAft>
                <a:spcPts val="800"/>
              </a:spcAft>
            </a:pPr>
            <a:r>
              <a:rPr lang="en-CA" dirty="0" smtClean="0">
                <a:latin typeface="Times New Roman" panose="02020603050405020304" pitchFamily="18" charset="0"/>
                <a:ea typeface="Calibri" panose="020F0502020204030204" pitchFamily="34" charset="0"/>
                <a:cs typeface="Times New Roman" panose="02020603050405020304" pitchFamily="18" charset="0"/>
              </a:rPr>
              <a:t>15. Queen’s </a:t>
            </a:r>
            <a:r>
              <a:rPr lang="en-CA" dirty="0">
                <a:latin typeface="Times New Roman" panose="02020603050405020304" pitchFamily="18" charset="0"/>
                <a:ea typeface="Calibri" panose="020F0502020204030204" pitchFamily="34" charset="0"/>
                <a:cs typeface="Times New Roman" panose="02020603050405020304" pitchFamily="18" charset="0"/>
              </a:rPr>
              <a:t>University Mech. </a:t>
            </a:r>
            <a:r>
              <a:rPr lang="en-CA" dirty="0" err="1">
                <a:latin typeface="Times New Roman" panose="02020603050405020304" pitchFamily="18" charset="0"/>
                <a:ea typeface="Calibri" panose="020F0502020204030204" pitchFamily="34" charset="0"/>
                <a:cs typeface="Times New Roman" panose="02020603050405020304" pitchFamily="18" charset="0"/>
              </a:rPr>
              <a:t>Eng</a:t>
            </a:r>
            <a:r>
              <a:rPr lang="en-CA" dirty="0">
                <a:latin typeface="Times New Roman" panose="02020603050405020304" pitchFamily="18" charset="0"/>
                <a:ea typeface="Calibri" panose="020F0502020204030204" pitchFamily="34" charset="0"/>
                <a:cs typeface="Times New Roman" panose="02020603050405020304" pitchFamily="18" charset="0"/>
              </a:rPr>
              <a:t>	</a:t>
            </a:r>
            <a:r>
              <a:rPr lang="en-CA" dirty="0" err="1" smtClean="0">
                <a:latin typeface="Times New Roman" panose="02020603050405020304" pitchFamily="18" charset="0"/>
                <a:ea typeface="Calibri" panose="020F0502020204030204" pitchFamily="34" charset="0"/>
                <a:cs typeface="Times New Roman" panose="02020603050405020304" pitchFamily="18" charset="0"/>
              </a:rPr>
              <a:t>Levente</a:t>
            </a:r>
            <a:r>
              <a:rPr lang="en-CA" dirty="0" smtClean="0">
                <a:latin typeface="Times New Roman" panose="02020603050405020304" pitchFamily="18" charset="0"/>
                <a:ea typeface="Calibri" panose="020F0502020204030204" pitchFamily="34" charset="0"/>
                <a:cs typeface="Times New Roman" panose="02020603050405020304" pitchFamily="18" charset="0"/>
              </a:rPr>
              <a:t> </a:t>
            </a:r>
            <a:r>
              <a:rPr lang="en-CA" dirty="0" err="1">
                <a:latin typeface="Times New Roman" panose="02020603050405020304" pitchFamily="18" charset="0"/>
                <a:ea typeface="Calibri" panose="020F0502020204030204" pitchFamily="34" charset="0"/>
                <a:cs typeface="Times New Roman" panose="02020603050405020304" pitchFamily="18" charset="0"/>
              </a:rPr>
              <a:t>Balogh</a:t>
            </a:r>
            <a:r>
              <a:rPr lang="en-CA"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CA" dirty="0" smtClean="0">
                <a:latin typeface="Times New Roman" panose="02020603050405020304" pitchFamily="18" charset="0"/>
                <a:ea typeface="Calibri" panose="020F0502020204030204" pitchFamily="34" charset="0"/>
                <a:cs typeface="Times New Roman" panose="02020603050405020304" pitchFamily="18" charset="0"/>
              </a:rPr>
              <a:t>Jan </a:t>
            </a:r>
            <a:r>
              <a:rPr lang="en-CA" dirty="0">
                <a:latin typeface="Times New Roman" panose="02020603050405020304" pitchFamily="18" charset="0"/>
                <a:ea typeface="Calibri" panose="020F0502020204030204" pitchFamily="34" charset="0"/>
                <a:cs typeface="Times New Roman" panose="02020603050405020304" pitchFamily="18" charset="0"/>
              </a:rPr>
              <a:t>1, 2018</a:t>
            </a:r>
            <a:endParaRPr lang="en-CA"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173791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39517" y="599256"/>
            <a:ext cx="4860181" cy="385362"/>
          </a:xfrm>
          <a:prstGeom prst="rect">
            <a:avLst/>
          </a:prstGeom>
        </p:spPr>
        <p:txBody>
          <a:bodyPr wrap="square">
            <a:spAutoFit/>
          </a:bodyPr>
          <a:lstStyle/>
          <a:p>
            <a:pPr>
              <a:lnSpc>
                <a:spcPct val="115000"/>
              </a:lnSpc>
              <a:spcAft>
                <a:spcPts val="0"/>
              </a:spcAft>
            </a:pPr>
            <a:r>
              <a:rPr lang="en-CA" b="1" dirty="0" smtClean="0">
                <a:latin typeface="Times New Roman" panose="02020603050405020304" pitchFamily="18" charset="0"/>
                <a:ea typeface="Calibri" panose="020F0502020204030204" pitchFamily="34" charset="0"/>
                <a:cs typeface="Times New Roman" panose="02020603050405020304" pitchFamily="18" charset="0"/>
              </a:rPr>
              <a:t>Research Areas for AP Experimentalists</a:t>
            </a:r>
          </a:p>
        </p:txBody>
      </p:sp>
      <p:sp>
        <p:nvSpPr>
          <p:cNvPr id="4" name="Rectangle 3"/>
          <p:cNvSpPr/>
          <p:nvPr/>
        </p:nvSpPr>
        <p:spPr>
          <a:xfrm>
            <a:off x="695324" y="1274132"/>
            <a:ext cx="7807137" cy="4524315"/>
          </a:xfrm>
          <a:prstGeom prst="rect">
            <a:avLst/>
          </a:prstGeom>
        </p:spPr>
        <p:txBody>
          <a:bodyPr wrap="none">
            <a:spAutoFit/>
          </a:bodyPr>
          <a:lstStyle/>
          <a:p>
            <a:r>
              <a:rPr lang="en-CA" dirty="0" smtClean="0">
                <a:latin typeface="Times New Roman" panose="02020603050405020304" pitchFamily="18" charset="0"/>
                <a:cs typeface="Times New Roman" panose="02020603050405020304" pitchFamily="18" charset="0"/>
              </a:rPr>
              <a:t>Guillaume Giroux: 		News-G / PICO		Dark Matter</a:t>
            </a:r>
          </a:p>
          <a:p>
            <a:endParaRPr lang="en-CA" dirty="0">
              <a:latin typeface="Times New Roman" panose="02020603050405020304" pitchFamily="18" charset="0"/>
              <a:cs typeface="Times New Roman" panose="02020603050405020304" pitchFamily="18" charset="0"/>
            </a:endParaRPr>
          </a:p>
          <a:p>
            <a:r>
              <a:rPr lang="en-CA" dirty="0" smtClean="0">
                <a:latin typeface="Times New Roman" panose="02020603050405020304" pitchFamily="18" charset="0"/>
                <a:cs typeface="Times New Roman" panose="02020603050405020304" pitchFamily="18" charset="0"/>
              </a:rPr>
              <a:t>Ken Clark:		PICO / </a:t>
            </a:r>
            <a:r>
              <a:rPr lang="en-CA" dirty="0" err="1" smtClean="0">
                <a:latin typeface="Times New Roman" panose="02020603050405020304" pitchFamily="18" charset="0"/>
                <a:cs typeface="Times New Roman" panose="02020603050405020304" pitchFamily="18" charset="0"/>
              </a:rPr>
              <a:t>Icecube</a:t>
            </a:r>
            <a:r>
              <a:rPr lang="en-CA" dirty="0" smtClean="0">
                <a:latin typeface="Times New Roman" panose="02020603050405020304" pitchFamily="18" charset="0"/>
                <a:cs typeface="Times New Roman" panose="02020603050405020304" pitchFamily="18" charset="0"/>
              </a:rPr>
              <a:t>		Dark Matter/Neutrino</a:t>
            </a:r>
          </a:p>
          <a:p>
            <a:endParaRPr lang="en-CA" dirty="0">
              <a:latin typeface="Times New Roman" panose="02020603050405020304" pitchFamily="18" charset="0"/>
              <a:cs typeface="Times New Roman" panose="02020603050405020304" pitchFamily="18" charset="0"/>
            </a:endParaRPr>
          </a:p>
          <a:p>
            <a:r>
              <a:rPr lang="en-CA" dirty="0" smtClean="0"/>
              <a:t>Alan Robinson:		</a:t>
            </a:r>
            <a:r>
              <a:rPr lang="en-CA" dirty="0" err="1" smtClean="0"/>
              <a:t>SuperCDMS</a:t>
            </a:r>
            <a:r>
              <a:rPr lang="en-CA" dirty="0"/>
              <a:t> </a:t>
            </a:r>
            <a:r>
              <a:rPr lang="en-CA" dirty="0" smtClean="0"/>
              <a:t>/ PICO		Dark Matter</a:t>
            </a:r>
          </a:p>
          <a:p>
            <a:endParaRPr lang="en-CA" dirty="0"/>
          </a:p>
          <a:p>
            <a:r>
              <a:rPr lang="en-CA" dirty="0" smtClean="0"/>
              <a:t>Simon </a:t>
            </a:r>
            <a:r>
              <a:rPr lang="en-CA" dirty="0" err="1" smtClean="0"/>
              <a:t>Viel</a:t>
            </a:r>
            <a:r>
              <a:rPr lang="en-CA" dirty="0" smtClean="0"/>
              <a:t>:		DEAP-3600 / </a:t>
            </a:r>
            <a:r>
              <a:rPr lang="en-CA" dirty="0" err="1" smtClean="0"/>
              <a:t>LAr</a:t>
            </a:r>
            <a:r>
              <a:rPr lang="en-CA" dirty="0" smtClean="0"/>
              <a:t>		Dark Matter</a:t>
            </a:r>
          </a:p>
          <a:p>
            <a:endParaRPr lang="en-CA" dirty="0"/>
          </a:p>
          <a:p>
            <a:r>
              <a:rPr lang="en-CA" dirty="0" smtClean="0"/>
              <a:t>Marie Cecile </a:t>
            </a:r>
            <a:r>
              <a:rPr lang="en-CA" dirty="0" err="1" smtClean="0"/>
              <a:t>Piro</a:t>
            </a:r>
            <a:r>
              <a:rPr lang="en-CA" dirty="0" smtClean="0"/>
              <a:t>:		DEAP-3600 / PICO / News-G	Low Background / DM</a:t>
            </a:r>
          </a:p>
          <a:p>
            <a:endParaRPr lang="en-CA" dirty="0" smtClean="0"/>
          </a:p>
          <a:p>
            <a:r>
              <a:rPr lang="en-CA" dirty="0" smtClean="0">
                <a:latin typeface="Times New Roman" panose="02020603050405020304" pitchFamily="18" charset="0"/>
                <a:ea typeface="Calibri" panose="020F0502020204030204" pitchFamily="34" charset="0"/>
                <a:cs typeface="Times New Roman" panose="02020603050405020304" pitchFamily="18" charset="0"/>
              </a:rPr>
              <a:t>Juan Pablo Yanez Garza:	SNO+ / </a:t>
            </a:r>
            <a:r>
              <a:rPr lang="en-CA" dirty="0" err="1" smtClean="0">
                <a:latin typeface="Times New Roman" panose="02020603050405020304" pitchFamily="18" charset="0"/>
                <a:ea typeface="Calibri" panose="020F0502020204030204" pitchFamily="34" charset="0"/>
                <a:cs typeface="Times New Roman" panose="02020603050405020304" pitchFamily="18" charset="0"/>
              </a:rPr>
              <a:t>Icecube</a:t>
            </a:r>
            <a:r>
              <a:rPr lang="en-CA" dirty="0" smtClean="0">
                <a:latin typeface="Times New Roman" panose="02020603050405020304" pitchFamily="18" charset="0"/>
                <a:ea typeface="Calibri" panose="020F0502020204030204" pitchFamily="34" charset="0"/>
                <a:cs typeface="Times New Roman" panose="02020603050405020304" pitchFamily="18" charset="0"/>
              </a:rPr>
              <a:t>		Neutrino</a:t>
            </a:r>
          </a:p>
          <a:p>
            <a:endParaRPr lang="en-CA" dirty="0">
              <a:latin typeface="Times New Roman" panose="02020603050405020304" pitchFamily="18" charset="0"/>
              <a:cs typeface="Times New Roman" panose="02020603050405020304" pitchFamily="18" charset="0"/>
            </a:endParaRPr>
          </a:p>
          <a:p>
            <a:r>
              <a:rPr lang="en-CA" dirty="0" err="1" smtClean="0">
                <a:latin typeface="Times New Roman" panose="02020603050405020304" pitchFamily="18" charset="0"/>
                <a:cs typeface="Times New Roman" panose="02020603050405020304" pitchFamily="18" charset="0"/>
              </a:rPr>
              <a:t>Caio</a:t>
            </a:r>
            <a:r>
              <a:rPr lang="en-CA" dirty="0" smtClean="0">
                <a:latin typeface="Times New Roman" panose="02020603050405020304" pitchFamily="18" charset="0"/>
                <a:cs typeface="Times New Roman" panose="02020603050405020304" pitchFamily="18" charset="0"/>
              </a:rPr>
              <a:t> </a:t>
            </a:r>
            <a:r>
              <a:rPr lang="en-CA" dirty="0" err="1" smtClean="0">
                <a:latin typeface="Times New Roman" panose="02020603050405020304" pitchFamily="18" charset="0"/>
                <a:cs typeface="Times New Roman" panose="02020603050405020304" pitchFamily="18" charset="0"/>
              </a:rPr>
              <a:t>Licciardi</a:t>
            </a:r>
            <a:r>
              <a:rPr lang="en-CA" dirty="0" smtClean="0">
                <a:latin typeface="Times New Roman" panose="02020603050405020304" pitchFamily="18" charset="0"/>
                <a:cs typeface="Times New Roman" panose="02020603050405020304" pitchFamily="18" charset="0"/>
              </a:rPr>
              <a:t>:		</a:t>
            </a:r>
            <a:r>
              <a:rPr lang="en-CA" dirty="0" err="1" smtClean="0">
                <a:latin typeface="Times New Roman" panose="02020603050405020304" pitchFamily="18" charset="0"/>
                <a:cs typeface="Times New Roman" panose="02020603050405020304" pitchFamily="18" charset="0"/>
              </a:rPr>
              <a:t>nEXO</a:t>
            </a:r>
            <a:r>
              <a:rPr lang="en-CA" dirty="0" smtClean="0">
                <a:latin typeface="Times New Roman" panose="02020603050405020304" pitchFamily="18" charset="0"/>
                <a:cs typeface="Times New Roman" panose="02020603050405020304" pitchFamily="18" charset="0"/>
              </a:rPr>
              <a:t> / PICO		Neutrino / DM</a:t>
            </a:r>
          </a:p>
          <a:p>
            <a:endParaRPr lang="en-CA" dirty="0">
              <a:latin typeface="Times New Roman" panose="02020603050405020304" pitchFamily="18" charset="0"/>
              <a:cs typeface="Times New Roman" panose="02020603050405020304" pitchFamily="18" charset="0"/>
            </a:endParaRPr>
          </a:p>
          <a:p>
            <a:r>
              <a:rPr lang="en-CA" dirty="0" smtClean="0">
                <a:latin typeface="Times New Roman" panose="02020603050405020304" pitchFamily="18" charset="0"/>
                <a:cs typeface="Times New Roman" panose="02020603050405020304" pitchFamily="18" charset="0"/>
              </a:rPr>
              <a:t>Wolfgang Rau:		</a:t>
            </a:r>
            <a:r>
              <a:rPr lang="en-CA" dirty="0" err="1" smtClean="0">
                <a:latin typeface="Times New Roman" panose="02020603050405020304" pitchFamily="18" charset="0"/>
                <a:cs typeface="Times New Roman" panose="02020603050405020304" pitchFamily="18" charset="0"/>
              </a:rPr>
              <a:t>SuperCDMS</a:t>
            </a:r>
            <a:r>
              <a:rPr lang="en-CA" dirty="0" smtClean="0">
                <a:latin typeface="Times New Roman" panose="02020603050405020304" pitchFamily="18" charset="0"/>
                <a:cs typeface="Times New Roman" panose="02020603050405020304" pitchFamily="18" charset="0"/>
              </a:rPr>
              <a:t>		Dark Matter</a:t>
            </a:r>
            <a:endParaRPr lang="en-CA" dirty="0"/>
          </a:p>
          <a:p>
            <a:r>
              <a:rPr lang="en-CA" dirty="0" smtClean="0"/>
              <a:t>	</a:t>
            </a:r>
            <a:endParaRPr lang="en-CA" dirty="0"/>
          </a:p>
        </p:txBody>
      </p:sp>
    </p:spTree>
    <p:extLst>
      <p:ext uri="{BB962C8B-B14F-4D97-AF65-F5344CB8AC3E}">
        <p14:creationId xmlns:p14="http://schemas.microsoft.com/office/powerpoint/2010/main" val="10584770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530</TotalTime>
  <Words>786</Words>
  <Application>Microsoft Office PowerPoint</Application>
  <PresentationFormat>On-screen Show (4:3)</PresentationFormat>
  <Paragraphs>134</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Tony Noble</dc:creator>
  <cp:lastModifiedBy>Tony Noble</cp:lastModifiedBy>
  <cp:revision>26</cp:revision>
  <dcterms:created xsi:type="dcterms:W3CDTF">2018-06-15T03:18:06Z</dcterms:created>
  <dcterms:modified xsi:type="dcterms:W3CDTF">2018-06-15T12:08:50Z</dcterms:modified>
</cp:coreProperties>
</file>