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78" r:id="rId1"/>
  </p:sldMasterIdLst>
  <p:notesMasterIdLst>
    <p:notesMasterId r:id="rId11"/>
  </p:notesMasterIdLst>
  <p:sldIdLst>
    <p:sldId id="258" r:id="rId2"/>
    <p:sldId id="257" r:id="rId3"/>
    <p:sldId id="261" r:id="rId4"/>
    <p:sldId id="267" r:id="rId5"/>
    <p:sldId id="266" r:id="rId6"/>
    <p:sldId id="262" r:id="rId7"/>
    <p:sldId id="263" r:id="rId8"/>
    <p:sldId id="264" r:id="rId9"/>
    <p:sldId id="268"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00" autoAdjust="0"/>
    <p:restoredTop sz="50465" autoAdjust="0"/>
  </p:normalViewPr>
  <p:slideViewPr>
    <p:cSldViewPr snapToGrid="0">
      <p:cViewPr>
        <p:scale>
          <a:sx n="60" d="100"/>
          <a:sy n="60" d="100"/>
        </p:scale>
        <p:origin x="2556" y="42"/>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7372B6-AB7B-4C4C-8D99-93A70361A080}" type="datetimeFigureOut">
              <a:rPr lang="en-CA" smtClean="0"/>
              <a:t>6/07/18</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2D4D12-890C-468B-BDE8-C9C4C2BCA129}" type="slidenum">
              <a:rPr lang="en-CA" smtClean="0"/>
              <a:t>‹#›</a:t>
            </a:fld>
            <a:endParaRPr lang="en-CA"/>
          </a:p>
        </p:txBody>
      </p:sp>
    </p:spTree>
    <p:extLst>
      <p:ext uri="{BB962C8B-B14F-4D97-AF65-F5344CB8AC3E}">
        <p14:creationId xmlns:p14="http://schemas.microsoft.com/office/powerpoint/2010/main" val="10771142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Candice, supervisors</a:t>
            </a:r>
          </a:p>
          <a:p>
            <a:pPr marL="171450" indent="-171450">
              <a:buFont typeface="Arial" panose="020B0604020202020204" pitchFamily="34" charset="0"/>
              <a:buChar char="•"/>
            </a:pPr>
            <a:r>
              <a:rPr lang="en-US" dirty="0" smtClean="0"/>
              <a:t>LP show contamination?</a:t>
            </a:r>
          </a:p>
          <a:p>
            <a:endParaRPr lang="en-US" dirty="0" smtClean="0"/>
          </a:p>
          <a:p>
            <a:endParaRPr lang="en-US" dirty="0" smtClean="0"/>
          </a:p>
          <a:p>
            <a:r>
              <a:rPr lang="en-US" dirty="0" smtClean="0"/>
              <a:t>My</a:t>
            </a:r>
            <a:r>
              <a:rPr lang="en-US" baseline="0" dirty="0" smtClean="0"/>
              <a:t> </a:t>
            </a:r>
            <a:r>
              <a:rPr lang="en-US" baseline="0" dirty="0" smtClean="0"/>
              <a:t>name is Candice and I am a first year masters student at the University of Calgary under the supervision of Dr. Burchill with Dr. Knudsen as my co-supervisor. I </a:t>
            </a:r>
            <a:r>
              <a:rPr lang="en-US" baseline="0" dirty="0" smtClean="0"/>
              <a:t>am starting my research on </a:t>
            </a:r>
            <a:r>
              <a:rPr lang="en-US" baseline="0" dirty="0" smtClean="0"/>
              <a:t>investigating if any of the Langmuir Probes on the three Swarm satellites show signs of contamination, and how that contamination may affect the data. </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12D4D12-890C-468B-BDE8-C9C4C2BCA129}" type="slidenum">
              <a:rPr lang="en-CA" smtClean="0"/>
              <a:t>1</a:t>
            </a:fld>
            <a:endParaRPr lang="en-CA"/>
          </a:p>
        </p:txBody>
      </p:sp>
    </p:spTree>
    <p:extLst>
      <p:ext uri="{BB962C8B-B14F-4D97-AF65-F5344CB8AC3E}">
        <p14:creationId xmlns:p14="http://schemas.microsoft.com/office/powerpoint/2010/main" val="897486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smtClean="0"/>
              <a:t>Swarm trio 2013 ESA</a:t>
            </a:r>
            <a:r>
              <a:rPr lang="en-CA" baseline="0" dirty="0" smtClean="0"/>
              <a:t> survey E and B field</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A and C 470 B 520 1.4 degree LONGITUDE C leads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4mm radius plasma current various properties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Right gold left titanium nitride</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Last minute switch susceptible</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Contamination neutral atomic O and H2O altering resistance capacitance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Research goal</a:t>
            </a:r>
            <a:endParaRPr lang="en-CA" dirty="0" smtClean="0"/>
          </a:p>
          <a:p>
            <a:pPr marL="0" marR="0" lvl="0" indent="0" algn="l" defTabSz="457200" rtl="0" eaLnBrk="1" fontAlgn="auto" latinLnBrk="0" hangingPunct="1">
              <a:lnSpc>
                <a:spcPct val="100000"/>
              </a:lnSpc>
              <a:spcBef>
                <a:spcPts val="0"/>
              </a:spcBef>
              <a:spcAft>
                <a:spcPts val="0"/>
              </a:spcAft>
              <a:buClrTx/>
              <a:buSzTx/>
              <a:buFontTx/>
              <a:buNone/>
              <a:tabLst/>
              <a:defRPr/>
            </a:pPr>
            <a:endParaRPr lang="en-CA"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CA" dirty="0" smtClean="0"/>
              <a:t>Swarm </a:t>
            </a:r>
            <a:r>
              <a:rPr lang="en-CA" dirty="0" smtClean="0"/>
              <a:t>is a trio of satellites: Alpha, </a:t>
            </a:r>
            <a:r>
              <a:rPr lang="en-CA" dirty="0" smtClean="0"/>
              <a:t>Bravo </a:t>
            </a:r>
            <a:r>
              <a:rPr lang="en-CA" dirty="0" smtClean="0"/>
              <a:t>and Charlie, and were launched in November 2013 by </a:t>
            </a:r>
            <a:r>
              <a:rPr lang="en-CA" dirty="0" smtClean="0"/>
              <a:t>the </a:t>
            </a:r>
            <a:r>
              <a:rPr lang="en-CA" dirty="0" smtClean="0"/>
              <a:t>European Space Agency. The</a:t>
            </a:r>
            <a:r>
              <a:rPr lang="en-CA" baseline="0" dirty="0" smtClean="0"/>
              <a:t> goal of swarm is to survey the electric and magnetic field of </a:t>
            </a:r>
            <a:r>
              <a:rPr lang="en-CA" baseline="0" dirty="0" smtClean="0"/>
              <a:t>Earth. The three satellites have two different orbital altitudes: Alpha and Charlie are at 470 km and Bravo is at 520 km. Charlie and Alpha share a similar orbit with a 1.4 degree longitude difference between them and Charlie leading Alpha.  </a:t>
            </a:r>
            <a:r>
              <a:rPr lang="en-CA" baseline="0" dirty="0" smtClean="0"/>
              <a:t>Each satellite is equipped with a similar suite of instruments including two </a:t>
            </a:r>
            <a:r>
              <a:rPr lang="en-CA" baseline="0" dirty="0" smtClean="0"/>
              <a:t>Langmuir </a:t>
            </a:r>
            <a:r>
              <a:rPr lang="en-CA" baseline="0" dirty="0" smtClean="0"/>
              <a:t>probes on the ram </a:t>
            </a:r>
            <a:r>
              <a:rPr lang="en-CA" baseline="0" dirty="0" smtClean="0"/>
              <a:t>side, each with a 4 mm radius spherical tip. They are used to measure the plasma current </a:t>
            </a:r>
            <a:r>
              <a:rPr lang="en-CA" baseline="0" dirty="0" smtClean="0"/>
              <a:t>and extract various properties of the plasma. </a:t>
            </a:r>
            <a:r>
              <a:rPr lang="en-CA" baseline="0" dirty="0" smtClean="0"/>
              <a:t>The </a:t>
            </a:r>
            <a:r>
              <a:rPr lang="en-CA" baseline="0" dirty="0" smtClean="0"/>
              <a:t>only difference between the probes are that one on Swarm’s right is coated in gold while the other is coated in titanium nitride. </a:t>
            </a:r>
            <a:r>
              <a:rPr lang="en-CA" baseline="0" dirty="0" smtClean="0"/>
              <a:t>There was a last-minute decision before Swarm’s launch to change one of the titanium probes for gold out of concern that titanium is susceptible to contamination. </a:t>
            </a:r>
            <a:r>
              <a:rPr lang="en-CA" baseline="0" dirty="0" smtClean="0"/>
              <a:t>Contamination </a:t>
            </a:r>
            <a:r>
              <a:rPr lang="en-CA" baseline="0" dirty="0" smtClean="0"/>
              <a:t>occurs when neutral particles such as atomic oxygen or water affect the probes surface by altering its resistance and capacitance. My research goal is to determine if any of Swarms probes show any signs of </a:t>
            </a:r>
            <a:r>
              <a:rPr lang="en-CA" baseline="0" dirty="0" smtClean="0"/>
              <a:t>contamination by comparing the measurements and analyzing any differences.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CA" baseline="0" dirty="0" smtClean="0"/>
          </a:p>
          <a:p>
            <a:pPr marL="0" marR="0" lvl="0" indent="0" algn="l" defTabSz="457200" rtl="0" eaLnBrk="1" fontAlgn="auto" latinLnBrk="0" hangingPunct="1">
              <a:lnSpc>
                <a:spcPct val="100000"/>
              </a:lnSpc>
              <a:spcBef>
                <a:spcPts val="0"/>
              </a:spcBef>
              <a:spcAft>
                <a:spcPts val="0"/>
              </a:spcAft>
              <a:buClrTx/>
              <a:buSzTx/>
              <a:buFontTx/>
              <a:buNone/>
              <a:tabLst/>
              <a:defRPr/>
            </a:pPr>
            <a:endParaRPr lang="en-CA" baseline="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CA" baseline="0" dirty="0" smtClean="0"/>
              <a:t/>
            </a:r>
            <a:br>
              <a:rPr lang="en-CA" baseline="0" dirty="0" smtClean="0"/>
            </a:br>
            <a:r>
              <a:rPr lang="en-CA" baseline="0" dirty="0" smtClean="0"/>
              <a:t/>
            </a:r>
            <a:br>
              <a:rPr lang="en-CA" baseline="0" dirty="0" smtClean="0"/>
            </a:br>
            <a:endParaRPr lang="en-CA" dirty="0" smtClean="0"/>
          </a:p>
        </p:txBody>
      </p:sp>
      <p:sp>
        <p:nvSpPr>
          <p:cNvPr id="4" name="Slide Number Placeholder 3"/>
          <p:cNvSpPr>
            <a:spLocks noGrp="1"/>
          </p:cNvSpPr>
          <p:nvPr>
            <p:ph type="sldNum" sz="quarter" idx="10"/>
          </p:nvPr>
        </p:nvSpPr>
        <p:spPr/>
        <p:txBody>
          <a:bodyPr/>
          <a:lstStyle/>
          <a:p>
            <a:fld id="{112D4D12-890C-468B-BDE8-C9C4C2BCA129}" type="slidenum">
              <a:rPr lang="en-CA" smtClean="0"/>
              <a:t>2</a:t>
            </a:fld>
            <a:endParaRPr lang="en-CA"/>
          </a:p>
        </p:txBody>
      </p:sp>
    </p:spTree>
    <p:extLst>
      <p:ext uri="{BB962C8B-B14F-4D97-AF65-F5344CB8AC3E}">
        <p14:creationId xmlns:p14="http://schemas.microsoft.com/office/powerpoint/2010/main" val="1286229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dirty="0" smtClean="0"/>
              <a:t>Sweep</a:t>
            </a:r>
            <a:r>
              <a:rPr lang="en-CA" baseline="0" dirty="0" smtClean="0"/>
              <a:t> and Harmonic</a:t>
            </a:r>
          </a:p>
          <a:p>
            <a:pPr marL="171450" indent="-171450">
              <a:buFont typeface="Arial" panose="020B0604020202020204" pitchFamily="34" charset="0"/>
              <a:buChar char="•"/>
            </a:pPr>
            <a:r>
              <a:rPr lang="en-CA" baseline="0" dirty="0" smtClean="0"/>
              <a:t>Sweep standard, up and down +/-5V I on </a:t>
            </a:r>
            <a:r>
              <a:rPr lang="en-CA" baseline="0" dirty="0" err="1" smtClean="0"/>
              <a:t>yaxis</a:t>
            </a:r>
            <a:r>
              <a:rPr lang="en-CA" baseline="0" dirty="0" smtClean="0"/>
              <a:t> V on </a:t>
            </a:r>
            <a:r>
              <a:rPr lang="en-CA" baseline="0" dirty="0" err="1" smtClean="0"/>
              <a:t>xaxis</a:t>
            </a:r>
            <a:r>
              <a:rPr lang="en-CA" baseline="0" dirty="0" smtClean="0"/>
              <a:t> 1/128 seconds</a:t>
            </a:r>
          </a:p>
          <a:p>
            <a:pPr marL="171450" indent="-171450">
              <a:buFont typeface="Arial" panose="020B0604020202020204" pitchFamily="34" charset="0"/>
              <a:buChar char="•"/>
            </a:pPr>
            <a:r>
              <a:rPr lang="en-CA" baseline="0" dirty="0" smtClean="0"/>
              <a:t>Harmonic over 99% ion region yellow ion dominates electrons repelled </a:t>
            </a:r>
          </a:p>
          <a:p>
            <a:pPr marL="171450" indent="-171450">
              <a:buFont typeface="Arial" panose="020B0604020202020204" pitchFamily="34" charset="0"/>
              <a:buChar char="•"/>
            </a:pPr>
            <a:r>
              <a:rPr lang="en-CA" baseline="0" dirty="0" smtClean="0"/>
              <a:t>Distinguishing feature modulated 128Hz to 4 kHz modulation technique current and admittances</a:t>
            </a:r>
          </a:p>
          <a:p>
            <a:pPr marL="171450" indent="-171450">
              <a:buFont typeface="Arial" panose="020B0604020202020204" pitchFamily="34" charset="0"/>
              <a:buChar char="•"/>
            </a:pPr>
            <a:r>
              <a:rPr lang="en-CA" baseline="0" dirty="0" smtClean="0"/>
              <a:t>Admittance Di/</a:t>
            </a:r>
            <a:r>
              <a:rPr lang="en-CA" baseline="0" dirty="0" err="1" smtClean="0"/>
              <a:t>Dv</a:t>
            </a:r>
            <a:r>
              <a:rPr lang="en-CA" baseline="0" dirty="0" smtClean="0"/>
              <a:t> calculate densities</a:t>
            </a:r>
          </a:p>
          <a:p>
            <a:pPr marL="171450" indent="-171450">
              <a:buFont typeface="Arial" panose="020B0604020202020204" pitchFamily="34" charset="0"/>
              <a:buChar char="•"/>
            </a:pPr>
            <a:r>
              <a:rPr lang="en-CA" baseline="0" dirty="0" smtClean="0"/>
              <a:t>First equation: photoelectrons, electrons, ions, assume darkness, electrons repelled</a:t>
            </a:r>
          </a:p>
          <a:p>
            <a:pPr marL="171450" indent="-171450">
              <a:buFont typeface="Arial" panose="020B0604020202020204" pitchFamily="34" charset="0"/>
              <a:buChar char="•"/>
            </a:pPr>
            <a:r>
              <a:rPr lang="en-CA" baseline="0" dirty="0" smtClean="0"/>
              <a:t>Second equation: probe potential relative to plasma plus bias sub and derive </a:t>
            </a:r>
          </a:p>
          <a:p>
            <a:pPr marL="171450" indent="-171450">
              <a:buFont typeface="Arial" panose="020B0604020202020204" pitchFamily="34" charset="0"/>
              <a:buChar char="•"/>
            </a:pPr>
            <a:r>
              <a:rPr lang="en-CA" baseline="0" dirty="0" smtClean="0"/>
              <a:t>Admittance proportional to density. Factor for ion current dependent on radius and ram velocity, constant</a:t>
            </a:r>
          </a:p>
          <a:p>
            <a:pPr marL="171450" indent="-171450">
              <a:buFont typeface="Arial" panose="020B0604020202020204" pitchFamily="34" charset="0"/>
              <a:buChar char="•"/>
            </a:pPr>
            <a:r>
              <a:rPr lang="en-CA" baseline="0" dirty="0" smtClean="0"/>
              <a:t>Ion energy kinetic constant </a:t>
            </a:r>
            <a:endParaRPr lang="en-CA" dirty="0" smtClean="0"/>
          </a:p>
          <a:p>
            <a:endParaRPr lang="en-CA" dirty="0" smtClean="0"/>
          </a:p>
          <a:p>
            <a:r>
              <a:rPr lang="en-CA" dirty="0" smtClean="0"/>
              <a:t>The Langmuir probes on the swarm satellites have two</a:t>
            </a:r>
            <a:r>
              <a:rPr lang="en-CA" baseline="0" dirty="0" smtClean="0"/>
              <a:t> modes of operation: sweep and harmonic. Sweep </a:t>
            </a:r>
            <a:r>
              <a:rPr lang="en-CA" baseline="0" dirty="0" smtClean="0"/>
              <a:t>is a standard operation mode for Langmuir Probes where the probe voltage is swept up and down through a range of voltages. In Swarms case, +/- 5V. This results in a graph with current on the y axis and voltage on the x axis for a standard </a:t>
            </a:r>
            <a:r>
              <a:rPr lang="en-CA" baseline="0" dirty="0" smtClean="0"/>
              <a:t>current-voltage </a:t>
            </a:r>
            <a:r>
              <a:rPr lang="en-CA" baseline="0" dirty="0" smtClean="0"/>
              <a:t>curve. However, Swarm only operates in this mode for 1 second out of every 128 seconds, so it is not the primary method of measurement with the probes</a:t>
            </a:r>
            <a:r>
              <a:rPr lang="en-CA" baseline="0" dirty="0" smtClean="0"/>
              <a:t>.</a:t>
            </a:r>
          </a:p>
          <a:p>
            <a:endParaRPr lang="en-CA" baseline="0" dirty="0" smtClean="0"/>
          </a:p>
          <a:p>
            <a:r>
              <a:rPr lang="en-CA" baseline="0" dirty="0" smtClean="0"/>
              <a:t>Harmonic mode </a:t>
            </a:r>
            <a:r>
              <a:rPr lang="en-CA" baseline="0" dirty="0" smtClean="0"/>
              <a:t>operates </a:t>
            </a:r>
            <a:r>
              <a:rPr lang="en-CA" baseline="0" dirty="0" smtClean="0"/>
              <a:t>for just over </a:t>
            </a:r>
            <a:r>
              <a:rPr lang="en-CA" baseline="0" dirty="0" smtClean="0"/>
              <a:t>99% of the </a:t>
            </a:r>
            <a:r>
              <a:rPr lang="en-CA" baseline="0" dirty="0" smtClean="0"/>
              <a:t>time. The distinguishing feature of harmonic mode when compared to the traditional sweep mode is that the bias voltage is modulated normally around 128 Hz but can go up to 4 kHz. This modulation technique lets us measure both current and admittances, where admittance is the derivative of the current with respect to the voltage and can be used to calculate plasma densities as described by the equations below. My research focuses on the ion region, shown in yellow, where electrons in the plasma are repelled from the negative bias voltage applied to the probe. In this environment, the ion current dominates. </a:t>
            </a:r>
          </a:p>
          <a:p>
            <a:endParaRPr lang="en-CA" baseline="0" dirty="0" smtClean="0"/>
          </a:p>
          <a:p>
            <a:r>
              <a:rPr lang="en-CA" baseline="0" dirty="0" smtClean="0"/>
              <a:t>This first equation has three contributions: This is the current from photoelectrons, this is the current from electrons and the ion current is the last term. Assuming the satellite is in total darkness, the contribution from the photoelectrons can be ignored. In the ion region the electrons are repelled and don’t contribute to the total current either, leaving the last term. The probes potential relative to the plasma, </a:t>
            </a:r>
            <a:r>
              <a:rPr lang="en-CA" baseline="0" dirty="0" err="1" smtClean="0"/>
              <a:t>V_p</a:t>
            </a:r>
            <a:r>
              <a:rPr lang="en-CA" baseline="0" dirty="0" smtClean="0"/>
              <a:t> is equal to the spacecraft potential plus the bias voltage. Subbing this into the first simplified equation and taking the derivative with respect to the bias voltage gives me my final term, showing that the admittance is proportional to the density. The factor for ion current, </a:t>
            </a:r>
            <a:r>
              <a:rPr lang="en-CA" baseline="0" dirty="0" err="1" smtClean="0"/>
              <a:t>F_e</a:t>
            </a:r>
            <a:r>
              <a:rPr lang="en-CA" baseline="0" dirty="0" smtClean="0"/>
              <a:t>, is dependent on the radius of the probe and the satellites ram velocity (</a:t>
            </a:r>
            <a:r>
              <a:rPr lang="en-CA" sz="1200" i="0" kern="1200" dirty="0" smtClean="0">
                <a:solidFill>
                  <a:schemeClr val="tx1"/>
                </a:solidFill>
                <a:effectLst/>
                <a:latin typeface="+mn-lt"/>
                <a:ea typeface="+mn-ea"/>
                <a:cs typeface="+mn-cs"/>
              </a:rPr>
              <a:t>nominal ram velocity of 7600 m/s) </a:t>
            </a:r>
            <a:r>
              <a:rPr lang="en-CA" baseline="0" dirty="0" smtClean="0"/>
              <a:t>so it can be assumed to be constant. The ion energy is the kinetic energy of the ions and is also assumed to be constant. </a:t>
            </a:r>
            <a:r>
              <a:rPr lang="en-CA" sz="1200" i="0" kern="1200" dirty="0" smtClean="0">
                <a:solidFill>
                  <a:schemeClr val="tx1"/>
                </a:solidFill>
                <a:effectLst/>
                <a:latin typeface="+mn-lt"/>
                <a:ea typeface="+mn-ea"/>
                <a:cs typeface="+mn-cs"/>
              </a:rPr>
              <a:t/>
            </a:r>
            <a:br>
              <a:rPr lang="en-CA" sz="1200" i="0" kern="1200" dirty="0" smtClean="0">
                <a:solidFill>
                  <a:schemeClr val="tx1"/>
                </a:solidFill>
                <a:effectLst/>
                <a:latin typeface="+mn-lt"/>
                <a:ea typeface="+mn-ea"/>
                <a:cs typeface="+mn-cs"/>
              </a:rPr>
            </a:br>
            <a:endParaRPr lang="en-CA" dirty="0"/>
          </a:p>
        </p:txBody>
      </p:sp>
      <p:sp>
        <p:nvSpPr>
          <p:cNvPr id="4" name="Slide Number Placeholder 3"/>
          <p:cNvSpPr>
            <a:spLocks noGrp="1"/>
          </p:cNvSpPr>
          <p:nvPr>
            <p:ph type="sldNum" sz="quarter" idx="10"/>
          </p:nvPr>
        </p:nvSpPr>
        <p:spPr/>
        <p:txBody>
          <a:bodyPr/>
          <a:lstStyle/>
          <a:p>
            <a:fld id="{112D4D12-890C-468B-BDE8-C9C4C2BCA129}" type="slidenum">
              <a:rPr lang="en-CA" smtClean="0"/>
              <a:t>3</a:t>
            </a:fld>
            <a:endParaRPr lang="en-CA"/>
          </a:p>
        </p:txBody>
      </p:sp>
    </p:spTree>
    <p:extLst>
      <p:ext uri="{BB962C8B-B14F-4D97-AF65-F5344CB8AC3E}">
        <p14:creationId xmlns:p14="http://schemas.microsoft.com/office/powerpoint/2010/main" val="3550841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a:p>
            <a:pPr marL="171450" indent="-171450">
              <a:buFont typeface="Arial" panose="020B0604020202020204" pitchFamily="34" charset="0"/>
              <a:buChar char="•"/>
            </a:pPr>
            <a:r>
              <a:rPr lang="en-CA" dirty="0" smtClean="0"/>
              <a:t>Resulting density data</a:t>
            </a:r>
          </a:p>
          <a:p>
            <a:pPr marL="171450" indent="-171450">
              <a:buFont typeface="Arial" panose="020B0604020202020204" pitchFamily="34" charset="0"/>
              <a:buChar char="•"/>
            </a:pPr>
            <a:r>
              <a:rPr lang="en-CA" dirty="0" smtClean="0"/>
              <a:t>Normal operations, different</a:t>
            </a:r>
            <a:r>
              <a:rPr lang="en-CA" baseline="0" dirty="0" smtClean="0"/>
              <a:t> gain modes in addition operation</a:t>
            </a:r>
          </a:p>
          <a:p>
            <a:pPr marL="171450" indent="-171450">
              <a:buFont typeface="Arial" panose="020B0604020202020204" pitchFamily="34" charset="0"/>
              <a:buChar char="•"/>
            </a:pPr>
            <a:r>
              <a:rPr lang="en-CA" dirty="0" err="1" smtClean="0"/>
              <a:t>TiN</a:t>
            </a:r>
            <a:r>
              <a:rPr lang="en-CA" dirty="0" smtClean="0"/>
              <a:t> high gain, Au low gain,</a:t>
            </a:r>
            <a:r>
              <a:rPr lang="en-CA" baseline="0" dirty="0" smtClean="0"/>
              <a:t> difference sensitivity</a:t>
            </a:r>
          </a:p>
          <a:p>
            <a:pPr marL="171450" indent="-171450">
              <a:buFont typeface="Arial" panose="020B0604020202020204" pitchFamily="34" charset="0"/>
              <a:buChar char="•"/>
            </a:pPr>
            <a:r>
              <a:rPr lang="en-CA" baseline="0" dirty="0" err="1" smtClean="0"/>
              <a:t>TiN</a:t>
            </a:r>
            <a:r>
              <a:rPr lang="en-CA" baseline="0" dirty="0" smtClean="0"/>
              <a:t> amplifies weak current, Au works in e region</a:t>
            </a:r>
          </a:p>
          <a:p>
            <a:pPr marL="171450" indent="-171450">
              <a:buFont typeface="Arial" panose="020B0604020202020204" pitchFamily="34" charset="0"/>
              <a:buChar char="•"/>
            </a:pPr>
            <a:r>
              <a:rPr lang="en-CA" baseline="0" dirty="0" smtClean="0"/>
              <a:t>Data C </a:t>
            </a:r>
            <a:r>
              <a:rPr lang="en-CA" baseline="0" dirty="0" err="1" smtClean="0"/>
              <a:t>dec</a:t>
            </a:r>
            <a:r>
              <a:rPr lang="en-CA" baseline="0" dirty="0" smtClean="0"/>
              <a:t> 2017 normal operation difference in measurements  </a:t>
            </a:r>
            <a:endParaRPr lang="en-CA" dirty="0" smtClean="0"/>
          </a:p>
          <a:p>
            <a:endParaRPr lang="en-CA" dirty="0" smtClean="0"/>
          </a:p>
          <a:p>
            <a:r>
              <a:rPr lang="en-CA" dirty="0" smtClean="0"/>
              <a:t>The resulting density data looks like this. In</a:t>
            </a:r>
            <a:r>
              <a:rPr lang="en-CA" baseline="0" dirty="0" smtClean="0"/>
              <a:t> normal operations, the probes are placed in two different gain modes in addition to their operation mode. The titanium probe is in high gain mode and the gold is in low gain mode. The difference is their sensitivity when measuring the plasma current. The high gain probe works really well measuring ion currents as it amplifies the weak current signals well. The low gain probe is insensitive and noisy in the ion current region as seen here but it works really well in the electron current region. This is a data sampled taken from Swarm Charlie in December 2017. During this time, the titanium and gold probes were in their normal operation and you can see the difference in how each probe measures </a:t>
            </a:r>
            <a:r>
              <a:rPr lang="en-CA" baseline="0" smtClean="0"/>
              <a:t>the plasma.</a:t>
            </a:r>
            <a:endParaRPr lang="en-CA" baseline="0" dirty="0" smtClean="0"/>
          </a:p>
        </p:txBody>
      </p:sp>
      <p:sp>
        <p:nvSpPr>
          <p:cNvPr id="4" name="Slide Number Placeholder 3"/>
          <p:cNvSpPr>
            <a:spLocks noGrp="1"/>
          </p:cNvSpPr>
          <p:nvPr>
            <p:ph type="sldNum" sz="quarter" idx="10"/>
          </p:nvPr>
        </p:nvSpPr>
        <p:spPr/>
        <p:txBody>
          <a:bodyPr/>
          <a:lstStyle/>
          <a:p>
            <a:fld id="{112D4D12-890C-468B-BDE8-C9C4C2BCA129}" type="slidenum">
              <a:rPr lang="en-CA" smtClean="0"/>
              <a:t>4</a:t>
            </a:fld>
            <a:endParaRPr lang="en-CA"/>
          </a:p>
        </p:txBody>
      </p:sp>
    </p:spTree>
    <p:extLst>
      <p:ext uri="{BB962C8B-B14F-4D97-AF65-F5344CB8AC3E}">
        <p14:creationId xmlns:p14="http://schemas.microsoft.com/office/powerpoint/2010/main" val="1573614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dirty="0" smtClean="0"/>
              <a:t>Now talked LP work, contamination affects. Contamination neutral</a:t>
            </a:r>
            <a:r>
              <a:rPr lang="en-CA" baseline="0" dirty="0" smtClean="0"/>
              <a:t> particles impedance </a:t>
            </a:r>
          </a:p>
          <a:p>
            <a:pPr marL="171450" indent="-171450">
              <a:buFont typeface="Arial" panose="020B0604020202020204" pitchFamily="34" charset="0"/>
              <a:buChar char="•"/>
            </a:pPr>
            <a:r>
              <a:rPr lang="en-CA" baseline="0" dirty="0" smtClean="0"/>
              <a:t>Affect </a:t>
            </a:r>
            <a:r>
              <a:rPr lang="en-CA" baseline="0" dirty="0" err="1" smtClean="0"/>
              <a:t>TiN</a:t>
            </a:r>
            <a:r>
              <a:rPr lang="en-CA" baseline="0" dirty="0" smtClean="0"/>
              <a:t> probes on rockets swarm dominated atomic oxygen additional impedance </a:t>
            </a:r>
            <a:r>
              <a:rPr lang="en-CA" baseline="0" dirty="0" err="1" smtClean="0"/>
              <a:t>uncalibrated</a:t>
            </a:r>
            <a:r>
              <a:rPr lang="en-CA" baseline="0" dirty="0" smtClean="0"/>
              <a:t> for</a:t>
            </a:r>
          </a:p>
          <a:p>
            <a:pPr marL="171450" indent="-171450">
              <a:buFont typeface="Arial" panose="020B0604020202020204" pitchFamily="34" charset="0"/>
              <a:buChar char="•"/>
            </a:pPr>
            <a:r>
              <a:rPr lang="en-CA" baseline="0" dirty="0" smtClean="0"/>
              <a:t>Understand, system is a circuit, </a:t>
            </a:r>
            <a:r>
              <a:rPr lang="en-CA" baseline="0" dirty="0" err="1" smtClean="0"/>
              <a:t>Oyama</a:t>
            </a:r>
            <a:r>
              <a:rPr lang="en-CA" baseline="0" dirty="0" smtClean="0"/>
              <a:t> 1976, resistor and capacitor in parallel, mag of impedance dependent</a:t>
            </a:r>
          </a:p>
          <a:p>
            <a:pPr marL="171450" indent="-171450">
              <a:buFont typeface="Arial" panose="020B0604020202020204" pitchFamily="34" charset="0"/>
              <a:buChar char="•"/>
            </a:pPr>
            <a:r>
              <a:rPr lang="en-CA" baseline="0" dirty="0" smtClean="0"/>
              <a:t>Cylindrical probe during sweep – valid spherical</a:t>
            </a:r>
          </a:p>
          <a:p>
            <a:pPr marL="171450" indent="-171450">
              <a:buFont typeface="Arial" panose="020B0604020202020204" pitchFamily="34" charset="0"/>
              <a:buChar char="•"/>
            </a:pPr>
            <a:r>
              <a:rPr lang="en-CA" baseline="0" dirty="0" smtClean="0"/>
              <a:t>Clean probe no variation contamination difference upsweep vs </a:t>
            </a:r>
            <a:r>
              <a:rPr lang="en-CA" baseline="0" dirty="0" err="1" smtClean="0"/>
              <a:t>downsweep</a:t>
            </a:r>
            <a:r>
              <a:rPr lang="en-CA" baseline="0" dirty="0" smtClean="0"/>
              <a:t>. </a:t>
            </a:r>
          </a:p>
          <a:p>
            <a:pPr marL="171450" indent="-171450">
              <a:buFont typeface="Arial" panose="020B0604020202020204" pitchFamily="34" charset="0"/>
              <a:buChar char="•"/>
            </a:pPr>
            <a:r>
              <a:rPr lang="en-CA" baseline="0" dirty="0" smtClean="0"/>
              <a:t>Hysteresis capacitor storing charge discharging later</a:t>
            </a:r>
          </a:p>
          <a:p>
            <a:pPr marL="171450" indent="-171450">
              <a:buFont typeface="Arial" panose="020B0604020202020204" pitchFamily="34" charset="0"/>
              <a:buChar char="•"/>
            </a:pPr>
            <a:r>
              <a:rPr lang="en-CA" baseline="0" dirty="0" smtClean="0"/>
              <a:t>Mitigated by increasing sweep rate cant discharge within one sweep cycle so impedance decreases</a:t>
            </a:r>
          </a:p>
          <a:p>
            <a:pPr marL="171450" indent="-171450">
              <a:buFont typeface="Arial" panose="020B0604020202020204" pitchFamily="34" charset="0"/>
              <a:buChar char="•"/>
            </a:pPr>
            <a:r>
              <a:rPr lang="en-CA" baseline="0" dirty="0" smtClean="0"/>
              <a:t>Preventative measures baking chemical cleaning, still occur, removal difficult</a:t>
            </a:r>
          </a:p>
          <a:p>
            <a:pPr marL="171450" indent="-171450">
              <a:buFont typeface="Arial" panose="020B0604020202020204" pitchFamily="34" charset="0"/>
              <a:buChar char="•"/>
            </a:pPr>
            <a:r>
              <a:rPr lang="en-CA" baseline="0" dirty="0" smtClean="0"/>
              <a:t>In addition to increasing sweep, baking tried, internal filaments baked off, unsuccessful unreliable</a:t>
            </a:r>
            <a:endParaRPr lang="en-CA" dirty="0" smtClean="0"/>
          </a:p>
          <a:p>
            <a:endParaRPr lang="en-CA" dirty="0" smtClean="0"/>
          </a:p>
          <a:p>
            <a:endParaRPr lang="en-CA" dirty="0" smtClean="0"/>
          </a:p>
          <a:p>
            <a:r>
              <a:rPr lang="en-CA" dirty="0" smtClean="0"/>
              <a:t>Now</a:t>
            </a:r>
            <a:r>
              <a:rPr lang="en-CA" baseline="0" dirty="0" smtClean="0"/>
              <a:t> that I have talked about how the Swarm Langmuir probes work, I can explain what contamination is and how it affects data. As previously stated, contamination is when a neutral particles affect the probes surface adding an additional impedance. C</a:t>
            </a:r>
            <a:r>
              <a:rPr lang="en-CA" dirty="0" smtClean="0"/>
              <a:t>ontamination has been previously shown to affect </a:t>
            </a:r>
            <a:r>
              <a:rPr lang="en-CA" baseline="0" dirty="0" smtClean="0"/>
              <a:t>titanium Langmuir probes, and as Swarm is in an area dominated by atomic oxygen it is likely that the probes suffer from an additional impedance previously </a:t>
            </a:r>
            <a:r>
              <a:rPr lang="en-CA" baseline="0" dirty="0" err="1" smtClean="0"/>
              <a:t>uncalibrated</a:t>
            </a:r>
            <a:r>
              <a:rPr lang="en-CA" baseline="0" dirty="0" smtClean="0"/>
              <a:t> for. To understand how neutral particles affects probe measurements, the system can be thought of as a circuit, previously demonstrated by </a:t>
            </a:r>
            <a:r>
              <a:rPr lang="en-CA" baseline="0" dirty="0" err="1" smtClean="0"/>
              <a:t>Oyama</a:t>
            </a:r>
            <a:r>
              <a:rPr lang="en-CA" baseline="0" dirty="0" smtClean="0"/>
              <a:t> in 1976. The </a:t>
            </a:r>
            <a:r>
              <a:rPr lang="en-CA" baseline="0" dirty="0" smtClean="0"/>
              <a:t>contamination layer can be represented by a capacitor and resistor in </a:t>
            </a:r>
            <a:r>
              <a:rPr lang="en-CA" baseline="0" dirty="0" smtClean="0"/>
              <a:t>parallel, with the magnitudes of the total impedance dependent on the contaminant. In this photo he demonstrates how a contaminant affects a cylindrical probe during sweep mode – this is also valid for spherical probes like the ones on Swarm. A clean probe will show no variation in the sweep path during one cycle, as shown here. However, if there is contamination there will be a difference in the upsweep vs </a:t>
            </a:r>
            <a:r>
              <a:rPr lang="en-CA" baseline="0" dirty="0" err="1" smtClean="0"/>
              <a:t>downsweep</a:t>
            </a:r>
            <a:r>
              <a:rPr lang="en-CA" baseline="0" dirty="0" smtClean="0"/>
              <a:t>. This difference is called hysteresis and it is the result the capacitor storing charge to discharge it at a later time. The effects of hysteresis can be mitigated by increasing the rate of the sweep because the stored charge in the capacitor wont discharge within one sweep cycle. This causes the impedance from the capacitor to decrease. </a:t>
            </a:r>
          </a:p>
          <a:p>
            <a:endParaRPr lang="en-CA" baseline="0" dirty="0" smtClean="0"/>
          </a:p>
          <a:p>
            <a:r>
              <a:rPr lang="en-CA" baseline="0" dirty="0" smtClean="0"/>
              <a:t>While preventative measures can be taken, such as baking the probes or chemical cleaning before launch</a:t>
            </a:r>
            <a:r>
              <a:rPr lang="en-CA" baseline="0" dirty="0" smtClean="0"/>
              <a:t>, </a:t>
            </a:r>
            <a:r>
              <a:rPr lang="en-CA" baseline="0" dirty="0" smtClean="0"/>
              <a:t>contamination can still occur. </a:t>
            </a:r>
            <a:r>
              <a:rPr lang="en-CA" baseline="0" dirty="0" smtClean="0"/>
              <a:t>Once the probes are affected by neutral particles, removing the problem can be difficult. In addition to increasing the sweeping frequency, inflight baking has also been tried. Internal filaments are installed into the Langmuir probe circuitry so if any signs of contamination occur, an attempt to bake it off can be done. However, this method should not be relied on. Another method is ion bombardment where the probes have a really negative bias, which causes ions to bombard the probe and effectively knocks off the contamination. Unfortunately, it can come back. </a:t>
            </a:r>
          </a:p>
        </p:txBody>
      </p:sp>
      <p:sp>
        <p:nvSpPr>
          <p:cNvPr id="4" name="Slide Number Placeholder 3"/>
          <p:cNvSpPr>
            <a:spLocks noGrp="1"/>
          </p:cNvSpPr>
          <p:nvPr>
            <p:ph type="sldNum" sz="quarter" idx="10"/>
          </p:nvPr>
        </p:nvSpPr>
        <p:spPr/>
        <p:txBody>
          <a:bodyPr/>
          <a:lstStyle/>
          <a:p>
            <a:fld id="{112D4D12-890C-468B-BDE8-C9C4C2BCA129}" type="slidenum">
              <a:rPr lang="en-CA" smtClean="0"/>
              <a:t>5</a:t>
            </a:fld>
            <a:endParaRPr lang="en-CA"/>
          </a:p>
        </p:txBody>
      </p:sp>
    </p:spTree>
    <p:extLst>
      <p:ext uri="{BB962C8B-B14F-4D97-AF65-F5344CB8AC3E}">
        <p14:creationId xmlns:p14="http://schemas.microsoft.com/office/powerpoint/2010/main" val="1038887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dirty="0" smtClean="0"/>
              <a:t>Only difference coatings, removes environmental effects, probes relative to sun,</a:t>
            </a:r>
            <a:r>
              <a:rPr lang="en-CA" baseline="0" dirty="0" smtClean="0"/>
              <a:t> mode, gain, density tempt, B field lines</a:t>
            </a:r>
          </a:p>
          <a:p>
            <a:pPr marL="171450" indent="-171450">
              <a:buFont typeface="Arial" panose="020B0604020202020204" pitchFamily="34" charset="0"/>
              <a:buChar char="•"/>
            </a:pPr>
            <a:r>
              <a:rPr lang="en-CA" baseline="0" dirty="0" smtClean="0"/>
              <a:t>Angle relative and mode. Solar zenith angle dark/light geometry shadow, throw away</a:t>
            </a:r>
          </a:p>
          <a:p>
            <a:pPr marL="171450" indent="-171450">
              <a:buFont typeface="Arial" panose="020B0604020202020204" pitchFamily="34" charset="0"/>
              <a:buChar char="•"/>
            </a:pPr>
            <a:r>
              <a:rPr lang="en-CA" baseline="0" dirty="0" smtClean="0"/>
              <a:t>Harmonic mode both high gain, only C</a:t>
            </a:r>
          </a:p>
          <a:p>
            <a:pPr marL="171450" indent="-171450">
              <a:buFont typeface="Arial" panose="020B0604020202020204" pitchFamily="34" charset="0"/>
              <a:buChar char="•"/>
            </a:pPr>
            <a:r>
              <a:rPr lang="en-CA" baseline="0" dirty="0" smtClean="0"/>
              <a:t>Take ratio of densities – </a:t>
            </a:r>
            <a:r>
              <a:rPr lang="en-CA" baseline="0" dirty="0" err="1" smtClean="0"/>
              <a:t>TiN</a:t>
            </a:r>
            <a:r>
              <a:rPr lang="en-CA" baseline="0" dirty="0" smtClean="0"/>
              <a:t>/Au difference relative, two forms, left EABP, ring Quasi-dipole </a:t>
            </a:r>
            <a:r>
              <a:rPr lang="en-CA" baseline="0" dirty="0" err="1" smtClean="0"/>
              <a:t>lat</a:t>
            </a:r>
            <a:r>
              <a:rPr lang="en-CA" baseline="0" dirty="0" smtClean="0"/>
              <a:t> 0 to 90, sections Magnetic local time, night/day</a:t>
            </a:r>
          </a:p>
          <a:p>
            <a:pPr marL="171450" indent="-171450">
              <a:buFont typeface="Arial" panose="020B0604020202020204" pitchFamily="34" charset="0"/>
              <a:buChar char="•"/>
            </a:pPr>
            <a:r>
              <a:rPr lang="en-CA" baseline="0" dirty="0" smtClean="0"/>
              <a:t>Histogram independent location</a:t>
            </a:r>
          </a:p>
          <a:p>
            <a:pPr marL="171450" indent="-171450">
              <a:buFont typeface="Arial" panose="020B0604020202020204" pitchFamily="34" charset="0"/>
              <a:buChar char="•"/>
            </a:pPr>
            <a:r>
              <a:rPr lang="en-CA" baseline="0" dirty="0" smtClean="0"/>
              <a:t>Demonstrate importance controlling gain, </a:t>
            </a:r>
            <a:r>
              <a:rPr lang="en-CA" baseline="0" dirty="0" err="1" smtClean="0"/>
              <a:t>TiN</a:t>
            </a:r>
            <a:r>
              <a:rPr lang="en-CA" baseline="0" dirty="0" smtClean="0"/>
              <a:t> high gain, Au low, no way to tell</a:t>
            </a:r>
          </a:p>
          <a:p>
            <a:pPr marL="171450" indent="-171450">
              <a:buFont typeface="Arial" panose="020B0604020202020204" pitchFamily="34" charset="0"/>
              <a:buChar char="•"/>
            </a:pPr>
            <a:r>
              <a:rPr lang="en-CA" baseline="0" dirty="0" smtClean="0"/>
              <a:t>Histogram has negative values, looking at Level 1a data, raw, no flags quality control, odd data values </a:t>
            </a:r>
            <a:r>
              <a:rPr lang="en-CA" baseline="0" dirty="0" err="1" smtClean="0"/>
              <a:t>neg</a:t>
            </a:r>
            <a:r>
              <a:rPr lang="en-CA" baseline="0" dirty="0" smtClean="0"/>
              <a:t> densities, initial phase quick easy raw data,</a:t>
            </a:r>
          </a:p>
          <a:p>
            <a:pPr marL="171450" indent="-171450">
              <a:buFont typeface="Arial" panose="020B0604020202020204" pitchFamily="34" charset="0"/>
              <a:buChar char="•"/>
            </a:pPr>
            <a:r>
              <a:rPr lang="en-CA" baseline="0" dirty="0" smtClean="0"/>
              <a:t>Finished initial phase, official data set, remove poor data without removing real contamination affects. </a:t>
            </a:r>
            <a:endParaRPr lang="en-CA" dirty="0" smtClean="0"/>
          </a:p>
          <a:p>
            <a:endParaRPr lang="en-CA" dirty="0" smtClean="0"/>
          </a:p>
          <a:p>
            <a:r>
              <a:rPr lang="en-CA" dirty="0" smtClean="0"/>
              <a:t>To see</a:t>
            </a:r>
            <a:r>
              <a:rPr lang="en-CA" baseline="0" dirty="0" smtClean="0"/>
              <a:t> if there are any affects of contamination on Swarm’s Langmuir Probes, I need to make sure that the only difference between the probe pairs on each satellite are the coatings. This removes any environmental affects that may explain any variations in the measurements. These variables include the probes angles relative to the sun, the mode and gain the probes are in, the density and temperature of the plasma and the magnetic field lines. </a:t>
            </a:r>
          </a:p>
          <a:p>
            <a:endParaRPr lang="en-CA" baseline="0" dirty="0" smtClean="0"/>
          </a:p>
          <a:p>
            <a:r>
              <a:rPr lang="en-CA" baseline="0" dirty="0" smtClean="0"/>
              <a:t>Using the solar zenith angle, I know when the satellites are in the dark or in the light and using the geometry of the satellite I can determine if one probe is in the shade and eliminate any data where this is the case. Currently, I am only looking at Harmonic mode data at time when both the probes are in high gain mode. To date, Swarm C is the only satellite that has had both probes in high gain for any period of time so it is the only satellite data I have analysed. </a:t>
            </a:r>
          </a:p>
          <a:p>
            <a:r>
              <a:rPr lang="en-CA" baseline="0" dirty="0" smtClean="0"/>
              <a:t>I take the ratio of the probes on the same satellite – titanium divided by gold – and see how different the measurements are relative to one another. I put the data in two graphing forms shown here. The left most is called an Equal Area Bin Plot. Each ring is a Quasi-Dipole Latitude, here from 0 degrees to 90 degrees, and each section is the Magnetic Local Time so I know when the data is taken during the day or night. The histogram takes the same data set but shows the distribution, independent of the satellite location. </a:t>
            </a:r>
          </a:p>
          <a:p>
            <a:r>
              <a:rPr lang="en-CA" baseline="0" dirty="0" smtClean="0"/>
              <a:t>To demonstrate the importance of controlling the probe’s gain mode, I have taken density data from Charlie in December 2017. If you recall from the previous slide, the titanium probe was in high gain mode while the gold was in low gain. There is no way I can determine if the coatings have any affect on measurements because the data varies way too much.</a:t>
            </a:r>
          </a:p>
          <a:p>
            <a:endParaRPr lang="en-C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Before I move on to both probes in high gain, I should point this out – the histogram has negative ratios. As I am in the beginning stages of my research, I am looking at Level 1a data, meaning that it is raw data and does not have any data flags for quality control. This can lead to odd data values such as negative densities. For my initial phase of research, I am looking at this data set as it is quick and easy access for me. Once I am finished my initial analysis of the data, I will then use the official data set with flagged data. This will remove poor data without removing any real contamination affects. However, for my initial purposes right now, L1a data is fine. </a:t>
            </a:r>
          </a:p>
        </p:txBody>
      </p:sp>
      <p:sp>
        <p:nvSpPr>
          <p:cNvPr id="4" name="Slide Number Placeholder 3"/>
          <p:cNvSpPr>
            <a:spLocks noGrp="1"/>
          </p:cNvSpPr>
          <p:nvPr>
            <p:ph type="sldNum" sz="quarter" idx="10"/>
          </p:nvPr>
        </p:nvSpPr>
        <p:spPr/>
        <p:txBody>
          <a:bodyPr/>
          <a:lstStyle/>
          <a:p>
            <a:fld id="{112D4D12-890C-468B-BDE8-C9C4C2BCA129}" type="slidenum">
              <a:rPr lang="en-CA" smtClean="0"/>
              <a:t>6</a:t>
            </a:fld>
            <a:endParaRPr lang="en-CA"/>
          </a:p>
        </p:txBody>
      </p:sp>
    </p:spTree>
    <p:extLst>
      <p:ext uri="{BB962C8B-B14F-4D97-AF65-F5344CB8AC3E}">
        <p14:creationId xmlns:p14="http://schemas.microsoft.com/office/powerpoint/2010/main" val="2818670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dirty="0" smtClean="0"/>
              <a:t>Both</a:t>
            </a:r>
            <a:r>
              <a:rPr lang="en-CA" baseline="0" dirty="0" smtClean="0"/>
              <a:t> in high gain, histogram less spread density,</a:t>
            </a:r>
          </a:p>
          <a:p>
            <a:pPr marL="171450" indent="-171450">
              <a:buFont typeface="Arial" panose="020B0604020202020204" pitchFamily="34" charset="0"/>
              <a:buChar char="•"/>
            </a:pPr>
            <a:r>
              <a:rPr lang="en-CA" baseline="0" dirty="0" smtClean="0"/>
              <a:t>lower latitudes small variation, 70 degrees asymmetrical variation, cant say latitude-dependent effects</a:t>
            </a:r>
          </a:p>
          <a:p>
            <a:pPr marL="171450" indent="-171450">
              <a:buFont typeface="Arial" panose="020B0604020202020204" pitchFamily="34" charset="0"/>
              <a:buChar char="•"/>
            </a:pPr>
            <a:r>
              <a:rPr lang="en-CA" baseline="0" dirty="0" smtClean="0"/>
              <a:t>Future all three high gain, A and C experiencing same vs B different higher altitude, assuming contamination </a:t>
            </a:r>
          </a:p>
          <a:p>
            <a:pPr marL="171450" indent="-171450">
              <a:buFont typeface="Arial" panose="020B0604020202020204" pitchFamily="34" charset="0"/>
              <a:buChar char="•"/>
            </a:pPr>
            <a:r>
              <a:rPr lang="en-CA" baseline="0" dirty="0" smtClean="0"/>
              <a:t>Similar analysis on temperature measurements altered. </a:t>
            </a:r>
            <a:endParaRPr lang="en-CA" dirty="0" smtClean="0"/>
          </a:p>
          <a:p>
            <a:endParaRPr lang="en-CA" dirty="0" smtClean="0"/>
          </a:p>
          <a:p>
            <a:endParaRPr lang="en-CA" dirty="0" smtClean="0"/>
          </a:p>
          <a:p>
            <a:r>
              <a:rPr lang="en-CA" dirty="0" smtClean="0"/>
              <a:t>In</a:t>
            </a:r>
            <a:r>
              <a:rPr lang="en-CA" baseline="0" dirty="0" smtClean="0"/>
              <a:t> </a:t>
            </a:r>
            <a:r>
              <a:rPr lang="en-CA" dirty="0" smtClean="0"/>
              <a:t>this case both</a:t>
            </a:r>
            <a:r>
              <a:rPr lang="en-CA" baseline="0" dirty="0" smtClean="0"/>
              <a:t> the probes are in high gain mode. Looking at the histogram, the spread of data is much less than previously shown. At lower latitudes, in the green/yellow regions, there is a small amount of variation. However around 70 degrees there is a substantial difference in measured densities. Much </a:t>
            </a:r>
            <a:r>
              <a:rPr lang="en-CA" baseline="0" dirty="0" smtClean="0"/>
              <a:t>of the variation shown in the histogram is probably from this </a:t>
            </a:r>
            <a:r>
              <a:rPr lang="en-CA" baseline="0" dirty="0" smtClean="0"/>
              <a:t>region. At this time, I am unable to say exactly what is causing this because I have not yet been able to further investigate any latitude-dependent effects. While I know there is variation in Charlies measurements, I have yet to determine if its caused by contamination or not. </a:t>
            </a:r>
          </a:p>
          <a:p>
            <a:endParaRPr lang="en-CA" baseline="0" dirty="0" smtClean="0"/>
          </a:p>
          <a:p>
            <a:r>
              <a:rPr lang="en-CA" baseline="0" dirty="0" smtClean="0"/>
              <a:t>In the future, </a:t>
            </a:r>
            <a:r>
              <a:rPr lang="en-CA" baseline="0" dirty="0" smtClean="0"/>
              <a:t>would like to see all three satellites have their probes placed in high </a:t>
            </a:r>
            <a:r>
              <a:rPr lang="en-CA" baseline="0" dirty="0" smtClean="0"/>
              <a:t>gain </a:t>
            </a:r>
            <a:r>
              <a:rPr lang="en-CA" baseline="0" dirty="0" smtClean="0"/>
              <a:t>for a period of time so I can analyze and compare what each satellite </a:t>
            </a:r>
            <a:r>
              <a:rPr lang="en-CA" baseline="0" dirty="0" smtClean="0"/>
              <a:t>measures. This will allow me to see if Alpha and Charlie are experiencing similar contamination affects as they are at the same altitude versus Bravo who may experience contamination differently as Bravo is at a higher altitude. This of course, is assuming they have any contamination. I will also be conducing a similar analysis on temperature, and how the measurements may be altered as well. </a:t>
            </a:r>
          </a:p>
        </p:txBody>
      </p:sp>
      <p:sp>
        <p:nvSpPr>
          <p:cNvPr id="4" name="Slide Number Placeholder 3"/>
          <p:cNvSpPr>
            <a:spLocks noGrp="1"/>
          </p:cNvSpPr>
          <p:nvPr>
            <p:ph type="sldNum" sz="quarter" idx="10"/>
          </p:nvPr>
        </p:nvSpPr>
        <p:spPr/>
        <p:txBody>
          <a:bodyPr/>
          <a:lstStyle/>
          <a:p>
            <a:fld id="{112D4D12-890C-468B-BDE8-C9C4C2BCA129}" type="slidenum">
              <a:rPr lang="en-CA" smtClean="0"/>
              <a:t>7</a:t>
            </a:fld>
            <a:endParaRPr lang="en-CA"/>
          </a:p>
        </p:txBody>
      </p:sp>
    </p:spTree>
    <p:extLst>
      <p:ext uri="{BB962C8B-B14F-4D97-AF65-F5344CB8AC3E}">
        <p14:creationId xmlns:p14="http://schemas.microsoft.com/office/powerpoint/2010/main" val="848913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smtClean="0"/>
              <a:t>Review A C B and </a:t>
            </a:r>
            <a:r>
              <a:rPr lang="en-CA" dirty="0" err="1" smtClean="0"/>
              <a:t>TiN</a:t>
            </a:r>
            <a:r>
              <a:rPr lang="en-CA" dirty="0" smtClean="0"/>
              <a:t> and Au, unaware</a:t>
            </a:r>
            <a:r>
              <a:rPr lang="en-CA" baseline="0" dirty="0" smtClean="0"/>
              <a:t> contamination, same environment external effects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Contamination neutral particles atomic oxygen, changing impedance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Some variations already, no verification though</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Future work flagged data, density and temperature, all satellites in high gain</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Thank you Stephan </a:t>
            </a:r>
            <a:r>
              <a:rPr lang="en-CA" baseline="0" dirty="0" err="1" smtClean="0"/>
              <a:t>buchert</a:t>
            </a:r>
            <a:r>
              <a:rPr lang="en-CA" baseline="0" dirty="0" smtClean="0"/>
              <a:t> Swedish institute of space physics, research group, thank you time. </a:t>
            </a:r>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To review what was discussed, the</a:t>
            </a:r>
            <a:r>
              <a:rPr lang="en-CA" baseline="0" dirty="0" smtClean="0"/>
              <a:t> swarm satellites, Alpha, Bravo, and Charlie have two Langmuir Probes with titanium nitride and gold coatings. We are currently unaware of any signs of contamination on the probes, but I am currently investigating it. To do this, I need to ensure they are in the same environment to eliminate any external affects that may cause a difference in current measurements. Recall that contamination is simply when neutral particles like atomic oxygen impact the surface of the probes, changing the impedance. I have just started analyzing Level 1a density data, and have noticed some variations in Charlies measurements. However, so far no contamination has been verified.</a:t>
            </a:r>
          </a:p>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My future work will involve using flagged data with quality control for density and temperature, and hopefully analyzing Bravo and Alpha to understand the extend of contamination if there if any and how an altitude difference may affect it. </a:t>
            </a:r>
          </a:p>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I would like to thank Dr. </a:t>
            </a:r>
            <a:r>
              <a:rPr lang="en-CA" baseline="0" dirty="0" err="1" smtClean="0"/>
              <a:t>Buchert</a:t>
            </a:r>
            <a:r>
              <a:rPr lang="en-CA" baseline="0" dirty="0" smtClean="0"/>
              <a:t> from the Swedish Institute of Space Physics for his help in answering some of my questions, and my research group at the University of Calgary for their assistance and advice throughout my research. Thank you for your time.</a:t>
            </a:r>
          </a:p>
        </p:txBody>
      </p:sp>
      <p:sp>
        <p:nvSpPr>
          <p:cNvPr id="4" name="Slide Number Placeholder 3"/>
          <p:cNvSpPr>
            <a:spLocks noGrp="1"/>
          </p:cNvSpPr>
          <p:nvPr>
            <p:ph type="sldNum" sz="quarter" idx="10"/>
          </p:nvPr>
        </p:nvSpPr>
        <p:spPr/>
        <p:txBody>
          <a:bodyPr/>
          <a:lstStyle/>
          <a:p>
            <a:fld id="{112D4D12-890C-468B-BDE8-C9C4C2BCA129}" type="slidenum">
              <a:rPr lang="en-CA" smtClean="0"/>
              <a:t>8</a:t>
            </a:fld>
            <a:endParaRPr lang="en-CA"/>
          </a:p>
        </p:txBody>
      </p:sp>
    </p:spTree>
    <p:extLst>
      <p:ext uri="{BB962C8B-B14F-4D97-AF65-F5344CB8AC3E}">
        <p14:creationId xmlns:p14="http://schemas.microsoft.com/office/powerpoint/2010/main" val="332919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6/12/2018</a:t>
            </a:r>
            <a:endParaRPr lang="en-US" dirty="0"/>
          </a:p>
        </p:txBody>
      </p:sp>
      <p:sp>
        <p:nvSpPr>
          <p:cNvPr id="5" name="Footer Placeholder 4"/>
          <p:cNvSpPr>
            <a:spLocks noGrp="1"/>
          </p:cNvSpPr>
          <p:nvPr>
            <p:ph type="ftr" sz="quarter" idx="11"/>
          </p:nvPr>
        </p:nvSpPr>
        <p:spPr/>
        <p:txBody>
          <a:bodyPr/>
          <a:lstStyle/>
          <a:p>
            <a:r>
              <a:rPr lang="en-US" smtClean="0"/>
              <a:t>CAP 2018</a:t>
            </a:r>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161755783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6/12/2018</a:t>
            </a:r>
            <a:endParaRPr lang="en-US" dirty="0"/>
          </a:p>
        </p:txBody>
      </p:sp>
      <p:sp>
        <p:nvSpPr>
          <p:cNvPr id="6" name="Footer Placeholder 5"/>
          <p:cNvSpPr>
            <a:spLocks noGrp="1"/>
          </p:cNvSpPr>
          <p:nvPr>
            <p:ph type="ftr" sz="quarter" idx="11"/>
          </p:nvPr>
        </p:nvSpPr>
        <p:spPr/>
        <p:txBody>
          <a:bodyPr/>
          <a:lstStyle/>
          <a:p>
            <a:r>
              <a:rPr lang="en-US" smtClean="0"/>
              <a:t>CAP 2018</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08967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6/12/2018</a:t>
            </a:r>
            <a:endParaRPr lang="en-US" dirty="0"/>
          </a:p>
        </p:txBody>
      </p:sp>
      <p:sp>
        <p:nvSpPr>
          <p:cNvPr id="6" name="Footer Placeholder 5"/>
          <p:cNvSpPr>
            <a:spLocks noGrp="1"/>
          </p:cNvSpPr>
          <p:nvPr>
            <p:ph type="ftr" sz="quarter" idx="11"/>
          </p:nvPr>
        </p:nvSpPr>
        <p:spPr/>
        <p:txBody>
          <a:bodyPr/>
          <a:lstStyle/>
          <a:p>
            <a:r>
              <a:rPr lang="en-US" smtClean="0"/>
              <a:t>CAP 2018</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827111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6/12/2018</a:t>
            </a:r>
            <a:endParaRPr lang="en-US" dirty="0"/>
          </a:p>
        </p:txBody>
      </p:sp>
      <p:sp>
        <p:nvSpPr>
          <p:cNvPr id="6" name="Footer Placeholder 5"/>
          <p:cNvSpPr>
            <a:spLocks noGrp="1"/>
          </p:cNvSpPr>
          <p:nvPr>
            <p:ph type="ftr" sz="quarter" idx="11"/>
          </p:nvPr>
        </p:nvSpPr>
        <p:spPr/>
        <p:txBody>
          <a:bodyPr/>
          <a:lstStyle/>
          <a:p>
            <a:r>
              <a:rPr lang="en-US" smtClean="0"/>
              <a:t>CAP 2018</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2190600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6/12/2018</a:t>
            </a:r>
            <a:endParaRPr lang="en-US" dirty="0"/>
          </a:p>
        </p:txBody>
      </p:sp>
      <p:sp>
        <p:nvSpPr>
          <p:cNvPr id="6" name="Footer Placeholder 5"/>
          <p:cNvSpPr>
            <a:spLocks noGrp="1"/>
          </p:cNvSpPr>
          <p:nvPr>
            <p:ph type="ftr" sz="quarter" idx="11"/>
          </p:nvPr>
        </p:nvSpPr>
        <p:spPr/>
        <p:txBody>
          <a:bodyPr/>
          <a:lstStyle/>
          <a:p>
            <a:r>
              <a:rPr lang="en-US" smtClean="0"/>
              <a:t>CAP 2018</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276057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r>
              <a:rPr lang="en-US" smtClean="0"/>
              <a:t>6/12/2018</a:t>
            </a:r>
            <a:endParaRPr lang="en-US" dirty="0"/>
          </a:p>
        </p:txBody>
      </p:sp>
      <p:sp>
        <p:nvSpPr>
          <p:cNvPr id="4" name="Footer Placeholder 3"/>
          <p:cNvSpPr>
            <a:spLocks noGrp="1"/>
          </p:cNvSpPr>
          <p:nvPr>
            <p:ph type="ftr" sz="quarter" idx="11"/>
          </p:nvPr>
        </p:nvSpPr>
        <p:spPr/>
        <p:txBody>
          <a:bodyPr/>
          <a:lstStyle/>
          <a:p>
            <a:r>
              <a:rPr lang="en-US" smtClean="0"/>
              <a:t>CAP 2018</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170827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r>
              <a:rPr lang="en-US" smtClean="0"/>
              <a:t>6/12/2018</a:t>
            </a:r>
            <a:endParaRPr lang="en-US" dirty="0"/>
          </a:p>
        </p:txBody>
      </p:sp>
      <p:sp>
        <p:nvSpPr>
          <p:cNvPr id="4" name="Footer Placeholder 3"/>
          <p:cNvSpPr>
            <a:spLocks noGrp="1"/>
          </p:cNvSpPr>
          <p:nvPr>
            <p:ph type="ftr" sz="quarter" idx="11"/>
          </p:nvPr>
        </p:nvSpPr>
        <p:spPr/>
        <p:txBody>
          <a:bodyPr/>
          <a:lstStyle/>
          <a:p>
            <a:r>
              <a:rPr lang="en-US" smtClean="0"/>
              <a:t>CAP 2018</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939810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6/12/2018</a:t>
            </a:r>
            <a:endParaRPr lang="en-US" dirty="0"/>
          </a:p>
        </p:txBody>
      </p:sp>
      <p:sp>
        <p:nvSpPr>
          <p:cNvPr id="5" name="Footer Placeholder 4"/>
          <p:cNvSpPr>
            <a:spLocks noGrp="1"/>
          </p:cNvSpPr>
          <p:nvPr>
            <p:ph type="ftr" sz="quarter" idx="11"/>
          </p:nvPr>
        </p:nvSpPr>
        <p:spPr/>
        <p:txBody>
          <a:bodyPr/>
          <a:lstStyle/>
          <a:p>
            <a:r>
              <a:rPr lang="en-US" smtClean="0"/>
              <a:t>CAP 2018</a:t>
            </a:r>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5459928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6/12/2018</a:t>
            </a:r>
            <a:endParaRPr lang="en-US" dirty="0"/>
          </a:p>
        </p:txBody>
      </p:sp>
      <p:sp>
        <p:nvSpPr>
          <p:cNvPr id="5" name="Footer Placeholder 4"/>
          <p:cNvSpPr>
            <a:spLocks noGrp="1"/>
          </p:cNvSpPr>
          <p:nvPr>
            <p:ph type="ftr" sz="quarter" idx="11"/>
          </p:nvPr>
        </p:nvSpPr>
        <p:spPr/>
        <p:txBody>
          <a:bodyPr/>
          <a:lstStyle/>
          <a:p>
            <a:r>
              <a:rPr lang="en-US" smtClean="0"/>
              <a:t>CAP 2018</a:t>
            </a:r>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1868824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496884" y="6340474"/>
            <a:ext cx="2743200" cy="365125"/>
          </a:xfrm>
        </p:spPr>
        <p:txBody>
          <a:bodyPr/>
          <a:lstStyle/>
          <a:p>
            <a:r>
              <a:rPr lang="en-US" smtClean="0"/>
              <a:t>6/12/2018</a:t>
            </a:r>
            <a:endParaRPr lang="en-US" dirty="0"/>
          </a:p>
        </p:txBody>
      </p:sp>
      <p:sp>
        <p:nvSpPr>
          <p:cNvPr id="5" name="Footer Placeholder 4"/>
          <p:cNvSpPr>
            <a:spLocks noGrp="1"/>
          </p:cNvSpPr>
          <p:nvPr>
            <p:ph type="ftr" sz="quarter" idx="11"/>
          </p:nvPr>
        </p:nvSpPr>
        <p:spPr>
          <a:xfrm>
            <a:off x="107679" y="6328443"/>
            <a:ext cx="6672865" cy="365125"/>
          </a:xfrm>
        </p:spPr>
        <p:txBody>
          <a:bodyPr/>
          <a:lstStyle/>
          <a:p>
            <a:r>
              <a:rPr lang="en-US" dirty="0" smtClean="0"/>
              <a:t>CAP 2018</a:t>
            </a:r>
            <a:endParaRPr lang="en-US" dirty="0"/>
          </a:p>
        </p:txBody>
      </p:sp>
      <p:sp>
        <p:nvSpPr>
          <p:cNvPr id="6" name="Slide Number Placeholder 5"/>
          <p:cNvSpPr>
            <a:spLocks noGrp="1"/>
          </p:cNvSpPr>
          <p:nvPr>
            <p:ph type="sldNum" sz="quarter" idx="12"/>
          </p:nvPr>
        </p:nvSpPr>
        <p:spPr>
          <a:xfrm>
            <a:off x="11284032" y="6340475"/>
            <a:ext cx="753545" cy="365125"/>
          </a:xfrm>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24737597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r>
              <a:rPr lang="en-US" smtClean="0"/>
              <a:t>6/12/2018</a:t>
            </a:r>
            <a:endParaRPr lang="en-US" dirty="0"/>
          </a:p>
        </p:txBody>
      </p:sp>
      <p:sp>
        <p:nvSpPr>
          <p:cNvPr id="5" name="Footer Placeholder 4"/>
          <p:cNvSpPr>
            <a:spLocks noGrp="1"/>
          </p:cNvSpPr>
          <p:nvPr>
            <p:ph type="ftr" sz="quarter" idx="11"/>
          </p:nvPr>
        </p:nvSpPr>
        <p:spPr/>
        <p:txBody>
          <a:bodyPr/>
          <a:lstStyle/>
          <a:p>
            <a:r>
              <a:rPr lang="en-US" smtClean="0"/>
              <a:t>CAP 2018</a:t>
            </a:r>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1820813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6/12/2018</a:t>
            </a:r>
            <a:endParaRPr lang="en-US" dirty="0"/>
          </a:p>
        </p:txBody>
      </p:sp>
      <p:sp>
        <p:nvSpPr>
          <p:cNvPr id="6" name="Footer Placeholder 5"/>
          <p:cNvSpPr>
            <a:spLocks noGrp="1"/>
          </p:cNvSpPr>
          <p:nvPr>
            <p:ph type="ftr" sz="quarter" idx="11"/>
          </p:nvPr>
        </p:nvSpPr>
        <p:spPr/>
        <p:txBody>
          <a:bodyPr/>
          <a:lstStyle/>
          <a:p>
            <a:r>
              <a:rPr lang="en-US" smtClean="0"/>
              <a:t>CAP 2018</a:t>
            </a:r>
            <a:endParaRPr lang="en-US" dirty="0"/>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1732755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6/12/2018</a:t>
            </a:r>
            <a:endParaRPr lang="en-US" dirty="0"/>
          </a:p>
        </p:txBody>
      </p:sp>
      <p:sp>
        <p:nvSpPr>
          <p:cNvPr id="8" name="Footer Placeholder 7"/>
          <p:cNvSpPr>
            <a:spLocks noGrp="1"/>
          </p:cNvSpPr>
          <p:nvPr>
            <p:ph type="ftr" sz="quarter" idx="11"/>
          </p:nvPr>
        </p:nvSpPr>
        <p:spPr/>
        <p:txBody>
          <a:bodyPr/>
          <a:lstStyle/>
          <a:p>
            <a:r>
              <a:rPr lang="en-US" smtClean="0"/>
              <a:t>CAP 2018</a:t>
            </a:r>
            <a:endParaRPr lang="en-US" dirty="0"/>
          </a:p>
        </p:txBody>
      </p:sp>
      <p:sp>
        <p:nvSpPr>
          <p:cNvPr id="9" name="Slide Number Placeholder 8"/>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29128128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6/12/2018</a:t>
            </a:r>
            <a:endParaRPr lang="en-US" dirty="0"/>
          </a:p>
        </p:txBody>
      </p:sp>
      <p:sp>
        <p:nvSpPr>
          <p:cNvPr id="4" name="Footer Placeholder 3"/>
          <p:cNvSpPr>
            <a:spLocks noGrp="1"/>
          </p:cNvSpPr>
          <p:nvPr>
            <p:ph type="ftr" sz="quarter" idx="11"/>
          </p:nvPr>
        </p:nvSpPr>
        <p:spPr/>
        <p:txBody>
          <a:bodyPr/>
          <a:lstStyle/>
          <a:p>
            <a:r>
              <a:rPr lang="en-US" smtClean="0"/>
              <a:t>CAP 2018</a:t>
            </a:r>
            <a:endParaRPr lang="en-US" dirty="0"/>
          </a:p>
        </p:txBody>
      </p:sp>
      <p:sp>
        <p:nvSpPr>
          <p:cNvPr id="5" name="Slide Number Placeholder 4"/>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2202612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6/12/2018</a:t>
            </a:r>
            <a:endParaRPr lang="en-US" dirty="0"/>
          </a:p>
        </p:txBody>
      </p:sp>
      <p:sp>
        <p:nvSpPr>
          <p:cNvPr id="3" name="Footer Placeholder 2"/>
          <p:cNvSpPr>
            <a:spLocks noGrp="1"/>
          </p:cNvSpPr>
          <p:nvPr>
            <p:ph type="ftr" sz="quarter" idx="11"/>
          </p:nvPr>
        </p:nvSpPr>
        <p:spPr/>
        <p:txBody>
          <a:bodyPr/>
          <a:lstStyle/>
          <a:p>
            <a:r>
              <a:rPr lang="en-US" smtClean="0"/>
              <a:t>CAP 2018</a:t>
            </a:r>
            <a:endParaRPr lang="en-US" dirty="0"/>
          </a:p>
        </p:txBody>
      </p:sp>
      <p:sp>
        <p:nvSpPr>
          <p:cNvPr id="4" name="Slide Number Placeholder 3"/>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3615588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6/12/2018</a:t>
            </a:r>
            <a:endParaRPr lang="en-US" dirty="0"/>
          </a:p>
        </p:txBody>
      </p:sp>
      <p:sp>
        <p:nvSpPr>
          <p:cNvPr id="6" name="Footer Placeholder 5"/>
          <p:cNvSpPr>
            <a:spLocks noGrp="1"/>
          </p:cNvSpPr>
          <p:nvPr>
            <p:ph type="ftr" sz="quarter" idx="11"/>
          </p:nvPr>
        </p:nvSpPr>
        <p:spPr/>
        <p:txBody>
          <a:bodyPr/>
          <a:lstStyle/>
          <a:p>
            <a:r>
              <a:rPr lang="en-US" smtClean="0"/>
              <a:t>CAP 2018</a:t>
            </a:r>
            <a:endParaRPr lang="en-US" dirty="0"/>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3749016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6/12/2018</a:t>
            </a:r>
            <a:endParaRPr lang="en-US" dirty="0"/>
          </a:p>
        </p:txBody>
      </p:sp>
      <p:sp>
        <p:nvSpPr>
          <p:cNvPr id="6" name="Footer Placeholder 5"/>
          <p:cNvSpPr>
            <a:spLocks noGrp="1"/>
          </p:cNvSpPr>
          <p:nvPr>
            <p:ph type="ftr" sz="quarter" idx="11"/>
          </p:nvPr>
        </p:nvSpPr>
        <p:spPr/>
        <p:txBody>
          <a:bodyPr/>
          <a:lstStyle/>
          <a:p>
            <a:r>
              <a:rPr lang="en-US" smtClean="0"/>
              <a:t>CAP 2018</a:t>
            </a:r>
            <a:endParaRPr lang="en-US" dirty="0"/>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61913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53294" y="64928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r>
              <a:rPr lang="en-US" smtClean="0"/>
              <a:t>6/12/2018</a:t>
            </a:r>
            <a:endParaRPr lang="en-US" dirty="0"/>
          </a:p>
        </p:txBody>
      </p:sp>
      <p:sp>
        <p:nvSpPr>
          <p:cNvPr id="5" name="Footer Placeholder 4"/>
          <p:cNvSpPr>
            <a:spLocks noGrp="1"/>
          </p:cNvSpPr>
          <p:nvPr>
            <p:ph type="ftr" sz="quarter" idx="3"/>
          </p:nvPr>
        </p:nvSpPr>
        <p:spPr>
          <a:xfrm>
            <a:off x="0" y="64928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r>
              <a:rPr lang="en-US" dirty="0" smtClean="0"/>
              <a:t>CAP 2018</a:t>
            </a:r>
            <a:endParaRPr lang="en-US" dirty="0"/>
          </a:p>
        </p:txBody>
      </p:sp>
      <p:sp>
        <p:nvSpPr>
          <p:cNvPr id="6" name="Slide Number Placeholder 5"/>
          <p:cNvSpPr>
            <a:spLocks noGrp="1"/>
          </p:cNvSpPr>
          <p:nvPr>
            <p:ph type="sldNum" sz="quarter" idx="4"/>
          </p:nvPr>
        </p:nvSpPr>
        <p:spPr>
          <a:xfrm>
            <a:off x="11438455" y="64928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2619649155"/>
      </p:ext>
    </p:extLst>
  </p:cSld>
  <p:clrMap bg1="dk1" tx1="lt1" bg2="dk2" tx2="lt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 id="2147483885" r:id="rId7"/>
    <p:sldLayoutId id="2147483886" r:id="rId8"/>
    <p:sldLayoutId id="2147483887" r:id="rId9"/>
    <p:sldLayoutId id="2147483888" r:id="rId10"/>
    <p:sldLayoutId id="2147483889" r:id="rId11"/>
    <p:sldLayoutId id="2147483890" r:id="rId12"/>
    <p:sldLayoutId id="2147483891" r:id="rId13"/>
    <p:sldLayoutId id="2147483892" r:id="rId14"/>
    <p:sldLayoutId id="2147483893" r:id="rId15"/>
    <p:sldLayoutId id="2147483894" r:id="rId16"/>
    <p:sldLayoutId id="2147483895" r:id="rId17"/>
  </p:sldLayoutIdLst>
  <p:timing>
    <p:tnLst>
      <p:par>
        <p:cTn id="1" dur="indefinite" restart="never" nodeType="tmRoot"/>
      </p:par>
    </p:tnLst>
  </p:timing>
  <p:hf hd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8.jpg"/><Relationship Id="rId4" Type="http://schemas.openxmlformats.org/officeDocument/2006/relationships/image" Target="../media/image7.jpg"/></Relationships>
</file>

<file path=ppt/slides/_rels/slide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4086" y="1052422"/>
            <a:ext cx="7323827" cy="1131477"/>
          </a:xfrm>
        </p:spPr>
        <p:txBody>
          <a:bodyPr>
            <a:normAutofit/>
          </a:bodyPr>
          <a:lstStyle/>
          <a:p>
            <a:r>
              <a:rPr lang="en-CA" sz="2800" dirty="0">
                <a:solidFill>
                  <a:schemeClr val="tx1"/>
                </a:solidFill>
                <a:effectLst/>
                <a:latin typeface="Times New Roman" panose="02020603050405020304" pitchFamily="18" charset="0"/>
                <a:cs typeface="Times New Roman" panose="02020603050405020304" pitchFamily="18" charset="0"/>
              </a:rPr>
              <a:t>Effects of Surface Coatings on Swarm Langmuir Probe Measurements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251" y="564954"/>
            <a:ext cx="1814484" cy="1919454"/>
          </a:xfrm>
          <a:prstGeom prst="rect">
            <a:avLst/>
          </a:prstGeom>
        </p:spPr>
      </p:pic>
      <p:sp>
        <p:nvSpPr>
          <p:cNvPr id="7" name="TextBox 6"/>
          <p:cNvSpPr txBox="1"/>
          <p:nvPr/>
        </p:nvSpPr>
        <p:spPr>
          <a:xfrm>
            <a:off x="4189862" y="3210636"/>
            <a:ext cx="4813112" cy="923330"/>
          </a:xfrm>
          <a:prstGeom prst="rect">
            <a:avLst/>
          </a:prstGeom>
          <a:noFill/>
        </p:spPr>
        <p:txBody>
          <a:bodyPr wrap="square" rtlCol="0">
            <a:spAutoFit/>
          </a:bodyPr>
          <a:lstStyle/>
          <a:p>
            <a:r>
              <a:rPr lang="en-CA" dirty="0" smtClean="0"/>
              <a:t>Candice Quinn</a:t>
            </a:r>
          </a:p>
          <a:p>
            <a:r>
              <a:rPr lang="en-CA" dirty="0" smtClean="0"/>
              <a:t>Supervisors: Dr. Burchill, Dr. Knudsen</a:t>
            </a:r>
          </a:p>
          <a:p>
            <a:r>
              <a:rPr lang="en-CA" dirty="0" smtClean="0"/>
              <a:t>June 2018</a:t>
            </a:r>
            <a:endParaRPr lang="en-CA" dirty="0"/>
          </a:p>
        </p:txBody>
      </p:sp>
      <p:sp>
        <p:nvSpPr>
          <p:cNvPr id="8" name="TextBox 7"/>
          <p:cNvSpPr txBox="1"/>
          <p:nvPr/>
        </p:nvSpPr>
        <p:spPr>
          <a:xfrm>
            <a:off x="1190445" y="1388853"/>
            <a:ext cx="184731" cy="369332"/>
          </a:xfrm>
          <a:prstGeom prst="rect">
            <a:avLst/>
          </a:prstGeom>
          <a:noFill/>
        </p:spPr>
        <p:txBody>
          <a:bodyPr wrap="none" rtlCol="0">
            <a:spAutoFit/>
          </a:bodyPr>
          <a:lstStyle/>
          <a:p>
            <a:endParaRPr lang="en-CA"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93281" y="3500125"/>
            <a:ext cx="3201412" cy="3175595"/>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5317" y="5663559"/>
            <a:ext cx="1578864" cy="643128"/>
          </a:xfrm>
          <a:prstGeom prst="rect">
            <a:avLst/>
          </a:prstGeom>
        </p:spPr>
      </p:pic>
      <p:pic>
        <p:nvPicPr>
          <p:cNvPr id="4" name="Picture 3"/>
          <p:cNvPicPr>
            <a:picLocks noChangeAspect="1"/>
          </p:cNvPicPr>
          <p:nvPr/>
        </p:nvPicPr>
        <p:blipFill rotWithShape="1">
          <a:blip r:embed="rId6">
            <a:extLst>
              <a:ext uri="{28A0092B-C50C-407E-A947-70E740481C1C}">
                <a14:useLocalDpi xmlns:a14="http://schemas.microsoft.com/office/drawing/2010/main" val="0"/>
              </a:ext>
            </a:extLst>
          </a:blip>
          <a:srcRect l="2272" t="13297" r="4117" b="10566"/>
          <a:stretch/>
        </p:blipFill>
        <p:spPr>
          <a:xfrm>
            <a:off x="2258275" y="5667375"/>
            <a:ext cx="1581150" cy="638176"/>
          </a:xfrm>
          <a:prstGeom prst="rect">
            <a:avLst/>
          </a:prstGeom>
        </p:spPr>
      </p:pic>
      <p:pic>
        <p:nvPicPr>
          <p:cNvPr id="68" name="Picture 6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07977" y="5385183"/>
            <a:ext cx="940555" cy="940555"/>
          </a:xfrm>
          <a:prstGeom prst="rect">
            <a:avLst/>
          </a:prstGeom>
        </p:spPr>
      </p:pic>
    </p:spTree>
    <p:extLst>
      <p:ext uri="{BB962C8B-B14F-4D97-AF65-F5344CB8AC3E}">
        <p14:creationId xmlns:p14="http://schemas.microsoft.com/office/powerpoint/2010/main" val="31805944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CA" sz="2800" dirty="0">
                <a:solidFill>
                  <a:schemeClr val="tx1"/>
                </a:solidFill>
                <a:effectLst/>
                <a:latin typeface="Times New Roman" panose="02020603050405020304" pitchFamily="18" charset="0"/>
                <a:cs typeface="Times New Roman" panose="02020603050405020304" pitchFamily="18" charset="0"/>
              </a:rPr>
              <a:t>Swarm is a trio of satellites with two </a:t>
            </a:r>
            <a:r>
              <a:rPr lang="en-CA" sz="2800" dirty="0" smtClean="0">
                <a:solidFill>
                  <a:schemeClr val="tx1"/>
                </a:solidFill>
                <a:effectLst/>
                <a:latin typeface="Times New Roman" panose="02020603050405020304" pitchFamily="18" charset="0"/>
                <a:cs typeface="Times New Roman" panose="02020603050405020304" pitchFamily="18" charset="0"/>
              </a:rPr>
              <a:t>Langmuir Probes (LP) </a:t>
            </a:r>
            <a:r>
              <a:rPr lang="en-CA" sz="2800" dirty="0">
                <a:solidFill>
                  <a:schemeClr val="tx1"/>
                </a:solidFill>
                <a:effectLst/>
                <a:latin typeface="Times New Roman" panose="02020603050405020304" pitchFamily="18" charset="0"/>
                <a:cs typeface="Times New Roman" panose="02020603050405020304" pitchFamily="18" charset="0"/>
              </a:rPr>
              <a:t>each</a:t>
            </a:r>
          </a:p>
        </p:txBody>
      </p:sp>
      <p:sp>
        <p:nvSpPr>
          <p:cNvPr id="3" name="Content Placeholder 2"/>
          <p:cNvSpPr>
            <a:spLocks noGrp="1"/>
          </p:cNvSpPr>
          <p:nvPr>
            <p:ph idx="1"/>
          </p:nvPr>
        </p:nvSpPr>
        <p:spPr>
          <a:xfrm>
            <a:off x="613611" y="1997611"/>
            <a:ext cx="4764505" cy="3460763"/>
          </a:xfrm>
        </p:spPr>
        <p:txBody>
          <a:bodyPr/>
          <a:lstStyle/>
          <a:p>
            <a:pPr>
              <a:buClr>
                <a:schemeClr val="tx1"/>
              </a:buClr>
            </a:pPr>
            <a:r>
              <a:rPr lang="en-CA" sz="1800" dirty="0" smtClean="0">
                <a:solidFill>
                  <a:schemeClr val="tx1"/>
                </a:solidFill>
                <a:effectLst/>
                <a:latin typeface="Times New Roman" panose="02020603050405020304" pitchFamily="18" charset="0"/>
                <a:cs typeface="Times New Roman" panose="02020603050405020304" pitchFamily="18" charset="0"/>
              </a:rPr>
              <a:t>Langmuir probes measure current collected on an electrode as a function of applied voltage to obtain plasma density and electron temperature</a:t>
            </a:r>
          </a:p>
          <a:p>
            <a:r>
              <a:rPr lang="en-CA" sz="1800" dirty="0" smtClean="0">
                <a:solidFill>
                  <a:schemeClr val="tx1"/>
                </a:solidFill>
                <a:effectLst/>
                <a:latin typeface="Times New Roman" panose="02020603050405020304" pitchFamily="18" charset="0"/>
                <a:cs typeface="Times New Roman" panose="02020603050405020304" pitchFamily="18" charset="0"/>
              </a:rPr>
              <a:t>Swarm’s spherical probes have Titanium </a:t>
            </a:r>
            <a:r>
              <a:rPr lang="en-CA" sz="1800" dirty="0" smtClean="0">
                <a:solidFill>
                  <a:schemeClr val="tx1"/>
                </a:solidFill>
                <a:effectLst/>
                <a:latin typeface="Times New Roman" panose="02020603050405020304" pitchFamily="18" charset="0"/>
                <a:cs typeface="Times New Roman" panose="02020603050405020304" pitchFamily="18" charset="0"/>
              </a:rPr>
              <a:t>nitride and </a:t>
            </a:r>
            <a:r>
              <a:rPr lang="en-CA" sz="1800" dirty="0">
                <a:solidFill>
                  <a:schemeClr val="tx1"/>
                </a:solidFill>
                <a:effectLst/>
                <a:latin typeface="Times New Roman" panose="02020603050405020304" pitchFamily="18" charset="0"/>
                <a:cs typeface="Times New Roman" panose="02020603050405020304" pitchFamily="18" charset="0"/>
              </a:rPr>
              <a:t>gold (</a:t>
            </a:r>
            <a:r>
              <a:rPr lang="en-CA" sz="1800" dirty="0" err="1">
                <a:solidFill>
                  <a:schemeClr val="tx1"/>
                </a:solidFill>
                <a:effectLst/>
                <a:latin typeface="Times New Roman" panose="02020603050405020304" pitchFamily="18" charset="0"/>
                <a:cs typeface="Times New Roman" panose="02020603050405020304" pitchFamily="18" charset="0"/>
              </a:rPr>
              <a:t>TiN</a:t>
            </a:r>
            <a:r>
              <a:rPr lang="en-CA" sz="1800" dirty="0">
                <a:solidFill>
                  <a:schemeClr val="tx1"/>
                </a:solidFill>
                <a:effectLst/>
                <a:latin typeface="Times New Roman" panose="02020603050405020304" pitchFamily="18" charset="0"/>
                <a:cs typeface="Times New Roman" panose="02020603050405020304" pitchFamily="18" charset="0"/>
              </a:rPr>
              <a:t> and Au</a:t>
            </a:r>
            <a:r>
              <a:rPr lang="en-CA" sz="1800" dirty="0" smtClean="0">
                <a:solidFill>
                  <a:schemeClr val="tx1"/>
                </a:solidFill>
                <a:effectLst/>
                <a:latin typeface="Times New Roman" panose="02020603050405020304" pitchFamily="18" charset="0"/>
                <a:cs typeface="Times New Roman" panose="02020603050405020304" pitchFamily="18" charset="0"/>
              </a:rPr>
              <a:t>) coatings</a:t>
            </a:r>
            <a:endParaRPr lang="en-CA" sz="1800" dirty="0">
              <a:solidFill>
                <a:schemeClr val="tx1"/>
              </a:solidFill>
              <a:effectLst/>
              <a:latin typeface="Times New Roman" panose="02020603050405020304" pitchFamily="18" charset="0"/>
              <a:cs typeface="Times New Roman" panose="02020603050405020304" pitchFamily="18" charset="0"/>
            </a:endParaRPr>
          </a:p>
          <a:p>
            <a:pPr>
              <a:buClr>
                <a:schemeClr val="tx1"/>
              </a:buClr>
            </a:pPr>
            <a:r>
              <a:rPr lang="en-CA" sz="1800" dirty="0" err="1" smtClean="0">
                <a:solidFill>
                  <a:schemeClr val="tx1"/>
                </a:solidFill>
                <a:effectLst/>
                <a:latin typeface="Times New Roman" panose="02020603050405020304" pitchFamily="18" charset="0"/>
                <a:cs typeface="Times New Roman" panose="02020603050405020304" pitchFamily="18" charset="0"/>
              </a:rPr>
              <a:t>TiN</a:t>
            </a:r>
            <a:r>
              <a:rPr lang="en-CA" sz="1800" dirty="0" smtClean="0">
                <a:solidFill>
                  <a:schemeClr val="tx1"/>
                </a:solidFill>
                <a:effectLst/>
                <a:latin typeface="Times New Roman" panose="02020603050405020304" pitchFamily="18" charset="0"/>
                <a:cs typeface="Times New Roman" panose="02020603050405020304" pitchFamily="18" charset="0"/>
              </a:rPr>
              <a:t> may be affected by neutral particles called contamination</a:t>
            </a:r>
            <a:endParaRPr lang="en-CA" dirty="0">
              <a:solidFill>
                <a:schemeClr val="tx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0838" y="3644170"/>
            <a:ext cx="2471468" cy="2680031"/>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3329" y="1422656"/>
            <a:ext cx="4697913" cy="2026813"/>
          </a:xfrm>
          <a:prstGeom prst="rect">
            <a:avLst/>
          </a:prstGeom>
        </p:spPr>
      </p:pic>
      <p:sp>
        <p:nvSpPr>
          <p:cNvPr id="7" name="Footer Placeholder 6"/>
          <p:cNvSpPr>
            <a:spLocks noGrp="1"/>
          </p:cNvSpPr>
          <p:nvPr>
            <p:ph type="ftr" sz="quarter" idx="11"/>
          </p:nvPr>
        </p:nvSpPr>
        <p:spPr/>
        <p:txBody>
          <a:bodyPr/>
          <a:lstStyle/>
          <a:p>
            <a:r>
              <a:rPr lang="en-US" smtClean="0"/>
              <a:t>CAP 2018</a:t>
            </a:r>
            <a:endParaRPr lang="en-US" dirty="0"/>
          </a:p>
        </p:txBody>
      </p:sp>
      <p:sp>
        <p:nvSpPr>
          <p:cNvPr id="8" name="Slide Number Placeholder 7"/>
          <p:cNvSpPr>
            <a:spLocks noGrp="1"/>
          </p:cNvSpPr>
          <p:nvPr>
            <p:ph type="sldNum" sz="quarter" idx="12"/>
          </p:nvPr>
        </p:nvSpPr>
        <p:spPr/>
        <p:txBody>
          <a:bodyPr/>
          <a:lstStyle/>
          <a:p>
            <a:fld id="{DF28FB93-0A08-4E7D-8E63-9EFA29F1E093}" type="slidenum">
              <a:rPr lang="en-US" smtClean="0"/>
              <a:pPr/>
              <a:t>2</a:t>
            </a:fld>
            <a:endParaRPr lang="en-US" dirty="0"/>
          </a:p>
        </p:txBody>
      </p:sp>
    </p:spTree>
    <p:extLst>
      <p:ext uri="{BB962C8B-B14F-4D97-AF65-F5344CB8AC3E}">
        <p14:creationId xmlns:p14="http://schemas.microsoft.com/office/powerpoint/2010/main" val="14787412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227447" cy="970450"/>
          </a:xfrm>
        </p:spPr>
        <p:txBody>
          <a:bodyPr>
            <a:normAutofit/>
          </a:bodyPr>
          <a:lstStyle/>
          <a:p>
            <a:pPr algn="r"/>
            <a:r>
              <a:rPr lang="en-CA" sz="2800" dirty="0" smtClean="0">
                <a:solidFill>
                  <a:schemeClr val="tx1"/>
                </a:solidFill>
                <a:effectLst/>
                <a:latin typeface="Times New Roman" panose="02020603050405020304" pitchFamily="18" charset="0"/>
                <a:cs typeface="Times New Roman" panose="02020603050405020304" pitchFamily="18" charset="0"/>
              </a:rPr>
              <a:t>Swarm has two LP operation modes: Sweep and Harmonic</a:t>
            </a:r>
            <a:endParaRPr lang="en-CA" sz="2800" dirty="0">
              <a:solidFill>
                <a:schemeClr val="tx1"/>
              </a:solidFill>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25641" y="1985211"/>
            <a:ext cx="4764505" cy="3585594"/>
          </a:xfrm>
        </p:spPr>
        <p:txBody>
          <a:bodyPr>
            <a:normAutofit/>
          </a:bodyPr>
          <a:lstStyle/>
          <a:p>
            <a:pPr lvl="0">
              <a:buClr>
                <a:schemeClr val="tx1"/>
              </a:buClr>
            </a:pPr>
            <a:r>
              <a:rPr lang="en-CA" sz="1800" dirty="0" smtClean="0">
                <a:solidFill>
                  <a:schemeClr val="tx1"/>
                </a:solidFill>
                <a:effectLst/>
                <a:latin typeface="Times New Roman" panose="02020603050405020304" pitchFamily="18" charset="0"/>
                <a:cs typeface="Times New Roman" panose="02020603050405020304" pitchFamily="18" charset="0"/>
              </a:rPr>
              <a:t>Convention: Sweep mode varies the probes voltages from +/- 5V and operates for a fraction of the </a:t>
            </a:r>
            <a:r>
              <a:rPr lang="en-CA" sz="1800" dirty="0" smtClean="0">
                <a:solidFill>
                  <a:schemeClr val="tx1"/>
                </a:solidFill>
                <a:effectLst/>
                <a:latin typeface="Times New Roman" panose="02020603050405020304" pitchFamily="18" charset="0"/>
                <a:cs typeface="Times New Roman" panose="02020603050405020304" pitchFamily="18" charset="0"/>
              </a:rPr>
              <a:t>time</a:t>
            </a:r>
            <a:endParaRPr lang="en-CA" sz="1800" dirty="0" smtClean="0">
              <a:solidFill>
                <a:schemeClr val="tx1"/>
              </a:solidFill>
              <a:effectLst/>
              <a:latin typeface="Times New Roman" panose="02020603050405020304" pitchFamily="18" charset="0"/>
              <a:cs typeface="Times New Roman" panose="02020603050405020304" pitchFamily="18" charset="0"/>
            </a:endParaRPr>
          </a:p>
          <a:p>
            <a:pPr>
              <a:buClr>
                <a:schemeClr val="tx1"/>
              </a:buClr>
            </a:pPr>
            <a:r>
              <a:rPr lang="en-CA" sz="1800" dirty="0" smtClean="0">
                <a:solidFill>
                  <a:schemeClr val="tx1"/>
                </a:solidFill>
                <a:effectLst/>
                <a:latin typeface="Times New Roman" panose="02020603050405020304" pitchFamily="18" charset="0"/>
                <a:cs typeface="Times New Roman" panose="02020603050405020304" pitchFamily="18" charset="0"/>
              </a:rPr>
              <a:t>Innovation: Harmonic mode is the primary operation mode and </a:t>
            </a:r>
            <a:r>
              <a:rPr lang="en-CA" sz="1800" dirty="0" smtClean="0">
                <a:solidFill>
                  <a:schemeClr val="tx1"/>
                </a:solidFill>
                <a:effectLst/>
                <a:latin typeface="Times New Roman" panose="02020603050405020304" pitchFamily="18" charset="0"/>
                <a:cs typeface="Times New Roman" panose="02020603050405020304" pitchFamily="18" charset="0"/>
              </a:rPr>
              <a:t>uses modulation to derive density</a:t>
            </a:r>
            <a:endParaRPr lang="en-CA" sz="1800" dirty="0" smtClean="0">
              <a:solidFill>
                <a:schemeClr val="tx1"/>
              </a:solidFill>
              <a:effectLst/>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1372" y="1995205"/>
            <a:ext cx="4704702" cy="4311407"/>
          </a:xfrm>
          <a:prstGeom prst="rect">
            <a:avLst/>
          </a:prstGeom>
        </p:spPr>
      </p:pic>
      <p:sp>
        <p:nvSpPr>
          <p:cNvPr id="7" name="Footer Placeholder 6"/>
          <p:cNvSpPr>
            <a:spLocks noGrp="1"/>
          </p:cNvSpPr>
          <p:nvPr>
            <p:ph type="ftr" sz="quarter" idx="11"/>
          </p:nvPr>
        </p:nvSpPr>
        <p:spPr/>
        <p:txBody>
          <a:bodyPr/>
          <a:lstStyle/>
          <a:p>
            <a:r>
              <a:rPr lang="en-US" smtClean="0"/>
              <a:t>CAP 2018</a:t>
            </a:r>
            <a:endParaRPr lang="en-US" dirty="0"/>
          </a:p>
        </p:txBody>
      </p:sp>
      <p:sp>
        <p:nvSpPr>
          <p:cNvPr id="8" name="Slide Number Placeholder 7"/>
          <p:cNvSpPr>
            <a:spLocks noGrp="1"/>
          </p:cNvSpPr>
          <p:nvPr>
            <p:ph type="sldNum" sz="quarter" idx="12"/>
          </p:nvPr>
        </p:nvSpPr>
        <p:spPr/>
        <p:txBody>
          <a:bodyPr/>
          <a:lstStyle/>
          <a:p>
            <a:fld id="{DF28FB93-0A08-4E7D-8E63-9EFA29F1E093}" type="slidenum">
              <a:rPr lang="en-US" smtClean="0"/>
              <a:pPr/>
              <a:t>3</a:t>
            </a:fld>
            <a:endParaRPr lang="en-US" dirty="0"/>
          </a:p>
        </p:txBody>
      </p:sp>
    </p:spTree>
    <p:extLst>
      <p:ext uri="{BB962C8B-B14F-4D97-AF65-F5344CB8AC3E}">
        <p14:creationId xmlns:p14="http://schemas.microsoft.com/office/powerpoint/2010/main" val="24923876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721894"/>
            <a:ext cx="10227447" cy="858155"/>
          </a:xfrm>
        </p:spPr>
        <p:txBody>
          <a:bodyPr>
            <a:normAutofit/>
          </a:bodyPr>
          <a:lstStyle/>
          <a:p>
            <a:pPr algn="r"/>
            <a:r>
              <a:rPr lang="en-CA" sz="2800" dirty="0" smtClean="0">
                <a:solidFill>
                  <a:schemeClr val="tx1"/>
                </a:solidFill>
                <a:effectLst/>
                <a:latin typeface="Times New Roman" panose="02020603050405020304" pitchFamily="18" charset="0"/>
                <a:cs typeface="Times New Roman" panose="02020603050405020304" pitchFamily="18" charset="0"/>
              </a:rPr>
              <a:t>High </a:t>
            </a:r>
            <a:r>
              <a:rPr lang="en-CA" sz="2800" dirty="0" smtClean="0">
                <a:solidFill>
                  <a:schemeClr val="tx1"/>
                </a:solidFill>
                <a:effectLst/>
                <a:latin typeface="Times New Roman" panose="02020603050405020304" pitchFamily="18" charset="0"/>
                <a:cs typeface="Times New Roman" panose="02020603050405020304" pitchFamily="18" charset="0"/>
              </a:rPr>
              <a:t>gain </a:t>
            </a:r>
            <a:r>
              <a:rPr lang="en-CA" sz="2800" dirty="0" smtClean="0">
                <a:solidFill>
                  <a:schemeClr val="tx1"/>
                </a:solidFill>
                <a:effectLst/>
                <a:latin typeface="Times New Roman" panose="02020603050405020304" pitchFamily="18" charset="0"/>
                <a:cs typeface="Times New Roman" panose="02020603050405020304" pitchFamily="18" charset="0"/>
              </a:rPr>
              <a:t>is </a:t>
            </a:r>
            <a:r>
              <a:rPr lang="en-CA" sz="2800" dirty="0" err="1" smtClean="0">
                <a:solidFill>
                  <a:schemeClr val="tx1"/>
                </a:solidFill>
                <a:effectLst/>
                <a:latin typeface="Times New Roman" panose="02020603050405020304" pitchFamily="18" charset="0"/>
                <a:cs typeface="Times New Roman" panose="02020603050405020304" pitchFamily="18" charset="0"/>
              </a:rPr>
              <a:t>TiN</a:t>
            </a:r>
            <a:r>
              <a:rPr lang="en-CA" sz="2800" dirty="0" smtClean="0">
                <a:solidFill>
                  <a:schemeClr val="tx1"/>
                </a:solidFill>
                <a:effectLst/>
                <a:latin typeface="Times New Roman" panose="02020603050405020304" pitchFamily="18" charset="0"/>
                <a:cs typeface="Times New Roman" panose="02020603050405020304" pitchFamily="18" charset="0"/>
              </a:rPr>
              <a:t> and Low </a:t>
            </a:r>
            <a:r>
              <a:rPr lang="en-CA" sz="2800" dirty="0" smtClean="0">
                <a:solidFill>
                  <a:schemeClr val="tx1"/>
                </a:solidFill>
                <a:effectLst/>
                <a:latin typeface="Times New Roman" panose="02020603050405020304" pitchFamily="18" charset="0"/>
                <a:cs typeface="Times New Roman" panose="02020603050405020304" pitchFamily="18" charset="0"/>
              </a:rPr>
              <a:t>gain </a:t>
            </a:r>
            <a:r>
              <a:rPr lang="en-CA" sz="2800" dirty="0" smtClean="0">
                <a:solidFill>
                  <a:schemeClr val="tx1"/>
                </a:solidFill>
                <a:effectLst/>
                <a:latin typeface="Times New Roman" panose="02020603050405020304" pitchFamily="18" charset="0"/>
                <a:cs typeface="Times New Roman" panose="02020603050405020304" pitchFamily="18" charset="0"/>
              </a:rPr>
              <a:t>is Au</a:t>
            </a:r>
            <a:endParaRPr lang="en-CA" sz="2800" dirty="0">
              <a:solidFill>
                <a:schemeClr val="tx1"/>
              </a:solidFill>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25642" y="1985211"/>
            <a:ext cx="10641915" cy="1784355"/>
          </a:xfrm>
        </p:spPr>
        <p:txBody>
          <a:bodyPr>
            <a:normAutofit/>
          </a:bodyPr>
          <a:lstStyle/>
          <a:p>
            <a:pPr>
              <a:buClr>
                <a:schemeClr val="tx1"/>
              </a:buClr>
            </a:pPr>
            <a:r>
              <a:rPr lang="en-CA" sz="1800" dirty="0" smtClean="0">
                <a:solidFill>
                  <a:schemeClr val="tx1"/>
                </a:solidFill>
                <a:effectLst/>
                <a:latin typeface="Times New Roman" panose="02020603050405020304" pitchFamily="18" charset="0"/>
                <a:cs typeface="Times New Roman" panose="02020603050405020304" pitchFamily="18" charset="0"/>
              </a:rPr>
              <a:t>The </a:t>
            </a:r>
            <a:r>
              <a:rPr lang="en-CA" sz="1800" dirty="0" err="1" smtClean="0">
                <a:solidFill>
                  <a:schemeClr val="tx1"/>
                </a:solidFill>
                <a:effectLst/>
                <a:latin typeface="Times New Roman" panose="02020603050405020304" pitchFamily="18" charset="0"/>
                <a:cs typeface="Times New Roman" panose="02020603050405020304" pitchFamily="18" charset="0"/>
              </a:rPr>
              <a:t>TiN</a:t>
            </a:r>
            <a:r>
              <a:rPr lang="en-CA" sz="1800" dirty="0" smtClean="0">
                <a:solidFill>
                  <a:schemeClr val="tx1"/>
                </a:solidFill>
                <a:effectLst/>
                <a:latin typeface="Times New Roman" panose="02020603050405020304" pitchFamily="18" charset="0"/>
                <a:cs typeface="Times New Roman" panose="02020603050405020304" pitchFamily="18" charset="0"/>
              </a:rPr>
              <a:t> probe is high gain and </a:t>
            </a:r>
            <a:r>
              <a:rPr lang="en-CA" sz="1800" dirty="0" smtClean="0">
                <a:solidFill>
                  <a:schemeClr val="tx1"/>
                </a:solidFill>
                <a:effectLst/>
                <a:latin typeface="Times New Roman" panose="02020603050405020304" pitchFamily="18" charset="0"/>
                <a:cs typeface="Times New Roman" panose="02020603050405020304" pitchFamily="18" charset="0"/>
              </a:rPr>
              <a:t>amplifies current signals </a:t>
            </a:r>
            <a:endParaRPr lang="en-CA" sz="1800" dirty="0" smtClean="0">
              <a:solidFill>
                <a:schemeClr val="tx1"/>
              </a:solidFill>
              <a:effectLst/>
              <a:latin typeface="Times New Roman" panose="02020603050405020304" pitchFamily="18" charset="0"/>
              <a:cs typeface="Times New Roman" panose="02020603050405020304" pitchFamily="18" charset="0"/>
            </a:endParaRPr>
          </a:p>
          <a:p>
            <a:r>
              <a:rPr lang="en-CA" sz="1800" dirty="0" smtClean="0">
                <a:solidFill>
                  <a:schemeClr val="tx1"/>
                </a:solidFill>
                <a:effectLst/>
                <a:latin typeface="Times New Roman" panose="02020603050405020304" pitchFamily="18" charset="0"/>
                <a:cs typeface="Times New Roman" panose="02020603050405020304" pitchFamily="18" charset="0"/>
              </a:rPr>
              <a:t>The Au probe is low gain and is insensitive to ion currents</a:t>
            </a:r>
            <a:endParaRPr lang="en-CA" sz="1800" dirty="0" smtClean="0">
              <a:solidFill>
                <a:schemeClr val="tx1"/>
              </a:solidFill>
              <a:effectLst/>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047" y="3437720"/>
            <a:ext cx="6715905" cy="2909865"/>
          </a:xfrm>
          <a:prstGeom prst="rect">
            <a:avLst/>
          </a:prstGeom>
        </p:spPr>
      </p:pic>
      <p:sp>
        <p:nvSpPr>
          <p:cNvPr id="6" name="Footer Placeholder 5"/>
          <p:cNvSpPr>
            <a:spLocks noGrp="1"/>
          </p:cNvSpPr>
          <p:nvPr>
            <p:ph type="ftr" sz="quarter" idx="11"/>
          </p:nvPr>
        </p:nvSpPr>
        <p:spPr/>
        <p:txBody>
          <a:bodyPr/>
          <a:lstStyle/>
          <a:p>
            <a:r>
              <a:rPr lang="en-US" smtClean="0"/>
              <a:t>CAP 2018</a:t>
            </a:r>
            <a:endParaRPr lang="en-US" dirty="0"/>
          </a:p>
        </p:txBody>
      </p:sp>
      <p:sp>
        <p:nvSpPr>
          <p:cNvPr id="7" name="Slide Number Placeholder 6"/>
          <p:cNvSpPr>
            <a:spLocks noGrp="1"/>
          </p:cNvSpPr>
          <p:nvPr>
            <p:ph type="sldNum" sz="quarter" idx="12"/>
          </p:nvPr>
        </p:nvSpPr>
        <p:spPr/>
        <p:txBody>
          <a:bodyPr/>
          <a:lstStyle/>
          <a:p>
            <a:fld id="{DF28FB93-0A08-4E7D-8E63-9EFA29F1E093}" type="slidenum">
              <a:rPr lang="en-US" smtClean="0"/>
              <a:pPr/>
              <a:t>4</a:t>
            </a:fld>
            <a:endParaRPr lang="en-US" dirty="0"/>
          </a:p>
        </p:txBody>
      </p:sp>
    </p:spTree>
    <p:extLst>
      <p:ext uri="{BB962C8B-B14F-4D97-AF65-F5344CB8AC3E}">
        <p14:creationId xmlns:p14="http://schemas.microsoft.com/office/powerpoint/2010/main" val="30246387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49704"/>
            <a:ext cx="10227447" cy="930345"/>
          </a:xfrm>
        </p:spPr>
        <p:txBody>
          <a:bodyPr>
            <a:normAutofit/>
          </a:bodyPr>
          <a:lstStyle/>
          <a:p>
            <a:pPr algn="r"/>
            <a:r>
              <a:rPr lang="en-CA" sz="2800" dirty="0">
                <a:solidFill>
                  <a:schemeClr val="tx1"/>
                </a:solidFill>
                <a:effectLst/>
                <a:latin typeface="Times New Roman" panose="02020603050405020304" pitchFamily="18" charset="0"/>
                <a:cs typeface="Times New Roman" panose="02020603050405020304" pitchFamily="18" charset="0"/>
              </a:rPr>
              <a:t>Contamination </a:t>
            </a:r>
            <a:r>
              <a:rPr lang="en-CA" sz="2800" dirty="0" smtClean="0">
                <a:solidFill>
                  <a:schemeClr val="tx1"/>
                </a:solidFill>
                <a:effectLst/>
                <a:latin typeface="Times New Roman" panose="02020603050405020304" pitchFamily="18" charset="0"/>
                <a:cs typeface="Times New Roman" panose="02020603050405020304" pitchFamily="18" charset="0"/>
              </a:rPr>
              <a:t>can be thought of as a parallel RC-circuit</a:t>
            </a:r>
            <a:endParaRPr lang="en-CA" sz="2800" dirty="0">
              <a:solidFill>
                <a:schemeClr val="tx1"/>
              </a:solidFill>
            </a:endParaRPr>
          </a:p>
        </p:txBody>
      </p:sp>
      <p:sp>
        <p:nvSpPr>
          <p:cNvPr id="3" name="Content Placeholder 2"/>
          <p:cNvSpPr>
            <a:spLocks noGrp="1"/>
          </p:cNvSpPr>
          <p:nvPr>
            <p:ph idx="1"/>
          </p:nvPr>
        </p:nvSpPr>
        <p:spPr>
          <a:xfrm>
            <a:off x="649100" y="1997145"/>
            <a:ext cx="4716984" cy="3098858"/>
          </a:xfrm>
        </p:spPr>
        <p:txBody>
          <a:bodyPr/>
          <a:lstStyle/>
          <a:p>
            <a:pPr>
              <a:buClr>
                <a:schemeClr val="tx1"/>
              </a:buClr>
            </a:pPr>
            <a:r>
              <a:rPr lang="en-CA" sz="1800" dirty="0">
                <a:solidFill>
                  <a:schemeClr val="tx1"/>
                </a:solidFill>
                <a:effectLst/>
                <a:latin typeface="Times New Roman" panose="02020603050405020304" pitchFamily="18" charset="0"/>
                <a:cs typeface="Times New Roman" panose="02020603050405020304" pitchFamily="18" charset="0"/>
              </a:rPr>
              <a:t>The </a:t>
            </a:r>
            <a:r>
              <a:rPr lang="en-CA" sz="1800" dirty="0" smtClean="0">
                <a:solidFill>
                  <a:schemeClr val="tx1"/>
                </a:solidFill>
                <a:effectLst/>
                <a:latin typeface="Times New Roman" panose="02020603050405020304" pitchFamily="18" charset="0"/>
                <a:cs typeface="Times New Roman" panose="02020603050405020304" pitchFamily="18" charset="0"/>
              </a:rPr>
              <a:t>contaminants </a:t>
            </a:r>
            <a:r>
              <a:rPr lang="en-CA" sz="1800" dirty="0">
                <a:solidFill>
                  <a:schemeClr val="tx1"/>
                </a:solidFill>
                <a:effectLst/>
                <a:latin typeface="Times New Roman" panose="02020603050405020304" pitchFamily="18" charset="0"/>
                <a:cs typeface="Times New Roman" panose="02020603050405020304" pitchFamily="18" charset="0"/>
              </a:rPr>
              <a:t>can </a:t>
            </a:r>
            <a:r>
              <a:rPr lang="en-CA" sz="1800" dirty="0" smtClean="0">
                <a:solidFill>
                  <a:schemeClr val="tx1"/>
                </a:solidFill>
                <a:effectLst/>
                <a:latin typeface="Times New Roman" panose="02020603050405020304" pitchFamily="18" charset="0"/>
                <a:cs typeface="Times New Roman" panose="02020603050405020304" pitchFamily="18" charset="0"/>
              </a:rPr>
              <a:t>have </a:t>
            </a:r>
            <a:r>
              <a:rPr lang="en-CA" sz="1800" dirty="0">
                <a:solidFill>
                  <a:schemeClr val="tx1"/>
                </a:solidFill>
                <a:effectLst/>
                <a:latin typeface="Times New Roman" panose="02020603050405020304" pitchFamily="18" charset="0"/>
                <a:cs typeface="Times New Roman" panose="02020603050405020304" pitchFamily="18" charset="0"/>
              </a:rPr>
              <a:t>high resistance and </a:t>
            </a:r>
            <a:r>
              <a:rPr lang="en-CA" sz="1800" dirty="0" smtClean="0">
                <a:solidFill>
                  <a:schemeClr val="tx1"/>
                </a:solidFill>
                <a:effectLst/>
                <a:latin typeface="Times New Roman" panose="02020603050405020304" pitchFamily="18" charset="0"/>
                <a:cs typeface="Times New Roman" panose="02020603050405020304" pitchFamily="18" charset="0"/>
              </a:rPr>
              <a:t>capacitance</a:t>
            </a:r>
            <a:endParaRPr lang="en-CA" sz="1800" dirty="0">
              <a:solidFill>
                <a:schemeClr val="tx1"/>
              </a:solidFill>
              <a:effectLst/>
              <a:latin typeface="Times New Roman" panose="02020603050405020304" pitchFamily="18" charset="0"/>
              <a:cs typeface="Times New Roman" panose="02020603050405020304" pitchFamily="18" charset="0"/>
            </a:endParaRPr>
          </a:p>
          <a:p>
            <a:pPr>
              <a:buClr>
                <a:schemeClr val="tx1"/>
              </a:buClr>
            </a:pPr>
            <a:r>
              <a:rPr lang="en-CA" sz="1800" dirty="0" smtClean="0">
                <a:solidFill>
                  <a:schemeClr val="tx1"/>
                </a:solidFill>
                <a:effectLst/>
                <a:latin typeface="Times New Roman" panose="02020603050405020304" pitchFamily="18" charset="0"/>
                <a:cs typeface="Times New Roman" panose="02020603050405020304" pitchFamily="18" charset="0"/>
              </a:rPr>
              <a:t>The </a:t>
            </a:r>
            <a:r>
              <a:rPr lang="en-CA" sz="1800" dirty="0" smtClean="0">
                <a:solidFill>
                  <a:schemeClr val="tx1"/>
                </a:solidFill>
                <a:effectLst/>
                <a:latin typeface="Times New Roman" panose="02020603050405020304" pitchFamily="18" charset="0"/>
                <a:cs typeface="Times New Roman" panose="02020603050405020304" pitchFamily="18" charset="0"/>
              </a:rPr>
              <a:t>frequency of the sweep can </a:t>
            </a:r>
            <a:r>
              <a:rPr lang="en-CA" sz="1800" dirty="0">
                <a:solidFill>
                  <a:schemeClr val="tx1"/>
                </a:solidFill>
                <a:effectLst/>
                <a:latin typeface="Times New Roman" panose="02020603050405020304" pitchFamily="18" charset="0"/>
                <a:cs typeface="Times New Roman" panose="02020603050405020304" pitchFamily="18" charset="0"/>
              </a:rPr>
              <a:t>be </a:t>
            </a:r>
            <a:r>
              <a:rPr lang="en-CA" sz="1800" dirty="0" smtClean="0">
                <a:solidFill>
                  <a:schemeClr val="tx1"/>
                </a:solidFill>
                <a:effectLst/>
                <a:latin typeface="Times New Roman" panose="02020603050405020304" pitchFamily="18" charset="0"/>
                <a:cs typeface="Times New Roman" panose="02020603050405020304" pitchFamily="18" charset="0"/>
              </a:rPr>
              <a:t>increased</a:t>
            </a:r>
            <a:r>
              <a:rPr lang="en-CA" sz="1800" dirty="0" smtClean="0">
                <a:solidFill>
                  <a:schemeClr val="tx1"/>
                </a:solidFill>
                <a:effectLst/>
                <a:latin typeface="Times New Roman" panose="02020603050405020304" pitchFamily="18" charset="0"/>
                <a:cs typeface="Times New Roman" panose="02020603050405020304" pitchFamily="18" charset="0"/>
              </a:rPr>
              <a:t> </a:t>
            </a:r>
            <a:r>
              <a:rPr lang="en-CA" sz="1800" dirty="0">
                <a:solidFill>
                  <a:schemeClr val="tx1"/>
                </a:solidFill>
                <a:effectLst/>
                <a:latin typeface="Times New Roman" panose="02020603050405020304" pitchFamily="18" charset="0"/>
                <a:cs typeface="Times New Roman" panose="02020603050405020304" pitchFamily="18" charset="0"/>
              </a:rPr>
              <a:t>to minimize the measured effect of the </a:t>
            </a:r>
            <a:r>
              <a:rPr lang="en-CA" sz="1800" dirty="0" smtClean="0">
                <a:solidFill>
                  <a:schemeClr val="tx1"/>
                </a:solidFill>
                <a:effectLst/>
                <a:latin typeface="Times New Roman" panose="02020603050405020304" pitchFamily="18" charset="0"/>
                <a:cs typeface="Times New Roman" panose="02020603050405020304" pitchFamily="18" charset="0"/>
              </a:rPr>
              <a:t>contamination</a:t>
            </a:r>
          </a:p>
          <a:p>
            <a:pPr>
              <a:buClr>
                <a:schemeClr val="tx1"/>
              </a:buClr>
            </a:pPr>
            <a:r>
              <a:rPr lang="en-CA" sz="1800" dirty="0" smtClean="0">
                <a:solidFill>
                  <a:schemeClr val="tx1"/>
                </a:solidFill>
                <a:effectLst/>
                <a:latin typeface="Times New Roman" panose="02020603050405020304" pitchFamily="18" charset="0"/>
                <a:cs typeface="Times New Roman" panose="02020603050405020304" pitchFamily="18" charset="0"/>
              </a:rPr>
              <a:t>Once </a:t>
            </a:r>
            <a:r>
              <a:rPr lang="en-CA" sz="1800" dirty="0">
                <a:solidFill>
                  <a:schemeClr val="tx1"/>
                </a:solidFill>
                <a:effectLst/>
                <a:latin typeface="Times New Roman" panose="02020603050405020304" pitchFamily="18" charset="0"/>
                <a:cs typeface="Times New Roman" panose="02020603050405020304" pitchFamily="18" charset="0"/>
              </a:rPr>
              <a:t>the on-board probes show indication of contamination, it is hard to remove</a:t>
            </a:r>
          </a:p>
          <a:p>
            <a:pPr marL="36900" indent="0">
              <a:buNone/>
            </a:pPr>
            <a:endParaRPr lang="en-CA"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980502"/>
            <a:ext cx="5740596" cy="3696596"/>
          </a:xfrm>
          <a:prstGeom prst="rect">
            <a:avLst/>
          </a:prstGeom>
        </p:spPr>
      </p:pic>
      <p:sp>
        <p:nvSpPr>
          <p:cNvPr id="7" name="Footer Placeholder 6"/>
          <p:cNvSpPr>
            <a:spLocks noGrp="1"/>
          </p:cNvSpPr>
          <p:nvPr>
            <p:ph type="ftr" sz="quarter" idx="11"/>
          </p:nvPr>
        </p:nvSpPr>
        <p:spPr/>
        <p:txBody>
          <a:bodyPr/>
          <a:lstStyle/>
          <a:p>
            <a:r>
              <a:rPr lang="en-US" smtClean="0"/>
              <a:t>CAP 2018</a:t>
            </a:r>
            <a:endParaRPr lang="en-US" dirty="0"/>
          </a:p>
        </p:txBody>
      </p:sp>
      <p:sp>
        <p:nvSpPr>
          <p:cNvPr id="8" name="Slide Number Placeholder 7"/>
          <p:cNvSpPr>
            <a:spLocks noGrp="1"/>
          </p:cNvSpPr>
          <p:nvPr>
            <p:ph type="sldNum" sz="quarter" idx="12"/>
          </p:nvPr>
        </p:nvSpPr>
        <p:spPr/>
        <p:txBody>
          <a:bodyPr/>
          <a:lstStyle/>
          <a:p>
            <a:fld id="{DF28FB93-0A08-4E7D-8E63-9EFA29F1E093}" type="slidenum">
              <a:rPr lang="en-US" smtClean="0"/>
              <a:pPr/>
              <a:t>5</a:t>
            </a:fld>
            <a:endParaRPr lang="en-US" dirty="0"/>
          </a:p>
        </p:txBody>
      </p:sp>
    </p:spTree>
    <p:extLst>
      <p:ext uri="{BB962C8B-B14F-4D97-AF65-F5344CB8AC3E}">
        <p14:creationId xmlns:p14="http://schemas.microsoft.com/office/powerpoint/2010/main" val="9577690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239479" cy="970450"/>
          </a:xfrm>
        </p:spPr>
        <p:txBody>
          <a:bodyPr>
            <a:normAutofit/>
          </a:bodyPr>
          <a:lstStyle/>
          <a:p>
            <a:pPr algn="r"/>
            <a:r>
              <a:rPr lang="en-CA" sz="2800" dirty="0">
                <a:solidFill>
                  <a:schemeClr val="tx1"/>
                </a:solidFill>
                <a:latin typeface="Times New Roman" panose="02020603050405020304" pitchFamily="18" charset="0"/>
                <a:cs typeface="Times New Roman" panose="02020603050405020304" pitchFamily="18" charset="0"/>
              </a:rPr>
              <a:t>Charlie </a:t>
            </a:r>
            <a:r>
              <a:rPr lang="en-CA" sz="2800" dirty="0" smtClean="0">
                <a:solidFill>
                  <a:schemeClr val="tx1"/>
                </a:solidFill>
                <a:latin typeface="Times New Roman" panose="02020603050405020304" pitchFamily="18" charset="0"/>
                <a:cs typeface="Times New Roman" panose="02020603050405020304" pitchFamily="18" charset="0"/>
              </a:rPr>
              <a:t>had </a:t>
            </a:r>
            <a:r>
              <a:rPr lang="en-CA" sz="2800" dirty="0" err="1" smtClean="0">
                <a:solidFill>
                  <a:schemeClr val="tx1"/>
                </a:solidFill>
                <a:latin typeface="Times New Roman" panose="02020603050405020304" pitchFamily="18" charset="0"/>
                <a:cs typeface="Times New Roman" panose="02020603050405020304" pitchFamily="18" charset="0"/>
              </a:rPr>
              <a:t>TiN</a:t>
            </a:r>
            <a:r>
              <a:rPr lang="en-CA" sz="2800" dirty="0" smtClean="0">
                <a:solidFill>
                  <a:schemeClr val="tx1"/>
                </a:solidFill>
                <a:latin typeface="Times New Roman" panose="02020603050405020304" pitchFamily="18" charset="0"/>
                <a:cs typeface="Times New Roman" panose="02020603050405020304" pitchFamily="18" charset="0"/>
              </a:rPr>
              <a:t> in high gain and Au low gain</a:t>
            </a:r>
            <a:endParaRPr lang="en-CA" sz="2800" dirty="0">
              <a:solidFill>
                <a:schemeClr val="tx1"/>
              </a:solidFill>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01579" y="1996824"/>
            <a:ext cx="5077326" cy="2791327"/>
          </a:xfrm>
        </p:spPr>
        <p:txBody>
          <a:bodyPr>
            <a:noAutofit/>
          </a:bodyPr>
          <a:lstStyle/>
          <a:p>
            <a:pPr>
              <a:buClr>
                <a:schemeClr val="tx1"/>
              </a:buClr>
            </a:pPr>
            <a:r>
              <a:rPr lang="en-CA" sz="1800" dirty="0" smtClean="0">
                <a:solidFill>
                  <a:schemeClr val="tx1"/>
                </a:solidFill>
                <a:effectLst/>
                <a:latin typeface="Times New Roman" panose="02020603050405020304" pitchFamily="18" charset="0"/>
                <a:cs typeface="Times New Roman" panose="02020603050405020304" pitchFamily="18" charset="0"/>
              </a:rPr>
              <a:t>Variables that need to be </a:t>
            </a:r>
            <a:r>
              <a:rPr lang="en-CA" sz="1800" dirty="0" smtClean="0">
                <a:solidFill>
                  <a:schemeClr val="tx1"/>
                </a:solidFill>
                <a:effectLst/>
                <a:latin typeface="Times New Roman" panose="02020603050405020304" pitchFamily="18" charset="0"/>
                <a:cs typeface="Times New Roman" panose="02020603050405020304" pitchFamily="18" charset="0"/>
              </a:rPr>
              <a:t>controlled:</a:t>
            </a:r>
          </a:p>
          <a:p>
            <a:pPr lvl="1">
              <a:buClr>
                <a:schemeClr val="tx1"/>
              </a:buClr>
            </a:pPr>
            <a:r>
              <a:rPr lang="en-CA" dirty="0" smtClean="0">
                <a:solidFill>
                  <a:schemeClr val="tx1"/>
                </a:solidFill>
                <a:effectLst/>
                <a:latin typeface="Times New Roman" panose="02020603050405020304" pitchFamily="18" charset="0"/>
                <a:cs typeface="Times New Roman" panose="02020603050405020304" pitchFamily="18" charset="0"/>
              </a:rPr>
              <a:t>Probe angle relative to the Sun	</a:t>
            </a:r>
          </a:p>
          <a:p>
            <a:pPr lvl="1">
              <a:buClr>
                <a:schemeClr val="tx1"/>
              </a:buClr>
            </a:pPr>
            <a:r>
              <a:rPr lang="en-CA" dirty="0" smtClean="0">
                <a:solidFill>
                  <a:schemeClr val="tx1"/>
                </a:solidFill>
                <a:effectLst/>
                <a:latin typeface="Times New Roman" panose="02020603050405020304" pitchFamily="18" charset="0"/>
                <a:cs typeface="Times New Roman" panose="02020603050405020304" pitchFamily="18" charset="0"/>
              </a:rPr>
              <a:t>Probe mode and gain</a:t>
            </a:r>
          </a:p>
          <a:p>
            <a:pPr lvl="1">
              <a:buClr>
                <a:schemeClr val="tx1"/>
              </a:buClr>
            </a:pPr>
            <a:r>
              <a:rPr lang="en-CA" dirty="0" smtClean="0">
                <a:solidFill>
                  <a:schemeClr val="tx1"/>
                </a:solidFill>
                <a:effectLst/>
                <a:latin typeface="Times New Roman" panose="02020603050405020304" pitchFamily="18" charset="0"/>
                <a:cs typeface="Times New Roman" panose="02020603050405020304" pitchFamily="18" charset="0"/>
              </a:rPr>
              <a:t>Plasma density and temperature</a:t>
            </a:r>
          </a:p>
          <a:p>
            <a:pPr lvl="1">
              <a:buClr>
                <a:schemeClr val="tx1"/>
              </a:buClr>
            </a:pPr>
            <a:r>
              <a:rPr lang="en-CA" dirty="0" smtClean="0">
                <a:solidFill>
                  <a:schemeClr val="tx1"/>
                </a:solidFill>
                <a:effectLst/>
                <a:latin typeface="Times New Roman" panose="02020603050405020304" pitchFamily="18" charset="0"/>
                <a:cs typeface="Times New Roman" panose="02020603050405020304" pitchFamily="18" charset="0"/>
              </a:rPr>
              <a:t>Magnetic field lines </a:t>
            </a:r>
          </a:p>
          <a:p>
            <a:pPr>
              <a:buClr>
                <a:schemeClr val="tx1"/>
              </a:buClr>
            </a:pPr>
            <a:r>
              <a:rPr lang="en-CA" sz="1800" dirty="0" smtClean="0">
                <a:solidFill>
                  <a:schemeClr val="tx1"/>
                </a:solidFill>
                <a:effectLst/>
                <a:latin typeface="Times New Roman" panose="02020603050405020304" pitchFamily="18" charset="0"/>
                <a:cs typeface="Times New Roman" panose="02020603050405020304" pitchFamily="18" charset="0"/>
              </a:rPr>
              <a:t>Dec 5</a:t>
            </a:r>
            <a:r>
              <a:rPr lang="en-CA" sz="1800" baseline="30000" dirty="0" smtClean="0">
                <a:solidFill>
                  <a:schemeClr val="tx1"/>
                </a:solidFill>
                <a:effectLst/>
                <a:latin typeface="Times New Roman" panose="02020603050405020304" pitchFamily="18" charset="0"/>
                <a:cs typeface="Times New Roman" panose="02020603050405020304" pitchFamily="18" charset="0"/>
              </a:rPr>
              <a:t>th</a:t>
            </a:r>
            <a:r>
              <a:rPr lang="en-CA" sz="1800" dirty="0" smtClean="0">
                <a:solidFill>
                  <a:schemeClr val="tx1"/>
                </a:solidFill>
                <a:effectLst/>
                <a:latin typeface="Times New Roman" panose="02020603050405020304" pitchFamily="18" charset="0"/>
                <a:cs typeface="Times New Roman" panose="02020603050405020304" pitchFamily="18" charset="0"/>
              </a:rPr>
              <a:t> 16:00 UTC to Dec 14</a:t>
            </a:r>
            <a:r>
              <a:rPr lang="en-CA" sz="1800" baseline="30000" dirty="0" smtClean="0">
                <a:solidFill>
                  <a:schemeClr val="tx1"/>
                </a:solidFill>
                <a:effectLst/>
                <a:latin typeface="Times New Roman" panose="02020603050405020304" pitchFamily="18" charset="0"/>
                <a:cs typeface="Times New Roman" panose="02020603050405020304" pitchFamily="18" charset="0"/>
              </a:rPr>
              <a:t>th</a:t>
            </a:r>
            <a:r>
              <a:rPr lang="en-CA" sz="1800" dirty="0" smtClean="0">
                <a:solidFill>
                  <a:schemeClr val="tx1"/>
                </a:solidFill>
                <a:effectLst/>
                <a:latin typeface="Times New Roman" panose="02020603050405020304" pitchFamily="18" charset="0"/>
                <a:cs typeface="Times New Roman" panose="02020603050405020304" pitchFamily="18" charset="0"/>
              </a:rPr>
              <a:t> 18:00 UTC, 2017</a:t>
            </a:r>
            <a:endParaRPr lang="en-CA" sz="1800" dirty="0">
              <a:solidFill>
                <a:schemeClr val="tx1"/>
              </a:solidFill>
              <a:effectLst/>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5486" y="1930497"/>
            <a:ext cx="6174610" cy="2923982"/>
          </a:xfrm>
          <a:prstGeom prst="rect">
            <a:avLst/>
          </a:prstGeom>
        </p:spPr>
      </p:pic>
      <p:sp>
        <p:nvSpPr>
          <p:cNvPr id="8" name="Footer Placeholder 7"/>
          <p:cNvSpPr>
            <a:spLocks noGrp="1"/>
          </p:cNvSpPr>
          <p:nvPr>
            <p:ph type="ftr" sz="quarter" idx="11"/>
          </p:nvPr>
        </p:nvSpPr>
        <p:spPr/>
        <p:txBody>
          <a:bodyPr/>
          <a:lstStyle/>
          <a:p>
            <a:r>
              <a:rPr lang="en-US" smtClean="0"/>
              <a:t>CAP 2018</a:t>
            </a:r>
            <a:endParaRPr lang="en-US" dirty="0"/>
          </a:p>
        </p:txBody>
      </p:sp>
      <p:sp>
        <p:nvSpPr>
          <p:cNvPr id="9" name="Slide Number Placeholder 8"/>
          <p:cNvSpPr>
            <a:spLocks noGrp="1"/>
          </p:cNvSpPr>
          <p:nvPr>
            <p:ph type="sldNum" sz="quarter" idx="12"/>
          </p:nvPr>
        </p:nvSpPr>
        <p:spPr/>
        <p:txBody>
          <a:bodyPr/>
          <a:lstStyle/>
          <a:p>
            <a:fld id="{DF28FB93-0A08-4E7D-8E63-9EFA29F1E093}" type="slidenum">
              <a:rPr lang="en-US" smtClean="0"/>
              <a:pPr/>
              <a:t>6</a:t>
            </a:fld>
            <a:endParaRPr lang="en-US" dirty="0"/>
          </a:p>
        </p:txBody>
      </p:sp>
    </p:spTree>
    <p:extLst>
      <p:ext uri="{BB962C8B-B14F-4D97-AF65-F5344CB8AC3E}">
        <p14:creationId xmlns:p14="http://schemas.microsoft.com/office/powerpoint/2010/main" val="31815280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CA" sz="2800" dirty="0" smtClean="0">
                <a:solidFill>
                  <a:schemeClr val="tx1"/>
                </a:solidFill>
                <a:latin typeface="Times New Roman" panose="02020603050405020304" pitchFamily="18" charset="0"/>
                <a:cs typeface="Times New Roman" panose="02020603050405020304" pitchFamily="18" charset="0"/>
              </a:rPr>
              <a:t>Charlie </a:t>
            </a:r>
            <a:r>
              <a:rPr lang="en-CA" sz="2800" dirty="0" smtClean="0">
                <a:solidFill>
                  <a:schemeClr val="tx1"/>
                </a:solidFill>
                <a:latin typeface="Times New Roman" panose="02020603050405020304" pitchFamily="18" charset="0"/>
                <a:cs typeface="Times New Roman" panose="02020603050405020304" pitchFamily="18" charset="0"/>
              </a:rPr>
              <a:t>had </a:t>
            </a:r>
            <a:r>
              <a:rPr lang="en-CA" sz="2800" dirty="0" smtClean="0">
                <a:solidFill>
                  <a:schemeClr val="tx1"/>
                </a:solidFill>
                <a:latin typeface="Times New Roman" panose="02020603050405020304" pitchFamily="18" charset="0"/>
                <a:cs typeface="Times New Roman" panose="02020603050405020304" pitchFamily="18" charset="0"/>
              </a:rPr>
              <a:t>both probes in high gain during harmonic mode</a:t>
            </a:r>
            <a:endParaRPr lang="en-CA" sz="2800" dirty="0">
              <a:solidFill>
                <a:schemeClr val="tx1"/>
              </a:solidFill>
              <a:latin typeface="Times New Roman" panose="02020603050405020304" pitchFamily="18" charset="0"/>
              <a:cs typeface="Times New Roman" panose="02020603050405020304" pitchFamily="18" charset="0"/>
            </a:endParaRPr>
          </a:p>
        </p:txBody>
      </p:sp>
      <p:sp>
        <p:nvSpPr>
          <p:cNvPr id="8" name="Content Placeholder 7"/>
          <p:cNvSpPr>
            <a:spLocks noGrp="1"/>
          </p:cNvSpPr>
          <p:nvPr>
            <p:ph idx="1"/>
          </p:nvPr>
        </p:nvSpPr>
        <p:spPr>
          <a:xfrm>
            <a:off x="640481" y="1996345"/>
            <a:ext cx="9285572" cy="903266"/>
          </a:xfrm>
        </p:spPr>
        <p:txBody>
          <a:bodyPr/>
          <a:lstStyle/>
          <a:p>
            <a:r>
              <a:rPr lang="en-CA" dirty="0" smtClean="0">
                <a:solidFill>
                  <a:schemeClr val="tx1"/>
                </a:solidFill>
              </a:rPr>
              <a:t>Jan 14</a:t>
            </a:r>
            <a:r>
              <a:rPr lang="en-CA" baseline="30000" dirty="0" smtClean="0">
                <a:solidFill>
                  <a:schemeClr val="tx1"/>
                </a:solidFill>
              </a:rPr>
              <a:t>th</a:t>
            </a:r>
            <a:r>
              <a:rPr lang="en-CA" dirty="0" smtClean="0">
                <a:solidFill>
                  <a:schemeClr val="tx1"/>
                </a:solidFill>
              </a:rPr>
              <a:t> 19:00 UTC to Jan 22</a:t>
            </a:r>
            <a:r>
              <a:rPr lang="en-CA" baseline="30000" dirty="0" smtClean="0">
                <a:solidFill>
                  <a:schemeClr val="tx1"/>
                </a:solidFill>
              </a:rPr>
              <a:t>nd</a:t>
            </a:r>
            <a:r>
              <a:rPr lang="en-CA" dirty="0" smtClean="0">
                <a:solidFill>
                  <a:schemeClr val="tx1"/>
                </a:solidFill>
              </a:rPr>
              <a:t> 09:30 UTC, 2018</a:t>
            </a:r>
            <a:endParaRPr lang="en-CA" dirty="0">
              <a:solidFill>
                <a:schemeClr val="tx1"/>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0299" y="2713939"/>
            <a:ext cx="6251401" cy="3614671"/>
          </a:xfrm>
          <a:prstGeom prst="rect">
            <a:avLst/>
          </a:prstGeom>
        </p:spPr>
      </p:pic>
      <p:sp>
        <p:nvSpPr>
          <p:cNvPr id="4" name="Footer Placeholder 3"/>
          <p:cNvSpPr>
            <a:spLocks noGrp="1"/>
          </p:cNvSpPr>
          <p:nvPr>
            <p:ph type="ftr" sz="quarter" idx="11"/>
          </p:nvPr>
        </p:nvSpPr>
        <p:spPr/>
        <p:txBody>
          <a:bodyPr/>
          <a:lstStyle/>
          <a:p>
            <a:r>
              <a:rPr lang="en-US" smtClean="0"/>
              <a:t>CAP 2018</a:t>
            </a:r>
            <a:endParaRPr lang="en-US" dirty="0"/>
          </a:p>
        </p:txBody>
      </p:sp>
      <p:sp>
        <p:nvSpPr>
          <p:cNvPr id="5" name="Slide Number Placeholder 4"/>
          <p:cNvSpPr>
            <a:spLocks noGrp="1"/>
          </p:cNvSpPr>
          <p:nvPr>
            <p:ph type="sldNum" sz="quarter" idx="12"/>
          </p:nvPr>
        </p:nvSpPr>
        <p:spPr/>
        <p:txBody>
          <a:bodyPr/>
          <a:lstStyle/>
          <a:p>
            <a:fld id="{DF28FB93-0A08-4E7D-8E63-9EFA29F1E093}" type="slidenum">
              <a:rPr lang="en-US" smtClean="0"/>
              <a:pPr/>
              <a:t>7</a:t>
            </a:fld>
            <a:endParaRPr lang="en-US" dirty="0"/>
          </a:p>
        </p:txBody>
      </p:sp>
    </p:spTree>
    <p:extLst>
      <p:ext uri="{BB962C8B-B14F-4D97-AF65-F5344CB8AC3E}">
        <p14:creationId xmlns:p14="http://schemas.microsoft.com/office/powerpoint/2010/main" val="32596940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Summary</a:t>
            </a:r>
            <a:endParaRPr lang="en-CA" dirty="0"/>
          </a:p>
        </p:txBody>
      </p:sp>
      <p:sp>
        <p:nvSpPr>
          <p:cNvPr id="3" name="Content Placeholder 2"/>
          <p:cNvSpPr>
            <a:spLocks noGrp="1"/>
          </p:cNvSpPr>
          <p:nvPr>
            <p:ph idx="1"/>
          </p:nvPr>
        </p:nvSpPr>
        <p:spPr/>
        <p:txBody>
          <a:bodyPr/>
          <a:lstStyle/>
          <a:p>
            <a:r>
              <a:rPr lang="en-CA" dirty="0" smtClean="0"/>
              <a:t>Swarm has three satellites: Alpha, </a:t>
            </a:r>
            <a:r>
              <a:rPr lang="en-CA" dirty="0" smtClean="0"/>
              <a:t>Bravo</a:t>
            </a:r>
            <a:r>
              <a:rPr lang="en-CA" dirty="0" smtClean="0"/>
              <a:t>, </a:t>
            </a:r>
            <a:r>
              <a:rPr lang="en-CA" dirty="0" smtClean="0"/>
              <a:t>and Charlie with two LP</a:t>
            </a:r>
          </a:p>
          <a:p>
            <a:r>
              <a:rPr lang="en-CA" dirty="0" smtClean="0"/>
              <a:t>Au and </a:t>
            </a:r>
            <a:r>
              <a:rPr lang="en-CA" dirty="0" err="1" smtClean="0"/>
              <a:t>TiN</a:t>
            </a:r>
            <a:r>
              <a:rPr lang="en-CA" dirty="0" smtClean="0"/>
              <a:t> will be analyzed to determine if any have contamination</a:t>
            </a:r>
          </a:p>
          <a:p>
            <a:r>
              <a:rPr lang="en-CA" dirty="0" smtClean="0"/>
              <a:t>The probes must be in the same </a:t>
            </a:r>
            <a:r>
              <a:rPr lang="en-CA" dirty="0" smtClean="0"/>
              <a:t>environment to isolate the probe coating</a:t>
            </a:r>
            <a:endParaRPr lang="en-CA" dirty="0" smtClean="0"/>
          </a:p>
          <a:p>
            <a:r>
              <a:rPr lang="en-CA" dirty="0" smtClean="0"/>
              <a:t>Swarm C shows some differences, but the cause has not been determined</a:t>
            </a:r>
          </a:p>
          <a:p>
            <a:r>
              <a:rPr lang="en-CA" dirty="0" smtClean="0"/>
              <a:t>Future work: </a:t>
            </a:r>
            <a:r>
              <a:rPr lang="en-CA" dirty="0" smtClean="0"/>
              <a:t>Measure temperature, and perform </a:t>
            </a:r>
            <a:r>
              <a:rPr lang="en-CA" dirty="0" smtClean="0"/>
              <a:t>analysis on Alpha and </a:t>
            </a:r>
            <a:r>
              <a:rPr lang="en-CA" dirty="0" smtClean="0"/>
              <a:t>Bravo</a:t>
            </a:r>
          </a:p>
          <a:p>
            <a:r>
              <a:rPr lang="en-CA" dirty="0" smtClean="0"/>
              <a:t>Acknowledgements: Dr. </a:t>
            </a:r>
            <a:r>
              <a:rPr lang="en-CA" dirty="0">
                <a:effectLst/>
              </a:rPr>
              <a:t>Stephan </a:t>
            </a:r>
            <a:r>
              <a:rPr lang="en-CA" dirty="0" err="1" smtClean="0">
                <a:effectLst/>
              </a:rPr>
              <a:t>Buchert</a:t>
            </a:r>
            <a:r>
              <a:rPr lang="en-CA" dirty="0">
                <a:effectLst/>
              </a:rPr>
              <a:t> </a:t>
            </a:r>
            <a:r>
              <a:rPr lang="en-CA" dirty="0" smtClean="0">
                <a:effectLst/>
              </a:rPr>
              <a:t>and the</a:t>
            </a:r>
            <a:r>
              <a:rPr lang="en-CA" dirty="0" smtClean="0"/>
              <a:t> University of Calgary’s Swarm research team for assistance and advice. </a:t>
            </a:r>
            <a:endParaRPr lang="en-CA" dirty="0" smtClean="0"/>
          </a:p>
          <a:p>
            <a:pPr marL="36900" indent="0">
              <a:buNone/>
            </a:pPr>
            <a:endParaRPr lang="en-CA" dirty="0"/>
          </a:p>
        </p:txBody>
      </p:sp>
      <p:sp>
        <p:nvSpPr>
          <p:cNvPr id="5" name="Footer Placeholder 4"/>
          <p:cNvSpPr>
            <a:spLocks noGrp="1"/>
          </p:cNvSpPr>
          <p:nvPr>
            <p:ph type="ftr" sz="quarter" idx="11"/>
          </p:nvPr>
        </p:nvSpPr>
        <p:spPr/>
        <p:txBody>
          <a:bodyPr/>
          <a:lstStyle/>
          <a:p>
            <a:r>
              <a:rPr lang="en-US" smtClean="0"/>
              <a:t>CAP 2018</a:t>
            </a:r>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smtClean="0"/>
              <a:pPr/>
              <a:t>8</a:t>
            </a:fld>
            <a:endParaRPr lang="en-US" dirty="0"/>
          </a:p>
        </p:txBody>
      </p:sp>
    </p:spTree>
    <p:extLst>
      <p:ext uri="{BB962C8B-B14F-4D97-AF65-F5344CB8AC3E}">
        <p14:creationId xmlns:p14="http://schemas.microsoft.com/office/powerpoint/2010/main" val="22489334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8275" y="1528011"/>
            <a:ext cx="11156520" cy="4438325"/>
          </a:xfrm>
        </p:spPr>
      </p:pic>
      <p:sp>
        <p:nvSpPr>
          <p:cNvPr id="4" name="Footer Placeholder 3"/>
          <p:cNvSpPr>
            <a:spLocks noGrp="1"/>
          </p:cNvSpPr>
          <p:nvPr>
            <p:ph type="ftr" sz="quarter" idx="11"/>
          </p:nvPr>
        </p:nvSpPr>
        <p:spPr/>
        <p:txBody>
          <a:bodyPr/>
          <a:lstStyle/>
          <a:p>
            <a:r>
              <a:rPr lang="en-US" smtClean="0"/>
              <a:t>CAP 2018</a:t>
            </a:r>
            <a:endParaRPr lang="en-US" dirty="0"/>
          </a:p>
        </p:txBody>
      </p:sp>
      <p:sp>
        <p:nvSpPr>
          <p:cNvPr id="5" name="Slide Number Placeholder 4"/>
          <p:cNvSpPr>
            <a:spLocks noGrp="1"/>
          </p:cNvSpPr>
          <p:nvPr>
            <p:ph type="sldNum" sz="quarter" idx="12"/>
          </p:nvPr>
        </p:nvSpPr>
        <p:spPr/>
        <p:txBody>
          <a:bodyPr/>
          <a:lstStyle/>
          <a:p>
            <a:fld id="{DF28FB93-0A08-4E7D-8E63-9EFA29F1E093}" type="slidenum">
              <a:rPr lang="en-US" smtClean="0"/>
              <a:pPr/>
              <a:t>9</a:t>
            </a:fld>
            <a:endParaRPr lang="en-US" dirty="0"/>
          </a:p>
        </p:txBody>
      </p:sp>
    </p:spTree>
    <p:extLst>
      <p:ext uri="{BB962C8B-B14F-4D97-AF65-F5344CB8AC3E}">
        <p14:creationId xmlns:p14="http://schemas.microsoft.com/office/powerpoint/2010/main" val="98749559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E8B826"/>
      </a:accent1>
      <a:accent2>
        <a:srgbClr val="E2CA72"/>
      </a:accent2>
      <a:accent3>
        <a:srgbClr val="BD723B"/>
      </a:accent3>
      <a:accent4>
        <a:srgbClr val="AE9376"/>
      </a:accent4>
      <a:accent5>
        <a:srgbClr val="A77F41"/>
      </a:accent5>
      <a:accent6>
        <a:srgbClr val="A1AE79"/>
      </a:accent6>
      <a:hlink>
        <a:srgbClr val="F1D06A"/>
      </a:hlink>
      <a:folHlink>
        <a:srgbClr val="EDDCA8"/>
      </a:folHlink>
    </a:clrScheme>
    <a:fontScheme name="Slate">
      <a:majorFont>
        <a:latin typeface="Calisto MT"/>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D5CBAF11-69B7-47EA-BC01-41F77058C2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Slate</Template>
  <TotalTime>8503</TotalTime>
  <Words>3071</Words>
  <Application>Microsoft Office PowerPoint</Application>
  <PresentationFormat>Widescreen</PresentationFormat>
  <Paragraphs>148</Paragraphs>
  <Slides>9</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Calisto MT</vt:lpstr>
      <vt:lpstr>Times New Roman</vt:lpstr>
      <vt:lpstr>Trebuchet MS</vt:lpstr>
      <vt:lpstr>Wingdings 2</vt:lpstr>
      <vt:lpstr>Slate</vt:lpstr>
      <vt:lpstr>Effects of Surface Coatings on Swarm Langmuir Probe Measurements</vt:lpstr>
      <vt:lpstr>Swarm is a trio of satellites with two Langmuir Probes (LP) each</vt:lpstr>
      <vt:lpstr>Swarm has two LP operation modes: Sweep and Harmonic</vt:lpstr>
      <vt:lpstr>High gain is TiN and Low gain is Au</vt:lpstr>
      <vt:lpstr>Contamination can be thought of as a parallel RC-circuit</vt:lpstr>
      <vt:lpstr>Charlie had TiN in high gain and Au low gain</vt:lpstr>
      <vt:lpstr>Charlie had both probes in high gain during harmonic mode</vt:lpstr>
      <vt:lpstr>Summary</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Donut</dc:creator>
  <cp:lastModifiedBy>Donut</cp:lastModifiedBy>
  <cp:revision>615</cp:revision>
  <dcterms:created xsi:type="dcterms:W3CDTF">2018-06-01T06:35:15Z</dcterms:created>
  <dcterms:modified xsi:type="dcterms:W3CDTF">2018-06-11T18:27:36Z</dcterms:modified>
</cp:coreProperties>
</file>