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5"/>
  </p:notesMasterIdLst>
  <p:sldIdLst>
    <p:sldId id="256" r:id="rId2"/>
    <p:sldId id="262" r:id="rId3"/>
    <p:sldId id="259" r:id="rId4"/>
    <p:sldId id="264" r:id="rId5"/>
    <p:sldId id="267" r:id="rId6"/>
    <p:sldId id="263" r:id="rId7"/>
    <p:sldId id="260" r:id="rId8"/>
    <p:sldId id="265" r:id="rId9"/>
    <p:sldId id="266" r:id="rId10"/>
    <p:sldId id="273" r:id="rId11"/>
    <p:sldId id="271" r:id="rId12"/>
    <p:sldId id="272" r:id="rId13"/>
    <p:sldId id="275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2E3"/>
    <a:srgbClr val="8DD7FF"/>
    <a:srgbClr val="26C9FF"/>
    <a:srgbClr val="DB78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323"/>
    <p:restoredTop sz="94797"/>
  </p:normalViewPr>
  <p:slideViewPr>
    <p:cSldViewPr snapToGrid="0" snapToObjects="1">
      <p:cViewPr>
        <p:scale>
          <a:sx n="86" d="100"/>
          <a:sy n="86" d="100"/>
        </p:scale>
        <p:origin x="117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84F28-569F-4442-B7F0-E6977D284229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67289-4EF4-2B4B-8DEF-5257CDAA22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8835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BE920-05C5-3544-9B6E-7358E9DF3C70}" type="datetimeFigureOut">
              <a:rPr lang="en-US" smtClean="0"/>
              <a:t>6/11/18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D8221B-A3F1-A14B-8BD7-3AC8A23D3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96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tiff"/><Relationship Id="rId3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tiff"/><Relationship Id="rId5" Type="http://schemas.openxmlformats.org/officeDocument/2006/relationships/image" Target="../media/image11.png"/><Relationship Id="rId1" Type="http://schemas.microsoft.com/office/2007/relationships/media" Target="../media/media1.mp4"/><Relationship Id="rId2" Type="http://schemas.openxmlformats.org/officeDocument/2006/relationships/video" Target="../media/media1.mp4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366" y="217338"/>
            <a:ext cx="3287268" cy="10913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1" b="7875"/>
          <a:stretch/>
        </p:blipFill>
        <p:spPr>
          <a:xfrm>
            <a:off x="316603" y="5696045"/>
            <a:ext cx="1945178" cy="84249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8303" t="16613" r="6340" b="14436"/>
          <a:stretch/>
        </p:blipFill>
        <p:spPr>
          <a:xfrm>
            <a:off x="6626086" y="5696045"/>
            <a:ext cx="2319751" cy="84433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22687" y="1599098"/>
            <a:ext cx="8698626" cy="1384995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CA" sz="28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Interpreting Satellite Observations of the OMI </a:t>
            </a:r>
            <a:r>
              <a:rPr lang="en-CA" sz="2800" b="1" dirty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Ultraviolet Aerosol </a:t>
            </a:r>
            <a:r>
              <a:rPr lang="en-CA" sz="28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Index to </a:t>
            </a:r>
            <a:r>
              <a:rPr lang="en-CA" sz="2800" b="1" dirty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U</a:t>
            </a:r>
            <a:r>
              <a:rPr lang="en-CA" sz="28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nderstand </a:t>
            </a:r>
            <a:r>
              <a:rPr lang="en-CA" sz="2800" b="1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Aerosol </a:t>
            </a:r>
            <a:r>
              <a:rPr lang="en-CA" sz="28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S</a:t>
            </a:r>
            <a:r>
              <a:rPr lang="en-CA" sz="2800" b="1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cattering and Absorption</a:t>
            </a:r>
            <a:endParaRPr lang="en-US" sz="2800" b="1" dirty="0">
              <a:solidFill>
                <a:srgbClr val="8DD7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2948" y="3234846"/>
            <a:ext cx="901810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Melanie S. Hammer</a:t>
            </a:r>
            <a:r>
              <a:rPr lang="en-CA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Randall V. Martin</a:t>
            </a:r>
            <a:r>
              <a:rPr lang="en-CA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1,2</a:t>
            </a: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Aaron van Donkelaar</a:t>
            </a:r>
            <a:r>
              <a:rPr lang="en-CA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CA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Virginie</a:t>
            </a: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Buchard</a:t>
            </a:r>
            <a:r>
              <a:rPr lang="en-CA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3,4</a:t>
            </a: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Omar Torres</a:t>
            </a:r>
            <a:r>
              <a:rPr lang="en-CA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David A. Ridley</a:t>
            </a:r>
            <a:r>
              <a:rPr lang="en-CA" baseline="30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en-CA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Robert J.D. </a:t>
            </a:r>
            <a:r>
              <a:rPr lang="en-C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Spurr</a:t>
            </a:r>
            <a:r>
              <a:rPr lang="en-CA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en-C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Chi Li</a:t>
            </a:r>
            <a:r>
              <a:rPr lang="en-CA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Max Manning</a:t>
            </a:r>
            <a:r>
              <a:rPr lang="en-CA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CA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, Brian Boys</a:t>
            </a:r>
            <a:r>
              <a:rPr lang="en-CA" baseline="30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endParaRPr lang="en-CA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119668" y="3952654"/>
            <a:ext cx="71230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1400" dirty="0">
                <a:solidFill>
                  <a:srgbClr val="26C9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1. Department of Physics and Atmospheric Science, Dalhousie University, Canada</a:t>
            </a:r>
          </a:p>
          <a:p>
            <a:pPr algn="ctr"/>
            <a:r>
              <a:rPr lang="en-CA" sz="1400" dirty="0">
                <a:solidFill>
                  <a:srgbClr val="26C9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Harvard-Smithsonian Center for Astrophysics, Cambridge, MA, USA</a:t>
            </a:r>
          </a:p>
          <a:p>
            <a:pPr algn="ctr"/>
            <a:r>
              <a:rPr lang="en-CA" sz="1400" dirty="0">
                <a:solidFill>
                  <a:srgbClr val="26C9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NASA/Goddard Space Flight Center, Greenbelt, MD, USA</a:t>
            </a:r>
          </a:p>
          <a:p>
            <a:pPr algn="ctr"/>
            <a:r>
              <a:rPr lang="en-CA" sz="1400" dirty="0">
                <a:solidFill>
                  <a:srgbClr val="26C9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GESTAR/Universities Space Research Association, Columbia, MD, USA</a:t>
            </a:r>
          </a:p>
          <a:p>
            <a:pPr algn="ctr"/>
            <a:r>
              <a:rPr lang="en-CA" sz="1400" dirty="0">
                <a:solidFill>
                  <a:srgbClr val="26C9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Department of Civil and Environmental Engineering, Massachusetts Institute of Technology, Cambridge, MA, USA</a:t>
            </a:r>
          </a:p>
          <a:p>
            <a:pPr algn="ctr"/>
            <a:r>
              <a:rPr lang="en-CA" sz="1400" dirty="0">
                <a:solidFill>
                  <a:srgbClr val="26C9F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6. RT Solutions, Inc., 9 Channing Street, Cambridge, MA 02138, USA</a:t>
            </a:r>
          </a:p>
        </p:txBody>
      </p:sp>
    </p:spTree>
    <p:extLst>
      <p:ext uri="{BB962C8B-B14F-4D97-AF65-F5344CB8AC3E}">
        <p14:creationId xmlns:p14="http://schemas.microsoft.com/office/powerpoint/2010/main" val="34171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Rounded Rectangle 57"/>
          <p:cNvSpPr/>
          <p:nvPr/>
        </p:nvSpPr>
        <p:spPr>
          <a:xfrm>
            <a:off x="4573333" y="1387397"/>
            <a:ext cx="4408382" cy="4144649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23" t="42245" r="62294" b="44625"/>
          <a:stretch/>
        </p:blipFill>
        <p:spPr>
          <a:xfrm>
            <a:off x="857284" y="3422409"/>
            <a:ext cx="2925742" cy="154719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36" t="6306" r="62382" b="80564"/>
          <a:stretch/>
        </p:blipFill>
        <p:spPr>
          <a:xfrm>
            <a:off x="857284" y="1728399"/>
            <a:ext cx="2935519" cy="155243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83" t="1252" r="80169" b="89359"/>
          <a:stretch/>
        </p:blipFill>
        <p:spPr>
          <a:xfrm>
            <a:off x="5949897" y="2041604"/>
            <a:ext cx="2133930" cy="11525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9" t="27154" r="80224" b="63457"/>
          <a:stretch/>
        </p:blipFill>
        <p:spPr>
          <a:xfrm>
            <a:off x="5950068" y="3302967"/>
            <a:ext cx="2133759" cy="11525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t="78876" r="13940" b="11967"/>
          <a:stretch/>
        </p:blipFill>
        <p:spPr>
          <a:xfrm>
            <a:off x="597343" y="5102815"/>
            <a:ext cx="3820889" cy="588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98178" y="5673904"/>
            <a:ext cx="407515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&lt;-2  &lt;-1.5 &lt;-0.5 &lt;-0.25 &lt;-0.01 &lt;0.01 &lt;0.25  &lt;0.5  &lt;1.5    &lt;2    &gt; 2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Trend for 2005-2015 (x10</a:t>
            </a:r>
            <a:r>
              <a:rPr lang="en-US" sz="1200" b="1" baseline="30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-3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yr</a:t>
            </a:r>
            <a:r>
              <a:rPr lang="en-US" sz="1200" b="1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-1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4704" y="5028821"/>
            <a:ext cx="526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&gt;0.1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&lt;0.05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&lt;0.01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33256" y="5257702"/>
            <a:ext cx="7350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P-Value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6" t="78645" r="26477" b="13261"/>
          <a:stretch/>
        </p:blipFill>
        <p:spPr>
          <a:xfrm>
            <a:off x="5151688" y="4511223"/>
            <a:ext cx="3713888" cy="5957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4336619" y="4646857"/>
            <a:ext cx="7350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P-Value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89322" y="4443642"/>
            <a:ext cx="526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&gt;0.1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&lt;0.05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&lt;0.01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792747" y="5093463"/>
            <a:ext cx="41889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  &lt;-1 &lt;-0.75 &lt;-0.5 &lt;-0.25 &lt;-0.01 &lt;0.01 &lt;0.25 &lt;0.5  &lt;0.75  &lt;1    &gt; 1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ΔUVAI (x10</a:t>
            </a:r>
            <a:r>
              <a:rPr lang="en-US" sz="1200" b="1" baseline="30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-2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yr</a:t>
            </a:r>
            <a:r>
              <a:rPr lang="en-US" sz="1200" b="1" baseline="30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-1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344" y="68817"/>
            <a:ext cx="9059313" cy="830997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Positive UVAI trend over U.S. dominated by decrease in aerosol scattering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910244" y="2972988"/>
            <a:ext cx="5229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OMI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55773" y="4681773"/>
            <a:ext cx="111488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Simulation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936850" y="2933620"/>
            <a:ext cx="133241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INORGANICS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950068" y="4193509"/>
            <a:ext cx="115288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ORGANICS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215428" y="1422113"/>
            <a:ext cx="32397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Change in simulated UVAI due to Scattering Aerosol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2" name="Oval 31"/>
          <p:cNvSpPr/>
          <p:nvPr/>
        </p:nvSpPr>
        <p:spPr>
          <a:xfrm>
            <a:off x="1799078" y="2185468"/>
            <a:ext cx="1086678" cy="914400"/>
          </a:xfrm>
          <a:prstGeom prst="ellipse">
            <a:avLst/>
          </a:prstGeom>
          <a:noFill/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62E3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1793698" y="3813623"/>
            <a:ext cx="1086678" cy="914400"/>
          </a:xfrm>
          <a:prstGeom prst="ellipse">
            <a:avLst/>
          </a:prstGeom>
          <a:noFill/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562909" y="6519446"/>
            <a:ext cx="2581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Hammer et al., ACP 2018</a:t>
            </a:r>
            <a:endParaRPr lang="en-US" sz="1600" b="1" dirty="0">
              <a:solidFill>
                <a:srgbClr val="8DD7FF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880376" y="2773180"/>
            <a:ext cx="1615407" cy="779489"/>
          </a:xfrm>
          <a:prstGeom prst="straightConnector1">
            <a:avLst/>
          </a:prstGeom>
          <a:ln w="5715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433144" y="1359067"/>
            <a:ext cx="153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Trends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88" name="Straight Arrow Connector 87"/>
          <p:cNvCxnSpPr/>
          <p:nvPr/>
        </p:nvCxnSpPr>
        <p:spPr>
          <a:xfrm flipV="1">
            <a:off x="2880376" y="3813623"/>
            <a:ext cx="1615407" cy="379887"/>
          </a:xfrm>
          <a:prstGeom prst="straightConnector1">
            <a:avLst/>
          </a:prstGeom>
          <a:ln w="5715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090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>
          <a:xfrm>
            <a:off x="4557076" y="2581622"/>
            <a:ext cx="4358371" cy="2045728"/>
          </a:xfrm>
          <a:prstGeom prst="roundRect">
            <a:avLst/>
          </a:prstGeom>
          <a:solidFill>
            <a:schemeClr val="bg2">
              <a:lumMod val="50000"/>
            </a:schemeClr>
          </a:solidFill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t="78876" r="13940" b="11967"/>
          <a:stretch/>
        </p:blipFill>
        <p:spPr>
          <a:xfrm>
            <a:off x="617956" y="4884595"/>
            <a:ext cx="3909162" cy="588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18791" y="5455684"/>
            <a:ext cx="403828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&lt;-2  &lt;-1.5 &lt;-0.5 &lt;-0.25 &lt;-0.01 &lt;0.01 &lt;0.25  &lt;0.5  &lt;1.5    &lt;2    &gt; 2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UVAI Trend for 2005-2015 (x10</a:t>
            </a:r>
            <a:r>
              <a:rPr lang="en-US" sz="1050" b="1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-3</a:t>
            </a:r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yr</a:t>
            </a:r>
            <a:r>
              <a:rPr lang="en-US" sz="1050" b="1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-1</a:t>
            </a:r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55317" y="4810601"/>
            <a:ext cx="526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&gt;0.1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&lt;0.05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&lt;0.01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12643" y="5039482"/>
            <a:ext cx="7350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P-Value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344" y="68817"/>
            <a:ext cx="9059313" cy="830997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OMI UVAI captures trend in surface 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reflectance and dust </a:t>
            </a:r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due to drying up of Aral Sea 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86" t="7203" r="32071" b="79628"/>
          <a:stretch/>
        </p:blipFill>
        <p:spPr>
          <a:xfrm>
            <a:off x="681423" y="1685673"/>
            <a:ext cx="3302738" cy="148264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81423" y="2850319"/>
            <a:ext cx="5229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OMI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09" t="42209" r="32145" b="44102"/>
          <a:stretch/>
        </p:blipFill>
        <p:spPr>
          <a:xfrm>
            <a:off x="681423" y="3242310"/>
            <a:ext cx="3315104" cy="1541186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681423" y="4476614"/>
            <a:ext cx="1142712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Simulation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Oval 33"/>
          <p:cNvSpPr/>
          <p:nvPr/>
        </p:nvSpPr>
        <p:spPr>
          <a:xfrm>
            <a:off x="2681488" y="1840403"/>
            <a:ext cx="883791" cy="810654"/>
          </a:xfrm>
          <a:prstGeom prst="ellipse">
            <a:avLst/>
          </a:prstGeom>
          <a:noFill/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14" r="4139" b="18093"/>
          <a:stretch/>
        </p:blipFill>
        <p:spPr>
          <a:xfrm>
            <a:off x="4738506" y="2746225"/>
            <a:ext cx="4073147" cy="162208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712068" y="4350351"/>
            <a:ext cx="19967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NASA Earth Observatory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49687" y="1828270"/>
            <a:ext cx="3850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62E3"/>
                </a:solidFill>
                <a:latin typeface="Arial" charset="0"/>
                <a:ea typeface="Arial" charset="0"/>
                <a:cs typeface="Arial" charset="0"/>
              </a:rPr>
              <a:t>Positive trend in OMI UVAI near Aral Sea not captured by the simulation.</a:t>
            </a:r>
            <a:endParaRPr lang="en-US" sz="1600" b="1" dirty="0">
              <a:solidFill>
                <a:srgbClr val="FF62E3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562909" y="6519446"/>
            <a:ext cx="2581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Hammer et al., ACP 2018</a:t>
            </a:r>
            <a:endParaRPr lang="en-US" sz="1600" b="1" dirty="0">
              <a:solidFill>
                <a:srgbClr val="8DD7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3474" y="1323144"/>
            <a:ext cx="153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Trends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3565279" y="2317240"/>
            <a:ext cx="961839" cy="533079"/>
          </a:xfrm>
          <a:prstGeom prst="straightConnector1">
            <a:avLst/>
          </a:prstGeom>
          <a:ln w="5715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9365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4360222" y="1171986"/>
            <a:ext cx="4450578" cy="3235122"/>
          </a:xfrm>
          <a:prstGeom prst="roundRect">
            <a:avLst/>
          </a:prstGeom>
          <a:solidFill>
            <a:schemeClr val="bg2">
              <a:lumMod val="25000"/>
            </a:schemeClr>
          </a:solidFill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42" t="35675" r="66999" b="56017"/>
          <a:stretch/>
        </p:blipFill>
        <p:spPr>
          <a:xfrm>
            <a:off x="5319707" y="1774229"/>
            <a:ext cx="2462623" cy="1411332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78" t="55019" r="38141" b="32477"/>
          <a:stretch/>
        </p:blipFill>
        <p:spPr>
          <a:xfrm>
            <a:off x="954997" y="3357460"/>
            <a:ext cx="2500257" cy="1625469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771" t="19128" r="38217" b="68232"/>
          <a:stretch/>
        </p:blipFill>
        <p:spPr>
          <a:xfrm>
            <a:off x="961274" y="1623724"/>
            <a:ext cx="2518575" cy="164315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01" t="78876" r="13940" b="11967"/>
          <a:stretch/>
        </p:blipFill>
        <p:spPr>
          <a:xfrm>
            <a:off x="545176" y="5114586"/>
            <a:ext cx="3815046" cy="58862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46011" y="5685675"/>
            <a:ext cx="403828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&lt;-2  &lt;-1.5 &lt;-0.5 &lt;-0.25 &lt;-0.01 &lt;0.01 &lt;0.25  &lt;0.5  &lt;1.5    &lt;2    &gt; 2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UVAI Trend for 2005-2015 (x10</a:t>
            </a:r>
            <a:r>
              <a:rPr lang="en-US" sz="1050" b="1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-3</a:t>
            </a:r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yr</a:t>
            </a:r>
            <a:r>
              <a:rPr lang="en-US" sz="1050" b="1" baseline="30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-1</a:t>
            </a:r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2537" y="5040592"/>
            <a:ext cx="526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&gt;0.1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&lt;0.05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&lt;0.01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-285423" y="5269473"/>
            <a:ext cx="7350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P-Value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26" t="78645" r="26477" b="13261"/>
          <a:stretch/>
        </p:blipFill>
        <p:spPr>
          <a:xfrm>
            <a:off x="4938577" y="3228367"/>
            <a:ext cx="3655230" cy="59578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 rot="16200000">
            <a:off x="4123508" y="3364001"/>
            <a:ext cx="7350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P-Value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76211" y="3160786"/>
            <a:ext cx="526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&gt;0.1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&lt;0.1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&lt;0.05</a:t>
            </a:r>
          </a:p>
          <a:p>
            <a:pPr algn="r"/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&lt;0.01</a:t>
            </a:r>
            <a:endParaRPr lang="en-US" sz="105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621832" y="3805291"/>
            <a:ext cx="418896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  &lt;-1 &lt;-0.75 &lt;-0.5 &lt;-0.25 &lt;-0.01 &lt;0.01 &lt;0.25 &lt;0.5  &lt;0.75  &lt;1    &gt; 1 </a:t>
            </a:r>
          </a:p>
          <a:p>
            <a:pPr algn="ctr"/>
            <a:r>
              <a:rPr lang="en-US" sz="105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ΔUVAI (x10</a:t>
            </a:r>
            <a:r>
              <a:rPr lang="en-US" sz="1200" b="1" baseline="30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-2</a:t>
            </a:r>
            <a:r>
              <a:rPr lang="en-US" sz="1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2344" y="68817"/>
            <a:ext cx="9059313" cy="830997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Negative UVAI trend over West-Africa due to negative trend in biomass 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burning</a:t>
            </a:r>
            <a:endParaRPr lang="en-US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6390" y="2966345"/>
            <a:ext cx="52290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OMI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54997" y="4669571"/>
            <a:ext cx="114509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 charset="0"/>
                <a:ea typeface="Arial" charset="0"/>
                <a:cs typeface="Arial" charset="0"/>
              </a:rPr>
              <a:t>Simulation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319707" y="2835269"/>
            <a:ext cx="51488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err="1" smtClean="0">
                <a:latin typeface="Arial" charset="0"/>
                <a:ea typeface="Arial" charset="0"/>
                <a:cs typeface="Arial" charset="0"/>
              </a:rPr>
              <a:t>BrC</a:t>
            </a:r>
            <a:endParaRPr lang="en-US" sz="14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94946" y="1159749"/>
            <a:ext cx="29811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Change in simulated UVAI due to Absorbing Aerosol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-26033" y="6607069"/>
            <a:ext cx="19763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Hammer et al., ACP 2018</a:t>
            </a:r>
            <a:endParaRPr lang="en-US" sz="1200" b="1" dirty="0">
              <a:solidFill>
                <a:srgbClr val="8DD7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9" r="1815"/>
          <a:stretch/>
        </p:blipFill>
        <p:spPr>
          <a:xfrm>
            <a:off x="4557144" y="4626889"/>
            <a:ext cx="4418095" cy="200482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38" name="Oval 37"/>
          <p:cNvSpPr/>
          <p:nvPr/>
        </p:nvSpPr>
        <p:spPr>
          <a:xfrm>
            <a:off x="984696" y="1728996"/>
            <a:ext cx="1446215" cy="511570"/>
          </a:xfrm>
          <a:prstGeom prst="ellipse">
            <a:avLst/>
          </a:prstGeom>
          <a:noFill/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Oval 39"/>
          <p:cNvSpPr/>
          <p:nvPr/>
        </p:nvSpPr>
        <p:spPr>
          <a:xfrm>
            <a:off x="1095281" y="3518192"/>
            <a:ext cx="1086678" cy="511570"/>
          </a:xfrm>
          <a:prstGeom prst="ellipse">
            <a:avLst/>
          </a:prstGeom>
          <a:noFill/>
          <a:ln w="38100">
            <a:solidFill>
              <a:srgbClr val="FF62E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450606" y="1246811"/>
            <a:ext cx="1539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Trends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2430911" y="2008218"/>
            <a:ext cx="1802118" cy="471677"/>
          </a:xfrm>
          <a:prstGeom prst="straightConnector1">
            <a:avLst/>
          </a:prstGeom>
          <a:ln w="3810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2181959" y="3127287"/>
            <a:ext cx="2051070" cy="696863"/>
          </a:xfrm>
          <a:prstGeom prst="straightConnector1">
            <a:avLst/>
          </a:prstGeom>
          <a:ln w="3810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0128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2344" y="68817"/>
            <a:ext cx="9059313" cy="584775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Conclusions</a:t>
            </a:r>
            <a:endParaRPr 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56335" y="4875359"/>
            <a:ext cx="24929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Thank you</a:t>
            </a:r>
            <a:endParaRPr lang="en-US" sz="3600" b="1" dirty="0">
              <a:solidFill>
                <a:srgbClr val="8DD7F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4676" y="1031414"/>
            <a:ext cx="815464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Detecting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independent </a:t>
            </a:r>
            <a:r>
              <a:rPr lang="en-US" sz="200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aerosol composition information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from satellites: notoriously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difficult</a:t>
            </a:r>
          </a:p>
          <a:p>
            <a:pPr marL="742950" lvl="1" indent="-285750">
              <a:spcAft>
                <a:spcPts val="1200"/>
              </a:spcAft>
              <a:buFont typeface=".HelveticaNeueDeskInterface-Regular" charset="-120"/>
              <a:buChar char="-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Ultraviolet wavelengths: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can separate aerosol absorption and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scattering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UVAI: method of detecting aerosol effects from measured satellite UV-radiances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simulation with known aerosol composition allows us to interpret trends in satellite UVAI values</a:t>
            </a:r>
          </a:p>
          <a:p>
            <a:pPr marL="285750" indent="-285750">
              <a:spcAft>
                <a:spcPts val="1200"/>
              </a:spcAft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We find that global trends in the UVAI are largely explained by trends in absorption by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desert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dust, absorption by brown carbon, and scattering by 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inorganic </a:t>
            </a:r>
            <a:r>
              <a:rPr lang="en-US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aerosol.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8602" y="5299197"/>
            <a:ext cx="3287268" cy="109131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01" b="7875"/>
          <a:stretch/>
        </p:blipFill>
        <p:spPr>
          <a:xfrm>
            <a:off x="316603" y="5696045"/>
            <a:ext cx="1945178" cy="8424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8303" t="16613" r="6340" b="14436"/>
          <a:stretch/>
        </p:blipFill>
        <p:spPr>
          <a:xfrm>
            <a:off x="6626086" y="5696045"/>
            <a:ext cx="2319751" cy="84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04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9"/>
          <a:stretch/>
        </p:blipFill>
        <p:spPr>
          <a:xfrm>
            <a:off x="128155" y="106407"/>
            <a:ext cx="8887691" cy="6645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79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03306"/>
            <a:ext cx="9143999" cy="6354694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>
            <a:off x="797487" y="961650"/>
            <a:ext cx="1871972" cy="4303524"/>
          </a:xfrm>
          <a:prstGeom prst="straightConnector1">
            <a:avLst/>
          </a:prstGeom>
          <a:ln w="762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18089" y="3332012"/>
            <a:ext cx="15568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I</a:t>
            </a:r>
            <a:r>
              <a:rPr lang="en-US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ncoming solar radiation</a:t>
            </a:r>
            <a:endParaRPr lang="en-US" b="1" dirty="0">
              <a:solidFill>
                <a:srgbClr val="FFFF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3" name="Oval 32"/>
          <p:cNvSpPr>
            <a:spLocks noChangeAspect="1"/>
          </p:cNvSpPr>
          <p:nvPr/>
        </p:nvSpPr>
        <p:spPr>
          <a:xfrm rot="353174">
            <a:off x="437299" y="372061"/>
            <a:ext cx="512543" cy="434485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>
            <a:cxnSpLocks noChangeAspect="1"/>
          </p:cNvCxnSpPr>
          <p:nvPr/>
        </p:nvCxnSpPr>
        <p:spPr>
          <a:xfrm rot="353174">
            <a:off x="300979" y="87425"/>
            <a:ext cx="174482" cy="265389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cxnSpLocks noChangeAspect="1"/>
          </p:cNvCxnSpPr>
          <p:nvPr/>
        </p:nvCxnSpPr>
        <p:spPr>
          <a:xfrm rot="353174" flipV="1">
            <a:off x="750726" y="77209"/>
            <a:ext cx="32715" cy="27560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cxnSpLocks noChangeAspect="1"/>
          </p:cNvCxnSpPr>
          <p:nvPr/>
        </p:nvCxnSpPr>
        <p:spPr>
          <a:xfrm rot="353174" flipV="1">
            <a:off x="949842" y="233958"/>
            <a:ext cx="339529" cy="155175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cxnSpLocks noChangeAspect="1"/>
          </p:cNvCxnSpPr>
          <p:nvPr/>
        </p:nvCxnSpPr>
        <p:spPr>
          <a:xfrm rot="353174">
            <a:off x="1034944" y="628990"/>
            <a:ext cx="36207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>
            <a:cxnSpLocks noChangeAspect="1"/>
          </p:cNvCxnSpPr>
          <p:nvPr/>
        </p:nvCxnSpPr>
        <p:spPr>
          <a:xfrm rot="353174" flipH="1">
            <a:off x="118299" y="539660"/>
            <a:ext cx="294439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cxnSpLocks noChangeAspect="1"/>
          </p:cNvCxnSpPr>
          <p:nvPr/>
        </p:nvCxnSpPr>
        <p:spPr>
          <a:xfrm rot="353174" flipH="1">
            <a:off x="324092" y="793321"/>
            <a:ext cx="128256" cy="227588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cxnSpLocks noChangeAspect="1"/>
          </p:cNvCxnSpPr>
          <p:nvPr/>
        </p:nvCxnSpPr>
        <p:spPr>
          <a:xfrm rot="353174">
            <a:off x="950718" y="818441"/>
            <a:ext cx="169764" cy="228101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639961" y="3149236"/>
            <a:ext cx="1194620" cy="1953706"/>
          </a:xfrm>
          <a:prstGeom prst="straightConnector1">
            <a:avLst/>
          </a:prstGeom>
          <a:ln w="76200">
            <a:solidFill>
              <a:srgbClr val="FFFF00"/>
            </a:solidFill>
            <a:prstDash val="lg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519726" y="3984820"/>
            <a:ext cx="4774005" cy="1077218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Back-scattered ultraviolet radiation: 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b="1" dirty="0" smtClean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Increases </a:t>
            </a:r>
            <a:r>
              <a:rPr lang="en-US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due</a:t>
            </a:r>
            <a:r>
              <a:rPr lang="en-US" b="1" dirty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to </a:t>
            </a:r>
            <a:r>
              <a:rPr lang="en-US" b="1" dirty="0" smtClean="0">
                <a:solidFill>
                  <a:srgbClr val="26C9FF"/>
                </a:solidFill>
                <a:latin typeface="Arial" charset="0"/>
                <a:ea typeface="Arial" charset="0"/>
                <a:cs typeface="Arial" charset="0"/>
              </a:rPr>
              <a:t>aerosol scattering</a:t>
            </a:r>
          </a:p>
          <a:p>
            <a:pPr marL="285750" indent="-285750">
              <a:spcBef>
                <a:spcPts val="600"/>
              </a:spcBef>
              <a:buFont typeface="Arial" charset="0"/>
              <a:buChar char="•"/>
            </a:pP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Decreases</a:t>
            </a:r>
            <a:r>
              <a:rPr lang="en-US" b="1" dirty="0" smtClean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b="1" dirty="0" smtClean="0">
                <a:solidFill>
                  <a:srgbClr val="FFFF00"/>
                </a:solidFill>
                <a:latin typeface="Arial" charset="0"/>
                <a:ea typeface="Arial" charset="0"/>
                <a:cs typeface="Arial" charset="0"/>
              </a:rPr>
              <a:t>due to </a:t>
            </a:r>
            <a:r>
              <a:rPr lang="en-US" b="1" dirty="0" smtClean="0">
                <a:solidFill>
                  <a:srgbClr val="FF0000"/>
                </a:solidFill>
                <a:latin typeface="Arial" charset="0"/>
                <a:ea typeface="Arial" charset="0"/>
                <a:cs typeface="Arial" charset="0"/>
              </a:rPr>
              <a:t>aerosol absorption</a:t>
            </a:r>
            <a:endParaRPr lang="en-US" b="1" dirty="0">
              <a:solidFill>
                <a:srgbClr val="FF000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09635" y="487255"/>
            <a:ext cx="50564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SATELLITE</a:t>
            </a:r>
          </a:p>
          <a:p>
            <a:pPr marL="342900" indent="-342900">
              <a:buFont typeface="Arial" charset="0"/>
              <a:buChar char="•"/>
            </a:pPr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Measures back-scattered solar radiation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3"/>
          <a:srcRect t="43995"/>
          <a:stretch/>
        </p:blipFill>
        <p:spPr>
          <a:xfrm>
            <a:off x="4244333" y="5412658"/>
            <a:ext cx="4681118" cy="1328307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5266944" y="5680364"/>
            <a:ext cx="732074" cy="789709"/>
          </a:xfrm>
          <a:prstGeom prst="rect">
            <a:avLst/>
          </a:prstGeom>
          <a:noFill/>
          <a:ln w="28575">
            <a:solidFill>
              <a:schemeClr val="tx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497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" t="13724" r="1236" b="22219"/>
          <a:stretch/>
        </p:blipFill>
        <p:spPr>
          <a:xfrm>
            <a:off x="155998" y="1420471"/>
            <a:ext cx="5855807" cy="2381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26363" t="8030" r="23788" b="7727"/>
          <a:stretch/>
        </p:blipFill>
        <p:spPr>
          <a:xfrm>
            <a:off x="6255200" y="4488946"/>
            <a:ext cx="1612326" cy="1362386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94696" y="681864"/>
            <a:ext cx="794933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 algn="ctr">
              <a:spcAft>
                <a:spcPts val="600"/>
              </a:spcAft>
              <a:buFont typeface="Arial" charset="0"/>
              <a:buChar char="•"/>
            </a:pPr>
            <a:r>
              <a:rPr lang="en-US" sz="2000" b="1" dirty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Method of detecting aerosol effects directly from satellite measured backscattered UV-radiances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9047" y="5399231"/>
            <a:ext cx="1566417" cy="95578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7" t="81119" r="11674" b="15991"/>
          <a:stretch/>
        </p:blipFill>
        <p:spPr>
          <a:xfrm>
            <a:off x="561109" y="3815360"/>
            <a:ext cx="5240395" cy="271806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26197" y="4042531"/>
            <a:ext cx="5710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-0.5           0           0.5            1            1.5           2            2.5            3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(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unitless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24526" y="61555"/>
            <a:ext cx="7094948" cy="584775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Ultraviolet Aerosol Index (UVAI):</a:t>
            </a:r>
            <a:endParaRPr 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66722" y="2725733"/>
            <a:ext cx="13356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62E3"/>
                </a:solidFill>
                <a:latin typeface="Arial" charset="0"/>
                <a:ea typeface="Arial" charset="0"/>
                <a:cs typeface="Arial" charset="0"/>
              </a:rPr>
              <a:t>Desert Dust</a:t>
            </a:r>
            <a:endParaRPr lang="en-US" sz="1600" b="1" dirty="0">
              <a:solidFill>
                <a:srgbClr val="FF62E3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4236841" y="2536347"/>
            <a:ext cx="132522" cy="300769"/>
          </a:xfrm>
          <a:prstGeom prst="straightConnector1">
            <a:avLst/>
          </a:prstGeom>
          <a:ln w="3810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240182" y="3421223"/>
            <a:ext cx="18822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62E3"/>
                </a:solidFill>
                <a:latin typeface="Arial" charset="0"/>
                <a:ea typeface="Arial" charset="0"/>
                <a:cs typeface="Arial" charset="0"/>
              </a:rPr>
              <a:t>Biomass Burning</a:t>
            </a:r>
            <a:endParaRPr lang="en-US" sz="1600" b="1" dirty="0">
              <a:solidFill>
                <a:srgbClr val="FF62E3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3083902" y="3254089"/>
            <a:ext cx="225287" cy="261759"/>
          </a:xfrm>
          <a:prstGeom prst="straightConnector1">
            <a:avLst/>
          </a:prstGeom>
          <a:ln w="3810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2384671" y="3254089"/>
            <a:ext cx="301447" cy="261760"/>
          </a:xfrm>
          <a:prstGeom prst="straightConnector1">
            <a:avLst/>
          </a:prstGeom>
          <a:ln w="38100">
            <a:solidFill>
              <a:srgbClr val="FF62E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619921" y="4611068"/>
            <a:ext cx="5290549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NASA’s Ozone Monitoring Instrument (OMI) </a:t>
            </a:r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provides a long-term record of the observed UVAI: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16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2005-2015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8431" y="5453934"/>
            <a:ext cx="5546753" cy="123110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Examining trends in the UVAI will provide information about changes in aerosol composition over time: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1600" b="1" dirty="0" smtClean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rPr>
              <a:t>Scattering aerosol decreases </a:t>
            </a:r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UVAI</a:t>
            </a:r>
          </a:p>
          <a:p>
            <a:pPr marL="285750" indent="-285750">
              <a:spcAft>
                <a:spcPts val="600"/>
              </a:spcAft>
              <a:buFont typeface="Arial" charset="0"/>
              <a:buChar char="•"/>
            </a:pPr>
            <a:r>
              <a:rPr lang="en-US" sz="1600" b="1" dirty="0" smtClean="0">
                <a:solidFill>
                  <a:srgbClr val="FF62E3"/>
                </a:solidFill>
                <a:latin typeface="Arial" charset="0"/>
                <a:ea typeface="Arial" charset="0"/>
                <a:cs typeface="Arial" charset="0"/>
              </a:rPr>
              <a:t>Absorbing aerosol increases </a:t>
            </a:r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the UVAI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15184" y="1582926"/>
            <a:ext cx="2750485" cy="250837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62E3"/>
                </a:solidFill>
                <a:latin typeface="Arial" charset="0"/>
                <a:ea typeface="Arial" charset="0"/>
                <a:cs typeface="Arial" charset="0"/>
              </a:rPr>
              <a:t>UV-Absorbing Aerosols (Positive UVAI)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Desert Dust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Black Carbon (BC)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Brown Carbon (</a:t>
            </a:r>
            <a:r>
              <a:rPr lang="en-US" sz="1600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BrC</a:t>
            </a: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>
              <a:spcBef>
                <a:spcPts val="600"/>
              </a:spcBef>
            </a:pPr>
            <a:r>
              <a:rPr lang="en-US" b="1" dirty="0" smtClean="0">
                <a:solidFill>
                  <a:srgbClr val="26C9FF"/>
                </a:solidFill>
                <a:latin typeface="Arial" charset="0"/>
                <a:ea typeface="Arial" charset="0"/>
                <a:cs typeface="Arial" charset="0"/>
              </a:rPr>
              <a:t>Scattering Aerosols (Negative UVAI)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Inorganics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Scattering organics</a:t>
            </a:r>
          </a:p>
        </p:txBody>
      </p:sp>
      <p:sp>
        <p:nvSpPr>
          <p:cNvPr id="28" name="Rectangle 27"/>
          <p:cNvSpPr/>
          <p:nvPr/>
        </p:nvSpPr>
        <p:spPr>
          <a:xfrm>
            <a:off x="561109" y="4611068"/>
            <a:ext cx="5504080" cy="21448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439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2776552" y="3258270"/>
            <a:ext cx="6168666" cy="3320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518" y="1572339"/>
            <a:ext cx="2332867" cy="209225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12500" y="126663"/>
            <a:ext cx="8499679" cy="523220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How to interpret the UVAI observations?</a:t>
            </a:r>
            <a:endParaRPr lang="en-US" sz="28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3391477" y="1986666"/>
            <a:ext cx="1771191" cy="400110"/>
          </a:xfrm>
          <a:prstGeom prst="rect">
            <a:avLst/>
          </a:prstGeom>
          <a:solidFill>
            <a:srgbClr val="0070C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Meteorology</a:t>
            </a:r>
            <a:endParaRPr lang="en-US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95555" y="1336304"/>
            <a:ext cx="1467068" cy="400110"/>
          </a:xfrm>
          <a:prstGeom prst="rect">
            <a:avLst/>
          </a:prstGeom>
          <a:solidFill>
            <a:srgbClr val="92D050"/>
          </a:solidFill>
          <a:ln w="28575"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Emissions</a:t>
            </a:r>
            <a:endParaRPr lang="en-US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860125" y="1491440"/>
            <a:ext cx="1994361" cy="707886"/>
          </a:xfrm>
          <a:prstGeom prst="rect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Chemistry + Transport</a:t>
            </a:r>
            <a:endParaRPr lang="en-US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10979" y="3067353"/>
            <a:ext cx="4698292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2857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Simulated atmospheric composition</a:t>
            </a:r>
            <a:endParaRPr lang="en-US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5173257" y="1600236"/>
            <a:ext cx="581396" cy="150621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290604" y="2001487"/>
            <a:ext cx="464049" cy="153133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6115987" y="2386776"/>
            <a:ext cx="0" cy="570514"/>
          </a:xfrm>
          <a:prstGeom prst="straightConnector1">
            <a:avLst/>
          </a:prstGeom>
          <a:ln w="5715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3157226" y="1193698"/>
            <a:ext cx="5194853" cy="1437908"/>
          </a:xfrm>
          <a:prstGeom prst="rect">
            <a:avLst/>
          </a:prstGeom>
          <a:noFill/>
          <a:ln w="38100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2776552" y="746152"/>
            <a:ext cx="6035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GEOS-</a:t>
            </a:r>
            <a:r>
              <a:rPr lang="en-US" sz="2000" b="1" dirty="0" err="1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Chem</a:t>
            </a:r>
            <a:r>
              <a:rPr lang="en-US" sz="20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: a global chemical transport model</a:t>
            </a:r>
            <a:endParaRPr lang="en-US" sz="20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OD_20100701_20100731-wLabel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42677" y="3577526"/>
            <a:ext cx="5735585" cy="293152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89314" y="4070924"/>
            <a:ext cx="2687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Aerosol Simulation: </a:t>
            </a: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llows for the interpretation of the UVAI observations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17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58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Box 55"/>
          <p:cNvSpPr txBox="1"/>
          <p:nvPr/>
        </p:nvSpPr>
        <p:spPr>
          <a:xfrm>
            <a:off x="1104238" y="359723"/>
            <a:ext cx="6935525" cy="1077218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Framework for interpreting the UVAI observations</a:t>
            </a:r>
            <a:endParaRPr lang="en-US" sz="32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18561" y="1910448"/>
            <a:ext cx="8506879" cy="3520128"/>
            <a:chOff x="187233" y="1910448"/>
            <a:chExt cx="8506879" cy="3520128"/>
          </a:xfrm>
        </p:grpSpPr>
        <p:sp>
          <p:nvSpPr>
            <p:cNvPr id="4" name="TextBox 3"/>
            <p:cNvSpPr txBox="1"/>
            <p:nvPr/>
          </p:nvSpPr>
          <p:spPr>
            <a:xfrm flipH="1">
              <a:off x="187233" y="2733273"/>
              <a:ext cx="2489705" cy="2000548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GEOS-</a:t>
              </a:r>
              <a:r>
                <a:rPr lang="en-US" sz="2000" b="1" dirty="0" err="1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Chem</a:t>
              </a:r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 </a:t>
              </a:r>
            </a:p>
            <a:p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Aerosol </a:t>
              </a:r>
            </a:p>
            <a:p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Composition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V11-01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MERRA2 meteorology</a:t>
              </a:r>
            </a:p>
            <a:p>
              <a:pPr marL="285750" indent="-285750">
                <a:buFont typeface="Arial" charset="0"/>
                <a:buChar char="•"/>
              </a:pPr>
              <a:r>
                <a:rPr lang="en-US" sz="1600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2x2.5 horizontal resolution</a:t>
              </a:r>
              <a:endParaRPr lang="en-US" sz="16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87422" y="1910448"/>
              <a:ext cx="2452594" cy="461665"/>
            </a:xfrm>
            <a:prstGeom prst="rect">
              <a:avLst/>
            </a:prstGeom>
            <a:solidFill>
              <a:srgbClr val="92D050"/>
            </a:solidFill>
            <a:ln w="28575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Simulated UVAI</a:t>
              </a:r>
              <a:endPara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394682" y="3321329"/>
              <a:ext cx="2481982" cy="707886"/>
            </a:xfrm>
            <a:prstGeom prst="rect">
              <a:avLst/>
            </a:prstGeom>
            <a:solidFill>
              <a:srgbClr val="7030A0"/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VLIDORT radiative transfer model</a:t>
              </a:r>
              <a:endPara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140396" y="5030466"/>
              <a:ext cx="2901756" cy="400110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OMI viewing geometry</a:t>
              </a:r>
              <a:endPara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594408" y="2917939"/>
              <a:ext cx="2099704" cy="1631216"/>
            </a:xfrm>
            <a:prstGeom prst="rect">
              <a:avLst/>
            </a:prstGeom>
            <a:solidFill>
              <a:srgbClr val="0070C0"/>
            </a:solidFill>
            <a:ln w="28575">
              <a:solidFill>
                <a:schemeClr val="bg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Surface Reflectance dataset derived from TOMS (</a:t>
              </a:r>
              <a:r>
                <a:rPr lang="en-US" sz="2000" b="1" dirty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O</a:t>
              </a:r>
              <a:r>
                <a:rPr lang="en-US" sz="2000" b="1" dirty="0" smtClean="0">
                  <a:solidFill>
                    <a:schemeClr val="bg1"/>
                  </a:solidFill>
                  <a:latin typeface="Arial" charset="0"/>
                  <a:ea typeface="Arial" charset="0"/>
                  <a:cs typeface="Arial" charset="0"/>
                </a:rPr>
                <a:t>mar Torres)</a:t>
              </a:r>
              <a:endParaRPr lang="en-US" sz="20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flipV="1">
              <a:off x="4513719" y="2508599"/>
              <a:ext cx="0" cy="688730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4511131" y="4138467"/>
              <a:ext cx="0" cy="716795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771227" y="3716729"/>
              <a:ext cx="516195" cy="0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6042152" y="3675272"/>
              <a:ext cx="462143" cy="0"/>
            </a:xfrm>
            <a:prstGeom prst="straightConnector1">
              <a:avLst/>
            </a:prstGeom>
            <a:ln w="57150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TextBox 32"/>
          <p:cNvSpPr txBox="1"/>
          <p:nvPr/>
        </p:nvSpPr>
        <p:spPr>
          <a:xfrm>
            <a:off x="3997572" y="6447215"/>
            <a:ext cx="51464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Buchard</a:t>
            </a:r>
            <a:r>
              <a:rPr lang="en-US" sz="16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et al., ACP 2015; Hammer et al., ACP 2016</a:t>
            </a:r>
            <a:endParaRPr lang="en-US" sz="16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312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26249" y="6554800"/>
            <a:ext cx="1617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Hammer et al., 2016</a:t>
            </a:r>
            <a:endParaRPr lang="en-US" sz="1200" b="1" dirty="0">
              <a:solidFill>
                <a:srgbClr val="8DD7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" t="841" r="51125" b="58812"/>
          <a:stretch/>
        </p:blipFill>
        <p:spPr>
          <a:xfrm>
            <a:off x="1564601" y="1171620"/>
            <a:ext cx="5961648" cy="244382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810" t="870" r="365" b="58201"/>
          <a:stretch/>
        </p:blipFill>
        <p:spPr>
          <a:xfrm>
            <a:off x="1564601" y="3618258"/>
            <a:ext cx="5961648" cy="243818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2344" y="68817"/>
            <a:ext cx="9059313" cy="830997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Base Case UVAI simulation </a:t>
            </a:r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nderestimates </a:t>
            </a:r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bsorption over biomass </a:t>
            </a:r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urning </a:t>
            </a:r>
            <a:r>
              <a:rPr lang="en-US" sz="2400" b="1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r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egions</a:t>
            </a:r>
            <a:endParaRPr lang="en-US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7" t="81119" r="11674" b="15991"/>
          <a:stretch/>
        </p:blipFill>
        <p:spPr>
          <a:xfrm>
            <a:off x="1973204" y="6036773"/>
            <a:ext cx="5240395" cy="2718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62046" y="6308579"/>
            <a:ext cx="5710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-0.5           0           0.5            1            1.5           2            2.5            3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(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unitless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57600" y="899814"/>
            <a:ext cx="1954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September 2007</a:t>
            </a:r>
            <a:endParaRPr lang="en-US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951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666617" y="2521447"/>
            <a:ext cx="3341077" cy="2852475"/>
            <a:chOff x="5603630" y="3805923"/>
            <a:chExt cx="3341077" cy="2852475"/>
          </a:xfrm>
        </p:grpSpPr>
        <p:sp>
          <p:nvSpPr>
            <p:cNvPr id="5" name="Rectangle 4"/>
            <p:cNvSpPr/>
            <p:nvPr/>
          </p:nvSpPr>
          <p:spPr>
            <a:xfrm>
              <a:off x="5603630" y="3817336"/>
              <a:ext cx="3341077" cy="28296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dirty="0"/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V="1">
              <a:off x="6002215" y="4090785"/>
              <a:ext cx="11723" cy="2157615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6002215" y="6236677"/>
              <a:ext cx="2543908" cy="11723"/>
            </a:xfrm>
            <a:prstGeom prst="straightConnector1">
              <a:avLst/>
            </a:prstGeom>
            <a:ln w="952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7"/>
            <p:cNvSpPr/>
            <p:nvPr/>
          </p:nvSpPr>
          <p:spPr>
            <a:xfrm>
              <a:off x="6049107" y="4452124"/>
              <a:ext cx="2497016" cy="1690767"/>
            </a:xfrm>
            <a:custGeom>
              <a:avLst/>
              <a:gdLst>
                <a:gd name="connsiteX0" fmla="*/ 0 w 2497016"/>
                <a:gd name="connsiteY0" fmla="*/ 0 h 1538758"/>
                <a:gd name="connsiteX1" fmla="*/ 633047 w 2497016"/>
                <a:gd name="connsiteY1" fmla="*/ 1324708 h 1538758"/>
                <a:gd name="connsiteX2" fmla="*/ 2497016 w 2497016"/>
                <a:gd name="connsiteY2" fmla="*/ 1535723 h 1538758"/>
                <a:gd name="connsiteX3" fmla="*/ 2497016 w 2497016"/>
                <a:gd name="connsiteY3" fmla="*/ 1535723 h 1538758"/>
                <a:gd name="connsiteX4" fmla="*/ 2497016 w 2497016"/>
                <a:gd name="connsiteY4" fmla="*/ 1535723 h 1538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97016" h="1538758">
                  <a:moveTo>
                    <a:pt x="0" y="0"/>
                  </a:moveTo>
                  <a:cubicBezTo>
                    <a:pt x="108439" y="534377"/>
                    <a:pt x="216878" y="1068754"/>
                    <a:pt x="633047" y="1324708"/>
                  </a:cubicBezTo>
                  <a:cubicBezTo>
                    <a:pt x="1049216" y="1580662"/>
                    <a:pt x="2497016" y="1535723"/>
                    <a:pt x="2497016" y="1535723"/>
                  </a:cubicBezTo>
                  <a:lnTo>
                    <a:pt x="2497016" y="1535723"/>
                  </a:lnTo>
                  <a:lnTo>
                    <a:pt x="2497016" y="1535723"/>
                  </a:lnTo>
                </a:path>
              </a:pathLst>
            </a:custGeom>
            <a:noFill/>
            <a:ln w="190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881297" y="6236677"/>
              <a:ext cx="2895344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sz="1100" dirty="0" smtClean="0"/>
                <a:t>   UV                              Visible                    Near-IR </a:t>
              </a:r>
              <a:endParaRPr lang="en-CA" sz="11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6925448" y="6396788"/>
                  <a:ext cx="1084784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A" sz="1100" b="0" dirty="0" smtClean="0"/>
                    <a:t>Wavelength (</a:t>
                  </a:r>
                  <a14:m>
                    <m:oMath xmlns:m="http://schemas.openxmlformats.org/officeDocument/2006/math">
                      <m:r>
                        <a:rPr lang="en-CA" sz="1100" b="0" i="1" smtClean="0">
                          <a:latin typeface="Cambria Math" panose="02040503050406030204" pitchFamily="18" charset="0"/>
                        </a:rPr>
                        <m:t>𝜆</m:t>
                      </m:r>
                      <m:r>
                        <a:rPr lang="en-CA" sz="11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a14:m>
                  <a:endParaRPr lang="en-CA" sz="1100" dirty="0"/>
                </a:p>
              </p:txBody>
            </p:sp>
          </mc:Choice>
          <mc:Fallback xmlns="">
            <p:sp>
              <p:nvSpPr>
                <p:cNvPr id="2" name="TextBox 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925448" y="6396788"/>
                  <a:ext cx="1084784" cy="261610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 b="-16279"/>
                  </a:stretch>
                </a:blipFill>
              </p:spPr>
              <p:txBody>
                <a:bodyPr/>
                <a:lstStyle/>
                <a:p>
                  <a:r>
                    <a:rPr lang="en-CA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1" name="TextBox 10"/>
            <p:cNvSpPr txBox="1"/>
            <p:nvPr/>
          </p:nvSpPr>
          <p:spPr>
            <a:xfrm rot="16200000">
              <a:off x="5423304" y="5062030"/>
              <a:ext cx="81785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100" dirty="0" smtClean="0"/>
                <a:t>Absorption</a:t>
              </a:r>
              <a:endParaRPr lang="en-CA" sz="11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25023" y="3805923"/>
              <a:ext cx="254518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1400" dirty="0" smtClean="0"/>
                <a:t>Typical Absorption Curve for </a:t>
              </a:r>
              <a:r>
                <a:rPr lang="en-CA" sz="1400" dirty="0" err="1" smtClean="0"/>
                <a:t>BrC</a:t>
              </a:r>
              <a:endParaRPr lang="en-CA" sz="1400" dirty="0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235173" y="935172"/>
            <a:ext cx="86736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CA" sz="2000" b="1" dirty="0">
                <a:solidFill>
                  <a:srgbClr val="DB78F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Black carbon is typically treated as sole absorbing carbonaceous </a:t>
            </a:r>
            <a:r>
              <a:rPr lang="en-CA" sz="2000" b="1" dirty="0" smtClean="0">
                <a:solidFill>
                  <a:srgbClr val="DB78F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aerosol in chemical transport models (including GEOS-</a:t>
            </a:r>
            <a:r>
              <a:rPr lang="en-CA" sz="2000" b="1" dirty="0" err="1" smtClean="0">
                <a:solidFill>
                  <a:srgbClr val="DB78F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</a:t>
            </a:r>
            <a:r>
              <a:rPr lang="en-CA" sz="2000" b="1" dirty="0" smtClean="0">
                <a:solidFill>
                  <a:srgbClr val="DB78F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CA" sz="2000" b="1" dirty="0">
              <a:solidFill>
                <a:srgbClr val="DB78F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2049" y="2147671"/>
            <a:ext cx="5202087" cy="3406061"/>
          </a:xfrm>
          <a:prstGeom prst="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CA" sz="2000" b="1" dirty="0">
                <a:solidFill>
                  <a:srgbClr val="8DD7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Brown Carbon (BrC):</a:t>
            </a:r>
          </a:p>
          <a:p>
            <a:pPr marL="136922" indent="-136922">
              <a:lnSpc>
                <a:spcPct val="15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Strong absorption in UV, decreases into visible and near-IR</a:t>
            </a:r>
          </a:p>
          <a:p>
            <a:pPr marL="136922" indent="-136922">
              <a:lnSpc>
                <a:spcPct val="15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Emitted to atmosphere through </a:t>
            </a:r>
            <a:r>
              <a:rPr lang="en-CA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low-temperature, incomplete </a:t>
            </a: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combustion of biomass and biofuel</a:t>
            </a:r>
          </a:p>
          <a:p>
            <a:pPr marL="136922" indent="-136922">
              <a:lnSpc>
                <a:spcPct val="150000"/>
              </a:lnSpc>
              <a:spcAft>
                <a:spcPts val="450"/>
              </a:spcAft>
              <a:buFont typeface="Arial" panose="020B0604020202020204" pitchFamily="34" charset="0"/>
              <a:buChar char="•"/>
            </a:pPr>
            <a:r>
              <a:rPr lang="en-CA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 to contribute significantly to absorption by biomass burning aerosol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2344" y="68817"/>
            <a:ext cx="9059313" cy="461665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Brown Carbon (</a:t>
            </a:r>
            <a:r>
              <a:rPr lang="en-US" sz="24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BrC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205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562909" y="6519446"/>
            <a:ext cx="25810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8DD7FF"/>
                </a:solidFill>
                <a:latin typeface="Arial" charset="0"/>
                <a:ea typeface="Arial" charset="0"/>
                <a:cs typeface="Arial" charset="0"/>
              </a:rPr>
              <a:t>Hammer et al., ACP 2016</a:t>
            </a:r>
            <a:endParaRPr lang="en-US" sz="1600" b="1" dirty="0">
              <a:solidFill>
                <a:srgbClr val="8DD7FF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7" t="920" r="51375" b="58838"/>
          <a:stretch/>
        </p:blipFill>
        <p:spPr>
          <a:xfrm>
            <a:off x="0" y="1204462"/>
            <a:ext cx="4493464" cy="22775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55" t="1297" r="652" b="58306"/>
          <a:stretch/>
        </p:blipFill>
        <p:spPr>
          <a:xfrm>
            <a:off x="4556793" y="1215133"/>
            <a:ext cx="4587207" cy="22775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195" t="42969" r="25285" b="16712"/>
          <a:stretch/>
        </p:blipFill>
        <p:spPr>
          <a:xfrm>
            <a:off x="1846206" y="3530279"/>
            <a:ext cx="5173840" cy="238224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344" y="68817"/>
            <a:ext cx="9059313" cy="830997"/>
          </a:xfrm>
          <a:prstGeom prst="rect">
            <a:avLst/>
          </a:prstGeom>
          <a:noFill/>
          <a:ln w="38100">
            <a:solidFill>
              <a:srgbClr val="8DD7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Including Brown Carbon (</a:t>
            </a:r>
            <a:r>
              <a:rPr lang="en-US" sz="24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BrC</a:t>
            </a:r>
            <a:r>
              <a:rPr lang="en-US" sz="2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 improves bias over biomass burning regions</a:t>
            </a:r>
            <a:endParaRPr lang="en-US" sz="2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7" t="81119" r="11674" b="15991"/>
          <a:stretch/>
        </p:blipFill>
        <p:spPr>
          <a:xfrm>
            <a:off x="1846206" y="5987748"/>
            <a:ext cx="5240395" cy="2718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35048" y="6259554"/>
            <a:ext cx="57102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-0.5           0           0.5            1            1.5           2            2.5            3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UVAI (</a:t>
            </a:r>
            <a:r>
              <a:rPr lang="en-US" sz="1400" b="1" dirty="0" err="1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unitless</a:t>
            </a:r>
            <a:r>
              <a:rPr lang="en-US" sz="1400" b="1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)</a:t>
            </a:r>
            <a:endParaRPr lang="en-US" sz="1400" b="1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972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1252</TotalTime>
  <Words>858</Words>
  <Application>Microsoft Macintosh PowerPoint</Application>
  <PresentationFormat>On-screen Show (4:3)</PresentationFormat>
  <Paragraphs>135</Paragraphs>
  <Slides>13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.HelveticaNeueDeskInterface-Regular</vt:lpstr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Melanie Hammer</dc:creator>
  <cp:lastModifiedBy>Melanie Hammer</cp:lastModifiedBy>
  <cp:revision>101</cp:revision>
  <cp:lastPrinted>2018-06-07T15:52:57Z</cp:lastPrinted>
  <dcterms:created xsi:type="dcterms:W3CDTF">2018-06-01T23:42:32Z</dcterms:created>
  <dcterms:modified xsi:type="dcterms:W3CDTF">2018-06-11T17:16:20Z</dcterms:modified>
</cp:coreProperties>
</file>