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comments/comment2.xml" ContentType="application/vnd.openxmlformats-officedocument.presentationml.comments+xml"/>
  <Override PartName="/ppt/notesSlides/notesSlide2.xml" ContentType="application/vnd.openxmlformats-officedocument.presentationml.notesSlide+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68" r:id="rId3"/>
    <p:sldId id="270" r:id="rId4"/>
    <p:sldId id="287" r:id="rId5"/>
    <p:sldId id="281" r:id="rId6"/>
    <p:sldId id="285" r:id="rId7"/>
    <p:sldId id="284" r:id="rId8"/>
    <p:sldId id="269" r:id="rId9"/>
    <p:sldId id="263" r:id="rId10"/>
    <p:sldId id="274" r:id="rId11"/>
    <p:sldId id="278" r:id="rId12"/>
    <p:sldId id="275" r:id="rId13"/>
    <p:sldId id="277" r:id="rId14"/>
    <p:sldId id="276" r:id="rId15"/>
    <p:sldId id="258" r:id="rId16"/>
    <p:sldId id="261" r:id="rId17"/>
    <p:sldId id="259" r:id="rId18"/>
    <p:sldId id="267" r:id="rId19"/>
    <p:sldId id="265" r:id="rId20"/>
    <p:sldId id="26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timiro" initials="a" lastIdx="1" clrIdx="0">
    <p:extLst>
      <p:ext uri="{19B8F6BF-5375-455C-9EA6-DF929625EA0E}">
        <p15:presenceInfo xmlns:p15="http://schemas.microsoft.com/office/powerpoint/2012/main" userId="antimiro" providerId="None"/>
      </p:ext>
    </p:extLst>
  </p:cmAuthor>
  <p:cmAuthor id="2" name="M. Juliana Carvalho" initials="MJC" lastIdx="4" clrIdx="1">
    <p:extLst>
      <p:ext uri="{19B8F6BF-5375-455C-9EA6-DF929625EA0E}">
        <p15:presenceInfo xmlns:p15="http://schemas.microsoft.com/office/powerpoint/2012/main" userId="3a43cce2c9da3bb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051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00" autoAdjust="0"/>
    <p:restoredTop sz="94660"/>
  </p:normalViewPr>
  <p:slideViewPr>
    <p:cSldViewPr snapToGrid="0">
      <p:cViewPr varScale="1">
        <p:scale>
          <a:sx n="77" d="100"/>
          <a:sy n="77" d="100"/>
        </p:scale>
        <p:origin x="81" y="35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7-11-07T06:42:57.775" idx="3">
    <p:pos x="4365" y="243"/>
    <p:text>I would remove this slide and add the information in the notes in case you want to talk about it</p:text>
    <p:extLst>
      <p:ext uri="{C676402C-5697-4E1C-873F-D02D1690AC5C}">
        <p15:threadingInfo xmlns:p15="http://schemas.microsoft.com/office/powerpoint/2012/main" timeZoneBias="30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2" dt="2017-11-07T06:30:35.717" idx="1">
    <p:pos x="6102" y="1701"/>
    <p:text>not sure I unerstand this word meaning. Isn't  it Enhancement</p:text>
    <p:extLst>
      <p:ext uri="{C676402C-5697-4E1C-873F-D02D1690AC5C}">
        <p15:threadingInfo xmlns:p15="http://schemas.microsoft.com/office/powerpoint/2012/main" timeZoneBias="30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2" dt="2017-11-07T06:58:56.851" idx="4">
    <p:pos x="6867" y="126"/>
    <p:text>I wold remove this slide since it is a repetition of a previous one</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038926-F476-4FB8-8EF4-283CF3633E71}" type="datetimeFigureOut">
              <a:rPr lang="en-CA" smtClean="0"/>
              <a:t>2018-06-11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2DAD23-EAF9-4CD8-9007-49088D15BBA9}" type="slidenum">
              <a:rPr lang="en-CA" smtClean="0"/>
              <a:t>‹#›</a:t>
            </a:fld>
            <a:endParaRPr lang="en-CA"/>
          </a:p>
        </p:txBody>
      </p:sp>
    </p:spTree>
    <p:extLst>
      <p:ext uri="{BB962C8B-B14F-4D97-AF65-F5344CB8AC3E}">
        <p14:creationId xmlns:p14="http://schemas.microsoft.com/office/powerpoint/2010/main" val="2561965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522DAD23-EAF9-4CD8-9007-49088D15BBA9}" type="slidenum">
              <a:rPr lang="en-CA" smtClean="0"/>
              <a:t>1</a:t>
            </a:fld>
            <a:endParaRPr lang="en-CA"/>
          </a:p>
        </p:txBody>
      </p:sp>
    </p:spTree>
    <p:extLst>
      <p:ext uri="{BB962C8B-B14F-4D97-AF65-F5344CB8AC3E}">
        <p14:creationId xmlns:p14="http://schemas.microsoft.com/office/powerpoint/2010/main" val="3423202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Math </a:t>
            </a:r>
            <a:r>
              <a:rPr lang="en-CA" baseline="0" dirty="0" smtClean="0"/>
              <a:t> review is needed because even the students have some knowledge of math, they often have a difficulty applying math to physics problems.</a:t>
            </a:r>
          </a:p>
          <a:p>
            <a:r>
              <a:rPr lang="en-CA" baseline="0" dirty="0" smtClean="0"/>
              <a:t>Review of kinematics in addition to discussing basics of kinematics focused on examples featuring common students problems. In the topic of oscillations the students have persistent problems with phase. </a:t>
            </a:r>
            <a:r>
              <a:rPr lang="en-CA" baseline="0" dirty="0" err="1" smtClean="0"/>
              <a:t>Magnetisen</a:t>
            </a:r>
            <a:r>
              <a:rPr lang="en-CA" baseline="0" dirty="0" smtClean="0"/>
              <a:t> is</a:t>
            </a:r>
          </a:p>
          <a:p>
            <a:r>
              <a:rPr lang="en-CA" dirty="0" smtClean="0"/>
              <a:t>Particularly</a:t>
            </a:r>
            <a:r>
              <a:rPr lang="en-CA" baseline="0" dirty="0" smtClean="0"/>
              <a:t> difficult because of the 3-dimensional nature and also because the students normally do not have direct experience with magnetic phenomena.</a:t>
            </a:r>
            <a:endParaRPr lang="en-CA" dirty="0"/>
          </a:p>
        </p:txBody>
      </p:sp>
      <p:sp>
        <p:nvSpPr>
          <p:cNvPr id="4" name="Slide Number Placeholder 3"/>
          <p:cNvSpPr>
            <a:spLocks noGrp="1"/>
          </p:cNvSpPr>
          <p:nvPr>
            <p:ph type="sldNum" sz="quarter" idx="10"/>
          </p:nvPr>
        </p:nvSpPr>
        <p:spPr/>
        <p:txBody>
          <a:bodyPr/>
          <a:lstStyle/>
          <a:p>
            <a:fld id="{522DAD23-EAF9-4CD8-9007-49088D15BBA9}" type="slidenum">
              <a:rPr lang="en-CA" smtClean="0"/>
              <a:t>9</a:t>
            </a:fld>
            <a:endParaRPr lang="en-CA"/>
          </a:p>
        </p:txBody>
      </p:sp>
    </p:spTree>
    <p:extLst>
      <p:ext uri="{BB962C8B-B14F-4D97-AF65-F5344CB8AC3E}">
        <p14:creationId xmlns:p14="http://schemas.microsoft.com/office/powerpoint/2010/main" val="7702498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534CDFC1-6225-4499-9198-6D334F0AC4B0}" type="datetime1">
              <a:rPr lang="en-CA" smtClean="0"/>
              <a:t>2018-06-11</a:t>
            </a:fld>
            <a:endParaRPr lang="en-CA"/>
          </a:p>
        </p:txBody>
      </p:sp>
      <p:sp>
        <p:nvSpPr>
          <p:cNvPr id="5" name="Footer Placeholder 4"/>
          <p:cNvSpPr>
            <a:spLocks noGrp="1"/>
          </p:cNvSpPr>
          <p:nvPr>
            <p:ph type="ftr" sz="quarter" idx="11"/>
          </p:nvPr>
        </p:nvSpPr>
        <p:spPr/>
        <p:txBody>
          <a:bodyPr/>
          <a:lstStyle/>
          <a:p>
            <a:r>
              <a:rPr lang="en-US" smtClean="0"/>
              <a:t>Ryerson Conference, May 18, 2017</a:t>
            </a:r>
            <a:endParaRPr lang="en-CA"/>
          </a:p>
        </p:txBody>
      </p:sp>
      <p:sp>
        <p:nvSpPr>
          <p:cNvPr id="6" name="Slide Number Placeholder 5"/>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2206778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DD3B99B6-F03E-4BE6-A335-0F284B319A6F}" type="datetime1">
              <a:rPr lang="en-CA" smtClean="0"/>
              <a:t>2018-06-11</a:t>
            </a:fld>
            <a:endParaRPr lang="en-CA"/>
          </a:p>
        </p:txBody>
      </p:sp>
      <p:sp>
        <p:nvSpPr>
          <p:cNvPr id="5" name="Footer Placeholder 4"/>
          <p:cNvSpPr>
            <a:spLocks noGrp="1"/>
          </p:cNvSpPr>
          <p:nvPr>
            <p:ph type="ftr" sz="quarter" idx="11"/>
          </p:nvPr>
        </p:nvSpPr>
        <p:spPr/>
        <p:txBody>
          <a:bodyPr/>
          <a:lstStyle/>
          <a:p>
            <a:r>
              <a:rPr lang="en-US" smtClean="0"/>
              <a:t>Ryerson Conference, May 18, 2017</a:t>
            </a:r>
            <a:endParaRPr lang="en-CA"/>
          </a:p>
        </p:txBody>
      </p:sp>
      <p:sp>
        <p:nvSpPr>
          <p:cNvPr id="6" name="Slide Number Placeholder 5"/>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30664153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929D6231-32F4-488C-801E-FDC1326C602C}" type="datetime1">
              <a:rPr lang="en-CA" smtClean="0"/>
              <a:t>2018-06-11</a:t>
            </a:fld>
            <a:endParaRPr lang="en-CA"/>
          </a:p>
        </p:txBody>
      </p:sp>
      <p:sp>
        <p:nvSpPr>
          <p:cNvPr id="5" name="Footer Placeholder 4"/>
          <p:cNvSpPr>
            <a:spLocks noGrp="1"/>
          </p:cNvSpPr>
          <p:nvPr>
            <p:ph type="ftr" sz="quarter" idx="11"/>
          </p:nvPr>
        </p:nvSpPr>
        <p:spPr/>
        <p:txBody>
          <a:bodyPr/>
          <a:lstStyle/>
          <a:p>
            <a:r>
              <a:rPr lang="en-US" smtClean="0"/>
              <a:t>Ryerson Conference, May 18, 2017</a:t>
            </a:r>
            <a:endParaRPr lang="en-CA"/>
          </a:p>
        </p:txBody>
      </p:sp>
      <p:sp>
        <p:nvSpPr>
          <p:cNvPr id="6" name="Slide Number Placeholder 5"/>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3932451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4ED08AC4-9E1E-483A-B242-6A194AF89610}" type="datetime1">
              <a:rPr lang="en-CA" smtClean="0"/>
              <a:t>2018-06-11</a:t>
            </a:fld>
            <a:endParaRPr lang="en-CA"/>
          </a:p>
        </p:txBody>
      </p:sp>
      <p:sp>
        <p:nvSpPr>
          <p:cNvPr id="5" name="Footer Placeholder 4"/>
          <p:cNvSpPr>
            <a:spLocks noGrp="1"/>
          </p:cNvSpPr>
          <p:nvPr>
            <p:ph type="ftr" sz="quarter" idx="11"/>
          </p:nvPr>
        </p:nvSpPr>
        <p:spPr/>
        <p:txBody>
          <a:bodyPr/>
          <a:lstStyle/>
          <a:p>
            <a:r>
              <a:rPr lang="en-US" smtClean="0"/>
              <a:t>Ryerson Conference, May 18, 2017</a:t>
            </a:r>
            <a:endParaRPr lang="en-CA"/>
          </a:p>
        </p:txBody>
      </p:sp>
      <p:sp>
        <p:nvSpPr>
          <p:cNvPr id="6" name="Slide Number Placeholder 5"/>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1564382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51EEC5-5A86-4C79-8EB1-2EAC04929AD5}" type="datetime1">
              <a:rPr lang="en-CA" smtClean="0"/>
              <a:t>2018-06-11</a:t>
            </a:fld>
            <a:endParaRPr lang="en-CA"/>
          </a:p>
        </p:txBody>
      </p:sp>
      <p:sp>
        <p:nvSpPr>
          <p:cNvPr id="5" name="Footer Placeholder 4"/>
          <p:cNvSpPr>
            <a:spLocks noGrp="1"/>
          </p:cNvSpPr>
          <p:nvPr>
            <p:ph type="ftr" sz="quarter" idx="11"/>
          </p:nvPr>
        </p:nvSpPr>
        <p:spPr/>
        <p:txBody>
          <a:bodyPr/>
          <a:lstStyle/>
          <a:p>
            <a:r>
              <a:rPr lang="en-US" smtClean="0"/>
              <a:t>Ryerson Conference, May 18, 2017</a:t>
            </a:r>
            <a:endParaRPr lang="en-CA"/>
          </a:p>
        </p:txBody>
      </p:sp>
      <p:sp>
        <p:nvSpPr>
          <p:cNvPr id="6" name="Slide Number Placeholder 5"/>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3050748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6D6A73AD-BBD8-47CA-B74B-60B7B0CB799D}" type="datetime1">
              <a:rPr lang="en-CA" smtClean="0"/>
              <a:t>2018-06-11</a:t>
            </a:fld>
            <a:endParaRPr lang="en-CA"/>
          </a:p>
        </p:txBody>
      </p:sp>
      <p:sp>
        <p:nvSpPr>
          <p:cNvPr id="6" name="Footer Placeholder 5"/>
          <p:cNvSpPr>
            <a:spLocks noGrp="1"/>
          </p:cNvSpPr>
          <p:nvPr>
            <p:ph type="ftr" sz="quarter" idx="11"/>
          </p:nvPr>
        </p:nvSpPr>
        <p:spPr/>
        <p:txBody>
          <a:bodyPr/>
          <a:lstStyle/>
          <a:p>
            <a:r>
              <a:rPr lang="en-US" smtClean="0"/>
              <a:t>Ryerson Conference, May 18, 2017</a:t>
            </a:r>
            <a:endParaRPr lang="en-CA"/>
          </a:p>
        </p:txBody>
      </p:sp>
      <p:sp>
        <p:nvSpPr>
          <p:cNvPr id="7" name="Slide Number Placeholder 6"/>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3960139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821FB757-DACB-4C32-8C38-D869383B18FE}" type="datetime1">
              <a:rPr lang="en-CA" smtClean="0"/>
              <a:t>2018-06-11</a:t>
            </a:fld>
            <a:endParaRPr lang="en-CA"/>
          </a:p>
        </p:txBody>
      </p:sp>
      <p:sp>
        <p:nvSpPr>
          <p:cNvPr id="8" name="Footer Placeholder 7"/>
          <p:cNvSpPr>
            <a:spLocks noGrp="1"/>
          </p:cNvSpPr>
          <p:nvPr>
            <p:ph type="ftr" sz="quarter" idx="11"/>
          </p:nvPr>
        </p:nvSpPr>
        <p:spPr/>
        <p:txBody>
          <a:bodyPr/>
          <a:lstStyle/>
          <a:p>
            <a:r>
              <a:rPr lang="en-US" smtClean="0"/>
              <a:t>Ryerson Conference, May 18, 2017</a:t>
            </a:r>
            <a:endParaRPr lang="en-CA"/>
          </a:p>
        </p:txBody>
      </p:sp>
      <p:sp>
        <p:nvSpPr>
          <p:cNvPr id="9" name="Slide Number Placeholder 8"/>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2749224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AA84B85-726B-423B-98BE-C12ED9C51FD9}" type="datetime1">
              <a:rPr lang="en-CA" smtClean="0"/>
              <a:t>2018-06-11</a:t>
            </a:fld>
            <a:endParaRPr lang="en-CA"/>
          </a:p>
        </p:txBody>
      </p:sp>
      <p:sp>
        <p:nvSpPr>
          <p:cNvPr id="4" name="Footer Placeholder 3"/>
          <p:cNvSpPr>
            <a:spLocks noGrp="1"/>
          </p:cNvSpPr>
          <p:nvPr>
            <p:ph type="ftr" sz="quarter" idx="11"/>
          </p:nvPr>
        </p:nvSpPr>
        <p:spPr/>
        <p:txBody>
          <a:bodyPr/>
          <a:lstStyle/>
          <a:p>
            <a:r>
              <a:rPr lang="en-US" smtClean="0"/>
              <a:t>Ryerson Conference, May 18, 2017</a:t>
            </a:r>
            <a:endParaRPr lang="en-CA"/>
          </a:p>
        </p:txBody>
      </p:sp>
      <p:sp>
        <p:nvSpPr>
          <p:cNvPr id="5" name="Slide Number Placeholder 4"/>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6799758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D94C3-4C4B-4C53-841B-96498253236C}" type="datetime1">
              <a:rPr lang="en-CA" smtClean="0"/>
              <a:t>2018-06-11</a:t>
            </a:fld>
            <a:endParaRPr lang="en-CA"/>
          </a:p>
        </p:txBody>
      </p:sp>
      <p:sp>
        <p:nvSpPr>
          <p:cNvPr id="3" name="Footer Placeholder 2"/>
          <p:cNvSpPr>
            <a:spLocks noGrp="1"/>
          </p:cNvSpPr>
          <p:nvPr>
            <p:ph type="ftr" sz="quarter" idx="11"/>
          </p:nvPr>
        </p:nvSpPr>
        <p:spPr/>
        <p:txBody>
          <a:bodyPr/>
          <a:lstStyle/>
          <a:p>
            <a:r>
              <a:rPr lang="en-US" smtClean="0"/>
              <a:t>Ryerson Conference, May 18, 2017</a:t>
            </a:r>
            <a:endParaRPr lang="en-CA"/>
          </a:p>
        </p:txBody>
      </p:sp>
      <p:sp>
        <p:nvSpPr>
          <p:cNvPr id="4" name="Slide Number Placeholder 3"/>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1783142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303F2B-99DA-45EA-B4E2-C05FBABB0A2E}" type="datetime1">
              <a:rPr lang="en-CA" smtClean="0"/>
              <a:t>2018-06-11</a:t>
            </a:fld>
            <a:endParaRPr lang="en-CA"/>
          </a:p>
        </p:txBody>
      </p:sp>
      <p:sp>
        <p:nvSpPr>
          <p:cNvPr id="6" name="Footer Placeholder 5"/>
          <p:cNvSpPr>
            <a:spLocks noGrp="1"/>
          </p:cNvSpPr>
          <p:nvPr>
            <p:ph type="ftr" sz="quarter" idx="11"/>
          </p:nvPr>
        </p:nvSpPr>
        <p:spPr/>
        <p:txBody>
          <a:bodyPr/>
          <a:lstStyle/>
          <a:p>
            <a:r>
              <a:rPr lang="en-US" smtClean="0"/>
              <a:t>Ryerson Conference, May 18, 2017</a:t>
            </a:r>
            <a:endParaRPr lang="en-CA"/>
          </a:p>
        </p:txBody>
      </p:sp>
      <p:sp>
        <p:nvSpPr>
          <p:cNvPr id="7" name="Slide Number Placeholder 6"/>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3989721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2BD8D9-0E6E-4E7B-A7A5-5202593B22D9}" type="datetime1">
              <a:rPr lang="en-CA" smtClean="0"/>
              <a:t>2018-06-11</a:t>
            </a:fld>
            <a:endParaRPr lang="en-CA"/>
          </a:p>
        </p:txBody>
      </p:sp>
      <p:sp>
        <p:nvSpPr>
          <p:cNvPr id="6" name="Footer Placeholder 5"/>
          <p:cNvSpPr>
            <a:spLocks noGrp="1"/>
          </p:cNvSpPr>
          <p:nvPr>
            <p:ph type="ftr" sz="quarter" idx="11"/>
          </p:nvPr>
        </p:nvSpPr>
        <p:spPr/>
        <p:txBody>
          <a:bodyPr/>
          <a:lstStyle/>
          <a:p>
            <a:r>
              <a:rPr lang="en-US" smtClean="0"/>
              <a:t>Ryerson Conference, May 18, 2017</a:t>
            </a:r>
            <a:endParaRPr lang="en-CA"/>
          </a:p>
        </p:txBody>
      </p:sp>
      <p:sp>
        <p:nvSpPr>
          <p:cNvPr id="7" name="Slide Number Placeholder 6"/>
          <p:cNvSpPr>
            <a:spLocks noGrp="1"/>
          </p:cNvSpPr>
          <p:nvPr>
            <p:ph type="sldNum" sz="quarter" idx="12"/>
          </p:nvPr>
        </p:nvSpPr>
        <p:spPr/>
        <p:txBody>
          <a:bodyPr/>
          <a:lstStyle/>
          <a:p>
            <a:fld id="{0F982F56-FE9B-4BB0-8724-61931531BEA8}" type="slidenum">
              <a:rPr lang="en-CA" smtClean="0"/>
              <a:t>‹#›</a:t>
            </a:fld>
            <a:endParaRPr lang="en-CA"/>
          </a:p>
        </p:txBody>
      </p:sp>
    </p:spTree>
    <p:extLst>
      <p:ext uri="{BB962C8B-B14F-4D97-AF65-F5344CB8AC3E}">
        <p14:creationId xmlns:p14="http://schemas.microsoft.com/office/powerpoint/2010/main" val="1103710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ABA25A-898A-48C6-916A-75CD60A809EB}" type="datetime1">
              <a:rPr lang="en-CA" smtClean="0"/>
              <a:t>2018-06-11</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Ryerson Conference, May 18, 2017</a:t>
            </a:r>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982F56-FE9B-4BB0-8724-61931531BEA8}" type="slidenum">
              <a:rPr lang="en-CA" smtClean="0"/>
              <a:t>‹#›</a:t>
            </a:fld>
            <a:endParaRPr lang="en-CA"/>
          </a:p>
        </p:txBody>
      </p:sp>
    </p:spTree>
    <p:extLst>
      <p:ext uri="{BB962C8B-B14F-4D97-AF65-F5344CB8AC3E}">
        <p14:creationId xmlns:p14="http://schemas.microsoft.com/office/powerpoint/2010/main" val="16218817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347" y="562709"/>
            <a:ext cx="9933039" cy="1274884"/>
          </a:xfrm>
        </p:spPr>
        <p:txBody>
          <a:bodyPr>
            <a:normAutofit/>
          </a:bodyPr>
          <a:lstStyle/>
          <a:p>
            <a:r>
              <a:rPr lang="en-CA" sz="3200" b="1" cap="all" dirty="0">
                <a:latin typeface="Times New Roman" panose="02020603050405020304" pitchFamily="18" charset="0"/>
                <a:cs typeface="Times New Roman" panose="02020603050405020304" pitchFamily="18" charset="0"/>
              </a:rPr>
              <a:t>Supplementary Video Tutorials for Introductory Physics </a:t>
            </a:r>
            <a:r>
              <a:rPr lang="en-CA" sz="3200" b="1" cap="all" dirty="0" smtClean="0">
                <a:latin typeface="Times New Roman" panose="02020603050405020304" pitchFamily="18" charset="0"/>
                <a:cs typeface="Times New Roman" panose="02020603050405020304" pitchFamily="18" charset="0"/>
              </a:rPr>
              <a:t>Courses</a:t>
            </a:r>
            <a:endParaRPr lang="en-CA" sz="3200" b="1" dirty="0">
              <a:solidFill>
                <a:schemeClr val="accent1">
                  <a:lumMod val="50000"/>
                </a:schemeClr>
              </a:solidFill>
              <a:latin typeface="Algerian" panose="04020705040A02060702" pitchFamily="82" charset="0"/>
            </a:endParaRPr>
          </a:p>
        </p:txBody>
      </p:sp>
      <p:sp>
        <p:nvSpPr>
          <p:cNvPr id="3" name="Subtitle 2"/>
          <p:cNvSpPr>
            <a:spLocks noGrp="1"/>
          </p:cNvSpPr>
          <p:nvPr>
            <p:ph type="subTitle" idx="1"/>
          </p:nvPr>
        </p:nvSpPr>
        <p:spPr>
          <a:xfrm>
            <a:off x="640700" y="2347546"/>
            <a:ext cx="10713099" cy="4106007"/>
          </a:xfrm>
        </p:spPr>
        <p:txBody>
          <a:bodyPr>
            <a:normAutofit lnSpcReduction="10000"/>
          </a:bodyPr>
          <a:lstStyle/>
          <a:p>
            <a:r>
              <a:rPr lang="en-CA" sz="3600" b="1" dirty="0" smtClean="0">
                <a:latin typeface="Times New Roman" panose="02020603050405020304" pitchFamily="18" charset="0"/>
                <a:cs typeface="Times New Roman" panose="02020603050405020304" pitchFamily="18" charset="0"/>
              </a:rPr>
              <a:t>Juliana Carvalho and Tetyana Antimirova</a:t>
            </a:r>
          </a:p>
          <a:p>
            <a:r>
              <a:rPr lang="en-CA" sz="3600" b="1" dirty="0" smtClean="0">
                <a:latin typeface="Times New Roman" panose="02020603050405020304" pitchFamily="18" charset="0"/>
                <a:cs typeface="Times New Roman" panose="02020603050405020304" pitchFamily="18" charset="0"/>
              </a:rPr>
              <a:t>Department of Physics</a:t>
            </a:r>
          </a:p>
          <a:p>
            <a:r>
              <a:rPr lang="en-CA" sz="3600" b="1" dirty="0" smtClean="0">
                <a:latin typeface="Times New Roman" panose="02020603050405020304" pitchFamily="18" charset="0"/>
                <a:cs typeface="Times New Roman" panose="02020603050405020304" pitchFamily="18" charset="0"/>
              </a:rPr>
              <a:t>Faculty of Science</a:t>
            </a:r>
            <a:endParaRPr lang="en-CA" sz="3600" b="1" dirty="0">
              <a:latin typeface="Times New Roman" panose="02020603050405020304" pitchFamily="18" charset="0"/>
              <a:cs typeface="Times New Roman" panose="02020603050405020304" pitchFamily="18" charset="0"/>
            </a:endParaRPr>
          </a:p>
          <a:p>
            <a:endParaRPr lang="en-CA" sz="3600" b="1" dirty="0" smtClean="0">
              <a:latin typeface="Times New Roman" panose="02020603050405020304" pitchFamily="18" charset="0"/>
              <a:cs typeface="Times New Roman" panose="02020603050405020304" pitchFamily="18" charset="0"/>
            </a:endParaRPr>
          </a:p>
          <a:p>
            <a:endParaRPr lang="en-CA" sz="3600" b="1" dirty="0">
              <a:latin typeface="Times New Roman" panose="02020603050405020304" pitchFamily="18" charset="0"/>
              <a:cs typeface="Times New Roman" panose="02020603050405020304" pitchFamily="18" charset="0"/>
            </a:endParaRPr>
          </a:p>
          <a:p>
            <a:endParaRPr lang="en-CA" sz="3600" b="1" dirty="0">
              <a:latin typeface="Times New Roman" panose="02020603050405020304" pitchFamily="18" charset="0"/>
              <a:cs typeface="Times New Roman" panose="02020603050405020304" pitchFamily="18" charset="0"/>
            </a:endParaRPr>
          </a:p>
          <a:p>
            <a:r>
              <a:rPr lang="en-CA" sz="3600" b="1" dirty="0" smtClean="0">
                <a:latin typeface="Times New Roman" panose="02020603050405020304" pitchFamily="18" charset="0"/>
                <a:cs typeface="Times New Roman" panose="02020603050405020304" pitchFamily="18" charset="0"/>
              </a:rPr>
              <a:t>CAP Congress</a:t>
            </a:r>
            <a:r>
              <a:rPr lang="en-CA" sz="3600" b="1" dirty="0">
                <a:latin typeface="Times New Roman" panose="02020603050405020304" pitchFamily="18" charset="0"/>
                <a:cs typeface="Times New Roman" panose="02020603050405020304" pitchFamily="18" charset="0"/>
              </a:rPr>
              <a:t>, June </a:t>
            </a:r>
            <a:r>
              <a:rPr lang="en-CA" sz="3600" b="1" dirty="0" smtClean="0">
                <a:latin typeface="Times New Roman" panose="02020603050405020304" pitchFamily="18" charset="0"/>
                <a:cs typeface="Times New Roman" panose="02020603050405020304" pitchFamily="18" charset="0"/>
              </a:rPr>
              <a:t>11-15, </a:t>
            </a:r>
            <a:r>
              <a:rPr lang="en-CA" sz="3600" b="1" dirty="0">
                <a:latin typeface="Times New Roman" panose="02020603050405020304" pitchFamily="18" charset="0"/>
                <a:cs typeface="Times New Roman" panose="02020603050405020304" pitchFamily="18" charset="0"/>
              </a:rPr>
              <a:t>2018, Halifax, </a:t>
            </a:r>
            <a:r>
              <a:rPr lang="en-CA" sz="3600" b="1" dirty="0" smtClean="0">
                <a:latin typeface="Times New Roman" panose="02020603050405020304" pitchFamily="18" charset="0"/>
                <a:cs typeface="Times New Roman" panose="02020603050405020304" pitchFamily="18" charset="0"/>
              </a:rPr>
              <a:t>NS</a:t>
            </a:r>
          </a:p>
        </p:txBody>
      </p:sp>
      <p:sp>
        <p:nvSpPr>
          <p:cNvPr id="8" name="Slide Number Placeholder 7"/>
          <p:cNvSpPr>
            <a:spLocks noGrp="1"/>
          </p:cNvSpPr>
          <p:nvPr>
            <p:ph type="sldNum" sz="quarter" idx="12"/>
          </p:nvPr>
        </p:nvSpPr>
        <p:spPr/>
        <p:txBody>
          <a:bodyPr/>
          <a:lstStyle/>
          <a:p>
            <a:fld id="{0F982F56-FE9B-4BB0-8724-61931531BEA8}" type="slidenum">
              <a:rPr lang="en-CA" smtClean="0"/>
              <a:t>1</a:t>
            </a:fld>
            <a:endParaRPr lang="en-CA"/>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1543" y="4129086"/>
            <a:ext cx="3476625" cy="54292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8876" y="5297997"/>
            <a:ext cx="1155556" cy="1155556"/>
          </a:xfrm>
          <a:prstGeom prst="rect">
            <a:avLst/>
          </a:prstGeom>
        </p:spPr>
      </p:pic>
    </p:spTree>
    <p:extLst>
      <p:ext uri="{BB962C8B-B14F-4D97-AF65-F5344CB8AC3E}">
        <p14:creationId xmlns:p14="http://schemas.microsoft.com/office/powerpoint/2010/main" val="7159584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                           </a:t>
            </a:r>
            <a:r>
              <a:rPr lang="en-CA" b="1" dirty="0" smtClean="0">
                <a:latin typeface="Times New Roman" panose="02020603050405020304" pitchFamily="18" charset="0"/>
                <a:cs typeface="Times New Roman" panose="02020603050405020304" pitchFamily="18" charset="0"/>
              </a:rPr>
              <a:t>Kinematics</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dirty="0" smtClean="0"/>
          </a:p>
          <a:p>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is known that the novice students have difficulty differentiating between velocity and acceleration.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is common for the novice students to assume that in any motion the acceleration is constant.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Students struggle </a:t>
            </a:r>
            <a:r>
              <a:rPr lang="en-US" dirty="0">
                <a:latin typeface="Times New Roman" panose="02020603050405020304" pitchFamily="18" charset="0"/>
                <a:cs typeface="Times New Roman" panose="02020603050405020304" pitchFamily="18" charset="0"/>
              </a:rPr>
              <a:t>with the visualization of motion which manifests itself in the inability to construct the graphs of motion. </a:t>
            </a:r>
            <a:endParaRPr lang="en-CA" sz="3600" i="1" dirty="0">
              <a:latin typeface="Times New Roman" panose="02020603050405020304" pitchFamily="18" charset="0"/>
              <a:cs typeface="Times New Roman" panose="02020603050405020304" pitchFamily="18" charset="0"/>
            </a:endParaRPr>
          </a:p>
          <a:p>
            <a:endParaRPr lang="en-CA"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p:txBody>
          <a:bodyPr/>
          <a:lstStyle/>
          <a:p>
            <a:r>
              <a:rPr lang="en-US" smtClean="0"/>
              <a:t>Ryerson Conference, May 18, 2017</a:t>
            </a:r>
            <a:endParaRPr lang="en-CA"/>
          </a:p>
        </p:txBody>
      </p:sp>
      <p:sp>
        <p:nvSpPr>
          <p:cNvPr id="5" name="Slide Number Placeholder 4"/>
          <p:cNvSpPr>
            <a:spLocks noGrp="1"/>
          </p:cNvSpPr>
          <p:nvPr>
            <p:ph type="sldNum" sz="quarter" idx="12"/>
          </p:nvPr>
        </p:nvSpPr>
        <p:spPr/>
        <p:txBody>
          <a:bodyPr/>
          <a:lstStyle/>
          <a:p>
            <a:fld id="{0F982F56-FE9B-4BB0-8724-61931531BEA8}" type="slidenum">
              <a:rPr lang="en-CA" smtClean="0"/>
              <a:t>10</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829181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     </a:t>
            </a:r>
            <a:r>
              <a:rPr lang="en-GB" b="1" dirty="0" smtClean="0">
                <a:latin typeface="Times New Roman" panose="02020603050405020304" pitchFamily="18" charset="0"/>
                <a:cs typeface="Times New Roman" panose="02020603050405020304" pitchFamily="18" charset="0"/>
              </a:rPr>
              <a:t>Simple </a:t>
            </a:r>
            <a:r>
              <a:rPr lang="en-GB" b="1" dirty="0">
                <a:latin typeface="Times New Roman" panose="02020603050405020304" pitchFamily="18" charset="0"/>
                <a:cs typeface="Times New Roman" panose="02020603050405020304" pitchFamily="18" charset="0"/>
              </a:rPr>
              <a:t>Harmonic Motion (</a:t>
            </a:r>
            <a:r>
              <a:rPr lang="en-GB" b="1" dirty="0" smtClean="0">
                <a:latin typeface="Times New Roman" panose="02020603050405020304" pitchFamily="18" charset="0"/>
                <a:cs typeface="Times New Roman" panose="02020603050405020304" pitchFamily="18" charset="0"/>
              </a:rPr>
              <a:t>Oscillations)</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GB" sz="3200" dirty="0" smtClean="0">
                <a:latin typeface="Times New Roman" panose="02020603050405020304" pitchFamily="18" charset="0"/>
                <a:cs typeface="Times New Roman" panose="02020603050405020304" pitchFamily="18" charset="0"/>
              </a:rPr>
              <a:t>Oscillatory </a:t>
            </a:r>
            <a:r>
              <a:rPr lang="en-GB" sz="3200" dirty="0">
                <a:latin typeface="Times New Roman" panose="02020603050405020304" pitchFamily="18" charset="0"/>
                <a:cs typeface="Times New Roman" panose="02020603050405020304" pitchFamily="18" charset="0"/>
              </a:rPr>
              <a:t>motion is another topic the students have difficulty </a:t>
            </a:r>
            <a:r>
              <a:rPr lang="en-GB" sz="3200" dirty="0" smtClean="0">
                <a:latin typeface="Times New Roman" panose="02020603050405020304" pitchFamily="18" charset="0"/>
                <a:cs typeface="Times New Roman" panose="02020603050405020304" pitchFamily="18" charset="0"/>
              </a:rPr>
              <a:t>grasping</a:t>
            </a:r>
            <a:endParaRPr lang="en-GB" sz="3200" dirty="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 </a:t>
            </a:r>
            <a:r>
              <a:rPr lang="en-GB" sz="3200" dirty="0">
                <a:latin typeface="Times New Roman" panose="02020603050405020304" pitchFamily="18" charset="0"/>
                <a:cs typeface="Times New Roman" panose="02020603050405020304" pitchFamily="18" charset="0"/>
              </a:rPr>
              <a:t>T</a:t>
            </a:r>
            <a:r>
              <a:rPr lang="en-GB" sz="3200" dirty="0" smtClean="0">
                <a:latin typeface="Times New Roman" panose="02020603050405020304" pitchFamily="18" charset="0"/>
                <a:cs typeface="Times New Roman" panose="02020603050405020304" pitchFamily="18" charset="0"/>
              </a:rPr>
              <a:t>he </a:t>
            </a:r>
            <a:r>
              <a:rPr lang="en-GB" sz="3200" dirty="0">
                <a:latin typeface="Times New Roman" panose="02020603050405020304" pitchFamily="18" charset="0"/>
                <a:cs typeface="Times New Roman" panose="02020603050405020304" pitchFamily="18" charset="0"/>
              </a:rPr>
              <a:t>most difficult aspect being the concept of phase in oscillations.</a:t>
            </a:r>
            <a:endParaRPr lang="en-CA" sz="3200" dirty="0">
              <a:latin typeface="Times New Roman" panose="02020603050405020304" pitchFamily="18" charset="0"/>
              <a:cs typeface="Times New Roman" panose="02020603050405020304" pitchFamily="18" charset="0"/>
            </a:endParaRPr>
          </a:p>
          <a:p>
            <a:pPr marL="0" indent="0">
              <a:buNone/>
            </a:pPr>
            <a:endParaRPr lang="en-CA" sz="32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11</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
        <p:nvSpPr>
          <p:cNvPr id="7" name="Footer Placeholder 3"/>
          <p:cNvSpPr>
            <a:spLocks noGrp="1"/>
          </p:cNvSpPr>
          <p:nvPr>
            <p:ph type="ftr" sz="quarter" idx="11"/>
          </p:nvPr>
        </p:nvSpPr>
        <p:spPr>
          <a:xfrm>
            <a:off x="2951345" y="6165784"/>
            <a:ext cx="3918438" cy="144830"/>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p:txBody>
      </p:sp>
    </p:spTree>
    <p:extLst>
      <p:ext uri="{BB962C8B-B14F-4D97-AF65-F5344CB8AC3E}">
        <p14:creationId xmlns:p14="http://schemas.microsoft.com/office/powerpoint/2010/main" val="15140378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2" algn="l" rtl="0">
              <a:lnSpc>
                <a:spcPct val="90000"/>
              </a:lnSpc>
              <a:spcBef>
                <a:spcPct val="0"/>
              </a:spcBef>
            </a:pPr>
            <a:r>
              <a:rPr lang="en-GB" sz="2800" b="1" dirty="0" smtClean="0"/>
              <a:t>                           </a:t>
            </a:r>
            <a:r>
              <a:rPr lang="en-GB" sz="4000" b="1" dirty="0" smtClean="0">
                <a:latin typeface="Times New Roman" panose="02020603050405020304" pitchFamily="18" charset="0"/>
                <a:cs typeface="Times New Roman" panose="02020603050405020304" pitchFamily="18" charset="0"/>
              </a:rPr>
              <a:t>One-Dimensional Waves  </a:t>
            </a:r>
            <a:r>
              <a:rPr lang="en-CA" sz="4000" b="1" i="1" dirty="0" smtClean="0">
                <a:latin typeface="Times New Roman" panose="02020603050405020304" pitchFamily="18" charset="0"/>
                <a:cs typeface="Times New Roman" panose="02020603050405020304" pitchFamily="18" charset="0"/>
              </a:rPr>
              <a:t/>
            </a:r>
            <a:br>
              <a:rPr lang="en-CA" sz="4000" b="1" i="1" dirty="0" smtClean="0">
                <a:latin typeface="Times New Roman" panose="02020603050405020304" pitchFamily="18" charset="0"/>
                <a:cs typeface="Times New Roman" panose="02020603050405020304" pitchFamily="18" charset="0"/>
              </a:rPr>
            </a:br>
            <a:endParaRPr lang="en-CA"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GB" sz="3200" dirty="0" smtClean="0">
                <a:latin typeface="Times New Roman" panose="02020603050405020304" pitchFamily="18" charset="0"/>
                <a:cs typeface="Times New Roman" panose="02020603050405020304" pitchFamily="18" charset="0"/>
              </a:rPr>
              <a:t>The </a:t>
            </a:r>
            <a:r>
              <a:rPr lang="en-GB" sz="3200" dirty="0">
                <a:latin typeface="Times New Roman" panose="02020603050405020304" pitchFamily="18" charset="0"/>
                <a:cs typeface="Times New Roman" panose="02020603050405020304" pitchFamily="18" charset="0"/>
              </a:rPr>
              <a:t>spatial/temporal nature of waves makes this topic even more challenging than oscillations. </a:t>
            </a:r>
            <a:endParaRPr lang="en-GB" sz="3200" dirty="0" smtClean="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In </a:t>
            </a:r>
            <a:r>
              <a:rPr lang="en-GB" sz="3200" dirty="0">
                <a:latin typeface="Times New Roman" panose="02020603050405020304" pitchFamily="18" charset="0"/>
                <a:cs typeface="Times New Roman" panose="02020603050405020304" pitchFamily="18" charset="0"/>
              </a:rPr>
              <a:t>addition to dealing with phase, the students need to distinguish between different representations of wave motion. </a:t>
            </a:r>
            <a:endParaRPr lang="en-GB" sz="3200" dirty="0" smtClean="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Many </a:t>
            </a:r>
            <a:r>
              <a:rPr lang="en-GB" sz="3200" dirty="0">
                <a:latin typeface="Times New Roman" panose="02020603050405020304" pitchFamily="18" charset="0"/>
                <a:cs typeface="Times New Roman" panose="02020603050405020304" pitchFamily="18" charset="0"/>
              </a:rPr>
              <a:t>students have difficulty distinguishing between the oscillation of a particle at a certain location and the progression of the wave as it moves in space.</a:t>
            </a:r>
            <a:endParaRPr lang="en-CA" sz="3200" dirty="0">
              <a:latin typeface="Times New Roman" panose="02020603050405020304" pitchFamily="18" charset="0"/>
              <a:cs typeface="Times New Roman" panose="02020603050405020304" pitchFamily="18" charset="0"/>
            </a:endParaRPr>
          </a:p>
          <a:p>
            <a:endParaRPr lang="en-CA" dirty="0"/>
          </a:p>
        </p:txBody>
      </p:sp>
      <p:sp>
        <p:nvSpPr>
          <p:cNvPr id="5" name="Slide Number Placeholder 4"/>
          <p:cNvSpPr>
            <a:spLocks noGrp="1"/>
          </p:cNvSpPr>
          <p:nvPr>
            <p:ph type="sldNum" sz="quarter" idx="12"/>
          </p:nvPr>
        </p:nvSpPr>
        <p:spPr/>
        <p:txBody>
          <a:bodyPr/>
          <a:lstStyle/>
          <a:p>
            <a:fld id="{0F982F56-FE9B-4BB0-8724-61931531BEA8}" type="slidenum">
              <a:rPr lang="en-CA" smtClean="0"/>
              <a:t>12</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40404712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                          </a:t>
            </a:r>
            <a:r>
              <a:rPr lang="en-GB" b="1" dirty="0" smtClean="0">
                <a:latin typeface="Times New Roman" panose="02020603050405020304" pitchFamily="18" charset="0"/>
                <a:cs typeface="Times New Roman" panose="02020603050405020304" pitchFamily="18" charset="0"/>
              </a:rPr>
              <a:t>Magnetism</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GB" sz="3200" dirty="0" smtClean="0">
                <a:latin typeface="Times New Roman" panose="02020603050405020304" pitchFamily="18" charset="0"/>
                <a:cs typeface="Times New Roman" panose="02020603050405020304" pitchFamily="18" charset="0"/>
              </a:rPr>
              <a:t>Well-documented difficulties with magnetism tend </a:t>
            </a:r>
            <a:r>
              <a:rPr lang="en-GB" sz="3200" dirty="0">
                <a:latin typeface="Times New Roman" panose="02020603050405020304" pitchFamily="18" charset="0"/>
                <a:cs typeface="Times New Roman" panose="02020603050405020304" pitchFamily="18" charset="0"/>
              </a:rPr>
              <a:t>to persist well beyond the courses at the introductory level. </a:t>
            </a:r>
            <a:endParaRPr lang="en-GB" sz="3200" dirty="0" smtClean="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The </a:t>
            </a:r>
            <a:r>
              <a:rPr lang="en-GB" sz="3200" dirty="0">
                <a:latin typeface="Times New Roman" panose="02020603050405020304" pitchFamily="18" charset="0"/>
                <a:cs typeface="Times New Roman" panose="02020603050405020304" pitchFamily="18" charset="0"/>
              </a:rPr>
              <a:t>three-dimensional nature of the magnetic force makes visualization more difficult </a:t>
            </a:r>
            <a:endParaRPr lang="en-GB" sz="3200" dirty="0" smtClean="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The students struggle with </a:t>
            </a:r>
            <a:r>
              <a:rPr lang="en-GB" sz="3200" dirty="0">
                <a:latin typeface="Times New Roman" panose="02020603050405020304" pitchFamily="18" charset="0"/>
                <a:cs typeface="Times New Roman" panose="02020603050405020304" pitchFamily="18" charset="0"/>
              </a:rPr>
              <a:t>proper use of vector analysis, in particular the cross product. </a:t>
            </a:r>
            <a:endParaRPr lang="en-CA" sz="3200" dirty="0">
              <a:latin typeface="Times New Roman" panose="02020603050405020304" pitchFamily="18" charset="0"/>
              <a:cs typeface="Times New Roman" panose="02020603050405020304" pitchFamily="18" charset="0"/>
            </a:endParaRPr>
          </a:p>
          <a:p>
            <a:endParaRPr lang="en-CA" sz="32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13</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4070497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2" algn="l" rtl="0">
              <a:lnSpc>
                <a:spcPct val="90000"/>
              </a:lnSpc>
              <a:spcBef>
                <a:spcPct val="0"/>
              </a:spcBef>
            </a:pPr>
            <a:r>
              <a:rPr lang="en-GB" sz="4400" b="1" dirty="0" smtClean="0"/>
              <a:t>                   </a:t>
            </a:r>
            <a:r>
              <a:rPr lang="en-GB" sz="4400" b="1" dirty="0" smtClean="0">
                <a:latin typeface="Times New Roman" panose="02020603050405020304" pitchFamily="18" charset="0"/>
                <a:cs typeface="Times New Roman" panose="02020603050405020304" pitchFamily="18" charset="0"/>
              </a:rPr>
              <a:t>Math Review</a:t>
            </a:r>
            <a:r>
              <a:rPr lang="en-CA" sz="3200" b="1" dirty="0" smtClean="0">
                <a:latin typeface="Times New Roman" panose="02020603050405020304" pitchFamily="18" charset="0"/>
                <a:cs typeface="Times New Roman" panose="02020603050405020304" pitchFamily="18" charset="0"/>
              </a:rPr>
              <a:t/>
            </a:r>
            <a:br>
              <a:rPr lang="en-CA" sz="3200" b="1" dirty="0" smtClean="0">
                <a:latin typeface="Times New Roman" panose="02020603050405020304" pitchFamily="18" charset="0"/>
                <a:cs typeface="Times New Roman" panose="02020603050405020304" pitchFamily="18" charset="0"/>
              </a:rPr>
            </a:br>
            <a:endParaRPr lang="en-CA" sz="32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GB" sz="3200" dirty="0" smtClean="0">
                <a:latin typeface="Times New Roman" panose="02020603050405020304" pitchFamily="18" charset="0"/>
                <a:cs typeface="Times New Roman" panose="02020603050405020304" pitchFamily="18" charset="0"/>
              </a:rPr>
              <a:t>In </a:t>
            </a:r>
            <a:r>
              <a:rPr lang="en-GB" sz="3200" dirty="0">
                <a:latin typeface="Times New Roman" panose="02020603050405020304" pitchFamily="18" charset="0"/>
                <a:cs typeface="Times New Roman" panose="02020603050405020304" pitchFamily="18" charset="0"/>
              </a:rPr>
              <a:t>addition to physics content, a tutorial with a review of the mathematics concepts needed for the introductory physics courses was also created. </a:t>
            </a:r>
            <a:endParaRPr lang="en-GB" sz="3200" dirty="0" smtClean="0">
              <a:latin typeface="Times New Roman" panose="02020603050405020304" pitchFamily="18" charset="0"/>
              <a:cs typeface="Times New Roman" panose="02020603050405020304" pitchFamily="18" charset="0"/>
            </a:endParaRPr>
          </a:p>
          <a:p>
            <a:r>
              <a:rPr lang="en-GB" sz="3200" dirty="0" smtClean="0">
                <a:latin typeface="Times New Roman" panose="02020603050405020304" pitchFamily="18" charset="0"/>
                <a:cs typeface="Times New Roman" panose="02020603050405020304" pitchFamily="18" charset="0"/>
              </a:rPr>
              <a:t>The </a:t>
            </a:r>
            <a:r>
              <a:rPr lang="en-GB" sz="3200" dirty="0">
                <a:latin typeface="Times New Roman" panose="02020603050405020304" pitchFamily="18" charset="0"/>
                <a:cs typeface="Times New Roman" panose="02020603050405020304" pitchFamily="18" charset="0"/>
              </a:rPr>
              <a:t>students enter university with math skills that vary </a:t>
            </a:r>
            <a:r>
              <a:rPr lang="en-GB" sz="3200" dirty="0" smtClean="0">
                <a:latin typeface="Times New Roman" panose="02020603050405020304" pitchFamily="18" charset="0"/>
                <a:cs typeface="Times New Roman" panose="02020603050405020304" pitchFamily="18" charset="0"/>
              </a:rPr>
              <a:t>dramatically</a:t>
            </a:r>
          </a:p>
          <a:p>
            <a:r>
              <a:rPr lang="en-GB" sz="3200" dirty="0" smtClean="0">
                <a:latin typeface="Times New Roman" panose="02020603050405020304" pitchFamily="18" charset="0"/>
                <a:cs typeface="Times New Roman" panose="02020603050405020304" pitchFamily="18" charset="0"/>
              </a:rPr>
              <a:t>vectors </a:t>
            </a:r>
            <a:r>
              <a:rPr lang="en-GB" sz="3200" dirty="0">
                <a:latin typeface="Times New Roman" panose="02020603050405020304" pitchFamily="18" charset="0"/>
                <a:cs typeface="Times New Roman" panose="02020603050405020304" pitchFamily="18" charset="0"/>
              </a:rPr>
              <a:t>and trigonometry which are particularly important for kinematics and magnetism. Students are encouraged to study this video tutorial prior to all the others.</a:t>
            </a:r>
            <a:endParaRPr lang="en-CA" sz="3200" dirty="0">
              <a:latin typeface="Times New Roman" panose="02020603050405020304" pitchFamily="18" charset="0"/>
              <a:cs typeface="Times New Roman" panose="02020603050405020304" pitchFamily="18" charset="0"/>
            </a:endParaRPr>
          </a:p>
          <a:p>
            <a:pPr marL="0" indent="0">
              <a:buNone/>
            </a:pPr>
            <a:endParaRPr lang="en-CA" sz="32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14</a:t>
            </a:fld>
            <a:endParaRPr lang="en-CA"/>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1578559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4820" y="1182459"/>
            <a:ext cx="10830758" cy="954107"/>
          </a:xfrm>
          <a:prstGeom prst="rect">
            <a:avLst/>
          </a:prstGeom>
          <a:noFill/>
        </p:spPr>
        <p:txBody>
          <a:bodyPr wrap="square" rtlCol="0">
            <a:spAutoFit/>
          </a:bodyPr>
          <a:lstStyle/>
          <a:p>
            <a:pPr marL="457200" indent="-4572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a:t>
            </a:r>
            <a:r>
              <a:rPr lang="en-US" sz="2800" dirty="0" smtClean="0">
                <a:latin typeface="Times New Roman" panose="02020603050405020304" pitchFamily="18" charset="0"/>
                <a:cs typeface="Times New Roman" panose="02020603050405020304" pitchFamily="18" charset="0"/>
              </a:rPr>
              <a:t>screen captur</a:t>
            </a:r>
            <a:r>
              <a:rPr lang="en-US" sz="2800" dirty="0" smtClean="0">
                <a:latin typeface="Times New Roman" panose="02020603050405020304" pitchFamily="18" charset="0"/>
                <a:cs typeface="Times New Roman" panose="02020603050405020304" pitchFamily="18" charset="0"/>
              </a:rPr>
              <a:t>e and voice </a:t>
            </a:r>
            <a:r>
              <a:rPr lang="en-US" sz="2800" dirty="0" smtClean="0">
                <a:latin typeface="Times New Roman" panose="02020603050405020304" pitchFamily="18" charset="0"/>
                <a:cs typeface="Times New Roman" panose="02020603050405020304" pitchFamily="18" charset="0"/>
              </a:rPr>
              <a:t>recording </a:t>
            </a:r>
            <a:r>
              <a:rPr lang="en-US" sz="2800" dirty="0" smtClean="0">
                <a:latin typeface="Times New Roman" panose="02020603050405020304" pitchFamily="18" charset="0"/>
                <a:cs typeface="Times New Roman" panose="02020603050405020304" pitchFamily="18" charset="0"/>
              </a:rPr>
              <a:t>was done </a:t>
            </a:r>
            <a:r>
              <a:rPr lang="en-US" sz="2800" dirty="0">
                <a:latin typeface="Times New Roman" panose="02020603050405020304" pitchFamily="18" charset="0"/>
                <a:cs typeface="Times New Roman" panose="02020603050405020304" pitchFamily="18" charset="0"/>
              </a:rPr>
              <a:t>using </a:t>
            </a:r>
            <a:r>
              <a:rPr lang="en-US" sz="2800" dirty="0" smtClean="0">
                <a:latin typeface="Times New Roman" panose="02020603050405020304" pitchFamily="18" charset="0"/>
                <a:cs typeface="Times New Roman" panose="02020603050405020304" pitchFamily="18" charset="0"/>
              </a:rPr>
              <a:t>CAMTASIA. </a:t>
            </a:r>
          </a:p>
          <a:p>
            <a:endParaRPr lang="en-US" sz="2800" dirty="0" smtClean="0">
              <a:latin typeface="Times New Roman" panose="02020603050405020304" pitchFamily="18" charset="0"/>
              <a:cs typeface="Times New Roman" panose="02020603050405020304" pitchFamily="18" charset="0"/>
            </a:endParaRPr>
          </a:p>
        </p:txBody>
      </p:sp>
      <p:sp>
        <p:nvSpPr>
          <p:cNvPr id="3" name="TextBox 2"/>
          <p:cNvSpPr txBox="1"/>
          <p:nvPr/>
        </p:nvSpPr>
        <p:spPr>
          <a:xfrm>
            <a:off x="504820" y="2269918"/>
            <a:ext cx="10574594" cy="1815882"/>
          </a:xfrm>
          <a:prstGeom prst="rect">
            <a:avLst/>
          </a:prstGeom>
          <a:noFill/>
        </p:spPr>
        <p:txBody>
          <a:bodyPr wrap="square" rtlCol="0">
            <a:spAutoFit/>
          </a:bodyPr>
          <a:lstStyle/>
          <a:p>
            <a:pPr marL="457200" indent="-457200">
              <a:buFont typeface="Arial" panose="020B0604020202020204" pitchFamily="34" charset="0"/>
              <a:buChar char="•"/>
            </a:pPr>
            <a:r>
              <a:rPr lang="en-CA" sz="2800" dirty="0">
                <a:latin typeface="Times New Roman" panose="02020603050405020304" pitchFamily="18" charset="0"/>
                <a:cs typeface="Times New Roman" panose="02020603050405020304" pitchFamily="18" charset="0"/>
              </a:rPr>
              <a:t>These videos, </a:t>
            </a:r>
            <a:r>
              <a:rPr lang="en-CA" sz="2800" dirty="0" smtClean="0">
                <a:latin typeface="Times New Roman" panose="02020603050405020304" pitchFamily="18" charset="0"/>
                <a:cs typeface="Times New Roman" panose="02020603050405020304" pitchFamily="18" charset="0"/>
              </a:rPr>
              <a:t>have been made available during the Winter 2017 term via D2L course management system  </a:t>
            </a:r>
            <a:r>
              <a:rPr lang="en-CA" sz="2800" dirty="0">
                <a:latin typeface="Times New Roman" panose="02020603050405020304" pitchFamily="18" charset="0"/>
                <a:cs typeface="Times New Roman" panose="02020603050405020304" pitchFamily="18" charset="0"/>
              </a:rPr>
              <a:t>to students in introductory physics course for Science </a:t>
            </a:r>
            <a:r>
              <a:rPr lang="en-CA" sz="2800" dirty="0" smtClean="0">
                <a:latin typeface="Times New Roman" panose="02020603050405020304" pitchFamily="18" charset="0"/>
                <a:cs typeface="Times New Roman" panose="02020603050405020304" pitchFamily="18" charset="0"/>
              </a:rPr>
              <a:t>programs and through Google Drive </a:t>
            </a:r>
            <a:r>
              <a:rPr lang="en-CA" sz="2800" dirty="0">
                <a:latin typeface="Times New Roman" panose="02020603050405020304" pitchFamily="18" charset="0"/>
                <a:cs typeface="Times New Roman" panose="02020603050405020304" pitchFamily="18" charset="0"/>
              </a:rPr>
              <a:t>for students in introductory physics course for </a:t>
            </a:r>
            <a:r>
              <a:rPr lang="en-CA" sz="2800" dirty="0" smtClean="0">
                <a:latin typeface="Times New Roman" panose="02020603050405020304" pitchFamily="18" charset="0"/>
                <a:cs typeface="Times New Roman" panose="02020603050405020304" pitchFamily="18" charset="0"/>
              </a:rPr>
              <a:t>Engineering programs </a:t>
            </a:r>
            <a:r>
              <a:rPr lang="en-CA" sz="2800" dirty="0">
                <a:latin typeface="Times New Roman" panose="02020603050405020304" pitchFamily="18" charset="0"/>
                <a:cs typeface="Times New Roman" panose="02020603050405020304" pitchFamily="18" charset="0"/>
              </a:rPr>
              <a:t>.</a:t>
            </a:r>
            <a:endParaRPr lang="en-CA" sz="2800" dirty="0" smtClean="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F982F56-FE9B-4BB0-8724-61931531BEA8}" type="slidenum">
              <a:rPr lang="en-CA" smtClean="0"/>
              <a:t>15</a:t>
            </a:fld>
            <a:endParaRPr lang="en-CA"/>
          </a:p>
        </p:txBody>
      </p:sp>
      <p:sp>
        <p:nvSpPr>
          <p:cNvPr id="9" name="Rectangle 8"/>
          <p:cNvSpPr/>
          <p:nvPr/>
        </p:nvSpPr>
        <p:spPr>
          <a:xfrm>
            <a:off x="422031" y="151947"/>
            <a:ext cx="10722321" cy="923330"/>
          </a:xfrm>
          <a:prstGeom prst="rect">
            <a:avLst/>
          </a:prstGeom>
          <a:noFill/>
        </p:spPr>
        <p:txBody>
          <a:bodyPr wrap="square" lIns="91440" tIns="45720" rIns="91440" bIns="45720">
            <a:spAutoFit/>
          </a:bodyPr>
          <a:lstStyle/>
          <a:p>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Video Recording and </a:t>
            </a: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Dissemination</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
        <p:nvSpPr>
          <p:cNvPr id="11" name="Footer Placeholder 3"/>
          <p:cNvSpPr>
            <a:spLocks noGrp="1"/>
          </p:cNvSpPr>
          <p:nvPr>
            <p:ph type="ftr" sz="quarter" idx="11"/>
          </p:nvPr>
        </p:nvSpPr>
        <p:spPr>
          <a:xfrm>
            <a:off x="4056185" y="6311901"/>
            <a:ext cx="4032738" cy="454512"/>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52992" y="6330949"/>
            <a:ext cx="3476625" cy="542925"/>
          </a:xfrm>
          <a:prstGeom prst="rect">
            <a:avLst/>
          </a:prstGeom>
        </p:spPr>
      </p:pic>
    </p:spTree>
    <p:extLst>
      <p:ext uri="{BB962C8B-B14F-4D97-AF65-F5344CB8AC3E}">
        <p14:creationId xmlns:p14="http://schemas.microsoft.com/office/powerpoint/2010/main" val="26173291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80903" y="1307643"/>
            <a:ext cx="10196314" cy="3970318"/>
          </a:xfrm>
          <a:prstGeom prst="rect">
            <a:avLst/>
          </a:prstGeom>
          <a:noFill/>
        </p:spPr>
        <p:txBody>
          <a:bodyPr wrap="square" rtlCol="0">
            <a:spAutoFit/>
          </a:bodyPr>
          <a:lstStyle/>
          <a:p>
            <a:endParaRPr lang="en-CA" sz="2800" dirty="0">
              <a:latin typeface="Times New Roman" panose="02020603050405020304" pitchFamily="18" charset="0"/>
              <a:cs typeface="Times New Roman" panose="02020603050405020304" pitchFamily="18" charset="0"/>
            </a:endParaRPr>
          </a:p>
          <a:p>
            <a:r>
              <a:rPr lang="en-US" sz="2800" i="1" dirty="0">
                <a:latin typeface="Times New Roman" panose="02020603050405020304" pitchFamily="18" charset="0"/>
                <a:cs typeface="Times New Roman" panose="02020603050405020304" pitchFamily="18" charset="0"/>
              </a:rPr>
              <a:t>“The tutorial video idea is a brilliant one. I really appreciate the effort the professors and the faculty puts in to ensure we get the best of our resources, as do other students as well I'm sure. Thank you for making this option as I have been wanting something like this</a:t>
            </a:r>
            <a:r>
              <a:rPr lang="en-US" sz="2800" i="1" dirty="0" smtClean="0">
                <a:latin typeface="Times New Roman" panose="02020603050405020304" pitchFamily="18" charset="0"/>
                <a:cs typeface="Times New Roman" panose="02020603050405020304" pitchFamily="18" charset="0"/>
              </a:rPr>
              <a:t>.” (First year engineering student).</a:t>
            </a:r>
          </a:p>
          <a:p>
            <a:endParaRPr lang="en-US" sz="2800" i="1"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Note that the grant </a:t>
            </a:r>
            <a:r>
              <a:rPr lang="en-US" sz="2800" dirty="0" smtClean="0">
                <a:latin typeface="Times New Roman" panose="02020603050405020304" pitchFamily="18" charset="0"/>
                <a:cs typeface="Times New Roman" panose="02020603050405020304" pitchFamily="18" charset="0"/>
              </a:rPr>
              <a:t>recipients </a:t>
            </a:r>
            <a:r>
              <a:rPr lang="en-US" sz="2800" dirty="0" smtClean="0">
                <a:latin typeface="Times New Roman" panose="02020603050405020304" pitchFamily="18" charset="0"/>
                <a:cs typeface="Times New Roman" panose="02020603050405020304" pitchFamily="18" charset="0"/>
              </a:rPr>
              <a:t> </a:t>
            </a:r>
            <a:r>
              <a:rPr lang="en-US" sz="2800" dirty="0" smtClean="0">
                <a:latin typeface="Times New Roman" panose="02020603050405020304" pitchFamily="18" charset="0"/>
                <a:cs typeface="Times New Roman" panose="02020603050405020304" pitchFamily="18" charset="0"/>
              </a:rPr>
              <a:t>were not teaching either one of the courses to which the videos were made </a:t>
            </a:r>
            <a:r>
              <a:rPr lang="en-US" sz="2800" dirty="0" smtClean="0">
                <a:latin typeface="Times New Roman" panose="02020603050405020304" pitchFamily="18" charset="0"/>
                <a:cs typeface="Times New Roman" panose="02020603050405020304" pitchFamily="18" charset="0"/>
              </a:rPr>
              <a:t>available.</a:t>
            </a:r>
            <a:endParaRPr lang="en-US" sz="2800" dirty="0">
              <a:latin typeface="Times New Roman" panose="02020603050405020304" pitchFamily="18" charset="0"/>
              <a:cs typeface="Times New Roman" panose="02020603050405020304" pitchFamily="18" charset="0"/>
            </a:endParaRPr>
          </a:p>
        </p:txBody>
      </p:sp>
      <p:sp>
        <p:nvSpPr>
          <p:cNvPr id="6" name="Slide Number Placeholder 5"/>
          <p:cNvSpPr>
            <a:spLocks noGrp="1"/>
          </p:cNvSpPr>
          <p:nvPr>
            <p:ph type="sldNum" sz="quarter" idx="12"/>
          </p:nvPr>
        </p:nvSpPr>
        <p:spPr/>
        <p:txBody>
          <a:bodyPr/>
          <a:lstStyle/>
          <a:p>
            <a:fld id="{0F982F56-FE9B-4BB0-8724-61931531BEA8}" type="slidenum">
              <a:rPr lang="en-CA" smtClean="0"/>
              <a:t>16</a:t>
            </a:fld>
            <a:endParaRPr lang="en-CA" dirty="0"/>
          </a:p>
        </p:txBody>
      </p:sp>
      <p:sp>
        <p:nvSpPr>
          <p:cNvPr id="9" name="Rectangle 8"/>
          <p:cNvSpPr/>
          <p:nvPr/>
        </p:nvSpPr>
        <p:spPr>
          <a:xfrm>
            <a:off x="1124488" y="384313"/>
            <a:ext cx="9185701" cy="923330"/>
          </a:xfrm>
          <a:prstGeom prst="rect">
            <a:avLst/>
          </a:prstGeom>
          <a:noFill/>
        </p:spPr>
        <p:txBody>
          <a:bodyPr wrap="square" lIns="91440" tIns="45720" rIns="91440" bIns="45720">
            <a:spAutoFit/>
          </a:bodyPr>
          <a:lstStyle/>
          <a:p>
            <a:pPr algn="ctr"/>
            <a:r>
              <a:rPr lang="en-US" sz="5400" b="1" cap="none" spc="0" dirty="0" err="1"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Stundents</a:t>
            </a: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 Feedback</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2764590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99651" y="1629356"/>
            <a:ext cx="10574594" cy="1384995"/>
          </a:xfrm>
          <a:prstGeom prst="rect">
            <a:avLst/>
          </a:prstGeom>
          <a:noFill/>
        </p:spPr>
        <p:txBody>
          <a:bodyPr wrap="square" rtlCol="0">
            <a:spAutoFit/>
          </a:bodyPr>
          <a:lstStyle/>
          <a:p>
            <a:r>
              <a:rPr lang="en-US" sz="2800" dirty="0" smtClean="0">
                <a:latin typeface="Times New Roman" panose="02020603050405020304" pitchFamily="18" charset="0"/>
                <a:cs typeface="Times New Roman" panose="02020603050405020304" pitchFamily="18" charset="0"/>
              </a:rPr>
              <a:t>A survey to gather the students’ opinions about the videos was prepared and made available to science programs students in D2L and to engineering programs students as a digital document.</a:t>
            </a:r>
            <a:endParaRPr lang="en-CA" sz="28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899651" y="3071668"/>
            <a:ext cx="10077566" cy="954107"/>
          </a:xfrm>
          <a:prstGeom prst="rect">
            <a:avLst/>
          </a:prstGeom>
          <a:noFill/>
        </p:spPr>
        <p:txBody>
          <a:bodyPr wrap="square" rtlCol="0">
            <a:spAutoFit/>
          </a:bodyPr>
          <a:lstStyle/>
          <a:p>
            <a:r>
              <a:rPr lang="en-CA" sz="2800" dirty="0" smtClean="0">
                <a:latin typeface="Times New Roman" panose="02020603050405020304" pitchFamily="18" charset="0"/>
                <a:cs typeface="Times New Roman" panose="02020603050405020304" pitchFamily="18" charset="0"/>
              </a:rPr>
              <a:t>So far a total of twelve students have responded and completed the survey. </a:t>
            </a:r>
          </a:p>
        </p:txBody>
      </p:sp>
      <p:sp>
        <p:nvSpPr>
          <p:cNvPr id="4" name="TextBox 3"/>
          <p:cNvSpPr txBox="1"/>
          <p:nvPr/>
        </p:nvSpPr>
        <p:spPr>
          <a:xfrm>
            <a:off x="821607" y="4634464"/>
            <a:ext cx="10574594" cy="1815882"/>
          </a:xfrm>
          <a:prstGeom prst="rect">
            <a:avLst/>
          </a:prstGeom>
          <a:noFill/>
        </p:spPr>
        <p:txBody>
          <a:bodyPr wrap="square" rtlCol="0">
            <a:spAutoFit/>
          </a:bodyPr>
          <a:lstStyle/>
          <a:p>
            <a:r>
              <a:rPr lang="en-CA" sz="2800" dirty="0" smtClean="0">
                <a:latin typeface="Times New Roman" panose="02020603050405020304" pitchFamily="18" charset="0"/>
                <a:cs typeface="Times New Roman" panose="02020603050405020304" pitchFamily="18" charset="0"/>
              </a:rPr>
              <a:t>Though the number of replies is not large, it is clear from the answers that the impact of the videos was very positive, with students saying that they helped better understand the material and wanting to have videos for more topics.</a:t>
            </a:r>
          </a:p>
        </p:txBody>
      </p:sp>
      <p:sp>
        <p:nvSpPr>
          <p:cNvPr id="6" name="Slide Number Placeholder 5"/>
          <p:cNvSpPr>
            <a:spLocks noGrp="1"/>
          </p:cNvSpPr>
          <p:nvPr>
            <p:ph type="sldNum" sz="quarter" idx="12"/>
          </p:nvPr>
        </p:nvSpPr>
        <p:spPr/>
        <p:txBody>
          <a:bodyPr/>
          <a:lstStyle/>
          <a:p>
            <a:fld id="{0F982F56-FE9B-4BB0-8724-61931531BEA8}" type="slidenum">
              <a:rPr lang="en-CA" smtClean="0"/>
              <a:t>17</a:t>
            </a:fld>
            <a:endParaRPr lang="en-CA"/>
          </a:p>
        </p:txBody>
      </p:sp>
      <p:sp>
        <p:nvSpPr>
          <p:cNvPr id="8" name="Rectangle 7"/>
          <p:cNvSpPr/>
          <p:nvPr/>
        </p:nvSpPr>
        <p:spPr>
          <a:xfrm>
            <a:off x="4035684" y="489178"/>
            <a:ext cx="2450864"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rPr>
              <a:t>SURVEY</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945893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15605"/>
          </a:xfrm>
        </p:spPr>
        <p:txBody>
          <a:bodyPr/>
          <a:lstStyle/>
          <a:p>
            <a:r>
              <a:rPr lang="en-CA" b="1" dirty="0" smtClean="0"/>
              <a:t>                         </a:t>
            </a:r>
            <a:r>
              <a:rPr lang="en-CA" b="1" dirty="0" smtClean="0">
                <a:latin typeface="Times New Roman" panose="02020603050405020304" pitchFamily="18" charset="0"/>
                <a:cs typeface="Times New Roman" panose="02020603050405020304" pitchFamily="18" charset="0"/>
              </a:rPr>
              <a:t>Student Feedback</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80730"/>
            <a:ext cx="10515600" cy="5362113"/>
          </a:xfrm>
        </p:spPr>
        <p:txBody>
          <a:bodyPr>
            <a:normAutofit lnSpcReduction="10000"/>
          </a:bodyPr>
          <a:lstStyle/>
          <a:p>
            <a:pPr marL="0" indent="0">
              <a:buNone/>
            </a:pPr>
            <a:r>
              <a:rPr lang="en-CA" dirty="0" smtClean="0">
                <a:latin typeface="Times New Roman" panose="02020603050405020304" pitchFamily="18" charset="0"/>
                <a:cs typeface="Times New Roman" panose="02020603050405020304" pitchFamily="18" charset="0"/>
              </a:rPr>
              <a:t>The students appreciate:</a:t>
            </a:r>
          </a:p>
          <a:p>
            <a:r>
              <a:rPr lang="en-CA" dirty="0" smtClean="0">
                <a:latin typeface="Times New Roman" panose="02020603050405020304" pitchFamily="18" charset="0"/>
                <a:cs typeface="Times New Roman" panose="02020603050405020304" pitchFamily="18" charset="0"/>
              </a:rPr>
              <a:t>The opportunity to access the tutorials at their convenience</a:t>
            </a:r>
          </a:p>
          <a:p>
            <a:r>
              <a:rPr lang="en-CA" dirty="0" smtClean="0">
                <a:latin typeface="Times New Roman" panose="02020603050405020304" pitchFamily="18" charset="0"/>
                <a:cs typeface="Times New Roman" panose="02020603050405020304" pitchFamily="18" charset="0"/>
              </a:rPr>
              <a:t>The opportunity to progress through the tutorials with their own pace, pause, re-watch</a:t>
            </a:r>
          </a:p>
          <a:p>
            <a:pPr marL="0" indent="0">
              <a:buNone/>
            </a:pPr>
            <a:endParaRPr lang="en-CA" dirty="0" smtClean="0">
              <a:latin typeface="Times New Roman" panose="02020603050405020304" pitchFamily="18" charset="0"/>
              <a:cs typeface="Times New Roman" panose="02020603050405020304" pitchFamily="18" charset="0"/>
            </a:endParaRPr>
          </a:p>
          <a:p>
            <a:pPr marL="0" indent="0">
              <a:buNone/>
            </a:pPr>
            <a:r>
              <a:rPr lang="en-CA" dirty="0" smtClean="0">
                <a:latin typeface="Times New Roman" panose="02020603050405020304" pitchFamily="18" charset="0"/>
                <a:cs typeface="Times New Roman" panose="02020603050405020304" pitchFamily="18" charset="0"/>
              </a:rPr>
              <a:t>The students find that</a:t>
            </a:r>
          </a:p>
          <a:p>
            <a:r>
              <a:rPr lang="en-CA" dirty="0" smtClean="0">
                <a:latin typeface="Times New Roman" panose="02020603050405020304" pitchFamily="18" charset="0"/>
                <a:cs typeface="Times New Roman" panose="02020603050405020304" pitchFamily="18" charset="0"/>
              </a:rPr>
              <a:t>The online tutorials reinforced what students learned in the</a:t>
            </a:r>
          </a:p>
          <a:p>
            <a:pPr marL="0" indent="0">
              <a:buNone/>
            </a:pPr>
            <a:r>
              <a:rPr lang="en-CA" dirty="0" smtClean="0">
                <a:latin typeface="Times New Roman" panose="02020603050405020304" pitchFamily="18" charset="0"/>
                <a:cs typeface="Times New Roman" panose="02020603050405020304" pitchFamily="18" charset="0"/>
              </a:rPr>
              <a:t> lectures and in-class tutorials</a:t>
            </a:r>
          </a:p>
          <a:p>
            <a:r>
              <a:rPr lang="en-CA" dirty="0" smtClean="0">
                <a:latin typeface="Times New Roman" panose="02020603050405020304" pitchFamily="18" charset="0"/>
                <a:cs typeface="Times New Roman" panose="02020603050405020304" pitchFamily="18" charset="0"/>
              </a:rPr>
              <a:t>The online tutorials provided more confidence in problem-solving</a:t>
            </a:r>
          </a:p>
          <a:p>
            <a:r>
              <a:rPr lang="en-CA" dirty="0" smtClean="0">
                <a:latin typeface="Times New Roman" panose="02020603050405020304" pitchFamily="18" charset="0"/>
                <a:cs typeface="Times New Roman" panose="02020603050405020304" pitchFamily="18" charset="0"/>
              </a:rPr>
              <a:t>It was easier to learn form the tutorial than from the textbook</a:t>
            </a:r>
          </a:p>
          <a:p>
            <a:r>
              <a:rPr lang="en-CA" dirty="0" smtClean="0">
                <a:latin typeface="Times New Roman" panose="02020603050405020304" pitchFamily="18" charset="0"/>
                <a:cs typeface="Times New Roman" panose="02020603050405020304" pitchFamily="18" charset="0"/>
              </a:rPr>
              <a:t>The tutorials were easy to follow.</a:t>
            </a:r>
          </a:p>
          <a:p>
            <a:pPr marL="0" indent="0">
              <a:buNone/>
            </a:pPr>
            <a:endParaRPr lang="en-CA" dirty="0" smtClean="0">
              <a:latin typeface="Times New Roman" panose="02020603050405020304" pitchFamily="18" charset="0"/>
              <a:cs typeface="Times New Roman" panose="02020603050405020304" pitchFamily="18" charset="0"/>
            </a:endParaRPr>
          </a:p>
          <a:p>
            <a:pPr marL="0" indent="0">
              <a:buNone/>
            </a:pPr>
            <a:endParaRPr lang="en-CA" dirty="0"/>
          </a:p>
        </p:txBody>
      </p:sp>
      <p:sp>
        <p:nvSpPr>
          <p:cNvPr id="5" name="Slide Number Placeholder 4"/>
          <p:cNvSpPr>
            <a:spLocks noGrp="1"/>
          </p:cNvSpPr>
          <p:nvPr>
            <p:ph type="sldNum" sz="quarter" idx="12"/>
          </p:nvPr>
        </p:nvSpPr>
        <p:spPr/>
        <p:txBody>
          <a:bodyPr/>
          <a:lstStyle/>
          <a:p>
            <a:fld id="{0F982F56-FE9B-4BB0-8724-61931531BEA8}" type="slidenum">
              <a:rPr lang="en-CA" smtClean="0"/>
              <a:t>18</a:t>
            </a:fld>
            <a:endParaRPr lang="en-CA"/>
          </a:p>
        </p:txBody>
      </p:sp>
      <p:sp>
        <p:nvSpPr>
          <p:cNvPr id="6" name="Footer Placeholder 3"/>
          <p:cNvSpPr>
            <a:spLocks noGrp="1"/>
          </p:cNvSpPr>
          <p:nvPr>
            <p:ph type="ftr" sz="quarter" idx="11"/>
          </p:nvPr>
        </p:nvSpPr>
        <p:spPr>
          <a:xfrm>
            <a:off x="4056185" y="6311901"/>
            <a:ext cx="4032738" cy="454512"/>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8371078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                    </a:t>
            </a:r>
            <a:r>
              <a:rPr lang="en-CA" b="1" dirty="0" smtClean="0">
                <a:latin typeface="Times New Roman" panose="02020603050405020304" pitchFamily="18" charset="0"/>
                <a:cs typeface="Times New Roman" panose="02020603050405020304" pitchFamily="18" charset="0"/>
              </a:rPr>
              <a:t>Future Development         </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2028825" y="1825625"/>
            <a:ext cx="8315326" cy="4351338"/>
          </a:xfrm>
        </p:spPr>
        <p:txBody>
          <a:bodyPr>
            <a:normAutofit/>
          </a:bodyPr>
          <a:lstStyle/>
          <a:p>
            <a:r>
              <a:rPr lang="en-CA" sz="4400" dirty="0" smtClean="0">
                <a:latin typeface="Times New Roman" panose="02020603050405020304" pitchFamily="18" charset="0"/>
                <a:cs typeface="Times New Roman" panose="02020603050405020304" pitchFamily="18" charset="0"/>
              </a:rPr>
              <a:t>We plan to create </a:t>
            </a:r>
            <a:r>
              <a:rPr lang="en-CA" sz="4400" smtClean="0">
                <a:latin typeface="Times New Roman" panose="02020603050405020304" pitchFamily="18" charset="0"/>
                <a:cs typeface="Times New Roman" panose="02020603050405020304" pitchFamily="18" charset="0"/>
              </a:rPr>
              <a:t>more tutorials</a:t>
            </a:r>
          </a:p>
          <a:p>
            <a:pPr marL="0" indent="0">
              <a:buNone/>
            </a:pPr>
            <a:endParaRPr lang="en-CA" sz="4400" dirty="0" smtClean="0">
              <a:latin typeface="Times New Roman" panose="02020603050405020304" pitchFamily="18" charset="0"/>
              <a:cs typeface="Times New Roman" panose="02020603050405020304" pitchFamily="18" charset="0"/>
            </a:endParaRPr>
          </a:p>
          <a:p>
            <a:r>
              <a:rPr lang="en-CA" sz="4400" dirty="0" smtClean="0">
                <a:latin typeface="Times New Roman" panose="02020603050405020304" pitchFamily="18" charset="0"/>
                <a:cs typeface="Times New Roman" panose="02020603050405020304" pitchFamily="18" charset="0"/>
              </a:rPr>
              <a:t>We would like to incorporate a self-assessment part (built-in quizzes) in the new tutorials.</a:t>
            </a:r>
            <a:endParaRPr lang="en-CA" sz="4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19</a:t>
            </a:fld>
            <a:endParaRPr lang="en-CA"/>
          </a:p>
        </p:txBody>
      </p:sp>
      <p:sp>
        <p:nvSpPr>
          <p:cNvPr id="6" name="Footer Placeholder 3"/>
          <p:cNvSpPr>
            <a:spLocks noGrp="1"/>
          </p:cNvSpPr>
          <p:nvPr>
            <p:ph type="ftr" sz="quarter" idx="11"/>
          </p:nvPr>
        </p:nvSpPr>
        <p:spPr>
          <a:xfrm>
            <a:off x="4056185" y="6311901"/>
            <a:ext cx="4032738" cy="454512"/>
          </a:xfrm>
        </p:spPr>
        <p:txBody>
          <a:bodyPr/>
          <a:lstStyle/>
          <a:p>
            <a:r>
              <a:rPr lang="en-US" dirty="0"/>
              <a:t>ICERI 2017</a:t>
            </a:r>
            <a:endParaRPr lang="en-CA" dirty="0"/>
          </a:p>
          <a:p>
            <a:endParaRPr lang="en-CA" dirty="0"/>
          </a:p>
        </p:txBody>
      </p:sp>
    </p:spTree>
    <p:extLst>
      <p:ext uri="{BB962C8B-B14F-4D97-AF65-F5344CB8AC3E}">
        <p14:creationId xmlns:p14="http://schemas.microsoft.com/office/powerpoint/2010/main" val="1487316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827419"/>
          </a:xfrm>
        </p:spPr>
        <p:txBody>
          <a:bodyPr/>
          <a:lstStyle/>
          <a:p>
            <a:pPr algn="ctr"/>
            <a:r>
              <a:rPr lang="en-CA" b="1" dirty="0" smtClean="0">
                <a:latin typeface="Times New Roman" panose="02020603050405020304" pitchFamily="18" charset="0"/>
                <a:cs typeface="Times New Roman" panose="02020603050405020304" pitchFamily="18" charset="0"/>
              </a:rPr>
              <a:t>The Project Motivation</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528549"/>
            <a:ext cx="10515600" cy="4674358"/>
          </a:xfrm>
        </p:spPr>
        <p:txBody>
          <a:bodyPr>
            <a:noAutofit/>
          </a:bodyPr>
          <a:lstStyle/>
          <a:p>
            <a:r>
              <a:rPr lang="en-CA" sz="3200" dirty="0" smtClean="0">
                <a:latin typeface="Times New Roman" panose="02020603050405020304" pitchFamily="18" charset="0"/>
                <a:cs typeface="Times New Roman" panose="02020603050405020304" pitchFamily="18" charset="0"/>
              </a:rPr>
              <a:t>Problem </a:t>
            </a:r>
            <a:r>
              <a:rPr lang="en-CA" sz="3200" dirty="0">
                <a:latin typeface="Times New Roman" panose="02020603050405020304" pitchFamily="18" charset="0"/>
                <a:cs typeface="Times New Roman" panose="02020603050405020304" pitchFamily="18" charset="0"/>
              </a:rPr>
              <a:t>solving is a major stumbling block in physics </a:t>
            </a:r>
            <a:r>
              <a:rPr lang="en-CA" sz="3200" dirty="0" smtClean="0">
                <a:latin typeface="Times New Roman" panose="02020603050405020304" pitchFamily="18" charset="0"/>
                <a:cs typeface="Times New Roman" panose="02020603050405020304" pitchFamily="18" charset="0"/>
              </a:rPr>
              <a:t>courses </a:t>
            </a:r>
            <a:r>
              <a:rPr lang="en-CA" sz="3200" dirty="0">
                <a:latin typeface="Times New Roman" panose="02020603050405020304" pitchFamily="18" charset="0"/>
                <a:cs typeface="Times New Roman" panose="02020603050405020304" pitchFamily="18" charset="0"/>
              </a:rPr>
              <a:t>for first year students in STEM </a:t>
            </a:r>
            <a:r>
              <a:rPr lang="en-CA" sz="3200" dirty="0" smtClean="0">
                <a:latin typeface="Times New Roman" panose="02020603050405020304" pitchFamily="18" charset="0"/>
                <a:cs typeface="Times New Roman" panose="02020603050405020304" pitchFamily="18" charset="0"/>
              </a:rPr>
              <a:t>and life sciences programs</a:t>
            </a:r>
            <a:r>
              <a:rPr lang="en-CA" sz="3200" dirty="0" smtClean="0">
                <a:latin typeface="Times New Roman" panose="02020603050405020304" pitchFamily="18" charset="0"/>
                <a:cs typeface="Times New Roman" panose="02020603050405020304" pitchFamily="18" charset="0"/>
              </a:rPr>
              <a:t>.</a:t>
            </a:r>
          </a:p>
          <a:p>
            <a:r>
              <a:rPr lang="en-CA" sz="3200" dirty="0" smtClean="0">
                <a:latin typeface="Times New Roman" panose="02020603050405020304" pitchFamily="18" charset="0"/>
                <a:cs typeface="Times New Roman" panose="02020603050405020304" pitchFamily="18" charset="0"/>
              </a:rPr>
              <a:t>Between 35% and 40% of students in our Science programs did not take grade 12 physics.</a:t>
            </a:r>
          </a:p>
          <a:p>
            <a:r>
              <a:rPr lang="en-CA" sz="3200" dirty="0" smtClean="0">
                <a:latin typeface="Times New Roman" panose="02020603050405020304" pitchFamily="18" charset="0"/>
                <a:cs typeface="Times New Roman" panose="02020603050405020304" pitchFamily="18" charset="0"/>
              </a:rPr>
              <a:t>Novice students often indicate that they do not know how to approach </a:t>
            </a:r>
            <a:r>
              <a:rPr lang="en-CA" sz="3200" dirty="0" smtClean="0">
                <a:latin typeface="Times New Roman" panose="02020603050405020304" pitchFamily="18" charset="0"/>
                <a:cs typeface="Times New Roman" panose="02020603050405020304" pitchFamily="18" charset="0"/>
              </a:rPr>
              <a:t>problem-solving.</a:t>
            </a:r>
            <a:endParaRPr lang="en-CA" sz="3200" dirty="0" smtClean="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The issues of problem-solving </a:t>
            </a:r>
            <a:r>
              <a:rPr lang="en-US" sz="3200" dirty="0" smtClean="0">
                <a:latin typeface="Times New Roman" panose="02020603050405020304" pitchFamily="18" charset="0"/>
                <a:cs typeface="Times New Roman" panose="02020603050405020304" pitchFamily="18" charset="0"/>
              </a:rPr>
              <a:t>are </a:t>
            </a:r>
            <a:r>
              <a:rPr lang="en-US" sz="3200" dirty="0" smtClean="0">
                <a:latin typeface="Times New Roman" panose="02020603050405020304" pitchFamily="18" charset="0"/>
                <a:cs typeface="Times New Roman" panose="02020603050405020304" pitchFamily="18" charset="0"/>
              </a:rPr>
              <a:t>difficult </a:t>
            </a:r>
            <a:r>
              <a:rPr lang="en-US" sz="3200" dirty="0">
                <a:latin typeface="Times New Roman" panose="02020603050405020304" pitchFamily="18" charset="0"/>
                <a:cs typeface="Times New Roman" panose="02020603050405020304" pitchFamily="18" charset="0"/>
              </a:rPr>
              <a:t>to address in large-enrollment classes </a:t>
            </a:r>
            <a:r>
              <a:rPr lang="en-US" sz="3200" dirty="0" smtClean="0">
                <a:latin typeface="Times New Roman" panose="02020603050405020304" pitchFamily="18" charset="0"/>
                <a:cs typeface="Times New Roman" panose="02020603050405020304" pitchFamily="18" charset="0"/>
              </a:rPr>
              <a:t>which </a:t>
            </a:r>
            <a:r>
              <a:rPr lang="en-US" sz="3200" dirty="0">
                <a:latin typeface="Times New Roman" panose="02020603050405020304" pitchFamily="18" charset="0"/>
                <a:cs typeface="Times New Roman" panose="02020603050405020304" pitchFamily="18" charset="0"/>
              </a:rPr>
              <a:t>are typical in today’s science, engineering and pre-medical programs</a:t>
            </a:r>
            <a:r>
              <a:rPr lang="en-US" sz="3200" dirty="0" smtClean="0">
                <a:latin typeface="Times New Roman" panose="02020603050405020304" pitchFamily="18" charset="0"/>
                <a:cs typeface="Times New Roman" panose="02020603050405020304" pitchFamily="18" charset="0"/>
              </a:rPr>
              <a:t>.</a:t>
            </a:r>
            <a:endParaRPr lang="en-CA" sz="3200" dirty="0">
              <a:latin typeface="Times New Roman" panose="02020603050405020304" pitchFamily="18" charset="0"/>
              <a:cs typeface="Times New Roman" panose="02020603050405020304" pitchFamily="18" charset="0"/>
            </a:endParaRPr>
          </a:p>
        </p:txBody>
      </p:sp>
      <p:sp>
        <p:nvSpPr>
          <p:cNvPr id="4" name="Footer Placeholder 3"/>
          <p:cNvSpPr>
            <a:spLocks noGrp="1"/>
          </p:cNvSpPr>
          <p:nvPr>
            <p:ph type="ftr" sz="quarter" idx="11"/>
          </p:nvPr>
        </p:nvSpPr>
        <p:spPr>
          <a:xfrm>
            <a:off x="4136780" y="6413240"/>
            <a:ext cx="4259873" cy="444759"/>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p:txBody>
      </p:sp>
      <p:sp>
        <p:nvSpPr>
          <p:cNvPr id="5" name="Slide Number Placeholder 4"/>
          <p:cNvSpPr>
            <a:spLocks noGrp="1"/>
          </p:cNvSpPr>
          <p:nvPr>
            <p:ph type="sldNum" sz="quarter" idx="12"/>
          </p:nvPr>
        </p:nvSpPr>
        <p:spPr/>
        <p:txBody>
          <a:bodyPr/>
          <a:lstStyle/>
          <a:p>
            <a:fld id="{0F982F56-FE9B-4BB0-8724-61931531BEA8}" type="slidenum">
              <a:rPr lang="en-CA" smtClean="0"/>
              <a:t>2</a:t>
            </a:fld>
            <a:endParaRPr lang="en-CA"/>
          </a:p>
        </p:txBody>
      </p:sp>
    </p:spTree>
    <p:extLst>
      <p:ext uri="{BB962C8B-B14F-4D97-AF65-F5344CB8AC3E}">
        <p14:creationId xmlns:p14="http://schemas.microsoft.com/office/powerpoint/2010/main" val="378651309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0F982F56-FE9B-4BB0-8724-61931531BEA8}" type="slidenum">
              <a:rPr lang="en-CA" smtClean="0"/>
              <a:t>20</a:t>
            </a:fld>
            <a:endParaRPr lang="en-CA"/>
          </a:p>
        </p:txBody>
      </p:sp>
      <p:sp>
        <p:nvSpPr>
          <p:cNvPr id="6" name="TextBox 5"/>
          <p:cNvSpPr txBox="1"/>
          <p:nvPr/>
        </p:nvSpPr>
        <p:spPr>
          <a:xfrm>
            <a:off x="473765" y="1955144"/>
            <a:ext cx="11227904" cy="3970318"/>
          </a:xfrm>
          <a:prstGeom prst="rect">
            <a:avLst/>
          </a:prstGeom>
          <a:noFill/>
        </p:spPr>
        <p:txBody>
          <a:bodyPr wrap="square" rtlCol="0">
            <a:spAutoFit/>
          </a:bodyPr>
          <a:lstStyle/>
          <a:p>
            <a:r>
              <a:rPr lang="en-CA" sz="2800" dirty="0" smtClean="0">
                <a:latin typeface="Times New Roman" panose="02020603050405020304" pitchFamily="18" charset="0"/>
                <a:cs typeface="Times New Roman" panose="02020603050405020304" pitchFamily="18" charset="0"/>
              </a:rPr>
              <a:t>These</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supplemental online </a:t>
            </a:r>
            <a:r>
              <a:rPr lang="en-US" sz="2800" dirty="0" smtClean="0">
                <a:latin typeface="Times New Roman" panose="02020603050405020304" pitchFamily="18" charset="0"/>
                <a:cs typeface="Times New Roman" panose="02020603050405020304" pitchFamily="18" charset="0"/>
              </a:rPr>
              <a:t>materials</a:t>
            </a:r>
            <a:r>
              <a:rPr lang="en-US" sz="2800" dirty="0" smtClean="0">
                <a:latin typeface="Times New Roman" panose="02020603050405020304" pitchFamily="18" charset="0"/>
                <a:cs typeface="Times New Roman" panose="02020603050405020304" pitchFamily="18" charset="0"/>
              </a:rPr>
              <a:t>, </a:t>
            </a:r>
            <a:r>
              <a:rPr lang="en-US" sz="2800" dirty="0">
                <a:latin typeface="Times New Roman" panose="02020603050405020304" pitchFamily="18" charset="0"/>
                <a:cs typeface="Times New Roman" panose="02020603050405020304" pitchFamily="18" charset="0"/>
              </a:rPr>
              <a:t>which reinforces lecture and tutorial learning, </a:t>
            </a:r>
            <a:r>
              <a:rPr lang="en-US" sz="2800" dirty="0" smtClean="0">
                <a:latin typeface="Times New Roman" panose="02020603050405020304" pitchFamily="18" charset="0"/>
                <a:cs typeface="Times New Roman" panose="02020603050405020304" pitchFamily="18" charset="0"/>
              </a:rPr>
              <a:t>give </a:t>
            </a:r>
            <a:r>
              <a:rPr lang="en-US" sz="2800" dirty="0">
                <a:latin typeface="Times New Roman" panose="02020603050405020304" pitchFamily="18" charset="0"/>
                <a:cs typeface="Times New Roman" panose="02020603050405020304" pitchFamily="18" charset="0"/>
              </a:rPr>
              <a:t>students the opportunity to better understand the fundamental concepts as well as acquire and practice problem solving </a:t>
            </a:r>
            <a:r>
              <a:rPr lang="en-US" sz="2800" dirty="0" smtClean="0">
                <a:latin typeface="Times New Roman" panose="02020603050405020304" pitchFamily="18" charset="0"/>
                <a:cs typeface="Times New Roman" panose="02020603050405020304" pitchFamily="18" charset="0"/>
              </a:rPr>
              <a:t>techniques</a:t>
            </a:r>
            <a:r>
              <a:rPr lang="en-US" sz="2800" dirty="0">
                <a:latin typeface="Times New Roman" panose="02020603050405020304" pitchFamily="18" charset="0"/>
                <a:cs typeface="Times New Roman" panose="02020603050405020304" pitchFamily="18" charset="0"/>
              </a:rPr>
              <a:t>.</a:t>
            </a: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Since Physics is a fundamental course for both Science and Engineering students, we can extrapolate that a </a:t>
            </a:r>
            <a:r>
              <a:rPr lang="en-US" sz="2800" dirty="0">
                <a:latin typeface="Times New Roman" panose="02020603050405020304" pitchFamily="18" charset="0"/>
                <a:cs typeface="Times New Roman" panose="02020603050405020304" pitchFamily="18" charset="0"/>
              </a:rPr>
              <a:t>better preparation in first year Physics courses will have a positive repercussion in the courses that follow. </a:t>
            </a:r>
            <a:endParaRPr lang="en-CA" sz="2800" dirty="0">
              <a:latin typeface="Times New Roman" panose="02020603050405020304" pitchFamily="18" charset="0"/>
              <a:cs typeface="Times New Roman" panose="02020603050405020304" pitchFamily="18" charset="0"/>
            </a:endParaRPr>
          </a:p>
          <a:p>
            <a:r>
              <a:rPr lang="en-US" sz="2800" dirty="0">
                <a:latin typeface="Times New Roman" panose="02020603050405020304" pitchFamily="18" charset="0"/>
                <a:cs typeface="Times New Roman" panose="02020603050405020304" pitchFamily="18" charset="0"/>
              </a:rPr>
              <a:t> </a:t>
            </a:r>
            <a:endParaRPr lang="en-CA" sz="2800" dirty="0">
              <a:latin typeface="Times New Roman" panose="02020603050405020304" pitchFamily="18" charset="0"/>
              <a:cs typeface="Times New Roman" panose="02020603050405020304" pitchFamily="18" charset="0"/>
            </a:endParaRPr>
          </a:p>
          <a:p>
            <a:endParaRPr lang="en-CA" sz="2800" dirty="0">
              <a:latin typeface="Times New Roman" panose="02020603050405020304" pitchFamily="18" charset="0"/>
              <a:cs typeface="Times New Roman" panose="02020603050405020304" pitchFamily="18" charset="0"/>
            </a:endParaRPr>
          </a:p>
        </p:txBody>
      </p:sp>
      <p:sp>
        <p:nvSpPr>
          <p:cNvPr id="7" name="Rectangle 6"/>
          <p:cNvSpPr/>
          <p:nvPr/>
        </p:nvSpPr>
        <p:spPr>
          <a:xfrm>
            <a:off x="3514482" y="489178"/>
            <a:ext cx="3493265" cy="923330"/>
          </a:xfrm>
          <a:prstGeom prst="rect">
            <a:avLst/>
          </a:prstGeom>
          <a:noFill/>
        </p:spPr>
        <p:txBody>
          <a:bodyPr wrap="none" lIns="91440" tIns="45720" rIns="91440" bIns="45720">
            <a:spAutoFit/>
          </a:bodyPr>
          <a:lstStyle/>
          <a:p>
            <a:pPr algn="ctr"/>
            <a:r>
              <a:rPr lang="en-US" sz="5400" b="1" cap="none" spc="0"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Conclusion</a:t>
            </a:r>
            <a:endParaRPr lang="en-US" sz="5400" b="1" cap="none" spc="0"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23106" y="6084887"/>
            <a:ext cx="3476625" cy="542925"/>
          </a:xfrm>
          <a:prstGeom prst="rect">
            <a:avLst/>
          </a:prstGeom>
        </p:spPr>
      </p:pic>
      <p:sp>
        <p:nvSpPr>
          <p:cNvPr id="9" name="Footer Placeholder 3"/>
          <p:cNvSpPr>
            <a:spLocks noGrp="1"/>
          </p:cNvSpPr>
          <p:nvPr>
            <p:ph type="ftr" sz="quarter" idx="11"/>
          </p:nvPr>
        </p:nvSpPr>
        <p:spPr>
          <a:xfrm>
            <a:off x="4056185" y="6311901"/>
            <a:ext cx="4032738" cy="454512"/>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spTree>
    <p:extLst>
      <p:ext uri="{BB962C8B-B14F-4D97-AF65-F5344CB8AC3E}">
        <p14:creationId xmlns:p14="http://schemas.microsoft.com/office/powerpoint/2010/main" val="10181731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7393"/>
            <a:ext cx="10515600" cy="896815"/>
          </a:xfrm>
        </p:spPr>
        <p:txBody>
          <a:bodyPr/>
          <a:lstStyle/>
          <a:p>
            <a:r>
              <a:rPr lang="en-CA" b="1" dirty="0" smtClean="0"/>
              <a:t>              </a:t>
            </a:r>
            <a:r>
              <a:rPr lang="en-CA" b="1" dirty="0" smtClean="0">
                <a:latin typeface="Times New Roman" panose="02020603050405020304" pitchFamily="18" charset="0"/>
                <a:cs typeface="Times New Roman" panose="02020603050405020304" pitchFamily="18" charset="0"/>
              </a:rPr>
              <a:t>The Project  Motivation</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134208"/>
            <a:ext cx="10515600" cy="5315803"/>
          </a:xfrm>
        </p:spPr>
        <p:txBody>
          <a:bodyPr>
            <a:normAutofit fontScale="25000" lnSpcReduction="20000"/>
          </a:bodyPr>
          <a:lstStyle/>
          <a:p>
            <a:r>
              <a:rPr lang="en-US" sz="12800" dirty="0">
                <a:latin typeface="Times New Roman" panose="02020603050405020304" pitchFamily="18" charset="0"/>
                <a:cs typeface="Times New Roman" panose="02020603050405020304" pitchFamily="18" charset="0"/>
              </a:rPr>
              <a:t>A research project on the effectiveness of the active learning strategies in large-enrollment courses commissioned by Higher Education Quality Council of Ontario (HEQCO) was conducted by Ryerson faculty members in </a:t>
            </a:r>
            <a:r>
              <a:rPr lang="en-US" sz="12800" dirty="0" smtClean="0">
                <a:latin typeface="Times New Roman" panose="02020603050405020304" pitchFamily="18" charset="0"/>
                <a:cs typeface="Times New Roman" panose="02020603050405020304" pitchFamily="18" charset="0"/>
              </a:rPr>
              <a:t>2012-2013.</a:t>
            </a:r>
          </a:p>
          <a:p>
            <a:r>
              <a:rPr lang="en-US" sz="12800" dirty="0" smtClean="0">
                <a:latin typeface="Times New Roman" panose="02020603050405020304" pitchFamily="18" charset="0"/>
                <a:cs typeface="Times New Roman" panose="02020603050405020304" pitchFamily="18" charset="0"/>
              </a:rPr>
              <a:t> The project </a:t>
            </a:r>
            <a:r>
              <a:rPr lang="en-US" sz="12800" dirty="0">
                <a:latin typeface="Times New Roman" panose="02020603050405020304" pitchFamily="18" charset="0"/>
                <a:cs typeface="Times New Roman" panose="02020603050405020304" pitchFamily="18" charset="0"/>
              </a:rPr>
              <a:t>involved the students in a large-enrollment (400+) first year introductory physics class for science </a:t>
            </a:r>
            <a:r>
              <a:rPr lang="en-US" sz="12800" dirty="0" smtClean="0">
                <a:latin typeface="Times New Roman" panose="02020603050405020304" pitchFamily="18" charset="0"/>
                <a:cs typeface="Times New Roman" panose="02020603050405020304" pitchFamily="18" charset="0"/>
              </a:rPr>
              <a:t>programs.</a:t>
            </a:r>
          </a:p>
          <a:p>
            <a:r>
              <a:rPr lang="en-US" sz="12800" dirty="0" smtClean="0">
                <a:latin typeface="Times New Roman" panose="02020603050405020304" pitchFamily="18" charset="0"/>
                <a:cs typeface="Times New Roman" panose="02020603050405020304" pitchFamily="18" charset="0"/>
              </a:rPr>
              <a:t>The </a:t>
            </a:r>
            <a:r>
              <a:rPr lang="en-US" sz="12800" dirty="0">
                <a:latin typeface="Times New Roman" panose="02020603050405020304" pitchFamily="18" charset="0"/>
                <a:cs typeface="Times New Roman" panose="02020603050405020304" pitchFamily="18" charset="0"/>
              </a:rPr>
              <a:t>study examined how the active engagement strategies such </a:t>
            </a:r>
            <a:r>
              <a:rPr lang="en-US" sz="12800" dirty="0" smtClean="0">
                <a:latin typeface="Times New Roman" panose="02020603050405020304" pitchFamily="18" charset="0"/>
                <a:cs typeface="Times New Roman" panose="02020603050405020304" pitchFamily="18" charset="0"/>
              </a:rPr>
              <a:t>as </a:t>
            </a:r>
            <a:r>
              <a:rPr lang="en-US" sz="12800" dirty="0">
                <a:latin typeface="Times New Roman" panose="02020603050405020304" pitchFamily="18" charset="0"/>
                <a:cs typeface="Times New Roman" panose="02020603050405020304" pitchFamily="18" charset="0"/>
              </a:rPr>
              <a:t>Peer </a:t>
            </a:r>
            <a:r>
              <a:rPr lang="en-US" sz="12800" dirty="0" smtClean="0">
                <a:latin typeface="Times New Roman" panose="02020603050405020304" pitchFamily="18" charset="0"/>
                <a:cs typeface="Times New Roman" panose="02020603050405020304" pitchFamily="18" charset="0"/>
              </a:rPr>
              <a:t>Instructions, </a:t>
            </a:r>
            <a:r>
              <a:rPr lang="en-US" sz="12800" dirty="0">
                <a:latin typeface="Times New Roman" panose="02020603050405020304" pitchFamily="18" charset="0"/>
                <a:cs typeface="Times New Roman" panose="02020603050405020304" pitchFamily="18" charset="0"/>
              </a:rPr>
              <a:t>online self-tutoring/homework and laboratory component of the course influenced students learning. </a:t>
            </a:r>
            <a:endParaRPr lang="en-US" sz="12800" dirty="0" smtClean="0">
              <a:latin typeface="Times New Roman" panose="02020603050405020304" pitchFamily="18" charset="0"/>
              <a:cs typeface="Times New Roman" panose="02020603050405020304" pitchFamily="18" charset="0"/>
            </a:endParaRPr>
          </a:p>
          <a:p>
            <a:pPr marL="0" indent="0">
              <a:buNone/>
            </a:pPr>
            <a:endParaRPr lang="en-US" sz="12800" dirty="0" smtClean="0">
              <a:latin typeface="Times New Roman" panose="02020603050405020304" pitchFamily="18" charset="0"/>
              <a:cs typeface="Times New Roman" panose="02020603050405020304" pitchFamily="18" charset="0"/>
            </a:endParaRPr>
          </a:p>
          <a:p>
            <a:pPr marL="0" indent="0">
              <a:buNone/>
            </a:pPr>
            <a:endParaRPr lang="en-US" sz="11200" dirty="0" smtClean="0">
              <a:latin typeface="Times New Roman" panose="02020603050405020304" pitchFamily="18" charset="0"/>
              <a:cs typeface="Times New Roman" panose="02020603050405020304" pitchFamily="18" charset="0"/>
            </a:endParaRPr>
          </a:p>
          <a:p>
            <a:pPr marL="0" indent="0">
              <a:buNone/>
            </a:pPr>
            <a:r>
              <a:rPr lang="en-US" sz="8000" dirty="0" smtClean="0">
                <a:latin typeface="Times New Roman" panose="02020603050405020304" pitchFamily="18" charset="0"/>
                <a:cs typeface="Times New Roman" panose="02020603050405020304" pitchFamily="18" charset="0"/>
              </a:rPr>
              <a:t>*HEQCO </a:t>
            </a:r>
            <a:r>
              <a:rPr lang="en-US" sz="8000" dirty="0">
                <a:latin typeface="Times New Roman" panose="02020603050405020304" pitchFamily="18" charset="0"/>
                <a:cs typeface="Times New Roman" panose="02020603050405020304" pitchFamily="18" charset="0"/>
              </a:rPr>
              <a:t>is an agency of the Government of Ontario that was created in 2005 with the mandate to bring evidence-based research​​​ to the service of continued improvement of the postsecondary education system in Ontario.  As stated on its website, “As part of its mandate, HEQCO evaluates the postsecondary sector and provides policy recommendations to the Ministry of Advanced Education and Skills Development to enhance the access, quality and accountability of Ontario’s colleges and universities”.</a:t>
            </a:r>
            <a:endParaRPr lang="en-CA" sz="80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3</a:t>
            </a:fld>
            <a:endParaRPr lang="en-CA"/>
          </a:p>
        </p:txBody>
      </p:sp>
      <p:sp>
        <p:nvSpPr>
          <p:cNvPr id="7" name="Footer Placeholder 3"/>
          <p:cNvSpPr>
            <a:spLocks noGrp="1"/>
          </p:cNvSpPr>
          <p:nvPr>
            <p:ph type="ftr" sz="quarter" idx="11"/>
          </p:nvPr>
        </p:nvSpPr>
        <p:spPr>
          <a:xfrm>
            <a:off x="3423138" y="6283935"/>
            <a:ext cx="3918438" cy="144830"/>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9087053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5254" y="532180"/>
            <a:ext cx="10515600" cy="1050436"/>
          </a:xfrm>
        </p:spPr>
        <p:txBody>
          <a:bodyPr/>
          <a:lstStyle/>
          <a:p>
            <a:pPr algn="ctr"/>
            <a:r>
              <a:rPr lang="en-CA" b="1" dirty="0" smtClean="0">
                <a:latin typeface="Times New Roman" panose="02020603050405020304" pitchFamily="18" charset="0"/>
                <a:cs typeface="Times New Roman" panose="02020603050405020304" pitchFamily="18" charset="0"/>
              </a:rPr>
              <a:t>Findings </a:t>
            </a:r>
            <a:r>
              <a:rPr lang="en-CA" b="1" dirty="0">
                <a:latin typeface="Times New Roman" panose="02020603050405020304" pitchFamily="18" charset="0"/>
                <a:cs typeface="Times New Roman" panose="02020603050405020304" pitchFamily="18" charset="0"/>
              </a:rPr>
              <a:t>f</a:t>
            </a:r>
            <a:r>
              <a:rPr lang="en-CA" b="1" dirty="0" smtClean="0">
                <a:latin typeface="Times New Roman" panose="02020603050405020304" pitchFamily="18" charset="0"/>
                <a:cs typeface="Times New Roman" panose="02020603050405020304" pitchFamily="18" charset="0"/>
              </a:rPr>
              <a:t>rom th</a:t>
            </a:r>
            <a:r>
              <a:rPr lang="en-CA" b="1" dirty="0">
                <a:latin typeface="Times New Roman" panose="02020603050405020304" pitchFamily="18" charset="0"/>
                <a:cs typeface="Times New Roman" panose="02020603050405020304" pitchFamily="18" charset="0"/>
              </a:rPr>
              <a:t>e</a:t>
            </a:r>
            <a:r>
              <a:rPr lang="en-CA" b="1" dirty="0" smtClean="0">
                <a:latin typeface="Times New Roman" panose="02020603050405020304" pitchFamily="18" charset="0"/>
                <a:cs typeface="Times New Roman" panose="02020603050405020304" pitchFamily="18" charset="0"/>
              </a:rPr>
              <a:t> research project</a:t>
            </a:r>
            <a:endParaRPr lang="en-CA"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582615"/>
            <a:ext cx="10515600" cy="4594348"/>
          </a:xfrm>
        </p:spPr>
        <p:txBody>
          <a:bodyPr>
            <a:normAutofit/>
          </a:bodyPr>
          <a:lstStyle/>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students’ perceptions of the pedagogic strategies </a:t>
            </a:r>
            <a:r>
              <a:rPr lang="en-US" dirty="0" smtClean="0">
                <a:latin typeface="Times New Roman" panose="02020603050405020304" pitchFamily="18" charset="0"/>
                <a:cs typeface="Times New Roman" panose="02020603050405020304" pitchFamily="18" charset="0"/>
              </a:rPr>
              <a:t>used in the courses were </a:t>
            </a:r>
            <a:r>
              <a:rPr lang="en-US" dirty="0">
                <a:latin typeface="Times New Roman" panose="02020603050405020304" pitchFamily="18" charset="0"/>
                <a:cs typeface="Times New Roman" panose="02020603050405020304" pitchFamily="18" charset="0"/>
              </a:rPr>
              <a:t>probed in in-depth interviews </a:t>
            </a:r>
            <a:r>
              <a:rPr lang="en-US" dirty="0" smtClean="0">
                <a:latin typeface="Times New Roman" panose="02020603050405020304" pitchFamily="18" charset="0"/>
                <a:cs typeface="Times New Roman" panose="02020603050405020304" pitchFamily="18" charset="0"/>
              </a:rPr>
              <a:t>with the student volunteers.</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The interviews with students revealed a strong interest in additional web-based materials specific to the topics covered in a course </a:t>
            </a:r>
            <a:r>
              <a:rPr lang="en-US" dirty="0" smtClean="0">
                <a:latin typeface="Times New Roman" panose="02020603050405020304" pitchFamily="18" charset="0"/>
                <a:cs typeface="Times New Roman" panose="02020603050405020304" pitchFamily="18" charset="0"/>
              </a:rPr>
              <a:t>syllabus.</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Students </a:t>
            </a:r>
            <a:r>
              <a:rPr lang="en-US" dirty="0">
                <a:latin typeface="Times New Roman" panose="02020603050405020304" pitchFamily="18" charset="0"/>
                <a:cs typeface="Times New Roman" panose="02020603050405020304" pitchFamily="18" charset="0"/>
              </a:rPr>
              <a:t>expressed particular interest in materials aimed at the development of problem-solving skills</a:t>
            </a:r>
            <a:r>
              <a:rPr lang="en-US" dirty="0" smtClean="0">
                <a:latin typeface="Times New Roman" panose="02020603050405020304" pitchFamily="18" charset="0"/>
                <a:cs typeface="Times New Roman" panose="02020603050405020304" pitchFamily="18" charset="0"/>
              </a:rPr>
              <a:t>.</a:t>
            </a:r>
          </a:p>
          <a:p>
            <a:r>
              <a:rPr lang="en-US" dirty="0" smtClean="0">
                <a:latin typeface="Times New Roman" panose="02020603050405020304" pitchFamily="18" charset="0"/>
                <a:cs typeface="Times New Roman" panose="02020603050405020304" pitchFamily="18" charset="0"/>
              </a:rPr>
              <a:t>Students particularly value the materials accessible on demand.</a:t>
            </a:r>
            <a:endParaRPr lang="en-CA"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4</a:t>
            </a:fld>
            <a:endParaRPr lang="en-CA"/>
          </a:p>
        </p:txBody>
      </p:sp>
      <p:sp>
        <p:nvSpPr>
          <p:cNvPr id="7" name="Footer Placeholder 3"/>
          <p:cNvSpPr>
            <a:spLocks noGrp="1"/>
          </p:cNvSpPr>
          <p:nvPr>
            <p:ph type="ftr" sz="quarter" idx="11"/>
          </p:nvPr>
        </p:nvSpPr>
        <p:spPr>
          <a:xfrm>
            <a:off x="3915507" y="6167070"/>
            <a:ext cx="3918438" cy="144830"/>
          </a:xfrm>
        </p:spPr>
        <p:txBody>
          <a:bodyPr/>
          <a:lstStyle/>
          <a:p>
            <a:r>
              <a:rPr lang="en-US" dirty="0" smtClean="0"/>
              <a:t>ICERI 2017</a:t>
            </a:r>
            <a:endParaRPr lang="en-CA" dirty="0"/>
          </a:p>
        </p:txBody>
      </p:sp>
    </p:spTree>
    <p:extLst>
      <p:ext uri="{BB962C8B-B14F-4D97-AF65-F5344CB8AC3E}">
        <p14:creationId xmlns:p14="http://schemas.microsoft.com/office/powerpoint/2010/main" val="36965311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284229" cy="730373"/>
          </a:xfrm>
        </p:spPr>
        <p:txBody>
          <a:bodyPr/>
          <a:lstStyle/>
          <a:p>
            <a:r>
              <a:rPr lang="en-US" b="1" dirty="0" smtClean="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Times New Roman" panose="02020603050405020304" pitchFamily="18" charset="0"/>
                <a:cs typeface="Times New Roman" panose="02020603050405020304" pitchFamily="18" charset="0"/>
              </a:rPr>
              <a:t>                   </a:t>
            </a:r>
            <a:endParaRPr lang="en-CA" dirty="0"/>
          </a:p>
        </p:txBody>
      </p:sp>
      <p:sp>
        <p:nvSpPr>
          <p:cNvPr id="3" name="Content Placeholder 2"/>
          <p:cNvSpPr>
            <a:spLocks noGrp="1"/>
          </p:cNvSpPr>
          <p:nvPr>
            <p:ph idx="1"/>
          </p:nvPr>
        </p:nvSpPr>
        <p:spPr>
          <a:xfrm>
            <a:off x="838200" y="365125"/>
            <a:ext cx="10515600" cy="4957762"/>
          </a:xfrm>
        </p:spPr>
        <p:txBody>
          <a:bodyPr>
            <a:normAutofit lnSpcReduction="10000"/>
          </a:bodyPr>
          <a:lstStyle/>
          <a:p>
            <a:r>
              <a:rPr lang="en-US" dirty="0">
                <a:latin typeface="Times New Roman" panose="02020603050405020304" pitchFamily="18" charset="0"/>
                <a:cs typeface="Times New Roman" panose="02020603050405020304" pitchFamily="18" charset="0"/>
              </a:rPr>
              <a:t>The project consisted on creating </a:t>
            </a:r>
            <a:r>
              <a:rPr lang="en-US" dirty="0" smtClean="0">
                <a:latin typeface="Times New Roman" panose="02020603050405020304" pitchFamily="18" charset="0"/>
                <a:cs typeface="Times New Roman" panose="02020603050405020304" pitchFamily="18" charset="0"/>
              </a:rPr>
              <a:t> several “tutorials”  for the introductory physics using screen capture. </a:t>
            </a:r>
          </a:p>
          <a:p>
            <a:r>
              <a:rPr lang="en-US" dirty="0" smtClean="0">
                <a:latin typeface="Times New Roman" panose="02020603050405020304" pitchFamily="18" charset="0"/>
                <a:cs typeface="Times New Roman" panose="02020603050405020304" pitchFamily="18" charset="0"/>
              </a:rPr>
              <a:t>The tutorials addressed th</a:t>
            </a:r>
            <a:r>
              <a:rPr lang="en-US" dirty="0">
                <a:latin typeface="Times New Roman" panose="02020603050405020304" pitchFamily="18" charset="0"/>
                <a:cs typeface="Times New Roman" panose="02020603050405020304" pitchFamily="18" charset="0"/>
              </a:rPr>
              <a:t>e</a:t>
            </a:r>
            <a:r>
              <a:rPr lang="en-US" dirty="0" smtClean="0">
                <a:latin typeface="Times New Roman" panose="02020603050405020304" pitchFamily="18" charset="0"/>
                <a:cs typeface="Times New Roman" panose="02020603050405020304" pitchFamily="18" charset="0"/>
              </a:rPr>
              <a:t> issue that are considered to be difficult for the students</a:t>
            </a: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project was funded by </a:t>
            </a:r>
            <a:r>
              <a:rPr lang="en-CA" dirty="0">
                <a:latin typeface="Times New Roman" panose="02020603050405020304" pitchFamily="18" charset="0"/>
                <a:cs typeface="Times New Roman" panose="02020603050405020304" pitchFamily="18" charset="0"/>
              </a:rPr>
              <a:t>Learning and Teaching Enchainment </a:t>
            </a:r>
            <a:r>
              <a:rPr lang="en-CA" dirty="0" smtClean="0">
                <a:latin typeface="Times New Roman" panose="02020603050405020304" pitchFamily="18" charset="0"/>
                <a:cs typeface="Times New Roman" panose="02020603050405020304" pitchFamily="18" charset="0"/>
              </a:rPr>
              <a:t>Fund (LEFT)</a:t>
            </a:r>
          </a:p>
          <a:p>
            <a:pPr marL="0" indent="0">
              <a:buNone/>
            </a:pPr>
            <a:r>
              <a:rPr lang="en-CA" dirty="0" smtClean="0">
                <a:latin typeface="Times New Roman" panose="02020603050405020304" pitchFamily="18" charset="0"/>
                <a:cs typeface="Times New Roman" panose="02020603050405020304" pitchFamily="18" charset="0"/>
              </a:rPr>
              <a:t>   The funds were used:</a:t>
            </a:r>
          </a:p>
          <a:p>
            <a:pPr marL="0" indent="0">
              <a:buNone/>
            </a:pPr>
            <a:r>
              <a:rPr lang="en-CA" dirty="0" smtClean="0">
                <a:latin typeface="Times New Roman" panose="02020603050405020304" pitchFamily="18" charset="0"/>
                <a:cs typeface="Times New Roman" panose="02020603050405020304" pitchFamily="18" charset="0"/>
              </a:rPr>
              <a:t>- to </a:t>
            </a:r>
            <a:r>
              <a:rPr lang="en-CA" dirty="0">
                <a:latin typeface="Times New Roman" panose="02020603050405020304" pitchFamily="18" charset="0"/>
                <a:cs typeface="Times New Roman" panose="02020603050405020304" pitchFamily="18" charset="0"/>
              </a:rPr>
              <a:t>hire a</a:t>
            </a:r>
            <a:r>
              <a:rPr lang="en-CA" dirty="0" smtClean="0">
                <a:latin typeface="Times New Roman" panose="02020603050405020304" pitchFamily="18" charset="0"/>
                <a:cs typeface="Times New Roman" panose="02020603050405020304" pitchFamily="18" charset="0"/>
              </a:rPr>
              <a:t> </a:t>
            </a:r>
            <a:r>
              <a:rPr lang="en-CA" dirty="0">
                <a:latin typeface="Times New Roman" panose="02020603050405020304" pitchFamily="18" charset="0"/>
                <a:cs typeface="Times New Roman" panose="02020603050405020304" pitchFamily="18" charset="0"/>
              </a:rPr>
              <a:t>Ryerson student to create the power point slides and corresponding scripts for the videos</a:t>
            </a:r>
          </a:p>
          <a:p>
            <a:pPr marL="0" indent="0">
              <a:buNone/>
            </a:pPr>
            <a:r>
              <a:rPr lang="en-CA" dirty="0" smtClean="0">
                <a:latin typeface="Times New Roman" panose="02020603050405020304" pitchFamily="18" charset="0"/>
                <a:cs typeface="Times New Roman" panose="02020603050405020304" pitchFamily="18" charset="0"/>
              </a:rPr>
              <a:t>- to </a:t>
            </a:r>
            <a:r>
              <a:rPr lang="en-CA" dirty="0">
                <a:latin typeface="Times New Roman" panose="02020603050405020304" pitchFamily="18" charset="0"/>
                <a:cs typeface="Times New Roman" panose="02020603050405020304" pitchFamily="18" charset="0"/>
              </a:rPr>
              <a:t>hire a Ryerson student to record the voice and screen capture and produce the </a:t>
            </a:r>
            <a:r>
              <a:rPr lang="en-CA" dirty="0" smtClean="0">
                <a:latin typeface="Times New Roman" panose="02020603050405020304" pitchFamily="18" charset="0"/>
                <a:cs typeface="Times New Roman" panose="02020603050405020304" pitchFamily="18" charset="0"/>
              </a:rPr>
              <a:t>videos</a:t>
            </a:r>
          </a:p>
          <a:p>
            <a:pPr marL="0" indent="0">
              <a:buNone/>
            </a:pPr>
            <a:r>
              <a:rPr lang="en-CA" dirty="0" smtClean="0">
                <a:latin typeface="Times New Roman" panose="02020603050405020304" pitchFamily="18" charset="0"/>
                <a:cs typeface="Times New Roman" panose="02020603050405020304" pitchFamily="18" charset="0"/>
              </a:rPr>
              <a:t>-too pay for </a:t>
            </a:r>
            <a:r>
              <a:rPr lang="en-CA" dirty="0">
                <a:latin typeface="Times New Roman" panose="02020603050405020304" pitchFamily="18" charset="0"/>
                <a:cs typeface="Times New Roman" panose="02020603050405020304" pitchFamily="18" charset="0"/>
              </a:rPr>
              <a:t>captioning the videos for hearing </a:t>
            </a:r>
            <a:r>
              <a:rPr lang="en-CA" dirty="0" smtClean="0">
                <a:latin typeface="Times New Roman" panose="02020603050405020304" pitchFamily="18" charset="0"/>
                <a:cs typeface="Times New Roman" panose="02020603050405020304" pitchFamily="18" charset="0"/>
              </a:rPr>
              <a:t>impaired </a:t>
            </a:r>
            <a:r>
              <a:rPr lang="en-CA" dirty="0" smtClean="0">
                <a:solidFill>
                  <a:srgbClr val="FF0000"/>
                </a:solidFill>
                <a:latin typeface="Times New Roman" panose="02020603050405020304" pitchFamily="18" charset="0"/>
                <a:cs typeface="Times New Roman" panose="02020603050405020304" pitchFamily="18" charset="0"/>
              </a:rPr>
              <a:t>viewers</a:t>
            </a:r>
            <a:r>
              <a:rPr lang="en-CA" dirty="0" smtClean="0">
                <a:latin typeface="Times New Roman" panose="02020603050405020304" pitchFamily="18" charset="0"/>
                <a:cs typeface="Times New Roman" panose="02020603050405020304" pitchFamily="18" charset="0"/>
              </a:rPr>
              <a:t>.</a:t>
            </a:r>
            <a:endParaRPr lang="en-CA" dirty="0">
              <a:latin typeface="Times New Roman" panose="02020603050405020304" pitchFamily="18" charset="0"/>
              <a:cs typeface="Times New Roman" panose="02020603050405020304" pitchFamily="18" charset="0"/>
            </a:endParaRPr>
          </a:p>
          <a:p>
            <a:endParaRPr lang="en-CA" dirty="0"/>
          </a:p>
        </p:txBody>
      </p:sp>
      <p:sp>
        <p:nvSpPr>
          <p:cNvPr id="4" name="Footer Placeholder 3"/>
          <p:cNvSpPr>
            <a:spLocks noGrp="1"/>
          </p:cNvSpPr>
          <p:nvPr>
            <p:ph type="ftr" sz="quarter" idx="11"/>
          </p:nvPr>
        </p:nvSpPr>
        <p:spPr/>
        <p:txBody>
          <a:bodyPr/>
          <a:lstStyle/>
          <a:p>
            <a:r>
              <a:rPr lang="en-CA" b="1" dirty="0">
                <a:latin typeface="Times New Roman" panose="02020603050405020304" pitchFamily="18" charset="0"/>
                <a:cs typeface="Times New Roman" panose="02020603050405020304" pitchFamily="18" charset="0"/>
              </a:rPr>
              <a:t>CAP Congress, June 11-15, 2018, Halifax, NS</a:t>
            </a:r>
          </a:p>
        </p:txBody>
      </p:sp>
      <p:sp>
        <p:nvSpPr>
          <p:cNvPr id="5" name="Slide Number Placeholder 4"/>
          <p:cNvSpPr>
            <a:spLocks noGrp="1"/>
          </p:cNvSpPr>
          <p:nvPr>
            <p:ph type="sldNum" sz="quarter" idx="12"/>
          </p:nvPr>
        </p:nvSpPr>
        <p:spPr/>
        <p:txBody>
          <a:bodyPr/>
          <a:lstStyle/>
          <a:p>
            <a:fld id="{0F982F56-FE9B-4BB0-8724-61931531BEA8}" type="slidenum">
              <a:rPr lang="en-CA" smtClean="0"/>
              <a:t>5</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5775" y="6167682"/>
            <a:ext cx="3476625" cy="542925"/>
          </a:xfrm>
          <a:prstGeom prst="rect">
            <a:avLst/>
          </a:prstGeom>
        </p:spPr>
      </p:pic>
    </p:spTree>
    <p:extLst>
      <p:ext uri="{BB962C8B-B14F-4D97-AF65-F5344CB8AC3E}">
        <p14:creationId xmlns:p14="http://schemas.microsoft.com/office/powerpoint/2010/main" val="27894910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latin typeface="Times New Roman" panose="02020603050405020304" pitchFamily="18" charset="0"/>
                <a:cs typeface="Times New Roman" panose="02020603050405020304" pitchFamily="18" charset="0"/>
              </a:rPr>
              <a:t>                          </a:t>
            </a:r>
            <a:r>
              <a:rPr lang="en-CA" b="1" dirty="0" smtClean="0">
                <a:latin typeface="Times New Roman" panose="02020603050405020304" pitchFamily="18" charset="0"/>
                <a:cs typeface="Times New Roman" panose="02020603050405020304" pitchFamily="18" charset="0"/>
              </a:rPr>
              <a:t>The Project Team</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lstStyle/>
          <a:p>
            <a:r>
              <a:rPr lang="en-CA" dirty="0" smtClean="0">
                <a:latin typeface="Times New Roman" panose="02020603050405020304" pitchFamily="18" charset="0"/>
                <a:cs typeface="Times New Roman" panose="02020603050405020304" pitchFamily="18" charset="0"/>
              </a:rPr>
              <a:t>Two faculty members (grant holders)</a:t>
            </a:r>
          </a:p>
          <a:p>
            <a:r>
              <a:rPr lang="en-CA" dirty="0" smtClean="0">
                <a:latin typeface="Times New Roman" panose="02020603050405020304" pitchFamily="18" charset="0"/>
                <a:cs typeface="Times New Roman" panose="02020603050405020304" pitchFamily="18" charset="0"/>
              </a:rPr>
              <a:t>Two upper level undergraduate students who </a:t>
            </a:r>
            <a:r>
              <a:rPr lang="en-CA" dirty="0">
                <a:latin typeface="Times New Roman" panose="02020603050405020304" pitchFamily="18" charset="0"/>
                <a:cs typeface="Times New Roman" panose="02020603050405020304" pitchFamily="18" charset="0"/>
              </a:rPr>
              <a:t>took our introductory physics courses during their first </a:t>
            </a:r>
            <a:r>
              <a:rPr lang="en-CA" dirty="0" smtClean="0">
                <a:latin typeface="Times New Roman" panose="02020603050405020304" pitchFamily="18" charset="0"/>
                <a:cs typeface="Times New Roman" panose="02020603050405020304" pitchFamily="18" charset="0"/>
              </a:rPr>
              <a:t>year and also </a:t>
            </a:r>
            <a:r>
              <a:rPr lang="en-CA" dirty="0">
                <a:latin typeface="Times New Roman" panose="02020603050405020304" pitchFamily="18" charset="0"/>
                <a:cs typeface="Times New Roman" panose="02020603050405020304" pitchFamily="18" charset="0"/>
              </a:rPr>
              <a:t>worked as </a:t>
            </a:r>
            <a:r>
              <a:rPr lang="en-CA" dirty="0" smtClean="0">
                <a:latin typeface="Times New Roman" panose="02020603050405020304" pitchFamily="18" charset="0"/>
                <a:cs typeface="Times New Roman" panose="02020603050405020304" pitchFamily="18" charset="0"/>
              </a:rPr>
              <a:t>learning study </a:t>
            </a:r>
            <a:r>
              <a:rPr lang="en-CA" dirty="0">
                <a:latin typeface="Times New Roman" panose="02020603050405020304" pitchFamily="18" charset="0"/>
                <a:cs typeface="Times New Roman" panose="02020603050405020304" pitchFamily="18" charset="0"/>
              </a:rPr>
              <a:t>group </a:t>
            </a:r>
            <a:r>
              <a:rPr lang="en-CA" dirty="0" smtClean="0">
                <a:latin typeface="Times New Roman" panose="02020603050405020304" pitchFamily="18" charset="0"/>
                <a:cs typeface="Times New Roman" panose="02020603050405020304" pitchFamily="18" charset="0"/>
              </a:rPr>
              <a:t>facilitators.</a:t>
            </a:r>
          </a:p>
          <a:p>
            <a:r>
              <a:rPr lang="en-CA" dirty="0" smtClean="0">
                <a:latin typeface="Times New Roman" panose="02020603050405020304" pitchFamily="18" charset="0"/>
                <a:cs typeface="Times New Roman" panose="02020603050405020304" pitchFamily="18" charset="0"/>
              </a:rPr>
              <a:t>The scripts and power points were created by one of the students with the input and guidance of the faculty members (grant holders).</a:t>
            </a:r>
          </a:p>
          <a:p>
            <a:pPr marL="0" indent="0">
              <a:buNone/>
            </a:pPr>
            <a:endParaRPr lang="en-CA" dirty="0">
              <a:latin typeface="Times New Roman" panose="02020603050405020304" pitchFamily="18" charset="0"/>
              <a:cs typeface="Times New Roman" panose="02020603050405020304" pitchFamily="18" charset="0"/>
            </a:endParaRPr>
          </a:p>
        </p:txBody>
      </p:sp>
      <p:sp>
        <p:nvSpPr>
          <p:cNvPr id="6" name="Footer Placeholder 3"/>
          <p:cNvSpPr>
            <a:spLocks noGrp="1"/>
          </p:cNvSpPr>
          <p:nvPr>
            <p:ph type="ftr" sz="quarter" idx="11"/>
          </p:nvPr>
        </p:nvSpPr>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sp>
        <p:nvSpPr>
          <p:cNvPr id="5" name="Slide Number Placeholder 4"/>
          <p:cNvSpPr>
            <a:spLocks noGrp="1"/>
          </p:cNvSpPr>
          <p:nvPr>
            <p:ph type="sldNum" sz="quarter" idx="12"/>
          </p:nvPr>
        </p:nvSpPr>
        <p:spPr/>
        <p:txBody>
          <a:bodyPr/>
          <a:lstStyle/>
          <a:p>
            <a:fld id="{0F982F56-FE9B-4BB0-8724-61931531BEA8}" type="slidenum">
              <a:rPr lang="en-CA" smtClean="0"/>
              <a:t>6</a:t>
            </a:fld>
            <a:endParaRPr lang="en-CA"/>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43887" y="6176963"/>
            <a:ext cx="3476625" cy="542925"/>
          </a:xfrm>
          <a:prstGeom prst="rect">
            <a:avLst/>
          </a:prstGeom>
        </p:spPr>
      </p:pic>
    </p:spTree>
    <p:extLst>
      <p:ext uri="{BB962C8B-B14F-4D97-AF65-F5344CB8AC3E}">
        <p14:creationId xmlns:p14="http://schemas.microsoft.com/office/powerpoint/2010/main" val="32515325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7975"/>
            <a:ext cx="10515600" cy="1325563"/>
          </a:xfrm>
        </p:spPr>
        <p:txBody>
          <a:bodyPr/>
          <a:lstStyle/>
          <a:p>
            <a:pPr algn="ctr"/>
            <a:r>
              <a:rPr lang="en-CA" b="1" dirty="0" smtClean="0">
                <a:latin typeface="Times New Roman" panose="02020603050405020304" pitchFamily="18" charset="0"/>
                <a:cs typeface="Times New Roman" panose="02020603050405020304" pitchFamily="18" charset="0"/>
              </a:rPr>
              <a:t>The Process</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CA" dirty="0" smtClean="0">
                <a:latin typeface="Times New Roman" panose="02020603050405020304" pitchFamily="18" charset="0"/>
                <a:cs typeface="Times New Roman" panose="02020603050405020304" pitchFamily="18" charset="0"/>
              </a:rPr>
              <a:t>Subtopics selection</a:t>
            </a:r>
          </a:p>
          <a:p>
            <a:r>
              <a:rPr lang="en-CA" dirty="0" smtClean="0">
                <a:latin typeface="Times New Roman" panose="02020603050405020304" pitchFamily="18" charset="0"/>
                <a:cs typeface="Times New Roman" panose="02020603050405020304" pitchFamily="18" charset="0"/>
              </a:rPr>
              <a:t>Choosing meaningful</a:t>
            </a:r>
            <a:r>
              <a:rPr lang="en-CA" dirty="0" smtClean="0">
                <a:solidFill>
                  <a:srgbClr val="FF0000"/>
                </a:solidFill>
                <a:latin typeface="Times New Roman" panose="02020603050405020304" pitchFamily="18" charset="0"/>
                <a:cs typeface="Times New Roman" panose="02020603050405020304" pitchFamily="18" charset="0"/>
              </a:rPr>
              <a:t> </a:t>
            </a:r>
            <a:r>
              <a:rPr lang="en-CA" dirty="0" smtClean="0">
                <a:latin typeface="Times New Roman" panose="02020603050405020304" pitchFamily="18" charset="0"/>
                <a:cs typeface="Times New Roman" panose="02020603050405020304" pitchFamily="18" charset="0"/>
              </a:rPr>
              <a:t>examples</a:t>
            </a:r>
          </a:p>
          <a:p>
            <a:r>
              <a:rPr lang="en-CA" dirty="0" smtClean="0">
                <a:latin typeface="Times New Roman" panose="02020603050405020304" pitchFamily="18" charset="0"/>
                <a:cs typeface="Times New Roman" panose="02020603050405020304" pitchFamily="18" charset="0"/>
              </a:rPr>
              <a:t>Script writing  and editing</a:t>
            </a:r>
          </a:p>
          <a:p>
            <a:r>
              <a:rPr lang="en-CA" dirty="0" smtClean="0">
                <a:latin typeface="Times New Roman" panose="02020603050405020304" pitchFamily="18" charset="0"/>
                <a:cs typeface="Times New Roman" panose="02020603050405020304" pitchFamily="18" charset="0"/>
              </a:rPr>
              <a:t>Preparing dynamic Power Point presentations</a:t>
            </a:r>
          </a:p>
          <a:p>
            <a:r>
              <a:rPr lang="en-CA" dirty="0" smtClean="0">
                <a:latin typeface="Times New Roman" panose="02020603050405020304" pitchFamily="18" charset="0"/>
                <a:cs typeface="Times New Roman" panose="02020603050405020304" pitchFamily="18" charset="0"/>
              </a:rPr>
              <a:t>Recording (via screen capture with Camtasia )</a:t>
            </a:r>
          </a:p>
          <a:p>
            <a:r>
              <a:rPr lang="en-US" dirty="0" smtClean="0">
                <a:latin typeface="Times New Roman" panose="02020603050405020304" pitchFamily="18" charset="0"/>
                <a:cs typeface="Times New Roman" panose="02020603050405020304" pitchFamily="18" charset="0"/>
              </a:rPr>
              <a:t>Video </a:t>
            </a:r>
            <a:r>
              <a:rPr lang="en-US" dirty="0">
                <a:latin typeface="Times New Roman" panose="02020603050405020304" pitchFamily="18" charset="0"/>
                <a:cs typeface="Times New Roman" panose="02020603050405020304" pitchFamily="18" charset="0"/>
              </a:rPr>
              <a:t>captioning for individuals with impaired hearing </a:t>
            </a:r>
            <a:endParaRPr lang="en-US" strike="sngStrike" dirty="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Compliance</a:t>
            </a:r>
            <a:r>
              <a:rPr lang="en-US" dirty="0" smtClean="0">
                <a:solidFill>
                  <a:srgbClr val="FF0000"/>
                </a:solidFill>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with </a:t>
            </a:r>
            <a:r>
              <a:rPr lang="en-US" dirty="0">
                <a:latin typeface="Times New Roman" panose="02020603050405020304" pitchFamily="18" charset="0"/>
                <a:cs typeface="Times New Roman" panose="02020603050405020304" pitchFamily="18" charset="0"/>
              </a:rPr>
              <a:t>the </a:t>
            </a:r>
            <a:r>
              <a:rPr lang="en-US" dirty="0" smtClean="0">
                <a:latin typeface="Times New Roman" panose="02020603050405020304" pitchFamily="18" charset="0"/>
                <a:cs typeface="Times New Roman" panose="02020603050405020304" pitchFamily="18" charset="0"/>
              </a:rPr>
              <a:t>ideas and best </a:t>
            </a:r>
            <a:r>
              <a:rPr lang="en-US" dirty="0">
                <a:latin typeface="Times New Roman" panose="02020603050405020304" pitchFamily="18" charset="0"/>
                <a:cs typeface="Times New Roman" panose="02020603050405020304" pitchFamily="18" charset="0"/>
              </a:rPr>
              <a:t>practices </a:t>
            </a:r>
            <a:r>
              <a:rPr lang="en-US" dirty="0" smtClean="0">
                <a:latin typeface="Times New Roman" panose="02020603050405020304" pitchFamily="18" charset="0"/>
                <a:cs typeface="Times New Roman" panose="02020603050405020304" pitchFamily="18" charset="0"/>
              </a:rPr>
              <a:t>behind </a:t>
            </a:r>
            <a:r>
              <a:rPr lang="en-US" dirty="0">
                <a:latin typeface="Times New Roman" panose="02020603050405020304" pitchFamily="18" charset="0"/>
                <a:cs typeface="Times New Roman" panose="02020603050405020304" pitchFamily="18" charset="0"/>
              </a:rPr>
              <a:t>the universal design.</a:t>
            </a:r>
            <a:endParaRPr lang="en-CA" b="1" dirty="0">
              <a:latin typeface="Times New Roman" panose="02020603050405020304" pitchFamily="18" charset="0"/>
              <a:cs typeface="Times New Roman" panose="02020603050405020304" pitchFamily="18" charset="0"/>
            </a:endParaRPr>
          </a:p>
          <a:p>
            <a:endParaRPr lang="en-CA"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0F982F56-FE9B-4BB0-8724-61931531BEA8}" type="slidenum">
              <a:rPr lang="en-CA" smtClean="0"/>
              <a:t>7</a:t>
            </a:fld>
            <a:endParaRPr lang="en-CA"/>
          </a:p>
        </p:txBody>
      </p:sp>
      <p:sp>
        <p:nvSpPr>
          <p:cNvPr id="6" name="Footer Placeholder 3"/>
          <p:cNvSpPr>
            <a:spLocks noGrp="1"/>
          </p:cNvSpPr>
          <p:nvPr>
            <p:ph type="ftr" sz="quarter" idx="11"/>
          </p:nvPr>
        </p:nvSpPr>
        <p:spPr>
          <a:xfrm>
            <a:off x="4056185" y="6311901"/>
            <a:ext cx="4032738" cy="454512"/>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17815051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35038"/>
          </a:xfrm>
        </p:spPr>
        <p:txBody>
          <a:bodyPr/>
          <a:lstStyle/>
          <a:p>
            <a:r>
              <a:rPr lang="en-CA" b="1" dirty="0" smtClean="0">
                <a:latin typeface="Times New Roman" panose="02020603050405020304" pitchFamily="18" charset="0"/>
                <a:cs typeface="Times New Roman" panose="02020603050405020304" pitchFamily="18" charset="0"/>
              </a:rPr>
              <a:t>                 The </a:t>
            </a:r>
            <a:r>
              <a:rPr lang="en-CA" b="1" dirty="0" smtClean="0">
                <a:latin typeface="Times New Roman" panose="02020603050405020304" pitchFamily="18" charset="0"/>
                <a:cs typeface="Times New Roman" panose="02020603050405020304" pitchFamily="18" charset="0"/>
              </a:rPr>
              <a:t>Supplementary </a:t>
            </a:r>
            <a:r>
              <a:rPr lang="en-CA" b="1" dirty="0" smtClean="0">
                <a:latin typeface="Times New Roman" panose="02020603050405020304" pitchFamily="18" charset="0"/>
                <a:cs typeface="Times New Roman" panose="02020603050405020304" pitchFamily="18" charset="0"/>
              </a:rPr>
              <a:t>Tutorials</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14754" y="1267621"/>
            <a:ext cx="10515600" cy="5032375"/>
          </a:xfrm>
        </p:spPr>
        <p:txBody>
          <a:bodyPr>
            <a:normAutofit/>
          </a:bodyPr>
          <a:lstStyle/>
          <a:p>
            <a:pPr>
              <a:lnSpc>
                <a:spcPct val="134000"/>
              </a:lnSpc>
            </a:pPr>
            <a:r>
              <a:rPr lang="en-CA" dirty="0" smtClean="0">
                <a:latin typeface="Times New Roman" panose="02020603050405020304" pitchFamily="18" charset="0"/>
                <a:cs typeface="Times New Roman" panose="02020603050405020304" pitchFamily="18" charset="0"/>
              </a:rPr>
              <a:t>The </a:t>
            </a:r>
            <a:r>
              <a:rPr lang="en-CA" dirty="0">
                <a:latin typeface="Times New Roman" panose="02020603050405020304" pitchFamily="18" charset="0"/>
                <a:cs typeface="Times New Roman" panose="02020603050405020304" pitchFamily="18" charset="0"/>
              </a:rPr>
              <a:t>video tutorials consist of a theoretical introduction - review of the main concepts in the topic the video </a:t>
            </a:r>
            <a:r>
              <a:rPr lang="en-CA" dirty="0" smtClean="0">
                <a:latin typeface="Times New Roman" panose="02020603050405020304" pitchFamily="18" charset="0"/>
                <a:cs typeface="Times New Roman" panose="02020603050405020304" pitchFamily="18" charset="0"/>
              </a:rPr>
              <a:t>addresses followed </a:t>
            </a:r>
            <a:r>
              <a:rPr lang="en-CA" dirty="0">
                <a:latin typeface="Times New Roman" panose="02020603050405020304" pitchFamily="18" charset="0"/>
                <a:cs typeface="Times New Roman" panose="02020603050405020304" pitchFamily="18" charset="0"/>
              </a:rPr>
              <a:t>by problem solving tips and examples of application. </a:t>
            </a:r>
            <a:endParaRPr lang="en-CA" dirty="0" smtClean="0">
              <a:latin typeface="Times New Roman" panose="02020603050405020304" pitchFamily="18" charset="0"/>
              <a:cs typeface="Times New Roman" panose="02020603050405020304" pitchFamily="18" charset="0"/>
            </a:endParaRPr>
          </a:p>
          <a:p>
            <a:pPr>
              <a:lnSpc>
                <a:spcPct val="134000"/>
              </a:lnSpc>
            </a:pPr>
            <a:r>
              <a:rPr lang="en-CA" dirty="0" smtClean="0">
                <a:latin typeface="Times New Roman" panose="02020603050405020304" pitchFamily="18" charset="0"/>
                <a:cs typeface="Times New Roman" panose="02020603050405020304" pitchFamily="18" charset="0"/>
              </a:rPr>
              <a:t>The power point dynamic slides were </a:t>
            </a:r>
            <a:r>
              <a:rPr lang="en-CA" dirty="0">
                <a:latin typeface="Times New Roman" panose="02020603050405020304" pitchFamily="18" charset="0"/>
                <a:cs typeface="Times New Roman" panose="02020603050405020304" pitchFamily="18" charset="0"/>
              </a:rPr>
              <a:t>screen-captured </a:t>
            </a:r>
            <a:r>
              <a:rPr lang="en-CA" dirty="0" smtClean="0">
                <a:latin typeface="Times New Roman" panose="02020603050405020304" pitchFamily="18" charset="0"/>
                <a:cs typeface="Times New Roman" panose="02020603050405020304" pitchFamily="18" charset="0"/>
              </a:rPr>
              <a:t>and </a:t>
            </a:r>
            <a:r>
              <a:rPr lang="en-CA" dirty="0">
                <a:latin typeface="Times New Roman" panose="02020603050405020304" pitchFamily="18" charset="0"/>
                <a:cs typeface="Times New Roman" panose="02020603050405020304" pitchFamily="18" charset="0"/>
              </a:rPr>
              <a:t>voice track added </a:t>
            </a:r>
            <a:r>
              <a:rPr lang="en-CA" dirty="0" smtClean="0">
                <a:latin typeface="Times New Roman" panose="02020603050405020304" pitchFamily="18" charset="0"/>
                <a:cs typeface="Times New Roman" panose="02020603050405020304" pitchFamily="18" charset="0"/>
              </a:rPr>
              <a:t>using Camtasia</a:t>
            </a:r>
          </a:p>
          <a:p>
            <a:pPr>
              <a:lnSpc>
                <a:spcPct val="134000"/>
              </a:lnSpc>
            </a:pPr>
            <a:r>
              <a:rPr lang="en-CA" dirty="0" smtClean="0">
                <a:latin typeface="Times New Roman" panose="02020603050405020304" pitchFamily="18" charset="0"/>
                <a:cs typeface="Times New Roman" panose="02020603050405020304" pitchFamily="18" charset="0"/>
              </a:rPr>
              <a:t> </a:t>
            </a:r>
            <a:r>
              <a:rPr lang="en-CA" dirty="0">
                <a:latin typeface="Times New Roman" panose="02020603050405020304" pitchFamily="18" charset="0"/>
                <a:cs typeface="Times New Roman" panose="02020603050405020304" pitchFamily="18" charset="0"/>
              </a:rPr>
              <a:t>Ryerson University students were able to access </a:t>
            </a:r>
            <a:r>
              <a:rPr lang="en-CA" dirty="0" smtClean="0">
                <a:latin typeface="Times New Roman" panose="02020603050405020304" pitchFamily="18" charset="0"/>
                <a:cs typeface="Times New Roman" panose="02020603050405020304" pitchFamily="18" charset="0"/>
              </a:rPr>
              <a:t>the videos </a:t>
            </a:r>
            <a:r>
              <a:rPr lang="en-CA" dirty="0">
                <a:latin typeface="Times New Roman" panose="02020603050405020304" pitchFamily="18" charset="0"/>
                <a:cs typeface="Times New Roman" panose="02020603050405020304" pitchFamily="18" charset="0"/>
              </a:rPr>
              <a:t>through D2L </a:t>
            </a:r>
            <a:r>
              <a:rPr lang="en-CA" dirty="0" err="1">
                <a:latin typeface="Times New Roman" panose="02020603050405020304" pitchFamily="18" charset="0"/>
                <a:cs typeface="Times New Roman" panose="02020603050405020304" pitchFamily="18" charset="0"/>
              </a:rPr>
              <a:t>Brightspace</a:t>
            </a:r>
            <a:r>
              <a:rPr lang="en-CA" dirty="0">
                <a:latin typeface="Times New Roman" panose="02020603050405020304" pitchFamily="18" charset="0"/>
                <a:cs typeface="Times New Roman" panose="02020603050405020304" pitchFamily="18" charset="0"/>
              </a:rPr>
              <a:t> (former “Desire to Learn” course management platform) and/or Google Drive. </a:t>
            </a:r>
          </a:p>
        </p:txBody>
      </p:sp>
      <p:sp>
        <p:nvSpPr>
          <p:cNvPr id="4" name="Footer Placeholder 3"/>
          <p:cNvSpPr>
            <a:spLocks noGrp="1"/>
          </p:cNvSpPr>
          <p:nvPr>
            <p:ph type="ftr" sz="quarter" idx="11"/>
          </p:nvPr>
        </p:nvSpPr>
        <p:spPr>
          <a:xfrm>
            <a:off x="4056185" y="6311901"/>
            <a:ext cx="4032738" cy="454512"/>
          </a:xfrm>
        </p:spPr>
        <p:txBody>
          <a:bodyPr/>
          <a:lstStyle/>
          <a:p>
            <a:r>
              <a:rPr lang="en-US" dirty="0"/>
              <a:t>ICERI 2017</a:t>
            </a:r>
            <a:endParaRPr lang="en-CA" dirty="0"/>
          </a:p>
          <a:p>
            <a:endParaRPr lang="en-CA" dirty="0"/>
          </a:p>
        </p:txBody>
      </p:sp>
      <p:sp>
        <p:nvSpPr>
          <p:cNvPr id="5" name="Slide Number Placeholder 4"/>
          <p:cNvSpPr>
            <a:spLocks noGrp="1"/>
          </p:cNvSpPr>
          <p:nvPr>
            <p:ph type="sldNum" sz="quarter" idx="12"/>
          </p:nvPr>
        </p:nvSpPr>
        <p:spPr/>
        <p:txBody>
          <a:bodyPr/>
          <a:lstStyle/>
          <a:p>
            <a:fld id="{0F982F56-FE9B-4BB0-8724-61931531BEA8}" type="slidenum">
              <a:rPr lang="en-CA" smtClean="0"/>
              <a:t>8</a:t>
            </a:fld>
            <a:endParaRPr lang="en-CA"/>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643381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46223"/>
          </a:xfrm>
        </p:spPr>
        <p:txBody>
          <a:bodyPr/>
          <a:lstStyle/>
          <a:p>
            <a:r>
              <a:rPr lang="en-CA" b="1" dirty="0" smtClean="0">
                <a:latin typeface="Times New Roman" panose="02020603050405020304" pitchFamily="18" charset="0"/>
                <a:cs typeface="Times New Roman" panose="02020603050405020304" pitchFamily="18" charset="0"/>
              </a:rPr>
              <a:t>                        Choice of Topics</a:t>
            </a:r>
            <a:endParaRPr lang="en-CA"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9372" y="1111348"/>
            <a:ext cx="10515600" cy="5087840"/>
          </a:xfrm>
        </p:spPr>
        <p:txBody>
          <a:bodyPr>
            <a:noAutofit/>
          </a:bodyPr>
          <a:lstStyle/>
          <a:p>
            <a:pPr marL="0" indent="0">
              <a:buNone/>
            </a:pPr>
            <a:r>
              <a:rPr lang="en-CA" sz="3200" dirty="0" smtClean="0">
                <a:latin typeface="Times New Roman" panose="02020603050405020304" pitchFamily="18" charset="0"/>
                <a:cs typeface="Times New Roman" panose="02020603050405020304" pitchFamily="18" charset="0"/>
              </a:rPr>
              <a:t>For the first set  on the tutorials we focused our attention on typical topics of 1</a:t>
            </a:r>
            <a:r>
              <a:rPr lang="en-CA" sz="3200" baseline="30000" dirty="0" smtClean="0">
                <a:latin typeface="Times New Roman" panose="02020603050405020304" pitchFamily="18" charset="0"/>
                <a:cs typeface="Times New Roman" panose="02020603050405020304" pitchFamily="18" charset="0"/>
              </a:rPr>
              <a:t>st</a:t>
            </a:r>
            <a:r>
              <a:rPr lang="en-CA" sz="3200" dirty="0" smtClean="0">
                <a:latin typeface="Times New Roman" panose="02020603050405020304" pitchFamily="18" charset="0"/>
                <a:cs typeface="Times New Roman" panose="02020603050405020304" pitchFamily="18" charset="0"/>
              </a:rPr>
              <a:t> year physics curriculum which are found to be particular challenging for the students (as found by Physics Education research (PER):</a:t>
            </a:r>
          </a:p>
          <a:p>
            <a:pPr marL="0" indent="0">
              <a:buNone/>
            </a:pPr>
            <a:endParaRPr lang="en-CA" sz="3200" dirty="0" smtClean="0">
              <a:latin typeface="Times New Roman" panose="02020603050405020304" pitchFamily="18" charset="0"/>
              <a:cs typeface="Times New Roman" panose="02020603050405020304" pitchFamily="18" charset="0"/>
            </a:endParaRPr>
          </a:p>
          <a:p>
            <a:r>
              <a:rPr lang="en-CA" sz="3200" dirty="0" smtClean="0">
                <a:latin typeface="Times New Roman" panose="02020603050405020304" pitchFamily="18" charset="0"/>
                <a:cs typeface="Times New Roman" panose="02020603050405020304" pitchFamily="18" charset="0"/>
              </a:rPr>
              <a:t>Math essentials (Review of Math Tools)</a:t>
            </a:r>
          </a:p>
          <a:p>
            <a:r>
              <a:rPr lang="en-CA" sz="3200" dirty="0" smtClean="0">
                <a:latin typeface="Times New Roman" panose="02020603050405020304" pitchFamily="18" charset="0"/>
                <a:cs typeface="Times New Roman" panose="02020603050405020304" pitchFamily="18" charset="0"/>
              </a:rPr>
              <a:t>Kinematics </a:t>
            </a:r>
          </a:p>
          <a:p>
            <a:r>
              <a:rPr lang="en-CA" sz="3200" dirty="0" smtClean="0">
                <a:latin typeface="Times New Roman" panose="02020603050405020304" pitchFamily="18" charset="0"/>
                <a:cs typeface="Times New Roman" panose="02020603050405020304" pitchFamily="18" charset="0"/>
              </a:rPr>
              <a:t>Simple Harmonic Motion</a:t>
            </a:r>
          </a:p>
          <a:p>
            <a:r>
              <a:rPr lang="en-CA" sz="3200" dirty="0" smtClean="0">
                <a:latin typeface="Times New Roman" panose="02020603050405020304" pitchFamily="18" charset="0"/>
                <a:cs typeface="Times New Roman" panose="02020603050405020304" pitchFamily="18" charset="0"/>
              </a:rPr>
              <a:t>Waves</a:t>
            </a:r>
          </a:p>
          <a:p>
            <a:r>
              <a:rPr lang="en-CA" sz="3200" dirty="0" smtClean="0">
                <a:latin typeface="Times New Roman" panose="02020603050405020304" pitchFamily="18" charset="0"/>
                <a:cs typeface="Times New Roman" panose="02020603050405020304" pitchFamily="18" charset="0"/>
              </a:rPr>
              <a:t>Magnetism</a:t>
            </a:r>
          </a:p>
        </p:txBody>
      </p:sp>
      <p:sp>
        <p:nvSpPr>
          <p:cNvPr id="5" name="Slide Number Placeholder 4"/>
          <p:cNvSpPr>
            <a:spLocks noGrp="1"/>
          </p:cNvSpPr>
          <p:nvPr>
            <p:ph type="sldNum" sz="quarter" idx="12"/>
          </p:nvPr>
        </p:nvSpPr>
        <p:spPr/>
        <p:txBody>
          <a:bodyPr/>
          <a:lstStyle/>
          <a:p>
            <a:fld id="{0F982F56-FE9B-4BB0-8724-61931531BEA8}" type="slidenum">
              <a:rPr lang="en-CA" smtClean="0"/>
              <a:t>9</a:t>
            </a:fld>
            <a:endParaRPr lang="en-CA"/>
          </a:p>
        </p:txBody>
      </p:sp>
      <p:sp>
        <p:nvSpPr>
          <p:cNvPr id="6" name="Footer Placeholder 3"/>
          <p:cNvSpPr>
            <a:spLocks noGrp="1"/>
          </p:cNvSpPr>
          <p:nvPr>
            <p:ph type="ftr" sz="quarter" idx="11"/>
          </p:nvPr>
        </p:nvSpPr>
        <p:spPr>
          <a:xfrm>
            <a:off x="4056185" y="6311901"/>
            <a:ext cx="4032738" cy="454512"/>
          </a:xfrm>
        </p:spPr>
        <p:txBody>
          <a:bodyPr/>
          <a:lstStyle/>
          <a:p>
            <a:r>
              <a:rPr lang="en-CA" b="1" dirty="0">
                <a:latin typeface="Times New Roman" panose="02020603050405020304" pitchFamily="18" charset="0"/>
                <a:cs typeface="Times New Roman" panose="02020603050405020304" pitchFamily="18" charset="0"/>
              </a:rPr>
              <a:t>CAP Congress, June 11-15, 2018, Halifax, NS</a:t>
            </a:r>
          </a:p>
          <a:p>
            <a:endParaRPr lang="en-CA"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00592" y="6178549"/>
            <a:ext cx="3476625" cy="542925"/>
          </a:xfrm>
          <a:prstGeom prst="rect">
            <a:avLst/>
          </a:prstGeom>
        </p:spPr>
      </p:pic>
    </p:spTree>
    <p:extLst>
      <p:ext uri="{BB962C8B-B14F-4D97-AF65-F5344CB8AC3E}">
        <p14:creationId xmlns:p14="http://schemas.microsoft.com/office/powerpoint/2010/main" val="24933955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1224</TotalTime>
  <Words>1520</Words>
  <Application>Microsoft Office PowerPoint</Application>
  <PresentationFormat>Widescreen</PresentationFormat>
  <Paragraphs>148</Paragraphs>
  <Slides>20</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Algerian</vt:lpstr>
      <vt:lpstr>Arial</vt:lpstr>
      <vt:lpstr>Calibri</vt:lpstr>
      <vt:lpstr>Calibri Light</vt:lpstr>
      <vt:lpstr>Times New Roman</vt:lpstr>
      <vt:lpstr>Office Theme</vt:lpstr>
      <vt:lpstr>Supplementary Video Tutorials for Introductory Physics Courses</vt:lpstr>
      <vt:lpstr>The Project Motivation</vt:lpstr>
      <vt:lpstr>              The Project  Motivation</vt:lpstr>
      <vt:lpstr>Findings from the research project</vt:lpstr>
      <vt:lpstr>                   </vt:lpstr>
      <vt:lpstr>                          The Project Team</vt:lpstr>
      <vt:lpstr>The Process</vt:lpstr>
      <vt:lpstr>                 The Supplementary Tutorials</vt:lpstr>
      <vt:lpstr>                        Choice of Topics</vt:lpstr>
      <vt:lpstr>                           Kinematics</vt:lpstr>
      <vt:lpstr>     Simple Harmonic Motion (Oscillations)</vt:lpstr>
      <vt:lpstr>                           One-Dimensional Waves   </vt:lpstr>
      <vt:lpstr>                          Magnetism</vt:lpstr>
      <vt:lpstr>                   Math Review </vt:lpstr>
      <vt:lpstr>PowerPoint Presentation</vt:lpstr>
      <vt:lpstr>PowerPoint Presentation</vt:lpstr>
      <vt:lpstr>PowerPoint Presentation</vt:lpstr>
      <vt:lpstr>                         Student Feedback</vt:lpstr>
      <vt:lpstr>                    Future Development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Tutorial and Lecture help videos</dc:title>
  <dc:creator>M. Juliana Carvalho</dc:creator>
  <cp:lastModifiedBy>antimiro</cp:lastModifiedBy>
  <cp:revision>96</cp:revision>
  <dcterms:created xsi:type="dcterms:W3CDTF">2017-04-22T15:20:29Z</dcterms:created>
  <dcterms:modified xsi:type="dcterms:W3CDTF">2018-06-12T04:11:22Z</dcterms:modified>
</cp:coreProperties>
</file>