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2"/>
  </p:sldMasterIdLst>
  <p:notesMasterIdLst>
    <p:notesMasterId r:id="rId20"/>
  </p:notesMasterIdLst>
  <p:handoutMasterIdLst>
    <p:handoutMasterId r:id="rId21"/>
  </p:handoutMasterIdLst>
  <p:sldIdLst>
    <p:sldId id="256" r:id="rId3"/>
    <p:sldId id="258" r:id="rId4"/>
    <p:sldId id="257" r:id="rId5"/>
    <p:sldId id="277" r:id="rId6"/>
    <p:sldId id="265" r:id="rId7"/>
    <p:sldId id="260" r:id="rId8"/>
    <p:sldId id="266" r:id="rId9"/>
    <p:sldId id="281" r:id="rId10"/>
    <p:sldId id="279" r:id="rId11"/>
    <p:sldId id="267" r:id="rId12"/>
    <p:sldId id="282" r:id="rId13"/>
    <p:sldId id="272" r:id="rId14"/>
    <p:sldId id="273" r:id="rId15"/>
    <p:sldId id="280" r:id="rId16"/>
    <p:sldId id="276" r:id="rId17"/>
    <p:sldId id="263" r:id="rId18"/>
    <p:sldId id="264"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4D4D4D"/>
    <a:srgbClr val="CCFF66"/>
    <a:srgbClr val="00FFFF"/>
    <a:srgbClr val="969696"/>
    <a:srgbClr val="00CCFF"/>
    <a:srgbClr val="FFFF66"/>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4291" autoAdjust="0"/>
  </p:normalViewPr>
  <p:slideViewPr>
    <p:cSldViewPr>
      <p:cViewPr varScale="1">
        <p:scale>
          <a:sx n="72" d="100"/>
          <a:sy n="72" d="100"/>
        </p:scale>
        <p:origin x="1224" y="12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defRPr>
            </a:lvl1pPr>
          </a:lstStyle>
          <a:p>
            <a:endParaRPr lang="en-US"/>
          </a:p>
        </p:txBody>
      </p:sp>
      <p:sp>
        <p:nvSpPr>
          <p:cNvPr id="1536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defRPr>
            </a:lvl1pPr>
          </a:lstStyle>
          <a:p>
            <a:endParaRPr lang="en-US"/>
          </a:p>
        </p:txBody>
      </p:sp>
      <p:sp>
        <p:nvSpPr>
          <p:cNvPr id="1536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defRPr>
            </a:lvl1pPr>
          </a:lstStyle>
          <a:p>
            <a:endParaRPr lang="en-US"/>
          </a:p>
        </p:txBody>
      </p:sp>
      <p:sp>
        <p:nvSpPr>
          <p:cNvPr id="1536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defRPr>
            </a:lvl1pPr>
          </a:lstStyle>
          <a:p>
            <a:fld id="{F9A46B63-4FAD-448A-A556-02A5E3944259}" type="slidenum">
              <a:rPr lang="en-US"/>
              <a:pPr/>
              <a:t>‹#›</a:t>
            </a:fld>
            <a:endParaRPr lang="en-US"/>
          </a:p>
        </p:txBody>
      </p:sp>
    </p:spTree>
    <p:extLst>
      <p:ext uri="{BB962C8B-B14F-4D97-AF65-F5344CB8AC3E}">
        <p14:creationId xmlns:p14="http://schemas.microsoft.com/office/powerpoint/2010/main" val="26293455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defRPr>
            </a:lvl1pPr>
          </a:lstStyle>
          <a:p>
            <a:endParaRPr lang="en-US"/>
          </a:p>
        </p:txBody>
      </p:sp>
      <p:sp>
        <p:nvSpPr>
          <p:cNvPr id="1741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defRPr>
            </a:lvl1pPr>
          </a:lstStyle>
          <a:p>
            <a:endParaRPr lang="en-US"/>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defRPr>
            </a:lvl1pPr>
          </a:lstStyle>
          <a:p>
            <a:endParaRPr lang="en-US"/>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defRPr>
            </a:lvl1pPr>
          </a:lstStyle>
          <a:p>
            <a:fld id="{E7CAE20C-D77B-4EB7-AE52-E2B9CECD256E}" type="slidenum">
              <a:rPr lang="en-US"/>
              <a:pPr/>
              <a:t>‹#›</a:t>
            </a:fld>
            <a:endParaRPr lang="en-US"/>
          </a:p>
        </p:txBody>
      </p:sp>
    </p:spTree>
    <p:extLst>
      <p:ext uri="{BB962C8B-B14F-4D97-AF65-F5344CB8AC3E}">
        <p14:creationId xmlns:p14="http://schemas.microsoft.com/office/powerpoint/2010/main" val="206919927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mn-ea"/>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mn-ea"/>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mn-ea"/>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mn-ea"/>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CA" sz="1200" dirty="0"/>
              <a:t>I gradually narrowed down to a combination of methods that  gave best results: </a:t>
            </a:r>
          </a:p>
          <a:p>
            <a:pPr marL="514350" indent="-514350" algn="just">
              <a:buAutoNum type="romanLcParenR"/>
            </a:pPr>
            <a:r>
              <a:rPr lang="en-CA" sz="1200" dirty="0"/>
              <a:t>using multimedia resources during lectures, </a:t>
            </a:r>
          </a:p>
          <a:p>
            <a:pPr marL="514350" indent="-514350" algn="just">
              <a:buAutoNum type="romanLcParenR"/>
            </a:pPr>
            <a:r>
              <a:rPr lang="en-CA" sz="1200" dirty="0"/>
              <a:t>in-class testing of student comprehension, </a:t>
            </a:r>
          </a:p>
          <a:p>
            <a:pPr marL="514350" indent="-514350" algn="just">
              <a:buAutoNum type="romanLcParenR"/>
            </a:pPr>
            <a:r>
              <a:rPr lang="en-CA" sz="1200" dirty="0"/>
              <a:t>“multi level” homework. </a:t>
            </a:r>
            <a:endParaRPr lang="en-US" sz="1200" dirty="0"/>
          </a:p>
          <a:p>
            <a:endParaRPr lang="en-CA" dirty="0"/>
          </a:p>
        </p:txBody>
      </p:sp>
      <p:sp>
        <p:nvSpPr>
          <p:cNvPr id="4" name="Slide Number Placeholder 3"/>
          <p:cNvSpPr>
            <a:spLocks noGrp="1"/>
          </p:cNvSpPr>
          <p:nvPr>
            <p:ph type="sldNum" sz="quarter" idx="10"/>
          </p:nvPr>
        </p:nvSpPr>
        <p:spPr/>
        <p:txBody>
          <a:bodyPr/>
          <a:lstStyle/>
          <a:p>
            <a:fld id="{E7CAE20C-D77B-4EB7-AE52-E2B9CECD256E}" type="slidenum">
              <a:rPr lang="en-US" smtClean="0"/>
              <a:pPr/>
              <a:t>5</a:t>
            </a:fld>
            <a:endParaRPr lang="en-US"/>
          </a:p>
        </p:txBody>
      </p:sp>
    </p:spTree>
    <p:extLst>
      <p:ext uri="{BB962C8B-B14F-4D97-AF65-F5344CB8AC3E}">
        <p14:creationId xmlns:p14="http://schemas.microsoft.com/office/powerpoint/2010/main" val="36538291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ctrTitle"/>
          </p:nvPr>
        </p:nvSpPr>
        <p:spPr>
          <a:xfrm>
            <a:off x="647700" y="1447800"/>
            <a:ext cx="7848600" cy="1295400"/>
          </a:xfrm>
        </p:spPr>
        <p:txBody>
          <a:bodyPr/>
          <a:lstStyle>
            <a:lvl1pPr algn="ctr">
              <a:defRPr/>
            </a:lvl1pPr>
          </a:lstStyle>
          <a:p>
            <a:pPr lvl="0"/>
            <a:r>
              <a:rPr lang="en-US" noProof="0"/>
              <a:t>Click to edit Master title style</a:t>
            </a:r>
            <a:endParaRPr lang="en-US" noProof="0" dirty="0"/>
          </a:p>
        </p:txBody>
      </p:sp>
      <p:sp>
        <p:nvSpPr>
          <p:cNvPr id="109571" name="Rectangle 3"/>
          <p:cNvSpPr>
            <a:spLocks noGrp="1" noChangeArrowheads="1"/>
          </p:cNvSpPr>
          <p:nvPr>
            <p:ph type="subTitle" idx="1"/>
          </p:nvPr>
        </p:nvSpPr>
        <p:spPr>
          <a:xfrm>
            <a:off x="990600" y="3429000"/>
            <a:ext cx="7620000" cy="1066800"/>
          </a:xfrm>
        </p:spPr>
        <p:txBody>
          <a:bodyPr/>
          <a:lstStyle>
            <a:lvl1pPr marL="0" indent="0" algn="ctr">
              <a:buFontTx/>
              <a:buNone/>
              <a:defRPr sz="3600"/>
            </a:lvl1pPr>
          </a:lstStyle>
          <a:p>
            <a:pPr lvl="0"/>
            <a:r>
              <a:rPr lang="en-US" noProof="0"/>
              <a:t>Click to edit Master subtitle style</a:t>
            </a:r>
            <a:endParaRPr lang="en-US" noProof="0" dirty="0"/>
          </a:p>
        </p:txBody>
      </p:sp>
      <p:sp>
        <p:nvSpPr>
          <p:cNvPr id="109572" name="Rectangle 4"/>
          <p:cNvSpPr>
            <a:spLocks noGrp="1" noChangeArrowheads="1"/>
          </p:cNvSpPr>
          <p:nvPr>
            <p:ph type="dt" sz="half" idx="2"/>
          </p:nvPr>
        </p:nvSpPr>
        <p:spPr/>
        <p:txBody>
          <a:bodyPr/>
          <a:lstStyle>
            <a:lvl1pPr>
              <a:defRPr b="0">
                <a:solidFill>
                  <a:schemeClr val="tx1">
                    <a:lumMod val="65000"/>
                    <a:lumOff val="35000"/>
                  </a:schemeClr>
                </a:solidFill>
                <a:latin typeface="+mn-lt"/>
              </a:defRPr>
            </a:lvl1pPr>
          </a:lstStyle>
          <a:p>
            <a:endParaRPr lang="en-US" dirty="0"/>
          </a:p>
        </p:txBody>
      </p:sp>
      <p:sp>
        <p:nvSpPr>
          <p:cNvPr id="109573" name="Rectangle 5"/>
          <p:cNvSpPr>
            <a:spLocks noGrp="1" noChangeArrowheads="1"/>
          </p:cNvSpPr>
          <p:nvPr>
            <p:ph type="ftr" sz="quarter" idx="3"/>
          </p:nvPr>
        </p:nvSpPr>
        <p:spPr/>
        <p:txBody>
          <a:bodyPr/>
          <a:lstStyle>
            <a:lvl1pPr>
              <a:defRPr b="0">
                <a:solidFill>
                  <a:schemeClr val="tx1">
                    <a:lumMod val="65000"/>
                    <a:lumOff val="35000"/>
                  </a:schemeClr>
                </a:solidFill>
                <a:latin typeface="+mn-lt"/>
              </a:defRPr>
            </a:lvl1pPr>
          </a:lstStyle>
          <a:p>
            <a:endParaRPr lang="en-US" dirty="0"/>
          </a:p>
        </p:txBody>
      </p:sp>
      <p:sp>
        <p:nvSpPr>
          <p:cNvPr id="109574" name="Rectangle 6"/>
          <p:cNvSpPr>
            <a:spLocks noGrp="1" noChangeArrowheads="1"/>
          </p:cNvSpPr>
          <p:nvPr>
            <p:ph type="sldNum" sz="quarter" idx="4"/>
          </p:nvPr>
        </p:nvSpPr>
        <p:spPr/>
        <p:txBody>
          <a:bodyPr/>
          <a:lstStyle>
            <a:lvl1pPr>
              <a:defRPr b="0">
                <a:solidFill>
                  <a:schemeClr val="tx1">
                    <a:lumMod val="65000"/>
                    <a:lumOff val="35000"/>
                  </a:schemeClr>
                </a:solidFill>
                <a:latin typeface="+mn-lt"/>
              </a:defRPr>
            </a:lvl1pPr>
          </a:lstStyle>
          <a:p>
            <a:fld id="{BE19C0DE-C078-4586-94EC-518557DE64A2}" type="slidenum">
              <a:rPr lang="en-US" smtClean="0"/>
              <a:pPr/>
              <a:t>‹#›</a:t>
            </a:fld>
            <a:endParaRPr 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F639B9F-2C80-4DC8-85FD-39014D0EA899}" type="slidenum">
              <a:rPr lang="en-US"/>
              <a:pPr/>
              <a:t>‹#›</a:t>
            </a:fld>
            <a:endParaRPr lang="en-US"/>
          </a:p>
        </p:txBody>
      </p:sp>
    </p:spTree>
    <p:extLst>
      <p:ext uri="{BB962C8B-B14F-4D97-AF65-F5344CB8AC3E}">
        <p14:creationId xmlns:p14="http://schemas.microsoft.com/office/powerpoint/2010/main" val="25702572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20193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685800"/>
            <a:ext cx="5905500" cy="57150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3989B3F-BCC9-4654-9345-B524E2460B07}" type="slidenum">
              <a:rPr lang="en-US"/>
              <a:pPr/>
              <a:t>‹#›</a:t>
            </a:fld>
            <a:endParaRPr lang="en-US"/>
          </a:p>
        </p:txBody>
      </p:sp>
    </p:spTree>
    <p:extLst>
      <p:ext uri="{BB962C8B-B14F-4D97-AF65-F5344CB8AC3E}">
        <p14:creationId xmlns:p14="http://schemas.microsoft.com/office/powerpoint/2010/main" val="109986007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43000" y="685800"/>
            <a:ext cx="7391400" cy="914400"/>
          </a:xfrm>
        </p:spPr>
        <p:txBody>
          <a:bodyPr/>
          <a:lstStyle/>
          <a:p>
            <a:r>
              <a:rPr lang="en-US"/>
              <a:t>Click to edit Master title style</a:t>
            </a:r>
            <a:endParaRPr lang="en-US" dirty="0"/>
          </a:p>
        </p:txBody>
      </p:sp>
      <p:sp>
        <p:nvSpPr>
          <p:cNvPr id="3" name="Content Placeholder 2"/>
          <p:cNvSpPr>
            <a:spLocks noGrp="1"/>
          </p:cNvSpPr>
          <p:nvPr>
            <p:ph idx="1"/>
          </p:nvPr>
        </p:nvSpPr>
        <p:spPr>
          <a:xfrm>
            <a:off x="685800" y="1905000"/>
            <a:ext cx="7848600" cy="4495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63D52EE-2EC2-4889-BE6E-7EB8E38B3EEC}" type="slidenum">
              <a:rPr lang="en-US"/>
              <a:pPr/>
              <a:t>‹#›</a:t>
            </a:fld>
            <a:endParaRPr lang="en-US"/>
          </a:p>
        </p:txBody>
      </p:sp>
    </p:spTree>
    <p:extLst>
      <p:ext uri="{BB962C8B-B14F-4D97-AF65-F5344CB8AC3E}">
        <p14:creationId xmlns:p14="http://schemas.microsoft.com/office/powerpoint/2010/main" val="1796732786"/>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5B295FE-F8B1-4B4D-B3A7-33303EC74750}" type="slidenum">
              <a:rPr lang="en-US"/>
              <a:pPr/>
              <a:t>‹#›</a:t>
            </a:fld>
            <a:endParaRPr lang="en-US"/>
          </a:p>
        </p:txBody>
      </p:sp>
    </p:spTree>
    <p:extLst>
      <p:ext uri="{BB962C8B-B14F-4D97-AF65-F5344CB8AC3E}">
        <p14:creationId xmlns:p14="http://schemas.microsoft.com/office/powerpoint/2010/main" val="128568955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905000"/>
            <a:ext cx="39624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72000" y="1905000"/>
            <a:ext cx="39624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92E366D-20AC-4469-B201-4C3CE52308A9}" type="slidenum">
              <a:rPr lang="en-US"/>
              <a:pPr/>
              <a:t>‹#›</a:t>
            </a:fld>
            <a:endParaRPr lang="en-US"/>
          </a:p>
        </p:txBody>
      </p:sp>
    </p:spTree>
    <p:extLst>
      <p:ext uri="{BB962C8B-B14F-4D97-AF65-F5344CB8AC3E}">
        <p14:creationId xmlns:p14="http://schemas.microsoft.com/office/powerpoint/2010/main" val="215209570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07F8811-BB39-4063-B54B-0B0CD125FC59}" type="slidenum">
              <a:rPr lang="en-US"/>
              <a:pPr/>
              <a:t>‹#›</a:t>
            </a:fld>
            <a:endParaRPr lang="en-US"/>
          </a:p>
        </p:txBody>
      </p:sp>
    </p:spTree>
    <p:extLst>
      <p:ext uri="{BB962C8B-B14F-4D97-AF65-F5344CB8AC3E}">
        <p14:creationId xmlns:p14="http://schemas.microsoft.com/office/powerpoint/2010/main" val="66479499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F88DAC2-F742-47E7-BDFB-501D2002B435}" type="slidenum">
              <a:rPr lang="en-US"/>
              <a:pPr/>
              <a:t>‹#›</a:t>
            </a:fld>
            <a:endParaRPr lang="en-US"/>
          </a:p>
        </p:txBody>
      </p:sp>
    </p:spTree>
    <p:extLst>
      <p:ext uri="{BB962C8B-B14F-4D97-AF65-F5344CB8AC3E}">
        <p14:creationId xmlns:p14="http://schemas.microsoft.com/office/powerpoint/2010/main" val="8372205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C40C83D-E769-49CD-A97B-6CE4F4D31969}" type="slidenum">
              <a:rPr lang="en-US"/>
              <a:pPr/>
              <a:t>‹#›</a:t>
            </a:fld>
            <a:endParaRPr lang="en-US"/>
          </a:p>
        </p:txBody>
      </p:sp>
    </p:spTree>
    <p:extLst>
      <p:ext uri="{BB962C8B-B14F-4D97-AF65-F5344CB8AC3E}">
        <p14:creationId xmlns:p14="http://schemas.microsoft.com/office/powerpoint/2010/main" val="186116544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6D732AF-82A3-432F-8A42-4A4275DE0EA7}" type="slidenum">
              <a:rPr lang="en-US"/>
              <a:pPr/>
              <a:t>‹#›</a:t>
            </a:fld>
            <a:endParaRPr lang="en-US"/>
          </a:p>
        </p:txBody>
      </p:sp>
    </p:spTree>
    <p:extLst>
      <p:ext uri="{BB962C8B-B14F-4D97-AF65-F5344CB8AC3E}">
        <p14:creationId xmlns:p14="http://schemas.microsoft.com/office/powerpoint/2010/main" val="242679411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66E6EE8-63E5-42DA-A7C1-04B4B19F4C2F}" type="slidenum">
              <a:rPr lang="en-US"/>
              <a:pPr/>
              <a:t>‹#›</a:t>
            </a:fld>
            <a:endParaRPr lang="en-US"/>
          </a:p>
        </p:txBody>
      </p:sp>
    </p:spTree>
    <p:extLst>
      <p:ext uri="{BB962C8B-B14F-4D97-AF65-F5344CB8AC3E}">
        <p14:creationId xmlns:p14="http://schemas.microsoft.com/office/powerpoint/2010/main" val="273584951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8546" name="Rectangle 2"/>
          <p:cNvSpPr>
            <a:spLocks noGrp="1" noChangeArrowheads="1"/>
          </p:cNvSpPr>
          <p:nvPr>
            <p:ph type="body" idx="1"/>
          </p:nvPr>
        </p:nvSpPr>
        <p:spPr bwMode="auto">
          <a:xfrm>
            <a:off x="457200" y="1905000"/>
            <a:ext cx="80772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 bullet text</a:t>
            </a:r>
          </a:p>
          <a:p>
            <a:pPr lvl="2"/>
            <a:r>
              <a:rPr lang="en-US" dirty="0"/>
              <a:t>Third level bullet text</a:t>
            </a:r>
          </a:p>
          <a:p>
            <a:pPr lvl="3"/>
            <a:r>
              <a:rPr lang="en-US" dirty="0"/>
              <a:t> Fourth level bullet text</a:t>
            </a:r>
          </a:p>
          <a:p>
            <a:pPr lvl="4"/>
            <a:r>
              <a:rPr lang="en-US" dirty="0"/>
              <a:t>Fifth level bullet text</a:t>
            </a:r>
          </a:p>
          <a:p>
            <a:pPr lvl="1"/>
            <a:endParaRPr lang="en-US" dirty="0"/>
          </a:p>
          <a:p>
            <a:pPr lvl="2"/>
            <a:endParaRPr lang="en-US" dirty="0"/>
          </a:p>
        </p:txBody>
      </p:sp>
      <p:sp>
        <p:nvSpPr>
          <p:cNvPr id="108547" name="Rectangle 3"/>
          <p:cNvSpPr>
            <a:spLocks noGrp="1" noChangeArrowheads="1"/>
          </p:cNvSpPr>
          <p:nvPr>
            <p:ph type="title"/>
          </p:nvPr>
        </p:nvSpPr>
        <p:spPr bwMode="auto">
          <a:xfrm>
            <a:off x="457200" y="685800"/>
            <a:ext cx="8077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8548" name="Rectangle 4"/>
          <p:cNvSpPr>
            <a:spLocks noGrp="1" noChangeArrowheads="1"/>
          </p:cNvSpPr>
          <p:nvPr>
            <p:ph type="dt" sz="half" idx="2"/>
          </p:nvPr>
        </p:nvSpPr>
        <p:spPr bwMode="auto">
          <a:xfrm>
            <a:off x="0" y="6629400"/>
            <a:ext cx="19050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b="0">
                <a:solidFill>
                  <a:schemeClr val="tx1">
                    <a:lumMod val="65000"/>
                    <a:lumOff val="35000"/>
                  </a:schemeClr>
                </a:solidFill>
                <a:latin typeface="+mn-lt"/>
              </a:defRPr>
            </a:lvl1pPr>
          </a:lstStyle>
          <a:p>
            <a:endParaRPr lang="en-US" dirty="0"/>
          </a:p>
        </p:txBody>
      </p:sp>
      <p:sp>
        <p:nvSpPr>
          <p:cNvPr id="108549" name="Rectangle 5"/>
          <p:cNvSpPr>
            <a:spLocks noGrp="1" noChangeArrowheads="1"/>
          </p:cNvSpPr>
          <p:nvPr>
            <p:ph type="ftr" sz="quarter" idx="3"/>
          </p:nvPr>
        </p:nvSpPr>
        <p:spPr bwMode="auto">
          <a:xfrm>
            <a:off x="3124200" y="6629400"/>
            <a:ext cx="2895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b="0">
                <a:solidFill>
                  <a:schemeClr val="tx1">
                    <a:lumMod val="65000"/>
                    <a:lumOff val="35000"/>
                  </a:schemeClr>
                </a:solidFill>
                <a:latin typeface="+mn-lt"/>
              </a:defRPr>
            </a:lvl1pPr>
          </a:lstStyle>
          <a:p>
            <a:endParaRPr lang="en-US" dirty="0"/>
          </a:p>
        </p:txBody>
      </p:sp>
      <p:sp>
        <p:nvSpPr>
          <p:cNvPr id="108550" name="Rectangle 6"/>
          <p:cNvSpPr>
            <a:spLocks noGrp="1" noChangeArrowheads="1"/>
          </p:cNvSpPr>
          <p:nvPr>
            <p:ph type="sldNum" sz="quarter" idx="4"/>
          </p:nvPr>
        </p:nvSpPr>
        <p:spPr bwMode="auto">
          <a:xfrm>
            <a:off x="7239000" y="6629400"/>
            <a:ext cx="19050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b="0">
                <a:solidFill>
                  <a:schemeClr val="tx1">
                    <a:lumMod val="65000"/>
                    <a:lumOff val="35000"/>
                  </a:schemeClr>
                </a:solidFill>
                <a:latin typeface="+mn-lt"/>
              </a:defRPr>
            </a:lvl1pPr>
          </a:lstStyle>
          <a:p>
            <a:fld id="{0E473B5A-C5D8-4A29-98C2-A74172270BA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p:txStyles>
    <p:titleStyle>
      <a:lvl1pPr algn="l" rtl="0" eaLnBrk="1" fontAlgn="base" hangingPunct="1">
        <a:spcBef>
          <a:spcPct val="0"/>
        </a:spcBef>
        <a:spcAft>
          <a:spcPct val="0"/>
        </a:spcAft>
        <a:defRPr sz="4400">
          <a:solidFill>
            <a:schemeClr val="accent2">
              <a:lumMod val="75000"/>
            </a:schemeClr>
          </a:solidFill>
          <a:latin typeface="+mj-lt"/>
          <a:ea typeface="+mj-ea"/>
          <a:cs typeface="+mj-cs"/>
        </a:defRPr>
      </a:lvl1pPr>
      <a:lvl2pPr algn="l" rtl="0" eaLnBrk="1" fontAlgn="base" hangingPunct="1">
        <a:spcBef>
          <a:spcPct val="0"/>
        </a:spcBef>
        <a:spcAft>
          <a:spcPct val="0"/>
        </a:spcAft>
        <a:defRPr sz="4400">
          <a:solidFill>
            <a:srgbClr val="284C6A"/>
          </a:solidFill>
          <a:latin typeface="Trebuchet MS" pitchFamily="34" charset="0"/>
        </a:defRPr>
      </a:lvl2pPr>
      <a:lvl3pPr algn="l" rtl="0" eaLnBrk="1" fontAlgn="base" hangingPunct="1">
        <a:spcBef>
          <a:spcPct val="0"/>
        </a:spcBef>
        <a:spcAft>
          <a:spcPct val="0"/>
        </a:spcAft>
        <a:defRPr sz="4400">
          <a:solidFill>
            <a:srgbClr val="284C6A"/>
          </a:solidFill>
          <a:latin typeface="Trebuchet MS" pitchFamily="34" charset="0"/>
        </a:defRPr>
      </a:lvl3pPr>
      <a:lvl4pPr algn="l" rtl="0" eaLnBrk="1" fontAlgn="base" hangingPunct="1">
        <a:spcBef>
          <a:spcPct val="0"/>
        </a:spcBef>
        <a:spcAft>
          <a:spcPct val="0"/>
        </a:spcAft>
        <a:defRPr sz="4400">
          <a:solidFill>
            <a:srgbClr val="284C6A"/>
          </a:solidFill>
          <a:latin typeface="Trebuchet MS" pitchFamily="34" charset="0"/>
        </a:defRPr>
      </a:lvl4pPr>
      <a:lvl5pPr algn="l" rtl="0" eaLnBrk="1" fontAlgn="base" hangingPunct="1">
        <a:spcBef>
          <a:spcPct val="0"/>
        </a:spcBef>
        <a:spcAft>
          <a:spcPct val="0"/>
        </a:spcAft>
        <a:defRPr sz="4400">
          <a:solidFill>
            <a:srgbClr val="284C6A"/>
          </a:solidFill>
          <a:latin typeface="Trebuchet MS" pitchFamily="34" charset="0"/>
        </a:defRPr>
      </a:lvl5pPr>
      <a:lvl6pPr marL="457200" algn="l" rtl="0" eaLnBrk="1" fontAlgn="base" hangingPunct="1">
        <a:spcBef>
          <a:spcPct val="0"/>
        </a:spcBef>
        <a:spcAft>
          <a:spcPct val="0"/>
        </a:spcAft>
        <a:defRPr sz="4400">
          <a:solidFill>
            <a:srgbClr val="284C6A"/>
          </a:solidFill>
          <a:latin typeface="Trebuchet MS" pitchFamily="34" charset="0"/>
        </a:defRPr>
      </a:lvl6pPr>
      <a:lvl7pPr marL="914400" algn="l" rtl="0" eaLnBrk="1" fontAlgn="base" hangingPunct="1">
        <a:spcBef>
          <a:spcPct val="0"/>
        </a:spcBef>
        <a:spcAft>
          <a:spcPct val="0"/>
        </a:spcAft>
        <a:defRPr sz="4400">
          <a:solidFill>
            <a:srgbClr val="284C6A"/>
          </a:solidFill>
          <a:latin typeface="Trebuchet MS" pitchFamily="34" charset="0"/>
        </a:defRPr>
      </a:lvl7pPr>
      <a:lvl8pPr marL="1371600" algn="l" rtl="0" eaLnBrk="1" fontAlgn="base" hangingPunct="1">
        <a:spcBef>
          <a:spcPct val="0"/>
        </a:spcBef>
        <a:spcAft>
          <a:spcPct val="0"/>
        </a:spcAft>
        <a:defRPr sz="4400">
          <a:solidFill>
            <a:srgbClr val="284C6A"/>
          </a:solidFill>
          <a:latin typeface="Trebuchet MS" pitchFamily="34" charset="0"/>
        </a:defRPr>
      </a:lvl8pPr>
      <a:lvl9pPr marL="1828800" algn="l" rtl="0" eaLnBrk="1" fontAlgn="base" hangingPunct="1">
        <a:spcBef>
          <a:spcPct val="0"/>
        </a:spcBef>
        <a:spcAft>
          <a:spcPct val="0"/>
        </a:spcAft>
        <a:defRPr sz="4400">
          <a:solidFill>
            <a:srgbClr val="284C6A"/>
          </a:solidFill>
          <a:latin typeface="Trebuchet MS" pitchFamily="34" charset="0"/>
        </a:defRPr>
      </a:lvl9pPr>
    </p:titleStyle>
    <p:bodyStyle>
      <a:lvl1pPr marL="342900" indent="-342900" algn="l" rtl="0" eaLnBrk="1" fontAlgn="base" hangingPunct="1">
        <a:lnSpc>
          <a:spcPct val="125000"/>
        </a:lnSpc>
        <a:spcBef>
          <a:spcPct val="20000"/>
        </a:spcBef>
        <a:spcAft>
          <a:spcPct val="0"/>
        </a:spcAft>
        <a:buClr>
          <a:schemeClr val="accent2"/>
        </a:buClr>
        <a:buChar char="•"/>
        <a:defRPr sz="3200">
          <a:solidFill>
            <a:schemeClr val="accent2"/>
          </a:solidFill>
          <a:latin typeface="+mn-lt"/>
          <a:ea typeface="+mn-ea"/>
          <a:cs typeface="+mn-cs"/>
        </a:defRPr>
      </a:lvl1pPr>
      <a:lvl2pPr marL="742950" indent="-285750" algn="l" rtl="0" eaLnBrk="1" fontAlgn="base" hangingPunct="1">
        <a:spcBef>
          <a:spcPct val="20000"/>
        </a:spcBef>
        <a:spcAft>
          <a:spcPct val="0"/>
        </a:spcAft>
        <a:buFont typeface="Trebuchet MS" pitchFamily="34" charset="0"/>
        <a:buChar char="−"/>
        <a:defRPr sz="2800">
          <a:solidFill>
            <a:schemeClr val="accent2"/>
          </a:solidFill>
          <a:latin typeface="+mn-lt"/>
        </a:defRPr>
      </a:lvl2pPr>
      <a:lvl3pPr marL="1143000" indent="-228600" algn="l" rtl="0" eaLnBrk="1" fontAlgn="base" hangingPunct="1">
        <a:spcBef>
          <a:spcPct val="20000"/>
        </a:spcBef>
        <a:spcAft>
          <a:spcPct val="0"/>
        </a:spcAft>
        <a:buChar char="•"/>
        <a:defRPr sz="2400">
          <a:solidFill>
            <a:schemeClr val="accent2"/>
          </a:solidFill>
          <a:latin typeface="+mn-lt"/>
        </a:defRPr>
      </a:lvl3pPr>
      <a:lvl4pPr marL="1600200" indent="-228600" algn="l" rtl="0" eaLnBrk="1" fontAlgn="base" hangingPunct="1">
        <a:spcBef>
          <a:spcPct val="20000"/>
        </a:spcBef>
        <a:spcAft>
          <a:spcPct val="0"/>
        </a:spcAft>
        <a:buFont typeface="Trebuchet MS" pitchFamily="34" charset="0"/>
        <a:buChar char="−"/>
        <a:defRPr sz="2000">
          <a:solidFill>
            <a:schemeClr val="accent2"/>
          </a:solidFill>
          <a:latin typeface="+mn-lt"/>
        </a:defRPr>
      </a:lvl4pPr>
      <a:lvl5pPr marL="2057400" indent="-228600" algn="l" rtl="0" eaLnBrk="1" fontAlgn="base" hangingPunct="1">
        <a:spcBef>
          <a:spcPct val="20000"/>
        </a:spcBef>
        <a:spcAft>
          <a:spcPct val="0"/>
        </a:spcAft>
        <a:buChar char="•"/>
        <a:defRPr sz="2000">
          <a:solidFill>
            <a:schemeClr val="accent2"/>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hyperlink" Target="http://media.pearsoncmg.com/aw/aw_0media_physics/phet/sims/mass-spring-lab/mass-spring-lab.html" TargetMode="External"/><Relationship Id="rId2" Type="http://schemas.openxmlformats.org/officeDocument/2006/relationships/image" Target="../media/image16.png"/><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8.png"/><Relationship Id="rId7" Type="http://schemas.openxmlformats.org/officeDocument/2006/relationships/hyperlink" Target="oscillations_forces_2.swf" TargetMode="External"/><Relationship Id="rId12" Type="http://schemas.openxmlformats.org/officeDocument/2006/relationships/hyperlink" Target="http://www.animations.physics.unsw.edu.au/jw/oscillations.htm#Pendulum" TargetMode="Externa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hyperlink" Target="http://www.animations.physics.unsw.edu.au/jw/foucault_pendulum.html" TargetMode="External"/><Relationship Id="rId5" Type="http://schemas.openxmlformats.org/officeDocument/2006/relationships/hyperlink" Target="oscillations_apple_u_k.swf" TargetMode="External"/><Relationship Id="rId10" Type="http://schemas.openxmlformats.org/officeDocument/2006/relationships/image" Target="../media/image11.png"/><Relationship Id="rId4" Type="http://schemas.openxmlformats.org/officeDocument/2006/relationships/hyperlink" Target="http://www.animations.physics.unsw.edu.au/jw/oscillations.htm#Energy" TargetMode="External"/><Relationship Id="rId9" Type="http://schemas.openxmlformats.org/officeDocument/2006/relationships/hyperlink" Target="oscillations_foucault.sw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hyperlink" Target="http://newt.phys.unsw.edu.au/jw/flutes.v.clarinets.html" TargetMode="Externa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hyperlink" Target="http://www.animations.physics.unsw.edu.au/waves-sound/standing-waves/index.html#8.4" TargetMode="Externa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6000" r="-6000"/>
          </a:stretch>
        </a:blipFill>
        <a:effectLst/>
      </p:bgPr>
    </p:bg>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899592" y="692696"/>
            <a:ext cx="7620000" cy="1295400"/>
          </a:xfrm>
        </p:spPr>
        <p:txBody>
          <a:bodyPr/>
          <a:lstStyle/>
          <a:p>
            <a:r>
              <a:rPr lang="en-CA" sz="3600" dirty="0">
                <a:solidFill>
                  <a:srgbClr val="FFFF00"/>
                </a:solidFill>
                <a:effectLst>
                  <a:outerShdw blurRad="38100" dist="38100" dir="2700000" algn="tl">
                    <a:srgbClr val="000000">
                      <a:alpha val="43137"/>
                    </a:srgbClr>
                  </a:outerShdw>
                </a:effectLst>
                <a:latin typeface="Arial Rounded MT Bold" panose="020F0704030504030204" pitchFamily="34" charset="0"/>
              </a:rPr>
              <a:t>Reflections on implementing </a:t>
            </a:r>
            <a:r>
              <a:rPr lang="en-CA" sz="3600" dirty="0" err="1">
                <a:solidFill>
                  <a:srgbClr val="FFFF00"/>
                </a:solidFill>
                <a:effectLst>
                  <a:outerShdw blurRad="38100" dist="38100" dir="2700000" algn="tl">
                    <a:srgbClr val="000000">
                      <a:alpha val="43137"/>
                    </a:srgbClr>
                  </a:outerShdw>
                </a:effectLst>
                <a:latin typeface="Arial Rounded MT Bold" panose="020F0704030504030204" pitchFamily="34" charset="0"/>
              </a:rPr>
              <a:t>physlets</a:t>
            </a:r>
            <a:r>
              <a:rPr lang="en-CA" sz="3600" dirty="0">
                <a:solidFill>
                  <a:srgbClr val="FFFF00"/>
                </a:solidFill>
                <a:effectLst>
                  <a:outerShdw blurRad="38100" dist="38100" dir="2700000" algn="tl">
                    <a:srgbClr val="000000">
                      <a:alpha val="43137"/>
                    </a:srgbClr>
                  </a:outerShdw>
                </a:effectLst>
                <a:latin typeface="Arial Rounded MT Bold" panose="020F0704030504030204" pitchFamily="34" charset="0"/>
              </a:rPr>
              <a:t> and </a:t>
            </a:r>
            <a:r>
              <a:rPr lang="en-CA" sz="3600" dirty="0" err="1">
                <a:solidFill>
                  <a:srgbClr val="FFFF00"/>
                </a:solidFill>
                <a:effectLst>
                  <a:outerShdw blurRad="38100" dist="38100" dir="2700000" algn="tl">
                    <a:srgbClr val="000000">
                      <a:alpha val="43137"/>
                    </a:srgbClr>
                  </a:outerShdw>
                </a:effectLst>
                <a:latin typeface="Arial Rounded MT Bold" panose="020F0704030504030204" pitchFamily="34" charset="0"/>
              </a:rPr>
              <a:t>physclips</a:t>
            </a:r>
            <a:r>
              <a:rPr lang="en-CA" sz="3600" dirty="0">
                <a:solidFill>
                  <a:srgbClr val="FFFF00"/>
                </a:solidFill>
                <a:effectLst>
                  <a:outerShdw blurRad="38100" dist="38100" dir="2700000" algn="tl">
                    <a:srgbClr val="000000">
                      <a:alpha val="43137"/>
                    </a:srgbClr>
                  </a:outerShdw>
                </a:effectLst>
                <a:latin typeface="Arial Rounded MT Bold" panose="020F0704030504030204" pitchFamily="34" charset="0"/>
              </a:rPr>
              <a:t> in undergraduate physics courses</a:t>
            </a:r>
          </a:p>
        </p:txBody>
      </p:sp>
      <p:sp>
        <p:nvSpPr>
          <p:cNvPr id="4101" name="Rectangle 5"/>
          <p:cNvSpPr>
            <a:spLocks noGrp="1" noChangeArrowheads="1"/>
          </p:cNvSpPr>
          <p:nvPr>
            <p:ph type="subTitle" idx="1"/>
          </p:nvPr>
        </p:nvSpPr>
        <p:spPr>
          <a:xfrm>
            <a:off x="1043608" y="2330548"/>
            <a:ext cx="7620000" cy="1066800"/>
          </a:xfrm>
        </p:spPr>
        <p:txBody>
          <a:bodyPr/>
          <a:lstStyle/>
          <a:p>
            <a:r>
              <a:rPr lang="en-US" sz="2800" dirty="0">
                <a:solidFill>
                  <a:srgbClr val="00FFFF"/>
                </a:solidFill>
                <a:effectLst>
                  <a:outerShdw blurRad="38100" dist="38100" dir="2700000" algn="tl">
                    <a:srgbClr val="000000">
                      <a:alpha val="43137"/>
                    </a:srgbClr>
                  </a:outerShdw>
                </a:effectLst>
              </a:rPr>
              <a:t>Adriana Predoi-Cross</a:t>
            </a:r>
          </a:p>
          <a:p>
            <a:endParaRPr lang="en-US" sz="2800" dirty="0">
              <a:solidFill>
                <a:srgbClr val="00FFFF"/>
              </a:solidFill>
              <a:effectLst>
                <a:outerShdw blurRad="38100" dist="38100" dir="2700000" algn="tl">
                  <a:srgbClr val="000000">
                    <a:alpha val="43137"/>
                  </a:srgbClr>
                </a:outerShdw>
              </a:effectLst>
            </a:endParaRPr>
          </a:p>
          <a:p>
            <a:endParaRPr lang="en-US" sz="2800" dirty="0">
              <a:solidFill>
                <a:srgbClr val="00FFFF"/>
              </a:solidFill>
              <a:effectLst>
                <a:outerShdw blurRad="38100" dist="38100" dir="2700000" algn="tl">
                  <a:srgbClr val="000000">
                    <a:alpha val="43137"/>
                  </a:srgbClr>
                </a:outerShdw>
              </a:effectLst>
            </a:endParaRPr>
          </a:p>
        </p:txBody>
      </p:sp>
      <p:sp>
        <p:nvSpPr>
          <p:cNvPr id="2" name="Rectangle 1">
            <a:extLst>
              <a:ext uri="{FF2B5EF4-FFF2-40B4-BE49-F238E27FC236}">
                <a16:creationId xmlns:a16="http://schemas.microsoft.com/office/drawing/2014/main" id="{E890F248-9DC7-4BF6-AA54-F054AA133ED0}"/>
              </a:ext>
            </a:extLst>
          </p:cNvPr>
          <p:cNvSpPr/>
          <p:nvPr/>
        </p:nvSpPr>
        <p:spPr>
          <a:xfrm>
            <a:off x="287524" y="3106710"/>
            <a:ext cx="8568952" cy="707886"/>
          </a:xfrm>
          <a:prstGeom prst="rect">
            <a:avLst/>
          </a:prstGeom>
          <a:solidFill>
            <a:srgbClr val="4D4D4D">
              <a:alpha val="40000"/>
            </a:srgbClr>
          </a:solidFill>
        </p:spPr>
        <p:txBody>
          <a:bodyPr wrap="square">
            <a:spAutoFit/>
          </a:bodyPr>
          <a:lstStyle/>
          <a:p>
            <a:r>
              <a:rPr lang="en-US" sz="2000" dirty="0">
                <a:solidFill>
                  <a:srgbClr val="CCFF66"/>
                </a:solidFill>
              </a:rPr>
              <a:t>Dept. of Physics &amp; Astronomy, University of Lethbridge, Alberta Canada.</a:t>
            </a:r>
          </a:p>
          <a:p>
            <a:r>
              <a:rPr lang="en-US" sz="2000" dirty="0">
                <a:solidFill>
                  <a:srgbClr val="CCFF66"/>
                </a:solidFill>
              </a:rPr>
              <a:t>Present address: 512 Silkstone Crescent West, Lethbridge, AB, Canada.</a:t>
            </a:r>
            <a:endParaRPr lang="en-CA" sz="2000" dirty="0">
              <a:solidFill>
                <a:srgbClr val="CCFF66"/>
              </a:solidFill>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a:xfrm>
            <a:off x="1043608" y="48491"/>
            <a:ext cx="7704856" cy="584681"/>
          </a:xfrm>
        </p:spPr>
        <p:txBody>
          <a:bodyPr/>
          <a:lstStyle/>
          <a:p>
            <a:r>
              <a:rPr lang="en-US" sz="2800" dirty="0">
                <a:solidFill>
                  <a:srgbClr val="C00000"/>
                </a:solidFill>
              </a:rPr>
              <a:t>Why </a:t>
            </a:r>
            <a:r>
              <a:rPr lang="en-US" sz="2800" dirty="0" err="1">
                <a:solidFill>
                  <a:srgbClr val="C00000"/>
                </a:solidFill>
              </a:rPr>
              <a:t>Physclips</a:t>
            </a:r>
            <a:r>
              <a:rPr lang="en-US" sz="2800" dirty="0">
                <a:solidFill>
                  <a:srgbClr val="C00000"/>
                </a:solidFill>
              </a:rPr>
              <a:t> Are an Effective Teaching Tool?</a:t>
            </a:r>
          </a:p>
        </p:txBody>
      </p:sp>
      <p:sp>
        <p:nvSpPr>
          <p:cNvPr id="2" name="TextBox 1"/>
          <p:cNvSpPr txBox="1"/>
          <p:nvPr/>
        </p:nvSpPr>
        <p:spPr>
          <a:xfrm>
            <a:off x="44268" y="689569"/>
            <a:ext cx="9055464" cy="6109365"/>
          </a:xfrm>
          <a:prstGeom prst="rect">
            <a:avLst/>
          </a:prstGeom>
          <a:noFill/>
        </p:spPr>
        <p:txBody>
          <a:bodyPr wrap="square" rtlCol="0">
            <a:spAutoFit/>
          </a:bodyPr>
          <a:lstStyle/>
          <a:p>
            <a:pPr marL="285750" indent="-285750" algn="just">
              <a:buFont typeface="Arial" panose="020B0604020202020204" pitchFamily="34" charset="0"/>
              <a:buChar char="•"/>
            </a:pPr>
            <a:r>
              <a:rPr lang="en-CA" sz="2300" dirty="0"/>
              <a:t>Today’s university-level physics teaching environments go beyond the traditional lecture style (see for example Refs. [1, 2]) to include hands-on activities and/or multimedia resources to </a:t>
            </a:r>
            <a:r>
              <a:rPr lang="en-CA" sz="2300" dirty="0">
                <a:solidFill>
                  <a:schemeClr val="accent4">
                    <a:lumMod val="50000"/>
                  </a:schemeClr>
                </a:solidFill>
              </a:rPr>
              <a:t>enhance critical and independent thinking through self-discovery</a:t>
            </a:r>
            <a:r>
              <a:rPr lang="en-CA" sz="2300" dirty="0"/>
              <a:t>. These skills are refined by interaction with a </a:t>
            </a:r>
            <a:r>
              <a:rPr lang="en-CA" sz="2300" dirty="0">
                <a:solidFill>
                  <a:schemeClr val="accent6">
                    <a:lumMod val="75000"/>
                  </a:schemeClr>
                </a:solidFill>
              </a:rPr>
              <a:t>“responsive simulation environment of reality,” </a:t>
            </a:r>
            <a:r>
              <a:rPr lang="en-CA" sz="2300" dirty="0"/>
              <a:t>complemented by carefully chosen at-home learning activities.</a:t>
            </a:r>
          </a:p>
          <a:p>
            <a:pPr marL="285750" indent="-285750" algn="just">
              <a:buFont typeface="Arial" panose="020B0604020202020204" pitchFamily="34" charset="0"/>
              <a:buChar char="•"/>
            </a:pPr>
            <a:endParaRPr lang="en-CA" sz="2300" dirty="0"/>
          </a:p>
          <a:p>
            <a:pPr marL="285750" indent="-285750" algn="just">
              <a:buFont typeface="Arial" panose="020B0604020202020204" pitchFamily="34" charset="0"/>
              <a:buChar char="•"/>
            </a:pPr>
            <a:r>
              <a:rPr lang="en-CA" sz="2300" dirty="0"/>
              <a:t> Educational research shows that </a:t>
            </a:r>
            <a:r>
              <a:rPr lang="en-CA" sz="2300" dirty="0">
                <a:solidFill>
                  <a:schemeClr val="accent6">
                    <a:lumMod val="75000"/>
                  </a:schemeClr>
                </a:solidFill>
              </a:rPr>
              <a:t>learning is enhanced when the out-of-classroom activities </a:t>
            </a:r>
            <a:r>
              <a:rPr lang="en-CA" sz="2300" i="1" dirty="0">
                <a:solidFill>
                  <a:schemeClr val="accent6">
                    <a:lumMod val="75000"/>
                  </a:schemeClr>
                </a:solidFill>
              </a:rPr>
              <a:t>are not limited to doing homework </a:t>
            </a:r>
            <a:r>
              <a:rPr lang="en-CA" sz="2300" dirty="0"/>
              <a:t>but instead </a:t>
            </a:r>
            <a:r>
              <a:rPr lang="en-CA" sz="2300" dirty="0">
                <a:solidFill>
                  <a:srgbClr val="00B050"/>
                </a:solidFill>
              </a:rPr>
              <a:t>include active learning </a:t>
            </a:r>
            <a:r>
              <a:rPr lang="en-CA" sz="2300" dirty="0"/>
              <a:t>through interactive video vignettes, pre-lecture readings, and preparation for “flipped classroom” teaching segments. </a:t>
            </a:r>
          </a:p>
          <a:p>
            <a:pPr marL="285750" indent="-285750" algn="just">
              <a:buFont typeface="Arial" panose="020B0604020202020204" pitchFamily="34" charset="0"/>
              <a:buChar char="•"/>
            </a:pPr>
            <a:endParaRPr lang="en-CA" sz="2300" dirty="0"/>
          </a:p>
          <a:p>
            <a:pPr algn="just"/>
            <a:r>
              <a:rPr lang="en-CA" sz="2300" i="1" dirty="0"/>
              <a:t>Note:</a:t>
            </a:r>
            <a:r>
              <a:rPr lang="en-CA" sz="2300" dirty="0"/>
              <a:t> In the “flipped classroom” teaching method the students are introduced to the new concepts through home reading and these concepts are practiced or demonstrated in class.</a:t>
            </a:r>
          </a:p>
        </p:txBody>
      </p:sp>
    </p:spTree>
    <p:extLst>
      <p:ext uri="{BB962C8B-B14F-4D97-AF65-F5344CB8AC3E}">
        <p14:creationId xmlns:p14="http://schemas.microsoft.com/office/powerpoint/2010/main" val="259361786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a:xfrm>
            <a:off x="1043608" y="48491"/>
            <a:ext cx="7704856" cy="584681"/>
          </a:xfrm>
        </p:spPr>
        <p:txBody>
          <a:bodyPr/>
          <a:lstStyle/>
          <a:p>
            <a:r>
              <a:rPr lang="en-US" sz="2800" dirty="0">
                <a:solidFill>
                  <a:srgbClr val="C00000"/>
                </a:solidFill>
              </a:rPr>
              <a:t>Why </a:t>
            </a:r>
            <a:r>
              <a:rPr lang="en-US" sz="2800" dirty="0" err="1">
                <a:solidFill>
                  <a:srgbClr val="C00000"/>
                </a:solidFill>
              </a:rPr>
              <a:t>Physclips</a:t>
            </a:r>
            <a:r>
              <a:rPr lang="en-US" sz="2800" dirty="0">
                <a:solidFill>
                  <a:srgbClr val="C00000"/>
                </a:solidFill>
              </a:rPr>
              <a:t> Are an Effective Teaching Tool?</a:t>
            </a:r>
          </a:p>
        </p:txBody>
      </p:sp>
      <p:sp>
        <p:nvSpPr>
          <p:cNvPr id="2" name="TextBox 1"/>
          <p:cNvSpPr txBox="1"/>
          <p:nvPr/>
        </p:nvSpPr>
        <p:spPr>
          <a:xfrm>
            <a:off x="107504" y="411295"/>
            <a:ext cx="8928992" cy="6353471"/>
          </a:xfrm>
          <a:prstGeom prst="rect">
            <a:avLst/>
          </a:prstGeom>
          <a:noFill/>
        </p:spPr>
        <p:txBody>
          <a:bodyPr wrap="square" rtlCol="0">
            <a:spAutoFit/>
          </a:bodyPr>
          <a:lstStyle/>
          <a:p>
            <a:pPr marL="285750" indent="-285750" algn="just">
              <a:lnSpc>
                <a:spcPct val="200000"/>
              </a:lnSpc>
              <a:buFont typeface="Arial" panose="020B0604020202020204" pitchFamily="34" charset="0"/>
              <a:buChar char="•"/>
            </a:pPr>
            <a:r>
              <a:rPr lang="en-CA" sz="2300" dirty="0"/>
              <a:t>V. Langley and R. </a:t>
            </a:r>
            <a:r>
              <a:rPr lang="en-CA" sz="2300" dirty="0" err="1"/>
              <a:t>Arieli</a:t>
            </a:r>
            <a:r>
              <a:rPr lang="en-CA" sz="2300" dirty="0"/>
              <a:t> state in Ref. [2] that computational models controlling the simulations may contain idealization or limited accuracy—leading to misrepresentation of physical reality.” Additionally, “simulations vary in their richness of content knowledge and representation methods, and the tools they provide for exploring the modeled subject” [2]. </a:t>
            </a:r>
          </a:p>
          <a:p>
            <a:pPr marL="285750" indent="-285750" algn="just">
              <a:lnSpc>
                <a:spcPct val="200000"/>
              </a:lnSpc>
              <a:buFont typeface="Arial" panose="020B0604020202020204" pitchFamily="34" charset="0"/>
              <a:buChar char="•"/>
            </a:pPr>
            <a:r>
              <a:rPr lang="en-CA" sz="2300" dirty="0"/>
              <a:t>“Two features of visual ‘live’ simulations that help students build correct and appropriate mental models are the effect of seeing a system change and the effect of user control” [2].</a:t>
            </a:r>
          </a:p>
        </p:txBody>
      </p:sp>
    </p:spTree>
    <p:extLst>
      <p:ext uri="{BB962C8B-B14F-4D97-AF65-F5344CB8AC3E}">
        <p14:creationId xmlns:p14="http://schemas.microsoft.com/office/powerpoint/2010/main" val="22507204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97898" y="-23191"/>
            <a:ext cx="7128792" cy="830997"/>
          </a:xfrm>
          <a:prstGeom prst="rect">
            <a:avLst/>
          </a:prstGeom>
        </p:spPr>
        <p:txBody>
          <a:bodyPr wrap="square">
            <a:spAutoFit/>
          </a:bodyPr>
          <a:lstStyle/>
          <a:p>
            <a:pPr algn="ctr" eaLnBrk="0" hangingPunct="0">
              <a:spcBef>
                <a:spcPts val="0"/>
              </a:spcBef>
            </a:pPr>
            <a:r>
              <a:rPr lang="en-US" sz="2400" dirty="0">
                <a:solidFill>
                  <a:srgbClr val="C00000"/>
                </a:solidFill>
                <a:latin typeface="Arial Rounded MT Bold" panose="020F0704030504030204" pitchFamily="34" charset="0"/>
              </a:rPr>
              <a:t>Exercises solved in class or at home using </a:t>
            </a:r>
            <a:r>
              <a:rPr lang="en-US" sz="2400" dirty="0" err="1">
                <a:solidFill>
                  <a:srgbClr val="C00000"/>
                </a:solidFill>
                <a:latin typeface="Arial Rounded MT Bold" panose="020F0704030504030204" pitchFamily="34" charset="0"/>
              </a:rPr>
              <a:t>physlets</a:t>
            </a:r>
            <a:endParaRPr lang="en-US" sz="2400" dirty="0">
              <a:solidFill>
                <a:srgbClr val="C00000"/>
              </a:solidFill>
              <a:latin typeface="Arial Rounded MT Bold" panose="020F0704030504030204" pitchFamily="34" charset="0"/>
            </a:endParaRPr>
          </a:p>
        </p:txBody>
      </p:sp>
      <p:sp>
        <p:nvSpPr>
          <p:cNvPr id="6" name="TextBox 5"/>
          <p:cNvSpPr txBox="1"/>
          <p:nvPr/>
        </p:nvSpPr>
        <p:spPr>
          <a:xfrm>
            <a:off x="1897898" y="783432"/>
            <a:ext cx="7175514" cy="830997"/>
          </a:xfrm>
          <a:prstGeom prst="rect">
            <a:avLst/>
          </a:prstGeom>
          <a:noFill/>
        </p:spPr>
        <p:txBody>
          <a:bodyPr wrap="square" rtlCol="0">
            <a:spAutoFit/>
          </a:bodyPr>
          <a:lstStyle/>
          <a:p>
            <a:pPr marL="285750" indent="-285750" algn="just">
              <a:buFont typeface="Arial" panose="020B0604020202020204" pitchFamily="34" charset="0"/>
              <a:buChar char="•"/>
            </a:pPr>
            <a:r>
              <a:rPr lang="en-CA" sz="2400" dirty="0"/>
              <a:t>Several online resources for physics </a:t>
            </a:r>
            <a:r>
              <a:rPr lang="en-CA" sz="2400" dirty="0" err="1"/>
              <a:t>physlets</a:t>
            </a:r>
            <a:r>
              <a:rPr lang="en-CA" sz="2400" dirty="0"/>
              <a:t> exist such as: </a:t>
            </a:r>
            <a:r>
              <a:rPr lang="en-US" u="sng" dirty="0"/>
              <a:t>http://www.compadre.org/physlets/</a:t>
            </a:r>
            <a:r>
              <a:rPr lang="en-CA" sz="2400" dirty="0"/>
              <a:t> </a:t>
            </a:r>
          </a:p>
        </p:txBody>
      </p:sp>
      <p:sp>
        <p:nvSpPr>
          <p:cNvPr id="7" name="Puzzle2"/>
          <p:cNvSpPr>
            <a:spLocks noEditPoints="1" noChangeArrowheads="1"/>
          </p:cNvSpPr>
          <p:nvPr/>
        </p:nvSpPr>
        <p:spPr bwMode="auto">
          <a:xfrm>
            <a:off x="50976" y="0"/>
            <a:ext cx="1800200" cy="1623188"/>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chemeClr val="accent1"/>
          </a:solidFill>
          <a:ln w="15875">
            <a:solidFill>
              <a:schemeClr val="accent1">
                <a:lumMod val="50000"/>
              </a:schemeClr>
            </a:solidFill>
            <a:miter lim="800000"/>
            <a:headEnd/>
            <a:tailEnd/>
          </a:ln>
        </p:spPr>
        <p:txBody>
          <a:bodyPr/>
          <a:lstStyle/>
          <a:p>
            <a:endParaRPr lang="en-US"/>
          </a:p>
        </p:txBody>
      </p:sp>
      <p:sp>
        <p:nvSpPr>
          <p:cNvPr id="8" name="Text Box 20"/>
          <p:cNvSpPr txBox="1">
            <a:spLocks noChangeArrowheads="1"/>
          </p:cNvSpPr>
          <p:nvPr/>
        </p:nvSpPr>
        <p:spPr bwMode="blackWhite">
          <a:xfrm>
            <a:off x="323528" y="543438"/>
            <a:ext cx="1889183" cy="923507"/>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flatTx/>
          </a:bodyPr>
          <a:lstStyle/>
          <a:p>
            <a:pPr eaLnBrk="0" hangingPunct="0">
              <a:spcBef>
                <a:spcPct val="50000"/>
              </a:spcBef>
            </a:pPr>
            <a:r>
              <a:rPr lang="en-US" b="1" dirty="0">
                <a:solidFill>
                  <a:srgbClr val="C00000"/>
                </a:solidFill>
                <a:latin typeface="Verdana" pitchFamily="34" charset="0"/>
              </a:rPr>
              <a:t>Problems solved using </a:t>
            </a:r>
            <a:r>
              <a:rPr lang="en-US" b="1" dirty="0" err="1">
                <a:solidFill>
                  <a:srgbClr val="C00000"/>
                </a:solidFill>
                <a:latin typeface="Verdana" pitchFamily="34" charset="0"/>
              </a:rPr>
              <a:t>physlets</a:t>
            </a:r>
            <a:endParaRPr lang="en-US" b="1" dirty="0">
              <a:solidFill>
                <a:srgbClr val="C00000"/>
              </a:solidFill>
              <a:latin typeface="Verdana" pitchFamily="34" charset="0"/>
            </a:endParaRPr>
          </a:p>
        </p:txBody>
      </p:sp>
      <p:pic>
        <p:nvPicPr>
          <p:cNvPr id="2" name="Picture 1"/>
          <p:cNvPicPr>
            <a:picLocks noChangeAspect="1"/>
          </p:cNvPicPr>
          <p:nvPr/>
        </p:nvPicPr>
        <p:blipFill rotWithShape="1">
          <a:blip r:embed="rId2"/>
          <a:srcRect l="13776" t="12429" r="16926" b="10782"/>
          <a:stretch/>
        </p:blipFill>
        <p:spPr>
          <a:xfrm>
            <a:off x="827585" y="1604003"/>
            <a:ext cx="8332822" cy="5191233"/>
          </a:xfrm>
          <a:prstGeom prst="rect">
            <a:avLst/>
          </a:prstGeom>
          <a:ln w="28575">
            <a:solidFill>
              <a:srgbClr val="00CCFF"/>
            </a:solidFill>
          </a:ln>
        </p:spPr>
      </p:pic>
      <p:pic>
        <p:nvPicPr>
          <p:cNvPr id="10" name="Picture 9"/>
          <p:cNvPicPr>
            <a:picLocks noChangeAspect="1"/>
          </p:cNvPicPr>
          <p:nvPr/>
        </p:nvPicPr>
        <p:blipFill rotWithShape="1">
          <a:blip r:embed="rId3"/>
          <a:srcRect l="31887" t="28990" r="7439" b="40195"/>
          <a:stretch/>
        </p:blipFill>
        <p:spPr>
          <a:xfrm>
            <a:off x="75453" y="5353267"/>
            <a:ext cx="5269836" cy="1504733"/>
          </a:xfrm>
          <a:prstGeom prst="rect">
            <a:avLst/>
          </a:prstGeom>
          <a:ln w="28575">
            <a:solidFill>
              <a:srgbClr val="00CCFF"/>
            </a:solidFill>
          </a:ln>
        </p:spPr>
      </p:pic>
    </p:spTree>
    <p:extLst>
      <p:ext uri="{BB962C8B-B14F-4D97-AF65-F5344CB8AC3E}">
        <p14:creationId xmlns:p14="http://schemas.microsoft.com/office/powerpoint/2010/main" val="136904321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71300" y="-1878"/>
            <a:ext cx="7911074" cy="461665"/>
          </a:xfrm>
          <a:prstGeom prst="rect">
            <a:avLst/>
          </a:prstGeom>
        </p:spPr>
        <p:txBody>
          <a:bodyPr wrap="square">
            <a:spAutoFit/>
          </a:bodyPr>
          <a:lstStyle/>
          <a:p>
            <a:pPr algn="ctr" eaLnBrk="0" hangingPunct="0">
              <a:spcBef>
                <a:spcPts val="0"/>
              </a:spcBef>
            </a:pPr>
            <a:r>
              <a:rPr lang="en-US" sz="2400" dirty="0">
                <a:solidFill>
                  <a:srgbClr val="C00000"/>
                </a:solidFill>
                <a:latin typeface="Arial Rounded MT Bold" panose="020F0704030504030204" pitchFamily="34" charset="0"/>
              </a:rPr>
              <a:t>Exercises solved in class or at home using </a:t>
            </a:r>
            <a:r>
              <a:rPr lang="en-US" sz="2400" dirty="0" err="1">
                <a:solidFill>
                  <a:srgbClr val="C00000"/>
                </a:solidFill>
                <a:latin typeface="Arial Rounded MT Bold" panose="020F0704030504030204" pitchFamily="34" charset="0"/>
              </a:rPr>
              <a:t>physlets</a:t>
            </a:r>
            <a:endParaRPr lang="en-US" sz="2400" dirty="0">
              <a:solidFill>
                <a:srgbClr val="C00000"/>
              </a:solidFill>
              <a:latin typeface="Arial Rounded MT Bold" panose="020F0704030504030204" pitchFamily="34" charset="0"/>
            </a:endParaRPr>
          </a:p>
        </p:txBody>
      </p:sp>
      <p:sp>
        <p:nvSpPr>
          <p:cNvPr id="6" name="TextBox 5"/>
          <p:cNvSpPr txBox="1"/>
          <p:nvPr/>
        </p:nvSpPr>
        <p:spPr>
          <a:xfrm>
            <a:off x="1926048" y="414394"/>
            <a:ext cx="7217952" cy="1938992"/>
          </a:xfrm>
          <a:prstGeom prst="rect">
            <a:avLst/>
          </a:prstGeom>
          <a:noFill/>
        </p:spPr>
        <p:txBody>
          <a:bodyPr wrap="square" rtlCol="0">
            <a:spAutoFit/>
          </a:bodyPr>
          <a:lstStyle/>
          <a:p>
            <a:pPr marL="342900" indent="-342900" algn="just">
              <a:buFont typeface="Arial" panose="020B0604020202020204" pitchFamily="34" charset="0"/>
              <a:buChar char="•"/>
            </a:pPr>
            <a:r>
              <a:rPr lang="en-CA" sz="2400" dirty="0"/>
              <a:t>Available to students as </a:t>
            </a:r>
            <a:r>
              <a:rPr lang="en-CA" sz="2400" i="1" dirty="0" err="1"/>
              <a:t>PhET</a:t>
            </a:r>
            <a:r>
              <a:rPr lang="en-CA" sz="2400" i="1" dirty="0"/>
              <a:t> Simulations</a:t>
            </a:r>
            <a:r>
              <a:rPr lang="en-CA" sz="2400" dirty="0"/>
              <a:t> in the “Study Area” of Mastering Physics.</a:t>
            </a:r>
          </a:p>
          <a:p>
            <a:pPr marL="285750" indent="-285750" algn="just">
              <a:buFont typeface="Arial" panose="020B0604020202020204" pitchFamily="34" charset="0"/>
              <a:buChar char="•"/>
            </a:pPr>
            <a:r>
              <a:rPr lang="en-CA" sz="2400" dirty="0"/>
              <a:t>Help students enhance their learning of concepts introduce in the class through explorations of interdependencies of physical variables</a:t>
            </a:r>
          </a:p>
        </p:txBody>
      </p:sp>
      <p:sp>
        <p:nvSpPr>
          <p:cNvPr id="7" name="Puzzle2"/>
          <p:cNvSpPr>
            <a:spLocks noEditPoints="1" noChangeArrowheads="1"/>
          </p:cNvSpPr>
          <p:nvPr/>
        </p:nvSpPr>
        <p:spPr bwMode="auto">
          <a:xfrm>
            <a:off x="9574" y="91667"/>
            <a:ext cx="1800200" cy="1623188"/>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chemeClr val="accent1"/>
          </a:solidFill>
          <a:ln w="15875">
            <a:solidFill>
              <a:schemeClr val="accent1">
                <a:lumMod val="50000"/>
              </a:schemeClr>
            </a:solidFill>
            <a:miter lim="800000"/>
            <a:headEnd/>
            <a:tailEnd/>
          </a:ln>
        </p:spPr>
        <p:txBody>
          <a:bodyPr/>
          <a:lstStyle/>
          <a:p>
            <a:endParaRPr lang="en-US"/>
          </a:p>
        </p:txBody>
      </p:sp>
      <p:sp>
        <p:nvSpPr>
          <p:cNvPr id="8" name="Text Box 20"/>
          <p:cNvSpPr txBox="1">
            <a:spLocks noChangeArrowheads="1"/>
          </p:cNvSpPr>
          <p:nvPr/>
        </p:nvSpPr>
        <p:spPr bwMode="blackWhite">
          <a:xfrm>
            <a:off x="133611" y="514815"/>
            <a:ext cx="1552125" cy="1077218"/>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flatTx/>
          </a:bodyPr>
          <a:lstStyle/>
          <a:p>
            <a:pPr algn="ctr" eaLnBrk="0" hangingPunct="0">
              <a:spcBef>
                <a:spcPct val="50000"/>
              </a:spcBef>
            </a:pPr>
            <a:r>
              <a:rPr lang="en-US" sz="1600" b="1" dirty="0" err="1">
                <a:solidFill>
                  <a:srgbClr val="C00000"/>
                </a:solidFill>
                <a:latin typeface="Verdana" pitchFamily="34" charset="0"/>
              </a:rPr>
              <a:t>Physlets</a:t>
            </a:r>
            <a:endParaRPr lang="en-US" sz="1600" b="1" dirty="0">
              <a:solidFill>
                <a:srgbClr val="C00000"/>
              </a:solidFill>
              <a:latin typeface="Verdana" pitchFamily="34" charset="0"/>
            </a:endParaRPr>
          </a:p>
          <a:p>
            <a:pPr algn="ctr" eaLnBrk="0" hangingPunct="0">
              <a:spcBef>
                <a:spcPct val="50000"/>
              </a:spcBef>
            </a:pPr>
            <a:r>
              <a:rPr lang="en-US" sz="1600" b="1" dirty="0">
                <a:solidFill>
                  <a:srgbClr val="C00000"/>
                </a:solidFill>
                <a:latin typeface="Verdana" pitchFamily="34" charset="0"/>
              </a:rPr>
              <a:t> or</a:t>
            </a:r>
          </a:p>
          <a:p>
            <a:pPr algn="ctr" eaLnBrk="0" hangingPunct="0">
              <a:spcBef>
                <a:spcPct val="50000"/>
              </a:spcBef>
            </a:pPr>
            <a:r>
              <a:rPr lang="en-US" sz="1600" b="1" dirty="0" err="1">
                <a:solidFill>
                  <a:srgbClr val="C00000"/>
                </a:solidFill>
                <a:latin typeface="Verdana" pitchFamily="34" charset="0"/>
              </a:rPr>
              <a:t>PhET</a:t>
            </a:r>
            <a:endParaRPr lang="en-US" sz="1600" b="1" dirty="0">
              <a:solidFill>
                <a:srgbClr val="C00000"/>
              </a:solidFill>
              <a:latin typeface="Verdana" pitchFamily="34" charset="0"/>
            </a:endParaRPr>
          </a:p>
        </p:txBody>
      </p:sp>
      <p:pic>
        <p:nvPicPr>
          <p:cNvPr id="3" name="Picture 2"/>
          <p:cNvPicPr>
            <a:picLocks noChangeAspect="1"/>
          </p:cNvPicPr>
          <p:nvPr/>
        </p:nvPicPr>
        <p:blipFill rotWithShape="1">
          <a:blip r:embed="rId2"/>
          <a:srcRect l="14171" t="11110" r="16833" b="5070"/>
          <a:stretch/>
        </p:blipFill>
        <p:spPr>
          <a:xfrm>
            <a:off x="77549" y="2623570"/>
            <a:ext cx="6762118" cy="4220176"/>
          </a:xfrm>
          <a:prstGeom prst="rect">
            <a:avLst/>
          </a:prstGeom>
          <a:ln w="28575">
            <a:solidFill>
              <a:srgbClr val="00CCFF"/>
            </a:solidFill>
          </a:ln>
        </p:spPr>
      </p:pic>
      <p:sp>
        <p:nvSpPr>
          <p:cNvPr id="4" name="Rectangle 3"/>
          <p:cNvSpPr/>
          <p:nvPr/>
        </p:nvSpPr>
        <p:spPr>
          <a:xfrm>
            <a:off x="6922125" y="5674195"/>
            <a:ext cx="2123728" cy="1169551"/>
          </a:xfrm>
          <a:prstGeom prst="rect">
            <a:avLst/>
          </a:prstGeom>
        </p:spPr>
        <p:txBody>
          <a:bodyPr wrap="square">
            <a:spAutoFit/>
          </a:bodyPr>
          <a:lstStyle/>
          <a:p>
            <a:r>
              <a:rPr lang="en-CA" sz="1400" dirty="0">
                <a:solidFill>
                  <a:schemeClr val="accent6">
                    <a:lumMod val="75000"/>
                  </a:schemeClr>
                </a:solidFill>
                <a:hlinkClick r:id="rId3"/>
              </a:rPr>
              <a:t>http://media.pearsoncmg.com/aw/aw_0media_physics/phet/sims/mass-spring-lab/mass-spring-lab.html</a:t>
            </a:r>
            <a:endParaRPr lang="en-CA" sz="1400" dirty="0">
              <a:solidFill>
                <a:schemeClr val="accent6">
                  <a:lumMod val="75000"/>
                </a:schemeClr>
              </a:solidFill>
            </a:endParaRPr>
          </a:p>
        </p:txBody>
      </p:sp>
      <p:sp>
        <p:nvSpPr>
          <p:cNvPr id="9" name="TextBox 8"/>
          <p:cNvSpPr txBox="1"/>
          <p:nvPr/>
        </p:nvSpPr>
        <p:spPr>
          <a:xfrm>
            <a:off x="557896" y="2223459"/>
            <a:ext cx="2736304" cy="400110"/>
          </a:xfrm>
          <a:prstGeom prst="rect">
            <a:avLst/>
          </a:prstGeom>
          <a:noFill/>
        </p:spPr>
        <p:txBody>
          <a:bodyPr wrap="square" rtlCol="0">
            <a:spAutoFit/>
          </a:bodyPr>
          <a:lstStyle/>
          <a:p>
            <a:r>
              <a:rPr lang="en-CA" sz="2000" b="1" dirty="0">
                <a:solidFill>
                  <a:srgbClr val="FF0000"/>
                </a:solidFill>
              </a:rPr>
              <a:t>Masses and springs</a:t>
            </a:r>
          </a:p>
        </p:txBody>
      </p:sp>
      <p:sp>
        <p:nvSpPr>
          <p:cNvPr id="11" name="Rectangle 10"/>
          <p:cNvSpPr/>
          <p:nvPr/>
        </p:nvSpPr>
        <p:spPr>
          <a:xfrm>
            <a:off x="6732240" y="4159150"/>
            <a:ext cx="2412820" cy="1738938"/>
          </a:xfrm>
          <a:prstGeom prst="rect">
            <a:avLst/>
          </a:prstGeom>
        </p:spPr>
        <p:txBody>
          <a:bodyPr wrap="square">
            <a:spAutoFit/>
          </a:bodyPr>
          <a:lstStyle/>
          <a:p>
            <a:pPr algn="ctr"/>
            <a:r>
              <a:rPr lang="en-CA" sz="1600" b="1" dirty="0">
                <a:solidFill>
                  <a:srgbClr val="333333"/>
                </a:solidFill>
                <a:latin typeface="arial" panose="020B0604020202020204" pitchFamily="34" charset="0"/>
              </a:rPr>
              <a:t>University Physics with Modern Physics </a:t>
            </a:r>
          </a:p>
          <a:p>
            <a:pPr algn="ctr"/>
            <a:endParaRPr lang="en-CA" sz="800" b="1" dirty="0">
              <a:solidFill>
                <a:srgbClr val="333333"/>
              </a:solidFill>
              <a:latin typeface="arial" panose="020B0604020202020204" pitchFamily="34" charset="0"/>
            </a:endParaRPr>
          </a:p>
          <a:p>
            <a:pPr algn="ctr"/>
            <a:r>
              <a:rPr lang="en-CA" sz="1600" b="1" dirty="0">
                <a:solidFill>
                  <a:srgbClr val="333333"/>
                </a:solidFill>
                <a:latin typeface="arial" panose="020B0604020202020204" pitchFamily="34" charset="0"/>
              </a:rPr>
              <a:t>14 edition </a:t>
            </a:r>
          </a:p>
          <a:p>
            <a:pPr algn="ctr"/>
            <a:r>
              <a:rPr lang="en-CA" sz="1600" b="1" i="0" dirty="0">
                <a:solidFill>
                  <a:srgbClr val="333333"/>
                </a:solidFill>
                <a:effectLst/>
                <a:latin typeface="arial" panose="020B0604020202020204" pitchFamily="34" charset="0"/>
              </a:rPr>
              <a:t>Young &amp; Freedman</a:t>
            </a:r>
          </a:p>
          <a:p>
            <a:pPr algn="ctr"/>
            <a:r>
              <a:rPr lang="en-CA" sz="1600" b="1" dirty="0">
                <a:solidFill>
                  <a:srgbClr val="333333"/>
                </a:solidFill>
                <a:latin typeface="arial" panose="020B0604020202020204" pitchFamily="34" charset="0"/>
              </a:rPr>
              <a:t>Pearson Education Inc.</a:t>
            </a:r>
            <a:endParaRPr lang="en-CA" sz="1600" b="1" i="0" dirty="0">
              <a:solidFill>
                <a:srgbClr val="333333"/>
              </a:solidFill>
              <a:effectLst/>
              <a:latin typeface="arial" panose="020B0604020202020204" pitchFamily="34" charset="0"/>
            </a:endParaRPr>
          </a:p>
        </p:txBody>
      </p:sp>
      <p:pic>
        <p:nvPicPr>
          <p:cNvPr id="12" name="Picture 2" descr="University Physics with Modern Physic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20014" y="2280247"/>
            <a:ext cx="1596488" cy="18052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4512081"/>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7210FA2-2E93-4235-B09D-44D5E6850072}"/>
              </a:ext>
            </a:extLst>
          </p:cNvPr>
          <p:cNvSpPr/>
          <p:nvPr/>
        </p:nvSpPr>
        <p:spPr>
          <a:xfrm>
            <a:off x="8812" y="58846"/>
            <a:ext cx="9135188" cy="6740307"/>
          </a:xfrm>
          <a:prstGeom prst="rect">
            <a:avLst/>
          </a:prstGeom>
        </p:spPr>
        <p:txBody>
          <a:bodyPr wrap="square">
            <a:spAutoFit/>
          </a:bodyPr>
          <a:lstStyle/>
          <a:p>
            <a:pPr indent="180340" algn="just">
              <a:spcAft>
                <a:spcPts val="0"/>
              </a:spcAft>
            </a:pPr>
            <a:r>
              <a:rPr lang="en-CA" sz="2400" dirty="0">
                <a:latin typeface="Arial" panose="020B0604020202020204" pitchFamily="34" charset="0"/>
                <a:ea typeface="Times New Roman" panose="02020603050405020304" pitchFamily="18" charset="0"/>
                <a:cs typeface="Arial" panose="020B0604020202020204" pitchFamily="34" charset="0"/>
              </a:rPr>
              <a:t>The measures of performance used to assess the effectiveness of this teaching method were </a:t>
            </a:r>
            <a:r>
              <a:rPr lang="en-US" sz="2400" dirty="0">
                <a:latin typeface="Arial" panose="020B0604020202020204" pitchFamily="34" charset="0"/>
                <a:ea typeface="Times New Roman" panose="02020603050405020304" pitchFamily="18" charset="0"/>
                <a:cs typeface="Arial" panose="020B0604020202020204" pitchFamily="34" charset="0"/>
              </a:rPr>
              <a:t>of qualitative and quantitative nature. </a:t>
            </a:r>
          </a:p>
          <a:p>
            <a:pPr indent="180340" algn="just">
              <a:spcAft>
                <a:spcPts val="0"/>
              </a:spcAft>
            </a:pPr>
            <a:endParaRPr lang="en-US" sz="2400" dirty="0">
              <a:latin typeface="Arial" panose="020B0604020202020204" pitchFamily="34" charset="0"/>
              <a:ea typeface="Times New Roman" panose="02020603050405020304" pitchFamily="18" charset="0"/>
              <a:cs typeface="Arial" panose="020B0604020202020204" pitchFamily="34" charset="0"/>
            </a:endParaRPr>
          </a:p>
          <a:p>
            <a:pPr marL="342900" indent="-342900" algn="just">
              <a:spcAft>
                <a:spcPts val="0"/>
              </a:spcAft>
              <a:buFont typeface="Wingdings" panose="05000000000000000000" pitchFamily="2" charset="2"/>
              <a:buChar char="Ø"/>
            </a:pPr>
            <a:r>
              <a:rPr lang="en-US" sz="2400" dirty="0">
                <a:latin typeface="Arial" panose="020B0604020202020204" pitchFamily="34" charset="0"/>
                <a:ea typeface="Times New Roman" panose="02020603050405020304" pitchFamily="18" charset="0"/>
                <a:cs typeface="Arial" panose="020B0604020202020204" pitchFamily="34" charset="0"/>
              </a:rPr>
              <a:t>The </a:t>
            </a:r>
            <a:r>
              <a:rPr lang="en-US" sz="2400" u="sng" dirty="0">
                <a:solidFill>
                  <a:srgbClr val="C00000"/>
                </a:solidFill>
                <a:latin typeface="Arial" panose="020B0604020202020204" pitchFamily="34" charset="0"/>
                <a:ea typeface="Times New Roman" panose="02020603050405020304" pitchFamily="18" charset="0"/>
                <a:cs typeface="Arial" panose="020B0604020202020204" pitchFamily="34" charset="0"/>
              </a:rPr>
              <a:t>qualitative performance indicators</a:t>
            </a:r>
            <a:r>
              <a:rPr lang="en-US" sz="2400" dirty="0">
                <a:solidFill>
                  <a:srgbClr val="C00000"/>
                </a:solidFill>
                <a:latin typeface="Arial" panose="020B0604020202020204" pitchFamily="34" charset="0"/>
                <a:ea typeface="Times New Roman" panose="02020603050405020304" pitchFamily="18" charset="0"/>
                <a:cs typeface="Arial" panose="020B0604020202020204" pitchFamily="34" charset="0"/>
              </a:rPr>
              <a:t> </a:t>
            </a:r>
            <a:r>
              <a:rPr lang="en-US" sz="2400" dirty="0">
                <a:latin typeface="Arial" panose="020B0604020202020204" pitchFamily="34" charset="0"/>
                <a:ea typeface="Times New Roman" panose="02020603050405020304" pitchFamily="18" charset="0"/>
                <a:cs typeface="Arial" panose="020B0604020202020204" pitchFamily="34" charset="0"/>
              </a:rPr>
              <a:t>included:</a:t>
            </a:r>
          </a:p>
          <a:p>
            <a:pPr marL="514350" indent="-514350" algn="just">
              <a:spcAft>
                <a:spcPts val="0"/>
              </a:spcAft>
              <a:buAutoNum type="romanLcParenBoth"/>
            </a:pPr>
            <a:r>
              <a:rPr lang="en-US" sz="2400" dirty="0">
                <a:latin typeface="Arial" panose="020B0604020202020204" pitchFamily="34" charset="0"/>
                <a:ea typeface="Times New Roman" panose="02020603050405020304" pitchFamily="18" charset="0"/>
                <a:cs typeface="Arial" panose="020B0604020202020204" pitchFamily="34" charset="0"/>
              </a:rPr>
              <a:t>students’ enthusiasm in learning physics, </a:t>
            </a:r>
          </a:p>
          <a:p>
            <a:pPr marL="514350" indent="-514350" algn="just">
              <a:spcAft>
                <a:spcPts val="0"/>
              </a:spcAft>
              <a:buAutoNum type="romanLcParenBoth"/>
            </a:pPr>
            <a:r>
              <a:rPr lang="en-US" sz="2400" dirty="0">
                <a:latin typeface="Arial" panose="020B0604020202020204" pitchFamily="34" charset="0"/>
                <a:ea typeface="Times New Roman" panose="02020603050405020304" pitchFamily="18" charset="0"/>
                <a:cs typeface="Arial" panose="020B0604020202020204" pitchFamily="34" charset="0"/>
              </a:rPr>
              <a:t>students’ ability to answer in-class multiple-choice questions correctly, </a:t>
            </a:r>
          </a:p>
          <a:p>
            <a:pPr marL="514350" indent="-514350" algn="just">
              <a:spcAft>
                <a:spcPts val="0"/>
              </a:spcAft>
              <a:buAutoNum type="romanLcParenBoth"/>
            </a:pPr>
            <a:r>
              <a:rPr lang="en-US" sz="2400" dirty="0">
                <a:latin typeface="Arial" panose="020B0604020202020204" pitchFamily="34" charset="0"/>
                <a:ea typeface="Times New Roman" panose="02020603050405020304" pitchFamily="18" charset="0"/>
                <a:cs typeface="Arial" panose="020B0604020202020204" pitchFamily="34" charset="0"/>
              </a:rPr>
              <a:t>students’ participation in discussions based on concept questions correctly </a:t>
            </a:r>
          </a:p>
          <a:p>
            <a:pPr marL="514350" indent="-514350" algn="just">
              <a:spcAft>
                <a:spcPts val="0"/>
              </a:spcAft>
              <a:buAutoNum type="romanLcParenBoth"/>
            </a:pPr>
            <a:r>
              <a:rPr lang="en-US" sz="2400" dirty="0">
                <a:latin typeface="Arial" panose="020B0604020202020204" pitchFamily="34" charset="0"/>
                <a:ea typeface="Times New Roman" panose="02020603050405020304" pitchFamily="18" charset="0"/>
                <a:cs typeface="Arial" panose="020B0604020202020204" pitchFamily="34" charset="0"/>
              </a:rPr>
              <a:t>students’ written comments and feedback from class evaluations. </a:t>
            </a:r>
          </a:p>
          <a:p>
            <a:pPr marL="342900" indent="-342900" algn="just">
              <a:spcAft>
                <a:spcPts val="0"/>
              </a:spcAft>
              <a:buFont typeface="Wingdings" panose="05000000000000000000" pitchFamily="2" charset="2"/>
              <a:buChar char="Ø"/>
            </a:pPr>
            <a:endParaRPr lang="en-US" sz="2400" dirty="0">
              <a:latin typeface="Arial" panose="020B0604020202020204" pitchFamily="34" charset="0"/>
              <a:ea typeface="Times New Roman" panose="02020603050405020304" pitchFamily="18" charset="0"/>
              <a:cs typeface="Arial" panose="020B0604020202020204" pitchFamily="34" charset="0"/>
            </a:endParaRPr>
          </a:p>
          <a:p>
            <a:pPr marL="342900" indent="-342900" algn="just">
              <a:spcAft>
                <a:spcPts val="0"/>
              </a:spcAft>
              <a:buFont typeface="Wingdings" panose="05000000000000000000" pitchFamily="2" charset="2"/>
              <a:buChar char="Ø"/>
            </a:pPr>
            <a:r>
              <a:rPr lang="en-US" sz="2400" dirty="0">
                <a:latin typeface="Arial" panose="020B0604020202020204" pitchFamily="34" charset="0"/>
                <a:ea typeface="Times New Roman" panose="02020603050405020304" pitchFamily="18" charset="0"/>
                <a:cs typeface="Arial" panose="020B0604020202020204" pitchFamily="34" charset="0"/>
              </a:rPr>
              <a:t>The </a:t>
            </a:r>
            <a:r>
              <a:rPr lang="en-US" sz="2400" u="sng" dirty="0">
                <a:solidFill>
                  <a:srgbClr val="008000"/>
                </a:solidFill>
                <a:latin typeface="Arial" panose="020B0604020202020204" pitchFamily="34" charset="0"/>
                <a:ea typeface="Times New Roman" panose="02020603050405020304" pitchFamily="18" charset="0"/>
                <a:cs typeface="Arial" panose="020B0604020202020204" pitchFamily="34" charset="0"/>
              </a:rPr>
              <a:t>quantitative performance indicators </a:t>
            </a:r>
            <a:r>
              <a:rPr lang="en-US" sz="2400" dirty="0">
                <a:latin typeface="Arial" panose="020B0604020202020204" pitchFamily="34" charset="0"/>
                <a:ea typeface="Times New Roman" panose="02020603050405020304" pitchFamily="18" charset="0"/>
                <a:cs typeface="Arial" panose="020B0604020202020204" pitchFamily="34" charset="0"/>
              </a:rPr>
              <a:t>are:</a:t>
            </a:r>
          </a:p>
          <a:p>
            <a:pPr algn="just">
              <a:spcAft>
                <a:spcPts val="0"/>
              </a:spcAft>
            </a:pPr>
            <a:r>
              <a:rPr lang="en-US" sz="2400" dirty="0">
                <a:latin typeface="Arial" panose="020B0604020202020204" pitchFamily="34" charset="0"/>
                <a:ea typeface="Times New Roman" panose="02020603050405020304" pitchFamily="18" charset="0"/>
                <a:cs typeface="Arial" panose="020B0604020202020204" pitchFamily="34" charset="0"/>
              </a:rPr>
              <a:t> (</a:t>
            </a:r>
            <a:r>
              <a:rPr lang="en-US" sz="2400" dirty="0" err="1">
                <a:latin typeface="Arial" panose="020B0604020202020204" pitchFamily="34" charset="0"/>
                <a:ea typeface="Times New Roman" panose="02020603050405020304" pitchFamily="18" charset="0"/>
                <a:cs typeface="Arial" panose="020B0604020202020204" pitchFamily="34" charset="0"/>
              </a:rPr>
              <a:t>i</a:t>
            </a:r>
            <a:r>
              <a:rPr lang="en-US" sz="2400" dirty="0">
                <a:latin typeface="Arial" panose="020B0604020202020204" pitchFamily="34" charset="0"/>
                <a:ea typeface="Times New Roman" panose="02020603050405020304" pitchFamily="18" charset="0"/>
                <a:cs typeface="Arial" panose="020B0604020202020204" pitchFamily="34" charset="0"/>
              </a:rPr>
              <a:t>) changes in the average class grades and in the individual grades of students involved in the two classes used as test subjects in this project</a:t>
            </a:r>
          </a:p>
          <a:p>
            <a:pPr algn="just">
              <a:spcAft>
                <a:spcPts val="0"/>
              </a:spcAft>
            </a:pPr>
            <a:r>
              <a:rPr lang="en-US" sz="2400" dirty="0">
                <a:latin typeface="Arial" panose="020B0604020202020204" pitchFamily="34" charset="0"/>
                <a:ea typeface="Times New Roman" panose="02020603050405020304" pitchFamily="18" charset="0"/>
                <a:cs typeface="Arial" panose="020B0604020202020204" pitchFamily="34" charset="0"/>
              </a:rPr>
              <a:t>(ii) changes in the applicant’s scores on teaching evaluations.</a:t>
            </a:r>
            <a:endParaRPr lang="en-CA" sz="24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6887516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49298" y="0"/>
            <a:ext cx="8064965" cy="523220"/>
          </a:xfrm>
          <a:prstGeom prst="rect">
            <a:avLst/>
          </a:prstGeom>
        </p:spPr>
        <p:txBody>
          <a:bodyPr wrap="none">
            <a:spAutoFit/>
          </a:bodyPr>
          <a:lstStyle/>
          <a:p>
            <a:pPr algn="ctr" eaLnBrk="0" hangingPunct="0">
              <a:spcBef>
                <a:spcPct val="50000"/>
              </a:spcBef>
            </a:pPr>
            <a:r>
              <a:rPr lang="en-US" sz="2800" dirty="0" err="1">
                <a:solidFill>
                  <a:srgbClr val="C00000"/>
                </a:solidFill>
                <a:latin typeface="Arial Rounded MT Bold" panose="020F0704030504030204" pitchFamily="34" charset="0"/>
              </a:rPr>
              <a:t>Qualititative</a:t>
            </a:r>
            <a:r>
              <a:rPr lang="en-US" sz="2800" dirty="0">
                <a:solidFill>
                  <a:srgbClr val="C00000"/>
                </a:solidFill>
                <a:latin typeface="Arial Rounded MT Bold" panose="020F0704030504030204" pitchFamily="34" charset="0"/>
              </a:rPr>
              <a:t> feedback received from students</a:t>
            </a:r>
          </a:p>
        </p:txBody>
      </p:sp>
      <p:sp>
        <p:nvSpPr>
          <p:cNvPr id="5" name="TextBox 4"/>
          <p:cNvSpPr txBox="1"/>
          <p:nvPr/>
        </p:nvSpPr>
        <p:spPr>
          <a:xfrm>
            <a:off x="157856" y="523220"/>
            <a:ext cx="8986144" cy="6555641"/>
          </a:xfrm>
          <a:prstGeom prst="rect">
            <a:avLst/>
          </a:prstGeom>
          <a:noFill/>
        </p:spPr>
        <p:txBody>
          <a:bodyPr wrap="square" rtlCol="0">
            <a:spAutoFit/>
          </a:bodyPr>
          <a:lstStyle/>
          <a:p>
            <a:pPr algn="just">
              <a:lnSpc>
                <a:spcPct val="150000"/>
              </a:lnSpc>
            </a:pPr>
            <a:r>
              <a:rPr lang="en-CA" sz="2400" dirty="0"/>
              <a:t>Observations of student’s performance after using the teaching tools discussed here:</a:t>
            </a:r>
          </a:p>
          <a:p>
            <a:pPr algn="just">
              <a:lnSpc>
                <a:spcPct val="150000"/>
              </a:lnSpc>
            </a:pPr>
            <a:r>
              <a:rPr lang="en-CA" sz="2400" dirty="0"/>
              <a:t>- the students </a:t>
            </a:r>
            <a:r>
              <a:rPr lang="en-CA" sz="2400" dirty="0">
                <a:solidFill>
                  <a:srgbClr val="FF0000"/>
                </a:solidFill>
              </a:rPr>
              <a:t>curiosity and inquisitive nature is stimulated</a:t>
            </a:r>
          </a:p>
          <a:p>
            <a:pPr marL="342900" indent="-342900" algn="just">
              <a:lnSpc>
                <a:spcPct val="150000"/>
              </a:lnSpc>
              <a:buFontTx/>
              <a:buChar char="-"/>
            </a:pPr>
            <a:r>
              <a:rPr lang="en-CA" sz="2400" dirty="0"/>
              <a:t>the students </a:t>
            </a:r>
            <a:r>
              <a:rPr lang="en-CA" sz="2400" dirty="0">
                <a:solidFill>
                  <a:srgbClr val="0070C0"/>
                </a:solidFill>
              </a:rPr>
              <a:t>give more complex and thorough or precise answers</a:t>
            </a:r>
            <a:r>
              <a:rPr lang="en-CA" sz="2400" dirty="0"/>
              <a:t> </a:t>
            </a:r>
          </a:p>
          <a:p>
            <a:pPr marL="342900" indent="-342900" algn="just">
              <a:lnSpc>
                <a:spcPct val="150000"/>
              </a:lnSpc>
              <a:buFontTx/>
              <a:buChar char="-"/>
            </a:pPr>
            <a:r>
              <a:rPr lang="en-CA" sz="2400" dirty="0"/>
              <a:t>the students </a:t>
            </a:r>
            <a:r>
              <a:rPr lang="en-CA" sz="2400" dirty="0">
                <a:solidFill>
                  <a:srgbClr val="008000"/>
                </a:solidFill>
              </a:rPr>
              <a:t>make more effort to understand physics phenomena and explain them by themselves making reference to physical formulas</a:t>
            </a:r>
          </a:p>
          <a:p>
            <a:pPr marL="342900" indent="-342900" algn="just">
              <a:lnSpc>
                <a:spcPct val="150000"/>
              </a:lnSpc>
              <a:buFontTx/>
              <a:buChar char="-"/>
            </a:pPr>
            <a:r>
              <a:rPr lang="en-CA" sz="2400" dirty="0"/>
              <a:t>the students  are </a:t>
            </a:r>
            <a:r>
              <a:rPr lang="en-CA" sz="2400" dirty="0">
                <a:solidFill>
                  <a:srgbClr val="7030A0"/>
                </a:solidFill>
              </a:rPr>
              <a:t>more familiar  with mathematical modelling and its uses to better understand physics concepts</a:t>
            </a:r>
          </a:p>
          <a:p>
            <a:pPr marL="342900" indent="-342900" algn="just">
              <a:lnSpc>
                <a:spcPct val="150000"/>
              </a:lnSpc>
              <a:buFont typeface="Wingdings" panose="05000000000000000000" pitchFamily="2" charset="2"/>
              <a:buChar char="Ø"/>
            </a:pPr>
            <a:r>
              <a:rPr lang="en-CA" sz="2400" b="1" i="1" dirty="0">
                <a:solidFill>
                  <a:schemeClr val="accent4">
                    <a:lumMod val="25000"/>
                  </a:schemeClr>
                </a:solidFill>
              </a:rPr>
              <a:t>improved overall class performance</a:t>
            </a:r>
          </a:p>
          <a:p>
            <a:pPr marL="342900" indent="-342900" algn="just">
              <a:buFontTx/>
              <a:buChar char="-"/>
            </a:pPr>
            <a:endParaRPr lang="en-CA" sz="2400" dirty="0"/>
          </a:p>
        </p:txBody>
      </p:sp>
    </p:spTree>
    <p:extLst>
      <p:ext uri="{BB962C8B-B14F-4D97-AF65-F5344CB8AC3E}">
        <p14:creationId xmlns:p14="http://schemas.microsoft.com/office/powerpoint/2010/main" val="1780585225"/>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Grp="1" noChangeArrowheads="1"/>
          </p:cNvSpPr>
          <p:nvPr>
            <p:ph type="title"/>
          </p:nvPr>
        </p:nvSpPr>
        <p:spPr>
          <a:xfrm>
            <a:off x="0" y="116632"/>
            <a:ext cx="9144000" cy="432048"/>
          </a:xfrm>
        </p:spPr>
        <p:txBody>
          <a:bodyPr/>
          <a:lstStyle/>
          <a:p>
            <a:pPr algn="ctr"/>
            <a:r>
              <a:rPr lang="en-US" sz="2400" dirty="0">
                <a:solidFill>
                  <a:srgbClr val="C00000"/>
                </a:solidFill>
                <a:latin typeface="Arial Rounded MT Bold" panose="020F0704030504030204" pitchFamily="34" charset="0"/>
              </a:rPr>
              <a:t>Summary and directions for future pedagogical explorations</a:t>
            </a:r>
          </a:p>
        </p:txBody>
      </p:sp>
      <p:sp>
        <p:nvSpPr>
          <p:cNvPr id="11269" name="Rectangle 5"/>
          <p:cNvSpPr>
            <a:spLocks noGrp="1" noChangeArrowheads="1"/>
          </p:cNvSpPr>
          <p:nvPr>
            <p:ph type="body" idx="1"/>
          </p:nvPr>
        </p:nvSpPr>
        <p:spPr>
          <a:xfrm>
            <a:off x="0" y="622672"/>
            <a:ext cx="9109012" cy="4495800"/>
          </a:xfrm>
        </p:spPr>
        <p:txBody>
          <a:bodyPr/>
          <a:lstStyle/>
          <a:p>
            <a:pPr>
              <a:lnSpc>
                <a:spcPct val="100000"/>
              </a:lnSpc>
            </a:pPr>
            <a:r>
              <a:rPr lang="en-CA" sz="2400" dirty="0">
                <a:latin typeface="Arial" panose="020B0604020202020204" pitchFamily="34" charset="0"/>
                <a:cs typeface="Arial" panose="020B0604020202020204" pitchFamily="34" charset="0"/>
              </a:rPr>
              <a:t>This approach helped me become a more effective teacher, a teacher that is flexible in her teaching / learning  approaches and can adapt easily for example to new tasks such as teaching online courses.</a:t>
            </a:r>
          </a:p>
          <a:p>
            <a:pPr>
              <a:lnSpc>
                <a:spcPct val="100000"/>
              </a:lnSpc>
            </a:pPr>
            <a:r>
              <a:rPr lang="en-CA" sz="2400" dirty="0">
                <a:latin typeface="Arial" panose="020B0604020202020204" pitchFamily="34" charset="0"/>
                <a:cs typeface="Arial" panose="020B0604020202020204" pitchFamily="34" charset="0"/>
              </a:rPr>
              <a:t>In the future I intend to:</a:t>
            </a:r>
          </a:p>
          <a:p>
            <a:pPr marL="0" indent="0">
              <a:lnSpc>
                <a:spcPct val="100000"/>
              </a:lnSpc>
              <a:buNone/>
            </a:pPr>
            <a:r>
              <a:rPr lang="en-CA" sz="2400" dirty="0">
                <a:latin typeface="Arial" panose="020B0604020202020204" pitchFamily="34" charset="0"/>
                <a:cs typeface="Arial" panose="020B0604020202020204" pitchFamily="34" charset="0"/>
              </a:rPr>
              <a:t>-   Use </a:t>
            </a:r>
            <a:r>
              <a:rPr lang="en-CA" sz="2400" dirty="0" err="1">
                <a:latin typeface="Arial" panose="020B0604020202020204" pitchFamily="34" charset="0"/>
                <a:cs typeface="Arial" panose="020B0604020202020204" pitchFamily="34" charset="0"/>
              </a:rPr>
              <a:t>Physlets</a:t>
            </a:r>
            <a:r>
              <a:rPr lang="en-CA" sz="2400" dirty="0">
                <a:latin typeface="Arial" panose="020B0604020202020204" pitchFamily="34" charset="0"/>
                <a:cs typeface="Arial" panose="020B0604020202020204" pitchFamily="34" charset="0"/>
              </a:rPr>
              <a:t> in a “flipped classroom” approach</a:t>
            </a:r>
          </a:p>
          <a:p>
            <a:pPr>
              <a:lnSpc>
                <a:spcPct val="100000"/>
              </a:lnSpc>
              <a:buFontTx/>
              <a:buChar char="-"/>
            </a:pPr>
            <a:r>
              <a:rPr lang="en-CA" sz="2400" dirty="0">
                <a:latin typeface="Arial" panose="020B0604020202020204" pitchFamily="34" charset="0"/>
                <a:cs typeface="Arial" panose="020B0604020202020204" pitchFamily="34" charset="0"/>
              </a:rPr>
              <a:t>create more opportunities for the students to phrase questions for their peers based on the content taught in class, </a:t>
            </a:r>
          </a:p>
          <a:p>
            <a:pPr>
              <a:lnSpc>
                <a:spcPct val="100000"/>
              </a:lnSpc>
              <a:buFontTx/>
              <a:buChar char="-"/>
            </a:pPr>
            <a:r>
              <a:rPr lang="en-CA" sz="2400" dirty="0">
                <a:latin typeface="Arial" panose="020B0604020202020204" pitchFamily="34" charset="0"/>
                <a:cs typeface="Arial" panose="020B0604020202020204" pitchFamily="34" charset="0"/>
              </a:rPr>
              <a:t>to have the students work in small groups with a “spokesperson” for each group that would present the solution </a:t>
            </a:r>
          </a:p>
          <a:p>
            <a:pPr>
              <a:lnSpc>
                <a:spcPct val="100000"/>
              </a:lnSpc>
              <a:buFontTx/>
              <a:buChar char="-"/>
            </a:pPr>
            <a:r>
              <a:rPr lang="en-CA" sz="2400" dirty="0">
                <a:latin typeface="Arial" panose="020B0604020202020204" pitchFamily="34" charset="0"/>
                <a:cs typeface="Arial" panose="020B0604020202020204" pitchFamily="34" charset="0"/>
              </a:rPr>
              <a:t>to stimulate in class discussions by which the students can propose examples or situations relevant to the concepts </a:t>
            </a:r>
            <a:endParaRPr lang="en-US" sz="2400" dirty="0">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5B886D93-6593-46BF-8965-E3F9E3209230}"/>
              </a:ext>
            </a:extLst>
          </p:cNvPr>
          <p:cNvSpPr/>
          <p:nvPr/>
        </p:nvSpPr>
        <p:spPr>
          <a:xfrm>
            <a:off x="215516" y="5530008"/>
            <a:ext cx="8712968" cy="1327992"/>
          </a:xfrm>
          <a:prstGeom prst="rect">
            <a:avLst/>
          </a:prstGeom>
        </p:spPr>
        <p:txBody>
          <a:bodyPr wrap="square">
            <a:spAutoFit/>
          </a:bodyPr>
          <a:lstStyle/>
          <a:p>
            <a:pPr algn="ctr">
              <a:spcBef>
                <a:spcPts val="0"/>
              </a:spcBef>
              <a:spcAft>
                <a:spcPts val="0"/>
              </a:spcAft>
              <a:tabLst>
                <a:tab pos="280035" algn="l"/>
                <a:tab pos="2971800" algn="ctr"/>
              </a:tabLst>
            </a:pPr>
            <a:r>
              <a:rPr lang="en-US" sz="2400" dirty="0">
                <a:solidFill>
                  <a:srgbClr val="C00000"/>
                </a:solidFill>
                <a:latin typeface="Arial Rounded MT Bold" panose="020F0704030504030204" pitchFamily="34" charset="0"/>
              </a:rPr>
              <a:t>Acknowledgements</a:t>
            </a:r>
          </a:p>
          <a:p>
            <a:pPr algn="just">
              <a:lnSpc>
                <a:spcPct val="150000"/>
              </a:lnSpc>
              <a:spcBef>
                <a:spcPts val="0"/>
              </a:spcBef>
              <a:spcAft>
                <a:spcPts val="0"/>
              </a:spcAft>
              <a:tabLst>
                <a:tab pos="280035" algn="l"/>
                <a:tab pos="2971800" algn="ctr"/>
              </a:tabLst>
            </a:pPr>
            <a:r>
              <a:rPr lang="en-US" sz="2000" dirty="0">
                <a:latin typeface="Arial" panose="020B0604020202020204" pitchFamily="34" charset="0"/>
                <a:ea typeface="Times New Roman" panose="02020603050405020304" pitchFamily="18" charset="0"/>
                <a:cs typeface="Arial" panose="020B0604020202020204" pitchFamily="34" charset="0"/>
              </a:rPr>
              <a:t>The author received funding from the University of Lethbridge for the duration of the teaching activities discussed here.</a:t>
            </a:r>
            <a:endParaRPr lang="en-CA" sz="2000" dirty="0">
              <a:effectLst/>
              <a:latin typeface="Arial" panose="020B0604020202020204" pitchFamily="34" charset="0"/>
              <a:ea typeface="Times New Roman" panose="02020603050405020304" pitchFamily="18" charset="0"/>
              <a:cs typeface="Arial" panose="020B0604020202020204" pitchFamily="34" charset="0"/>
            </a:endParaRP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Rectangle 6"/>
          <p:cNvSpPr>
            <a:spLocks noGrp="1" noChangeArrowheads="1"/>
          </p:cNvSpPr>
          <p:nvPr>
            <p:ph type="title"/>
          </p:nvPr>
        </p:nvSpPr>
        <p:spPr>
          <a:xfrm>
            <a:off x="1115616" y="0"/>
            <a:ext cx="7391400" cy="432048"/>
          </a:xfrm>
        </p:spPr>
        <p:txBody>
          <a:bodyPr/>
          <a:lstStyle/>
          <a:p>
            <a:pPr algn="ctr"/>
            <a:r>
              <a:rPr lang="en-US" sz="2800" dirty="0">
                <a:solidFill>
                  <a:srgbClr val="C00000"/>
                </a:solidFill>
                <a:latin typeface="Arial Rounded MT Bold" panose="020F0704030504030204" pitchFamily="34" charset="0"/>
              </a:rPr>
              <a:t>References</a:t>
            </a:r>
            <a:endParaRPr lang="en-CA" sz="2800" dirty="0">
              <a:solidFill>
                <a:srgbClr val="C00000"/>
              </a:solidFill>
              <a:latin typeface="Arial Rounded MT Bold" panose="020F0704030504030204" pitchFamily="34" charset="0"/>
            </a:endParaRPr>
          </a:p>
        </p:txBody>
      </p:sp>
      <p:sp>
        <p:nvSpPr>
          <p:cNvPr id="12295" name="Rectangle 7"/>
          <p:cNvSpPr>
            <a:spLocks noGrp="1" noChangeArrowheads="1"/>
          </p:cNvSpPr>
          <p:nvPr>
            <p:ph type="body" idx="1"/>
          </p:nvPr>
        </p:nvSpPr>
        <p:spPr>
          <a:xfrm>
            <a:off x="107504" y="413930"/>
            <a:ext cx="9036496" cy="6327438"/>
          </a:xfrm>
        </p:spPr>
        <p:txBody>
          <a:bodyPr/>
          <a:lstStyle/>
          <a:p>
            <a:pPr marL="0" lvl="0" indent="0">
              <a:lnSpc>
                <a:spcPct val="100000"/>
              </a:lnSpc>
              <a:spcBef>
                <a:spcPts val="1000"/>
              </a:spcBef>
              <a:buFont typeface="+mj-lt"/>
              <a:buAutoNum type="arabicPeriod"/>
            </a:pPr>
            <a:r>
              <a:rPr lang="en-CA" sz="1800" dirty="0"/>
              <a:t>S. Kaya, Aus. Ed. Res. </a:t>
            </a:r>
            <a:r>
              <a:rPr lang="en-CA" sz="1800" b="1" dirty="0"/>
              <a:t>42</a:t>
            </a:r>
            <a:r>
              <a:rPr lang="en-CA" sz="1800" dirty="0"/>
              <a:t> 429-441 (2015).</a:t>
            </a:r>
          </a:p>
          <a:p>
            <a:pPr marL="0" lvl="0" indent="0">
              <a:lnSpc>
                <a:spcPct val="100000"/>
              </a:lnSpc>
              <a:spcBef>
                <a:spcPts val="1000"/>
              </a:spcBef>
              <a:buFont typeface="+mj-lt"/>
              <a:buAutoNum type="arabicPeriod"/>
            </a:pPr>
            <a:r>
              <a:rPr lang="en-CA" sz="1800" dirty="0"/>
              <a:t>D.V. Langley and R. </a:t>
            </a:r>
            <a:r>
              <a:rPr lang="en-CA" sz="1800" dirty="0" err="1"/>
              <a:t>Arieli</a:t>
            </a:r>
            <a:r>
              <a:rPr lang="en-CA" sz="1800" dirty="0"/>
              <a:t>, Proceedings from the 20</a:t>
            </a:r>
            <a:r>
              <a:rPr lang="en-CA" sz="1800" baseline="30000" dirty="0"/>
              <a:t>th</a:t>
            </a:r>
            <a:r>
              <a:rPr lang="en-CA" sz="1800" dirty="0"/>
              <a:t> Int. Conf. </a:t>
            </a:r>
            <a:r>
              <a:rPr lang="en-CA" sz="1800" dirty="0" err="1"/>
              <a:t>Mult</a:t>
            </a:r>
            <a:r>
              <a:rPr lang="en-CA" sz="1800" dirty="0"/>
              <a:t>. Phys. Teach. Learn. (European Physical Society, 2015), pp. 31–38.</a:t>
            </a:r>
          </a:p>
          <a:p>
            <a:pPr marL="0" lvl="0" indent="0">
              <a:lnSpc>
                <a:spcPct val="100000"/>
              </a:lnSpc>
              <a:spcBef>
                <a:spcPts val="1000"/>
              </a:spcBef>
              <a:buFont typeface="+mj-lt"/>
              <a:buAutoNum type="arabicPeriod"/>
            </a:pPr>
            <a:r>
              <a:rPr lang="en-US" sz="1800" dirty="0"/>
              <a:t>http://www.animations.physics.unsw.edu.au/</a:t>
            </a:r>
            <a:endParaRPr lang="en-CA" sz="1800" dirty="0"/>
          </a:p>
          <a:p>
            <a:pPr marL="0" lvl="0" indent="0">
              <a:lnSpc>
                <a:spcPct val="100000"/>
              </a:lnSpc>
              <a:spcBef>
                <a:spcPts val="1000"/>
              </a:spcBef>
              <a:buFont typeface="+mj-lt"/>
              <a:buAutoNum type="arabicPeriod"/>
            </a:pPr>
            <a:r>
              <a:rPr lang="en-US" sz="1800" dirty="0"/>
              <a:t>G. </a:t>
            </a:r>
            <a:r>
              <a:rPr lang="en-US" sz="1800" dirty="0" err="1"/>
              <a:t>Hatsidimitris</a:t>
            </a:r>
            <a:r>
              <a:rPr lang="en-CA" sz="1800" dirty="0"/>
              <a:t> and</a:t>
            </a:r>
            <a:r>
              <a:rPr lang="en-US" sz="1800" dirty="0"/>
              <a:t> J. Wolfe, </a:t>
            </a:r>
            <a:r>
              <a:rPr lang="en-US" sz="1800" dirty="0" err="1"/>
              <a:t>EdMedia</a:t>
            </a:r>
            <a:r>
              <a:rPr lang="en-US" sz="1800" dirty="0"/>
              <a:t>: World Conference on Educational Media and Technology (2010), pp. 651-657.</a:t>
            </a:r>
            <a:endParaRPr lang="en-CA" sz="1800" dirty="0"/>
          </a:p>
          <a:p>
            <a:pPr marL="0" lvl="0" indent="0">
              <a:lnSpc>
                <a:spcPct val="100000"/>
              </a:lnSpc>
              <a:spcBef>
                <a:spcPts val="1000"/>
              </a:spcBef>
              <a:buFont typeface="+mj-lt"/>
              <a:buAutoNum type="arabicPeriod"/>
            </a:pPr>
            <a:r>
              <a:rPr lang="en-US" sz="1800" dirty="0"/>
              <a:t>I. Testa, A. </a:t>
            </a:r>
            <a:r>
              <a:rPr lang="en-US" sz="1800" dirty="0" err="1"/>
              <a:t>Colantonio</a:t>
            </a:r>
            <a:r>
              <a:rPr lang="en-US" sz="1800" dirty="0"/>
              <a:t>, S. </a:t>
            </a:r>
            <a:r>
              <a:rPr lang="en-US" sz="1800" dirty="0" err="1"/>
              <a:t>Galano</a:t>
            </a:r>
            <a:r>
              <a:rPr lang="en-US" sz="1800" dirty="0"/>
              <a:t>, S. </a:t>
            </a:r>
            <a:r>
              <a:rPr lang="en-US" sz="1800" dirty="0" err="1"/>
              <a:t>Leccia</a:t>
            </a:r>
            <a:r>
              <a:rPr lang="en-US" sz="1800" dirty="0"/>
              <a:t>, and E. </a:t>
            </a:r>
            <a:r>
              <a:rPr lang="en-US" sz="1800" dirty="0" err="1"/>
              <a:t>Puddu</a:t>
            </a:r>
            <a:r>
              <a:rPr lang="en-CA" sz="1800" dirty="0"/>
              <a:t>, Proceedings from the 20</a:t>
            </a:r>
            <a:r>
              <a:rPr lang="en-CA" sz="1800" baseline="30000" dirty="0"/>
              <a:t>th</a:t>
            </a:r>
            <a:r>
              <a:rPr lang="en-CA" sz="1800" dirty="0"/>
              <a:t> Int. Conf. </a:t>
            </a:r>
            <a:r>
              <a:rPr lang="en-CA" sz="1800" dirty="0" err="1"/>
              <a:t>Mult</a:t>
            </a:r>
            <a:r>
              <a:rPr lang="en-CA" sz="1800" dirty="0"/>
              <a:t>. Phys. Teach. Learn., edited by European Physical Society (2015), pp. 39–46.</a:t>
            </a:r>
          </a:p>
          <a:p>
            <a:pPr marL="0" lvl="0" indent="0">
              <a:lnSpc>
                <a:spcPct val="100000"/>
              </a:lnSpc>
              <a:spcBef>
                <a:spcPts val="1000"/>
              </a:spcBef>
              <a:buFont typeface="+mj-lt"/>
              <a:buAutoNum type="arabicPeriod"/>
            </a:pPr>
            <a:r>
              <a:rPr lang="en-US" sz="1800" dirty="0"/>
              <a:t>P. Martínez-Jiménez, A. Pontes-</a:t>
            </a:r>
            <a:r>
              <a:rPr lang="en-US" sz="1800" dirty="0" err="1"/>
              <a:t>Pedrajas</a:t>
            </a:r>
            <a:r>
              <a:rPr lang="en-US" sz="1800" dirty="0"/>
              <a:t>, M. </a:t>
            </a:r>
            <a:r>
              <a:rPr lang="en-US" sz="1800" dirty="0" err="1"/>
              <a:t>Climent-Bellido</a:t>
            </a:r>
            <a:r>
              <a:rPr lang="en-US" sz="1800" dirty="0"/>
              <a:t>, and J. Polo, J. Chem. Ed.</a:t>
            </a:r>
            <a:r>
              <a:rPr lang="en-US" sz="1800" i="1" dirty="0"/>
              <a:t> </a:t>
            </a:r>
            <a:r>
              <a:rPr lang="en-US" sz="1800" b="1" dirty="0"/>
              <a:t>80</a:t>
            </a:r>
            <a:r>
              <a:rPr lang="en-US" sz="1800" dirty="0"/>
              <a:t> 346. (2003).</a:t>
            </a:r>
            <a:endParaRPr lang="en-CA" sz="1800" dirty="0"/>
          </a:p>
          <a:p>
            <a:pPr marL="0" lvl="0" indent="0">
              <a:lnSpc>
                <a:spcPct val="100000"/>
              </a:lnSpc>
              <a:spcBef>
                <a:spcPts val="1000"/>
              </a:spcBef>
              <a:buFont typeface="+mj-lt"/>
              <a:buAutoNum type="arabicPeriod"/>
            </a:pPr>
            <a:r>
              <a:rPr lang="en-US" sz="1800" dirty="0"/>
              <a:t>J. </a:t>
            </a:r>
            <a:r>
              <a:rPr lang="en-US" sz="1800" dirty="0" err="1"/>
              <a:t>Corter</a:t>
            </a:r>
            <a:r>
              <a:rPr lang="en-US" sz="1800" dirty="0"/>
              <a:t>, J. Nickerson, S. </a:t>
            </a:r>
            <a:r>
              <a:rPr lang="en-US" sz="1800" dirty="0" err="1"/>
              <a:t>Esche</a:t>
            </a:r>
            <a:r>
              <a:rPr lang="en-US" sz="1800" dirty="0"/>
              <a:t>, and C. </a:t>
            </a:r>
            <a:r>
              <a:rPr lang="en-US" sz="1800" dirty="0" err="1"/>
              <a:t>Chassapis</a:t>
            </a:r>
            <a:r>
              <a:rPr lang="en-US" sz="1800" dirty="0"/>
              <a:t>, Front. Ed., FIE 2004. 34</a:t>
            </a:r>
            <a:r>
              <a:rPr lang="en-US" sz="1800" baseline="30000" dirty="0"/>
              <a:t>th</a:t>
            </a:r>
            <a:r>
              <a:rPr lang="en-US" sz="1800" dirty="0"/>
              <a:t> Annual</a:t>
            </a:r>
            <a:r>
              <a:rPr lang="en-US" sz="1800" i="1" dirty="0"/>
              <a:t> </a:t>
            </a:r>
            <a:r>
              <a:rPr lang="en-US" sz="1800" dirty="0"/>
              <a:t>IEEE. (2004) (pp. F1G–17). </a:t>
            </a:r>
            <a:endParaRPr lang="en-CA" sz="1800" dirty="0"/>
          </a:p>
          <a:p>
            <a:pPr marL="0" lvl="0" indent="0">
              <a:lnSpc>
                <a:spcPct val="100000"/>
              </a:lnSpc>
              <a:spcBef>
                <a:spcPts val="1000"/>
              </a:spcBef>
              <a:buFont typeface="+mj-lt"/>
              <a:buAutoNum type="arabicPeriod"/>
            </a:pPr>
            <a:r>
              <a:rPr lang="en-CA" sz="1800" dirty="0"/>
              <a:t>H. D. Young and R. A. Freedman, </a:t>
            </a:r>
            <a:r>
              <a:rPr lang="en-CA" sz="1800" i="1" dirty="0"/>
              <a:t>University Physics</a:t>
            </a:r>
            <a:r>
              <a:rPr lang="en-CA" sz="1800" dirty="0"/>
              <a:t>,</a:t>
            </a:r>
            <a:r>
              <a:rPr lang="en-CA" sz="1800" i="1" dirty="0"/>
              <a:t> </a:t>
            </a:r>
            <a:r>
              <a:rPr lang="en-CA" sz="1800" dirty="0"/>
              <a:t>14</a:t>
            </a:r>
            <a:r>
              <a:rPr lang="en-CA" sz="1800" baseline="30000" dirty="0"/>
              <a:t>th </a:t>
            </a:r>
            <a:r>
              <a:rPr lang="en-CA" sz="1800" dirty="0"/>
              <a:t>ed. (Pearson Ed.,2015).</a:t>
            </a:r>
          </a:p>
          <a:p>
            <a:pPr marL="0" lvl="0" indent="0">
              <a:lnSpc>
                <a:spcPct val="100000"/>
              </a:lnSpc>
              <a:spcBef>
                <a:spcPts val="1000"/>
              </a:spcBef>
              <a:buFont typeface="+mj-lt"/>
              <a:buAutoNum type="arabicPeriod"/>
            </a:pPr>
            <a:r>
              <a:rPr lang="en-CA" sz="1800" dirty="0"/>
              <a:t>http://www.physicsworld.org/</a:t>
            </a:r>
          </a:p>
          <a:p>
            <a:pPr marL="0" lvl="0" indent="0">
              <a:lnSpc>
                <a:spcPct val="100000"/>
              </a:lnSpc>
              <a:spcBef>
                <a:spcPts val="1000"/>
              </a:spcBef>
              <a:buFont typeface="+mj-lt"/>
              <a:buAutoNum type="arabicPeriod"/>
            </a:pPr>
            <a:r>
              <a:rPr lang="en-CA" sz="1800" dirty="0"/>
              <a:t>http://www.compadre.org/physlets/</a:t>
            </a:r>
          </a:p>
          <a:p>
            <a:pPr marL="0" lvl="0" indent="0">
              <a:lnSpc>
                <a:spcPct val="100000"/>
              </a:lnSpc>
              <a:spcBef>
                <a:spcPts val="1000"/>
              </a:spcBef>
              <a:buFont typeface="+mj-lt"/>
              <a:buAutoNum type="arabicPeriod"/>
            </a:pPr>
            <a:r>
              <a:rPr lang="en-CA" sz="1800" dirty="0"/>
              <a:t>https://www.aapt.org/</a:t>
            </a:r>
            <a:r>
              <a:rPr lang="en-CA" sz="1800" dirty="0" err="1"/>
              <a:t>docdirectory</a:t>
            </a:r>
            <a:r>
              <a:rPr lang="en-CA" sz="1800" dirty="0"/>
              <a:t>/.../SM14/AAPT-2014July-final-KrisThompson.pdf</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Grp="1" noChangeArrowheads="1"/>
          </p:cNvSpPr>
          <p:nvPr>
            <p:ph type="title"/>
          </p:nvPr>
        </p:nvSpPr>
        <p:spPr>
          <a:xfrm>
            <a:off x="152895" y="309597"/>
            <a:ext cx="7391400" cy="462671"/>
          </a:xfrm>
        </p:spPr>
        <p:txBody>
          <a:bodyPr/>
          <a:lstStyle/>
          <a:p>
            <a:pPr algn="ctr"/>
            <a:r>
              <a:rPr lang="en-US" sz="2800" dirty="0">
                <a:solidFill>
                  <a:srgbClr val="C00000"/>
                </a:solidFill>
                <a:latin typeface="Arial Rounded MT Bold" panose="020F0704030504030204" pitchFamily="34" charset="0"/>
              </a:rPr>
              <a:t>Talk Outline</a:t>
            </a:r>
          </a:p>
        </p:txBody>
      </p:sp>
      <p:sp>
        <p:nvSpPr>
          <p:cNvPr id="6149" name="Rectangle 5"/>
          <p:cNvSpPr>
            <a:spLocks noGrp="1" noChangeArrowheads="1"/>
          </p:cNvSpPr>
          <p:nvPr>
            <p:ph idx="1"/>
          </p:nvPr>
        </p:nvSpPr>
        <p:spPr>
          <a:xfrm>
            <a:off x="355295" y="1391529"/>
            <a:ext cx="6592969" cy="4495800"/>
          </a:xfrm>
        </p:spPr>
        <p:txBody>
          <a:bodyPr/>
          <a:lstStyle/>
          <a:p>
            <a:r>
              <a:rPr lang="en-US" sz="2400" dirty="0"/>
              <a:t>Motivation</a:t>
            </a:r>
          </a:p>
          <a:p>
            <a:r>
              <a:rPr lang="en-US" sz="2400" dirty="0"/>
              <a:t>Elements of my teaching approach</a:t>
            </a:r>
          </a:p>
          <a:p>
            <a:r>
              <a:rPr lang="en-US" sz="2400" dirty="0"/>
              <a:t>Examples of instructional </a:t>
            </a:r>
            <a:r>
              <a:rPr lang="en-US" sz="2400" dirty="0" err="1"/>
              <a:t>physlets</a:t>
            </a:r>
            <a:r>
              <a:rPr lang="en-US" sz="2400" dirty="0"/>
              <a:t>, </a:t>
            </a:r>
            <a:r>
              <a:rPr lang="en-US" sz="2400" dirty="0" err="1"/>
              <a:t>physclips</a:t>
            </a:r>
            <a:r>
              <a:rPr lang="en-US" sz="2400" dirty="0"/>
              <a:t>, videos used during lectures</a:t>
            </a:r>
          </a:p>
          <a:p>
            <a:r>
              <a:rPr lang="en-US" sz="2400" dirty="0"/>
              <a:t>Concluding Remarks</a:t>
            </a:r>
          </a:p>
          <a:p>
            <a:r>
              <a:rPr lang="en-US" sz="2400" dirty="0"/>
              <a:t>References</a:t>
            </a:r>
          </a:p>
        </p:txBody>
      </p:sp>
      <p:pic>
        <p:nvPicPr>
          <p:cNvPr id="2" name="Picture 1"/>
          <p:cNvPicPr>
            <a:picLocks noChangeAspect="1"/>
          </p:cNvPicPr>
          <p:nvPr/>
        </p:nvPicPr>
        <p:blipFill rotWithShape="1">
          <a:blip r:embed="rId2"/>
          <a:srcRect l="70973" t="25179" r="15985" b="17542"/>
          <a:stretch/>
        </p:blipFill>
        <p:spPr>
          <a:xfrm>
            <a:off x="6732240" y="153008"/>
            <a:ext cx="2289155" cy="5652256"/>
          </a:xfrm>
          <a:prstGeom prst="rect">
            <a:avLst/>
          </a:prstGeom>
        </p:spPr>
      </p:pic>
      <p:sp>
        <p:nvSpPr>
          <p:cNvPr id="3" name="TextBox 2">
            <a:extLst>
              <a:ext uri="{FF2B5EF4-FFF2-40B4-BE49-F238E27FC236}">
                <a16:creationId xmlns:a16="http://schemas.microsoft.com/office/drawing/2014/main" id="{C9020376-A543-4753-8CC5-9F2E1597D9D9}"/>
              </a:ext>
            </a:extLst>
          </p:cNvPr>
          <p:cNvSpPr txBox="1"/>
          <p:nvPr/>
        </p:nvSpPr>
        <p:spPr>
          <a:xfrm>
            <a:off x="-11562" y="5833324"/>
            <a:ext cx="9116214" cy="900246"/>
          </a:xfrm>
          <a:prstGeom prst="rect">
            <a:avLst/>
          </a:prstGeom>
          <a:noFill/>
        </p:spPr>
        <p:txBody>
          <a:bodyPr wrap="none" rtlCol="0">
            <a:spAutoFit/>
          </a:bodyPr>
          <a:lstStyle/>
          <a:p>
            <a:r>
              <a:rPr lang="en-CA" sz="1750" i="1" u="sng" dirty="0"/>
              <a:t>Note: </a:t>
            </a:r>
            <a:r>
              <a:rPr lang="en-CA" sz="1750" dirty="0"/>
              <a:t>this presentation is based on my publication:</a:t>
            </a:r>
          </a:p>
          <a:p>
            <a:r>
              <a:rPr lang="en-CA" sz="1750" i="1" dirty="0"/>
              <a:t> A. Predoi-Cross,</a:t>
            </a:r>
            <a:r>
              <a:rPr lang="en-US" sz="1750" i="1" dirty="0"/>
              <a:t>Teaching Introductory Undergraduate Physics Courses Using Multimedia</a:t>
            </a:r>
          </a:p>
          <a:p>
            <a:r>
              <a:rPr lang="en-US" sz="1750" i="1" dirty="0"/>
              <a:t>Resources, Proceedings of ICWIP 2017, AIP publication, in press </a:t>
            </a:r>
            <a:endParaRPr lang="en-CA" sz="1750" i="1"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930052" y="30591"/>
            <a:ext cx="7391400" cy="438944"/>
          </a:xfrm>
        </p:spPr>
        <p:txBody>
          <a:bodyPr/>
          <a:lstStyle/>
          <a:p>
            <a:pPr algn="ctr"/>
            <a:r>
              <a:rPr lang="en-US" sz="2800" dirty="0">
                <a:solidFill>
                  <a:srgbClr val="C00000"/>
                </a:solidFill>
                <a:latin typeface="Arial Rounded MT Bold" panose="020F0704030504030204" pitchFamily="34" charset="0"/>
              </a:rPr>
              <a:t>Aims and Motivation </a:t>
            </a:r>
          </a:p>
        </p:txBody>
      </p:sp>
      <p:sp>
        <p:nvSpPr>
          <p:cNvPr id="5125" name="Rectangle 5"/>
          <p:cNvSpPr>
            <a:spLocks noGrp="1" noChangeArrowheads="1"/>
          </p:cNvSpPr>
          <p:nvPr>
            <p:ph idx="1"/>
          </p:nvPr>
        </p:nvSpPr>
        <p:spPr>
          <a:xfrm>
            <a:off x="-29363" y="469535"/>
            <a:ext cx="9149292" cy="6573078"/>
          </a:xfrm>
        </p:spPr>
        <p:txBody>
          <a:bodyPr/>
          <a:lstStyle/>
          <a:p>
            <a:r>
              <a:rPr lang="en-US" sz="2300" dirty="0"/>
              <a:t>In recent years, I enriched my teaching activities on introductory physics courses in the Department of Physics and Astronomy at the University of Lethbridge by using videos, animations, </a:t>
            </a:r>
            <a:r>
              <a:rPr lang="en-US" sz="2300" dirty="0" err="1"/>
              <a:t>physlets</a:t>
            </a:r>
            <a:r>
              <a:rPr lang="en-US" sz="2300" dirty="0"/>
              <a:t> (Java applets used to demonstrate a concept or for solving problems), and more recently </a:t>
            </a:r>
            <a:r>
              <a:rPr lang="en-US" sz="2300" dirty="0" err="1"/>
              <a:t>physclips</a:t>
            </a:r>
            <a:r>
              <a:rPr lang="en-US" sz="2300" dirty="0"/>
              <a:t> (multimedia modules for introductory physics based on animations and video clips).</a:t>
            </a:r>
          </a:p>
          <a:p>
            <a:endParaRPr lang="en-US" sz="1100" dirty="0"/>
          </a:p>
          <a:p>
            <a:r>
              <a:rPr lang="en-US" sz="2300" dirty="0"/>
              <a:t> To fine-tune my approach, I have tested it on two introductory physics courses offered to two “audiences,” namely to</a:t>
            </a:r>
          </a:p>
          <a:p>
            <a:pPr>
              <a:buFont typeface="Wingdings" panose="05000000000000000000" pitchFamily="2" charset="2"/>
              <a:buChar char="Ø"/>
            </a:pPr>
            <a:r>
              <a:rPr lang="en-US" sz="2300" dirty="0"/>
              <a:t>  (</a:t>
            </a:r>
            <a:r>
              <a:rPr lang="en-US" sz="2300" dirty="0" err="1"/>
              <a:t>i</a:t>
            </a:r>
            <a:r>
              <a:rPr lang="en-US" sz="2300" dirty="0"/>
              <a:t>) science majors and science education students, </a:t>
            </a:r>
          </a:p>
          <a:p>
            <a:pPr>
              <a:buFont typeface="Wingdings" panose="05000000000000000000" pitchFamily="2" charset="2"/>
              <a:buChar char="Ø"/>
            </a:pPr>
            <a:r>
              <a:rPr lang="en-US" sz="2300" dirty="0"/>
              <a:t>  (ii) pre-engineering students and physics majors. </a:t>
            </a:r>
          </a:p>
          <a:p>
            <a:pPr>
              <a:buFont typeface="Arial" panose="020B0604020202020204" pitchFamily="34" charset="0"/>
              <a:buChar char="•"/>
            </a:pPr>
            <a:r>
              <a:rPr lang="en-US" sz="2300" dirty="0"/>
              <a:t>Based on feedback from students and my own observations of their performance, I refined my method and intend to develop similar resources for other physics courses</a:t>
            </a:r>
            <a:r>
              <a:rPr lang="en-CA" sz="2300" dirty="0"/>
              <a:t>.</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930052" y="30591"/>
            <a:ext cx="7391400" cy="438944"/>
          </a:xfrm>
        </p:spPr>
        <p:txBody>
          <a:bodyPr/>
          <a:lstStyle/>
          <a:p>
            <a:pPr algn="ctr"/>
            <a:r>
              <a:rPr lang="en-US" sz="2800" dirty="0">
                <a:solidFill>
                  <a:srgbClr val="C00000"/>
                </a:solidFill>
                <a:latin typeface="Arial Rounded MT Bold" panose="020F0704030504030204" pitchFamily="34" charset="0"/>
              </a:rPr>
              <a:t>Introduction </a:t>
            </a:r>
          </a:p>
        </p:txBody>
      </p:sp>
      <p:sp>
        <p:nvSpPr>
          <p:cNvPr id="5125" name="Rectangle 5"/>
          <p:cNvSpPr>
            <a:spLocks noGrp="1" noChangeArrowheads="1"/>
          </p:cNvSpPr>
          <p:nvPr>
            <p:ph idx="1"/>
          </p:nvPr>
        </p:nvSpPr>
        <p:spPr>
          <a:xfrm>
            <a:off x="8316" y="210307"/>
            <a:ext cx="9149242" cy="5623762"/>
          </a:xfrm>
        </p:spPr>
        <p:txBody>
          <a:bodyPr/>
          <a:lstStyle/>
          <a:p>
            <a:pPr marL="0" indent="0" algn="just">
              <a:spcBef>
                <a:spcPts val="0"/>
              </a:spcBef>
              <a:spcAft>
                <a:spcPts val="700"/>
              </a:spcAft>
              <a:buNone/>
            </a:pPr>
            <a:r>
              <a:rPr lang="en-CA" sz="2300" dirty="0"/>
              <a:t>My goals are:</a:t>
            </a:r>
          </a:p>
          <a:p>
            <a:pPr algn="just">
              <a:spcBef>
                <a:spcPts val="0"/>
              </a:spcBef>
              <a:spcAft>
                <a:spcPts val="700"/>
              </a:spcAft>
              <a:buFont typeface="Wingdings" panose="05000000000000000000" pitchFamily="2" charset="2"/>
              <a:buChar char="Ø"/>
            </a:pPr>
            <a:r>
              <a:rPr lang="en-CA" sz="2300" dirty="0"/>
              <a:t>to create a stimulating and responsive learning environment that enhances the students’ critical thinking, nurtures their interest and curiosity in the topics presented in class. </a:t>
            </a:r>
          </a:p>
          <a:p>
            <a:pPr algn="just">
              <a:spcBef>
                <a:spcPts val="0"/>
              </a:spcBef>
              <a:spcAft>
                <a:spcPts val="700"/>
              </a:spcAft>
              <a:buFont typeface="Wingdings" panose="05000000000000000000" pitchFamily="2" charset="2"/>
              <a:buChar char="Ø"/>
            </a:pPr>
            <a:r>
              <a:rPr lang="en-CA" sz="2300" dirty="0"/>
              <a:t>to see my students get to a stage where they formulate questions using newly acquired physics concepts, contribute to related class discussions where they share their curiosity, and are ready to expand their knowledge.</a:t>
            </a:r>
          </a:p>
          <a:p>
            <a:pPr marL="0" indent="0" algn="just">
              <a:spcBef>
                <a:spcPts val="0"/>
              </a:spcBef>
              <a:spcAft>
                <a:spcPts val="700"/>
              </a:spcAft>
              <a:buNone/>
            </a:pPr>
            <a:r>
              <a:rPr lang="en-CA" sz="2300" dirty="0"/>
              <a:t>Pedagogical research studies [1,2] have concluded that:</a:t>
            </a:r>
          </a:p>
          <a:p>
            <a:pPr algn="just">
              <a:spcBef>
                <a:spcPts val="0"/>
              </a:spcBef>
              <a:spcAft>
                <a:spcPts val="700"/>
              </a:spcAft>
              <a:buFont typeface="Wingdings" panose="05000000000000000000" pitchFamily="2" charset="2"/>
              <a:buChar char="Ø"/>
            </a:pPr>
            <a:r>
              <a:rPr lang="en-CA" sz="2300" dirty="0"/>
              <a:t> we need to create “responsive simulation environments of reality”.</a:t>
            </a:r>
          </a:p>
          <a:p>
            <a:pPr algn="just">
              <a:spcBef>
                <a:spcPts val="0"/>
              </a:spcBef>
              <a:spcAft>
                <a:spcPts val="700"/>
              </a:spcAft>
              <a:buFont typeface="Wingdings" panose="05000000000000000000" pitchFamily="2" charset="2"/>
              <a:buChar char="Ø"/>
            </a:pPr>
            <a:r>
              <a:rPr lang="en-CA" sz="2300" dirty="0"/>
              <a:t>“computational models controlling the simulations may contain idealization or limited ac­curacy – leading to misrepresentation of physical reality” [2].</a:t>
            </a:r>
            <a:endParaRPr lang="en-US" sz="2300" dirty="0"/>
          </a:p>
        </p:txBody>
      </p:sp>
    </p:spTree>
    <p:extLst>
      <p:ext uri="{BB962C8B-B14F-4D97-AF65-F5344CB8AC3E}">
        <p14:creationId xmlns:p14="http://schemas.microsoft.com/office/powerpoint/2010/main" val="254399932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0" y="18678"/>
            <a:ext cx="9143999" cy="830997"/>
          </a:xfrm>
          <a:prstGeom prst="rect">
            <a:avLst/>
          </a:prstGeom>
          <a:noFill/>
        </p:spPr>
        <p:txBody>
          <a:bodyPr wrap="square" rtlCol="0">
            <a:spAutoFit/>
          </a:bodyPr>
          <a:lstStyle/>
          <a:p>
            <a:pPr algn="ctr"/>
            <a:r>
              <a:rPr lang="en-CA" sz="2400" dirty="0">
                <a:solidFill>
                  <a:srgbClr val="C00000"/>
                </a:solidFill>
                <a:latin typeface="Arial Rounded MT Bold" panose="020F0704030504030204" pitchFamily="34" charset="0"/>
              </a:rPr>
              <a:t>Instructional elements used in introductory physics teaching activities</a:t>
            </a:r>
          </a:p>
        </p:txBody>
      </p:sp>
      <p:pic>
        <p:nvPicPr>
          <p:cNvPr id="26" name="Picture 25">
            <a:extLst>
              <a:ext uri="{FF2B5EF4-FFF2-40B4-BE49-F238E27FC236}">
                <a16:creationId xmlns:a16="http://schemas.microsoft.com/office/drawing/2014/main" id="{E26E5316-1703-4728-9FBB-39B2575F4503}"/>
              </a:ext>
            </a:extLst>
          </p:cNvPr>
          <p:cNvPicPr>
            <a:picLocks noChangeAspect="1"/>
          </p:cNvPicPr>
          <p:nvPr/>
        </p:nvPicPr>
        <p:blipFill>
          <a:blip r:embed="rId3"/>
          <a:stretch>
            <a:fillRect/>
          </a:stretch>
        </p:blipFill>
        <p:spPr>
          <a:xfrm>
            <a:off x="885652" y="770853"/>
            <a:ext cx="7574780" cy="5178147"/>
          </a:xfrm>
          <a:prstGeom prst="rect">
            <a:avLst/>
          </a:prstGeom>
          <a:effectLst>
            <a:outerShdw blurRad="50800" dist="38100" dir="5400000" algn="t" rotWithShape="0">
              <a:prstClr val="black">
                <a:alpha val="40000"/>
              </a:prstClr>
            </a:outerShdw>
          </a:effectLst>
        </p:spPr>
      </p:pic>
      <p:sp>
        <p:nvSpPr>
          <p:cNvPr id="29" name="Rectangle 28">
            <a:extLst>
              <a:ext uri="{FF2B5EF4-FFF2-40B4-BE49-F238E27FC236}">
                <a16:creationId xmlns:a16="http://schemas.microsoft.com/office/drawing/2014/main" id="{0DF4AC9D-519D-41A6-87C4-4765EDA0E92B}"/>
              </a:ext>
            </a:extLst>
          </p:cNvPr>
          <p:cNvSpPr/>
          <p:nvPr/>
        </p:nvSpPr>
        <p:spPr>
          <a:xfrm>
            <a:off x="-2" y="5949000"/>
            <a:ext cx="9143999" cy="830997"/>
          </a:xfrm>
          <a:prstGeom prst="rect">
            <a:avLst/>
          </a:prstGeom>
        </p:spPr>
        <p:txBody>
          <a:bodyPr wrap="square">
            <a:spAutoFit/>
          </a:bodyPr>
          <a:lstStyle/>
          <a:p>
            <a:r>
              <a:rPr lang="en-CA" sz="2400" dirty="0"/>
              <a:t>Instructional elements used in introductory physics teaching activities. The labels in </a:t>
            </a:r>
            <a:r>
              <a:rPr lang="en-CA" sz="2400" i="1" dirty="0">
                <a:solidFill>
                  <a:srgbClr val="0070C0"/>
                </a:solidFill>
              </a:rPr>
              <a:t>italic</a:t>
            </a:r>
            <a:r>
              <a:rPr lang="en-CA" sz="2400" dirty="0"/>
              <a:t> font correspond to </a:t>
            </a:r>
            <a:r>
              <a:rPr lang="en-CA" sz="2400" i="1" dirty="0">
                <a:solidFill>
                  <a:srgbClr val="0070C0"/>
                </a:solidFill>
              </a:rPr>
              <a:t>at-home activities</a:t>
            </a:r>
            <a:r>
              <a:rPr lang="en-CA" sz="2400" dirty="0"/>
              <a:t>.</a:t>
            </a:r>
          </a:p>
        </p:txBody>
      </p:sp>
    </p:spTree>
    <p:extLst>
      <p:ext uri="{BB962C8B-B14F-4D97-AF65-F5344CB8AC3E}">
        <p14:creationId xmlns:p14="http://schemas.microsoft.com/office/powerpoint/2010/main" val="5502627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a:xfrm>
            <a:off x="3923928" y="48491"/>
            <a:ext cx="3456384" cy="584681"/>
          </a:xfrm>
        </p:spPr>
        <p:txBody>
          <a:bodyPr/>
          <a:lstStyle/>
          <a:p>
            <a:r>
              <a:rPr lang="en-US" sz="3200" dirty="0" err="1">
                <a:solidFill>
                  <a:srgbClr val="C00000"/>
                </a:solidFill>
              </a:rPr>
              <a:t>Physclips</a:t>
            </a:r>
            <a:endParaRPr lang="en-US" sz="3200" dirty="0">
              <a:solidFill>
                <a:srgbClr val="C00000"/>
              </a:solidFill>
            </a:endParaRPr>
          </a:p>
        </p:txBody>
      </p:sp>
      <p:sp>
        <p:nvSpPr>
          <p:cNvPr id="6" name="Rectangle 5"/>
          <p:cNvSpPr/>
          <p:nvPr/>
        </p:nvSpPr>
        <p:spPr>
          <a:xfrm>
            <a:off x="114155" y="340831"/>
            <a:ext cx="8971109" cy="1323439"/>
          </a:xfrm>
          <a:prstGeom prst="rect">
            <a:avLst/>
          </a:prstGeom>
        </p:spPr>
        <p:txBody>
          <a:bodyPr wrap="square">
            <a:spAutoFit/>
          </a:bodyPr>
          <a:lstStyle/>
          <a:p>
            <a:pPr algn="just"/>
            <a:r>
              <a:rPr lang="en-CA" sz="2000" u="sng" dirty="0">
                <a:solidFill>
                  <a:srgbClr val="002060"/>
                </a:solidFill>
                <a:latin typeface="Verdana" panose="020B0604030504040204" pitchFamily="34" charset="0"/>
                <a:ea typeface="Verdana" panose="020B0604030504040204" pitchFamily="34" charset="0"/>
                <a:cs typeface="Verdana" panose="020B0604030504040204" pitchFamily="34" charset="0"/>
              </a:rPr>
              <a:t>Their role:</a:t>
            </a:r>
          </a:p>
          <a:p>
            <a:pPr algn="just"/>
            <a:r>
              <a:rPr lang="en-CA" sz="2000" dirty="0">
                <a:solidFill>
                  <a:srgbClr val="002060"/>
                </a:solidFill>
                <a:latin typeface="Verdana" panose="020B0604030504040204" pitchFamily="34" charset="0"/>
                <a:ea typeface="Verdana" panose="020B0604030504040204" pitchFamily="34" charset="0"/>
                <a:cs typeface="Verdana" panose="020B0604030504040204" pitchFamily="34" charset="0"/>
              </a:rPr>
              <a:t>to be part of a “modified curriculum design that better accommodates the teaching of these “conceptual portals”, without which meaningful progress in the discipline is unattainable.” [3,4]</a:t>
            </a:r>
          </a:p>
        </p:txBody>
      </p:sp>
      <p:pic>
        <p:nvPicPr>
          <p:cNvPr id="7" name="Picture 6"/>
          <p:cNvPicPr>
            <a:picLocks noChangeAspect="1"/>
          </p:cNvPicPr>
          <p:nvPr/>
        </p:nvPicPr>
        <p:blipFill rotWithShape="1">
          <a:blip r:embed="rId2"/>
          <a:srcRect l="12864" t="22881" r="16926" b="8632"/>
          <a:stretch/>
        </p:blipFill>
        <p:spPr>
          <a:xfrm>
            <a:off x="82513" y="1966732"/>
            <a:ext cx="8932840" cy="4863716"/>
          </a:xfrm>
          <a:prstGeom prst="rect">
            <a:avLst/>
          </a:prstGeom>
          <a:ln w="28575">
            <a:solidFill>
              <a:srgbClr val="00B0F0"/>
            </a:solidFill>
          </a:ln>
        </p:spPr>
      </p:pic>
      <p:pic>
        <p:nvPicPr>
          <p:cNvPr id="10" name="Picture 9"/>
          <p:cNvPicPr>
            <a:picLocks noChangeAspect="1"/>
          </p:cNvPicPr>
          <p:nvPr/>
        </p:nvPicPr>
        <p:blipFill rotWithShape="1">
          <a:blip r:embed="rId3"/>
          <a:srcRect l="13092" t="5487" r="11627" b="90"/>
          <a:stretch/>
        </p:blipFill>
        <p:spPr>
          <a:xfrm>
            <a:off x="195319" y="5877272"/>
            <a:ext cx="4620219" cy="564441"/>
          </a:xfrm>
          <a:prstGeom prst="rect">
            <a:avLst/>
          </a:prstGeom>
          <a:ln w="28575">
            <a:solidFill>
              <a:srgbClr val="00FFFF"/>
            </a:solidFill>
          </a:ln>
        </p:spPr>
      </p:pic>
      <p:pic>
        <p:nvPicPr>
          <p:cNvPr id="11" name="Picture 10"/>
          <p:cNvPicPr>
            <a:picLocks noChangeAspect="1"/>
          </p:cNvPicPr>
          <p:nvPr/>
        </p:nvPicPr>
        <p:blipFill rotWithShape="1">
          <a:blip r:embed="rId4"/>
          <a:srcRect l="583" t="1" r="19119" b="-4904"/>
          <a:stretch/>
        </p:blipFill>
        <p:spPr>
          <a:xfrm>
            <a:off x="5220072" y="5661248"/>
            <a:ext cx="1991342" cy="780465"/>
          </a:xfrm>
          <a:prstGeom prst="rect">
            <a:avLst/>
          </a:prstGeom>
          <a:ln w="28575">
            <a:solidFill>
              <a:srgbClr val="00FFFF"/>
            </a:solidFill>
          </a:ln>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a:xfrm>
            <a:off x="3923928" y="48491"/>
            <a:ext cx="3456384" cy="584681"/>
          </a:xfrm>
        </p:spPr>
        <p:txBody>
          <a:bodyPr/>
          <a:lstStyle/>
          <a:p>
            <a:r>
              <a:rPr lang="en-US" sz="2800" dirty="0" err="1">
                <a:solidFill>
                  <a:srgbClr val="C00000"/>
                </a:solidFill>
              </a:rPr>
              <a:t>Physclips</a:t>
            </a:r>
            <a:endParaRPr lang="en-US" sz="2800" dirty="0">
              <a:solidFill>
                <a:srgbClr val="C00000"/>
              </a:solidFill>
            </a:endParaRPr>
          </a:p>
        </p:txBody>
      </p:sp>
      <p:pic>
        <p:nvPicPr>
          <p:cNvPr id="10" name="Picture 9"/>
          <p:cNvPicPr>
            <a:picLocks noChangeAspect="1"/>
          </p:cNvPicPr>
          <p:nvPr/>
        </p:nvPicPr>
        <p:blipFill rotWithShape="1">
          <a:blip r:embed="rId2"/>
          <a:srcRect l="13092" t="5487" r="11627" b="90"/>
          <a:stretch/>
        </p:blipFill>
        <p:spPr>
          <a:xfrm>
            <a:off x="9098" y="9544"/>
            <a:ext cx="3312368" cy="404664"/>
          </a:xfrm>
          <a:prstGeom prst="rect">
            <a:avLst/>
          </a:prstGeom>
        </p:spPr>
      </p:pic>
      <p:pic>
        <p:nvPicPr>
          <p:cNvPr id="11" name="Picture 10"/>
          <p:cNvPicPr>
            <a:picLocks noChangeAspect="1"/>
          </p:cNvPicPr>
          <p:nvPr/>
        </p:nvPicPr>
        <p:blipFill rotWithShape="1">
          <a:blip r:embed="rId3"/>
          <a:srcRect l="583" t="1" r="19119" b="-4904"/>
          <a:stretch/>
        </p:blipFill>
        <p:spPr>
          <a:xfrm>
            <a:off x="7644465" y="58610"/>
            <a:ext cx="1440161" cy="564441"/>
          </a:xfrm>
          <a:prstGeom prst="rect">
            <a:avLst/>
          </a:prstGeom>
        </p:spPr>
      </p:pic>
      <p:sp>
        <p:nvSpPr>
          <p:cNvPr id="2" name="TextBox 1"/>
          <p:cNvSpPr txBox="1"/>
          <p:nvPr/>
        </p:nvSpPr>
        <p:spPr>
          <a:xfrm>
            <a:off x="69335" y="592000"/>
            <a:ext cx="9026830" cy="1015663"/>
          </a:xfrm>
          <a:prstGeom prst="rect">
            <a:avLst/>
          </a:prstGeom>
          <a:noFill/>
        </p:spPr>
        <p:txBody>
          <a:bodyPr wrap="none" rtlCol="0">
            <a:spAutoFit/>
          </a:bodyPr>
          <a:lstStyle/>
          <a:p>
            <a:pPr marL="285750" indent="-285750">
              <a:buFont typeface="Arial" panose="020B0604020202020204" pitchFamily="34" charset="0"/>
              <a:buChar char="•"/>
            </a:pPr>
            <a:r>
              <a:rPr lang="en-CA" sz="2000" dirty="0"/>
              <a:t>Animations and short (~ 1 min long) videos are used when introducing new </a:t>
            </a:r>
          </a:p>
          <a:p>
            <a:r>
              <a:rPr lang="en-CA" sz="2000" dirty="0"/>
              <a:t>concepts along with my slides, and to visualize mathematical expressions</a:t>
            </a:r>
          </a:p>
          <a:p>
            <a:endParaRPr lang="en-CA" sz="2000" dirty="0"/>
          </a:p>
        </p:txBody>
      </p:sp>
      <p:sp>
        <p:nvSpPr>
          <p:cNvPr id="8" name="Rectangle 7"/>
          <p:cNvSpPr/>
          <p:nvPr/>
        </p:nvSpPr>
        <p:spPr>
          <a:xfrm>
            <a:off x="86576" y="6565612"/>
            <a:ext cx="5445012" cy="292388"/>
          </a:xfrm>
          <a:prstGeom prst="rect">
            <a:avLst/>
          </a:prstGeom>
        </p:spPr>
        <p:txBody>
          <a:bodyPr wrap="square">
            <a:spAutoFit/>
          </a:bodyPr>
          <a:lstStyle/>
          <a:p>
            <a:r>
              <a:rPr lang="en-CA" sz="1300" dirty="0">
                <a:hlinkClick r:id="rId4"/>
              </a:rPr>
              <a:t>http://www.animations.physics.unsw.edu.au/jw/oscillations.htm#Energy</a:t>
            </a:r>
            <a:endParaRPr lang="en-CA" sz="1300" dirty="0"/>
          </a:p>
        </p:txBody>
      </p:sp>
      <p:pic>
        <p:nvPicPr>
          <p:cNvPr id="13" name="Picture 12">
            <a:hlinkClick r:id="rId5" action="ppaction://hlinkfile"/>
          </p:cNvPr>
          <p:cNvPicPr>
            <a:picLocks noChangeAspect="1"/>
          </p:cNvPicPr>
          <p:nvPr/>
        </p:nvPicPr>
        <p:blipFill rotWithShape="1">
          <a:blip r:embed="rId6"/>
          <a:srcRect l="68112" t="23902" r="6364" b="25977"/>
          <a:stretch/>
        </p:blipFill>
        <p:spPr>
          <a:xfrm>
            <a:off x="5196194" y="2925262"/>
            <a:ext cx="3888432" cy="3884389"/>
          </a:xfrm>
          <a:prstGeom prst="rect">
            <a:avLst/>
          </a:prstGeom>
          <a:ln w="28575">
            <a:solidFill>
              <a:srgbClr val="00CCFF"/>
            </a:solidFill>
          </a:ln>
        </p:spPr>
      </p:pic>
      <p:pic>
        <p:nvPicPr>
          <p:cNvPr id="14" name="Picture 13">
            <a:hlinkClick r:id="rId7" action="ppaction://hlinkfile"/>
          </p:cNvPr>
          <p:cNvPicPr>
            <a:picLocks noChangeAspect="1"/>
          </p:cNvPicPr>
          <p:nvPr/>
        </p:nvPicPr>
        <p:blipFill rotWithShape="1">
          <a:blip r:embed="rId8"/>
          <a:srcRect l="52362" t="11598" r="7425" b="24788"/>
          <a:stretch/>
        </p:blipFill>
        <p:spPr>
          <a:xfrm>
            <a:off x="122579" y="1699318"/>
            <a:ext cx="4953477" cy="4866294"/>
          </a:xfrm>
          <a:prstGeom prst="rect">
            <a:avLst/>
          </a:prstGeom>
          <a:ln w="28575">
            <a:solidFill>
              <a:srgbClr val="00CCFF"/>
            </a:solidFill>
          </a:ln>
        </p:spPr>
      </p:pic>
      <p:sp>
        <p:nvSpPr>
          <p:cNvPr id="15" name="TextBox 14"/>
          <p:cNvSpPr txBox="1"/>
          <p:nvPr/>
        </p:nvSpPr>
        <p:spPr>
          <a:xfrm>
            <a:off x="783782" y="1238331"/>
            <a:ext cx="2890535" cy="369332"/>
          </a:xfrm>
          <a:prstGeom prst="rect">
            <a:avLst/>
          </a:prstGeom>
          <a:noFill/>
        </p:spPr>
        <p:txBody>
          <a:bodyPr wrap="none" rtlCol="0">
            <a:spAutoFit/>
          </a:bodyPr>
          <a:lstStyle/>
          <a:p>
            <a:r>
              <a:rPr lang="en-CA" b="1" dirty="0">
                <a:solidFill>
                  <a:srgbClr val="FF0000"/>
                </a:solidFill>
              </a:rPr>
              <a:t>Simple Harmonic Motion</a:t>
            </a:r>
          </a:p>
        </p:txBody>
      </p:sp>
      <p:sp>
        <p:nvSpPr>
          <p:cNvPr id="17" name="TextBox 16"/>
          <p:cNvSpPr txBox="1"/>
          <p:nvPr/>
        </p:nvSpPr>
        <p:spPr>
          <a:xfrm>
            <a:off x="5803108" y="1262506"/>
            <a:ext cx="2557110" cy="369332"/>
          </a:xfrm>
          <a:prstGeom prst="rect">
            <a:avLst/>
          </a:prstGeom>
          <a:noFill/>
        </p:spPr>
        <p:txBody>
          <a:bodyPr wrap="none" rtlCol="0">
            <a:spAutoFit/>
          </a:bodyPr>
          <a:lstStyle/>
          <a:p>
            <a:r>
              <a:rPr lang="en-CA" b="1" dirty="0">
                <a:solidFill>
                  <a:srgbClr val="FF0000"/>
                </a:solidFill>
              </a:rPr>
              <a:t>Pendulum mechanics</a:t>
            </a:r>
          </a:p>
        </p:txBody>
      </p:sp>
      <p:pic>
        <p:nvPicPr>
          <p:cNvPr id="18" name="Picture 17">
            <a:hlinkClick r:id="rId9" action="ppaction://hlinkfile"/>
          </p:cNvPr>
          <p:cNvPicPr>
            <a:picLocks noChangeAspect="1"/>
          </p:cNvPicPr>
          <p:nvPr/>
        </p:nvPicPr>
        <p:blipFill rotWithShape="1">
          <a:blip r:embed="rId10"/>
          <a:srcRect l="27121" t="23153" r="31888" b="53639"/>
          <a:stretch/>
        </p:blipFill>
        <p:spPr>
          <a:xfrm>
            <a:off x="5196193" y="1732153"/>
            <a:ext cx="3825227" cy="1193109"/>
          </a:xfrm>
          <a:prstGeom prst="rect">
            <a:avLst/>
          </a:prstGeom>
          <a:ln w="28575">
            <a:solidFill>
              <a:srgbClr val="00CCFF"/>
            </a:solidFill>
          </a:ln>
        </p:spPr>
      </p:pic>
      <p:sp>
        <p:nvSpPr>
          <p:cNvPr id="3" name="Rectangle 2">
            <a:extLst>
              <a:ext uri="{FF2B5EF4-FFF2-40B4-BE49-F238E27FC236}">
                <a16:creationId xmlns:a16="http://schemas.microsoft.com/office/drawing/2014/main" id="{BF618F7F-1316-4748-9A94-61849694F3EA}"/>
              </a:ext>
            </a:extLst>
          </p:cNvPr>
          <p:cNvSpPr/>
          <p:nvPr/>
        </p:nvSpPr>
        <p:spPr>
          <a:xfrm>
            <a:off x="5678548" y="2369885"/>
            <a:ext cx="2923724" cy="430887"/>
          </a:xfrm>
          <a:prstGeom prst="rect">
            <a:avLst/>
          </a:prstGeom>
        </p:spPr>
        <p:txBody>
          <a:bodyPr wrap="square">
            <a:spAutoFit/>
          </a:bodyPr>
          <a:lstStyle/>
          <a:p>
            <a:r>
              <a:rPr lang="en-CA" sz="1100" dirty="0">
                <a:hlinkClick r:id="rId11"/>
              </a:rPr>
              <a:t>http://www.animations.physics.unsw.edu.au/jw/foucault_pendulum.html</a:t>
            </a:r>
            <a:endParaRPr lang="en-CA" sz="1100" dirty="0"/>
          </a:p>
        </p:txBody>
      </p:sp>
      <p:sp>
        <p:nvSpPr>
          <p:cNvPr id="4" name="Rectangle 3">
            <a:extLst>
              <a:ext uri="{FF2B5EF4-FFF2-40B4-BE49-F238E27FC236}">
                <a16:creationId xmlns:a16="http://schemas.microsoft.com/office/drawing/2014/main" id="{68C6AE7E-60B9-49E9-8173-765A90264B29}"/>
              </a:ext>
            </a:extLst>
          </p:cNvPr>
          <p:cNvSpPr/>
          <p:nvPr/>
        </p:nvSpPr>
        <p:spPr>
          <a:xfrm>
            <a:off x="7164287" y="3099128"/>
            <a:ext cx="1695185" cy="830997"/>
          </a:xfrm>
          <a:prstGeom prst="rect">
            <a:avLst/>
          </a:prstGeom>
        </p:spPr>
        <p:txBody>
          <a:bodyPr wrap="square">
            <a:spAutoFit/>
          </a:bodyPr>
          <a:lstStyle/>
          <a:p>
            <a:r>
              <a:rPr lang="en-CA" sz="1200" dirty="0">
                <a:hlinkClick r:id="rId12"/>
              </a:rPr>
              <a:t>http://www.animations.physics.unsw.edu.au/jw/oscillations.htm#Pendulum</a:t>
            </a:r>
            <a:endParaRPr lang="en-CA" sz="1200" dirty="0"/>
          </a:p>
        </p:txBody>
      </p:sp>
    </p:spTree>
    <p:extLst>
      <p:ext uri="{BB962C8B-B14F-4D97-AF65-F5344CB8AC3E}">
        <p14:creationId xmlns:p14="http://schemas.microsoft.com/office/powerpoint/2010/main" val="1284461005"/>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a:xfrm>
            <a:off x="3312368" y="78105"/>
            <a:ext cx="5832648" cy="404664"/>
          </a:xfrm>
        </p:spPr>
        <p:txBody>
          <a:bodyPr/>
          <a:lstStyle/>
          <a:p>
            <a:r>
              <a:rPr lang="en-US" sz="2800" dirty="0">
                <a:solidFill>
                  <a:srgbClr val="C00000"/>
                </a:solidFill>
              </a:rPr>
              <a:t>Example of </a:t>
            </a:r>
            <a:r>
              <a:rPr lang="en-US" sz="2800" dirty="0" err="1">
                <a:solidFill>
                  <a:srgbClr val="C00000"/>
                </a:solidFill>
              </a:rPr>
              <a:t>Physclips</a:t>
            </a:r>
            <a:endParaRPr lang="en-US" sz="2800" dirty="0">
              <a:solidFill>
                <a:srgbClr val="C00000"/>
              </a:solidFill>
            </a:endParaRPr>
          </a:p>
        </p:txBody>
      </p:sp>
      <p:pic>
        <p:nvPicPr>
          <p:cNvPr id="10" name="Picture 9"/>
          <p:cNvPicPr>
            <a:picLocks noChangeAspect="1"/>
          </p:cNvPicPr>
          <p:nvPr/>
        </p:nvPicPr>
        <p:blipFill rotWithShape="1">
          <a:blip r:embed="rId2"/>
          <a:srcRect l="13092" t="5487" r="11627" b="90"/>
          <a:stretch/>
        </p:blipFill>
        <p:spPr>
          <a:xfrm>
            <a:off x="0" y="78105"/>
            <a:ext cx="3312368" cy="404664"/>
          </a:xfrm>
          <a:prstGeom prst="rect">
            <a:avLst/>
          </a:prstGeom>
        </p:spPr>
      </p:pic>
      <p:pic>
        <p:nvPicPr>
          <p:cNvPr id="11" name="Picture 10"/>
          <p:cNvPicPr>
            <a:picLocks noChangeAspect="1"/>
          </p:cNvPicPr>
          <p:nvPr/>
        </p:nvPicPr>
        <p:blipFill rotWithShape="1">
          <a:blip r:embed="rId3"/>
          <a:srcRect l="583" t="1" r="19119" b="-4904"/>
          <a:stretch/>
        </p:blipFill>
        <p:spPr>
          <a:xfrm>
            <a:off x="7644465" y="58610"/>
            <a:ext cx="1440161" cy="564441"/>
          </a:xfrm>
          <a:prstGeom prst="rect">
            <a:avLst/>
          </a:prstGeom>
        </p:spPr>
      </p:pic>
      <p:pic>
        <p:nvPicPr>
          <p:cNvPr id="5" name="Picture 4"/>
          <p:cNvPicPr>
            <a:picLocks noChangeAspect="1"/>
          </p:cNvPicPr>
          <p:nvPr/>
        </p:nvPicPr>
        <p:blipFill rotWithShape="1">
          <a:blip r:embed="rId4"/>
          <a:srcRect l="12988" t="22793" r="33960" b="27268"/>
          <a:stretch/>
        </p:blipFill>
        <p:spPr>
          <a:xfrm>
            <a:off x="83185" y="1412776"/>
            <a:ext cx="8905114" cy="4713004"/>
          </a:xfrm>
          <a:prstGeom prst="rect">
            <a:avLst/>
          </a:prstGeom>
          <a:ln w="28575">
            <a:solidFill>
              <a:srgbClr val="00CCFF"/>
            </a:solidFill>
          </a:ln>
        </p:spPr>
      </p:pic>
      <p:sp>
        <p:nvSpPr>
          <p:cNvPr id="6" name="TextBox 5"/>
          <p:cNvSpPr txBox="1"/>
          <p:nvPr/>
        </p:nvSpPr>
        <p:spPr>
          <a:xfrm>
            <a:off x="3923928" y="5589240"/>
            <a:ext cx="2026645" cy="400110"/>
          </a:xfrm>
          <a:prstGeom prst="rect">
            <a:avLst/>
          </a:prstGeom>
          <a:noFill/>
        </p:spPr>
        <p:txBody>
          <a:bodyPr wrap="none" rtlCol="0">
            <a:spAutoFit/>
          </a:bodyPr>
          <a:lstStyle/>
          <a:p>
            <a:r>
              <a:rPr lang="en-CA" sz="2000" b="1" dirty="0">
                <a:solidFill>
                  <a:srgbClr val="FF0000"/>
                </a:solidFill>
              </a:rPr>
              <a:t>Waves in pipes</a:t>
            </a:r>
          </a:p>
        </p:txBody>
      </p:sp>
      <p:sp>
        <p:nvSpPr>
          <p:cNvPr id="7" name="Rectangle 6"/>
          <p:cNvSpPr/>
          <p:nvPr/>
        </p:nvSpPr>
        <p:spPr>
          <a:xfrm>
            <a:off x="-72516" y="6488668"/>
            <a:ext cx="9216516" cy="369332"/>
          </a:xfrm>
          <a:prstGeom prst="rect">
            <a:avLst/>
          </a:prstGeom>
        </p:spPr>
        <p:txBody>
          <a:bodyPr wrap="square">
            <a:spAutoFit/>
          </a:bodyPr>
          <a:lstStyle/>
          <a:p>
            <a:r>
              <a:rPr lang="en-CA" dirty="0"/>
              <a:t>http://www.animations.physics.unsw.edu.au/waves-sound/standing-waves/index.html#8.5</a:t>
            </a:r>
          </a:p>
        </p:txBody>
      </p:sp>
      <p:sp>
        <p:nvSpPr>
          <p:cNvPr id="2" name="Rectangle 1">
            <a:extLst>
              <a:ext uri="{FF2B5EF4-FFF2-40B4-BE49-F238E27FC236}">
                <a16:creationId xmlns:a16="http://schemas.microsoft.com/office/drawing/2014/main" id="{85FF032D-BA46-4939-BCB3-E25E0DE1B51B}"/>
              </a:ext>
            </a:extLst>
          </p:cNvPr>
          <p:cNvSpPr/>
          <p:nvPr/>
        </p:nvSpPr>
        <p:spPr>
          <a:xfrm>
            <a:off x="6227070" y="5410384"/>
            <a:ext cx="2303985" cy="923330"/>
          </a:xfrm>
          <a:prstGeom prst="rect">
            <a:avLst/>
          </a:prstGeom>
        </p:spPr>
        <p:txBody>
          <a:bodyPr wrap="square">
            <a:spAutoFit/>
          </a:bodyPr>
          <a:lstStyle/>
          <a:p>
            <a:r>
              <a:rPr lang="en-CA" dirty="0">
                <a:hlinkClick r:id="rId5"/>
              </a:rPr>
              <a:t>http://newt.phys.unsw.edu.au/jw/flutes.v.clarinets.html</a:t>
            </a:r>
            <a:endParaRPr lang="en-CA" dirty="0"/>
          </a:p>
        </p:txBody>
      </p:sp>
    </p:spTree>
    <p:extLst>
      <p:ext uri="{BB962C8B-B14F-4D97-AF65-F5344CB8AC3E}">
        <p14:creationId xmlns:p14="http://schemas.microsoft.com/office/powerpoint/2010/main" val="10634843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a:xfrm>
            <a:off x="3923928" y="48492"/>
            <a:ext cx="3456384" cy="225063"/>
          </a:xfrm>
        </p:spPr>
        <p:txBody>
          <a:bodyPr/>
          <a:lstStyle/>
          <a:p>
            <a:r>
              <a:rPr lang="en-US" sz="2800" dirty="0" err="1">
                <a:solidFill>
                  <a:srgbClr val="C00000"/>
                </a:solidFill>
              </a:rPr>
              <a:t>Physclips</a:t>
            </a:r>
            <a:endParaRPr lang="en-US" sz="2800" dirty="0">
              <a:solidFill>
                <a:srgbClr val="C00000"/>
              </a:solidFill>
            </a:endParaRPr>
          </a:p>
        </p:txBody>
      </p:sp>
      <p:pic>
        <p:nvPicPr>
          <p:cNvPr id="10" name="Picture 9"/>
          <p:cNvPicPr>
            <a:picLocks noChangeAspect="1"/>
          </p:cNvPicPr>
          <p:nvPr/>
        </p:nvPicPr>
        <p:blipFill rotWithShape="1">
          <a:blip r:embed="rId2"/>
          <a:srcRect l="13092" t="5487" r="11627" b="90"/>
          <a:stretch/>
        </p:blipFill>
        <p:spPr>
          <a:xfrm>
            <a:off x="0" y="78105"/>
            <a:ext cx="3312368" cy="404664"/>
          </a:xfrm>
          <a:prstGeom prst="rect">
            <a:avLst/>
          </a:prstGeom>
        </p:spPr>
      </p:pic>
      <p:pic>
        <p:nvPicPr>
          <p:cNvPr id="11" name="Picture 10"/>
          <p:cNvPicPr>
            <a:picLocks noChangeAspect="1"/>
          </p:cNvPicPr>
          <p:nvPr/>
        </p:nvPicPr>
        <p:blipFill rotWithShape="1">
          <a:blip r:embed="rId3"/>
          <a:srcRect l="583" t="1" r="19119" b="-4904"/>
          <a:stretch/>
        </p:blipFill>
        <p:spPr>
          <a:xfrm>
            <a:off x="7644465" y="58610"/>
            <a:ext cx="1440161" cy="564441"/>
          </a:xfrm>
          <a:prstGeom prst="rect">
            <a:avLst/>
          </a:prstGeom>
        </p:spPr>
      </p:pic>
      <p:sp>
        <p:nvSpPr>
          <p:cNvPr id="2" name="TextBox 1"/>
          <p:cNvSpPr txBox="1"/>
          <p:nvPr/>
        </p:nvSpPr>
        <p:spPr>
          <a:xfrm>
            <a:off x="73954" y="420290"/>
            <a:ext cx="9070046" cy="1938992"/>
          </a:xfrm>
          <a:prstGeom prst="rect">
            <a:avLst/>
          </a:prstGeom>
          <a:noFill/>
        </p:spPr>
        <p:txBody>
          <a:bodyPr wrap="square" rtlCol="0">
            <a:spAutoFit/>
          </a:bodyPr>
          <a:lstStyle/>
          <a:p>
            <a:pPr marL="285750" indent="-285750" algn="just">
              <a:buFont typeface="Arial" panose="020B0604020202020204" pitchFamily="34" charset="0"/>
              <a:buChar char="•"/>
            </a:pPr>
            <a:r>
              <a:rPr lang="en-CA" sz="2000" dirty="0"/>
              <a:t>All animations and videos presented in class are available to students </a:t>
            </a:r>
          </a:p>
          <a:p>
            <a:pPr algn="just"/>
            <a:r>
              <a:rPr lang="en-CA" sz="2000" dirty="0"/>
              <a:t>through </a:t>
            </a:r>
            <a:r>
              <a:rPr lang="en-CA" sz="2000" dirty="0" err="1"/>
              <a:t>physclips</a:t>
            </a:r>
            <a:r>
              <a:rPr lang="en-CA" sz="2000" dirty="0"/>
              <a:t> that combine concepts, examples, animations, videos. The </a:t>
            </a:r>
            <a:r>
              <a:rPr lang="en-CA" sz="2000" dirty="0" err="1"/>
              <a:t>physclips</a:t>
            </a:r>
            <a:r>
              <a:rPr lang="en-CA" sz="2000" dirty="0"/>
              <a:t> are available online and the slides posted on the class’s Moodle website include links to them. </a:t>
            </a:r>
          </a:p>
          <a:p>
            <a:pPr marL="342900" indent="-342900" algn="just">
              <a:buFont typeface="Arial" panose="020B0604020202020204" pitchFamily="34" charset="0"/>
              <a:buChar char="•"/>
            </a:pPr>
            <a:r>
              <a:rPr lang="en-CA" sz="2000" dirty="0"/>
              <a:t>I use the </a:t>
            </a:r>
            <a:r>
              <a:rPr lang="en-CA" sz="2000" dirty="0" err="1"/>
              <a:t>physclips</a:t>
            </a:r>
            <a:r>
              <a:rPr lang="en-CA" sz="2000" dirty="0"/>
              <a:t> in class to summarize the new concepts introduced during the lecture. Here are some examples:</a:t>
            </a:r>
          </a:p>
        </p:txBody>
      </p:sp>
      <p:pic>
        <p:nvPicPr>
          <p:cNvPr id="3" name="Picture 2"/>
          <p:cNvPicPr>
            <a:picLocks noChangeAspect="1"/>
          </p:cNvPicPr>
          <p:nvPr/>
        </p:nvPicPr>
        <p:blipFill rotWithShape="1">
          <a:blip r:embed="rId4"/>
          <a:srcRect l="14171" t="28146" r="36224" b="26907"/>
          <a:stretch/>
        </p:blipFill>
        <p:spPr>
          <a:xfrm>
            <a:off x="492299" y="2299494"/>
            <a:ext cx="8232426" cy="4193877"/>
          </a:xfrm>
          <a:prstGeom prst="rect">
            <a:avLst/>
          </a:prstGeom>
          <a:ln w="28575">
            <a:solidFill>
              <a:srgbClr val="00CCFF"/>
            </a:solidFill>
          </a:ln>
        </p:spPr>
      </p:pic>
      <p:sp>
        <p:nvSpPr>
          <p:cNvPr id="4" name="Rectangle 3"/>
          <p:cNvSpPr/>
          <p:nvPr/>
        </p:nvSpPr>
        <p:spPr>
          <a:xfrm>
            <a:off x="0" y="6451108"/>
            <a:ext cx="9217025" cy="369332"/>
          </a:xfrm>
          <a:prstGeom prst="rect">
            <a:avLst/>
          </a:prstGeom>
        </p:spPr>
        <p:txBody>
          <a:bodyPr wrap="square">
            <a:spAutoFit/>
          </a:bodyPr>
          <a:lstStyle/>
          <a:p>
            <a:r>
              <a:rPr lang="en-CA" dirty="0">
                <a:hlinkClick r:id="rId5"/>
              </a:rPr>
              <a:t>http://www.animations.physics.unsw.edu.au/waves-sound/standing-waves/index.html#8.4</a:t>
            </a:r>
            <a:endParaRPr lang="en-CA" dirty="0"/>
          </a:p>
        </p:txBody>
      </p:sp>
      <p:sp>
        <p:nvSpPr>
          <p:cNvPr id="20" name="TextBox 19"/>
          <p:cNvSpPr txBox="1"/>
          <p:nvPr/>
        </p:nvSpPr>
        <p:spPr>
          <a:xfrm>
            <a:off x="3635896" y="5085184"/>
            <a:ext cx="2962671" cy="400110"/>
          </a:xfrm>
          <a:prstGeom prst="rect">
            <a:avLst/>
          </a:prstGeom>
          <a:noFill/>
        </p:spPr>
        <p:txBody>
          <a:bodyPr wrap="none" rtlCol="0">
            <a:spAutoFit/>
          </a:bodyPr>
          <a:lstStyle/>
          <a:p>
            <a:r>
              <a:rPr lang="en-CA" sz="2000" b="1" dirty="0">
                <a:solidFill>
                  <a:srgbClr val="FF0000"/>
                </a:solidFill>
              </a:rPr>
              <a:t>Strings and harmonics</a:t>
            </a:r>
          </a:p>
        </p:txBody>
      </p:sp>
    </p:spTree>
    <p:extLst>
      <p:ext uri="{BB962C8B-B14F-4D97-AF65-F5344CB8AC3E}">
        <p14:creationId xmlns:p14="http://schemas.microsoft.com/office/powerpoint/2010/main" val="1096237397"/>
      </p:ext>
    </p:extLst>
  </p:cSld>
  <p:clrMapOvr>
    <a:masterClrMapping/>
  </p:clrMapOvr>
  <p:transition/>
</p:sld>
</file>

<file path=ppt/theme/theme1.xml><?xml version="1.0" encoding="utf-8"?>
<a:theme xmlns:a="http://schemas.openxmlformats.org/drawingml/2006/main" name="06256168">
  <a:themeElements>
    <a:clrScheme name="Training Presentation">
      <a:dk1>
        <a:srgbClr val="000000"/>
      </a:dk1>
      <a:lt1>
        <a:srgbClr val="FFFFFF"/>
      </a:lt1>
      <a:dk2>
        <a:srgbClr val="000000"/>
      </a:dk2>
      <a:lt2>
        <a:srgbClr val="808080"/>
      </a:lt2>
      <a:accent1>
        <a:srgbClr val="A6D1D0"/>
      </a:accent1>
      <a:accent2>
        <a:srgbClr val="284C6A"/>
      </a:accent2>
      <a:accent3>
        <a:srgbClr val="FFFF99"/>
      </a:accent3>
      <a:accent4>
        <a:srgbClr val="FFCC99"/>
      </a:accent4>
      <a:accent5>
        <a:srgbClr val="AAE2CA"/>
      </a:accent5>
      <a:accent6>
        <a:srgbClr val="2D2DB9"/>
      </a:accent6>
      <a:hlink>
        <a:srgbClr val="CCCCFF"/>
      </a:hlink>
      <a:folHlink>
        <a:srgbClr val="B2B2B2"/>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loud skipper design 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oud skipper design 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oud skipper design 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oud skipper design 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oud skipper design 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oud skipper design 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oud skipper design 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6DCA1983-AE1E-48BE-8FC2-9B840730356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Employee training presentation</Template>
  <TotalTime>1775</TotalTime>
  <Words>1641</Words>
  <Application>Microsoft Office PowerPoint</Application>
  <PresentationFormat>On-screen Show (4:3)</PresentationFormat>
  <Paragraphs>119</Paragraphs>
  <Slides>17</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Arial</vt:lpstr>
      <vt:lpstr>Arial Rounded MT Bold</vt:lpstr>
      <vt:lpstr>Times New Roman</vt:lpstr>
      <vt:lpstr>Trebuchet MS</vt:lpstr>
      <vt:lpstr>Verdana</vt:lpstr>
      <vt:lpstr>Wingdings</vt:lpstr>
      <vt:lpstr>06256168</vt:lpstr>
      <vt:lpstr>Reflections on implementing physlets and physclips in undergraduate physics courses</vt:lpstr>
      <vt:lpstr>Talk Outline</vt:lpstr>
      <vt:lpstr>Aims and Motivation </vt:lpstr>
      <vt:lpstr>Introduction </vt:lpstr>
      <vt:lpstr>PowerPoint Presentation</vt:lpstr>
      <vt:lpstr>Physclips</vt:lpstr>
      <vt:lpstr>Physclips</vt:lpstr>
      <vt:lpstr>Example of Physclips</vt:lpstr>
      <vt:lpstr>Physclips</vt:lpstr>
      <vt:lpstr>Why Physclips Are an Effective Teaching Tool?</vt:lpstr>
      <vt:lpstr>Why Physclips Are an Effective Teaching Tool?</vt:lpstr>
      <vt:lpstr>PowerPoint Presentation</vt:lpstr>
      <vt:lpstr>PowerPoint Presentation</vt:lpstr>
      <vt:lpstr>PowerPoint Presentation</vt:lpstr>
      <vt:lpstr>PowerPoint Presentation</vt:lpstr>
      <vt:lpstr>Summary and directions for future pedagogical explorations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physics using multimedia resources</dc:title>
  <dc:creator>Adriana Predoi-Cross</dc:creator>
  <cp:keywords/>
  <cp:lastModifiedBy>Simon Cross</cp:lastModifiedBy>
  <cp:revision>81</cp:revision>
  <cp:lastPrinted>1601-01-01T00:00:00Z</cp:lastPrinted>
  <dcterms:created xsi:type="dcterms:W3CDTF">2017-05-26T20:21:31Z</dcterms:created>
  <dcterms:modified xsi:type="dcterms:W3CDTF">2018-06-12T14:13:47Z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TC062561681033</vt:lpwstr>
  </property>
</Properties>
</file>