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8" r:id="rId3"/>
    <p:sldId id="280" r:id="rId4"/>
    <p:sldId id="264" r:id="rId5"/>
    <p:sldId id="261" r:id="rId6"/>
    <p:sldId id="262" r:id="rId7"/>
    <p:sldId id="281" r:id="rId8"/>
    <p:sldId id="259" r:id="rId9"/>
    <p:sldId id="266" r:id="rId10"/>
    <p:sldId id="268" r:id="rId11"/>
    <p:sldId id="270" r:id="rId12"/>
    <p:sldId id="273" r:id="rId13"/>
    <p:sldId id="286" r:id="rId14"/>
    <p:sldId id="288" r:id="rId15"/>
    <p:sldId id="287" r:id="rId16"/>
    <p:sldId id="278" r:id="rId17"/>
    <p:sldId id="279"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902" autoAdjust="0"/>
  </p:normalViewPr>
  <p:slideViewPr>
    <p:cSldViewPr>
      <p:cViewPr varScale="1">
        <p:scale>
          <a:sx n="62" d="100"/>
          <a:sy n="62" d="100"/>
        </p:scale>
        <p:origin x="-159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9ED779-D8FF-42BA-B404-FBA76C6ADD2D}" type="datetimeFigureOut">
              <a:rPr lang="en-CA" smtClean="0"/>
              <a:pPr/>
              <a:t>10/06/2018</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10E38B-4398-498E-8131-6F468785F82D}" type="slidenum">
              <a:rPr lang="en-CA" smtClean="0"/>
              <a:pPr/>
              <a:t>‹#›</a:t>
            </a:fld>
            <a:endParaRPr lang="en-CA"/>
          </a:p>
        </p:txBody>
      </p:sp>
    </p:spTree>
    <p:extLst>
      <p:ext uri="{BB962C8B-B14F-4D97-AF65-F5344CB8AC3E}">
        <p14:creationId xmlns:p14="http://schemas.microsoft.com/office/powerpoint/2010/main" val="3373305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 presenting since I’m</a:t>
            </a:r>
            <a:r>
              <a:rPr lang="en-US" baseline="0" dirty="0" smtClean="0"/>
              <a:t> the one able to be here, and I’ll take responsibility for any errors, but co-authors have contributed more or less equally. Acknowledge funders.</a:t>
            </a:r>
          </a:p>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err="1" smtClean="0"/>
              <a:t>Nanocomposite</a:t>
            </a:r>
            <a:r>
              <a:rPr lang="en-CA" baseline="0" dirty="0" smtClean="0"/>
              <a:t> shows no sign of phase separation.</a:t>
            </a:r>
            <a:endParaRPr lang="en-CA" dirty="0" smtClean="0"/>
          </a:p>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10</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11</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t>Note some NC have higher </a:t>
            </a:r>
            <a:r>
              <a:rPr lang="en-CA" b="1" dirty="0" err="1" smtClean="0"/>
              <a:t>cond</a:t>
            </a:r>
            <a:r>
              <a:rPr lang="en-CA" b="1" baseline="0" dirty="0" smtClean="0"/>
              <a:t> t</a:t>
            </a:r>
            <a:r>
              <a:rPr lang="en-CA" b="1" dirty="0" smtClean="0"/>
              <a:t>han our PANI made same way without MoS2</a:t>
            </a:r>
          </a:p>
          <a:p>
            <a:r>
              <a:rPr lang="en-CA" b="1" dirty="0" smtClean="0"/>
              <a:t>Multiple data points are different</a:t>
            </a:r>
            <a:r>
              <a:rPr lang="en-CA" b="1" baseline="0" dirty="0" smtClean="0"/>
              <a:t> pellets from same synthesis trial – some variability – Pressing pressure, age?</a:t>
            </a:r>
            <a:endParaRPr lang="en-CA" b="1"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12</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13</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Kaiser: </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“For c = 0.25, the second</a:t>
            </a:r>
          </a:p>
          <a:p>
            <a:r>
              <a:rPr lang="en-CA" sz="1200" b="0" i="0" u="none" strike="noStrike" kern="1200" baseline="0" dirty="0" smtClean="0">
                <a:solidFill>
                  <a:schemeClr val="tx1"/>
                </a:solidFill>
                <a:latin typeface="+mn-lt"/>
                <a:ea typeface="+mn-ea"/>
                <a:cs typeface="+mn-cs"/>
              </a:rPr>
              <a:t>term is Mott's variable-range hopping law in three dimensions,[</a:t>
            </a:r>
          </a:p>
          <a:p>
            <a:r>
              <a:rPr lang="en-CA" sz="1200" b="0" i="0" u="none" strike="noStrike" kern="1200" baseline="0" dirty="0" smtClean="0">
                <a:solidFill>
                  <a:schemeClr val="tx1"/>
                </a:solidFill>
                <a:latin typeface="+mn-lt"/>
                <a:ea typeface="+mn-ea"/>
                <a:cs typeface="+mn-cs"/>
              </a:rPr>
              <a:t>114] while for c = 0.5 it represents either quasi-1D hopping,</a:t>
            </a:r>
          </a:p>
          <a:p>
            <a:r>
              <a:rPr lang="en-CA" sz="1200" b="0" i="0" u="none" strike="noStrike" kern="1200" baseline="0" dirty="0" smtClean="0">
                <a:solidFill>
                  <a:schemeClr val="tx1"/>
                </a:solidFill>
                <a:latin typeface="+mn-lt"/>
                <a:ea typeface="+mn-ea"/>
                <a:cs typeface="+mn-cs"/>
              </a:rPr>
              <a:t>or 3D hopping in the presence of </a:t>
            </a:r>
            <a:r>
              <a:rPr lang="en-CA" sz="1200" b="0" i="0" u="none" strike="noStrike" kern="1200" baseline="0" dirty="0" err="1" smtClean="0">
                <a:solidFill>
                  <a:schemeClr val="tx1"/>
                </a:solidFill>
                <a:latin typeface="+mn-lt"/>
                <a:ea typeface="+mn-ea"/>
                <a:cs typeface="+mn-cs"/>
              </a:rPr>
              <a:t>electron±electron</a:t>
            </a:r>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interactions,[115] or tunneling between </a:t>
            </a:r>
            <a:r>
              <a:rPr lang="en-CA" sz="1200" b="0" i="0" u="none" strike="noStrike" kern="1200" baseline="0" dirty="0" err="1" smtClean="0">
                <a:solidFill>
                  <a:schemeClr val="tx1"/>
                </a:solidFill>
                <a:latin typeface="+mn-lt"/>
                <a:ea typeface="+mn-ea"/>
                <a:cs typeface="+mn-cs"/>
              </a:rPr>
              <a:t>mesoscopic</a:t>
            </a:r>
            <a:r>
              <a:rPr lang="en-CA" sz="1200" b="0" i="0" u="none" strike="noStrike" kern="1200" baseline="0" dirty="0" smtClean="0">
                <a:solidFill>
                  <a:schemeClr val="tx1"/>
                </a:solidFill>
                <a:latin typeface="+mn-lt"/>
                <a:ea typeface="+mn-ea"/>
                <a:cs typeface="+mn-cs"/>
              </a:rPr>
              <a:t> metallic</a:t>
            </a:r>
          </a:p>
          <a:p>
            <a:r>
              <a:rPr lang="en-CA" sz="1200" b="0" i="0" u="none" strike="noStrike" kern="1200" baseline="0" dirty="0" smtClean="0">
                <a:solidFill>
                  <a:schemeClr val="tx1"/>
                </a:solidFill>
                <a:latin typeface="+mn-lt"/>
                <a:ea typeface="+mn-ea"/>
                <a:cs typeface="+mn-cs"/>
              </a:rPr>
              <a:t>islands, in which the charging energy is significant.[116] For</a:t>
            </a:r>
          </a:p>
          <a:p>
            <a:r>
              <a:rPr lang="en-CA" sz="1200" b="0" i="0" u="none" strike="noStrike" kern="1200" baseline="0" dirty="0" smtClean="0">
                <a:solidFill>
                  <a:schemeClr val="tx1"/>
                </a:solidFill>
                <a:latin typeface="+mn-lt"/>
                <a:ea typeface="+mn-ea"/>
                <a:cs typeface="+mn-cs"/>
              </a:rPr>
              <a:t>hopping the </a:t>
            </a:r>
            <a:r>
              <a:rPr lang="en-CA" sz="1200" b="0" i="0" u="none" strike="noStrike" kern="1200" baseline="0" dirty="0" err="1" smtClean="0">
                <a:solidFill>
                  <a:schemeClr val="tx1"/>
                </a:solidFill>
                <a:latin typeface="+mn-lt"/>
                <a:ea typeface="+mn-ea"/>
                <a:cs typeface="+mn-cs"/>
              </a:rPr>
              <a:t>prefactor</a:t>
            </a:r>
            <a:r>
              <a:rPr lang="en-CA" sz="1200" b="0" i="0" u="none" strike="noStrike" kern="1200" baseline="0" dirty="0" smtClean="0">
                <a:solidFill>
                  <a:schemeClr val="tx1"/>
                </a:solidFill>
                <a:latin typeface="+mn-lt"/>
                <a:ea typeface="+mn-ea"/>
                <a:cs typeface="+mn-cs"/>
              </a:rPr>
              <a:t> r0 does have some temperature dependence,</a:t>
            </a:r>
          </a:p>
          <a:p>
            <a:r>
              <a:rPr lang="en-CA" sz="1200" b="0" i="0" u="none" strike="noStrike" kern="1200" baseline="0" dirty="0" smtClean="0">
                <a:solidFill>
                  <a:schemeClr val="tx1"/>
                </a:solidFill>
                <a:latin typeface="+mn-lt"/>
                <a:ea typeface="+mn-ea"/>
                <a:cs typeface="+mn-cs"/>
              </a:rPr>
              <a:t>but this is usually taken as small compared to that of</a:t>
            </a:r>
          </a:p>
          <a:p>
            <a:r>
              <a:rPr lang="en-CA" sz="1200" b="0" i="0" u="none" strike="noStrike" kern="1200" baseline="0" dirty="0" smtClean="0">
                <a:solidFill>
                  <a:schemeClr val="tx1"/>
                </a:solidFill>
                <a:latin typeface="+mn-lt"/>
                <a:ea typeface="+mn-ea"/>
                <a:cs typeface="+mn-cs"/>
              </a:rPr>
              <a:t>the exponential factor.[114]”</a:t>
            </a:r>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14</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15</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smtClean="0"/>
              <a:t>Electron transfer from PANI to MoS</a:t>
            </a:r>
            <a:r>
              <a:rPr lang="en-CA" sz="1200" baseline="-25000" dirty="0" smtClean="0"/>
              <a:t>2</a:t>
            </a:r>
            <a:r>
              <a:rPr lang="en-CA" sz="1200" dirty="0" smtClean="0"/>
              <a:t> would drive 2H to 1T transition. Could occur during</a:t>
            </a:r>
            <a:r>
              <a:rPr lang="en-CA" sz="1200" i="1" dirty="0" smtClean="0"/>
              <a:t> in situ </a:t>
            </a:r>
            <a:r>
              <a:rPr lang="en-CA" sz="1200" dirty="0" smtClean="0"/>
              <a:t>polymerization</a:t>
            </a:r>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16</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Verify 1T</a:t>
            </a:r>
            <a:r>
              <a:rPr lang="en-CA" baseline="0" dirty="0" smtClean="0"/>
              <a:t> by Raman (if we can get the right conditions) – literature Raman </a:t>
            </a:r>
            <a:r>
              <a:rPr lang="en-CA" baseline="0" smtClean="0"/>
              <a:t>spectra are </a:t>
            </a:r>
            <a:r>
              <a:rPr lang="en-CA" baseline="0" dirty="0" smtClean="0"/>
              <a:t>distinct – or perhaps by HRTEM?</a:t>
            </a:r>
          </a:p>
          <a:p>
            <a:endParaRPr lang="en-CA" baseline="0" dirty="0" smtClean="0"/>
          </a:p>
        </p:txBody>
      </p:sp>
      <p:sp>
        <p:nvSpPr>
          <p:cNvPr id="4" name="Slide Number Placeholder 3"/>
          <p:cNvSpPr>
            <a:spLocks noGrp="1"/>
          </p:cNvSpPr>
          <p:nvPr>
            <p:ph type="sldNum" sz="quarter" idx="10"/>
          </p:nvPr>
        </p:nvSpPr>
        <p:spPr/>
        <p:txBody>
          <a:bodyPr/>
          <a:lstStyle/>
          <a:p>
            <a:fld id="{D310E38B-4398-498E-8131-6F468785F82D}" type="slidenum">
              <a:rPr lang="en-CA" smtClean="0"/>
              <a:pPr/>
              <a:t>17</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One of the Layered Transition Metal</a:t>
            </a:r>
            <a:r>
              <a:rPr lang="en-CA" baseline="0" dirty="0" smtClean="0"/>
              <a:t> </a:t>
            </a:r>
            <a:r>
              <a:rPr lang="en-CA" baseline="0" dirty="0" err="1" smtClean="0"/>
              <a:t>Dichalcogenides</a:t>
            </a:r>
            <a:endParaRPr lang="en-CA" baseline="0" dirty="0" smtClean="0"/>
          </a:p>
          <a:p>
            <a:r>
              <a:rPr lang="en-CA" dirty="0" smtClean="0"/>
              <a:t>Also a 3R</a:t>
            </a:r>
            <a:r>
              <a:rPr lang="en-CA" baseline="0" dirty="0" smtClean="0"/>
              <a:t> phase with same layer configuration but different stacking</a:t>
            </a:r>
          </a:p>
          <a:p>
            <a:r>
              <a:rPr lang="en-CA" dirty="0" smtClean="0"/>
              <a:t>Stacking</a:t>
            </a:r>
            <a:r>
              <a:rPr lang="en-CA" baseline="0" dirty="0" smtClean="0"/>
              <a:t> 	2H MoS2   </a:t>
            </a:r>
            <a:r>
              <a:rPr lang="en-CA" baseline="0" dirty="0" err="1" smtClean="0"/>
              <a:t>AbA</a:t>
            </a:r>
            <a:r>
              <a:rPr lang="en-CA" baseline="0" dirty="0" smtClean="0"/>
              <a:t> </a:t>
            </a:r>
            <a:r>
              <a:rPr lang="en-CA" baseline="0" dirty="0" err="1" smtClean="0"/>
              <a:t>BaB</a:t>
            </a:r>
            <a:endParaRPr lang="en-CA" baseline="0" dirty="0" smtClean="0"/>
          </a:p>
          <a:p>
            <a:r>
              <a:rPr lang="en-CA" baseline="0" dirty="0" smtClean="0"/>
              <a:t>             	2H NbS2   </a:t>
            </a:r>
            <a:r>
              <a:rPr lang="en-CA" baseline="0" dirty="0" err="1" smtClean="0"/>
              <a:t>AbA</a:t>
            </a:r>
            <a:r>
              <a:rPr lang="en-CA" baseline="0" dirty="0" smtClean="0"/>
              <a:t> </a:t>
            </a:r>
            <a:r>
              <a:rPr lang="en-CA" baseline="0" dirty="0" err="1" smtClean="0"/>
              <a:t>CbC</a:t>
            </a:r>
            <a:endParaRPr lang="en-CA" baseline="0" dirty="0" smtClean="0"/>
          </a:p>
          <a:p>
            <a:r>
              <a:rPr lang="en-CA" baseline="0" dirty="0" smtClean="0"/>
              <a:t>	3R </a:t>
            </a:r>
            <a:r>
              <a:rPr lang="en-CA" baseline="0" dirty="0" err="1" smtClean="0"/>
              <a:t>AbA</a:t>
            </a:r>
            <a:r>
              <a:rPr lang="en-CA" baseline="0" dirty="0" smtClean="0"/>
              <a:t> </a:t>
            </a:r>
            <a:r>
              <a:rPr lang="en-CA" baseline="0" dirty="0" err="1" smtClean="0"/>
              <a:t>CaC</a:t>
            </a:r>
            <a:r>
              <a:rPr lang="en-CA" baseline="0" dirty="0" smtClean="0"/>
              <a:t> </a:t>
            </a:r>
            <a:r>
              <a:rPr lang="en-CA" baseline="0" dirty="0" err="1" smtClean="0"/>
              <a:t>BcB</a:t>
            </a:r>
            <a:endParaRPr lang="en-CA" baseline="0" dirty="0" smtClean="0"/>
          </a:p>
          <a:p>
            <a:r>
              <a:rPr lang="en-CA" baseline="0" dirty="0" smtClean="0"/>
              <a:t>	1T </a:t>
            </a:r>
            <a:r>
              <a:rPr lang="en-CA" baseline="0" dirty="0" err="1" smtClean="0"/>
              <a:t>AbC</a:t>
            </a:r>
            <a:endParaRPr lang="en-CA" dirty="0" smtClean="0"/>
          </a:p>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2</a:t>
            </a:fld>
            <a:endParaRPr lang="en-CA"/>
          </a:p>
        </p:txBody>
      </p:sp>
    </p:spTree>
    <p:extLst>
      <p:ext uri="{BB962C8B-B14F-4D97-AF65-F5344CB8AC3E}">
        <p14:creationId xmlns:p14="http://schemas.microsoft.com/office/powerpoint/2010/main" val="278220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One of the Layered Transition Metal</a:t>
            </a:r>
            <a:r>
              <a:rPr lang="en-CA" baseline="0" dirty="0" smtClean="0"/>
              <a:t> </a:t>
            </a:r>
            <a:r>
              <a:rPr lang="en-CA" baseline="0" dirty="0" err="1" smtClean="0"/>
              <a:t>Dichalcogenides</a:t>
            </a:r>
            <a:endParaRPr lang="en-CA" baseline="0" dirty="0" smtClean="0"/>
          </a:p>
          <a:p>
            <a:r>
              <a:rPr lang="en-CA" dirty="0" smtClean="0"/>
              <a:t>Also a 3R</a:t>
            </a:r>
            <a:r>
              <a:rPr lang="en-CA" baseline="0" dirty="0" smtClean="0"/>
              <a:t> phase with same layer configuration but different stacking</a:t>
            </a:r>
          </a:p>
          <a:p>
            <a:endParaRPr lang="en-CA" baseline="0" dirty="0" smtClean="0"/>
          </a:p>
          <a:p>
            <a:r>
              <a:rPr lang="en-CA" dirty="0" smtClean="0"/>
              <a:t>Stacking</a:t>
            </a:r>
            <a:r>
              <a:rPr lang="en-CA" baseline="0" dirty="0" smtClean="0"/>
              <a:t> 	2H MoS2   </a:t>
            </a:r>
            <a:r>
              <a:rPr lang="en-CA" baseline="0" dirty="0" err="1" smtClean="0"/>
              <a:t>AbA</a:t>
            </a:r>
            <a:r>
              <a:rPr lang="en-CA" baseline="0" dirty="0" smtClean="0"/>
              <a:t> </a:t>
            </a:r>
            <a:r>
              <a:rPr lang="en-CA" baseline="0" dirty="0" err="1" smtClean="0"/>
              <a:t>BaB</a:t>
            </a:r>
            <a:r>
              <a:rPr lang="en-CA" baseline="0" dirty="0" smtClean="0"/>
              <a:t> Trigonal prismatic coordination of S around Mo. </a:t>
            </a:r>
          </a:p>
          <a:p>
            <a:endParaRPr lang="en-CA" baseline="0" dirty="0" smtClean="0"/>
          </a:p>
          <a:p>
            <a:r>
              <a:rPr lang="en-CA" baseline="0" dirty="0" smtClean="0"/>
              <a:t>             	2H NbS2   </a:t>
            </a:r>
            <a:r>
              <a:rPr lang="en-CA" baseline="0" dirty="0" err="1" smtClean="0"/>
              <a:t>AbA</a:t>
            </a:r>
            <a:r>
              <a:rPr lang="en-CA" baseline="0" dirty="0" smtClean="0"/>
              <a:t> </a:t>
            </a:r>
            <a:r>
              <a:rPr lang="en-CA" baseline="0" dirty="0" err="1" smtClean="0"/>
              <a:t>CbC</a:t>
            </a:r>
            <a:endParaRPr lang="en-CA" baseline="0" dirty="0" smtClean="0"/>
          </a:p>
          <a:p>
            <a:r>
              <a:rPr lang="en-CA" baseline="0" dirty="0" smtClean="0"/>
              <a:t>	3R </a:t>
            </a:r>
            <a:r>
              <a:rPr lang="en-CA" baseline="0" dirty="0" err="1" smtClean="0"/>
              <a:t>AbA</a:t>
            </a:r>
            <a:r>
              <a:rPr lang="en-CA" baseline="0" dirty="0" smtClean="0"/>
              <a:t> </a:t>
            </a:r>
            <a:r>
              <a:rPr lang="en-CA" baseline="0" dirty="0" err="1" smtClean="0"/>
              <a:t>CaC</a:t>
            </a:r>
            <a:r>
              <a:rPr lang="en-CA" baseline="0" dirty="0" smtClean="0"/>
              <a:t> </a:t>
            </a:r>
            <a:r>
              <a:rPr lang="en-CA" baseline="0" dirty="0" err="1" smtClean="0"/>
              <a:t>BcB</a:t>
            </a:r>
            <a:endParaRPr lang="en-CA" baseline="0" dirty="0" smtClean="0"/>
          </a:p>
          <a:p>
            <a:endParaRPr lang="en-CA" baseline="0" dirty="0" smtClean="0"/>
          </a:p>
          <a:p>
            <a:r>
              <a:rPr lang="en-CA" baseline="0" dirty="0" smtClean="0"/>
              <a:t>	1T </a:t>
            </a:r>
            <a:r>
              <a:rPr lang="en-CA" baseline="0" dirty="0" err="1" smtClean="0"/>
              <a:t>AbC</a:t>
            </a:r>
            <a:r>
              <a:rPr lang="en-CA" baseline="0" dirty="0" smtClean="0"/>
              <a:t>     Octahedral coordination of S around Mo. </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3</a:t>
            </a:fld>
            <a:endParaRPr lang="en-CA"/>
          </a:p>
        </p:txBody>
      </p:sp>
    </p:spTree>
    <p:extLst>
      <p:ext uri="{BB962C8B-B14F-4D97-AF65-F5344CB8AC3E}">
        <p14:creationId xmlns:p14="http://schemas.microsoft.com/office/powerpoint/2010/main" val="2782204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a:t>
            </a:r>
            <a:r>
              <a:rPr lang="en-US" sz="1200" baseline="0" dirty="0" smtClean="0"/>
              <a:t> graphene-analogous semiconducting material</a:t>
            </a:r>
          </a:p>
          <a:p>
            <a:r>
              <a:rPr lang="en-US" sz="1200" dirty="0" smtClean="0"/>
              <a:t>(ultra-thin transistors) (</a:t>
            </a:r>
            <a:r>
              <a:rPr lang="en-US" sz="1200" dirty="0" err="1" smtClean="0"/>
              <a:t>supercapacitors</a:t>
            </a:r>
            <a:r>
              <a:rPr lang="en-US" sz="1200" dirty="0" smtClean="0"/>
              <a:t>, batteries)</a:t>
            </a:r>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5</a:t>
            </a:fld>
            <a:endParaRPr lang="en-CA"/>
          </a:p>
        </p:txBody>
      </p:sp>
    </p:spTree>
    <p:extLst>
      <p:ext uri="{BB962C8B-B14F-4D97-AF65-F5344CB8AC3E}">
        <p14:creationId xmlns:p14="http://schemas.microsoft.com/office/powerpoint/2010/main" val="3787019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Positive</a:t>
            </a:r>
            <a:r>
              <a:rPr lang="en-US" baseline="0" dirty="0" smtClean="0"/>
              <a:t> </a:t>
            </a:r>
            <a:r>
              <a:rPr lang="en-US" baseline="0" dirty="0" err="1" smtClean="0"/>
              <a:t>polaron</a:t>
            </a:r>
            <a:r>
              <a:rPr lang="en-US" baseline="0" dirty="0" smtClean="0"/>
              <a:t> is a radical </a:t>
            </a:r>
            <a:r>
              <a:rPr lang="en-US" baseline="0" dirty="0" err="1" smtClean="0"/>
              <a:t>cation</a:t>
            </a:r>
            <a:r>
              <a:rPr lang="en-US" baseline="0" dirty="0" smtClean="0"/>
              <a:t>, “a </a:t>
            </a:r>
            <a:r>
              <a:rPr lang="en-US" baseline="0" dirty="0" err="1" smtClean="0"/>
              <a:t>quasiparticle</a:t>
            </a:r>
            <a:r>
              <a:rPr lang="en-US" baseline="0" dirty="0" smtClean="0"/>
              <a:t> consisting of a single electronic charge dressed with a local relaxation of the bond lengths.” (Alan </a:t>
            </a:r>
            <a:r>
              <a:rPr lang="en-US" baseline="0" dirty="0" err="1" smtClean="0"/>
              <a:t>Heeger</a:t>
            </a:r>
            <a:r>
              <a:rPr lang="en-US" baseline="0" dirty="0" smtClean="0"/>
              <a:t> Nobel lecture) Charge +e, spin ½</a:t>
            </a:r>
          </a:p>
          <a:p>
            <a:r>
              <a:rPr lang="en-US" baseline="0" dirty="0" err="1" smtClean="0"/>
              <a:t>Bipolaron</a:t>
            </a:r>
            <a:r>
              <a:rPr lang="en-US" baseline="0" dirty="0" smtClean="0"/>
              <a:t>  is two </a:t>
            </a:r>
            <a:r>
              <a:rPr lang="en-US" baseline="0" dirty="0" err="1" smtClean="0"/>
              <a:t>polarons</a:t>
            </a:r>
            <a:r>
              <a:rPr lang="en-US" baseline="0" dirty="0" smtClean="0"/>
              <a:t> “bound together by the overlap of a common lattice distortion (enhanced geometrical relaxation of bond lengths)” Charge +2e, spin zero.</a:t>
            </a:r>
          </a:p>
          <a:p>
            <a:endParaRPr lang="en-US" baseline="0" dirty="0" smtClean="0"/>
          </a:p>
          <a:p>
            <a:r>
              <a:rPr lang="en-US" sz="1200" dirty="0" smtClean="0"/>
              <a:t>. </a:t>
            </a:r>
          </a:p>
          <a:p>
            <a:r>
              <a:rPr lang="en-US" sz="1200" dirty="0" smtClean="0"/>
              <a:t>Conductivity depends on doping, disorder, molecular weight, etc. </a:t>
            </a:r>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6</a:t>
            </a:fld>
            <a:endParaRPr lang="en-CA"/>
          </a:p>
        </p:txBody>
      </p:sp>
    </p:spTree>
    <p:extLst>
      <p:ext uri="{BB962C8B-B14F-4D97-AF65-F5344CB8AC3E}">
        <p14:creationId xmlns:p14="http://schemas.microsoft.com/office/powerpoint/2010/main" val="3787019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7</a:t>
            </a:fld>
            <a:endParaRPr lang="en-CA"/>
          </a:p>
        </p:txBody>
      </p:sp>
    </p:spTree>
    <p:extLst>
      <p:ext uri="{BB962C8B-B14F-4D97-AF65-F5344CB8AC3E}">
        <p14:creationId xmlns:p14="http://schemas.microsoft.com/office/powerpoint/2010/main" val="2782204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Exfoliated MoS</a:t>
            </a:r>
            <a:r>
              <a:rPr lang="en-US" sz="1200" kern="1200" baseline="-25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was </a:t>
            </a:r>
            <a:r>
              <a:rPr lang="en-US" sz="1200" kern="1200" dirty="0" err="1" smtClean="0">
                <a:solidFill>
                  <a:schemeClr val="tx1"/>
                </a:solidFill>
                <a:effectLst/>
                <a:latin typeface="+mn-lt"/>
                <a:ea typeface="+mn-ea"/>
                <a:cs typeface="+mn-cs"/>
              </a:rPr>
              <a:t>ultrasonicated</a:t>
            </a:r>
            <a:r>
              <a:rPr lang="en-US" sz="1200" kern="1200" dirty="0" smtClean="0">
                <a:solidFill>
                  <a:schemeClr val="tx1"/>
                </a:solidFill>
                <a:effectLst/>
                <a:latin typeface="+mn-lt"/>
                <a:ea typeface="+mn-ea"/>
                <a:cs typeface="+mn-cs"/>
              </a:rPr>
              <a:t> in deionized water for 20 minutes at 30% amplitude with a Cole-Parmer 750 watt ultrasonic processor. The solution was then added in a magnetically stirring mixture of aniline and 1 M </a:t>
            </a:r>
            <a:r>
              <a:rPr lang="en-US" sz="1200" kern="1200" dirty="0" err="1" smtClean="0">
                <a:solidFill>
                  <a:schemeClr val="tx1"/>
                </a:solidFill>
                <a:effectLst/>
                <a:latin typeface="+mn-lt"/>
                <a:ea typeface="+mn-ea"/>
                <a:cs typeface="+mn-cs"/>
              </a:rPr>
              <a:t>HCl</a:t>
            </a:r>
            <a:r>
              <a:rPr lang="en-US" sz="1200" kern="1200" dirty="0" smtClean="0">
                <a:solidFill>
                  <a:schemeClr val="tx1"/>
                </a:solidFill>
                <a:effectLst/>
                <a:latin typeface="+mn-lt"/>
                <a:ea typeface="+mn-ea"/>
                <a:cs typeface="+mn-cs"/>
              </a:rPr>
              <a:t>. This step of the synthetic process was completed under 0°C conditions as the reaction flask was surrounded by an ice bath. Once the addition of exfoliated MoS­</a:t>
            </a:r>
            <a:r>
              <a:rPr lang="en-US" sz="1200" kern="1200" baseline="-25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to the reaction vessel was complete, a cooled solution of ammonium </a:t>
            </a:r>
            <a:r>
              <a:rPr lang="en-US" sz="1200" kern="1200" dirty="0" err="1" smtClean="0">
                <a:solidFill>
                  <a:schemeClr val="tx1"/>
                </a:solidFill>
                <a:effectLst/>
                <a:latin typeface="+mn-lt"/>
                <a:ea typeface="+mn-ea"/>
                <a:cs typeface="+mn-cs"/>
              </a:rPr>
              <a:t>persulfate</a:t>
            </a:r>
            <a:r>
              <a:rPr lang="en-US" sz="1200" kern="1200" dirty="0" smtClean="0">
                <a:solidFill>
                  <a:schemeClr val="tx1"/>
                </a:solidFill>
                <a:effectLst/>
                <a:latin typeface="+mn-lt"/>
                <a:ea typeface="+mn-ea"/>
                <a:cs typeface="+mn-cs"/>
              </a:rPr>
              <a:t> (supplied by Sigma-Aldrich) and 1 M </a:t>
            </a:r>
            <a:r>
              <a:rPr lang="en-US" sz="1200" kern="1200" dirty="0" err="1" smtClean="0">
                <a:solidFill>
                  <a:schemeClr val="tx1"/>
                </a:solidFill>
                <a:effectLst/>
                <a:latin typeface="+mn-lt"/>
                <a:ea typeface="+mn-ea"/>
                <a:cs typeface="+mn-cs"/>
              </a:rPr>
              <a:t>HCl</a:t>
            </a:r>
            <a:r>
              <a:rPr lang="en-US" sz="1200" kern="1200" dirty="0" smtClean="0">
                <a:solidFill>
                  <a:schemeClr val="tx1"/>
                </a:solidFill>
                <a:effectLst/>
                <a:latin typeface="+mn-lt"/>
                <a:ea typeface="+mn-ea"/>
                <a:cs typeface="+mn-cs"/>
              </a:rPr>
              <a:t> was added in a </a:t>
            </a:r>
            <a:r>
              <a:rPr lang="en-US" sz="1200" kern="1200" dirty="0" err="1" smtClean="0">
                <a:solidFill>
                  <a:schemeClr val="tx1"/>
                </a:solidFill>
                <a:effectLst/>
                <a:latin typeface="+mn-lt"/>
                <a:ea typeface="+mn-ea"/>
                <a:cs typeface="+mn-cs"/>
              </a:rPr>
              <a:t>dropwise</a:t>
            </a:r>
            <a:r>
              <a:rPr lang="en-US" sz="1200" kern="1200" dirty="0" smtClean="0">
                <a:solidFill>
                  <a:schemeClr val="tx1"/>
                </a:solidFill>
                <a:effectLst/>
                <a:latin typeface="+mn-lt"/>
                <a:ea typeface="+mn-ea"/>
                <a:cs typeface="+mn-cs"/>
              </a:rPr>
              <a:t> fashion to the reaction vessel. The contents of the flask were allowed to stir for 90 minutes before vacuum filtration and isolation of the product occurred. This procedure was duplicated in order to create two trials of </a:t>
            </a:r>
            <a:r>
              <a:rPr lang="en-US" sz="1200" kern="1200" dirty="0" err="1" smtClean="0">
                <a:solidFill>
                  <a:schemeClr val="tx1"/>
                </a:solidFill>
                <a:effectLst/>
                <a:latin typeface="+mn-lt"/>
                <a:ea typeface="+mn-ea"/>
                <a:cs typeface="+mn-cs"/>
              </a:rPr>
              <a:t>nanocomposites</a:t>
            </a:r>
            <a:r>
              <a:rPr lang="en-US" sz="1200" kern="1200" dirty="0" smtClean="0">
                <a:solidFill>
                  <a:schemeClr val="tx1"/>
                </a:solidFill>
                <a:effectLst/>
                <a:latin typeface="+mn-lt"/>
                <a:ea typeface="+mn-ea"/>
                <a:cs typeface="+mn-cs"/>
              </a:rPr>
              <a:t> which contained 1, 5, 10, 15, 20, 30, 35, 40, 45, and 50% exfoliated MoS</a:t>
            </a:r>
            <a:r>
              <a:rPr lang="en-US" sz="1200" kern="1200" baseline="-25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by weight of PANI.</a:t>
            </a: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8</a:t>
            </a:fld>
            <a:endParaRPr lang="en-CA"/>
          </a:p>
        </p:txBody>
      </p:sp>
    </p:spTree>
    <p:extLst>
      <p:ext uri="{BB962C8B-B14F-4D97-AF65-F5344CB8AC3E}">
        <p14:creationId xmlns:p14="http://schemas.microsoft.com/office/powerpoint/2010/main" val="2840553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Broad background, lack of 00</a:t>
            </a:r>
            <a:r>
              <a:rPr lang="en-CA" i="1" dirty="0" smtClean="0"/>
              <a:t>l </a:t>
            </a:r>
            <a:r>
              <a:rPr lang="en-CA" i="0" baseline="0" dirty="0" smtClean="0"/>
              <a:t>, 10</a:t>
            </a:r>
            <a:r>
              <a:rPr lang="en-CA" i="1" baseline="0" dirty="0" smtClean="0"/>
              <a:t>l</a:t>
            </a:r>
            <a:r>
              <a:rPr lang="en-CA" i="0" baseline="0" dirty="0" smtClean="0"/>
              <a:t>, consistent with an exfoliated material and with literature. Peak at about 28 </a:t>
            </a:r>
            <a:r>
              <a:rPr lang="en-CA" i="0" baseline="0" dirty="0" err="1" smtClean="0"/>
              <a:t>deg</a:t>
            </a:r>
            <a:r>
              <a:rPr lang="en-CA" i="0" baseline="0" dirty="0" smtClean="0"/>
              <a:t> not understood but probably not worth mentioning!</a:t>
            </a:r>
            <a:endParaRPr lang="en-CA" i="1" dirty="0"/>
          </a:p>
        </p:txBody>
      </p:sp>
      <p:sp>
        <p:nvSpPr>
          <p:cNvPr id="4" name="Slide Number Placeholder 3"/>
          <p:cNvSpPr>
            <a:spLocks noGrp="1"/>
          </p:cNvSpPr>
          <p:nvPr>
            <p:ph type="sldNum" sz="quarter" idx="10"/>
          </p:nvPr>
        </p:nvSpPr>
        <p:spPr/>
        <p:txBody>
          <a:bodyPr/>
          <a:lstStyle/>
          <a:p>
            <a:fld id="{D310E38B-4398-498E-8131-6F468785F82D}" type="slidenum">
              <a:rPr lang="en-CA" smtClean="0"/>
              <a:pPr/>
              <a:t>9</a:t>
            </a:fld>
            <a:endParaRPr lang="en-CA"/>
          </a:p>
        </p:txBody>
      </p:sp>
    </p:spTree>
    <p:extLst>
      <p:ext uri="{BB962C8B-B14F-4D97-AF65-F5344CB8AC3E}">
        <p14:creationId xmlns:p14="http://schemas.microsoft.com/office/powerpoint/2010/main" val="2840553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_option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419417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_option2">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419417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_option3">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4194175"/>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572000"/>
            <a:ext cx="5486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3959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1387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d Slide">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792480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rgbClr val="800000"/>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0.wmf"/><Relationship Id="rId5" Type="http://schemas.openxmlformats.org/officeDocument/2006/relationships/oleObject" Target="../embeddings/oleObject2.bin"/><Relationship Id="rId4" Type="http://schemas.openxmlformats.org/officeDocument/2006/relationships/image" Target="../media/image21.emf"/></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1142999"/>
          </a:xfrm>
        </p:spPr>
        <p:txBody>
          <a:bodyPr>
            <a:noAutofit/>
          </a:bodyPr>
          <a:lstStyle/>
          <a:p>
            <a:r>
              <a:rPr lang="en-US" sz="3600" dirty="0" smtClean="0"/>
              <a:t>Structure and Properties of Exfoliated MoS</a:t>
            </a:r>
            <a:r>
              <a:rPr lang="en-US" sz="3600" baseline="-25000" dirty="0" smtClean="0"/>
              <a:t>2</a:t>
            </a:r>
            <a:r>
              <a:rPr lang="en-US" sz="3600" dirty="0" smtClean="0"/>
              <a:t>-Polyaniline </a:t>
            </a:r>
            <a:r>
              <a:rPr lang="en-US" sz="3600" dirty="0" err="1" smtClean="0"/>
              <a:t>Nanocomposites</a:t>
            </a:r>
            <a:endParaRPr lang="en-CA" sz="3600" dirty="0"/>
          </a:p>
        </p:txBody>
      </p:sp>
      <p:sp>
        <p:nvSpPr>
          <p:cNvPr id="3" name="Subtitle 2"/>
          <p:cNvSpPr>
            <a:spLocks noGrp="1"/>
          </p:cNvSpPr>
          <p:nvPr>
            <p:ph type="subTitle" idx="1"/>
          </p:nvPr>
        </p:nvSpPr>
        <p:spPr>
          <a:xfrm>
            <a:off x="990600" y="4495800"/>
            <a:ext cx="7162800" cy="1752599"/>
          </a:xfrm>
        </p:spPr>
        <p:txBody>
          <a:bodyPr>
            <a:normAutofit fontScale="92500" lnSpcReduction="10000"/>
          </a:bodyPr>
          <a:lstStyle/>
          <a:p>
            <a:r>
              <a:rPr lang="en-US" sz="2400" dirty="0" smtClean="0">
                <a:solidFill>
                  <a:schemeClr val="tx2"/>
                </a:solidFill>
              </a:rPr>
              <a:t>Erin Lyle</a:t>
            </a:r>
            <a:r>
              <a:rPr lang="en-US" sz="2400" baseline="30000" dirty="0" smtClean="0">
                <a:solidFill>
                  <a:schemeClr val="tx2"/>
                </a:solidFill>
              </a:rPr>
              <a:t>2</a:t>
            </a:r>
            <a:r>
              <a:rPr lang="en-US" sz="2400" dirty="0" smtClean="0">
                <a:solidFill>
                  <a:schemeClr val="tx2"/>
                </a:solidFill>
              </a:rPr>
              <a:t>, </a:t>
            </a:r>
            <a:r>
              <a:rPr lang="en-US" sz="2400" u="sng" dirty="0" smtClean="0">
                <a:solidFill>
                  <a:schemeClr val="tx2"/>
                </a:solidFill>
              </a:rPr>
              <a:t>Douglas C. Dahn</a:t>
            </a:r>
            <a:r>
              <a:rPr lang="en-US" sz="2400" u="sng" baseline="30000" dirty="0" smtClean="0">
                <a:solidFill>
                  <a:schemeClr val="tx2"/>
                </a:solidFill>
              </a:rPr>
              <a:t>1</a:t>
            </a:r>
            <a:r>
              <a:rPr lang="en-US" sz="2400" dirty="0" smtClean="0">
                <a:solidFill>
                  <a:schemeClr val="tx2"/>
                </a:solidFill>
              </a:rPr>
              <a:t>, Cody McAllister</a:t>
            </a:r>
            <a:r>
              <a:rPr lang="en-US" sz="2400" baseline="30000" dirty="0" smtClean="0">
                <a:solidFill>
                  <a:schemeClr val="tx2"/>
                </a:solidFill>
              </a:rPr>
              <a:t>2</a:t>
            </a:r>
            <a:r>
              <a:rPr lang="en-US" sz="2400" dirty="0" smtClean="0">
                <a:solidFill>
                  <a:schemeClr val="tx2"/>
                </a:solidFill>
              </a:rPr>
              <a:t>, and </a:t>
            </a:r>
            <a:br>
              <a:rPr lang="en-US" sz="2400" dirty="0" smtClean="0">
                <a:solidFill>
                  <a:schemeClr val="tx2"/>
                </a:solidFill>
              </a:rPr>
            </a:br>
            <a:r>
              <a:rPr lang="en-US" sz="2400" dirty="0" smtClean="0">
                <a:solidFill>
                  <a:schemeClr val="tx2"/>
                </a:solidFill>
              </a:rPr>
              <a:t>Rabin Bissessur</a:t>
            </a:r>
            <a:r>
              <a:rPr lang="en-US" sz="2400" baseline="30000" dirty="0" smtClean="0">
                <a:solidFill>
                  <a:schemeClr val="tx2"/>
                </a:solidFill>
              </a:rPr>
              <a:t>2</a:t>
            </a:r>
            <a:br>
              <a:rPr lang="en-US" sz="2400" baseline="30000" dirty="0" smtClean="0">
                <a:solidFill>
                  <a:schemeClr val="tx2"/>
                </a:solidFill>
              </a:rPr>
            </a:br>
            <a:r>
              <a:rPr lang="en-US" sz="2400" dirty="0" smtClean="0">
                <a:solidFill>
                  <a:schemeClr val="tx2"/>
                </a:solidFill>
              </a:rPr>
              <a:t>Departments of </a:t>
            </a:r>
            <a:r>
              <a:rPr lang="en-US" sz="2400" baseline="30000" dirty="0" smtClean="0">
                <a:solidFill>
                  <a:schemeClr val="tx2"/>
                </a:solidFill>
              </a:rPr>
              <a:t>1 </a:t>
            </a:r>
            <a:r>
              <a:rPr lang="en-US" sz="2400" dirty="0" smtClean="0">
                <a:solidFill>
                  <a:schemeClr val="tx2"/>
                </a:solidFill>
              </a:rPr>
              <a:t>Physics, and </a:t>
            </a:r>
            <a:r>
              <a:rPr lang="en-US" sz="2400" baseline="30000" dirty="0" smtClean="0">
                <a:solidFill>
                  <a:schemeClr val="tx2"/>
                </a:solidFill>
              </a:rPr>
              <a:t>2 </a:t>
            </a:r>
            <a:r>
              <a:rPr lang="en-US" sz="2400" dirty="0" smtClean="0">
                <a:solidFill>
                  <a:schemeClr val="tx2"/>
                </a:solidFill>
              </a:rPr>
              <a:t>Chemistry, UPEI</a:t>
            </a:r>
            <a:br>
              <a:rPr lang="en-US" sz="2400" dirty="0" smtClean="0">
                <a:solidFill>
                  <a:schemeClr val="tx2"/>
                </a:solidFill>
              </a:rPr>
            </a:br>
            <a:endParaRPr lang="en-US" sz="2400" dirty="0" smtClean="0">
              <a:solidFill>
                <a:schemeClr val="tx2"/>
              </a:solidFill>
            </a:endParaRPr>
          </a:p>
          <a:p>
            <a:r>
              <a:rPr lang="en-US" sz="2400" dirty="0" smtClean="0">
                <a:solidFill>
                  <a:schemeClr val="tx2"/>
                </a:solidFill>
              </a:rPr>
              <a:t>CAP 2018			Funding: UPEI and NSERC</a:t>
            </a:r>
            <a:endParaRPr lang="en-CA" sz="2400" dirty="0">
              <a:solidFill>
                <a:schemeClr val="tx2"/>
              </a:solidFill>
            </a:endParaRPr>
          </a:p>
        </p:txBody>
      </p:sp>
      <p:pic>
        <p:nvPicPr>
          <p:cNvPr id="5" name="Picture 4"/>
          <p:cNvPicPr/>
          <p:nvPr/>
        </p:nvPicPr>
        <p:blipFill rotWithShape="1">
          <a:blip r:embed="rId3">
            <a:extLst>
              <a:ext uri="{28A0092B-C50C-407E-A947-70E740481C1C}">
                <a14:useLocalDpi xmlns:a14="http://schemas.microsoft.com/office/drawing/2010/main" val="0"/>
              </a:ext>
            </a:extLst>
          </a:blip>
          <a:srcRect t="52805" r="17373" b="25913"/>
          <a:stretch/>
        </p:blipFill>
        <p:spPr bwMode="auto">
          <a:xfrm>
            <a:off x="4267200" y="3576709"/>
            <a:ext cx="4384431" cy="557683"/>
          </a:xfrm>
          <a:prstGeom prst="rect">
            <a:avLst/>
          </a:prstGeom>
          <a:noFill/>
          <a:ln>
            <a:noFill/>
          </a:ln>
        </p:spPr>
      </p:pic>
      <p:grpSp>
        <p:nvGrpSpPr>
          <p:cNvPr id="8" name="Group 7"/>
          <p:cNvGrpSpPr/>
          <p:nvPr/>
        </p:nvGrpSpPr>
        <p:grpSpPr>
          <a:xfrm>
            <a:off x="360836" y="3359813"/>
            <a:ext cx="3581401" cy="991474"/>
            <a:chOff x="838199" y="3352799"/>
            <a:chExt cx="7899725" cy="2744075"/>
          </a:xfrm>
        </p:grpSpPr>
        <p:pic>
          <p:nvPicPr>
            <p:cNvPr id="4" name="Picture 3"/>
            <p:cNvPicPr>
              <a:picLocks noChangeAspect="1"/>
            </p:cNvPicPr>
            <p:nvPr/>
          </p:nvPicPr>
          <p:blipFill rotWithShape="1">
            <a:blip r:embed="rId4" cstate="print"/>
            <a:srcRect t="9681" b="55945"/>
            <a:stretch/>
          </p:blipFill>
          <p:spPr>
            <a:xfrm>
              <a:off x="838199" y="3352799"/>
              <a:ext cx="7899725" cy="2743201"/>
            </a:xfrm>
            <a:prstGeom prst="rect">
              <a:avLst/>
            </a:prstGeom>
          </p:spPr>
        </p:pic>
        <p:sp>
          <p:nvSpPr>
            <p:cNvPr id="6" name="Rectangle 5"/>
            <p:cNvSpPr/>
            <p:nvPr/>
          </p:nvSpPr>
          <p:spPr>
            <a:xfrm rot="60000">
              <a:off x="3754182" y="3353254"/>
              <a:ext cx="124046" cy="27432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Rectangle 6"/>
            <p:cNvSpPr/>
            <p:nvPr/>
          </p:nvSpPr>
          <p:spPr>
            <a:xfrm rot="60000">
              <a:off x="5378024" y="3353673"/>
              <a:ext cx="124046" cy="27432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0" y="1266930"/>
            <a:ext cx="3733800" cy="4828234"/>
          </a:xfrm>
        </p:spPr>
        <p:txBody>
          <a:bodyPr>
            <a:normAutofit/>
          </a:bodyPr>
          <a:lstStyle/>
          <a:p>
            <a:pPr marL="0" indent="0">
              <a:buNone/>
            </a:pPr>
            <a:r>
              <a:rPr lang="en-CA" sz="2400" dirty="0" smtClean="0"/>
              <a:t>20% MoS</a:t>
            </a:r>
            <a:r>
              <a:rPr lang="en-CA" sz="2400" baseline="-25000" dirty="0" smtClean="0"/>
              <a:t>2</a:t>
            </a:r>
            <a:r>
              <a:rPr lang="en-CA" sz="2400" dirty="0" smtClean="0"/>
              <a:t>-PANI trial 1</a:t>
            </a:r>
            <a:endParaRPr lang="en-CA" sz="2400" baseline="-25000" dirty="0"/>
          </a:p>
        </p:txBody>
      </p:sp>
      <p:sp>
        <p:nvSpPr>
          <p:cNvPr id="4" name="Title 3"/>
          <p:cNvSpPr>
            <a:spLocks noGrp="1"/>
          </p:cNvSpPr>
          <p:nvPr>
            <p:ph type="title"/>
          </p:nvPr>
        </p:nvSpPr>
        <p:spPr>
          <a:xfrm>
            <a:off x="609600" y="274638"/>
            <a:ext cx="7924800" cy="792162"/>
          </a:xfrm>
        </p:spPr>
        <p:txBody>
          <a:bodyPr>
            <a:normAutofit/>
          </a:bodyPr>
          <a:lstStyle/>
          <a:p>
            <a:r>
              <a:rPr lang="en-CA" sz="3600" dirty="0" smtClean="0"/>
              <a:t>SEM </a:t>
            </a:r>
            <a:endParaRPr lang="en-CA" sz="3600" dirty="0"/>
          </a:p>
        </p:txBody>
      </p:sp>
      <p:pic>
        <p:nvPicPr>
          <p:cNvPr id="13" name="Picture 12" descr="C:\Users\eslyle\AppData\Local\Temp\PANI-MoS2-20%-Oct29th-Trial-1-Image-1.png"/>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057400"/>
            <a:ext cx="3429000" cy="3810000"/>
          </a:xfrm>
          <a:prstGeom prst="rect">
            <a:avLst/>
          </a:prstGeom>
          <a:noFill/>
          <a:ln>
            <a:noFill/>
          </a:ln>
        </p:spPr>
      </p:pic>
      <p:pic>
        <p:nvPicPr>
          <p:cNvPr id="14" name="Picture 13" descr="C:\Users\eslyle\AppData\Local\Temp\PANI-MoS2-1%-Oct29th-Trial-1-Image-4.png"/>
          <p:cNvPicPr/>
          <p:nvPr/>
        </p:nvPicPr>
        <p:blipFill>
          <a:blip r:embed="rId4">
            <a:extLst>
              <a:ext uri="{28A0092B-C50C-407E-A947-70E740481C1C}">
                <a14:useLocalDpi xmlns:a14="http://schemas.microsoft.com/office/drawing/2010/main" val="0"/>
              </a:ext>
            </a:extLst>
          </a:blip>
          <a:srcRect/>
          <a:stretch>
            <a:fillRect/>
          </a:stretch>
        </p:blipFill>
        <p:spPr bwMode="auto">
          <a:xfrm>
            <a:off x="799681" y="2072473"/>
            <a:ext cx="3352800" cy="3810000"/>
          </a:xfrm>
          <a:prstGeom prst="rect">
            <a:avLst/>
          </a:prstGeom>
          <a:noFill/>
          <a:ln>
            <a:noFill/>
          </a:ln>
        </p:spPr>
      </p:pic>
      <p:sp>
        <p:nvSpPr>
          <p:cNvPr id="15" name="Content Placeholder 2"/>
          <p:cNvSpPr txBox="1">
            <a:spLocks/>
          </p:cNvSpPr>
          <p:nvPr/>
        </p:nvSpPr>
        <p:spPr>
          <a:xfrm>
            <a:off x="762000" y="1295400"/>
            <a:ext cx="3733800" cy="480060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CA" sz="2400" dirty="0" smtClean="0"/>
              <a:t>1% MoS</a:t>
            </a:r>
            <a:r>
              <a:rPr lang="en-CA" sz="2400" baseline="-25000" dirty="0" smtClean="0"/>
              <a:t>2</a:t>
            </a:r>
            <a:r>
              <a:rPr lang="en-CA" sz="2400" dirty="0" smtClean="0"/>
              <a:t>-PANI trial 1</a:t>
            </a:r>
            <a:endParaRPr lang="en-CA" sz="2400" baseline="-25000" dirty="0"/>
          </a:p>
        </p:txBody>
      </p:sp>
    </p:spTree>
    <p:extLst>
      <p:ext uri="{BB962C8B-B14F-4D97-AF65-F5344CB8AC3E}">
        <p14:creationId xmlns:p14="http://schemas.microsoft.com/office/powerpoint/2010/main" val="27320611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15962"/>
          </a:xfrm>
        </p:spPr>
        <p:txBody>
          <a:bodyPr>
            <a:normAutofit/>
          </a:bodyPr>
          <a:lstStyle/>
          <a:p>
            <a:r>
              <a:rPr lang="en-CA" sz="3600" dirty="0" smtClean="0"/>
              <a:t>TEM </a:t>
            </a:r>
            <a:endParaRPr lang="en-CA" sz="3600" dirty="0"/>
          </a:p>
        </p:txBody>
      </p:sp>
      <p:sp>
        <p:nvSpPr>
          <p:cNvPr id="5" name="Content Placeholder 4"/>
          <p:cNvSpPr>
            <a:spLocks noGrp="1"/>
          </p:cNvSpPr>
          <p:nvPr>
            <p:ph idx="1"/>
          </p:nvPr>
        </p:nvSpPr>
        <p:spPr>
          <a:xfrm>
            <a:off x="152400" y="1143000"/>
            <a:ext cx="8686800" cy="1219200"/>
          </a:xfrm>
        </p:spPr>
        <p:txBody>
          <a:bodyPr>
            <a:normAutofit fontScale="92500" lnSpcReduction="10000"/>
          </a:bodyPr>
          <a:lstStyle/>
          <a:p>
            <a:r>
              <a:rPr lang="en-CA" sz="2400" dirty="0" smtClean="0"/>
              <a:t>No evidence of MoS</a:t>
            </a:r>
            <a:r>
              <a:rPr lang="en-CA" sz="2400" baseline="-25000" dirty="0" smtClean="0"/>
              <a:t>2 </a:t>
            </a:r>
            <a:r>
              <a:rPr lang="en-CA" sz="2400" dirty="0" smtClean="0"/>
              <a:t>layers restacking	- Exfoliated NC	</a:t>
            </a:r>
            <a:endParaRPr lang="en-CA" sz="2400" dirty="0"/>
          </a:p>
          <a:p>
            <a:endParaRPr lang="en-CA" sz="2400" dirty="0" smtClean="0"/>
          </a:p>
          <a:p>
            <a:pPr marL="0" indent="0">
              <a:buNone/>
            </a:pPr>
            <a:r>
              <a:rPr lang="en-CA" sz="2400" dirty="0" smtClean="0"/>
              <a:t>PANI					  15% MoS</a:t>
            </a:r>
            <a:r>
              <a:rPr lang="en-CA" sz="2400" baseline="-25000" dirty="0" smtClean="0"/>
              <a:t>2</a:t>
            </a:r>
            <a:r>
              <a:rPr lang="en-CA" sz="2400" dirty="0" smtClean="0"/>
              <a:t>-PANI			20% MoS</a:t>
            </a:r>
            <a:r>
              <a:rPr lang="en-CA" sz="2400" baseline="-25000" dirty="0" smtClean="0"/>
              <a:t>2</a:t>
            </a:r>
            <a:r>
              <a:rPr lang="en-CA" sz="2400" dirty="0" smtClean="0"/>
              <a:t>-PANI</a:t>
            </a:r>
            <a:endParaRPr lang="en-CA" sz="2400" dirty="0"/>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362200"/>
            <a:ext cx="5791200" cy="3203749"/>
          </a:xfrm>
          <a:prstGeom prst="rect">
            <a:avLst/>
          </a:prstGeom>
          <a:noFill/>
          <a:ln>
            <a:noFill/>
          </a:ln>
        </p:spPr>
      </p:pic>
      <p:pic>
        <p:nvPicPr>
          <p:cNvPr id="9" name="Picture 8"/>
          <p:cNvPicPr/>
          <p:nvPr/>
        </p:nvPicPr>
        <p:blipFill>
          <a:blip r:embed="rId4">
            <a:extLst>
              <a:ext uri="{28A0092B-C50C-407E-A947-70E740481C1C}">
                <a14:useLocalDpi xmlns:a14="http://schemas.microsoft.com/office/drawing/2010/main" val="0"/>
              </a:ext>
            </a:extLst>
          </a:blip>
          <a:srcRect/>
          <a:stretch>
            <a:fillRect/>
          </a:stretch>
        </p:blipFill>
        <p:spPr bwMode="auto">
          <a:xfrm>
            <a:off x="152400" y="2362200"/>
            <a:ext cx="2743200" cy="3177791"/>
          </a:xfrm>
          <a:prstGeom prst="rect">
            <a:avLst/>
          </a:prstGeom>
          <a:noFill/>
          <a:ln>
            <a:noFill/>
          </a:ln>
        </p:spPr>
      </p:pic>
    </p:spTree>
    <p:extLst>
      <p:ext uri="{BB962C8B-B14F-4D97-AF65-F5344CB8AC3E}">
        <p14:creationId xmlns:p14="http://schemas.microsoft.com/office/powerpoint/2010/main" val="33115225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15962"/>
          </a:xfrm>
        </p:spPr>
        <p:txBody>
          <a:bodyPr>
            <a:normAutofit/>
          </a:bodyPr>
          <a:lstStyle/>
          <a:p>
            <a:r>
              <a:rPr lang="en-CA" sz="3200" dirty="0" smtClean="0"/>
              <a:t>Room – Temperature Conductivity</a:t>
            </a:r>
            <a:endParaRPr lang="en-CA" sz="3200" dirty="0"/>
          </a:p>
        </p:txBody>
      </p:sp>
      <p:sp>
        <p:nvSpPr>
          <p:cNvPr id="5" name="Content Placeholder 4"/>
          <p:cNvSpPr>
            <a:spLocks noGrp="1"/>
          </p:cNvSpPr>
          <p:nvPr>
            <p:ph idx="1"/>
          </p:nvPr>
        </p:nvSpPr>
        <p:spPr>
          <a:xfrm>
            <a:off x="609600" y="990600"/>
            <a:ext cx="7924800" cy="4953001"/>
          </a:xfrm>
        </p:spPr>
        <p:txBody>
          <a:bodyPr>
            <a:normAutofit/>
          </a:bodyPr>
          <a:lstStyle/>
          <a:p>
            <a:r>
              <a:rPr lang="en-CA" sz="2000" dirty="0"/>
              <a:t>v</a:t>
            </a:r>
            <a:r>
              <a:rPr lang="en-CA" sz="2000" dirty="0" smtClean="0"/>
              <a:t>an der </a:t>
            </a:r>
            <a:r>
              <a:rPr lang="en-CA" sz="2000" dirty="0" err="1" smtClean="0"/>
              <a:t>Pauw</a:t>
            </a:r>
            <a:r>
              <a:rPr lang="en-CA" sz="2000" dirty="0" smtClean="0"/>
              <a:t> method on pressed pellets in lab air</a:t>
            </a:r>
          </a:p>
          <a:p>
            <a:r>
              <a:rPr lang="en-CA" sz="2000" dirty="0" smtClean="0"/>
              <a:t>Some samples attracted visible water droplets – these measured in dry air desiccator</a:t>
            </a:r>
          </a:p>
          <a:p>
            <a:r>
              <a:rPr lang="en-CA" sz="2000" dirty="0" smtClean="0"/>
              <a:t>No detectable conductivity in exfoliated MoS</a:t>
            </a:r>
            <a:r>
              <a:rPr lang="en-CA" sz="2000" baseline="-25000" dirty="0" smtClean="0"/>
              <a:t>2</a:t>
            </a:r>
            <a:endParaRPr lang="en-CA" sz="2000" dirty="0" smtClean="0"/>
          </a:p>
          <a:p>
            <a:endParaRPr lang="en-CA" sz="2400"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31054" b="5265"/>
          <a:stretch/>
        </p:blipFill>
        <p:spPr bwMode="auto">
          <a:xfrm>
            <a:off x="250075" y="2600848"/>
            <a:ext cx="8645525" cy="3999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58056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639762"/>
          </a:xfrm>
        </p:spPr>
        <p:txBody>
          <a:bodyPr>
            <a:normAutofit/>
          </a:bodyPr>
          <a:lstStyle/>
          <a:p>
            <a:r>
              <a:rPr lang="en-CA" sz="3200" dirty="0" smtClean="0"/>
              <a:t>Variable-Temperature Conductivity</a:t>
            </a:r>
            <a:endParaRPr lang="en-CA" sz="3200" dirty="0"/>
          </a:p>
        </p:txBody>
      </p:sp>
      <p:sp>
        <p:nvSpPr>
          <p:cNvPr id="5" name="Content Placeholder 4"/>
          <p:cNvSpPr>
            <a:spLocks noGrp="1"/>
          </p:cNvSpPr>
          <p:nvPr>
            <p:ph idx="1"/>
          </p:nvPr>
        </p:nvSpPr>
        <p:spPr>
          <a:xfrm>
            <a:off x="609600" y="1143000"/>
            <a:ext cx="2895600" cy="4800601"/>
          </a:xfrm>
        </p:spPr>
        <p:txBody>
          <a:bodyPr>
            <a:normAutofit/>
          </a:bodyPr>
          <a:lstStyle/>
          <a:p>
            <a:r>
              <a:rPr lang="en-CA" sz="2400" dirty="0" smtClean="0"/>
              <a:t>In vacuum</a:t>
            </a:r>
          </a:p>
          <a:p>
            <a:r>
              <a:rPr lang="en-CA" sz="2400" dirty="0" smtClean="0"/>
              <a:t>50 – 300K</a:t>
            </a:r>
          </a:p>
          <a:p>
            <a:endParaRPr lang="en-CA" sz="2400" dirty="0"/>
          </a:p>
          <a:p>
            <a:r>
              <a:rPr lang="en-CA" sz="2400" dirty="0" smtClean="0"/>
              <a:t>Exposure to vacuum reduces room temperature conductivity. (Alters PANI doping?)</a:t>
            </a:r>
          </a:p>
          <a:p>
            <a:r>
              <a:rPr lang="en-CA" sz="2400" dirty="0" smtClean="0"/>
              <a:t>Lines </a:t>
            </a:r>
            <a:r>
              <a:rPr lang="en-CA" sz="2400" smtClean="0"/>
              <a:t>are fits</a:t>
            </a:r>
            <a:r>
              <a:rPr lang="en-CA" sz="2400" dirty="0" smtClean="0"/>
              <a:t>: </a:t>
            </a:r>
            <a:r>
              <a:rPr lang="en-CA" sz="2400" smtClean="0"/>
              <a:t>next slide…</a:t>
            </a:r>
            <a:r>
              <a:rPr lang="en-CA" sz="2400" dirty="0" smtClean="0"/>
              <a:t/>
            </a:r>
            <a:br>
              <a:rPr lang="en-CA" sz="2400" dirty="0" smtClean="0"/>
            </a:br>
            <a:endParaRPr lang="en-CA" sz="2400" dirty="0" smtClean="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32450"/>
          <a:stretch/>
        </p:blipFill>
        <p:spPr bwMode="auto">
          <a:xfrm>
            <a:off x="3429000" y="906026"/>
            <a:ext cx="5105400" cy="5296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83054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563562"/>
          </a:xfrm>
        </p:spPr>
        <p:txBody>
          <a:bodyPr>
            <a:normAutofit fontScale="90000"/>
          </a:bodyPr>
          <a:lstStyle/>
          <a:p>
            <a:r>
              <a:rPr lang="en-CA" sz="3600" dirty="0" smtClean="0"/>
              <a:t>Fits to Heterogeneous Conduction Model</a:t>
            </a:r>
            <a:endParaRPr lang="en-CA" sz="3600" dirty="0"/>
          </a:p>
        </p:txBody>
      </p:sp>
      <p:sp>
        <p:nvSpPr>
          <p:cNvPr id="5" name="Content Placeholder 4"/>
          <p:cNvSpPr>
            <a:spLocks noGrp="1"/>
          </p:cNvSpPr>
          <p:nvPr>
            <p:ph idx="1"/>
          </p:nvPr>
        </p:nvSpPr>
        <p:spPr>
          <a:xfrm>
            <a:off x="609600" y="914400"/>
            <a:ext cx="7924800" cy="5105400"/>
          </a:xfrm>
        </p:spPr>
        <p:txBody>
          <a:bodyPr>
            <a:noAutofit/>
          </a:bodyPr>
          <a:lstStyle/>
          <a:p>
            <a:r>
              <a:rPr lang="en-CA" sz="2000" dirty="0" smtClean="0"/>
              <a:t>For </a:t>
            </a:r>
            <a:r>
              <a:rPr lang="en-CA" sz="2000" u="sng" dirty="0" smtClean="0"/>
              <a:t>lower-conductivity polymers</a:t>
            </a:r>
            <a:r>
              <a:rPr lang="en-CA" sz="2000" dirty="0" smtClean="0"/>
              <a:t>, </a:t>
            </a:r>
            <a:br>
              <a:rPr lang="en-CA" sz="2000" dirty="0" smtClean="0"/>
            </a:br>
            <a:r>
              <a:rPr lang="en-CA" sz="2000" dirty="0" smtClean="0"/>
              <a:t>conductivity </a:t>
            </a:r>
            <a:r>
              <a:rPr lang="el-GR" sz="2000" dirty="0" smtClean="0">
                <a:latin typeface="Arial"/>
                <a:cs typeface="Arial"/>
              </a:rPr>
              <a:t>σ</a:t>
            </a:r>
            <a:r>
              <a:rPr lang="en-CA" sz="2000" dirty="0" smtClean="0">
                <a:latin typeface="Arial"/>
                <a:cs typeface="Arial"/>
              </a:rPr>
              <a:t> </a:t>
            </a:r>
            <a:r>
              <a:rPr lang="en-CA" sz="2000" dirty="0" smtClean="0"/>
              <a:t>often well-described by</a:t>
            </a:r>
            <a:r>
              <a:rPr lang="en-CA" sz="2000" baseline="30000" dirty="0" smtClean="0"/>
              <a:t>1</a:t>
            </a:r>
            <a:r>
              <a:rPr lang="en-CA" sz="2000" dirty="0" smtClean="0"/>
              <a:t> </a:t>
            </a:r>
            <a:br>
              <a:rPr lang="en-CA" sz="2000" dirty="0" smtClean="0"/>
            </a:br>
            <a:r>
              <a:rPr lang="en-CA" sz="2000" dirty="0" smtClean="0"/>
              <a:t/>
            </a:r>
            <a:br>
              <a:rPr lang="en-CA" sz="2000" dirty="0" smtClean="0"/>
            </a:br>
            <a:r>
              <a:rPr lang="en-CA" sz="2000" dirty="0" smtClean="0"/>
              <a:t/>
            </a:r>
            <a:br>
              <a:rPr lang="en-CA" sz="2000" dirty="0" smtClean="0"/>
            </a:br>
            <a:endParaRPr lang="en-CA" sz="2000" dirty="0" smtClean="0"/>
          </a:p>
          <a:p>
            <a:r>
              <a:rPr lang="en-CA" sz="2000" dirty="0" smtClean="0"/>
              <a:t>First term: Good conduction in ordered regions (quasi-one-dimensional metal). Resistance often small. </a:t>
            </a:r>
            <a:r>
              <a:rPr lang="en-CA" sz="2000" u="sng" dirty="0" smtClean="0"/>
              <a:t>Not needed to fit our data.</a:t>
            </a:r>
          </a:p>
          <a:p>
            <a:r>
              <a:rPr lang="en-CA" sz="2000" dirty="0" smtClean="0"/>
              <a:t>Second term: Hopping-type conduction through disordered regions.</a:t>
            </a:r>
          </a:p>
          <a:p>
            <a:r>
              <a:rPr lang="el-GR" sz="2000" dirty="0" smtClean="0">
                <a:cs typeface="Arial"/>
              </a:rPr>
              <a:t>γ</a:t>
            </a:r>
            <a:r>
              <a:rPr lang="en-CA" sz="2000" dirty="0" smtClean="0">
                <a:cs typeface="Arial"/>
              </a:rPr>
              <a:t> = 0.25 : Mott’s variable-range hopping (VRH) model in 3D. </a:t>
            </a:r>
          </a:p>
          <a:p>
            <a:r>
              <a:rPr lang="el-GR" sz="2000" dirty="0">
                <a:cs typeface="Arial"/>
              </a:rPr>
              <a:t>γ</a:t>
            </a:r>
            <a:r>
              <a:rPr lang="en-CA" sz="2000" dirty="0">
                <a:cs typeface="Arial"/>
              </a:rPr>
              <a:t> = </a:t>
            </a:r>
            <a:r>
              <a:rPr lang="en-CA" sz="2000" dirty="0" smtClean="0">
                <a:cs typeface="Arial"/>
              </a:rPr>
              <a:t>0.5 : quasi-1D VRH </a:t>
            </a:r>
            <a:r>
              <a:rPr lang="en-CA" sz="2000" i="1" dirty="0" smtClean="0">
                <a:cs typeface="Arial"/>
              </a:rPr>
              <a:t>(or 3D hopping with significant e-e interaction, or tunneling with charging effects…)</a:t>
            </a:r>
          </a:p>
          <a:p>
            <a:r>
              <a:rPr lang="el-GR" sz="2200" dirty="0" smtClean="0">
                <a:solidFill>
                  <a:srgbClr val="FF0000"/>
                </a:solidFill>
                <a:cs typeface="Arial"/>
              </a:rPr>
              <a:t>γ</a:t>
            </a:r>
            <a:r>
              <a:rPr lang="en-CA" sz="2200" dirty="0" smtClean="0">
                <a:solidFill>
                  <a:srgbClr val="FF0000"/>
                </a:solidFill>
                <a:cs typeface="Arial"/>
              </a:rPr>
              <a:t> ≈ 0.5 determined from our fits to PANI and NC  (0.4 to 0.6). </a:t>
            </a:r>
            <a:r>
              <a:rPr lang="en-CA" sz="2000" dirty="0" smtClean="0">
                <a:cs typeface="Arial"/>
              </a:rPr>
              <a:t/>
            </a:r>
            <a:br>
              <a:rPr lang="en-CA" sz="2000" dirty="0" smtClean="0">
                <a:cs typeface="Arial"/>
              </a:rPr>
            </a:br>
            <a:endParaRPr lang="en-CA" sz="2000" dirty="0" smtClean="0">
              <a:cs typeface="Arial"/>
            </a:endParaRPr>
          </a:p>
          <a:p>
            <a:pPr marL="0" indent="0">
              <a:buNone/>
            </a:pPr>
            <a:r>
              <a:rPr lang="en-US" sz="1600" i="1" dirty="0" smtClean="0">
                <a:solidFill>
                  <a:prstClr val="black"/>
                </a:solidFill>
              </a:rPr>
              <a:t>1</a:t>
            </a:r>
            <a:r>
              <a:rPr lang="en-US" sz="1600" i="1" dirty="0">
                <a:solidFill>
                  <a:prstClr val="black"/>
                </a:solidFill>
              </a:rPr>
              <a:t>. Kaiser, Advanced Materials 13 (2001) 927 and references therein</a:t>
            </a:r>
            <a:endParaRPr lang="en-CA" sz="1600" dirty="0">
              <a:solidFill>
                <a:prstClr val="black"/>
              </a:solidFill>
            </a:endParaRPr>
          </a:p>
          <a:p>
            <a:endParaRPr lang="en-CA" sz="2400" dirty="0" smtClean="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914400"/>
            <a:ext cx="2211292" cy="160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2148516181"/>
              </p:ext>
            </p:extLst>
          </p:nvPr>
        </p:nvGraphicFramePr>
        <p:xfrm>
          <a:off x="1066800" y="1676400"/>
          <a:ext cx="4114801" cy="781998"/>
        </p:xfrm>
        <a:graphic>
          <a:graphicData uri="http://schemas.openxmlformats.org/presentationml/2006/ole">
            <mc:AlternateContent xmlns:mc="http://schemas.openxmlformats.org/markup-compatibility/2006">
              <mc:Choice xmlns:v="urn:schemas-microsoft-com:vml" Requires="v">
                <p:oleObj spid="_x0000_s3084" name="Equation" r:id="rId5" imgW="2806560" imgH="533160" progId="Equation.3">
                  <p:embed/>
                </p:oleObj>
              </mc:Choice>
              <mc:Fallback>
                <p:oleObj name="Equation" r:id="rId5" imgW="2806560" imgH="533160" progId="Equation.3">
                  <p:embed/>
                  <p:pic>
                    <p:nvPicPr>
                      <p:cNvPr id="0" name=""/>
                      <p:cNvPicPr/>
                      <p:nvPr/>
                    </p:nvPicPr>
                    <p:blipFill>
                      <a:blip r:embed="rId6"/>
                      <a:stretch>
                        <a:fillRect/>
                      </a:stretch>
                    </p:blipFill>
                    <p:spPr>
                      <a:xfrm>
                        <a:off x="1066800" y="1676400"/>
                        <a:ext cx="4114801" cy="781998"/>
                      </a:xfrm>
                      <a:prstGeom prst="rect">
                        <a:avLst/>
                      </a:prstGeom>
                    </p:spPr>
                  </p:pic>
                </p:oleObj>
              </mc:Fallback>
            </mc:AlternateContent>
          </a:graphicData>
        </a:graphic>
      </p:graphicFrame>
    </p:spTree>
    <p:extLst>
      <p:ext uri="{BB962C8B-B14F-4D97-AF65-F5344CB8AC3E}">
        <p14:creationId xmlns:p14="http://schemas.microsoft.com/office/powerpoint/2010/main" val="3389959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563562"/>
          </a:xfrm>
        </p:spPr>
        <p:txBody>
          <a:bodyPr>
            <a:normAutofit fontScale="90000"/>
          </a:bodyPr>
          <a:lstStyle/>
          <a:p>
            <a:r>
              <a:rPr lang="en-CA" sz="3600" dirty="0" err="1" smtClean="0"/>
              <a:t>Seebeck</a:t>
            </a:r>
            <a:r>
              <a:rPr lang="en-CA" sz="3600" dirty="0" smtClean="0"/>
              <a:t> coefficient</a:t>
            </a:r>
            <a:endParaRPr lang="en-CA" sz="3600" dirty="0"/>
          </a:p>
        </p:txBody>
      </p:sp>
      <p:sp>
        <p:nvSpPr>
          <p:cNvPr id="5" name="Content Placeholder 4"/>
          <p:cNvSpPr>
            <a:spLocks noGrp="1"/>
          </p:cNvSpPr>
          <p:nvPr>
            <p:ph idx="1"/>
          </p:nvPr>
        </p:nvSpPr>
        <p:spPr>
          <a:xfrm>
            <a:off x="609600" y="1066800"/>
            <a:ext cx="7924800" cy="4876801"/>
          </a:xfrm>
        </p:spPr>
        <p:txBody>
          <a:bodyPr>
            <a:normAutofit/>
          </a:bodyPr>
          <a:lstStyle/>
          <a:p>
            <a:r>
              <a:rPr lang="en-CA" sz="2000" dirty="0" smtClean="0"/>
              <a:t>Room temp, pellet between polished Cu electrodes, one heated</a:t>
            </a:r>
          </a:p>
          <a:p>
            <a:r>
              <a:rPr lang="en-CA" sz="2000" dirty="0" smtClean="0"/>
              <a:t>Pellets attracting water or corroding Cu not included</a:t>
            </a:r>
          </a:p>
          <a:p>
            <a:r>
              <a:rPr lang="en-CA" sz="2000" dirty="0" smtClean="0"/>
              <a:t>PANI usually positive in literature, but sometimes negative</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31374"/>
          <a:stretch/>
        </p:blipFill>
        <p:spPr bwMode="auto">
          <a:xfrm>
            <a:off x="241702" y="2362200"/>
            <a:ext cx="8645525" cy="4309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7419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CA" sz="3600" dirty="0" smtClean="0"/>
              <a:t>Discussion</a:t>
            </a:r>
            <a:endParaRPr lang="en-CA" sz="3600" dirty="0"/>
          </a:p>
        </p:txBody>
      </p:sp>
      <p:sp>
        <p:nvSpPr>
          <p:cNvPr id="5" name="Content Placeholder 4"/>
          <p:cNvSpPr>
            <a:spLocks noGrp="1"/>
          </p:cNvSpPr>
          <p:nvPr>
            <p:ph idx="1"/>
          </p:nvPr>
        </p:nvSpPr>
        <p:spPr>
          <a:xfrm>
            <a:off x="609600" y="1219200"/>
            <a:ext cx="7924800" cy="4724401"/>
          </a:xfrm>
        </p:spPr>
        <p:txBody>
          <a:bodyPr>
            <a:normAutofit lnSpcReduction="10000"/>
          </a:bodyPr>
          <a:lstStyle/>
          <a:p>
            <a:r>
              <a:rPr lang="en-CA" sz="2400" dirty="0" err="1" smtClean="0"/>
              <a:t>Nanocomposites</a:t>
            </a:r>
            <a:r>
              <a:rPr lang="en-CA" sz="2400" dirty="0" smtClean="0"/>
              <a:t> with 1 to 15 % MoS</a:t>
            </a:r>
            <a:r>
              <a:rPr lang="en-CA" sz="2400" baseline="-25000" dirty="0" smtClean="0"/>
              <a:t>2 </a:t>
            </a:r>
            <a:r>
              <a:rPr lang="en-CA" sz="2400" b="1" dirty="0" smtClean="0"/>
              <a:t>sometimes</a:t>
            </a:r>
            <a:r>
              <a:rPr lang="en-CA" sz="2400" baseline="-25000" dirty="0" smtClean="0"/>
              <a:t> </a:t>
            </a:r>
            <a:r>
              <a:rPr lang="en-CA" sz="2400" dirty="0" smtClean="0"/>
              <a:t>have </a:t>
            </a:r>
            <a:r>
              <a:rPr lang="en-CA" sz="2400" dirty="0"/>
              <a:t>greater conductivity than </a:t>
            </a:r>
            <a:r>
              <a:rPr lang="en-CA" sz="2400" dirty="0" smtClean="0"/>
              <a:t>PANI, much greater than 2H-MoS</a:t>
            </a:r>
            <a:r>
              <a:rPr lang="en-CA" sz="2400" baseline="-25000" dirty="0" smtClean="0"/>
              <a:t>2</a:t>
            </a:r>
          </a:p>
          <a:p>
            <a:r>
              <a:rPr lang="en-CA" sz="2400" dirty="0" smtClean="0"/>
              <a:t>A possible explanation: MoS</a:t>
            </a:r>
            <a:r>
              <a:rPr lang="en-CA" sz="2400" baseline="-25000" dirty="0" smtClean="0"/>
              <a:t>2 </a:t>
            </a:r>
            <a:r>
              <a:rPr lang="en-CA" sz="2400" dirty="0" smtClean="0"/>
              <a:t>in some nanocomposites is in 1T form (metallic). </a:t>
            </a:r>
          </a:p>
          <a:p>
            <a:r>
              <a:rPr lang="en-CA" sz="2400" dirty="0" smtClean="0"/>
              <a:t>Alternatively, presence of MoS</a:t>
            </a:r>
            <a:r>
              <a:rPr lang="en-CA" sz="2400" baseline="-25000" dirty="0" smtClean="0"/>
              <a:t>2 </a:t>
            </a:r>
            <a:r>
              <a:rPr lang="en-CA" sz="2400" dirty="0" smtClean="0"/>
              <a:t>during polymerization could influence order or doping level of PANI, improving its conductivity.</a:t>
            </a:r>
          </a:p>
          <a:p>
            <a:r>
              <a:rPr lang="en-CA" sz="2400" dirty="0" err="1" smtClean="0"/>
              <a:t>Seebeck</a:t>
            </a:r>
            <a:r>
              <a:rPr lang="en-CA" sz="2400" dirty="0" smtClean="0"/>
              <a:t>: n-type metallic behaviour, same conduction mechanism for PANI and NC</a:t>
            </a:r>
          </a:p>
          <a:p>
            <a:r>
              <a:rPr lang="en-CA" sz="2400" dirty="0" smtClean="0"/>
              <a:t>Variable-T: consistent with an inhomogeneous conduction model</a:t>
            </a:r>
            <a:r>
              <a:rPr lang="en-CA" sz="2400" baseline="30000" dirty="0" smtClean="0"/>
              <a:t/>
            </a:r>
            <a:br>
              <a:rPr lang="en-CA" sz="2400" baseline="30000" dirty="0" smtClean="0"/>
            </a:br>
            <a:endParaRPr lang="en-CA" sz="2400" dirty="0" smtClean="0"/>
          </a:p>
          <a:p>
            <a:pPr marL="0" indent="0">
              <a:buNone/>
            </a:pPr>
            <a:endParaRPr lang="en-CA" sz="2400" dirty="0"/>
          </a:p>
        </p:txBody>
      </p:sp>
    </p:spTree>
    <p:extLst>
      <p:ext uri="{BB962C8B-B14F-4D97-AF65-F5344CB8AC3E}">
        <p14:creationId xmlns:p14="http://schemas.microsoft.com/office/powerpoint/2010/main" val="1072613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CA" sz="3600" dirty="0" smtClean="0"/>
              <a:t>Future work</a:t>
            </a:r>
            <a:endParaRPr lang="en-CA" sz="3600" dirty="0"/>
          </a:p>
        </p:txBody>
      </p:sp>
      <p:sp>
        <p:nvSpPr>
          <p:cNvPr id="5" name="Content Placeholder 4"/>
          <p:cNvSpPr>
            <a:spLocks noGrp="1"/>
          </p:cNvSpPr>
          <p:nvPr>
            <p:ph idx="1"/>
          </p:nvPr>
        </p:nvSpPr>
        <p:spPr>
          <a:xfrm>
            <a:off x="609600" y="1295400"/>
            <a:ext cx="7924800" cy="4648201"/>
          </a:xfrm>
        </p:spPr>
        <p:txBody>
          <a:bodyPr>
            <a:normAutofit/>
          </a:bodyPr>
          <a:lstStyle/>
          <a:p>
            <a:r>
              <a:rPr lang="en-CA" sz="2400" dirty="0" smtClean="0"/>
              <a:t>Attempt to determine1T or 2H  structure in the </a:t>
            </a:r>
            <a:r>
              <a:rPr lang="en-CA" sz="2400" dirty="0" err="1" smtClean="0"/>
              <a:t>nanocomposite</a:t>
            </a:r>
            <a:r>
              <a:rPr lang="en-CA" sz="2400" dirty="0" smtClean="0"/>
              <a:t> – Raman spectroscopy?</a:t>
            </a:r>
          </a:p>
          <a:p>
            <a:r>
              <a:rPr lang="en-CA" sz="2400" dirty="0" smtClean="0"/>
              <a:t>Explore how PANI and NC properties depend on synthesis conditions</a:t>
            </a:r>
          </a:p>
          <a:p>
            <a:r>
              <a:rPr lang="en-CA" sz="2400" dirty="0" smtClean="0"/>
              <a:t>Related NCs</a:t>
            </a:r>
          </a:p>
          <a:p>
            <a:r>
              <a:rPr lang="en-CA" sz="2400" dirty="0" smtClean="0"/>
              <a:t>Applications?</a:t>
            </a:r>
          </a:p>
          <a:p>
            <a:endParaRPr lang="en-CA" sz="2400" dirty="0"/>
          </a:p>
          <a:p>
            <a:endParaRPr lang="en-CA" sz="2400" dirty="0" smtClean="0"/>
          </a:p>
          <a:p>
            <a:pPr marL="0" indent="0" algn="ctr">
              <a:buNone/>
            </a:pPr>
            <a:r>
              <a:rPr lang="en-CA" sz="2400" dirty="0" smtClean="0"/>
              <a:t>QUESTIONS?</a:t>
            </a:r>
          </a:p>
          <a:p>
            <a:endParaRPr lang="en-CA" sz="2400" dirty="0" smtClean="0"/>
          </a:p>
        </p:txBody>
      </p:sp>
    </p:spTree>
    <p:extLst>
      <p:ext uri="{BB962C8B-B14F-4D97-AF65-F5344CB8AC3E}">
        <p14:creationId xmlns:p14="http://schemas.microsoft.com/office/powerpoint/2010/main" val="3569774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US" sz="3600" dirty="0" err="1" smtClean="0"/>
              <a:t>Nanocomposites</a:t>
            </a:r>
            <a:endParaRPr lang="en-CA" sz="3600" dirty="0"/>
          </a:p>
        </p:txBody>
      </p:sp>
      <p:sp>
        <p:nvSpPr>
          <p:cNvPr id="5" name="Content Placeholder 4"/>
          <p:cNvSpPr>
            <a:spLocks noGrp="1"/>
          </p:cNvSpPr>
          <p:nvPr>
            <p:ph idx="1"/>
          </p:nvPr>
        </p:nvSpPr>
        <p:spPr>
          <a:xfrm>
            <a:off x="609600" y="1371600"/>
            <a:ext cx="7924800" cy="4572001"/>
          </a:xfrm>
        </p:spPr>
        <p:txBody>
          <a:bodyPr>
            <a:normAutofit/>
          </a:bodyPr>
          <a:lstStyle/>
          <a:p>
            <a:r>
              <a:rPr lang="en-US" sz="2400" dirty="0" smtClean="0"/>
              <a:t>Ongoing UPEI project investigating </a:t>
            </a:r>
            <a:r>
              <a:rPr lang="en-US" sz="2400" dirty="0" err="1" smtClean="0"/>
              <a:t>nanocomposites</a:t>
            </a:r>
            <a:r>
              <a:rPr lang="en-US" sz="2400" dirty="0" smtClean="0"/>
              <a:t> of layered materials and polymers</a:t>
            </a:r>
            <a:endParaRPr lang="en-CA" sz="2400" dirty="0" smtClean="0"/>
          </a:p>
        </p:txBody>
      </p:sp>
      <p:graphicFrame>
        <p:nvGraphicFramePr>
          <p:cNvPr id="1026" name="Object 3"/>
          <p:cNvGraphicFramePr>
            <a:graphicFrameLocks noChangeAspect="1"/>
          </p:cNvGraphicFramePr>
          <p:nvPr/>
        </p:nvGraphicFramePr>
        <p:xfrm>
          <a:off x="1295400" y="2667000"/>
          <a:ext cx="6705600" cy="2715657"/>
        </p:xfrm>
        <a:graphic>
          <a:graphicData uri="http://schemas.openxmlformats.org/presentationml/2006/ole">
            <mc:AlternateContent xmlns:mc="http://schemas.openxmlformats.org/markup-compatibility/2006">
              <mc:Choice xmlns:v="urn:schemas-microsoft-com:vml" Requires="v">
                <p:oleObj spid="_x0000_s1061" r:id="rId4" imgW="6476040" imgH="2354400" progId="">
                  <p:embed/>
                </p:oleObj>
              </mc:Choice>
              <mc:Fallback>
                <p:oleObj r:id="rId4" imgW="6476040" imgH="235440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667000"/>
                        <a:ext cx="6705600" cy="2715657"/>
                      </a:xfrm>
                      <a:prstGeom prst="rect">
                        <a:avLst/>
                      </a:prstGeom>
                      <a:noFill/>
                      <a:effectLst/>
                      <a:extLst>
                        <a:ext uri="{909E8E84-426E-40DD-AFC4-6F175D3DCCD1}">
                          <a14:hiddenFill xmlns:a14="http://schemas.microsoft.com/office/drawing/2010/main">
                            <a:solidFill>
                              <a:srgbClr val="621714"/>
                            </a:solidFill>
                          </a14:hiddenFill>
                        </a:ext>
                        <a:ext uri="{AF507438-7753-43E0-B8FC-AC1667EBCBE1}">
                          <a14:hiddenEffects xmlns:a14="http://schemas.microsoft.com/office/drawing/2010/main">
                            <a:effectLst>
                              <a:outerShdw dist="35921" dir="2700000" algn="ctr" rotWithShape="0">
                                <a:srgbClr val="DEDED7"/>
                              </a:outerShdw>
                            </a:effectLst>
                          </a14:hiddenEffects>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US" sz="3600" dirty="0" smtClean="0"/>
              <a:t>2H-MoS</a:t>
            </a:r>
            <a:r>
              <a:rPr lang="en-US" sz="3600" baseline="-25000" dirty="0" smtClean="0"/>
              <a:t>2                               </a:t>
            </a:r>
            <a:r>
              <a:rPr lang="en-US" sz="3600" dirty="0" smtClean="0"/>
              <a:t>1T-MoS</a:t>
            </a:r>
            <a:r>
              <a:rPr lang="en-US" sz="3600" baseline="-25000" dirty="0" smtClean="0"/>
              <a:t>2 </a:t>
            </a:r>
            <a:endParaRPr lang="en-CA" sz="3600" dirty="0"/>
          </a:p>
        </p:txBody>
      </p:sp>
      <p:sp>
        <p:nvSpPr>
          <p:cNvPr id="5" name="Content Placeholder 4"/>
          <p:cNvSpPr>
            <a:spLocks noGrp="1"/>
          </p:cNvSpPr>
          <p:nvPr>
            <p:ph idx="1"/>
          </p:nvPr>
        </p:nvSpPr>
        <p:spPr>
          <a:xfrm>
            <a:off x="381000" y="3809999"/>
            <a:ext cx="3505200" cy="2133601"/>
          </a:xfrm>
        </p:spPr>
        <p:txBody>
          <a:bodyPr>
            <a:normAutofit/>
          </a:bodyPr>
          <a:lstStyle/>
          <a:p>
            <a:r>
              <a:rPr lang="en-CA" sz="2400" dirty="0" smtClean="0"/>
              <a:t>Normal bulk MoS</a:t>
            </a:r>
            <a:r>
              <a:rPr lang="en-CA" sz="2400" baseline="-25000" dirty="0" smtClean="0"/>
              <a:t>2</a:t>
            </a:r>
            <a:r>
              <a:rPr lang="en-CA" sz="2400" dirty="0" smtClean="0"/>
              <a:t>. </a:t>
            </a:r>
          </a:p>
          <a:p>
            <a:r>
              <a:rPr lang="en-CA" sz="2400" dirty="0" smtClean="0"/>
              <a:t>Semiconductor with</a:t>
            </a:r>
            <a:br>
              <a:rPr lang="en-CA" sz="2400" dirty="0" smtClean="0"/>
            </a:br>
            <a:r>
              <a:rPr lang="en-CA" sz="2400" dirty="0" smtClean="0"/>
              <a:t>1.2 eV indirect gap </a:t>
            </a:r>
          </a:p>
        </p:txBody>
      </p:sp>
      <p:pic>
        <p:nvPicPr>
          <p:cNvPr id="1027" name="Picture 3"/>
          <p:cNvPicPr>
            <a:picLocks noChangeAspect="1" noChangeArrowheads="1"/>
          </p:cNvPicPr>
          <p:nvPr/>
        </p:nvPicPr>
        <p:blipFill rotWithShape="1">
          <a:blip r:embed="rId3"/>
          <a:srcRect b="16089"/>
          <a:stretch/>
        </p:blipFill>
        <p:spPr bwMode="auto">
          <a:xfrm>
            <a:off x="1371600" y="1171470"/>
            <a:ext cx="1943100" cy="2305837"/>
          </a:xfrm>
          <a:prstGeom prst="rect">
            <a:avLst/>
          </a:prstGeom>
          <a:noFill/>
          <a:ln w="9525">
            <a:noFill/>
            <a:miter lim="800000"/>
            <a:headEnd/>
            <a:tailEnd/>
          </a:ln>
        </p:spPr>
      </p:pic>
      <p:sp>
        <p:nvSpPr>
          <p:cNvPr id="8" name="Content Placeholder 4"/>
          <p:cNvSpPr txBox="1">
            <a:spLocks/>
          </p:cNvSpPr>
          <p:nvPr/>
        </p:nvSpPr>
        <p:spPr>
          <a:xfrm>
            <a:off x="4267200" y="3733800"/>
            <a:ext cx="4343400" cy="236220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sz="2400" dirty="0" smtClean="0"/>
              <a:t>Equilibrium structure for bulk Li</a:t>
            </a:r>
            <a:r>
              <a:rPr lang="en-CA" sz="2400" baseline="-25000" dirty="0" smtClean="0"/>
              <a:t>x</a:t>
            </a:r>
            <a:r>
              <a:rPr lang="en-CA" sz="2400" dirty="0" smtClean="0"/>
              <a:t>MoS</a:t>
            </a:r>
            <a:r>
              <a:rPr lang="en-CA" sz="2400" baseline="-25000" dirty="0" smtClean="0"/>
              <a:t>2</a:t>
            </a:r>
          </a:p>
          <a:p>
            <a:r>
              <a:rPr lang="en-CA" sz="2400" dirty="0" smtClean="0"/>
              <a:t>2H to 1T transition driven by electron transfer to MoS</a:t>
            </a:r>
            <a:r>
              <a:rPr lang="en-CA" sz="2400" baseline="-25000" dirty="0" smtClean="0"/>
              <a:t>2</a:t>
            </a:r>
            <a:endParaRPr lang="en-CA" sz="2400" dirty="0" smtClean="0"/>
          </a:p>
          <a:p>
            <a:r>
              <a:rPr lang="en-CA" sz="2400" dirty="0" smtClean="0"/>
              <a:t>Metastable after Li removed</a:t>
            </a:r>
          </a:p>
          <a:p>
            <a:r>
              <a:rPr lang="en-CA" sz="2400" b="1" dirty="0" smtClean="0"/>
              <a:t>Metallic</a:t>
            </a:r>
            <a:r>
              <a:rPr lang="en-CA" sz="2400" dirty="0" smtClean="0"/>
              <a:t> </a:t>
            </a:r>
          </a:p>
        </p:txBody>
      </p:sp>
      <p:pic>
        <p:nvPicPr>
          <p:cNvPr id="10" name="Picture 3"/>
          <p:cNvPicPr>
            <a:picLocks noChangeAspect="1" noChangeArrowheads="1"/>
          </p:cNvPicPr>
          <p:nvPr/>
        </p:nvPicPr>
        <p:blipFill>
          <a:blip r:embed="rId4"/>
          <a:srcRect b="26857"/>
          <a:stretch>
            <a:fillRect/>
          </a:stretch>
        </p:blipFill>
        <p:spPr bwMode="auto">
          <a:xfrm>
            <a:off x="5867400" y="1171470"/>
            <a:ext cx="1794941" cy="2430299"/>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US" sz="3600" dirty="0" smtClean="0"/>
              <a:t> </a:t>
            </a:r>
            <a:endParaRPr lang="en-CA" sz="3600" dirty="0"/>
          </a:p>
        </p:txBody>
      </p:sp>
      <p:sp>
        <p:nvSpPr>
          <p:cNvPr id="5" name="Content Placeholder 4"/>
          <p:cNvSpPr>
            <a:spLocks noGrp="1"/>
          </p:cNvSpPr>
          <p:nvPr>
            <p:ph idx="1"/>
          </p:nvPr>
        </p:nvSpPr>
        <p:spPr>
          <a:xfrm>
            <a:off x="533400" y="609600"/>
            <a:ext cx="7924800" cy="685800"/>
          </a:xfrm>
        </p:spPr>
        <p:txBody>
          <a:bodyPr>
            <a:normAutofit fontScale="85000" lnSpcReduction="20000"/>
          </a:bodyPr>
          <a:lstStyle/>
          <a:p>
            <a:pPr marL="0" indent="0" algn="ctr">
              <a:buNone/>
            </a:pPr>
            <a:r>
              <a:rPr lang="en-CA" sz="2400" dirty="0" smtClean="0"/>
              <a:t>Discovery of 1T structure in Li</a:t>
            </a:r>
            <a:r>
              <a:rPr lang="en-CA" sz="2400" baseline="-25000" dirty="0" smtClean="0"/>
              <a:t>x</a:t>
            </a:r>
            <a:r>
              <a:rPr lang="en-CA" sz="2400" dirty="0" smtClean="0"/>
              <a:t>MoS</a:t>
            </a:r>
            <a:r>
              <a:rPr lang="en-CA" sz="2400" baseline="-25000" dirty="0" smtClean="0"/>
              <a:t>2  </a:t>
            </a:r>
            <a:endParaRPr lang="en-CA" sz="2400" dirty="0"/>
          </a:p>
          <a:p>
            <a:pPr marL="0" indent="0" algn="ctr">
              <a:buNone/>
            </a:pPr>
            <a:r>
              <a:rPr lang="en-CA" sz="2400" dirty="0" smtClean="0"/>
              <a:t>Can. J. Phys. </a:t>
            </a:r>
            <a:r>
              <a:rPr lang="en-CA" sz="2400" b="1" dirty="0" smtClean="0"/>
              <a:t>61</a:t>
            </a:r>
            <a:r>
              <a:rPr lang="en-CA" sz="2400" dirty="0" smtClean="0"/>
              <a:t> (1983) 76</a:t>
            </a:r>
            <a:endParaRPr lang="en-CA" sz="2400" dirty="0"/>
          </a:p>
        </p:txBody>
      </p:sp>
      <p:pic>
        <p:nvPicPr>
          <p:cNvPr id="1026" name="Picture 2"/>
          <p:cNvPicPr>
            <a:picLocks noChangeAspect="1" noChangeArrowheads="1"/>
          </p:cNvPicPr>
          <p:nvPr/>
        </p:nvPicPr>
        <p:blipFill rotWithShape="1">
          <a:blip r:embed="rId3"/>
          <a:srcRect l="-803" r="803" b="38838"/>
          <a:stretch/>
        </p:blipFill>
        <p:spPr bwMode="auto">
          <a:xfrm>
            <a:off x="152400" y="1905000"/>
            <a:ext cx="8756648" cy="2794316"/>
          </a:xfrm>
          <a:prstGeom prst="rect">
            <a:avLst/>
          </a:prstGeom>
          <a:noFill/>
          <a:ln w="9525">
            <a:noFill/>
            <a:miter lim="800000"/>
            <a:headEnd/>
            <a:tailEnd/>
          </a:ln>
        </p:spPr>
      </p:pic>
    </p:spTree>
    <p:extLst>
      <p:ext uri="{BB962C8B-B14F-4D97-AF65-F5344CB8AC3E}">
        <p14:creationId xmlns:p14="http://schemas.microsoft.com/office/powerpoint/2010/main" val="498814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fontScale="90000"/>
          </a:bodyPr>
          <a:lstStyle/>
          <a:p>
            <a:r>
              <a:rPr lang="en-US" sz="3600" dirty="0" smtClean="0"/>
              <a:t>“Graphene-analogous” single-layer MoS</a:t>
            </a:r>
            <a:r>
              <a:rPr lang="en-US" sz="3600" baseline="-25000" dirty="0" smtClean="0"/>
              <a:t>2</a:t>
            </a:r>
            <a:endParaRPr lang="en-CA" sz="3600" dirty="0"/>
          </a:p>
        </p:txBody>
      </p:sp>
      <p:sp>
        <p:nvSpPr>
          <p:cNvPr id="2" name="Content Placeholder 1"/>
          <p:cNvSpPr>
            <a:spLocks noGrp="1"/>
          </p:cNvSpPr>
          <p:nvPr>
            <p:ph idx="1"/>
          </p:nvPr>
        </p:nvSpPr>
        <p:spPr>
          <a:xfrm>
            <a:off x="609600" y="1143000"/>
            <a:ext cx="7924800" cy="4800601"/>
          </a:xfrm>
        </p:spPr>
        <p:txBody>
          <a:bodyPr>
            <a:normAutofit lnSpcReduction="10000"/>
          </a:bodyPr>
          <a:lstStyle/>
          <a:p>
            <a:r>
              <a:rPr lang="en-US" sz="2400" dirty="0" smtClean="0"/>
              <a:t>2H-type single layer has 1.9 </a:t>
            </a:r>
            <a:r>
              <a:rPr lang="en-US" sz="2400" dirty="0" err="1" smtClean="0"/>
              <a:t>eV</a:t>
            </a:r>
            <a:r>
              <a:rPr lang="en-US" sz="2400" dirty="0" smtClean="0"/>
              <a:t> direct band gap</a:t>
            </a:r>
          </a:p>
          <a:p>
            <a:r>
              <a:rPr lang="en-US" sz="2400" dirty="0" smtClean="0"/>
              <a:t>Potential applications in electronics, optoelectronics, sensors, photoluminescence, catalysis, nanotubes, energy storage…</a:t>
            </a:r>
            <a:br>
              <a:rPr lang="en-US" sz="2400" dirty="0" smtClean="0"/>
            </a:br>
            <a:endParaRPr lang="en-US" sz="1600" dirty="0" smtClean="0"/>
          </a:p>
          <a:p>
            <a:pPr>
              <a:buNone/>
            </a:pPr>
            <a:r>
              <a:rPr lang="en-US" sz="2400" dirty="0" smtClean="0"/>
              <a:t>Produced by, for example:</a:t>
            </a:r>
          </a:p>
          <a:p>
            <a:r>
              <a:rPr lang="en-US" sz="2400" dirty="0" smtClean="0"/>
              <a:t>Mechanical exfoliation of bulk 2H-MoS</a:t>
            </a:r>
            <a:r>
              <a:rPr lang="en-US" sz="2400" baseline="-25000" dirty="0" smtClean="0"/>
              <a:t>2 </a:t>
            </a:r>
            <a:endParaRPr lang="en-US" sz="2400" dirty="0" smtClean="0"/>
          </a:p>
          <a:p>
            <a:r>
              <a:rPr lang="en-US" sz="2400" dirty="0"/>
              <a:t>Exfoliation by lithium intercalation - produces </a:t>
            </a:r>
            <a:r>
              <a:rPr lang="en-US" sz="2400" u="sng" dirty="0"/>
              <a:t>1T phase</a:t>
            </a:r>
            <a:r>
              <a:rPr lang="en-US" sz="2400" baseline="30000" dirty="0"/>
              <a:t>2</a:t>
            </a:r>
            <a:endParaRPr lang="en-US" sz="2400" dirty="0"/>
          </a:p>
          <a:p>
            <a:r>
              <a:rPr lang="en-US" sz="2400" dirty="0" smtClean="0">
                <a:solidFill>
                  <a:srgbClr val="FF0000"/>
                </a:solidFill>
              </a:rPr>
              <a:t>Reaction of molybdic acid and </a:t>
            </a:r>
            <a:r>
              <a:rPr lang="en-US" sz="2400" dirty="0" err="1" smtClean="0">
                <a:solidFill>
                  <a:srgbClr val="FF0000"/>
                </a:solidFill>
              </a:rPr>
              <a:t>thiourea</a:t>
            </a:r>
            <a:r>
              <a:rPr lang="en-US" sz="2400" dirty="0" smtClean="0">
                <a:solidFill>
                  <a:srgbClr val="FF0000"/>
                </a:solidFill>
              </a:rPr>
              <a:t> -  produces 2H-MoS</a:t>
            </a:r>
            <a:r>
              <a:rPr lang="en-US" sz="2400" baseline="-25000" dirty="0" smtClean="0">
                <a:solidFill>
                  <a:srgbClr val="FF0000"/>
                </a:solidFill>
              </a:rPr>
              <a:t>2</a:t>
            </a:r>
            <a:r>
              <a:rPr lang="en-US" sz="2400" dirty="0" smtClean="0">
                <a:solidFill>
                  <a:srgbClr val="FF0000"/>
                </a:solidFill>
              </a:rPr>
              <a:t> in exfoliated state</a:t>
            </a:r>
            <a:r>
              <a:rPr lang="en-US" sz="2400" baseline="30000" dirty="0" smtClean="0">
                <a:solidFill>
                  <a:srgbClr val="FF0000"/>
                </a:solidFill>
              </a:rPr>
              <a:t>1</a:t>
            </a:r>
            <a:r>
              <a:rPr lang="en-US" sz="2400" dirty="0" smtClean="0">
                <a:solidFill>
                  <a:srgbClr val="FF0000"/>
                </a:solidFill>
              </a:rPr>
              <a:t> </a:t>
            </a:r>
          </a:p>
          <a:p>
            <a:pPr>
              <a:buNone/>
            </a:pPr>
            <a:endParaRPr lang="en-US" sz="1700" i="1" dirty="0" smtClean="0"/>
          </a:p>
          <a:p>
            <a:pPr>
              <a:buNone/>
            </a:pPr>
            <a:r>
              <a:rPr lang="fr-FR" sz="1700" i="1" dirty="0" smtClean="0"/>
              <a:t>[</a:t>
            </a:r>
            <a:r>
              <a:rPr lang="fr-FR" sz="1700" i="1" dirty="0"/>
              <a:t>1</a:t>
            </a:r>
            <a:r>
              <a:rPr lang="fr-FR" sz="1700" i="1" dirty="0" smtClean="0"/>
              <a:t>] </a:t>
            </a:r>
            <a:r>
              <a:rPr lang="en-CA" sz="1800" i="1" dirty="0" smtClean="0"/>
              <a:t>H.S.S Ramakrishna Matte et al. (2010) </a:t>
            </a:r>
            <a:r>
              <a:rPr lang="en-CA" sz="1800" i="1" dirty="0" err="1" smtClean="0"/>
              <a:t>Angewandte</a:t>
            </a:r>
            <a:r>
              <a:rPr lang="en-CA" sz="1800" i="1" dirty="0" smtClean="0"/>
              <a:t> </a:t>
            </a:r>
            <a:r>
              <a:rPr lang="en-CA" sz="1800" i="1" dirty="0" err="1" smtClean="0"/>
              <a:t>Chemie</a:t>
            </a:r>
            <a:r>
              <a:rPr lang="en-CA" sz="1800" dirty="0" smtClean="0"/>
              <a:t> </a:t>
            </a:r>
            <a:r>
              <a:rPr lang="en-CA" sz="1800" b="1" i="1" dirty="0" smtClean="0"/>
              <a:t>122</a:t>
            </a:r>
            <a:r>
              <a:rPr lang="en-CA" sz="1800" dirty="0" smtClean="0"/>
              <a:t>, </a:t>
            </a:r>
            <a:r>
              <a:rPr lang="en-CA" sz="1800" i="1" dirty="0" smtClean="0"/>
              <a:t>4153-4156. </a:t>
            </a:r>
            <a:endParaRPr lang="fr-FR" sz="1700" i="1" dirty="0" smtClean="0"/>
          </a:p>
          <a:p>
            <a:pPr>
              <a:buNone/>
            </a:pPr>
            <a:r>
              <a:rPr lang="fr-FR" sz="1700" i="1" dirty="0" smtClean="0"/>
              <a:t>[2] D. Yang et al. (1991) Phys. </a:t>
            </a:r>
            <a:r>
              <a:rPr lang="fr-FR" sz="1700" i="1" dirty="0" err="1" smtClean="0"/>
              <a:t>Rev</a:t>
            </a:r>
            <a:r>
              <a:rPr lang="fr-FR" sz="1700" i="1" dirty="0" smtClean="0"/>
              <a:t>. B </a:t>
            </a:r>
            <a:r>
              <a:rPr lang="fr-FR" sz="1700" b="1" i="1" dirty="0" smtClean="0"/>
              <a:t>43</a:t>
            </a:r>
            <a:r>
              <a:rPr lang="fr-FR" sz="1700" i="1" dirty="0" smtClean="0"/>
              <a:t>, 12053. (Bob </a:t>
            </a:r>
            <a:r>
              <a:rPr lang="fr-FR" sz="1700" i="1" dirty="0" err="1" smtClean="0"/>
              <a:t>Frindt</a:t>
            </a:r>
            <a:r>
              <a:rPr lang="fr-FR" sz="1700" i="1" dirty="0" smtClean="0"/>
              <a:t> group, SFU)</a:t>
            </a:r>
            <a:endParaRPr lang="en-US" sz="1700" i="1" dirty="0" smtClean="0"/>
          </a:p>
        </p:txBody>
      </p:sp>
    </p:spTree>
    <p:extLst>
      <p:ext uri="{BB962C8B-B14F-4D97-AF65-F5344CB8AC3E}">
        <p14:creationId xmlns:p14="http://schemas.microsoft.com/office/powerpoint/2010/main" val="1475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fontScale="90000"/>
          </a:bodyPr>
          <a:lstStyle/>
          <a:p>
            <a:r>
              <a:rPr lang="en-US" sz="3600" dirty="0" smtClean="0"/>
              <a:t>Conducting polymer </a:t>
            </a:r>
            <a:r>
              <a:rPr lang="en-US" sz="3600" dirty="0" err="1" smtClean="0"/>
              <a:t>polyaniline</a:t>
            </a:r>
            <a:r>
              <a:rPr lang="en-US" sz="3600" dirty="0" smtClean="0"/>
              <a:t> (PANI)</a:t>
            </a:r>
            <a:endParaRPr lang="en-CA" sz="3600" dirty="0"/>
          </a:p>
        </p:txBody>
      </p:sp>
      <p:sp>
        <p:nvSpPr>
          <p:cNvPr id="2" name="Content Placeholder 1"/>
          <p:cNvSpPr>
            <a:spLocks noGrp="1"/>
          </p:cNvSpPr>
          <p:nvPr>
            <p:ph idx="1"/>
          </p:nvPr>
        </p:nvSpPr>
        <p:spPr>
          <a:xfrm>
            <a:off x="609600" y="1219200"/>
            <a:ext cx="7924800" cy="4724401"/>
          </a:xfrm>
        </p:spPr>
        <p:txBody>
          <a:bodyPr>
            <a:normAutofit/>
          </a:bodyPr>
          <a:lstStyle/>
          <a:p>
            <a:r>
              <a:rPr lang="en-US" sz="2400" dirty="0" smtClean="0"/>
              <a:t>Various forms. Doping of the </a:t>
            </a:r>
            <a:r>
              <a:rPr lang="en-US" sz="2400" dirty="0" err="1"/>
              <a:t>e</a:t>
            </a:r>
            <a:r>
              <a:rPr lang="en-US" sz="2400" dirty="0" err="1" smtClean="0"/>
              <a:t>meraldine</a:t>
            </a:r>
            <a:r>
              <a:rPr lang="en-US" sz="2400" dirty="0" smtClean="0"/>
              <a:t> salt form required to form mobile charged </a:t>
            </a:r>
            <a:r>
              <a:rPr lang="en-US" sz="2400" dirty="0" err="1" smtClean="0"/>
              <a:t>polarons</a:t>
            </a:r>
            <a:r>
              <a:rPr lang="en-US" sz="2400" dirty="0" smtClean="0"/>
              <a:t> and </a:t>
            </a:r>
            <a:r>
              <a:rPr lang="en-US" sz="2400" dirty="0" err="1" smtClean="0"/>
              <a:t>bipolarons</a:t>
            </a:r>
            <a:r>
              <a:rPr lang="en-US" sz="2400" dirty="0" smtClean="0"/>
              <a:t>.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endParaRPr lang="en-US" sz="2400" dirty="0" smtClean="0"/>
          </a:p>
          <a:p>
            <a:r>
              <a:rPr lang="en-US" sz="2400" dirty="0"/>
              <a:t>E</a:t>
            </a:r>
            <a:r>
              <a:rPr lang="en-US" sz="2400" dirty="0" smtClean="0"/>
              <a:t>lectrical conductivity </a:t>
            </a:r>
            <a:r>
              <a:rPr lang="el-GR" sz="2400" dirty="0" smtClean="0">
                <a:cs typeface="Arial"/>
              </a:rPr>
              <a:t>σ</a:t>
            </a:r>
            <a:r>
              <a:rPr lang="en-CA" sz="2400" dirty="0" smtClean="0">
                <a:cs typeface="Arial"/>
              </a:rPr>
              <a:t> </a:t>
            </a:r>
            <a:r>
              <a:rPr lang="en-US" sz="2400" dirty="0" smtClean="0"/>
              <a:t>~ 10</a:t>
            </a:r>
            <a:r>
              <a:rPr lang="en-US" sz="2400" baseline="30000" dirty="0" smtClean="0"/>
              <a:t>-1 </a:t>
            </a:r>
            <a:r>
              <a:rPr lang="en-US" sz="2400" dirty="0" smtClean="0"/>
              <a:t>to 10</a:t>
            </a:r>
            <a:r>
              <a:rPr lang="en-US" sz="2400" baseline="30000" dirty="0" smtClean="0"/>
              <a:t>3  </a:t>
            </a:r>
            <a:r>
              <a:rPr lang="en-US" sz="2400" dirty="0" smtClean="0"/>
              <a:t>S/cm</a:t>
            </a:r>
            <a:r>
              <a:rPr lang="en-US" sz="2400" baseline="30000" dirty="0" smtClean="0"/>
              <a:t>1</a:t>
            </a:r>
            <a:r>
              <a:rPr lang="en-US" sz="2400" dirty="0" smtClean="0"/>
              <a:t/>
            </a:r>
            <a:br>
              <a:rPr lang="en-US" sz="2400" dirty="0" smtClean="0"/>
            </a:br>
            <a:r>
              <a:rPr lang="en-US" sz="2400" dirty="0" smtClean="0"/>
              <a:t>(doping, disorder, chain length….)</a:t>
            </a:r>
            <a:br>
              <a:rPr lang="en-US" sz="2400" dirty="0" smtClean="0"/>
            </a:br>
            <a:r>
              <a:rPr lang="en-US" sz="2400" dirty="0" smtClean="0"/>
              <a:t/>
            </a:r>
            <a:br>
              <a:rPr lang="en-US" sz="2400" dirty="0" smtClean="0"/>
            </a:br>
            <a:r>
              <a:rPr lang="en-US" sz="1800" i="1" dirty="0" smtClean="0"/>
              <a:t>1. Kaiser, Advanced Materials 13 (2001) 927</a:t>
            </a:r>
            <a:endParaRPr lang="en-CA" sz="2400" dirty="0"/>
          </a:p>
        </p:txBody>
      </p:sp>
      <p:pic>
        <p:nvPicPr>
          <p:cNvPr id="5" name="Picture 4"/>
          <p:cNvPicPr/>
          <p:nvPr/>
        </p:nvPicPr>
        <p:blipFill rotWithShape="1">
          <a:blip r:embed="rId3">
            <a:extLst>
              <a:ext uri="{28A0092B-C50C-407E-A947-70E740481C1C}">
                <a14:useLocalDpi xmlns:a14="http://schemas.microsoft.com/office/drawing/2010/main" val="0"/>
              </a:ext>
            </a:extLst>
          </a:blip>
          <a:srcRect t="50000" b="20001"/>
          <a:stretch/>
        </p:blipFill>
        <p:spPr bwMode="auto">
          <a:xfrm>
            <a:off x="533400" y="2667000"/>
            <a:ext cx="8229600" cy="1295400"/>
          </a:xfrm>
          <a:prstGeom prst="rect">
            <a:avLst/>
          </a:prstGeom>
          <a:noFill/>
          <a:ln>
            <a:noFill/>
          </a:ln>
        </p:spPr>
      </p:pic>
    </p:spTree>
    <p:extLst>
      <p:ext uri="{BB962C8B-B14F-4D97-AF65-F5344CB8AC3E}">
        <p14:creationId xmlns:p14="http://schemas.microsoft.com/office/powerpoint/2010/main" val="3477448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US" sz="3600" dirty="0" smtClean="0"/>
              <a:t>MoS</a:t>
            </a:r>
            <a:r>
              <a:rPr lang="en-US" sz="3600" baseline="-25000" dirty="0" smtClean="0"/>
              <a:t>2</a:t>
            </a:r>
            <a:r>
              <a:rPr lang="en-US" sz="3600" dirty="0"/>
              <a:t>-</a:t>
            </a:r>
            <a:r>
              <a:rPr lang="en-US" sz="3600" dirty="0" smtClean="0"/>
              <a:t>PANI </a:t>
            </a:r>
            <a:r>
              <a:rPr lang="en-US" sz="3600" dirty="0" err="1" smtClean="0"/>
              <a:t>Nanocomposites</a:t>
            </a:r>
            <a:endParaRPr lang="en-CA" sz="3600" dirty="0"/>
          </a:p>
        </p:txBody>
      </p:sp>
      <p:sp>
        <p:nvSpPr>
          <p:cNvPr id="5" name="Content Placeholder 4"/>
          <p:cNvSpPr>
            <a:spLocks noGrp="1"/>
          </p:cNvSpPr>
          <p:nvPr>
            <p:ph idx="1"/>
          </p:nvPr>
        </p:nvSpPr>
        <p:spPr>
          <a:xfrm>
            <a:off x="609600" y="1143000"/>
            <a:ext cx="7924800" cy="4800601"/>
          </a:xfrm>
        </p:spPr>
        <p:txBody>
          <a:bodyPr>
            <a:normAutofit fontScale="92500" lnSpcReduction="10000"/>
          </a:bodyPr>
          <a:lstStyle/>
          <a:p>
            <a:pPr marL="0" indent="0">
              <a:buNone/>
            </a:pPr>
            <a:r>
              <a:rPr lang="en-CA" sz="2400" dirty="0" smtClean="0"/>
              <a:t>Worldwide research activity on related materials and applications, e.g.:</a:t>
            </a:r>
          </a:p>
          <a:p>
            <a:r>
              <a:rPr lang="en-CA" sz="2400" dirty="0" err="1" smtClean="0"/>
              <a:t>Supercapacitors</a:t>
            </a:r>
            <a:r>
              <a:rPr lang="en-CA" sz="2400" dirty="0" smtClean="0"/>
              <a:t> (specific capacitance 400 - 600 F/g)</a:t>
            </a:r>
            <a:r>
              <a:rPr lang="en-CA" sz="2400" baseline="30000" dirty="0" smtClean="0"/>
              <a:t>1 </a:t>
            </a:r>
          </a:p>
          <a:p>
            <a:r>
              <a:rPr lang="en-CA" sz="2400" dirty="0" smtClean="0"/>
              <a:t>Li ion batteries</a:t>
            </a:r>
          </a:p>
          <a:p>
            <a:r>
              <a:rPr lang="en-CA" sz="2400" dirty="0" smtClean="0"/>
              <a:t>Electrochemical sensors…</a:t>
            </a:r>
          </a:p>
          <a:p>
            <a:endParaRPr lang="en-CA" sz="2400" dirty="0" smtClean="0"/>
          </a:p>
          <a:p>
            <a:pPr marL="0" indent="0">
              <a:buNone/>
            </a:pPr>
            <a:r>
              <a:rPr lang="en-CA" sz="2400" dirty="0" smtClean="0"/>
              <a:t>Most literature on </a:t>
            </a:r>
            <a:r>
              <a:rPr lang="en-CA" sz="2400" dirty="0"/>
              <a:t>layered </a:t>
            </a:r>
            <a:r>
              <a:rPr lang="en-CA" sz="2400" dirty="0" smtClean="0"/>
              <a:t>NCs, 1T-MoS</a:t>
            </a:r>
            <a:r>
              <a:rPr lang="en-CA" sz="2400" baseline="-25000" dirty="0" smtClean="0"/>
              <a:t>2 </a:t>
            </a:r>
            <a:r>
              <a:rPr lang="en-CA" sz="2400" dirty="0"/>
              <a:t>-</a:t>
            </a:r>
            <a:r>
              <a:rPr lang="en-CA" sz="2400" dirty="0" smtClean="0"/>
              <a:t>PANI, large MoS</a:t>
            </a:r>
            <a:r>
              <a:rPr lang="en-CA" sz="2400" baseline="-25000" dirty="0" smtClean="0"/>
              <a:t>2</a:t>
            </a:r>
            <a:r>
              <a:rPr lang="en-CA" sz="2400" dirty="0"/>
              <a:t>:</a:t>
            </a:r>
            <a:r>
              <a:rPr lang="en-CA" sz="2400" dirty="0" smtClean="0"/>
              <a:t>PANI ratios, and few-layer 2H-MoS</a:t>
            </a:r>
            <a:r>
              <a:rPr lang="en-CA" sz="2400" baseline="-25000" dirty="0" smtClean="0"/>
              <a:t>2</a:t>
            </a:r>
            <a:r>
              <a:rPr lang="en-CA" sz="2400" dirty="0"/>
              <a:t>-</a:t>
            </a:r>
            <a:r>
              <a:rPr lang="en-CA" sz="2400" dirty="0" smtClean="0"/>
              <a:t>PANI </a:t>
            </a:r>
          </a:p>
          <a:p>
            <a:pPr marL="0" indent="0">
              <a:buNone/>
            </a:pPr>
            <a:endParaRPr lang="en-CA" sz="2400" baseline="-25000" dirty="0"/>
          </a:p>
          <a:p>
            <a:pPr marL="0" indent="0">
              <a:buNone/>
            </a:pPr>
            <a:r>
              <a:rPr lang="en-CA" sz="2400" b="1" dirty="0" smtClean="0">
                <a:solidFill>
                  <a:srgbClr val="FF0000"/>
                </a:solidFill>
              </a:rPr>
              <a:t>This work – Exfoliated single-layer 2H-MoS</a:t>
            </a:r>
            <a:r>
              <a:rPr lang="en-CA" sz="2400" b="1" baseline="-25000" dirty="0" smtClean="0">
                <a:solidFill>
                  <a:srgbClr val="FF0000"/>
                </a:solidFill>
              </a:rPr>
              <a:t>2</a:t>
            </a:r>
            <a:r>
              <a:rPr lang="en-CA" sz="2400" b="1" dirty="0">
                <a:solidFill>
                  <a:srgbClr val="FF0000"/>
                </a:solidFill>
              </a:rPr>
              <a:t>-</a:t>
            </a:r>
            <a:r>
              <a:rPr lang="en-CA" sz="2400" b="1" dirty="0" smtClean="0">
                <a:solidFill>
                  <a:srgbClr val="FF0000"/>
                </a:solidFill>
              </a:rPr>
              <a:t>PANI NC</a:t>
            </a:r>
            <a:r>
              <a:rPr lang="en-CA" sz="2400" b="1" baseline="-25000" dirty="0" smtClean="0">
                <a:solidFill>
                  <a:srgbClr val="FF0000"/>
                </a:solidFill>
              </a:rPr>
              <a:t> </a:t>
            </a:r>
            <a:r>
              <a:rPr lang="en-CA" sz="2400" b="1" dirty="0" smtClean="0">
                <a:solidFill>
                  <a:srgbClr val="FF0000"/>
                </a:solidFill>
              </a:rPr>
              <a:t>, small MoS</a:t>
            </a:r>
            <a:r>
              <a:rPr lang="en-CA" sz="2400" b="1" baseline="-25000" dirty="0" smtClean="0">
                <a:solidFill>
                  <a:srgbClr val="FF0000"/>
                </a:solidFill>
              </a:rPr>
              <a:t>2</a:t>
            </a:r>
            <a:r>
              <a:rPr lang="en-CA" sz="2400" b="1" dirty="0" smtClean="0">
                <a:solidFill>
                  <a:srgbClr val="FF0000"/>
                </a:solidFill>
              </a:rPr>
              <a:t>:PANI ratios</a:t>
            </a:r>
            <a:endParaRPr lang="en-CA" sz="2400" b="1" dirty="0">
              <a:solidFill>
                <a:srgbClr val="FF0000"/>
              </a:solidFill>
            </a:endParaRPr>
          </a:p>
          <a:p>
            <a:endParaRPr lang="en-CA" sz="2400" dirty="0" smtClean="0"/>
          </a:p>
          <a:p>
            <a:pPr>
              <a:buFont typeface="+mj-lt"/>
              <a:buAutoNum type="arabicPeriod"/>
            </a:pPr>
            <a:r>
              <a:rPr lang="en-CA" sz="1600" i="1" dirty="0" smtClean="0"/>
              <a:t>Ansari et al, J Colloid and Interface Science 504 (2017) 276;   </a:t>
            </a:r>
            <a:r>
              <a:rPr lang="en-CA" sz="1600" i="1" dirty="0" err="1" smtClean="0"/>
              <a:t>Gopalakrishnan</a:t>
            </a:r>
            <a:r>
              <a:rPr lang="en-CA" sz="1600" i="1" dirty="0" smtClean="0"/>
              <a:t> et al, </a:t>
            </a:r>
            <a:r>
              <a:rPr lang="en-CA" sz="1600" i="1" dirty="0" err="1" smtClean="0"/>
              <a:t>Nano</a:t>
            </a:r>
            <a:r>
              <a:rPr lang="en-CA" sz="1600" i="1" dirty="0" smtClean="0"/>
              <a:t> Energy 12 (2015) 52;   Zhao et al, Chemical Engineering Journal 330 (2017) 462</a:t>
            </a:r>
          </a:p>
        </p:txBody>
      </p:sp>
    </p:spTree>
    <p:extLst>
      <p:ext uri="{BB962C8B-B14F-4D97-AF65-F5344CB8AC3E}">
        <p14:creationId xmlns:p14="http://schemas.microsoft.com/office/powerpoint/2010/main" val="344581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792162"/>
          </a:xfrm>
        </p:spPr>
        <p:txBody>
          <a:bodyPr>
            <a:normAutofit/>
          </a:bodyPr>
          <a:lstStyle/>
          <a:p>
            <a:r>
              <a:rPr lang="en-US" sz="3600" dirty="0" smtClean="0"/>
              <a:t>Synthesis</a:t>
            </a:r>
            <a:endParaRPr lang="en-CA" sz="3600" dirty="0"/>
          </a:p>
        </p:txBody>
      </p:sp>
      <p:sp>
        <p:nvSpPr>
          <p:cNvPr id="5" name="Content Placeholder 4"/>
          <p:cNvSpPr>
            <a:spLocks noGrp="1"/>
          </p:cNvSpPr>
          <p:nvPr>
            <p:ph idx="1"/>
          </p:nvPr>
        </p:nvSpPr>
        <p:spPr>
          <a:xfrm>
            <a:off x="609600" y="1219200"/>
            <a:ext cx="7924800" cy="4724401"/>
          </a:xfrm>
        </p:spPr>
        <p:txBody>
          <a:bodyPr>
            <a:normAutofit/>
          </a:bodyPr>
          <a:lstStyle/>
          <a:p>
            <a:r>
              <a:rPr lang="en-CA" sz="2400" dirty="0" smtClean="0"/>
              <a:t>2H-type exfoliated MoS</a:t>
            </a:r>
            <a:r>
              <a:rPr lang="en-CA" sz="2400" baseline="-25000" dirty="0" smtClean="0"/>
              <a:t>2</a:t>
            </a:r>
            <a:r>
              <a:rPr lang="en-CA" sz="2400" dirty="0" smtClean="0"/>
              <a:t> was prepared directly by combining molybdic </a:t>
            </a:r>
            <a:r>
              <a:rPr lang="en-CA" sz="2400" dirty="0"/>
              <a:t>acid </a:t>
            </a:r>
            <a:r>
              <a:rPr lang="en-CA" sz="2400" dirty="0" smtClean="0"/>
              <a:t>with an excess of </a:t>
            </a:r>
            <a:r>
              <a:rPr lang="en-CA" sz="2400" dirty="0" err="1" smtClean="0"/>
              <a:t>thiourea</a:t>
            </a:r>
            <a:r>
              <a:rPr lang="en-CA" sz="2400" dirty="0"/>
              <a:t>. </a:t>
            </a:r>
            <a:r>
              <a:rPr lang="en-CA" sz="2400" dirty="0" smtClean="0"/>
              <a:t>Mixture heated </a:t>
            </a:r>
            <a:r>
              <a:rPr lang="en-CA" sz="2400" dirty="0"/>
              <a:t>at </a:t>
            </a:r>
            <a:r>
              <a:rPr lang="en-CA" sz="2400" dirty="0" smtClean="0"/>
              <a:t>500</a:t>
            </a:r>
            <a:r>
              <a:rPr lang="en-CA" sz="2400" dirty="0"/>
              <a:t>˚C for 3 hours under nitrogen atmosphere. </a:t>
            </a:r>
            <a:endParaRPr lang="en-CA" sz="2400" dirty="0" smtClean="0"/>
          </a:p>
          <a:p>
            <a:r>
              <a:rPr lang="en-CA" sz="2400" dirty="0" err="1" smtClean="0"/>
              <a:t>Nanocomposites</a:t>
            </a:r>
            <a:r>
              <a:rPr lang="en-CA" sz="2400" dirty="0" smtClean="0"/>
              <a:t> synthesized using </a:t>
            </a:r>
            <a:r>
              <a:rPr lang="en-CA" sz="2400" i="1" dirty="0" smtClean="0"/>
              <a:t>in-situ</a:t>
            </a:r>
            <a:r>
              <a:rPr lang="en-CA" sz="2400" dirty="0" smtClean="0"/>
              <a:t> polymerization of the aniline monomer in the presence of exfoliated MoS</a:t>
            </a:r>
            <a:r>
              <a:rPr lang="en-CA" sz="2400" baseline="-25000" dirty="0" smtClean="0"/>
              <a:t>2</a:t>
            </a:r>
            <a:r>
              <a:rPr lang="en-CA" sz="2400" dirty="0" smtClean="0"/>
              <a:t>. (MoS</a:t>
            </a:r>
            <a:r>
              <a:rPr lang="en-CA" sz="2400" baseline="-25000" dirty="0" smtClean="0"/>
              <a:t>2</a:t>
            </a:r>
            <a:r>
              <a:rPr lang="en-CA" sz="2400" dirty="0" smtClean="0"/>
              <a:t> added to a mixture of aniline and 1M </a:t>
            </a:r>
            <a:r>
              <a:rPr lang="en-CA" sz="2400" dirty="0" err="1" smtClean="0"/>
              <a:t>HCl</a:t>
            </a:r>
            <a:r>
              <a:rPr lang="en-CA" sz="2400" dirty="0"/>
              <a:t> </a:t>
            </a:r>
            <a:r>
              <a:rPr lang="en-CA" sz="2400" dirty="0" smtClean="0"/>
              <a:t>at 0</a:t>
            </a:r>
            <a:r>
              <a:rPr lang="en-CA" sz="2400" baseline="30000" dirty="0" smtClean="0"/>
              <a:t>o </a:t>
            </a:r>
            <a:r>
              <a:rPr lang="en-CA" sz="2400" dirty="0" smtClean="0"/>
              <a:t>C, followed by addition of ammonium </a:t>
            </a:r>
            <a:r>
              <a:rPr lang="en-CA" sz="2400" dirty="0" err="1" smtClean="0"/>
              <a:t>persulfate</a:t>
            </a:r>
            <a:r>
              <a:rPr lang="en-CA" sz="2400" dirty="0" smtClean="0"/>
              <a:t>, vacuum filtration and isolation of the product.)</a:t>
            </a:r>
          </a:p>
          <a:p>
            <a:r>
              <a:rPr lang="en-CA" sz="2400" dirty="0" smtClean="0"/>
              <a:t>NCs containing 1% to 50% MoS</a:t>
            </a:r>
            <a:r>
              <a:rPr lang="en-CA" sz="2400" baseline="-25000" dirty="0" smtClean="0"/>
              <a:t>2 </a:t>
            </a:r>
            <a:r>
              <a:rPr lang="en-CA" sz="2400" dirty="0" smtClean="0"/>
              <a:t>by weight of PANI</a:t>
            </a:r>
          </a:p>
          <a:p>
            <a:r>
              <a:rPr lang="en-CA" sz="2400" dirty="0" smtClean="0"/>
              <a:t>Two syntheses (“trials”) of each</a:t>
            </a:r>
            <a:endParaRPr lang="en-CA" sz="2400" dirty="0"/>
          </a:p>
          <a:p>
            <a:endParaRPr lang="en-CA"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7924800" cy="639762"/>
          </a:xfrm>
        </p:spPr>
        <p:txBody>
          <a:bodyPr>
            <a:normAutofit fontScale="90000"/>
          </a:bodyPr>
          <a:lstStyle/>
          <a:p>
            <a:r>
              <a:rPr lang="en-CA" sz="3600" dirty="0" smtClean="0"/>
              <a:t>Powder XRD of MoS</a:t>
            </a:r>
            <a:r>
              <a:rPr lang="en-CA" sz="3600" baseline="-25000" dirty="0" smtClean="0"/>
              <a:t>2</a:t>
            </a:r>
            <a:endParaRPr lang="en-CA" sz="3600" dirty="0"/>
          </a:p>
        </p:txBody>
      </p:sp>
      <p:sp>
        <p:nvSpPr>
          <p:cNvPr id="2" name="TextBox 1"/>
          <p:cNvSpPr txBox="1"/>
          <p:nvPr/>
        </p:nvSpPr>
        <p:spPr>
          <a:xfrm>
            <a:off x="1447800" y="2045732"/>
            <a:ext cx="1000595" cy="369332"/>
          </a:xfrm>
          <a:prstGeom prst="rect">
            <a:avLst/>
          </a:prstGeom>
          <a:noFill/>
        </p:spPr>
        <p:txBody>
          <a:bodyPr wrap="none" rtlCol="0">
            <a:spAutoFit/>
          </a:bodyPr>
          <a:lstStyle/>
          <a:p>
            <a:r>
              <a:rPr lang="en-CA" dirty="0" smtClean="0"/>
              <a:t>Bulk 2H</a:t>
            </a:r>
            <a:endParaRPr lang="en-CA" dirty="0"/>
          </a:p>
        </p:txBody>
      </p:sp>
      <p:sp>
        <p:nvSpPr>
          <p:cNvPr id="3" name="TextBox 2"/>
          <p:cNvSpPr txBox="1"/>
          <p:nvPr/>
        </p:nvSpPr>
        <p:spPr>
          <a:xfrm>
            <a:off x="1478280" y="4393168"/>
            <a:ext cx="1192955" cy="369332"/>
          </a:xfrm>
          <a:prstGeom prst="rect">
            <a:avLst/>
          </a:prstGeom>
          <a:noFill/>
        </p:spPr>
        <p:txBody>
          <a:bodyPr wrap="none" rtlCol="0">
            <a:spAutoFit/>
          </a:bodyPr>
          <a:lstStyle/>
          <a:p>
            <a:r>
              <a:rPr lang="en-CA" dirty="0" smtClean="0"/>
              <a:t>Exfoliated</a:t>
            </a:r>
            <a:endParaRPr lang="en-CA" dirty="0"/>
          </a:p>
        </p:txBody>
      </p:sp>
      <p:sp>
        <p:nvSpPr>
          <p:cNvPr id="7" name="TextBox 6"/>
          <p:cNvSpPr txBox="1"/>
          <p:nvPr/>
        </p:nvSpPr>
        <p:spPr>
          <a:xfrm>
            <a:off x="3657600" y="3777734"/>
            <a:ext cx="609600" cy="369332"/>
          </a:xfrm>
          <a:prstGeom prst="rect">
            <a:avLst/>
          </a:prstGeom>
          <a:noFill/>
        </p:spPr>
        <p:txBody>
          <a:bodyPr wrap="square" rtlCol="0">
            <a:spAutoFit/>
          </a:bodyPr>
          <a:lstStyle/>
          <a:p>
            <a:r>
              <a:rPr lang="en-CA" dirty="0" smtClean="0"/>
              <a:t>MP</a:t>
            </a:r>
            <a:endParaRPr lang="en-CA" dirty="0"/>
          </a:p>
        </p:txBody>
      </p:sp>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914399" y="2514599"/>
            <a:ext cx="7010401" cy="3722489"/>
          </a:xfrm>
          <a:prstGeom prst="rect">
            <a:avLst/>
          </a:prstGeom>
          <a:noFill/>
          <a:ln>
            <a:noFill/>
          </a:ln>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011198"/>
            <a:ext cx="7239000"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ular Callout 5"/>
          <p:cNvSpPr/>
          <p:nvPr/>
        </p:nvSpPr>
        <p:spPr>
          <a:xfrm>
            <a:off x="2937050" y="4082055"/>
            <a:ext cx="1330150" cy="483632"/>
          </a:xfrm>
          <a:prstGeom prst="wedgeRectCallout">
            <a:avLst>
              <a:gd name="adj1" fmla="val 12831"/>
              <a:gd name="adj2" fmla="val 120675"/>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err="1" smtClean="0">
                <a:solidFill>
                  <a:srgbClr val="FF0000"/>
                </a:solidFill>
              </a:rPr>
              <a:t>Exf</a:t>
            </a:r>
            <a:r>
              <a:rPr lang="en-CA" dirty="0" smtClean="0">
                <a:solidFill>
                  <a:srgbClr val="FF0000"/>
                </a:solidFill>
              </a:rPr>
              <a:t> MoS</a:t>
            </a:r>
            <a:r>
              <a:rPr lang="en-CA" baseline="-25000" dirty="0" smtClean="0">
                <a:solidFill>
                  <a:srgbClr val="FF0000"/>
                </a:solidFill>
              </a:rPr>
              <a:t>2</a:t>
            </a:r>
            <a:endParaRPr lang="en-CA" dirty="0">
              <a:solidFill>
                <a:srgbClr val="FF0000"/>
              </a:solidFill>
            </a:endParaRPr>
          </a:p>
        </p:txBody>
      </p:sp>
      <p:sp>
        <p:nvSpPr>
          <p:cNvPr id="8" name="TextBox 7"/>
          <p:cNvSpPr txBox="1"/>
          <p:nvPr/>
        </p:nvSpPr>
        <p:spPr>
          <a:xfrm>
            <a:off x="4381500" y="1752600"/>
            <a:ext cx="1622560" cy="369332"/>
          </a:xfrm>
          <a:prstGeom prst="rect">
            <a:avLst/>
          </a:prstGeom>
          <a:noFill/>
        </p:spPr>
        <p:txBody>
          <a:bodyPr wrap="none" rtlCol="0">
            <a:spAutoFit/>
          </a:bodyPr>
          <a:lstStyle/>
          <a:p>
            <a:r>
              <a:rPr lang="en-CA" dirty="0" smtClean="0"/>
              <a:t>Bulk 2H-MoS</a:t>
            </a:r>
            <a:r>
              <a:rPr lang="en-CA" baseline="-25000" dirty="0" smtClean="0"/>
              <a:t>2</a:t>
            </a:r>
            <a:endParaRPr lang="en-CA" dirty="0"/>
          </a:p>
        </p:txBody>
      </p:sp>
    </p:spTree>
    <p:extLst>
      <p:ext uri="{BB962C8B-B14F-4D97-AF65-F5344CB8AC3E}">
        <p14:creationId xmlns:p14="http://schemas.microsoft.com/office/powerpoint/2010/main" val="753771478"/>
      </p:ext>
    </p:extLst>
  </p:cSld>
  <p:clrMapOvr>
    <a:masterClrMapping/>
  </p:clrMapOvr>
</p:sld>
</file>

<file path=ppt/theme/theme1.xml><?xml version="1.0" encoding="utf-8"?>
<a:theme xmlns:a="http://schemas.openxmlformats.org/drawingml/2006/main" name="UPEI Presentation_banner theme">
  <a:themeElements>
    <a:clrScheme name="UPEI Theme Colours">
      <a:dk1>
        <a:sysClr val="windowText" lastClr="000000"/>
      </a:dk1>
      <a:lt1>
        <a:sysClr val="window" lastClr="FFFFFF"/>
      </a:lt1>
      <a:dk2>
        <a:srgbClr val="2D2F2B"/>
      </a:dk2>
      <a:lt2>
        <a:srgbClr val="DEDED7"/>
      </a:lt2>
      <a:accent1>
        <a:srgbClr val="621714"/>
      </a:accent1>
      <a:accent2>
        <a:srgbClr val="426A1F"/>
      </a:accent2>
      <a:accent3>
        <a:srgbClr val="8E887C"/>
      </a:accent3>
      <a:accent4>
        <a:srgbClr val="834736"/>
      </a:accent4>
      <a:accent5>
        <a:srgbClr val="5A1705"/>
      </a:accent5>
      <a:accent6>
        <a:srgbClr val="A0A16A"/>
      </a:accent6>
      <a:hlink>
        <a:srgbClr val="EC9939"/>
      </a:hlink>
      <a:folHlink>
        <a:srgbClr val="7F95A4"/>
      </a:folHlink>
    </a:clrScheme>
    <a:fontScheme name="Venture">
      <a:majorFont>
        <a:latin typeface="Calisto MT"/>
        <a:ea typeface=""/>
        <a:cs typeface=""/>
        <a:font script="Jpan" typeface="ＭＳ Ｐ明朝"/>
      </a:majorFont>
      <a:minorFont>
        <a:latin typeface="Calisto MT"/>
        <a:ea typeface=""/>
        <a:cs typeface=""/>
        <a:font script="Jpan" typeface="ＭＳ Ｐ明朝"/>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UPEI Presentation_banner theme</Template>
  <TotalTime>2668</TotalTime>
  <Words>1106</Words>
  <Application>Microsoft Office PowerPoint</Application>
  <PresentationFormat>On-screen Show (4:3)</PresentationFormat>
  <Paragraphs>151</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UPEI Presentation_banner theme</vt:lpstr>
      <vt:lpstr>Equation</vt:lpstr>
      <vt:lpstr>Structure and Properties of Exfoliated MoS2-Polyaniline Nanocomposites</vt:lpstr>
      <vt:lpstr>Nanocomposites</vt:lpstr>
      <vt:lpstr>2H-MoS2                               1T-MoS2 </vt:lpstr>
      <vt:lpstr> </vt:lpstr>
      <vt:lpstr>“Graphene-analogous” single-layer MoS2</vt:lpstr>
      <vt:lpstr>Conducting polymer polyaniline (PANI)</vt:lpstr>
      <vt:lpstr>MoS2-PANI Nanocomposites</vt:lpstr>
      <vt:lpstr>Synthesis</vt:lpstr>
      <vt:lpstr>Powder XRD of MoS2</vt:lpstr>
      <vt:lpstr>SEM </vt:lpstr>
      <vt:lpstr>TEM </vt:lpstr>
      <vt:lpstr>Room – Temperature Conductivity</vt:lpstr>
      <vt:lpstr>Variable-Temperature Conductivity</vt:lpstr>
      <vt:lpstr>Fits to Heterogeneous Conduction Model</vt:lpstr>
      <vt:lpstr>Seebeck coefficient</vt:lpstr>
      <vt:lpstr>Discussion</vt:lpstr>
      <vt:lpstr>Future work</vt:lpstr>
    </vt:vector>
  </TitlesOfParts>
  <Company>University or PEI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 and Properties of Exfoliated MoS2-Polyaniline Nanocomposites</dc:title>
  <dc:creator>Douglas C. Dahn</dc:creator>
  <cp:lastModifiedBy>Default</cp:lastModifiedBy>
  <cp:revision>184</cp:revision>
  <dcterms:created xsi:type="dcterms:W3CDTF">2016-05-27T16:08:43Z</dcterms:created>
  <dcterms:modified xsi:type="dcterms:W3CDTF">2018-06-10T12:33:45Z</dcterms:modified>
</cp:coreProperties>
</file>