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</p:sldMasterIdLst>
  <p:notesMasterIdLst>
    <p:notesMasterId r:id="rId19"/>
  </p:notesMasterIdLst>
  <p:sldIdLst>
    <p:sldId id="256" r:id="rId2"/>
    <p:sldId id="279" r:id="rId3"/>
    <p:sldId id="280" r:id="rId4"/>
    <p:sldId id="281" r:id="rId5"/>
    <p:sldId id="278" r:id="rId6"/>
    <p:sldId id="273" r:id="rId7"/>
    <p:sldId id="258" r:id="rId8"/>
    <p:sldId id="274" r:id="rId9"/>
    <p:sldId id="271" r:id="rId10"/>
    <p:sldId id="265" r:id="rId11"/>
    <p:sldId id="272" r:id="rId12"/>
    <p:sldId id="269" r:id="rId13"/>
    <p:sldId id="283" r:id="rId14"/>
    <p:sldId id="282" r:id="rId15"/>
    <p:sldId id="267" r:id="rId16"/>
    <p:sldId id="266" r:id="rId17"/>
    <p:sldId id="264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EDD7"/>
    <a:srgbClr val="E0FFE6"/>
    <a:srgbClr val="E5DBE1"/>
    <a:srgbClr val="CECECE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59" d="100"/>
          <a:sy n="159" d="100"/>
        </p:scale>
        <p:origin x="28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92563-408E-734E-A898-7BF73A893323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F360B-0680-F847-9C3C-89A185E749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natrual</a:t>
            </a:r>
            <a:r>
              <a:rPr lang="en-US" dirty="0"/>
              <a:t> embryonic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grab scatter</a:t>
            </a:r>
            <a:r>
              <a:rPr lang="en-US" baseline="0" dirty="0"/>
              <a:t> plot, higher correlation than we expect for neutral or emergent. so we try adding in populations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increasing populations, how many do we need to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increasing populations, how many do we need to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put barcodes in here.</a:t>
            </a:r>
            <a:r>
              <a:rPr lang="en-US" baseline="0" dirty="0"/>
              <a:t> log </a:t>
            </a:r>
            <a:r>
              <a:rPr lang="en-US" baseline="0" dirty="0" err="1"/>
              <a:t>y</a:t>
            </a:r>
            <a:r>
              <a:rPr lang="en-US" baseline="0" dirty="0"/>
              <a:t> axis, just one flask</a:t>
            </a:r>
          </a:p>
          <a:p>
            <a:r>
              <a:rPr lang="en-US" baseline="0" dirty="0"/>
              <a:t>could be multiple things, resolve using lineage </a:t>
            </a:r>
            <a:r>
              <a:rPr lang="en-US" baseline="0" dirty="0" err="1"/>
              <a:t>traking</a:t>
            </a:r>
            <a:endParaRPr lang="en-US" baseline="0" dirty="0"/>
          </a:p>
          <a:p>
            <a:r>
              <a:rPr lang="en-US" baseline="0" dirty="0"/>
              <a:t>neutral systems give you a signature of clone sizes.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experimental </a:t>
            </a:r>
            <a:r>
              <a:rPr lang="en-US" dirty="0" err="1"/>
              <a:t>resutls</a:t>
            </a:r>
            <a:r>
              <a:rPr lang="en-US" dirty="0"/>
              <a:t> of lineage tracking. </a:t>
            </a:r>
            <a:r>
              <a:rPr lang="en-US" baseline="0" dirty="0"/>
              <a:t>cannot address </a:t>
            </a:r>
            <a:r>
              <a:rPr lang="en-US" baseline="0" dirty="0" err="1"/>
              <a:t>equipotency</a:t>
            </a:r>
            <a:r>
              <a:rPr lang="en-US" baseline="0" dirty="0"/>
              <a:t> theory with this alone.</a:t>
            </a:r>
          </a:p>
          <a:p>
            <a:endParaRPr lang="en-US" baseline="0" dirty="0"/>
          </a:p>
          <a:p>
            <a:r>
              <a:rPr lang="en-US" baseline="0" dirty="0"/>
              <a:t>care about </a:t>
            </a:r>
            <a:r>
              <a:rPr lang="en-US" b="1" baseline="0" dirty="0"/>
              <a:t>relative</a:t>
            </a:r>
            <a:r>
              <a:rPr lang="en-US" baseline="0" dirty="0"/>
              <a:t> dynamics, not mean </a:t>
            </a:r>
            <a:r>
              <a:rPr lang="en-US" baseline="0" dirty="0" err="1"/>
              <a:t>dynmaics</a:t>
            </a:r>
            <a:r>
              <a:rPr lang="en-US" baseline="0" dirty="0"/>
              <a:t> (also depends on protocol)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 what does a neutral model look like in this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things up doesn’t really help 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clearly not ideal.</a:t>
            </a:r>
          </a:p>
          <a:p>
            <a:endParaRPr lang="en-US" dirty="0"/>
          </a:p>
          <a:p>
            <a:r>
              <a:rPr lang="en-US" dirty="0"/>
              <a:t>Inset -&gt; show non-normalized</a:t>
            </a:r>
            <a:r>
              <a:rPr lang="en-US" baseline="0" dirty="0"/>
              <a:t> 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 the same thing again but split at day zero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F360B-0680-F847-9C3C-89A185E749B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2857502"/>
            <a:ext cx="3733819" cy="6831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3" y="2922758"/>
            <a:ext cx="3733801" cy="144018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3" y="3086375"/>
            <a:ext cx="3733801" cy="6858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3123302"/>
            <a:ext cx="1965960" cy="13716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3149679"/>
            <a:ext cx="1965960" cy="6858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2971800"/>
            <a:ext cx="3063240" cy="205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3045737"/>
            <a:ext cx="160020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2737246"/>
            <a:ext cx="9144000" cy="183128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3" y="2756646"/>
            <a:ext cx="9144001" cy="10550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2732318"/>
            <a:ext cx="2729950" cy="1863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1"/>
            <a:ext cx="9144000" cy="2776275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801417"/>
            <a:ext cx="8458200" cy="1102519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924953"/>
            <a:ext cx="4953000" cy="131445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3154680"/>
            <a:ext cx="960120" cy="342900"/>
          </a:xfrm>
        </p:spPr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3153966"/>
            <a:ext cx="1295400" cy="3429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852"/>
            <a:ext cx="747712" cy="27432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857250"/>
            <a:ext cx="1905000" cy="4114800"/>
          </a:xfrm>
        </p:spPr>
        <p:txBody>
          <a:bodyPr vert="eaVert"/>
          <a:lstStyle/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72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57250"/>
            <a:ext cx="8382000" cy="802386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83728"/>
            <a:ext cx="4041648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1683728"/>
            <a:ext cx="4041775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031389"/>
            <a:ext cx="4041648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031389"/>
            <a:ext cx="4041775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2386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459486"/>
            <a:ext cx="957264" cy="342900"/>
          </a:xfrm>
        </p:spPr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459486"/>
            <a:ext cx="1325880" cy="3429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1704"/>
            <a:ext cx="762000" cy="274320"/>
          </a:xfrm>
        </p:spPr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826478"/>
            <a:ext cx="3383280" cy="658368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CA"/>
              <a:t>Click to edit Master text styles</a:t>
            </a:r>
          </a:p>
          <a:p>
            <a:pPr lvl="1" eaLnBrk="1" latinLnBrk="0" hangingPunct="1"/>
            <a:r>
              <a:rPr lang="en-CA"/>
              <a:t>Second level</a:t>
            </a:r>
          </a:p>
          <a:p>
            <a:pPr lvl="2" eaLnBrk="1" latinLnBrk="0" hangingPunct="1"/>
            <a:r>
              <a:rPr lang="en-CA"/>
              <a:t>Third level</a:t>
            </a:r>
          </a:p>
          <a:p>
            <a:pPr lvl="3" eaLnBrk="1" latinLnBrk="0" hangingPunct="1"/>
            <a:r>
              <a:rPr lang="en-CA"/>
              <a:t>Fourth level</a:t>
            </a:r>
          </a:p>
          <a:p>
            <a:pPr lvl="4" eaLnBrk="1" latinLnBrk="0" hangingPunct="1"/>
            <a:r>
              <a:rPr lang="en-CA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7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2455732"/>
            <a:ext cx="2590800" cy="1887367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275115"/>
            <a:ext cx="9144000" cy="6330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1"/>
            <a:ext cx="9144000" cy="23299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3" y="231208"/>
            <a:ext cx="9144001" cy="6858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5" y="270186"/>
            <a:ext cx="3733819" cy="6831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3" y="330085"/>
            <a:ext cx="3733801" cy="13502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373128"/>
            <a:ext cx="3063240" cy="205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441707"/>
            <a:ext cx="160020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1501"/>
            <a:ext cx="57626" cy="466344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1501"/>
            <a:ext cx="27432" cy="466344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1501"/>
            <a:ext cx="9144" cy="466344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1501"/>
            <a:ext cx="27432" cy="466344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285"/>
            <a:ext cx="54864" cy="438912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285"/>
            <a:ext cx="9144" cy="438912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01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87068"/>
            <a:ext cx="8229600" cy="3243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/>
              <a:t>Click to edit Master text styles</a:t>
            </a:r>
          </a:p>
          <a:p>
            <a:pPr lvl="1" eaLnBrk="1" latinLnBrk="0" hangingPunct="1"/>
            <a:r>
              <a:rPr kumimoji="0" lang="en-CA"/>
              <a:t>Second level</a:t>
            </a:r>
          </a:p>
          <a:p>
            <a:pPr lvl="2" eaLnBrk="1" latinLnBrk="0" hangingPunct="1"/>
            <a:r>
              <a:rPr kumimoji="0" lang="en-CA"/>
              <a:t>Third level</a:t>
            </a:r>
          </a:p>
          <a:p>
            <a:pPr lvl="3" eaLnBrk="1" latinLnBrk="0" hangingPunct="1"/>
            <a:r>
              <a:rPr kumimoji="0" lang="en-CA"/>
              <a:t>Fourth level</a:t>
            </a:r>
          </a:p>
          <a:p>
            <a:pPr lvl="4" eaLnBrk="1" latinLnBrk="0" hangingPunct="1"/>
            <a:r>
              <a:rPr kumimoji="0" lang="en-CA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459486"/>
            <a:ext cx="957264" cy="3429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A333D3E-7010-CE49-96AB-B9FE87D28E89}" type="datetimeFigureOut">
              <a:rPr lang="en-US" smtClean="0"/>
              <a:pPr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459486"/>
            <a:ext cx="1325880" cy="3429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1704"/>
            <a:ext cx="762000" cy="27432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03CE70C-1CC8-384E-8586-4DE1CB5FA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d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d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d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9.pd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pd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d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df"/><Relationship Id="rId7" Type="http://schemas.openxmlformats.org/officeDocument/2006/relationships/image" Target="../media/image11.pd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9.pd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d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d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8.pd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d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135"/>
            <a:ext cx="84582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Competition During Reprogramming Gives Rise to Deterministically Elite Clones.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Sophie </a:t>
            </a:r>
            <a:r>
              <a:rPr lang="en-US" dirty="0" err="1"/>
              <a:t>McGibbon</a:t>
            </a:r>
            <a:r>
              <a:rPr lang="en-US" dirty="0"/>
              <a:t>-Gardner</a:t>
            </a:r>
          </a:p>
          <a:p>
            <a:r>
              <a:rPr lang="en-US" dirty="0" err="1"/>
              <a:t>Nika</a:t>
            </a:r>
            <a:r>
              <a:rPr lang="en-US" dirty="0"/>
              <a:t> </a:t>
            </a:r>
            <a:r>
              <a:rPr lang="en-US" dirty="0" err="1"/>
              <a:t>Shakiba</a:t>
            </a:r>
            <a:endParaRPr lang="en-US" dirty="0"/>
          </a:p>
          <a:p>
            <a:r>
              <a:rPr lang="en-US" dirty="0"/>
              <a:t>Peter </a:t>
            </a:r>
            <a:r>
              <a:rPr lang="en-US" dirty="0" err="1"/>
              <a:t>Zandstra</a:t>
            </a:r>
            <a:endParaRPr lang="en-US" dirty="0"/>
          </a:p>
          <a:p>
            <a:r>
              <a:rPr lang="en-US" dirty="0" err="1"/>
              <a:t>Sidhartha</a:t>
            </a:r>
            <a:r>
              <a:rPr lang="en-US" dirty="0"/>
              <a:t> </a:t>
            </a:r>
            <a:r>
              <a:rPr lang="en-US" dirty="0" err="1"/>
              <a:t>Goyal</a:t>
            </a:r>
            <a:endParaRPr lang="en-US" dirty="0"/>
          </a:p>
        </p:txBody>
      </p:sp>
      <p:pic>
        <p:nvPicPr>
          <p:cNvPr id="5" name="Picture 4" descr="University-of-Toron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608" y="5718120"/>
            <a:ext cx="3212392" cy="1139881"/>
          </a:xfrm>
          <a:prstGeom prst="rect">
            <a:avLst/>
          </a:prstGeom>
        </p:spPr>
      </p:pic>
      <p:pic>
        <p:nvPicPr>
          <p:cNvPr id="6" name="Picture 5" descr="University-of-Toron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008" y="5870520"/>
            <a:ext cx="3212392" cy="1139881"/>
          </a:xfrm>
          <a:prstGeom prst="rect">
            <a:avLst/>
          </a:prstGeom>
        </p:spPr>
      </p:pic>
      <p:pic>
        <p:nvPicPr>
          <p:cNvPr id="7" name="Picture 6" descr="University-of-Toron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408" y="6022920"/>
            <a:ext cx="3212392" cy="1139881"/>
          </a:xfrm>
          <a:prstGeom prst="rect">
            <a:avLst/>
          </a:prstGeom>
        </p:spPr>
      </p:pic>
      <p:pic>
        <p:nvPicPr>
          <p:cNvPr id="8" name="Picture 7" descr="University-of-Toron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08" y="6175320"/>
            <a:ext cx="3212392" cy="1139881"/>
          </a:xfrm>
          <a:prstGeom prst="rect">
            <a:avLst/>
          </a:prstGeom>
        </p:spPr>
      </p:pic>
      <p:pic>
        <p:nvPicPr>
          <p:cNvPr id="9" name="Picture 8" descr="uot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216" y="3991356"/>
            <a:ext cx="3224784" cy="11521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450271" y="675409"/>
            <a:ext cx="8229600" cy="800100"/>
          </a:xfrm>
        </p:spPr>
        <p:txBody>
          <a:bodyPr/>
          <a:lstStyle/>
          <a:p>
            <a:r>
              <a:rPr lang="en-US" dirty="0"/>
              <a:t>Splitting population as Day 0</a:t>
            </a:r>
          </a:p>
        </p:txBody>
      </p:sp>
      <p:grpSp>
        <p:nvGrpSpPr>
          <p:cNvPr id="65" name="Group 3"/>
          <p:cNvGrpSpPr/>
          <p:nvPr/>
        </p:nvGrpSpPr>
        <p:grpSpPr>
          <a:xfrm>
            <a:off x="150519" y="1624943"/>
            <a:ext cx="8813598" cy="3507692"/>
            <a:chOff x="160974" y="2041997"/>
            <a:chExt cx="8945304" cy="3638124"/>
          </a:xfrm>
        </p:grpSpPr>
        <p:sp>
          <p:nvSpPr>
            <p:cNvPr id="66" name="Rectangle 65"/>
            <p:cNvSpPr/>
            <p:nvPr/>
          </p:nvSpPr>
          <p:spPr>
            <a:xfrm>
              <a:off x="160974" y="2041997"/>
              <a:ext cx="8945304" cy="3638124"/>
            </a:xfrm>
            <a:prstGeom prst="rect">
              <a:avLst/>
            </a:prstGeom>
            <a:solidFill>
              <a:srgbClr val="E4E3E4"/>
            </a:solidFill>
            <a:ln w="25400" cap="flat" cmpd="sng" algn="ctr">
              <a:solidFill>
                <a:srgbClr val="E4E3E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445889" y="2113067"/>
              <a:ext cx="2165490" cy="2935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Skin-like</a:t>
              </a:r>
              <a:r>
                <a:rPr kumimoji="0" lang="en-US" sz="1600" b="1" i="0" u="none" strike="noStrike" kern="0" cap="none" spc="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 </a:t>
              </a: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235660" y="2063612"/>
              <a:ext cx="1868188" cy="4797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Stable Stem-</a:t>
              </a: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like 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232" name="Rectangle 231"/>
          <p:cNvSpPr/>
          <p:nvPr/>
        </p:nvSpPr>
        <p:spPr>
          <a:xfrm>
            <a:off x="2078923" y="2059361"/>
            <a:ext cx="6882369" cy="13770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solidFill>
              <a:srgbClr val="E4E3E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2072342" y="3472199"/>
            <a:ext cx="6882369" cy="1654375"/>
          </a:xfrm>
          <a:prstGeom prst="rect">
            <a:avLst/>
          </a:prstGeom>
          <a:solidFill>
            <a:srgbClr val="E0FFE6">
              <a:alpha val="73000"/>
            </a:srgbClr>
          </a:solidFill>
          <a:ln w="25400" cap="flat" cmpd="sng" algn="ctr">
            <a:solidFill>
              <a:srgbClr val="E4E3E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5398319" y="4294939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469271" y="4095867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746736" y="4500946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792693" y="4315095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5746065" y="4033918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6168105" y="407978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133082" y="4385657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5520108" y="4153868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5640089" y="4355284"/>
            <a:ext cx="119982" cy="11568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5898174" y="4374138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5788923" y="4090976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6424417" y="4137229"/>
            <a:ext cx="119982" cy="115681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5950860" y="4558394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6282237" y="4449353"/>
            <a:ext cx="119982" cy="11568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8139161" y="4149207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8211101" y="3950135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8291595" y="4354186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7598411" y="4223193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7718008" y="4428124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7843254" y="407918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8261938" y="4008136"/>
            <a:ext cx="119982" cy="115681"/>
          </a:xfrm>
          <a:prstGeom prst="ellipse">
            <a:avLst/>
          </a:prstGeom>
          <a:solidFill>
            <a:srgbClr val="719AF9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8381919" y="4209552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7961862" y="4280249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8068332" y="4339293"/>
            <a:ext cx="119982" cy="115681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641269" y="4280250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7974321" y="4485572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8495718" y="4411634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7992409" y="4142876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8" name="Freeform 127"/>
          <p:cNvSpPr/>
          <p:nvPr/>
        </p:nvSpPr>
        <p:spPr>
          <a:xfrm rot="21369876">
            <a:off x="3287831" y="4052853"/>
            <a:ext cx="439170" cy="537358"/>
          </a:xfrm>
          <a:custGeom>
            <a:avLst/>
            <a:gdLst>
              <a:gd name="connsiteX0" fmla="*/ 6378 w 527087"/>
              <a:gd name="connsiteY0" fmla="*/ 448737 h 668912"/>
              <a:gd name="connsiteX1" fmla="*/ 23311 w 527087"/>
              <a:gd name="connsiteY1" fmla="*/ 285048 h 668912"/>
              <a:gd name="connsiteX2" fmla="*/ 187000 w 527087"/>
              <a:gd name="connsiteY2" fmla="*/ 194737 h 668912"/>
              <a:gd name="connsiteX3" fmla="*/ 209578 w 527087"/>
              <a:gd name="connsiteY3" fmla="*/ 2826 h 668912"/>
              <a:gd name="connsiteX4" fmla="*/ 486156 w 527087"/>
              <a:gd name="connsiteY4" fmla="*/ 98781 h 668912"/>
              <a:gd name="connsiteX5" fmla="*/ 520022 w 527087"/>
              <a:gd name="connsiteY5" fmla="*/ 347137 h 668912"/>
              <a:gd name="connsiteX6" fmla="*/ 429711 w 527087"/>
              <a:gd name="connsiteY6" fmla="*/ 555981 h 668912"/>
              <a:gd name="connsiteX7" fmla="*/ 282956 w 527087"/>
              <a:gd name="connsiteY7" fmla="*/ 668870 h 668912"/>
              <a:gd name="connsiteX8" fmla="*/ 74111 w 527087"/>
              <a:gd name="connsiteY8" fmla="*/ 544692 h 668912"/>
              <a:gd name="connsiteX9" fmla="*/ 6378 w 527087"/>
              <a:gd name="connsiteY9" fmla="*/ 448737 h 66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7087" h="668912">
                <a:moveTo>
                  <a:pt x="6378" y="448737"/>
                </a:moveTo>
                <a:cubicBezTo>
                  <a:pt x="-2089" y="405463"/>
                  <a:pt x="-6793" y="327381"/>
                  <a:pt x="23311" y="285048"/>
                </a:cubicBezTo>
                <a:cubicBezTo>
                  <a:pt x="53415" y="242715"/>
                  <a:pt x="155956" y="241774"/>
                  <a:pt x="187000" y="194737"/>
                </a:cubicBezTo>
                <a:cubicBezTo>
                  <a:pt x="218045" y="147700"/>
                  <a:pt x="159719" y="18819"/>
                  <a:pt x="209578" y="2826"/>
                </a:cubicBezTo>
                <a:cubicBezTo>
                  <a:pt x="259437" y="-13167"/>
                  <a:pt x="434415" y="41396"/>
                  <a:pt x="486156" y="98781"/>
                </a:cubicBezTo>
                <a:cubicBezTo>
                  <a:pt x="537897" y="156166"/>
                  <a:pt x="529430" y="270937"/>
                  <a:pt x="520022" y="347137"/>
                </a:cubicBezTo>
                <a:cubicBezTo>
                  <a:pt x="510615" y="423337"/>
                  <a:pt x="469222" y="502359"/>
                  <a:pt x="429711" y="555981"/>
                </a:cubicBezTo>
                <a:cubicBezTo>
                  <a:pt x="390200" y="609603"/>
                  <a:pt x="342223" y="670751"/>
                  <a:pt x="282956" y="668870"/>
                </a:cubicBezTo>
                <a:cubicBezTo>
                  <a:pt x="223689" y="666989"/>
                  <a:pt x="121148" y="584203"/>
                  <a:pt x="74111" y="544692"/>
                </a:cubicBezTo>
                <a:cubicBezTo>
                  <a:pt x="27074" y="505181"/>
                  <a:pt x="14845" y="492011"/>
                  <a:pt x="6378" y="448737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9" name="Freeform 128"/>
          <p:cNvSpPr/>
          <p:nvPr/>
        </p:nvSpPr>
        <p:spPr>
          <a:xfrm>
            <a:off x="3023571" y="3864506"/>
            <a:ext cx="354374" cy="426994"/>
          </a:xfrm>
          <a:custGeom>
            <a:avLst/>
            <a:gdLst>
              <a:gd name="connsiteX0" fmla="*/ 1807 w 425316"/>
              <a:gd name="connsiteY0" fmla="*/ 276795 h 531529"/>
              <a:gd name="connsiteX1" fmla="*/ 35673 w 425316"/>
              <a:gd name="connsiteY1" fmla="*/ 118750 h 531529"/>
              <a:gd name="connsiteX2" fmla="*/ 199362 w 425316"/>
              <a:gd name="connsiteY2" fmla="*/ 62306 h 531529"/>
              <a:gd name="connsiteX3" fmla="*/ 312251 w 425316"/>
              <a:gd name="connsiteY3" fmla="*/ 217 h 531529"/>
              <a:gd name="connsiteX4" fmla="*/ 385629 w 425316"/>
              <a:gd name="connsiteY4" fmla="*/ 84884 h 531529"/>
              <a:gd name="connsiteX5" fmla="*/ 391273 w 425316"/>
              <a:gd name="connsiteY5" fmla="*/ 197773 h 531529"/>
              <a:gd name="connsiteX6" fmla="*/ 425140 w 425316"/>
              <a:gd name="connsiteY6" fmla="*/ 305017 h 531529"/>
              <a:gd name="connsiteX7" fmla="*/ 385629 w 425316"/>
              <a:gd name="connsiteY7" fmla="*/ 434839 h 531529"/>
              <a:gd name="connsiteX8" fmla="*/ 137273 w 425316"/>
              <a:gd name="connsiteY8" fmla="*/ 530795 h 531529"/>
              <a:gd name="connsiteX9" fmla="*/ 69540 w 425316"/>
              <a:gd name="connsiteY9" fmla="*/ 384039 h 531529"/>
              <a:gd name="connsiteX10" fmla="*/ 1807 w 425316"/>
              <a:gd name="connsiteY10" fmla="*/ 276795 h 53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5316" h="531529">
                <a:moveTo>
                  <a:pt x="1807" y="276795"/>
                </a:moveTo>
                <a:cubicBezTo>
                  <a:pt x="-3837" y="232580"/>
                  <a:pt x="2747" y="154498"/>
                  <a:pt x="35673" y="118750"/>
                </a:cubicBezTo>
                <a:cubicBezTo>
                  <a:pt x="68599" y="83002"/>
                  <a:pt x="153266" y="82061"/>
                  <a:pt x="199362" y="62306"/>
                </a:cubicBezTo>
                <a:cubicBezTo>
                  <a:pt x="245458" y="42551"/>
                  <a:pt x="281207" y="-3546"/>
                  <a:pt x="312251" y="217"/>
                </a:cubicBezTo>
                <a:cubicBezTo>
                  <a:pt x="343295" y="3980"/>
                  <a:pt x="372459" y="51958"/>
                  <a:pt x="385629" y="84884"/>
                </a:cubicBezTo>
                <a:cubicBezTo>
                  <a:pt x="398799" y="117810"/>
                  <a:pt x="384688" y="161084"/>
                  <a:pt x="391273" y="197773"/>
                </a:cubicBezTo>
                <a:cubicBezTo>
                  <a:pt x="397858" y="234462"/>
                  <a:pt x="426081" y="265506"/>
                  <a:pt x="425140" y="305017"/>
                </a:cubicBezTo>
                <a:cubicBezTo>
                  <a:pt x="424199" y="344528"/>
                  <a:pt x="433607" y="397209"/>
                  <a:pt x="385629" y="434839"/>
                </a:cubicBezTo>
                <a:cubicBezTo>
                  <a:pt x="337651" y="472469"/>
                  <a:pt x="189955" y="539262"/>
                  <a:pt x="137273" y="530795"/>
                </a:cubicBezTo>
                <a:cubicBezTo>
                  <a:pt x="84592" y="522328"/>
                  <a:pt x="92118" y="425432"/>
                  <a:pt x="69540" y="384039"/>
                </a:cubicBezTo>
                <a:cubicBezTo>
                  <a:pt x="46962" y="342646"/>
                  <a:pt x="7451" y="321010"/>
                  <a:pt x="1807" y="276795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3141039" y="4010851"/>
            <a:ext cx="119981" cy="115680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3455516" y="4291500"/>
            <a:ext cx="119981" cy="115680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3339145" y="3714572"/>
            <a:ext cx="587507" cy="353048"/>
          </a:xfrm>
          <a:custGeom>
            <a:avLst/>
            <a:gdLst>
              <a:gd name="connsiteX0" fmla="*/ 475370 w 705119"/>
              <a:gd name="connsiteY0" fmla="*/ 435214 h 439480"/>
              <a:gd name="connsiteX1" fmla="*/ 108481 w 705119"/>
              <a:gd name="connsiteY1" fmla="*/ 344902 h 439480"/>
              <a:gd name="connsiteX2" fmla="*/ 85903 w 705119"/>
              <a:gd name="connsiteY2" fmla="*/ 271525 h 439480"/>
              <a:gd name="connsiteX3" fmla="*/ 6881 w 705119"/>
              <a:gd name="connsiteY3" fmla="*/ 141702 h 439480"/>
              <a:gd name="connsiteX4" fmla="*/ 283459 w 705119"/>
              <a:gd name="connsiteY4" fmla="*/ 591 h 439480"/>
              <a:gd name="connsiteX5" fmla="*/ 701147 w 705119"/>
              <a:gd name="connsiteY5" fmla="*/ 198147 h 439480"/>
              <a:gd name="connsiteX6" fmla="*/ 475370 w 705119"/>
              <a:gd name="connsiteY6" fmla="*/ 435214 h 43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5119" h="439480">
                <a:moveTo>
                  <a:pt x="475370" y="435214"/>
                </a:moveTo>
                <a:cubicBezTo>
                  <a:pt x="376592" y="459673"/>
                  <a:pt x="173392" y="372183"/>
                  <a:pt x="108481" y="344902"/>
                </a:cubicBezTo>
                <a:cubicBezTo>
                  <a:pt x="43570" y="317620"/>
                  <a:pt x="102836" y="305392"/>
                  <a:pt x="85903" y="271525"/>
                </a:cubicBezTo>
                <a:cubicBezTo>
                  <a:pt x="68970" y="237658"/>
                  <a:pt x="-26045" y="186858"/>
                  <a:pt x="6881" y="141702"/>
                </a:cubicBezTo>
                <a:cubicBezTo>
                  <a:pt x="39807" y="96546"/>
                  <a:pt x="167748" y="-8817"/>
                  <a:pt x="283459" y="591"/>
                </a:cubicBezTo>
                <a:cubicBezTo>
                  <a:pt x="399170" y="9999"/>
                  <a:pt x="670103" y="122888"/>
                  <a:pt x="701147" y="198147"/>
                </a:cubicBezTo>
                <a:cubicBezTo>
                  <a:pt x="732191" y="273406"/>
                  <a:pt x="574148" y="410755"/>
                  <a:pt x="475370" y="435214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3" name="Freeform 132"/>
          <p:cNvSpPr/>
          <p:nvPr/>
        </p:nvSpPr>
        <p:spPr>
          <a:xfrm>
            <a:off x="3736235" y="3937040"/>
            <a:ext cx="361117" cy="617463"/>
          </a:xfrm>
          <a:custGeom>
            <a:avLst/>
            <a:gdLst>
              <a:gd name="connsiteX0" fmla="*/ 60876 w 433409"/>
              <a:gd name="connsiteY0" fmla="*/ 559036 h 768628"/>
              <a:gd name="connsiteX1" fmla="*/ 15720 w 433409"/>
              <a:gd name="connsiteY1" fmla="*/ 265525 h 768628"/>
              <a:gd name="connsiteX2" fmla="*/ 10076 w 433409"/>
              <a:gd name="connsiteY2" fmla="*/ 220370 h 768628"/>
              <a:gd name="connsiteX3" fmla="*/ 145542 w 433409"/>
              <a:gd name="connsiteY3" fmla="*/ 203436 h 768628"/>
              <a:gd name="connsiteX4" fmla="*/ 286653 w 433409"/>
              <a:gd name="connsiteY4" fmla="*/ 236 h 768628"/>
              <a:gd name="connsiteX5" fmla="*/ 433409 w 433409"/>
              <a:gd name="connsiteY5" fmla="*/ 248592 h 768628"/>
              <a:gd name="connsiteX6" fmla="*/ 286653 w 433409"/>
              <a:gd name="connsiteY6" fmla="*/ 609836 h 768628"/>
              <a:gd name="connsiteX7" fmla="*/ 10076 w 433409"/>
              <a:gd name="connsiteY7" fmla="*/ 767881 h 768628"/>
              <a:gd name="connsiteX8" fmla="*/ 60876 w 433409"/>
              <a:gd name="connsiteY8" fmla="*/ 559036 h 76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409" h="768628">
                <a:moveTo>
                  <a:pt x="60876" y="559036"/>
                </a:moveTo>
                <a:cubicBezTo>
                  <a:pt x="61817" y="475310"/>
                  <a:pt x="24187" y="321969"/>
                  <a:pt x="15720" y="265525"/>
                </a:cubicBezTo>
                <a:cubicBezTo>
                  <a:pt x="7253" y="209081"/>
                  <a:pt x="-11561" y="230718"/>
                  <a:pt x="10076" y="220370"/>
                </a:cubicBezTo>
                <a:cubicBezTo>
                  <a:pt x="31713" y="210022"/>
                  <a:pt x="99446" y="240125"/>
                  <a:pt x="145542" y="203436"/>
                </a:cubicBezTo>
                <a:cubicBezTo>
                  <a:pt x="191638" y="166747"/>
                  <a:pt x="238675" y="-7290"/>
                  <a:pt x="286653" y="236"/>
                </a:cubicBezTo>
                <a:cubicBezTo>
                  <a:pt x="334631" y="7762"/>
                  <a:pt x="433409" y="146992"/>
                  <a:pt x="433409" y="248592"/>
                </a:cubicBezTo>
                <a:cubicBezTo>
                  <a:pt x="433409" y="350192"/>
                  <a:pt x="357208" y="523288"/>
                  <a:pt x="286653" y="609836"/>
                </a:cubicBezTo>
                <a:cubicBezTo>
                  <a:pt x="216098" y="696384"/>
                  <a:pt x="49587" y="777288"/>
                  <a:pt x="10076" y="767881"/>
                </a:cubicBezTo>
                <a:cubicBezTo>
                  <a:pt x="-29435" y="758474"/>
                  <a:pt x="59935" y="642762"/>
                  <a:pt x="60876" y="559036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3468594" y="3806666"/>
            <a:ext cx="119981" cy="11568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3811002" y="4162176"/>
            <a:ext cx="119981" cy="115680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6" name="Freeform 135"/>
          <p:cNvSpPr/>
          <p:nvPr/>
        </p:nvSpPr>
        <p:spPr>
          <a:xfrm>
            <a:off x="2883788" y="4110308"/>
            <a:ext cx="374806" cy="463174"/>
          </a:xfrm>
          <a:custGeom>
            <a:avLst/>
            <a:gdLst>
              <a:gd name="connsiteX0" fmla="*/ 400995 w 449838"/>
              <a:gd name="connsiteY0" fmla="*/ 281261 h 576566"/>
              <a:gd name="connsiteX1" fmla="*/ 220373 w 449838"/>
              <a:gd name="connsiteY1" fmla="*/ 286906 h 576566"/>
              <a:gd name="connsiteX2" fmla="*/ 152639 w 449838"/>
              <a:gd name="connsiteY2" fmla="*/ 123217 h 576566"/>
              <a:gd name="connsiteX3" fmla="*/ 45395 w 449838"/>
              <a:gd name="connsiteY3" fmla="*/ 4684 h 576566"/>
              <a:gd name="connsiteX4" fmla="*/ 239 w 449838"/>
              <a:gd name="connsiteY4" fmla="*/ 286906 h 576566"/>
              <a:gd name="connsiteX5" fmla="*/ 62328 w 449838"/>
              <a:gd name="connsiteY5" fmla="*/ 461884 h 576566"/>
              <a:gd name="connsiteX6" fmla="*/ 259884 w 449838"/>
              <a:gd name="connsiteY6" fmla="*/ 574772 h 576566"/>
              <a:gd name="connsiteX7" fmla="*/ 440506 w 449838"/>
              <a:gd name="connsiteY7" fmla="*/ 512684 h 576566"/>
              <a:gd name="connsiteX8" fmla="*/ 400995 w 449838"/>
              <a:gd name="connsiteY8" fmla="*/ 281261 h 57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9838" h="576566">
                <a:moveTo>
                  <a:pt x="400995" y="281261"/>
                </a:moveTo>
                <a:cubicBezTo>
                  <a:pt x="364306" y="243631"/>
                  <a:pt x="261766" y="313247"/>
                  <a:pt x="220373" y="286906"/>
                </a:cubicBezTo>
                <a:cubicBezTo>
                  <a:pt x="178980" y="260565"/>
                  <a:pt x="181802" y="170254"/>
                  <a:pt x="152639" y="123217"/>
                </a:cubicBezTo>
                <a:cubicBezTo>
                  <a:pt x="123476" y="76180"/>
                  <a:pt x="70795" y="-22598"/>
                  <a:pt x="45395" y="4684"/>
                </a:cubicBezTo>
                <a:cubicBezTo>
                  <a:pt x="19995" y="31966"/>
                  <a:pt x="-2583" y="210706"/>
                  <a:pt x="239" y="286906"/>
                </a:cubicBezTo>
                <a:cubicBezTo>
                  <a:pt x="3061" y="363106"/>
                  <a:pt x="19054" y="413906"/>
                  <a:pt x="62328" y="461884"/>
                </a:cubicBezTo>
                <a:cubicBezTo>
                  <a:pt x="105602" y="509862"/>
                  <a:pt x="196854" y="566305"/>
                  <a:pt x="259884" y="574772"/>
                </a:cubicBezTo>
                <a:cubicBezTo>
                  <a:pt x="322914" y="583239"/>
                  <a:pt x="416047" y="561603"/>
                  <a:pt x="440506" y="512684"/>
                </a:cubicBezTo>
                <a:cubicBezTo>
                  <a:pt x="464965" y="463766"/>
                  <a:pt x="437684" y="318891"/>
                  <a:pt x="400995" y="281261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7" name="Freeform 136"/>
          <p:cNvSpPr/>
          <p:nvPr/>
        </p:nvSpPr>
        <p:spPr>
          <a:xfrm>
            <a:off x="3108445" y="4485572"/>
            <a:ext cx="774434" cy="349863"/>
          </a:xfrm>
          <a:custGeom>
            <a:avLst/>
            <a:gdLst>
              <a:gd name="connsiteX0" fmla="*/ 216030 w 929467"/>
              <a:gd name="connsiteY0" fmla="*/ 393 h 435515"/>
              <a:gd name="connsiteX1" fmla="*/ 193453 w 929467"/>
              <a:gd name="connsiteY1" fmla="*/ 124571 h 435515"/>
              <a:gd name="connsiteX2" fmla="*/ 1542 w 929467"/>
              <a:gd name="connsiteY2" fmla="*/ 175371 h 435515"/>
              <a:gd name="connsiteX3" fmla="*/ 311986 w 929467"/>
              <a:gd name="connsiteY3" fmla="*/ 355993 h 435515"/>
              <a:gd name="connsiteX4" fmla="*/ 769186 w 929467"/>
              <a:gd name="connsiteY4" fmla="*/ 423726 h 435515"/>
              <a:gd name="connsiteX5" fmla="*/ 927230 w 929467"/>
              <a:gd name="connsiteY5" fmla="*/ 124571 h 435515"/>
              <a:gd name="connsiteX6" fmla="*/ 673230 w 929467"/>
              <a:gd name="connsiteY6" fmla="*/ 186660 h 435515"/>
              <a:gd name="connsiteX7" fmla="*/ 391008 w 929467"/>
              <a:gd name="connsiteY7" fmla="*/ 169726 h 435515"/>
              <a:gd name="connsiteX8" fmla="*/ 216030 w 929467"/>
              <a:gd name="connsiteY8" fmla="*/ 393 h 43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9467" h="435515">
                <a:moveTo>
                  <a:pt x="216030" y="393"/>
                </a:moveTo>
                <a:cubicBezTo>
                  <a:pt x="183104" y="-7133"/>
                  <a:pt x="229201" y="95408"/>
                  <a:pt x="193453" y="124571"/>
                </a:cubicBezTo>
                <a:cubicBezTo>
                  <a:pt x="157705" y="153734"/>
                  <a:pt x="-18214" y="136801"/>
                  <a:pt x="1542" y="175371"/>
                </a:cubicBezTo>
                <a:cubicBezTo>
                  <a:pt x="21298" y="213941"/>
                  <a:pt x="184045" y="314601"/>
                  <a:pt x="311986" y="355993"/>
                </a:cubicBezTo>
                <a:cubicBezTo>
                  <a:pt x="439927" y="397385"/>
                  <a:pt x="666645" y="462296"/>
                  <a:pt x="769186" y="423726"/>
                </a:cubicBezTo>
                <a:cubicBezTo>
                  <a:pt x="871727" y="385156"/>
                  <a:pt x="943223" y="164082"/>
                  <a:pt x="927230" y="124571"/>
                </a:cubicBezTo>
                <a:cubicBezTo>
                  <a:pt x="911237" y="85060"/>
                  <a:pt x="762600" y="179134"/>
                  <a:pt x="673230" y="186660"/>
                </a:cubicBezTo>
                <a:cubicBezTo>
                  <a:pt x="583860" y="194186"/>
                  <a:pt x="465327" y="197948"/>
                  <a:pt x="391008" y="169726"/>
                </a:cubicBezTo>
                <a:cubicBezTo>
                  <a:pt x="316689" y="141504"/>
                  <a:pt x="248956" y="7919"/>
                  <a:pt x="216030" y="393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3065361" y="4392754"/>
            <a:ext cx="119981" cy="115680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3628380" y="4671451"/>
            <a:ext cx="119981" cy="1156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0" name="Freeform 139"/>
          <p:cNvSpPr/>
          <p:nvPr/>
        </p:nvSpPr>
        <p:spPr>
          <a:xfrm rot="21369876">
            <a:off x="3260763" y="2598398"/>
            <a:ext cx="439170" cy="537358"/>
          </a:xfrm>
          <a:custGeom>
            <a:avLst/>
            <a:gdLst>
              <a:gd name="connsiteX0" fmla="*/ 6378 w 527087"/>
              <a:gd name="connsiteY0" fmla="*/ 448737 h 668912"/>
              <a:gd name="connsiteX1" fmla="*/ 23311 w 527087"/>
              <a:gd name="connsiteY1" fmla="*/ 285048 h 668912"/>
              <a:gd name="connsiteX2" fmla="*/ 187000 w 527087"/>
              <a:gd name="connsiteY2" fmla="*/ 194737 h 668912"/>
              <a:gd name="connsiteX3" fmla="*/ 209578 w 527087"/>
              <a:gd name="connsiteY3" fmla="*/ 2826 h 668912"/>
              <a:gd name="connsiteX4" fmla="*/ 486156 w 527087"/>
              <a:gd name="connsiteY4" fmla="*/ 98781 h 668912"/>
              <a:gd name="connsiteX5" fmla="*/ 520022 w 527087"/>
              <a:gd name="connsiteY5" fmla="*/ 347137 h 668912"/>
              <a:gd name="connsiteX6" fmla="*/ 429711 w 527087"/>
              <a:gd name="connsiteY6" fmla="*/ 555981 h 668912"/>
              <a:gd name="connsiteX7" fmla="*/ 282956 w 527087"/>
              <a:gd name="connsiteY7" fmla="*/ 668870 h 668912"/>
              <a:gd name="connsiteX8" fmla="*/ 74111 w 527087"/>
              <a:gd name="connsiteY8" fmla="*/ 544692 h 668912"/>
              <a:gd name="connsiteX9" fmla="*/ 6378 w 527087"/>
              <a:gd name="connsiteY9" fmla="*/ 448737 h 66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7087" h="668912">
                <a:moveTo>
                  <a:pt x="6378" y="448737"/>
                </a:moveTo>
                <a:cubicBezTo>
                  <a:pt x="-2089" y="405463"/>
                  <a:pt x="-6793" y="327381"/>
                  <a:pt x="23311" y="285048"/>
                </a:cubicBezTo>
                <a:cubicBezTo>
                  <a:pt x="53415" y="242715"/>
                  <a:pt x="155956" y="241774"/>
                  <a:pt x="187000" y="194737"/>
                </a:cubicBezTo>
                <a:cubicBezTo>
                  <a:pt x="218045" y="147700"/>
                  <a:pt x="159719" y="18819"/>
                  <a:pt x="209578" y="2826"/>
                </a:cubicBezTo>
                <a:cubicBezTo>
                  <a:pt x="259437" y="-13167"/>
                  <a:pt x="434415" y="41396"/>
                  <a:pt x="486156" y="98781"/>
                </a:cubicBezTo>
                <a:cubicBezTo>
                  <a:pt x="537897" y="156166"/>
                  <a:pt x="529430" y="270937"/>
                  <a:pt x="520022" y="347137"/>
                </a:cubicBezTo>
                <a:cubicBezTo>
                  <a:pt x="510615" y="423337"/>
                  <a:pt x="469222" y="502359"/>
                  <a:pt x="429711" y="555981"/>
                </a:cubicBezTo>
                <a:cubicBezTo>
                  <a:pt x="390200" y="609603"/>
                  <a:pt x="342223" y="670751"/>
                  <a:pt x="282956" y="668870"/>
                </a:cubicBezTo>
                <a:cubicBezTo>
                  <a:pt x="223689" y="666989"/>
                  <a:pt x="121148" y="584203"/>
                  <a:pt x="74111" y="544692"/>
                </a:cubicBezTo>
                <a:cubicBezTo>
                  <a:pt x="27074" y="505181"/>
                  <a:pt x="14845" y="492011"/>
                  <a:pt x="6378" y="448737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1" name="Freeform 140"/>
          <p:cNvSpPr/>
          <p:nvPr/>
        </p:nvSpPr>
        <p:spPr>
          <a:xfrm>
            <a:off x="2996503" y="2410051"/>
            <a:ext cx="354374" cy="426994"/>
          </a:xfrm>
          <a:custGeom>
            <a:avLst/>
            <a:gdLst>
              <a:gd name="connsiteX0" fmla="*/ 1807 w 425316"/>
              <a:gd name="connsiteY0" fmla="*/ 276795 h 531529"/>
              <a:gd name="connsiteX1" fmla="*/ 35673 w 425316"/>
              <a:gd name="connsiteY1" fmla="*/ 118750 h 531529"/>
              <a:gd name="connsiteX2" fmla="*/ 199362 w 425316"/>
              <a:gd name="connsiteY2" fmla="*/ 62306 h 531529"/>
              <a:gd name="connsiteX3" fmla="*/ 312251 w 425316"/>
              <a:gd name="connsiteY3" fmla="*/ 217 h 531529"/>
              <a:gd name="connsiteX4" fmla="*/ 385629 w 425316"/>
              <a:gd name="connsiteY4" fmla="*/ 84884 h 531529"/>
              <a:gd name="connsiteX5" fmla="*/ 391273 w 425316"/>
              <a:gd name="connsiteY5" fmla="*/ 197773 h 531529"/>
              <a:gd name="connsiteX6" fmla="*/ 425140 w 425316"/>
              <a:gd name="connsiteY6" fmla="*/ 305017 h 531529"/>
              <a:gd name="connsiteX7" fmla="*/ 385629 w 425316"/>
              <a:gd name="connsiteY7" fmla="*/ 434839 h 531529"/>
              <a:gd name="connsiteX8" fmla="*/ 137273 w 425316"/>
              <a:gd name="connsiteY8" fmla="*/ 530795 h 531529"/>
              <a:gd name="connsiteX9" fmla="*/ 69540 w 425316"/>
              <a:gd name="connsiteY9" fmla="*/ 384039 h 531529"/>
              <a:gd name="connsiteX10" fmla="*/ 1807 w 425316"/>
              <a:gd name="connsiteY10" fmla="*/ 276795 h 53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5316" h="531529">
                <a:moveTo>
                  <a:pt x="1807" y="276795"/>
                </a:moveTo>
                <a:cubicBezTo>
                  <a:pt x="-3837" y="232580"/>
                  <a:pt x="2747" y="154498"/>
                  <a:pt x="35673" y="118750"/>
                </a:cubicBezTo>
                <a:cubicBezTo>
                  <a:pt x="68599" y="83002"/>
                  <a:pt x="153266" y="82061"/>
                  <a:pt x="199362" y="62306"/>
                </a:cubicBezTo>
                <a:cubicBezTo>
                  <a:pt x="245458" y="42551"/>
                  <a:pt x="281207" y="-3546"/>
                  <a:pt x="312251" y="217"/>
                </a:cubicBezTo>
                <a:cubicBezTo>
                  <a:pt x="343295" y="3980"/>
                  <a:pt x="372459" y="51958"/>
                  <a:pt x="385629" y="84884"/>
                </a:cubicBezTo>
                <a:cubicBezTo>
                  <a:pt x="398799" y="117810"/>
                  <a:pt x="384688" y="161084"/>
                  <a:pt x="391273" y="197773"/>
                </a:cubicBezTo>
                <a:cubicBezTo>
                  <a:pt x="397858" y="234462"/>
                  <a:pt x="426081" y="265506"/>
                  <a:pt x="425140" y="305017"/>
                </a:cubicBezTo>
                <a:cubicBezTo>
                  <a:pt x="424199" y="344528"/>
                  <a:pt x="433607" y="397209"/>
                  <a:pt x="385629" y="434839"/>
                </a:cubicBezTo>
                <a:cubicBezTo>
                  <a:pt x="337651" y="472469"/>
                  <a:pt x="189955" y="539262"/>
                  <a:pt x="137273" y="530795"/>
                </a:cubicBezTo>
                <a:cubicBezTo>
                  <a:pt x="84592" y="522328"/>
                  <a:pt x="92118" y="425432"/>
                  <a:pt x="69540" y="384039"/>
                </a:cubicBezTo>
                <a:cubicBezTo>
                  <a:pt x="46962" y="342646"/>
                  <a:pt x="7451" y="321010"/>
                  <a:pt x="1807" y="276795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2" name="Oval 141"/>
          <p:cNvSpPr>
            <a:spLocks noChangeAspect="1"/>
          </p:cNvSpPr>
          <p:nvPr/>
        </p:nvSpPr>
        <p:spPr>
          <a:xfrm>
            <a:off x="3113971" y="2556396"/>
            <a:ext cx="119981" cy="115680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3" name="Oval 142"/>
          <p:cNvSpPr>
            <a:spLocks noChangeAspect="1"/>
          </p:cNvSpPr>
          <p:nvPr/>
        </p:nvSpPr>
        <p:spPr>
          <a:xfrm>
            <a:off x="3428448" y="2837045"/>
            <a:ext cx="119981" cy="115680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4" name="Freeform 143"/>
          <p:cNvSpPr/>
          <p:nvPr/>
        </p:nvSpPr>
        <p:spPr>
          <a:xfrm>
            <a:off x="3312077" y="2260117"/>
            <a:ext cx="587507" cy="353048"/>
          </a:xfrm>
          <a:custGeom>
            <a:avLst/>
            <a:gdLst>
              <a:gd name="connsiteX0" fmla="*/ 475370 w 705119"/>
              <a:gd name="connsiteY0" fmla="*/ 435214 h 439480"/>
              <a:gd name="connsiteX1" fmla="*/ 108481 w 705119"/>
              <a:gd name="connsiteY1" fmla="*/ 344902 h 439480"/>
              <a:gd name="connsiteX2" fmla="*/ 85903 w 705119"/>
              <a:gd name="connsiteY2" fmla="*/ 271525 h 439480"/>
              <a:gd name="connsiteX3" fmla="*/ 6881 w 705119"/>
              <a:gd name="connsiteY3" fmla="*/ 141702 h 439480"/>
              <a:gd name="connsiteX4" fmla="*/ 283459 w 705119"/>
              <a:gd name="connsiteY4" fmla="*/ 591 h 439480"/>
              <a:gd name="connsiteX5" fmla="*/ 701147 w 705119"/>
              <a:gd name="connsiteY5" fmla="*/ 198147 h 439480"/>
              <a:gd name="connsiteX6" fmla="*/ 475370 w 705119"/>
              <a:gd name="connsiteY6" fmla="*/ 435214 h 43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5119" h="439480">
                <a:moveTo>
                  <a:pt x="475370" y="435214"/>
                </a:moveTo>
                <a:cubicBezTo>
                  <a:pt x="376592" y="459673"/>
                  <a:pt x="173392" y="372183"/>
                  <a:pt x="108481" y="344902"/>
                </a:cubicBezTo>
                <a:cubicBezTo>
                  <a:pt x="43570" y="317620"/>
                  <a:pt x="102836" y="305392"/>
                  <a:pt x="85903" y="271525"/>
                </a:cubicBezTo>
                <a:cubicBezTo>
                  <a:pt x="68970" y="237658"/>
                  <a:pt x="-26045" y="186858"/>
                  <a:pt x="6881" y="141702"/>
                </a:cubicBezTo>
                <a:cubicBezTo>
                  <a:pt x="39807" y="96546"/>
                  <a:pt x="167748" y="-8817"/>
                  <a:pt x="283459" y="591"/>
                </a:cubicBezTo>
                <a:cubicBezTo>
                  <a:pt x="399170" y="9999"/>
                  <a:pt x="670103" y="122888"/>
                  <a:pt x="701147" y="198147"/>
                </a:cubicBezTo>
                <a:cubicBezTo>
                  <a:pt x="732191" y="273406"/>
                  <a:pt x="574148" y="410755"/>
                  <a:pt x="475370" y="435214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5" name="Freeform 144"/>
          <p:cNvSpPr/>
          <p:nvPr/>
        </p:nvSpPr>
        <p:spPr>
          <a:xfrm>
            <a:off x="3709167" y="2482585"/>
            <a:ext cx="361117" cy="617463"/>
          </a:xfrm>
          <a:custGeom>
            <a:avLst/>
            <a:gdLst>
              <a:gd name="connsiteX0" fmla="*/ 60876 w 433409"/>
              <a:gd name="connsiteY0" fmla="*/ 559036 h 768628"/>
              <a:gd name="connsiteX1" fmla="*/ 15720 w 433409"/>
              <a:gd name="connsiteY1" fmla="*/ 265525 h 768628"/>
              <a:gd name="connsiteX2" fmla="*/ 10076 w 433409"/>
              <a:gd name="connsiteY2" fmla="*/ 220370 h 768628"/>
              <a:gd name="connsiteX3" fmla="*/ 145542 w 433409"/>
              <a:gd name="connsiteY3" fmla="*/ 203436 h 768628"/>
              <a:gd name="connsiteX4" fmla="*/ 286653 w 433409"/>
              <a:gd name="connsiteY4" fmla="*/ 236 h 768628"/>
              <a:gd name="connsiteX5" fmla="*/ 433409 w 433409"/>
              <a:gd name="connsiteY5" fmla="*/ 248592 h 768628"/>
              <a:gd name="connsiteX6" fmla="*/ 286653 w 433409"/>
              <a:gd name="connsiteY6" fmla="*/ 609836 h 768628"/>
              <a:gd name="connsiteX7" fmla="*/ 10076 w 433409"/>
              <a:gd name="connsiteY7" fmla="*/ 767881 h 768628"/>
              <a:gd name="connsiteX8" fmla="*/ 60876 w 433409"/>
              <a:gd name="connsiteY8" fmla="*/ 559036 h 76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409" h="768628">
                <a:moveTo>
                  <a:pt x="60876" y="559036"/>
                </a:moveTo>
                <a:cubicBezTo>
                  <a:pt x="61817" y="475310"/>
                  <a:pt x="24187" y="321969"/>
                  <a:pt x="15720" y="265525"/>
                </a:cubicBezTo>
                <a:cubicBezTo>
                  <a:pt x="7253" y="209081"/>
                  <a:pt x="-11561" y="230718"/>
                  <a:pt x="10076" y="220370"/>
                </a:cubicBezTo>
                <a:cubicBezTo>
                  <a:pt x="31713" y="210022"/>
                  <a:pt x="99446" y="240125"/>
                  <a:pt x="145542" y="203436"/>
                </a:cubicBezTo>
                <a:cubicBezTo>
                  <a:pt x="191638" y="166747"/>
                  <a:pt x="238675" y="-7290"/>
                  <a:pt x="286653" y="236"/>
                </a:cubicBezTo>
                <a:cubicBezTo>
                  <a:pt x="334631" y="7762"/>
                  <a:pt x="433409" y="146992"/>
                  <a:pt x="433409" y="248592"/>
                </a:cubicBezTo>
                <a:cubicBezTo>
                  <a:pt x="433409" y="350192"/>
                  <a:pt x="357208" y="523288"/>
                  <a:pt x="286653" y="609836"/>
                </a:cubicBezTo>
                <a:cubicBezTo>
                  <a:pt x="216098" y="696384"/>
                  <a:pt x="49587" y="777288"/>
                  <a:pt x="10076" y="767881"/>
                </a:cubicBezTo>
                <a:cubicBezTo>
                  <a:pt x="-29435" y="758474"/>
                  <a:pt x="59935" y="642762"/>
                  <a:pt x="60876" y="559036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3441526" y="2352211"/>
            <a:ext cx="119981" cy="11568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7" name="Oval 146"/>
          <p:cNvSpPr>
            <a:spLocks noChangeAspect="1"/>
          </p:cNvSpPr>
          <p:nvPr/>
        </p:nvSpPr>
        <p:spPr>
          <a:xfrm>
            <a:off x="3783934" y="2707721"/>
            <a:ext cx="119981" cy="115680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8" name="Freeform 147"/>
          <p:cNvSpPr/>
          <p:nvPr/>
        </p:nvSpPr>
        <p:spPr>
          <a:xfrm>
            <a:off x="2856720" y="2655853"/>
            <a:ext cx="374806" cy="463174"/>
          </a:xfrm>
          <a:custGeom>
            <a:avLst/>
            <a:gdLst>
              <a:gd name="connsiteX0" fmla="*/ 400995 w 449838"/>
              <a:gd name="connsiteY0" fmla="*/ 281261 h 576566"/>
              <a:gd name="connsiteX1" fmla="*/ 220373 w 449838"/>
              <a:gd name="connsiteY1" fmla="*/ 286906 h 576566"/>
              <a:gd name="connsiteX2" fmla="*/ 152639 w 449838"/>
              <a:gd name="connsiteY2" fmla="*/ 123217 h 576566"/>
              <a:gd name="connsiteX3" fmla="*/ 45395 w 449838"/>
              <a:gd name="connsiteY3" fmla="*/ 4684 h 576566"/>
              <a:gd name="connsiteX4" fmla="*/ 239 w 449838"/>
              <a:gd name="connsiteY4" fmla="*/ 286906 h 576566"/>
              <a:gd name="connsiteX5" fmla="*/ 62328 w 449838"/>
              <a:gd name="connsiteY5" fmla="*/ 461884 h 576566"/>
              <a:gd name="connsiteX6" fmla="*/ 259884 w 449838"/>
              <a:gd name="connsiteY6" fmla="*/ 574772 h 576566"/>
              <a:gd name="connsiteX7" fmla="*/ 440506 w 449838"/>
              <a:gd name="connsiteY7" fmla="*/ 512684 h 576566"/>
              <a:gd name="connsiteX8" fmla="*/ 400995 w 449838"/>
              <a:gd name="connsiteY8" fmla="*/ 281261 h 57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9838" h="576566">
                <a:moveTo>
                  <a:pt x="400995" y="281261"/>
                </a:moveTo>
                <a:cubicBezTo>
                  <a:pt x="364306" y="243631"/>
                  <a:pt x="261766" y="313247"/>
                  <a:pt x="220373" y="286906"/>
                </a:cubicBezTo>
                <a:cubicBezTo>
                  <a:pt x="178980" y="260565"/>
                  <a:pt x="181802" y="170254"/>
                  <a:pt x="152639" y="123217"/>
                </a:cubicBezTo>
                <a:cubicBezTo>
                  <a:pt x="123476" y="76180"/>
                  <a:pt x="70795" y="-22598"/>
                  <a:pt x="45395" y="4684"/>
                </a:cubicBezTo>
                <a:cubicBezTo>
                  <a:pt x="19995" y="31966"/>
                  <a:pt x="-2583" y="210706"/>
                  <a:pt x="239" y="286906"/>
                </a:cubicBezTo>
                <a:cubicBezTo>
                  <a:pt x="3061" y="363106"/>
                  <a:pt x="19054" y="413906"/>
                  <a:pt x="62328" y="461884"/>
                </a:cubicBezTo>
                <a:cubicBezTo>
                  <a:pt x="105602" y="509862"/>
                  <a:pt x="196854" y="566305"/>
                  <a:pt x="259884" y="574772"/>
                </a:cubicBezTo>
                <a:cubicBezTo>
                  <a:pt x="322914" y="583239"/>
                  <a:pt x="416047" y="561603"/>
                  <a:pt x="440506" y="512684"/>
                </a:cubicBezTo>
                <a:cubicBezTo>
                  <a:pt x="464965" y="463766"/>
                  <a:pt x="437684" y="318891"/>
                  <a:pt x="400995" y="281261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9" name="Freeform 148"/>
          <p:cNvSpPr/>
          <p:nvPr/>
        </p:nvSpPr>
        <p:spPr>
          <a:xfrm>
            <a:off x="3081377" y="3031117"/>
            <a:ext cx="774434" cy="349863"/>
          </a:xfrm>
          <a:custGeom>
            <a:avLst/>
            <a:gdLst>
              <a:gd name="connsiteX0" fmla="*/ 216030 w 929467"/>
              <a:gd name="connsiteY0" fmla="*/ 393 h 435515"/>
              <a:gd name="connsiteX1" fmla="*/ 193453 w 929467"/>
              <a:gd name="connsiteY1" fmla="*/ 124571 h 435515"/>
              <a:gd name="connsiteX2" fmla="*/ 1542 w 929467"/>
              <a:gd name="connsiteY2" fmla="*/ 175371 h 435515"/>
              <a:gd name="connsiteX3" fmla="*/ 311986 w 929467"/>
              <a:gd name="connsiteY3" fmla="*/ 355993 h 435515"/>
              <a:gd name="connsiteX4" fmla="*/ 769186 w 929467"/>
              <a:gd name="connsiteY4" fmla="*/ 423726 h 435515"/>
              <a:gd name="connsiteX5" fmla="*/ 927230 w 929467"/>
              <a:gd name="connsiteY5" fmla="*/ 124571 h 435515"/>
              <a:gd name="connsiteX6" fmla="*/ 673230 w 929467"/>
              <a:gd name="connsiteY6" fmla="*/ 186660 h 435515"/>
              <a:gd name="connsiteX7" fmla="*/ 391008 w 929467"/>
              <a:gd name="connsiteY7" fmla="*/ 169726 h 435515"/>
              <a:gd name="connsiteX8" fmla="*/ 216030 w 929467"/>
              <a:gd name="connsiteY8" fmla="*/ 393 h 43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9467" h="435515">
                <a:moveTo>
                  <a:pt x="216030" y="393"/>
                </a:moveTo>
                <a:cubicBezTo>
                  <a:pt x="183104" y="-7133"/>
                  <a:pt x="229201" y="95408"/>
                  <a:pt x="193453" y="124571"/>
                </a:cubicBezTo>
                <a:cubicBezTo>
                  <a:pt x="157705" y="153734"/>
                  <a:pt x="-18214" y="136801"/>
                  <a:pt x="1542" y="175371"/>
                </a:cubicBezTo>
                <a:cubicBezTo>
                  <a:pt x="21298" y="213941"/>
                  <a:pt x="184045" y="314601"/>
                  <a:pt x="311986" y="355993"/>
                </a:cubicBezTo>
                <a:cubicBezTo>
                  <a:pt x="439927" y="397385"/>
                  <a:pt x="666645" y="462296"/>
                  <a:pt x="769186" y="423726"/>
                </a:cubicBezTo>
                <a:cubicBezTo>
                  <a:pt x="871727" y="385156"/>
                  <a:pt x="943223" y="164082"/>
                  <a:pt x="927230" y="124571"/>
                </a:cubicBezTo>
                <a:cubicBezTo>
                  <a:pt x="911237" y="85060"/>
                  <a:pt x="762600" y="179134"/>
                  <a:pt x="673230" y="186660"/>
                </a:cubicBezTo>
                <a:cubicBezTo>
                  <a:pt x="583860" y="194186"/>
                  <a:pt x="465327" y="197948"/>
                  <a:pt x="391008" y="169726"/>
                </a:cubicBezTo>
                <a:cubicBezTo>
                  <a:pt x="316689" y="141504"/>
                  <a:pt x="248956" y="7919"/>
                  <a:pt x="216030" y="393"/>
                </a:cubicBezTo>
                <a:close/>
              </a:path>
            </a:pathLst>
          </a:cu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50" name="Oval 149"/>
          <p:cNvSpPr>
            <a:spLocks noChangeAspect="1"/>
          </p:cNvSpPr>
          <p:nvPr/>
        </p:nvSpPr>
        <p:spPr>
          <a:xfrm>
            <a:off x="3038293" y="2938299"/>
            <a:ext cx="119981" cy="1156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51" name="Oval 150"/>
          <p:cNvSpPr>
            <a:spLocks noChangeAspect="1"/>
          </p:cNvSpPr>
          <p:nvPr/>
        </p:nvSpPr>
        <p:spPr>
          <a:xfrm>
            <a:off x="3601312" y="3216996"/>
            <a:ext cx="119981" cy="1156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5341014" y="2747883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411966" y="254881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5689431" y="2953890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5735388" y="2768039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5688760" y="2486862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6110800" y="2532725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6075777" y="283860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1" name="Oval 170"/>
          <p:cNvSpPr>
            <a:spLocks noChangeAspect="1"/>
          </p:cNvSpPr>
          <p:nvPr/>
        </p:nvSpPr>
        <p:spPr>
          <a:xfrm>
            <a:off x="5462803" y="2606812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2" name="Oval 171"/>
          <p:cNvSpPr>
            <a:spLocks noChangeAspect="1"/>
          </p:cNvSpPr>
          <p:nvPr/>
        </p:nvSpPr>
        <p:spPr>
          <a:xfrm>
            <a:off x="5582784" y="2808228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3" name="Oval 172"/>
          <p:cNvSpPr>
            <a:spLocks noChangeAspect="1"/>
          </p:cNvSpPr>
          <p:nvPr/>
        </p:nvSpPr>
        <p:spPr>
          <a:xfrm>
            <a:off x="5840869" y="2827082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4" name="Oval 173"/>
          <p:cNvSpPr>
            <a:spLocks noChangeAspect="1"/>
          </p:cNvSpPr>
          <p:nvPr/>
        </p:nvSpPr>
        <p:spPr>
          <a:xfrm>
            <a:off x="5731618" y="2543920"/>
            <a:ext cx="119982" cy="115681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5" name="Oval 174"/>
          <p:cNvSpPr>
            <a:spLocks noChangeAspect="1"/>
          </p:cNvSpPr>
          <p:nvPr/>
        </p:nvSpPr>
        <p:spPr>
          <a:xfrm>
            <a:off x="6367112" y="2590173"/>
            <a:ext cx="119982" cy="115681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6" name="Oval 175"/>
          <p:cNvSpPr>
            <a:spLocks noChangeAspect="1"/>
          </p:cNvSpPr>
          <p:nvPr/>
        </p:nvSpPr>
        <p:spPr>
          <a:xfrm>
            <a:off x="5893555" y="3011338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7" name="Oval 176"/>
          <p:cNvSpPr>
            <a:spLocks noChangeAspect="1"/>
          </p:cNvSpPr>
          <p:nvPr/>
        </p:nvSpPr>
        <p:spPr>
          <a:xfrm>
            <a:off x="6224932" y="2902297"/>
            <a:ext cx="119982" cy="11568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180" name="Straight Arrow Connector 179"/>
          <p:cNvCxnSpPr>
            <a:cxnSpLocks/>
          </p:cNvCxnSpPr>
          <p:nvPr/>
        </p:nvCxnSpPr>
        <p:spPr>
          <a:xfrm>
            <a:off x="4289778" y="4347903"/>
            <a:ext cx="837678" cy="628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81" name="Straight Arrow Connector 180"/>
          <p:cNvCxnSpPr>
            <a:cxnSpLocks/>
          </p:cNvCxnSpPr>
          <p:nvPr/>
        </p:nvCxnSpPr>
        <p:spPr>
          <a:xfrm>
            <a:off x="6675050" y="4339293"/>
            <a:ext cx="837678" cy="628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195" name="Freeform 194"/>
          <p:cNvSpPr/>
          <p:nvPr/>
        </p:nvSpPr>
        <p:spPr>
          <a:xfrm>
            <a:off x="719648" y="2809675"/>
            <a:ext cx="630297" cy="391975"/>
          </a:xfrm>
          <a:custGeom>
            <a:avLst/>
            <a:gdLst>
              <a:gd name="connsiteX0" fmla="*/ 155223 w 630297"/>
              <a:gd name="connsiteY0" fmla="*/ 322987 h 391975"/>
              <a:gd name="connsiteX1" fmla="*/ 32926 w 630297"/>
              <a:gd name="connsiteY1" fmla="*/ 172469 h 391975"/>
              <a:gd name="connsiteX2" fmla="*/ 352778 w 630297"/>
              <a:gd name="connsiteY2" fmla="*/ 12543 h 391975"/>
              <a:gd name="connsiteX3" fmla="*/ 625593 w 630297"/>
              <a:gd name="connsiteY3" fmla="*/ 247728 h 391975"/>
              <a:gd name="connsiteX4" fmla="*/ 381000 w 630297"/>
              <a:gd name="connsiteY4" fmla="*/ 379432 h 391975"/>
              <a:gd name="connsiteX5" fmla="*/ 155223 w 630297"/>
              <a:gd name="connsiteY5" fmla="*/ 322987 h 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0297" h="391975">
                <a:moveTo>
                  <a:pt x="155223" y="322987"/>
                </a:moveTo>
                <a:cubicBezTo>
                  <a:pt x="97211" y="288493"/>
                  <a:pt x="0" y="224210"/>
                  <a:pt x="32926" y="172469"/>
                </a:cubicBezTo>
                <a:cubicBezTo>
                  <a:pt x="65852" y="120728"/>
                  <a:pt x="254000" y="0"/>
                  <a:pt x="352778" y="12543"/>
                </a:cubicBezTo>
                <a:cubicBezTo>
                  <a:pt x="451556" y="25086"/>
                  <a:pt x="620889" y="186580"/>
                  <a:pt x="625593" y="247728"/>
                </a:cubicBezTo>
                <a:cubicBezTo>
                  <a:pt x="630297" y="308876"/>
                  <a:pt x="460963" y="366889"/>
                  <a:pt x="381000" y="379432"/>
                </a:cubicBezTo>
                <a:cubicBezTo>
                  <a:pt x="301037" y="391975"/>
                  <a:pt x="213235" y="357481"/>
                  <a:pt x="155223" y="322987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Freeform 195"/>
          <p:cNvSpPr/>
          <p:nvPr/>
        </p:nvSpPr>
        <p:spPr>
          <a:xfrm>
            <a:off x="1219809" y="2891205"/>
            <a:ext cx="509567" cy="609914"/>
          </a:xfrm>
          <a:custGeom>
            <a:avLst/>
            <a:gdLst>
              <a:gd name="connsiteX0" fmla="*/ 144247 w 509567"/>
              <a:gd name="connsiteY0" fmla="*/ 15679 h 609914"/>
              <a:gd name="connsiteX1" fmla="*/ 219506 w 509567"/>
              <a:gd name="connsiteY1" fmla="*/ 203828 h 609914"/>
              <a:gd name="connsiteX2" fmla="*/ 12543 w 509567"/>
              <a:gd name="connsiteY2" fmla="*/ 344939 h 609914"/>
              <a:gd name="connsiteX3" fmla="*/ 294765 w 509567"/>
              <a:gd name="connsiteY3" fmla="*/ 570716 h 609914"/>
              <a:gd name="connsiteX4" fmla="*/ 482913 w 509567"/>
              <a:gd name="connsiteY4" fmla="*/ 109753 h 609914"/>
              <a:gd name="connsiteX5" fmla="*/ 144247 w 509567"/>
              <a:gd name="connsiteY5" fmla="*/ 15679 h 60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567" h="609914">
                <a:moveTo>
                  <a:pt x="144247" y="15679"/>
                </a:moveTo>
                <a:cubicBezTo>
                  <a:pt x="100346" y="31358"/>
                  <a:pt x="241457" y="148951"/>
                  <a:pt x="219506" y="203828"/>
                </a:cubicBezTo>
                <a:cubicBezTo>
                  <a:pt x="197555" y="258705"/>
                  <a:pt x="0" y="283791"/>
                  <a:pt x="12543" y="344939"/>
                </a:cubicBezTo>
                <a:cubicBezTo>
                  <a:pt x="25086" y="406087"/>
                  <a:pt x="216370" y="609914"/>
                  <a:pt x="294765" y="570716"/>
                </a:cubicBezTo>
                <a:cubicBezTo>
                  <a:pt x="373160" y="531518"/>
                  <a:pt x="509567" y="205395"/>
                  <a:pt x="482913" y="109753"/>
                </a:cubicBezTo>
                <a:cubicBezTo>
                  <a:pt x="456259" y="14111"/>
                  <a:pt x="188148" y="0"/>
                  <a:pt x="144247" y="15679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reeform 196"/>
          <p:cNvSpPr/>
          <p:nvPr/>
        </p:nvSpPr>
        <p:spPr>
          <a:xfrm>
            <a:off x="892118" y="3243983"/>
            <a:ext cx="591098" cy="608346"/>
          </a:xfrm>
          <a:custGeom>
            <a:avLst/>
            <a:gdLst>
              <a:gd name="connsiteX0" fmla="*/ 10975 w 591098"/>
              <a:gd name="connsiteY0" fmla="*/ 67420 h 608346"/>
              <a:gd name="connsiteX1" fmla="*/ 227345 w 591098"/>
              <a:gd name="connsiteY1" fmla="*/ 48605 h 608346"/>
              <a:gd name="connsiteX2" fmla="*/ 575419 w 591098"/>
              <a:gd name="connsiteY2" fmla="*/ 359050 h 608346"/>
              <a:gd name="connsiteX3" fmla="*/ 321419 w 591098"/>
              <a:gd name="connsiteY3" fmla="*/ 415494 h 608346"/>
              <a:gd name="connsiteX4" fmla="*/ 302604 w 591098"/>
              <a:gd name="connsiteY4" fmla="*/ 575420 h 608346"/>
              <a:gd name="connsiteX5" fmla="*/ 161493 w 591098"/>
              <a:gd name="connsiteY5" fmla="*/ 217938 h 608346"/>
              <a:gd name="connsiteX6" fmla="*/ 10975 w 591098"/>
              <a:gd name="connsiteY6" fmla="*/ 67420 h 60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098" h="608346">
                <a:moveTo>
                  <a:pt x="10975" y="67420"/>
                </a:moveTo>
                <a:cubicBezTo>
                  <a:pt x="21950" y="39198"/>
                  <a:pt x="133271" y="0"/>
                  <a:pt x="227345" y="48605"/>
                </a:cubicBezTo>
                <a:cubicBezTo>
                  <a:pt x="321419" y="97210"/>
                  <a:pt x="559740" y="297902"/>
                  <a:pt x="575419" y="359050"/>
                </a:cubicBezTo>
                <a:cubicBezTo>
                  <a:pt x="591098" y="420198"/>
                  <a:pt x="366888" y="379432"/>
                  <a:pt x="321419" y="415494"/>
                </a:cubicBezTo>
                <a:cubicBezTo>
                  <a:pt x="275950" y="451556"/>
                  <a:pt x="329258" y="608346"/>
                  <a:pt x="302604" y="575420"/>
                </a:cubicBezTo>
                <a:cubicBezTo>
                  <a:pt x="275950" y="542494"/>
                  <a:pt x="208530" y="304172"/>
                  <a:pt x="161493" y="217938"/>
                </a:cubicBezTo>
                <a:cubicBezTo>
                  <a:pt x="114456" y="131704"/>
                  <a:pt x="0" y="95642"/>
                  <a:pt x="10975" y="67420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reeform 197"/>
          <p:cNvSpPr/>
          <p:nvPr/>
        </p:nvSpPr>
        <p:spPr>
          <a:xfrm>
            <a:off x="1483216" y="3015069"/>
            <a:ext cx="456260" cy="810606"/>
          </a:xfrm>
          <a:custGeom>
            <a:avLst/>
            <a:gdLst>
              <a:gd name="connsiteX0" fmla="*/ 266543 w 456260"/>
              <a:gd name="connsiteY0" fmla="*/ 127001 h 810606"/>
              <a:gd name="connsiteX1" fmla="*/ 163062 w 456260"/>
              <a:gd name="connsiteY1" fmla="*/ 446852 h 810606"/>
              <a:gd name="connsiteX2" fmla="*/ 12543 w 456260"/>
              <a:gd name="connsiteY2" fmla="*/ 540927 h 810606"/>
              <a:gd name="connsiteX3" fmla="*/ 87803 w 456260"/>
              <a:gd name="connsiteY3" fmla="*/ 644408 h 810606"/>
              <a:gd name="connsiteX4" fmla="*/ 134840 w 456260"/>
              <a:gd name="connsiteY4" fmla="*/ 794927 h 810606"/>
              <a:gd name="connsiteX5" fmla="*/ 351210 w 456260"/>
              <a:gd name="connsiteY5" fmla="*/ 550334 h 810606"/>
              <a:gd name="connsiteX6" fmla="*/ 454692 w 456260"/>
              <a:gd name="connsiteY6" fmla="*/ 136408 h 810606"/>
              <a:gd name="connsiteX7" fmla="*/ 341803 w 456260"/>
              <a:gd name="connsiteY7" fmla="*/ 4704 h 810606"/>
              <a:gd name="connsiteX8" fmla="*/ 266543 w 456260"/>
              <a:gd name="connsiteY8" fmla="*/ 127001 h 810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6260" h="810606">
                <a:moveTo>
                  <a:pt x="266543" y="127001"/>
                </a:moveTo>
                <a:cubicBezTo>
                  <a:pt x="236753" y="200692"/>
                  <a:pt x="205395" y="377864"/>
                  <a:pt x="163062" y="446852"/>
                </a:cubicBezTo>
                <a:cubicBezTo>
                  <a:pt x="120729" y="515840"/>
                  <a:pt x="25086" y="508001"/>
                  <a:pt x="12543" y="540927"/>
                </a:cubicBezTo>
                <a:cubicBezTo>
                  <a:pt x="0" y="573853"/>
                  <a:pt x="67420" y="602075"/>
                  <a:pt x="87803" y="644408"/>
                </a:cubicBezTo>
                <a:cubicBezTo>
                  <a:pt x="108186" y="686741"/>
                  <a:pt x="90939" y="810606"/>
                  <a:pt x="134840" y="794927"/>
                </a:cubicBezTo>
                <a:cubicBezTo>
                  <a:pt x="178741" y="779248"/>
                  <a:pt x="297901" y="660087"/>
                  <a:pt x="351210" y="550334"/>
                </a:cubicBezTo>
                <a:cubicBezTo>
                  <a:pt x="404519" y="440581"/>
                  <a:pt x="456260" y="227346"/>
                  <a:pt x="454692" y="136408"/>
                </a:cubicBezTo>
                <a:cubicBezTo>
                  <a:pt x="453124" y="45470"/>
                  <a:pt x="371593" y="0"/>
                  <a:pt x="341803" y="4704"/>
                </a:cubicBezTo>
                <a:cubicBezTo>
                  <a:pt x="312013" y="9408"/>
                  <a:pt x="296333" y="53310"/>
                  <a:pt x="266543" y="127001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reeform 200"/>
          <p:cNvSpPr/>
          <p:nvPr/>
        </p:nvSpPr>
        <p:spPr>
          <a:xfrm>
            <a:off x="1205698" y="3665748"/>
            <a:ext cx="553468" cy="446853"/>
          </a:xfrm>
          <a:custGeom>
            <a:avLst/>
            <a:gdLst>
              <a:gd name="connsiteX0" fmla="*/ 233617 w 553468"/>
              <a:gd name="connsiteY0" fmla="*/ 21951 h 446853"/>
              <a:gd name="connsiteX1" fmla="*/ 26654 w 553468"/>
              <a:gd name="connsiteY1" fmla="*/ 50173 h 446853"/>
              <a:gd name="connsiteX2" fmla="*/ 73691 w 553468"/>
              <a:gd name="connsiteY2" fmla="*/ 238322 h 446853"/>
              <a:gd name="connsiteX3" fmla="*/ 393543 w 553468"/>
              <a:gd name="connsiteY3" fmla="*/ 445285 h 446853"/>
              <a:gd name="connsiteX4" fmla="*/ 544061 w 553468"/>
              <a:gd name="connsiteY4" fmla="*/ 247729 h 446853"/>
              <a:gd name="connsiteX5" fmla="*/ 337098 w 553468"/>
              <a:gd name="connsiteY5" fmla="*/ 181877 h 446853"/>
              <a:gd name="connsiteX6" fmla="*/ 233617 w 553468"/>
              <a:gd name="connsiteY6" fmla="*/ 21951 h 44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3468" h="446853">
                <a:moveTo>
                  <a:pt x="233617" y="21951"/>
                </a:moveTo>
                <a:cubicBezTo>
                  <a:pt x="181876" y="0"/>
                  <a:pt x="53308" y="14111"/>
                  <a:pt x="26654" y="50173"/>
                </a:cubicBezTo>
                <a:cubicBezTo>
                  <a:pt x="0" y="86235"/>
                  <a:pt x="12543" y="172470"/>
                  <a:pt x="73691" y="238322"/>
                </a:cubicBezTo>
                <a:cubicBezTo>
                  <a:pt x="134839" y="304174"/>
                  <a:pt x="315148" y="443717"/>
                  <a:pt x="393543" y="445285"/>
                </a:cubicBezTo>
                <a:cubicBezTo>
                  <a:pt x="471938" y="446853"/>
                  <a:pt x="553468" y="291630"/>
                  <a:pt x="544061" y="247729"/>
                </a:cubicBezTo>
                <a:cubicBezTo>
                  <a:pt x="534654" y="203828"/>
                  <a:pt x="388839" y="216371"/>
                  <a:pt x="337098" y="181877"/>
                </a:cubicBezTo>
                <a:cubicBezTo>
                  <a:pt x="285357" y="147383"/>
                  <a:pt x="285358" y="43902"/>
                  <a:pt x="233617" y="21951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Freeform 201"/>
          <p:cNvSpPr/>
          <p:nvPr/>
        </p:nvSpPr>
        <p:spPr>
          <a:xfrm>
            <a:off x="658500" y="3284748"/>
            <a:ext cx="388840" cy="678902"/>
          </a:xfrm>
          <a:custGeom>
            <a:avLst/>
            <a:gdLst>
              <a:gd name="connsiteX0" fmla="*/ 94074 w 388840"/>
              <a:gd name="connsiteY0" fmla="*/ 36062 h 678902"/>
              <a:gd name="connsiteX1" fmla="*/ 310445 w 388840"/>
              <a:gd name="connsiteY1" fmla="*/ 158359 h 678902"/>
              <a:gd name="connsiteX2" fmla="*/ 366889 w 388840"/>
              <a:gd name="connsiteY2" fmla="*/ 506433 h 678902"/>
              <a:gd name="connsiteX3" fmla="*/ 178741 w 388840"/>
              <a:gd name="connsiteY3" fmla="*/ 656951 h 678902"/>
              <a:gd name="connsiteX4" fmla="*/ 18815 w 388840"/>
              <a:gd name="connsiteY4" fmla="*/ 374729 h 678902"/>
              <a:gd name="connsiteX5" fmla="*/ 94074 w 388840"/>
              <a:gd name="connsiteY5" fmla="*/ 36062 h 67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840" h="678902">
                <a:moveTo>
                  <a:pt x="94074" y="36062"/>
                </a:moveTo>
                <a:cubicBezTo>
                  <a:pt x="142679" y="0"/>
                  <a:pt x="264976" y="79964"/>
                  <a:pt x="310445" y="158359"/>
                </a:cubicBezTo>
                <a:cubicBezTo>
                  <a:pt x="355914" y="236754"/>
                  <a:pt x="388840" y="423335"/>
                  <a:pt x="366889" y="506433"/>
                </a:cubicBezTo>
                <a:cubicBezTo>
                  <a:pt x="344938" y="589531"/>
                  <a:pt x="236753" y="678902"/>
                  <a:pt x="178741" y="656951"/>
                </a:cubicBezTo>
                <a:cubicBezTo>
                  <a:pt x="120729" y="635000"/>
                  <a:pt x="37630" y="481346"/>
                  <a:pt x="18815" y="374729"/>
                </a:cubicBezTo>
                <a:cubicBezTo>
                  <a:pt x="0" y="268112"/>
                  <a:pt x="45469" y="72124"/>
                  <a:pt x="94074" y="36062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Freeform 202"/>
          <p:cNvSpPr/>
          <p:nvPr/>
        </p:nvSpPr>
        <p:spPr>
          <a:xfrm>
            <a:off x="912501" y="3788046"/>
            <a:ext cx="600505" cy="451555"/>
          </a:xfrm>
          <a:custGeom>
            <a:avLst/>
            <a:gdLst>
              <a:gd name="connsiteX0" fmla="*/ 235184 w 600505"/>
              <a:gd name="connsiteY0" fmla="*/ 68987 h 451555"/>
              <a:gd name="connsiteX1" fmla="*/ 159925 w 600505"/>
              <a:gd name="connsiteY1" fmla="*/ 21950 h 451555"/>
              <a:gd name="connsiteX2" fmla="*/ 9407 w 600505"/>
              <a:gd name="connsiteY2" fmla="*/ 200690 h 451555"/>
              <a:gd name="connsiteX3" fmla="*/ 103481 w 600505"/>
              <a:gd name="connsiteY3" fmla="*/ 426468 h 451555"/>
              <a:gd name="connsiteX4" fmla="*/ 583258 w 600505"/>
              <a:gd name="connsiteY4" fmla="*/ 351209 h 451555"/>
              <a:gd name="connsiteX5" fmla="*/ 235184 w 600505"/>
              <a:gd name="connsiteY5" fmla="*/ 68987 h 45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505" h="451555">
                <a:moveTo>
                  <a:pt x="235184" y="68987"/>
                </a:moveTo>
                <a:cubicBezTo>
                  <a:pt x="164629" y="14111"/>
                  <a:pt x="197554" y="0"/>
                  <a:pt x="159925" y="21950"/>
                </a:cubicBezTo>
                <a:cubicBezTo>
                  <a:pt x="122296" y="43900"/>
                  <a:pt x="18814" y="133270"/>
                  <a:pt x="9407" y="200690"/>
                </a:cubicBezTo>
                <a:cubicBezTo>
                  <a:pt x="0" y="268110"/>
                  <a:pt x="7839" y="401381"/>
                  <a:pt x="103481" y="426468"/>
                </a:cubicBezTo>
                <a:cubicBezTo>
                  <a:pt x="199123" y="451555"/>
                  <a:pt x="566011" y="409221"/>
                  <a:pt x="583258" y="351209"/>
                </a:cubicBezTo>
                <a:cubicBezTo>
                  <a:pt x="600505" y="293197"/>
                  <a:pt x="305740" y="123864"/>
                  <a:pt x="235184" y="68987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Freeform 203"/>
          <p:cNvSpPr/>
          <p:nvPr/>
        </p:nvSpPr>
        <p:spPr>
          <a:xfrm>
            <a:off x="266535" y="3027613"/>
            <a:ext cx="542494" cy="622457"/>
          </a:xfrm>
          <a:custGeom>
            <a:avLst/>
            <a:gdLst>
              <a:gd name="connsiteX0" fmla="*/ 523679 w 542494"/>
              <a:gd name="connsiteY0" fmla="*/ 114457 h 622457"/>
              <a:gd name="connsiteX1" fmla="*/ 429605 w 542494"/>
              <a:gd name="connsiteY1" fmla="*/ 302605 h 622457"/>
              <a:gd name="connsiteX2" fmla="*/ 222642 w 542494"/>
              <a:gd name="connsiteY2" fmla="*/ 613050 h 622457"/>
              <a:gd name="connsiteX3" fmla="*/ 15679 w 542494"/>
              <a:gd name="connsiteY3" fmla="*/ 246161 h 622457"/>
              <a:gd name="connsiteX4" fmla="*/ 316717 w 542494"/>
              <a:gd name="connsiteY4" fmla="*/ 20383 h 622457"/>
              <a:gd name="connsiteX5" fmla="*/ 523679 w 542494"/>
              <a:gd name="connsiteY5" fmla="*/ 114457 h 62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494" h="622457">
                <a:moveTo>
                  <a:pt x="523679" y="114457"/>
                </a:moveTo>
                <a:cubicBezTo>
                  <a:pt x="542494" y="161494"/>
                  <a:pt x="479778" y="219506"/>
                  <a:pt x="429605" y="302605"/>
                </a:cubicBezTo>
                <a:cubicBezTo>
                  <a:pt x="379432" y="385704"/>
                  <a:pt x="291630" y="622457"/>
                  <a:pt x="222642" y="613050"/>
                </a:cubicBezTo>
                <a:cubicBezTo>
                  <a:pt x="153654" y="603643"/>
                  <a:pt x="0" y="344939"/>
                  <a:pt x="15679" y="246161"/>
                </a:cubicBezTo>
                <a:cubicBezTo>
                  <a:pt x="31358" y="147383"/>
                  <a:pt x="227347" y="40766"/>
                  <a:pt x="316717" y="20383"/>
                </a:cubicBezTo>
                <a:cubicBezTo>
                  <a:pt x="406087" y="0"/>
                  <a:pt x="504864" y="67420"/>
                  <a:pt x="523679" y="114457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>
            <a:spLocks noChangeAspect="1"/>
          </p:cNvSpPr>
          <p:nvPr/>
        </p:nvSpPr>
        <p:spPr>
          <a:xfrm>
            <a:off x="1349945" y="3219663"/>
            <a:ext cx="119981" cy="115680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15" name="Oval 214"/>
          <p:cNvSpPr>
            <a:spLocks noChangeAspect="1"/>
          </p:cNvSpPr>
          <p:nvPr/>
        </p:nvSpPr>
        <p:spPr>
          <a:xfrm>
            <a:off x="1697729" y="3414359"/>
            <a:ext cx="119981" cy="115680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16" name="Oval 215"/>
          <p:cNvSpPr>
            <a:spLocks noChangeAspect="1"/>
          </p:cNvSpPr>
          <p:nvPr/>
        </p:nvSpPr>
        <p:spPr>
          <a:xfrm>
            <a:off x="1023534" y="2938731"/>
            <a:ext cx="119981" cy="115680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17" name="Oval 216"/>
          <p:cNvSpPr>
            <a:spLocks noChangeAspect="1"/>
          </p:cNvSpPr>
          <p:nvPr/>
        </p:nvSpPr>
        <p:spPr>
          <a:xfrm>
            <a:off x="508037" y="3147573"/>
            <a:ext cx="119981" cy="115680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18" name="Oval 217"/>
          <p:cNvSpPr>
            <a:spLocks noChangeAspect="1"/>
          </p:cNvSpPr>
          <p:nvPr/>
        </p:nvSpPr>
        <p:spPr>
          <a:xfrm>
            <a:off x="1176655" y="3472199"/>
            <a:ext cx="119981" cy="115680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19" name="Oval 218"/>
          <p:cNvSpPr>
            <a:spLocks noChangeAspect="1"/>
          </p:cNvSpPr>
          <p:nvPr/>
        </p:nvSpPr>
        <p:spPr>
          <a:xfrm>
            <a:off x="1449036" y="3905810"/>
            <a:ext cx="119981" cy="1156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0" name="Oval 219"/>
          <p:cNvSpPr>
            <a:spLocks noChangeAspect="1"/>
          </p:cNvSpPr>
          <p:nvPr/>
        </p:nvSpPr>
        <p:spPr>
          <a:xfrm>
            <a:off x="1112272" y="4029989"/>
            <a:ext cx="119981" cy="1156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2" name="Oval 221"/>
          <p:cNvSpPr>
            <a:spLocks noChangeAspect="1"/>
          </p:cNvSpPr>
          <p:nvPr/>
        </p:nvSpPr>
        <p:spPr>
          <a:xfrm>
            <a:off x="811670" y="3624599"/>
            <a:ext cx="119981" cy="115680"/>
          </a:xfrm>
          <a:prstGeom prst="ellipse">
            <a:avLst/>
          </a:prstGeom>
          <a:solidFill>
            <a:schemeClr val="bg2">
              <a:lumMod val="5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3" name="Freeform 222"/>
          <p:cNvSpPr/>
          <p:nvPr/>
        </p:nvSpPr>
        <p:spPr>
          <a:xfrm>
            <a:off x="333965" y="3601465"/>
            <a:ext cx="586395" cy="696148"/>
          </a:xfrm>
          <a:custGeom>
            <a:avLst/>
            <a:gdLst>
              <a:gd name="connsiteX0" fmla="*/ 258703 w 586395"/>
              <a:gd name="connsiteY0" fmla="*/ 48605 h 696148"/>
              <a:gd name="connsiteX1" fmla="*/ 324555 w 586395"/>
              <a:gd name="connsiteY1" fmla="*/ 321419 h 696148"/>
              <a:gd name="connsiteX2" fmla="*/ 512703 w 586395"/>
              <a:gd name="connsiteY2" fmla="*/ 377864 h 696148"/>
              <a:gd name="connsiteX3" fmla="*/ 550333 w 586395"/>
              <a:gd name="connsiteY3" fmla="*/ 603642 h 696148"/>
              <a:gd name="connsiteX4" fmla="*/ 296333 w 586395"/>
              <a:gd name="connsiteY4" fmla="*/ 631864 h 696148"/>
              <a:gd name="connsiteX5" fmla="*/ 51740 w 586395"/>
              <a:gd name="connsiteY5" fmla="*/ 217938 h 696148"/>
              <a:gd name="connsiteX6" fmla="*/ 14111 w 586395"/>
              <a:gd name="connsiteY6" fmla="*/ 10975 h 696148"/>
              <a:gd name="connsiteX7" fmla="*/ 136407 w 586395"/>
              <a:gd name="connsiteY7" fmla="*/ 152086 h 696148"/>
              <a:gd name="connsiteX8" fmla="*/ 258703 w 586395"/>
              <a:gd name="connsiteY8" fmla="*/ 48605 h 69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395" h="696148">
                <a:moveTo>
                  <a:pt x="258703" y="48605"/>
                </a:moveTo>
                <a:cubicBezTo>
                  <a:pt x="290061" y="76827"/>
                  <a:pt x="282222" y="266543"/>
                  <a:pt x="324555" y="321419"/>
                </a:cubicBezTo>
                <a:cubicBezTo>
                  <a:pt x="366888" y="376295"/>
                  <a:pt x="475073" y="330827"/>
                  <a:pt x="512703" y="377864"/>
                </a:cubicBezTo>
                <a:cubicBezTo>
                  <a:pt x="550333" y="424901"/>
                  <a:pt x="586395" y="561309"/>
                  <a:pt x="550333" y="603642"/>
                </a:cubicBezTo>
                <a:cubicBezTo>
                  <a:pt x="514271" y="645975"/>
                  <a:pt x="379432" y="696148"/>
                  <a:pt x="296333" y="631864"/>
                </a:cubicBezTo>
                <a:cubicBezTo>
                  <a:pt x="213234" y="567580"/>
                  <a:pt x="98777" y="321419"/>
                  <a:pt x="51740" y="217938"/>
                </a:cubicBezTo>
                <a:cubicBezTo>
                  <a:pt x="4703" y="114457"/>
                  <a:pt x="0" y="21950"/>
                  <a:pt x="14111" y="10975"/>
                </a:cubicBezTo>
                <a:cubicBezTo>
                  <a:pt x="28222" y="0"/>
                  <a:pt x="98778" y="139543"/>
                  <a:pt x="136407" y="152086"/>
                </a:cubicBezTo>
                <a:cubicBezTo>
                  <a:pt x="174036" y="164629"/>
                  <a:pt x="227345" y="20383"/>
                  <a:pt x="258703" y="48605"/>
                </a:cubicBezTo>
                <a:close/>
              </a:path>
            </a:pathLst>
          </a:custGeom>
          <a:solidFill>
            <a:srgbClr val="E5DBE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>
            <a:spLocks noChangeAspect="1"/>
          </p:cNvSpPr>
          <p:nvPr/>
        </p:nvSpPr>
        <p:spPr>
          <a:xfrm>
            <a:off x="672031" y="4060098"/>
            <a:ext cx="119981" cy="1156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225" name="Straight Arrow Connector 224"/>
          <p:cNvCxnSpPr>
            <a:cxnSpLocks/>
          </p:cNvCxnSpPr>
          <p:nvPr/>
        </p:nvCxnSpPr>
        <p:spPr>
          <a:xfrm flipV="1">
            <a:off x="1977104" y="2787729"/>
            <a:ext cx="741637" cy="2433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227" name="Straight Arrow Connector 226"/>
          <p:cNvCxnSpPr>
            <a:cxnSpLocks/>
          </p:cNvCxnSpPr>
          <p:nvPr/>
        </p:nvCxnSpPr>
        <p:spPr>
          <a:xfrm>
            <a:off x="1977104" y="4042192"/>
            <a:ext cx="769858" cy="24930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259" name="Oval 258"/>
          <p:cNvSpPr/>
          <p:nvPr/>
        </p:nvSpPr>
        <p:spPr>
          <a:xfrm>
            <a:off x="8187208" y="257765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6" name="Oval 245"/>
          <p:cNvSpPr/>
          <p:nvPr/>
        </p:nvSpPr>
        <p:spPr>
          <a:xfrm>
            <a:off x="8187208" y="2370323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7" name="Oval 246"/>
          <p:cNvSpPr/>
          <p:nvPr/>
        </p:nvSpPr>
        <p:spPr>
          <a:xfrm>
            <a:off x="8267702" y="2774374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8" name="Oval 247"/>
          <p:cNvSpPr/>
          <p:nvPr/>
        </p:nvSpPr>
        <p:spPr>
          <a:xfrm>
            <a:off x="7938958" y="2700438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9" name="Oval 248"/>
          <p:cNvSpPr/>
          <p:nvPr/>
        </p:nvSpPr>
        <p:spPr>
          <a:xfrm>
            <a:off x="7574518" y="2643381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0" name="Oval 249"/>
          <p:cNvSpPr/>
          <p:nvPr/>
        </p:nvSpPr>
        <p:spPr>
          <a:xfrm>
            <a:off x="7694115" y="2848312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1" name="Oval 250"/>
          <p:cNvSpPr/>
          <p:nvPr/>
        </p:nvSpPr>
        <p:spPr>
          <a:xfrm>
            <a:off x="7819361" y="2499369"/>
            <a:ext cx="418293" cy="230577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2" name="Oval 251"/>
          <p:cNvSpPr>
            <a:spLocks noChangeAspect="1"/>
          </p:cNvSpPr>
          <p:nvPr/>
        </p:nvSpPr>
        <p:spPr>
          <a:xfrm>
            <a:off x="8238045" y="2428324"/>
            <a:ext cx="119982" cy="115681"/>
          </a:xfrm>
          <a:prstGeom prst="ellipse">
            <a:avLst/>
          </a:prstGeom>
          <a:solidFill>
            <a:srgbClr val="719AF9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3" name="Oval 252"/>
          <p:cNvSpPr>
            <a:spLocks noChangeAspect="1"/>
          </p:cNvSpPr>
          <p:nvPr/>
        </p:nvSpPr>
        <p:spPr>
          <a:xfrm>
            <a:off x="8358026" y="2629740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4" name="Oval 253"/>
          <p:cNvSpPr>
            <a:spLocks noChangeAspect="1"/>
          </p:cNvSpPr>
          <p:nvPr/>
        </p:nvSpPr>
        <p:spPr>
          <a:xfrm>
            <a:off x="8044439" y="2759481"/>
            <a:ext cx="119982" cy="115681"/>
          </a:xfrm>
          <a:prstGeom prst="ellipse">
            <a:avLst/>
          </a:prstGeom>
          <a:solidFill>
            <a:srgbClr val="CCFFCC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5" name="Oval 254"/>
          <p:cNvSpPr>
            <a:spLocks noChangeAspect="1"/>
          </p:cNvSpPr>
          <p:nvPr/>
        </p:nvSpPr>
        <p:spPr>
          <a:xfrm>
            <a:off x="7617376" y="2700438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6" name="Oval 255"/>
          <p:cNvSpPr>
            <a:spLocks noChangeAspect="1"/>
          </p:cNvSpPr>
          <p:nvPr/>
        </p:nvSpPr>
        <p:spPr>
          <a:xfrm>
            <a:off x="7950428" y="2905760"/>
            <a:ext cx="119982" cy="115681"/>
          </a:xfrm>
          <a:prstGeom prst="ellipse">
            <a:avLst/>
          </a:prstGeom>
          <a:solidFill>
            <a:srgbClr val="FF0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7" name="Oval 256"/>
          <p:cNvSpPr>
            <a:spLocks noChangeAspect="1"/>
          </p:cNvSpPr>
          <p:nvPr/>
        </p:nvSpPr>
        <p:spPr>
          <a:xfrm>
            <a:off x="8471825" y="2831822"/>
            <a:ext cx="119982" cy="115681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8" name="Oval 257"/>
          <p:cNvSpPr>
            <a:spLocks noChangeAspect="1"/>
          </p:cNvSpPr>
          <p:nvPr/>
        </p:nvSpPr>
        <p:spPr>
          <a:xfrm>
            <a:off x="7968516" y="2563064"/>
            <a:ext cx="119982" cy="115681"/>
          </a:xfrm>
          <a:prstGeom prst="ellipse">
            <a:avLst/>
          </a:prstGeom>
          <a:solidFill>
            <a:srgbClr val="719AF9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260" name="Straight Arrow Connector 259"/>
          <p:cNvCxnSpPr>
            <a:cxnSpLocks/>
          </p:cNvCxnSpPr>
          <p:nvPr/>
        </p:nvCxnSpPr>
        <p:spPr>
          <a:xfrm>
            <a:off x="6586398" y="2816119"/>
            <a:ext cx="837678" cy="628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261" name="Straight Arrow Connector 260"/>
          <p:cNvCxnSpPr>
            <a:cxnSpLocks/>
          </p:cNvCxnSpPr>
          <p:nvPr/>
        </p:nvCxnSpPr>
        <p:spPr>
          <a:xfrm>
            <a:off x="4289778" y="2756339"/>
            <a:ext cx="837678" cy="628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262" name="TextBox 261"/>
          <p:cNvSpPr txBox="1"/>
          <p:nvPr/>
        </p:nvSpPr>
        <p:spPr>
          <a:xfrm>
            <a:off x="1507740" y="2317917"/>
            <a:ext cx="2133606" cy="28298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rPr>
              <a:t>Flask 1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1467850" y="3686128"/>
            <a:ext cx="2133606" cy="28298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rPr>
              <a:t>Flask 2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4825836" y="1665750"/>
            <a:ext cx="2203277" cy="4625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Helvetica Neue" charset="0"/>
                <a:ea typeface="Helvetica Neue" charset="0"/>
                <a:cs typeface="Helvetica Neue" charset="0"/>
              </a:rPr>
              <a:t>Unstable Stem-</a:t>
            </a:r>
          </a:p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Helvetica Neue" charset="0"/>
                <a:ea typeface="Helvetica Neue" charset="0"/>
                <a:cs typeface="Helvetica Neue" charset="0"/>
              </a:rPr>
              <a:t>like State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266" name="Straight Connector 265"/>
          <p:cNvCxnSpPr/>
          <p:nvPr/>
        </p:nvCxnSpPr>
        <p:spPr>
          <a:xfrm rot="16200000" flipH="1">
            <a:off x="2926209" y="3384824"/>
            <a:ext cx="3512076" cy="527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 rot="16200000" flipH="1">
            <a:off x="5270437" y="3378342"/>
            <a:ext cx="3512076" cy="527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2078923" y="3463491"/>
            <a:ext cx="6866381" cy="158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45469" y="1900497"/>
            <a:ext cx="2133606" cy="6420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rPr>
              <a:t>Skin-like</a:t>
            </a:r>
            <a:r>
              <a:rPr kumimoji="0" lang="en-US" sz="160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1600" kern="0" dirty="0">
                <a:solidFill>
                  <a:sysClr val="windowText" lastClr="000000"/>
                </a:solidFill>
                <a:latin typeface="Helvetica Neue" charset="0"/>
                <a:ea typeface="Helvetica Neue" charset="0"/>
                <a:cs typeface="Helvetica Neue" charset="0"/>
              </a:rPr>
              <a:t>State</a:t>
            </a:r>
          </a:p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Helvetica Neue" charset="0"/>
                <a:ea typeface="Helvetica Neue" charset="0"/>
                <a:cs typeface="Helvetica Neue" charset="0"/>
              </a:rPr>
              <a:t>Pre-reprogramming experiment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275" name="Straight Connector 274"/>
          <p:cNvCxnSpPr/>
          <p:nvPr/>
        </p:nvCxnSpPr>
        <p:spPr>
          <a:xfrm rot="16200000" flipH="1">
            <a:off x="325523" y="3383365"/>
            <a:ext cx="3512076" cy="527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ST3correlation_exp_t=30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 r="94808"/>
              <a:stretch>
                <a:fillRect/>
              </a:stretch>
            </p:blipFill>
          </mc:Choice>
          <mc:Fallback>
            <p:blipFill>
              <a:blip r:embed="rId4"/>
              <a:srcRect r="94808"/>
              <a:stretch>
                <a:fillRect/>
              </a:stretch>
            </p:blipFill>
          </mc:Fallback>
        </mc:AlternateContent>
        <p:spPr>
          <a:xfrm>
            <a:off x="7196667" y="1580455"/>
            <a:ext cx="212167" cy="32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6819"/>
            <a:ext cx="8229600" cy="800100"/>
          </a:xfrm>
        </p:spPr>
        <p:txBody>
          <a:bodyPr>
            <a:normAutofit fontScale="90000"/>
          </a:bodyPr>
          <a:lstStyle/>
          <a:p>
            <a:r>
              <a:rPr lang="en-US" dirty="0"/>
              <a:t>Correlations in Splitting Experiments</a:t>
            </a:r>
          </a:p>
        </p:txBody>
      </p:sp>
      <p:pic>
        <p:nvPicPr>
          <p:cNvPr id="12" name="Picture 11" descr="Screen Shot 2018-03-05 at 9.32.0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376794" y="2998627"/>
            <a:ext cx="3078116" cy="279400"/>
          </a:xfrm>
          <a:prstGeom prst="rect">
            <a:avLst/>
          </a:prstGeom>
        </p:spPr>
      </p:pic>
      <p:pic>
        <p:nvPicPr>
          <p:cNvPr id="13" name="Picture 12" descr="TEST2correlation_exp_t=30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856523" y="1310128"/>
            <a:ext cx="4834965" cy="383337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27331" y="1497431"/>
            <a:ext cx="425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venir Book"/>
                <a:cs typeface="Avenir Book"/>
              </a:rPr>
              <a:t>10</a:t>
            </a:r>
            <a:r>
              <a:rPr lang="en-US" sz="1100" baseline="30000" dirty="0">
                <a:latin typeface="Avenir Book"/>
                <a:cs typeface="Avenir Book"/>
              </a:rPr>
              <a:t>-1</a:t>
            </a:r>
            <a:endParaRPr lang="en-US" sz="1100" dirty="0"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8517" y="4518359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venir Book"/>
                <a:cs typeface="Avenir Book"/>
              </a:rPr>
              <a:t>10</a:t>
            </a:r>
            <a:r>
              <a:rPr lang="en-US" sz="1100" baseline="30000" dirty="0">
                <a:latin typeface="Avenir Book"/>
                <a:cs typeface="Avenir Book"/>
              </a:rPr>
              <a:t>-3</a:t>
            </a:r>
            <a:endParaRPr lang="en-US" sz="1100" dirty="0">
              <a:latin typeface="Avenir Book"/>
              <a:cs typeface="Avenir Boo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sorted-DOX-Jan9-fitting-Expt1A_allsamples_1bperrorfiltered.txt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833561" y="1109174"/>
            <a:ext cx="5344294" cy="403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30" y="457200"/>
            <a:ext cx="8502073" cy="800100"/>
          </a:xfrm>
        </p:spPr>
        <p:txBody>
          <a:bodyPr>
            <a:normAutofit/>
          </a:bodyPr>
          <a:lstStyle/>
          <a:p>
            <a:r>
              <a:rPr lang="en-US" dirty="0"/>
              <a:t>Introduction of subpopulations</a:t>
            </a:r>
          </a:p>
        </p:txBody>
      </p:sp>
      <p:pic>
        <p:nvPicPr>
          <p:cNvPr id="9" name="Picture 8" descr="Expt1A_allsamples_1bperrorfiltered.txtTEST2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rcRect l="13863" t="56188" r="65132" b="13144"/>
              <a:stretch>
                <a:fillRect/>
              </a:stretch>
            </p:blipFill>
          </mc:Choice>
          <mc:Fallback>
            <p:blipFill>
              <a:blip r:embed="rId6"/>
              <a:srcRect l="13863" t="56188" r="65132" b="13144"/>
              <a:stretch>
                <a:fillRect/>
              </a:stretch>
            </p:blipFill>
          </mc:Fallback>
        </mc:AlternateContent>
        <p:spPr>
          <a:xfrm>
            <a:off x="2753344" y="3240941"/>
            <a:ext cx="1131915" cy="127059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30" y="457200"/>
            <a:ext cx="8502073" cy="800100"/>
          </a:xfrm>
        </p:spPr>
        <p:txBody>
          <a:bodyPr>
            <a:normAutofit/>
          </a:bodyPr>
          <a:lstStyle/>
          <a:p>
            <a:r>
              <a:rPr lang="en-US" dirty="0"/>
              <a:t>Introduction of subpopulations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54D780-0997-8849-BC4E-2F03AFAF7F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56" t="4805" r="29491" b="6858"/>
          <a:stretch/>
        </p:blipFill>
        <p:spPr>
          <a:xfrm rot="16200000">
            <a:off x="3161622" y="-1546739"/>
            <a:ext cx="3064042" cy="8900720"/>
          </a:xfrm>
          <a:prstGeom prst="rect">
            <a:avLst/>
          </a:prstGeom>
        </p:spPr>
      </p:pic>
      <p:pic>
        <p:nvPicPr>
          <p:cNvPr id="10" name="Picture 9" descr="unsorted-DOX-Jan9-fitting-Expt1A_allsamples_1bperrorfiltered.txt-2pop-fit.eps">
            <a:extLst>
              <a:ext uri="{FF2B5EF4-FFF2-40B4-BE49-F238E27FC236}">
                <a16:creationId xmlns:a16="http://schemas.microsoft.com/office/drawing/2014/main" id="{1D88009C-FD98-B14E-ACC3-EF54DC3AEC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4571" b="12221"/>
          <a:stretch/>
        </p:blipFill>
        <p:spPr>
          <a:xfrm>
            <a:off x="46742" y="1239254"/>
            <a:ext cx="290142" cy="3541294"/>
          </a:xfrm>
          <a:prstGeom prst="rect">
            <a:avLst/>
          </a:prstGeom>
        </p:spPr>
      </p:pic>
      <p:pic>
        <p:nvPicPr>
          <p:cNvPr id="11" name="Picture 10" descr="unsorted-DOX-Jan9-fitting-Expt1A_allsamples_1bperrorfiltered.txt-2pop-fit.eps">
            <a:extLst>
              <a:ext uri="{FF2B5EF4-FFF2-40B4-BE49-F238E27FC236}">
                <a16:creationId xmlns:a16="http://schemas.microsoft.com/office/drawing/2014/main" id="{834D36B9-09D1-4845-9734-7ABB3B50C6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55" t="92900" r="6801" b="-504"/>
          <a:stretch/>
        </p:blipFill>
        <p:spPr>
          <a:xfrm>
            <a:off x="2566735" y="4107784"/>
            <a:ext cx="4026569" cy="3068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AB5F05-84A1-884A-B16F-0B485ECC04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911" t="87729" r="38229" b="-3014"/>
          <a:stretch/>
        </p:blipFill>
        <p:spPr>
          <a:xfrm rot="16200000">
            <a:off x="6946232" y="3866147"/>
            <a:ext cx="689811" cy="15400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1CE43A-24DC-D94D-91DC-4A03007C149D}"/>
              </a:ext>
            </a:extLst>
          </p:cNvPr>
          <p:cNvSpPr/>
          <p:nvPr/>
        </p:nvSpPr>
        <p:spPr>
          <a:xfrm>
            <a:off x="8686803" y="2021305"/>
            <a:ext cx="457197" cy="737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A6CBF1-979F-5842-869F-F644E30F12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54" r="9385" b="92876"/>
          <a:stretch/>
        </p:blipFill>
        <p:spPr>
          <a:xfrm>
            <a:off x="914400" y="1649330"/>
            <a:ext cx="8165432" cy="18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75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1021-09FE-2B4F-8EA2-B3BBB78A7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 of Subpopulation numbers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0987C5-5309-4540-B6B7-C5C7FABDCC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r="92734"/>
          <a:stretch/>
        </p:blipFill>
        <p:spPr>
          <a:xfrm>
            <a:off x="56616" y="1506552"/>
            <a:ext cx="312352" cy="33087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1D2607-9200-9148-92DA-0E4D6844E6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95" r="9385" b="4494"/>
          <a:stretch/>
        </p:blipFill>
        <p:spPr>
          <a:xfrm>
            <a:off x="296779" y="1657350"/>
            <a:ext cx="8775032" cy="25135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7A1BF5-0184-1C4F-A4A8-D3C37B820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50" t="95505" r="38350" b="-5511"/>
          <a:stretch/>
        </p:blipFill>
        <p:spPr>
          <a:xfrm>
            <a:off x="3561347" y="4321745"/>
            <a:ext cx="2753945" cy="31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75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Sidhartha</a:t>
            </a:r>
            <a:r>
              <a:rPr lang="en-US" dirty="0"/>
              <a:t> </a:t>
            </a:r>
            <a:r>
              <a:rPr lang="en-US" dirty="0" err="1"/>
              <a:t>Goyal</a:t>
            </a:r>
            <a:r>
              <a:rPr lang="en-US"/>
              <a:t> &amp; </a:t>
            </a:r>
            <a:r>
              <a:rPr lang="en-US" dirty="0"/>
              <a:t>Group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err="1"/>
              <a:t>Nika</a:t>
            </a:r>
            <a:r>
              <a:rPr lang="en-US" dirty="0"/>
              <a:t> </a:t>
            </a:r>
            <a:r>
              <a:rPr lang="en-US" dirty="0" err="1"/>
              <a:t>Shakiba</a:t>
            </a:r>
            <a:r>
              <a:rPr lang="en-US" dirty="0"/>
              <a:t> &amp; Peter </a:t>
            </a:r>
            <a:r>
              <a:rPr lang="en-US" dirty="0" err="1"/>
              <a:t>Zandstra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err="1"/>
              <a:t>Zilman</a:t>
            </a:r>
            <a:r>
              <a:rPr lang="en-US" dirty="0"/>
              <a:t> Group</a:t>
            </a:r>
          </a:p>
        </p:txBody>
      </p:sp>
      <p:pic>
        <p:nvPicPr>
          <p:cNvPr id="4" name="Picture 3" descr="University-of-Toron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496" y="4456221"/>
            <a:ext cx="2582503" cy="687279"/>
          </a:xfrm>
          <a:prstGeom prst="rect">
            <a:avLst/>
          </a:prstGeom>
        </p:spPr>
      </p:pic>
      <p:pic>
        <p:nvPicPr>
          <p:cNvPr id="5" name="Picture 4" descr="nserc_crsng_hig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396" y="2791326"/>
            <a:ext cx="1999604" cy="664452"/>
          </a:xfrm>
          <a:prstGeom prst="rect">
            <a:avLst/>
          </a:prstGeom>
        </p:spPr>
      </p:pic>
      <p:pic>
        <p:nvPicPr>
          <p:cNvPr id="6" name="Picture 5" descr="cray.gif"/>
          <p:cNvPicPr>
            <a:picLocks noChangeAspect="1"/>
          </p:cNvPicPr>
          <p:nvPr/>
        </p:nvPicPr>
        <p:blipFill>
          <a:blip r:embed="rId4"/>
          <a:srcRect r="46770"/>
          <a:stretch>
            <a:fillRect/>
          </a:stretch>
        </p:blipFill>
        <p:spPr>
          <a:xfrm>
            <a:off x="6962274" y="3529589"/>
            <a:ext cx="2181729" cy="589451"/>
          </a:xfrm>
          <a:prstGeom prst="rect">
            <a:avLst/>
          </a:prstGeom>
        </p:spPr>
      </p:pic>
      <p:pic>
        <p:nvPicPr>
          <p:cNvPr id="7" name="Picture 6" descr="SSLmWQg-.jpg"/>
          <p:cNvPicPr>
            <a:picLocks noChangeAspect="1"/>
          </p:cNvPicPr>
          <p:nvPr/>
        </p:nvPicPr>
        <p:blipFill>
          <a:blip r:embed="rId5"/>
          <a:srcRect t="15794" b="20666"/>
          <a:stretch>
            <a:fillRect/>
          </a:stretch>
        </p:blipFill>
        <p:spPr>
          <a:xfrm>
            <a:off x="7044667" y="1657350"/>
            <a:ext cx="2099335" cy="10004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g_contour_twostep.eps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rcRect t="-21495" b="-21495"/>
              <a:stretch>
                <a:fillRect/>
              </a:stretch>
            </p:blipFill>
          </mc:Choice>
          <mc:Fallback>
            <p:blipFill>
              <a:blip r:embed="rId3"/>
              <a:srcRect t="-21495" b="-21495"/>
              <a:stretch>
                <a:fillRect/>
              </a:stretch>
            </p:blipFill>
          </mc:Fallback>
        </mc:AlternateContent>
        <p:spPr>
          <a:xfrm>
            <a:off x="-265004" y="1153029"/>
            <a:ext cx="9674549" cy="399047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413"/>
            <a:ext cx="8229600" cy="857250"/>
          </a:xfrm>
        </p:spPr>
        <p:txBody>
          <a:bodyPr/>
          <a:lstStyle/>
          <a:p>
            <a:r>
              <a:rPr lang="en-US" dirty="0"/>
              <a:t>Cellular Reprogramming</a:t>
            </a:r>
          </a:p>
        </p:txBody>
      </p:sp>
      <p:grpSp>
        <p:nvGrpSpPr>
          <p:cNvPr id="3" name="Group 63"/>
          <p:cNvGrpSpPr/>
          <p:nvPr/>
        </p:nvGrpSpPr>
        <p:grpSpPr>
          <a:xfrm>
            <a:off x="2026656" y="1046809"/>
            <a:ext cx="5374194" cy="3767040"/>
            <a:chOff x="273349" y="1667365"/>
            <a:chExt cx="5374194" cy="5022719"/>
          </a:xfrm>
        </p:grpSpPr>
        <p:sp>
          <p:nvSpPr>
            <p:cNvPr id="65" name="Rectangle 64"/>
            <p:cNvSpPr/>
            <p:nvPr/>
          </p:nvSpPr>
          <p:spPr>
            <a:xfrm>
              <a:off x="273349" y="1667365"/>
              <a:ext cx="5374194" cy="4973738"/>
            </a:xfrm>
            <a:prstGeom prst="rect">
              <a:avLst/>
            </a:prstGeom>
            <a:solidFill>
              <a:srgbClr val="E4E3E4"/>
            </a:solidFill>
            <a:ln>
              <a:solidFill>
                <a:srgbClr val="E4E3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24604" y="5970571"/>
              <a:ext cx="1588822" cy="71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600" b="0">
                  <a:latin typeface="Helvetica Neue" charset="0"/>
                  <a:ea typeface="Helvetica Neue" charset="0"/>
                  <a:cs typeface="Helvetica Neue" charset="0"/>
                </a:defRPr>
              </a:lvl1pPr>
            </a:lstStyle>
            <a:p>
              <a:r>
                <a:rPr lang="en-US" dirty="0"/>
                <a:t>Secondary mouse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236412" y="5970571"/>
              <a:ext cx="2121788" cy="71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1400" b="1">
                  <a:latin typeface="Helvetica" charset="0"/>
                  <a:ea typeface="Helvetica" charset="0"/>
                  <a:cs typeface="Helvetica" charset="0"/>
                </a:defRPr>
              </a:lvl1pPr>
            </a:lstStyle>
            <a:p>
              <a:r>
                <a:rPr lang="en-US" sz="1600" b="0">
                  <a:latin typeface="Helvetica Neue" charset="0"/>
                  <a:ea typeface="Helvetica Neue" charset="0"/>
                  <a:cs typeface="Helvetica Neue" charset="0"/>
                </a:rPr>
                <a:t>DOX-inducible secondary MEFs</a:t>
              </a:r>
              <a:endParaRPr lang="en-US" sz="1600" b="0" dirty="0"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pic>
          <p:nvPicPr>
            <p:cNvPr id="68" name="Picture 6" descr="mage result for lab mouse carto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38" y="4604859"/>
              <a:ext cx="1200567" cy="1184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9" name="Straight Connector 68"/>
            <p:cNvCxnSpPr/>
            <p:nvPr/>
          </p:nvCxnSpPr>
          <p:spPr>
            <a:xfrm>
              <a:off x="1859242" y="5262558"/>
              <a:ext cx="1659784" cy="207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11"/>
            <p:cNvGrpSpPr/>
            <p:nvPr/>
          </p:nvGrpSpPr>
          <p:grpSpPr>
            <a:xfrm>
              <a:off x="3684808" y="4678536"/>
              <a:ext cx="1213564" cy="1162540"/>
              <a:chOff x="2921882" y="4991008"/>
              <a:chExt cx="1213564" cy="1162540"/>
            </a:xfrm>
          </p:grpSpPr>
          <p:sp>
            <p:nvSpPr>
              <p:cNvPr id="158" name="Freeform 157"/>
              <p:cNvSpPr/>
              <p:nvPr/>
            </p:nvSpPr>
            <p:spPr>
              <a:xfrm rot="21369876">
                <a:off x="3325925" y="5341868"/>
                <a:ext cx="439170" cy="557339"/>
              </a:xfrm>
              <a:custGeom>
                <a:avLst/>
                <a:gdLst>
                  <a:gd name="connsiteX0" fmla="*/ 6378 w 527087"/>
                  <a:gd name="connsiteY0" fmla="*/ 448737 h 668912"/>
                  <a:gd name="connsiteX1" fmla="*/ 23311 w 527087"/>
                  <a:gd name="connsiteY1" fmla="*/ 285048 h 668912"/>
                  <a:gd name="connsiteX2" fmla="*/ 187000 w 527087"/>
                  <a:gd name="connsiteY2" fmla="*/ 194737 h 668912"/>
                  <a:gd name="connsiteX3" fmla="*/ 209578 w 527087"/>
                  <a:gd name="connsiteY3" fmla="*/ 2826 h 668912"/>
                  <a:gd name="connsiteX4" fmla="*/ 486156 w 527087"/>
                  <a:gd name="connsiteY4" fmla="*/ 98781 h 668912"/>
                  <a:gd name="connsiteX5" fmla="*/ 520022 w 527087"/>
                  <a:gd name="connsiteY5" fmla="*/ 347137 h 668912"/>
                  <a:gd name="connsiteX6" fmla="*/ 429711 w 527087"/>
                  <a:gd name="connsiteY6" fmla="*/ 555981 h 668912"/>
                  <a:gd name="connsiteX7" fmla="*/ 282956 w 527087"/>
                  <a:gd name="connsiteY7" fmla="*/ 668870 h 668912"/>
                  <a:gd name="connsiteX8" fmla="*/ 74111 w 527087"/>
                  <a:gd name="connsiteY8" fmla="*/ 544692 h 668912"/>
                  <a:gd name="connsiteX9" fmla="*/ 6378 w 527087"/>
                  <a:gd name="connsiteY9" fmla="*/ 448737 h 66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7087" h="668912">
                    <a:moveTo>
                      <a:pt x="6378" y="448737"/>
                    </a:moveTo>
                    <a:cubicBezTo>
                      <a:pt x="-2089" y="405463"/>
                      <a:pt x="-6793" y="327381"/>
                      <a:pt x="23311" y="285048"/>
                    </a:cubicBezTo>
                    <a:cubicBezTo>
                      <a:pt x="53415" y="242715"/>
                      <a:pt x="155956" y="241774"/>
                      <a:pt x="187000" y="194737"/>
                    </a:cubicBezTo>
                    <a:cubicBezTo>
                      <a:pt x="218045" y="147700"/>
                      <a:pt x="159719" y="18819"/>
                      <a:pt x="209578" y="2826"/>
                    </a:cubicBezTo>
                    <a:cubicBezTo>
                      <a:pt x="259437" y="-13167"/>
                      <a:pt x="434415" y="41396"/>
                      <a:pt x="486156" y="98781"/>
                    </a:cubicBezTo>
                    <a:cubicBezTo>
                      <a:pt x="537897" y="156166"/>
                      <a:pt x="529430" y="270937"/>
                      <a:pt x="520022" y="347137"/>
                    </a:cubicBezTo>
                    <a:cubicBezTo>
                      <a:pt x="510615" y="423337"/>
                      <a:pt x="469222" y="502359"/>
                      <a:pt x="429711" y="555981"/>
                    </a:cubicBezTo>
                    <a:cubicBezTo>
                      <a:pt x="390200" y="609603"/>
                      <a:pt x="342223" y="670751"/>
                      <a:pt x="282956" y="668870"/>
                    </a:cubicBezTo>
                    <a:cubicBezTo>
                      <a:pt x="223689" y="666989"/>
                      <a:pt x="121148" y="584203"/>
                      <a:pt x="74111" y="544692"/>
                    </a:cubicBezTo>
                    <a:cubicBezTo>
                      <a:pt x="27074" y="505181"/>
                      <a:pt x="14845" y="492011"/>
                      <a:pt x="6378" y="448737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3061665" y="5146517"/>
                <a:ext cx="354374" cy="442871"/>
              </a:xfrm>
              <a:custGeom>
                <a:avLst/>
                <a:gdLst>
                  <a:gd name="connsiteX0" fmla="*/ 1807 w 425316"/>
                  <a:gd name="connsiteY0" fmla="*/ 276795 h 531529"/>
                  <a:gd name="connsiteX1" fmla="*/ 35673 w 425316"/>
                  <a:gd name="connsiteY1" fmla="*/ 118750 h 531529"/>
                  <a:gd name="connsiteX2" fmla="*/ 199362 w 425316"/>
                  <a:gd name="connsiteY2" fmla="*/ 62306 h 531529"/>
                  <a:gd name="connsiteX3" fmla="*/ 312251 w 425316"/>
                  <a:gd name="connsiteY3" fmla="*/ 217 h 531529"/>
                  <a:gd name="connsiteX4" fmla="*/ 385629 w 425316"/>
                  <a:gd name="connsiteY4" fmla="*/ 84884 h 531529"/>
                  <a:gd name="connsiteX5" fmla="*/ 391273 w 425316"/>
                  <a:gd name="connsiteY5" fmla="*/ 197773 h 531529"/>
                  <a:gd name="connsiteX6" fmla="*/ 425140 w 425316"/>
                  <a:gd name="connsiteY6" fmla="*/ 305017 h 531529"/>
                  <a:gd name="connsiteX7" fmla="*/ 385629 w 425316"/>
                  <a:gd name="connsiteY7" fmla="*/ 434839 h 531529"/>
                  <a:gd name="connsiteX8" fmla="*/ 137273 w 425316"/>
                  <a:gd name="connsiteY8" fmla="*/ 530795 h 531529"/>
                  <a:gd name="connsiteX9" fmla="*/ 69540 w 425316"/>
                  <a:gd name="connsiteY9" fmla="*/ 384039 h 531529"/>
                  <a:gd name="connsiteX10" fmla="*/ 1807 w 425316"/>
                  <a:gd name="connsiteY10" fmla="*/ 276795 h 53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5316" h="531529">
                    <a:moveTo>
                      <a:pt x="1807" y="276795"/>
                    </a:moveTo>
                    <a:cubicBezTo>
                      <a:pt x="-3837" y="232580"/>
                      <a:pt x="2747" y="154498"/>
                      <a:pt x="35673" y="118750"/>
                    </a:cubicBezTo>
                    <a:cubicBezTo>
                      <a:pt x="68599" y="83002"/>
                      <a:pt x="153266" y="82061"/>
                      <a:pt x="199362" y="62306"/>
                    </a:cubicBezTo>
                    <a:cubicBezTo>
                      <a:pt x="245458" y="42551"/>
                      <a:pt x="281207" y="-3546"/>
                      <a:pt x="312251" y="217"/>
                    </a:cubicBezTo>
                    <a:cubicBezTo>
                      <a:pt x="343295" y="3980"/>
                      <a:pt x="372459" y="51958"/>
                      <a:pt x="385629" y="84884"/>
                    </a:cubicBezTo>
                    <a:cubicBezTo>
                      <a:pt x="398799" y="117810"/>
                      <a:pt x="384688" y="161084"/>
                      <a:pt x="391273" y="197773"/>
                    </a:cubicBezTo>
                    <a:cubicBezTo>
                      <a:pt x="397858" y="234462"/>
                      <a:pt x="426081" y="265506"/>
                      <a:pt x="425140" y="305017"/>
                    </a:cubicBezTo>
                    <a:cubicBezTo>
                      <a:pt x="424199" y="344528"/>
                      <a:pt x="433607" y="397209"/>
                      <a:pt x="385629" y="434839"/>
                    </a:cubicBezTo>
                    <a:cubicBezTo>
                      <a:pt x="337651" y="472469"/>
                      <a:pt x="189955" y="539262"/>
                      <a:pt x="137273" y="530795"/>
                    </a:cubicBezTo>
                    <a:cubicBezTo>
                      <a:pt x="84592" y="522328"/>
                      <a:pt x="92118" y="425432"/>
                      <a:pt x="69540" y="384039"/>
                    </a:cubicBezTo>
                    <a:cubicBezTo>
                      <a:pt x="46962" y="342646"/>
                      <a:pt x="7451" y="321010"/>
                      <a:pt x="1807" y="27679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0" name="Oval 159"/>
              <p:cNvSpPr>
                <a:spLocks noChangeAspect="1"/>
              </p:cNvSpPr>
              <p:nvPr/>
            </p:nvSpPr>
            <p:spPr>
              <a:xfrm>
                <a:off x="3179133" y="5298304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1" name="Oval 160"/>
              <p:cNvSpPr>
                <a:spLocks noChangeAspect="1"/>
              </p:cNvSpPr>
              <p:nvPr/>
            </p:nvSpPr>
            <p:spPr>
              <a:xfrm>
                <a:off x="3493610" y="5589388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2" name="Freeform 161"/>
              <p:cNvSpPr/>
              <p:nvPr/>
            </p:nvSpPr>
            <p:spPr>
              <a:xfrm>
                <a:off x="3377239" y="4991008"/>
                <a:ext cx="587507" cy="366176"/>
              </a:xfrm>
              <a:custGeom>
                <a:avLst/>
                <a:gdLst>
                  <a:gd name="connsiteX0" fmla="*/ 475370 w 705119"/>
                  <a:gd name="connsiteY0" fmla="*/ 435214 h 439480"/>
                  <a:gd name="connsiteX1" fmla="*/ 108481 w 705119"/>
                  <a:gd name="connsiteY1" fmla="*/ 344902 h 439480"/>
                  <a:gd name="connsiteX2" fmla="*/ 85903 w 705119"/>
                  <a:gd name="connsiteY2" fmla="*/ 271525 h 439480"/>
                  <a:gd name="connsiteX3" fmla="*/ 6881 w 705119"/>
                  <a:gd name="connsiteY3" fmla="*/ 141702 h 439480"/>
                  <a:gd name="connsiteX4" fmla="*/ 283459 w 705119"/>
                  <a:gd name="connsiteY4" fmla="*/ 591 h 439480"/>
                  <a:gd name="connsiteX5" fmla="*/ 701147 w 705119"/>
                  <a:gd name="connsiteY5" fmla="*/ 198147 h 439480"/>
                  <a:gd name="connsiteX6" fmla="*/ 475370 w 705119"/>
                  <a:gd name="connsiteY6" fmla="*/ 435214 h 43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119" h="439480">
                    <a:moveTo>
                      <a:pt x="475370" y="435214"/>
                    </a:moveTo>
                    <a:cubicBezTo>
                      <a:pt x="376592" y="459673"/>
                      <a:pt x="173392" y="372183"/>
                      <a:pt x="108481" y="344902"/>
                    </a:cubicBezTo>
                    <a:cubicBezTo>
                      <a:pt x="43570" y="317620"/>
                      <a:pt x="102836" y="305392"/>
                      <a:pt x="85903" y="271525"/>
                    </a:cubicBezTo>
                    <a:cubicBezTo>
                      <a:pt x="68970" y="237658"/>
                      <a:pt x="-26045" y="186858"/>
                      <a:pt x="6881" y="141702"/>
                    </a:cubicBezTo>
                    <a:cubicBezTo>
                      <a:pt x="39807" y="96546"/>
                      <a:pt x="167748" y="-8817"/>
                      <a:pt x="283459" y="591"/>
                    </a:cubicBezTo>
                    <a:cubicBezTo>
                      <a:pt x="399170" y="9999"/>
                      <a:pt x="670103" y="122888"/>
                      <a:pt x="701147" y="198147"/>
                    </a:cubicBezTo>
                    <a:cubicBezTo>
                      <a:pt x="732191" y="273406"/>
                      <a:pt x="574148" y="410755"/>
                      <a:pt x="475370" y="435214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3" name="Freeform 162"/>
              <p:cNvSpPr/>
              <p:nvPr/>
            </p:nvSpPr>
            <p:spPr>
              <a:xfrm>
                <a:off x="3774329" y="5221748"/>
                <a:ext cx="361117" cy="640422"/>
              </a:xfrm>
              <a:custGeom>
                <a:avLst/>
                <a:gdLst>
                  <a:gd name="connsiteX0" fmla="*/ 60876 w 433409"/>
                  <a:gd name="connsiteY0" fmla="*/ 559036 h 768628"/>
                  <a:gd name="connsiteX1" fmla="*/ 15720 w 433409"/>
                  <a:gd name="connsiteY1" fmla="*/ 265525 h 768628"/>
                  <a:gd name="connsiteX2" fmla="*/ 10076 w 433409"/>
                  <a:gd name="connsiteY2" fmla="*/ 220370 h 768628"/>
                  <a:gd name="connsiteX3" fmla="*/ 145542 w 433409"/>
                  <a:gd name="connsiteY3" fmla="*/ 203436 h 768628"/>
                  <a:gd name="connsiteX4" fmla="*/ 286653 w 433409"/>
                  <a:gd name="connsiteY4" fmla="*/ 236 h 768628"/>
                  <a:gd name="connsiteX5" fmla="*/ 433409 w 433409"/>
                  <a:gd name="connsiteY5" fmla="*/ 248592 h 768628"/>
                  <a:gd name="connsiteX6" fmla="*/ 286653 w 433409"/>
                  <a:gd name="connsiteY6" fmla="*/ 609836 h 768628"/>
                  <a:gd name="connsiteX7" fmla="*/ 10076 w 433409"/>
                  <a:gd name="connsiteY7" fmla="*/ 767881 h 768628"/>
                  <a:gd name="connsiteX8" fmla="*/ 60876 w 433409"/>
                  <a:gd name="connsiteY8" fmla="*/ 559036 h 76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409" h="768628">
                    <a:moveTo>
                      <a:pt x="60876" y="559036"/>
                    </a:moveTo>
                    <a:cubicBezTo>
                      <a:pt x="61817" y="475310"/>
                      <a:pt x="24187" y="321969"/>
                      <a:pt x="15720" y="265525"/>
                    </a:cubicBezTo>
                    <a:cubicBezTo>
                      <a:pt x="7253" y="209081"/>
                      <a:pt x="-11561" y="230718"/>
                      <a:pt x="10076" y="220370"/>
                    </a:cubicBezTo>
                    <a:cubicBezTo>
                      <a:pt x="31713" y="210022"/>
                      <a:pt x="99446" y="240125"/>
                      <a:pt x="145542" y="203436"/>
                    </a:cubicBezTo>
                    <a:cubicBezTo>
                      <a:pt x="191638" y="166747"/>
                      <a:pt x="238675" y="-7290"/>
                      <a:pt x="286653" y="236"/>
                    </a:cubicBezTo>
                    <a:cubicBezTo>
                      <a:pt x="334631" y="7762"/>
                      <a:pt x="433409" y="146992"/>
                      <a:pt x="433409" y="248592"/>
                    </a:cubicBezTo>
                    <a:cubicBezTo>
                      <a:pt x="433409" y="350192"/>
                      <a:pt x="357208" y="523288"/>
                      <a:pt x="286653" y="609836"/>
                    </a:cubicBezTo>
                    <a:cubicBezTo>
                      <a:pt x="216098" y="696384"/>
                      <a:pt x="49587" y="777288"/>
                      <a:pt x="10076" y="767881"/>
                    </a:cubicBezTo>
                    <a:cubicBezTo>
                      <a:pt x="-29435" y="758474"/>
                      <a:pt x="59935" y="642762"/>
                      <a:pt x="60876" y="55903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4" name="Oval 163"/>
              <p:cNvSpPr>
                <a:spLocks noChangeAspect="1"/>
              </p:cNvSpPr>
              <p:nvPr/>
            </p:nvSpPr>
            <p:spPr>
              <a:xfrm>
                <a:off x="3506688" y="5086526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5" name="Oval 164"/>
              <p:cNvSpPr>
                <a:spLocks noChangeAspect="1"/>
              </p:cNvSpPr>
              <p:nvPr/>
            </p:nvSpPr>
            <p:spPr>
              <a:xfrm>
                <a:off x="3849096" y="5455256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6" name="Freeform 165"/>
              <p:cNvSpPr/>
              <p:nvPr/>
            </p:nvSpPr>
            <p:spPr>
              <a:xfrm>
                <a:off x="2921882" y="5401458"/>
                <a:ext cx="374806" cy="480396"/>
              </a:xfrm>
              <a:custGeom>
                <a:avLst/>
                <a:gdLst>
                  <a:gd name="connsiteX0" fmla="*/ 400995 w 449838"/>
                  <a:gd name="connsiteY0" fmla="*/ 281261 h 576566"/>
                  <a:gd name="connsiteX1" fmla="*/ 220373 w 449838"/>
                  <a:gd name="connsiteY1" fmla="*/ 286906 h 576566"/>
                  <a:gd name="connsiteX2" fmla="*/ 152639 w 449838"/>
                  <a:gd name="connsiteY2" fmla="*/ 123217 h 576566"/>
                  <a:gd name="connsiteX3" fmla="*/ 45395 w 449838"/>
                  <a:gd name="connsiteY3" fmla="*/ 4684 h 576566"/>
                  <a:gd name="connsiteX4" fmla="*/ 239 w 449838"/>
                  <a:gd name="connsiteY4" fmla="*/ 286906 h 576566"/>
                  <a:gd name="connsiteX5" fmla="*/ 62328 w 449838"/>
                  <a:gd name="connsiteY5" fmla="*/ 461884 h 576566"/>
                  <a:gd name="connsiteX6" fmla="*/ 259884 w 449838"/>
                  <a:gd name="connsiteY6" fmla="*/ 574772 h 576566"/>
                  <a:gd name="connsiteX7" fmla="*/ 440506 w 449838"/>
                  <a:gd name="connsiteY7" fmla="*/ 512684 h 576566"/>
                  <a:gd name="connsiteX8" fmla="*/ 400995 w 449838"/>
                  <a:gd name="connsiteY8" fmla="*/ 281261 h 57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9838" h="576566">
                    <a:moveTo>
                      <a:pt x="400995" y="281261"/>
                    </a:moveTo>
                    <a:cubicBezTo>
                      <a:pt x="364306" y="243631"/>
                      <a:pt x="261766" y="313247"/>
                      <a:pt x="220373" y="286906"/>
                    </a:cubicBezTo>
                    <a:cubicBezTo>
                      <a:pt x="178980" y="260565"/>
                      <a:pt x="181802" y="170254"/>
                      <a:pt x="152639" y="123217"/>
                    </a:cubicBezTo>
                    <a:cubicBezTo>
                      <a:pt x="123476" y="76180"/>
                      <a:pt x="70795" y="-22598"/>
                      <a:pt x="45395" y="4684"/>
                    </a:cubicBezTo>
                    <a:cubicBezTo>
                      <a:pt x="19995" y="31966"/>
                      <a:pt x="-2583" y="210706"/>
                      <a:pt x="239" y="286906"/>
                    </a:cubicBezTo>
                    <a:cubicBezTo>
                      <a:pt x="3061" y="363106"/>
                      <a:pt x="19054" y="413906"/>
                      <a:pt x="62328" y="461884"/>
                    </a:cubicBezTo>
                    <a:cubicBezTo>
                      <a:pt x="105602" y="509862"/>
                      <a:pt x="196854" y="566305"/>
                      <a:pt x="259884" y="574772"/>
                    </a:cubicBezTo>
                    <a:cubicBezTo>
                      <a:pt x="322914" y="583239"/>
                      <a:pt x="416047" y="561603"/>
                      <a:pt x="440506" y="512684"/>
                    </a:cubicBezTo>
                    <a:cubicBezTo>
                      <a:pt x="464965" y="463766"/>
                      <a:pt x="437684" y="318891"/>
                      <a:pt x="400995" y="28126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3146539" y="5790676"/>
                <a:ext cx="774434" cy="362872"/>
              </a:xfrm>
              <a:custGeom>
                <a:avLst/>
                <a:gdLst>
                  <a:gd name="connsiteX0" fmla="*/ 216030 w 929467"/>
                  <a:gd name="connsiteY0" fmla="*/ 393 h 435515"/>
                  <a:gd name="connsiteX1" fmla="*/ 193453 w 929467"/>
                  <a:gd name="connsiteY1" fmla="*/ 124571 h 435515"/>
                  <a:gd name="connsiteX2" fmla="*/ 1542 w 929467"/>
                  <a:gd name="connsiteY2" fmla="*/ 175371 h 435515"/>
                  <a:gd name="connsiteX3" fmla="*/ 311986 w 929467"/>
                  <a:gd name="connsiteY3" fmla="*/ 355993 h 435515"/>
                  <a:gd name="connsiteX4" fmla="*/ 769186 w 929467"/>
                  <a:gd name="connsiteY4" fmla="*/ 423726 h 435515"/>
                  <a:gd name="connsiteX5" fmla="*/ 927230 w 929467"/>
                  <a:gd name="connsiteY5" fmla="*/ 124571 h 435515"/>
                  <a:gd name="connsiteX6" fmla="*/ 673230 w 929467"/>
                  <a:gd name="connsiteY6" fmla="*/ 186660 h 435515"/>
                  <a:gd name="connsiteX7" fmla="*/ 391008 w 929467"/>
                  <a:gd name="connsiteY7" fmla="*/ 169726 h 435515"/>
                  <a:gd name="connsiteX8" fmla="*/ 216030 w 929467"/>
                  <a:gd name="connsiteY8" fmla="*/ 393 h 43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9467" h="435515">
                    <a:moveTo>
                      <a:pt x="216030" y="393"/>
                    </a:moveTo>
                    <a:cubicBezTo>
                      <a:pt x="183104" y="-7133"/>
                      <a:pt x="229201" y="95408"/>
                      <a:pt x="193453" y="124571"/>
                    </a:cubicBezTo>
                    <a:cubicBezTo>
                      <a:pt x="157705" y="153734"/>
                      <a:pt x="-18214" y="136801"/>
                      <a:pt x="1542" y="175371"/>
                    </a:cubicBezTo>
                    <a:cubicBezTo>
                      <a:pt x="21298" y="213941"/>
                      <a:pt x="184045" y="314601"/>
                      <a:pt x="311986" y="355993"/>
                    </a:cubicBezTo>
                    <a:cubicBezTo>
                      <a:pt x="439927" y="397385"/>
                      <a:pt x="666645" y="462296"/>
                      <a:pt x="769186" y="423726"/>
                    </a:cubicBezTo>
                    <a:cubicBezTo>
                      <a:pt x="871727" y="385156"/>
                      <a:pt x="943223" y="164082"/>
                      <a:pt x="927230" y="124571"/>
                    </a:cubicBezTo>
                    <a:cubicBezTo>
                      <a:pt x="911237" y="85060"/>
                      <a:pt x="762600" y="179134"/>
                      <a:pt x="673230" y="186660"/>
                    </a:cubicBezTo>
                    <a:cubicBezTo>
                      <a:pt x="583860" y="194186"/>
                      <a:pt x="465327" y="197948"/>
                      <a:pt x="391008" y="169726"/>
                    </a:cubicBezTo>
                    <a:cubicBezTo>
                      <a:pt x="316689" y="141504"/>
                      <a:pt x="248956" y="7919"/>
                      <a:pt x="216030" y="393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400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8" name="Oval 167"/>
              <p:cNvSpPr>
                <a:spLocks noChangeAspect="1"/>
              </p:cNvSpPr>
              <p:nvPr/>
            </p:nvSpPr>
            <p:spPr>
              <a:xfrm>
                <a:off x="3103455" y="5694407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69" name="Oval 168"/>
              <p:cNvSpPr>
                <a:spLocks noChangeAspect="1"/>
              </p:cNvSpPr>
              <p:nvPr/>
            </p:nvSpPr>
            <p:spPr>
              <a:xfrm>
                <a:off x="3666474" y="5983466"/>
                <a:ext cx="119981" cy="11998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grpSp>
          <p:nvGrpSpPr>
            <p:cNvPr id="5" name="Group 172"/>
            <p:cNvGrpSpPr>
              <a:grpSpLocks noChangeAspect="1"/>
            </p:cNvGrpSpPr>
            <p:nvPr/>
          </p:nvGrpSpPr>
          <p:grpSpPr>
            <a:xfrm>
              <a:off x="3560326" y="2043671"/>
              <a:ext cx="1462077" cy="1431104"/>
              <a:chOff x="5509257" y="482224"/>
              <a:chExt cx="908703" cy="889452"/>
            </a:xfrm>
          </p:grpSpPr>
          <p:sp>
            <p:nvSpPr>
              <p:cNvPr id="91" name="Oval 86"/>
              <p:cNvSpPr>
                <a:spLocks noChangeAspect="1" noChangeArrowheads="1"/>
              </p:cNvSpPr>
              <p:nvPr/>
            </p:nvSpPr>
            <p:spPr bwMode="auto">
              <a:xfrm rot="11402126">
                <a:off x="5509257" y="482224"/>
                <a:ext cx="908703" cy="889452"/>
              </a:xfrm>
              <a:prstGeom prst="ellipse">
                <a:avLst/>
              </a:prstGeom>
              <a:solidFill>
                <a:srgbClr val="CCCCFF"/>
              </a:solidFill>
              <a:ln w="6350" cap="rnd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87"/>
              <p:cNvSpPr>
                <a:spLocks noChangeAspect="1"/>
              </p:cNvSpPr>
              <p:nvPr/>
            </p:nvSpPr>
            <p:spPr bwMode="auto">
              <a:xfrm rot="11402126">
                <a:off x="5603729" y="563081"/>
                <a:ext cx="743619" cy="737993"/>
              </a:xfrm>
              <a:custGeom>
                <a:avLst/>
                <a:gdLst>
                  <a:gd name="T0" fmla="*/ 55 w 178"/>
                  <a:gd name="T1" fmla="*/ 170 h 177"/>
                  <a:gd name="T2" fmla="*/ 52 w 178"/>
                  <a:gd name="T3" fmla="*/ 169 h 177"/>
                  <a:gd name="T4" fmla="*/ 52 w 178"/>
                  <a:gd name="T5" fmla="*/ 169 h 177"/>
                  <a:gd name="T6" fmla="*/ 26 w 178"/>
                  <a:gd name="T7" fmla="*/ 151 h 177"/>
                  <a:gd name="T8" fmla="*/ 26 w 178"/>
                  <a:gd name="T9" fmla="*/ 151 h 177"/>
                  <a:gd name="T10" fmla="*/ 0 w 178"/>
                  <a:gd name="T11" fmla="*/ 89 h 177"/>
                  <a:gd name="T12" fmla="*/ 0 w 178"/>
                  <a:gd name="T13" fmla="*/ 89 h 177"/>
                  <a:gd name="T14" fmla="*/ 26 w 178"/>
                  <a:gd name="T15" fmla="*/ 26 h 177"/>
                  <a:gd name="T16" fmla="*/ 26 w 178"/>
                  <a:gd name="T17" fmla="*/ 26 h 177"/>
                  <a:gd name="T18" fmla="*/ 52 w 178"/>
                  <a:gd name="T19" fmla="*/ 9 h 177"/>
                  <a:gd name="T20" fmla="*/ 52 w 178"/>
                  <a:gd name="T21" fmla="*/ 9 h 177"/>
                  <a:gd name="T22" fmla="*/ 55 w 178"/>
                  <a:gd name="T23" fmla="*/ 7 h 177"/>
                  <a:gd name="T24" fmla="*/ 55 w 178"/>
                  <a:gd name="T25" fmla="*/ 7 h 177"/>
                  <a:gd name="T26" fmla="*/ 90 w 178"/>
                  <a:gd name="T27" fmla="*/ 0 h 177"/>
                  <a:gd name="T28" fmla="*/ 90 w 178"/>
                  <a:gd name="T29" fmla="*/ 0 h 177"/>
                  <a:gd name="T30" fmla="*/ 152 w 178"/>
                  <a:gd name="T31" fmla="*/ 26 h 177"/>
                  <a:gd name="T32" fmla="*/ 152 w 178"/>
                  <a:gd name="T33" fmla="*/ 26 h 177"/>
                  <a:gd name="T34" fmla="*/ 178 w 178"/>
                  <a:gd name="T35" fmla="*/ 88 h 177"/>
                  <a:gd name="T36" fmla="*/ 178 w 178"/>
                  <a:gd name="T37" fmla="*/ 88 h 177"/>
                  <a:gd name="T38" fmla="*/ 178 w 178"/>
                  <a:gd name="T39" fmla="*/ 89 h 177"/>
                  <a:gd name="T40" fmla="*/ 178 w 178"/>
                  <a:gd name="T41" fmla="*/ 89 h 177"/>
                  <a:gd name="T42" fmla="*/ 171 w 178"/>
                  <a:gd name="T43" fmla="*/ 123 h 177"/>
                  <a:gd name="T44" fmla="*/ 171 w 178"/>
                  <a:gd name="T45" fmla="*/ 123 h 177"/>
                  <a:gd name="T46" fmla="*/ 166 w 178"/>
                  <a:gd name="T47" fmla="*/ 134 h 177"/>
                  <a:gd name="T48" fmla="*/ 166 w 178"/>
                  <a:gd name="T49" fmla="*/ 134 h 177"/>
                  <a:gd name="T50" fmla="*/ 152 w 178"/>
                  <a:gd name="T51" fmla="*/ 151 h 177"/>
                  <a:gd name="T52" fmla="*/ 152 w 178"/>
                  <a:gd name="T53" fmla="*/ 151 h 177"/>
                  <a:gd name="T54" fmla="*/ 90 w 178"/>
                  <a:gd name="T55" fmla="*/ 177 h 177"/>
                  <a:gd name="T56" fmla="*/ 90 w 178"/>
                  <a:gd name="T57" fmla="*/ 177 h 177"/>
                  <a:gd name="T58" fmla="*/ 55 w 178"/>
                  <a:gd name="T59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8" h="177">
                    <a:moveTo>
                      <a:pt x="55" y="170"/>
                    </a:moveTo>
                    <a:cubicBezTo>
                      <a:pt x="54" y="170"/>
                      <a:pt x="53" y="170"/>
                      <a:pt x="52" y="169"/>
                    </a:cubicBezTo>
                    <a:cubicBezTo>
                      <a:pt x="52" y="169"/>
                      <a:pt x="52" y="169"/>
                      <a:pt x="52" y="169"/>
                    </a:cubicBezTo>
                    <a:cubicBezTo>
                      <a:pt x="42" y="165"/>
                      <a:pt x="34" y="159"/>
                      <a:pt x="26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10" y="135"/>
                      <a:pt x="0" y="113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64"/>
                      <a:pt x="10" y="42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4" y="19"/>
                      <a:pt x="42" y="13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3" y="8"/>
                      <a:pt x="54" y="8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65" y="3"/>
                      <a:pt x="77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14" y="0"/>
                      <a:pt x="136" y="10"/>
                      <a:pt x="152" y="26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68" y="42"/>
                      <a:pt x="178" y="64"/>
                      <a:pt x="178" y="88"/>
                    </a:cubicBezTo>
                    <a:cubicBezTo>
                      <a:pt x="178" y="88"/>
                      <a:pt x="178" y="88"/>
                      <a:pt x="178" y="88"/>
                    </a:cubicBezTo>
                    <a:cubicBezTo>
                      <a:pt x="178" y="88"/>
                      <a:pt x="178" y="89"/>
                      <a:pt x="178" y="89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78" y="101"/>
                      <a:pt x="176" y="113"/>
                      <a:pt x="171" y="123"/>
                    </a:cubicBezTo>
                    <a:cubicBezTo>
                      <a:pt x="171" y="123"/>
                      <a:pt x="171" y="123"/>
                      <a:pt x="171" y="123"/>
                    </a:cubicBezTo>
                    <a:cubicBezTo>
                      <a:pt x="170" y="127"/>
                      <a:pt x="168" y="130"/>
                      <a:pt x="166" y="134"/>
                    </a:cubicBezTo>
                    <a:cubicBezTo>
                      <a:pt x="166" y="134"/>
                      <a:pt x="166" y="134"/>
                      <a:pt x="166" y="134"/>
                    </a:cubicBezTo>
                    <a:cubicBezTo>
                      <a:pt x="162" y="140"/>
                      <a:pt x="157" y="146"/>
                      <a:pt x="152" y="151"/>
                    </a:cubicBezTo>
                    <a:cubicBezTo>
                      <a:pt x="152" y="151"/>
                      <a:pt x="152" y="151"/>
                      <a:pt x="152" y="151"/>
                    </a:cubicBezTo>
                    <a:cubicBezTo>
                      <a:pt x="136" y="167"/>
                      <a:pt x="114" y="177"/>
                      <a:pt x="90" y="177"/>
                    </a:cubicBezTo>
                    <a:cubicBezTo>
                      <a:pt x="90" y="177"/>
                      <a:pt x="90" y="177"/>
                      <a:pt x="90" y="177"/>
                    </a:cubicBezTo>
                    <a:cubicBezTo>
                      <a:pt x="77" y="177"/>
                      <a:pt x="65" y="175"/>
                      <a:pt x="55" y="17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88"/>
              <p:cNvSpPr>
                <a:spLocks noChangeAspect="1"/>
              </p:cNvSpPr>
              <p:nvPr/>
            </p:nvSpPr>
            <p:spPr bwMode="auto">
              <a:xfrm rot="11402126">
                <a:off x="6028191" y="1111623"/>
                <a:ext cx="166571" cy="118792"/>
              </a:xfrm>
              <a:custGeom>
                <a:avLst/>
                <a:gdLst>
                  <a:gd name="T0" fmla="*/ 24 w 40"/>
                  <a:gd name="T1" fmla="*/ 29 h 29"/>
                  <a:gd name="T2" fmla="*/ 24 w 40"/>
                  <a:gd name="T3" fmla="*/ 29 h 29"/>
                  <a:gd name="T4" fmla="*/ 24 w 40"/>
                  <a:gd name="T5" fmla="*/ 29 h 29"/>
                  <a:gd name="T6" fmla="*/ 14 w 40"/>
                  <a:gd name="T7" fmla="*/ 25 h 29"/>
                  <a:gd name="T8" fmla="*/ 14 w 40"/>
                  <a:gd name="T9" fmla="*/ 25 h 29"/>
                  <a:gd name="T10" fmla="*/ 1 w 40"/>
                  <a:gd name="T11" fmla="*/ 22 h 29"/>
                  <a:gd name="T12" fmla="*/ 1 w 40"/>
                  <a:gd name="T13" fmla="*/ 22 h 29"/>
                  <a:gd name="T14" fmla="*/ 1 w 40"/>
                  <a:gd name="T15" fmla="*/ 22 h 29"/>
                  <a:gd name="T16" fmla="*/ 1 w 40"/>
                  <a:gd name="T17" fmla="*/ 22 h 29"/>
                  <a:gd name="T18" fmla="*/ 0 w 40"/>
                  <a:gd name="T19" fmla="*/ 22 h 29"/>
                  <a:gd name="T20" fmla="*/ 0 w 40"/>
                  <a:gd name="T21" fmla="*/ 22 h 29"/>
                  <a:gd name="T22" fmla="*/ 0 w 40"/>
                  <a:gd name="T23" fmla="*/ 21 h 29"/>
                  <a:gd name="T24" fmla="*/ 0 w 40"/>
                  <a:gd name="T25" fmla="*/ 21 h 29"/>
                  <a:gd name="T26" fmla="*/ 0 w 40"/>
                  <a:gd name="T27" fmla="*/ 21 h 29"/>
                  <a:gd name="T28" fmla="*/ 0 w 40"/>
                  <a:gd name="T29" fmla="*/ 21 h 29"/>
                  <a:gd name="T30" fmla="*/ 0 w 40"/>
                  <a:gd name="T31" fmla="*/ 20 h 29"/>
                  <a:gd name="T32" fmla="*/ 0 w 40"/>
                  <a:gd name="T33" fmla="*/ 20 h 29"/>
                  <a:gd name="T34" fmla="*/ 0 w 40"/>
                  <a:gd name="T35" fmla="*/ 20 h 29"/>
                  <a:gd name="T36" fmla="*/ 0 w 40"/>
                  <a:gd name="T37" fmla="*/ 20 h 29"/>
                  <a:gd name="T38" fmla="*/ 0 w 40"/>
                  <a:gd name="T39" fmla="*/ 20 h 29"/>
                  <a:gd name="T40" fmla="*/ 0 w 40"/>
                  <a:gd name="T41" fmla="*/ 20 h 29"/>
                  <a:gd name="T42" fmla="*/ 0 w 40"/>
                  <a:gd name="T43" fmla="*/ 20 h 29"/>
                  <a:gd name="T44" fmla="*/ 0 w 40"/>
                  <a:gd name="T45" fmla="*/ 20 h 29"/>
                  <a:gd name="T46" fmla="*/ 0 w 40"/>
                  <a:gd name="T47" fmla="*/ 20 h 29"/>
                  <a:gd name="T48" fmla="*/ 0 w 40"/>
                  <a:gd name="T49" fmla="*/ 20 h 29"/>
                  <a:gd name="T50" fmla="*/ 0 w 40"/>
                  <a:gd name="T51" fmla="*/ 20 h 29"/>
                  <a:gd name="T52" fmla="*/ 0 w 40"/>
                  <a:gd name="T53" fmla="*/ 20 h 29"/>
                  <a:gd name="T54" fmla="*/ 0 w 40"/>
                  <a:gd name="T55" fmla="*/ 20 h 29"/>
                  <a:gd name="T56" fmla="*/ 0 w 40"/>
                  <a:gd name="T57" fmla="*/ 20 h 29"/>
                  <a:gd name="T58" fmla="*/ 0 w 40"/>
                  <a:gd name="T59" fmla="*/ 20 h 29"/>
                  <a:gd name="T60" fmla="*/ 0 w 40"/>
                  <a:gd name="T61" fmla="*/ 20 h 29"/>
                  <a:gd name="T62" fmla="*/ 4 w 40"/>
                  <a:gd name="T63" fmla="*/ 16 h 29"/>
                  <a:gd name="T64" fmla="*/ 4 w 40"/>
                  <a:gd name="T65" fmla="*/ 16 h 29"/>
                  <a:gd name="T66" fmla="*/ 11 w 40"/>
                  <a:gd name="T67" fmla="*/ 5 h 29"/>
                  <a:gd name="T68" fmla="*/ 11 w 40"/>
                  <a:gd name="T69" fmla="*/ 5 h 29"/>
                  <a:gd name="T70" fmla="*/ 20 w 40"/>
                  <a:gd name="T71" fmla="*/ 0 h 29"/>
                  <a:gd name="T72" fmla="*/ 20 w 40"/>
                  <a:gd name="T73" fmla="*/ 0 h 29"/>
                  <a:gd name="T74" fmla="*/ 25 w 40"/>
                  <a:gd name="T75" fmla="*/ 1 h 29"/>
                  <a:gd name="T76" fmla="*/ 25 w 40"/>
                  <a:gd name="T77" fmla="*/ 1 h 29"/>
                  <a:gd name="T78" fmla="*/ 26 w 40"/>
                  <a:gd name="T79" fmla="*/ 2 h 29"/>
                  <a:gd name="T80" fmla="*/ 26 w 40"/>
                  <a:gd name="T81" fmla="*/ 2 h 29"/>
                  <a:gd name="T82" fmla="*/ 26 w 40"/>
                  <a:gd name="T83" fmla="*/ 2 h 29"/>
                  <a:gd name="T84" fmla="*/ 26 w 40"/>
                  <a:gd name="T85" fmla="*/ 2 h 29"/>
                  <a:gd name="T86" fmla="*/ 27 w 40"/>
                  <a:gd name="T87" fmla="*/ 3 h 29"/>
                  <a:gd name="T88" fmla="*/ 27 w 40"/>
                  <a:gd name="T89" fmla="*/ 3 h 29"/>
                  <a:gd name="T90" fmla="*/ 32 w 40"/>
                  <a:gd name="T91" fmla="*/ 5 h 29"/>
                  <a:gd name="T92" fmla="*/ 32 w 40"/>
                  <a:gd name="T93" fmla="*/ 5 h 29"/>
                  <a:gd name="T94" fmla="*/ 32 w 40"/>
                  <a:gd name="T95" fmla="*/ 5 h 29"/>
                  <a:gd name="T96" fmla="*/ 32 w 40"/>
                  <a:gd name="T97" fmla="*/ 5 h 29"/>
                  <a:gd name="T98" fmla="*/ 32 w 40"/>
                  <a:gd name="T99" fmla="*/ 5 h 29"/>
                  <a:gd name="T100" fmla="*/ 40 w 40"/>
                  <a:gd name="T101" fmla="*/ 10 h 29"/>
                  <a:gd name="T102" fmla="*/ 40 w 40"/>
                  <a:gd name="T103" fmla="*/ 10 h 29"/>
                  <a:gd name="T104" fmla="*/ 40 w 40"/>
                  <a:gd name="T105" fmla="*/ 10 h 29"/>
                  <a:gd name="T106" fmla="*/ 40 w 40"/>
                  <a:gd name="T107" fmla="*/ 12 h 29"/>
                  <a:gd name="T108" fmla="*/ 36 w 40"/>
                  <a:gd name="T109" fmla="*/ 22 h 29"/>
                  <a:gd name="T110" fmla="*/ 36 w 40"/>
                  <a:gd name="T111" fmla="*/ 22 h 29"/>
                  <a:gd name="T112" fmla="*/ 25 w 40"/>
                  <a:gd name="T113" fmla="*/ 29 h 29"/>
                  <a:gd name="T114" fmla="*/ 25 w 40"/>
                  <a:gd name="T115" fmla="*/ 29 h 29"/>
                  <a:gd name="T116" fmla="*/ 25 w 40"/>
                  <a:gd name="T117" fmla="*/ 29 h 29"/>
                  <a:gd name="T118" fmla="*/ 25 w 40"/>
                  <a:gd name="T119" fmla="*/ 29 h 29"/>
                  <a:gd name="T120" fmla="*/ 24 w 40"/>
                  <a:gd name="T1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" h="29">
                    <a:moveTo>
                      <a:pt x="24" y="29"/>
                    </a:move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18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9" y="24"/>
                      <a:pt x="4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3" y="18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6" y="12"/>
                      <a:pt x="8" y="10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1"/>
                      <a:pt x="17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2" y="0"/>
                      <a:pt x="24" y="0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30" y="4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6" y="6"/>
                      <a:pt x="38" y="8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5"/>
                      <a:pt x="39" y="20"/>
                      <a:pt x="36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2" y="24"/>
                      <a:pt x="25" y="29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9"/>
                      <a:pt x="24" y="29"/>
                      <a:pt x="24" y="29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89"/>
              <p:cNvSpPr>
                <a:spLocks noChangeAspect="1"/>
              </p:cNvSpPr>
              <p:nvPr/>
            </p:nvSpPr>
            <p:spPr bwMode="auto">
              <a:xfrm rot="11402126">
                <a:off x="5586246" y="1007324"/>
                <a:ext cx="123441" cy="163338"/>
              </a:xfrm>
              <a:custGeom>
                <a:avLst/>
                <a:gdLst>
                  <a:gd name="T0" fmla="*/ 21 w 30"/>
                  <a:gd name="T1" fmla="*/ 39 h 39"/>
                  <a:gd name="T2" fmla="*/ 1 w 30"/>
                  <a:gd name="T3" fmla="*/ 15 h 39"/>
                  <a:gd name="T4" fmla="*/ 1 w 30"/>
                  <a:gd name="T5" fmla="*/ 15 h 39"/>
                  <a:gd name="T6" fmla="*/ 1 w 30"/>
                  <a:gd name="T7" fmla="*/ 14 h 39"/>
                  <a:gd name="T8" fmla="*/ 1 w 30"/>
                  <a:gd name="T9" fmla="*/ 14 h 39"/>
                  <a:gd name="T10" fmla="*/ 1 w 30"/>
                  <a:gd name="T11" fmla="*/ 14 h 39"/>
                  <a:gd name="T12" fmla="*/ 0 w 30"/>
                  <a:gd name="T13" fmla="*/ 11 h 39"/>
                  <a:gd name="T14" fmla="*/ 0 w 30"/>
                  <a:gd name="T15" fmla="*/ 11 h 39"/>
                  <a:gd name="T16" fmla="*/ 3 w 30"/>
                  <a:gd name="T17" fmla="*/ 1 h 39"/>
                  <a:gd name="T18" fmla="*/ 3 w 30"/>
                  <a:gd name="T19" fmla="*/ 1 h 39"/>
                  <a:gd name="T20" fmla="*/ 3 w 30"/>
                  <a:gd name="T21" fmla="*/ 0 h 39"/>
                  <a:gd name="T22" fmla="*/ 3 w 30"/>
                  <a:gd name="T23" fmla="*/ 0 h 39"/>
                  <a:gd name="T24" fmla="*/ 3 w 30"/>
                  <a:gd name="T25" fmla="*/ 0 h 39"/>
                  <a:gd name="T26" fmla="*/ 3 w 30"/>
                  <a:gd name="T27" fmla="*/ 0 h 39"/>
                  <a:gd name="T28" fmla="*/ 3 w 30"/>
                  <a:gd name="T29" fmla="*/ 0 h 39"/>
                  <a:gd name="T30" fmla="*/ 3 w 30"/>
                  <a:gd name="T31" fmla="*/ 0 h 39"/>
                  <a:gd name="T32" fmla="*/ 3 w 30"/>
                  <a:gd name="T33" fmla="*/ 0 h 39"/>
                  <a:gd name="T34" fmla="*/ 3 w 30"/>
                  <a:gd name="T35" fmla="*/ 0 h 39"/>
                  <a:gd name="T36" fmla="*/ 3 w 30"/>
                  <a:gd name="T37" fmla="*/ 0 h 39"/>
                  <a:gd name="T38" fmla="*/ 3 w 30"/>
                  <a:gd name="T39" fmla="*/ 0 h 39"/>
                  <a:gd name="T40" fmla="*/ 3 w 30"/>
                  <a:gd name="T41" fmla="*/ 0 h 39"/>
                  <a:gd name="T42" fmla="*/ 3 w 30"/>
                  <a:gd name="T43" fmla="*/ 0 h 39"/>
                  <a:gd name="T44" fmla="*/ 3 w 30"/>
                  <a:gd name="T45" fmla="*/ 0 h 39"/>
                  <a:gd name="T46" fmla="*/ 3 w 30"/>
                  <a:gd name="T47" fmla="*/ 0 h 39"/>
                  <a:gd name="T48" fmla="*/ 3 w 30"/>
                  <a:gd name="T49" fmla="*/ 0 h 39"/>
                  <a:gd name="T50" fmla="*/ 3 w 30"/>
                  <a:gd name="T51" fmla="*/ 0 h 39"/>
                  <a:gd name="T52" fmla="*/ 5 w 30"/>
                  <a:gd name="T53" fmla="*/ 0 h 39"/>
                  <a:gd name="T54" fmla="*/ 5 w 30"/>
                  <a:gd name="T55" fmla="*/ 0 h 39"/>
                  <a:gd name="T56" fmla="*/ 5 w 30"/>
                  <a:gd name="T57" fmla="*/ 1 h 39"/>
                  <a:gd name="T58" fmla="*/ 5 w 30"/>
                  <a:gd name="T59" fmla="*/ 1 h 39"/>
                  <a:gd name="T60" fmla="*/ 5 w 30"/>
                  <a:gd name="T61" fmla="*/ 1 h 39"/>
                  <a:gd name="T62" fmla="*/ 5 w 30"/>
                  <a:gd name="T63" fmla="*/ 1 h 39"/>
                  <a:gd name="T64" fmla="*/ 5 w 30"/>
                  <a:gd name="T65" fmla="*/ 1 h 39"/>
                  <a:gd name="T66" fmla="*/ 5 w 30"/>
                  <a:gd name="T67" fmla="*/ 1 h 39"/>
                  <a:gd name="T68" fmla="*/ 5 w 30"/>
                  <a:gd name="T69" fmla="*/ 1 h 39"/>
                  <a:gd name="T70" fmla="*/ 30 w 30"/>
                  <a:gd name="T71" fmla="*/ 26 h 39"/>
                  <a:gd name="T72" fmla="*/ 30 w 30"/>
                  <a:gd name="T73" fmla="*/ 26 h 39"/>
                  <a:gd name="T74" fmla="*/ 28 w 30"/>
                  <a:gd name="T75" fmla="*/ 29 h 39"/>
                  <a:gd name="T76" fmla="*/ 28 w 30"/>
                  <a:gd name="T77" fmla="*/ 29 h 39"/>
                  <a:gd name="T78" fmla="*/ 25 w 30"/>
                  <a:gd name="T79" fmla="*/ 34 h 39"/>
                  <a:gd name="T80" fmla="*/ 25 w 30"/>
                  <a:gd name="T81" fmla="*/ 34 h 39"/>
                  <a:gd name="T82" fmla="*/ 22 w 30"/>
                  <a:gd name="T83" fmla="*/ 38 h 39"/>
                  <a:gd name="T84" fmla="*/ 22 w 30"/>
                  <a:gd name="T85" fmla="*/ 38 h 39"/>
                  <a:gd name="T86" fmla="*/ 22 w 30"/>
                  <a:gd name="T87" fmla="*/ 38 h 39"/>
                  <a:gd name="T88" fmla="*/ 22 w 30"/>
                  <a:gd name="T89" fmla="*/ 38 h 39"/>
                  <a:gd name="T90" fmla="*/ 22 w 30"/>
                  <a:gd name="T91" fmla="*/ 39 h 39"/>
                  <a:gd name="T92" fmla="*/ 22 w 30"/>
                  <a:gd name="T93" fmla="*/ 39 h 39"/>
                  <a:gd name="T94" fmla="*/ 22 w 30"/>
                  <a:gd name="T95" fmla="*/ 39 h 39"/>
                  <a:gd name="T96" fmla="*/ 22 w 30"/>
                  <a:gd name="T97" fmla="*/ 39 h 39"/>
                  <a:gd name="T98" fmla="*/ 22 w 30"/>
                  <a:gd name="T99" fmla="*/ 39 h 39"/>
                  <a:gd name="T100" fmla="*/ 22 w 30"/>
                  <a:gd name="T101" fmla="*/ 39 h 39"/>
                  <a:gd name="T102" fmla="*/ 22 w 30"/>
                  <a:gd name="T103" fmla="*/ 39 h 39"/>
                  <a:gd name="T104" fmla="*/ 22 w 30"/>
                  <a:gd name="T105" fmla="*/ 39 h 39"/>
                  <a:gd name="T106" fmla="*/ 22 w 30"/>
                  <a:gd name="T107" fmla="*/ 39 h 39"/>
                  <a:gd name="T108" fmla="*/ 22 w 30"/>
                  <a:gd name="T109" fmla="*/ 39 h 39"/>
                  <a:gd name="T110" fmla="*/ 22 w 30"/>
                  <a:gd name="T111" fmla="*/ 39 h 39"/>
                  <a:gd name="T112" fmla="*/ 22 w 30"/>
                  <a:gd name="T113" fmla="*/ 39 h 39"/>
                  <a:gd name="T114" fmla="*/ 21 w 30"/>
                  <a:gd name="T115" fmla="*/ 39 h 39"/>
                  <a:gd name="T116" fmla="*/ 21 w 30"/>
                  <a:gd name="T117" fmla="*/ 39 h 39"/>
                  <a:gd name="T118" fmla="*/ 21 w 30"/>
                  <a:gd name="T11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" h="39">
                    <a:moveTo>
                      <a:pt x="21" y="39"/>
                    </a:moveTo>
                    <a:cubicBezTo>
                      <a:pt x="5" y="30"/>
                      <a:pt x="4" y="20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6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3" y="9"/>
                      <a:pt x="29" y="21"/>
                      <a:pt x="30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7"/>
                      <a:pt x="29" y="28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6" y="32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6"/>
                      <a:pt x="23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90"/>
              <p:cNvSpPr>
                <a:spLocks noChangeAspect="1"/>
              </p:cNvSpPr>
              <p:nvPr/>
            </p:nvSpPr>
            <p:spPr bwMode="auto">
              <a:xfrm rot="11402126">
                <a:off x="5572765" y="828849"/>
                <a:ext cx="87747" cy="225704"/>
              </a:xfrm>
              <a:custGeom>
                <a:avLst/>
                <a:gdLst>
                  <a:gd name="T0" fmla="*/ 17 w 21"/>
                  <a:gd name="T1" fmla="*/ 54 h 54"/>
                  <a:gd name="T2" fmla="*/ 0 w 21"/>
                  <a:gd name="T3" fmla="*/ 31 h 54"/>
                  <a:gd name="T4" fmla="*/ 0 w 21"/>
                  <a:gd name="T5" fmla="*/ 31 h 54"/>
                  <a:gd name="T6" fmla="*/ 0 w 21"/>
                  <a:gd name="T7" fmla="*/ 31 h 54"/>
                  <a:gd name="T8" fmla="*/ 0 w 21"/>
                  <a:gd name="T9" fmla="*/ 25 h 54"/>
                  <a:gd name="T10" fmla="*/ 0 w 21"/>
                  <a:gd name="T11" fmla="*/ 25 h 54"/>
                  <a:gd name="T12" fmla="*/ 0 w 21"/>
                  <a:gd name="T13" fmla="*/ 25 h 54"/>
                  <a:gd name="T14" fmla="*/ 0 w 21"/>
                  <a:gd name="T15" fmla="*/ 25 h 54"/>
                  <a:gd name="T16" fmla="*/ 0 w 21"/>
                  <a:gd name="T17" fmla="*/ 24 h 54"/>
                  <a:gd name="T18" fmla="*/ 0 w 21"/>
                  <a:gd name="T19" fmla="*/ 24 h 54"/>
                  <a:gd name="T20" fmla="*/ 8 w 21"/>
                  <a:gd name="T21" fmla="*/ 1 h 54"/>
                  <a:gd name="T22" fmla="*/ 8 w 21"/>
                  <a:gd name="T23" fmla="*/ 1 h 54"/>
                  <a:gd name="T24" fmla="*/ 8 w 21"/>
                  <a:gd name="T25" fmla="*/ 1 h 54"/>
                  <a:gd name="T26" fmla="*/ 8 w 21"/>
                  <a:gd name="T27" fmla="*/ 1 h 54"/>
                  <a:gd name="T28" fmla="*/ 9 w 21"/>
                  <a:gd name="T29" fmla="*/ 1 h 54"/>
                  <a:gd name="T30" fmla="*/ 9 w 21"/>
                  <a:gd name="T31" fmla="*/ 1 h 54"/>
                  <a:gd name="T32" fmla="*/ 9 w 21"/>
                  <a:gd name="T33" fmla="*/ 0 h 54"/>
                  <a:gd name="T34" fmla="*/ 9 w 21"/>
                  <a:gd name="T35" fmla="*/ 0 h 54"/>
                  <a:gd name="T36" fmla="*/ 9 w 21"/>
                  <a:gd name="T37" fmla="*/ 0 h 54"/>
                  <a:gd name="T38" fmla="*/ 9 w 21"/>
                  <a:gd name="T39" fmla="*/ 0 h 54"/>
                  <a:gd name="T40" fmla="*/ 9 w 21"/>
                  <a:gd name="T41" fmla="*/ 0 h 54"/>
                  <a:gd name="T42" fmla="*/ 9 w 21"/>
                  <a:gd name="T43" fmla="*/ 0 h 54"/>
                  <a:gd name="T44" fmla="*/ 9 w 21"/>
                  <a:gd name="T45" fmla="*/ 0 h 54"/>
                  <a:gd name="T46" fmla="*/ 9 w 21"/>
                  <a:gd name="T47" fmla="*/ 0 h 54"/>
                  <a:gd name="T48" fmla="*/ 10 w 21"/>
                  <a:gd name="T49" fmla="*/ 0 h 54"/>
                  <a:gd name="T50" fmla="*/ 10 w 21"/>
                  <a:gd name="T51" fmla="*/ 0 h 54"/>
                  <a:gd name="T52" fmla="*/ 10 w 21"/>
                  <a:gd name="T53" fmla="*/ 0 h 54"/>
                  <a:gd name="T54" fmla="*/ 10 w 21"/>
                  <a:gd name="T55" fmla="*/ 0 h 54"/>
                  <a:gd name="T56" fmla="*/ 10 w 21"/>
                  <a:gd name="T57" fmla="*/ 0 h 54"/>
                  <a:gd name="T58" fmla="*/ 10 w 21"/>
                  <a:gd name="T59" fmla="*/ 0 h 54"/>
                  <a:gd name="T60" fmla="*/ 10 w 21"/>
                  <a:gd name="T61" fmla="*/ 0 h 54"/>
                  <a:gd name="T62" fmla="*/ 10 w 21"/>
                  <a:gd name="T63" fmla="*/ 0 h 54"/>
                  <a:gd name="T64" fmla="*/ 10 w 21"/>
                  <a:gd name="T65" fmla="*/ 0 h 54"/>
                  <a:gd name="T66" fmla="*/ 10 w 21"/>
                  <a:gd name="T67" fmla="*/ 0 h 54"/>
                  <a:gd name="T68" fmla="*/ 11 w 21"/>
                  <a:gd name="T69" fmla="*/ 0 h 54"/>
                  <a:gd name="T70" fmla="*/ 11 w 21"/>
                  <a:gd name="T71" fmla="*/ 0 h 54"/>
                  <a:gd name="T72" fmla="*/ 11 w 21"/>
                  <a:gd name="T73" fmla="*/ 0 h 54"/>
                  <a:gd name="T74" fmla="*/ 11 w 21"/>
                  <a:gd name="T75" fmla="*/ 0 h 54"/>
                  <a:gd name="T76" fmla="*/ 11 w 21"/>
                  <a:gd name="T77" fmla="*/ 1 h 54"/>
                  <a:gd name="T78" fmla="*/ 11 w 21"/>
                  <a:gd name="T79" fmla="*/ 1 h 54"/>
                  <a:gd name="T80" fmla="*/ 21 w 21"/>
                  <a:gd name="T81" fmla="*/ 44 h 54"/>
                  <a:gd name="T82" fmla="*/ 21 w 21"/>
                  <a:gd name="T83" fmla="*/ 44 h 54"/>
                  <a:gd name="T84" fmla="*/ 21 w 21"/>
                  <a:gd name="T85" fmla="*/ 50 h 54"/>
                  <a:gd name="T86" fmla="*/ 21 w 21"/>
                  <a:gd name="T87" fmla="*/ 50 h 54"/>
                  <a:gd name="T88" fmla="*/ 20 w 21"/>
                  <a:gd name="T89" fmla="*/ 50 h 54"/>
                  <a:gd name="T90" fmla="*/ 19 w 21"/>
                  <a:gd name="T91" fmla="*/ 53 h 54"/>
                  <a:gd name="T92" fmla="*/ 19 w 21"/>
                  <a:gd name="T93" fmla="*/ 53 h 54"/>
                  <a:gd name="T94" fmla="*/ 17 w 21"/>
                  <a:gd name="T95" fmla="*/ 54 h 54"/>
                  <a:gd name="T96" fmla="*/ 17 w 21"/>
                  <a:gd name="T97" fmla="*/ 54 h 54"/>
                  <a:gd name="T98" fmla="*/ 17 w 21"/>
                  <a:gd name="T9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" h="54">
                    <a:moveTo>
                      <a:pt x="17" y="54"/>
                    </a:moveTo>
                    <a:cubicBezTo>
                      <a:pt x="9" y="53"/>
                      <a:pt x="5" y="45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9"/>
                      <a:pt x="0" y="26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3"/>
                      <a:pt x="8" y="2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7" y="10"/>
                      <a:pt x="21" y="31"/>
                      <a:pt x="21" y="44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21" y="46"/>
                      <a:pt x="21" y="49"/>
                      <a:pt x="21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2"/>
                      <a:pt x="19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4"/>
                      <a:pt x="18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7" y="54"/>
                      <a:pt x="17" y="54"/>
                      <a:pt x="17" y="54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91"/>
              <p:cNvSpPr>
                <a:spLocks noChangeAspect="1"/>
              </p:cNvSpPr>
              <p:nvPr/>
            </p:nvSpPr>
            <p:spPr bwMode="auto">
              <a:xfrm rot="11402126">
                <a:off x="5606790" y="680720"/>
                <a:ext cx="104107" cy="190067"/>
              </a:xfrm>
              <a:custGeom>
                <a:avLst/>
                <a:gdLst>
                  <a:gd name="T0" fmla="*/ 10 w 25"/>
                  <a:gd name="T1" fmla="*/ 46 h 46"/>
                  <a:gd name="T2" fmla="*/ 1 w 25"/>
                  <a:gd name="T3" fmla="*/ 45 h 46"/>
                  <a:gd name="T4" fmla="*/ 1 w 25"/>
                  <a:gd name="T5" fmla="*/ 45 h 46"/>
                  <a:gd name="T6" fmla="*/ 0 w 25"/>
                  <a:gd name="T7" fmla="*/ 44 h 46"/>
                  <a:gd name="T8" fmla="*/ 0 w 25"/>
                  <a:gd name="T9" fmla="*/ 44 h 46"/>
                  <a:gd name="T10" fmla="*/ 0 w 25"/>
                  <a:gd name="T11" fmla="*/ 38 h 46"/>
                  <a:gd name="T12" fmla="*/ 0 w 25"/>
                  <a:gd name="T13" fmla="*/ 38 h 46"/>
                  <a:gd name="T14" fmla="*/ 12 w 25"/>
                  <a:gd name="T15" fmla="*/ 0 h 46"/>
                  <a:gd name="T16" fmla="*/ 12 w 25"/>
                  <a:gd name="T17" fmla="*/ 0 h 46"/>
                  <a:gd name="T18" fmla="*/ 13 w 25"/>
                  <a:gd name="T19" fmla="*/ 0 h 46"/>
                  <a:gd name="T20" fmla="*/ 13 w 25"/>
                  <a:gd name="T21" fmla="*/ 0 h 46"/>
                  <a:gd name="T22" fmla="*/ 15 w 25"/>
                  <a:gd name="T23" fmla="*/ 0 h 46"/>
                  <a:gd name="T24" fmla="*/ 15 w 25"/>
                  <a:gd name="T25" fmla="*/ 0 h 46"/>
                  <a:gd name="T26" fmla="*/ 15 w 25"/>
                  <a:gd name="T27" fmla="*/ 0 h 46"/>
                  <a:gd name="T28" fmla="*/ 15 w 25"/>
                  <a:gd name="T29" fmla="*/ 0 h 46"/>
                  <a:gd name="T30" fmla="*/ 19 w 25"/>
                  <a:gd name="T31" fmla="*/ 1 h 46"/>
                  <a:gd name="T32" fmla="*/ 19 w 25"/>
                  <a:gd name="T33" fmla="*/ 1 h 46"/>
                  <a:gd name="T34" fmla="*/ 19 w 25"/>
                  <a:gd name="T35" fmla="*/ 1 h 46"/>
                  <a:gd name="T36" fmla="*/ 19 w 25"/>
                  <a:gd name="T37" fmla="*/ 1 h 46"/>
                  <a:gd name="T38" fmla="*/ 20 w 25"/>
                  <a:gd name="T39" fmla="*/ 1 h 46"/>
                  <a:gd name="T40" fmla="*/ 20 w 25"/>
                  <a:gd name="T41" fmla="*/ 1 h 46"/>
                  <a:gd name="T42" fmla="*/ 20 w 25"/>
                  <a:gd name="T43" fmla="*/ 2 h 46"/>
                  <a:gd name="T44" fmla="*/ 20 w 25"/>
                  <a:gd name="T45" fmla="*/ 2 h 46"/>
                  <a:gd name="T46" fmla="*/ 21 w 25"/>
                  <a:gd name="T47" fmla="*/ 2 h 46"/>
                  <a:gd name="T48" fmla="*/ 21 w 25"/>
                  <a:gd name="T49" fmla="*/ 2 h 46"/>
                  <a:gd name="T50" fmla="*/ 21 w 25"/>
                  <a:gd name="T51" fmla="*/ 3 h 46"/>
                  <a:gd name="T52" fmla="*/ 21 w 25"/>
                  <a:gd name="T53" fmla="*/ 3 h 46"/>
                  <a:gd name="T54" fmla="*/ 21 w 25"/>
                  <a:gd name="T55" fmla="*/ 3 h 46"/>
                  <a:gd name="T56" fmla="*/ 21 w 25"/>
                  <a:gd name="T57" fmla="*/ 3 h 46"/>
                  <a:gd name="T58" fmla="*/ 24 w 25"/>
                  <a:gd name="T59" fmla="*/ 6 h 46"/>
                  <a:gd name="T60" fmla="*/ 24 w 25"/>
                  <a:gd name="T61" fmla="*/ 6 h 46"/>
                  <a:gd name="T62" fmla="*/ 24 w 25"/>
                  <a:gd name="T63" fmla="*/ 6 h 46"/>
                  <a:gd name="T64" fmla="*/ 25 w 25"/>
                  <a:gd name="T65" fmla="*/ 7 h 46"/>
                  <a:gd name="T66" fmla="*/ 25 w 25"/>
                  <a:gd name="T67" fmla="*/ 7 h 46"/>
                  <a:gd name="T68" fmla="*/ 25 w 25"/>
                  <a:gd name="T69" fmla="*/ 13 h 46"/>
                  <a:gd name="T70" fmla="*/ 25 w 25"/>
                  <a:gd name="T71" fmla="*/ 13 h 46"/>
                  <a:gd name="T72" fmla="*/ 25 w 25"/>
                  <a:gd name="T73" fmla="*/ 13 h 46"/>
                  <a:gd name="T74" fmla="*/ 25 w 25"/>
                  <a:gd name="T75" fmla="*/ 13 h 46"/>
                  <a:gd name="T76" fmla="*/ 25 w 25"/>
                  <a:gd name="T77" fmla="*/ 13 h 46"/>
                  <a:gd name="T78" fmla="*/ 25 w 25"/>
                  <a:gd name="T79" fmla="*/ 13 h 46"/>
                  <a:gd name="T80" fmla="*/ 19 w 25"/>
                  <a:gd name="T81" fmla="*/ 31 h 46"/>
                  <a:gd name="T82" fmla="*/ 19 w 25"/>
                  <a:gd name="T83" fmla="*/ 31 h 46"/>
                  <a:gd name="T84" fmla="*/ 19 w 25"/>
                  <a:gd name="T85" fmla="*/ 33 h 46"/>
                  <a:gd name="T86" fmla="*/ 19 w 25"/>
                  <a:gd name="T87" fmla="*/ 33 h 46"/>
                  <a:gd name="T88" fmla="*/ 16 w 25"/>
                  <a:gd name="T89" fmla="*/ 36 h 46"/>
                  <a:gd name="T90" fmla="*/ 16 w 25"/>
                  <a:gd name="T91" fmla="*/ 36 h 46"/>
                  <a:gd name="T92" fmla="*/ 15 w 25"/>
                  <a:gd name="T93" fmla="*/ 38 h 46"/>
                  <a:gd name="T94" fmla="*/ 15 w 25"/>
                  <a:gd name="T95" fmla="*/ 38 h 46"/>
                  <a:gd name="T96" fmla="*/ 15 w 25"/>
                  <a:gd name="T97" fmla="*/ 38 h 46"/>
                  <a:gd name="T98" fmla="*/ 13 w 25"/>
                  <a:gd name="T99" fmla="*/ 40 h 46"/>
                  <a:gd name="T100" fmla="*/ 13 w 25"/>
                  <a:gd name="T101" fmla="*/ 40 h 46"/>
                  <a:gd name="T102" fmla="*/ 13 w 25"/>
                  <a:gd name="T103" fmla="*/ 41 h 46"/>
                  <a:gd name="T104" fmla="*/ 13 w 25"/>
                  <a:gd name="T105" fmla="*/ 41 h 46"/>
                  <a:gd name="T106" fmla="*/ 11 w 25"/>
                  <a:gd name="T107" fmla="*/ 45 h 46"/>
                  <a:gd name="T108" fmla="*/ 11 w 25"/>
                  <a:gd name="T109" fmla="*/ 45 h 46"/>
                  <a:gd name="T110" fmla="*/ 11 w 25"/>
                  <a:gd name="T111" fmla="*/ 46 h 46"/>
                  <a:gd name="T112" fmla="*/ 11 w 25"/>
                  <a:gd name="T113" fmla="*/ 46 h 46"/>
                  <a:gd name="T114" fmla="*/ 10 w 25"/>
                  <a:gd name="T11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46">
                    <a:moveTo>
                      <a:pt x="10" y="46"/>
                    </a:moveTo>
                    <a:cubicBezTo>
                      <a:pt x="10" y="46"/>
                      <a:pt x="10" y="46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5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16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9"/>
                      <a:pt x="25" y="11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21"/>
                      <a:pt x="22" y="27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8" y="34"/>
                      <a:pt x="17" y="35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7"/>
                      <a:pt x="15" y="37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9"/>
                      <a:pt x="14" y="39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3" y="40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2" y="42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0" y="46"/>
                      <a:pt x="10" y="46"/>
                      <a:pt x="10" y="46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92"/>
              <p:cNvSpPr>
                <a:spLocks noChangeAspect="1"/>
              </p:cNvSpPr>
              <p:nvPr/>
            </p:nvSpPr>
            <p:spPr bwMode="auto">
              <a:xfrm rot="11402126">
                <a:off x="5666870" y="609713"/>
                <a:ext cx="159135" cy="118792"/>
              </a:xfrm>
              <a:custGeom>
                <a:avLst/>
                <a:gdLst>
                  <a:gd name="T0" fmla="*/ 26 w 38"/>
                  <a:gd name="T1" fmla="*/ 21 h 28"/>
                  <a:gd name="T2" fmla="*/ 23 w 38"/>
                  <a:gd name="T3" fmla="*/ 23 h 28"/>
                  <a:gd name="T4" fmla="*/ 20 w 38"/>
                  <a:gd name="T5" fmla="*/ 25 h 28"/>
                  <a:gd name="T6" fmla="*/ 20 w 38"/>
                  <a:gd name="T7" fmla="*/ 25 h 28"/>
                  <a:gd name="T8" fmla="*/ 8 w 38"/>
                  <a:gd name="T9" fmla="*/ 28 h 28"/>
                  <a:gd name="T10" fmla="*/ 8 w 38"/>
                  <a:gd name="T11" fmla="*/ 28 h 28"/>
                  <a:gd name="T12" fmla="*/ 1 w 38"/>
                  <a:gd name="T13" fmla="*/ 25 h 28"/>
                  <a:gd name="T14" fmla="*/ 1 w 38"/>
                  <a:gd name="T15" fmla="*/ 25 h 28"/>
                  <a:gd name="T16" fmla="*/ 0 w 38"/>
                  <a:gd name="T17" fmla="*/ 22 h 28"/>
                  <a:gd name="T18" fmla="*/ 0 w 38"/>
                  <a:gd name="T19" fmla="*/ 22 h 28"/>
                  <a:gd name="T20" fmla="*/ 3 w 38"/>
                  <a:gd name="T21" fmla="*/ 11 h 28"/>
                  <a:gd name="T22" fmla="*/ 3 w 38"/>
                  <a:gd name="T23" fmla="*/ 11 h 28"/>
                  <a:gd name="T24" fmla="*/ 30 w 38"/>
                  <a:gd name="T25" fmla="*/ 0 h 28"/>
                  <a:gd name="T26" fmla="*/ 30 w 38"/>
                  <a:gd name="T27" fmla="*/ 0 h 28"/>
                  <a:gd name="T28" fmla="*/ 35 w 38"/>
                  <a:gd name="T29" fmla="*/ 1 h 28"/>
                  <a:gd name="T30" fmla="*/ 35 w 38"/>
                  <a:gd name="T31" fmla="*/ 1 h 28"/>
                  <a:gd name="T32" fmla="*/ 35 w 38"/>
                  <a:gd name="T33" fmla="*/ 1 h 28"/>
                  <a:gd name="T34" fmla="*/ 34 w 38"/>
                  <a:gd name="T35" fmla="*/ 10 h 28"/>
                  <a:gd name="T36" fmla="*/ 26 w 38"/>
                  <a:gd name="T37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" h="28">
                    <a:moveTo>
                      <a:pt x="26" y="21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13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4" y="28"/>
                      <a:pt x="1" y="27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4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1" y="2"/>
                      <a:pt x="23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8" y="2"/>
                      <a:pt x="34" y="10"/>
                    </a:cubicBezTo>
                    <a:cubicBezTo>
                      <a:pt x="29" y="18"/>
                      <a:pt x="26" y="21"/>
                      <a:pt x="26" y="21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93"/>
              <p:cNvSpPr>
                <a:spLocks noChangeAspect="1"/>
              </p:cNvSpPr>
              <p:nvPr/>
            </p:nvSpPr>
            <p:spPr bwMode="auto">
              <a:xfrm rot="11402126">
                <a:off x="5773585" y="542491"/>
                <a:ext cx="175494" cy="106912"/>
              </a:xfrm>
              <a:custGeom>
                <a:avLst/>
                <a:gdLst>
                  <a:gd name="T0" fmla="*/ 3 w 42"/>
                  <a:gd name="T1" fmla="*/ 26 h 26"/>
                  <a:gd name="T2" fmla="*/ 1 w 42"/>
                  <a:gd name="T3" fmla="*/ 26 h 26"/>
                  <a:gd name="T4" fmla="*/ 1 w 42"/>
                  <a:gd name="T5" fmla="*/ 26 h 26"/>
                  <a:gd name="T6" fmla="*/ 1 w 42"/>
                  <a:gd name="T7" fmla="*/ 25 h 26"/>
                  <a:gd name="T8" fmla="*/ 1 w 42"/>
                  <a:gd name="T9" fmla="*/ 25 h 26"/>
                  <a:gd name="T10" fmla="*/ 1 w 42"/>
                  <a:gd name="T11" fmla="*/ 24 h 26"/>
                  <a:gd name="T12" fmla="*/ 1 w 42"/>
                  <a:gd name="T13" fmla="*/ 24 h 26"/>
                  <a:gd name="T14" fmla="*/ 3 w 42"/>
                  <a:gd name="T15" fmla="*/ 21 h 26"/>
                  <a:gd name="T16" fmla="*/ 3 w 42"/>
                  <a:gd name="T17" fmla="*/ 21 h 26"/>
                  <a:gd name="T18" fmla="*/ 8 w 42"/>
                  <a:gd name="T19" fmla="*/ 9 h 26"/>
                  <a:gd name="T20" fmla="*/ 8 w 42"/>
                  <a:gd name="T21" fmla="*/ 9 h 26"/>
                  <a:gd name="T22" fmla="*/ 30 w 42"/>
                  <a:gd name="T23" fmla="*/ 0 h 26"/>
                  <a:gd name="T24" fmla="*/ 30 w 42"/>
                  <a:gd name="T25" fmla="*/ 0 h 26"/>
                  <a:gd name="T26" fmla="*/ 31 w 42"/>
                  <a:gd name="T27" fmla="*/ 0 h 26"/>
                  <a:gd name="T28" fmla="*/ 31 w 42"/>
                  <a:gd name="T29" fmla="*/ 0 h 26"/>
                  <a:gd name="T30" fmla="*/ 41 w 42"/>
                  <a:gd name="T31" fmla="*/ 2 h 26"/>
                  <a:gd name="T32" fmla="*/ 41 w 42"/>
                  <a:gd name="T33" fmla="*/ 2 h 26"/>
                  <a:gd name="T34" fmla="*/ 41 w 42"/>
                  <a:gd name="T35" fmla="*/ 2 h 26"/>
                  <a:gd name="T36" fmla="*/ 41 w 42"/>
                  <a:gd name="T37" fmla="*/ 2 h 26"/>
                  <a:gd name="T38" fmla="*/ 41 w 42"/>
                  <a:gd name="T39" fmla="*/ 2 h 26"/>
                  <a:gd name="T40" fmla="*/ 41 w 42"/>
                  <a:gd name="T41" fmla="*/ 2 h 26"/>
                  <a:gd name="T42" fmla="*/ 41 w 42"/>
                  <a:gd name="T43" fmla="*/ 2 h 26"/>
                  <a:gd name="T44" fmla="*/ 41 w 42"/>
                  <a:gd name="T45" fmla="*/ 2 h 26"/>
                  <a:gd name="T46" fmla="*/ 41 w 42"/>
                  <a:gd name="T47" fmla="*/ 2 h 26"/>
                  <a:gd name="T48" fmla="*/ 41 w 42"/>
                  <a:gd name="T49" fmla="*/ 2 h 26"/>
                  <a:gd name="T50" fmla="*/ 41 w 42"/>
                  <a:gd name="T51" fmla="*/ 2 h 26"/>
                  <a:gd name="T52" fmla="*/ 41 w 42"/>
                  <a:gd name="T53" fmla="*/ 2 h 26"/>
                  <a:gd name="T54" fmla="*/ 41 w 42"/>
                  <a:gd name="T55" fmla="*/ 2 h 26"/>
                  <a:gd name="T56" fmla="*/ 41 w 42"/>
                  <a:gd name="T57" fmla="*/ 2 h 26"/>
                  <a:gd name="T58" fmla="*/ 41 w 42"/>
                  <a:gd name="T59" fmla="*/ 2 h 26"/>
                  <a:gd name="T60" fmla="*/ 41 w 42"/>
                  <a:gd name="T61" fmla="*/ 2 h 26"/>
                  <a:gd name="T62" fmla="*/ 41 w 42"/>
                  <a:gd name="T63" fmla="*/ 2 h 26"/>
                  <a:gd name="T64" fmla="*/ 41 w 42"/>
                  <a:gd name="T65" fmla="*/ 2 h 26"/>
                  <a:gd name="T66" fmla="*/ 41 w 42"/>
                  <a:gd name="T67" fmla="*/ 2 h 26"/>
                  <a:gd name="T68" fmla="*/ 41 w 42"/>
                  <a:gd name="T69" fmla="*/ 2 h 26"/>
                  <a:gd name="T70" fmla="*/ 41 w 42"/>
                  <a:gd name="T71" fmla="*/ 2 h 26"/>
                  <a:gd name="T72" fmla="*/ 41 w 42"/>
                  <a:gd name="T73" fmla="*/ 2 h 26"/>
                  <a:gd name="T74" fmla="*/ 41 w 42"/>
                  <a:gd name="T75" fmla="*/ 3 h 26"/>
                  <a:gd name="T76" fmla="*/ 41 w 42"/>
                  <a:gd name="T77" fmla="*/ 3 h 26"/>
                  <a:gd name="T78" fmla="*/ 3 w 42"/>
                  <a:gd name="T79" fmla="*/ 26 h 26"/>
                  <a:gd name="T80" fmla="*/ 3 w 42"/>
                  <a:gd name="T81" fmla="*/ 26 h 26"/>
                  <a:gd name="T82" fmla="*/ 3 w 42"/>
                  <a:gd name="T83" fmla="*/ 26 h 26"/>
                  <a:gd name="T84" fmla="*/ 3 w 42"/>
                  <a:gd name="T85" fmla="*/ 26 h 26"/>
                  <a:gd name="T86" fmla="*/ 3 w 42"/>
                  <a:gd name="T87" fmla="*/ 26 h 26"/>
                  <a:gd name="T88" fmla="*/ 3 w 42"/>
                  <a:gd name="T89" fmla="*/ 26 h 26"/>
                  <a:gd name="T90" fmla="*/ 3 w 42"/>
                  <a:gd name="T9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2" h="26">
                    <a:moveTo>
                      <a:pt x="3" y="26"/>
                    </a:moveTo>
                    <a:cubicBezTo>
                      <a:pt x="3" y="26"/>
                      <a:pt x="3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5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5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2" y="23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19"/>
                      <a:pt x="5" y="14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1"/>
                      <a:pt x="2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5" y="0"/>
                      <a:pt x="39" y="0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2" y="2"/>
                      <a:pt x="42" y="2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3"/>
                      <a:pt x="32" y="25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94"/>
              <p:cNvSpPr>
                <a:spLocks noChangeAspect="1"/>
              </p:cNvSpPr>
              <p:nvPr/>
            </p:nvSpPr>
            <p:spPr bwMode="auto">
              <a:xfrm rot="11402126">
                <a:off x="5919674" y="544845"/>
                <a:ext cx="150211" cy="87609"/>
              </a:xfrm>
              <a:custGeom>
                <a:avLst/>
                <a:gdLst>
                  <a:gd name="T0" fmla="*/ 6 w 36"/>
                  <a:gd name="T1" fmla="*/ 21 h 21"/>
                  <a:gd name="T2" fmla="*/ 5 w 36"/>
                  <a:gd name="T3" fmla="*/ 20 h 21"/>
                  <a:gd name="T4" fmla="*/ 5 w 36"/>
                  <a:gd name="T5" fmla="*/ 20 h 21"/>
                  <a:gd name="T6" fmla="*/ 5 w 36"/>
                  <a:gd name="T7" fmla="*/ 20 h 21"/>
                  <a:gd name="T8" fmla="*/ 5 w 36"/>
                  <a:gd name="T9" fmla="*/ 20 h 21"/>
                  <a:gd name="T10" fmla="*/ 0 w 36"/>
                  <a:gd name="T11" fmla="*/ 6 h 21"/>
                  <a:gd name="T12" fmla="*/ 0 w 36"/>
                  <a:gd name="T13" fmla="*/ 6 h 21"/>
                  <a:gd name="T14" fmla="*/ 0 w 36"/>
                  <a:gd name="T15" fmla="*/ 6 h 21"/>
                  <a:gd name="T16" fmla="*/ 0 w 36"/>
                  <a:gd name="T17" fmla="*/ 6 h 21"/>
                  <a:gd name="T18" fmla="*/ 1 w 36"/>
                  <a:gd name="T19" fmla="*/ 5 h 21"/>
                  <a:gd name="T20" fmla="*/ 1 w 36"/>
                  <a:gd name="T21" fmla="*/ 5 h 21"/>
                  <a:gd name="T22" fmla="*/ 1 w 36"/>
                  <a:gd name="T23" fmla="*/ 5 h 21"/>
                  <a:gd name="T24" fmla="*/ 1 w 36"/>
                  <a:gd name="T25" fmla="*/ 5 h 21"/>
                  <a:gd name="T26" fmla="*/ 1 w 36"/>
                  <a:gd name="T27" fmla="*/ 4 h 21"/>
                  <a:gd name="T28" fmla="*/ 1 w 36"/>
                  <a:gd name="T29" fmla="*/ 4 h 21"/>
                  <a:gd name="T30" fmla="*/ 1 w 36"/>
                  <a:gd name="T31" fmla="*/ 4 h 21"/>
                  <a:gd name="T32" fmla="*/ 1 w 36"/>
                  <a:gd name="T33" fmla="*/ 4 h 21"/>
                  <a:gd name="T34" fmla="*/ 13 w 36"/>
                  <a:gd name="T35" fmla="*/ 1 h 21"/>
                  <a:gd name="T36" fmla="*/ 13 w 36"/>
                  <a:gd name="T37" fmla="*/ 1 h 21"/>
                  <a:gd name="T38" fmla="*/ 17 w 36"/>
                  <a:gd name="T39" fmla="*/ 0 h 21"/>
                  <a:gd name="T40" fmla="*/ 17 w 36"/>
                  <a:gd name="T41" fmla="*/ 0 h 21"/>
                  <a:gd name="T42" fmla="*/ 21 w 36"/>
                  <a:gd name="T43" fmla="*/ 0 h 21"/>
                  <a:gd name="T44" fmla="*/ 21 w 36"/>
                  <a:gd name="T45" fmla="*/ 0 h 21"/>
                  <a:gd name="T46" fmla="*/ 21 w 36"/>
                  <a:gd name="T47" fmla="*/ 0 h 21"/>
                  <a:gd name="T48" fmla="*/ 21 w 36"/>
                  <a:gd name="T49" fmla="*/ 0 h 21"/>
                  <a:gd name="T50" fmla="*/ 36 w 36"/>
                  <a:gd name="T51" fmla="*/ 2 h 21"/>
                  <a:gd name="T52" fmla="*/ 36 w 36"/>
                  <a:gd name="T53" fmla="*/ 2 h 21"/>
                  <a:gd name="T54" fmla="*/ 36 w 36"/>
                  <a:gd name="T55" fmla="*/ 3 h 21"/>
                  <a:gd name="T56" fmla="*/ 36 w 36"/>
                  <a:gd name="T57" fmla="*/ 3 h 21"/>
                  <a:gd name="T58" fmla="*/ 36 w 36"/>
                  <a:gd name="T59" fmla="*/ 3 h 21"/>
                  <a:gd name="T60" fmla="*/ 36 w 36"/>
                  <a:gd name="T61" fmla="*/ 3 h 21"/>
                  <a:gd name="T62" fmla="*/ 36 w 36"/>
                  <a:gd name="T63" fmla="*/ 3 h 21"/>
                  <a:gd name="T64" fmla="*/ 36 w 36"/>
                  <a:gd name="T65" fmla="*/ 3 h 21"/>
                  <a:gd name="T66" fmla="*/ 36 w 36"/>
                  <a:gd name="T67" fmla="*/ 3 h 21"/>
                  <a:gd name="T68" fmla="*/ 36 w 36"/>
                  <a:gd name="T69" fmla="*/ 3 h 21"/>
                  <a:gd name="T70" fmla="*/ 36 w 36"/>
                  <a:gd name="T71" fmla="*/ 3 h 21"/>
                  <a:gd name="T72" fmla="*/ 36 w 36"/>
                  <a:gd name="T73" fmla="*/ 3 h 21"/>
                  <a:gd name="T74" fmla="*/ 36 w 36"/>
                  <a:gd name="T75" fmla="*/ 3 h 21"/>
                  <a:gd name="T76" fmla="*/ 36 w 36"/>
                  <a:gd name="T77" fmla="*/ 3 h 21"/>
                  <a:gd name="T78" fmla="*/ 36 w 36"/>
                  <a:gd name="T79" fmla="*/ 4 h 21"/>
                  <a:gd name="T80" fmla="*/ 36 w 36"/>
                  <a:gd name="T81" fmla="*/ 4 h 21"/>
                  <a:gd name="T82" fmla="*/ 25 w 36"/>
                  <a:gd name="T83" fmla="*/ 18 h 21"/>
                  <a:gd name="T84" fmla="*/ 25 w 36"/>
                  <a:gd name="T85" fmla="*/ 18 h 21"/>
                  <a:gd name="T86" fmla="*/ 10 w 36"/>
                  <a:gd name="T87" fmla="*/ 21 h 21"/>
                  <a:gd name="T88" fmla="*/ 10 w 36"/>
                  <a:gd name="T89" fmla="*/ 21 h 21"/>
                  <a:gd name="T90" fmla="*/ 6 w 36"/>
                  <a:gd name="T9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21">
                    <a:moveTo>
                      <a:pt x="6" y="21"/>
                    </a:moveTo>
                    <a:cubicBezTo>
                      <a:pt x="6" y="21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1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4" y="4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5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5" y="0"/>
                      <a:pt x="30" y="0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2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6"/>
                      <a:pt x="35" y="17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8"/>
                      <a:pt x="16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9" y="21"/>
                      <a:pt x="7" y="21"/>
                      <a:pt x="6" y="21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95"/>
              <p:cNvSpPr>
                <a:spLocks noChangeAspect="1"/>
              </p:cNvSpPr>
              <p:nvPr/>
            </p:nvSpPr>
            <p:spPr bwMode="auto">
              <a:xfrm rot="11402126">
                <a:off x="6036326" y="563038"/>
                <a:ext cx="171032" cy="117307"/>
              </a:xfrm>
              <a:custGeom>
                <a:avLst/>
                <a:gdLst>
                  <a:gd name="T0" fmla="*/ 30 w 41"/>
                  <a:gd name="T1" fmla="*/ 28 h 28"/>
                  <a:gd name="T2" fmla="*/ 1 w 41"/>
                  <a:gd name="T3" fmla="*/ 19 h 28"/>
                  <a:gd name="T4" fmla="*/ 1 w 41"/>
                  <a:gd name="T5" fmla="*/ 19 h 28"/>
                  <a:gd name="T6" fmla="*/ 1 w 41"/>
                  <a:gd name="T7" fmla="*/ 18 h 28"/>
                  <a:gd name="T8" fmla="*/ 1 w 41"/>
                  <a:gd name="T9" fmla="*/ 17 h 28"/>
                  <a:gd name="T10" fmla="*/ 1 w 41"/>
                  <a:gd name="T11" fmla="*/ 17 h 28"/>
                  <a:gd name="T12" fmla="*/ 1 w 41"/>
                  <a:gd name="T13" fmla="*/ 17 h 28"/>
                  <a:gd name="T14" fmla="*/ 2 w 41"/>
                  <a:gd name="T15" fmla="*/ 11 h 28"/>
                  <a:gd name="T16" fmla="*/ 2 w 41"/>
                  <a:gd name="T17" fmla="*/ 11 h 28"/>
                  <a:gd name="T18" fmla="*/ 1 w 41"/>
                  <a:gd name="T19" fmla="*/ 4 h 28"/>
                  <a:gd name="T20" fmla="*/ 1 w 41"/>
                  <a:gd name="T21" fmla="*/ 4 h 28"/>
                  <a:gd name="T22" fmla="*/ 0 w 41"/>
                  <a:gd name="T23" fmla="*/ 4 h 28"/>
                  <a:gd name="T24" fmla="*/ 0 w 41"/>
                  <a:gd name="T25" fmla="*/ 4 h 28"/>
                  <a:gd name="T26" fmla="*/ 0 w 41"/>
                  <a:gd name="T27" fmla="*/ 3 h 28"/>
                  <a:gd name="T28" fmla="*/ 0 w 41"/>
                  <a:gd name="T29" fmla="*/ 3 h 28"/>
                  <a:gd name="T30" fmla="*/ 0 w 41"/>
                  <a:gd name="T31" fmla="*/ 2 h 28"/>
                  <a:gd name="T32" fmla="*/ 0 w 41"/>
                  <a:gd name="T33" fmla="*/ 2 h 28"/>
                  <a:gd name="T34" fmla="*/ 0 w 41"/>
                  <a:gd name="T35" fmla="*/ 1 h 28"/>
                  <a:gd name="T36" fmla="*/ 0 w 41"/>
                  <a:gd name="T37" fmla="*/ 1 h 28"/>
                  <a:gd name="T38" fmla="*/ 1 w 41"/>
                  <a:gd name="T39" fmla="*/ 1 h 28"/>
                  <a:gd name="T40" fmla="*/ 1 w 41"/>
                  <a:gd name="T41" fmla="*/ 1 h 28"/>
                  <a:gd name="T42" fmla="*/ 7 w 41"/>
                  <a:gd name="T43" fmla="*/ 0 h 28"/>
                  <a:gd name="T44" fmla="*/ 7 w 41"/>
                  <a:gd name="T45" fmla="*/ 0 h 28"/>
                  <a:gd name="T46" fmla="*/ 10 w 41"/>
                  <a:gd name="T47" fmla="*/ 0 h 28"/>
                  <a:gd name="T48" fmla="*/ 10 w 41"/>
                  <a:gd name="T49" fmla="*/ 0 h 28"/>
                  <a:gd name="T50" fmla="*/ 36 w 41"/>
                  <a:gd name="T51" fmla="*/ 11 h 28"/>
                  <a:gd name="T52" fmla="*/ 36 w 41"/>
                  <a:gd name="T53" fmla="*/ 11 h 28"/>
                  <a:gd name="T54" fmla="*/ 36 w 41"/>
                  <a:gd name="T55" fmla="*/ 11 h 28"/>
                  <a:gd name="T56" fmla="*/ 36 w 41"/>
                  <a:gd name="T57" fmla="*/ 11 h 28"/>
                  <a:gd name="T58" fmla="*/ 36 w 41"/>
                  <a:gd name="T59" fmla="*/ 11 h 28"/>
                  <a:gd name="T60" fmla="*/ 36 w 41"/>
                  <a:gd name="T61" fmla="*/ 11 h 28"/>
                  <a:gd name="T62" fmla="*/ 36 w 41"/>
                  <a:gd name="T63" fmla="*/ 11 h 28"/>
                  <a:gd name="T64" fmla="*/ 36 w 41"/>
                  <a:gd name="T65" fmla="*/ 11 h 28"/>
                  <a:gd name="T66" fmla="*/ 36 w 41"/>
                  <a:gd name="T67" fmla="*/ 11 h 28"/>
                  <a:gd name="T68" fmla="*/ 37 w 41"/>
                  <a:gd name="T69" fmla="*/ 14 h 28"/>
                  <a:gd name="T70" fmla="*/ 37 w 41"/>
                  <a:gd name="T71" fmla="*/ 14 h 28"/>
                  <a:gd name="T72" fmla="*/ 41 w 41"/>
                  <a:gd name="T73" fmla="*/ 24 h 28"/>
                  <a:gd name="T74" fmla="*/ 41 w 41"/>
                  <a:gd name="T75" fmla="*/ 24 h 28"/>
                  <a:gd name="T76" fmla="*/ 41 w 41"/>
                  <a:gd name="T77" fmla="*/ 24 h 28"/>
                  <a:gd name="T78" fmla="*/ 41 w 41"/>
                  <a:gd name="T79" fmla="*/ 24 h 28"/>
                  <a:gd name="T80" fmla="*/ 41 w 41"/>
                  <a:gd name="T81" fmla="*/ 24 h 28"/>
                  <a:gd name="T82" fmla="*/ 41 w 41"/>
                  <a:gd name="T83" fmla="*/ 24 h 28"/>
                  <a:gd name="T84" fmla="*/ 41 w 41"/>
                  <a:gd name="T85" fmla="*/ 24 h 28"/>
                  <a:gd name="T86" fmla="*/ 41 w 41"/>
                  <a:gd name="T87" fmla="*/ 24 h 28"/>
                  <a:gd name="T88" fmla="*/ 41 w 41"/>
                  <a:gd name="T89" fmla="*/ 24 h 28"/>
                  <a:gd name="T90" fmla="*/ 41 w 41"/>
                  <a:gd name="T91" fmla="*/ 24 h 28"/>
                  <a:gd name="T92" fmla="*/ 41 w 41"/>
                  <a:gd name="T93" fmla="*/ 26 h 28"/>
                  <a:gd name="T94" fmla="*/ 41 w 41"/>
                  <a:gd name="T95" fmla="*/ 26 h 28"/>
                  <a:gd name="T96" fmla="*/ 41 w 41"/>
                  <a:gd name="T97" fmla="*/ 26 h 28"/>
                  <a:gd name="T98" fmla="*/ 41 w 41"/>
                  <a:gd name="T99" fmla="*/ 26 h 28"/>
                  <a:gd name="T100" fmla="*/ 40 w 41"/>
                  <a:gd name="T101" fmla="*/ 27 h 28"/>
                  <a:gd name="T102" fmla="*/ 40 w 41"/>
                  <a:gd name="T103" fmla="*/ 27 h 28"/>
                  <a:gd name="T104" fmla="*/ 39 w 41"/>
                  <a:gd name="T105" fmla="*/ 27 h 28"/>
                  <a:gd name="T106" fmla="*/ 39 w 41"/>
                  <a:gd name="T107" fmla="*/ 27 h 28"/>
                  <a:gd name="T108" fmla="*/ 38 w 41"/>
                  <a:gd name="T109" fmla="*/ 27 h 28"/>
                  <a:gd name="T110" fmla="*/ 38 w 41"/>
                  <a:gd name="T111" fmla="*/ 27 h 28"/>
                  <a:gd name="T112" fmla="*/ 37 w 41"/>
                  <a:gd name="T113" fmla="*/ 27 h 28"/>
                  <a:gd name="T114" fmla="*/ 37 w 41"/>
                  <a:gd name="T115" fmla="*/ 27 h 28"/>
                  <a:gd name="T116" fmla="*/ 36 w 41"/>
                  <a:gd name="T117" fmla="*/ 28 h 28"/>
                  <a:gd name="T118" fmla="*/ 30 w 41"/>
                  <a:gd name="T1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28">
                    <a:moveTo>
                      <a:pt x="30" y="28"/>
                    </a:moveTo>
                    <a:cubicBezTo>
                      <a:pt x="21" y="28"/>
                      <a:pt x="9" y="25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2" y="15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2" y="7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3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8" y="0"/>
                      <a:pt x="26" y="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7" y="12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9" y="17"/>
                      <a:pt x="40" y="21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0" y="26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6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5" y="28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96"/>
              <p:cNvSpPr>
                <a:spLocks noChangeAspect="1"/>
              </p:cNvSpPr>
              <p:nvPr/>
            </p:nvSpPr>
            <p:spPr bwMode="auto">
              <a:xfrm rot="11402126">
                <a:off x="6175946" y="625753"/>
                <a:ext cx="121954" cy="133641"/>
              </a:xfrm>
              <a:custGeom>
                <a:avLst/>
                <a:gdLst>
                  <a:gd name="T0" fmla="*/ 1 w 29"/>
                  <a:gd name="T1" fmla="*/ 15 h 32"/>
                  <a:gd name="T2" fmla="*/ 0 w 29"/>
                  <a:gd name="T3" fmla="*/ 15 h 32"/>
                  <a:gd name="T4" fmla="*/ 0 w 29"/>
                  <a:gd name="T5" fmla="*/ 15 h 32"/>
                  <a:gd name="T6" fmla="*/ 0 w 29"/>
                  <a:gd name="T7" fmla="*/ 14 h 32"/>
                  <a:gd name="T8" fmla="*/ 1 w 29"/>
                  <a:gd name="T9" fmla="*/ 13 h 32"/>
                  <a:gd name="T10" fmla="*/ 1 w 29"/>
                  <a:gd name="T11" fmla="*/ 13 h 32"/>
                  <a:gd name="T12" fmla="*/ 3 w 29"/>
                  <a:gd name="T13" fmla="*/ 13 h 32"/>
                  <a:gd name="T14" fmla="*/ 3 w 29"/>
                  <a:gd name="T15" fmla="*/ 12 h 32"/>
                  <a:gd name="T16" fmla="*/ 3 w 29"/>
                  <a:gd name="T17" fmla="*/ 12 h 32"/>
                  <a:gd name="T18" fmla="*/ 5 w 29"/>
                  <a:gd name="T19" fmla="*/ 5 h 32"/>
                  <a:gd name="T20" fmla="*/ 5 w 29"/>
                  <a:gd name="T21" fmla="*/ 1 h 32"/>
                  <a:gd name="T22" fmla="*/ 5 w 29"/>
                  <a:gd name="T23" fmla="*/ 1 h 32"/>
                  <a:gd name="T24" fmla="*/ 5 w 29"/>
                  <a:gd name="T25" fmla="*/ 1 h 32"/>
                  <a:gd name="T26" fmla="*/ 5 w 29"/>
                  <a:gd name="T27" fmla="*/ 1 h 32"/>
                  <a:gd name="T28" fmla="*/ 5 w 29"/>
                  <a:gd name="T29" fmla="*/ 1 h 32"/>
                  <a:gd name="T30" fmla="*/ 5 w 29"/>
                  <a:gd name="T31" fmla="*/ 0 h 32"/>
                  <a:gd name="T32" fmla="*/ 5 w 29"/>
                  <a:gd name="T33" fmla="*/ 0 h 32"/>
                  <a:gd name="T34" fmla="*/ 6 w 29"/>
                  <a:gd name="T35" fmla="*/ 0 h 32"/>
                  <a:gd name="T36" fmla="*/ 6 w 29"/>
                  <a:gd name="T37" fmla="*/ 0 h 32"/>
                  <a:gd name="T38" fmla="*/ 6 w 29"/>
                  <a:gd name="T39" fmla="*/ 0 h 32"/>
                  <a:gd name="T40" fmla="*/ 6 w 29"/>
                  <a:gd name="T41" fmla="*/ 0 h 32"/>
                  <a:gd name="T42" fmla="*/ 6 w 29"/>
                  <a:gd name="T43" fmla="*/ 0 h 32"/>
                  <a:gd name="T44" fmla="*/ 6 w 29"/>
                  <a:gd name="T45" fmla="*/ 0 h 32"/>
                  <a:gd name="T46" fmla="*/ 6 w 29"/>
                  <a:gd name="T47" fmla="*/ 0 h 32"/>
                  <a:gd name="T48" fmla="*/ 6 w 29"/>
                  <a:gd name="T49" fmla="*/ 0 h 32"/>
                  <a:gd name="T50" fmla="*/ 6 w 29"/>
                  <a:gd name="T51" fmla="*/ 0 h 32"/>
                  <a:gd name="T52" fmla="*/ 6 w 29"/>
                  <a:gd name="T53" fmla="*/ 0 h 32"/>
                  <a:gd name="T54" fmla="*/ 6 w 29"/>
                  <a:gd name="T55" fmla="*/ 0 h 32"/>
                  <a:gd name="T56" fmla="*/ 6 w 29"/>
                  <a:gd name="T57" fmla="*/ 0 h 32"/>
                  <a:gd name="T58" fmla="*/ 7 w 29"/>
                  <a:gd name="T59" fmla="*/ 0 h 32"/>
                  <a:gd name="T60" fmla="*/ 29 w 29"/>
                  <a:gd name="T61" fmla="*/ 23 h 32"/>
                  <a:gd name="T62" fmla="*/ 29 w 29"/>
                  <a:gd name="T63" fmla="*/ 23 h 32"/>
                  <a:gd name="T64" fmla="*/ 29 w 29"/>
                  <a:gd name="T65" fmla="*/ 27 h 32"/>
                  <a:gd name="T66" fmla="*/ 29 w 29"/>
                  <a:gd name="T67" fmla="*/ 30 h 32"/>
                  <a:gd name="T68" fmla="*/ 27 w 29"/>
                  <a:gd name="T69" fmla="*/ 32 h 32"/>
                  <a:gd name="T70" fmla="*/ 27 w 29"/>
                  <a:gd name="T7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" h="32">
                    <a:moveTo>
                      <a:pt x="26" y="32"/>
                    </a:moveTo>
                    <a:cubicBezTo>
                      <a:pt x="21" y="32"/>
                      <a:pt x="5" y="26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1"/>
                      <a:pt x="5" y="9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0" y="1"/>
                      <a:pt x="25" y="5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4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28"/>
                      <a:pt x="29" y="29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1"/>
                      <a:pt x="29" y="32"/>
                      <a:pt x="27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6" y="32"/>
                      <a:pt x="26" y="32"/>
                      <a:pt x="26" y="32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97"/>
              <p:cNvSpPr>
                <a:spLocks noChangeAspect="1"/>
              </p:cNvSpPr>
              <p:nvPr/>
            </p:nvSpPr>
            <p:spPr bwMode="auto">
              <a:xfrm rot="11402126">
                <a:off x="6247586" y="705262"/>
                <a:ext cx="107081" cy="170763"/>
              </a:xfrm>
              <a:custGeom>
                <a:avLst/>
                <a:gdLst>
                  <a:gd name="T0" fmla="*/ 15 w 26"/>
                  <a:gd name="T1" fmla="*/ 38 h 41"/>
                  <a:gd name="T2" fmla="*/ 0 w 26"/>
                  <a:gd name="T3" fmla="*/ 10 h 41"/>
                  <a:gd name="T4" fmla="*/ 0 w 26"/>
                  <a:gd name="T5" fmla="*/ 10 h 41"/>
                  <a:gd name="T6" fmla="*/ 0 w 26"/>
                  <a:gd name="T7" fmla="*/ 9 h 41"/>
                  <a:gd name="T8" fmla="*/ 0 w 26"/>
                  <a:gd name="T9" fmla="*/ 9 h 41"/>
                  <a:gd name="T10" fmla="*/ 0 w 26"/>
                  <a:gd name="T11" fmla="*/ 6 h 41"/>
                  <a:gd name="T12" fmla="*/ 0 w 26"/>
                  <a:gd name="T13" fmla="*/ 6 h 41"/>
                  <a:gd name="T14" fmla="*/ 1 w 26"/>
                  <a:gd name="T15" fmla="*/ 5 h 41"/>
                  <a:gd name="T16" fmla="*/ 1 w 26"/>
                  <a:gd name="T17" fmla="*/ 5 h 41"/>
                  <a:gd name="T18" fmla="*/ 1 w 26"/>
                  <a:gd name="T19" fmla="*/ 5 h 41"/>
                  <a:gd name="T20" fmla="*/ 3 w 26"/>
                  <a:gd name="T21" fmla="*/ 2 h 41"/>
                  <a:gd name="T22" fmla="*/ 3 w 26"/>
                  <a:gd name="T23" fmla="*/ 2 h 41"/>
                  <a:gd name="T24" fmla="*/ 3 w 26"/>
                  <a:gd name="T25" fmla="*/ 2 h 41"/>
                  <a:gd name="T26" fmla="*/ 4 w 26"/>
                  <a:gd name="T27" fmla="*/ 2 h 41"/>
                  <a:gd name="T28" fmla="*/ 4 w 26"/>
                  <a:gd name="T29" fmla="*/ 2 h 41"/>
                  <a:gd name="T30" fmla="*/ 8 w 26"/>
                  <a:gd name="T31" fmla="*/ 0 h 41"/>
                  <a:gd name="T32" fmla="*/ 8 w 26"/>
                  <a:gd name="T33" fmla="*/ 0 h 41"/>
                  <a:gd name="T34" fmla="*/ 9 w 26"/>
                  <a:gd name="T35" fmla="*/ 0 h 41"/>
                  <a:gd name="T36" fmla="*/ 9 w 26"/>
                  <a:gd name="T37" fmla="*/ 0 h 41"/>
                  <a:gd name="T38" fmla="*/ 10 w 26"/>
                  <a:gd name="T39" fmla="*/ 0 h 41"/>
                  <a:gd name="T40" fmla="*/ 10 w 26"/>
                  <a:gd name="T41" fmla="*/ 0 h 41"/>
                  <a:gd name="T42" fmla="*/ 10 w 26"/>
                  <a:gd name="T43" fmla="*/ 0 h 41"/>
                  <a:gd name="T44" fmla="*/ 10 w 26"/>
                  <a:gd name="T45" fmla="*/ 0 h 41"/>
                  <a:gd name="T46" fmla="*/ 10 w 26"/>
                  <a:gd name="T47" fmla="*/ 0 h 41"/>
                  <a:gd name="T48" fmla="*/ 10 w 26"/>
                  <a:gd name="T49" fmla="*/ 0 h 41"/>
                  <a:gd name="T50" fmla="*/ 10 w 26"/>
                  <a:gd name="T51" fmla="*/ 0 h 41"/>
                  <a:gd name="T52" fmla="*/ 10 w 26"/>
                  <a:gd name="T53" fmla="*/ 0 h 41"/>
                  <a:gd name="T54" fmla="*/ 10 w 26"/>
                  <a:gd name="T55" fmla="*/ 0 h 41"/>
                  <a:gd name="T56" fmla="*/ 10 w 26"/>
                  <a:gd name="T57" fmla="*/ 0 h 41"/>
                  <a:gd name="T58" fmla="*/ 10 w 26"/>
                  <a:gd name="T59" fmla="*/ 0 h 41"/>
                  <a:gd name="T60" fmla="*/ 10 w 26"/>
                  <a:gd name="T61" fmla="*/ 0 h 41"/>
                  <a:gd name="T62" fmla="*/ 10 w 26"/>
                  <a:gd name="T63" fmla="*/ 0 h 41"/>
                  <a:gd name="T64" fmla="*/ 10 w 26"/>
                  <a:gd name="T65" fmla="*/ 0 h 41"/>
                  <a:gd name="T66" fmla="*/ 26 w 26"/>
                  <a:gd name="T67" fmla="*/ 27 h 41"/>
                  <a:gd name="T68" fmla="*/ 26 w 26"/>
                  <a:gd name="T69" fmla="*/ 27 h 41"/>
                  <a:gd name="T70" fmla="*/ 25 w 26"/>
                  <a:gd name="T71" fmla="*/ 37 h 41"/>
                  <a:gd name="T72" fmla="*/ 25 w 26"/>
                  <a:gd name="T73" fmla="*/ 37 h 41"/>
                  <a:gd name="T74" fmla="*/ 25 w 26"/>
                  <a:gd name="T75" fmla="*/ 38 h 41"/>
                  <a:gd name="T76" fmla="*/ 22 w 26"/>
                  <a:gd name="T77" fmla="*/ 41 h 41"/>
                  <a:gd name="T78" fmla="*/ 22 w 26"/>
                  <a:gd name="T79" fmla="*/ 41 h 41"/>
                  <a:gd name="T80" fmla="*/ 21 w 26"/>
                  <a:gd name="T81" fmla="*/ 41 h 41"/>
                  <a:gd name="T82" fmla="*/ 21 w 26"/>
                  <a:gd name="T83" fmla="*/ 41 h 41"/>
                  <a:gd name="T84" fmla="*/ 21 w 26"/>
                  <a:gd name="T85" fmla="*/ 41 h 41"/>
                  <a:gd name="T86" fmla="*/ 21 w 26"/>
                  <a:gd name="T87" fmla="*/ 41 h 41"/>
                  <a:gd name="T88" fmla="*/ 15 w 26"/>
                  <a:gd name="T8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" h="41">
                    <a:moveTo>
                      <a:pt x="15" y="38"/>
                    </a:moveTo>
                    <a:cubicBezTo>
                      <a:pt x="10" y="35"/>
                      <a:pt x="1" y="2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2" y="4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1"/>
                      <a:pt x="25" y="10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32"/>
                      <a:pt x="25" y="35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39"/>
                      <a:pt x="23" y="40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18" y="41"/>
                      <a:pt x="16" y="39"/>
                      <a:pt x="15" y="38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98"/>
              <p:cNvSpPr>
                <a:spLocks noChangeAspect="1"/>
              </p:cNvSpPr>
              <p:nvPr/>
            </p:nvSpPr>
            <p:spPr bwMode="auto">
              <a:xfrm rot="11402126">
                <a:off x="6272588" y="838422"/>
                <a:ext cx="95183" cy="184127"/>
              </a:xfrm>
              <a:custGeom>
                <a:avLst/>
                <a:gdLst>
                  <a:gd name="T0" fmla="*/ 10 w 23"/>
                  <a:gd name="T1" fmla="*/ 44 h 44"/>
                  <a:gd name="T2" fmla="*/ 10 w 23"/>
                  <a:gd name="T3" fmla="*/ 43 h 44"/>
                  <a:gd name="T4" fmla="*/ 10 w 23"/>
                  <a:gd name="T5" fmla="*/ 43 h 44"/>
                  <a:gd name="T6" fmla="*/ 10 w 23"/>
                  <a:gd name="T7" fmla="*/ 42 h 44"/>
                  <a:gd name="T8" fmla="*/ 10 w 23"/>
                  <a:gd name="T9" fmla="*/ 42 h 44"/>
                  <a:gd name="T10" fmla="*/ 2 w 23"/>
                  <a:gd name="T11" fmla="*/ 21 h 44"/>
                  <a:gd name="T12" fmla="*/ 0 w 23"/>
                  <a:gd name="T13" fmla="*/ 10 h 44"/>
                  <a:gd name="T14" fmla="*/ 4 w 23"/>
                  <a:gd name="T15" fmla="*/ 0 h 44"/>
                  <a:gd name="T16" fmla="*/ 4 w 23"/>
                  <a:gd name="T17" fmla="*/ 0 h 44"/>
                  <a:gd name="T18" fmla="*/ 4 w 23"/>
                  <a:gd name="T19" fmla="*/ 0 h 44"/>
                  <a:gd name="T20" fmla="*/ 4 w 23"/>
                  <a:gd name="T21" fmla="*/ 0 h 44"/>
                  <a:gd name="T22" fmla="*/ 4 w 23"/>
                  <a:gd name="T23" fmla="*/ 0 h 44"/>
                  <a:gd name="T24" fmla="*/ 4 w 23"/>
                  <a:gd name="T25" fmla="*/ 0 h 44"/>
                  <a:gd name="T26" fmla="*/ 4 w 23"/>
                  <a:gd name="T27" fmla="*/ 0 h 44"/>
                  <a:gd name="T28" fmla="*/ 4 w 23"/>
                  <a:gd name="T29" fmla="*/ 0 h 44"/>
                  <a:gd name="T30" fmla="*/ 4 w 23"/>
                  <a:gd name="T31" fmla="*/ 0 h 44"/>
                  <a:gd name="T32" fmla="*/ 4 w 23"/>
                  <a:gd name="T33" fmla="*/ 0 h 44"/>
                  <a:gd name="T34" fmla="*/ 4 w 23"/>
                  <a:gd name="T35" fmla="*/ 0 h 44"/>
                  <a:gd name="T36" fmla="*/ 4 w 23"/>
                  <a:gd name="T37" fmla="*/ 0 h 44"/>
                  <a:gd name="T38" fmla="*/ 4 w 23"/>
                  <a:gd name="T39" fmla="*/ 0 h 44"/>
                  <a:gd name="T40" fmla="*/ 4 w 23"/>
                  <a:gd name="T41" fmla="*/ 0 h 44"/>
                  <a:gd name="T42" fmla="*/ 4 w 23"/>
                  <a:gd name="T43" fmla="*/ 0 h 44"/>
                  <a:gd name="T44" fmla="*/ 4 w 23"/>
                  <a:gd name="T45" fmla="*/ 0 h 44"/>
                  <a:gd name="T46" fmla="*/ 4 w 23"/>
                  <a:gd name="T47" fmla="*/ 0 h 44"/>
                  <a:gd name="T48" fmla="*/ 4 w 23"/>
                  <a:gd name="T49" fmla="*/ 0 h 44"/>
                  <a:gd name="T50" fmla="*/ 5 w 23"/>
                  <a:gd name="T51" fmla="*/ 0 h 44"/>
                  <a:gd name="T52" fmla="*/ 5 w 23"/>
                  <a:gd name="T53" fmla="*/ 0 h 44"/>
                  <a:gd name="T54" fmla="*/ 22 w 23"/>
                  <a:gd name="T55" fmla="*/ 16 h 44"/>
                  <a:gd name="T56" fmla="*/ 22 w 23"/>
                  <a:gd name="T57" fmla="*/ 16 h 44"/>
                  <a:gd name="T58" fmla="*/ 22 w 23"/>
                  <a:gd name="T59" fmla="*/ 16 h 44"/>
                  <a:gd name="T60" fmla="*/ 22 w 23"/>
                  <a:gd name="T61" fmla="*/ 16 h 44"/>
                  <a:gd name="T62" fmla="*/ 23 w 23"/>
                  <a:gd name="T63" fmla="*/ 23 h 44"/>
                  <a:gd name="T64" fmla="*/ 23 w 23"/>
                  <a:gd name="T65" fmla="*/ 23 h 44"/>
                  <a:gd name="T66" fmla="*/ 11 w 23"/>
                  <a:gd name="T67" fmla="*/ 44 h 44"/>
                  <a:gd name="T68" fmla="*/ 11 w 23"/>
                  <a:gd name="T69" fmla="*/ 44 h 44"/>
                  <a:gd name="T70" fmla="*/ 10 w 23"/>
                  <a:gd name="T71" fmla="*/ 44 h 44"/>
                  <a:gd name="T72" fmla="*/ 10 w 23"/>
                  <a:gd name="T73" fmla="*/ 44 h 44"/>
                  <a:gd name="T74" fmla="*/ 10 w 23"/>
                  <a:gd name="T7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" h="44">
                    <a:moveTo>
                      <a:pt x="10" y="44"/>
                    </a:moveTo>
                    <a:cubicBezTo>
                      <a:pt x="10" y="44"/>
                      <a:pt x="10" y="44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3"/>
                      <a:pt x="10" y="43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8" y="41"/>
                      <a:pt x="2" y="21"/>
                      <a:pt x="2" y="21"/>
                    </a:cubicBezTo>
                    <a:cubicBezTo>
                      <a:pt x="2" y="20"/>
                      <a:pt x="0" y="10"/>
                      <a:pt x="0" y="10"/>
                    </a:cubicBezTo>
                    <a:cubicBezTo>
                      <a:pt x="0" y="7"/>
                      <a:pt x="0" y="3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18" y="2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8"/>
                      <a:pt x="23" y="21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34"/>
                      <a:pt x="17" y="43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99"/>
              <p:cNvSpPr>
                <a:spLocks noChangeAspect="1"/>
              </p:cNvSpPr>
              <p:nvPr/>
            </p:nvSpPr>
            <p:spPr bwMode="auto">
              <a:xfrm rot="11402126">
                <a:off x="6230166" y="1002230"/>
                <a:ext cx="107081" cy="166308"/>
              </a:xfrm>
              <a:custGeom>
                <a:avLst/>
                <a:gdLst>
                  <a:gd name="T0" fmla="*/ 8 w 26"/>
                  <a:gd name="T1" fmla="*/ 40 h 40"/>
                  <a:gd name="T2" fmla="*/ 3 w 26"/>
                  <a:gd name="T3" fmla="*/ 39 h 40"/>
                  <a:gd name="T4" fmla="*/ 3 w 26"/>
                  <a:gd name="T5" fmla="*/ 39 h 40"/>
                  <a:gd name="T6" fmla="*/ 2 w 26"/>
                  <a:gd name="T7" fmla="*/ 38 h 40"/>
                  <a:gd name="T8" fmla="*/ 2 w 26"/>
                  <a:gd name="T9" fmla="*/ 38 h 40"/>
                  <a:gd name="T10" fmla="*/ 2 w 26"/>
                  <a:gd name="T11" fmla="*/ 37 h 40"/>
                  <a:gd name="T12" fmla="*/ 0 w 26"/>
                  <a:gd name="T13" fmla="*/ 26 h 40"/>
                  <a:gd name="T14" fmla="*/ 0 w 26"/>
                  <a:gd name="T15" fmla="*/ 26 h 40"/>
                  <a:gd name="T16" fmla="*/ 3 w 26"/>
                  <a:gd name="T17" fmla="*/ 13 h 40"/>
                  <a:gd name="T18" fmla="*/ 3 w 26"/>
                  <a:gd name="T19" fmla="*/ 13 h 40"/>
                  <a:gd name="T20" fmla="*/ 13 w 26"/>
                  <a:gd name="T21" fmla="*/ 0 h 40"/>
                  <a:gd name="T22" fmla="*/ 13 w 26"/>
                  <a:gd name="T23" fmla="*/ 0 h 40"/>
                  <a:gd name="T24" fmla="*/ 13 w 26"/>
                  <a:gd name="T25" fmla="*/ 0 h 40"/>
                  <a:gd name="T26" fmla="*/ 13 w 26"/>
                  <a:gd name="T27" fmla="*/ 0 h 40"/>
                  <a:gd name="T28" fmla="*/ 14 w 26"/>
                  <a:gd name="T29" fmla="*/ 0 h 40"/>
                  <a:gd name="T30" fmla="*/ 14 w 26"/>
                  <a:gd name="T31" fmla="*/ 0 h 40"/>
                  <a:gd name="T32" fmla="*/ 15 w 26"/>
                  <a:gd name="T33" fmla="*/ 0 h 40"/>
                  <a:gd name="T34" fmla="*/ 15 w 26"/>
                  <a:gd name="T35" fmla="*/ 0 h 40"/>
                  <a:gd name="T36" fmla="*/ 21 w 26"/>
                  <a:gd name="T37" fmla="*/ 3 h 40"/>
                  <a:gd name="T38" fmla="*/ 21 w 26"/>
                  <a:gd name="T39" fmla="*/ 3 h 40"/>
                  <a:gd name="T40" fmla="*/ 21 w 26"/>
                  <a:gd name="T41" fmla="*/ 4 h 40"/>
                  <a:gd name="T42" fmla="*/ 26 w 26"/>
                  <a:gd name="T43" fmla="*/ 20 h 40"/>
                  <a:gd name="T44" fmla="*/ 26 w 26"/>
                  <a:gd name="T45" fmla="*/ 20 h 40"/>
                  <a:gd name="T46" fmla="*/ 21 w 26"/>
                  <a:gd name="T47" fmla="*/ 32 h 40"/>
                  <a:gd name="T48" fmla="*/ 21 w 26"/>
                  <a:gd name="T49" fmla="*/ 32 h 40"/>
                  <a:gd name="T50" fmla="*/ 8 w 26"/>
                  <a:gd name="T51" fmla="*/ 40 h 40"/>
                  <a:gd name="T52" fmla="*/ 8 w 26"/>
                  <a:gd name="T53" fmla="*/ 40 h 40"/>
                  <a:gd name="T54" fmla="*/ 8 w 26"/>
                  <a:gd name="T5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40">
                    <a:moveTo>
                      <a:pt x="8" y="40"/>
                    </a:moveTo>
                    <a:cubicBezTo>
                      <a:pt x="7" y="40"/>
                      <a:pt x="5" y="40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3" y="39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0" y="32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1"/>
                      <a:pt x="2" y="17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7" y="2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1"/>
                      <a:pt x="20" y="1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7"/>
                      <a:pt x="26" y="13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4"/>
                      <a:pt x="25" y="28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15" y="38"/>
                      <a:pt x="13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100"/>
              <p:cNvSpPr>
                <a:spLocks noChangeAspect="1"/>
              </p:cNvSpPr>
              <p:nvPr/>
            </p:nvSpPr>
            <p:spPr bwMode="auto">
              <a:xfrm rot="11402126">
                <a:off x="6141046" y="1134131"/>
                <a:ext cx="126415" cy="126216"/>
              </a:xfrm>
              <a:custGeom>
                <a:avLst/>
                <a:gdLst>
                  <a:gd name="T0" fmla="*/ 7 w 30"/>
                  <a:gd name="T1" fmla="*/ 30 h 30"/>
                  <a:gd name="T2" fmla="*/ 5 w 30"/>
                  <a:gd name="T3" fmla="*/ 30 h 30"/>
                  <a:gd name="T4" fmla="*/ 5 w 30"/>
                  <a:gd name="T5" fmla="*/ 30 h 30"/>
                  <a:gd name="T6" fmla="*/ 4 w 30"/>
                  <a:gd name="T7" fmla="*/ 30 h 30"/>
                  <a:gd name="T8" fmla="*/ 0 w 30"/>
                  <a:gd name="T9" fmla="*/ 25 h 30"/>
                  <a:gd name="T10" fmla="*/ 0 w 30"/>
                  <a:gd name="T11" fmla="*/ 25 h 30"/>
                  <a:gd name="T12" fmla="*/ 0 w 30"/>
                  <a:gd name="T13" fmla="*/ 25 h 30"/>
                  <a:gd name="T14" fmla="*/ 0 w 30"/>
                  <a:gd name="T15" fmla="*/ 25 h 30"/>
                  <a:gd name="T16" fmla="*/ 0 w 30"/>
                  <a:gd name="T17" fmla="*/ 25 h 30"/>
                  <a:gd name="T18" fmla="*/ 0 w 30"/>
                  <a:gd name="T19" fmla="*/ 25 h 30"/>
                  <a:gd name="T20" fmla="*/ 23 w 30"/>
                  <a:gd name="T21" fmla="*/ 0 h 30"/>
                  <a:gd name="T22" fmla="*/ 23 w 30"/>
                  <a:gd name="T23" fmla="*/ 0 h 30"/>
                  <a:gd name="T24" fmla="*/ 23 w 30"/>
                  <a:gd name="T25" fmla="*/ 0 h 30"/>
                  <a:gd name="T26" fmla="*/ 24 w 30"/>
                  <a:gd name="T27" fmla="*/ 1 h 30"/>
                  <a:gd name="T28" fmla="*/ 24 w 30"/>
                  <a:gd name="T29" fmla="*/ 1 h 30"/>
                  <a:gd name="T30" fmla="*/ 30 w 30"/>
                  <a:gd name="T31" fmla="*/ 7 h 30"/>
                  <a:gd name="T32" fmla="*/ 30 w 30"/>
                  <a:gd name="T33" fmla="*/ 7 h 30"/>
                  <a:gd name="T34" fmla="*/ 30 w 30"/>
                  <a:gd name="T35" fmla="*/ 7 h 30"/>
                  <a:gd name="T36" fmla="*/ 30 w 30"/>
                  <a:gd name="T37" fmla="*/ 7 h 30"/>
                  <a:gd name="T38" fmla="*/ 30 w 30"/>
                  <a:gd name="T39" fmla="*/ 7 h 30"/>
                  <a:gd name="T40" fmla="*/ 30 w 30"/>
                  <a:gd name="T41" fmla="*/ 7 h 30"/>
                  <a:gd name="T42" fmla="*/ 30 w 30"/>
                  <a:gd name="T43" fmla="*/ 8 h 30"/>
                  <a:gd name="T44" fmla="*/ 30 w 30"/>
                  <a:gd name="T45" fmla="*/ 8 h 30"/>
                  <a:gd name="T46" fmla="*/ 30 w 30"/>
                  <a:gd name="T47" fmla="*/ 10 h 30"/>
                  <a:gd name="T48" fmla="*/ 30 w 30"/>
                  <a:gd name="T49" fmla="*/ 10 h 30"/>
                  <a:gd name="T50" fmla="*/ 30 w 30"/>
                  <a:gd name="T51" fmla="*/ 10 h 30"/>
                  <a:gd name="T52" fmla="*/ 7 w 30"/>
                  <a:gd name="T53" fmla="*/ 30 h 30"/>
                  <a:gd name="T54" fmla="*/ 7 w 30"/>
                  <a:gd name="T55" fmla="*/ 30 h 30"/>
                  <a:gd name="T56" fmla="*/ 7 w 30"/>
                  <a:gd name="T57" fmla="*/ 30 h 30"/>
                  <a:gd name="T58" fmla="*/ 7 w 30"/>
                  <a:gd name="T59" fmla="*/ 30 h 30"/>
                  <a:gd name="T60" fmla="*/ 7 w 30"/>
                  <a:gd name="T61" fmla="*/ 30 h 30"/>
                  <a:gd name="T62" fmla="*/ 7 w 30"/>
                  <a:gd name="T63" fmla="*/ 30 h 30"/>
                  <a:gd name="T64" fmla="*/ 7 w 30"/>
                  <a:gd name="T6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7" y="30"/>
                    </a:moveTo>
                    <a:cubicBezTo>
                      <a:pt x="7" y="30"/>
                      <a:pt x="6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2" y="29"/>
                      <a:pt x="0" y="2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4"/>
                      <a:pt x="5" y="5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30" y="2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7" y="17"/>
                      <a:pt x="23" y="29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101"/>
              <p:cNvSpPr>
                <a:spLocks noChangeAspect="1"/>
              </p:cNvSpPr>
              <p:nvPr/>
            </p:nvSpPr>
            <p:spPr bwMode="auto">
              <a:xfrm rot="11402126">
                <a:off x="5788597" y="1206696"/>
                <a:ext cx="154673" cy="92063"/>
              </a:xfrm>
              <a:custGeom>
                <a:avLst/>
                <a:gdLst>
                  <a:gd name="T0" fmla="*/ 21 w 37"/>
                  <a:gd name="T1" fmla="*/ 22 h 22"/>
                  <a:gd name="T2" fmla="*/ 8 w 37"/>
                  <a:gd name="T3" fmla="*/ 18 h 22"/>
                  <a:gd name="T4" fmla="*/ 8 w 37"/>
                  <a:gd name="T5" fmla="*/ 18 h 22"/>
                  <a:gd name="T6" fmla="*/ 7 w 37"/>
                  <a:gd name="T7" fmla="*/ 17 h 22"/>
                  <a:gd name="T8" fmla="*/ 7 w 37"/>
                  <a:gd name="T9" fmla="*/ 17 h 22"/>
                  <a:gd name="T10" fmla="*/ 5 w 37"/>
                  <a:gd name="T11" fmla="*/ 17 h 22"/>
                  <a:gd name="T12" fmla="*/ 5 w 37"/>
                  <a:gd name="T13" fmla="*/ 17 h 22"/>
                  <a:gd name="T14" fmla="*/ 1 w 37"/>
                  <a:gd name="T15" fmla="*/ 12 h 22"/>
                  <a:gd name="T16" fmla="*/ 1 w 37"/>
                  <a:gd name="T17" fmla="*/ 12 h 22"/>
                  <a:gd name="T18" fmla="*/ 0 w 37"/>
                  <a:gd name="T19" fmla="*/ 12 h 22"/>
                  <a:gd name="T20" fmla="*/ 0 w 37"/>
                  <a:gd name="T21" fmla="*/ 12 h 22"/>
                  <a:gd name="T22" fmla="*/ 0 w 37"/>
                  <a:gd name="T23" fmla="*/ 12 h 22"/>
                  <a:gd name="T24" fmla="*/ 0 w 37"/>
                  <a:gd name="T25" fmla="*/ 12 h 22"/>
                  <a:gd name="T26" fmla="*/ 3 w 37"/>
                  <a:gd name="T27" fmla="*/ 5 h 22"/>
                  <a:gd name="T28" fmla="*/ 3 w 37"/>
                  <a:gd name="T29" fmla="*/ 5 h 22"/>
                  <a:gd name="T30" fmla="*/ 18 w 37"/>
                  <a:gd name="T31" fmla="*/ 0 h 22"/>
                  <a:gd name="T32" fmla="*/ 18 w 37"/>
                  <a:gd name="T33" fmla="*/ 0 h 22"/>
                  <a:gd name="T34" fmla="*/ 23 w 37"/>
                  <a:gd name="T35" fmla="*/ 1 h 22"/>
                  <a:gd name="T36" fmla="*/ 23 w 37"/>
                  <a:gd name="T37" fmla="*/ 1 h 22"/>
                  <a:gd name="T38" fmla="*/ 29 w 37"/>
                  <a:gd name="T39" fmla="*/ 1 h 22"/>
                  <a:gd name="T40" fmla="*/ 29 w 37"/>
                  <a:gd name="T41" fmla="*/ 1 h 22"/>
                  <a:gd name="T42" fmla="*/ 29 w 37"/>
                  <a:gd name="T43" fmla="*/ 1 h 22"/>
                  <a:gd name="T44" fmla="*/ 37 w 37"/>
                  <a:gd name="T45" fmla="*/ 8 h 22"/>
                  <a:gd name="T46" fmla="*/ 37 w 37"/>
                  <a:gd name="T47" fmla="*/ 8 h 22"/>
                  <a:gd name="T48" fmla="*/ 37 w 37"/>
                  <a:gd name="T49" fmla="*/ 10 h 22"/>
                  <a:gd name="T50" fmla="*/ 37 w 37"/>
                  <a:gd name="T51" fmla="*/ 10 h 22"/>
                  <a:gd name="T52" fmla="*/ 35 w 37"/>
                  <a:gd name="T53" fmla="*/ 11 h 22"/>
                  <a:gd name="T54" fmla="*/ 35 w 37"/>
                  <a:gd name="T55" fmla="*/ 11 h 22"/>
                  <a:gd name="T56" fmla="*/ 35 w 37"/>
                  <a:gd name="T57" fmla="*/ 11 h 22"/>
                  <a:gd name="T58" fmla="*/ 35 w 37"/>
                  <a:gd name="T59" fmla="*/ 11 h 22"/>
                  <a:gd name="T60" fmla="*/ 21 w 37"/>
                  <a:gd name="T61" fmla="*/ 22 h 22"/>
                  <a:gd name="T62" fmla="*/ 21 w 37"/>
                  <a:gd name="T63" fmla="*/ 22 h 22"/>
                  <a:gd name="T64" fmla="*/ 21 w 37"/>
                  <a:gd name="T6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" h="22">
                    <a:moveTo>
                      <a:pt x="21" y="22"/>
                    </a:moveTo>
                    <a:cubicBezTo>
                      <a:pt x="17" y="22"/>
                      <a:pt x="12" y="20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6"/>
                      <a:pt x="2" y="14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9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6" y="2"/>
                      <a:pt x="11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7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3"/>
                      <a:pt x="37" y="5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2" y="18"/>
                      <a:pt x="27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03"/>
              <p:cNvSpPr>
                <a:spLocks noChangeAspect="1" noChangeShapeType="1"/>
              </p:cNvSpPr>
              <p:nvPr/>
            </p:nvSpPr>
            <p:spPr bwMode="auto">
              <a:xfrm rot="11402126">
                <a:off x="5936778" y="1108436"/>
                <a:ext cx="0" cy="0"/>
              </a:xfrm>
              <a:prstGeom prst="line">
                <a:avLst/>
              </a:prstGeom>
              <a:noFill/>
              <a:ln w="6350" cap="rnd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107"/>
              <p:cNvSpPr>
                <a:spLocks noChangeAspect="1"/>
              </p:cNvSpPr>
              <p:nvPr/>
            </p:nvSpPr>
            <p:spPr bwMode="auto">
              <a:xfrm rot="11402126">
                <a:off x="5923086" y="1092959"/>
                <a:ext cx="133852" cy="95033"/>
              </a:xfrm>
              <a:custGeom>
                <a:avLst/>
                <a:gdLst>
                  <a:gd name="T0" fmla="*/ 16 w 32"/>
                  <a:gd name="T1" fmla="*/ 21 h 23"/>
                  <a:gd name="T2" fmla="*/ 16 w 32"/>
                  <a:gd name="T3" fmla="*/ 21 h 23"/>
                  <a:gd name="T4" fmla="*/ 16 w 32"/>
                  <a:gd name="T5" fmla="*/ 21 h 23"/>
                  <a:gd name="T6" fmla="*/ 16 w 32"/>
                  <a:gd name="T7" fmla="*/ 21 h 23"/>
                  <a:gd name="T8" fmla="*/ 14 w 32"/>
                  <a:gd name="T9" fmla="*/ 20 h 23"/>
                  <a:gd name="T10" fmla="*/ 8 w 32"/>
                  <a:gd name="T11" fmla="*/ 18 h 23"/>
                  <a:gd name="T12" fmla="*/ 2 w 32"/>
                  <a:gd name="T13" fmla="*/ 16 h 23"/>
                  <a:gd name="T14" fmla="*/ 1 w 32"/>
                  <a:gd name="T15" fmla="*/ 16 h 23"/>
                  <a:gd name="T16" fmla="*/ 1 w 32"/>
                  <a:gd name="T17" fmla="*/ 16 h 23"/>
                  <a:gd name="T18" fmla="*/ 0 w 32"/>
                  <a:gd name="T19" fmla="*/ 15 h 23"/>
                  <a:gd name="T20" fmla="*/ 0 w 32"/>
                  <a:gd name="T21" fmla="*/ 11 h 23"/>
                  <a:gd name="T22" fmla="*/ 3 w 32"/>
                  <a:gd name="T23" fmla="*/ 4 h 23"/>
                  <a:gd name="T24" fmla="*/ 3 w 32"/>
                  <a:gd name="T25" fmla="*/ 4 h 23"/>
                  <a:gd name="T26" fmla="*/ 3 w 32"/>
                  <a:gd name="T27" fmla="*/ 4 h 23"/>
                  <a:gd name="T28" fmla="*/ 4 w 32"/>
                  <a:gd name="T29" fmla="*/ 3 h 23"/>
                  <a:gd name="T30" fmla="*/ 7 w 32"/>
                  <a:gd name="T31" fmla="*/ 3 h 23"/>
                  <a:gd name="T32" fmla="*/ 7 w 32"/>
                  <a:gd name="T33" fmla="*/ 3 h 23"/>
                  <a:gd name="T34" fmla="*/ 15 w 32"/>
                  <a:gd name="T35" fmla="*/ 2 h 23"/>
                  <a:gd name="T36" fmla="*/ 15 w 32"/>
                  <a:gd name="T37" fmla="*/ 2 h 23"/>
                  <a:gd name="T38" fmla="*/ 19 w 32"/>
                  <a:gd name="T39" fmla="*/ 0 h 23"/>
                  <a:gd name="T40" fmla="*/ 19 w 32"/>
                  <a:gd name="T41" fmla="*/ 0 h 23"/>
                  <a:gd name="T42" fmla="*/ 19 w 32"/>
                  <a:gd name="T43" fmla="*/ 0 h 23"/>
                  <a:gd name="T44" fmla="*/ 19 w 32"/>
                  <a:gd name="T45" fmla="*/ 0 h 23"/>
                  <a:gd name="T46" fmla="*/ 19 w 32"/>
                  <a:gd name="T47" fmla="*/ 0 h 23"/>
                  <a:gd name="T48" fmla="*/ 19 w 32"/>
                  <a:gd name="T49" fmla="*/ 0 h 23"/>
                  <a:gd name="T50" fmla="*/ 19 w 32"/>
                  <a:gd name="T51" fmla="*/ 0 h 23"/>
                  <a:gd name="T52" fmla="*/ 19 w 32"/>
                  <a:gd name="T53" fmla="*/ 0 h 23"/>
                  <a:gd name="T54" fmla="*/ 20 w 32"/>
                  <a:gd name="T55" fmla="*/ 0 h 23"/>
                  <a:gd name="T56" fmla="*/ 20 w 32"/>
                  <a:gd name="T57" fmla="*/ 0 h 23"/>
                  <a:gd name="T58" fmla="*/ 20 w 32"/>
                  <a:gd name="T59" fmla="*/ 0 h 23"/>
                  <a:gd name="T60" fmla="*/ 21 w 32"/>
                  <a:gd name="T61" fmla="*/ 1 h 23"/>
                  <a:gd name="T62" fmla="*/ 21 w 32"/>
                  <a:gd name="T63" fmla="*/ 1 h 23"/>
                  <a:gd name="T64" fmla="*/ 24 w 32"/>
                  <a:gd name="T65" fmla="*/ 1 h 23"/>
                  <a:gd name="T66" fmla="*/ 31 w 32"/>
                  <a:gd name="T67" fmla="*/ 5 h 23"/>
                  <a:gd name="T68" fmla="*/ 32 w 32"/>
                  <a:gd name="T69" fmla="*/ 11 h 23"/>
                  <a:gd name="T70" fmla="*/ 32 w 32"/>
                  <a:gd name="T71" fmla="*/ 13 h 23"/>
                  <a:gd name="T72" fmla="*/ 32 w 32"/>
                  <a:gd name="T73" fmla="*/ 16 h 23"/>
                  <a:gd name="T74" fmla="*/ 32 w 32"/>
                  <a:gd name="T75" fmla="*/ 17 h 23"/>
                  <a:gd name="T76" fmla="*/ 31 w 32"/>
                  <a:gd name="T77" fmla="*/ 18 h 23"/>
                  <a:gd name="T78" fmla="*/ 18 w 32"/>
                  <a:gd name="T79" fmla="*/ 23 h 23"/>
                  <a:gd name="T80" fmla="*/ 18 w 32"/>
                  <a:gd name="T8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" h="23">
                    <a:moveTo>
                      <a:pt x="17" y="23"/>
                    </a:moveTo>
                    <a:cubicBezTo>
                      <a:pt x="17" y="23"/>
                      <a:pt x="17" y="23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2" y="19"/>
                      <a:pt x="10" y="19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5" y="17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3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1" y="3"/>
                      <a:pt x="13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7" y="1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2" y="1"/>
                      <a:pt x="23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6" y="1"/>
                      <a:pt x="29" y="2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2" y="7"/>
                      <a:pt x="32" y="9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2"/>
                      <a:pt x="32" y="12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5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8"/>
                      <a:pt x="32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7" y="19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ChangeAspect="1"/>
              </p:cNvSpPr>
              <p:nvPr/>
            </p:nvSpPr>
            <p:spPr bwMode="auto">
              <a:xfrm rot="11402126">
                <a:off x="5689073" y="1053087"/>
                <a:ext cx="150211" cy="106912"/>
              </a:xfrm>
              <a:custGeom>
                <a:avLst/>
                <a:gdLst>
                  <a:gd name="T0" fmla="*/ 7 w 36"/>
                  <a:gd name="T1" fmla="*/ 26 h 26"/>
                  <a:gd name="T2" fmla="*/ 6 w 36"/>
                  <a:gd name="T3" fmla="*/ 26 h 26"/>
                  <a:gd name="T4" fmla="*/ 6 w 36"/>
                  <a:gd name="T5" fmla="*/ 26 h 26"/>
                  <a:gd name="T6" fmla="*/ 6 w 36"/>
                  <a:gd name="T7" fmla="*/ 26 h 26"/>
                  <a:gd name="T8" fmla="*/ 5 w 36"/>
                  <a:gd name="T9" fmla="*/ 26 h 26"/>
                  <a:gd name="T10" fmla="*/ 4 w 36"/>
                  <a:gd name="T11" fmla="*/ 24 h 26"/>
                  <a:gd name="T12" fmla="*/ 4 w 36"/>
                  <a:gd name="T13" fmla="*/ 24 h 26"/>
                  <a:gd name="T14" fmla="*/ 4 w 36"/>
                  <a:gd name="T15" fmla="*/ 23 h 26"/>
                  <a:gd name="T16" fmla="*/ 4 w 36"/>
                  <a:gd name="T17" fmla="*/ 20 h 26"/>
                  <a:gd name="T18" fmla="*/ 4 w 36"/>
                  <a:gd name="T19" fmla="*/ 18 h 26"/>
                  <a:gd name="T20" fmla="*/ 3 w 36"/>
                  <a:gd name="T21" fmla="*/ 16 h 26"/>
                  <a:gd name="T22" fmla="*/ 1 w 36"/>
                  <a:gd name="T23" fmla="*/ 13 h 26"/>
                  <a:gd name="T24" fmla="*/ 0 w 36"/>
                  <a:gd name="T25" fmla="*/ 11 h 26"/>
                  <a:gd name="T26" fmla="*/ 0 w 36"/>
                  <a:gd name="T27" fmla="*/ 11 h 26"/>
                  <a:gd name="T28" fmla="*/ 5 w 36"/>
                  <a:gd name="T29" fmla="*/ 6 h 26"/>
                  <a:gd name="T30" fmla="*/ 15 w 36"/>
                  <a:gd name="T31" fmla="*/ 1 h 26"/>
                  <a:gd name="T32" fmla="*/ 15 w 36"/>
                  <a:gd name="T33" fmla="*/ 1 h 26"/>
                  <a:gd name="T34" fmla="*/ 15 w 36"/>
                  <a:gd name="T35" fmla="*/ 1 h 26"/>
                  <a:gd name="T36" fmla="*/ 15 w 36"/>
                  <a:gd name="T37" fmla="*/ 1 h 26"/>
                  <a:gd name="T38" fmla="*/ 16 w 36"/>
                  <a:gd name="T39" fmla="*/ 0 h 26"/>
                  <a:gd name="T40" fmla="*/ 19 w 36"/>
                  <a:gd name="T41" fmla="*/ 0 h 26"/>
                  <a:gd name="T42" fmla="*/ 23 w 36"/>
                  <a:gd name="T43" fmla="*/ 1 h 26"/>
                  <a:gd name="T44" fmla="*/ 29 w 36"/>
                  <a:gd name="T45" fmla="*/ 2 h 26"/>
                  <a:gd name="T46" fmla="*/ 31 w 36"/>
                  <a:gd name="T47" fmla="*/ 2 h 26"/>
                  <a:gd name="T48" fmla="*/ 33 w 36"/>
                  <a:gd name="T49" fmla="*/ 2 h 26"/>
                  <a:gd name="T50" fmla="*/ 34 w 36"/>
                  <a:gd name="T51" fmla="*/ 4 h 26"/>
                  <a:gd name="T52" fmla="*/ 36 w 36"/>
                  <a:gd name="T53" fmla="*/ 10 h 26"/>
                  <a:gd name="T54" fmla="*/ 36 w 36"/>
                  <a:gd name="T55" fmla="*/ 10 h 26"/>
                  <a:gd name="T56" fmla="*/ 36 w 36"/>
                  <a:gd name="T57" fmla="*/ 10 h 26"/>
                  <a:gd name="T58" fmla="*/ 30 w 36"/>
                  <a:gd name="T59" fmla="*/ 18 h 26"/>
                  <a:gd name="T60" fmla="*/ 29 w 36"/>
                  <a:gd name="T61" fmla="*/ 19 h 26"/>
                  <a:gd name="T62" fmla="*/ 15 w 36"/>
                  <a:gd name="T63" fmla="*/ 26 h 26"/>
                  <a:gd name="T64" fmla="*/ 15 w 36"/>
                  <a:gd name="T65" fmla="*/ 26 h 26"/>
                  <a:gd name="T66" fmla="*/ 11 w 36"/>
                  <a:gd name="T67" fmla="*/ 26 h 26"/>
                  <a:gd name="T68" fmla="*/ 11 w 36"/>
                  <a:gd name="T6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" h="26">
                    <a:moveTo>
                      <a:pt x="10" y="26"/>
                    </a:moveTo>
                    <a:cubicBezTo>
                      <a:pt x="9" y="26"/>
                      <a:pt x="8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5"/>
                      <a:pt x="5" y="25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1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7"/>
                      <a:pt x="3" y="17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5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8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8" y="5"/>
                      <a:pt x="14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21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1"/>
                      <a:pt x="27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2" y="2"/>
                      <a:pt x="32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6"/>
                      <a:pt x="36" y="7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2"/>
                      <a:pt x="34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0" y="24"/>
                      <a:pt x="16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2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0" y="26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 noChangeAspect="1"/>
              </p:cNvSpPr>
              <p:nvPr/>
            </p:nvSpPr>
            <p:spPr bwMode="auto">
              <a:xfrm rot="11402126">
                <a:off x="5961630" y="1166036"/>
                <a:ext cx="116005" cy="92063"/>
              </a:xfrm>
              <a:custGeom>
                <a:avLst/>
                <a:gdLst>
                  <a:gd name="T0" fmla="*/ 17 w 28"/>
                  <a:gd name="T1" fmla="*/ 21 h 22"/>
                  <a:gd name="T2" fmla="*/ 0 w 28"/>
                  <a:gd name="T3" fmla="*/ 11 h 22"/>
                  <a:gd name="T4" fmla="*/ 0 w 28"/>
                  <a:gd name="T5" fmla="*/ 11 h 22"/>
                  <a:gd name="T6" fmla="*/ 0 w 28"/>
                  <a:gd name="T7" fmla="*/ 11 h 22"/>
                  <a:gd name="T8" fmla="*/ 0 w 28"/>
                  <a:gd name="T9" fmla="*/ 11 h 22"/>
                  <a:gd name="T10" fmla="*/ 0 w 28"/>
                  <a:gd name="T11" fmla="*/ 11 h 22"/>
                  <a:gd name="T12" fmla="*/ 0 w 28"/>
                  <a:gd name="T13" fmla="*/ 11 h 22"/>
                  <a:gd name="T14" fmla="*/ 0 w 28"/>
                  <a:gd name="T15" fmla="*/ 11 h 22"/>
                  <a:gd name="T16" fmla="*/ 0 w 28"/>
                  <a:gd name="T17" fmla="*/ 11 h 22"/>
                  <a:gd name="T18" fmla="*/ 0 w 28"/>
                  <a:gd name="T19" fmla="*/ 11 h 22"/>
                  <a:gd name="T20" fmla="*/ 0 w 28"/>
                  <a:gd name="T21" fmla="*/ 11 h 22"/>
                  <a:gd name="T22" fmla="*/ 0 w 28"/>
                  <a:gd name="T23" fmla="*/ 10 h 22"/>
                  <a:gd name="T24" fmla="*/ 0 w 28"/>
                  <a:gd name="T25" fmla="*/ 10 h 22"/>
                  <a:gd name="T26" fmla="*/ 0 w 28"/>
                  <a:gd name="T27" fmla="*/ 10 h 22"/>
                  <a:gd name="T28" fmla="*/ 0 w 28"/>
                  <a:gd name="T29" fmla="*/ 10 h 22"/>
                  <a:gd name="T30" fmla="*/ 0 w 28"/>
                  <a:gd name="T31" fmla="*/ 10 h 22"/>
                  <a:gd name="T32" fmla="*/ 0 w 28"/>
                  <a:gd name="T33" fmla="*/ 10 h 22"/>
                  <a:gd name="T34" fmla="*/ 4 w 28"/>
                  <a:gd name="T35" fmla="*/ 4 h 22"/>
                  <a:gd name="T36" fmla="*/ 4 w 28"/>
                  <a:gd name="T37" fmla="*/ 4 h 22"/>
                  <a:gd name="T38" fmla="*/ 6 w 28"/>
                  <a:gd name="T39" fmla="*/ 2 h 22"/>
                  <a:gd name="T40" fmla="*/ 6 w 28"/>
                  <a:gd name="T41" fmla="*/ 2 h 22"/>
                  <a:gd name="T42" fmla="*/ 6 w 28"/>
                  <a:gd name="T43" fmla="*/ 2 h 22"/>
                  <a:gd name="T44" fmla="*/ 6 w 28"/>
                  <a:gd name="T45" fmla="*/ 2 h 22"/>
                  <a:gd name="T46" fmla="*/ 7 w 28"/>
                  <a:gd name="T47" fmla="*/ 2 h 22"/>
                  <a:gd name="T48" fmla="*/ 7 w 28"/>
                  <a:gd name="T49" fmla="*/ 2 h 22"/>
                  <a:gd name="T50" fmla="*/ 8 w 28"/>
                  <a:gd name="T51" fmla="*/ 2 h 22"/>
                  <a:gd name="T52" fmla="*/ 8 w 28"/>
                  <a:gd name="T53" fmla="*/ 2 h 22"/>
                  <a:gd name="T54" fmla="*/ 12 w 28"/>
                  <a:gd name="T55" fmla="*/ 2 h 22"/>
                  <a:gd name="T56" fmla="*/ 12 w 28"/>
                  <a:gd name="T57" fmla="*/ 2 h 22"/>
                  <a:gd name="T58" fmla="*/ 21 w 28"/>
                  <a:gd name="T59" fmla="*/ 1 h 22"/>
                  <a:gd name="T60" fmla="*/ 21 w 28"/>
                  <a:gd name="T61" fmla="*/ 1 h 22"/>
                  <a:gd name="T62" fmla="*/ 22 w 28"/>
                  <a:gd name="T63" fmla="*/ 1 h 22"/>
                  <a:gd name="T64" fmla="*/ 22 w 28"/>
                  <a:gd name="T65" fmla="*/ 1 h 22"/>
                  <a:gd name="T66" fmla="*/ 22 w 28"/>
                  <a:gd name="T67" fmla="*/ 1 h 22"/>
                  <a:gd name="T68" fmla="*/ 22 w 28"/>
                  <a:gd name="T69" fmla="*/ 1 h 22"/>
                  <a:gd name="T70" fmla="*/ 22 w 28"/>
                  <a:gd name="T71" fmla="*/ 1 h 22"/>
                  <a:gd name="T72" fmla="*/ 22 w 28"/>
                  <a:gd name="T73" fmla="*/ 1 h 22"/>
                  <a:gd name="T74" fmla="*/ 23 w 28"/>
                  <a:gd name="T75" fmla="*/ 3 h 22"/>
                  <a:gd name="T76" fmla="*/ 23 w 28"/>
                  <a:gd name="T77" fmla="*/ 3 h 22"/>
                  <a:gd name="T78" fmla="*/ 23 w 28"/>
                  <a:gd name="T79" fmla="*/ 3 h 22"/>
                  <a:gd name="T80" fmla="*/ 23 w 28"/>
                  <a:gd name="T81" fmla="*/ 4 h 22"/>
                  <a:gd name="T82" fmla="*/ 23 w 28"/>
                  <a:gd name="T83" fmla="*/ 4 h 22"/>
                  <a:gd name="T84" fmla="*/ 25 w 28"/>
                  <a:gd name="T85" fmla="*/ 9 h 22"/>
                  <a:gd name="T86" fmla="*/ 25 w 28"/>
                  <a:gd name="T87" fmla="*/ 9 h 22"/>
                  <a:gd name="T88" fmla="*/ 25 w 28"/>
                  <a:gd name="T89" fmla="*/ 9 h 22"/>
                  <a:gd name="T90" fmla="*/ 25 w 28"/>
                  <a:gd name="T91" fmla="*/ 9 h 22"/>
                  <a:gd name="T92" fmla="*/ 25 w 28"/>
                  <a:gd name="T93" fmla="*/ 9 h 22"/>
                  <a:gd name="T94" fmla="*/ 25 w 28"/>
                  <a:gd name="T95" fmla="*/ 9 h 22"/>
                  <a:gd name="T96" fmla="*/ 28 w 28"/>
                  <a:gd name="T97" fmla="*/ 13 h 22"/>
                  <a:gd name="T98" fmla="*/ 28 w 28"/>
                  <a:gd name="T99" fmla="*/ 13 h 22"/>
                  <a:gd name="T100" fmla="*/ 28 w 28"/>
                  <a:gd name="T101" fmla="*/ 15 h 22"/>
                  <a:gd name="T102" fmla="*/ 28 w 28"/>
                  <a:gd name="T103" fmla="*/ 15 h 22"/>
                  <a:gd name="T104" fmla="*/ 17 w 28"/>
                  <a:gd name="T105" fmla="*/ 21 h 22"/>
                  <a:gd name="T106" fmla="*/ 17 w 28"/>
                  <a:gd name="T107" fmla="*/ 21 h 22"/>
                  <a:gd name="T108" fmla="*/ 17 w 28"/>
                  <a:gd name="T109" fmla="*/ 21 h 22"/>
                  <a:gd name="T110" fmla="*/ 17 w 28"/>
                  <a:gd name="T111" fmla="*/ 21 h 22"/>
                  <a:gd name="T112" fmla="*/ 17 w 28"/>
                  <a:gd name="T11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22">
                    <a:moveTo>
                      <a:pt x="17" y="21"/>
                    </a:moveTo>
                    <a:cubicBezTo>
                      <a:pt x="3" y="20"/>
                      <a:pt x="0" y="15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2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2"/>
                      <a:pt x="10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7" y="2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7"/>
                      <a:pt x="24" y="8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10"/>
                      <a:pt x="28" y="12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6" y="22"/>
                      <a:pt x="18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 noChangeAspect="1"/>
              </p:cNvSpPr>
              <p:nvPr/>
            </p:nvSpPr>
            <p:spPr bwMode="auto">
              <a:xfrm rot="11402126">
                <a:off x="5872722" y="1155503"/>
                <a:ext cx="121954" cy="111367"/>
              </a:xfrm>
              <a:custGeom>
                <a:avLst/>
                <a:gdLst>
                  <a:gd name="T0" fmla="*/ 15 w 29"/>
                  <a:gd name="T1" fmla="*/ 27 h 27"/>
                  <a:gd name="T2" fmla="*/ 4 w 29"/>
                  <a:gd name="T3" fmla="*/ 22 h 27"/>
                  <a:gd name="T4" fmla="*/ 4 w 29"/>
                  <a:gd name="T5" fmla="*/ 22 h 27"/>
                  <a:gd name="T6" fmla="*/ 0 w 29"/>
                  <a:gd name="T7" fmla="*/ 12 h 27"/>
                  <a:gd name="T8" fmla="*/ 0 w 29"/>
                  <a:gd name="T9" fmla="*/ 12 h 27"/>
                  <a:gd name="T10" fmla="*/ 1 w 29"/>
                  <a:gd name="T11" fmla="*/ 8 h 27"/>
                  <a:gd name="T12" fmla="*/ 1 w 29"/>
                  <a:gd name="T13" fmla="*/ 8 h 27"/>
                  <a:gd name="T14" fmla="*/ 1 w 29"/>
                  <a:gd name="T15" fmla="*/ 7 h 27"/>
                  <a:gd name="T16" fmla="*/ 1 w 29"/>
                  <a:gd name="T17" fmla="*/ 7 h 27"/>
                  <a:gd name="T18" fmla="*/ 1 w 29"/>
                  <a:gd name="T19" fmla="*/ 7 h 27"/>
                  <a:gd name="T20" fmla="*/ 1 w 29"/>
                  <a:gd name="T21" fmla="*/ 7 h 27"/>
                  <a:gd name="T22" fmla="*/ 1 w 29"/>
                  <a:gd name="T23" fmla="*/ 7 h 27"/>
                  <a:gd name="T24" fmla="*/ 1 w 29"/>
                  <a:gd name="T25" fmla="*/ 7 h 27"/>
                  <a:gd name="T26" fmla="*/ 1 w 29"/>
                  <a:gd name="T27" fmla="*/ 7 h 27"/>
                  <a:gd name="T28" fmla="*/ 1 w 29"/>
                  <a:gd name="T29" fmla="*/ 7 h 27"/>
                  <a:gd name="T30" fmla="*/ 11 w 29"/>
                  <a:gd name="T31" fmla="*/ 0 h 27"/>
                  <a:gd name="T32" fmla="*/ 11 w 29"/>
                  <a:gd name="T33" fmla="*/ 0 h 27"/>
                  <a:gd name="T34" fmla="*/ 12 w 29"/>
                  <a:gd name="T35" fmla="*/ 0 h 27"/>
                  <a:gd name="T36" fmla="*/ 12 w 29"/>
                  <a:gd name="T37" fmla="*/ 0 h 27"/>
                  <a:gd name="T38" fmla="*/ 13 w 29"/>
                  <a:gd name="T39" fmla="*/ 0 h 27"/>
                  <a:gd name="T40" fmla="*/ 13 w 29"/>
                  <a:gd name="T41" fmla="*/ 0 h 27"/>
                  <a:gd name="T42" fmla="*/ 13 w 29"/>
                  <a:gd name="T43" fmla="*/ 1 h 27"/>
                  <a:gd name="T44" fmla="*/ 13 w 29"/>
                  <a:gd name="T45" fmla="*/ 1 h 27"/>
                  <a:gd name="T46" fmla="*/ 14 w 29"/>
                  <a:gd name="T47" fmla="*/ 1 h 27"/>
                  <a:gd name="T48" fmla="*/ 14 w 29"/>
                  <a:gd name="T49" fmla="*/ 1 h 27"/>
                  <a:gd name="T50" fmla="*/ 14 w 29"/>
                  <a:gd name="T51" fmla="*/ 1 h 27"/>
                  <a:gd name="T52" fmla="*/ 14 w 29"/>
                  <a:gd name="T53" fmla="*/ 1 h 27"/>
                  <a:gd name="T54" fmla="*/ 14 w 29"/>
                  <a:gd name="T55" fmla="*/ 2 h 27"/>
                  <a:gd name="T56" fmla="*/ 14 w 29"/>
                  <a:gd name="T57" fmla="*/ 2 h 27"/>
                  <a:gd name="T58" fmla="*/ 15 w 29"/>
                  <a:gd name="T59" fmla="*/ 3 h 27"/>
                  <a:gd name="T60" fmla="*/ 15 w 29"/>
                  <a:gd name="T61" fmla="*/ 3 h 27"/>
                  <a:gd name="T62" fmla="*/ 20 w 29"/>
                  <a:gd name="T63" fmla="*/ 6 h 27"/>
                  <a:gd name="T64" fmla="*/ 20 w 29"/>
                  <a:gd name="T65" fmla="*/ 6 h 27"/>
                  <a:gd name="T66" fmla="*/ 20 w 29"/>
                  <a:gd name="T67" fmla="*/ 7 h 27"/>
                  <a:gd name="T68" fmla="*/ 26 w 29"/>
                  <a:gd name="T69" fmla="*/ 8 h 27"/>
                  <a:gd name="T70" fmla="*/ 26 w 29"/>
                  <a:gd name="T71" fmla="*/ 8 h 27"/>
                  <a:gd name="T72" fmla="*/ 26 w 29"/>
                  <a:gd name="T73" fmla="*/ 8 h 27"/>
                  <a:gd name="T74" fmla="*/ 29 w 29"/>
                  <a:gd name="T75" fmla="*/ 12 h 27"/>
                  <a:gd name="T76" fmla="*/ 29 w 29"/>
                  <a:gd name="T77" fmla="*/ 12 h 27"/>
                  <a:gd name="T78" fmla="*/ 29 w 29"/>
                  <a:gd name="T79" fmla="*/ 13 h 27"/>
                  <a:gd name="T80" fmla="*/ 29 w 29"/>
                  <a:gd name="T81" fmla="*/ 13 h 27"/>
                  <a:gd name="T82" fmla="*/ 29 w 29"/>
                  <a:gd name="T83" fmla="*/ 15 h 27"/>
                  <a:gd name="T84" fmla="*/ 29 w 29"/>
                  <a:gd name="T85" fmla="*/ 15 h 27"/>
                  <a:gd name="T86" fmla="*/ 29 w 29"/>
                  <a:gd name="T87" fmla="*/ 15 h 27"/>
                  <a:gd name="T88" fmla="*/ 16 w 29"/>
                  <a:gd name="T89" fmla="*/ 27 h 27"/>
                  <a:gd name="T90" fmla="*/ 16 w 29"/>
                  <a:gd name="T91" fmla="*/ 27 h 27"/>
                  <a:gd name="T92" fmla="*/ 15 w 29"/>
                  <a:gd name="T9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" h="27">
                    <a:moveTo>
                      <a:pt x="15" y="27"/>
                    </a:moveTo>
                    <a:cubicBezTo>
                      <a:pt x="10" y="27"/>
                      <a:pt x="6" y="25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1" y="20"/>
                      <a:pt x="0" y="16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6"/>
                      <a:pt x="6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8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7"/>
                      <a:pt x="23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7" y="9"/>
                      <a:pt x="29" y="9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4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21"/>
                      <a:pt x="25" y="26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 noChangeAspect="1"/>
              </p:cNvSpPr>
              <p:nvPr/>
            </p:nvSpPr>
            <p:spPr bwMode="auto">
              <a:xfrm rot="11402126">
                <a:off x="5745849" y="1122381"/>
                <a:ext cx="153186" cy="129186"/>
              </a:xfrm>
              <a:custGeom>
                <a:avLst/>
                <a:gdLst>
                  <a:gd name="T0" fmla="*/ 3 w 37"/>
                  <a:gd name="T1" fmla="*/ 24 h 31"/>
                  <a:gd name="T2" fmla="*/ 0 w 37"/>
                  <a:gd name="T3" fmla="*/ 17 h 31"/>
                  <a:gd name="T4" fmla="*/ 4 w 37"/>
                  <a:gd name="T5" fmla="*/ 10 h 31"/>
                  <a:gd name="T6" fmla="*/ 4 w 37"/>
                  <a:gd name="T7" fmla="*/ 10 h 31"/>
                  <a:gd name="T8" fmla="*/ 4 w 37"/>
                  <a:gd name="T9" fmla="*/ 10 h 31"/>
                  <a:gd name="T10" fmla="*/ 5 w 37"/>
                  <a:gd name="T11" fmla="*/ 10 h 31"/>
                  <a:gd name="T12" fmla="*/ 5 w 37"/>
                  <a:gd name="T13" fmla="*/ 10 h 31"/>
                  <a:gd name="T14" fmla="*/ 7 w 37"/>
                  <a:gd name="T15" fmla="*/ 10 h 31"/>
                  <a:gd name="T16" fmla="*/ 17 w 37"/>
                  <a:gd name="T17" fmla="*/ 5 h 31"/>
                  <a:gd name="T18" fmla="*/ 22 w 37"/>
                  <a:gd name="T19" fmla="*/ 0 h 31"/>
                  <a:gd name="T20" fmla="*/ 22 w 37"/>
                  <a:gd name="T21" fmla="*/ 0 h 31"/>
                  <a:gd name="T22" fmla="*/ 22 w 37"/>
                  <a:gd name="T23" fmla="*/ 0 h 31"/>
                  <a:gd name="T24" fmla="*/ 25 w 37"/>
                  <a:gd name="T25" fmla="*/ 3 h 31"/>
                  <a:gd name="T26" fmla="*/ 25 w 37"/>
                  <a:gd name="T27" fmla="*/ 4 h 31"/>
                  <a:gd name="T28" fmla="*/ 26 w 37"/>
                  <a:gd name="T29" fmla="*/ 9 h 31"/>
                  <a:gd name="T30" fmla="*/ 31 w 37"/>
                  <a:gd name="T31" fmla="*/ 16 h 31"/>
                  <a:gd name="T32" fmla="*/ 35 w 37"/>
                  <a:gd name="T33" fmla="*/ 19 h 31"/>
                  <a:gd name="T34" fmla="*/ 35 w 37"/>
                  <a:gd name="T35" fmla="*/ 19 h 31"/>
                  <a:gd name="T36" fmla="*/ 36 w 37"/>
                  <a:gd name="T37" fmla="*/ 19 h 31"/>
                  <a:gd name="T38" fmla="*/ 37 w 37"/>
                  <a:gd name="T39" fmla="*/ 20 h 31"/>
                  <a:gd name="T40" fmla="*/ 37 w 37"/>
                  <a:gd name="T41" fmla="*/ 20 h 31"/>
                  <a:gd name="T42" fmla="*/ 37 w 37"/>
                  <a:gd name="T43" fmla="*/ 22 h 31"/>
                  <a:gd name="T44" fmla="*/ 37 w 37"/>
                  <a:gd name="T45" fmla="*/ 22 h 31"/>
                  <a:gd name="T46" fmla="*/ 37 w 37"/>
                  <a:gd name="T47" fmla="*/ 22 h 31"/>
                  <a:gd name="T48" fmla="*/ 37 w 37"/>
                  <a:gd name="T49" fmla="*/ 22 h 31"/>
                  <a:gd name="T50" fmla="*/ 37 w 37"/>
                  <a:gd name="T51" fmla="*/ 22 h 31"/>
                  <a:gd name="T52" fmla="*/ 37 w 37"/>
                  <a:gd name="T53" fmla="*/ 22 h 31"/>
                  <a:gd name="T54" fmla="*/ 37 w 37"/>
                  <a:gd name="T55" fmla="*/ 22 h 31"/>
                  <a:gd name="T56" fmla="*/ 37 w 37"/>
                  <a:gd name="T57" fmla="*/ 22 h 31"/>
                  <a:gd name="T58" fmla="*/ 37 w 37"/>
                  <a:gd name="T59" fmla="*/ 22 h 31"/>
                  <a:gd name="T60" fmla="*/ 37 w 37"/>
                  <a:gd name="T61" fmla="*/ 22 h 31"/>
                  <a:gd name="T62" fmla="*/ 36 w 37"/>
                  <a:gd name="T63" fmla="*/ 23 h 31"/>
                  <a:gd name="T64" fmla="*/ 22 w 37"/>
                  <a:gd name="T65" fmla="*/ 31 h 31"/>
                  <a:gd name="T66" fmla="*/ 22 w 37"/>
                  <a:gd name="T67" fmla="*/ 31 h 31"/>
                  <a:gd name="T68" fmla="*/ 17 w 37"/>
                  <a:gd name="T69" fmla="*/ 31 h 31"/>
                  <a:gd name="T70" fmla="*/ 17 w 37"/>
                  <a:gd name="T7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" h="31">
                    <a:moveTo>
                      <a:pt x="14" y="31"/>
                    </a:moveTo>
                    <a:cubicBezTo>
                      <a:pt x="10" y="30"/>
                      <a:pt x="5" y="29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4"/>
                      <a:pt x="3" y="1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11" y="10"/>
                      <a:pt x="16" y="9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2"/>
                      <a:pt x="20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1"/>
                      <a:pt x="24" y="2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6"/>
                      <a:pt x="25" y="7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7" y="12"/>
                      <a:pt x="29" y="1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2" y="17"/>
                      <a:pt x="34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6" y="23"/>
                      <a:pt x="23" y="30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1" y="31"/>
                      <a:pt x="19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1"/>
                      <a:pt x="15" y="31"/>
                      <a:pt x="14" y="31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ChangeAspect="1"/>
              </p:cNvSpPr>
              <p:nvPr/>
            </p:nvSpPr>
            <p:spPr bwMode="auto">
              <a:xfrm rot="11402126">
                <a:off x="5667100" y="1137591"/>
                <a:ext cx="142775" cy="117307"/>
              </a:xfrm>
              <a:custGeom>
                <a:avLst/>
                <a:gdLst>
                  <a:gd name="T0" fmla="*/ 15 w 34"/>
                  <a:gd name="T1" fmla="*/ 26 h 28"/>
                  <a:gd name="T2" fmla="*/ 1 w 34"/>
                  <a:gd name="T3" fmla="*/ 8 h 28"/>
                  <a:gd name="T4" fmla="*/ 1 w 34"/>
                  <a:gd name="T5" fmla="*/ 8 h 28"/>
                  <a:gd name="T6" fmla="*/ 1 w 34"/>
                  <a:gd name="T7" fmla="*/ 8 h 28"/>
                  <a:gd name="T8" fmla="*/ 1 w 34"/>
                  <a:gd name="T9" fmla="*/ 8 h 28"/>
                  <a:gd name="T10" fmla="*/ 0 w 34"/>
                  <a:gd name="T11" fmla="*/ 5 h 28"/>
                  <a:gd name="T12" fmla="*/ 0 w 34"/>
                  <a:gd name="T13" fmla="*/ 5 h 28"/>
                  <a:gd name="T14" fmla="*/ 2 w 34"/>
                  <a:gd name="T15" fmla="*/ 1 h 28"/>
                  <a:gd name="T16" fmla="*/ 2 w 34"/>
                  <a:gd name="T17" fmla="*/ 1 h 28"/>
                  <a:gd name="T18" fmla="*/ 3 w 34"/>
                  <a:gd name="T19" fmla="*/ 0 h 28"/>
                  <a:gd name="T20" fmla="*/ 3 w 34"/>
                  <a:gd name="T21" fmla="*/ 0 h 28"/>
                  <a:gd name="T22" fmla="*/ 27 w 34"/>
                  <a:gd name="T23" fmla="*/ 10 h 28"/>
                  <a:gd name="T24" fmla="*/ 27 w 34"/>
                  <a:gd name="T25" fmla="*/ 10 h 28"/>
                  <a:gd name="T26" fmla="*/ 30 w 34"/>
                  <a:gd name="T27" fmla="*/ 12 h 28"/>
                  <a:gd name="T28" fmla="*/ 30 w 34"/>
                  <a:gd name="T29" fmla="*/ 12 h 28"/>
                  <a:gd name="T30" fmla="*/ 31 w 34"/>
                  <a:gd name="T31" fmla="*/ 13 h 28"/>
                  <a:gd name="T32" fmla="*/ 31 w 34"/>
                  <a:gd name="T33" fmla="*/ 13 h 28"/>
                  <a:gd name="T34" fmla="*/ 34 w 34"/>
                  <a:gd name="T35" fmla="*/ 17 h 28"/>
                  <a:gd name="T36" fmla="*/ 34 w 34"/>
                  <a:gd name="T37" fmla="*/ 17 h 28"/>
                  <a:gd name="T38" fmla="*/ 33 w 34"/>
                  <a:gd name="T39" fmla="*/ 18 h 28"/>
                  <a:gd name="T40" fmla="*/ 33 w 34"/>
                  <a:gd name="T41" fmla="*/ 18 h 28"/>
                  <a:gd name="T42" fmla="*/ 33 w 34"/>
                  <a:gd name="T43" fmla="*/ 18 h 28"/>
                  <a:gd name="T44" fmla="*/ 33 w 34"/>
                  <a:gd name="T45" fmla="*/ 18 h 28"/>
                  <a:gd name="T46" fmla="*/ 33 w 34"/>
                  <a:gd name="T47" fmla="*/ 18 h 28"/>
                  <a:gd name="T48" fmla="*/ 33 w 34"/>
                  <a:gd name="T49" fmla="*/ 18 h 28"/>
                  <a:gd name="T50" fmla="*/ 33 w 34"/>
                  <a:gd name="T51" fmla="*/ 18 h 28"/>
                  <a:gd name="T52" fmla="*/ 33 w 34"/>
                  <a:gd name="T53" fmla="*/ 18 h 28"/>
                  <a:gd name="T54" fmla="*/ 33 w 34"/>
                  <a:gd name="T55" fmla="*/ 18 h 28"/>
                  <a:gd name="T56" fmla="*/ 33 w 34"/>
                  <a:gd name="T57" fmla="*/ 18 h 28"/>
                  <a:gd name="T58" fmla="*/ 33 w 34"/>
                  <a:gd name="T59" fmla="*/ 18 h 28"/>
                  <a:gd name="T60" fmla="*/ 33 w 34"/>
                  <a:gd name="T61" fmla="*/ 18 h 28"/>
                  <a:gd name="T62" fmla="*/ 33 w 34"/>
                  <a:gd name="T63" fmla="*/ 18 h 28"/>
                  <a:gd name="T64" fmla="*/ 33 w 34"/>
                  <a:gd name="T65" fmla="*/ 18 h 28"/>
                  <a:gd name="T66" fmla="*/ 33 w 34"/>
                  <a:gd name="T67" fmla="*/ 18 h 28"/>
                  <a:gd name="T68" fmla="*/ 33 w 34"/>
                  <a:gd name="T69" fmla="*/ 18 h 28"/>
                  <a:gd name="T70" fmla="*/ 33 w 34"/>
                  <a:gd name="T71" fmla="*/ 18 h 28"/>
                  <a:gd name="T72" fmla="*/ 33 w 34"/>
                  <a:gd name="T73" fmla="*/ 18 h 28"/>
                  <a:gd name="T74" fmla="*/ 33 w 34"/>
                  <a:gd name="T75" fmla="*/ 18 h 28"/>
                  <a:gd name="T76" fmla="*/ 33 w 34"/>
                  <a:gd name="T77" fmla="*/ 18 h 28"/>
                  <a:gd name="T78" fmla="*/ 33 w 34"/>
                  <a:gd name="T79" fmla="*/ 18 h 28"/>
                  <a:gd name="T80" fmla="*/ 33 w 34"/>
                  <a:gd name="T81" fmla="*/ 18 h 28"/>
                  <a:gd name="T82" fmla="*/ 33 w 34"/>
                  <a:gd name="T83" fmla="*/ 18 h 28"/>
                  <a:gd name="T84" fmla="*/ 33 w 34"/>
                  <a:gd name="T85" fmla="*/ 18 h 28"/>
                  <a:gd name="T86" fmla="*/ 32 w 34"/>
                  <a:gd name="T87" fmla="*/ 19 h 28"/>
                  <a:gd name="T88" fmla="*/ 32 w 34"/>
                  <a:gd name="T89" fmla="*/ 19 h 28"/>
                  <a:gd name="T90" fmla="*/ 31 w 34"/>
                  <a:gd name="T91" fmla="*/ 21 h 28"/>
                  <a:gd name="T92" fmla="*/ 31 w 34"/>
                  <a:gd name="T93" fmla="*/ 21 h 28"/>
                  <a:gd name="T94" fmla="*/ 31 w 34"/>
                  <a:gd name="T95" fmla="*/ 26 h 28"/>
                  <a:gd name="T96" fmla="*/ 31 w 34"/>
                  <a:gd name="T97" fmla="*/ 26 h 28"/>
                  <a:gd name="T98" fmla="*/ 31 w 34"/>
                  <a:gd name="T99" fmla="*/ 26 h 28"/>
                  <a:gd name="T100" fmla="*/ 31 w 34"/>
                  <a:gd name="T101" fmla="*/ 26 h 28"/>
                  <a:gd name="T102" fmla="*/ 30 w 34"/>
                  <a:gd name="T103" fmla="*/ 27 h 28"/>
                  <a:gd name="T104" fmla="*/ 30 w 34"/>
                  <a:gd name="T105" fmla="*/ 27 h 28"/>
                  <a:gd name="T106" fmla="*/ 29 w 34"/>
                  <a:gd name="T107" fmla="*/ 27 h 28"/>
                  <a:gd name="T108" fmla="*/ 29 w 34"/>
                  <a:gd name="T109" fmla="*/ 27 h 28"/>
                  <a:gd name="T110" fmla="*/ 28 w 34"/>
                  <a:gd name="T111" fmla="*/ 27 h 28"/>
                  <a:gd name="T112" fmla="*/ 28 w 34"/>
                  <a:gd name="T113" fmla="*/ 27 h 28"/>
                  <a:gd name="T114" fmla="*/ 26 w 34"/>
                  <a:gd name="T115" fmla="*/ 28 h 28"/>
                  <a:gd name="T116" fmla="*/ 26 w 34"/>
                  <a:gd name="T117" fmla="*/ 28 h 28"/>
                  <a:gd name="T118" fmla="*/ 15 w 34"/>
                  <a:gd name="T11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" h="28">
                    <a:moveTo>
                      <a:pt x="15" y="26"/>
                    </a:moveTo>
                    <a:cubicBezTo>
                      <a:pt x="7" y="24"/>
                      <a:pt x="2" y="1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3" y="0"/>
                      <a:pt x="21" y="5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1"/>
                      <a:pt x="29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3" y="14"/>
                      <a:pt x="34" y="16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8"/>
                      <a:pt x="34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19"/>
                      <a:pt x="32" y="19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4"/>
                      <a:pt x="31" y="25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1" y="27"/>
                      <a:pt x="30" y="27"/>
                      <a:pt x="30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7"/>
                      <a:pt x="29" y="27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27"/>
                      <a:pt x="29" y="27"/>
                      <a:pt x="28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7"/>
                      <a:pt x="27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2" y="28"/>
                      <a:pt x="18" y="27"/>
                      <a:pt x="15" y="26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 noChangeAspect="1"/>
              </p:cNvSpPr>
              <p:nvPr/>
            </p:nvSpPr>
            <p:spPr bwMode="auto">
              <a:xfrm rot="11402126">
                <a:off x="5911709" y="1233320"/>
                <a:ext cx="159135" cy="81669"/>
              </a:xfrm>
              <a:custGeom>
                <a:avLst/>
                <a:gdLst>
                  <a:gd name="T0" fmla="*/ 17 w 38"/>
                  <a:gd name="T1" fmla="*/ 20 h 20"/>
                  <a:gd name="T2" fmla="*/ 6 w 38"/>
                  <a:gd name="T3" fmla="*/ 17 h 20"/>
                  <a:gd name="T4" fmla="*/ 6 w 38"/>
                  <a:gd name="T5" fmla="*/ 17 h 20"/>
                  <a:gd name="T6" fmla="*/ 2 w 38"/>
                  <a:gd name="T7" fmla="*/ 12 h 20"/>
                  <a:gd name="T8" fmla="*/ 2 w 38"/>
                  <a:gd name="T9" fmla="*/ 12 h 20"/>
                  <a:gd name="T10" fmla="*/ 2 w 38"/>
                  <a:gd name="T11" fmla="*/ 12 h 20"/>
                  <a:gd name="T12" fmla="*/ 2 w 38"/>
                  <a:gd name="T13" fmla="*/ 12 h 20"/>
                  <a:gd name="T14" fmla="*/ 1 w 38"/>
                  <a:gd name="T15" fmla="*/ 12 h 20"/>
                  <a:gd name="T16" fmla="*/ 1 w 38"/>
                  <a:gd name="T17" fmla="*/ 12 h 20"/>
                  <a:gd name="T18" fmla="*/ 0 w 38"/>
                  <a:gd name="T19" fmla="*/ 12 h 20"/>
                  <a:gd name="T20" fmla="*/ 0 w 38"/>
                  <a:gd name="T21" fmla="*/ 12 h 20"/>
                  <a:gd name="T22" fmla="*/ 0 w 38"/>
                  <a:gd name="T23" fmla="*/ 11 h 20"/>
                  <a:gd name="T24" fmla="*/ 0 w 38"/>
                  <a:gd name="T25" fmla="*/ 11 h 20"/>
                  <a:gd name="T26" fmla="*/ 0 w 38"/>
                  <a:gd name="T27" fmla="*/ 10 h 20"/>
                  <a:gd name="T28" fmla="*/ 0 w 38"/>
                  <a:gd name="T29" fmla="*/ 10 h 20"/>
                  <a:gd name="T30" fmla="*/ 0 w 38"/>
                  <a:gd name="T31" fmla="*/ 9 h 20"/>
                  <a:gd name="T32" fmla="*/ 0 w 38"/>
                  <a:gd name="T33" fmla="*/ 9 h 20"/>
                  <a:gd name="T34" fmla="*/ 28 w 38"/>
                  <a:gd name="T35" fmla="*/ 1 h 20"/>
                  <a:gd name="T36" fmla="*/ 28 w 38"/>
                  <a:gd name="T37" fmla="*/ 1 h 20"/>
                  <a:gd name="T38" fmla="*/ 30 w 38"/>
                  <a:gd name="T39" fmla="*/ 0 h 20"/>
                  <a:gd name="T40" fmla="*/ 30 w 38"/>
                  <a:gd name="T41" fmla="*/ 0 h 20"/>
                  <a:gd name="T42" fmla="*/ 33 w 38"/>
                  <a:gd name="T43" fmla="*/ 0 h 20"/>
                  <a:gd name="T44" fmla="*/ 33 w 38"/>
                  <a:gd name="T45" fmla="*/ 0 h 20"/>
                  <a:gd name="T46" fmla="*/ 37 w 38"/>
                  <a:gd name="T47" fmla="*/ 2 h 20"/>
                  <a:gd name="T48" fmla="*/ 37 w 38"/>
                  <a:gd name="T49" fmla="*/ 2 h 20"/>
                  <a:gd name="T50" fmla="*/ 38 w 38"/>
                  <a:gd name="T51" fmla="*/ 4 h 20"/>
                  <a:gd name="T52" fmla="*/ 38 w 38"/>
                  <a:gd name="T53" fmla="*/ 4 h 20"/>
                  <a:gd name="T54" fmla="*/ 38 w 38"/>
                  <a:gd name="T55" fmla="*/ 5 h 20"/>
                  <a:gd name="T56" fmla="*/ 38 w 38"/>
                  <a:gd name="T57" fmla="*/ 5 h 20"/>
                  <a:gd name="T58" fmla="*/ 38 w 38"/>
                  <a:gd name="T59" fmla="*/ 5 h 20"/>
                  <a:gd name="T60" fmla="*/ 38 w 38"/>
                  <a:gd name="T61" fmla="*/ 5 h 20"/>
                  <a:gd name="T62" fmla="*/ 38 w 38"/>
                  <a:gd name="T63" fmla="*/ 5 h 20"/>
                  <a:gd name="T64" fmla="*/ 18 w 38"/>
                  <a:gd name="T65" fmla="*/ 20 h 20"/>
                  <a:gd name="T66" fmla="*/ 18 w 38"/>
                  <a:gd name="T67" fmla="*/ 20 h 20"/>
                  <a:gd name="T68" fmla="*/ 17 w 3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20">
                    <a:moveTo>
                      <a:pt x="17" y="20"/>
                    </a:moveTo>
                    <a:cubicBezTo>
                      <a:pt x="13" y="20"/>
                      <a:pt x="9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4" y="16"/>
                      <a:pt x="2" y="13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1" y="4"/>
                      <a:pt x="21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9" y="1"/>
                      <a:pt x="3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2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1"/>
                      <a:pt x="36" y="1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8" y="2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4" y="16"/>
                      <a:pt x="25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 noChangeAspect="1"/>
              </p:cNvSpPr>
              <p:nvPr/>
            </p:nvSpPr>
            <p:spPr bwMode="auto">
              <a:xfrm rot="11402126">
                <a:off x="6032730" y="1208849"/>
                <a:ext cx="133852" cy="92063"/>
              </a:xfrm>
              <a:custGeom>
                <a:avLst/>
                <a:gdLst>
                  <a:gd name="T0" fmla="*/ 8 w 32"/>
                  <a:gd name="T1" fmla="*/ 22 h 22"/>
                  <a:gd name="T2" fmla="*/ 8 w 32"/>
                  <a:gd name="T3" fmla="*/ 22 h 22"/>
                  <a:gd name="T4" fmla="*/ 1 w 32"/>
                  <a:gd name="T5" fmla="*/ 16 h 22"/>
                  <a:gd name="T6" fmla="*/ 1 w 32"/>
                  <a:gd name="T7" fmla="*/ 16 h 22"/>
                  <a:gd name="T8" fmla="*/ 1 w 32"/>
                  <a:gd name="T9" fmla="*/ 16 h 22"/>
                  <a:gd name="T10" fmla="*/ 1 w 32"/>
                  <a:gd name="T11" fmla="*/ 16 h 22"/>
                  <a:gd name="T12" fmla="*/ 1 w 32"/>
                  <a:gd name="T13" fmla="*/ 16 h 22"/>
                  <a:gd name="T14" fmla="*/ 1 w 32"/>
                  <a:gd name="T15" fmla="*/ 16 h 22"/>
                  <a:gd name="T16" fmla="*/ 1 w 32"/>
                  <a:gd name="T17" fmla="*/ 16 h 22"/>
                  <a:gd name="T18" fmla="*/ 1 w 32"/>
                  <a:gd name="T19" fmla="*/ 16 h 22"/>
                  <a:gd name="T20" fmla="*/ 1 w 32"/>
                  <a:gd name="T21" fmla="*/ 16 h 22"/>
                  <a:gd name="T22" fmla="*/ 1 w 32"/>
                  <a:gd name="T23" fmla="*/ 16 h 22"/>
                  <a:gd name="T24" fmla="*/ 1 w 32"/>
                  <a:gd name="T25" fmla="*/ 16 h 22"/>
                  <a:gd name="T26" fmla="*/ 1 w 32"/>
                  <a:gd name="T27" fmla="*/ 16 h 22"/>
                  <a:gd name="T28" fmla="*/ 0 w 32"/>
                  <a:gd name="T29" fmla="*/ 16 h 22"/>
                  <a:gd name="T30" fmla="*/ 0 w 32"/>
                  <a:gd name="T31" fmla="*/ 16 h 22"/>
                  <a:gd name="T32" fmla="*/ 1 w 32"/>
                  <a:gd name="T33" fmla="*/ 15 h 22"/>
                  <a:gd name="T34" fmla="*/ 1 w 32"/>
                  <a:gd name="T35" fmla="*/ 15 h 22"/>
                  <a:gd name="T36" fmla="*/ 1 w 32"/>
                  <a:gd name="T37" fmla="*/ 15 h 22"/>
                  <a:gd name="T38" fmla="*/ 1 w 32"/>
                  <a:gd name="T39" fmla="*/ 15 h 22"/>
                  <a:gd name="T40" fmla="*/ 4 w 32"/>
                  <a:gd name="T41" fmla="*/ 11 h 22"/>
                  <a:gd name="T42" fmla="*/ 4 w 32"/>
                  <a:gd name="T43" fmla="*/ 11 h 22"/>
                  <a:gd name="T44" fmla="*/ 24 w 32"/>
                  <a:gd name="T45" fmla="*/ 0 h 22"/>
                  <a:gd name="T46" fmla="*/ 24 w 32"/>
                  <a:gd name="T47" fmla="*/ 0 h 22"/>
                  <a:gd name="T48" fmla="*/ 24 w 32"/>
                  <a:gd name="T49" fmla="*/ 1 h 22"/>
                  <a:gd name="T50" fmla="*/ 24 w 32"/>
                  <a:gd name="T51" fmla="*/ 1 h 22"/>
                  <a:gd name="T52" fmla="*/ 24 w 32"/>
                  <a:gd name="T53" fmla="*/ 1 h 22"/>
                  <a:gd name="T54" fmla="*/ 28 w 32"/>
                  <a:gd name="T55" fmla="*/ 3 h 22"/>
                  <a:gd name="T56" fmla="*/ 28 w 32"/>
                  <a:gd name="T57" fmla="*/ 3 h 22"/>
                  <a:gd name="T58" fmla="*/ 32 w 32"/>
                  <a:gd name="T59" fmla="*/ 9 h 22"/>
                  <a:gd name="T60" fmla="*/ 32 w 32"/>
                  <a:gd name="T61" fmla="*/ 9 h 22"/>
                  <a:gd name="T62" fmla="*/ 32 w 32"/>
                  <a:gd name="T63" fmla="*/ 10 h 22"/>
                  <a:gd name="T64" fmla="*/ 32 w 32"/>
                  <a:gd name="T65" fmla="*/ 10 h 22"/>
                  <a:gd name="T66" fmla="*/ 32 w 32"/>
                  <a:gd name="T67" fmla="*/ 10 h 22"/>
                  <a:gd name="T68" fmla="*/ 30 w 32"/>
                  <a:gd name="T69" fmla="*/ 17 h 22"/>
                  <a:gd name="T70" fmla="*/ 30 w 32"/>
                  <a:gd name="T71" fmla="*/ 17 h 22"/>
                  <a:gd name="T72" fmla="*/ 29 w 32"/>
                  <a:gd name="T73" fmla="*/ 17 h 22"/>
                  <a:gd name="T74" fmla="*/ 25 w 32"/>
                  <a:gd name="T75" fmla="*/ 21 h 22"/>
                  <a:gd name="T76" fmla="*/ 25 w 32"/>
                  <a:gd name="T77" fmla="*/ 21 h 22"/>
                  <a:gd name="T78" fmla="*/ 16 w 32"/>
                  <a:gd name="T79" fmla="*/ 22 h 22"/>
                  <a:gd name="T80" fmla="*/ 16 w 32"/>
                  <a:gd name="T81" fmla="*/ 22 h 22"/>
                  <a:gd name="T82" fmla="*/ 8 w 32"/>
                  <a:gd name="T83" fmla="*/ 22 h 22"/>
                  <a:gd name="T84" fmla="*/ 8 w 32"/>
                  <a:gd name="T85" fmla="*/ 22 h 22"/>
                  <a:gd name="T86" fmla="*/ 8 w 32"/>
                  <a:gd name="T8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" h="22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5" y="21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2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9" y="6"/>
                      <a:pt x="16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7" y="2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2" y="7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0" y="13"/>
                      <a:pt x="30" y="14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8" y="18"/>
                      <a:pt x="28" y="21"/>
                      <a:pt x="25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3" y="22"/>
                      <a:pt x="20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4" y="22"/>
                      <a:pt x="12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 noChangeAspect="1"/>
              </p:cNvSpPr>
              <p:nvPr/>
            </p:nvSpPr>
            <p:spPr bwMode="auto">
              <a:xfrm rot="11402126">
                <a:off x="5975229" y="1034243"/>
                <a:ext cx="132364" cy="100973"/>
              </a:xfrm>
              <a:custGeom>
                <a:avLst/>
                <a:gdLst>
                  <a:gd name="T0" fmla="*/ 30 w 32"/>
                  <a:gd name="T1" fmla="*/ 6 h 24"/>
                  <a:gd name="T2" fmla="*/ 30 w 32"/>
                  <a:gd name="T3" fmla="*/ 6 h 24"/>
                  <a:gd name="T4" fmla="*/ 30 w 32"/>
                  <a:gd name="T5" fmla="*/ 6 h 24"/>
                  <a:gd name="T6" fmla="*/ 30 w 32"/>
                  <a:gd name="T7" fmla="*/ 6 h 24"/>
                  <a:gd name="T8" fmla="*/ 30 w 32"/>
                  <a:gd name="T9" fmla="*/ 6 h 24"/>
                  <a:gd name="T10" fmla="*/ 16 w 32"/>
                  <a:gd name="T11" fmla="*/ 0 h 24"/>
                  <a:gd name="T12" fmla="*/ 6 w 32"/>
                  <a:gd name="T13" fmla="*/ 2 h 24"/>
                  <a:gd name="T14" fmla="*/ 0 w 32"/>
                  <a:gd name="T15" fmla="*/ 13 h 24"/>
                  <a:gd name="T16" fmla="*/ 2 w 32"/>
                  <a:gd name="T17" fmla="*/ 19 h 24"/>
                  <a:gd name="T18" fmla="*/ 13 w 32"/>
                  <a:gd name="T19" fmla="*/ 24 h 24"/>
                  <a:gd name="T20" fmla="*/ 26 w 32"/>
                  <a:gd name="T21" fmla="*/ 19 h 24"/>
                  <a:gd name="T22" fmla="*/ 32 w 32"/>
                  <a:gd name="T23" fmla="*/ 11 h 24"/>
                  <a:gd name="T24" fmla="*/ 30 w 32"/>
                  <a:gd name="T25" fmla="*/ 6 h 24"/>
                  <a:gd name="T26" fmla="*/ 30 w 32"/>
                  <a:gd name="T27" fmla="*/ 6 h 24"/>
                  <a:gd name="T28" fmla="*/ 30 w 32"/>
                  <a:gd name="T29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4">
                    <a:moveTo>
                      <a:pt x="30" y="6"/>
                    </a:move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6" y="1"/>
                      <a:pt x="20" y="0"/>
                      <a:pt x="16" y="0"/>
                    </a:cubicBezTo>
                    <a:cubicBezTo>
                      <a:pt x="11" y="0"/>
                      <a:pt x="8" y="1"/>
                      <a:pt x="6" y="2"/>
                    </a:cubicBezTo>
                    <a:cubicBezTo>
                      <a:pt x="3" y="4"/>
                      <a:pt x="0" y="8"/>
                      <a:pt x="0" y="13"/>
                    </a:cubicBezTo>
                    <a:cubicBezTo>
                      <a:pt x="0" y="14"/>
                      <a:pt x="0" y="17"/>
                      <a:pt x="2" y="19"/>
                    </a:cubicBezTo>
                    <a:cubicBezTo>
                      <a:pt x="4" y="23"/>
                      <a:pt x="8" y="24"/>
                      <a:pt x="13" y="24"/>
                    </a:cubicBezTo>
                    <a:cubicBezTo>
                      <a:pt x="19" y="24"/>
                      <a:pt x="23" y="23"/>
                      <a:pt x="26" y="19"/>
                    </a:cubicBezTo>
                    <a:cubicBezTo>
                      <a:pt x="32" y="17"/>
                      <a:pt x="32" y="13"/>
                      <a:pt x="32" y="11"/>
                    </a:cubicBezTo>
                    <a:cubicBezTo>
                      <a:pt x="32" y="9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Oval 115"/>
              <p:cNvSpPr>
                <a:spLocks noChangeAspect="1" noChangeArrowheads="1"/>
              </p:cNvSpPr>
              <p:nvPr/>
            </p:nvSpPr>
            <p:spPr bwMode="auto">
              <a:xfrm rot="11402126">
                <a:off x="6281060" y="1063221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Oval 116"/>
              <p:cNvSpPr>
                <a:spLocks noChangeAspect="1" noChangeArrowheads="1"/>
              </p:cNvSpPr>
              <p:nvPr/>
            </p:nvSpPr>
            <p:spPr bwMode="auto">
              <a:xfrm rot="11402126">
                <a:off x="6311758" y="923889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Oval 117"/>
              <p:cNvSpPr>
                <a:spLocks noChangeAspect="1" noChangeArrowheads="1"/>
              </p:cNvSpPr>
              <p:nvPr/>
            </p:nvSpPr>
            <p:spPr bwMode="auto">
              <a:xfrm rot="11402126">
                <a:off x="6282413" y="773931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Oval 118"/>
              <p:cNvSpPr>
                <a:spLocks noChangeAspect="1" noChangeArrowheads="1"/>
              </p:cNvSpPr>
              <p:nvPr/>
            </p:nvSpPr>
            <p:spPr bwMode="auto">
              <a:xfrm rot="11402126">
                <a:off x="6216356" y="677795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Oval 119"/>
              <p:cNvSpPr>
                <a:spLocks noChangeAspect="1" noChangeArrowheads="1"/>
              </p:cNvSpPr>
              <p:nvPr/>
            </p:nvSpPr>
            <p:spPr bwMode="auto">
              <a:xfrm rot="11402126">
                <a:off x="6116782" y="608903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Oval 120"/>
              <p:cNvSpPr>
                <a:spLocks noChangeAspect="1" noChangeArrowheads="1"/>
              </p:cNvSpPr>
              <p:nvPr/>
            </p:nvSpPr>
            <p:spPr bwMode="auto">
              <a:xfrm rot="11402126">
                <a:off x="5977485" y="576713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Oval 121"/>
              <p:cNvSpPr>
                <a:spLocks noChangeAspect="1" noChangeArrowheads="1"/>
              </p:cNvSpPr>
              <p:nvPr/>
            </p:nvSpPr>
            <p:spPr bwMode="auto">
              <a:xfrm rot="11402126">
                <a:off x="5845330" y="58951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Oval 122"/>
              <p:cNvSpPr>
                <a:spLocks noChangeAspect="1" noChangeArrowheads="1"/>
              </p:cNvSpPr>
              <p:nvPr/>
            </p:nvSpPr>
            <p:spPr bwMode="auto">
              <a:xfrm rot="11402126">
                <a:off x="5738489" y="664104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Oval 123"/>
              <p:cNvSpPr>
                <a:spLocks noChangeAspect="1" noChangeArrowheads="1"/>
              </p:cNvSpPr>
              <p:nvPr/>
            </p:nvSpPr>
            <p:spPr bwMode="auto">
              <a:xfrm rot="11402126">
                <a:off x="5634742" y="772414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Oval 124"/>
              <p:cNvSpPr>
                <a:spLocks noChangeAspect="1" noChangeArrowheads="1"/>
              </p:cNvSpPr>
              <p:nvPr/>
            </p:nvSpPr>
            <p:spPr bwMode="auto">
              <a:xfrm rot="11402126">
                <a:off x="5607056" y="92886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Oval 125"/>
              <p:cNvSpPr>
                <a:spLocks noChangeAspect="1" noChangeArrowheads="1"/>
              </p:cNvSpPr>
              <p:nvPr/>
            </p:nvSpPr>
            <p:spPr bwMode="auto">
              <a:xfrm rot="11402126">
                <a:off x="5637695" y="1087389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Oval 127"/>
              <p:cNvSpPr>
                <a:spLocks noChangeAspect="1" noChangeArrowheads="1"/>
              </p:cNvSpPr>
              <p:nvPr/>
            </p:nvSpPr>
            <p:spPr bwMode="auto">
              <a:xfrm rot="11402126">
                <a:off x="6091168" y="1154778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Oval 128"/>
              <p:cNvSpPr>
                <a:spLocks noChangeAspect="1" noChangeArrowheads="1"/>
              </p:cNvSpPr>
              <p:nvPr/>
            </p:nvSpPr>
            <p:spPr bwMode="auto">
              <a:xfrm rot="11402126">
                <a:off x="6035016" y="1083651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Oval 130"/>
              <p:cNvSpPr>
                <a:spLocks noChangeAspect="1" noChangeArrowheads="1"/>
              </p:cNvSpPr>
              <p:nvPr/>
            </p:nvSpPr>
            <p:spPr bwMode="auto">
              <a:xfrm rot="11402126">
                <a:off x="6088652" y="1237271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Oval 131"/>
              <p:cNvSpPr>
                <a:spLocks noChangeAspect="1" noChangeArrowheads="1"/>
              </p:cNvSpPr>
              <p:nvPr/>
            </p:nvSpPr>
            <p:spPr bwMode="auto">
              <a:xfrm rot="11402126">
                <a:off x="6194799" y="1183673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Oval 132"/>
              <p:cNvSpPr>
                <a:spLocks noChangeAspect="1" noChangeArrowheads="1"/>
              </p:cNvSpPr>
              <p:nvPr/>
            </p:nvSpPr>
            <p:spPr bwMode="auto">
              <a:xfrm rot="11402126">
                <a:off x="5976999" y="1253704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Oval 133"/>
              <p:cNvSpPr>
                <a:spLocks noChangeAspect="1" noChangeArrowheads="1"/>
              </p:cNvSpPr>
              <p:nvPr/>
            </p:nvSpPr>
            <p:spPr bwMode="auto">
              <a:xfrm rot="11402126">
                <a:off x="5962640" y="1127828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Oval 134"/>
              <p:cNvSpPr>
                <a:spLocks noChangeAspect="1" noChangeArrowheads="1"/>
              </p:cNvSpPr>
              <p:nvPr/>
            </p:nvSpPr>
            <p:spPr bwMode="auto">
              <a:xfrm rot="11402126">
                <a:off x="6013539" y="1192312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Oval 136"/>
              <p:cNvSpPr>
                <a:spLocks noChangeAspect="1" noChangeArrowheads="1"/>
              </p:cNvSpPr>
              <p:nvPr/>
            </p:nvSpPr>
            <p:spPr bwMode="auto">
              <a:xfrm rot="11402126">
                <a:off x="5753219" y="108441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Oval 137"/>
              <p:cNvSpPr>
                <a:spLocks noChangeAspect="1" noChangeArrowheads="1"/>
              </p:cNvSpPr>
              <p:nvPr/>
            </p:nvSpPr>
            <p:spPr bwMode="auto">
              <a:xfrm rot="11402126">
                <a:off x="5929717" y="1188034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Oval 138"/>
              <p:cNvSpPr>
                <a:spLocks noChangeAspect="1" noChangeArrowheads="1"/>
              </p:cNvSpPr>
              <p:nvPr/>
            </p:nvSpPr>
            <p:spPr bwMode="auto">
              <a:xfrm rot="11402126">
                <a:off x="5822639" y="1161545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Oval 139"/>
              <p:cNvSpPr>
                <a:spLocks noChangeAspect="1" noChangeArrowheads="1"/>
              </p:cNvSpPr>
              <p:nvPr/>
            </p:nvSpPr>
            <p:spPr bwMode="auto">
              <a:xfrm rot="11402126">
                <a:off x="5849931" y="124629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Oval 140"/>
              <p:cNvSpPr>
                <a:spLocks noChangeAspect="1" noChangeArrowheads="1"/>
              </p:cNvSpPr>
              <p:nvPr/>
            </p:nvSpPr>
            <p:spPr bwMode="auto">
              <a:xfrm rot="11402126">
                <a:off x="5730024" y="118134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107"/>
              <p:cNvSpPr>
                <a:spLocks noChangeAspect="1"/>
              </p:cNvSpPr>
              <p:nvPr/>
            </p:nvSpPr>
            <p:spPr bwMode="auto">
              <a:xfrm rot="11402126">
                <a:off x="6165551" y="953981"/>
                <a:ext cx="150211" cy="106912"/>
              </a:xfrm>
              <a:custGeom>
                <a:avLst/>
                <a:gdLst>
                  <a:gd name="T0" fmla="*/ 7 w 36"/>
                  <a:gd name="T1" fmla="*/ 26 h 26"/>
                  <a:gd name="T2" fmla="*/ 6 w 36"/>
                  <a:gd name="T3" fmla="*/ 26 h 26"/>
                  <a:gd name="T4" fmla="*/ 6 w 36"/>
                  <a:gd name="T5" fmla="*/ 26 h 26"/>
                  <a:gd name="T6" fmla="*/ 6 w 36"/>
                  <a:gd name="T7" fmla="*/ 26 h 26"/>
                  <a:gd name="T8" fmla="*/ 5 w 36"/>
                  <a:gd name="T9" fmla="*/ 26 h 26"/>
                  <a:gd name="T10" fmla="*/ 4 w 36"/>
                  <a:gd name="T11" fmla="*/ 24 h 26"/>
                  <a:gd name="T12" fmla="*/ 4 w 36"/>
                  <a:gd name="T13" fmla="*/ 24 h 26"/>
                  <a:gd name="T14" fmla="*/ 4 w 36"/>
                  <a:gd name="T15" fmla="*/ 23 h 26"/>
                  <a:gd name="T16" fmla="*/ 4 w 36"/>
                  <a:gd name="T17" fmla="*/ 20 h 26"/>
                  <a:gd name="T18" fmla="*/ 4 w 36"/>
                  <a:gd name="T19" fmla="*/ 18 h 26"/>
                  <a:gd name="T20" fmla="*/ 3 w 36"/>
                  <a:gd name="T21" fmla="*/ 16 h 26"/>
                  <a:gd name="T22" fmla="*/ 1 w 36"/>
                  <a:gd name="T23" fmla="*/ 13 h 26"/>
                  <a:gd name="T24" fmla="*/ 0 w 36"/>
                  <a:gd name="T25" fmla="*/ 11 h 26"/>
                  <a:gd name="T26" fmla="*/ 0 w 36"/>
                  <a:gd name="T27" fmla="*/ 11 h 26"/>
                  <a:gd name="T28" fmla="*/ 5 w 36"/>
                  <a:gd name="T29" fmla="*/ 6 h 26"/>
                  <a:gd name="T30" fmla="*/ 15 w 36"/>
                  <a:gd name="T31" fmla="*/ 1 h 26"/>
                  <a:gd name="T32" fmla="*/ 15 w 36"/>
                  <a:gd name="T33" fmla="*/ 1 h 26"/>
                  <a:gd name="T34" fmla="*/ 15 w 36"/>
                  <a:gd name="T35" fmla="*/ 1 h 26"/>
                  <a:gd name="T36" fmla="*/ 15 w 36"/>
                  <a:gd name="T37" fmla="*/ 1 h 26"/>
                  <a:gd name="T38" fmla="*/ 16 w 36"/>
                  <a:gd name="T39" fmla="*/ 0 h 26"/>
                  <a:gd name="T40" fmla="*/ 19 w 36"/>
                  <a:gd name="T41" fmla="*/ 0 h 26"/>
                  <a:gd name="T42" fmla="*/ 23 w 36"/>
                  <a:gd name="T43" fmla="*/ 1 h 26"/>
                  <a:gd name="T44" fmla="*/ 29 w 36"/>
                  <a:gd name="T45" fmla="*/ 2 h 26"/>
                  <a:gd name="T46" fmla="*/ 31 w 36"/>
                  <a:gd name="T47" fmla="*/ 2 h 26"/>
                  <a:gd name="T48" fmla="*/ 33 w 36"/>
                  <a:gd name="T49" fmla="*/ 2 h 26"/>
                  <a:gd name="T50" fmla="*/ 34 w 36"/>
                  <a:gd name="T51" fmla="*/ 4 h 26"/>
                  <a:gd name="T52" fmla="*/ 36 w 36"/>
                  <a:gd name="T53" fmla="*/ 10 h 26"/>
                  <a:gd name="T54" fmla="*/ 36 w 36"/>
                  <a:gd name="T55" fmla="*/ 10 h 26"/>
                  <a:gd name="T56" fmla="*/ 36 w 36"/>
                  <a:gd name="T57" fmla="*/ 10 h 26"/>
                  <a:gd name="T58" fmla="*/ 30 w 36"/>
                  <a:gd name="T59" fmla="*/ 18 h 26"/>
                  <a:gd name="T60" fmla="*/ 29 w 36"/>
                  <a:gd name="T61" fmla="*/ 19 h 26"/>
                  <a:gd name="T62" fmla="*/ 15 w 36"/>
                  <a:gd name="T63" fmla="*/ 26 h 26"/>
                  <a:gd name="T64" fmla="*/ 15 w 36"/>
                  <a:gd name="T65" fmla="*/ 26 h 26"/>
                  <a:gd name="T66" fmla="*/ 11 w 36"/>
                  <a:gd name="T67" fmla="*/ 26 h 26"/>
                  <a:gd name="T68" fmla="*/ 11 w 36"/>
                  <a:gd name="T6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" h="26">
                    <a:moveTo>
                      <a:pt x="10" y="26"/>
                    </a:moveTo>
                    <a:cubicBezTo>
                      <a:pt x="9" y="26"/>
                      <a:pt x="8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5"/>
                      <a:pt x="5" y="25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1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7"/>
                      <a:pt x="3" y="17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5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8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8" y="5"/>
                      <a:pt x="14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21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1"/>
                      <a:pt x="27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2" y="2"/>
                      <a:pt x="32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6"/>
                      <a:pt x="36" y="7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2"/>
                      <a:pt x="34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0" y="24"/>
                      <a:pt x="16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2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0" y="26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Oval 136"/>
              <p:cNvSpPr>
                <a:spLocks noChangeAspect="1" noChangeArrowheads="1"/>
              </p:cNvSpPr>
              <p:nvPr/>
            </p:nvSpPr>
            <p:spPr bwMode="auto">
              <a:xfrm rot="11402126">
                <a:off x="6229697" y="985311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112"/>
              <p:cNvSpPr>
                <a:spLocks noChangeAspect="1"/>
              </p:cNvSpPr>
              <p:nvPr/>
            </p:nvSpPr>
            <p:spPr bwMode="auto">
              <a:xfrm rot="11402126">
                <a:off x="5762678" y="989508"/>
                <a:ext cx="159135" cy="81669"/>
              </a:xfrm>
              <a:custGeom>
                <a:avLst/>
                <a:gdLst>
                  <a:gd name="T0" fmla="*/ 17 w 38"/>
                  <a:gd name="T1" fmla="*/ 20 h 20"/>
                  <a:gd name="T2" fmla="*/ 6 w 38"/>
                  <a:gd name="T3" fmla="*/ 17 h 20"/>
                  <a:gd name="T4" fmla="*/ 6 w 38"/>
                  <a:gd name="T5" fmla="*/ 17 h 20"/>
                  <a:gd name="T6" fmla="*/ 2 w 38"/>
                  <a:gd name="T7" fmla="*/ 12 h 20"/>
                  <a:gd name="T8" fmla="*/ 2 w 38"/>
                  <a:gd name="T9" fmla="*/ 12 h 20"/>
                  <a:gd name="T10" fmla="*/ 2 w 38"/>
                  <a:gd name="T11" fmla="*/ 12 h 20"/>
                  <a:gd name="T12" fmla="*/ 2 w 38"/>
                  <a:gd name="T13" fmla="*/ 12 h 20"/>
                  <a:gd name="T14" fmla="*/ 1 w 38"/>
                  <a:gd name="T15" fmla="*/ 12 h 20"/>
                  <a:gd name="T16" fmla="*/ 1 w 38"/>
                  <a:gd name="T17" fmla="*/ 12 h 20"/>
                  <a:gd name="T18" fmla="*/ 0 w 38"/>
                  <a:gd name="T19" fmla="*/ 12 h 20"/>
                  <a:gd name="T20" fmla="*/ 0 w 38"/>
                  <a:gd name="T21" fmla="*/ 12 h 20"/>
                  <a:gd name="T22" fmla="*/ 0 w 38"/>
                  <a:gd name="T23" fmla="*/ 11 h 20"/>
                  <a:gd name="T24" fmla="*/ 0 w 38"/>
                  <a:gd name="T25" fmla="*/ 11 h 20"/>
                  <a:gd name="T26" fmla="*/ 0 w 38"/>
                  <a:gd name="T27" fmla="*/ 10 h 20"/>
                  <a:gd name="T28" fmla="*/ 0 w 38"/>
                  <a:gd name="T29" fmla="*/ 10 h 20"/>
                  <a:gd name="T30" fmla="*/ 0 w 38"/>
                  <a:gd name="T31" fmla="*/ 9 h 20"/>
                  <a:gd name="T32" fmla="*/ 0 w 38"/>
                  <a:gd name="T33" fmla="*/ 9 h 20"/>
                  <a:gd name="T34" fmla="*/ 28 w 38"/>
                  <a:gd name="T35" fmla="*/ 1 h 20"/>
                  <a:gd name="T36" fmla="*/ 28 w 38"/>
                  <a:gd name="T37" fmla="*/ 1 h 20"/>
                  <a:gd name="T38" fmla="*/ 30 w 38"/>
                  <a:gd name="T39" fmla="*/ 0 h 20"/>
                  <a:gd name="T40" fmla="*/ 30 w 38"/>
                  <a:gd name="T41" fmla="*/ 0 h 20"/>
                  <a:gd name="T42" fmla="*/ 33 w 38"/>
                  <a:gd name="T43" fmla="*/ 0 h 20"/>
                  <a:gd name="T44" fmla="*/ 33 w 38"/>
                  <a:gd name="T45" fmla="*/ 0 h 20"/>
                  <a:gd name="T46" fmla="*/ 37 w 38"/>
                  <a:gd name="T47" fmla="*/ 2 h 20"/>
                  <a:gd name="T48" fmla="*/ 37 w 38"/>
                  <a:gd name="T49" fmla="*/ 2 h 20"/>
                  <a:gd name="T50" fmla="*/ 38 w 38"/>
                  <a:gd name="T51" fmla="*/ 4 h 20"/>
                  <a:gd name="T52" fmla="*/ 38 w 38"/>
                  <a:gd name="T53" fmla="*/ 4 h 20"/>
                  <a:gd name="T54" fmla="*/ 38 w 38"/>
                  <a:gd name="T55" fmla="*/ 5 h 20"/>
                  <a:gd name="T56" fmla="*/ 38 w 38"/>
                  <a:gd name="T57" fmla="*/ 5 h 20"/>
                  <a:gd name="T58" fmla="*/ 38 w 38"/>
                  <a:gd name="T59" fmla="*/ 5 h 20"/>
                  <a:gd name="T60" fmla="*/ 38 w 38"/>
                  <a:gd name="T61" fmla="*/ 5 h 20"/>
                  <a:gd name="T62" fmla="*/ 38 w 38"/>
                  <a:gd name="T63" fmla="*/ 5 h 20"/>
                  <a:gd name="T64" fmla="*/ 18 w 38"/>
                  <a:gd name="T65" fmla="*/ 20 h 20"/>
                  <a:gd name="T66" fmla="*/ 18 w 38"/>
                  <a:gd name="T67" fmla="*/ 20 h 20"/>
                  <a:gd name="T68" fmla="*/ 17 w 3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20">
                    <a:moveTo>
                      <a:pt x="17" y="20"/>
                    </a:moveTo>
                    <a:cubicBezTo>
                      <a:pt x="13" y="20"/>
                      <a:pt x="9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4" y="16"/>
                      <a:pt x="2" y="13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1" y="4"/>
                      <a:pt x="21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9" y="1"/>
                      <a:pt x="3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2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1"/>
                      <a:pt x="36" y="1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8" y="2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4" y="16"/>
                      <a:pt x="25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Oval 132"/>
              <p:cNvSpPr>
                <a:spLocks noChangeAspect="1" noChangeArrowheads="1"/>
              </p:cNvSpPr>
              <p:nvPr/>
            </p:nvSpPr>
            <p:spPr bwMode="auto">
              <a:xfrm rot="11402126">
                <a:off x="5827968" y="1009892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108"/>
              <p:cNvSpPr>
                <a:spLocks noChangeAspect="1"/>
              </p:cNvSpPr>
              <p:nvPr/>
            </p:nvSpPr>
            <p:spPr bwMode="auto">
              <a:xfrm rot="11402126">
                <a:off x="6123794" y="1002876"/>
                <a:ext cx="116005" cy="92063"/>
              </a:xfrm>
              <a:custGeom>
                <a:avLst/>
                <a:gdLst>
                  <a:gd name="T0" fmla="*/ 17 w 28"/>
                  <a:gd name="T1" fmla="*/ 21 h 22"/>
                  <a:gd name="T2" fmla="*/ 0 w 28"/>
                  <a:gd name="T3" fmla="*/ 11 h 22"/>
                  <a:gd name="T4" fmla="*/ 0 w 28"/>
                  <a:gd name="T5" fmla="*/ 11 h 22"/>
                  <a:gd name="T6" fmla="*/ 0 w 28"/>
                  <a:gd name="T7" fmla="*/ 11 h 22"/>
                  <a:gd name="T8" fmla="*/ 0 w 28"/>
                  <a:gd name="T9" fmla="*/ 11 h 22"/>
                  <a:gd name="T10" fmla="*/ 0 w 28"/>
                  <a:gd name="T11" fmla="*/ 11 h 22"/>
                  <a:gd name="T12" fmla="*/ 0 w 28"/>
                  <a:gd name="T13" fmla="*/ 11 h 22"/>
                  <a:gd name="T14" fmla="*/ 0 w 28"/>
                  <a:gd name="T15" fmla="*/ 11 h 22"/>
                  <a:gd name="T16" fmla="*/ 0 w 28"/>
                  <a:gd name="T17" fmla="*/ 11 h 22"/>
                  <a:gd name="T18" fmla="*/ 0 w 28"/>
                  <a:gd name="T19" fmla="*/ 11 h 22"/>
                  <a:gd name="T20" fmla="*/ 0 w 28"/>
                  <a:gd name="T21" fmla="*/ 11 h 22"/>
                  <a:gd name="T22" fmla="*/ 0 w 28"/>
                  <a:gd name="T23" fmla="*/ 10 h 22"/>
                  <a:gd name="T24" fmla="*/ 0 w 28"/>
                  <a:gd name="T25" fmla="*/ 10 h 22"/>
                  <a:gd name="T26" fmla="*/ 0 w 28"/>
                  <a:gd name="T27" fmla="*/ 10 h 22"/>
                  <a:gd name="T28" fmla="*/ 0 w 28"/>
                  <a:gd name="T29" fmla="*/ 10 h 22"/>
                  <a:gd name="T30" fmla="*/ 0 w 28"/>
                  <a:gd name="T31" fmla="*/ 10 h 22"/>
                  <a:gd name="T32" fmla="*/ 0 w 28"/>
                  <a:gd name="T33" fmla="*/ 10 h 22"/>
                  <a:gd name="T34" fmla="*/ 4 w 28"/>
                  <a:gd name="T35" fmla="*/ 4 h 22"/>
                  <a:gd name="T36" fmla="*/ 4 w 28"/>
                  <a:gd name="T37" fmla="*/ 4 h 22"/>
                  <a:gd name="T38" fmla="*/ 6 w 28"/>
                  <a:gd name="T39" fmla="*/ 2 h 22"/>
                  <a:gd name="T40" fmla="*/ 6 w 28"/>
                  <a:gd name="T41" fmla="*/ 2 h 22"/>
                  <a:gd name="T42" fmla="*/ 6 w 28"/>
                  <a:gd name="T43" fmla="*/ 2 h 22"/>
                  <a:gd name="T44" fmla="*/ 6 w 28"/>
                  <a:gd name="T45" fmla="*/ 2 h 22"/>
                  <a:gd name="T46" fmla="*/ 7 w 28"/>
                  <a:gd name="T47" fmla="*/ 2 h 22"/>
                  <a:gd name="T48" fmla="*/ 7 w 28"/>
                  <a:gd name="T49" fmla="*/ 2 h 22"/>
                  <a:gd name="T50" fmla="*/ 8 w 28"/>
                  <a:gd name="T51" fmla="*/ 2 h 22"/>
                  <a:gd name="T52" fmla="*/ 8 w 28"/>
                  <a:gd name="T53" fmla="*/ 2 h 22"/>
                  <a:gd name="T54" fmla="*/ 12 w 28"/>
                  <a:gd name="T55" fmla="*/ 2 h 22"/>
                  <a:gd name="T56" fmla="*/ 12 w 28"/>
                  <a:gd name="T57" fmla="*/ 2 h 22"/>
                  <a:gd name="T58" fmla="*/ 21 w 28"/>
                  <a:gd name="T59" fmla="*/ 1 h 22"/>
                  <a:gd name="T60" fmla="*/ 21 w 28"/>
                  <a:gd name="T61" fmla="*/ 1 h 22"/>
                  <a:gd name="T62" fmla="*/ 22 w 28"/>
                  <a:gd name="T63" fmla="*/ 1 h 22"/>
                  <a:gd name="T64" fmla="*/ 22 w 28"/>
                  <a:gd name="T65" fmla="*/ 1 h 22"/>
                  <a:gd name="T66" fmla="*/ 22 w 28"/>
                  <a:gd name="T67" fmla="*/ 1 h 22"/>
                  <a:gd name="T68" fmla="*/ 22 w 28"/>
                  <a:gd name="T69" fmla="*/ 1 h 22"/>
                  <a:gd name="T70" fmla="*/ 22 w 28"/>
                  <a:gd name="T71" fmla="*/ 1 h 22"/>
                  <a:gd name="T72" fmla="*/ 22 w 28"/>
                  <a:gd name="T73" fmla="*/ 1 h 22"/>
                  <a:gd name="T74" fmla="*/ 23 w 28"/>
                  <a:gd name="T75" fmla="*/ 3 h 22"/>
                  <a:gd name="T76" fmla="*/ 23 w 28"/>
                  <a:gd name="T77" fmla="*/ 3 h 22"/>
                  <a:gd name="T78" fmla="*/ 23 w 28"/>
                  <a:gd name="T79" fmla="*/ 3 h 22"/>
                  <a:gd name="T80" fmla="*/ 23 w 28"/>
                  <a:gd name="T81" fmla="*/ 4 h 22"/>
                  <a:gd name="T82" fmla="*/ 23 w 28"/>
                  <a:gd name="T83" fmla="*/ 4 h 22"/>
                  <a:gd name="T84" fmla="*/ 25 w 28"/>
                  <a:gd name="T85" fmla="*/ 9 h 22"/>
                  <a:gd name="T86" fmla="*/ 25 w 28"/>
                  <a:gd name="T87" fmla="*/ 9 h 22"/>
                  <a:gd name="T88" fmla="*/ 25 w 28"/>
                  <a:gd name="T89" fmla="*/ 9 h 22"/>
                  <a:gd name="T90" fmla="*/ 25 w 28"/>
                  <a:gd name="T91" fmla="*/ 9 h 22"/>
                  <a:gd name="T92" fmla="*/ 25 w 28"/>
                  <a:gd name="T93" fmla="*/ 9 h 22"/>
                  <a:gd name="T94" fmla="*/ 25 w 28"/>
                  <a:gd name="T95" fmla="*/ 9 h 22"/>
                  <a:gd name="T96" fmla="*/ 28 w 28"/>
                  <a:gd name="T97" fmla="*/ 13 h 22"/>
                  <a:gd name="T98" fmla="*/ 28 w 28"/>
                  <a:gd name="T99" fmla="*/ 13 h 22"/>
                  <a:gd name="T100" fmla="*/ 28 w 28"/>
                  <a:gd name="T101" fmla="*/ 15 h 22"/>
                  <a:gd name="T102" fmla="*/ 28 w 28"/>
                  <a:gd name="T103" fmla="*/ 15 h 22"/>
                  <a:gd name="T104" fmla="*/ 17 w 28"/>
                  <a:gd name="T105" fmla="*/ 21 h 22"/>
                  <a:gd name="T106" fmla="*/ 17 w 28"/>
                  <a:gd name="T107" fmla="*/ 21 h 22"/>
                  <a:gd name="T108" fmla="*/ 17 w 28"/>
                  <a:gd name="T109" fmla="*/ 21 h 22"/>
                  <a:gd name="T110" fmla="*/ 17 w 28"/>
                  <a:gd name="T111" fmla="*/ 21 h 22"/>
                  <a:gd name="T112" fmla="*/ 17 w 28"/>
                  <a:gd name="T11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22">
                    <a:moveTo>
                      <a:pt x="17" y="21"/>
                    </a:moveTo>
                    <a:cubicBezTo>
                      <a:pt x="3" y="20"/>
                      <a:pt x="0" y="15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2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2"/>
                      <a:pt x="10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7" y="2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7"/>
                      <a:pt x="24" y="8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10"/>
                      <a:pt x="28" y="12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6" y="22"/>
                      <a:pt x="18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Oval 134"/>
              <p:cNvSpPr>
                <a:spLocks noChangeAspect="1" noChangeArrowheads="1"/>
              </p:cNvSpPr>
              <p:nvPr/>
            </p:nvSpPr>
            <p:spPr bwMode="auto">
              <a:xfrm rot="11402126">
                <a:off x="6175703" y="1029152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100"/>
              <p:cNvSpPr>
                <a:spLocks noChangeAspect="1"/>
              </p:cNvSpPr>
              <p:nvPr/>
            </p:nvSpPr>
            <p:spPr bwMode="auto">
              <a:xfrm rot="14675514">
                <a:off x="6021015" y="972991"/>
                <a:ext cx="126415" cy="126216"/>
              </a:xfrm>
              <a:custGeom>
                <a:avLst/>
                <a:gdLst>
                  <a:gd name="T0" fmla="*/ 7 w 30"/>
                  <a:gd name="T1" fmla="*/ 30 h 30"/>
                  <a:gd name="T2" fmla="*/ 5 w 30"/>
                  <a:gd name="T3" fmla="*/ 30 h 30"/>
                  <a:gd name="T4" fmla="*/ 5 w 30"/>
                  <a:gd name="T5" fmla="*/ 30 h 30"/>
                  <a:gd name="T6" fmla="*/ 4 w 30"/>
                  <a:gd name="T7" fmla="*/ 30 h 30"/>
                  <a:gd name="T8" fmla="*/ 0 w 30"/>
                  <a:gd name="T9" fmla="*/ 25 h 30"/>
                  <a:gd name="T10" fmla="*/ 0 w 30"/>
                  <a:gd name="T11" fmla="*/ 25 h 30"/>
                  <a:gd name="T12" fmla="*/ 0 w 30"/>
                  <a:gd name="T13" fmla="*/ 25 h 30"/>
                  <a:gd name="T14" fmla="*/ 0 w 30"/>
                  <a:gd name="T15" fmla="*/ 25 h 30"/>
                  <a:gd name="T16" fmla="*/ 0 w 30"/>
                  <a:gd name="T17" fmla="*/ 25 h 30"/>
                  <a:gd name="T18" fmla="*/ 0 w 30"/>
                  <a:gd name="T19" fmla="*/ 25 h 30"/>
                  <a:gd name="T20" fmla="*/ 23 w 30"/>
                  <a:gd name="T21" fmla="*/ 0 h 30"/>
                  <a:gd name="T22" fmla="*/ 23 w 30"/>
                  <a:gd name="T23" fmla="*/ 0 h 30"/>
                  <a:gd name="T24" fmla="*/ 23 w 30"/>
                  <a:gd name="T25" fmla="*/ 0 h 30"/>
                  <a:gd name="T26" fmla="*/ 24 w 30"/>
                  <a:gd name="T27" fmla="*/ 1 h 30"/>
                  <a:gd name="T28" fmla="*/ 24 w 30"/>
                  <a:gd name="T29" fmla="*/ 1 h 30"/>
                  <a:gd name="T30" fmla="*/ 30 w 30"/>
                  <a:gd name="T31" fmla="*/ 7 h 30"/>
                  <a:gd name="T32" fmla="*/ 30 w 30"/>
                  <a:gd name="T33" fmla="*/ 7 h 30"/>
                  <a:gd name="T34" fmla="*/ 30 w 30"/>
                  <a:gd name="T35" fmla="*/ 7 h 30"/>
                  <a:gd name="T36" fmla="*/ 30 w 30"/>
                  <a:gd name="T37" fmla="*/ 7 h 30"/>
                  <a:gd name="T38" fmla="*/ 30 w 30"/>
                  <a:gd name="T39" fmla="*/ 7 h 30"/>
                  <a:gd name="T40" fmla="*/ 30 w 30"/>
                  <a:gd name="T41" fmla="*/ 7 h 30"/>
                  <a:gd name="T42" fmla="*/ 30 w 30"/>
                  <a:gd name="T43" fmla="*/ 8 h 30"/>
                  <a:gd name="T44" fmla="*/ 30 w 30"/>
                  <a:gd name="T45" fmla="*/ 8 h 30"/>
                  <a:gd name="T46" fmla="*/ 30 w 30"/>
                  <a:gd name="T47" fmla="*/ 10 h 30"/>
                  <a:gd name="T48" fmla="*/ 30 w 30"/>
                  <a:gd name="T49" fmla="*/ 10 h 30"/>
                  <a:gd name="T50" fmla="*/ 30 w 30"/>
                  <a:gd name="T51" fmla="*/ 10 h 30"/>
                  <a:gd name="T52" fmla="*/ 7 w 30"/>
                  <a:gd name="T53" fmla="*/ 30 h 30"/>
                  <a:gd name="T54" fmla="*/ 7 w 30"/>
                  <a:gd name="T55" fmla="*/ 30 h 30"/>
                  <a:gd name="T56" fmla="*/ 7 w 30"/>
                  <a:gd name="T57" fmla="*/ 30 h 30"/>
                  <a:gd name="T58" fmla="*/ 7 w 30"/>
                  <a:gd name="T59" fmla="*/ 30 h 30"/>
                  <a:gd name="T60" fmla="*/ 7 w 30"/>
                  <a:gd name="T61" fmla="*/ 30 h 30"/>
                  <a:gd name="T62" fmla="*/ 7 w 30"/>
                  <a:gd name="T63" fmla="*/ 30 h 30"/>
                  <a:gd name="T64" fmla="*/ 7 w 30"/>
                  <a:gd name="T6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7" y="30"/>
                    </a:moveTo>
                    <a:cubicBezTo>
                      <a:pt x="7" y="30"/>
                      <a:pt x="6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2" y="29"/>
                      <a:pt x="0" y="2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4"/>
                      <a:pt x="5" y="5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30" y="2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7" y="17"/>
                      <a:pt x="23" y="29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Oval 131"/>
              <p:cNvSpPr>
                <a:spLocks noChangeAspect="1" noChangeArrowheads="1"/>
              </p:cNvSpPr>
              <p:nvPr/>
            </p:nvSpPr>
            <p:spPr bwMode="auto">
              <a:xfrm rot="14675514">
                <a:off x="6074768" y="1022533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92"/>
              <p:cNvSpPr>
                <a:spLocks noChangeAspect="1"/>
              </p:cNvSpPr>
              <p:nvPr/>
            </p:nvSpPr>
            <p:spPr bwMode="auto">
              <a:xfrm rot="14081041">
                <a:off x="5610458" y="968761"/>
                <a:ext cx="159135" cy="118792"/>
              </a:xfrm>
              <a:custGeom>
                <a:avLst/>
                <a:gdLst>
                  <a:gd name="T0" fmla="*/ 26 w 38"/>
                  <a:gd name="T1" fmla="*/ 21 h 28"/>
                  <a:gd name="T2" fmla="*/ 23 w 38"/>
                  <a:gd name="T3" fmla="*/ 23 h 28"/>
                  <a:gd name="T4" fmla="*/ 20 w 38"/>
                  <a:gd name="T5" fmla="*/ 25 h 28"/>
                  <a:gd name="T6" fmla="*/ 20 w 38"/>
                  <a:gd name="T7" fmla="*/ 25 h 28"/>
                  <a:gd name="T8" fmla="*/ 8 w 38"/>
                  <a:gd name="T9" fmla="*/ 28 h 28"/>
                  <a:gd name="T10" fmla="*/ 8 w 38"/>
                  <a:gd name="T11" fmla="*/ 28 h 28"/>
                  <a:gd name="T12" fmla="*/ 1 w 38"/>
                  <a:gd name="T13" fmla="*/ 25 h 28"/>
                  <a:gd name="T14" fmla="*/ 1 w 38"/>
                  <a:gd name="T15" fmla="*/ 25 h 28"/>
                  <a:gd name="T16" fmla="*/ 0 w 38"/>
                  <a:gd name="T17" fmla="*/ 22 h 28"/>
                  <a:gd name="T18" fmla="*/ 0 w 38"/>
                  <a:gd name="T19" fmla="*/ 22 h 28"/>
                  <a:gd name="T20" fmla="*/ 3 w 38"/>
                  <a:gd name="T21" fmla="*/ 11 h 28"/>
                  <a:gd name="T22" fmla="*/ 3 w 38"/>
                  <a:gd name="T23" fmla="*/ 11 h 28"/>
                  <a:gd name="T24" fmla="*/ 30 w 38"/>
                  <a:gd name="T25" fmla="*/ 0 h 28"/>
                  <a:gd name="T26" fmla="*/ 30 w 38"/>
                  <a:gd name="T27" fmla="*/ 0 h 28"/>
                  <a:gd name="T28" fmla="*/ 35 w 38"/>
                  <a:gd name="T29" fmla="*/ 1 h 28"/>
                  <a:gd name="T30" fmla="*/ 35 w 38"/>
                  <a:gd name="T31" fmla="*/ 1 h 28"/>
                  <a:gd name="T32" fmla="*/ 35 w 38"/>
                  <a:gd name="T33" fmla="*/ 1 h 28"/>
                  <a:gd name="T34" fmla="*/ 34 w 38"/>
                  <a:gd name="T35" fmla="*/ 10 h 28"/>
                  <a:gd name="T36" fmla="*/ 26 w 38"/>
                  <a:gd name="T37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" h="28">
                    <a:moveTo>
                      <a:pt x="26" y="21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13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4" y="28"/>
                      <a:pt x="1" y="27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4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1" y="2"/>
                      <a:pt x="23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8" y="2"/>
                      <a:pt x="34" y="10"/>
                    </a:cubicBezTo>
                    <a:cubicBezTo>
                      <a:pt x="29" y="18"/>
                      <a:pt x="26" y="21"/>
                      <a:pt x="26" y="21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Oval 122"/>
              <p:cNvSpPr>
                <a:spLocks noChangeAspect="1" noChangeArrowheads="1"/>
              </p:cNvSpPr>
              <p:nvPr/>
            </p:nvSpPr>
            <p:spPr bwMode="auto">
              <a:xfrm rot="14081041">
                <a:off x="5694777" y="1026327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104"/>
              <p:cNvSpPr>
                <a:spLocks noChangeAspect="1"/>
              </p:cNvSpPr>
              <p:nvPr/>
            </p:nvSpPr>
            <p:spPr bwMode="auto">
              <a:xfrm rot="11402126">
                <a:off x="6092837" y="1063827"/>
                <a:ext cx="163596" cy="98003"/>
              </a:xfrm>
              <a:custGeom>
                <a:avLst/>
                <a:gdLst>
                  <a:gd name="T0" fmla="*/ 5 w 39"/>
                  <a:gd name="T1" fmla="*/ 20 h 24"/>
                  <a:gd name="T2" fmla="*/ 5 w 39"/>
                  <a:gd name="T3" fmla="*/ 19 h 24"/>
                  <a:gd name="T4" fmla="*/ 5 w 39"/>
                  <a:gd name="T5" fmla="*/ 19 h 24"/>
                  <a:gd name="T6" fmla="*/ 5 w 39"/>
                  <a:gd name="T7" fmla="*/ 18 h 24"/>
                  <a:gd name="T8" fmla="*/ 5 w 39"/>
                  <a:gd name="T9" fmla="*/ 18 h 24"/>
                  <a:gd name="T10" fmla="*/ 2 w 39"/>
                  <a:gd name="T11" fmla="*/ 16 h 24"/>
                  <a:gd name="T12" fmla="*/ 2 w 39"/>
                  <a:gd name="T13" fmla="*/ 16 h 24"/>
                  <a:gd name="T14" fmla="*/ 0 w 39"/>
                  <a:gd name="T15" fmla="*/ 8 h 24"/>
                  <a:gd name="T16" fmla="*/ 0 w 39"/>
                  <a:gd name="T17" fmla="*/ 8 h 24"/>
                  <a:gd name="T18" fmla="*/ 0 w 39"/>
                  <a:gd name="T19" fmla="*/ 7 h 24"/>
                  <a:gd name="T20" fmla="*/ 0 w 39"/>
                  <a:gd name="T21" fmla="*/ 7 h 24"/>
                  <a:gd name="T22" fmla="*/ 0 w 39"/>
                  <a:gd name="T23" fmla="*/ 6 h 24"/>
                  <a:gd name="T24" fmla="*/ 0 w 39"/>
                  <a:gd name="T25" fmla="*/ 6 h 24"/>
                  <a:gd name="T26" fmla="*/ 0 w 39"/>
                  <a:gd name="T27" fmla="*/ 5 h 24"/>
                  <a:gd name="T28" fmla="*/ 0 w 39"/>
                  <a:gd name="T29" fmla="*/ 5 h 24"/>
                  <a:gd name="T30" fmla="*/ 0 w 39"/>
                  <a:gd name="T31" fmla="*/ 5 h 24"/>
                  <a:gd name="T32" fmla="*/ 0 w 39"/>
                  <a:gd name="T33" fmla="*/ 5 h 24"/>
                  <a:gd name="T34" fmla="*/ 14 w 39"/>
                  <a:gd name="T35" fmla="*/ 0 h 24"/>
                  <a:gd name="T36" fmla="*/ 14 w 39"/>
                  <a:gd name="T37" fmla="*/ 0 h 24"/>
                  <a:gd name="T38" fmla="*/ 15 w 39"/>
                  <a:gd name="T39" fmla="*/ 0 h 24"/>
                  <a:gd name="T40" fmla="*/ 15 w 39"/>
                  <a:gd name="T41" fmla="*/ 0 h 24"/>
                  <a:gd name="T42" fmla="*/ 18 w 39"/>
                  <a:gd name="T43" fmla="*/ 0 h 24"/>
                  <a:gd name="T44" fmla="*/ 18 w 39"/>
                  <a:gd name="T45" fmla="*/ 0 h 24"/>
                  <a:gd name="T46" fmla="*/ 36 w 39"/>
                  <a:gd name="T47" fmla="*/ 7 h 24"/>
                  <a:gd name="T48" fmla="*/ 36 w 39"/>
                  <a:gd name="T49" fmla="*/ 7 h 24"/>
                  <a:gd name="T50" fmla="*/ 39 w 39"/>
                  <a:gd name="T51" fmla="*/ 13 h 24"/>
                  <a:gd name="T52" fmla="*/ 39 w 39"/>
                  <a:gd name="T53" fmla="*/ 13 h 24"/>
                  <a:gd name="T54" fmla="*/ 37 w 39"/>
                  <a:gd name="T55" fmla="*/ 17 h 24"/>
                  <a:gd name="T56" fmla="*/ 37 w 39"/>
                  <a:gd name="T57" fmla="*/ 17 h 24"/>
                  <a:gd name="T58" fmla="*/ 21 w 39"/>
                  <a:gd name="T59" fmla="*/ 24 h 24"/>
                  <a:gd name="T60" fmla="*/ 21 w 39"/>
                  <a:gd name="T61" fmla="*/ 24 h 24"/>
                  <a:gd name="T62" fmla="*/ 21 w 39"/>
                  <a:gd name="T63" fmla="*/ 24 h 24"/>
                  <a:gd name="T64" fmla="*/ 21 w 39"/>
                  <a:gd name="T65" fmla="*/ 24 h 24"/>
                  <a:gd name="T66" fmla="*/ 5 w 39"/>
                  <a:gd name="T6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9" h="24">
                    <a:moveTo>
                      <a:pt x="5" y="20"/>
                    </a:move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4" y="17"/>
                      <a:pt x="3" y="17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3"/>
                      <a:pt x="0" y="11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6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2"/>
                      <a:pt x="32" y="4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8" y="9"/>
                      <a:pt x="39" y="11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5"/>
                      <a:pt x="38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8"/>
                      <a:pt x="32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16" y="24"/>
                      <a:pt x="11" y="23"/>
                      <a:pt x="5" y="20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Oval 126"/>
              <p:cNvSpPr>
                <a:spLocks noChangeAspect="1" noChangeArrowheads="1"/>
              </p:cNvSpPr>
              <p:nvPr/>
            </p:nvSpPr>
            <p:spPr bwMode="auto">
              <a:xfrm rot="11402126">
                <a:off x="6173170" y="1106976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106"/>
              <p:cNvSpPr>
                <a:spLocks noChangeAspect="1"/>
              </p:cNvSpPr>
              <p:nvPr/>
            </p:nvSpPr>
            <p:spPr bwMode="auto">
              <a:xfrm rot="11402126">
                <a:off x="5807335" y="1061254"/>
                <a:ext cx="141288" cy="118792"/>
              </a:xfrm>
              <a:custGeom>
                <a:avLst/>
                <a:gdLst>
                  <a:gd name="T0" fmla="*/ 15 w 34"/>
                  <a:gd name="T1" fmla="*/ 25 h 29"/>
                  <a:gd name="T2" fmla="*/ 9 w 34"/>
                  <a:gd name="T3" fmla="*/ 24 h 29"/>
                  <a:gd name="T4" fmla="*/ 9 w 34"/>
                  <a:gd name="T5" fmla="*/ 23 h 29"/>
                  <a:gd name="T6" fmla="*/ 2 w 34"/>
                  <a:gd name="T7" fmla="*/ 19 h 29"/>
                  <a:gd name="T8" fmla="*/ 2 w 34"/>
                  <a:gd name="T9" fmla="*/ 19 h 29"/>
                  <a:gd name="T10" fmla="*/ 0 w 34"/>
                  <a:gd name="T11" fmla="*/ 11 h 29"/>
                  <a:gd name="T12" fmla="*/ 3 w 34"/>
                  <a:gd name="T13" fmla="*/ 7 h 29"/>
                  <a:gd name="T14" fmla="*/ 3 w 34"/>
                  <a:gd name="T15" fmla="*/ 6 h 29"/>
                  <a:gd name="T16" fmla="*/ 11 w 34"/>
                  <a:gd name="T17" fmla="*/ 1 h 29"/>
                  <a:gd name="T18" fmla="*/ 12 w 34"/>
                  <a:gd name="T19" fmla="*/ 0 h 29"/>
                  <a:gd name="T20" fmla="*/ 13 w 34"/>
                  <a:gd name="T21" fmla="*/ 1 h 29"/>
                  <a:gd name="T22" fmla="*/ 15 w 34"/>
                  <a:gd name="T23" fmla="*/ 4 h 29"/>
                  <a:gd name="T24" fmla="*/ 19 w 34"/>
                  <a:gd name="T25" fmla="*/ 9 h 29"/>
                  <a:gd name="T26" fmla="*/ 20 w 34"/>
                  <a:gd name="T27" fmla="*/ 9 h 29"/>
                  <a:gd name="T28" fmla="*/ 23 w 34"/>
                  <a:gd name="T29" fmla="*/ 9 h 29"/>
                  <a:gd name="T30" fmla="*/ 33 w 34"/>
                  <a:gd name="T31" fmla="*/ 14 h 29"/>
                  <a:gd name="T32" fmla="*/ 34 w 34"/>
                  <a:gd name="T33" fmla="*/ 21 h 29"/>
                  <a:gd name="T34" fmla="*/ 34 w 34"/>
                  <a:gd name="T35" fmla="*/ 22 h 29"/>
                  <a:gd name="T36" fmla="*/ 29 w 34"/>
                  <a:gd name="T37" fmla="*/ 28 h 29"/>
                  <a:gd name="T38" fmla="*/ 28 w 34"/>
                  <a:gd name="T39" fmla="*/ 28 h 29"/>
                  <a:gd name="T40" fmla="*/ 28 w 34"/>
                  <a:gd name="T41" fmla="*/ 28 h 29"/>
                  <a:gd name="T42" fmla="*/ 28 w 34"/>
                  <a:gd name="T43" fmla="*/ 28 h 29"/>
                  <a:gd name="T44" fmla="*/ 28 w 34"/>
                  <a:gd name="T45" fmla="*/ 28 h 29"/>
                  <a:gd name="T46" fmla="*/ 28 w 34"/>
                  <a:gd name="T47" fmla="*/ 29 h 29"/>
                  <a:gd name="T48" fmla="*/ 28 w 34"/>
                  <a:gd name="T49" fmla="*/ 29 h 29"/>
                  <a:gd name="T50" fmla="*/ 27 w 34"/>
                  <a:gd name="T51" fmla="*/ 29 h 29"/>
                  <a:gd name="T52" fmla="*/ 27 w 34"/>
                  <a:gd name="T53" fmla="*/ 29 h 29"/>
                  <a:gd name="T54" fmla="*/ 27 w 34"/>
                  <a:gd name="T55" fmla="*/ 29 h 29"/>
                  <a:gd name="T56" fmla="*/ 27 w 34"/>
                  <a:gd name="T57" fmla="*/ 29 h 29"/>
                  <a:gd name="T58" fmla="*/ 27 w 34"/>
                  <a:gd name="T59" fmla="*/ 29 h 29"/>
                  <a:gd name="T60" fmla="*/ 27 w 34"/>
                  <a:gd name="T61" fmla="*/ 29 h 29"/>
                  <a:gd name="T62" fmla="*/ 27 w 34"/>
                  <a:gd name="T63" fmla="*/ 29 h 29"/>
                  <a:gd name="T64" fmla="*/ 27 w 34"/>
                  <a:gd name="T65" fmla="*/ 29 h 29"/>
                  <a:gd name="T66" fmla="*/ 22 w 34"/>
                  <a:gd name="T67" fmla="*/ 29 h 29"/>
                  <a:gd name="T68" fmla="*/ 22 w 34"/>
                  <a:gd name="T69" fmla="*/ 29 h 29"/>
                  <a:gd name="T70" fmla="*/ 16 w 34"/>
                  <a:gd name="T7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" h="29">
                    <a:moveTo>
                      <a:pt x="16" y="26"/>
                    </a:moveTo>
                    <a:cubicBezTo>
                      <a:pt x="15" y="26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4"/>
                      <a:pt x="11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6" y="22"/>
                      <a:pt x="3" y="22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0" y="14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1" y="8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6" y="4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3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7" y="6"/>
                      <a:pt x="18" y="8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7" y="9"/>
                      <a:pt x="31" y="10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6"/>
                      <a:pt x="34" y="19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4"/>
                      <a:pt x="32" y="27"/>
                      <a:pt x="29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5" y="29"/>
                      <a:pt x="23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9" y="29"/>
                      <a:pt x="17" y="28"/>
                      <a:pt x="16" y="26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Oval 135"/>
              <p:cNvSpPr>
                <a:spLocks noChangeAspect="1" noChangeArrowheads="1"/>
              </p:cNvSpPr>
              <p:nvPr/>
            </p:nvSpPr>
            <p:spPr bwMode="auto">
              <a:xfrm rot="11402126">
                <a:off x="5878981" y="1112779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02"/>
              <p:cNvSpPr>
                <a:spLocks noChangeAspect="1"/>
              </p:cNvSpPr>
              <p:nvPr/>
            </p:nvSpPr>
            <p:spPr bwMode="auto">
              <a:xfrm rot="11402126">
                <a:off x="5874868" y="1026241"/>
                <a:ext cx="120466" cy="90579"/>
              </a:xfrm>
              <a:custGeom>
                <a:avLst/>
                <a:gdLst>
                  <a:gd name="T0" fmla="*/ 28 w 29"/>
                  <a:gd name="T1" fmla="*/ 6 h 22"/>
                  <a:gd name="T2" fmla="*/ 28 w 29"/>
                  <a:gd name="T3" fmla="*/ 6 h 22"/>
                  <a:gd name="T4" fmla="*/ 28 w 29"/>
                  <a:gd name="T5" fmla="*/ 6 h 22"/>
                  <a:gd name="T6" fmla="*/ 28 w 29"/>
                  <a:gd name="T7" fmla="*/ 6 h 22"/>
                  <a:gd name="T8" fmla="*/ 28 w 29"/>
                  <a:gd name="T9" fmla="*/ 6 h 22"/>
                  <a:gd name="T10" fmla="*/ 15 w 29"/>
                  <a:gd name="T11" fmla="*/ 0 h 22"/>
                  <a:gd name="T12" fmla="*/ 5 w 29"/>
                  <a:gd name="T13" fmla="*/ 2 h 22"/>
                  <a:gd name="T14" fmla="*/ 0 w 29"/>
                  <a:gd name="T15" fmla="*/ 12 h 22"/>
                  <a:gd name="T16" fmla="*/ 2 w 29"/>
                  <a:gd name="T17" fmla="*/ 18 h 22"/>
                  <a:gd name="T18" fmla="*/ 12 w 29"/>
                  <a:gd name="T19" fmla="*/ 22 h 22"/>
                  <a:gd name="T20" fmla="*/ 24 w 29"/>
                  <a:gd name="T21" fmla="*/ 18 h 22"/>
                  <a:gd name="T22" fmla="*/ 29 w 29"/>
                  <a:gd name="T23" fmla="*/ 11 h 22"/>
                  <a:gd name="T24" fmla="*/ 28 w 29"/>
                  <a:gd name="T25" fmla="*/ 6 h 22"/>
                  <a:gd name="T26" fmla="*/ 28 w 29"/>
                  <a:gd name="T27" fmla="*/ 6 h 22"/>
                  <a:gd name="T28" fmla="*/ 28 w 29"/>
                  <a:gd name="T29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22">
                    <a:moveTo>
                      <a:pt x="28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4" y="1"/>
                      <a:pt x="18" y="0"/>
                      <a:pt x="15" y="0"/>
                    </a:cubicBezTo>
                    <a:cubicBezTo>
                      <a:pt x="10" y="0"/>
                      <a:pt x="8" y="1"/>
                      <a:pt x="5" y="2"/>
                    </a:cubicBezTo>
                    <a:cubicBezTo>
                      <a:pt x="3" y="3"/>
                      <a:pt x="0" y="7"/>
                      <a:pt x="0" y="12"/>
                    </a:cubicBezTo>
                    <a:cubicBezTo>
                      <a:pt x="0" y="13"/>
                      <a:pt x="0" y="15"/>
                      <a:pt x="2" y="18"/>
                    </a:cubicBezTo>
                    <a:cubicBezTo>
                      <a:pt x="4" y="21"/>
                      <a:pt x="8" y="22"/>
                      <a:pt x="12" y="22"/>
                    </a:cubicBezTo>
                    <a:cubicBezTo>
                      <a:pt x="17" y="22"/>
                      <a:pt x="21" y="21"/>
                      <a:pt x="24" y="18"/>
                    </a:cubicBezTo>
                    <a:cubicBezTo>
                      <a:pt x="29" y="15"/>
                      <a:pt x="29" y="12"/>
                      <a:pt x="29" y="11"/>
                    </a:cubicBezTo>
                    <a:cubicBezTo>
                      <a:pt x="29" y="8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80008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Oval 129"/>
              <p:cNvSpPr>
                <a:spLocks noChangeAspect="1" noChangeArrowheads="1"/>
              </p:cNvSpPr>
              <p:nvPr/>
            </p:nvSpPr>
            <p:spPr bwMode="auto">
              <a:xfrm rot="11402126">
                <a:off x="5929144" y="1071583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01"/>
              <p:cNvSpPr>
                <a:spLocks noChangeAspect="1"/>
              </p:cNvSpPr>
              <p:nvPr/>
            </p:nvSpPr>
            <p:spPr bwMode="auto">
              <a:xfrm rot="11402126">
                <a:off x="5891714" y="971474"/>
                <a:ext cx="154673" cy="92063"/>
              </a:xfrm>
              <a:custGeom>
                <a:avLst/>
                <a:gdLst>
                  <a:gd name="T0" fmla="*/ 21 w 37"/>
                  <a:gd name="T1" fmla="*/ 22 h 22"/>
                  <a:gd name="T2" fmla="*/ 8 w 37"/>
                  <a:gd name="T3" fmla="*/ 18 h 22"/>
                  <a:gd name="T4" fmla="*/ 8 w 37"/>
                  <a:gd name="T5" fmla="*/ 18 h 22"/>
                  <a:gd name="T6" fmla="*/ 7 w 37"/>
                  <a:gd name="T7" fmla="*/ 17 h 22"/>
                  <a:gd name="T8" fmla="*/ 7 w 37"/>
                  <a:gd name="T9" fmla="*/ 17 h 22"/>
                  <a:gd name="T10" fmla="*/ 5 w 37"/>
                  <a:gd name="T11" fmla="*/ 17 h 22"/>
                  <a:gd name="T12" fmla="*/ 5 w 37"/>
                  <a:gd name="T13" fmla="*/ 17 h 22"/>
                  <a:gd name="T14" fmla="*/ 1 w 37"/>
                  <a:gd name="T15" fmla="*/ 12 h 22"/>
                  <a:gd name="T16" fmla="*/ 1 w 37"/>
                  <a:gd name="T17" fmla="*/ 12 h 22"/>
                  <a:gd name="T18" fmla="*/ 0 w 37"/>
                  <a:gd name="T19" fmla="*/ 12 h 22"/>
                  <a:gd name="T20" fmla="*/ 0 w 37"/>
                  <a:gd name="T21" fmla="*/ 12 h 22"/>
                  <a:gd name="T22" fmla="*/ 0 w 37"/>
                  <a:gd name="T23" fmla="*/ 12 h 22"/>
                  <a:gd name="T24" fmla="*/ 0 w 37"/>
                  <a:gd name="T25" fmla="*/ 12 h 22"/>
                  <a:gd name="T26" fmla="*/ 3 w 37"/>
                  <a:gd name="T27" fmla="*/ 5 h 22"/>
                  <a:gd name="T28" fmla="*/ 3 w 37"/>
                  <a:gd name="T29" fmla="*/ 5 h 22"/>
                  <a:gd name="T30" fmla="*/ 18 w 37"/>
                  <a:gd name="T31" fmla="*/ 0 h 22"/>
                  <a:gd name="T32" fmla="*/ 18 w 37"/>
                  <a:gd name="T33" fmla="*/ 0 h 22"/>
                  <a:gd name="T34" fmla="*/ 23 w 37"/>
                  <a:gd name="T35" fmla="*/ 1 h 22"/>
                  <a:gd name="T36" fmla="*/ 23 w 37"/>
                  <a:gd name="T37" fmla="*/ 1 h 22"/>
                  <a:gd name="T38" fmla="*/ 29 w 37"/>
                  <a:gd name="T39" fmla="*/ 1 h 22"/>
                  <a:gd name="T40" fmla="*/ 29 w 37"/>
                  <a:gd name="T41" fmla="*/ 1 h 22"/>
                  <a:gd name="T42" fmla="*/ 29 w 37"/>
                  <a:gd name="T43" fmla="*/ 1 h 22"/>
                  <a:gd name="T44" fmla="*/ 37 w 37"/>
                  <a:gd name="T45" fmla="*/ 8 h 22"/>
                  <a:gd name="T46" fmla="*/ 37 w 37"/>
                  <a:gd name="T47" fmla="*/ 8 h 22"/>
                  <a:gd name="T48" fmla="*/ 37 w 37"/>
                  <a:gd name="T49" fmla="*/ 10 h 22"/>
                  <a:gd name="T50" fmla="*/ 37 w 37"/>
                  <a:gd name="T51" fmla="*/ 10 h 22"/>
                  <a:gd name="T52" fmla="*/ 35 w 37"/>
                  <a:gd name="T53" fmla="*/ 11 h 22"/>
                  <a:gd name="T54" fmla="*/ 35 w 37"/>
                  <a:gd name="T55" fmla="*/ 11 h 22"/>
                  <a:gd name="T56" fmla="*/ 35 w 37"/>
                  <a:gd name="T57" fmla="*/ 11 h 22"/>
                  <a:gd name="T58" fmla="*/ 35 w 37"/>
                  <a:gd name="T59" fmla="*/ 11 h 22"/>
                  <a:gd name="T60" fmla="*/ 21 w 37"/>
                  <a:gd name="T61" fmla="*/ 22 h 22"/>
                  <a:gd name="T62" fmla="*/ 21 w 37"/>
                  <a:gd name="T63" fmla="*/ 22 h 22"/>
                  <a:gd name="T64" fmla="*/ 21 w 37"/>
                  <a:gd name="T6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" h="22">
                    <a:moveTo>
                      <a:pt x="21" y="22"/>
                    </a:moveTo>
                    <a:cubicBezTo>
                      <a:pt x="17" y="22"/>
                      <a:pt x="12" y="20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6"/>
                      <a:pt x="2" y="14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9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6" y="2"/>
                      <a:pt x="11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7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3"/>
                      <a:pt x="37" y="5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2" y="18"/>
                      <a:pt x="27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</a:path>
                </a:pathLst>
              </a:custGeom>
              <a:solidFill>
                <a:srgbClr val="FF9497"/>
              </a:solidFill>
              <a:ln w="6350" cap="flat">
                <a:solidFill>
                  <a:srgbClr val="993366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Oval 139"/>
              <p:cNvSpPr>
                <a:spLocks noChangeAspect="1" noChangeArrowheads="1"/>
              </p:cNvSpPr>
              <p:nvPr/>
            </p:nvSpPr>
            <p:spPr bwMode="auto">
              <a:xfrm rot="11402126">
                <a:off x="5953048" y="1011075"/>
                <a:ext cx="25283" cy="25243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3495878" y="1774590"/>
              <a:ext cx="1575531" cy="40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  <a:defRPr sz="1600">
                  <a:latin typeface="Helvetica Neue" charset="0"/>
                  <a:ea typeface="Helvetica Neue" charset="0"/>
                  <a:cs typeface="Helvetica Neue" charset="0"/>
                </a:defRPr>
              </a:lvl1pPr>
            </a:lstStyle>
            <a:p>
              <a:pPr>
                <a:lnSpc>
                  <a:spcPts val="1600"/>
                </a:lnSpc>
              </a:pPr>
              <a:r>
                <a:rPr lang="en-US" dirty="0"/>
                <a:t>Mouse embryo</a:t>
              </a: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2374900" y="3008117"/>
              <a:ext cx="172282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441"/>
            <p:cNvGrpSpPr>
              <a:grpSpLocks noChangeAspect="1"/>
            </p:cNvGrpSpPr>
            <p:nvPr/>
          </p:nvGrpSpPr>
          <p:grpSpPr>
            <a:xfrm>
              <a:off x="874681" y="2474095"/>
              <a:ext cx="1282159" cy="847769"/>
              <a:chOff x="5948197" y="1030430"/>
              <a:chExt cx="743192" cy="491402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310432" y="1168490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6357874" y="1030430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6411696" y="1310646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6191881" y="1259370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5948197" y="1219800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028166" y="1361923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6111912" y="1119925"/>
                <a:ext cx="279693" cy="15990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6391866" y="1070655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6472092" y="1210340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6262411" y="1300318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5976854" y="1259370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6199550" y="1401764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>
              <a:xfrm>
                <a:off x="6548184" y="1350487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>
              <a:xfrm>
                <a:off x="6211645" y="1164099"/>
                <a:ext cx="80226" cy="80226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347423" y="1924048"/>
              <a:ext cx="2373341" cy="679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600"/>
                </a:lnSpc>
                <a:defRPr sz="1600">
                  <a:latin typeface="Helvetica Neue" charset="0"/>
                  <a:ea typeface="Helvetica Neue" charset="0"/>
                  <a:cs typeface="Helvetica Neue" charset="0"/>
                </a:defRPr>
              </a:lvl1pPr>
            </a:lstStyle>
            <a:p>
              <a:r>
                <a:rPr lang="en-US" dirty="0"/>
                <a:t>Primary </a:t>
              </a:r>
              <a:r>
                <a:rPr lang="en-US" dirty="0" err="1"/>
                <a:t>iPSCs</a:t>
              </a:r>
              <a:endParaRPr lang="en-US" dirty="0"/>
            </a:p>
            <a:p>
              <a:r>
                <a:rPr lang="en-US" dirty="0"/>
                <a:t>(DOX-inducible OKMS)</a:t>
              </a: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>
              <a:off x="1851446" y="3404871"/>
              <a:ext cx="1907554" cy="14111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17129" y="1689325"/>
            <a:ext cx="8757579" cy="2036619"/>
            <a:chOff x="189618" y="2048719"/>
            <a:chExt cx="8757579" cy="2112349"/>
          </a:xfrm>
        </p:grpSpPr>
        <p:sp>
          <p:nvSpPr>
            <p:cNvPr id="5" name="Rectangle 4"/>
            <p:cNvSpPr/>
            <p:nvPr/>
          </p:nvSpPr>
          <p:spPr>
            <a:xfrm>
              <a:off x="189618" y="2048719"/>
              <a:ext cx="8716880" cy="2112349"/>
            </a:xfrm>
            <a:prstGeom prst="rect">
              <a:avLst/>
            </a:prstGeom>
            <a:solidFill>
              <a:srgbClr val="E4E3E4"/>
            </a:solidFill>
            <a:ln w="25400" cap="flat" cmpd="sng" algn="ctr">
              <a:solidFill>
                <a:srgbClr val="E4E3E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" name="Group 163"/>
            <p:cNvGrpSpPr>
              <a:grpSpLocks noChangeAspect="1"/>
            </p:cNvGrpSpPr>
            <p:nvPr/>
          </p:nvGrpSpPr>
          <p:grpSpPr>
            <a:xfrm>
              <a:off x="319632" y="2358279"/>
              <a:ext cx="1213564" cy="1162541"/>
              <a:chOff x="1196383" y="1935454"/>
              <a:chExt cx="1456506" cy="1395268"/>
            </a:xfrm>
          </p:grpSpPr>
          <p:sp>
            <p:nvSpPr>
              <p:cNvPr id="51" name="Freeform 50"/>
              <p:cNvSpPr/>
              <p:nvPr/>
            </p:nvSpPr>
            <p:spPr>
              <a:xfrm rot="21369876">
                <a:off x="1681311" y="2356552"/>
                <a:ext cx="527087" cy="668912"/>
              </a:xfrm>
              <a:custGeom>
                <a:avLst/>
                <a:gdLst>
                  <a:gd name="connsiteX0" fmla="*/ 6378 w 527087"/>
                  <a:gd name="connsiteY0" fmla="*/ 448737 h 668912"/>
                  <a:gd name="connsiteX1" fmla="*/ 23311 w 527087"/>
                  <a:gd name="connsiteY1" fmla="*/ 285048 h 668912"/>
                  <a:gd name="connsiteX2" fmla="*/ 187000 w 527087"/>
                  <a:gd name="connsiteY2" fmla="*/ 194737 h 668912"/>
                  <a:gd name="connsiteX3" fmla="*/ 209578 w 527087"/>
                  <a:gd name="connsiteY3" fmla="*/ 2826 h 668912"/>
                  <a:gd name="connsiteX4" fmla="*/ 486156 w 527087"/>
                  <a:gd name="connsiteY4" fmla="*/ 98781 h 668912"/>
                  <a:gd name="connsiteX5" fmla="*/ 520022 w 527087"/>
                  <a:gd name="connsiteY5" fmla="*/ 347137 h 668912"/>
                  <a:gd name="connsiteX6" fmla="*/ 429711 w 527087"/>
                  <a:gd name="connsiteY6" fmla="*/ 555981 h 668912"/>
                  <a:gd name="connsiteX7" fmla="*/ 282956 w 527087"/>
                  <a:gd name="connsiteY7" fmla="*/ 668870 h 668912"/>
                  <a:gd name="connsiteX8" fmla="*/ 74111 w 527087"/>
                  <a:gd name="connsiteY8" fmla="*/ 544692 h 668912"/>
                  <a:gd name="connsiteX9" fmla="*/ 6378 w 527087"/>
                  <a:gd name="connsiteY9" fmla="*/ 448737 h 66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7087" h="668912">
                    <a:moveTo>
                      <a:pt x="6378" y="448737"/>
                    </a:moveTo>
                    <a:cubicBezTo>
                      <a:pt x="-2089" y="405463"/>
                      <a:pt x="-6793" y="327381"/>
                      <a:pt x="23311" y="285048"/>
                    </a:cubicBezTo>
                    <a:cubicBezTo>
                      <a:pt x="53415" y="242715"/>
                      <a:pt x="155956" y="241774"/>
                      <a:pt x="187000" y="194737"/>
                    </a:cubicBezTo>
                    <a:cubicBezTo>
                      <a:pt x="218045" y="147700"/>
                      <a:pt x="159719" y="18819"/>
                      <a:pt x="209578" y="2826"/>
                    </a:cubicBezTo>
                    <a:cubicBezTo>
                      <a:pt x="259437" y="-13167"/>
                      <a:pt x="434415" y="41396"/>
                      <a:pt x="486156" y="98781"/>
                    </a:cubicBezTo>
                    <a:cubicBezTo>
                      <a:pt x="537897" y="156166"/>
                      <a:pt x="529430" y="270937"/>
                      <a:pt x="520022" y="347137"/>
                    </a:cubicBezTo>
                    <a:cubicBezTo>
                      <a:pt x="510615" y="423337"/>
                      <a:pt x="469222" y="502359"/>
                      <a:pt x="429711" y="555981"/>
                    </a:cubicBezTo>
                    <a:cubicBezTo>
                      <a:pt x="390200" y="609603"/>
                      <a:pt x="342223" y="670751"/>
                      <a:pt x="282956" y="668870"/>
                    </a:cubicBezTo>
                    <a:cubicBezTo>
                      <a:pt x="223689" y="666989"/>
                      <a:pt x="121148" y="584203"/>
                      <a:pt x="74111" y="544692"/>
                    </a:cubicBezTo>
                    <a:cubicBezTo>
                      <a:pt x="27074" y="505181"/>
                      <a:pt x="14845" y="492011"/>
                      <a:pt x="6378" y="448737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1364149" y="2122094"/>
                <a:ext cx="425316" cy="531529"/>
              </a:xfrm>
              <a:custGeom>
                <a:avLst/>
                <a:gdLst>
                  <a:gd name="connsiteX0" fmla="*/ 1807 w 425316"/>
                  <a:gd name="connsiteY0" fmla="*/ 276795 h 531529"/>
                  <a:gd name="connsiteX1" fmla="*/ 35673 w 425316"/>
                  <a:gd name="connsiteY1" fmla="*/ 118750 h 531529"/>
                  <a:gd name="connsiteX2" fmla="*/ 199362 w 425316"/>
                  <a:gd name="connsiteY2" fmla="*/ 62306 h 531529"/>
                  <a:gd name="connsiteX3" fmla="*/ 312251 w 425316"/>
                  <a:gd name="connsiteY3" fmla="*/ 217 h 531529"/>
                  <a:gd name="connsiteX4" fmla="*/ 385629 w 425316"/>
                  <a:gd name="connsiteY4" fmla="*/ 84884 h 531529"/>
                  <a:gd name="connsiteX5" fmla="*/ 391273 w 425316"/>
                  <a:gd name="connsiteY5" fmla="*/ 197773 h 531529"/>
                  <a:gd name="connsiteX6" fmla="*/ 425140 w 425316"/>
                  <a:gd name="connsiteY6" fmla="*/ 305017 h 531529"/>
                  <a:gd name="connsiteX7" fmla="*/ 385629 w 425316"/>
                  <a:gd name="connsiteY7" fmla="*/ 434839 h 531529"/>
                  <a:gd name="connsiteX8" fmla="*/ 137273 w 425316"/>
                  <a:gd name="connsiteY8" fmla="*/ 530795 h 531529"/>
                  <a:gd name="connsiteX9" fmla="*/ 69540 w 425316"/>
                  <a:gd name="connsiteY9" fmla="*/ 384039 h 531529"/>
                  <a:gd name="connsiteX10" fmla="*/ 1807 w 425316"/>
                  <a:gd name="connsiteY10" fmla="*/ 276795 h 53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5316" h="531529">
                    <a:moveTo>
                      <a:pt x="1807" y="276795"/>
                    </a:moveTo>
                    <a:cubicBezTo>
                      <a:pt x="-3837" y="232580"/>
                      <a:pt x="2747" y="154498"/>
                      <a:pt x="35673" y="118750"/>
                    </a:cubicBezTo>
                    <a:cubicBezTo>
                      <a:pt x="68599" y="83002"/>
                      <a:pt x="153266" y="82061"/>
                      <a:pt x="199362" y="62306"/>
                    </a:cubicBezTo>
                    <a:cubicBezTo>
                      <a:pt x="245458" y="42551"/>
                      <a:pt x="281207" y="-3546"/>
                      <a:pt x="312251" y="217"/>
                    </a:cubicBezTo>
                    <a:cubicBezTo>
                      <a:pt x="343295" y="3980"/>
                      <a:pt x="372459" y="51958"/>
                      <a:pt x="385629" y="84884"/>
                    </a:cubicBezTo>
                    <a:cubicBezTo>
                      <a:pt x="398799" y="117810"/>
                      <a:pt x="384688" y="161084"/>
                      <a:pt x="391273" y="197773"/>
                    </a:cubicBezTo>
                    <a:cubicBezTo>
                      <a:pt x="397858" y="234462"/>
                      <a:pt x="426081" y="265506"/>
                      <a:pt x="425140" y="305017"/>
                    </a:cubicBezTo>
                    <a:cubicBezTo>
                      <a:pt x="424199" y="344528"/>
                      <a:pt x="433607" y="397209"/>
                      <a:pt x="385629" y="434839"/>
                    </a:cubicBezTo>
                    <a:cubicBezTo>
                      <a:pt x="337651" y="472469"/>
                      <a:pt x="189955" y="539262"/>
                      <a:pt x="137273" y="530795"/>
                    </a:cubicBezTo>
                    <a:cubicBezTo>
                      <a:pt x="84592" y="522328"/>
                      <a:pt x="92118" y="425432"/>
                      <a:pt x="69540" y="384039"/>
                    </a:cubicBezTo>
                    <a:cubicBezTo>
                      <a:pt x="46962" y="342646"/>
                      <a:pt x="7451" y="321010"/>
                      <a:pt x="1807" y="276795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1505133" y="2304267"/>
                <a:ext cx="144000" cy="144000"/>
              </a:xfrm>
              <a:prstGeom prst="ellipse">
                <a:avLst/>
              </a:prstGeom>
              <a:solidFill>
                <a:srgbClr val="CCFFCC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>
              <a:xfrm>
                <a:off x="1882564" y="2653623"/>
                <a:ext cx="144000" cy="144000"/>
              </a:xfrm>
              <a:prstGeom prst="ellipse">
                <a:avLst/>
              </a:prstGeom>
              <a:solidFill>
                <a:srgbClr val="FFFF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1742897" y="1935454"/>
                <a:ext cx="705119" cy="439480"/>
              </a:xfrm>
              <a:custGeom>
                <a:avLst/>
                <a:gdLst>
                  <a:gd name="connsiteX0" fmla="*/ 475370 w 705119"/>
                  <a:gd name="connsiteY0" fmla="*/ 435214 h 439480"/>
                  <a:gd name="connsiteX1" fmla="*/ 108481 w 705119"/>
                  <a:gd name="connsiteY1" fmla="*/ 344902 h 439480"/>
                  <a:gd name="connsiteX2" fmla="*/ 85903 w 705119"/>
                  <a:gd name="connsiteY2" fmla="*/ 271525 h 439480"/>
                  <a:gd name="connsiteX3" fmla="*/ 6881 w 705119"/>
                  <a:gd name="connsiteY3" fmla="*/ 141702 h 439480"/>
                  <a:gd name="connsiteX4" fmla="*/ 283459 w 705119"/>
                  <a:gd name="connsiteY4" fmla="*/ 591 h 439480"/>
                  <a:gd name="connsiteX5" fmla="*/ 701147 w 705119"/>
                  <a:gd name="connsiteY5" fmla="*/ 198147 h 439480"/>
                  <a:gd name="connsiteX6" fmla="*/ 475370 w 705119"/>
                  <a:gd name="connsiteY6" fmla="*/ 435214 h 43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119" h="439480">
                    <a:moveTo>
                      <a:pt x="475370" y="435214"/>
                    </a:moveTo>
                    <a:cubicBezTo>
                      <a:pt x="376592" y="459673"/>
                      <a:pt x="173392" y="372183"/>
                      <a:pt x="108481" y="344902"/>
                    </a:cubicBezTo>
                    <a:cubicBezTo>
                      <a:pt x="43570" y="317620"/>
                      <a:pt x="102836" y="305392"/>
                      <a:pt x="85903" y="271525"/>
                    </a:cubicBezTo>
                    <a:cubicBezTo>
                      <a:pt x="68970" y="237658"/>
                      <a:pt x="-26045" y="186858"/>
                      <a:pt x="6881" y="141702"/>
                    </a:cubicBezTo>
                    <a:cubicBezTo>
                      <a:pt x="39807" y="96546"/>
                      <a:pt x="167748" y="-8817"/>
                      <a:pt x="283459" y="591"/>
                    </a:cubicBezTo>
                    <a:cubicBezTo>
                      <a:pt x="399170" y="9999"/>
                      <a:pt x="670103" y="122888"/>
                      <a:pt x="701147" y="198147"/>
                    </a:cubicBezTo>
                    <a:cubicBezTo>
                      <a:pt x="732191" y="273406"/>
                      <a:pt x="574148" y="410755"/>
                      <a:pt x="475370" y="435214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2219480" y="2212386"/>
                <a:ext cx="433409" cy="768628"/>
              </a:xfrm>
              <a:custGeom>
                <a:avLst/>
                <a:gdLst>
                  <a:gd name="connsiteX0" fmla="*/ 60876 w 433409"/>
                  <a:gd name="connsiteY0" fmla="*/ 559036 h 768628"/>
                  <a:gd name="connsiteX1" fmla="*/ 15720 w 433409"/>
                  <a:gd name="connsiteY1" fmla="*/ 265525 h 768628"/>
                  <a:gd name="connsiteX2" fmla="*/ 10076 w 433409"/>
                  <a:gd name="connsiteY2" fmla="*/ 220370 h 768628"/>
                  <a:gd name="connsiteX3" fmla="*/ 145542 w 433409"/>
                  <a:gd name="connsiteY3" fmla="*/ 203436 h 768628"/>
                  <a:gd name="connsiteX4" fmla="*/ 286653 w 433409"/>
                  <a:gd name="connsiteY4" fmla="*/ 236 h 768628"/>
                  <a:gd name="connsiteX5" fmla="*/ 433409 w 433409"/>
                  <a:gd name="connsiteY5" fmla="*/ 248592 h 768628"/>
                  <a:gd name="connsiteX6" fmla="*/ 286653 w 433409"/>
                  <a:gd name="connsiteY6" fmla="*/ 609836 h 768628"/>
                  <a:gd name="connsiteX7" fmla="*/ 10076 w 433409"/>
                  <a:gd name="connsiteY7" fmla="*/ 767881 h 768628"/>
                  <a:gd name="connsiteX8" fmla="*/ 60876 w 433409"/>
                  <a:gd name="connsiteY8" fmla="*/ 559036 h 76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409" h="768628">
                    <a:moveTo>
                      <a:pt x="60876" y="559036"/>
                    </a:moveTo>
                    <a:cubicBezTo>
                      <a:pt x="61817" y="475310"/>
                      <a:pt x="24187" y="321969"/>
                      <a:pt x="15720" y="265525"/>
                    </a:cubicBezTo>
                    <a:cubicBezTo>
                      <a:pt x="7253" y="209081"/>
                      <a:pt x="-11561" y="230718"/>
                      <a:pt x="10076" y="220370"/>
                    </a:cubicBezTo>
                    <a:cubicBezTo>
                      <a:pt x="31713" y="210022"/>
                      <a:pt x="99446" y="240125"/>
                      <a:pt x="145542" y="203436"/>
                    </a:cubicBezTo>
                    <a:cubicBezTo>
                      <a:pt x="191638" y="166747"/>
                      <a:pt x="238675" y="-7290"/>
                      <a:pt x="286653" y="236"/>
                    </a:cubicBezTo>
                    <a:cubicBezTo>
                      <a:pt x="334631" y="7762"/>
                      <a:pt x="433409" y="146992"/>
                      <a:pt x="433409" y="248592"/>
                    </a:cubicBezTo>
                    <a:cubicBezTo>
                      <a:pt x="433409" y="350192"/>
                      <a:pt x="357208" y="523288"/>
                      <a:pt x="286653" y="609836"/>
                    </a:cubicBezTo>
                    <a:cubicBezTo>
                      <a:pt x="216098" y="696384"/>
                      <a:pt x="49587" y="777288"/>
                      <a:pt x="10076" y="767881"/>
                    </a:cubicBezTo>
                    <a:cubicBezTo>
                      <a:pt x="-29435" y="758474"/>
                      <a:pt x="59935" y="642762"/>
                      <a:pt x="60876" y="559036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1898261" y="2050094"/>
                <a:ext cx="144000" cy="144000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2309215" y="2492639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1196383" y="2428072"/>
                <a:ext cx="449838" cy="576566"/>
              </a:xfrm>
              <a:custGeom>
                <a:avLst/>
                <a:gdLst>
                  <a:gd name="connsiteX0" fmla="*/ 400995 w 449838"/>
                  <a:gd name="connsiteY0" fmla="*/ 281261 h 576566"/>
                  <a:gd name="connsiteX1" fmla="*/ 220373 w 449838"/>
                  <a:gd name="connsiteY1" fmla="*/ 286906 h 576566"/>
                  <a:gd name="connsiteX2" fmla="*/ 152639 w 449838"/>
                  <a:gd name="connsiteY2" fmla="*/ 123217 h 576566"/>
                  <a:gd name="connsiteX3" fmla="*/ 45395 w 449838"/>
                  <a:gd name="connsiteY3" fmla="*/ 4684 h 576566"/>
                  <a:gd name="connsiteX4" fmla="*/ 239 w 449838"/>
                  <a:gd name="connsiteY4" fmla="*/ 286906 h 576566"/>
                  <a:gd name="connsiteX5" fmla="*/ 62328 w 449838"/>
                  <a:gd name="connsiteY5" fmla="*/ 461884 h 576566"/>
                  <a:gd name="connsiteX6" fmla="*/ 259884 w 449838"/>
                  <a:gd name="connsiteY6" fmla="*/ 574772 h 576566"/>
                  <a:gd name="connsiteX7" fmla="*/ 440506 w 449838"/>
                  <a:gd name="connsiteY7" fmla="*/ 512684 h 576566"/>
                  <a:gd name="connsiteX8" fmla="*/ 400995 w 449838"/>
                  <a:gd name="connsiteY8" fmla="*/ 281261 h 57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9838" h="576566">
                    <a:moveTo>
                      <a:pt x="400995" y="281261"/>
                    </a:moveTo>
                    <a:cubicBezTo>
                      <a:pt x="364306" y="243631"/>
                      <a:pt x="261766" y="313247"/>
                      <a:pt x="220373" y="286906"/>
                    </a:cubicBezTo>
                    <a:cubicBezTo>
                      <a:pt x="178980" y="260565"/>
                      <a:pt x="181802" y="170254"/>
                      <a:pt x="152639" y="123217"/>
                    </a:cubicBezTo>
                    <a:cubicBezTo>
                      <a:pt x="123476" y="76180"/>
                      <a:pt x="70795" y="-22598"/>
                      <a:pt x="45395" y="4684"/>
                    </a:cubicBezTo>
                    <a:cubicBezTo>
                      <a:pt x="19995" y="31966"/>
                      <a:pt x="-2583" y="210706"/>
                      <a:pt x="239" y="286906"/>
                    </a:cubicBezTo>
                    <a:cubicBezTo>
                      <a:pt x="3061" y="363106"/>
                      <a:pt x="19054" y="413906"/>
                      <a:pt x="62328" y="461884"/>
                    </a:cubicBezTo>
                    <a:cubicBezTo>
                      <a:pt x="105602" y="509862"/>
                      <a:pt x="196854" y="566305"/>
                      <a:pt x="259884" y="574772"/>
                    </a:cubicBezTo>
                    <a:cubicBezTo>
                      <a:pt x="322914" y="583239"/>
                      <a:pt x="416047" y="561603"/>
                      <a:pt x="440506" y="512684"/>
                    </a:cubicBezTo>
                    <a:cubicBezTo>
                      <a:pt x="464965" y="463766"/>
                      <a:pt x="437684" y="318891"/>
                      <a:pt x="400995" y="281261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1466014" y="2895207"/>
                <a:ext cx="929467" cy="435515"/>
              </a:xfrm>
              <a:custGeom>
                <a:avLst/>
                <a:gdLst>
                  <a:gd name="connsiteX0" fmla="*/ 216030 w 929467"/>
                  <a:gd name="connsiteY0" fmla="*/ 393 h 435515"/>
                  <a:gd name="connsiteX1" fmla="*/ 193453 w 929467"/>
                  <a:gd name="connsiteY1" fmla="*/ 124571 h 435515"/>
                  <a:gd name="connsiteX2" fmla="*/ 1542 w 929467"/>
                  <a:gd name="connsiteY2" fmla="*/ 175371 h 435515"/>
                  <a:gd name="connsiteX3" fmla="*/ 311986 w 929467"/>
                  <a:gd name="connsiteY3" fmla="*/ 355993 h 435515"/>
                  <a:gd name="connsiteX4" fmla="*/ 769186 w 929467"/>
                  <a:gd name="connsiteY4" fmla="*/ 423726 h 435515"/>
                  <a:gd name="connsiteX5" fmla="*/ 927230 w 929467"/>
                  <a:gd name="connsiteY5" fmla="*/ 124571 h 435515"/>
                  <a:gd name="connsiteX6" fmla="*/ 673230 w 929467"/>
                  <a:gd name="connsiteY6" fmla="*/ 186660 h 435515"/>
                  <a:gd name="connsiteX7" fmla="*/ 391008 w 929467"/>
                  <a:gd name="connsiteY7" fmla="*/ 169726 h 435515"/>
                  <a:gd name="connsiteX8" fmla="*/ 216030 w 929467"/>
                  <a:gd name="connsiteY8" fmla="*/ 393 h 43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9467" h="435515">
                    <a:moveTo>
                      <a:pt x="216030" y="393"/>
                    </a:moveTo>
                    <a:cubicBezTo>
                      <a:pt x="183104" y="-7133"/>
                      <a:pt x="229201" y="95408"/>
                      <a:pt x="193453" y="124571"/>
                    </a:cubicBezTo>
                    <a:cubicBezTo>
                      <a:pt x="157705" y="153734"/>
                      <a:pt x="-18214" y="136801"/>
                      <a:pt x="1542" y="175371"/>
                    </a:cubicBezTo>
                    <a:cubicBezTo>
                      <a:pt x="21298" y="213941"/>
                      <a:pt x="184045" y="314601"/>
                      <a:pt x="311986" y="355993"/>
                    </a:cubicBezTo>
                    <a:cubicBezTo>
                      <a:pt x="439927" y="397385"/>
                      <a:pt x="666645" y="462296"/>
                      <a:pt x="769186" y="423726"/>
                    </a:cubicBezTo>
                    <a:cubicBezTo>
                      <a:pt x="871727" y="385156"/>
                      <a:pt x="943223" y="164082"/>
                      <a:pt x="927230" y="124571"/>
                    </a:cubicBezTo>
                    <a:cubicBezTo>
                      <a:pt x="911237" y="85060"/>
                      <a:pt x="762600" y="179134"/>
                      <a:pt x="673230" y="186660"/>
                    </a:cubicBezTo>
                    <a:cubicBezTo>
                      <a:pt x="583860" y="194186"/>
                      <a:pt x="465327" y="197948"/>
                      <a:pt x="391008" y="169726"/>
                    </a:cubicBezTo>
                    <a:cubicBezTo>
                      <a:pt x="316689" y="141504"/>
                      <a:pt x="248956" y="7919"/>
                      <a:pt x="216030" y="393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1414305" y="2779666"/>
                <a:ext cx="144000" cy="1440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2090034" y="3126592"/>
                <a:ext cx="144000" cy="1440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22763" y="3456792"/>
              <a:ext cx="1144755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Skin-like</a:t>
              </a:r>
            </a:p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8" name="Straight Arrow Connector 7"/>
            <p:cNvCxnSpPr>
              <a:cxnSpLocks/>
            </p:cNvCxnSpPr>
            <p:nvPr/>
          </p:nvCxnSpPr>
          <p:spPr>
            <a:xfrm>
              <a:off x="1657545" y="2968848"/>
              <a:ext cx="215358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9" name="Oval 8"/>
            <p:cNvSpPr/>
            <p:nvPr/>
          </p:nvSpPr>
          <p:spPr>
            <a:xfrm>
              <a:off x="3985022" y="2968848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055974" y="276237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333439" y="318251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379396" y="298975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332768" y="2698121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54808" y="2745689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719785" y="3062939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106811" y="2822531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4226792" y="3031437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4484877" y="3050992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4375626" y="2757300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5011120" y="2805273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4537563" y="3242099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4868940" y="3129003"/>
              <a:ext cx="119982" cy="11998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23" name="Straight Arrow Connector 22"/>
            <p:cNvCxnSpPr>
              <a:cxnSpLocks/>
            </p:cNvCxnSpPr>
            <p:nvPr/>
          </p:nvCxnSpPr>
          <p:spPr>
            <a:xfrm>
              <a:off x="5331632" y="2968848"/>
              <a:ext cx="215358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24" name="Oval 23"/>
            <p:cNvSpPr/>
            <p:nvPr/>
          </p:nvSpPr>
          <p:spPr>
            <a:xfrm>
              <a:off x="8136549" y="275813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8207500" y="2551660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287994" y="297073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7959250" y="2894050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7594810" y="2834871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7714407" y="304742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839653" y="2685504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8258337" y="2611818"/>
              <a:ext cx="119982" cy="119982"/>
            </a:xfrm>
            <a:prstGeom prst="ellipse">
              <a:avLst/>
            </a:prstGeom>
            <a:solidFill>
              <a:srgbClr val="719AF9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8378318" y="2820723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8064731" y="2955289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637668" y="2894050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7970720" y="3107007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8492117" y="3030319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7988808" y="2751568"/>
              <a:ext cx="119982" cy="119982"/>
            </a:xfrm>
            <a:prstGeom prst="ellipse">
              <a:avLst/>
            </a:prstGeom>
            <a:solidFill>
              <a:srgbClr val="719AF9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77301" y="3367024"/>
              <a:ext cx="3059546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Unstable Stem-</a:t>
              </a:r>
            </a:p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like 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79009" y="3443732"/>
              <a:ext cx="1868188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Stable Stem-</a:t>
              </a: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like 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450271" y="675409"/>
            <a:ext cx="8229600" cy="800100"/>
          </a:xfrm>
        </p:spPr>
        <p:txBody>
          <a:bodyPr/>
          <a:lstStyle/>
          <a:p>
            <a:r>
              <a:rPr lang="en-US" dirty="0"/>
              <a:t>Reprogramming Trajectory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2123"/>
            <a:ext cx="8229600" cy="800100"/>
          </a:xfrm>
        </p:spPr>
        <p:txBody>
          <a:bodyPr/>
          <a:lstStyle/>
          <a:p>
            <a:r>
              <a:rPr lang="en-US" dirty="0" err="1"/>
              <a:t>Equipotency</a:t>
            </a:r>
            <a:r>
              <a:rPr lang="en-US" dirty="0"/>
              <a:t> Hypothesis</a:t>
            </a:r>
          </a:p>
        </p:txBody>
      </p:sp>
      <p:pic>
        <p:nvPicPr>
          <p:cNvPr id="7" name="Picture 6" descr="nihms154308f2.jpg"/>
          <p:cNvPicPr>
            <a:picLocks noChangeAspect="1"/>
          </p:cNvPicPr>
          <p:nvPr/>
        </p:nvPicPr>
        <p:blipFill>
          <a:blip r:embed="rId3"/>
          <a:srcRect t="16454" r="53376" b="40127"/>
          <a:stretch>
            <a:fillRect/>
          </a:stretch>
        </p:blipFill>
        <p:spPr>
          <a:xfrm>
            <a:off x="2746977" y="1355439"/>
            <a:ext cx="3270889" cy="33483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6382" y="4416377"/>
            <a:ext cx="6516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Hanna et al. Direct cell reprogramming is a stochastic process amenable to acceleration. </a:t>
            </a:r>
            <a:r>
              <a:rPr lang="en-US" sz="1400" i="1" dirty="0"/>
              <a:t>Nature. 2009;462(7273):595-601. doi:10.1038/nature08592.</a:t>
            </a:r>
            <a:endParaRPr lang="en-US" sz="1400" dirty="0"/>
          </a:p>
        </p:txBody>
      </p:sp>
      <p:pic>
        <p:nvPicPr>
          <p:cNvPr id="5" name="Picture 4" descr="University-of-Toront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608" y="5718120"/>
            <a:ext cx="3212392" cy="11398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nihms154308f2.jpg"/>
          <p:cNvPicPr>
            <a:picLocks noChangeAspect="1"/>
          </p:cNvPicPr>
          <p:nvPr/>
        </p:nvPicPr>
        <p:blipFill>
          <a:blip r:embed="rId3"/>
          <a:srcRect t="16454" r="53376" b="40127"/>
          <a:stretch>
            <a:fillRect/>
          </a:stretch>
        </p:blipFill>
        <p:spPr>
          <a:xfrm>
            <a:off x="2746977" y="1346032"/>
            <a:ext cx="3270889" cy="3348355"/>
          </a:xfrm>
          <a:prstGeom prst="rect">
            <a:avLst/>
          </a:prstGeom>
        </p:spPr>
      </p:pic>
      <p:sp>
        <p:nvSpPr>
          <p:cNvPr id="72" name="Oval 71"/>
          <p:cNvSpPr/>
          <p:nvPr/>
        </p:nvSpPr>
        <p:spPr>
          <a:xfrm>
            <a:off x="38910" y="3231325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92063" y="3573619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6699565" y="1943536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592967"/>
            <a:ext cx="8229600" cy="800100"/>
          </a:xfrm>
        </p:spPr>
        <p:txBody>
          <a:bodyPr/>
          <a:lstStyle/>
          <a:p>
            <a:r>
              <a:rPr lang="en-US" dirty="0" err="1"/>
              <a:t>Equipotency</a:t>
            </a:r>
            <a:r>
              <a:rPr lang="en-US" dirty="0"/>
              <a:t> </a:t>
            </a:r>
            <a:r>
              <a:rPr lang="en-US" dirty="0" err="1"/>
              <a:t>Hypothisis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46382" y="4416377"/>
            <a:ext cx="6516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Hanna et al. Direct cell reprogramming is a stochastic process amenable to acceleration. </a:t>
            </a:r>
            <a:r>
              <a:rPr lang="en-US" sz="1400" i="1" dirty="0"/>
              <a:t>Nature. 2009;462(7273):595-601. doi:10.1038/nature08592.</a:t>
            </a:r>
            <a:endParaRPr lang="en-US" sz="1400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1989882" y="3568431"/>
            <a:ext cx="1659947" cy="174809"/>
          </a:xfrm>
          <a:prstGeom prst="rightArrow">
            <a:avLst/>
          </a:prstGeom>
          <a:solidFill>
            <a:schemeClr val="tx2"/>
          </a:solidFill>
          <a:ln>
            <a:solidFill>
              <a:srgbClr val="5354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0053" y="3740988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1005" y="3586132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88470" y="3901238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34427" y="3756667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87799" y="3537943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09839" y="3573619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174816" y="3811556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561839" y="3631250"/>
            <a:ext cx="119982" cy="899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81820" y="3787929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39905" y="3802595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1466148" y="3618306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992591" y="3945925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323968" y="3861104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983573" y="3602725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7117858" y="1821804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788727" y="2001167"/>
            <a:ext cx="119982" cy="89987"/>
          </a:xfrm>
          <a:prstGeom prst="ellipse">
            <a:avLst/>
          </a:prstGeom>
          <a:solidFill>
            <a:srgbClr val="008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374167" y="1866491"/>
            <a:ext cx="119982" cy="89987"/>
          </a:xfrm>
          <a:prstGeom prst="ellipse">
            <a:avLst/>
          </a:prstGeom>
          <a:solidFill>
            <a:srgbClr val="008000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9" name="Right Arrow 28"/>
          <p:cNvSpPr/>
          <p:nvPr/>
        </p:nvSpPr>
        <p:spPr>
          <a:xfrm rot="1028686">
            <a:off x="5896430" y="1849755"/>
            <a:ext cx="789709" cy="157601"/>
          </a:xfrm>
          <a:prstGeom prst="rightArrow">
            <a:avLst/>
          </a:prstGeom>
          <a:solidFill>
            <a:schemeClr val="tx2"/>
          </a:solidFill>
          <a:ln>
            <a:solidFill>
              <a:srgbClr val="5354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01805" y="3448316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872757" y="3293460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150222" y="3608567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196179" y="3463995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149551" y="3245271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571591" y="3280947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536568" y="3518885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923591" y="3338578"/>
            <a:ext cx="119982" cy="899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1043572" y="3495257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1301657" y="3509924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1827900" y="3325634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354343" y="3653254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1685720" y="3568432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1345325" y="3310053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18532" y="3254732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383512" y="3492669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674844" y="3299419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01287" y="3627038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532664" y="3542216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>
            <a:off x="192269" y="3283838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358918" y="3289679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745264" y="3199997"/>
            <a:ext cx="418293" cy="179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563039" y="3334367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894416" y="3249545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73" name="Oval 72"/>
          <p:cNvSpPr/>
          <p:nvPr/>
        </p:nvSpPr>
        <p:spPr>
          <a:xfrm rot="21042219">
            <a:off x="355603" y="3146036"/>
            <a:ext cx="418293" cy="215363"/>
          </a:xfrm>
          <a:prstGeom prst="ellipse">
            <a:avLst/>
          </a:prstGeom>
          <a:solidFill>
            <a:srgbClr val="C0504D">
              <a:lumMod val="20000"/>
              <a:lumOff val="80000"/>
            </a:srgbClr>
          </a:solidFill>
          <a:ln w="635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>
            <a:off x="510353" y="3191036"/>
            <a:ext cx="119982" cy="89987"/>
          </a:xfrm>
          <a:prstGeom prst="ellipse">
            <a:avLst/>
          </a:prstGeom>
          <a:solidFill>
            <a:srgbClr val="9394BE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-46372" y="2562223"/>
            <a:ext cx="2299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Relatively Large </a:t>
            </a:r>
            <a:r>
              <a:rPr lang="en-US" sz="1400" dirty="0" err="1"/>
              <a:t>Clonal</a:t>
            </a:r>
            <a:r>
              <a:rPr lang="en-US" sz="1400" dirty="0"/>
              <a:t> Contribution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699562" y="2122898"/>
            <a:ext cx="2299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Relatively Small </a:t>
            </a:r>
            <a:r>
              <a:rPr lang="en-US" sz="1400" dirty="0" err="1"/>
              <a:t>Clonal</a:t>
            </a:r>
            <a:r>
              <a:rPr lang="en-US" sz="1400" dirty="0"/>
              <a:t> Contribution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3"/>
          <p:cNvGrpSpPr/>
          <p:nvPr/>
        </p:nvGrpSpPr>
        <p:grpSpPr>
          <a:xfrm>
            <a:off x="187731" y="528654"/>
            <a:ext cx="8757579" cy="2036619"/>
            <a:chOff x="189618" y="2048719"/>
            <a:chExt cx="8757579" cy="2112349"/>
          </a:xfrm>
        </p:grpSpPr>
        <p:sp>
          <p:nvSpPr>
            <p:cNvPr id="105" name="Rectangle 104"/>
            <p:cNvSpPr/>
            <p:nvPr/>
          </p:nvSpPr>
          <p:spPr>
            <a:xfrm>
              <a:off x="189618" y="2048719"/>
              <a:ext cx="8716880" cy="2112349"/>
            </a:xfrm>
            <a:prstGeom prst="rect">
              <a:avLst/>
            </a:prstGeom>
            <a:solidFill>
              <a:srgbClr val="E4E3E4"/>
            </a:solidFill>
            <a:ln w="25400" cap="flat" cmpd="sng" algn="ctr">
              <a:solidFill>
                <a:srgbClr val="E4E3E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6" name="Group 163"/>
            <p:cNvGrpSpPr>
              <a:grpSpLocks noChangeAspect="1"/>
            </p:cNvGrpSpPr>
            <p:nvPr/>
          </p:nvGrpSpPr>
          <p:grpSpPr>
            <a:xfrm>
              <a:off x="319632" y="2358277"/>
              <a:ext cx="1213564" cy="1162541"/>
              <a:chOff x="1196383" y="1935454"/>
              <a:chExt cx="1456506" cy="1395268"/>
            </a:xfrm>
          </p:grpSpPr>
          <p:sp>
            <p:nvSpPr>
              <p:cNvPr id="140" name="Freeform 139"/>
              <p:cNvSpPr/>
              <p:nvPr/>
            </p:nvSpPr>
            <p:spPr>
              <a:xfrm rot="21369876">
                <a:off x="1681311" y="2356552"/>
                <a:ext cx="527087" cy="668912"/>
              </a:xfrm>
              <a:custGeom>
                <a:avLst/>
                <a:gdLst>
                  <a:gd name="connsiteX0" fmla="*/ 6378 w 527087"/>
                  <a:gd name="connsiteY0" fmla="*/ 448737 h 668912"/>
                  <a:gd name="connsiteX1" fmla="*/ 23311 w 527087"/>
                  <a:gd name="connsiteY1" fmla="*/ 285048 h 668912"/>
                  <a:gd name="connsiteX2" fmla="*/ 187000 w 527087"/>
                  <a:gd name="connsiteY2" fmla="*/ 194737 h 668912"/>
                  <a:gd name="connsiteX3" fmla="*/ 209578 w 527087"/>
                  <a:gd name="connsiteY3" fmla="*/ 2826 h 668912"/>
                  <a:gd name="connsiteX4" fmla="*/ 486156 w 527087"/>
                  <a:gd name="connsiteY4" fmla="*/ 98781 h 668912"/>
                  <a:gd name="connsiteX5" fmla="*/ 520022 w 527087"/>
                  <a:gd name="connsiteY5" fmla="*/ 347137 h 668912"/>
                  <a:gd name="connsiteX6" fmla="*/ 429711 w 527087"/>
                  <a:gd name="connsiteY6" fmla="*/ 555981 h 668912"/>
                  <a:gd name="connsiteX7" fmla="*/ 282956 w 527087"/>
                  <a:gd name="connsiteY7" fmla="*/ 668870 h 668912"/>
                  <a:gd name="connsiteX8" fmla="*/ 74111 w 527087"/>
                  <a:gd name="connsiteY8" fmla="*/ 544692 h 668912"/>
                  <a:gd name="connsiteX9" fmla="*/ 6378 w 527087"/>
                  <a:gd name="connsiteY9" fmla="*/ 448737 h 66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7087" h="668912">
                    <a:moveTo>
                      <a:pt x="6378" y="448737"/>
                    </a:moveTo>
                    <a:cubicBezTo>
                      <a:pt x="-2089" y="405463"/>
                      <a:pt x="-6793" y="327381"/>
                      <a:pt x="23311" y="285048"/>
                    </a:cubicBezTo>
                    <a:cubicBezTo>
                      <a:pt x="53415" y="242715"/>
                      <a:pt x="155956" y="241774"/>
                      <a:pt x="187000" y="194737"/>
                    </a:cubicBezTo>
                    <a:cubicBezTo>
                      <a:pt x="218045" y="147700"/>
                      <a:pt x="159719" y="18819"/>
                      <a:pt x="209578" y="2826"/>
                    </a:cubicBezTo>
                    <a:cubicBezTo>
                      <a:pt x="259437" y="-13167"/>
                      <a:pt x="434415" y="41396"/>
                      <a:pt x="486156" y="98781"/>
                    </a:cubicBezTo>
                    <a:cubicBezTo>
                      <a:pt x="537897" y="156166"/>
                      <a:pt x="529430" y="270937"/>
                      <a:pt x="520022" y="347137"/>
                    </a:cubicBezTo>
                    <a:cubicBezTo>
                      <a:pt x="510615" y="423337"/>
                      <a:pt x="469222" y="502359"/>
                      <a:pt x="429711" y="555981"/>
                    </a:cubicBezTo>
                    <a:cubicBezTo>
                      <a:pt x="390200" y="609603"/>
                      <a:pt x="342223" y="670751"/>
                      <a:pt x="282956" y="668870"/>
                    </a:cubicBezTo>
                    <a:cubicBezTo>
                      <a:pt x="223689" y="666989"/>
                      <a:pt x="121148" y="584203"/>
                      <a:pt x="74111" y="544692"/>
                    </a:cubicBezTo>
                    <a:cubicBezTo>
                      <a:pt x="27074" y="505181"/>
                      <a:pt x="14845" y="492011"/>
                      <a:pt x="6378" y="448737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1364149" y="2122094"/>
                <a:ext cx="425316" cy="531529"/>
              </a:xfrm>
              <a:custGeom>
                <a:avLst/>
                <a:gdLst>
                  <a:gd name="connsiteX0" fmla="*/ 1807 w 425316"/>
                  <a:gd name="connsiteY0" fmla="*/ 276795 h 531529"/>
                  <a:gd name="connsiteX1" fmla="*/ 35673 w 425316"/>
                  <a:gd name="connsiteY1" fmla="*/ 118750 h 531529"/>
                  <a:gd name="connsiteX2" fmla="*/ 199362 w 425316"/>
                  <a:gd name="connsiteY2" fmla="*/ 62306 h 531529"/>
                  <a:gd name="connsiteX3" fmla="*/ 312251 w 425316"/>
                  <a:gd name="connsiteY3" fmla="*/ 217 h 531529"/>
                  <a:gd name="connsiteX4" fmla="*/ 385629 w 425316"/>
                  <a:gd name="connsiteY4" fmla="*/ 84884 h 531529"/>
                  <a:gd name="connsiteX5" fmla="*/ 391273 w 425316"/>
                  <a:gd name="connsiteY5" fmla="*/ 197773 h 531529"/>
                  <a:gd name="connsiteX6" fmla="*/ 425140 w 425316"/>
                  <a:gd name="connsiteY6" fmla="*/ 305017 h 531529"/>
                  <a:gd name="connsiteX7" fmla="*/ 385629 w 425316"/>
                  <a:gd name="connsiteY7" fmla="*/ 434839 h 531529"/>
                  <a:gd name="connsiteX8" fmla="*/ 137273 w 425316"/>
                  <a:gd name="connsiteY8" fmla="*/ 530795 h 531529"/>
                  <a:gd name="connsiteX9" fmla="*/ 69540 w 425316"/>
                  <a:gd name="connsiteY9" fmla="*/ 384039 h 531529"/>
                  <a:gd name="connsiteX10" fmla="*/ 1807 w 425316"/>
                  <a:gd name="connsiteY10" fmla="*/ 276795 h 53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5316" h="531529">
                    <a:moveTo>
                      <a:pt x="1807" y="276795"/>
                    </a:moveTo>
                    <a:cubicBezTo>
                      <a:pt x="-3837" y="232580"/>
                      <a:pt x="2747" y="154498"/>
                      <a:pt x="35673" y="118750"/>
                    </a:cubicBezTo>
                    <a:cubicBezTo>
                      <a:pt x="68599" y="83002"/>
                      <a:pt x="153266" y="82061"/>
                      <a:pt x="199362" y="62306"/>
                    </a:cubicBezTo>
                    <a:cubicBezTo>
                      <a:pt x="245458" y="42551"/>
                      <a:pt x="281207" y="-3546"/>
                      <a:pt x="312251" y="217"/>
                    </a:cubicBezTo>
                    <a:cubicBezTo>
                      <a:pt x="343295" y="3980"/>
                      <a:pt x="372459" y="51958"/>
                      <a:pt x="385629" y="84884"/>
                    </a:cubicBezTo>
                    <a:cubicBezTo>
                      <a:pt x="398799" y="117810"/>
                      <a:pt x="384688" y="161084"/>
                      <a:pt x="391273" y="197773"/>
                    </a:cubicBezTo>
                    <a:cubicBezTo>
                      <a:pt x="397858" y="234462"/>
                      <a:pt x="426081" y="265506"/>
                      <a:pt x="425140" y="305017"/>
                    </a:cubicBezTo>
                    <a:cubicBezTo>
                      <a:pt x="424199" y="344528"/>
                      <a:pt x="433607" y="397209"/>
                      <a:pt x="385629" y="434839"/>
                    </a:cubicBezTo>
                    <a:cubicBezTo>
                      <a:pt x="337651" y="472469"/>
                      <a:pt x="189955" y="539262"/>
                      <a:pt x="137273" y="530795"/>
                    </a:cubicBezTo>
                    <a:cubicBezTo>
                      <a:pt x="84592" y="522328"/>
                      <a:pt x="92118" y="425432"/>
                      <a:pt x="69540" y="384039"/>
                    </a:cubicBezTo>
                    <a:cubicBezTo>
                      <a:pt x="46962" y="342646"/>
                      <a:pt x="7451" y="321010"/>
                      <a:pt x="1807" y="276795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2" name="Oval 141"/>
              <p:cNvSpPr>
                <a:spLocks noChangeAspect="1"/>
              </p:cNvSpPr>
              <p:nvPr/>
            </p:nvSpPr>
            <p:spPr>
              <a:xfrm>
                <a:off x="1505133" y="2304267"/>
                <a:ext cx="144000" cy="144000"/>
              </a:xfrm>
              <a:prstGeom prst="ellipse">
                <a:avLst/>
              </a:prstGeom>
              <a:solidFill>
                <a:srgbClr val="CCFFCC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3" name="Oval 142"/>
              <p:cNvSpPr>
                <a:spLocks noChangeAspect="1"/>
              </p:cNvSpPr>
              <p:nvPr/>
            </p:nvSpPr>
            <p:spPr>
              <a:xfrm>
                <a:off x="1882564" y="2653623"/>
                <a:ext cx="144000" cy="144000"/>
              </a:xfrm>
              <a:prstGeom prst="ellipse">
                <a:avLst/>
              </a:prstGeom>
              <a:solidFill>
                <a:srgbClr val="FFFF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1742897" y="1935454"/>
                <a:ext cx="705119" cy="439480"/>
              </a:xfrm>
              <a:custGeom>
                <a:avLst/>
                <a:gdLst>
                  <a:gd name="connsiteX0" fmla="*/ 475370 w 705119"/>
                  <a:gd name="connsiteY0" fmla="*/ 435214 h 439480"/>
                  <a:gd name="connsiteX1" fmla="*/ 108481 w 705119"/>
                  <a:gd name="connsiteY1" fmla="*/ 344902 h 439480"/>
                  <a:gd name="connsiteX2" fmla="*/ 85903 w 705119"/>
                  <a:gd name="connsiteY2" fmla="*/ 271525 h 439480"/>
                  <a:gd name="connsiteX3" fmla="*/ 6881 w 705119"/>
                  <a:gd name="connsiteY3" fmla="*/ 141702 h 439480"/>
                  <a:gd name="connsiteX4" fmla="*/ 283459 w 705119"/>
                  <a:gd name="connsiteY4" fmla="*/ 591 h 439480"/>
                  <a:gd name="connsiteX5" fmla="*/ 701147 w 705119"/>
                  <a:gd name="connsiteY5" fmla="*/ 198147 h 439480"/>
                  <a:gd name="connsiteX6" fmla="*/ 475370 w 705119"/>
                  <a:gd name="connsiteY6" fmla="*/ 435214 h 43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05119" h="439480">
                    <a:moveTo>
                      <a:pt x="475370" y="435214"/>
                    </a:moveTo>
                    <a:cubicBezTo>
                      <a:pt x="376592" y="459673"/>
                      <a:pt x="173392" y="372183"/>
                      <a:pt x="108481" y="344902"/>
                    </a:cubicBezTo>
                    <a:cubicBezTo>
                      <a:pt x="43570" y="317620"/>
                      <a:pt x="102836" y="305392"/>
                      <a:pt x="85903" y="271525"/>
                    </a:cubicBezTo>
                    <a:cubicBezTo>
                      <a:pt x="68970" y="237658"/>
                      <a:pt x="-26045" y="186858"/>
                      <a:pt x="6881" y="141702"/>
                    </a:cubicBezTo>
                    <a:cubicBezTo>
                      <a:pt x="39807" y="96546"/>
                      <a:pt x="167748" y="-8817"/>
                      <a:pt x="283459" y="591"/>
                    </a:cubicBezTo>
                    <a:cubicBezTo>
                      <a:pt x="399170" y="9999"/>
                      <a:pt x="670103" y="122888"/>
                      <a:pt x="701147" y="198147"/>
                    </a:cubicBezTo>
                    <a:cubicBezTo>
                      <a:pt x="732191" y="273406"/>
                      <a:pt x="574148" y="410755"/>
                      <a:pt x="475370" y="435214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2219480" y="2212386"/>
                <a:ext cx="433409" cy="768628"/>
              </a:xfrm>
              <a:custGeom>
                <a:avLst/>
                <a:gdLst>
                  <a:gd name="connsiteX0" fmla="*/ 60876 w 433409"/>
                  <a:gd name="connsiteY0" fmla="*/ 559036 h 768628"/>
                  <a:gd name="connsiteX1" fmla="*/ 15720 w 433409"/>
                  <a:gd name="connsiteY1" fmla="*/ 265525 h 768628"/>
                  <a:gd name="connsiteX2" fmla="*/ 10076 w 433409"/>
                  <a:gd name="connsiteY2" fmla="*/ 220370 h 768628"/>
                  <a:gd name="connsiteX3" fmla="*/ 145542 w 433409"/>
                  <a:gd name="connsiteY3" fmla="*/ 203436 h 768628"/>
                  <a:gd name="connsiteX4" fmla="*/ 286653 w 433409"/>
                  <a:gd name="connsiteY4" fmla="*/ 236 h 768628"/>
                  <a:gd name="connsiteX5" fmla="*/ 433409 w 433409"/>
                  <a:gd name="connsiteY5" fmla="*/ 248592 h 768628"/>
                  <a:gd name="connsiteX6" fmla="*/ 286653 w 433409"/>
                  <a:gd name="connsiteY6" fmla="*/ 609836 h 768628"/>
                  <a:gd name="connsiteX7" fmla="*/ 10076 w 433409"/>
                  <a:gd name="connsiteY7" fmla="*/ 767881 h 768628"/>
                  <a:gd name="connsiteX8" fmla="*/ 60876 w 433409"/>
                  <a:gd name="connsiteY8" fmla="*/ 559036 h 76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3409" h="768628">
                    <a:moveTo>
                      <a:pt x="60876" y="559036"/>
                    </a:moveTo>
                    <a:cubicBezTo>
                      <a:pt x="61817" y="475310"/>
                      <a:pt x="24187" y="321969"/>
                      <a:pt x="15720" y="265525"/>
                    </a:cubicBezTo>
                    <a:cubicBezTo>
                      <a:pt x="7253" y="209081"/>
                      <a:pt x="-11561" y="230718"/>
                      <a:pt x="10076" y="220370"/>
                    </a:cubicBezTo>
                    <a:cubicBezTo>
                      <a:pt x="31713" y="210022"/>
                      <a:pt x="99446" y="240125"/>
                      <a:pt x="145542" y="203436"/>
                    </a:cubicBezTo>
                    <a:cubicBezTo>
                      <a:pt x="191638" y="166747"/>
                      <a:pt x="238675" y="-7290"/>
                      <a:pt x="286653" y="236"/>
                    </a:cubicBezTo>
                    <a:cubicBezTo>
                      <a:pt x="334631" y="7762"/>
                      <a:pt x="433409" y="146992"/>
                      <a:pt x="433409" y="248592"/>
                    </a:cubicBezTo>
                    <a:cubicBezTo>
                      <a:pt x="433409" y="350192"/>
                      <a:pt x="357208" y="523288"/>
                      <a:pt x="286653" y="609836"/>
                    </a:cubicBezTo>
                    <a:cubicBezTo>
                      <a:pt x="216098" y="696384"/>
                      <a:pt x="49587" y="777288"/>
                      <a:pt x="10076" y="767881"/>
                    </a:cubicBezTo>
                    <a:cubicBezTo>
                      <a:pt x="-29435" y="758474"/>
                      <a:pt x="59935" y="642762"/>
                      <a:pt x="60876" y="559036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6" name="Oval 145"/>
              <p:cNvSpPr>
                <a:spLocks noChangeAspect="1"/>
              </p:cNvSpPr>
              <p:nvPr/>
            </p:nvSpPr>
            <p:spPr>
              <a:xfrm>
                <a:off x="1898261" y="2050094"/>
                <a:ext cx="144000" cy="144000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7" name="Oval 146"/>
              <p:cNvSpPr>
                <a:spLocks noChangeAspect="1"/>
              </p:cNvSpPr>
              <p:nvPr/>
            </p:nvSpPr>
            <p:spPr>
              <a:xfrm>
                <a:off x="2309215" y="2492639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1196383" y="2428072"/>
                <a:ext cx="449838" cy="576566"/>
              </a:xfrm>
              <a:custGeom>
                <a:avLst/>
                <a:gdLst>
                  <a:gd name="connsiteX0" fmla="*/ 400995 w 449838"/>
                  <a:gd name="connsiteY0" fmla="*/ 281261 h 576566"/>
                  <a:gd name="connsiteX1" fmla="*/ 220373 w 449838"/>
                  <a:gd name="connsiteY1" fmla="*/ 286906 h 576566"/>
                  <a:gd name="connsiteX2" fmla="*/ 152639 w 449838"/>
                  <a:gd name="connsiteY2" fmla="*/ 123217 h 576566"/>
                  <a:gd name="connsiteX3" fmla="*/ 45395 w 449838"/>
                  <a:gd name="connsiteY3" fmla="*/ 4684 h 576566"/>
                  <a:gd name="connsiteX4" fmla="*/ 239 w 449838"/>
                  <a:gd name="connsiteY4" fmla="*/ 286906 h 576566"/>
                  <a:gd name="connsiteX5" fmla="*/ 62328 w 449838"/>
                  <a:gd name="connsiteY5" fmla="*/ 461884 h 576566"/>
                  <a:gd name="connsiteX6" fmla="*/ 259884 w 449838"/>
                  <a:gd name="connsiteY6" fmla="*/ 574772 h 576566"/>
                  <a:gd name="connsiteX7" fmla="*/ 440506 w 449838"/>
                  <a:gd name="connsiteY7" fmla="*/ 512684 h 576566"/>
                  <a:gd name="connsiteX8" fmla="*/ 400995 w 449838"/>
                  <a:gd name="connsiteY8" fmla="*/ 281261 h 57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9838" h="576566">
                    <a:moveTo>
                      <a:pt x="400995" y="281261"/>
                    </a:moveTo>
                    <a:cubicBezTo>
                      <a:pt x="364306" y="243631"/>
                      <a:pt x="261766" y="313247"/>
                      <a:pt x="220373" y="286906"/>
                    </a:cubicBezTo>
                    <a:cubicBezTo>
                      <a:pt x="178980" y="260565"/>
                      <a:pt x="181802" y="170254"/>
                      <a:pt x="152639" y="123217"/>
                    </a:cubicBezTo>
                    <a:cubicBezTo>
                      <a:pt x="123476" y="76180"/>
                      <a:pt x="70795" y="-22598"/>
                      <a:pt x="45395" y="4684"/>
                    </a:cubicBezTo>
                    <a:cubicBezTo>
                      <a:pt x="19995" y="31966"/>
                      <a:pt x="-2583" y="210706"/>
                      <a:pt x="239" y="286906"/>
                    </a:cubicBezTo>
                    <a:cubicBezTo>
                      <a:pt x="3061" y="363106"/>
                      <a:pt x="19054" y="413906"/>
                      <a:pt x="62328" y="461884"/>
                    </a:cubicBezTo>
                    <a:cubicBezTo>
                      <a:pt x="105602" y="509862"/>
                      <a:pt x="196854" y="566305"/>
                      <a:pt x="259884" y="574772"/>
                    </a:cubicBezTo>
                    <a:cubicBezTo>
                      <a:pt x="322914" y="583239"/>
                      <a:pt x="416047" y="561603"/>
                      <a:pt x="440506" y="512684"/>
                    </a:cubicBezTo>
                    <a:cubicBezTo>
                      <a:pt x="464965" y="463766"/>
                      <a:pt x="437684" y="318891"/>
                      <a:pt x="400995" y="281261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49" name="Freeform 148"/>
              <p:cNvSpPr/>
              <p:nvPr/>
            </p:nvSpPr>
            <p:spPr>
              <a:xfrm>
                <a:off x="1466014" y="2895207"/>
                <a:ext cx="929467" cy="435515"/>
              </a:xfrm>
              <a:custGeom>
                <a:avLst/>
                <a:gdLst>
                  <a:gd name="connsiteX0" fmla="*/ 216030 w 929467"/>
                  <a:gd name="connsiteY0" fmla="*/ 393 h 435515"/>
                  <a:gd name="connsiteX1" fmla="*/ 193453 w 929467"/>
                  <a:gd name="connsiteY1" fmla="*/ 124571 h 435515"/>
                  <a:gd name="connsiteX2" fmla="*/ 1542 w 929467"/>
                  <a:gd name="connsiteY2" fmla="*/ 175371 h 435515"/>
                  <a:gd name="connsiteX3" fmla="*/ 311986 w 929467"/>
                  <a:gd name="connsiteY3" fmla="*/ 355993 h 435515"/>
                  <a:gd name="connsiteX4" fmla="*/ 769186 w 929467"/>
                  <a:gd name="connsiteY4" fmla="*/ 423726 h 435515"/>
                  <a:gd name="connsiteX5" fmla="*/ 927230 w 929467"/>
                  <a:gd name="connsiteY5" fmla="*/ 124571 h 435515"/>
                  <a:gd name="connsiteX6" fmla="*/ 673230 w 929467"/>
                  <a:gd name="connsiteY6" fmla="*/ 186660 h 435515"/>
                  <a:gd name="connsiteX7" fmla="*/ 391008 w 929467"/>
                  <a:gd name="connsiteY7" fmla="*/ 169726 h 435515"/>
                  <a:gd name="connsiteX8" fmla="*/ 216030 w 929467"/>
                  <a:gd name="connsiteY8" fmla="*/ 393 h 43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9467" h="435515">
                    <a:moveTo>
                      <a:pt x="216030" y="393"/>
                    </a:moveTo>
                    <a:cubicBezTo>
                      <a:pt x="183104" y="-7133"/>
                      <a:pt x="229201" y="95408"/>
                      <a:pt x="193453" y="124571"/>
                    </a:cubicBezTo>
                    <a:cubicBezTo>
                      <a:pt x="157705" y="153734"/>
                      <a:pt x="-18214" y="136801"/>
                      <a:pt x="1542" y="175371"/>
                    </a:cubicBezTo>
                    <a:cubicBezTo>
                      <a:pt x="21298" y="213941"/>
                      <a:pt x="184045" y="314601"/>
                      <a:pt x="311986" y="355993"/>
                    </a:cubicBezTo>
                    <a:cubicBezTo>
                      <a:pt x="439927" y="397385"/>
                      <a:pt x="666645" y="462296"/>
                      <a:pt x="769186" y="423726"/>
                    </a:cubicBezTo>
                    <a:cubicBezTo>
                      <a:pt x="871727" y="385156"/>
                      <a:pt x="943223" y="164082"/>
                      <a:pt x="927230" y="124571"/>
                    </a:cubicBezTo>
                    <a:cubicBezTo>
                      <a:pt x="911237" y="85060"/>
                      <a:pt x="762600" y="179134"/>
                      <a:pt x="673230" y="186660"/>
                    </a:cubicBezTo>
                    <a:cubicBezTo>
                      <a:pt x="583860" y="194186"/>
                      <a:pt x="465327" y="197948"/>
                      <a:pt x="391008" y="169726"/>
                    </a:cubicBezTo>
                    <a:cubicBezTo>
                      <a:pt x="316689" y="141504"/>
                      <a:pt x="248956" y="7919"/>
                      <a:pt x="216030" y="393"/>
                    </a:cubicBezTo>
                    <a:close/>
                  </a:path>
                </a:pathLst>
              </a:custGeom>
              <a:solidFill>
                <a:srgbClr val="C0504D">
                  <a:lumMod val="20000"/>
                  <a:lumOff val="80000"/>
                </a:srgbClr>
              </a:solidFill>
              <a:ln w="63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50" name="Oval 149"/>
              <p:cNvSpPr>
                <a:spLocks noChangeAspect="1"/>
              </p:cNvSpPr>
              <p:nvPr/>
            </p:nvSpPr>
            <p:spPr>
              <a:xfrm>
                <a:off x="1414305" y="2779666"/>
                <a:ext cx="144000" cy="1440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51" name="Oval 150"/>
              <p:cNvSpPr>
                <a:spLocks noChangeAspect="1"/>
              </p:cNvSpPr>
              <p:nvPr/>
            </p:nvSpPr>
            <p:spPr>
              <a:xfrm>
                <a:off x="2090034" y="3126592"/>
                <a:ext cx="144000" cy="1440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356914" y="3534846"/>
              <a:ext cx="1144755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Skin-like</a:t>
              </a:r>
            </a:p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108" name="Straight Arrow Connector 107"/>
            <p:cNvCxnSpPr>
              <a:cxnSpLocks/>
            </p:cNvCxnSpPr>
            <p:nvPr/>
          </p:nvCxnSpPr>
          <p:spPr>
            <a:xfrm>
              <a:off x="1657545" y="2968848"/>
              <a:ext cx="215358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09" name="Oval 108"/>
            <p:cNvSpPr/>
            <p:nvPr/>
          </p:nvSpPr>
          <p:spPr>
            <a:xfrm>
              <a:off x="3985022" y="2968848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4055974" y="276237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4333439" y="318251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4379396" y="298975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4332768" y="2698121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4754808" y="2745689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4719785" y="3062939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4106811" y="2822531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4226792" y="3031437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4484877" y="3050992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4375626" y="2757300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5011120" y="2805273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4537563" y="3242099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4868940" y="3129003"/>
              <a:ext cx="119982" cy="11998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cxnSp>
          <p:nvCxnSpPr>
            <p:cNvPr id="123" name="Straight Arrow Connector 122"/>
            <p:cNvCxnSpPr>
              <a:cxnSpLocks/>
            </p:cNvCxnSpPr>
            <p:nvPr/>
          </p:nvCxnSpPr>
          <p:spPr>
            <a:xfrm>
              <a:off x="5331632" y="2968848"/>
              <a:ext cx="215358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24" name="Oval 123"/>
            <p:cNvSpPr/>
            <p:nvPr/>
          </p:nvSpPr>
          <p:spPr>
            <a:xfrm>
              <a:off x="8136549" y="275813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8207500" y="2551660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8287994" y="2970735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7959250" y="2894050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7594810" y="2834871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7714407" y="3047423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7839653" y="2685504"/>
              <a:ext cx="418293" cy="239151"/>
            </a:xfrm>
            <a:prstGeom prst="ellipse">
              <a:avLst/>
            </a:prstGeom>
            <a:solidFill>
              <a:srgbClr val="C0504D">
                <a:lumMod val="20000"/>
                <a:lumOff val="80000"/>
              </a:srgbClr>
            </a:solidFill>
            <a:ln w="63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8258337" y="2611818"/>
              <a:ext cx="119982" cy="119982"/>
            </a:xfrm>
            <a:prstGeom prst="ellipse">
              <a:avLst/>
            </a:prstGeom>
            <a:solidFill>
              <a:srgbClr val="719AF9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8378318" y="2820723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8064731" y="2955289"/>
              <a:ext cx="119982" cy="119982"/>
            </a:xfrm>
            <a:prstGeom prst="ellipse">
              <a:avLst/>
            </a:prstGeom>
            <a:solidFill>
              <a:srgbClr val="CCFFCC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7637668" y="2894050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7970720" y="3107007"/>
              <a:ext cx="119982" cy="119982"/>
            </a:xfrm>
            <a:prstGeom prst="ellipse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8492117" y="3030319"/>
              <a:ext cx="119982" cy="119982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7988808" y="2751568"/>
              <a:ext cx="119982" cy="119982"/>
            </a:xfrm>
            <a:prstGeom prst="ellipse">
              <a:avLst/>
            </a:prstGeom>
            <a:solidFill>
              <a:srgbClr val="719AF9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077301" y="3503619"/>
              <a:ext cx="3059546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Unstable Stem-</a:t>
              </a:r>
            </a:p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like 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7079009" y="3482759"/>
              <a:ext cx="1868188" cy="6166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Stable Stem-</a:t>
              </a:r>
              <a:r>
                <a:rPr lang="en-US" sz="1600" b="1" kern="0" dirty="0">
                  <a:solidFill>
                    <a:sysClr val="windowText" lastClr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like 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rPr>
                <a:t>State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pic>
        <p:nvPicPr>
          <p:cNvPr id="55" name="Picture 54" descr="frequencies1A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726172" y="2439694"/>
            <a:ext cx="3492416" cy="27038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Clonal</a:t>
            </a:r>
            <a:r>
              <a:rPr lang="en-US" dirty="0"/>
              <a:t> Frequencies From Experiment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37409" y="1784584"/>
            <a:ext cx="1096818" cy="32742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27924" y="1827074"/>
            <a:ext cx="3984076" cy="32742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Expt1A_allsamples_1bperrorfiltered.txtTEST3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15508" y="1194737"/>
            <a:ext cx="5133662" cy="3948763"/>
          </a:xfrm>
          <a:prstGeom prst="rect">
            <a:avLst/>
          </a:prstGeom>
        </p:spPr>
      </p:pic>
      <p:pic>
        <p:nvPicPr>
          <p:cNvPr id="6" name="Picture 5" descr="Expt1A_allsamples_1bperrorfiltered.txtTEST2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rcRect l="13863" t="56188" r="65132" b="13144"/>
              <a:stretch>
                <a:fillRect/>
              </a:stretch>
            </p:blipFill>
          </mc:Choice>
          <mc:Fallback>
            <p:blipFill>
              <a:blip r:embed="rId6"/>
              <a:srcRect l="13863" t="56188" r="65132" b="13144"/>
              <a:stretch>
                <a:fillRect/>
              </a:stretch>
            </p:blipFill>
          </mc:Fallback>
        </mc:AlternateContent>
        <p:spPr>
          <a:xfrm>
            <a:off x="2132456" y="3480649"/>
            <a:ext cx="993793" cy="1115552"/>
          </a:xfrm>
          <a:prstGeom prst="rect">
            <a:avLst/>
          </a:prstGeom>
        </p:spPr>
      </p:pic>
      <p:pic>
        <p:nvPicPr>
          <p:cNvPr id="9" name="Picture 8" descr="Expt1A_allsamples_1bperrorfiltered.txtTEST4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782879" y="1294927"/>
            <a:ext cx="2650579" cy="17718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2155"/>
            <a:ext cx="8229600" cy="800100"/>
          </a:xfrm>
        </p:spPr>
        <p:txBody>
          <a:bodyPr/>
          <a:lstStyle/>
          <a:p>
            <a:r>
              <a:rPr lang="en-US" dirty="0"/>
              <a:t>Constructing a Neutral Model</a:t>
            </a:r>
          </a:p>
        </p:txBody>
      </p:sp>
      <p:pic>
        <p:nvPicPr>
          <p:cNvPr id="10" name="Picture 9" descr="tes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 l="50379" t="7840" r="7449" b="4402"/>
              <a:stretch>
                <a:fillRect/>
              </a:stretch>
            </p:blipFill>
          </mc:Choice>
          <mc:Fallback>
            <p:blipFill>
              <a:blip r:embed="rId4"/>
              <a:srcRect l="50379" t="7840" r="7449" b="4402"/>
              <a:stretch>
                <a:fillRect/>
              </a:stretch>
            </p:blipFill>
          </mc:Fallback>
        </mc:AlternateContent>
        <p:spPr>
          <a:xfrm>
            <a:off x="4477926" y="1422255"/>
            <a:ext cx="4456302" cy="3564418"/>
          </a:xfrm>
          <a:prstGeom prst="rect">
            <a:avLst/>
          </a:prstGeom>
        </p:spPr>
      </p:pic>
      <p:pic>
        <p:nvPicPr>
          <p:cNvPr id="11" name="Picture 10" descr="origional_model.png"/>
          <p:cNvPicPr>
            <a:picLocks noChangeAspect="1"/>
          </p:cNvPicPr>
          <p:nvPr/>
        </p:nvPicPr>
        <p:blipFill>
          <a:blip r:embed="rId5"/>
          <a:srcRect l="10284" t="26771" r="49748" b="60577"/>
          <a:stretch>
            <a:fillRect/>
          </a:stretch>
        </p:blipFill>
        <p:spPr>
          <a:xfrm>
            <a:off x="408912" y="1939974"/>
            <a:ext cx="3394224" cy="10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10243" y="1712293"/>
            <a:ext cx="69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Consolas"/>
                <a:cs typeface="Consolas"/>
              </a:rPr>
              <a:t>r</a:t>
            </a:r>
            <a:r>
              <a:rPr lang="en-US" sz="2000" i="1" baseline="-25000" dirty="0">
                <a:latin typeface="Consolas"/>
                <a:cs typeface="Consolas"/>
              </a:rPr>
              <a:t>1</a:t>
            </a:r>
            <a:endParaRPr lang="en-US" sz="2000" i="1" dirty="0">
              <a:latin typeface="Consolas"/>
              <a:cs typeface="Consola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0157" y="1761711"/>
            <a:ext cx="69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Consolas"/>
                <a:cs typeface="Consolas"/>
              </a:rPr>
              <a:t>r</a:t>
            </a:r>
            <a:r>
              <a:rPr lang="en-US" sz="2000" i="1" baseline="-25000" dirty="0">
                <a:latin typeface="Consolas"/>
                <a:cs typeface="Consolas"/>
              </a:rPr>
              <a:t>1</a:t>
            </a:r>
            <a:endParaRPr lang="en-US" sz="2000" i="1" dirty="0">
              <a:latin typeface="Consolas"/>
              <a:cs typeface="Consola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531" y="1714676"/>
            <a:ext cx="69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Consolas"/>
                <a:cs typeface="Consolas"/>
              </a:rPr>
              <a:t>r</a:t>
            </a:r>
            <a:r>
              <a:rPr lang="en-US" sz="2000" i="1" baseline="-25000" dirty="0">
                <a:latin typeface="Consolas"/>
                <a:cs typeface="Consolas"/>
              </a:rPr>
              <a:t>2</a:t>
            </a:r>
            <a:endParaRPr lang="en-US" sz="2000" i="1" dirty="0">
              <a:latin typeface="Consolas"/>
              <a:cs typeface="Consola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6356" y="2138936"/>
            <a:ext cx="69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Consolas"/>
              </a:rPr>
              <a:t>α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5529" y="2127546"/>
            <a:ext cx="69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Consolas"/>
              </a:rPr>
              <a:t>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3599" y="3581518"/>
            <a:ext cx="35495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cs typeface="Consolas"/>
              </a:rPr>
              <a:t>Unstable Stem-Like State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2032" y="3332344"/>
            <a:ext cx="2410928" cy="610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ts val="1400"/>
              </a:lnSpc>
              <a:defRPr/>
            </a:pPr>
            <a:r>
              <a:rPr lang="en-US" sz="2200" kern="0" dirty="0">
                <a:solidFill>
                  <a:sysClr val="windowText" lastClr="000000"/>
                </a:solidFill>
                <a:ea typeface="Helvetica Neue" charset="0"/>
                <a:cs typeface="Helvetica Neue" charset="0"/>
              </a:rPr>
              <a:t>Skin-like State</a:t>
            </a:r>
          </a:p>
          <a:p>
            <a:pPr lvl="0"/>
            <a:endParaRPr lang="en-US" sz="2200" dirty="0">
              <a:cs typeface="Consola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5547" y="3904683"/>
            <a:ext cx="3212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cs typeface="Consolas"/>
              </a:rPr>
              <a:t>Stable Stem-Like State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8912" y="3342475"/>
            <a:ext cx="324684" cy="1271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08912" y="3693444"/>
            <a:ext cx="324684" cy="127114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17815" y="4019673"/>
            <a:ext cx="324684" cy="1271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s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 l="50884" r="6818"/>
              <a:stretch>
                <a:fillRect/>
              </a:stretch>
            </p:blipFill>
          </mc:Choice>
          <mc:Fallback>
            <p:blipFill>
              <a:blip r:embed="rId4"/>
              <a:srcRect l="50884" r="6818"/>
              <a:stretch>
                <a:fillRect/>
              </a:stretch>
            </p:blipFill>
          </mc:Fallback>
        </mc:AlternateContent>
        <p:spPr>
          <a:xfrm>
            <a:off x="4400098" y="503543"/>
            <a:ext cx="4743902" cy="4315633"/>
          </a:xfrm>
          <a:prstGeom prst="rect">
            <a:avLst/>
          </a:prstGeom>
        </p:spPr>
      </p:pic>
      <p:pic>
        <p:nvPicPr>
          <p:cNvPr id="43" name="Picture 42" descr="models2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rcRect l="23605" t="6895" r="29961" b="12586"/>
              <a:stretch>
                <a:fillRect/>
              </a:stretch>
            </p:blipFill>
          </mc:Choice>
          <mc:Fallback>
            <p:blipFill>
              <a:blip r:embed="rId6"/>
              <a:srcRect l="23605" t="6895" r="29961" b="12586"/>
              <a:stretch>
                <a:fillRect/>
              </a:stretch>
            </p:blipFill>
          </mc:Fallback>
        </mc:AlternateContent>
        <p:spPr>
          <a:xfrm>
            <a:off x="447408" y="427339"/>
            <a:ext cx="3127158" cy="419178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905203" y="4619121"/>
            <a:ext cx="3549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Consolas"/>
              </a:rPr>
              <a:t>Unstable Stem-Like State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5844" y="4735526"/>
            <a:ext cx="2194675" cy="610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ts val="1400"/>
              </a:lnSpc>
              <a:defRPr/>
            </a:pPr>
            <a:r>
              <a:rPr lang="en-US" sz="2200" kern="0" dirty="0">
                <a:solidFill>
                  <a:sysClr val="windowText" lastClr="000000"/>
                </a:solidFill>
                <a:ea typeface="Helvetica Neue" charset="0"/>
                <a:cs typeface="Helvetica Neue" charset="0"/>
              </a:rPr>
              <a:t>Skin-</a:t>
            </a:r>
            <a:r>
              <a:rPr lang="en-US" sz="2000" kern="0" dirty="0">
                <a:solidFill>
                  <a:sysClr val="windowText" lastClr="000000"/>
                </a:solidFill>
                <a:ea typeface="Helvetica Neue" charset="0"/>
                <a:cs typeface="Helvetica Neue" charset="0"/>
              </a:rPr>
              <a:t>like</a:t>
            </a:r>
            <a:r>
              <a:rPr lang="en-US" sz="2200" kern="0" dirty="0">
                <a:solidFill>
                  <a:sysClr val="windowText" lastClr="000000"/>
                </a:solidFill>
                <a:ea typeface="Helvetica Neue" charset="0"/>
                <a:cs typeface="Helvetica Neue" charset="0"/>
              </a:rPr>
              <a:t> State</a:t>
            </a:r>
          </a:p>
          <a:p>
            <a:pPr lvl="0"/>
            <a:endParaRPr lang="en-US" sz="2200" dirty="0">
              <a:cs typeface="Consola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96529" y="4619121"/>
            <a:ext cx="3212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Consolas"/>
              </a:rPr>
              <a:t>Stable Stem-Like State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22724" y="4819176"/>
            <a:ext cx="324684" cy="1271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553867" y="4819176"/>
            <a:ext cx="324684" cy="127114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018797" y="4819176"/>
            <a:ext cx="324684" cy="1271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2347580" y="3076227"/>
            <a:ext cx="173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Consolas"/>
              </a:rPr>
              <a:t>Terminal</a:t>
            </a:r>
          </a:p>
          <a:p>
            <a:r>
              <a:rPr lang="en-US" dirty="0">
                <a:cs typeface="Consolas"/>
              </a:rPr>
              <a:t> State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4730" y="457200"/>
            <a:ext cx="8502073" cy="800100"/>
          </a:xfrm>
        </p:spPr>
        <p:txBody>
          <a:bodyPr>
            <a:normAutofit/>
          </a:bodyPr>
          <a:lstStyle/>
          <a:p>
            <a:r>
              <a:rPr lang="en-US" dirty="0"/>
              <a:t>Neutral stochastic simulation results</a:t>
            </a:r>
          </a:p>
        </p:txBody>
      </p:sp>
      <p:pic>
        <p:nvPicPr>
          <p:cNvPr id="10" name="Picture 9" descr="Expt1A_allsamples_1bperrorfiltered.txtTEST2-2pop-fit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20148" y="1147674"/>
            <a:ext cx="5187854" cy="399582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3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062C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3150</TotalTime>
  <Words>360</Words>
  <Application>Microsoft Macintosh PowerPoint</Application>
  <PresentationFormat>On-screen Show (16:9)</PresentationFormat>
  <Paragraphs>93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Avenir Book</vt:lpstr>
      <vt:lpstr>Calibri</vt:lpstr>
      <vt:lpstr>Consolas</vt:lpstr>
      <vt:lpstr>Georgia</vt:lpstr>
      <vt:lpstr>Helvetica Neue</vt:lpstr>
      <vt:lpstr>Trebuchet MS</vt:lpstr>
      <vt:lpstr>Wingdings 2</vt:lpstr>
      <vt:lpstr>Urban</vt:lpstr>
      <vt:lpstr>Competition During Reprogramming Gives Rise to Deterministically Elite Clones.</vt:lpstr>
      <vt:lpstr>Reprogramming Trajectory</vt:lpstr>
      <vt:lpstr>Equipotency Hypothesis</vt:lpstr>
      <vt:lpstr>Equipotency Hypothisis</vt:lpstr>
      <vt:lpstr>PowerPoint Presentation</vt:lpstr>
      <vt:lpstr>Clonal Frequencies From Experiment</vt:lpstr>
      <vt:lpstr>Constructing a Neutral Model</vt:lpstr>
      <vt:lpstr>PowerPoint Presentation</vt:lpstr>
      <vt:lpstr>Neutral stochastic simulation results</vt:lpstr>
      <vt:lpstr>Splitting population as Day 0</vt:lpstr>
      <vt:lpstr>Correlations in Splitting Experiments</vt:lpstr>
      <vt:lpstr>Introduction of subpopulations</vt:lpstr>
      <vt:lpstr>Introduction of subpopulations</vt:lpstr>
      <vt:lpstr>Comparison of Subpopulation numbers</vt:lpstr>
      <vt:lpstr>Thank you</vt:lpstr>
      <vt:lpstr>PowerPoint Presentation</vt:lpstr>
      <vt:lpstr>Cellular Reprogramming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Intro!</dc:title>
  <dc:creator>Pat Gardner</dc:creator>
  <cp:lastModifiedBy>Sophie McGibbon-Gardner</cp:lastModifiedBy>
  <cp:revision>232</cp:revision>
  <dcterms:created xsi:type="dcterms:W3CDTF">2018-04-30T19:46:14Z</dcterms:created>
  <dcterms:modified xsi:type="dcterms:W3CDTF">2018-06-11T19:45:30Z</dcterms:modified>
</cp:coreProperties>
</file>