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4"/>
    <p:sldMasterId id="2147483672" r:id="rId5"/>
    <p:sldMasterId id="2147483674" r:id="rId6"/>
  </p:sldMasterIdLst>
  <p:notesMasterIdLst>
    <p:notesMasterId r:id="rId53"/>
  </p:notesMasterIdLst>
  <p:sldIdLst>
    <p:sldId id="293" r:id="rId7"/>
    <p:sldId id="444" r:id="rId8"/>
    <p:sldId id="445" r:id="rId9"/>
    <p:sldId id="349" r:id="rId10"/>
    <p:sldId id="313" r:id="rId11"/>
    <p:sldId id="314" r:id="rId12"/>
    <p:sldId id="315" r:id="rId13"/>
    <p:sldId id="316" r:id="rId14"/>
    <p:sldId id="317" r:id="rId15"/>
    <p:sldId id="337" r:id="rId16"/>
    <p:sldId id="446" r:id="rId17"/>
    <p:sldId id="418" r:id="rId18"/>
    <p:sldId id="419" r:id="rId19"/>
    <p:sldId id="420" r:id="rId20"/>
    <p:sldId id="421" r:id="rId21"/>
    <p:sldId id="447" r:id="rId22"/>
    <p:sldId id="260" r:id="rId23"/>
    <p:sldId id="298" r:id="rId24"/>
    <p:sldId id="294" r:id="rId25"/>
    <p:sldId id="295" r:id="rId26"/>
    <p:sldId id="261" r:id="rId27"/>
    <p:sldId id="448" r:id="rId28"/>
    <p:sldId id="264" r:id="rId29"/>
    <p:sldId id="268" r:id="rId30"/>
    <p:sldId id="269" r:id="rId31"/>
    <p:sldId id="449" r:id="rId32"/>
    <p:sldId id="292" r:id="rId33"/>
    <p:sldId id="279" r:id="rId34"/>
    <p:sldId id="280" r:id="rId35"/>
    <p:sldId id="281" r:id="rId36"/>
    <p:sldId id="282" r:id="rId37"/>
    <p:sldId id="283" r:id="rId38"/>
    <p:sldId id="285" r:id="rId39"/>
    <p:sldId id="442" r:id="rId40"/>
    <p:sldId id="286" r:id="rId41"/>
    <p:sldId id="296" r:id="rId42"/>
    <p:sldId id="271" r:id="rId43"/>
    <p:sldId id="299" r:id="rId44"/>
    <p:sldId id="450" r:id="rId45"/>
    <p:sldId id="284" r:id="rId46"/>
    <p:sldId id="273" r:id="rId47"/>
    <p:sldId id="274" r:id="rId48"/>
    <p:sldId id="275" r:id="rId49"/>
    <p:sldId id="276" r:id="rId50"/>
    <p:sldId id="277" r:id="rId51"/>
    <p:sldId id="297" r:id="rId52"/>
  </p:sldIdLst>
  <p:sldSz cx="9144000" cy="5143500" type="screen16x9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61AB"/>
    <a:srgbClr val="0F84C9"/>
    <a:srgbClr val="B7B145"/>
    <a:srgbClr val="79B829"/>
    <a:srgbClr val="D0103A"/>
    <a:srgbClr val="B7B1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97" autoAdjust="0"/>
  </p:normalViewPr>
  <p:slideViewPr>
    <p:cSldViewPr snapToGrid="0" snapToObjects="1">
      <p:cViewPr varScale="1">
        <p:scale>
          <a:sx n="99" d="100"/>
          <a:sy n="99" d="100"/>
        </p:scale>
        <p:origin x="99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ableStyles" Target="tableStyle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85794-D49C-41D4-98F6-D2FCDBBD6502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52A94-203F-423B-A767-7BD61ADB441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4664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9490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1510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27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0321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0422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31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78148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33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46918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37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41047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41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611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43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0125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44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2384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Remarks standard radiotherapy process</a:t>
            </a:r>
          </a:p>
          <a:p>
            <a:endParaRPr lang="en-US" dirty="0"/>
          </a:p>
          <a:p>
            <a:r>
              <a:rPr lang="en-US" dirty="0"/>
              <a:t>Image quality is not optimal during delivery</a:t>
            </a:r>
          </a:p>
          <a:p>
            <a:pPr lvl="1"/>
            <a:r>
              <a:rPr lang="en-US" dirty="0"/>
              <a:t>Direct imaging of the tumor is not possible</a:t>
            </a:r>
          </a:p>
          <a:p>
            <a:r>
              <a:rPr lang="en-US" dirty="0"/>
              <a:t>Each </a:t>
            </a:r>
            <a:r>
              <a:rPr lang="en-US" i="1" dirty="0"/>
              <a:t>step</a:t>
            </a:r>
            <a:r>
              <a:rPr lang="en-US" dirty="0"/>
              <a:t> is a separate process</a:t>
            </a:r>
          </a:p>
          <a:p>
            <a:pPr lvl="1"/>
            <a:r>
              <a:rPr lang="en-US" dirty="0"/>
              <a:t>Real time adaptation is almost impossible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230D52-904A-403A-8A12-EBEEDD0A03FE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7985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292">
              <a:defRPr/>
            </a:pPr>
            <a:r>
              <a:rPr lang="nl-NL" dirty="0" err="1"/>
              <a:t>Endogenous</a:t>
            </a:r>
            <a:r>
              <a:rPr lang="nl-NL" dirty="0"/>
              <a:t> contrast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1513-8F9F-40FB-B605-D1EE1DCDBE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22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230D52-904A-403A-8A12-EBEEDD0A03FE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1951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Split magnet</a:t>
            </a:r>
          </a:p>
          <a:p>
            <a:endParaRPr lang="en-US" dirty="0"/>
          </a:p>
          <a:p>
            <a:r>
              <a:rPr lang="en-US" dirty="0"/>
              <a:t>Magnetic field strength lower than 1.5T does not allow for functional imaging and</a:t>
            </a:r>
            <a:r>
              <a:rPr lang="en-US" baseline="0" dirty="0"/>
              <a:t> fast real time imaging.</a:t>
            </a:r>
          </a:p>
          <a:p>
            <a:r>
              <a:rPr lang="en-US" baseline="0" dirty="0"/>
              <a:t>Real time plan adaptation will never be possible with these systems.</a:t>
            </a:r>
          </a:p>
          <a:p>
            <a:r>
              <a:rPr lang="en-US" baseline="0" dirty="0"/>
              <a:t>Field </a:t>
            </a:r>
            <a:r>
              <a:rPr lang="en-US" baseline="0" dirty="0" err="1"/>
              <a:t>homogeniety</a:t>
            </a:r>
            <a:r>
              <a:rPr lang="en-US" baseline="0" dirty="0"/>
              <a:t> is limited for </a:t>
            </a:r>
            <a:r>
              <a:rPr lang="en-US" baseline="0" dirty="0" err="1"/>
              <a:t>biplanar</a:t>
            </a:r>
            <a:r>
              <a:rPr lang="en-US" baseline="0" dirty="0"/>
              <a:t> geometry, thus resulting in geometrical image artifacts away from the isocenter.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230D52-904A-403A-8A12-EBEEDD0A03FE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5009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0295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4435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7545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52A94-203F-423B-A767-7BD61ADB4418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742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718545" y="1637845"/>
            <a:ext cx="7402748" cy="782344"/>
          </a:xfrm>
          <a:prstGeom prst="rect">
            <a:avLst/>
          </a:prstGeom>
        </p:spPr>
        <p:txBody>
          <a:bodyPr/>
          <a:lstStyle>
            <a:lvl1pPr algn="l" defTabSz="88900">
              <a:defRPr sz="3500" b="1" i="0" cap="none">
                <a:solidFill>
                  <a:schemeClr val="bg1"/>
                </a:solidFill>
                <a:latin typeface="Segoe UI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Subtitel 2"/>
          <p:cNvSpPr>
            <a:spLocks noGrp="1"/>
          </p:cNvSpPr>
          <p:nvPr>
            <p:ph type="subTitle" idx="1"/>
          </p:nvPr>
        </p:nvSpPr>
        <p:spPr>
          <a:xfrm>
            <a:off x="718544" y="2420189"/>
            <a:ext cx="7402749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i="0" baseline="0">
                <a:solidFill>
                  <a:schemeClr val="bg1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>
          <a:xfrm>
            <a:off x="723900" y="46815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95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719136" y="1291082"/>
            <a:ext cx="7543260" cy="3488805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  <a:p>
            <a:pPr lvl="3"/>
            <a:r>
              <a:rPr lang="nl-BE" dirty="0"/>
              <a:t>Vierde niveau</a:t>
            </a: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029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725819" y="1291446"/>
            <a:ext cx="3665166" cy="4274226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4"/>
          </p:nvPr>
        </p:nvSpPr>
        <p:spPr>
          <a:xfrm>
            <a:off x="4619045" y="1291446"/>
            <a:ext cx="3665166" cy="4274226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5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9305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05480" y="1302089"/>
            <a:ext cx="366840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0" i="0">
                <a:latin typeface="Segoe U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6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05480" y="2028320"/>
            <a:ext cx="3668409" cy="3445551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Segoe UI"/>
              </a:defRPr>
            </a:lvl1pPr>
            <a:lvl2pPr>
              <a:defRPr sz="1800">
                <a:latin typeface="Segoe UI"/>
              </a:defRPr>
            </a:lvl2pPr>
            <a:lvl3pPr>
              <a:defRPr sz="1600">
                <a:latin typeface="Segoe UI"/>
              </a:defRPr>
            </a:lvl3pPr>
            <a:lvl4pPr>
              <a:defRPr sz="1600">
                <a:latin typeface="Segoe UI"/>
              </a:defRPr>
            </a:lvl4pPr>
            <a:lvl5pPr>
              <a:defRPr sz="1600">
                <a:latin typeface="Segoe U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</p:txBody>
      </p:sp>
      <p:sp>
        <p:nvSpPr>
          <p:cNvPr id="7" name="Tijdelijke aanduiding voor tekst 2"/>
          <p:cNvSpPr>
            <a:spLocks noGrp="1"/>
          </p:cNvSpPr>
          <p:nvPr>
            <p:ph type="body" idx="13"/>
          </p:nvPr>
        </p:nvSpPr>
        <p:spPr>
          <a:xfrm>
            <a:off x="4585735" y="1302089"/>
            <a:ext cx="366840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0" i="0">
                <a:latin typeface="Segoe U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8" name="Tijdelijke aanduiding voor inhoud 3"/>
          <p:cNvSpPr>
            <a:spLocks noGrp="1"/>
          </p:cNvSpPr>
          <p:nvPr>
            <p:ph sz="half" idx="14"/>
          </p:nvPr>
        </p:nvSpPr>
        <p:spPr>
          <a:xfrm>
            <a:off x="4585735" y="2028320"/>
            <a:ext cx="3668409" cy="3445551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Segoe UI"/>
              </a:defRPr>
            </a:lvl1pPr>
            <a:lvl2pPr>
              <a:defRPr sz="1800">
                <a:latin typeface="Segoe UI"/>
              </a:defRPr>
            </a:lvl2pPr>
            <a:lvl3pPr>
              <a:defRPr sz="1600">
                <a:latin typeface="Segoe UI"/>
              </a:defRPr>
            </a:lvl3pPr>
            <a:lvl4pPr>
              <a:defRPr sz="1600">
                <a:latin typeface="Segoe UI"/>
              </a:defRPr>
            </a:lvl4pPr>
            <a:lvl5pPr>
              <a:defRPr sz="1600">
                <a:latin typeface="Segoe U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15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936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inhoud 3"/>
          <p:cNvSpPr>
            <a:spLocks noGrp="1"/>
          </p:cNvSpPr>
          <p:nvPr>
            <p:ph sz="half" idx="16"/>
          </p:nvPr>
        </p:nvSpPr>
        <p:spPr>
          <a:xfrm>
            <a:off x="4631630" y="1303097"/>
            <a:ext cx="3665166" cy="1523865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8" name="Tijdelijke aanduiding voor afbeelding 3"/>
          <p:cNvSpPr>
            <a:spLocks noGrp="1"/>
          </p:cNvSpPr>
          <p:nvPr>
            <p:ph type="pic" sz="quarter" idx="20"/>
          </p:nvPr>
        </p:nvSpPr>
        <p:spPr>
          <a:xfrm>
            <a:off x="739620" y="1310393"/>
            <a:ext cx="3663950" cy="1516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9" name="Tijdelijke aanduiding voor inhoud 3"/>
          <p:cNvSpPr>
            <a:spLocks noGrp="1"/>
          </p:cNvSpPr>
          <p:nvPr>
            <p:ph sz="half" idx="21"/>
          </p:nvPr>
        </p:nvSpPr>
        <p:spPr>
          <a:xfrm>
            <a:off x="4633814" y="2979362"/>
            <a:ext cx="3665166" cy="1523865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10" name="Tijdelijke aanduiding voor afbeelding 3"/>
          <p:cNvSpPr>
            <a:spLocks noGrp="1"/>
          </p:cNvSpPr>
          <p:nvPr>
            <p:ph type="pic" sz="quarter" idx="22"/>
          </p:nvPr>
        </p:nvSpPr>
        <p:spPr>
          <a:xfrm>
            <a:off x="741804" y="2986658"/>
            <a:ext cx="3663950" cy="1516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23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64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inhoud 3"/>
          <p:cNvSpPr>
            <a:spLocks noGrp="1"/>
          </p:cNvSpPr>
          <p:nvPr>
            <p:ph sz="half" idx="17"/>
          </p:nvPr>
        </p:nvSpPr>
        <p:spPr>
          <a:xfrm>
            <a:off x="4617974" y="2987706"/>
            <a:ext cx="3665166" cy="1461412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6" name="Tijdelijke aanduiding voor afbeelding 3"/>
          <p:cNvSpPr>
            <a:spLocks noGrp="1"/>
          </p:cNvSpPr>
          <p:nvPr>
            <p:ph type="pic" sz="quarter" idx="19"/>
          </p:nvPr>
        </p:nvSpPr>
        <p:spPr>
          <a:xfrm>
            <a:off x="4619190" y="1278194"/>
            <a:ext cx="3663950" cy="152145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20"/>
          </p:nvPr>
        </p:nvSpPr>
        <p:spPr>
          <a:xfrm>
            <a:off x="725964" y="1278194"/>
            <a:ext cx="3663950" cy="152145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8" name="Tijdelijke aanduiding voor inhoud 3"/>
          <p:cNvSpPr>
            <a:spLocks noGrp="1"/>
          </p:cNvSpPr>
          <p:nvPr>
            <p:ph sz="half" idx="21"/>
          </p:nvPr>
        </p:nvSpPr>
        <p:spPr>
          <a:xfrm>
            <a:off x="725964" y="2987706"/>
            <a:ext cx="3665166" cy="1461412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22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563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51760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734517" y="2874761"/>
            <a:ext cx="5765260" cy="606255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rgbClr val="1961AB"/>
                </a:solidFill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34517" y="3481016"/>
            <a:ext cx="5765260" cy="421531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2000" b="0" i="0">
                <a:latin typeface="Segoe U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6" name="Tijdelijke aanduiding voor afbeelding 3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690394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116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9659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9620" y="278782"/>
            <a:ext cx="7543260" cy="612767"/>
          </a:xfrm>
          <a:prstGeom prst="rect">
            <a:avLst/>
          </a:prstGeom>
        </p:spPr>
        <p:txBody>
          <a:bodyPr/>
          <a:lstStyle>
            <a:lvl1pPr>
              <a:defRPr sz="2800" b="1" i="0"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39620" y="968312"/>
            <a:ext cx="7543260" cy="3177297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  <a:p>
            <a:pPr lvl="3"/>
            <a:r>
              <a:rPr lang="nl-BE" dirty="0"/>
              <a:t>Vierde niveau</a:t>
            </a: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>
          <a:xfrm>
            <a:off x="739775" y="4630738"/>
            <a:ext cx="2895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C1C1C"/>
                </a:solidFill>
                <a:latin typeface="Segoe UI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3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714666" y="1140080"/>
            <a:ext cx="7402748" cy="667890"/>
          </a:xfrm>
          <a:prstGeom prst="rect">
            <a:avLst/>
          </a:prstGeom>
        </p:spPr>
        <p:txBody>
          <a:bodyPr/>
          <a:lstStyle>
            <a:lvl1pPr algn="l">
              <a:defRPr sz="3000" b="1" i="0" cap="none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8" name="Subtitel 2"/>
          <p:cNvSpPr>
            <a:spLocks noGrp="1"/>
          </p:cNvSpPr>
          <p:nvPr>
            <p:ph type="subTitle" idx="1"/>
          </p:nvPr>
        </p:nvSpPr>
        <p:spPr>
          <a:xfrm>
            <a:off x="714665" y="2005879"/>
            <a:ext cx="7402749" cy="24447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i="0" baseline="0">
                <a:solidFill>
                  <a:srgbClr val="B7B1A9"/>
                </a:solidFill>
                <a:latin typeface="Segoe UI"/>
                <a:cs typeface="Segoe U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/>
              <a:t>Klik om de titelstijl van het model te bewerken</a:t>
            </a:r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100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719136" y="1291082"/>
            <a:ext cx="7543260" cy="3488805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  <a:p>
            <a:pPr lvl="3"/>
            <a:r>
              <a:rPr lang="nl-BE" dirty="0"/>
              <a:t>Vierde niveau</a:t>
            </a: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382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725819" y="1291446"/>
            <a:ext cx="3665166" cy="4274226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4"/>
          </p:nvPr>
        </p:nvSpPr>
        <p:spPr>
          <a:xfrm>
            <a:off x="4619045" y="1291446"/>
            <a:ext cx="3665166" cy="4274226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5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587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05480" y="1302089"/>
            <a:ext cx="366840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0" i="0">
                <a:latin typeface="Segoe U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6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05480" y="2028320"/>
            <a:ext cx="3668409" cy="3445551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Segoe UI"/>
              </a:defRPr>
            </a:lvl1pPr>
            <a:lvl2pPr>
              <a:defRPr sz="1800">
                <a:latin typeface="Segoe UI"/>
              </a:defRPr>
            </a:lvl2pPr>
            <a:lvl3pPr>
              <a:defRPr sz="1600">
                <a:latin typeface="Segoe UI"/>
              </a:defRPr>
            </a:lvl3pPr>
            <a:lvl4pPr>
              <a:defRPr sz="1600">
                <a:latin typeface="Segoe UI"/>
              </a:defRPr>
            </a:lvl4pPr>
            <a:lvl5pPr>
              <a:defRPr sz="1600">
                <a:latin typeface="Segoe U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</p:txBody>
      </p:sp>
      <p:sp>
        <p:nvSpPr>
          <p:cNvPr id="7" name="Tijdelijke aanduiding voor tekst 2"/>
          <p:cNvSpPr>
            <a:spLocks noGrp="1"/>
          </p:cNvSpPr>
          <p:nvPr>
            <p:ph type="body" idx="13"/>
          </p:nvPr>
        </p:nvSpPr>
        <p:spPr>
          <a:xfrm>
            <a:off x="4585735" y="1302089"/>
            <a:ext cx="366840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0" i="0">
                <a:latin typeface="Segoe U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8" name="Tijdelijke aanduiding voor inhoud 3"/>
          <p:cNvSpPr>
            <a:spLocks noGrp="1"/>
          </p:cNvSpPr>
          <p:nvPr>
            <p:ph sz="half" idx="14"/>
          </p:nvPr>
        </p:nvSpPr>
        <p:spPr>
          <a:xfrm>
            <a:off x="4585735" y="2028320"/>
            <a:ext cx="3668409" cy="3445551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Segoe UI"/>
              </a:defRPr>
            </a:lvl1pPr>
            <a:lvl2pPr>
              <a:defRPr sz="1800">
                <a:latin typeface="Segoe UI"/>
              </a:defRPr>
            </a:lvl2pPr>
            <a:lvl3pPr>
              <a:defRPr sz="1600">
                <a:latin typeface="Segoe UI"/>
              </a:defRPr>
            </a:lvl3pPr>
            <a:lvl4pPr>
              <a:defRPr sz="1600">
                <a:latin typeface="Segoe UI"/>
              </a:defRPr>
            </a:lvl4pPr>
            <a:lvl5pPr>
              <a:defRPr sz="1600">
                <a:latin typeface="Segoe U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  <a:p>
            <a:pPr lvl="1"/>
            <a:r>
              <a:rPr lang="nl-BE" dirty="0"/>
              <a:t>Tweede niveau</a:t>
            </a:r>
          </a:p>
          <a:p>
            <a:pPr lvl="2"/>
            <a:r>
              <a:rPr lang="nl-BE" dirty="0"/>
              <a:t>Derde niveau</a:t>
            </a: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15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0386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inhoud 3"/>
          <p:cNvSpPr>
            <a:spLocks noGrp="1"/>
          </p:cNvSpPr>
          <p:nvPr>
            <p:ph sz="half" idx="16"/>
          </p:nvPr>
        </p:nvSpPr>
        <p:spPr>
          <a:xfrm>
            <a:off x="4631630" y="1303097"/>
            <a:ext cx="3665166" cy="1523865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8" name="Tijdelijke aanduiding voor afbeelding 3"/>
          <p:cNvSpPr>
            <a:spLocks noGrp="1"/>
          </p:cNvSpPr>
          <p:nvPr>
            <p:ph type="pic" sz="quarter" idx="20"/>
          </p:nvPr>
        </p:nvSpPr>
        <p:spPr>
          <a:xfrm>
            <a:off x="739620" y="1310393"/>
            <a:ext cx="3663950" cy="1516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9" name="Tijdelijke aanduiding voor inhoud 3"/>
          <p:cNvSpPr>
            <a:spLocks noGrp="1"/>
          </p:cNvSpPr>
          <p:nvPr>
            <p:ph sz="half" idx="21"/>
          </p:nvPr>
        </p:nvSpPr>
        <p:spPr>
          <a:xfrm>
            <a:off x="4633814" y="2979362"/>
            <a:ext cx="3665166" cy="1523865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10" name="Tijdelijke aanduiding voor afbeelding 3"/>
          <p:cNvSpPr>
            <a:spLocks noGrp="1"/>
          </p:cNvSpPr>
          <p:nvPr>
            <p:ph type="pic" sz="quarter" idx="22"/>
          </p:nvPr>
        </p:nvSpPr>
        <p:spPr>
          <a:xfrm>
            <a:off x="741804" y="2986658"/>
            <a:ext cx="3663950" cy="1516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23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65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719136" y="371690"/>
            <a:ext cx="7543260" cy="817022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rgbClr val="1961AB"/>
                </a:solidFill>
                <a:latin typeface="Segoe UI"/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inhoud 3"/>
          <p:cNvSpPr>
            <a:spLocks noGrp="1"/>
          </p:cNvSpPr>
          <p:nvPr>
            <p:ph sz="half" idx="17"/>
          </p:nvPr>
        </p:nvSpPr>
        <p:spPr>
          <a:xfrm>
            <a:off x="4617974" y="2987706"/>
            <a:ext cx="3665166" cy="1461412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6" name="Tijdelijke aanduiding voor afbeelding 3"/>
          <p:cNvSpPr>
            <a:spLocks noGrp="1"/>
          </p:cNvSpPr>
          <p:nvPr>
            <p:ph type="pic" sz="quarter" idx="19"/>
          </p:nvPr>
        </p:nvSpPr>
        <p:spPr>
          <a:xfrm>
            <a:off x="4619190" y="1278194"/>
            <a:ext cx="3663950" cy="152145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20"/>
          </p:nvPr>
        </p:nvSpPr>
        <p:spPr>
          <a:xfrm>
            <a:off x="725964" y="1278194"/>
            <a:ext cx="3663950" cy="152145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8" name="Tijdelijke aanduiding voor inhoud 3"/>
          <p:cNvSpPr>
            <a:spLocks noGrp="1"/>
          </p:cNvSpPr>
          <p:nvPr>
            <p:ph sz="half" idx="21"/>
          </p:nvPr>
        </p:nvSpPr>
        <p:spPr>
          <a:xfrm>
            <a:off x="725964" y="2987706"/>
            <a:ext cx="3665166" cy="1461412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Segoe UI"/>
              </a:defRPr>
            </a:lvl1pPr>
            <a:lvl2pPr>
              <a:defRPr sz="2000">
                <a:latin typeface="Segoe UI"/>
              </a:defRPr>
            </a:lvl2pPr>
            <a:lvl3pPr>
              <a:defRPr sz="1700">
                <a:latin typeface="Segoe UI"/>
              </a:defRPr>
            </a:lvl3pPr>
            <a:lvl4pPr>
              <a:defRPr sz="1700">
                <a:latin typeface="Segoe UI"/>
              </a:defRPr>
            </a:lvl4pPr>
            <a:lvl5pPr>
              <a:defRPr sz="1700">
                <a:latin typeface="Segoe U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22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512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778844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734517" y="2874761"/>
            <a:ext cx="5765260" cy="606255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rgbClr val="1961AB"/>
                </a:solidFill>
              </a:defRPr>
            </a:lvl1pPr>
          </a:lstStyle>
          <a:p>
            <a:r>
              <a:rPr lang="nl-BE" dirty="0"/>
              <a:t>Titelstijl van model bewerken</a:t>
            </a:r>
            <a:endParaRPr lang="nl-NL" dirty="0"/>
          </a:p>
        </p:txBody>
      </p:sp>
      <p:sp>
        <p:nvSpPr>
          <p:cNvPr id="5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34517" y="3481016"/>
            <a:ext cx="5765260" cy="421531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2000" b="0" i="0">
                <a:latin typeface="Segoe U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dirty="0"/>
              <a:t>Klik om de tekststijl van het model te bewerken</a:t>
            </a:r>
          </a:p>
        </p:txBody>
      </p:sp>
      <p:sp>
        <p:nvSpPr>
          <p:cNvPr id="6" name="Tijdelijke aanduiding voor afbeelding 3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690394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Segoe UI"/>
              </a:defRPr>
            </a:lvl1pPr>
          </a:lstStyle>
          <a:p>
            <a:pPr lvl="0"/>
            <a:endParaRPr lang="nl-NL" noProof="0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714375" y="4578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Segoe UI"/>
                <a:ea typeface="+mn-ea"/>
                <a:cs typeface="Segoe UI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148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4" descr="onderwijs achtergrond Eng 16-9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Afbeelding 5" descr="onderwijs 2 achtergrond 16-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Afbeelding 4" descr="onderwijs 3 achtergrond 16-9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42" r:id="rId6"/>
    <p:sldLayoutId id="2147484051" r:id="rId7"/>
    <p:sldLayoutId id="2147484052" r:id="rId8"/>
    <p:sldLayoutId id="2147484053" r:id="rId9"/>
    <p:sldLayoutId id="2147484054" r:id="rId10"/>
    <p:sldLayoutId id="2147484055" r:id="rId11"/>
    <p:sldLayoutId id="2147484056" r:id="rId12"/>
    <p:sldLayoutId id="2147484043" r:id="rId13"/>
    <p:sldLayoutId id="2147484057" r:id="rId14"/>
    <p:sldLayoutId id="2147484058" r:id="rId15"/>
    <p:sldLayoutId id="2147484059" r:id="rId1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ewray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mp.med.ualberta.ca/linac-mr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hyperlink" Target="http://sydney.edu.au/medicine/radiation-physics/research-projects/MRI-linac-program.php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2.vsdx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5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Visio_Drawing1.vsdx"/><Relationship Id="rId5" Type="http://schemas.openxmlformats.org/officeDocument/2006/relationships/image" Target="../media/image44.emf"/><Relationship Id="rId4" Type="http://schemas.openxmlformats.org/officeDocument/2006/relationships/package" Target="../embeddings/Microsoft_Visio_Drawing.vsdx"/><Relationship Id="rId9" Type="http://schemas.openxmlformats.org/officeDocument/2006/relationships/image" Target="../media/image4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5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9" Type="http://schemas.microsoft.com/office/2007/relationships/hdphoto" Target="../media/hdphoto3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ctrTitle"/>
          </p:nvPr>
        </p:nvSpPr>
        <p:spPr bwMode="auto">
          <a:xfrm>
            <a:off x="677863" y="977167"/>
            <a:ext cx="7402512" cy="17810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Monte Carlo simulations for magnetic resonance guided radiation therapy dosimetry</a:t>
            </a:r>
            <a:endParaRPr lang="nl-NL" sz="4000" dirty="0">
              <a:latin typeface="Segoe UI" pitchFamily="34" charset="0"/>
            </a:endParaRPr>
          </a:p>
        </p:txBody>
      </p:sp>
      <p:sp>
        <p:nvSpPr>
          <p:cNvPr id="20483" name="Subtitel 2"/>
          <p:cNvSpPr>
            <a:spLocks noGrp="1"/>
          </p:cNvSpPr>
          <p:nvPr>
            <p:ph type="subTitle" idx="1"/>
          </p:nvPr>
        </p:nvSpPr>
        <p:spPr bwMode="auto">
          <a:xfrm>
            <a:off x="677863" y="2758203"/>
            <a:ext cx="7402512" cy="11031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/>
              <a:t>Victor N. Malkov (Carleton PhD supervisor : David W.O. Rogers)</a:t>
            </a:r>
          </a:p>
          <a:p>
            <a:r>
              <a:rPr lang="en-CA" dirty="0"/>
              <a:t>Canadian Association of Physicist Conference</a:t>
            </a:r>
          </a:p>
          <a:p>
            <a:r>
              <a:rPr lang="en-CA" dirty="0"/>
              <a:t>June 13</a:t>
            </a:r>
            <a:r>
              <a:rPr lang="en-CA" baseline="30000" dirty="0"/>
              <a:t>th</a:t>
            </a:r>
            <a:r>
              <a:rPr lang="en-CA" dirty="0"/>
              <a:t>, 2018, Halifax, N.S.</a:t>
            </a:r>
          </a:p>
          <a:p>
            <a:pPr eaLnBrk="1" hangingPunct="1"/>
            <a:endParaRPr lang="nl-NL" dirty="0"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4" name="Picture 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95C8BB7B-8EBE-4735-9691-A0773CFBF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80" y="4601560"/>
            <a:ext cx="1091648" cy="41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737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2142" y="3964607"/>
            <a:ext cx="782726" cy="88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 algn="l" eaLnBrk="1" hangingPunct="1"/>
            <a:r>
              <a:rPr lang="en-US" sz="3200">
                <a:solidFill>
                  <a:srgbClr val="1961AB"/>
                </a:solidFill>
              </a:rPr>
              <a:t>MRI Guided radiotherapy</a:t>
            </a:r>
            <a:br>
              <a:rPr lang="en-US" sz="3200" b="0">
                <a:solidFill>
                  <a:srgbClr val="1961AB"/>
                </a:solidFill>
              </a:rPr>
            </a:br>
            <a:br>
              <a:rPr lang="en-US" sz="3200" b="0">
                <a:solidFill>
                  <a:srgbClr val="1961AB"/>
                </a:solidFill>
              </a:rPr>
            </a:br>
            <a:endParaRPr lang="en-US" sz="3200" dirty="0">
              <a:solidFill>
                <a:srgbClr val="1961A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44" y="852750"/>
            <a:ext cx="3753390" cy="182609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MRI offers:</a:t>
            </a:r>
          </a:p>
          <a:p>
            <a:r>
              <a:rPr lang="en-US" sz="2000" dirty="0"/>
              <a:t>Imaging of Soft tissues</a:t>
            </a:r>
          </a:p>
          <a:p>
            <a:r>
              <a:rPr lang="en-US" sz="2000" dirty="0"/>
              <a:t>On-line imaging</a:t>
            </a:r>
          </a:p>
          <a:p>
            <a:r>
              <a:rPr lang="en-US" sz="2000" dirty="0"/>
              <a:t>Real time imaging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 descr="sinaasapp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504" y="2825233"/>
            <a:ext cx="2610572" cy="22044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7833" y="4933360"/>
            <a:ext cx="14670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Courtesy of Dirk Verellen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348" y="2483414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Margin reduction</a:t>
            </a:r>
            <a:endParaRPr lang="en-GB" sz="2000" dirty="0"/>
          </a:p>
        </p:txBody>
      </p:sp>
      <p:pic>
        <p:nvPicPr>
          <p:cNvPr id="8" name="Picture 7" descr="Gert PTV-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8239" y="2838719"/>
            <a:ext cx="2060576" cy="2025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67020" y="2475088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Dose escalation</a:t>
            </a:r>
            <a:endParaRPr lang="en-GB" sz="2000" dirty="0"/>
          </a:p>
        </p:txBody>
      </p:sp>
      <p:pic>
        <p:nvPicPr>
          <p:cNvPr id="10" name="Picture 3" descr="tcp dose dependenc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37515" y="2838719"/>
            <a:ext cx="2701332" cy="202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255130" y="2412404"/>
            <a:ext cx="2889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Improved tumor control</a:t>
            </a:r>
            <a:endParaRPr lang="en-GB" sz="2000" dirty="0"/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>
            <a:off x="3063240" y="3927474"/>
            <a:ext cx="463930" cy="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4747303" y="1064699"/>
            <a:ext cx="4106065" cy="1412192"/>
            <a:chOff x="4747303" y="1064699"/>
            <a:chExt cx="4106065" cy="1412192"/>
          </a:xfrm>
        </p:grpSpPr>
        <p:sp>
          <p:nvSpPr>
            <p:cNvPr id="2" name="Tekstvak 1"/>
            <p:cNvSpPr txBox="1"/>
            <p:nvPr/>
          </p:nvSpPr>
          <p:spPr>
            <a:xfrm>
              <a:off x="4747303" y="1064699"/>
              <a:ext cx="4106065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800" dirty="0"/>
                <a:t>Seeing what you treat!</a:t>
              </a:r>
            </a:p>
          </p:txBody>
        </p:sp>
        <p:cxnSp>
          <p:nvCxnSpPr>
            <p:cNvPr id="14" name="Straight Arrow Connector 13"/>
            <p:cNvCxnSpPr>
              <a:stCxn id="2" idx="2"/>
            </p:cNvCxnSpPr>
            <p:nvPr/>
          </p:nvCxnSpPr>
          <p:spPr>
            <a:xfrm>
              <a:off x="6800336" y="1587919"/>
              <a:ext cx="494798" cy="888972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F7D6D6-32C9-4AFA-B4BD-CAC17FF337C6}"/>
              </a:ext>
            </a:extLst>
          </p:cNvPr>
          <p:cNvCxnSpPr>
            <a:cxnSpLocks/>
          </p:cNvCxnSpPr>
          <p:nvPr/>
        </p:nvCxnSpPr>
        <p:spPr>
          <a:xfrm>
            <a:off x="5791200" y="3900168"/>
            <a:ext cx="463930" cy="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DF915C-2A29-4F3E-AF64-559B976314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19135" y="1272532"/>
            <a:ext cx="7637685" cy="3499278"/>
          </a:xfrm>
          <a:ln w="38100">
            <a:noFill/>
          </a:ln>
        </p:spPr>
        <p:txBody>
          <a:bodyPr/>
          <a:lstStyle/>
          <a:p>
            <a:r>
              <a:rPr lang="en-CA" dirty="0"/>
              <a:t>MRI in radiation therapy</a:t>
            </a:r>
          </a:p>
          <a:p>
            <a:r>
              <a:rPr lang="en-CA" b="1" dirty="0"/>
              <a:t>Existing and developing </a:t>
            </a:r>
            <a:r>
              <a:rPr lang="en-CA" b="1" dirty="0" err="1"/>
              <a:t>MRgRT</a:t>
            </a:r>
            <a:r>
              <a:rPr lang="en-CA" b="1" dirty="0"/>
              <a:t> systems</a:t>
            </a:r>
          </a:p>
          <a:p>
            <a:r>
              <a:rPr lang="en-CA" dirty="0"/>
              <a:t>Why do we need Monte Carlo for </a:t>
            </a:r>
            <a:r>
              <a:rPr lang="en-CA" dirty="0" err="1"/>
              <a:t>MRgRT</a:t>
            </a:r>
            <a:r>
              <a:rPr lang="en-CA" dirty="0"/>
              <a:t>?</a:t>
            </a:r>
          </a:p>
          <a:p>
            <a:r>
              <a:rPr lang="en-CA" dirty="0"/>
              <a:t>Comparisons to ion chamber measurements and sensitive volume effects</a:t>
            </a:r>
          </a:p>
          <a:p>
            <a:r>
              <a:rPr lang="en-CA" dirty="0"/>
              <a:t>Project ‘Air strike’</a:t>
            </a:r>
          </a:p>
          <a:p>
            <a:endParaRPr lang="en-C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240353-3EE6-4E80-B25B-E7B4D8F7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Presentation overview</a:t>
            </a:r>
          </a:p>
        </p:txBody>
      </p:sp>
      <p:pic>
        <p:nvPicPr>
          <p:cNvPr id="11" name="Picture 10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E579110B-29A4-4B21-806A-619505B29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56" y="4320220"/>
            <a:ext cx="1638300" cy="62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77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MR-</a:t>
            </a:r>
            <a:r>
              <a:rPr lang="en-US" dirty="0" err="1"/>
              <a:t>Linac</a:t>
            </a:r>
            <a:r>
              <a:rPr lang="en-US" dirty="0"/>
              <a:t> system developed by UMC Utrecht and </a:t>
            </a:r>
            <a:r>
              <a:rPr lang="en-US" dirty="0" err="1"/>
              <a:t>Elekta</a:t>
            </a:r>
            <a:endParaRPr lang="en-US" dirty="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750" y="2541078"/>
            <a:ext cx="2551540" cy="223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07656" y="1336536"/>
            <a:ext cx="3198814" cy="18981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1600" dirty="0" err="1"/>
              <a:t>Key</a:t>
            </a:r>
            <a:r>
              <a:rPr lang="nl-NL" sz="1600" dirty="0"/>
              <a:t> </a:t>
            </a:r>
            <a:r>
              <a:rPr lang="nl-NL" sz="1600" dirty="0" err="1"/>
              <a:t>specifications</a:t>
            </a:r>
            <a:r>
              <a:rPr lang="nl-NL" sz="1600" dirty="0"/>
              <a:t>:</a:t>
            </a:r>
          </a:p>
          <a:p>
            <a:r>
              <a:rPr lang="nl-NL" sz="1600" dirty="0"/>
              <a:t>1.5 T MRI (</a:t>
            </a:r>
            <a:r>
              <a:rPr lang="nl-NL" sz="1600" dirty="0" err="1"/>
              <a:t>diagnostic</a:t>
            </a:r>
            <a:r>
              <a:rPr lang="nl-NL" sz="1600" dirty="0"/>
              <a:t> </a:t>
            </a:r>
            <a:r>
              <a:rPr lang="nl-NL" sz="1600" dirty="0" err="1"/>
              <a:t>quality</a:t>
            </a:r>
            <a:r>
              <a:rPr lang="nl-NL" sz="1600" dirty="0"/>
              <a:t>!)</a:t>
            </a:r>
          </a:p>
          <a:p>
            <a:r>
              <a:rPr lang="nl-NL" sz="1600" dirty="0"/>
              <a:t>7 MV </a:t>
            </a:r>
            <a:r>
              <a:rPr lang="nl-NL" sz="1600" dirty="0" err="1"/>
              <a:t>linac</a:t>
            </a:r>
            <a:endParaRPr lang="nl-NL" sz="1600" dirty="0"/>
          </a:p>
          <a:p>
            <a:r>
              <a:rPr lang="nl-NL" sz="1600" dirty="0" err="1"/>
              <a:t>Cylindrical</a:t>
            </a:r>
            <a:r>
              <a:rPr lang="nl-NL" sz="1600" dirty="0"/>
              <a:t> </a:t>
            </a:r>
            <a:r>
              <a:rPr lang="nl-NL" sz="1600" dirty="0" err="1"/>
              <a:t>geometry</a:t>
            </a:r>
            <a:endParaRPr lang="nl-NL" sz="1600" dirty="0"/>
          </a:p>
          <a:p>
            <a:pPr lvl="1"/>
            <a:r>
              <a:rPr lang="nl-NL" sz="1200" dirty="0"/>
              <a:t>70 cm </a:t>
            </a:r>
            <a:r>
              <a:rPr lang="nl-NL" sz="1200" dirty="0" err="1"/>
              <a:t>Bore</a:t>
            </a:r>
            <a:r>
              <a:rPr lang="nl-NL" sz="1200" dirty="0"/>
              <a:t> diameter</a:t>
            </a:r>
          </a:p>
          <a:p>
            <a:pPr lvl="1"/>
            <a:r>
              <a:rPr lang="nl-NL" sz="1200" dirty="0" err="1"/>
              <a:t>Radiation</a:t>
            </a:r>
            <a:r>
              <a:rPr lang="nl-NL" sz="1200" dirty="0"/>
              <a:t> </a:t>
            </a:r>
            <a:r>
              <a:rPr lang="nl-NL" sz="1200" dirty="0" err="1"/>
              <a:t>perpendicular</a:t>
            </a:r>
            <a:r>
              <a:rPr lang="nl-NL" sz="1200" dirty="0"/>
              <a:t> </a:t>
            </a:r>
            <a:r>
              <a:rPr lang="nl-NL" sz="1200" dirty="0" err="1"/>
              <a:t>to</a:t>
            </a:r>
            <a:r>
              <a:rPr lang="nl-NL" sz="1200" dirty="0"/>
              <a:t> B-field</a:t>
            </a:r>
          </a:p>
          <a:p>
            <a:pPr lvl="1"/>
            <a:endParaRPr lang="nl-NL" sz="1200" dirty="0"/>
          </a:p>
        </p:txBody>
      </p:sp>
      <p:sp>
        <p:nvSpPr>
          <p:cNvPr id="11" name="Tekstvak 2"/>
          <p:cNvSpPr txBox="1"/>
          <p:nvPr/>
        </p:nvSpPr>
        <p:spPr>
          <a:xfrm>
            <a:off x="0" y="4735629"/>
            <a:ext cx="8581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100" dirty="0"/>
              <a:t>JJW </a:t>
            </a:r>
            <a:r>
              <a:rPr lang="en-US" sz="1100" dirty="0" err="1"/>
              <a:t>Lagendijk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 </a:t>
            </a:r>
            <a:r>
              <a:rPr lang="en-US" sz="1100" dirty="0" err="1"/>
              <a:t>Semin</a:t>
            </a:r>
            <a:r>
              <a:rPr lang="en-US" sz="1100" dirty="0"/>
              <a:t> </a:t>
            </a:r>
            <a:r>
              <a:rPr lang="en-US" sz="1100" dirty="0" err="1"/>
              <a:t>Radiat</a:t>
            </a:r>
            <a:r>
              <a:rPr lang="en-US" sz="1100" dirty="0"/>
              <a:t> </a:t>
            </a:r>
            <a:r>
              <a:rPr lang="en-US" sz="1100" dirty="0" err="1"/>
              <a:t>Oncol</a:t>
            </a:r>
            <a:r>
              <a:rPr lang="en-US" sz="1100" dirty="0"/>
              <a:t> 24:207-209 2014</a:t>
            </a:r>
            <a:endParaRPr lang="en-GB" sz="11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/>
              <a:t>JJW </a:t>
            </a:r>
            <a:r>
              <a:rPr lang="en-US" sz="1100" dirty="0" err="1"/>
              <a:t>Lagendijk</a:t>
            </a:r>
            <a:r>
              <a:rPr lang="en-US" sz="1100" dirty="0"/>
              <a:t> and Bakker, MRI guided radiotherapy - A MRI based linear accelerator </a:t>
            </a:r>
            <a:r>
              <a:rPr lang="en-US" sz="1100" dirty="0" err="1"/>
              <a:t>Radiother</a:t>
            </a:r>
            <a:r>
              <a:rPr lang="en-US" sz="1100" dirty="0"/>
              <a:t> </a:t>
            </a:r>
            <a:r>
              <a:rPr lang="en-US" sz="1100" dirty="0" err="1"/>
              <a:t>Oncol</a:t>
            </a:r>
            <a:r>
              <a:rPr lang="en-US" sz="1100" dirty="0"/>
              <a:t>. 56, S1, 2000, 220</a:t>
            </a:r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7A852B12-3638-4EA7-AFB6-75D1CF5D95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8336" y="907704"/>
            <a:ext cx="2804866" cy="3328091"/>
            <a:chOff x="3113" y="522"/>
            <a:chExt cx="2553" cy="3488"/>
          </a:xfrm>
        </p:grpSpPr>
        <p:sp>
          <p:nvSpPr>
            <p:cNvPr id="10" name="Text Box 21">
              <a:extLst>
                <a:ext uri="{FF2B5EF4-FFF2-40B4-BE49-F238E27FC236}">
                  <a16:creationId xmlns:a16="http://schemas.microsoft.com/office/drawing/2014/main" id="{CFF8FDC6-2361-4F06-AFA6-E0B0225D02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6" y="679"/>
              <a:ext cx="1750" cy="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1600">
                <a:latin typeface="Gill Sans MT" pitchFamily="34" charset="0"/>
              </a:endParaRPr>
            </a:p>
            <a:p>
              <a:endParaRPr lang="en-US" sz="1600">
                <a:latin typeface="Gill Sans MT" pitchFamily="34" charset="0"/>
              </a:endParaRPr>
            </a:p>
          </p:txBody>
        </p:sp>
        <p:pic>
          <p:nvPicPr>
            <p:cNvPr id="12" name="Picture 5" descr="ISMRMpicture.jpg">
              <a:extLst>
                <a:ext uri="{FF2B5EF4-FFF2-40B4-BE49-F238E27FC236}">
                  <a16:creationId xmlns:a16="http://schemas.microsoft.com/office/drawing/2014/main" id="{C1183107-DE30-4D99-A82F-1E7B08122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13" y="972"/>
              <a:ext cx="2373" cy="3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38B70147-0ABF-474C-B93E-9A5A81C25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0" y="522"/>
              <a:ext cx="1006" cy="306"/>
            </a:xfrm>
            <a:prstGeom prst="borderCallout2">
              <a:avLst>
                <a:gd name="adj1" fmla="val 101958"/>
                <a:gd name="adj2" fmla="val 23856"/>
                <a:gd name="adj3" fmla="val 170588"/>
                <a:gd name="adj4" fmla="val 12727"/>
                <a:gd name="adj5" fmla="val 294444"/>
                <a:gd name="adj6" fmla="val -19486"/>
              </a:avLst>
            </a:prstGeom>
            <a:solidFill>
              <a:schemeClr val="bg1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Gill Sans MT" pitchFamily="34" charset="0"/>
                </a:rPr>
                <a:t>Accelerator</a:t>
              </a:r>
              <a:endParaRPr lang="en-US" sz="1800" dirty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p:sp>
          <p:nvSpPr>
            <p:cNvPr id="14" name="AutoShape 10">
              <a:extLst>
                <a:ext uri="{FF2B5EF4-FFF2-40B4-BE49-F238E27FC236}">
                  <a16:creationId xmlns:a16="http://schemas.microsoft.com/office/drawing/2014/main" id="{AB58EE35-BE9D-4C2D-AED4-D9F1492C5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" y="1158"/>
              <a:ext cx="550" cy="306"/>
            </a:xfrm>
            <a:prstGeom prst="borderCallout2">
              <a:avLst>
                <a:gd name="adj1" fmla="val 44470"/>
                <a:gd name="adj2" fmla="val -191"/>
                <a:gd name="adj3" fmla="val 150964"/>
                <a:gd name="adj4" fmla="val -10644"/>
                <a:gd name="adj5" fmla="val 304749"/>
                <a:gd name="adj6" fmla="val -65476"/>
              </a:avLst>
            </a:prstGeom>
            <a:solidFill>
              <a:schemeClr val="bg1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Gill Sans MT" pitchFamily="34" charset="0"/>
                </a:rPr>
                <a:t>MRI</a:t>
              </a:r>
              <a:endParaRPr lang="en-US" sz="1600" dirty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p:sp>
          <p:nvSpPr>
            <p:cNvPr id="15" name="AutoShape 10">
              <a:extLst>
                <a:ext uri="{FF2B5EF4-FFF2-40B4-BE49-F238E27FC236}">
                  <a16:creationId xmlns:a16="http://schemas.microsoft.com/office/drawing/2014/main" id="{EF5CC912-025B-440C-9354-C3E087BDE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6" y="2484"/>
              <a:ext cx="550" cy="306"/>
            </a:xfrm>
            <a:prstGeom prst="borderCallout2">
              <a:avLst>
                <a:gd name="adj1" fmla="val 31370"/>
                <a:gd name="adj2" fmla="val -6954"/>
                <a:gd name="adj3" fmla="val 15685"/>
                <a:gd name="adj4" fmla="val -84616"/>
                <a:gd name="adj5" fmla="val 2287"/>
                <a:gd name="adj6" fmla="val -137505"/>
              </a:avLst>
            </a:prstGeom>
            <a:solidFill>
              <a:schemeClr val="bg1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  <a:latin typeface="Gill Sans MT" pitchFamily="34" charset="0"/>
                </a:rPr>
                <a:t>beam</a:t>
              </a:r>
              <a:endParaRPr lang="en-US" sz="1600" dirty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6591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MRIdian</a:t>
            </a:r>
            <a:r>
              <a:rPr lang="en-US" dirty="0"/>
              <a:t> system</a:t>
            </a:r>
            <a:br>
              <a:rPr lang="en-US" dirty="0"/>
            </a:br>
            <a:r>
              <a:rPr lang="en-US" sz="1800" dirty="0" err="1"/>
              <a:t>Viewray</a:t>
            </a:r>
            <a:r>
              <a:rPr lang="en-US" sz="1800" dirty="0"/>
              <a:t> company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5" y="1188714"/>
            <a:ext cx="3701270" cy="18955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1600" dirty="0"/>
              <a:t>Key specifications:</a:t>
            </a:r>
          </a:p>
          <a:p>
            <a:r>
              <a:rPr lang="en-US" sz="1600" dirty="0"/>
              <a:t>0.35 T MRI</a:t>
            </a:r>
          </a:p>
          <a:p>
            <a:r>
              <a:rPr lang="en-US" sz="1600" dirty="0"/>
              <a:t>3 Co-60 sources (1 MV)</a:t>
            </a:r>
          </a:p>
          <a:p>
            <a:pPr lvl="1"/>
            <a:r>
              <a:rPr lang="en-US" sz="1400" dirty="0" err="1"/>
              <a:t>Linac</a:t>
            </a:r>
            <a:r>
              <a:rPr lang="en-US" sz="1400" dirty="0"/>
              <a:t> upgrade release ongoing</a:t>
            </a:r>
          </a:p>
          <a:p>
            <a:r>
              <a:rPr lang="en-US" sz="1600" dirty="0"/>
              <a:t>Cylindrical geometry</a:t>
            </a:r>
          </a:p>
          <a:p>
            <a:pPr marL="742950" lvl="2" indent="-342900"/>
            <a:r>
              <a:rPr lang="en-US" sz="1200" dirty="0"/>
              <a:t>70 cm bore diameter</a:t>
            </a:r>
          </a:p>
          <a:p>
            <a:pPr marL="742950" lvl="2" indent="-342900"/>
            <a:r>
              <a:rPr lang="en-US" sz="1200" dirty="0"/>
              <a:t>Radiation perpendicular to B-field</a:t>
            </a:r>
            <a:endParaRPr lang="en-US" sz="2400" dirty="0"/>
          </a:p>
          <a:p>
            <a:pPr marL="742950" lvl="2" indent="-342900"/>
            <a:endParaRPr lang="en-US" sz="1300" dirty="0"/>
          </a:p>
          <a:p>
            <a:pPr marL="742950" lvl="2" indent="-342900"/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2" y="4881890"/>
            <a:ext cx="42659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 err="1"/>
              <a:t>Mutic</a:t>
            </a:r>
            <a:r>
              <a:rPr lang="nl-NL" sz="1100" dirty="0"/>
              <a:t> </a:t>
            </a:r>
            <a:r>
              <a:rPr lang="nl-NL" sz="1100" i="1" dirty="0"/>
              <a:t>et al</a:t>
            </a:r>
            <a:r>
              <a:rPr lang="nl-NL" sz="1100" dirty="0"/>
              <a:t>. </a:t>
            </a:r>
            <a:r>
              <a:rPr lang="en-US" sz="1100" dirty="0" err="1"/>
              <a:t>Semin</a:t>
            </a:r>
            <a:r>
              <a:rPr lang="en-US" sz="1100" dirty="0"/>
              <a:t> </a:t>
            </a:r>
            <a:r>
              <a:rPr lang="en-US" sz="1100" dirty="0" err="1"/>
              <a:t>Radiat</a:t>
            </a:r>
            <a:r>
              <a:rPr lang="en-US" sz="1100" dirty="0"/>
              <a:t> </a:t>
            </a:r>
            <a:r>
              <a:rPr lang="en-US" sz="1100" dirty="0" err="1"/>
              <a:t>Oncol</a:t>
            </a:r>
            <a:r>
              <a:rPr lang="nl-NL" sz="1100" dirty="0"/>
              <a:t> 24(3):196-199, </a:t>
            </a:r>
            <a:r>
              <a:rPr lang="en-US" altLang="en-US" sz="1100" dirty="0">
                <a:solidFill>
                  <a:srgbClr val="1C1C1C"/>
                </a:solidFill>
                <a:latin typeface="Segoe UI" pitchFamily="34" charset="0"/>
                <a:cs typeface="Segoe UI" pitchFamily="34" charset="0"/>
                <a:hlinkClick r:id="rId3"/>
              </a:rPr>
              <a:t>www.viewray.com</a:t>
            </a:r>
            <a:endParaRPr lang="en-US" altLang="en-US" sz="1100" dirty="0">
              <a:solidFill>
                <a:srgbClr val="1C1C1C"/>
              </a:solidFill>
              <a:latin typeface="Segoe UI" pitchFamily="34" charset="0"/>
              <a:cs typeface="Segoe UI" pitchFamily="34" charset="0"/>
            </a:endParaRPr>
          </a:p>
          <a:p>
            <a:endParaRPr lang="nl-NL" sz="1100" dirty="0"/>
          </a:p>
        </p:txBody>
      </p:sp>
      <p:pic>
        <p:nvPicPr>
          <p:cNvPr id="269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411" y="2270698"/>
            <a:ext cx="4028230" cy="2509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251" y="3186438"/>
            <a:ext cx="2430464" cy="159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713382"/>
            <a:ext cx="2800352" cy="11876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23757" y="1253815"/>
            <a:ext cx="1397000" cy="3238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6" t="41495" r="22059" b="18149"/>
          <a:stretch/>
        </p:blipFill>
        <p:spPr bwMode="auto">
          <a:xfrm>
            <a:off x="5260157" y="366649"/>
            <a:ext cx="3747319" cy="1187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474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-MR system of Cross Cancer Institute</a:t>
            </a:r>
            <a:br>
              <a:rPr lang="en-US" dirty="0"/>
            </a:br>
            <a:r>
              <a:rPr lang="en-US" sz="1800" dirty="0"/>
              <a:t>Edmonton Canada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44771" y="1715071"/>
            <a:ext cx="3198814" cy="18981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sz="1600" dirty="0" err="1"/>
              <a:t>Key</a:t>
            </a:r>
            <a:r>
              <a:rPr lang="nl-NL" sz="1600" dirty="0"/>
              <a:t> </a:t>
            </a:r>
            <a:r>
              <a:rPr lang="nl-NL" sz="1600" dirty="0" err="1"/>
              <a:t>specifications</a:t>
            </a:r>
            <a:r>
              <a:rPr lang="nl-NL" sz="1600" dirty="0"/>
              <a:t>:</a:t>
            </a:r>
          </a:p>
          <a:p>
            <a:r>
              <a:rPr lang="nl-NL" sz="1600" dirty="0"/>
              <a:t>0.5 T MRI</a:t>
            </a:r>
          </a:p>
          <a:p>
            <a:r>
              <a:rPr lang="nl-NL" sz="1600" dirty="0"/>
              <a:t>6 MV </a:t>
            </a:r>
            <a:r>
              <a:rPr lang="nl-NL" sz="1600" dirty="0" err="1"/>
              <a:t>linac</a:t>
            </a:r>
            <a:endParaRPr lang="nl-NL" sz="1600" dirty="0"/>
          </a:p>
          <a:p>
            <a:r>
              <a:rPr lang="nl-NL" sz="1600" dirty="0" err="1"/>
              <a:t>Biplanar</a:t>
            </a:r>
            <a:r>
              <a:rPr lang="nl-NL" sz="1600" dirty="0"/>
              <a:t> </a:t>
            </a:r>
            <a:r>
              <a:rPr lang="nl-NL" sz="1600" dirty="0" err="1"/>
              <a:t>geometry</a:t>
            </a:r>
            <a:endParaRPr lang="nl-NL" sz="1600" dirty="0"/>
          </a:p>
          <a:p>
            <a:pPr lvl="1"/>
            <a:r>
              <a:rPr lang="nl-NL" sz="1200" dirty="0" err="1"/>
              <a:t>Radiation</a:t>
            </a:r>
            <a:r>
              <a:rPr lang="nl-NL" sz="1200" dirty="0"/>
              <a:t> </a:t>
            </a:r>
            <a:r>
              <a:rPr lang="nl-NL" sz="1200" dirty="0" err="1"/>
              <a:t>perpendicular</a:t>
            </a:r>
            <a:r>
              <a:rPr lang="nl-NL" sz="1200" dirty="0"/>
              <a:t> </a:t>
            </a:r>
            <a:r>
              <a:rPr lang="nl-NL" sz="1200" dirty="0" err="1"/>
              <a:t>to</a:t>
            </a:r>
            <a:r>
              <a:rPr lang="nl-NL" sz="1200" dirty="0"/>
              <a:t> B-field</a:t>
            </a:r>
          </a:p>
          <a:p>
            <a:pPr lvl="1"/>
            <a:r>
              <a:rPr lang="nl-NL" sz="1200" dirty="0" err="1"/>
              <a:t>Radiation</a:t>
            </a:r>
            <a:r>
              <a:rPr lang="nl-NL" sz="1200" dirty="0"/>
              <a:t> parallel </a:t>
            </a:r>
            <a:r>
              <a:rPr lang="nl-NL" sz="1200" dirty="0" err="1"/>
              <a:t>to</a:t>
            </a:r>
            <a:r>
              <a:rPr lang="nl-NL" sz="1200" dirty="0"/>
              <a:t> B-field</a:t>
            </a:r>
          </a:p>
          <a:p>
            <a:pPr lvl="1"/>
            <a:endParaRPr lang="nl-NL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-2" y="4881890"/>
            <a:ext cx="6059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 err="1"/>
              <a:t>Biagio</a:t>
            </a:r>
            <a:r>
              <a:rPr lang="nl-NL" sz="1100" dirty="0"/>
              <a:t> </a:t>
            </a:r>
            <a:r>
              <a:rPr lang="nl-NL" sz="1100" dirty="0" err="1"/>
              <a:t>Gino</a:t>
            </a:r>
            <a:r>
              <a:rPr lang="nl-NL" sz="1100" dirty="0"/>
              <a:t> </a:t>
            </a:r>
            <a:r>
              <a:rPr lang="nl-NL" sz="1100" dirty="0" err="1"/>
              <a:t>Fallone</a:t>
            </a:r>
            <a:r>
              <a:rPr lang="nl-NL" sz="1100" dirty="0"/>
              <a:t> </a:t>
            </a:r>
            <a:r>
              <a:rPr lang="en-US" sz="1100" dirty="0" err="1"/>
              <a:t>Semin</a:t>
            </a:r>
            <a:r>
              <a:rPr lang="en-US" sz="1100" dirty="0"/>
              <a:t> </a:t>
            </a:r>
            <a:r>
              <a:rPr lang="en-US" sz="1100" dirty="0" err="1"/>
              <a:t>Radiat</a:t>
            </a:r>
            <a:r>
              <a:rPr lang="en-US" sz="1100" dirty="0"/>
              <a:t> </a:t>
            </a:r>
            <a:r>
              <a:rPr lang="en-US" sz="1100" dirty="0" err="1"/>
              <a:t>Oncol</a:t>
            </a:r>
            <a:r>
              <a:rPr lang="nl-NL" sz="1100" dirty="0"/>
              <a:t> 24:200-202, </a:t>
            </a:r>
            <a:r>
              <a:rPr lang="nl-NL" sz="1100" dirty="0">
                <a:hlinkClick r:id="rId2"/>
              </a:rPr>
              <a:t>http://www.mp.med.ualberta.ca/linac-mr/</a:t>
            </a:r>
            <a:r>
              <a:rPr lang="nl-NL" sz="1100" dirty="0"/>
              <a:t> </a:t>
            </a:r>
            <a:endParaRPr lang="en-US" altLang="en-US" sz="1100" dirty="0">
              <a:solidFill>
                <a:srgbClr val="1C1C1C"/>
              </a:solidFill>
              <a:latin typeface="Segoe UI" pitchFamily="34" charset="0"/>
              <a:cs typeface="Segoe UI" pitchFamily="34" charset="0"/>
            </a:endParaRPr>
          </a:p>
          <a:p>
            <a:endParaRPr lang="nl-NL" sz="1100" dirty="0"/>
          </a:p>
        </p:txBody>
      </p:sp>
      <p:pic>
        <p:nvPicPr>
          <p:cNvPr id="271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900" y="1558769"/>
            <a:ext cx="2920715" cy="2240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1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093" y="1077516"/>
            <a:ext cx="2101855" cy="157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136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093" y="2920204"/>
            <a:ext cx="2101855" cy="1576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69093" y="815906"/>
            <a:ext cx="1941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 err="1"/>
              <a:t>Perpendicular</a:t>
            </a:r>
            <a:r>
              <a:rPr lang="nl-NL" sz="1100" dirty="0"/>
              <a:t> </a:t>
            </a:r>
            <a:r>
              <a:rPr lang="nl-NL" sz="1100" dirty="0" err="1"/>
              <a:t>configuration</a:t>
            </a:r>
            <a:endParaRPr lang="nl-NL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769093" y="2664148"/>
            <a:ext cx="15424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/>
              <a:t>Parallel </a:t>
            </a:r>
            <a:r>
              <a:rPr lang="nl-NL" sz="1100" dirty="0" err="1"/>
              <a:t>configuration</a:t>
            </a:r>
            <a:endParaRPr lang="nl-NL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4777964" y="3807885"/>
            <a:ext cx="7296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/>
              <a:t>Prototype</a:t>
            </a:r>
          </a:p>
        </p:txBody>
      </p:sp>
    </p:spTree>
    <p:extLst>
      <p:ext uri="{BB962C8B-B14F-4D97-AF65-F5344CB8AC3E}">
        <p14:creationId xmlns:p14="http://schemas.microsoft.com/office/powerpoint/2010/main" val="2114336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719136" y="1537196"/>
            <a:ext cx="3198814" cy="25077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1600"/>
              <a:t>Key specifications:</a:t>
            </a:r>
          </a:p>
          <a:p>
            <a:r>
              <a:rPr lang="en-US" sz="1600"/>
              <a:t>1 T MRI</a:t>
            </a:r>
          </a:p>
          <a:p>
            <a:r>
              <a:rPr lang="en-US" sz="1600"/>
              <a:t>6 MV linac (Varian)</a:t>
            </a:r>
          </a:p>
          <a:p>
            <a:r>
              <a:rPr lang="en-US" sz="1600"/>
              <a:t>Cylindrical geometry</a:t>
            </a:r>
          </a:p>
          <a:p>
            <a:pPr lvl="1"/>
            <a:r>
              <a:rPr lang="en-US" sz="1200"/>
              <a:t>82 cm bore</a:t>
            </a:r>
          </a:p>
          <a:p>
            <a:pPr lvl="1"/>
            <a:r>
              <a:rPr lang="en-US" sz="1200"/>
              <a:t>Radiation perpendicular to B-field</a:t>
            </a:r>
            <a:endParaRPr lang="en-US" sz="2400"/>
          </a:p>
          <a:p>
            <a:r>
              <a:rPr lang="en-US" sz="1600"/>
              <a:t>Biplanar geometry</a:t>
            </a:r>
          </a:p>
          <a:p>
            <a:pPr lvl="1"/>
            <a:r>
              <a:rPr lang="en-US" sz="1200"/>
              <a:t>50 cm gap</a:t>
            </a:r>
          </a:p>
          <a:p>
            <a:pPr lvl="1"/>
            <a:r>
              <a:rPr lang="en-US" sz="1200"/>
              <a:t>Radiation parallel to B-field</a:t>
            </a:r>
            <a:endParaRPr lang="en-US" sz="2400"/>
          </a:p>
          <a:p>
            <a:pPr lvl="1"/>
            <a:endParaRPr lang="en-US" sz="1200"/>
          </a:p>
          <a:p>
            <a:pPr lvl="1"/>
            <a:endParaRPr lang="en-US" sz="1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Australian MRI-</a:t>
            </a:r>
            <a:r>
              <a:rPr lang="en-US" dirty="0" err="1"/>
              <a:t>Linac</a:t>
            </a:r>
            <a:r>
              <a:rPr lang="en-US" dirty="0"/>
              <a:t> program</a:t>
            </a:r>
            <a:br>
              <a:rPr lang="en-US" dirty="0"/>
            </a:br>
            <a:r>
              <a:rPr lang="en-US" sz="1800" dirty="0"/>
              <a:t>University of Sydney</a:t>
            </a:r>
            <a:endParaRPr lang="en-US" dirty="0"/>
          </a:p>
        </p:txBody>
      </p:sp>
      <p:pic>
        <p:nvPicPr>
          <p:cNvPr id="270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3974" y1="63214" x2="63974" y2="63214"/>
                        <a14:foregroundMark x1="27868" y1="51797" x2="27868" y2="51797"/>
                        <a14:foregroundMark x1="46769" y1="36152" x2="46769" y2="36152"/>
                        <a14:foregroundMark x1="47819" y1="29387" x2="47819" y2="29387"/>
                        <a14:foregroundMark x1="23667" y1="82875" x2="23667" y2="82875"/>
                        <a14:foregroundMark x1="8158" y1="73150" x2="8158" y2="73150"/>
                        <a14:foregroundMark x1="8239" y1="74841" x2="8239" y2="74841"/>
                        <a14:foregroundMark x1="57027" y1="84567" x2="57027" y2="845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364" y="667441"/>
            <a:ext cx="5284548" cy="201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2" y="4881890"/>
            <a:ext cx="88697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/>
              <a:t>Paul Keall </a:t>
            </a:r>
            <a:r>
              <a:rPr lang="nl-NL" sz="1100" i="1" dirty="0"/>
              <a:t>et al</a:t>
            </a:r>
            <a:r>
              <a:rPr lang="nl-NL" sz="1100" dirty="0"/>
              <a:t>. </a:t>
            </a:r>
            <a:r>
              <a:rPr lang="en-US" sz="1100" dirty="0" err="1"/>
              <a:t>Semin</a:t>
            </a:r>
            <a:r>
              <a:rPr lang="en-US" sz="1100" dirty="0"/>
              <a:t> </a:t>
            </a:r>
            <a:r>
              <a:rPr lang="en-US" sz="1100" dirty="0" err="1"/>
              <a:t>Radiat</a:t>
            </a:r>
            <a:r>
              <a:rPr lang="en-US" sz="1100" dirty="0"/>
              <a:t> </a:t>
            </a:r>
            <a:r>
              <a:rPr lang="en-US" sz="1100" dirty="0" err="1"/>
              <a:t>Oncol</a:t>
            </a:r>
            <a:r>
              <a:rPr lang="nl-NL" sz="1100" dirty="0"/>
              <a:t> 24:203-206, </a:t>
            </a:r>
            <a:r>
              <a:rPr lang="nl-NL" sz="1100" dirty="0">
                <a:hlinkClick r:id="rId4"/>
              </a:rPr>
              <a:t>http://sydney.edu.au/medicine/radiation-physics/research-projects/MRI-linac-program.php</a:t>
            </a:r>
            <a:r>
              <a:rPr lang="nl-NL" sz="1100" dirty="0"/>
              <a:t> </a:t>
            </a:r>
            <a:endParaRPr lang="en-US" altLang="en-US" sz="1100" dirty="0">
              <a:solidFill>
                <a:srgbClr val="1C1C1C"/>
              </a:solidFill>
              <a:latin typeface="Segoe UI" pitchFamily="34" charset="0"/>
              <a:cs typeface="Segoe UI" pitchFamily="34" charset="0"/>
            </a:endParaRPr>
          </a:p>
          <a:p>
            <a:endParaRPr lang="nl-NL" sz="1100" dirty="0"/>
          </a:p>
        </p:txBody>
      </p:sp>
      <p:pic>
        <p:nvPicPr>
          <p:cNvPr id="8" name="Content Placeholder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626" y="2830182"/>
            <a:ext cx="3210071" cy="180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697" y="3163334"/>
            <a:ext cx="1712077" cy="96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084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DF915C-2A29-4F3E-AF64-559B976314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19135" y="1272532"/>
            <a:ext cx="7637685" cy="3499278"/>
          </a:xfrm>
          <a:ln w="38100">
            <a:noFill/>
          </a:ln>
        </p:spPr>
        <p:txBody>
          <a:bodyPr/>
          <a:lstStyle/>
          <a:p>
            <a:r>
              <a:rPr lang="en-CA" dirty="0"/>
              <a:t>MRI in radiation therapy</a:t>
            </a:r>
          </a:p>
          <a:p>
            <a:r>
              <a:rPr lang="en-CA" dirty="0"/>
              <a:t>Existing and developing </a:t>
            </a:r>
            <a:r>
              <a:rPr lang="en-CA" dirty="0" err="1"/>
              <a:t>MRgRT</a:t>
            </a:r>
            <a:r>
              <a:rPr lang="en-CA" dirty="0"/>
              <a:t> systems</a:t>
            </a:r>
          </a:p>
          <a:p>
            <a:r>
              <a:rPr lang="en-CA" b="1" dirty="0"/>
              <a:t>Why do we need Monte Carlo for </a:t>
            </a:r>
            <a:r>
              <a:rPr lang="en-CA" b="1" dirty="0" err="1"/>
              <a:t>MRgRT</a:t>
            </a:r>
            <a:r>
              <a:rPr lang="en-CA" b="1" dirty="0"/>
              <a:t>?</a:t>
            </a:r>
          </a:p>
          <a:p>
            <a:r>
              <a:rPr lang="en-CA" dirty="0"/>
              <a:t>Comparisons to ion chamber measurements and sensitive volume effects</a:t>
            </a:r>
          </a:p>
          <a:p>
            <a:r>
              <a:rPr lang="en-CA" dirty="0"/>
              <a:t>Project ‘Air strike’</a:t>
            </a:r>
          </a:p>
          <a:p>
            <a:endParaRPr lang="en-C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240353-3EE6-4E80-B25B-E7B4D8F7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Presentation overview</a:t>
            </a:r>
          </a:p>
        </p:txBody>
      </p:sp>
      <p:pic>
        <p:nvPicPr>
          <p:cNvPr id="11" name="Picture 10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E579110B-29A4-4B21-806A-619505B29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56" y="4320220"/>
            <a:ext cx="1638300" cy="62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814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 bwMode="auto">
          <a:xfrm>
            <a:off x="739775" y="371475"/>
            <a:ext cx="7543800" cy="817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nl-NL" dirty="0">
                <a:latin typeface="Segoe UI" pitchFamily="34" charset="0"/>
              </a:rPr>
              <a:t>Project motivation: MRgRT</a:t>
            </a:r>
          </a:p>
        </p:txBody>
      </p:sp>
      <p:sp>
        <p:nvSpPr>
          <p:cNvPr id="23555" name="Tijdelijke aanduiding voor inhoud 2"/>
          <p:cNvSpPr>
            <a:spLocks noGrp="1"/>
          </p:cNvSpPr>
          <p:nvPr>
            <p:ph idx="4294967295"/>
          </p:nvPr>
        </p:nvSpPr>
        <p:spPr bwMode="auto">
          <a:xfrm>
            <a:off x="739775" y="3139440"/>
            <a:ext cx="7543800" cy="163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800" dirty="0">
                <a:latin typeface="Segoe UI" pitchFamily="34" charset="0"/>
              </a:rPr>
              <a:t>Sources: Co-60 or </a:t>
            </a:r>
            <a:r>
              <a:rPr lang="en-US" sz="1800" dirty="0" err="1">
                <a:latin typeface="Segoe UI" pitchFamily="34" charset="0"/>
              </a:rPr>
              <a:t>linacs</a:t>
            </a:r>
            <a:r>
              <a:rPr lang="en-US" sz="1800" dirty="0">
                <a:latin typeface="Segoe UI" pitchFamily="34" charset="0"/>
              </a:rPr>
              <a:t> (6 MV, 7 MV)</a:t>
            </a:r>
          </a:p>
          <a:p>
            <a:r>
              <a:rPr lang="en-US" sz="1800" dirty="0">
                <a:latin typeface="Segoe UI" pitchFamily="34" charset="0"/>
              </a:rPr>
              <a:t>Magnetic fields: 0.35 – 1.5 T</a:t>
            </a:r>
          </a:p>
          <a:p>
            <a:r>
              <a:rPr lang="en-US" sz="1800" dirty="0">
                <a:latin typeface="Segoe UI" pitchFamily="34" charset="0"/>
              </a:rPr>
              <a:t>The effects of the field leads to localized hot and cold spots in dose distributions and…</a:t>
            </a:r>
          </a:p>
          <a:p>
            <a:r>
              <a:rPr lang="en-US" sz="1800" dirty="0">
                <a:latin typeface="Segoe UI" pitchFamily="34" charset="0"/>
              </a:rPr>
              <a:t>… influences detector response!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EC4C30-3929-4AC1-9ED3-D3EF4A20C6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25" y="906829"/>
            <a:ext cx="2349622" cy="17622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F98F5D-03AE-4FC2-974B-A847B1BF53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8" r="21456"/>
          <a:stretch/>
        </p:blipFill>
        <p:spPr>
          <a:xfrm>
            <a:off x="5590781" y="936868"/>
            <a:ext cx="2032987" cy="17618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4669E7-94FE-4D7F-9AB2-6375EC8A3A05}"/>
              </a:ext>
            </a:extLst>
          </p:cNvPr>
          <p:cNvSpPr txBox="1"/>
          <p:nvPr/>
        </p:nvSpPr>
        <p:spPr>
          <a:xfrm>
            <a:off x="1628891" y="2669046"/>
            <a:ext cx="638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MRI</a:t>
            </a:r>
            <a:endParaRPr lang="en-CA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64AB98-6B82-455C-845D-BD0B9A7D6794}"/>
              </a:ext>
            </a:extLst>
          </p:cNvPr>
          <p:cNvSpPr txBox="1"/>
          <p:nvPr/>
        </p:nvSpPr>
        <p:spPr>
          <a:xfrm>
            <a:off x="5236926" y="2710416"/>
            <a:ext cx="274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Radiation source (</a:t>
            </a:r>
            <a:r>
              <a:rPr lang="en-CA" sz="18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linac</a:t>
            </a:r>
            <a:r>
              <a:rPr lang="en-CA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</p:txBody>
      </p:sp>
      <p:sp>
        <p:nvSpPr>
          <p:cNvPr id="9" name="Plus 14">
            <a:extLst>
              <a:ext uri="{FF2B5EF4-FFF2-40B4-BE49-F238E27FC236}">
                <a16:creationId xmlns:a16="http://schemas.microsoft.com/office/drawing/2014/main" id="{58944B21-2989-42EE-A309-D7A2716569F8}"/>
              </a:ext>
            </a:extLst>
          </p:cNvPr>
          <p:cNvSpPr/>
          <p:nvPr/>
        </p:nvSpPr>
        <p:spPr>
          <a:xfrm>
            <a:off x="3722703" y="1092048"/>
            <a:ext cx="1349405" cy="1391777"/>
          </a:xfrm>
          <a:prstGeom prst="mathPlus">
            <a:avLst>
              <a:gd name="adj1" fmla="val 15625"/>
            </a:avLst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EE83A7-92A7-4466-ADC2-CB56EB0B345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25819" y="1291446"/>
            <a:ext cx="3665166" cy="3615834"/>
          </a:xfrm>
        </p:spPr>
        <p:txBody>
          <a:bodyPr/>
          <a:lstStyle/>
          <a:p>
            <a:r>
              <a:rPr lang="en-CA" dirty="0"/>
              <a:t>Electron Gamma Shower code developed and maintained at NRCC </a:t>
            </a:r>
          </a:p>
          <a:p>
            <a:r>
              <a:rPr lang="en-CA" dirty="0"/>
              <a:t>Monte Carlo (Random events!) code used for photon, electron, and positron transport.</a:t>
            </a:r>
          </a:p>
          <a:p>
            <a:r>
              <a:rPr lang="en-CA" dirty="0"/>
              <a:t>Used for dose (J/kg) calculations for dosimetry and research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38B4BD-CD26-4B85-8C16-1981C261F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EGSnrc</a:t>
            </a:r>
            <a:endParaRPr lang="en-CA" dirty="0"/>
          </a:p>
        </p:txBody>
      </p:sp>
      <p:pic>
        <p:nvPicPr>
          <p:cNvPr id="5" name="Picture 2" descr="G:\Presentations\Undergraduare symposium - Carleton Fall 2013\Images\photons_in_water.jpg">
            <a:extLst>
              <a:ext uri="{FF2B5EF4-FFF2-40B4-BE49-F238E27FC236}">
                <a16:creationId xmlns:a16="http://schemas.microsoft.com/office/drawing/2014/main" id="{6B60420E-4F03-4751-8AA9-17FE00D91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41905"/>
            <a:ext cx="2911531" cy="372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Presentations\Undergraduare symposium - Carleton Fall 2013\Images\electron_photon_colours.jpg">
            <a:extLst>
              <a:ext uri="{FF2B5EF4-FFF2-40B4-BE49-F238E27FC236}">
                <a16:creationId xmlns:a16="http://schemas.microsoft.com/office/drawing/2014/main" id="{ED96F867-53AA-4493-B797-B982D8782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357" y="1183039"/>
            <a:ext cx="1448775" cy="118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58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84DA93-6F09-4F93-ABEB-BFA5A9848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Impact of the magnetic field on electrons</a:t>
            </a:r>
          </a:p>
        </p:txBody>
      </p:sp>
      <p:pic>
        <p:nvPicPr>
          <p:cNvPr id="11" name="Picture 10" descr="A picture containing bird, sky&#10;&#10;Description generated with very high confidence">
            <a:extLst>
              <a:ext uri="{FF2B5EF4-FFF2-40B4-BE49-F238E27FC236}">
                <a16:creationId xmlns:a16="http://schemas.microsoft.com/office/drawing/2014/main" id="{91706B88-C211-4597-BA79-49E64BF59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6" y="1188712"/>
            <a:ext cx="8303472" cy="3353091"/>
          </a:xfrm>
          <a:prstGeom prst="rect">
            <a:avLst/>
          </a:prstGeom>
        </p:spPr>
      </p:pic>
      <p:pic>
        <p:nvPicPr>
          <p:cNvPr id="13" name="Picture 12" descr="A picture containing sky&#10;&#10;Description generated with high confidence">
            <a:extLst>
              <a:ext uri="{FF2B5EF4-FFF2-40B4-BE49-F238E27FC236}">
                <a16:creationId xmlns:a16="http://schemas.microsoft.com/office/drawing/2014/main" id="{7EA79D78-ECF9-4527-B80A-69C8B6CCD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6" y="1188712"/>
            <a:ext cx="7577985" cy="3279932"/>
          </a:xfrm>
          <a:prstGeom prst="rect">
            <a:avLst/>
          </a:prstGeom>
        </p:spPr>
      </p:pic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322CAB2C-7474-493D-B66A-46428771F649}"/>
              </a:ext>
            </a:extLst>
          </p:cNvPr>
          <p:cNvSpPr/>
          <p:nvPr/>
        </p:nvSpPr>
        <p:spPr>
          <a:xfrm>
            <a:off x="6926453" y="931956"/>
            <a:ext cx="2148296" cy="10668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Electron Return Effect</a:t>
            </a:r>
          </a:p>
        </p:txBody>
      </p:sp>
      <p:pic>
        <p:nvPicPr>
          <p:cNvPr id="8" name="Picture 7" descr="A picture containing monitor&#10;&#10;Description generated with high confidence">
            <a:extLst>
              <a:ext uri="{FF2B5EF4-FFF2-40B4-BE49-F238E27FC236}">
                <a16:creationId xmlns:a16="http://schemas.microsoft.com/office/drawing/2014/main" id="{4BC1675D-80C2-4100-AC64-4B6B20434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9172" y="929294"/>
            <a:ext cx="3788123" cy="378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4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DF915C-2A29-4F3E-AF64-559B976314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19135" y="1272532"/>
            <a:ext cx="7637685" cy="3499278"/>
          </a:xfrm>
          <a:ln w="38100">
            <a:noFill/>
          </a:ln>
        </p:spPr>
        <p:txBody>
          <a:bodyPr/>
          <a:lstStyle/>
          <a:p>
            <a:r>
              <a:rPr lang="en-CA" dirty="0"/>
              <a:t>MRI in radiation therapy</a:t>
            </a:r>
          </a:p>
          <a:p>
            <a:r>
              <a:rPr lang="en-CA" dirty="0"/>
              <a:t>Existing and developing </a:t>
            </a:r>
            <a:r>
              <a:rPr lang="en-CA" dirty="0" err="1"/>
              <a:t>MRgRT</a:t>
            </a:r>
            <a:r>
              <a:rPr lang="en-CA" dirty="0"/>
              <a:t> systems</a:t>
            </a:r>
          </a:p>
          <a:p>
            <a:r>
              <a:rPr lang="en-CA" dirty="0"/>
              <a:t>Why do we need Monte Carlo for </a:t>
            </a:r>
            <a:r>
              <a:rPr lang="en-CA" dirty="0" err="1"/>
              <a:t>MRgRT</a:t>
            </a:r>
            <a:r>
              <a:rPr lang="en-CA" dirty="0"/>
              <a:t>?</a:t>
            </a:r>
          </a:p>
          <a:p>
            <a:r>
              <a:rPr lang="en-CA" dirty="0"/>
              <a:t>Comparisons to ion chamber measurements and sensitive volume effects</a:t>
            </a:r>
          </a:p>
          <a:p>
            <a:r>
              <a:rPr lang="en-CA" dirty="0"/>
              <a:t>Project ‘Air strike’</a:t>
            </a:r>
          </a:p>
          <a:p>
            <a:endParaRPr lang="en-C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240353-3EE6-4E80-B25B-E7B4D8F7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Presentation overview</a:t>
            </a:r>
          </a:p>
        </p:txBody>
      </p:sp>
      <p:pic>
        <p:nvPicPr>
          <p:cNvPr id="11" name="Picture 10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E579110B-29A4-4B21-806A-619505B29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56" y="4320220"/>
            <a:ext cx="1638300" cy="6297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9D4082-22C3-4225-8A02-3990731F6F90}"/>
              </a:ext>
            </a:extLst>
          </p:cNvPr>
          <p:cNvSpPr txBox="1"/>
          <p:nvPr/>
        </p:nvSpPr>
        <p:spPr>
          <a:xfrm>
            <a:off x="2357435" y="4771810"/>
            <a:ext cx="5321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i="1" dirty="0"/>
              <a:t>Initial MRgRT slides courtesy of Jochem W.H. Wolthaus (UMCU)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393554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03E1A13-F721-4814-B056-1E686B8FC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Impact of magnetic field in ion chambers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EF00BDA-7574-48F8-9098-F56F976FC2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545792"/>
              </p:ext>
            </p:extLst>
          </p:nvPr>
        </p:nvGraphicFramePr>
        <p:xfrm>
          <a:off x="2970391" y="3682299"/>
          <a:ext cx="2813733" cy="1185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6" name="Visio" r:id="rId4" imgW="4048347" imgH="1704779" progId="Visio.Drawing.15">
                  <p:embed/>
                </p:oleObj>
              </mc:Choice>
              <mc:Fallback>
                <p:oleObj name="Visio" r:id="rId4" imgW="4048347" imgH="1704779" progId="Visio.Drawing.15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70391" y="3682299"/>
                        <a:ext cx="2813733" cy="11850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5B3FBED-3F0F-471A-92AF-ECB205BF95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4799490"/>
              </p:ext>
            </p:extLst>
          </p:nvPr>
        </p:nvGraphicFramePr>
        <p:xfrm>
          <a:off x="2819316" y="519582"/>
          <a:ext cx="3707020" cy="219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7" name="Visio" r:id="rId6" imgW="5352961" imgH="3152912" progId="Visio.Drawing.15">
                  <p:embed/>
                </p:oleObj>
              </mc:Choice>
              <mc:Fallback>
                <p:oleObj name="Visio" r:id="rId6" imgW="5352961" imgH="3152912" progId="Visio.Drawing.15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19316" y="519582"/>
                        <a:ext cx="3707020" cy="2192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F0C8D35-3439-48A2-8A55-F24A050B78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3656"/>
              </p:ext>
            </p:extLst>
          </p:nvPr>
        </p:nvGraphicFramePr>
        <p:xfrm>
          <a:off x="2970391" y="2536575"/>
          <a:ext cx="2919661" cy="1185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8" name="Visio" r:id="rId8" imgW="4200392" imgH="1704779" progId="Visio.Drawing.15">
                  <p:embed/>
                </p:oleObj>
              </mc:Choice>
              <mc:Fallback>
                <p:oleObj name="Visio" r:id="rId8" imgW="4200392" imgH="1704779" progId="Visio.Drawing.15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70391" y="2536575"/>
                        <a:ext cx="2919661" cy="11850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own Arrow 8">
            <a:extLst>
              <a:ext uri="{FF2B5EF4-FFF2-40B4-BE49-F238E27FC236}">
                <a16:creationId xmlns:a16="http://schemas.microsoft.com/office/drawing/2014/main" id="{1C26672E-73DC-49F3-9B96-060E4B1041FD}"/>
              </a:ext>
            </a:extLst>
          </p:cNvPr>
          <p:cNvSpPr/>
          <p:nvPr/>
        </p:nvSpPr>
        <p:spPr>
          <a:xfrm>
            <a:off x="5980937" y="1487336"/>
            <a:ext cx="513806" cy="3291840"/>
          </a:xfrm>
          <a:prstGeom prst="downArrow">
            <a:avLst/>
          </a:prstGeom>
          <a:gradFill flip="none" rotWithShape="1">
            <a:gsLst>
              <a:gs pos="41000">
                <a:srgbClr val="0070C0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rgbClr val="1961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28A015-16CE-4838-95B4-21C71CDF41F5}"/>
              </a:ext>
            </a:extLst>
          </p:cNvPr>
          <p:cNvSpPr/>
          <p:nvPr/>
        </p:nvSpPr>
        <p:spPr>
          <a:xfrm>
            <a:off x="6494743" y="2457017"/>
            <a:ext cx="21032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Increasing magnetic field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F5AF29-3E3F-4D91-90EA-131D68629E9A}"/>
              </a:ext>
            </a:extLst>
          </p:cNvPr>
          <p:cNvSpPr/>
          <p:nvPr/>
        </p:nvSpPr>
        <p:spPr>
          <a:xfrm>
            <a:off x="519338" y="1652514"/>
            <a:ext cx="2103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No field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E50B31-3DFC-4A05-BC5B-33A625582BE0}"/>
              </a:ext>
            </a:extLst>
          </p:cNvPr>
          <p:cNvSpPr/>
          <p:nvPr/>
        </p:nvSpPr>
        <p:spPr>
          <a:xfrm>
            <a:off x="519338" y="2643108"/>
            <a:ext cx="2103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Path length increases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C8CB44-E406-4683-A92A-C52432E7504B}"/>
              </a:ext>
            </a:extLst>
          </p:cNvPr>
          <p:cNvSpPr/>
          <p:nvPr/>
        </p:nvSpPr>
        <p:spPr>
          <a:xfrm>
            <a:off x="519338" y="3842287"/>
            <a:ext cx="2103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Path length decreases</a:t>
            </a:r>
          </a:p>
        </p:txBody>
      </p:sp>
    </p:spTree>
    <p:extLst>
      <p:ext uri="{BB962C8B-B14F-4D97-AF65-F5344CB8AC3E}">
        <p14:creationId xmlns:p14="http://schemas.microsoft.com/office/powerpoint/2010/main" val="38104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AFC789D-8989-4F7F-963B-2013A24307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90" y="202933"/>
            <a:ext cx="6278665" cy="48516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E6F13C6-B905-421F-A845-8357904BBFC0}"/>
                  </a:ext>
                </a:extLst>
              </p:cNvPr>
              <p:cNvSpPr txBox="1"/>
              <p:nvPr/>
            </p:nvSpPr>
            <p:spPr>
              <a:xfrm>
                <a:off x="2289974" y="452038"/>
                <a:ext cx="1416991" cy="768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1" i="1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CA" sz="2400" b="1" i="1">
                                  <a:latin typeface="Cambria Math" panose="02040503050406030204" pitchFamily="18" charset="0"/>
                                </a:rPr>
                                <m:t>𝒄𝒂𝒗</m:t>
                              </m:r>
                            </m:sub>
                          </m:sSub>
                          <m:r>
                            <a:rPr lang="en-CA" sz="24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b="1" i="1"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en-CA" sz="24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CA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1" i="1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CA" sz="2400" b="1" i="1">
                                  <a:latin typeface="Cambria Math" panose="02040503050406030204" pitchFamily="18" charset="0"/>
                                </a:rPr>
                                <m:t>𝒄𝒂𝒗</m:t>
                              </m:r>
                            </m:sub>
                          </m:sSub>
                          <m:r>
                            <a:rPr lang="en-CA" sz="24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CA" sz="24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CA" sz="2400" b="1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E6F13C6-B905-421F-A845-8357904BBF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9974" y="452038"/>
                <a:ext cx="1416991" cy="76899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BC2A083-94EF-4B82-8E3F-42B25BBD0011}"/>
              </a:ext>
            </a:extLst>
          </p:cNvPr>
          <p:cNvSpPr txBox="1"/>
          <p:nvPr/>
        </p:nvSpPr>
        <p:spPr>
          <a:xfrm>
            <a:off x="5855245" y="3721621"/>
            <a:ext cx="1776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NE2571 </a:t>
            </a:r>
          </a:p>
          <a:p>
            <a:pPr algn="ctr"/>
            <a:r>
              <a:rPr lang="en-CA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6MV beam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BB021CC-EB13-494E-B493-CFF583725A41}"/>
              </a:ext>
            </a:extLst>
          </p:cNvPr>
          <p:cNvCxnSpPr>
            <a:cxnSpLocks/>
          </p:cNvCxnSpPr>
          <p:nvPr/>
        </p:nvCxnSpPr>
        <p:spPr>
          <a:xfrm>
            <a:off x="4816619" y="656101"/>
            <a:ext cx="0" cy="3611099"/>
          </a:xfrm>
          <a:prstGeom prst="straightConnector1">
            <a:avLst/>
          </a:prstGeom>
          <a:ln w="38100">
            <a:solidFill>
              <a:srgbClr val="C8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BF8D195-9487-43EE-BE97-D6A7C37F81E2}"/>
              </a:ext>
            </a:extLst>
          </p:cNvPr>
          <p:cNvSpPr txBox="1"/>
          <p:nvPr/>
        </p:nvSpPr>
        <p:spPr>
          <a:xfrm>
            <a:off x="4780274" y="2340917"/>
            <a:ext cx="1060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~ 8%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4EF8B07-44D6-4F1F-B08F-490FD1068E79}"/>
              </a:ext>
            </a:extLst>
          </p:cNvPr>
          <p:cNvSpPr/>
          <p:nvPr/>
        </p:nvSpPr>
        <p:spPr>
          <a:xfrm>
            <a:off x="2640706" y="1866240"/>
            <a:ext cx="4351826" cy="86700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 err="1">
                <a:solidFill>
                  <a:schemeClr val="tx1"/>
                </a:solidFill>
              </a:rPr>
              <a:t>EGSnrc</a:t>
            </a:r>
            <a:r>
              <a:rPr lang="en-CA" sz="2800" b="1" dirty="0">
                <a:solidFill>
                  <a:schemeClr val="tx1"/>
                </a:solidFill>
              </a:rPr>
              <a:t> to the rescue!</a:t>
            </a:r>
          </a:p>
        </p:txBody>
      </p:sp>
    </p:spTree>
    <p:extLst>
      <p:ext uri="{BB962C8B-B14F-4D97-AF65-F5344CB8AC3E}">
        <p14:creationId xmlns:p14="http://schemas.microsoft.com/office/powerpoint/2010/main" val="428376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DF915C-2A29-4F3E-AF64-559B976314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19135" y="1272532"/>
            <a:ext cx="7637685" cy="3499278"/>
          </a:xfrm>
          <a:ln w="38100">
            <a:noFill/>
          </a:ln>
        </p:spPr>
        <p:txBody>
          <a:bodyPr/>
          <a:lstStyle/>
          <a:p>
            <a:r>
              <a:rPr lang="en-CA" dirty="0"/>
              <a:t>MRI in radiation therapy</a:t>
            </a:r>
          </a:p>
          <a:p>
            <a:r>
              <a:rPr lang="en-CA" dirty="0"/>
              <a:t>Existing and developing </a:t>
            </a:r>
            <a:r>
              <a:rPr lang="en-CA" dirty="0" err="1"/>
              <a:t>MRgRT</a:t>
            </a:r>
            <a:r>
              <a:rPr lang="en-CA" dirty="0"/>
              <a:t> systems</a:t>
            </a:r>
          </a:p>
          <a:p>
            <a:r>
              <a:rPr lang="en-CA" dirty="0"/>
              <a:t>Why do we need Monte Carlo for </a:t>
            </a:r>
            <a:r>
              <a:rPr lang="en-CA" dirty="0" err="1"/>
              <a:t>MRgRT</a:t>
            </a:r>
            <a:r>
              <a:rPr lang="en-CA" dirty="0"/>
              <a:t>?</a:t>
            </a:r>
          </a:p>
          <a:p>
            <a:r>
              <a:rPr lang="en-CA" b="1" dirty="0"/>
              <a:t>Comparisons to ion chamber measurements and sensitive volume effects</a:t>
            </a:r>
          </a:p>
          <a:p>
            <a:r>
              <a:rPr lang="en-CA" dirty="0"/>
              <a:t>Project ‘Air strike’</a:t>
            </a:r>
          </a:p>
          <a:p>
            <a:endParaRPr lang="en-C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240353-3EE6-4E80-B25B-E7B4D8F7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Presentation overview</a:t>
            </a:r>
          </a:p>
        </p:txBody>
      </p:sp>
      <p:pic>
        <p:nvPicPr>
          <p:cNvPr id="11" name="Picture 10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E579110B-29A4-4B21-806A-619505B29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56" y="4320220"/>
            <a:ext cx="1638300" cy="62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071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 bwMode="auto">
          <a:xfrm>
            <a:off x="739775" y="371475"/>
            <a:ext cx="7543800" cy="817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nl-NL" dirty="0">
                <a:latin typeface="Segoe UI" pitchFamily="34" charset="0"/>
              </a:rPr>
              <a:t>Ion chamber sensitive volume problem</a:t>
            </a:r>
          </a:p>
        </p:txBody>
      </p:sp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4D2BE63A-B197-4CF1-8C34-21E0E89F8ECA}"/>
              </a:ext>
            </a:extLst>
          </p:cNvPr>
          <p:cNvSpPr txBox="1">
            <a:spLocks/>
          </p:cNvSpPr>
          <p:nvPr/>
        </p:nvSpPr>
        <p:spPr bwMode="auto">
          <a:xfrm>
            <a:off x="860425" y="859766"/>
            <a:ext cx="7543800" cy="72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Segoe UI" pitchFamily="34" charset="0"/>
              </a:rPr>
              <a:t>Agnew et al. from NPL produced a great set of experimental data, but there were several percent difference with MC</a:t>
            </a:r>
          </a:p>
          <a:p>
            <a:endParaRPr lang="en-US" sz="1800" dirty="0">
              <a:latin typeface="Segoe UI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47E4B6-0F1B-425E-9A80-5279B4CB2393}"/>
              </a:ext>
            </a:extLst>
          </p:cNvPr>
          <p:cNvSpPr/>
          <p:nvPr/>
        </p:nvSpPr>
        <p:spPr>
          <a:xfrm>
            <a:off x="0" y="48665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</a:rPr>
              <a:t>Miller, J. R  et al. Med. Phys. 43(5), 2141-2152 (2016)</a:t>
            </a:r>
            <a:endParaRPr lang="en-CA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6F1A3C-AA01-4254-A9C9-BA0EED84E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670" y="1663473"/>
            <a:ext cx="1179192" cy="25378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D7055A-436B-4F28-BF55-D8F92F05E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3026" y="1683959"/>
            <a:ext cx="446154" cy="2636700"/>
          </a:xfrm>
          <a:prstGeom prst="rect">
            <a:avLst/>
          </a:prstGeom>
        </p:spPr>
      </p:pic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86CB68E1-60FB-4F0C-A7F8-B6A2F47FB62D}"/>
              </a:ext>
            </a:extLst>
          </p:cNvPr>
          <p:cNvSpPr txBox="1">
            <a:spLocks/>
          </p:cNvSpPr>
          <p:nvPr/>
        </p:nvSpPr>
        <p:spPr bwMode="auto">
          <a:xfrm>
            <a:off x="860426" y="1553289"/>
            <a:ext cx="4484336" cy="321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Segoe UI" pitchFamily="34" charset="0"/>
              </a:rPr>
              <a:t>Fringing of the charge collecting electric field inside the ion chamber.</a:t>
            </a:r>
          </a:p>
          <a:p>
            <a:r>
              <a:rPr lang="en-US" sz="1800" dirty="0">
                <a:latin typeface="Segoe UI" pitchFamily="34" charset="0"/>
              </a:rPr>
              <a:t>In MC, usually the </a:t>
            </a:r>
            <a:r>
              <a:rPr lang="en-US" sz="1800" b="1" dirty="0">
                <a:solidFill>
                  <a:srgbClr val="00B050"/>
                </a:solidFill>
                <a:latin typeface="Segoe UI" pitchFamily="34" charset="0"/>
              </a:rPr>
              <a:t>geometric sensitive volume</a:t>
            </a:r>
            <a:r>
              <a:rPr lang="en-US" sz="1800" dirty="0">
                <a:latin typeface="Segoe UI" pitchFamily="34" charset="0"/>
              </a:rPr>
              <a:t> is used instead of the potentially unknow </a:t>
            </a:r>
            <a:r>
              <a:rPr lang="en-US" sz="1800" b="1" dirty="0">
                <a:latin typeface="Segoe UI" pitchFamily="34" charset="0"/>
              </a:rPr>
              <a:t>true sensitive volume</a:t>
            </a:r>
            <a:r>
              <a:rPr lang="en-US" sz="1800" dirty="0">
                <a:latin typeface="Segoe UI" pitchFamily="34" charset="0"/>
              </a:rPr>
              <a:t>.</a:t>
            </a:r>
          </a:p>
          <a:p>
            <a:r>
              <a:rPr lang="en-US" sz="1800" dirty="0">
                <a:latin typeface="Segoe UI" pitchFamily="34" charset="0"/>
              </a:rPr>
              <a:t>No magnetic field = not a problem, but w/ a field there can be a dose gradient inside the chamber.</a:t>
            </a:r>
          </a:p>
          <a:p>
            <a:endParaRPr lang="en-US" sz="1800" dirty="0">
              <a:latin typeface="Segoe UI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E1EA81-128D-44CB-B851-07CD2CC50D2A}"/>
              </a:ext>
            </a:extLst>
          </p:cNvPr>
          <p:cNvSpPr txBox="1"/>
          <p:nvPr/>
        </p:nvSpPr>
        <p:spPr>
          <a:xfrm>
            <a:off x="5822922" y="4369838"/>
            <a:ext cx="2130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dirty="0">
                <a:latin typeface="Segoe UI" panose="020B0502040204020203" pitchFamily="34" charset="0"/>
                <a:cs typeface="Segoe UI" panose="020B0502040204020203" pitchFamily="34" charset="0"/>
              </a:rPr>
              <a:t>Electric field strength in an ion chamber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AD57C9-A579-4FC5-A6EB-3BE5A488F7BF}"/>
              </a:ext>
            </a:extLst>
          </p:cNvPr>
          <p:cNvSpPr/>
          <p:nvPr/>
        </p:nvSpPr>
        <p:spPr>
          <a:xfrm>
            <a:off x="5874356" y="1602514"/>
            <a:ext cx="2027555" cy="271814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3C19BD-BE91-4D8A-9B41-A1C7BE3976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15" y="1659665"/>
            <a:ext cx="1291708" cy="2556874"/>
          </a:xfrm>
          <a:prstGeom prst="rect">
            <a:avLst/>
          </a:prstGeom>
        </p:spPr>
      </p:pic>
      <p:pic>
        <p:nvPicPr>
          <p:cNvPr id="28" name="Picture 27" descr="A close up of a sign&#10;&#10;Description generated with high confidence">
            <a:extLst>
              <a:ext uri="{FF2B5EF4-FFF2-40B4-BE49-F238E27FC236}">
                <a16:creationId xmlns:a16="http://schemas.microsoft.com/office/drawing/2014/main" id="{BC2F42BE-843C-4CE3-9406-6707CCD1E15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41"/>
          <a:stretch/>
        </p:blipFill>
        <p:spPr>
          <a:xfrm>
            <a:off x="6063468" y="1657588"/>
            <a:ext cx="1182489" cy="218901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30E1B8BA-18FE-4668-ACCF-448698148872}"/>
              </a:ext>
            </a:extLst>
          </p:cNvPr>
          <p:cNvSpPr/>
          <p:nvPr/>
        </p:nvSpPr>
        <p:spPr>
          <a:xfrm>
            <a:off x="6193946" y="2735661"/>
            <a:ext cx="10591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1400" b="1" dirty="0"/>
              <a:t>geometric sensitive volume</a:t>
            </a:r>
          </a:p>
        </p:txBody>
      </p:sp>
    </p:spTree>
    <p:extLst>
      <p:ext uri="{BB962C8B-B14F-4D97-AF65-F5344CB8AC3E}">
        <p14:creationId xmlns:p14="http://schemas.microsoft.com/office/powerpoint/2010/main" val="89550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3" grpId="0" animBg="1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 bwMode="auto">
          <a:xfrm>
            <a:off x="739775" y="371475"/>
            <a:ext cx="7543800" cy="817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nl-NL" dirty="0">
                <a:latin typeface="Segoe UI" pitchFamily="34" charset="0"/>
              </a:rPr>
              <a:t>Ion chamber sensitive volume problem</a:t>
            </a:r>
          </a:p>
        </p:txBody>
      </p:sp>
      <p:pic>
        <p:nvPicPr>
          <p:cNvPr id="15" name="Picture 1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C15E302-88AF-450F-BC0A-13C796CEE6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0" b="4445"/>
          <a:stretch/>
        </p:blipFill>
        <p:spPr>
          <a:xfrm>
            <a:off x="1693455" y="1524660"/>
            <a:ext cx="5757090" cy="30924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526ABFD-A0EF-4D3A-A065-B456ABF24D94}"/>
                  </a:ext>
                </a:extLst>
              </p:cNvPr>
              <p:cNvSpPr txBox="1"/>
              <p:nvPr/>
            </p:nvSpPr>
            <p:spPr>
              <a:xfrm>
                <a:off x="2951639" y="4004310"/>
                <a:ext cx="3240721" cy="11304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𝒏𝒐𝒓𝒎</m:t>
                          </m:r>
                        </m:sub>
                      </m:sSub>
                      <m:r>
                        <a:rPr lang="en-CA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526ABFD-A0EF-4D3A-A065-B456ABF24D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639" y="4004310"/>
                <a:ext cx="3240721" cy="11304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ijdelijke aanduiding voor inhoud 2">
            <a:extLst>
              <a:ext uri="{FF2B5EF4-FFF2-40B4-BE49-F238E27FC236}">
                <a16:creationId xmlns:a16="http://schemas.microsoft.com/office/drawing/2014/main" id="{2291F2A9-868F-4F7B-921E-B78A4CE06B7F}"/>
              </a:ext>
            </a:extLst>
          </p:cNvPr>
          <p:cNvSpPr txBox="1">
            <a:spLocks/>
          </p:cNvSpPr>
          <p:nvPr/>
        </p:nvSpPr>
        <p:spPr bwMode="auto">
          <a:xfrm>
            <a:off x="485713" y="797729"/>
            <a:ext cx="8051924" cy="72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Segoe UI" pitchFamily="34" charset="0"/>
              </a:rPr>
              <a:t>Simulation set-up to compare to Agnew et al. and evaluate the effect of the sensitive volume on chamber dose in the presence of a magnetic field:</a:t>
            </a:r>
            <a:endParaRPr lang="en-US" sz="1800" b="1" dirty="0">
              <a:latin typeface="Segoe UI" pitchFamily="34" charset="0"/>
            </a:endParaRPr>
          </a:p>
          <a:p>
            <a:endParaRPr lang="en-US" sz="1800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59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 bwMode="auto">
          <a:xfrm>
            <a:off x="739775" y="371475"/>
            <a:ext cx="7543800" cy="817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nl-NL" dirty="0">
                <a:latin typeface="Segoe UI" pitchFamily="34" charset="0"/>
              </a:rPr>
              <a:t>Ion chamber sensitive volume problem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7C82C4-BC74-469B-A7EE-2A9AD0276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651" y="839084"/>
            <a:ext cx="4432425" cy="3295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D6807D-CD48-44B9-AFB0-59C6BF4FF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076" y="815231"/>
            <a:ext cx="4479924" cy="3344875"/>
          </a:xfrm>
          <a:prstGeom prst="rect">
            <a:avLst/>
          </a:prstGeom>
        </p:spPr>
      </p:pic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3F72BE50-82B6-43B5-8E56-1C97B1FB62A1}"/>
              </a:ext>
            </a:extLst>
          </p:cNvPr>
          <p:cNvSpPr txBox="1">
            <a:spLocks/>
          </p:cNvSpPr>
          <p:nvPr/>
        </p:nvSpPr>
        <p:spPr bwMode="auto">
          <a:xfrm>
            <a:off x="231651" y="4183959"/>
            <a:ext cx="8051924" cy="72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Segoe UI" pitchFamily="34" charset="0"/>
              </a:rPr>
              <a:t>The ‘dead’ volume region does not reflect the true sensitive volume</a:t>
            </a:r>
          </a:p>
          <a:p>
            <a:r>
              <a:rPr lang="en-US" sz="1800" dirty="0">
                <a:latin typeface="Segoe UI" pitchFamily="34" charset="0"/>
              </a:rPr>
              <a:t>Correction factors: (</a:t>
            </a:r>
            <a:r>
              <a:rPr lang="en-US" sz="1800" dirty="0" err="1">
                <a:latin typeface="Segoe UI" pitchFamily="34" charset="0"/>
              </a:rPr>
              <a:t>i</a:t>
            </a:r>
            <a:r>
              <a:rPr lang="en-US" sz="1800" dirty="0">
                <a:latin typeface="Segoe UI" pitchFamily="34" charset="0"/>
              </a:rPr>
              <a:t>) simulate the E-field  or </a:t>
            </a:r>
            <a:r>
              <a:rPr lang="en-US" sz="1800" b="1" dirty="0">
                <a:latin typeface="Segoe UI" pitchFamily="34" charset="0"/>
              </a:rPr>
              <a:t>(ii) optimal orientation </a:t>
            </a:r>
          </a:p>
          <a:p>
            <a:endParaRPr lang="en-US" sz="1800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DF915C-2A29-4F3E-AF64-559B976314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19135" y="1272532"/>
            <a:ext cx="7637685" cy="3499278"/>
          </a:xfrm>
          <a:ln w="38100">
            <a:noFill/>
          </a:ln>
        </p:spPr>
        <p:txBody>
          <a:bodyPr/>
          <a:lstStyle/>
          <a:p>
            <a:r>
              <a:rPr lang="en-CA" dirty="0"/>
              <a:t>MRI in radiation therapy</a:t>
            </a:r>
          </a:p>
          <a:p>
            <a:r>
              <a:rPr lang="en-CA" dirty="0"/>
              <a:t>Existing and developing </a:t>
            </a:r>
            <a:r>
              <a:rPr lang="en-CA" dirty="0" err="1"/>
              <a:t>MRgRT</a:t>
            </a:r>
            <a:r>
              <a:rPr lang="en-CA" dirty="0"/>
              <a:t> systems</a:t>
            </a:r>
          </a:p>
          <a:p>
            <a:r>
              <a:rPr lang="en-CA" dirty="0"/>
              <a:t>Why do we need Monte Carlo for </a:t>
            </a:r>
            <a:r>
              <a:rPr lang="en-CA" dirty="0" err="1"/>
              <a:t>MRgRT</a:t>
            </a:r>
            <a:r>
              <a:rPr lang="en-CA" dirty="0"/>
              <a:t>?</a:t>
            </a:r>
          </a:p>
          <a:p>
            <a:r>
              <a:rPr lang="en-CA" dirty="0"/>
              <a:t>Comparisons to ion chamber measurements and sensitive volume effects</a:t>
            </a:r>
          </a:p>
          <a:p>
            <a:r>
              <a:rPr lang="en-CA" b="1" dirty="0"/>
              <a:t>Project ‘Air strike’</a:t>
            </a:r>
          </a:p>
          <a:p>
            <a:endParaRPr lang="en-C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240353-3EE6-4E80-B25B-E7B4D8F7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Presentation overview</a:t>
            </a:r>
          </a:p>
        </p:txBody>
      </p:sp>
      <p:pic>
        <p:nvPicPr>
          <p:cNvPr id="11" name="Picture 10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E579110B-29A4-4B21-806A-619505B29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56" y="4320220"/>
            <a:ext cx="1638300" cy="62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233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582654-495B-4777-BF8E-4F4945AB3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09" y="243840"/>
            <a:ext cx="8798182" cy="46558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078983B-A361-4D25-BC06-22D6E0CD135E}"/>
              </a:ext>
            </a:extLst>
          </p:cNvPr>
          <p:cNvSpPr/>
          <p:nvPr/>
        </p:nvSpPr>
        <p:spPr>
          <a:xfrm>
            <a:off x="259080" y="485320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</a:rPr>
              <a:t>Park, J. M., et al. </a:t>
            </a:r>
            <a:r>
              <a:rPr lang="en-CA" sz="1200" dirty="0" err="1"/>
              <a:t>Strahlenther</a:t>
            </a:r>
            <a:r>
              <a:rPr lang="en-CA" sz="1200" dirty="0"/>
              <a:t> </a:t>
            </a:r>
            <a:r>
              <a:rPr lang="en-CA" sz="1200" dirty="0" err="1"/>
              <a:t>Onkol</a:t>
            </a:r>
            <a:r>
              <a:rPr lang="en-US" sz="1200" dirty="0">
                <a:solidFill>
                  <a:srgbClr val="222222"/>
                </a:solidFill>
              </a:rPr>
              <a:t> (2018)</a:t>
            </a:r>
            <a:endParaRPr lang="en-CA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2875AC-E01D-4DC6-A128-6525AF7702D8}"/>
              </a:ext>
            </a:extLst>
          </p:cNvPr>
          <p:cNvSpPr txBox="1"/>
          <p:nvPr/>
        </p:nvSpPr>
        <p:spPr>
          <a:xfrm>
            <a:off x="924927" y="2153766"/>
            <a:ext cx="1232503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axial – 0T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0E5E63-A5A8-4653-A9EC-C9EBFB6A0625}"/>
              </a:ext>
            </a:extLst>
          </p:cNvPr>
          <p:cNvSpPr txBox="1"/>
          <p:nvPr/>
        </p:nvSpPr>
        <p:spPr>
          <a:xfrm>
            <a:off x="3377598" y="2153766"/>
            <a:ext cx="1432560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sagittal – 0T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E00977-BE9B-423E-812C-2F513419BE38}"/>
              </a:ext>
            </a:extLst>
          </p:cNvPr>
          <p:cNvSpPr txBox="1"/>
          <p:nvPr/>
        </p:nvSpPr>
        <p:spPr>
          <a:xfrm>
            <a:off x="6078887" y="2153766"/>
            <a:ext cx="1432560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coronal – 0T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446EBE-1550-4388-8C1F-1BEE8D2605E8}"/>
              </a:ext>
            </a:extLst>
          </p:cNvPr>
          <p:cNvSpPr txBox="1"/>
          <p:nvPr/>
        </p:nvSpPr>
        <p:spPr>
          <a:xfrm>
            <a:off x="824898" y="4463177"/>
            <a:ext cx="1432560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axial – 0.35T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24D83E-52A7-4D88-90E4-1BEB494D90AF}"/>
              </a:ext>
            </a:extLst>
          </p:cNvPr>
          <p:cNvSpPr txBox="1"/>
          <p:nvPr/>
        </p:nvSpPr>
        <p:spPr>
          <a:xfrm>
            <a:off x="3278538" y="4463177"/>
            <a:ext cx="1630680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sagittal – 0.35T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B5DD82-21A2-4EBB-AB15-74EC6347E2B7}"/>
              </a:ext>
            </a:extLst>
          </p:cNvPr>
          <p:cNvSpPr txBox="1"/>
          <p:nvPr/>
        </p:nvSpPr>
        <p:spPr>
          <a:xfrm>
            <a:off x="5932234" y="4463177"/>
            <a:ext cx="172586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coronal – 0.35T</a:t>
            </a:r>
          </a:p>
        </p:txBody>
      </p:sp>
    </p:spTree>
    <p:extLst>
      <p:ext uri="{BB962C8B-B14F-4D97-AF65-F5344CB8AC3E}">
        <p14:creationId xmlns:p14="http://schemas.microsoft.com/office/powerpoint/2010/main" val="17674932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BCF1B-942B-4874-90A6-C3197F495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9697" y="362962"/>
            <a:ext cx="2526572" cy="2208787"/>
          </a:xfrm>
        </p:spPr>
        <p:txBody>
          <a:bodyPr/>
          <a:lstStyle/>
          <a:p>
            <a:r>
              <a:rPr lang="en-CA" dirty="0"/>
              <a:t>Electron streaming effect (ESE) </a:t>
            </a:r>
          </a:p>
        </p:txBody>
      </p:sp>
      <p:pic>
        <p:nvPicPr>
          <p:cNvPr id="7" name="Picture 6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9D99DBD5-0BDF-4CAE-A667-9D8825DA1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26" y="228265"/>
            <a:ext cx="6567371" cy="4881995"/>
          </a:xfrm>
          <a:prstGeom prst="rect">
            <a:avLst/>
          </a:prstGeom>
        </p:spPr>
      </p:pic>
      <p:sp>
        <p:nvSpPr>
          <p:cNvPr id="8" name="Arc 7">
            <a:extLst>
              <a:ext uri="{FF2B5EF4-FFF2-40B4-BE49-F238E27FC236}">
                <a16:creationId xmlns:a16="http://schemas.microsoft.com/office/drawing/2014/main" id="{8D7AE635-8C8A-4EAA-BB14-20EC5D699633}"/>
              </a:ext>
            </a:extLst>
          </p:cNvPr>
          <p:cNvSpPr/>
          <p:nvPr/>
        </p:nvSpPr>
        <p:spPr>
          <a:xfrm rot="10800000">
            <a:off x="2082799" y="2357810"/>
            <a:ext cx="6431280" cy="639390"/>
          </a:xfrm>
          <a:prstGeom prst="arc">
            <a:avLst>
              <a:gd name="adj1" fmla="val 12317936"/>
              <a:gd name="adj2" fmla="val 103166"/>
            </a:avLst>
          </a:prstGeom>
          <a:ln w="38100">
            <a:solidFill>
              <a:srgbClr val="C00000"/>
            </a:solidFill>
            <a:headEnd type="stealth" w="lg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A2120C8D-85A1-47B5-8A95-26F31283AF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30612"/>
              </p:ext>
            </p:extLst>
          </p:nvPr>
        </p:nvGraphicFramePr>
        <p:xfrm>
          <a:off x="5741099" y="2236153"/>
          <a:ext cx="3330575" cy="281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" name="Visio" r:id="rId5" imgW="3329896" imgH="2811639" progId="Visio.Drawing.15">
                  <p:embed/>
                </p:oleObj>
              </mc:Choice>
              <mc:Fallback>
                <p:oleObj name="Visio" r:id="rId5" imgW="3329896" imgH="2811639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41099" y="2236153"/>
                        <a:ext cx="3330575" cy="2811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413F6BC-6165-4680-A9AA-3733B26151F3}"/>
                  </a:ext>
                </a:extLst>
              </p:cNvPr>
              <p:cNvSpPr txBox="1"/>
              <p:nvPr/>
            </p:nvSpPr>
            <p:spPr>
              <a:xfrm>
                <a:off x="2432688" y="3551721"/>
                <a:ext cx="4344075" cy="113402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  <m:sSub>
                        <m:sSubPr>
                          <m:ctrlP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𝒎𝒂𝒙</m:t>
                          </m:r>
                        </m:sub>
                      </m:sSub>
                      <m:r>
                        <a:rPr lang="en-CA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𝟏𝟎𝟎</m:t>
                          </m:r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%∗</m:t>
                          </m:r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num>
                        <m:den>
                          <m:sSub>
                            <m:sSubPr>
                              <m:ctrlP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413F6BC-6165-4680-A9AA-3733B26151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2688" y="3551721"/>
                <a:ext cx="4344075" cy="113402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45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A508EB-FCB7-4853-BE05-BF9FE5675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7942"/>
            <a:ext cx="1984307" cy="817022"/>
          </a:xfrm>
        </p:spPr>
        <p:txBody>
          <a:bodyPr/>
          <a:lstStyle/>
          <a:p>
            <a:r>
              <a:rPr lang="en-CA" dirty="0"/>
              <a:t>Entry doses</a:t>
            </a:r>
          </a:p>
        </p:txBody>
      </p:sp>
      <p:pic>
        <p:nvPicPr>
          <p:cNvPr id="8" name="Picture 7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596EBC6C-521E-4A45-9E28-0EB5E5100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678" y="387942"/>
            <a:ext cx="8011322" cy="471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4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DF915C-2A29-4F3E-AF64-559B976314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19135" y="1272532"/>
            <a:ext cx="7637685" cy="3499278"/>
          </a:xfrm>
          <a:ln w="38100">
            <a:noFill/>
          </a:ln>
        </p:spPr>
        <p:txBody>
          <a:bodyPr/>
          <a:lstStyle/>
          <a:p>
            <a:r>
              <a:rPr lang="en-CA" b="1" dirty="0"/>
              <a:t>MRI in radiation therapy</a:t>
            </a:r>
          </a:p>
          <a:p>
            <a:r>
              <a:rPr lang="en-CA" dirty="0"/>
              <a:t>Existing and developing </a:t>
            </a:r>
            <a:r>
              <a:rPr lang="en-CA" dirty="0" err="1"/>
              <a:t>MRgRT</a:t>
            </a:r>
            <a:r>
              <a:rPr lang="en-CA" dirty="0"/>
              <a:t> systems</a:t>
            </a:r>
          </a:p>
          <a:p>
            <a:r>
              <a:rPr lang="en-CA" dirty="0"/>
              <a:t>Why do we need Monte Carlo for </a:t>
            </a:r>
            <a:r>
              <a:rPr lang="en-CA" dirty="0" err="1"/>
              <a:t>MRgRT</a:t>
            </a:r>
            <a:r>
              <a:rPr lang="en-CA" dirty="0"/>
              <a:t>?</a:t>
            </a:r>
          </a:p>
          <a:p>
            <a:r>
              <a:rPr lang="en-CA" dirty="0"/>
              <a:t>Comparisons to ion chamber measurements and sensitive volume effects</a:t>
            </a:r>
          </a:p>
          <a:p>
            <a:r>
              <a:rPr lang="en-CA" dirty="0"/>
              <a:t>Project ‘Air strike’</a:t>
            </a:r>
          </a:p>
          <a:p>
            <a:endParaRPr lang="en-C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240353-3EE6-4E80-B25B-E7B4D8F7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Presentation overview</a:t>
            </a:r>
          </a:p>
        </p:txBody>
      </p:sp>
      <p:pic>
        <p:nvPicPr>
          <p:cNvPr id="11" name="Picture 10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E579110B-29A4-4B21-806A-619505B29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56" y="4320220"/>
            <a:ext cx="1638300" cy="62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7594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A508EB-FCB7-4853-BE05-BF9FE5675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7942"/>
            <a:ext cx="1984307" cy="817022"/>
          </a:xfrm>
        </p:spPr>
        <p:txBody>
          <a:bodyPr/>
          <a:lstStyle/>
          <a:p>
            <a:r>
              <a:rPr lang="en-CA" dirty="0"/>
              <a:t>Entry doses</a:t>
            </a:r>
          </a:p>
        </p:txBody>
      </p:sp>
      <p:pic>
        <p:nvPicPr>
          <p:cNvPr id="3" name="Picture 2" descr="A close up of a map&#10;&#10;Description generated with high confidence">
            <a:extLst>
              <a:ext uri="{FF2B5EF4-FFF2-40B4-BE49-F238E27FC236}">
                <a16:creationId xmlns:a16="http://schemas.microsoft.com/office/drawing/2014/main" id="{AFC39058-854A-4E2F-A2DF-D724B475C2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98"/>
          <a:stretch/>
        </p:blipFill>
        <p:spPr>
          <a:xfrm>
            <a:off x="1144929" y="213360"/>
            <a:ext cx="6678271" cy="49283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FD4FB8-5AF8-4F39-923D-719E4001B8C9}"/>
              </a:ext>
            </a:extLst>
          </p:cNvPr>
          <p:cNvSpPr txBox="1"/>
          <p:nvPr/>
        </p:nvSpPr>
        <p:spPr>
          <a:xfrm>
            <a:off x="6451600" y="413220"/>
            <a:ext cx="879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1.5 T</a:t>
            </a:r>
          </a:p>
        </p:txBody>
      </p:sp>
    </p:spTree>
    <p:extLst>
      <p:ext uri="{BB962C8B-B14F-4D97-AF65-F5344CB8AC3E}">
        <p14:creationId xmlns:p14="http://schemas.microsoft.com/office/powerpoint/2010/main" val="39550446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A508EB-FCB7-4853-BE05-BF9FE5675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87942"/>
            <a:ext cx="1432560" cy="817022"/>
          </a:xfrm>
        </p:spPr>
        <p:txBody>
          <a:bodyPr/>
          <a:lstStyle/>
          <a:p>
            <a:r>
              <a:rPr lang="en-CA" dirty="0"/>
              <a:t>Exit doses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E3D289-4D4B-4A35-9D24-D5C28B75B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330" y="285745"/>
            <a:ext cx="8034359" cy="472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9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A508EB-FCB7-4853-BE05-BF9FE5675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87942"/>
            <a:ext cx="1432560" cy="817022"/>
          </a:xfrm>
        </p:spPr>
        <p:txBody>
          <a:bodyPr/>
          <a:lstStyle/>
          <a:p>
            <a:r>
              <a:rPr lang="en-CA" dirty="0"/>
              <a:t>Exit doses</a:t>
            </a:r>
          </a:p>
        </p:txBody>
      </p:sp>
      <p:pic>
        <p:nvPicPr>
          <p:cNvPr id="5" name="Picture 4" descr="A close up of a map&#10;&#10;Description generated with high confidence">
            <a:extLst>
              <a:ext uri="{FF2B5EF4-FFF2-40B4-BE49-F238E27FC236}">
                <a16:creationId xmlns:a16="http://schemas.microsoft.com/office/drawing/2014/main" id="{D5BBADB4-1E66-431E-81A0-D55EB61851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98"/>
          <a:stretch/>
        </p:blipFill>
        <p:spPr>
          <a:xfrm>
            <a:off x="1208778" y="233985"/>
            <a:ext cx="6624582" cy="48887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A92A7E-389C-4AC5-847F-3E00503ED4B6}"/>
              </a:ext>
            </a:extLst>
          </p:cNvPr>
          <p:cNvSpPr txBox="1"/>
          <p:nvPr/>
        </p:nvSpPr>
        <p:spPr>
          <a:xfrm>
            <a:off x="6461760" y="403060"/>
            <a:ext cx="879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1.5 T</a:t>
            </a:r>
          </a:p>
        </p:txBody>
      </p:sp>
    </p:spTree>
    <p:extLst>
      <p:ext uri="{BB962C8B-B14F-4D97-AF65-F5344CB8AC3E}">
        <p14:creationId xmlns:p14="http://schemas.microsoft.com/office/powerpoint/2010/main" val="14542978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0BCE8-1C50-4E57-ABC4-B803AB03F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Clinical consequences and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78483-9BD1-4E31-8B07-81909937C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6" y="1447800"/>
            <a:ext cx="7543260" cy="3695700"/>
          </a:xfrm>
        </p:spPr>
        <p:txBody>
          <a:bodyPr/>
          <a:lstStyle/>
          <a:p>
            <a:r>
              <a:rPr lang="en-CA" dirty="0"/>
              <a:t>The ESE can produce fairly high doses outside the treatment field</a:t>
            </a:r>
          </a:p>
          <a:p>
            <a:pPr lvl="1"/>
            <a:r>
              <a:rPr lang="en-CA" dirty="0"/>
              <a:t>This is for a single beam </a:t>
            </a:r>
            <a:r>
              <a:rPr lang="en-CA" dirty="0">
                <a:sym typeface="Wingdings" panose="05000000000000000000" pitchFamily="2" charset="2"/>
              </a:rPr>
              <a:t> multiple beams, AP beams</a:t>
            </a:r>
          </a:p>
          <a:p>
            <a:pPr lvl="1"/>
            <a:r>
              <a:rPr lang="en-CA" dirty="0">
                <a:sym typeface="Wingdings" panose="05000000000000000000" pitchFamily="2" charset="2"/>
              </a:rPr>
              <a:t>Angle dependent, and certain treatment sites are not as prone to high ESE doses</a:t>
            </a:r>
          </a:p>
          <a:p>
            <a:pPr lvl="1"/>
            <a:r>
              <a:rPr lang="en-CA" dirty="0">
                <a:sym typeface="Wingdings" panose="05000000000000000000" pitchFamily="2" charset="2"/>
              </a:rPr>
              <a:t>Patient thickness dependent</a:t>
            </a:r>
          </a:p>
          <a:p>
            <a:r>
              <a:rPr lang="en-CA" dirty="0">
                <a:sym typeface="Wingdings" panose="05000000000000000000" pitchFamily="2" charset="2"/>
              </a:rPr>
              <a:t>In cases where ESE doses cannot be mitigated, a bolus would likely be needed. 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422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10223B-31A6-46B7-971F-5D19255D247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25818" y="1291446"/>
            <a:ext cx="7651015" cy="3480364"/>
          </a:xfrm>
        </p:spPr>
        <p:txBody>
          <a:bodyPr/>
          <a:lstStyle/>
          <a:p>
            <a:r>
              <a:rPr lang="en-CA" sz="2400" dirty="0"/>
              <a:t>Magnetic resonance guided radiation therapy provides a great opportunity for tumour tracking and adaptive therapy.</a:t>
            </a:r>
          </a:p>
          <a:p>
            <a:r>
              <a:rPr lang="en-CA" sz="2400" dirty="0"/>
              <a:t>Poses some solvable challenges for dosimetry/calibration.</a:t>
            </a:r>
          </a:p>
          <a:p>
            <a:r>
              <a:rPr lang="en-CA" sz="2400" dirty="0"/>
              <a:t>Care must be taken for treatment planning, and there is lots of opportunity for Monte Carlo research.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B1AC618-735B-40CA-81C6-4BABEBE65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Some concluding remarks</a:t>
            </a:r>
          </a:p>
        </p:txBody>
      </p:sp>
    </p:spTree>
    <p:extLst>
      <p:ext uri="{BB962C8B-B14F-4D97-AF65-F5344CB8AC3E}">
        <p14:creationId xmlns:p14="http://schemas.microsoft.com/office/powerpoint/2010/main" val="62168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0BCE8-1C50-4E57-ABC4-B803AB03F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9008" y="371690"/>
            <a:ext cx="2145984" cy="527470"/>
          </a:xfrm>
        </p:spPr>
        <p:txBody>
          <a:bodyPr/>
          <a:lstStyle/>
          <a:p>
            <a:r>
              <a:rPr lang="en-CA" dirty="0"/>
              <a:t>Thank you!</a:t>
            </a:r>
          </a:p>
        </p:txBody>
      </p:sp>
      <p:pic>
        <p:nvPicPr>
          <p:cNvPr id="6" name="Picture 5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C925D954-D0AD-4545-94C4-4328AE380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34" y="4358807"/>
            <a:ext cx="1320565" cy="50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5982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E445CD-E6DD-4222-84B9-CD2D5C295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Clinical reference dosimetry in B-fields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87CBD57-D57E-41B6-BA7E-096BC004D3E9}"/>
              </a:ext>
            </a:extLst>
          </p:cNvPr>
          <p:cNvCxnSpPr>
            <a:cxnSpLocks/>
          </p:cNvCxnSpPr>
          <p:nvPr/>
        </p:nvCxnSpPr>
        <p:spPr>
          <a:xfrm>
            <a:off x="1371144" y="1662373"/>
            <a:ext cx="2854359" cy="50947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37D4ED4-017F-4D86-9270-26810A95C444}"/>
                  </a:ext>
                </a:extLst>
              </p:cNvPr>
              <p:cNvSpPr/>
              <p:nvPr/>
            </p:nvSpPr>
            <p:spPr>
              <a:xfrm>
                <a:off x="3147956" y="2099258"/>
                <a:ext cx="2848087" cy="5732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CA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sz="2800" i="1">
                        <a:latin typeface="Cambria Math" panose="02040503050406030204" pitchFamily="18" charset="0"/>
                      </a:rPr>
                      <m:t>𝑀</m:t>
                    </m:r>
                    <m:sSubSup>
                      <m:sSubSupPr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  <m:sup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𝐶𝑜</m:t>
                        </m:r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60</m:t>
                        </m:r>
                      </m:sup>
                    </m:sSubSup>
                    <m:sSub>
                      <m:sSubPr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CA" sz="2800" dirty="0"/>
                  <a:t> 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37D4ED4-017F-4D86-9270-26810A95C4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7956" y="2099258"/>
                <a:ext cx="2848087" cy="5732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5761292-C95A-47FA-9E7F-979264B952B2}"/>
              </a:ext>
            </a:extLst>
          </p:cNvPr>
          <p:cNvCxnSpPr>
            <a:cxnSpLocks/>
          </p:cNvCxnSpPr>
          <p:nvPr/>
        </p:nvCxnSpPr>
        <p:spPr>
          <a:xfrm>
            <a:off x="4571999" y="2877117"/>
            <a:ext cx="9254" cy="784548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359877B-7FA6-47D6-B0CC-AF24CA35AB73}"/>
                  </a:ext>
                </a:extLst>
              </p:cNvPr>
              <p:cNvSpPr/>
              <p:nvPr/>
            </p:nvSpPr>
            <p:spPr>
              <a:xfrm>
                <a:off x="3040288" y="3836409"/>
                <a:ext cx="3369414" cy="5877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CA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CA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sub>
                    </m:sSub>
                    <m:r>
                      <a:rPr lang="en-CA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𝑴</m:t>
                    </m:r>
                    <m:sSubSup>
                      <m:sSubSupPr>
                        <m:ctrlPr>
                          <a:rPr lang="en-CA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CA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  <m:r>
                          <a:rPr lang="en-CA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sub>
                      <m:sup>
                        <m:r>
                          <a:rPr lang="en-CA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𝑪𝒐</m:t>
                        </m:r>
                        <m:r>
                          <a:rPr lang="en-CA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𝟔𝟎</m:t>
                        </m:r>
                      </m:sup>
                    </m:sSubSup>
                    <m:sSub>
                      <m:sSubPr>
                        <m:ctrlPr>
                          <a:rPr lang="en-CA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CA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sub>
                    </m:sSub>
                    <m:sSub>
                      <m:sSubPr>
                        <m:ctrlPr>
                          <a:rPr lang="en-CA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CA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CA" sz="2800" b="1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359877B-7FA6-47D6-B0CC-AF24CA35AB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0288" y="3836409"/>
                <a:ext cx="3369414" cy="5877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45F6B92A-C970-42B2-85F3-42D9ED5B22C9}"/>
              </a:ext>
            </a:extLst>
          </p:cNvPr>
          <p:cNvSpPr/>
          <p:nvPr/>
        </p:nvSpPr>
        <p:spPr>
          <a:xfrm>
            <a:off x="100992" y="1164133"/>
            <a:ext cx="2710566" cy="42239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tx1"/>
                </a:solidFill>
              </a:rPr>
              <a:t>ion chamber meas.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5D88F0-3497-401D-B9C1-54F32F84B578}"/>
              </a:ext>
            </a:extLst>
          </p:cNvPr>
          <p:cNvSpPr/>
          <p:nvPr/>
        </p:nvSpPr>
        <p:spPr>
          <a:xfrm>
            <a:off x="3577739" y="1177641"/>
            <a:ext cx="2418304" cy="42239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tx1"/>
                </a:solidFill>
              </a:rPr>
              <a:t>calibration factor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96E8A1-819A-4E6C-9467-54D6C3C84FDB}"/>
              </a:ext>
            </a:extLst>
          </p:cNvPr>
          <p:cNvSpPr/>
          <p:nvPr/>
        </p:nvSpPr>
        <p:spPr>
          <a:xfrm>
            <a:off x="6409702" y="1183177"/>
            <a:ext cx="2594949" cy="42239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tx1"/>
                </a:solidFill>
              </a:rPr>
              <a:t>quality corr. factor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55E642-61A6-4BD7-9701-B0B8998E2123}"/>
              </a:ext>
            </a:extLst>
          </p:cNvPr>
          <p:cNvSpPr/>
          <p:nvPr/>
        </p:nvSpPr>
        <p:spPr>
          <a:xfrm>
            <a:off x="2811558" y="4567767"/>
            <a:ext cx="2477948" cy="423104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tx1"/>
                </a:solidFill>
              </a:rPr>
              <a:t>B-field corr. factor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EF8C0B5-63B6-4A15-933B-5F7A9F3C69A8}"/>
              </a:ext>
            </a:extLst>
          </p:cNvPr>
          <p:cNvCxnSpPr>
            <a:cxnSpLocks/>
          </p:cNvCxnSpPr>
          <p:nvPr/>
        </p:nvCxnSpPr>
        <p:spPr>
          <a:xfrm>
            <a:off x="4740511" y="1662373"/>
            <a:ext cx="0" cy="50947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C9206AC-F7E3-4FE3-92EE-C83E4DA461E3}"/>
              </a:ext>
            </a:extLst>
          </p:cNvPr>
          <p:cNvCxnSpPr>
            <a:cxnSpLocks/>
          </p:cNvCxnSpPr>
          <p:nvPr/>
        </p:nvCxnSpPr>
        <p:spPr>
          <a:xfrm flipH="1">
            <a:off x="5693177" y="1734897"/>
            <a:ext cx="1998513" cy="41732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0064F28-6C43-4176-9933-A2B112B31579}"/>
              </a:ext>
            </a:extLst>
          </p:cNvPr>
          <p:cNvSpPr/>
          <p:nvPr/>
        </p:nvSpPr>
        <p:spPr>
          <a:xfrm>
            <a:off x="4724995" y="2991275"/>
            <a:ext cx="29514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2400" b="1" dirty="0"/>
              <a:t>with magnetic field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6F15F0E-AB30-4675-ABEB-BA45BDFEF3EB}"/>
              </a:ext>
            </a:extLst>
          </p:cNvPr>
          <p:cNvCxnSpPr>
            <a:cxnSpLocks/>
          </p:cNvCxnSpPr>
          <p:nvPr/>
        </p:nvCxnSpPr>
        <p:spPr>
          <a:xfrm flipV="1">
            <a:off x="5382228" y="4424134"/>
            <a:ext cx="422307" cy="34767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C30B091-BB68-46DB-A742-BDB981B60BB0}"/>
              </a:ext>
            </a:extLst>
          </p:cNvPr>
          <p:cNvSpPr txBox="1">
            <a:spLocks/>
          </p:cNvSpPr>
          <p:nvPr/>
        </p:nvSpPr>
        <p:spPr>
          <a:xfrm>
            <a:off x="6257497" y="2169603"/>
            <a:ext cx="1449226" cy="505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b="1" dirty="0"/>
              <a:t>B = 0 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7D3361C-D177-414A-8D49-6BA84B3817D5}"/>
              </a:ext>
            </a:extLst>
          </p:cNvPr>
          <p:cNvCxnSpPr>
            <a:cxnSpLocks/>
          </p:cNvCxnSpPr>
          <p:nvPr/>
        </p:nvCxnSpPr>
        <p:spPr>
          <a:xfrm>
            <a:off x="2312308" y="2419607"/>
            <a:ext cx="637109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0CDB8FCE-63C8-4027-AF09-795FAA9214D9}"/>
              </a:ext>
            </a:extLst>
          </p:cNvPr>
          <p:cNvSpPr/>
          <p:nvPr/>
        </p:nvSpPr>
        <p:spPr>
          <a:xfrm>
            <a:off x="100992" y="2208410"/>
            <a:ext cx="1931198" cy="42239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tx1"/>
                </a:solidFill>
              </a:rPr>
              <a:t>dose to water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F442D18-943D-4048-BC60-5E780BFAC014}"/>
              </a:ext>
            </a:extLst>
          </p:cNvPr>
          <p:cNvSpPr txBox="1">
            <a:spLocks/>
          </p:cNvSpPr>
          <p:nvPr/>
        </p:nvSpPr>
        <p:spPr>
          <a:xfrm>
            <a:off x="6409702" y="3919031"/>
            <a:ext cx="1449226" cy="505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b="1" dirty="0">
                <a:solidFill>
                  <a:srgbClr val="C00000"/>
                </a:solidFill>
              </a:rPr>
              <a:t>B &gt; 0 T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6EF942-3D15-4827-9863-BC0158F4698E}"/>
              </a:ext>
            </a:extLst>
          </p:cNvPr>
          <p:cNvSpPr/>
          <p:nvPr/>
        </p:nvSpPr>
        <p:spPr>
          <a:xfrm>
            <a:off x="5726304" y="3860546"/>
            <a:ext cx="566416" cy="539449"/>
          </a:xfrm>
          <a:prstGeom prst="ellipse">
            <a:avLst/>
          </a:prstGeom>
          <a:noFill/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467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0" grpId="0" animBg="1"/>
      <p:bldP spid="11" grpId="0" animBg="1"/>
      <p:bldP spid="12" grpId="0" animBg="1"/>
      <p:bldP spid="15" grpId="0"/>
      <p:bldP spid="17" grpId="0"/>
      <p:bldP spid="19" grpId="0" animBg="1"/>
      <p:bldP spid="20" grpId="0"/>
      <p:bldP spid="2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 bwMode="auto">
          <a:xfrm>
            <a:off x="739775" y="371475"/>
            <a:ext cx="7543800" cy="817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nl-NL" dirty="0">
                <a:latin typeface="Segoe UI" pitchFamily="34" charset="0"/>
              </a:rPr>
              <a:t>Brief PhD findings summary</a:t>
            </a:r>
          </a:p>
        </p:txBody>
      </p:sp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4D2BE63A-B197-4CF1-8C34-21E0E89F8ECA}"/>
              </a:ext>
            </a:extLst>
          </p:cNvPr>
          <p:cNvSpPr txBox="1">
            <a:spLocks/>
          </p:cNvSpPr>
          <p:nvPr/>
        </p:nvSpPr>
        <p:spPr bwMode="auto">
          <a:xfrm>
            <a:off x="739775" y="859766"/>
            <a:ext cx="7664450" cy="428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Segoe UI" pitchFamily="34" charset="0"/>
              </a:rPr>
              <a:t>Evaluated correction factors as a function of angle, and the </a:t>
            </a:r>
            <a:r>
              <a:rPr lang="en-US" sz="1800" b="1" dirty="0">
                <a:latin typeface="Segoe UI" pitchFamily="34" charset="0"/>
              </a:rPr>
              <a:t>chamber parallel to magnetic field </a:t>
            </a:r>
            <a:r>
              <a:rPr lang="en-US" sz="1800" dirty="0">
                <a:latin typeface="Segoe UI" pitchFamily="34" charset="0"/>
              </a:rPr>
              <a:t>is best:</a:t>
            </a:r>
          </a:p>
          <a:p>
            <a:pPr lvl="1"/>
            <a:r>
              <a:rPr lang="en-US" sz="1800" dirty="0">
                <a:latin typeface="Segoe UI" pitchFamily="34" charset="0"/>
              </a:rPr>
              <a:t>The effect of the magnetic field is minimized</a:t>
            </a:r>
          </a:p>
          <a:p>
            <a:pPr lvl="1"/>
            <a:r>
              <a:rPr lang="en-US" sz="1800" dirty="0">
                <a:latin typeface="Segoe UI" pitchFamily="34" charset="0"/>
              </a:rPr>
              <a:t>The issue of the sensitive volume is eliminated </a:t>
            </a:r>
          </a:p>
          <a:p>
            <a:pPr lvl="1"/>
            <a:endParaRPr lang="en-US" sz="1600" dirty="0">
              <a:latin typeface="Segoe UI" pitchFamily="34" charset="0"/>
            </a:endParaRPr>
          </a:p>
          <a:p>
            <a:r>
              <a:rPr lang="en-US" sz="2000" dirty="0">
                <a:latin typeface="Segoe UI" pitchFamily="34" charset="0"/>
              </a:rPr>
              <a:t>Produced correction factors for 32 Farmer type chambers and 3 parallel plate chambers!</a:t>
            </a:r>
          </a:p>
          <a:p>
            <a:pPr lvl="1"/>
            <a:r>
              <a:rPr lang="en-US" sz="1800" dirty="0">
                <a:latin typeface="Segoe UI" pitchFamily="34" charset="0"/>
              </a:rPr>
              <a:t>Evaluated beam quality dependence of the correction factors </a:t>
            </a:r>
          </a:p>
          <a:p>
            <a:pPr lvl="1"/>
            <a:r>
              <a:rPr lang="en-US" sz="1800" dirty="0">
                <a:latin typeface="Segoe UI" pitchFamily="34" charset="0"/>
              </a:rPr>
              <a:t>Parallel plate chambers were identified as not ideal</a:t>
            </a:r>
          </a:p>
          <a:p>
            <a:pPr lvl="1"/>
            <a:r>
              <a:rPr lang="en-US" sz="1800" dirty="0">
                <a:latin typeface="Segoe UI" pitchFamily="34" charset="0"/>
              </a:rPr>
              <a:t>Specific chambers had a reduced effect due to their composition</a:t>
            </a:r>
          </a:p>
          <a:p>
            <a:endParaRPr lang="en-US" sz="1800" dirty="0">
              <a:latin typeface="Segoe UI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754F8A-E7A1-4C9D-9B7E-9A91D20D2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3016" y="371475"/>
            <a:ext cx="3897968" cy="468279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5860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E11249-AB50-4B2D-958E-B2B83D655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Where is this coming from?</a:t>
            </a:r>
          </a:p>
        </p:txBody>
      </p:sp>
      <p:pic>
        <p:nvPicPr>
          <p:cNvPr id="8" name="Picture 7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F66381B7-21C7-4DC4-82C6-B3152709B4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41"/>
          <a:stretch/>
        </p:blipFill>
        <p:spPr>
          <a:xfrm>
            <a:off x="2072639" y="853904"/>
            <a:ext cx="5827507" cy="428959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7D7C60-DF8E-4C24-A69C-F52896EE6111}"/>
              </a:ext>
            </a:extLst>
          </p:cNvPr>
          <p:cNvCxnSpPr/>
          <p:nvPr/>
        </p:nvCxnSpPr>
        <p:spPr>
          <a:xfrm flipV="1">
            <a:off x="5017008" y="2871216"/>
            <a:ext cx="0" cy="173736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4BF6B0F-03C4-40D6-B403-B47EF7492A29}"/>
              </a:ext>
            </a:extLst>
          </p:cNvPr>
          <p:cNvCxnSpPr>
            <a:cxnSpLocks/>
          </p:cNvCxnSpPr>
          <p:nvPr/>
        </p:nvCxnSpPr>
        <p:spPr>
          <a:xfrm>
            <a:off x="2743200" y="2871216"/>
            <a:ext cx="2273808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6059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E11249-AB50-4B2D-958E-B2B83D655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ERE visual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7D7C60-DF8E-4C24-A69C-F52896EE6111}"/>
              </a:ext>
            </a:extLst>
          </p:cNvPr>
          <p:cNvCxnSpPr/>
          <p:nvPr/>
        </p:nvCxnSpPr>
        <p:spPr>
          <a:xfrm flipV="1">
            <a:off x="5017008" y="2871216"/>
            <a:ext cx="0" cy="173736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4BF6B0F-03C4-40D6-B403-B47EF7492A29}"/>
              </a:ext>
            </a:extLst>
          </p:cNvPr>
          <p:cNvCxnSpPr>
            <a:cxnSpLocks/>
          </p:cNvCxnSpPr>
          <p:nvPr/>
        </p:nvCxnSpPr>
        <p:spPr>
          <a:xfrm>
            <a:off x="2743200" y="2871216"/>
            <a:ext cx="2273808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33C05C9-A3F0-4D72-95B9-FB3445A495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44" t="1312" r="7217" b="11745"/>
          <a:stretch/>
        </p:blipFill>
        <p:spPr>
          <a:xfrm>
            <a:off x="570773" y="961058"/>
            <a:ext cx="7839986" cy="396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8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/>
        </p:nvSpPr>
        <p:spPr>
          <a:xfrm>
            <a:off x="1346791" y="204820"/>
            <a:ext cx="7724057" cy="182148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332" name="Rounded Rectangle 269331"/>
          <p:cNvSpPr/>
          <p:nvPr/>
        </p:nvSpPr>
        <p:spPr>
          <a:xfrm>
            <a:off x="1346792" y="204820"/>
            <a:ext cx="2126658" cy="4862480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1978" y="886321"/>
            <a:ext cx="108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Step1</a:t>
            </a:r>
          </a:p>
          <a:p>
            <a:r>
              <a:rPr lang="nl-NL" sz="1400" dirty="0" err="1"/>
              <a:t>Delineation</a:t>
            </a:r>
            <a:endParaRPr lang="nl-NL" sz="1800" dirty="0"/>
          </a:p>
        </p:txBody>
      </p:sp>
      <p:pic>
        <p:nvPicPr>
          <p:cNvPr id="269319" name="Picture 7" descr="H:\onderwijs\ESTROdosemodelling\ct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" t="18190" r="70115" b="25506"/>
          <a:stretch/>
        </p:blipFill>
        <p:spPr bwMode="auto">
          <a:xfrm>
            <a:off x="1457976" y="632502"/>
            <a:ext cx="1870015" cy="12093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H:\onderwijs\ESTROdosemodelling\ct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" t="18190" r="70115" b="25506"/>
          <a:stretch/>
        </p:blipFill>
        <p:spPr bwMode="auto">
          <a:xfrm>
            <a:off x="1457975" y="3613150"/>
            <a:ext cx="1870015" cy="12093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2581" y="632502"/>
            <a:ext cx="342530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CT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1977" y="2266728"/>
            <a:ext cx="9923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Step 2</a:t>
            </a:r>
          </a:p>
          <a:p>
            <a:r>
              <a:rPr lang="nl-NL" sz="1400" dirty="0"/>
              <a:t>Treatment</a:t>
            </a:r>
            <a:endParaRPr lang="nl-NL" sz="1600" dirty="0"/>
          </a:p>
          <a:p>
            <a:r>
              <a:rPr lang="nl-NL" sz="1400" dirty="0"/>
              <a:t>planning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1978" y="3956217"/>
            <a:ext cx="9923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Step 3</a:t>
            </a:r>
          </a:p>
          <a:p>
            <a:r>
              <a:rPr lang="nl-NL" sz="1400" dirty="0"/>
              <a:t>Treatment</a:t>
            </a:r>
          </a:p>
          <a:p>
            <a:r>
              <a:rPr lang="nl-NL" sz="1400" i="1" dirty="0"/>
              <a:t>delivery</a:t>
            </a:r>
            <a:endParaRPr lang="nl-NL" sz="1600" i="1" dirty="0"/>
          </a:p>
        </p:txBody>
      </p:sp>
      <p:sp>
        <p:nvSpPr>
          <p:cNvPr id="269331" name="Down Arrow 269330"/>
          <p:cNvSpPr/>
          <p:nvPr/>
        </p:nvSpPr>
        <p:spPr>
          <a:xfrm>
            <a:off x="451288" y="1530377"/>
            <a:ext cx="393700" cy="69088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451289" y="3152851"/>
            <a:ext cx="393700" cy="65772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2986051" y="3607687"/>
            <a:ext cx="342530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CT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778070" y="257617"/>
            <a:ext cx="1229824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Reference Image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392984" y="265544"/>
            <a:ext cx="6619233" cy="1945317"/>
            <a:chOff x="2392984" y="265544"/>
            <a:chExt cx="6619233" cy="1945317"/>
          </a:xfrm>
        </p:grpSpPr>
        <p:pic>
          <p:nvPicPr>
            <p:cNvPr id="269316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391" b="3979"/>
            <a:stretch/>
          </p:blipFill>
          <p:spPr bwMode="auto">
            <a:xfrm>
              <a:off x="3657847" y="632503"/>
              <a:ext cx="1520697" cy="1209354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9320" name="Picture 8" descr="H:\onderwijs\ESTROdosemodelling\t1_sag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59" t="14605" r="39389" b="8878"/>
            <a:stretch/>
          </p:blipFill>
          <p:spPr bwMode="auto">
            <a:xfrm>
              <a:off x="5516918" y="632502"/>
              <a:ext cx="1212111" cy="120935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9321" name="Picture 9" descr="H:\onderwijs\ESTROdosemodelling\dwi.pn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" t="13502" r="70660" b="4966"/>
            <a:stretch/>
          </p:blipFill>
          <p:spPr bwMode="auto">
            <a:xfrm>
              <a:off x="7067403" y="632614"/>
              <a:ext cx="1325378" cy="120924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593127" y="632614"/>
              <a:ext cx="585417" cy="23083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/>
                <a:t>MRI (T2)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56775" y="632503"/>
              <a:ext cx="585417" cy="23083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/>
                <a:t>MRI (T1)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66046" y="639799"/>
              <a:ext cx="673582" cy="23083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/>
                <a:t>MRI (DWI)</a:t>
              </a:r>
            </a:p>
          </p:txBody>
        </p:sp>
        <p:cxnSp>
          <p:nvCxnSpPr>
            <p:cNvPr id="15" name="Curved Connector 14"/>
            <p:cNvCxnSpPr>
              <a:stCxn id="269316" idx="2"/>
              <a:endCxn id="269319" idx="2"/>
            </p:cNvCxnSpPr>
            <p:nvPr/>
          </p:nvCxnSpPr>
          <p:spPr>
            <a:xfrm rot="5400000" flipH="1">
              <a:off x="3405589" y="829251"/>
              <a:ext cx="1" cy="2025212"/>
            </a:xfrm>
            <a:prstGeom prst="curvedConnector3">
              <a:avLst>
                <a:gd name="adj1" fmla="val -22860000000"/>
              </a:avLst>
            </a:prstGeom>
            <a:ln>
              <a:solidFill>
                <a:srgbClr val="FEE074"/>
              </a:solidFill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>
              <a:stCxn id="269320" idx="2"/>
              <a:endCxn id="269319" idx="2"/>
            </p:cNvCxnSpPr>
            <p:nvPr/>
          </p:nvCxnSpPr>
          <p:spPr>
            <a:xfrm rot="5400000" flipH="1">
              <a:off x="4257978" y="-23138"/>
              <a:ext cx="2" cy="3729990"/>
            </a:xfrm>
            <a:prstGeom prst="curvedConnector3">
              <a:avLst>
                <a:gd name="adj1" fmla="val -11430000000"/>
              </a:avLst>
            </a:prstGeom>
            <a:ln>
              <a:solidFill>
                <a:srgbClr val="FEE074"/>
              </a:solidFill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>
              <a:stCxn id="269321" idx="2"/>
              <a:endCxn id="269319" idx="2"/>
            </p:cNvCxnSpPr>
            <p:nvPr/>
          </p:nvCxnSpPr>
          <p:spPr>
            <a:xfrm rot="5400000" flipH="1">
              <a:off x="5061536" y="-826696"/>
              <a:ext cx="3" cy="5337108"/>
            </a:xfrm>
            <a:prstGeom prst="curvedConnector3">
              <a:avLst>
                <a:gd name="adj1" fmla="val -7620000000"/>
              </a:avLst>
            </a:prstGeom>
            <a:ln>
              <a:solidFill>
                <a:srgbClr val="FEE074"/>
              </a:solidFill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5178544" y="265544"/>
              <a:ext cx="1937325" cy="27699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dirty="0"/>
                <a:t>Imaging for target definition</a:t>
              </a:r>
            </a:p>
          </p:txBody>
        </p:sp>
        <p:sp>
          <p:nvSpPr>
            <p:cNvPr id="45" name="Plus 44"/>
            <p:cNvSpPr/>
            <p:nvPr/>
          </p:nvSpPr>
          <p:spPr>
            <a:xfrm>
              <a:off x="5195062" y="1064931"/>
              <a:ext cx="319354" cy="344610"/>
            </a:xfrm>
            <a:prstGeom prst="mathPlus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Plus 87"/>
            <p:cNvSpPr/>
            <p:nvPr/>
          </p:nvSpPr>
          <p:spPr>
            <a:xfrm>
              <a:off x="6740689" y="1064931"/>
              <a:ext cx="319354" cy="344610"/>
            </a:xfrm>
            <a:prstGeom prst="mathPlus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Plus 90"/>
            <p:cNvSpPr/>
            <p:nvPr/>
          </p:nvSpPr>
          <p:spPr>
            <a:xfrm>
              <a:off x="8392781" y="1052095"/>
              <a:ext cx="319354" cy="344610"/>
            </a:xfrm>
            <a:prstGeom prst="mathPlus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8712135" y="1085900"/>
              <a:ext cx="300082" cy="27699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dirty="0"/>
                <a:t>…</a:t>
              </a:r>
            </a:p>
          </p:txBody>
        </p:sp>
        <p:sp>
          <p:nvSpPr>
            <p:cNvPr id="93" name="Plus 92"/>
            <p:cNvSpPr/>
            <p:nvPr/>
          </p:nvSpPr>
          <p:spPr>
            <a:xfrm>
              <a:off x="3351917" y="1050054"/>
              <a:ext cx="319354" cy="344610"/>
            </a:xfrm>
            <a:prstGeom prst="mathPlus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473450" y="1949251"/>
              <a:ext cx="1367682" cy="261610"/>
            </a:xfrm>
            <a:prstGeom prst="rect">
              <a:avLst/>
            </a:prstGeom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100" dirty="0"/>
                <a:t>Image Registration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392983" y="3448937"/>
            <a:ext cx="6489136" cy="1702449"/>
            <a:chOff x="2392983" y="3448937"/>
            <a:chExt cx="6489136" cy="1702449"/>
          </a:xfrm>
        </p:grpSpPr>
        <p:pic>
          <p:nvPicPr>
            <p:cNvPr id="269318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47" b="3645"/>
            <a:stretch/>
          </p:blipFill>
          <p:spPr bwMode="auto">
            <a:xfrm>
              <a:off x="3810398" y="3454401"/>
              <a:ext cx="1814716" cy="1209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47" b="3645"/>
            <a:stretch/>
          </p:blipFill>
          <p:spPr bwMode="auto">
            <a:xfrm>
              <a:off x="4231634" y="3483578"/>
              <a:ext cx="1814716" cy="1209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47" b="3645"/>
            <a:stretch/>
          </p:blipFill>
          <p:spPr bwMode="auto">
            <a:xfrm>
              <a:off x="4708201" y="3504571"/>
              <a:ext cx="1814716" cy="1209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47" b="3645"/>
            <a:stretch/>
          </p:blipFill>
          <p:spPr bwMode="auto">
            <a:xfrm>
              <a:off x="7067403" y="3639066"/>
              <a:ext cx="1814716" cy="1209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3810398" y="3448937"/>
              <a:ext cx="482824" cy="23083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/>
                <a:t>CBCT1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37984" y="3479856"/>
              <a:ext cx="482824" cy="23083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/>
                <a:t>CBCT2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12238" y="3500054"/>
              <a:ext cx="482824" cy="23083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/>
                <a:t>CBCT3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66564" y="3640266"/>
              <a:ext cx="511679" cy="23083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/>
                <a:t>CBCT n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6584950" y="4217827"/>
              <a:ext cx="387350" cy="25916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334" name="Curved Connector 269333"/>
            <p:cNvCxnSpPr>
              <a:stCxn id="19" idx="2"/>
              <a:endCxn id="18" idx="2"/>
            </p:cNvCxnSpPr>
            <p:nvPr/>
          </p:nvCxnSpPr>
          <p:spPr>
            <a:xfrm rot="5400000" flipH="1">
              <a:off x="5170914" y="2044573"/>
              <a:ext cx="25916" cy="5581778"/>
            </a:xfrm>
            <a:prstGeom prst="curvedConnector3">
              <a:avLst>
                <a:gd name="adj1" fmla="val -882081"/>
              </a:avLst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urved Connector 57"/>
            <p:cNvCxnSpPr>
              <a:stCxn id="21" idx="2"/>
              <a:endCxn id="18" idx="2"/>
            </p:cNvCxnSpPr>
            <p:nvPr/>
          </p:nvCxnSpPr>
          <p:spPr>
            <a:xfrm rot="5400000">
              <a:off x="3949982" y="3156926"/>
              <a:ext cx="108579" cy="3222576"/>
            </a:xfrm>
            <a:prstGeom prst="curvedConnector3">
              <a:avLst>
                <a:gd name="adj1" fmla="val 310538"/>
              </a:avLst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urved Connector 60"/>
            <p:cNvCxnSpPr>
              <a:stCxn id="20" idx="2"/>
              <a:endCxn id="18" idx="2"/>
            </p:cNvCxnSpPr>
            <p:nvPr/>
          </p:nvCxnSpPr>
          <p:spPr>
            <a:xfrm rot="5400000">
              <a:off x="3701202" y="3384714"/>
              <a:ext cx="129572" cy="2746009"/>
            </a:xfrm>
            <a:prstGeom prst="curvedConnector3">
              <a:avLst>
                <a:gd name="adj1" fmla="val 276427"/>
              </a:avLst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urved Connector 65"/>
            <p:cNvCxnSpPr>
              <a:stCxn id="269318" idx="2"/>
              <a:endCxn id="18" idx="2"/>
            </p:cNvCxnSpPr>
            <p:nvPr/>
          </p:nvCxnSpPr>
          <p:spPr>
            <a:xfrm rot="5400000">
              <a:off x="3475996" y="3580743"/>
              <a:ext cx="158749" cy="2324773"/>
            </a:xfrm>
            <a:prstGeom prst="curvedConnector3">
              <a:avLst>
                <a:gd name="adj1" fmla="val 244001"/>
              </a:avLst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3351290" y="4889776"/>
              <a:ext cx="1367682" cy="261610"/>
            </a:xfrm>
            <a:prstGeom prst="rect">
              <a:avLst/>
            </a:prstGeom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100" dirty="0"/>
                <a:t>Image Registration</a:t>
              </a:r>
            </a:p>
          </p:txBody>
        </p:sp>
      </p:grp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975" y="2166433"/>
            <a:ext cx="1860971" cy="12093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2970251" y="2166433"/>
            <a:ext cx="342530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CT</a:t>
            </a:r>
          </a:p>
        </p:txBody>
      </p:sp>
      <p:sp>
        <p:nvSpPr>
          <p:cNvPr id="7" name="Rectangle 6"/>
          <p:cNvSpPr/>
          <p:nvPr/>
        </p:nvSpPr>
        <p:spPr>
          <a:xfrm>
            <a:off x="1" y="212706"/>
            <a:ext cx="9142178" cy="493868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54102" y="2443432"/>
            <a:ext cx="5831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No direct imaging of tumor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Separate processes, no real-time adaptations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66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6" grpId="0"/>
      <p:bldP spid="27" grpId="0"/>
      <p:bldP spid="269331" grpId="0" animBg="1"/>
      <p:bldP spid="54" grpId="0" animBg="1"/>
      <p:bldP spid="7" grpId="0" animBg="1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F21A95-36F5-45F5-8FF0-84B8FBFAD06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28107" y="1218518"/>
            <a:ext cx="2957053" cy="2500042"/>
          </a:xfrm>
        </p:spPr>
        <p:txBody>
          <a:bodyPr/>
          <a:lstStyle/>
          <a:p>
            <a:r>
              <a:rPr lang="en-CA" b="1" dirty="0"/>
              <a:t>Patient/treatment area thickness</a:t>
            </a:r>
          </a:p>
          <a:p>
            <a:r>
              <a:rPr lang="en-CA" b="1" dirty="0"/>
              <a:t>Distance away from the exit </a:t>
            </a:r>
          </a:p>
          <a:p>
            <a:r>
              <a:rPr lang="en-CA" b="1" dirty="0"/>
              <a:t>Smaller field sizes</a:t>
            </a:r>
          </a:p>
          <a:p>
            <a:endParaRPr lang="en-CA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0A255B-C697-443C-B9B9-6D93F046D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5" y="371690"/>
            <a:ext cx="7799831" cy="817022"/>
          </a:xfrm>
        </p:spPr>
        <p:txBody>
          <a:bodyPr/>
          <a:lstStyle/>
          <a:p>
            <a:r>
              <a:rPr lang="en-CA" dirty="0"/>
              <a:t>Exploring further influences on the ESE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4F9378E-37F7-4D72-9D9B-5FB6E9D29584}"/>
              </a:ext>
            </a:extLst>
          </p:cNvPr>
          <p:cNvGrpSpPr/>
          <p:nvPr/>
        </p:nvGrpSpPr>
        <p:grpSpPr>
          <a:xfrm>
            <a:off x="3295262" y="906780"/>
            <a:ext cx="5848738" cy="3801612"/>
            <a:chOff x="3295262" y="906780"/>
            <a:chExt cx="5848738" cy="380161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F0FC9C6-F76B-4753-81CA-4F0A31E2A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95262" y="906780"/>
              <a:ext cx="5848738" cy="344043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7167B2D-1E34-4DFC-9458-4A609954D13E}"/>
                </a:ext>
              </a:extLst>
            </p:cNvPr>
            <p:cNvSpPr txBox="1"/>
            <p:nvPr/>
          </p:nvSpPr>
          <p:spPr>
            <a:xfrm>
              <a:off x="5154420" y="4369838"/>
              <a:ext cx="21304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 X 2 cm</a:t>
              </a:r>
              <a:r>
                <a:rPr lang="en-CA" sz="1600" b="1" baseline="30000" dirty="0">
                  <a:latin typeface="Segoe UI" panose="020B0502040204020203" pitchFamily="34" charset="0"/>
                  <a:cs typeface="Segoe UI" panose="020B0502040204020203" pitchFamily="34" charset="0"/>
                </a:rPr>
                <a:t>2 </a:t>
              </a:r>
              <a:r>
                <a:rPr lang="en-CA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field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05FE8A-5CD5-4B04-84EC-C56EB0D2F09B}"/>
              </a:ext>
            </a:extLst>
          </p:cNvPr>
          <p:cNvGrpSpPr/>
          <p:nvPr/>
        </p:nvGrpSpPr>
        <p:grpSpPr>
          <a:xfrm>
            <a:off x="3295262" y="906780"/>
            <a:ext cx="5848738" cy="3611334"/>
            <a:chOff x="719135" y="1265583"/>
            <a:chExt cx="5848738" cy="3611334"/>
          </a:xfrm>
        </p:grpSpPr>
        <p:pic>
          <p:nvPicPr>
            <p:cNvPr id="9" name="Picture 8" descr="A close up of a light&#10;&#10;Description generated with high confidence">
              <a:extLst>
                <a:ext uri="{FF2B5EF4-FFF2-40B4-BE49-F238E27FC236}">
                  <a16:creationId xmlns:a16="http://schemas.microsoft.com/office/drawing/2014/main" id="{56CAA02B-6283-4DF9-876F-F57AE1519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135" y="1265583"/>
              <a:ext cx="5848738" cy="344043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9A94A5A-FC69-4FC4-B8EF-B96D1C943A93}"/>
                </a:ext>
              </a:extLst>
            </p:cNvPr>
            <p:cNvSpPr txBox="1"/>
            <p:nvPr/>
          </p:nvSpPr>
          <p:spPr>
            <a:xfrm>
              <a:off x="1368748" y="4536740"/>
              <a:ext cx="7706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b="1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30 %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1662F63-A596-4DC2-AE32-536D20EFAEE8}"/>
                </a:ext>
              </a:extLst>
            </p:cNvPr>
            <p:cNvSpPr txBox="1"/>
            <p:nvPr/>
          </p:nvSpPr>
          <p:spPr>
            <a:xfrm>
              <a:off x="4677661" y="4538363"/>
              <a:ext cx="7706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b="1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24 %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872F797-D842-4A53-9EB4-B60180AC9E93}"/>
                </a:ext>
              </a:extLst>
            </p:cNvPr>
            <p:cNvCxnSpPr>
              <a:endCxn id="11" idx="1"/>
            </p:cNvCxnSpPr>
            <p:nvPr/>
          </p:nvCxnSpPr>
          <p:spPr>
            <a:xfrm flipV="1">
              <a:off x="2313079" y="4707640"/>
              <a:ext cx="2364582" cy="75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154191C-9B05-45DE-8972-99DEE42C3023}"/>
              </a:ext>
            </a:extLst>
          </p:cNvPr>
          <p:cNvGrpSpPr/>
          <p:nvPr/>
        </p:nvGrpSpPr>
        <p:grpSpPr>
          <a:xfrm>
            <a:off x="3292977" y="906780"/>
            <a:ext cx="5848738" cy="3593132"/>
            <a:chOff x="298891" y="1347955"/>
            <a:chExt cx="5848738" cy="3593132"/>
          </a:xfrm>
        </p:grpSpPr>
        <p:pic>
          <p:nvPicPr>
            <p:cNvPr id="17" name="Picture 16" descr="A close up of a light&#10;&#10;Description generated with high confidence">
              <a:extLst>
                <a:ext uri="{FF2B5EF4-FFF2-40B4-BE49-F238E27FC236}">
                  <a16:creationId xmlns:a16="http://schemas.microsoft.com/office/drawing/2014/main" id="{050F326A-FCCA-4753-A4A9-7D56CD1AC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8891" y="1347955"/>
              <a:ext cx="5848738" cy="3440434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6A2B096-E56D-44EA-9BC7-67DD18C0C046}"/>
                </a:ext>
              </a:extLst>
            </p:cNvPr>
            <p:cNvSpPr txBox="1"/>
            <p:nvPr/>
          </p:nvSpPr>
          <p:spPr>
            <a:xfrm>
              <a:off x="962054" y="4600910"/>
              <a:ext cx="8971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b="1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27.5 %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A19FAB8-EA2D-4C04-870F-93C3C7CAE64D}"/>
                </a:ext>
              </a:extLst>
            </p:cNvPr>
            <p:cNvSpPr txBox="1"/>
            <p:nvPr/>
          </p:nvSpPr>
          <p:spPr>
            <a:xfrm>
              <a:off x="4270967" y="4602533"/>
              <a:ext cx="8971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b="1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17.5 %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3822C86-4E93-4B68-8D28-2C00694E1414}"/>
                </a:ext>
              </a:extLst>
            </p:cNvPr>
            <p:cNvCxnSpPr>
              <a:cxnSpLocks/>
              <a:endCxn id="19" idx="1"/>
            </p:cNvCxnSpPr>
            <p:nvPr/>
          </p:nvCxnSpPr>
          <p:spPr>
            <a:xfrm flipV="1">
              <a:off x="1906385" y="4771810"/>
              <a:ext cx="2364582" cy="75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673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318C77B-2BD8-496C-B565-2BC027976FE4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5879998" y="1606162"/>
            <a:ext cx="3124422" cy="2704393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EA1195D-51BB-4DC3-9C61-774EBEC2A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Air born electrons – overview and set-up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C0638B-8B32-4B3E-A143-621F37CAB3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580" y="1124509"/>
            <a:ext cx="2550712" cy="3561240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D1C82B5-D13B-4A25-AEBB-33D13EB91F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104144"/>
              </p:ext>
            </p:extLst>
          </p:nvPr>
        </p:nvGraphicFramePr>
        <p:xfrm>
          <a:off x="2803569" y="1092705"/>
          <a:ext cx="2973066" cy="3731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4" name="Visio" r:id="rId6" imgW="3939637" imgH="4945396" progId="Visio.Drawing.15">
                  <p:embed/>
                </p:oleObj>
              </mc:Choice>
              <mc:Fallback>
                <p:oleObj name="Visio" r:id="rId6" imgW="3939637" imgH="4945396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03569" y="1092705"/>
                        <a:ext cx="2973066" cy="37313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rc 11">
            <a:extLst>
              <a:ext uri="{FF2B5EF4-FFF2-40B4-BE49-F238E27FC236}">
                <a16:creationId xmlns:a16="http://schemas.microsoft.com/office/drawing/2014/main" id="{874F9C1B-FAB9-4305-B26A-27CB2189A5D9}"/>
              </a:ext>
            </a:extLst>
          </p:cNvPr>
          <p:cNvSpPr/>
          <p:nvPr/>
        </p:nvSpPr>
        <p:spPr>
          <a:xfrm rot="10800000">
            <a:off x="5000387" y="2002210"/>
            <a:ext cx="1440169" cy="935020"/>
          </a:xfrm>
          <a:prstGeom prst="arc">
            <a:avLst>
              <a:gd name="adj1" fmla="val 15249043"/>
              <a:gd name="adj2" fmla="val 0"/>
            </a:avLst>
          </a:prstGeom>
          <a:ln w="38100">
            <a:solidFill>
              <a:srgbClr val="C00000"/>
            </a:solidFill>
            <a:headEnd type="stealth" w="lg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97A22E-EE28-4A4F-9CBA-2CAB713B6050}"/>
              </a:ext>
            </a:extLst>
          </p:cNvPr>
          <p:cNvSpPr txBox="1"/>
          <p:nvPr/>
        </p:nvSpPr>
        <p:spPr>
          <a:xfrm>
            <a:off x="7841096" y="2089521"/>
            <a:ext cx="1029448" cy="163121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sz="2000" b="1" u="sng" dirty="0">
                <a:latin typeface="Segoe UI" panose="020B0502040204020203" pitchFamily="34" charset="0"/>
                <a:cs typeface="Segoe UI" panose="020B0502040204020203" pitchFamily="34" charset="0"/>
              </a:rPr>
              <a:t>depths</a:t>
            </a:r>
          </a:p>
          <a:p>
            <a:pPr algn="ctr"/>
            <a:r>
              <a:rPr lang="en-CA" sz="2000" dirty="0">
                <a:latin typeface="Segoe UI" panose="020B0502040204020203" pitchFamily="34" charset="0"/>
                <a:cs typeface="Segoe UI" panose="020B0502040204020203" pitchFamily="34" charset="0"/>
              </a:rPr>
              <a:t>surface</a:t>
            </a:r>
          </a:p>
          <a:p>
            <a:pPr algn="ctr"/>
            <a:r>
              <a:rPr lang="en-CA" sz="2000" dirty="0">
                <a:latin typeface="Segoe UI" panose="020B0502040204020203" pitchFamily="34" charset="0"/>
                <a:cs typeface="Segoe UI" panose="020B0502040204020203" pitchFamily="34" charset="0"/>
              </a:rPr>
              <a:t>1.4 mm</a:t>
            </a:r>
          </a:p>
          <a:p>
            <a:pPr algn="ctr"/>
            <a:r>
              <a:rPr lang="en-CA" sz="2000" dirty="0">
                <a:latin typeface="Segoe UI" panose="020B0502040204020203" pitchFamily="34" charset="0"/>
                <a:cs typeface="Segoe UI" panose="020B0502040204020203" pitchFamily="34" charset="0"/>
              </a:rPr>
              <a:t>2.3 mm</a:t>
            </a:r>
          </a:p>
          <a:p>
            <a:pPr algn="ctr"/>
            <a:r>
              <a:rPr lang="en-CA" sz="2000" dirty="0">
                <a:latin typeface="Segoe UI" panose="020B0502040204020203" pitchFamily="34" charset="0"/>
                <a:cs typeface="Segoe UI" panose="020B0502040204020203" pitchFamily="34" charset="0"/>
              </a:rPr>
              <a:t>4.0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4659638-317A-4F9C-9F29-8FE7F037D10D}"/>
                  </a:ext>
                </a:extLst>
              </p:cNvPr>
              <p:cNvSpPr txBox="1"/>
              <p:nvPr/>
            </p:nvSpPr>
            <p:spPr>
              <a:xfrm>
                <a:off x="2432688" y="3551721"/>
                <a:ext cx="4344075" cy="113402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  <m:sSub>
                        <m:sSubPr>
                          <m:ctrlP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𝒎𝒂𝒙</m:t>
                          </m:r>
                        </m:sub>
                      </m:sSub>
                      <m:r>
                        <a:rPr lang="en-CA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𝟏𝟎𝟎</m:t>
                          </m:r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%∗</m:t>
                          </m:r>
                          <m:r>
                            <a:rPr lang="en-CA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num>
                        <m:den>
                          <m:sSub>
                            <m:sSubPr>
                              <m:ctrlP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CA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4659638-317A-4F9C-9F29-8FE7F037D1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2688" y="3551721"/>
                <a:ext cx="4344075" cy="113402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1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240F144-B184-48D1-9F37-4AF9B8A418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3" b="3874"/>
          <a:stretch/>
        </p:blipFill>
        <p:spPr>
          <a:xfrm>
            <a:off x="2417946" y="294198"/>
            <a:ext cx="4145639" cy="47151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F5E7A3-C212-4824-B366-6D2E92E77A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3" b="3874"/>
          <a:stretch/>
        </p:blipFill>
        <p:spPr>
          <a:xfrm>
            <a:off x="1" y="214188"/>
            <a:ext cx="2083242" cy="2369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3AA095-69F4-4585-B4A6-3AE71355C3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1" t="-1" b="434"/>
          <a:stretch/>
        </p:blipFill>
        <p:spPr>
          <a:xfrm>
            <a:off x="2364740" y="298101"/>
            <a:ext cx="5948383" cy="4551201"/>
          </a:xfrm>
          <a:prstGeom prst="rect">
            <a:avLst/>
          </a:prstGeom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1BB12C-2474-4996-93BB-780B5C648ABE}"/>
              </a:ext>
            </a:extLst>
          </p:cNvPr>
          <p:cNvSpPr/>
          <p:nvPr/>
        </p:nvSpPr>
        <p:spPr>
          <a:xfrm>
            <a:off x="2364740" y="298101"/>
            <a:ext cx="2969260" cy="22617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0FB85A-6C3C-403D-BD3C-1C7B5D40375F}"/>
              </a:ext>
            </a:extLst>
          </p:cNvPr>
          <p:cNvSpPr/>
          <p:nvPr/>
        </p:nvSpPr>
        <p:spPr>
          <a:xfrm>
            <a:off x="0" y="576231"/>
            <a:ext cx="259080" cy="10087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83F378-83E6-49D6-AD52-09DF47257878}"/>
              </a:ext>
            </a:extLst>
          </p:cNvPr>
          <p:cNvSpPr/>
          <p:nvPr/>
        </p:nvSpPr>
        <p:spPr>
          <a:xfrm>
            <a:off x="5372101" y="298101"/>
            <a:ext cx="2941022" cy="226179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7EE60B-4DBE-4D5D-9881-0344D88E3274}"/>
              </a:ext>
            </a:extLst>
          </p:cNvPr>
          <p:cNvSpPr/>
          <p:nvPr/>
        </p:nvSpPr>
        <p:spPr>
          <a:xfrm>
            <a:off x="1531250" y="576231"/>
            <a:ext cx="259080" cy="100872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F201FA-1853-43AA-B6FD-412C09C74E0A}"/>
              </a:ext>
            </a:extLst>
          </p:cNvPr>
          <p:cNvSpPr/>
          <p:nvPr/>
        </p:nvSpPr>
        <p:spPr>
          <a:xfrm>
            <a:off x="2364740" y="2595458"/>
            <a:ext cx="2969260" cy="226179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CC536-2536-4948-AAA1-F46F18FAD227}"/>
              </a:ext>
            </a:extLst>
          </p:cNvPr>
          <p:cNvSpPr/>
          <p:nvPr/>
        </p:nvSpPr>
        <p:spPr>
          <a:xfrm>
            <a:off x="356121" y="1758208"/>
            <a:ext cx="1075113" cy="23757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C52EB3-3EA3-457B-BA7C-2C51CC433916}"/>
              </a:ext>
            </a:extLst>
          </p:cNvPr>
          <p:cNvSpPr/>
          <p:nvPr/>
        </p:nvSpPr>
        <p:spPr>
          <a:xfrm>
            <a:off x="5372100" y="2595458"/>
            <a:ext cx="2950886" cy="227364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475C5B-3E56-41B2-BD9E-573AA63F93AA}"/>
              </a:ext>
            </a:extLst>
          </p:cNvPr>
          <p:cNvSpPr/>
          <p:nvPr/>
        </p:nvSpPr>
        <p:spPr>
          <a:xfrm>
            <a:off x="356120" y="214188"/>
            <a:ext cx="1075113" cy="23757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0B17D0F-28DD-4079-B6C5-7E8B7342FD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87982" t="51809" r="1978" b="38930"/>
          <a:stretch/>
        </p:blipFill>
        <p:spPr>
          <a:xfrm>
            <a:off x="821014" y="3852811"/>
            <a:ext cx="1439216" cy="1016296"/>
          </a:xfrm>
          <a:prstGeom prst="rect">
            <a:avLst/>
          </a:prstGeom>
          <a:ln>
            <a:noFill/>
          </a:ln>
        </p:spPr>
      </p:pic>
      <p:sp>
        <p:nvSpPr>
          <p:cNvPr id="20" name="Title 3">
            <a:extLst>
              <a:ext uri="{FF2B5EF4-FFF2-40B4-BE49-F238E27FC236}">
                <a16:creationId xmlns:a16="http://schemas.microsoft.com/office/drawing/2014/main" id="{B931F2FC-9810-4D66-AE93-4D9A5847B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93" y="2921939"/>
            <a:ext cx="2083242" cy="522301"/>
          </a:xfrm>
        </p:spPr>
        <p:txBody>
          <a:bodyPr/>
          <a:lstStyle/>
          <a:p>
            <a:r>
              <a:rPr lang="en-CA" sz="2400" dirty="0"/>
              <a:t>experimental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4141EA-54A2-4433-AF02-5DA8A380AC2A}"/>
              </a:ext>
            </a:extLst>
          </p:cNvPr>
          <p:cNvSpPr/>
          <p:nvPr/>
        </p:nvSpPr>
        <p:spPr>
          <a:xfrm>
            <a:off x="259080" y="485320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</a:rPr>
              <a:t>[3] Hackett, S. L., et al. PMB (2018)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252038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creenshot, map&#10;&#10;Description generated with high confidence">
            <a:extLst>
              <a:ext uri="{FF2B5EF4-FFF2-40B4-BE49-F238E27FC236}">
                <a16:creationId xmlns:a16="http://schemas.microsoft.com/office/drawing/2014/main" id="{CE7B29AC-C2F0-4C38-A514-99A439C16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726" y="2583604"/>
            <a:ext cx="2969802" cy="2294847"/>
          </a:xfrm>
          <a:prstGeom prst="rect">
            <a:avLst/>
          </a:prstGeom>
        </p:spPr>
      </p:pic>
      <p:pic>
        <p:nvPicPr>
          <p:cNvPr id="5" name="Picture 4" descr="A close up of a map&#10;&#10;Description generated with high confidence">
            <a:extLst>
              <a:ext uri="{FF2B5EF4-FFF2-40B4-BE49-F238E27FC236}">
                <a16:creationId xmlns:a16="http://schemas.microsoft.com/office/drawing/2014/main" id="{B45D00CE-77E2-4D62-B793-B586A281B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726" y="298102"/>
            <a:ext cx="2969260" cy="2294428"/>
          </a:xfrm>
          <a:prstGeom prst="rect">
            <a:avLst/>
          </a:prstGeom>
        </p:spPr>
      </p:pic>
      <p:pic>
        <p:nvPicPr>
          <p:cNvPr id="10" name="Picture 9" descr="A close up of a map&#10;&#10;Description generated with high confidence">
            <a:extLst>
              <a:ext uri="{FF2B5EF4-FFF2-40B4-BE49-F238E27FC236}">
                <a16:creationId xmlns:a16="http://schemas.microsoft.com/office/drawing/2014/main" id="{CECD80A1-C851-4C26-B521-57E2DEEA7D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4740" y="2588276"/>
            <a:ext cx="2963756" cy="2290175"/>
          </a:xfrm>
          <a:prstGeom prst="rect">
            <a:avLst/>
          </a:prstGeom>
        </p:spPr>
      </p:pic>
      <p:pic>
        <p:nvPicPr>
          <p:cNvPr id="20" name="Picture 19" descr="A close up of a map&#10;&#10;Description generated with high confidence">
            <a:extLst>
              <a:ext uri="{FF2B5EF4-FFF2-40B4-BE49-F238E27FC236}">
                <a16:creationId xmlns:a16="http://schemas.microsoft.com/office/drawing/2014/main" id="{EBCC903A-B91A-4A10-9EC8-A6EF9F41E5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4740" y="298101"/>
            <a:ext cx="2963756" cy="2290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F5E7A3-C212-4824-B366-6D2E92E77A8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663" b="3874"/>
          <a:stretch/>
        </p:blipFill>
        <p:spPr>
          <a:xfrm>
            <a:off x="1" y="214188"/>
            <a:ext cx="2083242" cy="236941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1BB12C-2474-4996-93BB-780B5C648ABE}"/>
              </a:ext>
            </a:extLst>
          </p:cNvPr>
          <p:cNvSpPr/>
          <p:nvPr/>
        </p:nvSpPr>
        <p:spPr>
          <a:xfrm>
            <a:off x="2370877" y="286248"/>
            <a:ext cx="2963123" cy="22569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0FB85A-6C3C-403D-BD3C-1C7B5D40375F}"/>
              </a:ext>
            </a:extLst>
          </p:cNvPr>
          <p:cNvSpPr/>
          <p:nvPr/>
        </p:nvSpPr>
        <p:spPr>
          <a:xfrm>
            <a:off x="0" y="576231"/>
            <a:ext cx="259080" cy="10087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83F378-83E6-49D6-AD52-09DF47257878}"/>
              </a:ext>
            </a:extLst>
          </p:cNvPr>
          <p:cNvSpPr/>
          <p:nvPr/>
        </p:nvSpPr>
        <p:spPr>
          <a:xfrm>
            <a:off x="5375909" y="298101"/>
            <a:ext cx="2937213" cy="22450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7EE60B-4DBE-4D5D-9881-0344D88E3274}"/>
              </a:ext>
            </a:extLst>
          </p:cNvPr>
          <p:cNvSpPr/>
          <p:nvPr/>
        </p:nvSpPr>
        <p:spPr>
          <a:xfrm>
            <a:off x="1531250" y="576231"/>
            <a:ext cx="259080" cy="100872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F201FA-1853-43AA-B6FD-412C09C74E0A}"/>
              </a:ext>
            </a:extLst>
          </p:cNvPr>
          <p:cNvSpPr/>
          <p:nvPr/>
        </p:nvSpPr>
        <p:spPr>
          <a:xfrm>
            <a:off x="2364740" y="2583604"/>
            <a:ext cx="2969260" cy="227364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CC536-2536-4948-AAA1-F46F18FAD227}"/>
              </a:ext>
            </a:extLst>
          </p:cNvPr>
          <p:cNvSpPr/>
          <p:nvPr/>
        </p:nvSpPr>
        <p:spPr>
          <a:xfrm>
            <a:off x="356121" y="1758208"/>
            <a:ext cx="1075113" cy="23757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C52EB3-3EA3-457B-BA7C-2C51CC433916}"/>
              </a:ext>
            </a:extLst>
          </p:cNvPr>
          <p:cNvSpPr/>
          <p:nvPr/>
        </p:nvSpPr>
        <p:spPr>
          <a:xfrm>
            <a:off x="5375910" y="2583604"/>
            <a:ext cx="2947076" cy="227364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475C5B-3E56-41B2-BD9E-573AA63F93AA}"/>
              </a:ext>
            </a:extLst>
          </p:cNvPr>
          <p:cNvSpPr/>
          <p:nvPr/>
        </p:nvSpPr>
        <p:spPr>
          <a:xfrm>
            <a:off x="356120" y="214188"/>
            <a:ext cx="1075113" cy="23757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1" name="Picture 20" descr="A close up of a map&#10;&#10;Description generated with high confidence">
            <a:extLst>
              <a:ext uri="{FF2B5EF4-FFF2-40B4-BE49-F238E27FC236}">
                <a16:creationId xmlns:a16="http://schemas.microsoft.com/office/drawing/2014/main" id="{898A22BF-27D2-4716-A6A7-6CE619DA155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76670" t="9223" r="8348" b="76275"/>
          <a:stretch/>
        </p:blipFill>
        <p:spPr>
          <a:xfrm>
            <a:off x="1040593" y="3890054"/>
            <a:ext cx="1293136" cy="967199"/>
          </a:xfrm>
          <a:prstGeom prst="rect">
            <a:avLst/>
          </a:prstGeom>
        </p:spPr>
      </p:pic>
      <p:sp>
        <p:nvSpPr>
          <p:cNvPr id="22" name="Title 3">
            <a:extLst>
              <a:ext uri="{FF2B5EF4-FFF2-40B4-BE49-F238E27FC236}">
                <a16:creationId xmlns:a16="http://schemas.microsoft.com/office/drawing/2014/main" id="{CE904E0F-7779-491B-B6A8-00F3877DF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93" y="2921939"/>
            <a:ext cx="2083242" cy="522301"/>
          </a:xfrm>
        </p:spPr>
        <p:txBody>
          <a:bodyPr/>
          <a:lstStyle/>
          <a:p>
            <a:r>
              <a:rPr lang="en-CA" sz="2400" dirty="0"/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4001367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075B12-02E2-475A-BEB5-7A72C5B3B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6" y="371690"/>
            <a:ext cx="7788760" cy="817022"/>
          </a:xfrm>
        </p:spPr>
        <p:txBody>
          <a:bodyPr/>
          <a:lstStyle/>
          <a:p>
            <a:r>
              <a:rPr lang="en-CA" dirty="0"/>
              <a:t>Moving the –Y panel further from iso-center</a:t>
            </a:r>
          </a:p>
        </p:txBody>
      </p:sp>
      <p:pic>
        <p:nvPicPr>
          <p:cNvPr id="6" name="Picture 5" descr="A close up of a map&#10;&#10;Description generated with high confidence">
            <a:extLst>
              <a:ext uri="{FF2B5EF4-FFF2-40B4-BE49-F238E27FC236}">
                <a16:creationId xmlns:a16="http://schemas.microsoft.com/office/drawing/2014/main" id="{60EE2D35-64CE-4315-8B5D-60FA81E07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7269" y="1524000"/>
            <a:ext cx="4306712" cy="3327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F196EA-DE55-402F-BA06-29D829ED69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85" r="752" b="728"/>
          <a:stretch/>
        </p:blipFill>
        <p:spPr>
          <a:xfrm>
            <a:off x="229609" y="1584630"/>
            <a:ext cx="4237123" cy="32066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E3C9BC-6AA8-444B-A6FA-72FA3C179369}"/>
              </a:ext>
            </a:extLst>
          </p:cNvPr>
          <p:cNvSpPr txBox="1"/>
          <p:nvPr/>
        </p:nvSpPr>
        <p:spPr>
          <a:xfrm>
            <a:off x="1282959" y="1112229"/>
            <a:ext cx="2130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experiment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627EE8-C068-4EC3-82FB-5EDDD65BD8C2}"/>
              </a:ext>
            </a:extLst>
          </p:cNvPr>
          <p:cNvSpPr txBox="1"/>
          <p:nvPr/>
        </p:nvSpPr>
        <p:spPr>
          <a:xfrm>
            <a:off x="5765414" y="1110443"/>
            <a:ext cx="2130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simulation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837F54-0DC5-4374-8A1C-59204CAC3032}"/>
              </a:ext>
            </a:extLst>
          </p:cNvPr>
          <p:cNvCxnSpPr/>
          <p:nvPr/>
        </p:nvCxnSpPr>
        <p:spPr>
          <a:xfrm>
            <a:off x="451413" y="3020992"/>
            <a:ext cx="3877519" cy="0"/>
          </a:xfrm>
          <a:prstGeom prst="line">
            <a:avLst/>
          </a:prstGeom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1A1781C-A1B5-4D8A-AEAA-0D69C1249A3B}"/>
              </a:ext>
            </a:extLst>
          </p:cNvPr>
          <p:cNvCxnSpPr>
            <a:cxnSpLocks/>
          </p:cNvCxnSpPr>
          <p:nvPr/>
        </p:nvCxnSpPr>
        <p:spPr>
          <a:xfrm>
            <a:off x="5356860" y="2386314"/>
            <a:ext cx="3417570" cy="0"/>
          </a:xfrm>
          <a:prstGeom prst="line">
            <a:avLst/>
          </a:prstGeom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C0A791F-1E3C-4368-A90F-E10010E0900F}"/>
              </a:ext>
            </a:extLst>
          </p:cNvPr>
          <p:cNvCxnSpPr/>
          <p:nvPr/>
        </p:nvCxnSpPr>
        <p:spPr>
          <a:xfrm>
            <a:off x="451413" y="3470572"/>
            <a:ext cx="3877519" cy="0"/>
          </a:xfrm>
          <a:prstGeom prst="line">
            <a:avLst/>
          </a:prstGeom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26F879E-1999-4434-AFC9-013CCD8EEDB7}"/>
              </a:ext>
            </a:extLst>
          </p:cNvPr>
          <p:cNvCxnSpPr>
            <a:cxnSpLocks/>
          </p:cNvCxnSpPr>
          <p:nvPr/>
        </p:nvCxnSpPr>
        <p:spPr>
          <a:xfrm>
            <a:off x="5356860" y="3079734"/>
            <a:ext cx="3417570" cy="0"/>
          </a:xfrm>
          <a:prstGeom prst="line">
            <a:avLst/>
          </a:prstGeom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2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generated with high confidence">
            <a:extLst>
              <a:ext uri="{FF2B5EF4-FFF2-40B4-BE49-F238E27FC236}">
                <a16:creationId xmlns:a16="http://schemas.microsoft.com/office/drawing/2014/main" id="{969E96BB-DB60-4659-B83B-5CC7E3D9A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6264"/>
            <a:ext cx="6256020" cy="483419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8075B12-02E2-475A-BEB5-7A72C5B3B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6020" y="425030"/>
            <a:ext cx="2651760" cy="1731430"/>
          </a:xfrm>
        </p:spPr>
        <p:txBody>
          <a:bodyPr/>
          <a:lstStyle/>
          <a:p>
            <a:r>
              <a:rPr lang="en-CA" dirty="0"/>
              <a:t>Depth dose curve in the panels</a:t>
            </a:r>
          </a:p>
        </p:txBody>
      </p:sp>
    </p:spTree>
    <p:extLst>
      <p:ext uri="{BB962C8B-B14F-4D97-AF65-F5344CB8AC3E}">
        <p14:creationId xmlns:p14="http://schemas.microsoft.com/office/powerpoint/2010/main" val="33663911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A07FC7-D3E2-4309-BCD9-A9037E27D6B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25818" y="1291446"/>
            <a:ext cx="7320902" cy="3480364"/>
          </a:xfrm>
        </p:spPr>
        <p:txBody>
          <a:bodyPr/>
          <a:lstStyle/>
          <a:p>
            <a:r>
              <a:rPr lang="en-CA" sz="2400" dirty="0"/>
              <a:t>Effect on the order of scatter and leakage photons</a:t>
            </a:r>
          </a:p>
          <a:p>
            <a:r>
              <a:rPr lang="en-CA" sz="2400" dirty="0"/>
              <a:t>Appears only in the first few millimeters</a:t>
            </a:r>
          </a:p>
          <a:p>
            <a:r>
              <a:rPr lang="en-CA" sz="2400" dirty="0"/>
              <a:t>Smaller fields will produce less air born electrons</a:t>
            </a:r>
          </a:p>
          <a:p>
            <a:r>
              <a:rPr lang="en-CA" sz="2400" dirty="0"/>
              <a:t>The percentage is a fraction of the contribution of that particular beam – multiple beams will spread the effect out even more.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90953D-F6FC-4ED6-A975-2C8BFC426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Clinical consequences</a:t>
            </a:r>
          </a:p>
        </p:txBody>
      </p:sp>
    </p:spTree>
    <p:extLst>
      <p:ext uri="{BB962C8B-B14F-4D97-AF65-F5344CB8AC3E}">
        <p14:creationId xmlns:p14="http://schemas.microsoft.com/office/powerpoint/2010/main" val="326822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genia 1.5T magn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6835" y="1949635"/>
            <a:ext cx="2967951" cy="2915422"/>
          </a:xfrm>
          <a:prstGeom prst="rect">
            <a:avLst/>
          </a:prstGeom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 algn="l" eaLnBrk="1" hangingPunct="1"/>
            <a:r>
              <a:rPr lang="en-US" sz="3200" dirty="0">
                <a:solidFill>
                  <a:srgbClr val="1961AB"/>
                </a:solidFill>
              </a:rPr>
              <a:t>MRI Guided radiotherapy (</a:t>
            </a:r>
            <a:r>
              <a:rPr lang="en-US" sz="3200" dirty="0" err="1">
                <a:solidFill>
                  <a:srgbClr val="1961AB"/>
                </a:solidFill>
              </a:rPr>
              <a:t>MRgRT</a:t>
            </a:r>
            <a:r>
              <a:rPr lang="en-US" sz="3200" dirty="0">
                <a:solidFill>
                  <a:srgbClr val="1961AB"/>
                </a:solidFill>
              </a:rPr>
              <a:t>)</a:t>
            </a:r>
            <a:br>
              <a:rPr lang="en-US" sz="3200" b="0" dirty="0">
                <a:solidFill>
                  <a:srgbClr val="1961AB"/>
                </a:solidFill>
              </a:rPr>
            </a:br>
            <a:br>
              <a:rPr lang="en-US" sz="3200" b="0" dirty="0">
                <a:solidFill>
                  <a:srgbClr val="1961AB"/>
                </a:solidFill>
              </a:rPr>
            </a:br>
            <a:endParaRPr lang="en-US" sz="3200" dirty="0">
              <a:solidFill>
                <a:srgbClr val="1961A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Goal: See what you treat and adapt </a:t>
            </a:r>
          </a:p>
          <a:p>
            <a:endParaRPr lang="en-US" sz="2400" dirty="0"/>
          </a:p>
          <a:p>
            <a:r>
              <a:rPr lang="en-US" sz="2400" dirty="0"/>
              <a:t>Needed:</a:t>
            </a:r>
          </a:p>
          <a:p>
            <a:pPr lvl="1"/>
            <a:r>
              <a:rPr lang="en-US" dirty="0"/>
              <a:t>Soft tissue contrast: </a:t>
            </a:r>
            <a:r>
              <a:rPr lang="en-US" i="1" dirty="0"/>
              <a:t>Direct tumor visualization</a:t>
            </a:r>
          </a:p>
          <a:p>
            <a:pPr lvl="1"/>
            <a:r>
              <a:rPr lang="en-US" dirty="0"/>
              <a:t>On-line imaging</a:t>
            </a:r>
          </a:p>
          <a:p>
            <a:pPr lvl="1"/>
            <a:r>
              <a:rPr lang="en-US" dirty="0"/>
              <a:t>Real time imaging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Tekstvak 3"/>
          <p:cNvSpPr txBox="1"/>
          <p:nvPr/>
        </p:nvSpPr>
        <p:spPr>
          <a:xfrm>
            <a:off x="1707287" y="3853221"/>
            <a:ext cx="258115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/>
              <a:t>Solution: MRI!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18975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MRI has superior soft tissue contrast</a:t>
            </a:r>
          </a:p>
        </p:txBody>
      </p:sp>
      <p:sp>
        <p:nvSpPr>
          <p:cNvPr id="10" name="Text Box 3112"/>
          <p:cNvSpPr txBox="1">
            <a:spLocks noChangeArrowheads="1"/>
          </p:cNvSpPr>
          <p:nvPr/>
        </p:nvSpPr>
        <p:spPr bwMode="auto">
          <a:xfrm>
            <a:off x="4418712" y="3819255"/>
            <a:ext cx="3506088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 sz="24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 sz="24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 sz="24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 sz="24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sz="1400" dirty="0">
                <a:solidFill>
                  <a:schemeClr val="tx1"/>
                </a:solidFill>
              </a:rPr>
              <a:t>T1 3D-TFE sequence of healthy volunteer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1" name="Group 3095"/>
          <p:cNvGrpSpPr>
            <a:grpSpLocks/>
          </p:cNvGrpSpPr>
          <p:nvPr/>
        </p:nvGrpSpPr>
        <p:grpSpPr bwMode="auto">
          <a:xfrm>
            <a:off x="1219200" y="1186977"/>
            <a:ext cx="6705600" cy="2625725"/>
            <a:chOff x="1104" y="1872"/>
            <a:chExt cx="3405" cy="1513"/>
          </a:xfrm>
        </p:grpSpPr>
        <p:pic>
          <p:nvPicPr>
            <p:cNvPr id="12" name="Picture 3092" descr="transvers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" y="1872"/>
              <a:ext cx="981" cy="15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093" descr="corona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1872"/>
              <a:ext cx="982" cy="15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094" descr="sagitta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8" y="1872"/>
              <a:ext cx="1471" cy="15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0" y="4804946"/>
            <a:ext cx="3009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i="1" dirty="0" err="1"/>
              <a:t>Courtesy</a:t>
            </a:r>
            <a:r>
              <a:rPr lang="nl-NL" sz="1600" i="1" dirty="0"/>
              <a:t> of Mariëlle Philippens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908648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"/>
          <p:cNvSpPr>
            <a:spLocks noGrp="1"/>
          </p:cNvSpPr>
          <p:nvPr>
            <p:ph sz="half" idx="13"/>
          </p:nvPr>
        </p:nvSpPr>
        <p:spPr>
          <a:xfrm>
            <a:off x="809278" y="3669692"/>
            <a:ext cx="2814425" cy="893763"/>
          </a:xfrm>
          <a:prstGeom prst="rect">
            <a:avLst/>
          </a:prstGeo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1800" noProof="0" dirty="0"/>
              <a:t>Exogenous contrast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noProof="0" dirty="0"/>
              <a:t>Endogenous contrast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 wide variety of contrasts</a:t>
            </a:r>
          </a:p>
        </p:txBody>
      </p:sp>
      <p:grpSp>
        <p:nvGrpSpPr>
          <p:cNvPr id="5" name="Group 2057"/>
          <p:cNvGrpSpPr>
            <a:grpSpLocks/>
          </p:cNvGrpSpPr>
          <p:nvPr/>
        </p:nvGrpSpPr>
        <p:grpSpPr bwMode="auto">
          <a:xfrm>
            <a:off x="809278" y="1023173"/>
            <a:ext cx="8188102" cy="2567350"/>
            <a:chOff x="-2" y="2204"/>
            <a:chExt cx="3784" cy="1167"/>
          </a:xfrm>
        </p:grpSpPr>
        <p:grpSp>
          <p:nvGrpSpPr>
            <p:cNvPr id="6" name="Group 2058"/>
            <p:cNvGrpSpPr>
              <a:grpSpLocks noChangeAspect="1"/>
            </p:cNvGrpSpPr>
            <p:nvPr/>
          </p:nvGrpSpPr>
          <p:grpSpPr bwMode="auto">
            <a:xfrm>
              <a:off x="-2" y="2204"/>
              <a:ext cx="1307" cy="1167"/>
              <a:chOff x="1284" y="1193"/>
              <a:chExt cx="1631" cy="1455"/>
            </a:xfrm>
          </p:grpSpPr>
          <p:pic>
            <p:nvPicPr>
              <p:cNvPr id="13" name="Picture 2059" descr="brein-guliker-T1gd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93" b="4703"/>
              <a:stretch>
                <a:fillRect/>
              </a:stretch>
            </p:blipFill>
            <p:spPr bwMode="auto">
              <a:xfrm>
                <a:off x="1284" y="1193"/>
                <a:ext cx="1616" cy="145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 Box 2060"/>
              <p:cNvSpPr txBox="1">
                <a:spLocks noChangeAspect="1" noChangeArrowheads="1"/>
              </p:cNvSpPr>
              <p:nvPr/>
            </p:nvSpPr>
            <p:spPr bwMode="auto">
              <a:xfrm>
                <a:off x="1284" y="1215"/>
                <a:ext cx="1631" cy="209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  <a:defRPr/>
                </a:pPr>
                <a:r>
                  <a:rPr lang="en-US" sz="1800" dirty="0"/>
                  <a:t>T1gd</a:t>
                </a:r>
                <a:endParaRPr lang="en-GB" sz="1800" dirty="0"/>
              </a:p>
            </p:txBody>
          </p:sp>
        </p:grpSp>
        <p:grpSp>
          <p:nvGrpSpPr>
            <p:cNvPr id="7" name="Group 2061"/>
            <p:cNvGrpSpPr>
              <a:grpSpLocks noChangeAspect="1"/>
            </p:cNvGrpSpPr>
            <p:nvPr/>
          </p:nvGrpSpPr>
          <p:grpSpPr bwMode="auto">
            <a:xfrm>
              <a:off x="1097" y="2206"/>
              <a:ext cx="1315" cy="1165"/>
              <a:chOff x="2639" y="1841"/>
              <a:chExt cx="1639" cy="1453"/>
            </a:xfrm>
          </p:grpSpPr>
          <p:pic>
            <p:nvPicPr>
              <p:cNvPr id="11" name="Picture 2062" descr="brein-guliker-T2gd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427" r="1158" b="5296"/>
              <a:stretch>
                <a:fillRect/>
              </a:stretch>
            </p:blipFill>
            <p:spPr bwMode="auto">
              <a:xfrm>
                <a:off x="2639" y="1841"/>
                <a:ext cx="1639" cy="145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 Box 2063"/>
              <p:cNvSpPr txBox="1">
                <a:spLocks noChangeAspect="1" noChangeArrowheads="1"/>
              </p:cNvSpPr>
              <p:nvPr/>
            </p:nvSpPr>
            <p:spPr bwMode="auto">
              <a:xfrm>
                <a:off x="2672" y="1846"/>
                <a:ext cx="1043" cy="209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  <a:defRPr/>
                </a:pPr>
                <a:r>
                  <a:rPr lang="en-US" sz="1800" dirty="0"/>
                  <a:t>T2</a:t>
                </a:r>
                <a:endParaRPr lang="en-GB" sz="1800" dirty="0"/>
              </a:p>
            </p:txBody>
          </p:sp>
        </p:grpSp>
        <p:grpSp>
          <p:nvGrpSpPr>
            <p:cNvPr id="8" name="Group 2064"/>
            <p:cNvGrpSpPr>
              <a:grpSpLocks noChangeAspect="1"/>
            </p:cNvGrpSpPr>
            <p:nvPr/>
          </p:nvGrpSpPr>
          <p:grpSpPr bwMode="auto">
            <a:xfrm>
              <a:off x="2156" y="2206"/>
              <a:ext cx="1626" cy="1165"/>
              <a:chOff x="3859" y="2425"/>
              <a:chExt cx="2136" cy="1511"/>
            </a:xfrm>
          </p:grpSpPr>
          <p:pic>
            <p:nvPicPr>
              <p:cNvPr id="9" name="Picture 2065" descr="brein-guliker-T2flair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" b="3"/>
              <a:stretch>
                <a:fillRect/>
              </a:stretch>
            </p:blipFill>
            <p:spPr bwMode="auto">
              <a:xfrm>
                <a:off x="3903" y="2425"/>
                <a:ext cx="1557" cy="151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 Box 2066"/>
              <p:cNvSpPr txBox="1">
                <a:spLocks noChangeAspect="1" noChangeArrowheads="1"/>
              </p:cNvSpPr>
              <p:nvPr/>
            </p:nvSpPr>
            <p:spPr bwMode="auto">
              <a:xfrm>
                <a:off x="3859" y="2427"/>
                <a:ext cx="2136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defRPr sz="2400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  <a:defRPr/>
                </a:pPr>
                <a:r>
                  <a:rPr lang="en-US" sz="1800" dirty="0"/>
                  <a:t>T2-flair</a:t>
                </a:r>
                <a:endParaRPr lang="en-GB" sz="1800" dirty="0"/>
              </a:p>
            </p:txBody>
          </p:sp>
        </p:grpSp>
      </p:grpSp>
      <p:sp>
        <p:nvSpPr>
          <p:cNvPr id="15" name="Text Box 2078"/>
          <p:cNvSpPr txBox="1">
            <a:spLocks noChangeArrowheads="1"/>
          </p:cNvSpPr>
          <p:nvPr/>
        </p:nvSpPr>
        <p:spPr bwMode="auto">
          <a:xfrm>
            <a:off x="4670944" y="3670932"/>
            <a:ext cx="3445174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patient with </a:t>
            </a:r>
            <a:r>
              <a:rPr lang="en-US" sz="1600" dirty="0" err="1">
                <a:solidFill>
                  <a:schemeClr val="tx1">
                    <a:lumMod val="95000"/>
                  </a:schemeClr>
                </a:solidFill>
              </a:rPr>
              <a:t>glioblastoma</a:t>
            </a: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</a:schemeClr>
                </a:solidFill>
              </a:rPr>
              <a:t>multiforme</a:t>
            </a:r>
            <a:endParaRPr lang="en-GB" sz="16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4804946"/>
            <a:ext cx="3009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i="1" dirty="0" err="1"/>
              <a:t>Courtesy</a:t>
            </a:r>
            <a:r>
              <a:rPr lang="nl-NL" sz="1600" i="1" dirty="0"/>
              <a:t> of Mariëlle Philippens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771571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olidFill>
                  <a:srgbClr val="00539F"/>
                </a:solidFill>
              </a:rPr>
              <a:t>Anatomical and functional imaging </a:t>
            </a:r>
            <a:endParaRPr lang="en-US" noProof="0" dirty="0"/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75882" y="1247774"/>
            <a:ext cx="7716139" cy="2538413"/>
            <a:chOff x="0" y="720"/>
            <a:chExt cx="4502" cy="1536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0" y="720"/>
              <a:ext cx="1536" cy="1536"/>
              <a:chOff x="0" y="720"/>
              <a:chExt cx="1536" cy="1536"/>
            </a:xfrm>
          </p:grpSpPr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720"/>
                <a:ext cx="1536" cy="153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4" name="Text Box 6"/>
              <p:cNvSpPr txBox="1">
                <a:spLocks noChangeArrowheads="1"/>
              </p:cNvSpPr>
              <p:nvPr/>
            </p:nvSpPr>
            <p:spPr bwMode="auto">
              <a:xfrm>
                <a:off x="0" y="720"/>
                <a:ext cx="672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1pPr>
                <a:lvl2pPr marL="742950" indent="-28575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2pPr>
                <a:lvl3pPr marL="1143000" indent="-22860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3pPr>
                <a:lvl4pPr marL="1600200" indent="-22860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4pPr>
                <a:lvl5pPr marL="2057400" indent="-22860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5pPr>
                <a:lvl6pPr marL="25146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6pPr>
                <a:lvl7pPr marL="29718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7pPr>
                <a:lvl8pPr marL="34290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8pPr>
                <a:lvl9pPr marL="38862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125"/>
                  </a:spcBef>
                  <a:buClr>
                    <a:srgbClr val="FFFFFF"/>
                  </a:buClr>
                </a:pPr>
                <a:r>
                  <a:rPr lang="en-GB" sz="1800">
                    <a:solidFill>
                      <a:srgbClr val="FFFFFF"/>
                    </a:solidFill>
                  </a:rPr>
                  <a:t>T2 MRI</a:t>
                </a:r>
              </a:p>
            </p:txBody>
          </p:sp>
        </p:grp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1488" y="720"/>
              <a:ext cx="1536" cy="1536"/>
              <a:chOff x="2784" y="720"/>
              <a:chExt cx="1536" cy="1536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06" y="720"/>
                <a:ext cx="1514" cy="153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2" name="Text Box 7"/>
              <p:cNvSpPr txBox="1">
                <a:spLocks noChangeArrowheads="1"/>
              </p:cNvSpPr>
              <p:nvPr/>
            </p:nvSpPr>
            <p:spPr bwMode="auto">
              <a:xfrm>
                <a:off x="2784" y="720"/>
                <a:ext cx="878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1pPr>
                <a:lvl2pPr marL="742950" indent="-28575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2pPr>
                <a:lvl3pPr marL="1143000" indent="-22860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3pPr>
                <a:lvl4pPr marL="1600200" indent="-22860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4pPr>
                <a:lvl5pPr marL="2057400" indent="-22860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5pPr>
                <a:lvl6pPr marL="25146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6pPr>
                <a:lvl7pPr marL="29718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7pPr>
                <a:lvl8pPr marL="34290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8pPr>
                <a:lvl9pPr marL="38862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125"/>
                  </a:spcBef>
                  <a:buClr>
                    <a:srgbClr val="FFFFFF"/>
                  </a:buClr>
                </a:pPr>
                <a:r>
                  <a:rPr lang="en-GB" sz="1800">
                    <a:solidFill>
                      <a:srgbClr val="FFFFFF"/>
                    </a:solidFill>
                  </a:rPr>
                  <a:t>DCE-MRI</a:t>
                </a:r>
              </a:p>
            </p:txBody>
          </p:sp>
        </p:grpSp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3024" y="720"/>
              <a:ext cx="1478" cy="1536"/>
              <a:chOff x="4313" y="720"/>
              <a:chExt cx="1478" cy="1536"/>
            </a:xfrm>
          </p:grpSpPr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34" t="11554" r="13034" b="11554"/>
              <a:stretch>
                <a:fillRect/>
              </a:stretch>
            </p:blipFill>
            <p:spPr bwMode="auto">
              <a:xfrm>
                <a:off x="4313" y="720"/>
                <a:ext cx="1478" cy="153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4320" y="720"/>
                <a:ext cx="768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1pPr>
                <a:lvl2pPr marL="742950" indent="-28575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2pPr>
                <a:lvl3pPr marL="1143000" indent="-22860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3pPr>
                <a:lvl4pPr marL="1600200" indent="-22860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4pPr>
                <a:lvl5pPr marL="2057400" indent="-22860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5pPr>
                <a:lvl6pPr marL="25146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6pPr>
                <a:lvl7pPr marL="29718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7pPr>
                <a:lvl8pPr marL="34290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8pPr>
                <a:lvl9pPr marL="3886200" indent="-228600" defTabSz="457200" eaLnBrk="0" fontAlgn="base" hangingPunct="0">
                  <a:lnSpc>
                    <a:spcPct val="7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itchFamily="34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125"/>
                  </a:spcBef>
                  <a:buClr>
                    <a:srgbClr val="FFFFFF"/>
                  </a:buClr>
                </a:pPr>
                <a:r>
                  <a:rPr lang="en-GB" sz="1800">
                    <a:solidFill>
                      <a:srgbClr val="FFFFFF"/>
                    </a:solidFill>
                  </a:rPr>
                  <a:t>DW-MRI</a:t>
                </a:r>
              </a:p>
            </p:txBody>
          </p:sp>
        </p:grpSp>
      </p:grp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367823" y="3786187"/>
            <a:ext cx="2924198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 sz="24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 sz="24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 sz="24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 sz="24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dirty="0">
                <a:solidFill>
                  <a:schemeClr val="tx1"/>
                </a:solidFill>
              </a:rPr>
              <a:t>Prostate tumor inside prostate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804946"/>
            <a:ext cx="3009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i="1" dirty="0" err="1"/>
              <a:t>Courtesy</a:t>
            </a:r>
            <a:r>
              <a:rPr lang="nl-NL" sz="1600" i="1" dirty="0"/>
              <a:t> of Mariëlle Philippens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032964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Fast / real time imaging</a:t>
            </a:r>
          </a:p>
        </p:txBody>
      </p:sp>
      <p:pic>
        <p:nvPicPr>
          <p:cNvPr id="5" name="Picture 4" descr="sBFFE_freeBreath_point_cineMR_onl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92" y="1203363"/>
            <a:ext cx="5039331" cy="28346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832246"/>
            <a:ext cx="2898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Courtesy of Anna </a:t>
            </a:r>
            <a:r>
              <a:rPr lang="en-US" sz="1400" i="1" dirty="0" err="1"/>
              <a:t>Andreychenko</a:t>
            </a:r>
            <a:r>
              <a:rPr lang="en-US" sz="1400" i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635" y="123241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Liver</a:t>
            </a:r>
          </a:p>
        </p:txBody>
      </p:sp>
      <p:pic>
        <p:nvPicPr>
          <p:cNvPr id="8" name="Picture 2" descr="H:\figures\Lucht rectum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248" y="1201433"/>
            <a:ext cx="3117956" cy="2836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31248" y="3576322"/>
            <a:ext cx="2068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Rectal cancer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820370"/>
      </p:ext>
    </p:extLst>
  </p:cSld>
  <p:clrMapOvr>
    <a:masterClrMapping/>
  </p:clrMapOvr>
</p:sld>
</file>

<file path=ppt/theme/theme1.xml><?xml version="1.0" encoding="utf-8"?>
<a:theme xmlns:a="http://schemas.openxmlformats.org/drawingml/2006/main" name="UMCU PPT Onderzoek 16-9 ENG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8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A50CC87A911942996C3B61A5853DB7" ma:contentTypeVersion="1" ma:contentTypeDescription="Een nieuw document maken." ma:contentTypeScope="" ma:versionID="7e3c6f6dd1801eea20e3ae08e315f7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d7fdf0b8816a2e6c73b5ec523d062f6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Begindatum van de planning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Einddatum van de planning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EF91DA-9D4E-4E2E-B5B4-632189A5C96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0206E4E7-D169-4E30-B6C3-2F76A49ABB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342E91-165C-4CFB-BF48-F979EA2708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UMCU PPT Onderzoek 16-9 ENG</Template>
  <TotalTime>5935</TotalTime>
  <Words>1508</Words>
  <Application>Microsoft Office PowerPoint</Application>
  <PresentationFormat>On-screen Show (16:9)</PresentationFormat>
  <Paragraphs>292</Paragraphs>
  <Slides>46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ＭＳ Ｐゴシック</vt:lpstr>
      <vt:lpstr>Arial</vt:lpstr>
      <vt:lpstr>Calibri</vt:lpstr>
      <vt:lpstr>Cambria Math</vt:lpstr>
      <vt:lpstr>Gill Sans MT</vt:lpstr>
      <vt:lpstr>Helvetica</vt:lpstr>
      <vt:lpstr>Segoe UI</vt:lpstr>
      <vt:lpstr>Wingdings</vt:lpstr>
      <vt:lpstr>UMCU PPT Onderzoek 16-9 ENG</vt:lpstr>
      <vt:lpstr>7_Office-thema</vt:lpstr>
      <vt:lpstr>8_Office-thema</vt:lpstr>
      <vt:lpstr>Visio</vt:lpstr>
      <vt:lpstr>Monte Carlo simulations for magnetic resonance guided radiation therapy dosimetry</vt:lpstr>
      <vt:lpstr>Presentation overview</vt:lpstr>
      <vt:lpstr>Presentation overview</vt:lpstr>
      <vt:lpstr>PowerPoint Presentation</vt:lpstr>
      <vt:lpstr>MRI Guided radiotherapy (MRgRT)  </vt:lpstr>
      <vt:lpstr>MRI has superior soft tissue contrast</vt:lpstr>
      <vt:lpstr>A wide variety of contrasts</vt:lpstr>
      <vt:lpstr>Anatomical and functional imaging </vt:lpstr>
      <vt:lpstr>Fast / real time imaging</vt:lpstr>
      <vt:lpstr>MRI Guided radiotherapy  </vt:lpstr>
      <vt:lpstr>Presentation overview</vt:lpstr>
      <vt:lpstr>The MR-Linac system developed by UMC Utrecht and Elekta</vt:lpstr>
      <vt:lpstr>The MRIdian system Viewray company</vt:lpstr>
      <vt:lpstr>Linac-MR system of Cross Cancer Institute Edmonton Canada</vt:lpstr>
      <vt:lpstr>The Australian MRI-Linac program University of Sydney</vt:lpstr>
      <vt:lpstr>Presentation overview</vt:lpstr>
      <vt:lpstr>Project motivation: MRgRT</vt:lpstr>
      <vt:lpstr>EGSnrc</vt:lpstr>
      <vt:lpstr>Impact of the magnetic field on electrons</vt:lpstr>
      <vt:lpstr>Impact of magnetic field in ion chambers</vt:lpstr>
      <vt:lpstr>PowerPoint Presentation</vt:lpstr>
      <vt:lpstr>Presentation overview</vt:lpstr>
      <vt:lpstr>Ion chamber sensitive volume problem</vt:lpstr>
      <vt:lpstr>Ion chamber sensitive volume problem</vt:lpstr>
      <vt:lpstr>Ion chamber sensitive volume problem</vt:lpstr>
      <vt:lpstr>Presentation overview</vt:lpstr>
      <vt:lpstr>PowerPoint Presentation</vt:lpstr>
      <vt:lpstr>Electron streaming effect (ESE) </vt:lpstr>
      <vt:lpstr>Entry doses</vt:lpstr>
      <vt:lpstr>Entry doses</vt:lpstr>
      <vt:lpstr>Exit doses</vt:lpstr>
      <vt:lpstr>Exit doses</vt:lpstr>
      <vt:lpstr>Clinical consequences and recommendations</vt:lpstr>
      <vt:lpstr>Some concluding remarks</vt:lpstr>
      <vt:lpstr>Thank you!</vt:lpstr>
      <vt:lpstr>Clinical reference dosimetry in B-fields</vt:lpstr>
      <vt:lpstr>Brief PhD findings summary</vt:lpstr>
      <vt:lpstr>Where is this coming from?</vt:lpstr>
      <vt:lpstr>ERE visual</vt:lpstr>
      <vt:lpstr>Exploring further influences on the ESE</vt:lpstr>
      <vt:lpstr>Air born electrons – overview and set-up</vt:lpstr>
      <vt:lpstr>experimental</vt:lpstr>
      <vt:lpstr>simulation</vt:lpstr>
      <vt:lpstr>Moving the –Y panel further from iso-center</vt:lpstr>
      <vt:lpstr>Depth dose curve in the panels</vt:lpstr>
      <vt:lpstr>Clinical consequences</vt:lpstr>
    </vt:vector>
  </TitlesOfParts>
  <Company>UMC Utrecht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khoiting</dc:creator>
  <cp:lastModifiedBy>Victor Malkov</cp:lastModifiedBy>
  <cp:revision>158</cp:revision>
  <dcterms:created xsi:type="dcterms:W3CDTF">2013-12-10T14:42:45Z</dcterms:created>
  <dcterms:modified xsi:type="dcterms:W3CDTF">2018-06-11T19:46:11Z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0x0101004FA50CC87A911942996C3B61A5853DB7</vt:lpwstr>
  </property>
</Properties>
</file>