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12"/>
  </p:notesMasterIdLst>
  <p:sldIdLst>
    <p:sldId id="256" r:id="rId2"/>
    <p:sldId id="270" r:id="rId3"/>
    <p:sldId id="260" r:id="rId4"/>
    <p:sldId id="261" r:id="rId5"/>
    <p:sldId id="267" r:id="rId6"/>
    <p:sldId id="262" r:id="rId7"/>
    <p:sldId id="266" r:id="rId8"/>
    <p:sldId id="268" r:id="rId9"/>
    <p:sldId id="269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/>
    <p:restoredTop sz="94661"/>
  </p:normalViewPr>
  <p:slideViewPr>
    <p:cSldViewPr snapToGrid="0" snapToObjects="1">
      <p:cViewPr varScale="1">
        <p:scale>
          <a:sx n="89" d="100"/>
          <a:sy n="89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C078D-F8CE-7B4F-B68F-72801EC631D4}" type="datetimeFigureOut">
              <a:rPr lang="en-CA" smtClean="0"/>
              <a:t>2018-06-10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CA860-F3B1-D545-9093-BD938F1A79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22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CA860-F3B1-D545-9093-BD938F1A79B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7409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AA15F-97C5-3241-AFBC-AD4B336114A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1795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86634"/>
            <a:ext cx="103632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6630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EF98-40E9-1640-86E0-002D50BD3378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CE64-6910-2B4C-A10F-C36967E80429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06CBE-56F7-9A4C-9D19-4AF74BF94B83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4F14-6E7E-BF4E-B353-C695BC9C6358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63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3555"/>
            <a:ext cx="10515600" cy="4753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EB6D-4AC4-EC40-A016-A24ED7D0D8DB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2C7B-8362-0144-930E-7444DC08E848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76867"/>
            <a:ext cx="5181600" cy="50000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76867"/>
            <a:ext cx="5181600" cy="50000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2176D-9B03-394E-8C72-A95660E20F45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582282" cy="1003101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016B-6D31-E247-9E30-E5801D08ACB9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3CE6-113F-7943-B1F8-03F8A3DCC94E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54C5-C23D-C447-B96E-7EA8CA41E0D7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FCC6-15E3-294C-8DA2-166BD4BAB528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CA43-5294-BB42-92D1-819A37A9C1DD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85333"/>
            <a:ext cx="10515600" cy="4991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C8A37-ABD8-4B43-B3BA-7D448C92F559}" type="datetime1">
              <a:rPr lang="en-CA" smtClean="0"/>
              <a:t>2018-06-10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12192000" cy="1003103"/>
          </a:xfrm>
          <a:prstGeom prst="rect">
            <a:avLst/>
          </a:prstGeom>
          <a:solidFill>
            <a:srgbClr val="F2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9592675" y="0"/>
            <a:ext cx="2599324" cy="1003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9582282" cy="1003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75" y="-71532"/>
            <a:ext cx="2627419" cy="8744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34362" y="660912"/>
            <a:ext cx="207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0" i="0" dirty="0">
                <a:solidFill>
                  <a:srgbClr val="F2AC00"/>
                </a:solidFill>
                <a:latin typeface="Arial" charset="0"/>
                <a:ea typeface="Arial" charset="0"/>
                <a:cs typeface="Arial" charset="0"/>
              </a:rPr>
              <a:t>Medical Physics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9826539" y="694186"/>
            <a:ext cx="2196000" cy="0"/>
          </a:xfrm>
          <a:prstGeom prst="line">
            <a:avLst/>
          </a:prstGeom>
          <a:ln w="25400">
            <a:solidFill>
              <a:srgbClr val="F2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45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5" r:id="rId5"/>
    <p:sldLayoutId id="2147483676" r:id="rId6"/>
    <p:sldLayoutId id="2147483674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78530"/>
            <a:ext cx="10363200" cy="2387600"/>
          </a:xfrm>
        </p:spPr>
        <p:txBody>
          <a:bodyPr>
            <a:noAutofit/>
          </a:bodyPr>
          <a:lstStyle/>
          <a:p>
            <a:r>
              <a:rPr lang="en-CA" sz="4000" dirty="0"/>
              <a:t>Plastic Scintillators as In-Vivo Dosimeters: Angular Dependence of Response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5459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sz="3100" b="1" dirty="0"/>
              <a:t>Ethan Avila Ruiz, MSc</a:t>
            </a:r>
            <a:r>
              <a:rPr lang="en-US" sz="3100" b="1" baseline="30000" dirty="0"/>
              <a:t>1</a:t>
            </a:r>
            <a:r>
              <a:rPr lang="en-US" sz="3100" b="1" dirty="0"/>
              <a:t>, Thalat </a:t>
            </a:r>
            <a:r>
              <a:rPr lang="en-US" sz="3100" b="1" dirty="0" err="1"/>
              <a:t>Monajemi</a:t>
            </a:r>
            <a:r>
              <a:rPr lang="en-US" sz="3100" b="1" dirty="0"/>
              <a:t>, PhD</a:t>
            </a:r>
            <a:r>
              <a:rPr lang="en-US" sz="3100" b="1" baseline="30000" dirty="0"/>
              <a:t>1,2</a:t>
            </a:r>
            <a:endParaRPr lang="en-US" sz="3100" b="1" dirty="0"/>
          </a:p>
          <a:p>
            <a:r>
              <a:rPr lang="en-US" b="1" baseline="30000" dirty="0">
                <a:solidFill>
                  <a:srgbClr val="5F5F5F"/>
                </a:solidFill>
              </a:rPr>
              <a:t>1</a:t>
            </a:r>
            <a:r>
              <a:rPr lang="en-US" dirty="0">
                <a:solidFill>
                  <a:srgbClr val="5F5F5F"/>
                </a:solidFill>
              </a:rPr>
              <a:t>Department of Physics and Atmospheric Science, Dalhousie University</a:t>
            </a:r>
          </a:p>
          <a:p>
            <a:r>
              <a:rPr lang="en-US" b="1" baseline="30000" dirty="0">
                <a:solidFill>
                  <a:srgbClr val="5F5F5F"/>
                </a:solidFill>
              </a:rPr>
              <a:t>2</a:t>
            </a:r>
            <a:r>
              <a:rPr lang="en-US" dirty="0">
                <a:solidFill>
                  <a:srgbClr val="5F5F5F"/>
                </a:solidFill>
              </a:rPr>
              <a:t>Department of Radiation Oncology, Dalhousie University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59FB8-CEB4-EF48-8949-06A004DB7112}" type="datetime1">
              <a:rPr lang="en-CA" smtClean="0"/>
              <a:t>2018-06-10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660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Surface dosimetry requires a cautious approach</a:t>
            </a:r>
          </a:p>
          <a:p>
            <a:endParaRPr lang="en-CA" sz="3600" dirty="0"/>
          </a:p>
          <a:p>
            <a:r>
              <a:rPr lang="en-CA" sz="3600" dirty="0"/>
              <a:t>Subtraction correction does not account for Cerenkov in scintillator</a:t>
            </a:r>
          </a:p>
          <a:p>
            <a:endParaRPr lang="en-CA" sz="3600" dirty="0"/>
          </a:p>
          <a:p>
            <a:r>
              <a:rPr lang="en-CA" sz="3600" dirty="0"/>
              <a:t>Spectral correction more robust under all measurement conditions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7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6BD7EF-1EB7-D04E-9AB1-43F86B26B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Plastic scintillation dosimetry (PSD)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0F17685-36C8-5644-B38A-B5A186846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xmlns="" id="{25DA0B5F-5DD9-604E-B6FC-04F6D770E449}"/>
              </a:ext>
            </a:extLst>
          </p:cNvPr>
          <p:cNvSpPr txBox="1">
            <a:spLocks/>
          </p:cNvSpPr>
          <p:nvPr/>
        </p:nvSpPr>
        <p:spPr>
          <a:xfrm>
            <a:off x="877825" y="1010228"/>
            <a:ext cx="6252209" cy="4530129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ts val="28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8" indent="-171446" algn="l" defTabSz="685783" rtl="0" eaLnBrk="1" latinLnBrk="0" hangingPunct="1">
              <a:lnSpc>
                <a:spcPts val="28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9" indent="-171446" algn="l" defTabSz="685783" rtl="0" eaLnBrk="1" latinLnBrk="0" hangingPunct="1">
              <a:lnSpc>
                <a:spcPts val="28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1" indent="-171446" algn="l" defTabSz="685783" rtl="0" eaLnBrk="1" latinLnBrk="0" hangingPunct="1">
              <a:lnSpc>
                <a:spcPts val="28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ts val="28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4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CA" dirty="0"/>
          </a:p>
          <a:p>
            <a:r>
              <a:rPr lang="en-CA" dirty="0"/>
              <a:t>Benefits of PSDs</a:t>
            </a:r>
          </a:p>
          <a:p>
            <a:pPr lvl="1"/>
            <a:r>
              <a:rPr lang="en-US" dirty="0"/>
              <a:t>Similar density to water</a:t>
            </a:r>
            <a:endParaRPr lang="en-CA" dirty="0"/>
          </a:p>
          <a:p>
            <a:pPr lvl="1"/>
            <a:r>
              <a:rPr lang="en-CA" dirty="0"/>
              <a:t>Less corrections</a:t>
            </a:r>
          </a:p>
          <a:p>
            <a:pPr lvl="1"/>
            <a:r>
              <a:rPr lang="en-US" dirty="0"/>
              <a:t>High temporal resolution</a:t>
            </a:r>
          </a:p>
          <a:p>
            <a:pPr lvl="1"/>
            <a:r>
              <a:rPr lang="en-US" dirty="0"/>
              <a:t>Linear response with dose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B172DB-36E8-5944-B88E-3366F9D7B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210" y="1506743"/>
            <a:ext cx="3520846" cy="2999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35EF75F-4B61-A147-9096-342ED0220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507" y="4194550"/>
            <a:ext cx="5796843" cy="174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18744" y="1636286"/>
            <a:ext cx="4146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1 cm scintillator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40’ optical fiber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Exemplar plus spectrometer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" y="0"/>
            <a:ext cx="9582282" cy="1003101"/>
          </a:xfrm>
        </p:spPr>
        <p:txBody>
          <a:bodyPr>
            <a:noAutofit/>
          </a:bodyPr>
          <a:lstStyle/>
          <a:p>
            <a:r>
              <a:rPr lang="en-CA" dirty="0"/>
              <a:t>Scintillator with spectrometer setup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324600" y="6591300"/>
            <a:ext cx="40386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98B05A-0F13-4C48-AD1B-2CAA26C4D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851" y="2524069"/>
            <a:ext cx="3850746" cy="3850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2AC2FEE-67DD-F245-95E6-94BA7850302F}"/>
              </a:ext>
            </a:extLst>
          </p:cNvPr>
          <p:cNvSpPr txBox="1"/>
          <p:nvPr/>
        </p:nvSpPr>
        <p:spPr>
          <a:xfrm>
            <a:off x="2412459" y="3793786"/>
            <a:ext cx="2149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Placeholder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1DD48E3-027F-8048-A168-75337B1CD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10" t="14192" r="27944" b="12238"/>
          <a:stretch/>
        </p:blipFill>
        <p:spPr>
          <a:xfrm rot="5400000">
            <a:off x="1777905" y="1992220"/>
            <a:ext cx="3707914" cy="53854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3B1EE30-3DD7-0D41-8069-B34A650F9D30}"/>
              </a:ext>
            </a:extLst>
          </p:cNvPr>
          <p:cNvSpPr txBox="1"/>
          <p:nvPr/>
        </p:nvSpPr>
        <p:spPr>
          <a:xfrm>
            <a:off x="939125" y="2845386"/>
            <a:ext cx="2861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Scintillation detector: components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37F9ABC-05C4-BA45-A93C-DF86F7286A96}"/>
              </a:ext>
            </a:extLst>
          </p:cNvPr>
          <p:cNvSpPr txBox="1"/>
          <p:nvPr/>
        </p:nvSpPr>
        <p:spPr>
          <a:xfrm>
            <a:off x="1689941" y="3716841"/>
            <a:ext cx="62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Jacket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A9F8D87-39D3-3D44-B235-FD24B8F08864}"/>
              </a:ext>
            </a:extLst>
          </p:cNvPr>
          <p:cNvSpPr txBox="1"/>
          <p:nvPr/>
        </p:nvSpPr>
        <p:spPr>
          <a:xfrm>
            <a:off x="1682377" y="4295554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 SF-3HF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2C065A3-C324-B54F-BD43-2FC8DE0D9F77}"/>
              </a:ext>
            </a:extLst>
          </p:cNvPr>
          <p:cNvSpPr txBox="1"/>
          <p:nvPr/>
        </p:nvSpPr>
        <p:spPr>
          <a:xfrm>
            <a:off x="1682377" y="4951212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</a:t>
            </a:r>
            <a:r>
              <a:rPr lang="en-US" sz="1200" dirty="0"/>
              <a:t> </a:t>
            </a:r>
            <a:r>
              <a:rPr lang="en-US" sz="1400" dirty="0"/>
              <a:t>SF-78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B774011-6579-1D4D-9BA8-9AA9E3238765}"/>
              </a:ext>
            </a:extLst>
          </p:cNvPr>
          <p:cNvSpPr txBox="1"/>
          <p:nvPr/>
        </p:nvSpPr>
        <p:spPr>
          <a:xfrm>
            <a:off x="4809568" y="4423347"/>
            <a:ext cx="1369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PMMA core of </a:t>
            </a:r>
          </a:p>
          <a:p>
            <a:r>
              <a:rPr lang="en-US" sz="1400" dirty="0"/>
              <a:t>fiber-optic cable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6125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582283" cy="1003101"/>
          </a:xfrm>
        </p:spPr>
        <p:txBody>
          <a:bodyPr>
            <a:noAutofit/>
          </a:bodyPr>
          <a:lstStyle/>
          <a:p>
            <a:r>
              <a:rPr lang="en-CA" sz="3600" dirty="0"/>
              <a:t>Validate spectral invariability of system signal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2012" y="1386707"/>
            <a:ext cx="72454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Well-characterized signal components in arbitrary dose measurements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24600" y="6591300"/>
            <a:ext cx="40386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F010904-16D1-8445-9F14-3F3DE1748067}"/>
              </a:ext>
            </a:extLst>
          </p:cNvPr>
          <p:cNvGrpSpPr/>
          <p:nvPr/>
        </p:nvGrpSpPr>
        <p:grpSpPr>
          <a:xfrm>
            <a:off x="1646645" y="2728692"/>
            <a:ext cx="9034326" cy="3810222"/>
            <a:chOff x="1646645" y="2728692"/>
            <a:chExt cx="9034326" cy="3810222"/>
          </a:xfrm>
        </p:grpSpPr>
        <p:pic>
          <p:nvPicPr>
            <p:cNvPr id="14" name="Content Placeholder 3">
              <a:extLst>
                <a:ext uri="{FF2B5EF4-FFF2-40B4-BE49-F238E27FC236}">
                  <a16:creationId xmlns:a16="http://schemas.microsoft.com/office/drawing/2014/main" xmlns="" id="{D408F25A-EE79-264A-971A-603E6A349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167"/>
            <a:stretch/>
          </p:blipFill>
          <p:spPr>
            <a:xfrm>
              <a:off x="6133125" y="2728692"/>
              <a:ext cx="4547846" cy="3810222"/>
            </a:xfrm>
            <a:prstGeom prst="rect">
              <a:avLst/>
            </a:prstGeom>
          </p:spPr>
        </p:pic>
        <p:pic>
          <p:nvPicPr>
            <p:cNvPr id="15" name="Content Placeholder 3">
              <a:extLst>
                <a:ext uri="{FF2B5EF4-FFF2-40B4-BE49-F238E27FC236}">
                  <a16:creationId xmlns:a16="http://schemas.microsoft.com/office/drawing/2014/main" xmlns="" id="{0AF3F8CD-C865-4A4A-8E03-3952978FB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20"/>
            <a:stretch/>
          </p:blipFill>
          <p:spPr>
            <a:xfrm>
              <a:off x="1646645" y="2728692"/>
              <a:ext cx="3845995" cy="3810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552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6AA5B4-A738-CE48-81C4-6A6503435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Determination of scintillation signal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DF14F7C-1206-D644-B31E-8AB114D40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820B45D-5DE6-7B4E-B9AC-A118644DB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659" y="1814303"/>
            <a:ext cx="4076156" cy="4173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F3CD2DE-57C7-704B-BCBC-6E8D14822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206" y="3901295"/>
            <a:ext cx="3112657" cy="28323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93C9BE5-005C-384B-A8D5-CF9DCC0D7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207" y="1095520"/>
            <a:ext cx="3112657" cy="28057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D3665566-9213-2440-A5B3-73244CAA67C1}"/>
              </a:ext>
            </a:extLst>
          </p:cNvPr>
          <p:cNvCxnSpPr>
            <a:cxnSpLocks/>
          </p:cNvCxnSpPr>
          <p:nvPr/>
        </p:nvCxnSpPr>
        <p:spPr>
          <a:xfrm flipV="1">
            <a:off x="5286805" y="2498407"/>
            <a:ext cx="936000" cy="648000"/>
          </a:xfrm>
          <a:prstGeom prst="straightConnector1">
            <a:avLst/>
          </a:prstGeom>
          <a:ln w="47625">
            <a:solidFill>
              <a:srgbClr val="FF85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1B72903F-C1CD-9848-B50C-96DB3E7FC5D2}"/>
              </a:ext>
            </a:extLst>
          </p:cNvPr>
          <p:cNvCxnSpPr>
            <a:cxnSpLocks/>
          </p:cNvCxnSpPr>
          <p:nvPr/>
        </p:nvCxnSpPr>
        <p:spPr>
          <a:xfrm>
            <a:off x="5286805" y="4484484"/>
            <a:ext cx="936000" cy="648000"/>
          </a:xfrm>
          <a:prstGeom prst="straightConnector1">
            <a:avLst/>
          </a:prstGeom>
          <a:ln w="47625">
            <a:solidFill>
              <a:srgbClr val="FF85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C57A7BE-1E75-E441-8B75-E4588D3C5CB6}"/>
              </a:ext>
            </a:extLst>
          </p:cNvPr>
          <p:cNvSpPr txBox="1"/>
          <p:nvPr/>
        </p:nvSpPr>
        <p:spPr>
          <a:xfrm>
            <a:off x="9579863" y="1241064"/>
            <a:ext cx="26121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Scintillation: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Proportional to dose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Acquired by subtracting Cerenkov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927D2C4-1B3F-F540-9645-0900880C5324}"/>
              </a:ext>
            </a:extLst>
          </p:cNvPr>
          <p:cNvSpPr txBox="1"/>
          <p:nvPr/>
        </p:nvSpPr>
        <p:spPr>
          <a:xfrm>
            <a:off x="9774326" y="3901295"/>
            <a:ext cx="24176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Cerenkov: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Highest intensity at 45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Obtained from stem measurement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5D809FC-79F0-CB43-AD1B-3213020B3674}"/>
              </a:ext>
            </a:extLst>
          </p:cNvPr>
          <p:cNvSpPr txBox="1"/>
          <p:nvPr/>
        </p:nvSpPr>
        <p:spPr>
          <a:xfrm>
            <a:off x="1125705" y="1105952"/>
            <a:ext cx="2485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signal: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-Spectrometer signal</a:t>
            </a:r>
          </a:p>
        </p:txBody>
      </p:sp>
    </p:spTree>
    <p:extLst>
      <p:ext uri="{BB962C8B-B14F-4D97-AF65-F5344CB8AC3E}">
        <p14:creationId xmlns:p14="http://schemas.microsoft.com/office/powerpoint/2010/main" val="91762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" y="0"/>
            <a:ext cx="9582282" cy="1003101"/>
          </a:xfrm>
        </p:spPr>
        <p:txBody>
          <a:bodyPr/>
          <a:lstStyle/>
          <a:p>
            <a:r>
              <a:rPr lang="en-CA" dirty="0"/>
              <a:t>Spectral variability with angle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8F30A03-B8BD-194E-92D7-A370DB44980C}"/>
              </a:ext>
            </a:extLst>
          </p:cNvPr>
          <p:cNvGrpSpPr/>
          <p:nvPr/>
        </p:nvGrpSpPr>
        <p:grpSpPr>
          <a:xfrm>
            <a:off x="846307" y="1829954"/>
            <a:ext cx="9973405" cy="3970747"/>
            <a:chOff x="894945" y="1557579"/>
            <a:chExt cx="9973405" cy="3970747"/>
          </a:xfrm>
        </p:grpSpPr>
        <p:pic>
          <p:nvPicPr>
            <p:cNvPr id="19" name="Content Placeholder 5">
              <a:extLst>
                <a:ext uri="{FF2B5EF4-FFF2-40B4-BE49-F238E27FC236}">
                  <a16:creationId xmlns:a16="http://schemas.microsoft.com/office/drawing/2014/main" xmlns="" id="{44C7955C-6DF7-5148-A05A-A9750FAECE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73" t="49965"/>
            <a:stretch/>
          </p:blipFill>
          <p:spPr>
            <a:xfrm>
              <a:off x="5992238" y="1557579"/>
              <a:ext cx="4876112" cy="3897705"/>
            </a:xfrm>
            <a:prstGeom prst="rect">
              <a:avLst/>
            </a:prstGeom>
          </p:spPr>
        </p:pic>
        <p:pic>
          <p:nvPicPr>
            <p:cNvPr id="20" name="Content Placeholder 5">
              <a:extLst>
                <a:ext uri="{FF2B5EF4-FFF2-40B4-BE49-F238E27FC236}">
                  <a16:creationId xmlns:a16="http://schemas.microsoft.com/office/drawing/2014/main" xmlns="" id="{B6C3905A-3BC4-BE4A-9561-BFB97B6C60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22" b="50685"/>
            <a:stretch/>
          </p:blipFill>
          <p:spPr>
            <a:xfrm>
              <a:off x="894945" y="1630621"/>
              <a:ext cx="4863830" cy="389770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F27278F8-0BC7-634B-8197-FC66CC0C76D3}"/>
                </a:ext>
              </a:extLst>
            </p:cNvPr>
            <p:cNvSpPr/>
            <p:nvPr/>
          </p:nvSpPr>
          <p:spPr>
            <a:xfrm>
              <a:off x="1585609" y="1906621"/>
              <a:ext cx="359923" cy="359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2907A062-7B83-1F43-A0BA-434E63D959AB}"/>
                </a:ext>
              </a:extLst>
            </p:cNvPr>
            <p:cNvSpPr/>
            <p:nvPr/>
          </p:nvSpPr>
          <p:spPr>
            <a:xfrm>
              <a:off x="6699115" y="1926077"/>
              <a:ext cx="359923" cy="359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AD8F32D-78BD-DD42-8597-9C086A3AB67D}"/>
              </a:ext>
            </a:extLst>
          </p:cNvPr>
          <p:cNvSpPr txBox="1"/>
          <p:nvPr/>
        </p:nvSpPr>
        <p:spPr>
          <a:xfrm>
            <a:off x="1172183" y="1432912"/>
            <a:ext cx="108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Inline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EB55634-D3A1-8C4B-A01D-A163542CB89B}"/>
              </a:ext>
            </a:extLst>
          </p:cNvPr>
          <p:cNvSpPr txBox="1"/>
          <p:nvPr/>
        </p:nvSpPr>
        <p:spPr>
          <a:xfrm>
            <a:off x="6177063" y="1460622"/>
            <a:ext cx="130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Crossline</a:t>
            </a:r>
          </a:p>
        </p:txBody>
      </p:sp>
    </p:spTree>
    <p:extLst>
      <p:ext uri="{BB962C8B-B14F-4D97-AF65-F5344CB8AC3E}">
        <p14:creationId xmlns:p14="http://schemas.microsoft.com/office/powerpoint/2010/main" val="1860068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B0AFBF-BD6B-E14F-92FF-A1FAB2139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Spectral variability of stem signal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A9CA8D4-F29B-AB4C-A063-39F4F2C05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8E9F1B6-7EA5-9743-9705-74E437E3AD0C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32" b="51778"/>
          <a:stretch/>
        </p:blipFill>
        <p:spPr bwMode="auto">
          <a:xfrm>
            <a:off x="1444589" y="2062453"/>
            <a:ext cx="4578001" cy="394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A5AF27B-E0ED-1446-8462-F96EBCACED2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2" t="50719"/>
          <a:stretch/>
        </p:blipFill>
        <p:spPr bwMode="auto">
          <a:xfrm>
            <a:off x="6186792" y="2027228"/>
            <a:ext cx="4280170" cy="401478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DB0735-7729-D24E-8EB9-2B8C6F02B38F}"/>
              </a:ext>
            </a:extLst>
          </p:cNvPr>
          <p:cNvSpPr/>
          <p:nvPr/>
        </p:nvSpPr>
        <p:spPr>
          <a:xfrm>
            <a:off x="5856052" y="2431915"/>
            <a:ext cx="243191" cy="2762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E72D0C7-E6BD-F041-8D5D-5FB9BC34ED29}"/>
              </a:ext>
            </a:extLst>
          </p:cNvPr>
          <p:cNvSpPr/>
          <p:nvPr/>
        </p:nvSpPr>
        <p:spPr>
          <a:xfrm>
            <a:off x="2224393" y="2402731"/>
            <a:ext cx="295071" cy="276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2A29439-8181-964D-8D7E-6EFF4EF58FF0}"/>
              </a:ext>
            </a:extLst>
          </p:cNvPr>
          <p:cNvSpPr/>
          <p:nvPr/>
        </p:nvSpPr>
        <p:spPr>
          <a:xfrm>
            <a:off x="6714841" y="2387150"/>
            <a:ext cx="206358" cy="276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210D4DA-0218-FB47-9569-03B442922390}"/>
              </a:ext>
            </a:extLst>
          </p:cNvPr>
          <p:cNvSpPr txBox="1"/>
          <p:nvPr/>
        </p:nvSpPr>
        <p:spPr>
          <a:xfrm>
            <a:off x="1172183" y="1432912"/>
            <a:ext cx="108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7DBA4F1-5B69-F14C-8EF0-6F8F855C822F}"/>
              </a:ext>
            </a:extLst>
          </p:cNvPr>
          <p:cNvSpPr txBox="1"/>
          <p:nvPr/>
        </p:nvSpPr>
        <p:spPr>
          <a:xfrm>
            <a:off x="6177063" y="1460622"/>
            <a:ext cx="130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Crossline</a:t>
            </a:r>
          </a:p>
        </p:txBody>
      </p:sp>
    </p:spTree>
    <p:extLst>
      <p:ext uri="{BB962C8B-B14F-4D97-AF65-F5344CB8AC3E}">
        <p14:creationId xmlns:p14="http://schemas.microsoft.com/office/powerpoint/2010/main" val="1627738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0DAE82-CFFA-3548-8EB4-F5EC85973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9582282" cy="1003101"/>
          </a:xfrm>
        </p:spPr>
        <p:txBody>
          <a:bodyPr/>
          <a:lstStyle/>
          <a:p>
            <a:r>
              <a:rPr lang="en-US" dirty="0"/>
              <a:t>Relative dose affected by variability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3FCAF4C-E6F3-754E-ADA5-A98C17472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1227C13-DCBF-1542-9E55-89548706AA03}"/>
              </a:ext>
            </a:extLst>
          </p:cNvPr>
          <p:cNvSpPr txBox="1"/>
          <p:nvPr/>
        </p:nvSpPr>
        <p:spPr>
          <a:xfrm>
            <a:off x="680806" y="1179609"/>
            <a:ext cx="108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19B76DA-64DC-3548-ADC6-5AD6D948AF88}"/>
              </a:ext>
            </a:extLst>
          </p:cNvPr>
          <p:cNvSpPr txBox="1"/>
          <p:nvPr/>
        </p:nvSpPr>
        <p:spPr>
          <a:xfrm>
            <a:off x="6699115" y="1182012"/>
            <a:ext cx="1228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Crossline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53"/>
          <a:stretch/>
        </p:blipFill>
        <p:spPr>
          <a:xfrm>
            <a:off x="231719" y="1641878"/>
            <a:ext cx="10510345" cy="47144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18602" y="1897166"/>
            <a:ext cx="358923" cy="282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75390" y="1895993"/>
            <a:ext cx="358923" cy="282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5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17EAC0-F313-0D42-95BE-795090AAD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is reduced with depth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C5C69BF-22B0-274C-AA46-8DB87C0D5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D96205-572B-E643-B259-6A799C6FEBD8}"/>
              </a:ext>
            </a:extLst>
          </p:cNvPr>
          <p:cNvSpPr txBox="1"/>
          <p:nvPr/>
        </p:nvSpPr>
        <p:spPr>
          <a:xfrm>
            <a:off x="680806" y="1179609"/>
            <a:ext cx="108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4C12AD4-0CED-B340-9066-2A142C4E5486}"/>
              </a:ext>
            </a:extLst>
          </p:cNvPr>
          <p:cNvSpPr txBox="1"/>
          <p:nvPr/>
        </p:nvSpPr>
        <p:spPr>
          <a:xfrm>
            <a:off x="6699115" y="1182012"/>
            <a:ext cx="1228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Crossline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69"/>
          <a:stretch/>
        </p:blipFill>
        <p:spPr>
          <a:xfrm>
            <a:off x="680806" y="1548941"/>
            <a:ext cx="9591472" cy="44311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77525" y="2038172"/>
            <a:ext cx="358923" cy="282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588808" y="2097184"/>
            <a:ext cx="358923" cy="282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37065"/>
      </p:ext>
    </p:extLst>
  </p:cSld>
  <p:clrMapOvr>
    <a:masterClrMapping/>
  </p:clrMapOvr>
</p:sld>
</file>

<file path=ppt/theme/theme1.xml><?xml version="1.0" encoding="utf-8"?>
<a:theme xmlns:a="http://schemas.openxmlformats.org/drawingml/2006/main" name="Dal_MedPhys_2_Update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l_MedPhys_2_Updated" id="{94142CD9-C2EA-6542-882C-EBF7C650F709}" vid="{FE6151AE-5D05-8640-9CE6-0CCCCC96D6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318</TotalTime>
  <Words>193</Words>
  <Application>Microsoft Office PowerPoint</Application>
  <PresentationFormat>Widescreen</PresentationFormat>
  <Paragraphs>66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Dal_MedPhys_2_Updated</vt:lpstr>
      <vt:lpstr>Plastic Scintillators as In-Vivo Dosimeters: Angular Dependence of Response</vt:lpstr>
      <vt:lpstr>Plastic scintillation dosimetry (PSD)</vt:lpstr>
      <vt:lpstr>Scintillator with spectrometer setup</vt:lpstr>
      <vt:lpstr>Validate spectral invariability of system signal</vt:lpstr>
      <vt:lpstr>Determination of scintillation signal</vt:lpstr>
      <vt:lpstr>Spectral variability with angle</vt:lpstr>
      <vt:lpstr>Spectral variability of stem signal</vt:lpstr>
      <vt:lpstr>Relative dose affected by variability</vt:lpstr>
      <vt:lpstr>Effect is reduced with depth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modulated volume-of-interest imaging for kilovoltage intrafraction monitoring of the prostate</dc:title>
  <dc:creator>David Parsons</dc:creator>
  <cp:lastModifiedBy>Ethan</cp:lastModifiedBy>
  <cp:revision>29</cp:revision>
  <dcterms:created xsi:type="dcterms:W3CDTF">2017-05-23T18:10:11Z</dcterms:created>
  <dcterms:modified xsi:type="dcterms:W3CDTF">2018-06-11T00:24:06Z</dcterms:modified>
</cp:coreProperties>
</file>