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7.jpg" ContentType="image/png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9" r:id="rId1"/>
  </p:sldMasterIdLst>
  <p:notesMasterIdLst>
    <p:notesMasterId r:id="rId16"/>
  </p:notesMasterIdLst>
  <p:sldIdLst>
    <p:sldId id="256" r:id="rId2"/>
    <p:sldId id="258" r:id="rId3"/>
    <p:sldId id="262" r:id="rId4"/>
    <p:sldId id="259" r:id="rId5"/>
    <p:sldId id="260" r:id="rId6"/>
    <p:sldId id="261" r:id="rId7"/>
    <p:sldId id="264" r:id="rId8"/>
    <p:sldId id="266" r:id="rId9"/>
    <p:sldId id="265" r:id="rId10"/>
    <p:sldId id="267" r:id="rId11"/>
    <p:sldId id="268" r:id="rId12"/>
    <p:sldId id="270" r:id="rId13"/>
    <p:sldId id="269" r:id="rId14"/>
    <p:sldId id="28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4D09AD-672C-6D43-996D-25CCD865A5EB}">
          <p14:sldIdLst>
            <p14:sldId id="256"/>
            <p14:sldId id="258"/>
            <p14:sldId id="262"/>
            <p14:sldId id="259"/>
            <p14:sldId id="260"/>
            <p14:sldId id="261"/>
            <p14:sldId id="264"/>
            <p14:sldId id="266"/>
            <p14:sldId id="265"/>
            <p14:sldId id="267"/>
            <p14:sldId id="268"/>
            <p14:sldId id="270"/>
            <p14:sldId id="269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D579"/>
    <a:srgbClr val="FFFD78"/>
    <a:srgbClr val="73FB79"/>
    <a:srgbClr val="76D6FF"/>
    <a:srgbClr val="73FEFF"/>
    <a:srgbClr val="7A81FF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91"/>
    <p:restoredTop sz="81230"/>
  </p:normalViewPr>
  <p:slideViewPr>
    <p:cSldViewPr snapToGrid="0" snapToObjects="1" showGuides="1">
      <p:cViewPr varScale="1">
        <p:scale>
          <a:sx n="81" d="100"/>
          <a:sy n="81" d="100"/>
        </p:scale>
        <p:origin x="88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2E8500-F031-1944-B82D-D4EB75F46A7A}" type="doc">
      <dgm:prSet loTypeId="urn:microsoft.com/office/officeart/2005/8/layout/venn1" loCatId="" qsTypeId="urn:microsoft.com/office/officeart/2005/8/quickstyle/3D3" qsCatId="3D" csTypeId="urn:microsoft.com/office/officeart/2005/8/colors/colorful5" csCatId="colorful" phldr="1"/>
      <dgm:spPr/>
    </dgm:pt>
    <dgm:pt modelId="{20D8B6D4-9BF9-E74E-AEEA-08D3A96E16C7}">
      <dgm:prSet phldrT="[Text]"/>
      <dgm:spPr/>
      <dgm:t>
        <a:bodyPr/>
        <a:lstStyle/>
        <a:p>
          <a:r>
            <a:rPr lang="en-US" dirty="0"/>
            <a:t>Model systems</a:t>
          </a:r>
        </a:p>
      </dgm:t>
    </dgm:pt>
    <dgm:pt modelId="{75BAB5D9-F2A5-F245-AA91-C247C379A821}" type="parTrans" cxnId="{961321A4-5816-874F-B7C5-F5FD14031728}">
      <dgm:prSet/>
      <dgm:spPr/>
      <dgm:t>
        <a:bodyPr/>
        <a:lstStyle/>
        <a:p>
          <a:endParaRPr lang="en-US"/>
        </a:p>
      </dgm:t>
    </dgm:pt>
    <dgm:pt modelId="{6FDE3EA1-DD5A-7B46-93C5-04A1613CDE0A}" type="sibTrans" cxnId="{961321A4-5816-874F-B7C5-F5FD14031728}">
      <dgm:prSet/>
      <dgm:spPr/>
      <dgm:t>
        <a:bodyPr/>
        <a:lstStyle/>
        <a:p>
          <a:endParaRPr lang="en-US"/>
        </a:p>
      </dgm:t>
    </dgm:pt>
    <dgm:pt modelId="{F065E439-7869-3545-81F1-65D3B5F32EA8}">
      <dgm:prSet phldrT="[Text]"/>
      <dgm:spPr/>
      <dgm:t>
        <a:bodyPr/>
        <a:lstStyle/>
        <a:p>
          <a:r>
            <a:rPr lang="en-US" dirty="0"/>
            <a:t>Real systems</a:t>
          </a:r>
        </a:p>
      </dgm:t>
    </dgm:pt>
    <dgm:pt modelId="{BE2B14AE-2505-E846-A2CD-FFE9388D3135}" type="parTrans" cxnId="{D47E72B1-A4C3-134F-8430-2C5A5BC09C64}">
      <dgm:prSet/>
      <dgm:spPr/>
      <dgm:t>
        <a:bodyPr/>
        <a:lstStyle/>
        <a:p>
          <a:endParaRPr lang="en-US"/>
        </a:p>
      </dgm:t>
    </dgm:pt>
    <dgm:pt modelId="{96C8CF60-C3E7-4646-A041-C1E6C28537F1}" type="sibTrans" cxnId="{D47E72B1-A4C3-134F-8430-2C5A5BC09C64}">
      <dgm:prSet/>
      <dgm:spPr/>
      <dgm:t>
        <a:bodyPr/>
        <a:lstStyle/>
        <a:p>
          <a:endParaRPr lang="en-US"/>
        </a:p>
      </dgm:t>
    </dgm:pt>
    <dgm:pt modelId="{E9F036BB-FAFB-5745-A579-38288B836F57}" type="pres">
      <dgm:prSet presAssocID="{0E2E8500-F031-1944-B82D-D4EB75F46A7A}" presName="compositeShape" presStyleCnt="0">
        <dgm:presLayoutVars>
          <dgm:chMax val="7"/>
          <dgm:dir/>
          <dgm:resizeHandles val="exact"/>
        </dgm:presLayoutVars>
      </dgm:prSet>
      <dgm:spPr/>
    </dgm:pt>
    <dgm:pt modelId="{895CB59D-B192-0649-9BA8-56F07C95AACC}" type="pres">
      <dgm:prSet presAssocID="{20D8B6D4-9BF9-E74E-AEEA-08D3A96E16C7}" presName="circ1" presStyleLbl="vennNode1" presStyleIdx="0" presStyleCnt="2"/>
      <dgm:spPr/>
    </dgm:pt>
    <dgm:pt modelId="{13CB7968-C00B-DC44-877E-1B7140B49012}" type="pres">
      <dgm:prSet presAssocID="{20D8B6D4-9BF9-E74E-AEEA-08D3A96E16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A50196F-F459-EC40-87C5-548A6399C06A}" type="pres">
      <dgm:prSet presAssocID="{F065E439-7869-3545-81F1-65D3B5F32EA8}" presName="circ2" presStyleLbl="vennNode1" presStyleIdx="1" presStyleCnt="2"/>
      <dgm:spPr/>
    </dgm:pt>
    <dgm:pt modelId="{78FEC30D-7C24-4F4B-8857-1CF8C8139122}" type="pres">
      <dgm:prSet presAssocID="{F065E439-7869-3545-81F1-65D3B5F32EA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B25630D-7C1E-4341-9F1F-26E14C71A9D7}" type="presOf" srcId="{F065E439-7869-3545-81F1-65D3B5F32EA8}" destId="{78FEC30D-7C24-4F4B-8857-1CF8C8139122}" srcOrd="1" destOrd="0" presId="urn:microsoft.com/office/officeart/2005/8/layout/venn1"/>
    <dgm:cxn modelId="{3420110F-CA1E-9A4F-97E9-375E7E9FA2C3}" type="presOf" srcId="{20D8B6D4-9BF9-E74E-AEEA-08D3A96E16C7}" destId="{13CB7968-C00B-DC44-877E-1B7140B49012}" srcOrd="1" destOrd="0" presId="urn:microsoft.com/office/officeart/2005/8/layout/venn1"/>
    <dgm:cxn modelId="{961321A4-5816-874F-B7C5-F5FD14031728}" srcId="{0E2E8500-F031-1944-B82D-D4EB75F46A7A}" destId="{20D8B6D4-9BF9-E74E-AEEA-08D3A96E16C7}" srcOrd="0" destOrd="0" parTransId="{75BAB5D9-F2A5-F245-AA91-C247C379A821}" sibTransId="{6FDE3EA1-DD5A-7B46-93C5-04A1613CDE0A}"/>
    <dgm:cxn modelId="{B3307BA9-593E-3C4F-800B-3EA8A0943835}" type="presOf" srcId="{20D8B6D4-9BF9-E74E-AEEA-08D3A96E16C7}" destId="{895CB59D-B192-0649-9BA8-56F07C95AACC}" srcOrd="0" destOrd="0" presId="urn:microsoft.com/office/officeart/2005/8/layout/venn1"/>
    <dgm:cxn modelId="{42887CB0-7229-C147-B532-C00E881C9920}" type="presOf" srcId="{F065E439-7869-3545-81F1-65D3B5F32EA8}" destId="{2A50196F-F459-EC40-87C5-548A6399C06A}" srcOrd="0" destOrd="0" presId="urn:microsoft.com/office/officeart/2005/8/layout/venn1"/>
    <dgm:cxn modelId="{D47E72B1-A4C3-134F-8430-2C5A5BC09C64}" srcId="{0E2E8500-F031-1944-B82D-D4EB75F46A7A}" destId="{F065E439-7869-3545-81F1-65D3B5F32EA8}" srcOrd="1" destOrd="0" parTransId="{BE2B14AE-2505-E846-A2CD-FFE9388D3135}" sibTransId="{96C8CF60-C3E7-4646-A041-C1E6C28537F1}"/>
    <dgm:cxn modelId="{DEDC64FA-C1B3-A349-B998-322C38EA6D49}" type="presOf" srcId="{0E2E8500-F031-1944-B82D-D4EB75F46A7A}" destId="{E9F036BB-FAFB-5745-A579-38288B836F57}" srcOrd="0" destOrd="0" presId="urn:microsoft.com/office/officeart/2005/8/layout/venn1"/>
    <dgm:cxn modelId="{E71CC2AC-4E62-8047-A286-558D2D2C99EF}" type="presParOf" srcId="{E9F036BB-FAFB-5745-A579-38288B836F57}" destId="{895CB59D-B192-0649-9BA8-56F07C95AACC}" srcOrd="0" destOrd="0" presId="urn:microsoft.com/office/officeart/2005/8/layout/venn1"/>
    <dgm:cxn modelId="{38FF55F0-1939-1C4D-A01F-98F6EBB53178}" type="presParOf" srcId="{E9F036BB-FAFB-5745-A579-38288B836F57}" destId="{13CB7968-C00B-DC44-877E-1B7140B49012}" srcOrd="1" destOrd="0" presId="urn:microsoft.com/office/officeart/2005/8/layout/venn1"/>
    <dgm:cxn modelId="{91F7D614-F8A8-9F4D-9AD0-76442D4BEB97}" type="presParOf" srcId="{E9F036BB-FAFB-5745-A579-38288B836F57}" destId="{2A50196F-F459-EC40-87C5-548A6399C06A}" srcOrd="2" destOrd="0" presId="urn:microsoft.com/office/officeart/2005/8/layout/venn1"/>
    <dgm:cxn modelId="{A6B06321-DA03-A646-BDF1-8CA96EA0C3A1}" type="presParOf" srcId="{E9F036BB-FAFB-5745-A579-38288B836F57}" destId="{78FEC30D-7C24-4F4B-8857-1CF8C8139122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5CB59D-B192-0649-9BA8-56F07C95AACC}">
      <dsp:nvSpPr>
        <dsp:cNvPr id="0" name=""/>
        <dsp:cNvSpPr/>
      </dsp:nvSpPr>
      <dsp:spPr>
        <a:xfrm>
          <a:off x="108549" y="369375"/>
          <a:ext cx="2677549" cy="267754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Model systems</a:t>
          </a:r>
        </a:p>
      </dsp:txBody>
      <dsp:txXfrm>
        <a:off x="482441" y="685115"/>
        <a:ext cx="1543812" cy="2046068"/>
      </dsp:txXfrm>
    </dsp:sp>
    <dsp:sp modelId="{2A50196F-F459-EC40-87C5-548A6399C06A}">
      <dsp:nvSpPr>
        <dsp:cNvPr id="0" name=""/>
        <dsp:cNvSpPr/>
      </dsp:nvSpPr>
      <dsp:spPr>
        <a:xfrm>
          <a:off x="2038314" y="369375"/>
          <a:ext cx="2677549" cy="2677549"/>
        </a:xfrm>
        <a:prstGeom prst="ellipse">
          <a:avLst/>
        </a:prstGeom>
        <a:solidFill>
          <a:schemeClr val="accent5">
            <a:alpha val="50000"/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Real systems</a:t>
          </a:r>
        </a:p>
      </dsp:txBody>
      <dsp:txXfrm>
        <a:off x="2798159" y="685115"/>
        <a:ext cx="1543812" cy="204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3D78B-ADB2-9C48-AAF5-70B633AD0D93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4985A-B905-6740-B96E-EEC172E3F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85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92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All living creatures are in permanent contact with diverse types of microorganisms.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Many of these organism are pathogens, which means that these microorganism can potentially cause infection and disease.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Living organism have developed different mechanism to protect themselves from pathogenic microorganism.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One of those mechanism are the antimicrobial peptides (AMPs).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6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Gram positive and gram negative bacteria could be differentiated due its  bacterial envelopes compositions. Both of the have a cytoplasmic membrane. But</a:t>
            </a:r>
          </a:p>
          <a:p>
            <a:r>
              <a:rPr lang="en-US" dirty="0"/>
              <a:t>Gram negative</a:t>
            </a:r>
            <a:r>
              <a:rPr lang="en-US" baseline="0" dirty="0"/>
              <a:t> bacteria are characterized for the presence of an outer membrane after the periplasmatic space and a thin peptidoglycan layer. And</a:t>
            </a:r>
          </a:p>
          <a:p>
            <a:r>
              <a:rPr lang="en-US" baseline="0" dirty="0"/>
              <a:t>Gram positive bacteria are characterized by a thick peptidoglycan layer after the cytoplasmic membrane.</a:t>
            </a:r>
          </a:p>
          <a:p>
            <a:r>
              <a:rPr lang="en-US" baseline="0" dirty="0"/>
              <a:t>The cytoplasmic membrane is composed by lipids, which are amphiphilic molecules with a hydrophobic acyl chain and a polar head group. Lipids in the cytoplasmic membrane are diverse in charge, acyl chain length and unsaturation level.</a:t>
            </a:r>
          </a:p>
          <a:p>
            <a:r>
              <a:rPr lang="en-US" baseline="0" dirty="0"/>
              <a:t>By its part the peptidoglycan layer is a group of polysaccharide chains </a:t>
            </a:r>
            <a:r>
              <a:rPr lang="en-US" baseline="0" dirty="0" err="1"/>
              <a:t>cros</a:t>
            </a:r>
            <a:r>
              <a:rPr lang="en-US" baseline="0" dirty="0"/>
              <a:t>-linked by peptide bridges forming a solid net.</a:t>
            </a:r>
          </a:p>
          <a:p>
            <a:r>
              <a:rPr lang="en-US" baseline="0" dirty="0"/>
              <a:t>Finally the lipopolysaccharides are amphiphilic molecules which are the result of a combination between lipids and polysaccharides and are present just in the outer leaflet of the outer membrane of the Gram – bacteria.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04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AMPs is the name of a big group of</a:t>
            </a:r>
            <a:r>
              <a:rPr lang="en-US" baseline="0" dirty="0"/>
              <a:t> small molecules able to kill microbes. </a:t>
            </a:r>
          </a:p>
          <a:p>
            <a:r>
              <a:rPr lang="en-US" baseline="0" dirty="0"/>
              <a:t>All AMPs together have an antimicrobial capability against millions of pathogens.</a:t>
            </a:r>
          </a:p>
          <a:p>
            <a:r>
              <a:rPr lang="en-US" baseline="0" dirty="0"/>
              <a:t>Most of the AMPs are positively charged, have amphipathic and hydrophobic structures and have a length between 10 and 50 aa. </a:t>
            </a:r>
          </a:p>
          <a:p>
            <a:r>
              <a:rPr lang="en-US" baseline="0" dirty="0"/>
              <a:t>Also, AMPs come from different host’s natural immune system, </a:t>
            </a:r>
          </a:p>
          <a:p>
            <a:r>
              <a:rPr lang="en-US" baseline="0" dirty="0"/>
              <a:t>but the main characteristics that AMP possess are their selectivity against host cells and their antimicrobial effect.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72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AMP</a:t>
            </a:r>
            <a:r>
              <a:rPr lang="en-US" baseline="0" dirty="0"/>
              <a:t> permeabilizing effect on the lipid bilayer is indeed one of the most studied characteristic of the AMPs. </a:t>
            </a:r>
          </a:p>
          <a:p>
            <a:r>
              <a:rPr lang="en-US" baseline="0" dirty="0"/>
              <a:t>Generally, AMPs are known for its ability to generate membrane pores and/or cross the membrane lipid bilayer. </a:t>
            </a:r>
          </a:p>
          <a:p>
            <a:r>
              <a:rPr lang="en-US" baseline="0" dirty="0"/>
              <a:t>For example, in the case of the alpha-helical AMPs, studies suggests that their mechanism of action consists </a:t>
            </a:r>
            <a:r>
              <a:rPr lang="en-CA" baseline="0" dirty="0"/>
              <a:t>on five or more steps:</a:t>
            </a:r>
          </a:p>
          <a:p>
            <a:r>
              <a:rPr lang="en-CA" baseline="0" dirty="0"/>
              <a:t>First, the AMP needs to cross the outer layers of the cell wall</a:t>
            </a:r>
          </a:p>
          <a:p>
            <a:r>
              <a:rPr lang="en-CA" baseline="0" dirty="0"/>
              <a:t>Second, if they have an external target, they need to act over it</a:t>
            </a:r>
          </a:p>
          <a:p>
            <a:r>
              <a:rPr lang="en-CA" baseline="0" dirty="0"/>
              <a:t>Third, they reach the surface of the lipid bilayer</a:t>
            </a:r>
          </a:p>
          <a:p>
            <a:r>
              <a:rPr lang="en-CA" baseline="0" dirty="0"/>
              <a:t>Fourth, they adopt its secondary structure</a:t>
            </a:r>
          </a:p>
          <a:p>
            <a:r>
              <a:rPr lang="en-CA" baseline="0" dirty="0"/>
              <a:t>Fifth, after the arrival of more AMP molecules, the AMPs will start to form pores or to degrade the lipid bilayer</a:t>
            </a:r>
          </a:p>
          <a:p>
            <a:r>
              <a:rPr lang="en-CA" baseline="0" dirty="0"/>
              <a:t>Sixth, Translocation</a:t>
            </a:r>
          </a:p>
          <a:p>
            <a:r>
              <a:rPr lang="en-CA" baseline="0" dirty="0"/>
              <a:t>Seventh, Intracellular target- if they have.</a:t>
            </a:r>
          </a:p>
          <a:p>
            <a:r>
              <a:rPr lang="en-CA" baseline="0" dirty="0"/>
              <a:t>However, it is not clear if this permeabilizing effect is the mechanism of cell death.</a:t>
            </a:r>
          </a:p>
          <a:p>
            <a:r>
              <a:rPr lang="en-CA" baseline="0" dirty="0"/>
              <a:t>More recent studies suggest that antimicrobial peptides have another targets inside bacterial cell</a:t>
            </a:r>
          </a:p>
          <a:p>
            <a:r>
              <a:rPr lang="en-CA" baseline="0" dirty="0"/>
              <a:t>So, the permeabilizing effect could be just one of the AMP’s effect over the bacteria cell envelope among others</a:t>
            </a:r>
          </a:p>
          <a:p>
            <a:r>
              <a:rPr lang="en-CA" baseline="0" dirty="0"/>
              <a:t>So, an important question arises: are the non-</a:t>
            </a:r>
            <a:r>
              <a:rPr lang="en-CA" baseline="0" dirty="0" err="1"/>
              <a:t>lipidic</a:t>
            </a:r>
            <a:r>
              <a:rPr lang="en-CA" baseline="0" dirty="0"/>
              <a:t> components of the bacteria cell envelope important for the AMP-bacteria interaction?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34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Rewriting</a:t>
            </a:r>
            <a:r>
              <a:rPr lang="en-US" baseline="0" dirty="0"/>
              <a:t> the quadrupole </a:t>
            </a:r>
            <a:r>
              <a:rPr lang="en-US" baseline="0" dirty="0" err="1"/>
              <a:t>splitiing</a:t>
            </a:r>
            <a:r>
              <a:rPr lang="en-US" baseline="0" dirty="0"/>
              <a:t> we have:</a:t>
            </a:r>
          </a:p>
          <a:p>
            <a:endParaRPr lang="en-US" baseline="0" dirty="0"/>
          </a:p>
          <a:p>
            <a:r>
              <a:rPr lang="en-US" baseline="0" dirty="0"/>
              <a:t>And the average is over the motions that modulate theta on timescales in the order of the tenths of microseconds.</a:t>
            </a:r>
          </a:p>
          <a:p>
            <a:r>
              <a:rPr lang="en-US" baseline="0" dirty="0"/>
              <a:t>Depending on the geometry of the sample, the angle beta represents the orientation of the molecules oriented in a certain surface portion of the sample.</a:t>
            </a:r>
          </a:p>
          <a:p>
            <a:r>
              <a:rPr lang="en-US" baseline="0" dirty="0"/>
              <a:t> Meaning that the intensity of the spectrum varies with beta. </a:t>
            </a:r>
          </a:p>
          <a:p>
            <a:r>
              <a:rPr lang="en-US" baseline="0" dirty="0"/>
              <a:t>For example, in the case of vesicle samples, b changes between 0 and 90 degrees. </a:t>
            </a:r>
          </a:p>
          <a:p>
            <a:r>
              <a:rPr lang="en-US" baseline="0" dirty="0"/>
              <a:t>0 degrees represents all the molecules oriented parallel or antiparallel to the magnetic field and then, all the molecules in the vesicle poles </a:t>
            </a:r>
          </a:p>
          <a:p>
            <a:r>
              <a:rPr lang="en-US" baseline="0" dirty="0"/>
              <a:t>And 90 degrees represents all the molecules oriented perpendicular to the magnetic field and then, all the molecules on the vesicle equator.</a:t>
            </a:r>
          </a:p>
          <a:p>
            <a:r>
              <a:rPr lang="en-US" baseline="0" dirty="0"/>
              <a:t>Due to the number of molecules along the equator is bigger than the number of the molecules at the vesicle poles. A bigger intensity is expected at beta equals to 90 degrees.</a:t>
            </a:r>
          </a:p>
          <a:p>
            <a:r>
              <a:rPr lang="en-US" baseline="0" dirty="0"/>
              <a:t>By its side, this term… also called the </a:t>
            </a:r>
            <a:r>
              <a:rPr lang="en-US" baseline="0" dirty="0" err="1"/>
              <a:t>orientational</a:t>
            </a:r>
            <a:r>
              <a:rPr lang="en-US" baseline="0" dirty="0"/>
              <a:t> order parameter and it</a:t>
            </a:r>
            <a:r>
              <a:rPr lang="fr-FR" baseline="0" dirty="0"/>
              <a:t>’s the factor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scales</a:t>
            </a:r>
            <a:r>
              <a:rPr lang="fr-FR" baseline="0" dirty="0"/>
              <a:t> the </a:t>
            </a:r>
            <a:r>
              <a:rPr lang="fr-FR" baseline="0" dirty="0" err="1"/>
              <a:t>splitting</a:t>
            </a:r>
            <a:r>
              <a:rPr lang="fr-FR" baseline="0" dirty="0"/>
              <a:t> of </a:t>
            </a:r>
            <a:r>
              <a:rPr lang="fr-FR" baseline="0" dirty="0" err="1"/>
              <a:t>each</a:t>
            </a:r>
            <a:r>
              <a:rPr lang="fr-FR" baseline="0" dirty="0"/>
              <a:t> couple of </a:t>
            </a:r>
            <a:r>
              <a:rPr lang="fr-FR" baseline="0" dirty="0" err="1"/>
              <a:t>peaks</a:t>
            </a:r>
            <a:r>
              <a:rPr lang="fr-FR" baseline="0" dirty="0"/>
              <a:t>.</a:t>
            </a:r>
          </a:p>
          <a:p>
            <a:r>
              <a:rPr lang="en-US" baseline="0" dirty="0"/>
              <a:t>The superposition of this two peaks is the expected spectrum shape for a single C-D bond. </a:t>
            </a:r>
          </a:p>
          <a:p>
            <a:r>
              <a:rPr lang="en-US" baseline="0" dirty="0"/>
              <a:t>C-D bond close to the lipids head group have bigger </a:t>
            </a:r>
            <a:r>
              <a:rPr lang="en-US" baseline="0" dirty="0" err="1"/>
              <a:t>orientational</a:t>
            </a:r>
            <a:r>
              <a:rPr lang="en-US" baseline="0" dirty="0"/>
              <a:t> order parameter in comparison with the C-D bonds close to the end of the acyl chains. </a:t>
            </a:r>
          </a:p>
          <a:p>
            <a:r>
              <a:rPr lang="en-US" baseline="0" dirty="0"/>
              <a:t>As a result, in a vesicle sample with lipids labeled multiple times, the spectral shape is like the one showed here.</a:t>
            </a:r>
          </a:p>
          <a:p>
            <a:endParaRPr lang="fr-FR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50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20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case of a deuterated bacterial membrane, it is difficult to recognize the peaks corresponding to each C-D bond.</a:t>
            </a:r>
          </a:p>
          <a:p>
            <a:r>
              <a:rPr lang="en-US" dirty="0"/>
              <a:t>However, there is a prominent edge</a:t>
            </a:r>
            <a:r>
              <a:rPr lang="en-US" baseline="0" dirty="0"/>
              <a:t> that allows to recognize the C-D bonds close to the lipids head group and,</a:t>
            </a:r>
          </a:p>
          <a:p>
            <a:r>
              <a:rPr lang="en-US" baseline="0" dirty="0"/>
              <a:t>A methyl peak allows to recognize the C-D bonds close to the acyl chain ends.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77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 the addition of MSI-78, a change in the spectrum shape is observed. AMP causes the disappearance of the shoulders at approx. 12.5 kHz as well as an increase in the intensity at ”smaller” </a:t>
            </a:r>
            <a:r>
              <a:rPr lang="en-US" dirty="0" err="1"/>
              <a:t>splittings</a:t>
            </a:r>
            <a:r>
              <a:rPr lang="en-US" dirty="0"/>
              <a:t>. Comparing with model membranes, this change is consistent with the disappearance of the plateau region in the order parameter profile, which means that it corresponds to a decrease in the order parameter specially in the plateau region.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985A-B905-6740-B96E-EEC172E3F2C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24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66D7B-F41C-6042-877B-8E29F84FEC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3F476B-7777-9140-A5B4-AF6A56127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049C3-8BEE-0749-BC8D-31CF4F94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33FA-7260-E740-A3FA-941021702671}" type="datetime1">
              <a:rPr lang="en-CA" smtClean="0"/>
              <a:t>2018-06-12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6E8C9-D323-6E4F-8AD4-BAA95276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48EC2-94CE-7D45-9824-DAA1B675F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0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21B04-EC69-B948-A789-3BF6C6DAE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740AC-8ABA-6644-B17C-D02DD54C1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BE922-AF2A-F24E-8593-6570D2CD7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DFD6-4FE7-C547-9982-2F138CEBE28C}" type="datetime1">
              <a:rPr lang="en-CA" smtClean="0"/>
              <a:t>2018-06-12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0E111-96E4-7A47-B685-E3B362A5C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8FF2C-6D67-684B-8287-1F4403ADC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22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C696D7-282F-B845-B4E4-40519DB2ED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F26EC5-A196-C848-82F0-B4F00C3635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D5AD7-7E8D-2A44-B8D1-213BA6253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F21D9-AEB3-6743-8F62-05E660B1E94B}" type="datetime1">
              <a:rPr lang="en-CA" smtClean="0"/>
              <a:t>2018-06-12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DF04A-FD7C-B243-AF65-A5978B966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59865-E9C7-5444-BB44-BF8BFB15D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4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62D97-E83A-2C49-B4C6-24D475EA0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76384-BAF6-A74E-B174-0FA98A67C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944E2-BA85-1346-9A0C-11B9B3E8C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D5E7-C082-2E41-8E93-33399C3831D6}" type="datetime1">
              <a:rPr lang="en-CA" smtClean="0"/>
              <a:t>2018-06-12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B181E-6DF4-054A-8BC2-5C0E37368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A62EC-FF30-8D46-AE6E-9EC0BD4BF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34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57AA5-518A-CD4C-9DFE-28BBDC5FE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C25EE-740D-4F4D-9331-F5B7BECC0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6483C-E3B9-D145-84C6-3C6BA08FE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3A55-1871-0043-9A09-112F359F73DA}" type="datetime1">
              <a:rPr lang="en-CA" smtClean="0"/>
              <a:t>2018-06-12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3F1A6-30E1-E442-B210-80EA21C4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F3977-ED2C-F346-8409-B84451D40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36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80E7D-E508-0442-A6C3-78574ECE3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626FB-9EEB-5840-BFA5-2DAFDED034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79C7-C42C-BC4F-9881-A279B5DC4C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407CF-1866-9B4B-86D5-7BBF2C639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DD4E-2B73-6A4C-BC9E-A572BE9A1A74}" type="datetime1">
              <a:rPr lang="en-CA" smtClean="0"/>
              <a:t>2018-06-12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248D66-37EA-5B49-9006-A156432D6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66ED15-1E82-E340-BD1E-0AC608D2F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66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BA08F-2FE4-4141-9C36-C7EBA0B00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0CBFB-6462-5744-8203-1C3A4478A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5CC309-F16C-4B43-8B02-43CD9BBB12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5CD98F-BEC0-FD43-9743-594BF7F46B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6C21D8-03B7-1A46-8B63-23FD7CF54D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AABA3E-F7D9-6344-9AA0-3DFF6C486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63EBD-A94B-BB4B-BDEC-D513B21DE82C}" type="datetime1">
              <a:rPr lang="en-CA" smtClean="0"/>
              <a:t>2018-06-12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805CDF-197A-A647-8A91-490B33DB8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59D1EE-0049-574C-B68A-14A416CBD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3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C47C6-4A8B-2245-9D4B-29074AEAE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94EE91-7064-BA4A-859B-FB8689EC3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80DB1-F38A-FE45-8ACF-51C52E6BE36F}" type="datetime1">
              <a:rPr lang="en-CA" smtClean="0"/>
              <a:t>2018-06-12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4273D-1323-6A4E-9EA2-99329964D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B448E8-8300-4346-899D-425AAC823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37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4B9E52-721B-3141-B311-9DA33B83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CC02-66C3-9C40-BD70-8203C5907B22}" type="datetime1">
              <a:rPr lang="en-CA" smtClean="0"/>
              <a:t>2018-06-12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6D2324-B904-3140-8AE3-E07371363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71CB1-F4DF-7541-A54E-3EB781235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42CB2-2FB7-974F-AA33-700B22D4E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E39DE-B180-D149-AA51-0D72E8991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436448-17F7-5241-8B2B-1E175A6BD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9AEEE-71B6-FF49-8210-46030B23F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35F41-C15F-D845-971C-D9374D50DE8C}" type="datetime1">
              <a:rPr lang="en-CA" smtClean="0"/>
              <a:t>2018-06-12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C8168D-2F53-7646-8C60-19D82407D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66544A-0CB9-EB46-8E60-BA9B80DF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A02DD-AA82-6745-8983-52EC0E9D5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A30FAD-2DDE-854B-957B-F6C5C9D922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C58D9-8E8E-F64A-8C73-2C41ECC9B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91D2B8-CEA2-3540-A23E-8861E06F1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B941-83A1-134F-B65A-0230A2E27854}" type="datetime1">
              <a:rPr lang="en-CA" smtClean="0"/>
              <a:t>2018-06-12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03BF44-4957-0642-A937-8CED6386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E5BC5-9176-8A48-8F56-28FFF0825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5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E32D2D-F06B-7F4C-B691-9944636A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6BA903-FA02-0A4E-A6DF-1CEC991FA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64C21-B795-7E41-9327-5CBB3EF7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DC98D-69A5-F441-83D9-39D23D808322}" type="datetime1">
              <a:rPr lang="en-CA" smtClean="0"/>
              <a:t>2018-06-12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D8C75-7A5D-8F41-9D22-F6C7161687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D0B58-4DB2-704F-B585-B28892470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25E12-46CA-D642-8338-F82D6FBE0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1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jpe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FF297-FF68-6948-A769-2FF9F104C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 baseline="30000" dirty="0"/>
              <a:t>2</a:t>
            </a:r>
            <a:r>
              <a:rPr lang="en-US" sz="4400" dirty="0"/>
              <a:t>H NMR Studies of Bacterial Membranes Disruption Resulting from the Interaction with Antimicrobial Peptides</a:t>
            </a:r>
            <a:endParaRPr lang="en-US" sz="4400" baseline="30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BF69BA-3362-8B45-AFF1-30C4DBDCCB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Nury P. Santisteban, Michael Morrow and Valerie Booth</a:t>
            </a:r>
          </a:p>
          <a:p>
            <a:r>
              <a:rPr lang="en-US" dirty="0"/>
              <a:t>Memorial University of Newfoundland</a:t>
            </a:r>
          </a:p>
          <a:p>
            <a:r>
              <a:rPr lang="en-US" dirty="0"/>
              <a:t>CAP 2018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8C7A02-D9E7-114B-864B-6BAF261B1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66" y="5471923"/>
            <a:ext cx="2552701" cy="11364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A1AB69-8157-E643-955E-BE8DEC20E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6712" y="5467994"/>
            <a:ext cx="1801282" cy="10709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44D35D-029F-1E4F-9418-C6675E7B5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7639" y="5357531"/>
            <a:ext cx="2631017" cy="125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87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4A73EC5-C843-E145-AC52-8A6D6BCD6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89" y="186181"/>
            <a:ext cx="11242983" cy="1666855"/>
          </a:xfrm>
        </p:spPr>
        <p:txBody>
          <a:bodyPr>
            <a:normAutofit/>
          </a:bodyPr>
          <a:lstStyle/>
          <a:p>
            <a:r>
              <a:rPr lang="en-US" dirty="0"/>
              <a:t>Using the biophysics technique (NMR) in whole bacteria cells: </a:t>
            </a:r>
            <a:r>
              <a:rPr lang="en-US" i="1" dirty="0"/>
              <a:t>Bacillus subtilis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379B5-2CF0-4141-8FC3-4C33C9A1D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10</a:t>
            </a:fld>
            <a:endParaRPr lang="en-US"/>
          </a:p>
        </p:txBody>
      </p:sp>
      <p:pic>
        <p:nvPicPr>
          <p:cNvPr id="8" name="Content Placeholder 11">
            <a:extLst>
              <a:ext uri="{FF2B5EF4-FFF2-40B4-BE49-F238E27FC236}">
                <a16:creationId xmlns:a16="http://schemas.microsoft.com/office/drawing/2014/main" id="{623B32BC-7673-6344-8C21-F641BC07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259" y="538232"/>
            <a:ext cx="8127437" cy="57146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82A6BA-EF63-7D49-ACF5-1F938A9428ED}"/>
              </a:ext>
            </a:extLst>
          </p:cNvPr>
          <p:cNvSpPr txBox="1"/>
          <p:nvPr/>
        </p:nvSpPr>
        <p:spPr>
          <a:xfrm>
            <a:off x="347195" y="6094740"/>
            <a:ext cx="11006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aseline="30000" dirty="0"/>
              <a:t>2</a:t>
            </a:r>
            <a:r>
              <a:rPr lang="en-US" sz="1400" dirty="0"/>
              <a:t>H NMR spectra of </a:t>
            </a:r>
            <a:r>
              <a:rPr lang="en-US" sz="1400" dirty="0" err="1"/>
              <a:t>B.subtilis</a:t>
            </a:r>
            <a:r>
              <a:rPr lang="en-US" sz="1400" dirty="0"/>
              <a:t> enriched with deuterated acyl chains from six different preparations. a) Raw Intensity spectra. b) Normalized to common area spectra. Each spectrum represents 32,000 scans recorded in eight hours at 37</a:t>
            </a:r>
            <a:r>
              <a:rPr lang="en-US" sz="1400" baseline="30000" dirty="0"/>
              <a:t>o</a:t>
            </a:r>
            <a:r>
              <a:rPr lang="en-US" sz="1400" dirty="0"/>
              <a:t> C in a 9.4 T NMR spectrometer</a:t>
            </a:r>
          </a:p>
        </p:txBody>
      </p:sp>
      <p:pic>
        <p:nvPicPr>
          <p:cNvPr id="6" name="Content Placeholder 11">
            <a:extLst>
              <a:ext uri="{FF2B5EF4-FFF2-40B4-BE49-F238E27FC236}">
                <a16:creationId xmlns:a16="http://schemas.microsoft.com/office/drawing/2014/main" id="{68EA0DBB-5393-4E4A-B0A8-0B025EE068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312"/>
          <a:stretch/>
        </p:blipFill>
        <p:spPr>
          <a:xfrm>
            <a:off x="4437529" y="589989"/>
            <a:ext cx="4200895" cy="571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4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4A73EC5-C843-E145-AC52-8A6D6BCD6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284" y="0"/>
            <a:ext cx="10124643" cy="1278466"/>
          </a:xfrm>
        </p:spPr>
        <p:txBody>
          <a:bodyPr>
            <a:normAutofit/>
          </a:bodyPr>
          <a:lstStyle/>
          <a:p>
            <a:r>
              <a:rPr lang="en-US" sz="2800" dirty="0"/>
              <a:t>Effect of MSI-78 in the </a:t>
            </a:r>
            <a:r>
              <a:rPr lang="en-US" sz="2800" baseline="30000" dirty="0"/>
              <a:t>2</a:t>
            </a:r>
            <a:r>
              <a:rPr lang="en-US" sz="2800" dirty="0"/>
              <a:t>H spectrum of </a:t>
            </a:r>
            <a:r>
              <a:rPr lang="en-US" sz="2800" i="1" dirty="0"/>
              <a:t>B. subtilis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379B5-2CF0-4141-8FC3-4C33C9A1D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11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BA45F9-E845-9F45-A8E9-0B7708ECA0C8}"/>
              </a:ext>
            </a:extLst>
          </p:cNvPr>
          <p:cNvSpPr txBox="1"/>
          <p:nvPr/>
        </p:nvSpPr>
        <p:spPr>
          <a:xfrm>
            <a:off x="767443" y="5833130"/>
            <a:ext cx="10807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aseline="30000" dirty="0"/>
              <a:t>2</a:t>
            </a:r>
            <a:r>
              <a:rPr lang="en-US" sz="1400" dirty="0"/>
              <a:t>H NMR spectra of </a:t>
            </a:r>
            <a:r>
              <a:rPr lang="en-US" sz="1400" i="1" dirty="0"/>
              <a:t>B. subtilis</a:t>
            </a:r>
            <a:r>
              <a:rPr lang="en-US" sz="1400" dirty="0"/>
              <a:t> enriched with deuterated acyl chains in the presence of absence of MSI-78. Each spectrum represents 32,000 scans recorded in eight hours at 37</a:t>
            </a:r>
            <a:r>
              <a:rPr lang="en-US" sz="1400" baseline="30000" dirty="0"/>
              <a:t>o</a:t>
            </a:r>
            <a:r>
              <a:rPr lang="en-US" sz="1400" dirty="0"/>
              <a:t> C in a 9.4 T NMR spectrometer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78E057D-EAED-AE4E-B40C-91ED591F4C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38" r="-1"/>
          <a:stretch/>
        </p:blipFill>
        <p:spPr>
          <a:xfrm>
            <a:off x="4260500" y="639233"/>
            <a:ext cx="3820886" cy="5366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24DE765-A9D8-FE45-A15D-EBD3CC3E9B39}"/>
              </a:ext>
            </a:extLst>
          </p:cNvPr>
          <p:cNvSpPr/>
          <p:nvPr/>
        </p:nvSpPr>
        <p:spPr>
          <a:xfrm>
            <a:off x="4359729" y="872548"/>
            <a:ext cx="375557" cy="4059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7C0AF8-F487-1740-86D3-022BE39BFBCB}"/>
              </a:ext>
            </a:extLst>
          </p:cNvPr>
          <p:cNvSpPr/>
          <p:nvPr/>
        </p:nvSpPr>
        <p:spPr>
          <a:xfrm>
            <a:off x="4260500" y="1075508"/>
            <a:ext cx="2907743" cy="1243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5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EC77E8-D568-DF42-935E-D39958AEB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12</a:t>
            </a:fld>
            <a:endParaRPr lang="en-US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1807885-8E6D-DD43-BA8B-AA0FAC0DA141}"/>
              </a:ext>
            </a:extLst>
          </p:cNvPr>
          <p:cNvSpPr txBox="1">
            <a:spLocks/>
          </p:cNvSpPr>
          <p:nvPr/>
        </p:nvSpPr>
        <p:spPr bwMode="gray">
          <a:xfrm>
            <a:off x="790008" y="-78496"/>
            <a:ext cx="10943533" cy="22838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i="0" kern="1200" cap="none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Disturbing the peptidoglycan layer in </a:t>
            </a:r>
            <a:r>
              <a:rPr lang="en-US" sz="3200" i="1" dirty="0">
                <a:solidFill>
                  <a:schemeClr val="accent1">
                    <a:lumMod val="75000"/>
                  </a:schemeClr>
                </a:solidFill>
              </a:rPr>
              <a:t>B.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</a:rPr>
              <a:t>subtilis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53C5C9-7043-3741-89A9-D8FD37EF51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47" t="3428" r="8627" b="11605"/>
          <a:stretch/>
        </p:blipFill>
        <p:spPr>
          <a:xfrm rot="5400000">
            <a:off x="1032308" y="1818550"/>
            <a:ext cx="3264371" cy="32643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08E2D1-B6BD-EC49-91EE-14EDD2B25737}"/>
              </a:ext>
            </a:extLst>
          </p:cNvPr>
          <p:cNvSpPr txBox="1"/>
          <p:nvPr/>
        </p:nvSpPr>
        <p:spPr>
          <a:xfrm>
            <a:off x="1032308" y="5462772"/>
            <a:ext cx="107012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Gram staining of </a:t>
            </a:r>
            <a:r>
              <a:rPr lang="en-US" sz="2400" i="1" dirty="0"/>
              <a:t>Bacillus subtilis</a:t>
            </a:r>
            <a:r>
              <a:rPr lang="en-US" sz="2400" dirty="0"/>
              <a:t> enriched with palmitic acid. From left to right: Without Lysozyme; 0.1 mg/mL of Lysozyme and  10 mg/mL of Lysozyme.</a:t>
            </a:r>
            <a:endParaRPr lang="en-US" sz="2400" baseline="30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BFB62C-A4E9-7142-9676-E3AF696930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 r="19608" b="17618"/>
          <a:stretch/>
        </p:blipFill>
        <p:spPr>
          <a:xfrm rot="5400000">
            <a:off x="8526304" y="1875686"/>
            <a:ext cx="3285713" cy="31287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D19F09-4ADC-A744-9214-4F7B9F9829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t="14314" r="19804" b="1961"/>
          <a:stretch/>
        </p:blipFill>
        <p:spPr>
          <a:xfrm rot="10800000">
            <a:off x="4755382" y="1797209"/>
            <a:ext cx="3339575" cy="328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34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8236C1-BD7C-D441-86A7-62951A3B7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13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19C4557-1056-7A47-B30D-D5FCE7970D93}"/>
              </a:ext>
            </a:extLst>
          </p:cNvPr>
          <p:cNvSpPr txBox="1">
            <a:spLocks/>
          </p:cNvSpPr>
          <p:nvPr/>
        </p:nvSpPr>
        <p:spPr>
          <a:xfrm>
            <a:off x="424543" y="122554"/>
            <a:ext cx="10796402" cy="8889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Partial or Complete removal of the PGN layer does not affect the </a:t>
            </a:r>
            <a:r>
              <a:rPr lang="en-US" sz="2800" baseline="30000" dirty="0"/>
              <a:t>2</a:t>
            </a:r>
            <a:r>
              <a:rPr lang="en-US" sz="2800" dirty="0"/>
              <a:t>H NMR spectra of </a:t>
            </a:r>
            <a:r>
              <a:rPr lang="en-US" sz="2800" i="1" dirty="0"/>
              <a:t>B. subtilis</a:t>
            </a:r>
            <a:endParaRPr lang="en-US" sz="2800" dirty="0"/>
          </a:p>
        </p:txBody>
      </p:sp>
      <p:pic>
        <p:nvPicPr>
          <p:cNvPr id="7" name="Picture Placeholder 9">
            <a:extLst>
              <a:ext uri="{FF2B5EF4-FFF2-40B4-BE49-F238E27FC236}">
                <a16:creationId xmlns:a16="http://schemas.microsoft.com/office/drawing/2014/main" id="{2E78505A-797F-F046-9898-C8C5BDC4D8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14"/>
          <a:stretch/>
        </p:blipFill>
        <p:spPr>
          <a:xfrm>
            <a:off x="4343838" y="701573"/>
            <a:ext cx="4130691" cy="56547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726E61-6548-5D43-831F-63B8D1541E55}"/>
              </a:ext>
            </a:extLst>
          </p:cNvPr>
          <p:cNvSpPr txBox="1"/>
          <p:nvPr/>
        </p:nvSpPr>
        <p:spPr>
          <a:xfrm>
            <a:off x="424543" y="6094740"/>
            <a:ext cx="1123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aseline="30000" dirty="0"/>
              <a:t>2</a:t>
            </a:r>
            <a:r>
              <a:rPr lang="en-US" sz="1400" dirty="0"/>
              <a:t>H NMR spectra of B. subtilis enriched with deuterated acyl chains treated with up to 10 mg/mL of Lysozyme. Each spectrum represents 32,000 scans recorded in eight hours at 37</a:t>
            </a:r>
            <a:r>
              <a:rPr lang="en-US" sz="1400" baseline="30000" dirty="0"/>
              <a:t>o</a:t>
            </a:r>
            <a:r>
              <a:rPr lang="en-US" sz="1400" dirty="0"/>
              <a:t> C in a 9.4 T NMR spectrometer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AB93DB-09BD-354A-81F1-A02801779DA2}"/>
              </a:ext>
            </a:extLst>
          </p:cNvPr>
          <p:cNvSpPr/>
          <p:nvPr/>
        </p:nvSpPr>
        <p:spPr>
          <a:xfrm>
            <a:off x="4474029" y="888974"/>
            <a:ext cx="555171" cy="515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346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3C5E2FC-D95A-F644-A1A3-F20AA442E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Conclusions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BFF0BE5-9611-D745-A70B-DE12DC68D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6918"/>
            <a:ext cx="10297886" cy="3227839"/>
          </a:xfrm>
        </p:spPr>
        <p:txBody>
          <a:bodyPr>
            <a:normAutofit/>
          </a:bodyPr>
          <a:lstStyle/>
          <a:p>
            <a:r>
              <a:rPr lang="en-US" sz="3200" dirty="0"/>
              <a:t>MSI-78  can cause changes in </a:t>
            </a:r>
            <a:r>
              <a:rPr lang="en-US" sz="3200" baseline="30000" dirty="0"/>
              <a:t>2</a:t>
            </a:r>
            <a:r>
              <a:rPr lang="en-US" sz="3200" dirty="0"/>
              <a:t>H NMR spectrum of </a:t>
            </a:r>
            <a:r>
              <a:rPr lang="en-US" sz="3200" i="1" dirty="0"/>
              <a:t>B. subtilis </a:t>
            </a:r>
            <a:r>
              <a:rPr lang="en-US" sz="3200" dirty="0"/>
              <a:t>consistent with significant changes in lipid’s acyl chain order. 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Partial or complete removal of the peptidoglycan does not change the spectral shape.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BB4B78-CA1B-6E46-B237-2FE2E1A0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652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D4C42-C2D6-E241-ABBC-F95F1D9DE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8AD8"/>
                </a:solidFill>
              </a:rPr>
              <a:t>Introduction</a:t>
            </a:r>
            <a:br>
              <a:rPr lang="en-CA" dirty="0">
                <a:latin typeface="Apple Color Emoji" pitchFamily="2" charset="0"/>
              </a:rPr>
            </a:b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2A6EAB9-A650-5043-AFF0-F52F455BC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137614"/>
            <a:ext cx="2904067" cy="583862"/>
          </a:xfrm>
        </p:spPr>
        <p:txBody>
          <a:bodyPr/>
          <a:lstStyle/>
          <a:p>
            <a:fld id="{06625E12-46CA-D642-8338-F82D6FBE0CDA}" type="slidenum">
              <a:rPr lang="en-US" sz="1800" smtClean="0"/>
              <a:t>2</a:t>
            </a:fld>
            <a:endParaRPr lang="en-US" sz="1800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11B6839-DFDA-2348-8836-580D9C73A4D2}"/>
              </a:ext>
            </a:extLst>
          </p:cNvPr>
          <p:cNvSpPr txBox="1">
            <a:spLocks/>
          </p:cNvSpPr>
          <p:nvPr/>
        </p:nvSpPr>
        <p:spPr>
          <a:xfrm>
            <a:off x="1191898" y="5250621"/>
            <a:ext cx="4825157" cy="57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i="1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5B25045-3B7F-0F40-BC23-432AEFA69CD0}"/>
              </a:ext>
            </a:extLst>
          </p:cNvPr>
          <p:cNvSpPr txBox="1">
            <a:spLocks/>
          </p:cNvSpPr>
          <p:nvPr/>
        </p:nvSpPr>
        <p:spPr>
          <a:xfrm>
            <a:off x="6208712" y="2603500"/>
            <a:ext cx="4825159" cy="5762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7FAE9FD2-594B-0341-853E-2B04DF874F77}"/>
              </a:ext>
            </a:extLst>
          </p:cNvPr>
          <p:cNvSpPr txBox="1">
            <a:spLocks/>
          </p:cNvSpPr>
          <p:nvPr/>
        </p:nvSpPr>
        <p:spPr>
          <a:xfrm>
            <a:off x="6400889" y="2494131"/>
            <a:ext cx="4825159" cy="284003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Living creatures are in permanent contact with pathogenic microorganisms. </a:t>
            </a:r>
          </a:p>
          <a:p>
            <a:r>
              <a:rPr lang="en-US" sz="2400" dirty="0"/>
              <a:t>Antimicrobial peptides (AMPs) protect living organisms from pathogens.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BADBE3-CE95-3344-9120-DDF7CAFC9C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97" t="17991" r="18926" b="12000"/>
          <a:stretch/>
        </p:blipFill>
        <p:spPr>
          <a:xfrm>
            <a:off x="2410691" y="2587454"/>
            <a:ext cx="1616324" cy="1745162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228600">
              <a:srgbClr val="002060">
                <a:alpha val="40000"/>
              </a:srgbClr>
            </a:glow>
          </a:effectLst>
        </p:spPr>
      </p:pic>
      <p:pic>
        <p:nvPicPr>
          <p:cNvPr id="25" name="Graphic 24" descr="Fish">
            <a:extLst>
              <a:ext uri="{FF2B5EF4-FFF2-40B4-BE49-F238E27FC236}">
                <a16:creationId xmlns:a16="http://schemas.microsoft.com/office/drawing/2014/main" id="{52F5B8E1-C65A-6F46-9624-2801C5B50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18468" y="4055518"/>
            <a:ext cx="914400" cy="914400"/>
          </a:xfrm>
          <a:prstGeom prst="rect">
            <a:avLst/>
          </a:prstGeom>
        </p:spPr>
      </p:pic>
      <p:pic>
        <p:nvPicPr>
          <p:cNvPr id="27" name="Graphic 26" descr="Snake">
            <a:extLst>
              <a:ext uri="{FF2B5EF4-FFF2-40B4-BE49-F238E27FC236}">
                <a16:creationId xmlns:a16="http://schemas.microsoft.com/office/drawing/2014/main" id="{2E8DD52B-E7B8-8E45-B485-A6FF04E0E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4213" y="1706654"/>
            <a:ext cx="914400" cy="914400"/>
          </a:xfrm>
          <a:prstGeom prst="rect">
            <a:avLst/>
          </a:prstGeom>
        </p:spPr>
      </p:pic>
      <p:pic>
        <p:nvPicPr>
          <p:cNvPr id="29" name="Graphic 28" descr="Rat">
            <a:extLst>
              <a:ext uri="{FF2B5EF4-FFF2-40B4-BE49-F238E27FC236}">
                <a16:creationId xmlns:a16="http://schemas.microsoft.com/office/drawing/2014/main" id="{30380BB8-3DE0-3140-AA3D-8B94F7A3D2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9834" y="4017626"/>
            <a:ext cx="914400" cy="914400"/>
          </a:xfrm>
          <a:prstGeom prst="rect">
            <a:avLst/>
          </a:prstGeom>
        </p:spPr>
      </p:pic>
      <p:pic>
        <p:nvPicPr>
          <p:cNvPr id="31" name="Graphic 30" descr="Man">
            <a:extLst>
              <a:ext uri="{FF2B5EF4-FFF2-40B4-BE49-F238E27FC236}">
                <a16:creationId xmlns:a16="http://schemas.microsoft.com/office/drawing/2014/main" id="{4E1E7C53-AC23-F448-B940-299A46BE39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90076" y="1234327"/>
            <a:ext cx="914400" cy="914400"/>
          </a:xfrm>
          <a:prstGeom prst="rect">
            <a:avLst/>
          </a:prstGeom>
        </p:spPr>
      </p:pic>
      <p:pic>
        <p:nvPicPr>
          <p:cNvPr id="33" name="Graphic 32" descr="Cow">
            <a:extLst>
              <a:ext uri="{FF2B5EF4-FFF2-40B4-BE49-F238E27FC236}">
                <a16:creationId xmlns:a16="http://schemas.microsoft.com/office/drawing/2014/main" id="{5047A078-3EB4-7140-B326-0A0644D61A0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690076" y="4651211"/>
            <a:ext cx="914400" cy="914400"/>
          </a:xfrm>
          <a:prstGeom prst="rect">
            <a:avLst/>
          </a:prstGeom>
        </p:spPr>
      </p:pic>
      <p:pic>
        <p:nvPicPr>
          <p:cNvPr id="35" name="Graphic 34" descr="Rooster">
            <a:extLst>
              <a:ext uri="{FF2B5EF4-FFF2-40B4-BE49-F238E27FC236}">
                <a16:creationId xmlns:a16="http://schemas.microsoft.com/office/drawing/2014/main" id="{2A1B2468-3F29-6343-AA66-BB4AC1C9C7D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87069" y="16915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1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2F9A-193A-CB49-84C3-E14FBFC29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A81FF"/>
                </a:solidFill>
              </a:rPr>
              <a:t>Bacterial envelopes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DB180C-D413-464A-B91E-E2D0C17B9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3</a:t>
            </a:fld>
            <a:endParaRPr lang="en-US"/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447E6F7B-6B1B-9841-9C59-CD7A882D4D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9" t="5555" b="42668"/>
          <a:stretch/>
        </p:blipFill>
        <p:spPr>
          <a:xfrm>
            <a:off x="1024467" y="1617755"/>
            <a:ext cx="3937000" cy="2649445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F9C1DFA9-F111-6D4F-8A9B-E490E024A873}"/>
              </a:ext>
            </a:extLst>
          </p:cNvPr>
          <p:cNvSpPr txBox="1">
            <a:spLocks/>
          </p:cNvSpPr>
          <p:nvPr/>
        </p:nvSpPr>
        <p:spPr>
          <a:xfrm>
            <a:off x="6528641" y="2790872"/>
            <a:ext cx="4825159" cy="246529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Lipids: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Diverse in charge, acyl chain length and unsaturation level.</a:t>
            </a:r>
          </a:p>
          <a:p>
            <a:pPr marL="457200"/>
            <a:r>
              <a:rPr lang="en-US" sz="2400" dirty="0"/>
              <a:t> Peptidoglycan:</a:t>
            </a:r>
          </a:p>
          <a:p>
            <a:pPr marL="9144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Polysaccharide chains.</a:t>
            </a:r>
          </a:p>
          <a:p>
            <a:pPr marL="857250" lvl="1">
              <a:buFont typeface="+mj-lt"/>
              <a:buAutoNum type="arabicPeriod"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5B2D04-A8A7-5647-B366-1F8B27B47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07" t="65432" r="52547" b="23210"/>
          <a:stretch/>
        </p:blipFill>
        <p:spPr>
          <a:xfrm>
            <a:off x="838200" y="4267200"/>
            <a:ext cx="3937000" cy="77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127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8FD87-4750-874B-B6CC-E78B9DD7D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6D6FF"/>
                </a:solidFill>
              </a:rPr>
              <a:t>AMPs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B63D3EA-A4B3-894E-8ED2-71E670206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5198" y="1930400"/>
            <a:ext cx="4185618" cy="576262"/>
          </a:xfrm>
        </p:spPr>
        <p:txBody>
          <a:bodyPr/>
          <a:lstStyle/>
          <a:p>
            <a:r>
              <a:rPr lang="en-US" dirty="0"/>
              <a:t>AMPs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178887F3-4F69-E04F-9DE7-25BDA6C289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161007" y="1930400"/>
            <a:ext cx="4184650" cy="323877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C49324-06B8-6E44-A2D8-F3F529FC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61A86091-FA7E-8542-A171-8A27E9B3D175}"/>
              </a:ext>
            </a:extLst>
          </p:cNvPr>
          <p:cNvSpPr txBox="1">
            <a:spLocks/>
          </p:cNvSpPr>
          <p:nvPr/>
        </p:nvSpPr>
        <p:spPr>
          <a:xfrm>
            <a:off x="5985198" y="2506662"/>
            <a:ext cx="4825159" cy="284003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Most AMP (but not all) are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/>
              <a:t>Positively charged.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/>
              <a:t>Diverse structures.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/>
              <a:t>Length between 10 and 50 amino acids</a:t>
            </a:r>
          </a:p>
          <a:p>
            <a:pPr marL="400050"/>
            <a:r>
              <a:rPr lang="en-US" sz="2000" dirty="0"/>
              <a:t>Come from different  natural immune system.</a:t>
            </a:r>
          </a:p>
          <a:p>
            <a:pPr marL="400050"/>
            <a:endParaRPr lang="en-US" sz="2000" dirty="0"/>
          </a:p>
          <a:p>
            <a:pPr marL="800100" lvl="1" indent="-34290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670BF6-59CA-9B4A-AD20-7D084F8BBD99}"/>
              </a:ext>
            </a:extLst>
          </p:cNvPr>
          <p:cNvSpPr txBox="1"/>
          <p:nvPr/>
        </p:nvSpPr>
        <p:spPr>
          <a:xfrm>
            <a:off x="1161008" y="5454316"/>
            <a:ext cx="4184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Ymahn</a:t>
            </a:r>
            <a:r>
              <a:rPr lang="en-US" sz="1100" dirty="0"/>
              <a:t> at English Wikipedia [CC BY-SA 3.0 (https://</a:t>
            </a:r>
            <a:r>
              <a:rPr lang="en-US" sz="1100" dirty="0" err="1"/>
              <a:t>creativecommons.org</a:t>
            </a:r>
            <a:r>
              <a:rPr lang="en-US" sz="1100" dirty="0"/>
              <a:t>/licenses/by-</a:t>
            </a:r>
            <a:r>
              <a:rPr lang="en-US" sz="1100" dirty="0" err="1"/>
              <a:t>sa</a:t>
            </a:r>
            <a:r>
              <a:rPr lang="en-US" sz="1100" dirty="0"/>
              <a:t>/3.0) or GFDL (http://</a:t>
            </a:r>
            <a:r>
              <a:rPr lang="en-US" sz="1100" dirty="0" err="1"/>
              <a:t>www.gnu.org</a:t>
            </a:r>
            <a:r>
              <a:rPr lang="en-US" sz="1100" dirty="0"/>
              <a:t>/copyleft/</a:t>
            </a:r>
            <a:r>
              <a:rPr lang="en-US" sz="1100" dirty="0" err="1"/>
              <a:t>fdl.html</a:t>
            </a:r>
            <a:r>
              <a:rPr lang="en-US" sz="1100" dirty="0"/>
              <a:t>)], via Wikimedia Commons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7DA9692-7579-5A4C-8D2A-F48235183A19}"/>
              </a:ext>
            </a:extLst>
          </p:cNvPr>
          <p:cNvSpPr/>
          <p:nvPr/>
        </p:nvSpPr>
        <p:spPr>
          <a:xfrm>
            <a:off x="1008607" y="1724555"/>
            <a:ext cx="2496593" cy="1862667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560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48A4-32B4-C843-8E23-8E3369BB0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3FB79"/>
                </a:solidFill>
              </a:rPr>
              <a:t>AMP: How they work?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602AF8C-C737-6A41-8478-99B5403EA6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5730" y="1690688"/>
            <a:ext cx="6420540" cy="4096653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F2FE4-1237-1140-AAA0-982DCE83B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465843-B109-6C44-8321-48432FB965EB}"/>
              </a:ext>
            </a:extLst>
          </p:cNvPr>
          <p:cNvSpPr txBox="1"/>
          <p:nvPr/>
        </p:nvSpPr>
        <p:spPr>
          <a:xfrm>
            <a:off x="2329329" y="2954184"/>
            <a:ext cx="8108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Is the permeabilizing effect the only mechanism of cell death?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Are the non-lipid components of the bacterial cell envelope important   for AMP activity against bacteria? </a:t>
            </a:r>
          </a:p>
        </p:txBody>
      </p:sp>
    </p:spTree>
    <p:extLst>
      <p:ext uri="{BB962C8B-B14F-4D97-AF65-F5344CB8AC3E}">
        <p14:creationId xmlns:p14="http://schemas.microsoft.com/office/powerpoint/2010/main" val="270440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3B477-E021-3148-A1AE-A40E3B019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D579"/>
                </a:solidFill>
              </a:rPr>
              <a:t>AMPs: closing the gap between biophysics studies and biology studies.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9FCF57-71D7-A648-84F3-2887A3A7D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6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F4C69C7E-51EB-8043-8BC9-788DF483FD67}"/>
              </a:ext>
            </a:extLst>
          </p:cNvPr>
          <p:cNvSpPr txBox="1">
            <a:spLocks/>
          </p:cNvSpPr>
          <p:nvPr/>
        </p:nvSpPr>
        <p:spPr>
          <a:xfrm>
            <a:off x="5722931" y="2843423"/>
            <a:ext cx="5351469" cy="23387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800" dirty="0"/>
              <a:t>Let’s use the same techniques used by the biophysicist directly on bacteria!</a:t>
            </a:r>
          </a:p>
        </p:txBody>
      </p:sp>
      <p:cxnSp>
        <p:nvCxnSpPr>
          <p:cNvPr id="6" name="Curved Connector 5">
            <a:extLst>
              <a:ext uri="{FF2B5EF4-FFF2-40B4-BE49-F238E27FC236}">
                <a16:creationId xmlns:a16="http://schemas.microsoft.com/office/drawing/2014/main" id="{A3D5E67B-14D6-984C-97C5-DBD421859124}"/>
              </a:ext>
            </a:extLst>
          </p:cNvPr>
          <p:cNvCxnSpPr/>
          <p:nvPr/>
        </p:nvCxnSpPr>
        <p:spPr>
          <a:xfrm flipV="1">
            <a:off x="3037348" y="2444326"/>
            <a:ext cx="2685583" cy="1129551"/>
          </a:xfrm>
          <a:prstGeom prst="curvedConnector3">
            <a:avLst>
              <a:gd name="adj1" fmla="val 1431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ontent Placeholder 8">
            <a:extLst>
              <a:ext uri="{FF2B5EF4-FFF2-40B4-BE49-F238E27FC236}">
                <a16:creationId xmlns:a16="http://schemas.microsoft.com/office/drawing/2014/main" id="{C0323CD9-B9DB-B842-8A9B-0CE45F08AC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9107600"/>
              </p:ext>
            </p:extLst>
          </p:nvPr>
        </p:nvGraphicFramePr>
        <p:xfrm>
          <a:off x="677334" y="2304625"/>
          <a:ext cx="4824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61AD720-DF34-B747-BE82-317438925201}"/>
              </a:ext>
            </a:extLst>
          </p:cNvPr>
          <p:cNvSpPr txBox="1"/>
          <p:nvPr/>
        </p:nvSpPr>
        <p:spPr>
          <a:xfrm>
            <a:off x="2648857" y="3573877"/>
            <a:ext cx="7769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🙋</a:t>
            </a:r>
          </a:p>
        </p:txBody>
      </p:sp>
    </p:spTree>
    <p:extLst>
      <p:ext uri="{BB962C8B-B14F-4D97-AF65-F5344CB8AC3E}">
        <p14:creationId xmlns:p14="http://schemas.microsoft.com/office/powerpoint/2010/main" val="168729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63C04CF7-02AF-E442-BBF9-F520CAFDF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200" y="677939"/>
            <a:ext cx="8761413" cy="706964"/>
          </a:xfrm>
        </p:spPr>
        <p:txBody>
          <a:bodyPr>
            <a:normAutofit fontScale="90000"/>
          </a:bodyPr>
          <a:lstStyle/>
          <a:p>
            <a:r>
              <a:rPr lang="en-US" baseline="30000" dirty="0">
                <a:solidFill>
                  <a:srgbClr val="0432FF"/>
                </a:solidFill>
              </a:rPr>
              <a:t>2</a:t>
            </a:r>
            <a:r>
              <a:rPr lang="en-US" dirty="0">
                <a:solidFill>
                  <a:srgbClr val="0432FF"/>
                </a:solidFill>
              </a:rPr>
              <a:t>H NMR: The biophysics technique used to study lipid membranes.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ontent Placeholder 4">
                <a:extLst>
                  <a:ext uri="{FF2B5EF4-FFF2-40B4-BE49-F238E27FC236}">
                    <a16:creationId xmlns:a16="http://schemas.microsoft.com/office/drawing/2014/main" id="{1FF37F49-8D19-914A-8EEB-CEAFBCE45E65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5894333" y="1774387"/>
                <a:ext cx="5872535" cy="8217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r>
                        <a:rPr lang="en-US" sz="2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𝜐</m:t>
                      </m:r>
                      <m:r>
                        <a:rPr lang="en-CA" sz="21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d>
                        <m:dPr>
                          <m:ctrlPr>
                            <a:rPr lang="en-CA" sz="21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𝜃</m:t>
                          </m:r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</m:e>
                      </m:d>
                      <m:r>
                        <a:rPr lang="en-CA" sz="21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1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3</m:t>
                          </m:r>
                        </m:num>
                        <m:den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bg-BG" sz="21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bg-BG" sz="21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CA" sz="21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1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𝑞𝑄</m:t>
                          </m:r>
                        </m:num>
                        <m:den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4</m:t>
                          </m:r>
                          <m:r>
                            <a:rPr lang="en-CA" sz="21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h</m:t>
                          </m:r>
                        </m:den>
                      </m:f>
                      <m:d>
                        <m:dPr>
                          <m:ctrlPr>
                            <a:rPr lang="is-I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bg-BG" sz="21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100" i="1">
                                  <a:latin typeface="Cambria Math" charset="0"/>
                                </a:rPr>
                                <m:t>3 </m:t>
                              </m:r>
                              <m:sSup>
                                <m:sSupPr>
                                  <m:ctrlPr>
                                    <a:rPr lang="en-CA" sz="21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100" i="1">
                                      <a:latin typeface="Cambria Math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en-CA" sz="21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CA" sz="21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  <m:r>
                                <a:rPr lang="en-CA" sz="21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CA" sz="2100" i="1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en-US" sz="21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bg-BG" sz="210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CA" sz="21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3 </m:t>
                              </m:r>
                              <m:sSup>
                                <m:sSupPr>
                                  <m:ctrlPr>
                                    <a:rPr lang="en-CA" sz="21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1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en-CA" sz="21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CA" sz="21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  <m:r>
                                <a:rPr lang="en-CA" sz="21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CA" sz="21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33" name="Content Placeholder 4">
                <a:extLst>
                  <a:ext uri="{FF2B5EF4-FFF2-40B4-BE49-F238E27FC236}">
                    <a16:creationId xmlns:a16="http://schemas.microsoft.com/office/drawing/2014/main" id="{1FF37F49-8D19-914A-8EEB-CEAFBCE45E65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94333" y="1774387"/>
                <a:ext cx="5872535" cy="821700"/>
              </a:xfrm>
              <a:prstGeom prst="rect">
                <a:avLst/>
              </a:prstGeom>
              <a:blipFill>
                <a:blip r:embed="rId3"/>
                <a:stretch>
                  <a:fillRect t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3892DF-B3C1-EA4D-9379-EC1339E9D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7</a:t>
            </a:fld>
            <a:endParaRPr lang="en-US"/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9AB0A6D3-1EDF-3040-9DE8-2F9FCB27BFB6}"/>
              </a:ext>
            </a:extLst>
          </p:cNvPr>
          <p:cNvSpPr txBox="1">
            <a:spLocks/>
          </p:cNvSpPr>
          <p:nvPr/>
        </p:nvSpPr>
        <p:spPr>
          <a:xfrm>
            <a:off x="10299787" y="0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6E3794-B61B-BF4F-8C82-93FF5A8F5ED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EC80A21-A19A-A143-A6B4-7D110881A7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379" y="1981200"/>
            <a:ext cx="3673725" cy="4272874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24D32969-F7D8-914F-9AAE-564F88851D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31022" y="1245131"/>
            <a:ext cx="7432591" cy="525224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C62EAF-163B-A24E-A6E8-8DED1ACCFA3C}"/>
              </a:ext>
            </a:extLst>
          </p:cNvPr>
          <p:cNvSpPr txBox="1">
            <a:spLocks/>
          </p:cNvSpPr>
          <p:nvPr/>
        </p:nvSpPr>
        <p:spPr>
          <a:xfrm>
            <a:off x="1906201" y="2907298"/>
            <a:ext cx="8761412" cy="1121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/>
              <a:t>2</a:t>
            </a:r>
            <a:r>
              <a:rPr lang="en-US" dirty="0"/>
              <a:t>H NMR spectroscopy is a technique used in model systems to study the average fluctuations of the lipid’s acyl chains in the lipid bilayer.</a:t>
            </a:r>
          </a:p>
          <a:p>
            <a:r>
              <a:rPr lang="en-US" dirty="0"/>
              <a:t>Carbon-Deuterium bonds.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87564D4-6F60-474B-A46D-AF4FB4B395B6}"/>
              </a:ext>
            </a:extLst>
          </p:cNvPr>
          <p:cNvCxnSpPr>
            <a:cxnSpLocks/>
          </p:cNvCxnSpPr>
          <p:nvPr/>
        </p:nvCxnSpPr>
        <p:spPr>
          <a:xfrm>
            <a:off x="5894333" y="4726754"/>
            <a:ext cx="102162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682FF08-6E4F-F249-9571-59BB52DFB27E}"/>
                  </a:ext>
                </a:extLst>
              </p:cNvPr>
              <p:cNvSpPr txBox="1"/>
              <p:nvPr/>
            </p:nvSpPr>
            <p:spPr>
              <a:xfrm>
                <a:off x="5905969" y="4317991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682FF08-6E4F-F249-9571-59BB52DFB2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969" y="4317991"/>
                <a:ext cx="49917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244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33" grpId="1" build="p"/>
      <p:bldP spid="8" grpId="0" build="p"/>
      <p:bldP spid="8" grpId="1" uiExpand="1" build="p"/>
      <p:bldP spid="8" grpId="2" build="allAtOnce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D406E8-4D33-C24D-8995-F2DAAFD45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66BB470-3A56-AB47-8E52-55E0605CA0A3}"/>
              </a:ext>
            </a:extLst>
          </p:cNvPr>
          <p:cNvSpPr txBox="1">
            <a:spLocks/>
          </p:cNvSpPr>
          <p:nvPr/>
        </p:nvSpPr>
        <p:spPr>
          <a:xfrm>
            <a:off x="677335" y="703385"/>
            <a:ext cx="9239032" cy="97724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500" dirty="0"/>
              <a:t>Using the biophysics technique (NMR) in whole bacteria cells: implementation.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C87D631-9D50-7545-A691-7C1CA8E70CA4}"/>
              </a:ext>
            </a:extLst>
          </p:cNvPr>
          <p:cNvSpPr txBox="1">
            <a:spLocks/>
          </p:cNvSpPr>
          <p:nvPr/>
        </p:nvSpPr>
        <p:spPr>
          <a:xfrm>
            <a:off x="677335" y="3039604"/>
            <a:ext cx="5653128" cy="1789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Introducing deuterated acid chains in to the bacterial cytoplasmic membrane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595959"/>
                </a:solidFill>
              </a:rPr>
              <a:t>Use acyl chains encapsulated in DPC micelles.</a:t>
            </a:r>
          </a:p>
          <a:p>
            <a:endParaRPr lang="en-US" sz="2400" dirty="0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F34DDCC6-7D9E-5E4F-A701-2F6676A37D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92" t="69348" b="14044"/>
          <a:stretch/>
        </p:blipFill>
        <p:spPr>
          <a:xfrm>
            <a:off x="6852996" y="5063857"/>
            <a:ext cx="3853775" cy="6511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DEC2FD2-C03E-AF4F-AA64-C62BC58EDA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065" b="32150"/>
          <a:stretch/>
        </p:blipFill>
        <p:spPr>
          <a:xfrm>
            <a:off x="6852996" y="2159718"/>
            <a:ext cx="4103475" cy="290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652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8C6A44-7B9A-4849-A2F7-A670DC39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5E12-46CA-D642-8338-F82D6FBE0CDA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7D2B5F-4DC1-274D-A658-19331425DC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9" t="14197" r="49400" b="7778"/>
          <a:stretch/>
        </p:blipFill>
        <p:spPr>
          <a:xfrm>
            <a:off x="1294117" y="1055555"/>
            <a:ext cx="3512821" cy="535093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7D863FF-46EC-F849-8BA6-28462E078C58}"/>
              </a:ext>
            </a:extLst>
          </p:cNvPr>
          <p:cNvCxnSpPr/>
          <p:nvPr/>
        </p:nvCxnSpPr>
        <p:spPr>
          <a:xfrm>
            <a:off x="2147800" y="4993440"/>
            <a:ext cx="160020" cy="327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E7BDB0-310F-7E42-920C-F8028EF722D9}"/>
              </a:ext>
            </a:extLst>
          </p:cNvPr>
          <p:cNvCxnSpPr/>
          <p:nvPr/>
        </p:nvCxnSpPr>
        <p:spPr>
          <a:xfrm flipH="1">
            <a:off x="3701755" y="4993440"/>
            <a:ext cx="160020" cy="327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1A4BADD-B896-A646-84E8-D4658B0037B7}"/>
              </a:ext>
            </a:extLst>
          </p:cNvPr>
          <p:cNvSpPr txBox="1"/>
          <p:nvPr/>
        </p:nvSpPr>
        <p:spPr>
          <a:xfrm>
            <a:off x="3781765" y="466018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8FEEC8-3A16-6342-BE7A-ACC2A4223FA8}"/>
              </a:ext>
            </a:extLst>
          </p:cNvPr>
          <p:cNvSpPr txBox="1"/>
          <p:nvPr/>
        </p:nvSpPr>
        <p:spPr>
          <a:xfrm>
            <a:off x="1979635" y="466018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9F14D4-065D-3F45-8EC5-0F5ABEE0E182}"/>
              </a:ext>
            </a:extLst>
          </p:cNvPr>
          <p:cNvCxnSpPr/>
          <p:nvPr/>
        </p:nvCxnSpPr>
        <p:spPr>
          <a:xfrm flipH="1">
            <a:off x="3084535" y="4117140"/>
            <a:ext cx="160020" cy="327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A9E2B2-F425-6847-B737-6E5DCB6E39C7}"/>
              </a:ext>
            </a:extLst>
          </p:cNvPr>
          <p:cNvCxnSpPr/>
          <p:nvPr/>
        </p:nvCxnSpPr>
        <p:spPr>
          <a:xfrm>
            <a:off x="2780260" y="4117140"/>
            <a:ext cx="160020" cy="327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EAFE306-03BB-2A4B-8D77-D96EC847BC5C}"/>
              </a:ext>
            </a:extLst>
          </p:cNvPr>
          <p:cNvSpPr txBox="1"/>
          <p:nvPr/>
        </p:nvSpPr>
        <p:spPr>
          <a:xfrm>
            <a:off x="3147151" y="378802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8A1ECB-AE80-2744-BD3B-9262C92A24A1}"/>
              </a:ext>
            </a:extLst>
          </p:cNvPr>
          <p:cNvSpPr txBox="1"/>
          <p:nvPr/>
        </p:nvSpPr>
        <p:spPr>
          <a:xfrm>
            <a:off x="2539208" y="378802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E769FE-FEB5-DE4C-BE25-368805ACC412}"/>
              </a:ext>
            </a:extLst>
          </p:cNvPr>
          <p:cNvSpPr txBox="1"/>
          <p:nvPr/>
        </p:nvSpPr>
        <p:spPr>
          <a:xfrm>
            <a:off x="2639729" y="161912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32132E-822A-C44F-85E9-1C1DFC5CFD5E}"/>
              </a:ext>
            </a:extLst>
          </p:cNvPr>
          <p:cNvCxnSpPr/>
          <p:nvPr/>
        </p:nvCxnSpPr>
        <p:spPr>
          <a:xfrm>
            <a:off x="2826256" y="1952378"/>
            <a:ext cx="160020" cy="327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037EF86C-441B-1441-A70E-197C79F7A8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95" r="13492"/>
          <a:stretch/>
        </p:blipFill>
        <p:spPr>
          <a:xfrm>
            <a:off x="6649277" y="695569"/>
            <a:ext cx="3578087" cy="508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5760BE-AF98-014F-B21E-C00E202DB335}"/>
              </a:ext>
            </a:extLst>
          </p:cNvPr>
          <p:cNvSpPr txBox="1"/>
          <p:nvPr/>
        </p:nvSpPr>
        <p:spPr>
          <a:xfrm>
            <a:off x="6367525" y="5800969"/>
            <a:ext cx="51296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Order profile of </a:t>
            </a:r>
            <a:r>
              <a:rPr lang="en-CA" i="1" dirty="0" err="1"/>
              <a:t>Acholeplasma</a:t>
            </a:r>
            <a:r>
              <a:rPr lang="en-CA" i="1" dirty="0"/>
              <a:t> </a:t>
            </a:r>
            <a:r>
              <a:rPr lang="en-CA" i="1" dirty="0" err="1"/>
              <a:t>laidawii</a:t>
            </a:r>
            <a:r>
              <a:rPr lang="en-CA" i="1" dirty="0"/>
              <a:t> </a:t>
            </a:r>
            <a:r>
              <a:rPr lang="en-CA" dirty="0"/>
              <a:t> rich deuterated membrane</a:t>
            </a:r>
            <a:r>
              <a:rPr lang="en-CA" sz="1400" dirty="0"/>
              <a:t> (Seelig, J. (1977). Deuterium magnetic resonance: theory and application to lipid membranes. </a:t>
            </a:r>
            <a:r>
              <a:rPr lang="en-CA" sz="1400" i="1" dirty="0"/>
              <a:t>Quarterly Reviews of Biophysics</a:t>
            </a:r>
            <a:r>
              <a:rPr lang="en-CA" sz="1400" dirty="0"/>
              <a:t>, </a:t>
            </a:r>
            <a:r>
              <a:rPr lang="en-CA" sz="1400" i="1" dirty="0"/>
              <a:t>10</a:t>
            </a:r>
            <a:r>
              <a:rPr lang="en-CA" sz="1400" dirty="0"/>
              <a:t>(3), 353. )</a:t>
            </a:r>
            <a:endParaRPr lang="en-US" sz="14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C77A2B2-1AB3-CA44-A143-8FD12C1EE086}"/>
              </a:ext>
            </a:extLst>
          </p:cNvPr>
          <p:cNvSpPr/>
          <p:nvPr/>
        </p:nvSpPr>
        <p:spPr>
          <a:xfrm>
            <a:off x="7230533" y="1619122"/>
            <a:ext cx="1236134" cy="6609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C1CB665-06F6-DC41-A53B-F76E907C66CB}"/>
              </a:ext>
            </a:extLst>
          </p:cNvPr>
          <p:cNvCxnSpPr/>
          <p:nvPr/>
        </p:nvCxnSpPr>
        <p:spPr>
          <a:xfrm flipH="1" flipV="1">
            <a:off x="6649277" y="875358"/>
            <a:ext cx="982133" cy="743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36BC7DF-1039-6C44-A6FF-80D4DBEF66FE}"/>
              </a:ext>
            </a:extLst>
          </p:cNvPr>
          <p:cNvSpPr txBox="1"/>
          <p:nvPr/>
        </p:nvSpPr>
        <p:spPr>
          <a:xfrm>
            <a:off x="5872911" y="608929"/>
            <a:ext cx="886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Plateau</a:t>
            </a:r>
          </a:p>
        </p:txBody>
      </p:sp>
    </p:spTree>
    <p:extLst>
      <p:ext uri="{BB962C8B-B14F-4D97-AF65-F5344CB8AC3E}">
        <p14:creationId xmlns:p14="http://schemas.microsoft.com/office/powerpoint/2010/main" val="1092328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6109</TotalTime>
  <Words>1521</Words>
  <Application>Microsoft Macintosh PowerPoint</Application>
  <PresentationFormat>Widescreen</PresentationFormat>
  <Paragraphs>124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Apple Color Emoji</vt:lpstr>
      <vt:lpstr>Arial</vt:lpstr>
      <vt:lpstr>Calibri</vt:lpstr>
      <vt:lpstr>Calibri Light</vt:lpstr>
      <vt:lpstr>Cambria Math</vt:lpstr>
      <vt:lpstr>Courier New</vt:lpstr>
      <vt:lpstr>Wingdings</vt:lpstr>
      <vt:lpstr>Wingdings 3</vt:lpstr>
      <vt:lpstr>Office Theme</vt:lpstr>
      <vt:lpstr>2H NMR Studies of Bacterial Membranes Disruption Resulting from the Interaction with Antimicrobial Peptides</vt:lpstr>
      <vt:lpstr>Introduction </vt:lpstr>
      <vt:lpstr>Bacterial envelopes</vt:lpstr>
      <vt:lpstr>AMPs</vt:lpstr>
      <vt:lpstr>AMP: How they work?</vt:lpstr>
      <vt:lpstr>AMPs: closing the gap between biophysics studies and biology studies.</vt:lpstr>
      <vt:lpstr>2H NMR: The biophysics technique used to study lipid membranes.</vt:lpstr>
      <vt:lpstr>PowerPoint Presentation</vt:lpstr>
      <vt:lpstr>PowerPoint Presentation</vt:lpstr>
      <vt:lpstr>Using the biophysics technique (NMR) in whole bacteria cells: Bacillus subtilis </vt:lpstr>
      <vt:lpstr>Effect of MSI-78 in the 2H spectrum of B. subtilis </vt:lpstr>
      <vt:lpstr>PowerPoint Presentation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2H NMR Studies of Bacterial Membranes Disruption Resulting from the Interaction with Antimicrobial Peptides</dc:title>
  <dc:creator>Paula Santisteban</dc:creator>
  <cp:lastModifiedBy>Paula Santisteban</cp:lastModifiedBy>
  <cp:revision>49</cp:revision>
  <dcterms:created xsi:type="dcterms:W3CDTF">2018-06-05T16:50:23Z</dcterms:created>
  <dcterms:modified xsi:type="dcterms:W3CDTF">2018-06-12T15:45:47Z</dcterms:modified>
</cp:coreProperties>
</file>