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86" r:id="rId2"/>
    <p:sldId id="302" r:id="rId3"/>
    <p:sldId id="281" r:id="rId4"/>
    <p:sldId id="287" r:id="rId5"/>
    <p:sldId id="303" r:id="rId6"/>
    <p:sldId id="263" r:id="rId7"/>
    <p:sldId id="305" r:id="rId8"/>
    <p:sldId id="290" r:id="rId9"/>
    <p:sldId id="291" r:id="rId10"/>
    <p:sldId id="292" r:id="rId11"/>
    <p:sldId id="293" r:id="rId12"/>
    <p:sldId id="306" r:id="rId13"/>
    <p:sldId id="299" r:id="rId14"/>
    <p:sldId id="300" r:id="rId15"/>
    <p:sldId id="301" r:id="rId16"/>
    <p:sldId id="297" r:id="rId17"/>
    <p:sldId id="298" r:id="rId18"/>
    <p:sldId id="289" r:id="rId19"/>
    <p:sldId id="30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928" autoAdjust="0"/>
  </p:normalViewPr>
  <p:slideViewPr>
    <p:cSldViewPr snapToGrid="0" snapToObjects="1">
      <p:cViewPr>
        <p:scale>
          <a:sx n="100" d="100"/>
          <a:sy n="100" d="100"/>
        </p:scale>
        <p:origin x="-608" y="4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C27F205-B41A-9B4E-9DB6-D50AEDC6A675}" type="datetimeFigureOut">
              <a:rPr lang="en-US" smtClean="0"/>
              <a:t>18-06-11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6D6A9B-0F03-9643-A8F6-A7DD312ADA6F}" type="slidenum">
              <a:rPr lang="en-US" smtClean="0"/>
              <a:t>‹#›</a:t>
            </a:fld>
            <a:endParaRPr lang="en-US"/>
          </a:p>
        </p:txBody>
      </p:sp>
    </p:spTree>
    <p:extLst>
      <p:ext uri="{BB962C8B-B14F-4D97-AF65-F5344CB8AC3E}">
        <p14:creationId xmlns:p14="http://schemas.microsoft.com/office/powerpoint/2010/main" val="15915757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47A38-BC27-824C-9910-117E7A8A1AED}" type="datetimeFigureOut">
              <a:rPr lang="en-US" smtClean="0"/>
              <a:t>18-06-11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4D278-01D6-9F4D-AF01-EF69C412A5AE}" type="slidenum">
              <a:rPr lang="en-US" smtClean="0"/>
              <a:t>‹#›</a:t>
            </a:fld>
            <a:endParaRPr lang="en-US"/>
          </a:p>
        </p:txBody>
      </p:sp>
    </p:spTree>
    <p:extLst>
      <p:ext uri="{BB962C8B-B14F-4D97-AF65-F5344CB8AC3E}">
        <p14:creationId xmlns:p14="http://schemas.microsoft.com/office/powerpoint/2010/main" val="337147389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Floating gate can be charged  with negative or positive impulses. During the negative impulse electrons and during the positive impulses holes are injected from the control gate to the FG by tunneling leading to the shift of </a:t>
            </a:r>
            <a:r>
              <a:rPr lang="en-US" dirty="0" err="1" smtClean="0"/>
              <a:t>Vth</a:t>
            </a:r>
            <a:r>
              <a:rPr lang="en-US" dirty="0" smtClean="0"/>
              <a:t>. </a:t>
            </a:r>
          </a:p>
          <a:p>
            <a:r>
              <a:rPr lang="en-US" dirty="0" smtClean="0"/>
              <a:t>While in normal transistor during</a:t>
            </a:r>
            <a:r>
              <a:rPr lang="en-US" baseline="0" dirty="0" smtClean="0"/>
              <a:t> the bias stress leads to filling of traps and </a:t>
            </a:r>
            <a:r>
              <a:rPr lang="en-US" baseline="0" dirty="0" err="1" smtClean="0"/>
              <a:t>Vth</a:t>
            </a:r>
            <a:r>
              <a:rPr lang="en-US" baseline="0" dirty="0" smtClean="0"/>
              <a:t> shift after which </a:t>
            </a:r>
            <a:r>
              <a:rPr lang="en-US" baseline="0" dirty="0" err="1" smtClean="0"/>
              <a:t>Vth</a:t>
            </a:r>
            <a:r>
              <a:rPr lang="en-US" baseline="0" dirty="0" smtClean="0"/>
              <a:t> is stabilized at this point no matter it is positive or negative impulses.</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 in diagnostic and therapeutic medical applications. Common examples of radiation detectors include: ionization chambers, </a:t>
            </a:r>
            <a:r>
              <a:rPr lang="en-US" dirty="0" err="1" smtClean="0"/>
              <a:t>thermoluminescent</a:t>
            </a:r>
            <a:r>
              <a:rPr lang="en-US" dirty="0" smtClean="0"/>
              <a:t> dosimeters (TLDs), films and various electronic devices. Semiconductor dosimeters such as </a:t>
            </a:r>
            <a:r>
              <a:rPr lang="en-US" dirty="0" err="1" smtClean="0"/>
              <a:t>p/n</a:t>
            </a:r>
            <a:r>
              <a:rPr lang="en-US" dirty="0" smtClean="0"/>
              <a:t> type silicon diodes and MOSFETs have found widespread adoption due to their high sensitivity and easy processing. 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10</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radiation beam was applied with different time span to accumulate different doses and you can see</a:t>
            </a:r>
            <a:r>
              <a:rPr lang="en-US" baseline="0" dirty="0" smtClean="0"/>
              <a:t> the linear dependences of accumulated charges </a:t>
            </a:r>
            <a:r>
              <a:rPr lang="en-US" baseline="0" dirty="0" err="1" smtClean="0"/>
              <a:t>vs</a:t>
            </a:r>
            <a:r>
              <a:rPr lang="en-US" baseline="0" dirty="0" smtClean="0"/>
              <a:t> doses</a:t>
            </a:r>
            <a:endParaRPr lang="en-US" dirty="0" smtClean="0"/>
          </a:p>
        </p:txBody>
      </p:sp>
      <p:sp>
        <p:nvSpPr>
          <p:cNvPr id="4" name="Slide Number Placeholder 3"/>
          <p:cNvSpPr>
            <a:spLocks noGrp="1"/>
          </p:cNvSpPr>
          <p:nvPr>
            <p:ph type="sldNum" sz="quarter" idx="10"/>
          </p:nvPr>
        </p:nvSpPr>
        <p:spPr/>
        <p:txBody>
          <a:bodyPr/>
          <a:lstStyle/>
          <a:p>
            <a:fld id="{B4C4D278-01D6-9F4D-AF01-EF69C412A5AE}" type="slidenum">
              <a:rPr lang="en-US" smtClean="0"/>
              <a:t>11</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12</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Prior to irradiation the FG is charged  with negative impulses. During the negative impulse electrons are injected from the control gate to the FG by tunneling. Radiation generated holes are collected on the FG leading to the shift of </a:t>
            </a:r>
            <a:r>
              <a:rPr lang="en-US" dirty="0" err="1" smtClean="0"/>
              <a:t>Vth</a:t>
            </a:r>
            <a:r>
              <a:rPr lang="en-US" dirty="0" smtClean="0"/>
              <a:t>.</a:t>
            </a:r>
          </a:p>
          <a:p>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13</a:t>
            </a:fld>
            <a:endParaRPr lang="en-US"/>
          </a:p>
        </p:txBody>
      </p:sp>
    </p:spTree>
    <p:extLst>
      <p:ext uri="{BB962C8B-B14F-4D97-AF65-F5344CB8AC3E}">
        <p14:creationId xmlns:p14="http://schemas.microsoft.com/office/powerpoint/2010/main" val="623129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Floating gate can be charged  with negative or positive impulses. During the negative impulse electrons and during the positive impulses holes are injected from the control gate to the FG by tunneling leading to the shift of </a:t>
            </a:r>
            <a:r>
              <a:rPr lang="en-US" dirty="0" err="1" smtClean="0"/>
              <a:t>Vth</a:t>
            </a:r>
            <a:r>
              <a:rPr lang="en-US" dirty="0" smtClean="0"/>
              <a:t>. </a:t>
            </a:r>
          </a:p>
          <a:p>
            <a:r>
              <a:rPr lang="en-US" dirty="0" smtClean="0"/>
              <a:t>While in normal transistor during</a:t>
            </a:r>
            <a:r>
              <a:rPr lang="en-US" baseline="0" dirty="0" smtClean="0"/>
              <a:t> the bias stress leads to filling of traps and </a:t>
            </a:r>
            <a:r>
              <a:rPr lang="en-US" baseline="0" dirty="0" err="1" smtClean="0"/>
              <a:t>Vth</a:t>
            </a:r>
            <a:r>
              <a:rPr lang="en-US" baseline="0" dirty="0" smtClean="0"/>
              <a:t> shift after which </a:t>
            </a:r>
            <a:r>
              <a:rPr lang="en-US" baseline="0" dirty="0" err="1" smtClean="0"/>
              <a:t>Vth</a:t>
            </a:r>
            <a:r>
              <a:rPr lang="en-US" baseline="0" dirty="0" smtClean="0"/>
              <a:t> is stabilized at this point no matter it is positive or negative impulses.</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14</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Radiation generated charges are</a:t>
            </a:r>
            <a:r>
              <a:rPr lang="en-US" baseline="0" dirty="0" smtClean="0"/>
              <a:t> collected on the floating gate leading to threshold voltage shift. </a:t>
            </a:r>
            <a:r>
              <a:rPr lang="en-US" dirty="0" smtClean="0"/>
              <a:t>To check the reproducibility the FG of the same device was charged again and irradiated.</a:t>
            </a:r>
          </a:p>
          <a:p>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15</a:t>
            </a:fld>
            <a:endParaRPr lang="en-US"/>
          </a:p>
        </p:txBody>
      </p:sp>
    </p:spTree>
    <p:extLst>
      <p:ext uri="{BB962C8B-B14F-4D97-AF65-F5344CB8AC3E}">
        <p14:creationId xmlns:p14="http://schemas.microsoft.com/office/powerpoint/2010/main" val="3189817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16</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 in diagnostic and therapeutic medical applications. Common examples of radiation detectors include: ionization chambers, </a:t>
            </a:r>
            <a:r>
              <a:rPr lang="en-US" dirty="0" err="1" smtClean="0"/>
              <a:t>thermoluminescent</a:t>
            </a:r>
            <a:r>
              <a:rPr lang="en-US" dirty="0" smtClean="0"/>
              <a:t> dosimeters (TLDs), films and various electronic devices. Semiconductor dosimeters such as </a:t>
            </a:r>
            <a:r>
              <a:rPr lang="en-US" dirty="0" err="1" smtClean="0"/>
              <a:t>p/n</a:t>
            </a:r>
            <a:r>
              <a:rPr lang="en-US" dirty="0" smtClean="0"/>
              <a:t> type silicon diodes and MOSFETs have found widespread adoption due to their high sensitivity and easy processing. 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17</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 in diagnostic and therapeutic medical applications. Common examples of radiation detectors include: ionization chambers, </a:t>
            </a:r>
            <a:r>
              <a:rPr lang="en-US" dirty="0" err="1" smtClean="0"/>
              <a:t>thermoluminescent</a:t>
            </a:r>
            <a:r>
              <a:rPr lang="en-US" dirty="0" smtClean="0"/>
              <a:t> dosimeters (TLDs), films and various electronic devices. Semiconductor dosimeters such as </a:t>
            </a:r>
            <a:r>
              <a:rPr lang="en-US" dirty="0" err="1" smtClean="0"/>
              <a:t>p/n</a:t>
            </a:r>
            <a:r>
              <a:rPr lang="en-US" dirty="0" smtClean="0"/>
              <a:t> type silicon diodes and MOSFETs have found widespread adoption due to their high sensitivity and easy processing. 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18</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Floating gate can be charged  with negative or positive impulses. During the negative impulse electrons and during the positive impulses holes are injected from the control gate to the FG by tunneling leading to the shift of </a:t>
            </a:r>
            <a:r>
              <a:rPr lang="en-US" dirty="0" err="1" smtClean="0"/>
              <a:t>Vth</a:t>
            </a:r>
            <a:r>
              <a:rPr lang="en-US" dirty="0" smtClean="0"/>
              <a:t>. </a:t>
            </a:r>
          </a:p>
          <a:p>
            <a:r>
              <a:rPr lang="en-US" dirty="0" smtClean="0"/>
              <a:t>While in normal transistor during</a:t>
            </a:r>
            <a:r>
              <a:rPr lang="en-US" baseline="0" dirty="0" smtClean="0"/>
              <a:t> the bias stress leads to filling of traps and </a:t>
            </a:r>
            <a:r>
              <a:rPr lang="en-US" baseline="0" dirty="0" err="1" smtClean="0"/>
              <a:t>Vth</a:t>
            </a:r>
            <a:r>
              <a:rPr lang="en-US" baseline="0" dirty="0" smtClean="0"/>
              <a:t> shift after which </a:t>
            </a:r>
            <a:r>
              <a:rPr lang="en-US" baseline="0" dirty="0" err="1" smtClean="0"/>
              <a:t>Vth</a:t>
            </a:r>
            <a:r>
              <a:rPr lang="en-US" baseline="0" dirty="0" smtClean="0"/>
              <a:t> is stabilized at this point no matter it is positive or negative impulses.</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19</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 in diagnostic and therapeutic medical applications. Common examples of radiation detectors include: ionization chambers, </a:t>
            </a:r>
            <a:r>
              <a:rPr lang="en-US" dirty="0" err="1" smtClean="0"/>
              <a:t>thermoluminescent</a:t>
            </a:r>
            <a:r>
              <a:rPr lang="en-US" dirty="0" smtClean="0"/>
              <a:t> dosimeters (TLDs), films and various electronic devices. Semiconductor dosimeters such as </a:t>
            </a:r>
            <a:r>
              <a:rPr lang="en-US" dirty="0" err="1" smtClean="0"/>
              <a:t>p/n</a:t>
            </a:r>
            <a:r>
              <a:rPr lang="en-US" dirty="0" smtClean="0"/>
              <a:t> type silicon diodes and MOSFETs have found widespread adoption due to their high sensitivity and easy processing. 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2</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3</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4</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5</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6</a:t>
            </a:fld>
            <a:endParaRPr lang="en-US"/>
          </a:p>
        </p:txBody>
      </p:sp>
    </p:spTree>
    <p:extLst>
      <p:ext uri="{BB962C8B-B14F-4D97-AF65-F5344CB8AC3E}">
        <p14:creationId xmlns:p14="http://schemas.microsoft.com/office/powerpoint/2010/main" val="189039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Accurate, quantitative measurements of radiation fields are essential prerequisites for the safe and effective use of ionizing radiation in diagnostic and therapeutic medical applications. Common examples of radiation detectors include: ionization chambers, </a:t>
            </a:r>
            <a:r>
              <a:rPr lang="en-US" dirty="0" err="1" smtClean="0"/>
              <a:t>thermoluminescent</a:t>
            </a:r>
            <a:r>
              <a:rPr lang="en-US" dirty="0" smtClean="0"/>
              <a:t> dosimeters (TLDs), films and various electronic devices. Semiconductor dosimeters such as </a:t>
            </a:r>
            <a:r>
              <a:rPr lang="en-US" dirty="0" err="1" smtClean="0"/>
              <a:t>p/n</a:t>
            </a:r>
            <a:r>
              <a:rPr lang="en-US" dirty="0" smtClean="0"/>
              <a:t> type silicon diodes and MOSFETs have found widespread adoption due to their high sensitivity and easy processing. A significant limitation of these devices, however, is their lack of tissue equivalence. The high atomic number (relative to soft tissue) of silicon causes these devices to over-respond to photon beams that include a significant low energy (e.g. </a:t>
            </a:r>
            <a:r>
              <a:rPr lang="en-US" dirty="0" err="1" smtClean="0"/>
              <a:t>kilovoltage</a:t>
            </a:r>
            <a:r>
              <a:rPr lang="en-US" dirty="0" smtClean="0"/>
              <a:t>) component due to an enhanced photoelectric interaction coefficient. </a:t>
            </a:r>
            <a:br>
              <a:rPr lang="en-US" dirty="0" smtClean="0"/>
            </a:br>
            <a:r>
              <a:rPr lang="en-US" dirty="0" smtClean="0"/>
              <a:t>This work presents preliminary measurements with organic semiconductor diodes and organic floating gate (FG) transistors as dosimeters capable of providing a tissue equivalent response to ionizing radiation. The direct detection of X-rays from a medical linear accelerator using </a:t>
            </a:r>
            <a:r>
              <a:rPr lang="en-US" dirty="0" err="1" smtClean="0"/>
              <a:t>Phthalocyanine</a:t>
            </a:r>
            <a:r>
              <a:rPr lang="en-US" dirty="0" smtClean="0"/>
              <a:t>/C60 based organic planar </a:t>
            </a:r>
            <a:r>
              <a:rPr lang="en-US" dirty="0" err="1" smtClean="0"/>
              <a:t>heterojunction</a:t>
            </a:r>
            <a:r>
              <a:rPr lang="en-US" dirty="0" smtClean="0"/>
              <a:t> diodes is presented. The diodes produce a linear increase in current with increasing dose rate and show a stable response after exposure to doses up to 5000 </a:t>
            </a:r>
            <a:r>
              <a:rPr lang="en-US" dirty="0" err="1" smtClean="0"/>
              <a:t>cGy</a:t>
            </a:r>
            <a:r>
              <a:rPr lang="en-US" dirty="0" smtClean="0"/>
              <a:t>. The </a:t>
            </a:r>
            <a:r>
              <a:rPr lang="en-US" dirty="0" err="1" smtClean="0"/>
              <a:t>Pentacene</a:t>
            </a:r>
            <a:r>
              <a:rPr lang="en-US" dirty="0" smtClean="0"/>
              <a:t>-based organic floating gate transistors have also been investigated for </a:t>
            </a:r>
            <a:r>
              <a:rPr lang="en-US" dirty="0" err="1" smtClean="0"/>
              <a:t>dosimetry</a:t>
            </a:r>
            <a:r>
              <a:rPr lang="en-US" dirty="0" smtClean="0"/>
              <a:t> applications. The possibility of resetting the transistors for repeated use and sensitivity optimization by electrical charging of floating gate through Fowler-</a:t>
            </a:r>
            <a:r>
              <a:rPr lang="en-US" dirty="0" err="1" smtClean="0"/>
              <a:t>Nordheim</a:t>
            </a:r>
            <a:r>
              <a:rPr lang="en-US" dirty="0" smtClean="0"/>
              <a:t> tunneling is currently being investigated. The sensitivity of these devices has been determined from the transistor threshold voltage shift as a function of accumulated dose. After negative or positive pre-charge of floating gate the average sensitivity was 0.09V/</a:t>
            </a:r>
            <a:r>
              <a:rPr lang="en-US" dirty="0" err="1" smtClean="0"/>
              <a:t>Gy</a:t>
            </a:r>
            <a:r>
              <a:rPr lang="en-US" dirty="0" smtClean="0"/>
              <a:t>, 0.045V/</a:t>
            </a:r>
            <a:r>
              <a:rPr lang="en-US" dirty="0" err="1" smtClean="0"/>
              <a:t>Gy</a:t>
            </a:r>
            <a:r>
              <a:rPr lang="en-US" dirty="0" smtClean="0"/>
              <a:t>, 0.02 V/</a:t>
            </a:r>
            <a:r>
              <a:rPr lang="en-US" dirty="0" err="1" smtClean="0"/>
              <a:t>Gy</a:t>
            </a:r>
            <a:r>
              <a:rPr lang="en-US" dirty="0" smtClean="0"/>
              <a:t>, 0.01 V/</a:t>
            </a:r>
            <a:r>
              <a:rPr lang="en-US" dirty="0" err="1" smtClean="0"/>
              <a:t>Gy</a:t>
            </a:r>
            <a:r>
              <a:rPr lang="en-US" dirty="0" smtClean="0"/>
              <a:t> at 10 </a:t>
            </a:r>
            <a:r>
              <a:rPr lang="en-US" dirty="0" err="1" smtClean="0"/>
              <a:t>Gy</a:t>
            </a:r>
            <a:r>
              <a:rPr lang="en-US" dirty="0" smtClean="0"/>
              <a:t>, 20Gy, 30 </a:t>
            </a:r>
            <a:r>
              <a:rPr lang="en-US" dirty="0" err="1" smtClean="0"/>
              <a:t>Gy</a:t>
            </a:r>
            <a:r>
              <a:rPr lang="en-US" dirty="0" smtClean="0"/>
              <a:t>, 40 </a:t>
            </a:r>
            <a:r>
              <a:rPr lang="en-US" dirty="0" err="1" smtClean="0"/>
              <a:t>Gy</a:t>
            </a:r>
            <a:r>
              <a:rPr lang="en-US" dirty="0" smtClean="0"/>
              <a:t>, 50 </a:t>
            </a:r>
            <a:r>
              <a:rPr lang="en-US" dirty="0" err="1" smtClean="0"/>
              <a:t>Gy</a:t>
            </a:r>
            <a:r>
              <a:rPr lang="en-US" dirty="0" smtClean="0"/>
              <a:t>, 60 </a:t>
            </a:r>
            <a:r>
              <a:rPr lang="en-US" dirty="0" err="1" smtClean="0"/>
              <a:t>Gy</a:t>
            </a:r>
            <a:r>
              <a:rPr lang="en-US" dirty="0" smtClean="0"/>
              <a:t>, respectively. The sensitivity of FG </a:t>
            </a:r>
            <a:r>
              <a:rPr lang="en-US" dirty="0" err="1" smtClean="0"/>
              <a:t>pentacene</a:t>
            </a:r>
            <a:r>
              <a:rPr lang="en-US" dirty="0" smtClean="0"/>
              <a:t> transistors was stable after two pre – charge cycles of the</a:t>
            </a: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7</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8</a:t>
            </a:fld>
            <a:endParaRPr lang="en-US"/>
          </a:p>
        </p:txBody>
      </p:sp>
    </p:spTree>
    <p:extLst>
      <p:ext uri="{BB962C8B-B14F-4D97-AF65-F5344CB8AC3E}">
        <p14:creationId xmlns:p14="http://schemas.microsoft.com/office/powerpoint/2010/main" val="360233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At higher applied voltage</a:t>
            </a:r>
            <a:r>
              <a:rPr lang="en-US" baseline="0" dirty="0" smtClean="0"/>
              <a:t> the dose rate dependency </a:t>
            </a:r>
            <a:r>
              <a:rPr lang="en-US" baseline="0" dirty="0" err="1" smtClean="0"/>
              <a:t>deacrease</a:t>
            </a:r>
            <a:r>
              <a:rPr lang="en-US"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4C4D278-01D6-9F4D-AF01-EF69C412A5AE}" type="slidenum">
              <a:rPr lang="en-US" smtClean="0"/>
              <a:t>9</a:t>
            </a:fld>
            <a:endParaRPr lang="en-US"/>
          </a:p>
        </p:txBody>
      </p:sp>
    </p:spTree>
    <p:extLst>
      <p:ext uri="{BB962C8B-B14F-4D97-AF65-F5344CB8AC3E}">
        <p14:creationId xmlns:p14="http://schemas.microsoft.com/office/powerpoint/2010/main" val="360233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042B1A9A-FD6C-9642-9F74-99E931F6A632}" type="datetime1">
              <a:rPr lang="en-CA" smtClean="0"/>
              <a:t>18-06-11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2409696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DA44BE4B-6A4E-C942-9110-84C6FF76245A}" type="datetime1">
              <a:rPr lang="en-CA" smtClean="0"/>
              <a:t>18-06-11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906754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FBDFAC3-C37B-B740-AEE9-1E34FBA7AA70}" type="datetime1">
              <a:rPr lang="en-CA" smtClean="0"/>
              <a:t>18-06-11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415244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3B831B57-AB92-5D45-9FA6-3FDFA87AA258}" type="datetime1">
              <a:rPr lang="en-CA" smtClean="0"/>
              <a:t>18-06-11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1801054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6760BB-5FE1-F643-ABB8-D6ECD3BF0C59}" type="datetime1">
              <a:rPr lang="en-CA" smtClean="0"/>
              <a:t>18-06-11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1765282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F2AEADD1-AC46-7B47-9E85-EEC1C5E16123}" type="datetime1">
              <a:rPr lang="en-CA" smtClean="0"/>
              <a:t>18-06-11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778411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D4125A8-FEE7-7346-B2CC-3E129217C763}" type="datetime1">
              <a:rPr lang="en-CA" smtClean="0"/>
              <a:t>18-06-11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1549889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5395FE4-298E-DC4B-A28C-7DFB38A6ED02}" type="datetime1">
              <a:rPr lang="en-CA" smtClean="0"/>
              <a:t>18-06-11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3895050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2BD92-57AD-3646-A4F0-536C2CE2F90F}" type="datetime1">
              <a:rPr lang="en-CA" smtClean="0"/>
              <a:t>18-06-11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557147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E9576A9-9006-6D49-84E7-891157AAC280}" type="datetime1">
              <a:rPr lang="en-CA" smtClean="0"/>
              <a:t>18-06-11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3343569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4B93BB5-5AD6-8B41-BACA-23D46F647CAE}" type="datetime1">
              <a:rPr lang="en-CA" smtClean="0"/>
              <a:t>18-06-11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106F7-5E71-1D47-BB5A-23637FC0CB9C}" type="slidenum">
              <a:rPr lang="en-US" smtClean="0"/>
              <a:t>‹#›</a:t>
            </a:fld>
            <a:endParaRPr lang="en-US"/>
          </a:p>
        </p:txBody>
      </p:sp>
    </p:spTree>
    <p:extLst>
      <p:ext uri="{BB962C8B-B14F-4D97-AF65-F5344CB8AC3E}">
        <p14:creationId xmlns:p14="http://schemas.microsoft.com/office/powerpoint/2010/main" val="37165120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CDDC8-997A-3E42-9E37-A3869369AA86}" type="datetime1">
              <a:rPr lang="en-CA" smtClean="0"/>
              <a:t>18-06-11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106F7-5E71-1D47-BB5A-23637FC0CB9C}" type="slidenum">
              <a:rPr lang="en-US" smtClean="0"/>
              <a:t>‹#›</a:t>
            </a:fld>
            <a:endParaRPr lang="en-US"/>
          </a:p>
        </p:txBody>
      </p:sp>
    </p:spTree>
    <p:extLst>
      <p:ext uri="{BB962C8B-B14F-4D97-AF65-F5344CB8AC3E}">
        <p14:creationId xmlns:p14="http://schemas.microsoft.com/office/powerpoint/2010/main" val="1592626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8.emf"/><Relationship Id="rId6" Type="http://schemas.openxmlformats.org/officeDocument/2006/relationships/image" Target="../media/image19.emf"/><Relationship Id="rId7"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1.jpg"/><Relationship Id="rId5" Type="http://schemas.openxmlformats.org/officeDocument/2006/relationships/image" Target="../media/image22.jpg"/><Relationship Id="rId6" Type="http://schemas.openxmlformats.org/officeDocument/2006/relationships/image" Target="../media/image23.png"/><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5" Type="http://schemas.openxmlformats.org/officeDocument/2006/relationships/image" Target="../media/image1.png"/><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5" Type="http://schemas.openxmlformats.org/officeDocument/2006/relationships/image" Target="../media/image1.png"/><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jp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8.png"/><Relationship Id="rId7"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emf"/><Relationship Id="rId6"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emf"/><Relationship Id="rId6" Type="http://schemas.openxmlformats.org/officeDocument/2006/relationships/image" Target="../media/image13.emf"/><Relationship Id="rId7" Type="http://schemas.openxmlformats.org/officeDocument/2006/relationships/image" Target="../media/image14.emf"/><Relationship Id="rId8" Type="http://schemas.openxmlformats.org/officeDocument/2006/relationships/image" Target="../media/image15.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203200"/>
            <a:ext cx="3797300" cy="863600"/>
          </a:xfrm>
          <a:prstGeom prst="rect">
            <a:avLst/>
          </a:prstGeom>
        </p:spPr>
      </p:pic>
      <p:pic>
        <p:nvPicPr>
          <p:cNvPr id="6" name="Picture 5" descr="Screenshot 2018-06-05 16.17.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911600"/>
            <a:ext cx="3594100" cy="2959100"/>
          </a:xfrm>
          <a:prstGeom prst="rect">
            <a:avLst/>
          </a:prstGeom>
        </p:spPr>
      </p:pic>
      <p:sp>
        <p:nvSpPr>
          <p:cNvPr id="8" name="Rectangle 7"/>
          <p:cNvSpPr/>
          <p:nvPr/>
        </p:nvSpPr>
        <p:spPr>
          <a:xfrm>
            <a:off x="2070100" y="2600402"/>
            <a:ext cx="5880100" cy="2031325"/>
          </a:xfrm>
          <a:prstGeom prst="rect">
            <a:avLst/>
          </a:prstGeom>
        </p:spPr>
        <p:txBody>
          <a:bodyPr wrap="square">
            <a:spAutoFit/>
          </a:bodyPr>
          <a:lstStyle/>
          <a:p>
            <a:r>
              <a:rPr lang="en-US" dirty="0" smtClean="0"/>
              <a:t>Irina </a:t>
            </a:r>
            <a:r>
              <a:rPr lang="en-US" dirty="0" err="1" smtClean="0"/>
              <a:t>Valitova</a:t>
            </a:r>
            <a:r>
              <a:rPr lang="ru-RU" baseline="30000" dirty="0" smtClean="0"/>
              <a:t>1</a:t>
            </a:r>
            <a:r>
              <a:rPr lang="en-US" dirty="0" smtClean="0"/>
              <a:t>, </a:t>
            </a:r>
            <a:r>
              <a:rPr lang="en-US" dirty="0"/>
              <a:t>Allan </a:t>
            </a:r>
            <a:r>
              <a:rPr lang="en-US" dirty="0" err="1" smtClean="0"/>
              <a:t>Hupman</a:t>
            </a:r>
            <a:r>
              <a:rPr lang="ru-RU" baseline="30000" dirty="0" smtClean="0"/>
              <a:t>1</a:t>
            </a:r>
            <a:r>
              <a:rPr lang="en-US" dirty="0" smtClean="0"/>
              <a:t>, Ian Hill</a:t>
            </a:r>
            <a:r>
              <a:rPr lang="ru-RU" baseline="30000" dirty="0" smtClean="0"/>
              <a:t>1</a:t>
            </a:r>
            <a:r>
              <a:rPr lang="en-US" dirty="0" smtClean="0"/>
              <a:t>, Alasdair</a:t>
            </a:r>
            <a:r>
              <a:rPr lang="ru-RU" dirty="0" smtClean="0"/>
              <a:t> </a:t>
            </a:r>
            <a:r>
              <a:rPr lang="en-US" dirty="0" err="1" smtClean="0"/>
              <a:t>Syme</a:t>
            </a:r>
            <a:r>
              <a:rPr lang="ru-RU" baseline="30000" dirty="0" smtClean="0"/>
              <a:t>2</a:t>
            </a:r>
            <a:endParaRPr lang="ru-RU" dirty="0" smtClean="0"/>
          </a:p>
          <a:p>
            <a:endParaRPr lang="ru-RU" baseline="30000" dirty="0" smtClean="0"/>
          </a:p>
          <a:p>
            <a:r>
              <a:rPr lang="ru-RU" baseline="30000" dirty="0" smtClean="0"/>
              <a:t>1 </a:t>
            </a:r>
            <a:r>
              <a:rPr lang="en-US" dirty="0" smtClean="0"/>
              <a:t>Department </a:t>
            </a:r>
            <a:r>
              <a:rPr lang="en-US" dirty="0"/>
              <a:t>of Physics &amp; Atmospheric Science, Dalhousie </a:t>
            </a:r>
            <a:r>
              <a:rPr lang="en-US" dirty="0" smtClean="0"/>
              <a:t>University</a:t>
            </a:r>
            <a:endParaRPr lang="ru-RU" dirty="0" smtClean="0"/>
          </a:p>
          <a:p>
            <a:r>
              <a:rPr lang="ru-RU" baseline="30000" dirty="0" smtClean="0"/>
              <a:t>2</a:t>
            </a:r>
            <a:r>
              <a:rPr lang="ru-RU" dirty="0" smtClean="0"/>
              <a:t> </a:t>
            </a:r>
            <a:r>
              <a:rPr lang="en-US" dirty="0"/>
              <a:t>Department of Radiation Oncology, Dalhousie </a:t>
            </a:r>
            <a:r>
              <a:rPr lang="en-US" dirty="0" smtClean="0"/>
              <a:t>University</a:t>
            </a:r>
            <a:endParaRPr lang="ru-RU" dirty="0" smtClean="0"/>
          </a:p>
          <a:p>
            <a:endParaRPr lang="ru-RU" baseline="30000" dirty="0"/>
          </a:p>
          <a:p>
            <a:r>
              <a:rPr lang="ru-RU" baseline="30000" dirty="0" smtClean="0"/>
              <a:t>                                          </a:t>
            </a:r>
            <a:r>
              <a:rPr lang="en-CA" baseline="30000" dirty="0" smtClean="0"/>
              <a:t>    </a:t>
            </a:r>
            <a:r>
              <a:rPr lang="ru-RU" baseline="30000" dirty="0" smtClean="0"/>
              <a:t> </a:t>
            </a:r>
            <a:r>
              <a:rPr lang="en-CA" dirty="0" err="1" smtClean="0"/>
              <a:t>Irina.Valitova@dal.ca</a:t>
            </a:r>
            <a:endParaRPr lang="en-US" baseline="30000" dirty="0"/>
          </a:p>
          <a:p>
            <a:endParaRPr lang="en-US" baseline="30000" dirty="0"/>
          </a:p>
        </p:txBody>
      </p:sp>
      <p:sp>
        <p:nvSpPr>
          <p:cNvPr id="2" name="TextBox 1"/>
          <p:cNvSpPr txBox="1"/>
          <p:nvPr/>
        </p:nvSpPr>
        <p:spPr>
          <a:xfrm>
            <a:off x="431800" y="1481433"/>
            <a:ext cx="7565292" cy="1077218"/>
          </a:xfrm>
          <a:prstGeom prst="rect">
            <a:avLst/>
          </a:prstGeom>
          <a:noFill/>
        </p:spPr>
        <p:txBody>
          <a:bodyPr wrap="none" rtlCol="0">
            <a:spAutoFit/>
          </a:bodyPr>
          <a:lstStyle/>
          <a:p>
            <a:pPr algn="ctr"/>
            <a:r>
              <a:rPr lang="en-US" sz="3200" b="1" dirty="0" smtClean="0">
                <a:solidFill>
                  <a:srgbClr val="0000FF"/>
                </a:solidFill>
              </a:rPr>
              <a:t>Radiation dosimeters incorporating organic </a:t>
            </a:r>
          </a:p>
          <a:p>
            <a:pPr algn="ctr"/>
            <a:r>
              <a:rPr lang="en-US" sz="3200" b="1" dirty="0" smtClean="0">
                <a:solidFill>
                  <a:srgbClr val="0000FF"/>
                </a:solidFill>
              </a:rPr>
              <a:t>semiconducting films</a:t>
            </a:r>
            <a:endParaRPr lang="en-US" sz="3200" b="1" dirty="0">
              <a:solidFill>
                <a:srgbClr val="0000FF"/>
              </a:solidFill>
            </a:endParaRPr>
          </a:p>
        </p:txBody>
      </p:sp>
      <p:sp>
        <p:nvSpPr>
          <p:cNvPr id="3" name="Slide Number Placeholder 2"/>
          <p:cNvSpPr>
            <a:spLocks noGrp="1"/>
          </p:cNvSpPr>
          <p:nvPr>
            <p:ph type="sldNum" sz="quarter" idx="12"/>
          </p:nvPr>
        </p:nvSpPr>
        <p:spPr/>
        <p:txBody>
          <a:bodyPr/>
          <a:lstStyle/>
          <a:p>
            <a:fld id="{E0D106F7-5E71-1D47-BB5A-23637FC0CB9C}" type="slidenum">
              <a:rPr lang="en-US" smtClean="0"/>
              <a:t>1</a:t>
            </a:fld>
            <a:endParaRPr lang="en-US"/>
          </a:p>
        </p:txBody>
      </p:sp>
    </p:spTree>
    <p:extLst>
      <p:ext uri="{BB962C8B-B14F-4D97-AF65-F5344CB8AC3E}">
        <p14:creationId xmlns:p14="http://schemas.microsoft.com/office/powerpoint/2010/main" val="1886866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Energy dependence</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10</a:t>
            </a:fld>
            <a:endParaRPr lang="en-US"/>
          </a:p>
        </p:txBody>
      </p:sp>
      <p:pic>
        <p:nvPicPr>
          <p:cNvPr id="4" name="Picture 3" descr="120Cenergies-V.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9450" y="3682999"/>
            <a:ext cx="5232400" cy="2755289"/>
          </a:xfrm>
          <a:prstGeom prst="rect">
            <a:avLst/>
          </a:prstGeom>
        </p:spPr>
      </p:pic>
      <p:pic>
        <p:nvPicPr>
          <p:cNvPr id="5" name="Picture 4" descr="120Cenergies+V.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5350" y="1054100"/>
            <a:ext cx="5016500" cy="2641600"/>
          </a:xfrm>
          <a:prstGeom prst="rect">
            <a:avLst/>
          </a:prstGeom>
        </p:spPr>
      </p:pic>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Linearity</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11</a:t>
            </a:fld>
            <a:endParaRPr lang="en-US"/>
          </a:p>
        </p:txBody>
      </p:sp>
      <p:pic>
        <p:nvPicPr>
          <p:cNvPr id="6" name="Picture 5" descr="linearityraw.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5050" y="939800"/>
            <a:ext cx="5016500" cy="2641600"/>
          </a:xfrm>
          <a:prstGeom prst="rect">
            <a:avLst/>
          </a:prstGeom>
        </p:spPr>
      </p:pic>
      <p:pic>
        <p:nvPicPr>
          <p:cNvPr id="15" name="Picture 14" descr="120C180kvQ-D0V.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050" y="3822700"/>
            <a:ext cx="4558262" cy="2400300"/>
          </a:xfrm>
          <a:prstGeom prst="rect">
            <a:avLst/>
          </a:prstGeom>
        </p:spPr>
      </p:pic>
      <p:pic>
        <p:nvPicPr>
          <p:cNvPr id="16" name="Picture 15" descr="120C180kvQ-D10V.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2150" y="3825496"/>
            <a:ext cx="4552950" cy="2397503"/>
          </a:xfrm>
          <a:prstGeom prst="rect">
            <a:avLst/>
          </a:prstGeom>
        </p:spPr>
      </p:pic>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Floating gate transistor</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12</a:t>
            </a:fld>
            <a:endParaRPr lang="en-US"/>
          </a:p>
        </p:txBody>
      </p:sp>
      <p:grpSp>
        <p:nvGrpSpPr>
          <p:cNvPr id="76" name="Group 75"/>
          <p:cNvGrpSpPr/>
          <p:nvPr/>
        </p:nvGrpSpPr>
        <p:grpSpPr>
          <a:xfrm>
            <a:off x="202452" y="1612900"/>
            <a:ext cx="8373112" cy="2908300"/>
            <a:chOff x="202452" y="1612900"/>
            <a:chExt cx="8373112" cy="2908300"/>
          </a:xfrm>
        </p:grpSpPr>
        <p:grpSp>
          <p:nvGrpSpPr>
            <p:cNvPr id="20" name="Group 19"/>
            <p:cNvGrpSpPr/>
            <p:nvPr/>
          </p:nvGrpSpPr>
          <p:grpSpPr>
            <a:xfrm>
              <a:off x="1746250" y="1612900"/>
              <a:ext cx="5594350" cy="2908300"/>
              <a:chOff x="1746250" y="3060700"/>
              <a:chExt cx="5137150" cy="2387600"/>
            </a:xfrm>
          </p:grpSpPr>
          <p:sp>
            <p:nvSpPr>
              <p:cNvPr id="5" name="Rectangle 4"/>
              <p:cNvSpPr/>
              <p:nvPr/>
            </p:nvSpPr>
            <p:spPr>
              <a:xfrm>
                <a:off x="2717800" y="4965700"/>
                <a:ext cx="3378200" cy="482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2717800" y="4495800"/>
                <a:ext cx="3378200" cy="457200"/>
              </a:xfrm>
              <a:prstGeom prst="rect">
                <a:avLst/>
              </a:prstGeom>
              <a:solidFill>
                <a:srgbClr val="FFFF00">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3403600" y="4622800"/>
                <a:ext cx="2159000" cy="330200"/>
              </a:xfrm>
              <a:prstGeom prst="rect">
                <a:avLst/>
              </a:prstGeom>
              <a:solidFill>
                <a:schemeClr val="bg1">
                  <a:lumMod val="6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 - - - -    CG</a:t>
                </a:r>
                <a:endParaRPr lang="en-US" sz="2800" b="1" dirty="0">
                  <a:solidFill>
                    <a:schemeClr val="tx1"/>
                  </a:solidFill>
                </a:endParaRPr>
              </a:p>
            </p:txBody>
          </p:sp>
          <p:sp>
            <p:nvSpPr>
              <p:cNvPr id="54" name="Rectangle 53"/>
              <p:cNvSpPr/>
              <p:nvPr/>
            </p:nvSpPr>
            <p:spPr>
              <a:xfrm>
                <a:off x="2717800" y="3416300"/>
                <a:ext cx="3378200" cy="48260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Organic Semiconductor</a:t>
                </a:r>
                <a:endParaRPr lang="en-US" dirty="0"/>
              </a:p>
            </p:txBody>
          </p:sp>
          <p:sp>
            <p:nvSpPr>
              <p:cNvPr id="55" name="Rectangle 54"/>
              <p:cNvSpPr/>
              <p:nvPr/>
            </p:nvSpPr>
            <p:spPr>
              <a:xfrm>
                <a:off x="2717800" y="3060700"/>
                <a:ext cx="1181100" cy="342900"/>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rPr>
                  <a:t>S</a:t>
                </a:r>
                <a:endParaRPr lang="en-US" sz="2800" dirty="0">
                  <a:solidFill>
                    <a:srgbClr val="000000"/>
                  </a:solidFill>
                </a:endParaRPr>
              </a:p>
            </p:txBody>
          </p:sp>
          <p:sp>
            <p:nvSpPr>
              <p:cNvPr id="57" name="Rectangle 56"/>
              <p:cNvSpPr/>
              <p:nvPr/>
            </p:nvSpPr>
            <p:spPr>
              <a:xfrm>
                <a:off x="2717800" y="3898900"/>
                <a:ext cx="3378200" cy="596900"/>
              </a:xfrm>
              <a:prstGeom prst="rect">
                <a:avLst/>
              </a:prstGeom>
              <a:solidFill>
                <a:srgbClr val="FFFF00">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57"/>
              <p:cNvSpPr/>
              <p:nvPr/>
            </p:nvSpPr>
            <p:spPr>
              <a:xfrm>
                <a:off x="3403600" y="4165600"/>
                <a:ext cx="2159000" cy="330200"/>
              </a:xfrm>
              <a:prstGeom prst="rect">
                <a:avLst/>
              </a:prstGeom>
              <a:solidFill>
                <a:srgbClr val="A6A6A6"/>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 - - - - -    FG</a:t>
                </a:r>
                <a:endParaRPr lang="en-US" sz="2800" b="1" dirty="0">
                  <a:solidFill>
                    <a:schemeClr val="tx1"/>
                  </a:solidFill>
                </a:endParaRPr>
              </a:p>
            </p:txBody>
          </p:sp>
          <p:sp>
            <p:nvSpPr>
              <p:cNvPr id="59" name="Rectangle 58"/>
              <p:cNvSpPr/>
              <p:nvPr/>
            </p:nvSpPr>
            <p:spPr>
              <a:xfrm>
                <a:off x="4902200" y="3060700"/>
                <a:ext cx="1181100" cy="342900"/>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rPr>
                  <a:t>D</a:t>
                </a:r>
                <a:endParaRPr lang="en-US" sz="2800" dirty="0">
                  <a:solidFill>
                    <a:srgbClr val="000000"/>
                  </a:solidFill>
                </a:endParaRPr>
              </a:p>
            </p:txBody>
          </p:sp>
          <p:grpSp>
            <p:nvGrpSpPr>
              <p:cNvPr id="14" name="Group 13"/>
              <p:cNvGrpSpPr/>
              <p:nvPr/>
            </p:nvGrpSpPr>
            <p:grpSpPr>
              <a:xfrm>
                <a:off x="6083300" y="3136900"/>
                <a:ext cx="800100" cy="165100"/>
                <a:chOff x="6083300" y="3136900"/>
                <a:chExt cx="800100" cy="165100"/>
              </a:xfrm>
            </p:grpSpPr>
            <p:cxnSp>
              <p:nvCxnSpPr>
                <p:cNvPr id="12" name="Straight Connector 11"/>
                <p:cNvCxnSpPr>
                  <a:stCxn id="59" idx="3"/>
                </p:cNvCxnSpPr>
                <p:nvPr/>
              </p:nvCxnSpPr>
              <p:spPr>
                <a:xfrm flipV="1">
                  <a:off x="6083300" y="3225800"/>
                  <a:ext cx="647700" cy="635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6731000" y="3136900"/>
                  <a:ext cx="152400" cy="165100"/>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3" name="Group 62"/>
              <p:cNvGrpSpPr/>
              <p:nvPr/>
            </p:nvGrpSpPr>
            <p:grpSpPr>
              <a:xfrm>
                <a:off x="5562600" y="4686300"/>
                <a:ext cx="1320800" cy="165100"/>
                <a:chOff x="5562600" y="3136900"/>
                <a:chExt cx="1320800" cy="165100"/>
              </a:xfrm>
            </p:grpSpPr>
            <p:cxnSp>
              <p:nvCxnSpPr>
                <p:cNvPr id="64" name="Straight Connector 63"/>
                <p:cNvCxnSpPr/>
                <p:nvPr/>
              </p:nvCxnSpPr>
              <p:spPr>
                <a:xfrm>
                  <a:off x="5562600" y="3225800"/>
                  <a:ext cx="1168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65" name="Oval 64"/>
                <p:cNvSpPr/>
                <p:nvPr/>
              </p:nvSpPr>
              <p:spPr>
                <a:xfrm>
                  <a:off x="6731000" y="3136900"/>
                  <a:ext cx="152400" cy="165100"/>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67" name="Straight Connector 66"/>
              <p:cNvCxnSpPr/>
              <p:nvPr/>
            </p:nvCxnSpPr>
            <p:spPr>
              <a:xfrm flipV="1">
                <a:off x="2070100" y="3225800"/>
                <a:ext cx="647700" cy="635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2070100" y="3225800"/>
                <a:ext cx="0" cy="6731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1746250" y="3898900"/>
                <a:ext cx="647700" cy="635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879600" y="4165600"/>
                <a:ext cx="3429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6817676" y="2590462"/>
              <a:ext cx="1757888" cy="523220"/>
            </a:xfrm>
            <a:prstGeom prst="rect">
              <a:avLst/>
            </a:prstGeom>
            <a:noFill/>
          </p:spPr>
          <p:txBody>
            <a:bodyPr wrap="none" rtlCol="0">
              <a:spAutoFit/>
            </a:bodyPr>
            <a:lstStyle/>
            <a:p>
              <a:r>
                <a:rPr lang="en-US" sz="2800" dirty="0" smtClean="0"/>
                <a:t>Gate oxide </a:t>
              </a:r>
              <a:endParaRPr lang="en-US" sz="2800" dirty="0"/>
            </a:p>
          </p:txBody>
        </p:sp>
        <p:sp>
          <p:nvSpPr>
            <p:cNvPr id="73" name="TextBox 72"/>
            <p:cNvSpPr txBox="1"/>
            <p:nvPr/>
          </p:nvSpPr>
          <p:spPr>
            <a:xfrm>
              <a:off x="202452" y="3398920"/>
              <a:ext cx="2062434" cy="523220"/>
            </a:xfrm>
            <a:prstGeom prst="rect">
              <a:avLst/>
            </a:prstGeom>
            <a:noFill/>
          </p:spPr>
          <p:txBody>
            <a:bodyPr wrap="none" rtlCol="0">
              <a:spAutoFit/>
            </a:bodyPr>
            <a:lstStyle/>
            <a:p>
              <a:r>
                <a:rPr lang="en-US" sz="2800" dirty="0" smtClean="0"/>
                <a:t>Tunnel oxide </a:t>
              </a:r>
              <a:endParaRPr lang="en-US" sz="2800" dirty="0"/>
            </a:p>
          </p:txBody>
        </p:sp>
        <p:cxnSp>
          <p:nvCxnSpPr>
            <p:cNvPr id="23" name="Straight Arrow Connector 22"/>
            <p:cNvCxnSpPr>
              <a:stCxn id="73" idx="3"/>
            </p:cNvCxnSpPr>
            <p:nvPr/>
          </p:nvCxnSpPr>
          <p:spPr>
            <a:xfrm flipV="1">
              <a:off x="2264886" y="3515671"/>
              <a:ext cx="1138714" cy="14485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21" idx="1"/>
            </p:cNvCxnSpPr>
            <p:nvPr/>
          </p:nvCxnSpPr>
          <p:spPr>
            <a:xfrm flipH="1">
              <a:off x="6096000" y="2852072"/>
              <a:ext cx="721676"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6" name="Up Arrow 25"/>
            <p:cNvSpPr/>
            <p:nvPr/>
          </p:nvSpPr>
          <p:spPr>
            <a:xfrm>
              <a:off x="4321124" y="3322873"/>
              <a:ext cx="193624" cy="232045"/>
            </a:xfrm>
            <a:prstGeom prst="up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5" name="TextBox 74"/>
          <p:cNvSpPr txBox="1"/>
          <p:nvPr/>
        </p:nvSpPr>
        <p:spPr>
          <a:xfrm>
            <a:off x="1227665" y="4968270"/>
            <a:ext cx="7347899" cy="1569660"/>
          </a:xfrm>
          <a:prstGeom prst="rect">
            <a:avLst/>
          </a:prstGeom>
          <a:noFill/>
        </p:spPr>
        <p:txBody>
          <a:bodyPr wrap="square" rtlCol="0">
            <a:spAutoFit/>
          </a:bodyPr>
          <a:lstStyle/>
          <a:p>
            <a:r>
              <a:rPr lang="en-US" sz="3200" dirty="0" smtClean="0"/>
              <a:t>Strong electric field between Source and </a:t>
            </a:r>
          </a:p>
          <a:p>
            <a:r>
              <a:rPr lang="en-US" sz="3200" dirty="0" smtClean="0"/>
              <a:t>Control Gate allows charges to tunnel </a:t>
            </a:r>
          </a:p>
          <a:p>
            <a:r>
              <a:rPr lang="en-US" sz="3200" dirty="0" smtClean="0"/>
              <a:t>through thin tunnel oxide</a:t>
            </a:r>
            <a:endParaRPr lang="en-US" sz="3200" dirty="0"/>
          </a:p>
        </p:txBody>
      </p:sp>
    </p:spTree>
    <p:extLst>
      <p:ext uri="{BB962C8B-B14F-4D97-AF65-F5344CB8AC3E}">
        <p14:creationId xmlns:p14="http://schemas.microsoft.com/office/powerpoint/2010/main" val="6082677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581D00C3-6894-4C30-8504-66893DE32B55}" type="slidenum">
              <a:rPr lang="fr-CA" smtClean="0"/>
              <a:pPr/>
              <a:t>13</a:t>
            </a:fld>
            <a:endParaRPr lang="fr-CA"/>
          </a:p>
        </p:txBody>
      </p:sp>
      <p:sp>
        <p:nvSpPr>
          <p:cNvPr id="6" name="Text Box 2"/>
          <p:cNvSpPr txBox="1">
            <a:spLocks noChangeArrowheads="1"/>
          </p:cNvSpPr>
          <p:nvPr/>
        </p:nvSpPr>
        <p:spPr bwMode="auto">
          <a:xfrm>
            <a:off x="0" y="179973"/>
            <a:ext cx="7068816"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Floating Gate (FG) OTFT</a:t>
            </a:r>
            <a:endParaRPr lang="en-US" sz="3200" b="1" dirty="0">
              <a:solidFill>
                <a:srgbClr val="0000FF"/>
              </a:solidFill>
              <a:latin typeface="+mj-lt"/>
            </a:endParaRPr>
          </a:p>
        </p:txBody>
      </p:sp>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pic>
        <p:nvPicPr>
          <p:cNvPr id="26" name="Picture 25"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9" name="Picture 18" descr="IMG_20180606_164413.jpg"/>
          <p:cNvPicPr>
            <a:picLocks noChangeAspect="1"/>
          </p:cNvPicPr>
          <p:nvPr/>
        </p:nvPicPr>
        <p:blipFill rotWithShape="1">
          <a:blip r:embed="rId4">
            <a:extLst>
              <a:ext uri="{28A0092B-C50C-407E-A947-70E740481C1C}">
                <a14:useLocalDpi xmlns:a14="http://schemas.microsoft.com/office/drawing/2010/main" val="0"/>
              </a:ext>
            </a:extLst>
          </a:blip>
          <a:srcRect l="11193" t="11497" r="27627" b="41975"/>
          <a:stretch/>
        </p:blipFill>
        <p:spPr>
          <a:xfrm>
            <a:off x="6852916" y="3658012"/>
            <a:ext cx="2004502" cy="2627395"/>
          </a:xfrm>
          <a:prstGeom prst="rect">
            <a:avLst/>
          </a:prstGeom>
        </p:spPr>
      </p:pic>
      <p:grpSp>
        <p:nvGrpSpPr>
          <p:cNvPr id="23" name="Group 22"/>
          <p:cNvGrpSpPr/>
          <p:nvPr/>
        </p:nvGrpSpPr>
        <p:grpSpPr>
          <a:xfrm>
            <a:off x="-13985" y="845404"/>
            <a:ext cx="7444973" cy="5945958"/>
            <a:chOff x="-13985" y="845404"/>
            <a:chExt cx="7444973" cy="5945958"/>
          </a:xfrm>
        </p:grpSpPr>
        <p:pic>
          <p:nvPicPr>
            <p:cNvPr id="5" name="Picture 4" descr="Process flow.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0322" y="845404"/>
              <a:ext cx="5596544" cy="5945958"/>
            </a:xfrm>
            <a:prstGeom prst="rect">
              <a:avLst/>
            </a:prstGeom>
          </p:spPr>
        </p:pic>
        <p:sp>
          <p:nvSpPr>
            <p:cNvPr id="9" name="TextBox 8"/>
            <p:cNvSpPr txBox="1"/>
            <p:nvPr/>
          </p:nvSpPr>
          <p:spPr>
            <a:xfrm>
              <a:off x="-13985" y="3979322"/>
              <a:ext cx="1869472" cy="369332"/>
            </a:xfrm>
            <a:prstGeom prst="rect">
              <a:avLst/>
            </a:prstGeom>
            <a:noFill/>
          </p:spPr>
          <p:txBody>
            <a:bodyPr wrap="square" rtlCol="0">
              <a:spAutoFit/>
            </a:bodyPr>
            <a:lstStyle/>
            <a:p>
              <a:r>
                <a:rPr lang="en-US" dirty="0" err="1" smtClean="0"/>
                <a:t>Parylene</a:t>
              </a:r>
              <a:r>
                <a:rPr lang="en-US" dirty="0" smtClean="0"/>
                <a:t> 10 nm</a:t>
              </a:r>
              <a:endParaRPr lang="en-US" dirty="0"/>
            </a:p>
          </p:txBody>
        </p:sp>
        <p:sp>
          <p:nvSpPr>
            <p:cNvPr id="10" name="Right Arrow 9"/>
            <p:cNvSpPr/>
            <p:nvPr/>
          </p:nvSpPr>
          <p:spPr>
            <a:xfrm rot="1747049" flipV="1">
              <a:off x="911955" y="4483750"/>
              <a:ext cx="585354" cy="115868"/>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8" name="Group 37"/>
            <p:cNvGrpSpPr/>
            <p:nvPr/>
          </p:nvGrpSpPr>
          <p:grpSpPr>
            <a:xfrm>
              <a:off x="2025650" y="1523872"/>
              <a:ext cx="4319284" cy="4415495"/>
              <a:chOff x="2393950" y="1523872"/>
              <a:chExt cx="4319284" cy="4415495"/>
            </a:xfrm>
          </p:grpSpPr>
          <p:sp>
            <p:nvSpPr>
              <p:cNvPr id="11" name="Rectangle 10"/>
              <p:cNvSpPr/>
              <p:nvPr/>
            </p:nvSpPr>
            <p:spPr>
              <a:xfrm>
                <a:off x="2393950" y="5162550"/>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393950" y="4101012"/>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393950" y="3094568"/>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433484" y="5842000"/>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420784" y="4168748"/>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433484" y="2807731"/>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420784" y="1523872"/>
                <a:ext cx="539750" cy="97367"/>
              </a:xfrm>
              <a:prstGeom prst="rect">
                <a:avLst/>
              </a:prstGeom>
              <a:solidFill>
                <a:schemeClr val="tx1">
                  <a:lumMod val="65000"/>
                  <a:lumOff val="3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a:stCxn id="14" idx="3"/>
              </p:cNvCxnSpPr>
              <p:nvPr/>
            </p:nvCxnSpPr>
            <p:spPr>
              <a:xfrm>
                <a:off x="5973234" y="5890684"/>
                <a:ext cx="6930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871311" y="5484284"/>
                <a:ext cx="0" cy="2836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745799" y="5767917"/>
                <a:ext cx="259489"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4871311" y="5484284"/>
                <a:ext cx="3570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787900" y="5842000"/>
                <a:ext cx="1397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163734" y="5490635"/>
                <a:ext cx="5025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5" name="Oval 34"/>
              <p:cNvSpPr/>
              <p:nvPr/>
            </p:nvSpPr>
            <p:spPr>
              <a:xfrm>
                <a:off x="6667503" y="5460998"/>
                <a:ext cx="45719" cy="5291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67515" y="5875842"/>
                <a:ext cx="45719" cy="5291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TextBox 21"/>
            <p:cNvSpPr txBox="1"/>
            <p:nvPr/>
          </p:nvSpPr>
          <p:spPr>
            <a:xfrm>
              <a:off x="1672399" y="4621614"/>
              <a:ext cx="2705100" cy="276999"/>
            </a:xfrm>
            <a:prstGeom prst="rect">
              <a:avLst/>
            </a:prstGeom>
            <a:solidFill>
              <a:schemeClr val="bg1"/>
            </a:solidFill>
            <a:ln>
              <a:solidFill>
                <a:srgbClr val="FFFFFF"/>
              </a:solidFill>
            </a:ln>
          </p:spPr>
          <p:txBody>
            <a:bodyPr wrap="square" rtlCol="0">
              <a:spAutoFit/>
            </a:bodyPr>
            <a:lstStyle/>
            <a:p>
              <a:r>
                <a:rPr lang="en-US" sz="1200" dirty="0" smtClean="0"/>
                <a:t>Deposition of dielectric</a:t>
              </a:r>
              <a:endParaRPr lang="en-US" sz="1200" dirty="0"/>
            </a:p>
          </p:txBody>
        </p:sp>
        <p:sp>
          <p:nvSpPr>
            <p:cNvPr id="34" name="TextBox 33"/>
            <p:cNvSpPr txBox="1"/>
            <p:nvPr/>
          </p:nvSpPr>
          <p:spPr>
            <a:xfrm>
              <a:off x="4725888" y="2009888"/>
              <a:ext cx="2705100" cy="276999"/>
            </a:xfrm>
            <a:prstGeom prst="rect">
              <a:avLst/>
            </a:prstGeom>
            <a:solidFill>
              <a:schemeClr val="bg1"/>
            </a:solidFill>
            <a:ln>
              <a:solidFill>
                <a:srgbClr val="FFFFFF"/>
              </a:solidFill>
            </a:ln>
          </p:spPr>
          <p:txBody>
            <a:bodyPr wrap="square" rtlCol="0">
              <a:spAutoFit/>
            </a:bodyPr>
            <a:lstStyle/>
            <a:p>
              <a:r>
                <a:rPr lang="en-US" sz="1200" dirty="0" smtClean="0"/>
                <a:t>Deposition of dielectric</a:t>
              </a:r>
              <a:endParaRPr lang="en-US" sz="1200" dirty="0"/>
            </a:p>
          </p:txBody>
        </p:sp>
        <p:sp>
          <p:nvSpPr>
            <p:cNvPr id="36" name="Right Arrow 35"/>
            <p:cNvSpPr/>
            <p:nvPr/>
          </p:nvSpPr>
          <p:spPr>
            <a:xfrm rot="8111329">
              <a:off x="6119873" y="1780954"/>
              <a:ext cx="556560" cy="97821"/>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 name="TextBox 38"/>
          <p:cNvSpPr txBox="1"/>
          <p:nvPr/>
        </p:nvSpPr>
        <p:spPr>
          <a:xfrm>
            <a:off x="6096000" y="1279126"/>
            <a:ext cx="2267262" cy="369332"/>
          </a:xfrm>
          <a:prstGeom prst="rect">
            <a:avLst/>
          </a:prstGeom>
          <a:noFill/>
        </p:spPr>
        <p:txBody>
          <a:bodyPr wrap="square" rtlCol="0">
            <a:spAutoFit/>
          </a:bodyPr>
          <a:lstStyle/>
          <a:p>
            <a:r>
              <a:rPr lang="en-US" dirty="0" smtClean="0"/>
              <a:t>PMMA (300 nm) </a:t>
            </a:r>
            <a:endParaRPr lang="en-US" dirty="0"/>
          </a:p>
        </p:txBody>
      </p:sp>
      <p:pic>
        <p:nvPicPr>
          <p:cNvPr id="40" name="Picture 39"/>
          <p:cNvPicPr>
            <a:picLocks noChangeAspect="1"/>
          </p:cNvPicPr>
          <p:nvPr/>
        </p:nvPicPr>
        <p:blipFill rotWithShape="1">
          <a:blip r:embed="rId6"/>
          <a:srcRect t="32333" b="31362"/>
          <a:stretch/>
        </p:blipFill>
        <p:spPr>
          <a:xfrm>
            <a:off x="5951234" y="2301939"/>
            <a:ext cx="2786366" cy="1011584"/>
          </a:xfrm>
          <a:prstGeom prst="rect">
            <a:avLst/>
          </a:prstGeom>
        </p:spPr>
      </p:pic>
      <p:pic>
        <p:nvPicPr>
          <p:cNvPr id="41" name="Picture 40" descr="Screenshot 2018-06-05 16.18.2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Tree>
    <p:extLst>
      <p:ext uri="{BB962C8B-B14F-4D97-AF65-F5344CB8AC3E}">
        <p14:creationId xmlns:p14="http://schemas.microsoft.com/office/powerpoint/2010/main" val="270813683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247504" y="179973"/>
            <a:ext cx="8316416"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err="1" smtClean="0">
                <a:solidFill>
                  <a:srgbClr val="0000FF"/>
                </a:solidFill>
                <a:latin typeface="+mj-lt"/>
              </a:rPr>
              <a:t>Pentacene</a:t>
            </a:r>
            <a:r>
              <a:rPr lang="en-US" sz="3200" b="1" dirty="0" smtClean="0">
                <a:solidFill>
                  <a:srgbClr val="0000FF"/>
                </a:solidFill>
                <a:latin typeface="+mj-lt"/>
              </a:rPr>
              <a:t> TFT</a:t>
            </a:r>
            <a:endParaRPr lang="en-US" sz="3200" b="1" dirty="0">
              <a:solidFill>
                <a:srgbClr val="0000FF"/>
              </a:solidFill>
              <a:latin typeface="+mj-lt"/>
            </a:endParaRPr>
          </a:p>
        </p:txBody>
      </p:sp>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pic>
        <p:nvPicPr>
          <p:cNvPr id="11" name="Picture 10" descr="NormtranssatsqrtIdal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7800" y="1183539"/>
            <a:ext cx="4859398" cy="2558873"/>
          </a:xfrm>
          <a:prstGeom prst="rect">
            <a:avLst/>
          </a:prstGeom>
        </p:spPr>
      </p:pic>
      <p:sp>
        <p:nvSpPr>
          <p:cNvPr id="15" name="Text Box 2"/>
          <p:cNvSpPr txBox="1">
            <a:spLocks noChangeArrowheads="1"/>
          </p:cNvSpPr>
          <p:nvPr/>
        </p:nvSpPr>
        <p:spPr bwMode="auto">
          <a:xfrm>
            <a:off x="292100" y="853604"/>
            <a:ext cx="3753605"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latin typeface="+mj-lt"/>
              </a:rPr>
              <a:t>Normal TFT</a:t>
            </a:r>
            <a:endParaRPr lang="en-US" sz="3200" b="1" dirty="0">
              <a:latin typeface="+mj-lt"/>
            </a:endParaRPr>
          </a:p>
        </p:txBody>
      </p:sp>
      <p:pic>
        <p:nvPicPr>
          <p:cNvPr id="14" name="Picture 13" descr="FGtranssatsqrIdal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5537" y="4014799"/>
            <a:ext cx="4751661" cy="2502140"/>
          </a:xfrm>
          <a:prstGeom prst="rect">
            <a:avLst/>
          </a:prstGeom>
        </p:spPr>
      </p:pic>
      <p:sp>
        <p:nvSpPr>
          <p:cNvPr id="17" name="Text Box 2"/>
          <p:cNvSpPr txBox="1">
            <a:spLocks noChangeArrowheads="1"/>
          </p:cNvSpPr>
          <p:nvPr/>
        </p:nvSpPr>
        <p:spPr bwMode="auto">
          <a:xfrm>
            <a:off x="0" y="3653512"/>
            <a:ext cx="3834269"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latin typeface="+mj-lt"/>
              </a:rPr>
              <a:t>Floating gate TFT</a:t>
            </a:r>
            <a:endParaRPr lang="en-US" sz="3200" b="1" dirty="0">
              <a:latin typeface="+mj-lt"/>
            </a:endParaRPr>
          </a:p>
        </p:txBody>
      </p:sp>
      <p:pic>
        <p:nvPicPr>
          <p:cNvPr id="10" name="Picture 9" descr="Screenshot 2018-06-05 16.15.2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3" name="Picture 12" descr="Screenshot 2018-06-05 16.18.2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2" name="Slide Number Placeholder 1"/>
          <p:cNvSpPr>
            <a:spLocks noGrp="1"/>
          </p:cNvSpPr>
          <p:nvPr>
            <p:ph type="sldNum" sz="quarter" idx="12"/>
          </p:nvPr>
        </p:nvSpPr>
        <p:spPr/>
        <p:txBody>
          <a:bodyPr/>
          <a:lstStyle/>
          <a:p>
            <a:fld id="{E0D106F7-5E71-1D47-BB5A-23637FC0CB9C}" type="slidenum">
              <a:rPr lang="en-US" smtClean="0"/>
              <a:t>14</a:t>
            </a:fld>
            <a:endParaRPr lang="en-US"/>
          </a:p>
        </p:txBody>
      </p:sp>
    </p:spTree>
    <p:extLst>
      <p:ext uri="{BB962C8B-B14F-4D97-AF65-F5344CB8AC3E}">
        <p14:creationId xmlns:p14="http://schemas.microsoft.com/office/powerpoint/2010/main" val="34900428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581D00C3-6894-4C30-8504-66893DE32B55}" type="slidenum">
              <a:rPr lang="fr-CA" smtClean="0"/>
              <a:pPr/>
              <a:t>15</a:t>
            </a:fld>
            <a:endParaRPr lang="fr-CA"/>
          </a:p>
        </p:txBody>
      </p:sp>
      <p:sp>
        <p:nvSpPr>
          <p:cNvPr id="6" name="Text Box 2"/>
          <p:cNvSpPr txBox="1">
            <a:spLocks noChangeArrowheads="1"/>
          </p:cNvSpPr>
          <p:nvPr/>
        </p:nvSpPr>
        <p:spPr bwMode="auto">
          <a:xfrm>
            <a:off x="132084" y="188640"/>
            <a:ext cx="6230616"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Reproducibility</a:t>
            </a:r>
            <a:endParaRPr lang="en-US" sz="3200" b="1" dirty="0">
              <a:solidFill>
                <a:srgbClr val="0000FF"/>
              </a:solidFill>
              <a:latin typeface="+mj-lt"/>
            </a:endParaRPr>
          </a:p>
        </p:txBody>
      </p:sp>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26" name="TextBox 25"/>
          <p:cNvSpPr txBox="1"/>
          <p:nvPr/>
        </p:nvSpPr>
        <p:spPr>
          <a:xfrm>
            <a:off x="393700" y="1650574"/>
            <a:ext cx="2159816" cy="461665"/>
          </a:xfrm>
          <a:prstGeom prst="rect">
            <a:avLst/>
          </a:prstGeom>
          <a:noFill/>
        </p:spPr>
        <p:txBody>
          <a:bodyPr wrap="none" rtlCol="0">
            <a:spAutoFit/>
          </a:bodyPr>
          <a:lstStyle/>
          <a:p>
            <a:r>
              <a:rPr lang="en-US" sz="2400" b="1" dirty="0" smtClean="0"/>
              <a:t>First irradiation</a:t>
            </a:r>
            <a:endParaRPr lang="en-US" sz="2400" b="1" dirty="0"/>
          </a:p>
        </p:txBody>
      </p:sp>
      <p:sp>
        <p:nvSpPr>
          <p:cNvPr id="27" name="TextBox 26"/>
          <p:cNvSpPr txBox="1"/>
          <p:nvPr/>
        </p:nvSpPr>
        <p:spPr>
          <a:xfrm>
            <a:off x="241300" y="4481574"/>
            <a:ext cx="2529058" cy="461665"/>
          </a:xfrm>
          <a:prstGeom prst="rect">
            <a:avLst/>
          </a:prstGeom>
          <a:noFill/>
        </p:spPr>
        <p:txBody>
          <a:bodyPr wrap="none" rtlCol="0">
            <a:spAutoFit/>
          </a:bodyPr>
          <a:lstStyle/>
          <a:p>
            <a:r>
              <a:rPr lang="en-US" sz="2400" b="1" dirty="0" smtClean="0"/>
              <a:t>Second irradiation</a:t>
            </a:r>
            <a:endParaRPr lang="en-US" sz="2400" b="1" dirty="0"/>
          </a:p>
        </p:txBody>
      </p:sp>
      <p:pic>
        <p:nvPicPr>
          <p:cNvPr id="28" name="Picture 27" descr="Firstirradiation.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3100" y="1073240"/>
            <a:ext cx="5016500" cy="2641600"/>
          </a:xfrm>
          <a:prstGeom prst="rect">
            <a:avLst/>
          </a:prstGeom>
        </p:spPr>
      </p:pic>
      <p:pic>
        <p:nvPicPr>
          <p:cNvPr id="31" name="Picture 30" descr="Secondirradiation.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150" y="3860800"/>
            <a:ext cx="5016500" cy="2641600"/>
          </a:xfrm>
          <a:prstGeom prst="rect">
            <a:avLst/>
          </a:prstGeom>
        </p:spPr>
      </p:pic>
      <p:pic>
        <p:nvPicPr>
          <p:cNvPr id="11" name="Picture 10" descr="Screenshot 2018-06-05 16.15.2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2" name="Picture 11" descr="Screenshot 2018-06-05 16.18.2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Tree>
    <p:extLst>
      <p:ext uri="{BB962C8B-B14F-4D97-AF65-F5344CB8AC3E}">
        <p14:creationId xmlns:p14="http://schemas.microsoft.com/office/powerpoint/2010/main" val="406985036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Conclusions</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sp>
        <p:nvSpPr>
          <p:cNvPr id="2" name="Rectangle 1"/>
          <p:cNvSpPr/>
          <p:nvPr/>
        </p:nvSpPr>
        <p:spPr>
          <a:xfrm>
            <a:off x="1092200" y="1310670"/>
            <a:ext cx="7061200" cy="4493537"/>
          </a:xfrm>
          <a:prstGeom prst="rect">
            <a:avLst/>
          </a:prstGeom>
        </p:spPr>
        <p:txBody>
          <a:bodyPr wrap="square">
            <a:spAutoFit/>
          </a:bodyPr>
          <a:lstStyle/>
          <a:p>
            <a:pPr>
              <a:lnSpc>
                <a:spcPct val="150000"/>
              </a:lnSpc>
            </a:pPr>
            <a:r>
              <a:rPr lang="en-US" sz="2400" dirty="0" smtClean="0"/>
              <a:t>•  Organic semiconducting dosimeters provided tissue equivalent response to ionizing radiation</a:t>
            </a:r>
          </a:p>
          <a:p>
            <a:pPr>
              <a:lnSpc>
                <a:spcPct val="150000"/>
              </a:lnSpc>
            </a:pPr>
            <a:r>
              <a:rPr lang="en-US" sz="2400" dirty="0" smtClean="0"/>
              <a:t>•  P3HT diode showed good linearity, radiation energy independence and sensitivity ≈ 31 </a:t>
            </a:r>
            <a:r>
              <a:rPr lang="en-US" sz="2400" dirty="0" err="1" smtClean="0"/>
              <a:t>nC</a:t>
            </a:r>
            <a:r>
              <a:rPr lang="en-US" sz="2400" dirty="0" smtClean="0"/>
              <a:t>/</a:t>
            </a:r>
            <a:r>
              <a:rPr lang="en-US" sz="2400" dirty="0" err="1" smtClean="0"/>
              <a:t>Gy</a:t>
            </a:r>
            <a:r>
              <a:rPr lang="en-US" sz="2400" dirty="0" smtClean="0"/>
              <a:t> at 10V</a:t>
            </a:r>
            <a:endParaRPr lang="en-US" sz="2400" dirty="0"/>
          </a:p>
          <a:p>
            <a:pPr>
              <a:lnSpc>
                <a:spcPct val="150000"/>
              </a:lnSpc>
            </a:pPr>
            <a:r>
              <a:rPr lang="en-US" sz="2400" dirty="0" smtClean="0"/>
              <a:t>•  Flexible </a:t>
            </a:r>
            <a:r>
              <a:rPr lang="en-US" sz="2400" dirty="0" err="1" smtClean="0"/>
              <a:t>Pentacene</a:t>
            </a:r>
            <a:r>
              <a:rPr lang="en-US" sz="2400" dirty="0" smtClean="0"/>
              <a:t> floating </a:t>
            </a:r>
            <a:r>
              <a:rPr lang="en-US" sz="2400" dirty="0"/>
              <a:t>gate transistors with </a:t>
            </a:r>
            <a:r>
              <a:rPr lang="en-US" sz="2400" dirty="0" smtClean="0"/>
              <a:t>sensitivity of ≈ 0.1 </a:t>
            </a:r>
            <a:r>
              <a:rPr lang="en-US" sz="2400" dirty="0"/>
              <a:t>V/</a:t>
            </a:r>
            <a:r>
              <a:rPr lang="en-US" sz="2400" dirty="0" err="1"/>
              <a:t>Gy</a:t>
            </a:r>
            <a:r>
              <a:rPr lang="en-US" sz="2400" dirty="0"/>
              <a:t> at </a:t>
            </a:r>
            <a:r>
              <a:rPr lang="en-US" sz="2400" dirty="0" smtClean="0"/>
              <a:t>10 </a:t>
            </a:r>
            <a:r>
              <a:rPr lang="en-US" sz="2400" dirty="0" err="1" smtClean="0"/>
              <a:t>Gy</a:t>
            </a:r>
            <a:r>
              <a:rPr lang="en-US" sz="2400" dirty="0" smtClean="0"/>
              <a:t> </a:t>
            </a:r>
            <a:r>
              <a:rPr lang="mr-IN" sz="2400" dirty="0" smtClean="0"/>
              <a:t>–</a:t>
            </a:r>
            <a:r>
              <a:rPr lang="en-US" sz="2400" dirty="0" smtClean="0"/>
              <a:t> reusable, easy to pre set and no need to apply bias during irradiation</a:t>
            </a:r>
          </a:p>
          <a:p>
            <a:pPr>
              <a:lnSpc>
                <a:spcPct val="150000"/>
              </a:lnSpc>
            </a:pPr>
            <a:endParaRPr lang="en-US" sz="2400" dirty="0"/>
          </a:p>
        </p:txBody>
      </p:sp>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16</a:t>
            </a:fld>
            <a:endParaRPr lang="en-US"/>
          </a:p>
        </p:txBody>
      </p:sp>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049" y="4545081"/>
            <a:ext cx="2019300" cy="2000429"/>
          </a:xfrm>
          <a:prstGeom prst="rect">
            <a:avLst/>
          </a:prstGeom>
        </p:spPr>
      </p:pic>
      <p:pic>
        <p:nvPicPr>
          <p:cNvPr id="9" name="Picture 8" descr="nserc_crsng_high.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9946" y="4569721"/>
            <a:ext cx="4032414" cy="1786629"/>
          </a:xfrm>
          <a:prstGeom prst="rect">
            <a:avLst/>
          </a:prstGeom>
        </p:spPr>
      </p:pic>
      <p:sp>
        <p:nvSpPr>
          <p:cNvPr id="13" name="Rectangle 12"/>
          <p:cNvSpPr/>
          <p:nvPr/>
        </p:nvSpPr>
        <p:spPr>
          <a:xfrm>
            <a:off x="0" y="67701"/>
            <a:ext cx="7812360" cy="584776"/>
          </a:xfrm>
          <a:prstGeom prst="rect">
            <a:avLst/>
          </a:prstGeom>
        </p:spPr>
        <p:txBody>
          <a:bodyPr wrap="square">
            <a:spAutoFit/>
          </a:bodyPr>
          <a:lstStyle/>
          <a:p>
            <a:pPr algn="ctr"/>
            <a:r>
              <a:rPr lang="en-CA" sz="3200" b="1" dirty="0" smtClean="0">
                <a:solidFill>
                  <a:srgbClr val="0000FF"/>
                </a:solidFill>
              </a:rPr>
              <a:t>Acknowledgements</a:t>
            </a:r>
            <a:endParaRPr lang="en-US" sz="3200" dirty="0">
              <a:solidFill>
                <a:srgbClr val="0000FF"/>
              </a:solidFill>
              <a:latin typeface="+mj-lt"/>
            </a:endParaRPr>
          </a:p>
        </p:txBody>
      </p:sp>
      <p:sp>
        <p:nvSpPr>
          <p:cNvPr id="3" name="Slide Number Placeholder 2"/>
          <p:cNvSpPr>
            <a:spLocks noGrp="1"/>
          </p:cNvSpPr>
          <p:nvPr>
            <p:ph type="sldNum" sz="quarter" idx="12"/>
          </p:nvPr>
        </p:nvSpPr>
        <p:spPr/>
        <p:txBody>
          <a:bodyPr/>
          <a:lstStyle/>
          <a:p>
            <a:fld id="{E0D106F7-5E71-1D47-BB5A-23637FC0CB9C}" type="slidenum">
              <a:rPr lang="en-US" smtClean="0"/>
              <a:t>17</a:t>
            </a:fld>
            <a:endParaRPr lang="en-US"/>
          </a:p>
        </p:txBody>
      </p:sp>
      <p:sp>
        <p:nvSpPr>
          <p:cNvPr id="4" name="Rectangle 3"/>
          <p:cNvSpPr/>
          <p:nvPr/>
        </p:nvSpPr>
        <p:spPr>
          <a:xfrm>
            <a:off x="648106" y="1212334"/>
            <a:ext cx="3557908" cy="3385542"/>
          </a:xfrm>
          <a:prstGeom prst="rect">
            <a:avLst/>
          </a:prstGeom>
        </p:spPr>
        <p:txBody>
          <a:bodyPr wrap="square">
            <a:spAutoFit/>
          </a:bodyPr>
          <a:lstStyle/>
          <a:p>
            <a:pPr>
              <a:lnSpc>
                <a:spcPct val="150000"/>
              </a:lnSpc>
            </a:pPr>
            <a:r>
              <a:rPr lang="en-US" sz="2400" dirty="0" smtClean="0"/>
              <a:t>Professor Ian Hill</a:t>
            </a:r>
          </a:p>
          <a:p>
            <a:pPr>
              <a:lnSpc>
                <a:spcPct val="150000"/>
              </a:lnSpc>
            </a:pPr>
            <a:r>
              <a:rPr lang="en-US" sz="2400" dirty="0" smtClean="0"/>
              <a:t>Professor Alasdair </a:t>
            </a:r>
            <a:r>
              <a:rPr lang="en-US" sz="2400" dirty="0" err="1" smtClean="0"/>
              <a:t>Syme</a:t>
            </a:r>
            <a:endParaRPr lang="en-US" sz="2400" dirty="0"/>
          </a:p>
          <a:p>
            <a:pPr>
              <a:lnSpc>
                <a:spcPct val="150000"/>
              </a:lnSpc>
            </a:pPr>
            <a:r>
              <a:rPr lang="en-US" sz="2400" dirty="0" smtClean="0"/>
              <a:t>Allan </a:t>
            </a:r>
            <a:r>
              <a:rPr lang="en-US" sz="2400" dirty="0" err="1" smtClean="0"/>
              <a:t>Hupman</a:t>
            </a:r>
            <a:endParaRPr lang="en-US" sz="2400" dirty="0"/>
          </a:p>
          <a:p>
            <a:pPr>
              <a:lnSpc>
                <a:spcPct val="150000"/>
              </a:lnSpc>
            </a:pPr>
            <a:r>
              <a:rPr lang="en-US" sz="2400" dirty="0" smtClean="0"/>
              <a:t>Charlotte Clegg</a:t>
            </a:r>
          </a:p>
          <a:p>
            <a:pPr>
              <a:lnSpc>
                <a:spcPct val="150000"/>
              </a:lnSpc>
            </a:pPr>
            <a:r>
              <a:rPr lang="en-US" sz="2400" dirty="0" smtClean="0"/>
              <a:t>Eric Bergman</a:t>
            </a:r>
          </a:p>
          <a:p>
            <a:pPr>
              <a:lnSpc>
                <a:spcPct val="150000"/>
              </a:lnSpc>
            </a:pPr>
            <a:r>
              <a:rPr lang="en-US" sz="2400" dirty="0" smtClean="0"/>
              <a:t>Samuel March</a:t>
            </a:r>
            <a:endParaRPr lang="en-US" sz="2400" dirty="0"/>
          </a:p>
        </p:txBody>
      </p:sp>
      <p:pic>
        <p:nvPicPr>
          <p:cNvPr id="14" name="Picture 13"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057" y="2634734"/>
            <a:ext cx="4609285" cy="1048266"/>
          </a:xfrm>
          <a:prstGeom prst="rect">
            <a:avLst/>
          </a:prstGeom>
        </p:spPr>
      </p:pic>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Radiation dosimeters</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grpSp>
        <p:nvGrpSpPr>
          <p:cNvPr id="30" name="Group 29"/>
          <p:cNvGrpSpPr/>
          <p:nvPr/>
        </p:nvGrpSpPr>
        <p:grpSpPr>
          <a:xfrm>
            <a:off x="1990558" y="2194100"/>
            <a:ext cx="4452636" cy="3588773"/>
            <a:chOff x="817864" y="1182612"/>
            <a:chExt cx="3004836" cy="2049537"/>
          </a:xfrm>
        </p:grpSpPr>
        <p:cxnSp>
          <p:nvCxnSpPr>
            <p:cNvPr id="31" name="Straight Connector 30"/>
            <p:cNvCxnSpPr/>
            <p:nvPr/>
          </p:nvCxnSpPr>
          <p:spPr>
            <a:xfrm>
              <a:off x="1846938" y="1964279"/>
              <a:ext cx="1003838" cy="0"/>
            </a:xfrm>
            <a:prstGeom prst="line">
              <a:avLst/>
            </a:prstGeom>
            <a:ln w="1270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2844247" y="2216883"/>
              <a:ext cx="978453" cy="373770"/>
            </a:xfrm>
            <a:prstGeom prst="rect">
              <a:avLst/>
            </a:prstGeom>
            <a:noFill/>
          </p:spPr>
          <p:txBody>
            <a:bodyPr wrap="square" rtlCol="0">
              <a:spAutoFit/>
            </a:bodyPr>
            <a:lstStyle/>
            <a:p>
              <a:r>
                <a:rPr lang="en-US" sz="1600" dirty="0" smtClean="0"/>
                <a:t>E</a:t>
              </a:r>
              <a:r>
                <a:rPr lang="en-US" sz="1600" baseline="-25000" dirty="0" smtClean="0"/>
                <a:t>V</a:t>
              </a:r>
              <a:r>
                <a:rPr lang="en-US" sz="1600" dirty="0" smtClean="0"/>
                <a:t> 5eV</a:t>
              </a:r>
              <a:endParaRPr lang="en-US" sz="1600" dirty="0"/>
            </a:p>
          </p:txBody>
        </p:sp>
        <p:sp>
          <p:nvSpPr>
            <p:cNvPr id="33" name="TextBox 32"/>
            <p:cNvSpPr txBox="1"/>
            <p:nvPr/>
          </p:nvSpPr>
          <p:spPr>
            <a:xfrm>
              <a:off x="2850777" y="1182612"/>
              <a:ext cx="971923" cy="373770"/>
            </a:xfrm>
            <a:prstGeom prst="rect">
              <a:avLst/>
            </a:prstGeom>
            <a:noFill/>
          </p:spPr>
          <p:txBody>
            <a:bodyPr wrap="square" rtlCol="0">
              <a:spAutoFit/>
            </a:bodyPr>
            <a:lstStyle/>
            <a:p>
              <a:r>
                <a:rPr lang="en-US" sz="1600" dirty="0" smtClean="0"/>
                <a:t>E</a:t>
              </a:r>
              <a:r>
                <a:rPr lang="en-US" sz="1600" baseline="-25000" dirty="0" smtClean="0"/>
                <a:t>C</a:t>
              </a:r>
              <a:r>
                <a:rPr lang="en-US" sz="1600" dirty="0" smtClean="0"/>
                <a:t> 3 </a:t>
              </a:r>
              <a:r>
                <a:rPr lang="en-US" sz="1600" dirty="0" err="1" smtClean="0"/>
                <a:t>eV</a:t>
              </a:r>
              <a:endParaRPr lang="en-US" sz="1600" dirty="0"/>
            </a:p>
          </p:txBody>
        </p:sp>
        <p:sp>
          <p:nvSpPr>
            <p:cNvPr id="34" name="TextBox 33"/>
            <p:cNvSpPr txBox="1"/>
            <p:nvPr/>
          </p:nvSpPr>
          <p:spPr>
            <a:xfrm>
              <a:off x="1016088" y="1318675"/>
              <a:ext cx="805614" cy="645604"/>
            </a:xfrm>
            <a:prstGeom prst="rect">
              <a:avLst/>
            </a:prstGeom>
            <a:noFill/>
          </p:spPr>
          <p:txBody>
            <a:bodyPr wrap="square" rtlCol="0">
              <a:spAutoFit/>
            </a:bodyPr>
            <a:lstStyle/>
            <a:p>
              <a:r>
                <a:rPr lang="en-US" sz="1600" dirty="0" smtClean="0"/>
                <a:t>Al 4.1eV</a:t>
              </a:r>
              <a:endParaRPr lang="en-US" sz="1600" dirty="0"/>
            </a:p>
          </p:txBody>
        </p:sp>
        <p:cxnSp>
          <p:nvCxnSpPr>
            <p:cNvPr id="35" name="Straight Connector 34"/>
            <p:cNvCxnSpPr/>
            <p:nvPr/>
          </p:nvCxnSpPr>
          <p:spPr>
            <a:xfrm>
              <a:off x="1846938" y="1419220"/>
              <a:ext cx="0" cy="133159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2363619" y="2403768"/>
              <a:ext cx="0" cy="299154"/>
            </a:xfrm>
            <a:prstGeom prst="line">
              <a:avLst/>
            </a:prstGeom>
            <a:ln w="952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850777" y="1939934"/>
              <a:ext cx="439429" cy="407750"/>
            </a:xfrm>
            <a:prstGeom prst="rect">
              <a:avLst/>
            </a:prstGeom>
            <a:noFill/>
          </p:spPr>
          <p:txBody>
            <a:bodyPr wrap="none" rtlCol="0">
              <a:spAutoFit/>
            </a:bodyPr>
            <a:lstStyle/>
            <a:p>
              <a:r>
                <a:rPr lang="en-CA" dirty="0" smtClean="0"/>
                <a:t>E</a:t>
              </a:r>
              <a:r>
                <a:rPr lang="en-CA" baseline="-25000" dirty="0" smtClean="0"/>
                <a:t>A</a:t>
              </a:r>
              <a:endParaRPr lang="en-US" baseline="-25000" dirty="0"/>
            </a:p>
          </p:txBody>
        </p:sp>
        <p:sp>
          <p:nvSpPr>
            <p:cNvPr id="38" name="TextBox 37"/>
            <p:cNvSpPr txBox="1"/>
            <p:nvPr/>
          </p:nvSpPr>
          <p:spPr>
            <a:xfrm>
              <a:off x="2406564" y="2347684"/>
              <a:ext cx="486718" cy="407750"/>
            </a:xfrm>
            <a:prstGeom prst="rect">
              <a:avLst/>
            </a:prstGeom>
            <a:noFill/>
          </p:spPr>
          <p:txBody>
            <a:bodyPr wrap="none" rtlCol="0">
              <a:spAutoFit/>
            </a:bodyPr>
            <a:lstStyle/>
            <a:p>
              <a:r>
                <a:rPr lang="en-CA" dirty="0" err="1" smtClean="0"/>
                <a:t>V</a:t>
              </a:r>
              <a:r>
                <a:rPr lang="en-CA" baseline="-25000" dirty="0" err="1" smtClean="0"/>
                <a:t>bi</a:t>
              </a:r>
              <a:endParaRPr lang="en-US" baseline="-25000" dirty="0"/>
            </a:p>
          </p:txBody>
        </p:sp>
        <p:sp>
          <p:nvSpPr>
            <p:cNvPr id="39" name="Oval 38"/>
            <p:cNvSpPr/>
            <p:nvPr/>
          </p:nvSpPr>
          <p:spPr>
            <a:xfrm>
              <a:off x="1942679" y="2340945"/>
              <a:ext cx="57260" cy="50475"/>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1863938" y="2442328"/>
              <a:ext cx="57260" cy="50475"/>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2028573" y="2252309"/>
              <a:ext cx="57260" cy="50475"/>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Freeform 41"/>
            <p:cNvSpPr/>
            <p:nvPr/>
          </p:nvSpPr>
          <p:spPr>
            <a:xfrm rot="21375612">
              <a:off x="1854991" y="2222005"/>
              <a:ext cx="1060864" cy="267611"/>
            </a:xfrm>
            <a:custGeom>
              <a:avLst/>
              <a:gdLst>
                <a:gd name="connsiteX0" fmla="*/ 800100 w 800100"/>
                <a:gd name="connsiteY0" fmla="*/ 12831 h 146181"/>
                <a:gd name="connsiteX1" fmla="*/ 234950 w 800100"/>
                <a:gd name="connsiteY1" fmla="*/ 12831 h 146181"/>
                <a:gd name="connsiteX2" fmla="*/ 0 w 800100"/>
                <a:gd name="connsiteY2" fmla="*/ 146181 h 146181"/>
                <a:gd name="connsiteX3" fmla="*/ 0 w 800100"/>
                <a:gd name="connsiteY3" fmla="*/ 146181 h 146181"/>
                <a:gd name="connsiteX4" fmla="*/ 0 w 800100"/>
                <a:gd name="connsiteY4" fmla="*/ 146181 h 146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00" h="146181">
                  <a:moveTo>
                    <a:pt x="800100" y="12831"/>
                  </a:moveTo>
                  <a:cubicBezTo>
                    <a:pt x="584200" y="1718"/>
                    <a:pt x="368300" y="-9394"/>
                    <a:pt x="234950" y="12831"/>
                  </a:cubicBezTo>
                  <a:cubicBezTo>
                    <a:pt x="101600" y="35056"/>
                    <a:pt x="0" y="146181"/>
                    <a:pt x="0" y="146181"/>
                  </a:cubicBezTo>
                  <a:lnTo>
                    <a:pt x="0" y="146181"/>
                  </a:lnTo>
                  <a:lnTo>
                    <a:pt x="0" y="146181"/>
                  </a:lnTo>
                </a:path>
              </a:pathLst>
            </a:custGeom>
            <a:ln>
              <a:solidFill>
                <a:srgbClr val="00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Freeform 42"/>
            <p:cNvSpPr/>
            <p:nvPr/>
          </p:nvSpPr>
          <p:spPr>
            <a:xfrm rot="21375612">
              <a:off x="1893630" y="2400807"/>
              <a:ext cx="1005062" cy="267611"/>
            </a:xfrm>
            <a:custGeom>
              <a:avLst/>
              <a:gdLst>
                <a:gd name="connsiteX0" fmla="*/ 800100 w 800100"/>
                <a:gd name="connsiteY0" fmla="*/ 12831 h 146181"/>
                <a:gd name="connsiteX1" fmla="*/ 234950 w 800100"/>
                <a:gd name="connsiteY1" fmla="*/ 12831 h 146181"/>
                <a:gd name="connsiteX2" fmla="*/ 0 w 800100"/>
                <a:gd name="connsiteY2" fmla="*/ 146181 h 146181"/>
                <a:gd name="connsiteX3" fmla="*/ 0 w 800100"/>
                <a:gd name="connsiteY3" fmla="*/ 146181 h 146181"/>
                <a:gd name="connsiteX4" fmla="*/ 0 w 800100"/>
                <a:gd name="connsiteY4" fmla="*/ 146181 h 146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00" h="146181">
                  <a:moveTo>
                    <a:pt x="800100" y="12831"/>
                  </a:moveTo>
                  <a:cubicBezTo>
                    <a:pt x="584200" y="1718"/>
                    <a:pt x="368300" y="-9394"/>
                    <a:pt x="234950" y="12831"/>
                  </a:cubicBezTo>
                  <a:cubicBezTo>
                    <a:pt x="101600" y="35056"/>
                    <a:pt x="0" y="146181"/>
                    <a:pt x="0" y="146181"/>
                  </a:cubicBezTo>
                  <a:lnTo>
                    <a:pt x="0" y="146181"/>
                  </a:lnTo>
                  <a:lnTo>
                    <a:pt x="0" y="146181"/>
                  </a:lnTo>
                </a:path>
              </a:pathLst>
            </a:custGeom>
            <a:ln>
              <a:solidFill>
                <a:srgbClr val="000000"/>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 name="Freeform 43"/>
            <p:cNvSpPr/>
            <p:nvPr/>
          </p:nvSpPr>
          <p:spPr>
            <a:xfrm rot="21375612">
              <a:off x="1886094" y="1401317"/>
              <a:ext cx="1005062" cy="267611"/>
            </a:xfrm>
            <a:custGeom>
              <a:avLst/>
              <a:gdLst>
                <a:gd name="connsiteX0" fmla="*/ 800100 w 800100"/>
                <a:gd name="connsiteY0" fmla="*/ 12831 h 146181"/>
                <a:gd name="connsiteX1" fmla="*/ 234950 w 800100"/>
                <a:gd name="connsiteY1" fmla="*/ 12831 h 146181"/>
                <a:gd name="connsiteX2" fmla="*/ 0 w 800100"/>
                <a:gd name="connsiteY2" fmla="*/ 146181 h 146181"/>
                <a:gd name="connsiteX3" fmla="*/ 0 w 800100"/>
                <a:gd name="connsiteY3" fmla="*/ 146181 h 146181"/>
                <a:gd name="connsiteX4" fmla="*/ 0 w 800100"/>
                <a:gd name="connsiteY4" fmla="*/ 146181 h 146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00" h="146181">
                  <a:moveTo>
                    <a:pt x="800100" y="12831"/>
                  </a:moveTo>
                  <a:cubicBezTo>
                    <a:pt x="584200" y="1718"/>
                    <a:pt x="368300" y="-9394"/>
                    <a:pt x="234950" y="12831"/>
                  </a:cubicBezTo>
                  <a:cubicBezTo>
                    <a:pt x="101600" y="35056"/>
                    <a:pt x="0" y="146181"/>
                    <a:pt x="0" y="146181"/>
                  </a:cubicBezTo>
                  <a:lnTo>
                    <a:pt x="0" y="146181"/>
                  </a:lnTo>
                  <a:lnTo>
                    <a:pt x="0" y="146181"/>
                  </a:lnTo>
                </a:path>
              </a:pathLst>
            </a:custGeom>
            <a:ln>
              <a:solidFill>
                <a:srgbClr val="000000"/>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5" name="Oval 44"/>
            <p:cNvSpPr/>
            <p:nvPr/>
          </p:nvSpPr>
          <p:spPr>
            <a:xfrm>
              <a:off x="2200355" y="2210245"/>
              <a:ext cx="57260" cy="50475"/>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1863938" y="2824399"/>
              <a:ext cx="439627" cy="407750"/>
            </a:xfrm>
            <a:prstGeom prst="rect">
              <a:avLst/>
            </a:prstGeom>
            <a:noFill/>
          </p:spPr>
          <p:txBody>
            <a:bodyPr wrap="none" rtlCol="0">
              <a:spAutoFit/>
            </a:bodyPr>
            <a:lstStyle/>
            <a:p>
              <a:r>
                <a:rPr lang="en-CA" dirty="0" smtClean="0"/>
                <a:t>W</a:t>
              </a:r>
              <a:endParaRPr lang="en-US" baseline="-25000" dirty="0"/>
            </a:p>
          </p:txBody>
        </p:sp>
        <p:cxnSp>
          <p:nvCxnSpPr>
            <p:cNvPr id="47" name="Straight Connector 46"/>
            <p:cNvCxnSpPr/>
            <p:nvPr/>
          </p:nvCxnSpPr>
          <p:spPr>
            <a:xfrm flipH="1">
              <a:off x="1903611" y="2755433"/>
              <a:ext cx="460007" cy="0"/>
            </a:xfrm>
            <a:prstGeom prst="line">
              <a:avLst/>
            </a:prstGeom>
            <a:ln w="952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817864" y="1960058"/>
              <a:ext cx="1003838" cy="0"/>
            </a:xfrm>
            <a:prstGeom prst="line">
              <a:avLst/>
            </a:prstGeom>
            <a:ln w="19050" cmpd="sng">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TextBox 48"/>
          <p:cNvSpPr txBox="1"/>
          <p:nvPr/>
        </p:nvSpPr>
        <p:spPr>
          <a:xfrm>
            <a:off x="1240285" y="1217786"/>
            <a:ext cx="5080000" cy="461665"/>
          </a:xfrm>
          <a:prstGeom prst="rect">
            <a:avLst/>
          </a:prstGeom>
          <a:noFill/>
        </p:spPr>
        <p:txBody>
          <a:bodyPr wrap="square" rtlCol="0">
            <a:spAutoFit/>
          </a:bodyPr>
          <a:lstStyle/>
          <a:p>
            <a:r>
              <a:rPr lang="en-US" sz="2400" dirty="0" smtClean="0">
                <a:solidFill>
                  <a:srgbClr val="800000"/>
                </a:solidFill>
              </a:rPr>
              <a:t>P3HT </a:t>
            </a:r>
            <a:r>
              <a:rPr lang="mr-IN" sz="2400" dirty="0" smtClean="0">
                <a:solidFill>
                  <a:srgbClr val="800000"/>
                </a:solidFill>
              </a:rPr>
              <a:t>–</a:t>
            </a:r>
            <a:r>
              <a:rPr lang="en-US" sz="2400" dirty="0" smtClean="0">
                <a:solidFill>
                  <a:srgbClr val="800000"/>
                </a:solidFill>
              </a:rPr>
              <a:t> </a:t>
            </a:r>
            <a:r>
              <a:rPr lang="en-US" sz="2400" dirty="0">
                <a:solidFill>
                  <a:srgbClr val="800000"/>
                </a:solidFill>
              </a:rPr>
              <a:t>poly(3-hexylthiophene-2,5-diyl)</a:t>
            </a:r>
          </a:p>
        </p:txBody>
      </p:sp>
      <p:sp>
        <p:nvSpPr>
          <p:cNvPr id="3" name="Slide Number Placeholder 2"/>
          <p:cNvSpPr>
            <a:spLocks noGrp="1"/>
          </p:cNvSpPr>
          <p:nvPr>
            <p:ph type="sldNum" sz="quarter" idx="12"/>
          </p:nvPr>
        </p:nvSpPr>
        <p:spPr/>
        <p:txBody>
          <a:bodyPr/>
          <a:lstStyle/>
          <a:p>
            <a:fld id="{E0D106F7-5E71-1D47-BB5A-23637FC0CB9C}" type="slidenum">
              <a:rPr lang="en-US" smtClean="0"/>
              <a:t>18</a:t>
            </a:fld>
            <a:endParaRPr lang="en-US"/>
          </a:p>
        </p:txBody>
      </p:sp>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342900" y="179973"/>
            <a:ext cx="89027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n-lt"/>
              </a:rPr>
              <a:t>100 kV, different doses, no device</a:t>
            </a:r>
            <a:endParaRPr lang="en-US" sz="3200" b="1" dirty="0">
              <a:solidFill>
                <a:srgbClr val="0000FF"/>
              </a:solidFill>
              <a:latin typeface="+mn-lt"/>
            </a:endParaRPr>
          </a:p>
        </p:txBody>
      </p:sp>
      <p:pic>
        <p:nvPicPr>
          <p:cNvPr id="5" name="Picture 4" descr="100kvdosesnod0V.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1046191"/>
            <a:ext cx="4597400" cy="2420909"/>
          </a:xfrm>
          <a:prstGeom prst="rect">
            <a:avLst/>
          </a:prstGeom>
        </p:spPr>
      </p:pic>
      <p:pic>
        <p:nvPicPr>
          <p:cNvPr id="8" name="Picture 7" descr="100kvdosesnod5V.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5400" y="3827491"/>
            <a:ext cx="4597400" cy="2420909"/>
          </a:xfrm>
          <a:prstGeom prst="rect">
            <a:avLst/>
          </a:prstGeom>
        </p:spPr>
      </p:pic>
      <p:sp>
        <p:nvSpPr>
          <p:cNvPr id="4" name="TextBox 3"/>
          <p:cNvSpPr txBox="1"/>
          <p:nvPr/>
        </p:nvSpPr>
        <p:spPr>
          <a:xfrm>
            <a:off x="850900" y="1536700"/>
            <a:ext cx="484816" cy="369332"/>
          </a:xfrm>
          <a:prstGeom prst="rect">
            <a:avLst/>
          </a:prstGeom>
          <a:noFill/>
        </p:spPr>
        <p:txBody>
          <a:bodyPr wrap="none" rtlCol="0">
            <a:spAutoFit/>
          </a:bodyPr>
          <a:lstStyle/>
          <a:p>
            <a:r>
              <a:rPr lang="en-US" dirty="0" smtClean="0"/>
              <a:t>0 V </a:t>
            </a:r>
            <a:endParaRPr lang="en-US" dirty="0"/>
          </a:p>
        </p:txBody>
      </p:sp>
      <p:sp>
        <p:nvSpPr>
          <p:cNvPr id="9" name="TextBox 8"/>
          <p:cNvSpPr txBox="1"/>
          <p:nvPr/>
        </p:nvSpPr>
        <p:spPr>
          <a:xfrm>
            <a:off x="1003300" y="4546600"/>
            <a:ext cx="484816" cy="369332"/>
          </a:xfrm>
          <a:prstGeom prst="rect">
            <a:avLst/>
          </a:prstGeom>
          <a:noFill/>
        </p:spPr>
        <p:txBody>
          <a:bodyPr wrap="none" rtlCol="0">
            <a:spAutoFit/>
          </a:bodyPr>
          <a:lstStyle/>
          <a:p>
            <a:r>
              <a:rPr lang="en-US" dirty="0" smtClean="0"/>
              <a:t>5 V </a:t>
            </a:r>
            <a:endParaRPr lang="en-US" dirty="0"/>
          </a:p>
        </p:txBody>
      </p:sp>
      <p:pic>
        <p:nvPicPr>
          <p:cNvPr id="10" name="Picture 9" descr="Screenshot 2018-06-05 16.18.2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Tree>
    <p:extLst>
      <p:ext uri="{BB962C8B-B14F-4D97-AF65-F5344CB8AC3E}">
        <p14:creationId xmlns:p14="http://schemas.microsoft.com/office/powerpoint/2010/main" val="868684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Outline</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6" name="Rectangle 5"/>
          <p:cNvSpPr/>
          <p:nvPr/>
        </p:nvSpPr>
        <p:spPr>
          <a:xfrm>
            <a:off x="1092200" y="916970"/>
            <a:ext cx="7061200" cy="5593839"/>
          </a:xfrm>
          <a:prstGeom prst="rect">
            <a:avLst/>
          </a:prstGeom>
        </p:spPr>
        <p:txBody>
          <a:bodyPr wrap="square">
            <a:spAutoFit/>
          </a:bodyPr>
          <a:lstStyle/>
          <a:p>
            <a:pPr>
              <a:lnSpc>
                <a:spcPct val="150000"/>
              </a:lnSpc>
            </a:pPr>
            <a:r>
              <a:rPr lang="en-US" sz="3000" dirty="0" smtClean="0"/>
              <a:t>• Introduction</a:t>
            </a:r>
            <a:endParaRPr lang="en-US" sz="3000" dirty="0"/>
          </a:p>
          <a:p>
            <a:pPr marL="800100" lvl="1" indent="-342900">
              <a:lnSpc>
                <a:spcPct val="150000"/>
              </a:lnSpc>
              <a:buFont typeface="Arial"/>
              <a:buChar char="•"/>
            </a:pPr>
            <a:r>
              <a:rPr lang="en-US" sz="3000" dirty="0" smtClean="0"/>
              <a:t>Applications</a:t>
            </a:r>
            <a:endParaRPr lang="en-US" sz="3000" dirty="0"/>
          </a:p>
          <a:p>
            <a:pPr marL="800100" lvl="1" indent="-342900">
              <a:lnSpc>
                <a:spcPct val="150000"/>
              </a:lnSpc>
              <a:buFont typeface="Arial"/>
              <a:buChar char="•"/>
            </a:pPr>
            <a:r>
              <a:rPr lang="en-US" sz="3000" dirty="0" smtClean="0"/>
              <a:t>Most common dosimeters</a:t>
            </a:r>
            <a:endParaRPr lang="en-US" sz="3000" dirty="0"/>
          </a:p>
          <a:p>
            <a:pPr marL="800100" lvl="1" indent="-342900">
              <a:lnSpc>
                <a:spcPct val="150000"/>
              </a:lnSpc>
              <a:buFont typeface="Arial"/>
              <a:buChar char="•"/>
            </a:pPr>
            <a:r>
              <a:rPr lang="en-US" sz="3000" dirty="0" smtClean="0"/>
              <a:t>Problem definition</a:t>
            </a:r>
          </a:p>
          <a:p>
            <a:pPr>
              <a:lnSpc>
                <a:spcPct val="150000"/>
              </a:lnSpc>
            </a:pPr>
            <a:r>
              <a:rPr lang="en-US" sz="3000" dirty="0" smtClean="0"/>
              <a:t>• P3HT </a:t>
            </a:r>
            <a:r>
              <a:rPr lang="en-US" sz="3000" dirty="0" err="1" smtClean="0"/>
              <a:t>Schottky</a:t>
            </a:r>
            <a:r>
              <a:rPr lang="en-US" sz="3000" dirty="0" smtClean="0"/>
              <a:t> diode </a:t>
            </a:r>
            <a:endParaRPr lang="en-US" sz="3000" dirty="0"/>
          </a:p>
          <a:p>
            <a:pPr>
              <a:lnSpc>
                <a:spcPct val="150000"/>
              </a:lnSpc>
            </a:pPr>
            <a:r>
              <a:rPr lang="en-US" sz="3000" dirty="0"/>
              <a:t>• </a:t>
            </a:r>
            <a:r>
              <a:rPr lang="en-US" sz="3000" dirty="0" err="1" smtClean="0"/>
              <a:t>Pentacene</a:t>
            </a:r>
            <a:r>
              <a:rPr lang="en-US" sz="3000" dirty="0" smtClean="0"/>
              <a:t> floating gate transistor</a:t>
            </a:r>
            <a:endParaRPr lang="en-US" sz="3000" dirty="0"/>
          </a:p>
          <a:p>
            <a:pPr>
              <a:lnSpc>
                <a:spcPct val="150000"/>
              </a:lnSpc>
            </a:pPr>
            <a:r>
              <a:rPr lang="en-US" sz="3000" dirty="0"/>
              <a:t>• </a:t>
            </a:r>
            <a:r>
              <a:rPr lang="en-US" sz="3000" dirty="0" smtClean="0"/>
              <a:t>Conclusion </a:t>
            </a:r>
          </a:p>
          <a:p>
            <a:pPr>
              <a:lnSpc>
                <a:spcPct val="150000"/>
              </a:lnSpc>
            </a:pPr>
            <a:r>
              <a:rPr lang="en-US" sz="3000" dirty="0" smtClean="0"/>
              <a:t>• Acknowledgements</a:t>
            </a:r>
            <a:endParaRPr lang="en-US" sz="3000" dirty="0"/>
          </a:p>
        </p:txBody>
      </p:sp>
      <p:sp>
        <p:nvSpPr>
          <p:cNvPr id="2" name="Slide Number Placeholder 1"/>
          <p:cNvSpPr>
            <a:spLocks noGrp="1"/>
          </p:cNvSpPr>
          <p:nvPr>
            <p:ph type="sldNum" sz="quarter" idx="12"/>
          </p:nvPr>
        </p:nvSpPr>
        <p:spPr/>
        <p:txBody>
          <a:bodyPr/>
          <a:lstStyle/>
          <a:p>
            <a:fld id="{E0D106F7-5E71-1D47-BB5A-23637FC0CB9C}" type="slidenum">
              <a:rPr lang="en-US" smtClean="0"/>
              <a:t>2</a:t>
            </a:fld>
            <a:endParaRPr lang="en-US"/>
          </a:p>
        </p:txBody>
      </p:sp>
    </p:spTree>
    <p:extLst>
      <p:ext uri="{BB962C8B-B14F-4D97-AF65-F5344CB8AC3E}">
        <p14:creationId xmlns:p14="http://schemas.microsoft.com/office/powerpoint/2010/main" val="30181179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Introduction</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sp>
        <p:nvSpPr>
          <p:cNvPr id="9" name="Rectangle 8"/>
          <p:cNvSpPr/>
          <p:nvPr/>
        </p:nvSpPr>
        <p:spPr>
          <a:xfrm>
            <a:off x="1358900" y="958732"/>
            <a:ext cx="4762500" cy="5832367"/>
          </a:xfrm>
          <a:prstGeom prst="rect">
            <a:avLst/>
          </a:prstGeom>
        </p:spPr>
        <p:txBody>
          <a:bodyPr wrap="square">
            <a:spAutoFit/>
          </a:bodyPr>
          <a:lstStyle/>
          <a:p>
            <a:pPr>
              <a:spcAft>
                <a:spcPts val="600"/>
              </a:spcAft>
            </a:pPr>
            <a:r>
              <a:rPr lang="en-US" sz="2800" b="1" dirty="0">
                <a:solidFill>
                  <a:srgbClr val="0000FF"/>
                </a:solidFill>
              </a:rPr>
              <a:t>Application </a:t>
            </a:r>
            <a:r>
              <a:rPr lang="en-US" sz="2800" b="1" dirty="0" smtClean="0">
                <a:solidFill>
                  <a:srgbClr val="0000FF"/>
                </a:solidFill>
              </a:rPr>
              <a:t>areas</a:t>
            </a:r>
          </a:p>
          <a:p>
            <a:r>
              <a:rPr lang="en-US" sz="2800" dirty="0"/>
              <a:t>• </a:t>
            </a:r>
            <a:r>
              <a:rPr lang="en-US" sz="2600" b="1" dirty="0"/>
              <a:t>Medical </a:t>
            </a:r>
            <a:r>
              <a:rPr lang="en-US" sz="2600" b="1" dirty="0" err="1"/>
              <a:t>dosimetry</a:t>
            </a:r>
            <a:r>
              <a:rPr lang="en-US" sz="2600" b="1" dirty="0"/>
              <a:t> </a:t>
            </a:r>
          </a:p>
          <a:p>
            <a:r>
              <a:rPr lang="en-US" sz="2600" dirty="0"/>
              <a:t>	• Radiotherapy</a:t>
            </a:r>
          </a:p>
          <a:p>
            <a:r>
              <a:rPr lang="en-US" sz="2600" dirty="0"/>
              <a:t>	• Diagnostic radiology </a:t>
            </a:r>
          </a:p>
          <a:p>
            <a:r>
              <a:rPr lang="en-US" sz="2600" dirty="0"/>
              <a:t>	• Nuclear medicine</a:t>
            </a:r>
          </a:p>
          <a:p>
            <a:r>
              <a:rPr lang="en-US" sz="2600" dirty="0" smtClean="0"/>
              <a:t>• </a:t>
            </a:r>
            <a:r>
              <a:rPr lang="en-US" sz="2600" b="1" dirty="0"/>
              <a:t>Personnel </a:t>
            </a:r>
            <a:r>
              <a:rPr lang="en-US" sz="2600" b="1" dirty="0" err="1" smtClean="0"/>
              <a:t>dosimetry</a:t>
            </a:r>
            <a:r>
              <a:rPr lang="en-US" sz="2600" b="1" dirty="0" smtClean="0"/>
              <a:t>  </a:t>
            </a:r>
          </a:p>
          <a:p>
            <a:r>
              <a:rPr lang="en-US" sz="2600" dirty="0" smtClean="0"/>
              <a:t>	•Extremity</a:t>
            </a:r>
            <a:r>
              <a:rPr lang="en-US" sz="2600" dirty="0"/>
              <a:t> </a:t>
            </a:r>
            <a:endParaRPr lang="en-US" sz="2600" dirty="0" smtClean="0"/>
          </a:p>
          <a:p>
            <a:r>
              <a:rPr lang="en-US" sz="2600" dirty="0"/>
              <a:t>	</a:t>
            </a:r>
            <a:r>
              <a:rPr lang="en-US" sz="2600" dirty="0" smtClean="0"/>
              <a:t>• </a:t>
            </a:r>
            <a:r>
              <a:rPr lang="en-US" sz="2600" dirty="0"/>
              <a:t>Whole body</a:t>
            </a:r>
          </a:p>
          <a:p>
            <a:r>
              <a:rPr lang="en-US" sz="2600" dirty="0"/>
              <a:t>• </a:t>
            </a:r>
            <a:r>
              <a:rPr lang="en-US" sz="2600" b="1" dirty="0"/>
              <a:t>Environmental </a:t>
            </a:r>
            <a:r>
              <a:rPr lang="en-US" sz="2600" b="1" dirty="0" err="1" smtClean="0"/>
              <a:t>dosimetry</a:t>
            </a:r>
            <a:r>
              <a:rPr lang="en-US" sz="2600" b="1" dirty="0" smtClean="0"/>
              <a:t> </a:t>
            </a:r>
          </a:p>
          <a:p>
            <a:r>
              <a:rPr lang="en-US" sz="2600" dirty="0"/>
              <a:t>	</a:t>
            </a:r>
            <a:r>
              <a:rPr lang="en-US" sz="2600" dirty="0" smtClean="0"/>
              <a:t>• </a:t>
            </a:r>
            <a:r>
              <a:rPr lang="en-US" sz="2600" dirty="0"/>
              <a:t>Terrestrial</a:t>
            </a:r>
          </a:p>
          <a:p>
            <a:r>
              <a:rPr lang="en-US" sz="2600" dirty="0" smtClean="0"/>
              <a:t>	• </a:t>
            </a:r>
            <a:r>
              <a:rPr lang="en-US" sz="2600" dirty="0"/>
              <a:t>Space</a:t>
            </a:r>
          </a:p>
          <a:p>
            <a:r>
              <a:rPr lang="en-US" sz="2600" dirty="0" smtClean="0"/>
              <a:t>• </a:t>
            </a:r>
            <a:r>
              <a:rPr lang="en-US" sz="2600" b="1" dirty="0"/>
              <a:t>High dose </a:t>
            </a:r>
            <a:r>
              <a:rPr lang="en-US" sz="2600" b="1" dirty="0" err="1"/>
              <a:t>dosimetry</a:t>
            </a:r>
            <a:endParaRPr lang="en-US" sz="2600" b="1" dirty="0"/>
          </a:p>
          <a:p>
            <a:r>
              <a:rPr lang="en-US" sz="2600" dirty="0" smtClean="0"/>
              <a:t>	• </a:t>
            </a:r>
            <a:r>
              <a:rPr lang="en-US" sz="2600" dirty="0"/>
              <a:t>Radiation processing </a:t>
            </a:r>
            <a:endParaRPr lang="en-US" sz="2600" dirty="0" smtClean="0"/>
          </a:p>
          <a:p>
            <a:r>
              <a:rPr lang="en-US" sz="2600" dirty="0" smtClean="0"/>
              <a:t>	• </a:t>
            </a:r>
            <a:r>
              <a:rPr lang="en-US" sz="2600" dirty="0"/>
              <a:t>Nuclear reactors</a:t>
            </a:r>
          </a:p>
        </p:txBody>
      </p:sp>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12" name="Slide Number Placeholder 11"/>
          <p:cNvSpPr>
            <a:spLocks noGrp="1"/>
          </p:cNvSpPr>
          <p:nvPr>
            <p:ph type="sldNum" sz="quarter" idx="12"/>
          </p:nvPr>
        </p:nvSpPr>
        <p:spPr/>
        <p:txBody>
          <a:bodyPr/>
          <a:lstStyle/>
          <a:p>
            <a:fld id="{E0D106F7-5E71-1D47-BB5A-23637FC0CB9C}" type="slidenum">
              <a:rPr lang="en-US" smtClean="0"/>
              <a:t>3</a:t>
            </a:fld>
            <a:endParaRPr lang="en-US"/>
          </a:p>
        </p:txBody>
      </p:sp>
    </p:spTree>
    <p:extLst>
      <p:ext uri="{BB962C8B-B14F-4D97-AF65-F5344CB8AC3E}">
        <p14:creationId xmlns:p14="http://schemas.microsoft.com/office/powerpoint/2010/main" val="16292868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Introduction</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sp>
        <p:nvSpPr>
          <p:cNvPr id="10" name="Rectangle 9"/>
          <p:cNvSpPr/>
          <p:nvPr/>
        </p:nvSpPr>
        <p:spPr>
          <a:xfrm>
            <a:off x="455112" y="1024404"/>
            <a:ext cx="5486400" cy="5011628"/>
          </a:xfrm>
          <a:prstGeom prst="rect">
            <a:avLst/>
          </a:prstGeom>
        </p:spPr>
        <p:txBody>
          <a:bodyPr wrap="square">
            <a:spAutoFit/>
          </a:bodyPr>
          <a:lstStyle/>
          <a:p>
            <a:r>
              <a:rPr lang="en-US" sz="2800" b="1" dirty="0" smtClean="0">
                <a:solidFill>
                  <a:srgbClr val="0000FF"/>
                </a:solidFill>
              </a:rPr>
              <a:t>Most common dosimeters:</a:t>
            </a:r>
            <a:endParaRPr lang="en-US" sz="2800" dirty="0" smtClean="0"/>
          </a:p>
          <a:p>
            <a:pPr marL="342900" indent="-342900">
              <a:lnSpc>
                <a:spcPct val="150000"/>
              </a:lnSpc>
              <a:buFont typeface="Arial"/>
              <a:buChar char="•"/>
            </a:pPr>
            <a:r>
              <a:rPr lang="en-US" sz="2800" dirty="0" smtClean="0"/>
              <a:t>Ionization chambers, </a:t>
            </a:r>
          </a:p>
          <a:p>
            <a:pPr marL="342900" indent="-342900">
              <a:lnSpc>
                <a:spcPct val="150000"/>
              </a:lnSpc>
              <a:buFont typeface="Arial"/>
              <a:buChar char="•"/>
            </a:pPr>
            <a:r>
              <a:rPr lang="en-US" sz="2800" dirty="0" err="1" smtClean="0"/>
              <a:t>Thermoluminescent</a:t>
            </a:r>
            <a:r>
              <a:rPr lang="en-US" sz="2800" dirty="0" smtClean="0"/>
              <a:t> </a:t>
            </a:r>
          </a:p>
          <a:p>
            <a:pPr>
              <a:lnSpc>
                <a:spcPct val="150000"/>
              </a:lnSpc>
            </a:pPr>
            <a:r>
              <a:rPr lang="en-US" sz="2800" dirty="0"/>
              <a:t>	</a:t>
            </a:r>
            <a:r>
              <a:rPr lang="en-US" sz="2800" dirty="0" smtClean="0"/>
              <a:t>dosimeters </a:t>
            </a:r>
            <a:r>
              <a:rPr lang="en-US" sz="2800" dirty="0"/>
              <a:t>(TLDs</a:t>
            </a:r>
            <a:r>
              <a:rPr lang="en-US" sz="2800" dirty="0" smtClean="0"/>
              <a:t>),</a:t>
            </a:r>
          </a:p>
          <a:p>
            <a:pPr marL="342900" indent="-342900">
              <a:lnSpc>
                <a:spcPct val="150000"/>
              </a:lnSpc>
              <a:buFont typeface="Arial"/>
              <a:buChar char="•"/>
            </a:pPr>
            <a:r>
              <a:rPr lang="en-US" sz="2800" dirty="0" smtClean="0"/>
              <a:t>Films, </a:t>
            </a:r>
            <a:endParaRPr lang="en-US" sz="2800" dirty="0"/>
          </a:p>
          <a:p>
            <a:pPr marL="342900" indent="-342900">
              <a:lnSpc>
                <a:spcPct val="150000"/>
              </a:lnSpc>
              <a:buFont typeface="Arial"/>
              <a:buChar char="•"/>
            </a:pPr>
            <a:r>
              <a:rPr lang="en-US" sz="2800" dirty="0" smtClean="0"/>
              <a:t>Semiconductor dosimeters:  </a:t>
            </a:r>
          </a:p>
          <a:p>
            <a:pPr>
              <a:lnSpc>
                <a:spcPct val="150000"/>
              </a:lnSpc>
            </a:pPr>
            <a:r>
              <a:rPr lang="en-US" sz="2800" b="1" dirty="0">
                <a:solidFill>
                  <a:srgbClr val="0000FF"/>
                </a:solidFill>
              </a:rPr>
              <a:t> </a:t>
            </a:r>
            <a:r>
              <a:rPr lang="en-US" sz="2800" b="1" dirty="0" smtClean="0">
                <a:solidFill>
                  <a:srgbClr val="0000FF"/>
                </a:solidFill>
              </a:rPr>
              <a:t>   </a:t>
            </a:r>
            <a:r>
              <a:rPr lang="en-US" sz="2800" dirty="0" err="1" smtClean="0"/>
              <a:t>P/n</a:t>
            </a:r>
            <a:r>
              <a:rPr lang="en-US" sz="2800" dirty="0" smtClean="0"/>
              <a:t> type silicon diodes,</a:t>
            </a:r>
          </a:p>
          <a:p>
            <a:pPr>
              <a:lnSpc>
                <a:spcPct val="150000"/>
              </a:lnSpc>
            </a:pPr>
            <a:r>
              <a:rPr lang="en-US" sz="2800" dirty="0"/>
              <a:t> </a:t>
            </a:r>
            <a:r>
              <a:rPr lang="en-US" sz="2800" dirty="0" smtClean="0"/>
              <a:t>   Silicon MOSFETs</a:t>
            </a:r>
          </a:p>
        </p:txBody>
      </p:sp>
      <p:pic>
        <p:nvPicPr>
          <p:cNvPr id="12" name="Picture 11"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67400"/>
            <a:ext cx="999945" cy="990600"/>
          </a:xfrm>
          <a:prstGeom prst="rect">
            <a:avLst/>
          </a:prstGeom>
        </p:spPr>
      </p:pic>
      <p:pic>
        <p:nvPicPr>
          <p:cNvPr id="15" name="Picture 14" descr="IMG_20180606_164140.jpg"/>
          <p:cNvPicPr>
            <a:picLocks noChangeAspect="1"/>
          </p:cNvPicPr>
          <p:nvPr/>
        </p:nvPicPr>
        <p:blipFill rotWithShape="1">
          <a:blip r:embed="rId5">
            <a:extLst>
              <a:ext uri="{28A0092B-C50C-407E-A947-70E740481C1C}">
                <a14:useLocalDpi xmlns:a14="http://schemas.microsoft.com/office/drawing/2010/main" val="0"/>
              </a:ext>
            </a:extLst>
          </a:blip>
          <a:srcRect l="2639" t="15309" r="11250" b="10864"/>
          <a:stretch/>
        </p:blipFill>
        <p:spPr>
          <a:xfrm>
            <a:off x="4949057" y="4593104"/>
            <a:ext cx="4029169" cy="1943099"/>
          </a:xfrm>
          <a:prstGeom prst="rect">
            <a:avLst/>
          </a:prstGeom>
        </p:spPr>
      </p:pic>
      <p:pic>
        <p:nvPicPr>
          <p:cNvPr id="16" name="Picture 15"/>
          <p:cNvPicPr>
            <a:picLocks noChangeAspect="1"/>
          </p:cNvPicPr>
          <p:nvPr/>
        </p:nvPicPr>
        <p:blipFill>
          <a:blip r:embed="rId6"/>
          <a:stretch>
            <a:fillRect/>
          </a:stretch>
        </p:blipFill>
        <p:spPr>
          <a:xfrm>
            <a:off x="5676900" y="1158270"/>
            <a:ext cx="2565400" cy="2982278"/>
          </a:xfrm>
          <a:prstGeom prst="rect">
            <a:avLst/>
          </a:prstGeom>
        </p:spPr>
      </p:pic>
      <p:sp>
        <p:nvSpPr>
          <p:cNvPr id="17" name="Rectangle 16"/>
          <p:cNvSpPr/>
          <p:nvPr/>
        </p:nvSpPr>
        <p:spPr>
          <a:xfrm>
            <a:off x="5890712" y="4052848"/>
            <a:ext cx="2684975" cy="276999"/>
          </a:xfrm>
          <a:prstGeom prst="rect">
            <a:avLst/>
          </a:prstGeom>
        </p:spPr>
        <p:txBody>
          <a:bodyPr wrap="none">
            <a:spAutoFit/>
          </a:bodyPr>
          <a:lstStyle/>
          <a:p>
            <a:r>
              <a:rPr lang="en-US" sz="1200" dirty="0" smtClean="0"/>
              <a:t>Source: © </a:t>
            </a:r>
            <a:r>
              <a:rPr lang="en-US" sz="1200" dirty="0"/>
              <a:t>2004 JZ Imaging &amp; Consulting</a:t>
            </a:r>
          </a:p>
        </p:txBody>
      </p:sp>
      <p:sp>
        <p:nvSpPr>
          <p:cNvPr id="18" name="Rectangle 17"/>
          <p:cNvSpPr/>
          <p:nvPr/>
        </p:nvSpPr>
        <p:spPr>
          <a:xfrm>
            <a:off x="5890712" y="1024404"/>
            <a:ext cx="536212" cy="369332"/>
          </a:xfrm>
          <a:prstGeom prst="rect">
            <a:avLst/>
          </a:prstGeom>
        </p:spPr>
        <p:txBody>
          <a:bodyPr wrap="none">
            <a:spAutoFit/>
          </a:bodyPr>
          <a:lstStyle/>
          <a:p>
            <a:r>
              <a:rPr lang="en-US" dirty="0"/>
              <a:t>TLD</a:t>
            </a:r>
          </a:p>
        </p:txBody>
      </p:sp>
      <p:sp>
        <p:nvSpPr>
          <p:cNvPr id="19" name="Rectangle 18"/>
          <p:cNvSpPr/>
          <p:nvPr/>
        </p:nvSpPr>
        <p:spPr>
          <a:xfrm>
            <a:off x="4949057" y="4593104"/>
            <a:ext cx="979755" cy="369332"/>
          </a:xfrm>
          <a:prstGeom prst="rect">
            <a:avLst/>
          </a:prstGeom>
        </p:spPr>
        <p:txBody>
          <a:bodyPr wrap="none">
            <a:spAutoFit/>
          </a:bodyPr>
          <a:lstStyle/>
          <a:p>
            <a:r>
              <a:rPr lang="en-US" dirty="0" smtClean="0"/>
              <a:t>MOSFET</a:t>
            </a:r>
            <a:endParaRPr lang="en-US" dirty="0"/>
          </a:p>
        </p:txBody>
      </p:sp>
      <p:sp>
        <p:nvSpPr>
          <p:cNvPr id="20" name="Slide Number Placeholder 19"/>
          <p:cNvSpPr>
            <a:spLocks noGrp="1"/>
          </p:cNvSpPr>
          <p:nvPr>
            <p:ph type="sldNum" sz="quarter" idx="12"/>
          </p:nvPr>
        </p:nvSpPr>
        <p:spPr/>
        <p:txBody>
          <a:bodyPr/>
          <a:lstStyle/>
          <a:p>
            <a:fld id="{E0D106F7-5E71-1D47-BB5A-23637FC0CB9C}" type="slidenum">
              <a:rPr lang="en-US" smtClean="0"/>
              <a:t>4</a:t>
            </a:fld>
            <a:endParaRPr lang="en-US"/>
          </a:p>
        </p:txBody>
      </p:sp>
    </p:spTree>
    <p:extLst>
      <p:ext uri="{BB962C8B-B14F-4D97-AF65-F5344CB8AC3E}">
        <p14:creationId xmlns:p14="http://schemas.microsoft.com/office/powerpoint/2010/main" val="350768281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Introduction</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sp>
        <p:nvSpPr>
          <p:cNvPr id="10" name="Rectangle 9"/>
          <p:cNvSpPr/>
          <p:nvPr/>
        </p:nvSpPr>
        <p:spPr>
          <a:xfrm>
            <a:off x="127000" y="916970"/>
            <a:ext cx="5549900" cy="1862048"/>
          </a:xfrm>
          <a:prstGeom prst="rect">
            <a:avLst/>
          </a:prstGeom>
        </p:spPr>
        <p:txBody>
          <a:bodyPr wrap="square">
            <a:spAutoFit/>
          </a:bodyPr>
          <a:lstStyle/>
          <a:p>
            <a:pPr>
              <a:lnSpc>
                <a:spcPct val="150000"/>
              </a:lnSpc>
              <a:spcAft>
                <a:spcPts val="1200"/>
              </a:spcAft>
            </a:pPr>
            <a:r>
              <a:rPr lang="en-US" sz="3000" b="1" dirty="0" smtClean="0">
                <a:solidFill>
                  <a:srgbClr val="0000FF"/>
                </a:solidFill>
              </a:rPr>
              <a:t>Problem definition:</a:t>
            </a:r>
            <a:endParaRPr lang="en-US" sz="3000" b="1" dirty="0">
              <a:solidFill>
                <a:srgbClr val="0000FF"/>
              </a:solidFill>
            </a:endParaRPr>
          </a:p>
          <a:p>
            <a:r>
              <a:rPr lang="en-US" sz="3000" dirty="0"/>
              <a:t>Silicon MOSFETs and </a:t>
            </a:r>
            <a:r>
              <a:rPr lang="en-US" sz="3000" dirty="0" smtClean="0"/>
              <a:t>diodes</a:t>
            </a:r>
            <a:endParaRPr lang="en-US" sz="3000" b="1" dirty="0" smtClean="0">
              <a:solidFill>
                <a:srgbClr val="0000FF"/>
              </a:solidFill>
            </a:endParaRPr>
          </a:p>
          <a:p>
            <a:endParaRPr lang="en-US" sz="3000" dirty="0" smtClean="0"/>
          </a:p>
        </p:txBody>
      </p:sp>
      <p:pic>
        <p:nvPicPr>
          <p:cNvPr id="12" name="Picture 11"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5" name="Rectangle 4"/>
          <p:cNvSpPr/>
          <p:nvPr/>
        </p:nvSpPr>
        <p:spPr>
          <a:xfrm>
            <a:off x="5232956" y="1465978"/>
            <a:ext cx="3986688" cy="3908763"/>
          </a:xfrm>
          <a:prstGeom prst="rect">
            <a:avLst/>
          </a:prstGeom>
        </p:spPr>
        <p:txBody>
          <a:bodyPr wrap="none">
            <a:spAutoFit/>
          </a:bodyPr>
          <a:lstStyle/>
          <a:p>
            <a:pPr>
              <a:lnSpc>
                <a:spcPct val="150000"/>
              </a:lnSpc>
              <a:spcAft>
                <a:spcPts val="1200"/>
              </a:spcAft>
            </a:pPr>
            <a:r>
              <a:rPr lang="en-US" sz="2800" dirty="0" smtClean="0"/>
              <a:t>Lack </a:t>
            </a:r>
            <a:r>
              <a:rPr lang="en-US" sz="2800" dirty="0"/>
              <a:t>of tissue </a:t>
            </a:r>
            <a:r>
              <a:rPr lang="en-US" sz="2800" dirty="0" smtClean="0"/>
              <a:t>equivalence</a:t>
            </a:r>
          </a:p>
          <a:p>
            <a:r>
              <a:rPr lang="en-US" sz="2800" i="1" dirty="0" smtClean="0"/>
              <a:t>Silicon            </a:t>
            </a:r>
            <a:r>
              <a:rPr lang="en-US" sz="2800" dirty="0" smtClean="0"/>
              <a:t>Z</a:t>
            </a:r>
            <a:r>
              <a:rPr lang="en-US" sz="2800" dirty="0"/>
              <a:t>=</a:t>
            </a:r>
            <a:r>
              <a:rPr lang="en-US" sz="2800" dirty="0" smtClean="0"/>
              <a:t>14</a:t>
            </a:r>
          </a:p>
          <a:p>
            <a:r>
              <a:rPr lang="en-US" sz="2800" i="1" dirty="0" smtClean="0"/>
              <a:t>Soft tissue     </a:t>
            </a:r>
            <a:r>
              <a:rPr lang="en-US" sz="2800" dirty="0" smtClean="0"/>
              <a:t>Z=7.4</a:t>
            </a:r>
          </a:p>
          <a:p>
            <a:r>
              <a:rPr lang="en-US" sz="2800" i="1" dirty="0" smtClean="0"/>
              <a:t>Carbon</a:t>
            </a:r>
            <a:r>
              <a:rPr lang="en-US" sz="2800" dirty="0" smtClean="0"/>
              <a:t>          </a:t>
            </a:r>
            <a:r>
              <a:rPr lang="en-US" sz="2800" dirty="0"/>
              <a:t>Z</a:t>
            </a:r>
            <a:r>
              <a:rPr lang="en-US" sz="2800" dirty="0" smtClean="0"/>
              <a:t>=6  </a:t>
            </a:r>
          </a:p>
          <a:p>
            <a:endParaRPr lang="en-US" sz="2800" dirty="0"/>
          </a:p>
          <a:p>
            <a:endParaRPr lang="en-US" sz="2800" dirty="0" smtClean="0"/>
          </a:p>
          <a:p>
            <a:r>
              <a:rPr lang="en-US" sz="2800" dirty="0" smtClean="0"/>
              <a:t>over response to low </a:t>
            </a:r>
          </a:p>
          <a:p>
            <a:r>
              <a:rPr lang="en-US" sz="2800" dirty="0" smtClean="0"/>
              <a:t>energy photons</a:t>
            </a:r>
            <a:endParaRPr lang="en-US" sz="2800" dirty="0"/>
          </a:p>
        </p:txBody>
      </p:sp>
      <p:sp>
        <p:nvSpPr>
          <p:cNvPr id="6" name="Right Arrow 5"/>
          <p:cNvSpPr/>
          <p:nvPr/>
        </p:nvSpPr>
        <p:spPr>
          <a:xfrm>
            <a:off x="4673600" y="1955444"/>
            <a:ext cx="508000" cy="279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Screenshot 2018-06-06 20.48.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615" y="2399944"/>
            <a:ext cx="4630985" cy="3530956"/>
          </a:xfrm>
          <a:prstGeom prst="rect">
            <a:avLst/>
          </a:prstGeom>
        </p:spPr>
      </p:pic>
      <p:sp>
        <p:nvSpPr>
          <p:cNvPr id="4" name="TextBox 3"/>
          <p:cNvSpPr txBox="1"/>
          <p:nvPr/>
        </p:nvSpPr>
        <p:spPr>
          <a:xfrm>
            <a:off x="999945" y="5868432"/>
            <a:ext cx="7727296" cy="461665"/>
          </a:xfrm>
          <a:prstGeom prst="rect">
            <a:avLst/>
          </a:prstGeom>
          <a:noFill/>
        </p:spPr>
        <p:txBody>
          <a:bodyPr wrap="none" rtlCol="0">
            <a:spAutoFit/>
          </a:bodyPr>
          <a:lstStyle/>
          <a:p>
            <a:r>
              <a:rPr lang="en-US" sz="2400" dirty="0" smtClean="0"/>
              <a:t>Ratio of the photon mass energy absorption coefficient μ</a:t>
            </a:r>
            <a:r>
              <a:rPr lang="en-US" sz="2400" baseline="-25000" dirty="0" smtClean="0"/>
              <a:t>en</a:t>
            </a:r>
            <a:r>
              <a:rPr lang="en-US" sz="2400" baseline="30000" dirty="0" smtClean="0"/>
              <a:t>1</a:t>
            </a:r>
          </a:p>
        </p:txBody>
      </p:sp>
      <p:sp>
        <p:nvSpPr>
          <p:cNvPr id="13" name="Right Arrow 12"/>
          <p:cNvSpPr/>
          <p:nvPr/>
        </p:nvSpPr>
        <p:spPr>
          <a:xfrm rot="5400000">
            <a:off x="6832600" y="3943172"/>
            <a:ext cx="508000" cy="279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99945" y="6526719"/>
            <a:ext cx="7889697" cy="276999"/>
          </a:xfrm>
          <a:prstGeom prst="rect">
            <a:avLst/>
          </a:prstGeom>
        </p:spPr>
        <p:txBody>
          <a:bodyPr wrap="square">
            <a:spAutoFit/>
          </a:bodyPr>
          <a:lstStyle/>
          <a:p>
            <a:r>
              <a:rPr lang="en-US" sz="1200" dirty="0" smtClean="0"/>
              <a:t>1. Fundamentals </a:t>
            </a:r>
            <a:r>
              <a:rPr lang="en-US" sz="1200" dirty="0"/>
              <a:t>of Ionizing Radiation </a:t>
            </a:r>
            <a:r>
              <a:rPr lang="en-US" sz="1200" dirty="0" err="1" smtClean="0"/>
              <a:t>Dosimetry</a:t>
            </a:r>
            <a:r>
              <a:rPr lang="en-US" sz="1200" dirty="0" smtClean="0"/>
              <a:t>, P. </a:t>
            </a:r>
            <a:r>
              <a:rPr lang="en-US" sz="1200" dirty="0" err="1"/>
              <a:t>Andreo</a:t>
            </a:r>
            <a:r>
              <a:rPr lang="en-US" sz="1200" dirty="0"/>
              <a:t>, </a:t>
            </a:r>
            <a:r>
              <a:rPr lang="en-US" sz="1200" dirty="0" smtClean="0"/>
              <a:t>D. </a:t>
            </a:r>
            <a:r>
              <a:rPr lang="en-US" sz="1200" dirty="0"/>
              <a:t>T. Burns, </a:t>
            </a:r>
            <a:r>
              <a:rPr lang="en-US" sz="1200" dirty="0" smtClean="0"/>
              <a:t>A. </a:t>
            </a:r>
            <a:r>
              <a:rPr lang="en-US" sz="1200" dirty="0"/>
              <a:t>E. Nahum, </a:t>
            </a:r>
            <a:r>
              <a:rPr lang="en-US" sz="1200" dirty="0" smtClean="0"/>
              <a:t>J. </a:t>
            </a:r>
            <a:r>
              <a:rPr lang="en-US" sz="1200" dirty="0" err="1"/>
              <a:t>Seuntjens</a:t>
            </a:r>
            <a:r>
              <a:rPr lang="en-US" sz="1200" dirty="0"/>
              <a:t>, </a:t>
            </a:r>
            <a:r>
              <a:rPr lang="en-US" sz="1200" dirty="0" smtClean="0"/>
              <a:t>F.  </a:t>
            </a:r>
            <a:r>
              <a:rPr lang="en-US" sz="1200" dirty="0" err="1"/>
              <a:t>Attix</a:t>
            </a:r>
            <a:endParaRPr lang="en-US" sz="1200" dirty="0"/>
          </a:p>
        </p:txBody>
      </p:sp>
      <p:sp>
        <p:nvSpPr>
          <p:cNvPr id="14" name="Slide Number Placeholder 13"/>
          <p:cNvSpPr>
            <a:spLocks noGrp="1"/>
          </p:cNvSpPr>
          <p:nvPr>
            <p:ph type="sldNum" sz="quarter" idx="12"/>
          </p:nvPr>
        </p:nvSpPr>
        <p:spPr/>
        <p:txBody>
          <a:bodyPr/>
          <a:lstStyle/>
          <a:p>
            <a:fld id="{E0D106F7-5E71-1D47-BB5A-23637FC0CB9C}" type="slidenum">
              <a:rPr lang="en-US" smtClean="0"/>
              <a:t>5</a:t>
            </a:fld>
            <a:endParaRPr lang="en-US"/>
          </a:p>
        </p:txBody>
      </p:sp>
      <p:sp>
        <p:nvSpPr>
          <p:cNvPr id="2" name="Rectangle 1"/>
          <p:cNvSpPr/>
          <p:nvPr/>
        </p:nvSpPr>
        <p:spPr>
          <a:xfrm>
            <a:off x="1879600" y="2399944"/>
            <a:ext cx="1054100" cy="2857856"/>
          </a:xfrm>
          <a:prstGeom prst="rect">
            <a:avLst/>
          </a:prstGeom>
          <a:solidFill>
            <a:srgbClr val="FFFF00">
              <a:alpha val="3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736850" y="2399944"/>
            <a:ext cx="1822450" cy="2857856"/>
          </a:xfrm>
          <a:prstGeom prst="rect">
            <a:avLst/>
          </a:prstGeom>
          <a:solidFill>
            <a:schemeClr val="accent1">
              <a:lumMod val="40000"/>
              <a:lumOff val="60000"/>
              <a:alpha val="32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739900" y="2323744"/>
            <a:ext cx="1347770" cy="276999"/>
          </a:xfrm>
          <a:prstGeom prst="rect">
            <a:avLst/>
          </a:prstGeom>
        </p:spPr>
        <p:txBody>
          <a:bodyPr wrap="none">
            <a:spAutoFit/>
          </a:bodyPr>
          <a:lstStyle/>
          <a:p>
            <a:r>
              <a:rPr lang="en-US" sz="1200" dirty="0"/>
              <a:t>diagnostic imaging </a:t>
            </a:r>
          </a:p>
        </p:txBody>
      </p:sp>
      <p:sp>
        <p:nvSpPr>
          <p:cNvPr id="18" name="Rectangle 17"/>
          <p:cNvSpPr/>
          <p:nvPr/>
        </p:nvSpPr>
        <p:spPr>
          <a:xfrm>
            <a:off x="3087670" y="2324944"/>
            <a:ext cx="1274708" cy="276999"/>
          </a:xfrm>
          <a:prstGeom prst="rect">
            <a:avLst/>
          </a:prstGeom>
        </p:spPr>
        <p:txBody>
          <a:bodyPr wrap="none">
            <a:spAutoFit/>
          </a:bodyPr>
          <a:lstStyle/>
          <a:p>
            <a:r>
              <a:rPr lang="en-US" sz="1200" dirty="0"/>
              <a:t>radiation therapy </a:t>
            </a:r>
          </a:p>
        </p:txBody>
      </p:sp>
    </p:spTree>
    <p:extLst>
      <p:ext uri="{BB962C8B-B14F-4D97-AF65-F5344CB8AC3E}">
        <p14:creationId xmlns:p14="http://schemas.microsoft.com/office/powerpoint/2010/main" val="37989064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581D00C3-6894-4C30-8504-66893DE32B55}" type="slidenum">
              <a:rPr lang="fr-CA" smtClean="0"/>
              <a:pPr/>
              <a:t>6</a:t>
            </a:fld>
            <a:endParaRPr lang="fr-CA" dirty="0"/>
          </a:p>
        </p:txBody>
      </p:sp>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36" name="Text Box 2"/>
          <p:cNvSpPr txBox="1">
            <a:spLocks noChangeArrowheads="1"/>
          </p:cNvSpPr>
          <p:nvPr/>
        </p:nvSpPr>
        <p:spPr bwMode="auto">
          <a:xfrm>
            <a:off x="127000" y="179973"/>
            <a:ext cx="57785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P3HT </a:t>
            </a:r>
            <a:r>
              <a:rPr lang="en-US" sz="3200" b="1" dirty="0" err="1" smtClean="0">
                <a:solidFill>
                  <a:srgbClr val="0000FF"/>
                </a:solidFill>
                <a:latin typeface="+mj-lt"/>
              </a:rPr>
              <a:t>Schottky</a:t>
            </a:r>
            <a:r>
              <a:rPr lang="en-US" sz="3200" b="1" dirty="0" smtClean="0">
                <a:solidFill>
                  <a:srgbClr val="0000FF"/>
                </a:solidFill>
                <a:latin typeface="+mj-lt"/>
              </a:rPr>
              <a:t> diodes</a:t>
            </a:r>
            <a:endParaRPr lang="en-US" sz="3200" b="1" dirty="0">
              <a:solidFill>
                <a:srgbClr val="0000FF"/>
              </a:solidFill>
              <a:latin typeface="+mj-lt"/>
            </a:endParaRPr>
          </a:p>
        </p:txBody>
      </p:sp>
      <p:sp>
        <p:nvSpPr>
          <p:cNvPr id="4" name="TextBox 3"/>
          <p:cNvSpPr txBox="1"/>
          <p:nvPr/>
        </p:nvSpPr>
        <p:spPr>
          <a:xfrm>
            <a:off x="3894584" y="986954"/>
            <a:ext cx="5249415" cy="954107"/>
          </a:xfrm>
          <a:prstGeom prst="rect">
            <a:avLst/>
          </a:prstGeom>
          <a:noFill/>
        </p:spPr>
        <p:txBody>
          <a:bodyPr wrap="square" rtlCol="0">
            <a:spAutoFit/>
          </a:bodyPr>
          <a:lstStyle/>
          <a:p>
            <a:r>
              <a:rPr lang="en-US" sz="2800" dirty="0" smtClean="0">
                <a:solidFill>
                  <a:srgbClr val="800000"/>
                </a:solidFill>
              </a:rPr>
              <a:t>P3HT </a:t>
            </a:r>
            <a:r>
              <a:rPr lang="mr-IN" sz="2800" dirty="0" smtClean="0">
                <a:solidFill>
                  <a:srgbClr val="800000"/>
                </a:solidFill>
              </a:rPr>
              <a:t>–</a:t>
            </a:r>
            <a:r>
              <a:rPr lang="en-US" sz="2800" dirty="0" smtClean="0">
                <a:solidFill>
                  <a:srgbClr val="800000"/>
                </a:solidFill>
              </a:rPr>
              <a:t> </a:t>
            </a:r>
            <a:r>
              <a:rPr lang="en-US" sz="2800" dirty="0">
                <a:solidFill>
                  <a:srgbClr val="800000"/>
                </a:solidFill>
              </a:rPr>
              <a:t>poly(3-hexylthiophene</a:t>
            </a:r>
            <a:r>
              <a:rPr lang="en-US" sz="2800" dirty="0" smtClean="0">
                <a:solidFill>
                  <a:srgbClr val="800000"/>
                </a:solidFill>
              </a:rPr>
              <a:t>-</a:t>
            </a:r>
          </a:p>
          <a:p>
            <a:r>
              <a:rPr lang="en-US" sz="2800" dirty="0" smtClean="0">
                <a:solidFill>
                  <a:srgbClr val="800000"/>
                </a:solidFill>
              </a:rPr>
              <a:t>2,5</a:t>
            </a:r>
            <a:r>
              <a:rPr lang="en-US" sz="2800" dirty="0">
                <a:solidFill>
                  <a:srgbClr val="800000"/>
                </a:solidFill>
              </a:rPr>
              <a:t>-diyl)</a:t>
            </a:r>
          </a:p>
        </p:txBody>
      </p:sp>
      <p:pic>
        <p:nvPicPr>
          <p:cNvPr id="6" name="Picture 5" descr="IV120C30-30.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4950" y="3598377"/>
            <a:ext cx="5016500" cy="2641600"/>
          </a:xfrm>
          <a:prstGeom prst="rect">
            <a:avLst/>
          </a:prstGeom>
        </p:spPr>
      </p:pic>
      <p:grpSp>
        <p:nvGrpSpPr>
          <p:cNvPr id="67" name="Group 66"/>
          <p:cNvGrpSpPr/>
          <p:nvPr/>
        </p:nvGrpSpPr>
        <p:grpSpPr>
          <a:xfrm>
            <a:off x="393707" y="3938530"/>
            <a:ext cx="3616294" cy="1913354"/>
            <a:chOff x="2523085" y="2609919"/>
            <a:chExt cx="3616294" cy="1913354"/>
          </a:xfrm>
        </p:grpSpPr>
        <p:cxnSp>
          <p:nvCxnSpPr>
            <p:cNvPr id="68" name="Straight Connector 67"/>
            <p:cNvCxnSpPr/>
            <p:nvPr/>
          </p:nvCxnSpPr>
          <p:spPr>
            <a:xfrm flipV="1">
              <a:off x="2680545" y="3566687"/>
              <a:ext cx="773855" cy="3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9" name="Rectangle 68"/>
            <p:cNvSpPr/>
            <p:nvPr/>
          </p:nvSpPr>
          <p:spPr>
            <a:xfrm>
              <a:off x="4346278" y="2979251"/>
              <a:ext cx="962321" cy="610632"/>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70" name="Straight Connector 69"/>
            <p:cNvCxnSpPr/>
            <p:nvPr/>
          </p:nvCxnSpPr>
          <p:spPr>
            <a:xfrm flipV="1">
              <a:off x="3454400" y="3708985"/>
              <a:ext cx="891879" cy="3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5308600" y="3326059"/>
              <a:ext cx="715363" cy="127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2523085" y="2877651"/>
              <a:ext cx="1197764" cy="707886"/>
            </a:xfrm>
            <a:prstGeom prst="rect">
              <a:avLst/>
            </a:prstGeom>
            <a:noFill/>
          </p:spPr>
          <p:txBody>
            <a:bodyPr wrap="none" rtlCol="0">
              <a:spAutoFit/>
            </a:bodyPr>
            <a:lstStyle/>
            <a:p>
              <a:r>
                <a:rPr lang="en-US" sz="2000" dirty="0" smtClean="0"/>
                <a:t>ITO </a:t>
              </a:r>
            </a:p>
            <a:p>
              <a:r>
                <a:rPr lang="en-US" sz="2000" dirty="0" smtClean="0"/>
                <a:t>4.0-5.0eV</a:t>
              </a:r>
              <a:endParaRPr lang="en-US" sz="2000" dirty="0"/>
            </a:p>
          </p:txBody>
        </p:sp>
        <p:sp>
          <p:nvSpPr>
            <p:cNvPr id="73" name="TextBox 72"/>
            <p:cNvSpPr txBox="1"/>
            <p:nvPr/>
          </p:nvSpPr>
          <p:spPr>
            <a:xfrm>
              <a:off x="3154993" y="3815387"/>
              <a:ext cx="1331815" cy="707886"/>
            </a:xfrm>
            <a:prstGeom prst="rect">
              <a:avLst/>
            </a:prstGeom>
            <a:noFill/>
          </p:spPr>
          <p:txBody>
            <a:bodyPr wrap="none" rtlCol="0">
              <a:spAutoFit/>
            </a:bodyPr>
            <a:lstStyle/>
            <a:p>
              <a:r>
                <a:rPr lang="en-US" sz="2000" dirty="0" smtClean="0"/>
                <a:t>PEDOT:PSS</a:t>
              </a:r>
            </a:p>
            <a:p>
              <a:r>
                <a:rPr lang="en-US" sz="2000" dirty="0" smtClean="0"/>
                <a:t>5.2-5.3 </a:t>
              </a:r>
              <a:r>
                <a:rPr lang="en-US" sz="2000" dirty="0" err="1" smtClean="0"/>
                <a:t>eV</a:t>
              </a:r>
              <a:endParaRPr lang="en-US" sz="2000" dirty="0"/>
            </a:p>
          </p:txBody>
        </p:sp>
        <p:sp>
          <p:nvSpPr>
            <p:cNvPr id="74" name="TextBox 73"/>
            <p:cNvSpPr txBox="1"/>
            <p:nvPr/>
          </p:nvSpPr>
          <p:spPr>
            <a:xfrm>
              <a:off x="4516480" y="3751887"/>
              <a:ext cx="736099" cy="400110"/>
            </a:xfrm>
            <a:prstGeom prst="rect">
              <a:avLst/>
            </a:prstGeom>
            <a:noFill/>
          </p:spPr>
          <p:txBody>
            <a:bodyPr wrap="none" rtlCol="0">
              <a:spAutoFit/>
            </a:bodyPr>
            <a:lstStyle/>
            <a:p>
              <a:r>
                <a:rPr lang="en-US" sz="2000" dirty="0" smtClean="0"/>
                <a:t>P3HT</a:t>
              </a:r>
              <a:endParaRPr lang="en-US" sz="2000" dirty="0"/>
            </a:p>
          </p:txBody>
        </p:sp>
        <p:sp>
          <p:nvSpPr>
            <p:cNvPr id="75" name="TextBox 74"/>
            <p:cNvSpPr txBox="1"/>
            <p:nvPr/>
          </p:nvSpPr>
          <p:spPr>
            <a:xfrm>
              <a:off x="4601615" y="3230293"/>
              <a:ext cx="595035" cy="400110"/>
            </a:xfrm>
            <a:prstGeom prst="rect">
              <a:avLst/>
            </a:prstGeom>
            <a:noFill/>
          </p:spPr>
          <p:txBody>
            <a:bodyPr wrap="none" rtlCol="0">
              <a:spAutoFit/>
            </a:bodyPr>
            <a:lstStyle/>
            <a:p>
              <a:r>
                <a:rPr lang="en-US" sz="2000" dirty="0" smtClean="0"/>
                <a:t>5eV</a:t>
              </a:r>
              <a:endParaRPr lang="en-US" sz="2000" dirty="0"/>
            </a:p>
          </p:txBody>
        </p:sp>
        <p:sp>
          <p:nvSpPr>
            <p:cNvPr id="76" name="TextBox 75"/>
            <p:cNvSpPr txBox="1"/>
            <p:nvPr/>
          </p:nvSpPr>
          <p:spPr>
            <a:xfrm>
              <a:off x="4601615" y="2609919"/>
              <a:ext cx="659155" cy="400110"/>
            </a:xfrm>
            <a:prstGeom prst="rect">
              <a:avLst/>
            </a:prstGeom>
            <a:noFill/>
          </p:spPr>
          <p:txBody>
            <a:bodyPr wrap="none" rtlCol="0">
              <a:spAutoFit/>
            </a:bodyPr>
            <a:lstStyle/>
            <a:p>
              <a:r>
                <a:rPr lang="en-US" sz="2000" dirty="0" smtClean="0"/>
                <a:t>3</a:t>
              </a:r>
              <a:r>
                <a:rPr lang="en-US" sz="2000" dirty="0"/>
                <a:t> </a:t>
              </a:r>
              <a:r>
                <a:rPr lang="en-US" sz="2000" dirty="0" err="1" smtClean="0"/>
                <a:t>eV</a:t>
              </a:r>
              <a:endParaRPr lang="en-US" sz="2000" dirty="0"/>
            </a:p>
          </p:txBody>
        </p:sp>
        <p:sp>
          <p:nvSpPr>
            <p:cNvPr id="77" name="TextBox 76"/>
            <p:cNvSpPr txBox="1"/>
            <p:nvPr/>
          </p:nvSpPr>
          <p:spPr>
            <a:xfrm>
              <a:off x="5351984" y="2654300"/>
              <a:ext cx="787395" cy="707886"/>
            </a:xfrm>
            <a:prstGeom prst="rect">
              <a:avLst/>
            </a:prstGeom>
            <a:noFill/>
          </p:spPr>
          <p:txBody>
            <a:bodyPr wrap="none" rtlCol="0">
              <a:spAutoFit/>
            </a:bodyPr>
            <a:lstStyle/>
            <a:p>
              <a:r>
                <a:rPr lang="en-US" sz="2000" dirty="0" smtClean="0"/>
                <a:t>Al </a:t>
              </a:r>
            </a:p>
            <a:p>
              <a:r>
                <a:rPr lang="en-US" sz="2000" dirty="0" smtClean="0"/>
                <a:t>4.1eV</a:t>
              </a:r>
              <a:endParaRPr lang="en-US" sz="2000" dirty="0"/>
            </a:p>
          </p:txBody>
        </p:sp>
        <p:cxnSp>
          <p:nvCxnSpPr>
            <p:cNvPr id="78" name="Straight Connector 77"/>
            <p:cNvCxnSpPr/>
            <p:nvPr/>
          </p:nvCxnSpPr>
          <p:spPr>
            <a:xfrm>
              <a:off x="4346279" y="2755900"/>
              <a:ext cx="0" cy="114358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5308599" y="2755900"/>
              <a:ext cx="1" cy="114358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41" name="Picture 40" descr="Screenshot 2018-06-05 16.15.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43" name="Picture 42" descr="Screenshot 2018-06-05 16.18.2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pic>
        <p:nvPicPr>
          <p:cNvPr id="2" name="Picture 1" descr="Screenshot 2018-06-05 23.42.4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7150" y="2059419"/>
            <a:ext cx="1917700" cy="1422400"/>
          </a:xfrm>
          <a:prstGeom prst="rect">
            <a:avLst/>
          </a:prstGeom>
        </p:spPr>
      </p:pic>
      <p:pic>
        <p:nvPicPr>
          <p:cNvPr id="3" name="Picture 2" descr="IMG_20180606_164629.jpg"/>
          <p:cNvPicPr>
            <a:picLocks noChangeAspect="1"/>
          </p:cNvPicPr>
          <p:nvPr/>
        </p:nvPicPr>
        <p:blipFill rotWithShape="1">
          <a:blip r:embed="rId7">
            <a:extLst>
              <a:ext uri="{28A0092B-C50C-407E-A947-70E740481C1C}">
                <a14:useLocalDpi xmlns:a14="http://schemas.microsoft.com/office/drawing/2010/main" val="0"/>
              </a:ext>
            </a:extLst>
          </a:blip>
          <a:srcRect l="32703" t="18519" r="38270" b="30122"/>
          <a:stretch/>
        </p:blipFill>
        <p:spPr>
          <a:xfrm rot="16200000">
            <a:off x="531261" y="993314"/>
            <a:ext cx="2654319" cy="2641600"/>
          </a:xfrm>
          <a:prstGeom prst="rect">
            <a:avLst/>
          </a:prstGeom>
        </p:spPr>
      </p:pic>
    </p:spTree>
    <p:extLst>
      <p:ext uri="{BB962C8B-B14F-4D97-AF65-F5344CB8AC3E}">
        <p14:creationId xmlns:p14="http://schemas.microsoft.com/office/powerpoint/2010/main" val="23858556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spcAft>
                <a:spcPts val="1200"/>
              </a:spcAft>
            </a:pPr>
            <a:r>
              <a:rPr lang="en-US" sz="3200" b="1" dirty="0">
                <a:solidFill>
                  <a:srgbClr val="0000FF"/>
                </a:solidFill>
                <a:latin typeface="+mn-lt"/>
              </a:rPr>
              <a:t>General requirements</a:t>
            </a: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sp>
        <p:nvSpPr>
          <p:cNvPr id="2" name="Rectangle 1"/>
          <p:cNvSpPr/>
          <p:nvPr/>
        </p:nvSpPr>
        <p:spPr>
          <a:xfrm>
            <a:off x="1092200" y="1145570"/>
            <a:ext cx="5956300" cy="4208844"/>
          </a:xfrm>
          <a:prstGeom prst="rect">
            <a:avLst/>
          </a:prstGeom>
        </p:spPr>
        <p:txBody>
          <a:bodyPr wrap="square">
            <a:spAutoFit/>
          </a:bodyPr>
          <a:lstStyle/>
          <a:p>
            <a:pPr>
              <a:lnSpc>
                <a:spcPct val="150000"/>
              </a:lnSpc>
            </a:pPr>
            <a:r>
              <a:rPr lang="en-US" sz="3000" dirty="0" smtClean="0"/>
              <a:t>• </a:t>
            </a:r>
            <a:r>
              <a:rPr lang="en-US" sz="3000" dirty="0"/>
              <a:t>Sensitivity</a:t>
            </a:r>
          </a:p>
          <a:p>
            <a:pPr>
              <a:lnSpc>
                <a:spcPct val="150000"/>
              </a:lnSpc>
            </a:pPr>
            <a:r>
              <a:rPr lang="en-US" sz="3000" dirty="0" smtClean="0"/>
              <a:t>• Radiation energy independence</a:t>
            </a:r>
          </a:p>
          <a:p>
            <a:pPr>
              <a:lnSpc>
                <a:spcPct val="150000"/>
              </a:lnSpc>
            </a:pPr>
            <a:r>
              <a:rPr lang="en-US" sz="3000" dirty="0" smtClean="0"/>
              <a:t>• Linearity</a:t>
            </a:r>
            <a:endParaRPr lang="en-US" sz="3000" dirty="0"/>
          </a:p>
          <a:p>
            <a:pPr>
              <a:lnSpc>
                <a:spcPct val="150000"/>
              </a:lnSpc>
            </a:pPr>
            <a:r>
              <a:rPr lang="en-US" sz="3000" dirty="0"/>
              <a:t>• </a:t>
            </a:r>
            <a:r>
              <a:rPr lang="en-US" sz="3000" dirty="0" smtClean="0"/>
              <a:t>Tissue equivalence </a:t>
            </a:r>
          </a:p>
          <a:p>
            <a:pPr>
              <a:lnSpc>
                <a:spcPct val="150000"/>
              </a:lnSpc>
            </a:pPr>
            <a:r>
              <a:rPr lang="en-US" sz="3000" dirty="0" smtClean="0"/>
              <a:t>• </a:t>
            </a:r>
            <a:r>
              <a:rPr lang="en-US" sz="3000" dirty="0"/>
              <a:t>Long term stability</a:t>
            </a:r>
          </a:p>
          <a:p>
            <a:pPr>
              <a:lnSpc>
                <a:spcPct val="150000"/>
              </a:lnSpc>
            </a:pPr>
            <a:r>
              <a:rPr lang="en-US" sz="3000" dirty="0"/>
              <a:t>• </a:t>
            </a:r>
            <a:r>
              <a:rPr lang="en-US" sz="3000" dirty="0" smtClean="0"/>
              <a:t>Reproducibility</a:t>
            </a:r>
            <a:endParaRPr lang="en-US" sz="3000" dirty="0"/>
          </a:p>
        </p:txBody>
      </p:sp>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7</a:t>
            </a:fld>
            <a:endParaRPr lang="en-US"/>
          </a:p>
        </p:txBody>
      </p:sp>
    </p:spTree>
    <p:extLst>
      <p:ext uri="{BB962C8B-B14F-4D97-AF65-F5344CB8AC3E}">
        <p14:creationId xmlns:p14="http://schemas.microsoft.com/office/powerpoint/2010/main" val="37940729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8</a:t>
            </a:fld>
            <a:endParaRPr lang="en-US"/>
          </a:p>
        </p:txBody>
      </p:sp>
      <p:pic>
        <p:nvPicPr>
          <p:cNvPr id="9" name="Picture 8" descr="120C100kvdoses0V.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2465" y="1003298"/>
            <a:ext cx="5923211" cy="2768601"/>
          </a:xfrm>
          <a:prstGeom prst="rect">
            <a:avLst/>
          </a:prstGeom>
        </p:spPr>
      </p:pic>
      <p:pic>
        <p:nvPicPr>
          <p:cNvPr id="12" name="Picture 11" descr="120C100kvdoses5V.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57566" y="3771900"/>
            <a:ext cx="5789490" cy="2794000"/>
          </a:xfrm>
          <a:prstGeom prst="rect">
            <a:avLst/>
          </a:prstGeom>
        </p:spPr>
      </p:pic>
      <p:sp>
        <p:nvSpPr>
          <p:cNvPr id="13" name="Text Box 2"/>
          <p:cNvSpPr txBox="1">
            <a:spLocks noChangeArrowheads="1"/>
          </p:cNvSpPr>
          <p:nvPr/>
        </p:nvSpPr>
        <p:spPr bwMode="auto">
          <a:xfrm>
            <a:off x="127000" y="179973"/>
            <a:ext cx="57785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P3HT </a:t>
            </a:r>
            <a:r>
              <a:rPr lang="en-US" sz="3200" b="1" dirty="0" err="1" smtClean="0">
                <a:solidFill>
                  <a:srgbClr val="0000FF"/>
                </a:solidFill>
                <a:latin typeface="+mj-lt"/>
              </a:rPr>
              <a:t>Schottky</a:t>
            </a:r>
            <a:r>
              <a:rPr lang="en-US" sz="3200" b="1" dirty="0" smtClean="0">
                <a:solidFill>
                  <a:srgbClr val="0000FF"/>
                </a:solidFill>
                <a:latin typeface="+mj-lt"/>
              </a:rPr>
              <a:t> diodes</a:t>
            </a:r>
            <a:endParaRPr lang="en-US" sz="3200" b="1" dirty="0">
              <a:solidFill>
                <a:srgbClr val="0000FF"/>
              </a:solidFill>
              <a:latin typeface="+mj-lt"/>
            </a:endParaRPr>
          </a:p>
        </p:txBody>
      </p:sp>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64704"/>
            <a:ext cx="9144000" cy="5715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0000FF"/>
              </a:solidFill>
            </a:endParaRPr>
          </a:p>
        </p:txBody>
      </p:sp>
      <p:sp>
        <p:nvSpPr>
          <p:cNvPr id="11" name="Text Box 2"/>
          <p:cNvSpPr txBox="1">
            <a:spLocks noChangeArrowheads="1"/>
          </p:cNvSpPr>
          <p:nvPr/>
        </p:nvSpPr>
        <p:spPr bwMode="auto">
          <a:xfrm>
            <a:off x="127000" y="179973"/>
            <a:ext cx="6299200" cy="584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698" rIns="91397" bIns="45698">
            <a:spAutoFit/>
          </a:bodyPr>
          <a:lstStyle>
            <a:lvl1pPr>
              <a:defRPr sz="2400">
                <a:solidFill>
                  <a:schemeClr val="tx1"/>
                </a:solidFill>
                <a:latin typeface="Comic Sans MS" pitchFamily="66" charset="0"/>
                <a:ea typeface="MS PGothic" pitchFamily="34" charset="-128"/>
              </a:defRPr>
            </a:lvl1pPr>
            <a:lvl2pPr marL="742950" indent="-285750">
              <a:defRPr sz="2400">
                <a:solidFill>
                  <a:schemeClr val="tx1"/>
                </a:solidFill>
                <a:latin typeface="Comic Sans MS" pitchFamily="66" charset="0"/>
                <a:ea typeface="MS PGothic" pitchFamily="34" charset="-128"/>
              </a:defRPr>
            </a:lvl2pPr>
            <a:lvl3pPr marL="1143000" indent="-228600">
              <a:defRPr sz="2400">
                <a:solidFill>
                  <a:schemeClr val="tx1"/>
                </a:solidFill>
                <a:latin typeface="Comic Sans MS" pitchFamily="66" charset="0"/>
                <a:ea typeface="MS PGothic" pitchFamily="34" charset="-128"/>
              </a:defRPr>
            </a:lvl3pPr>
            <a:lvl4pPr marL="1600200" indent="-228600">
              <a:defRPr sz="2400">
                <a:solidFill>
                  <a:schemeClr val="tx1"/>
                </a:solidFill>
                <a:latin typeface="Comic Sans MS" pitchFamily="66" charset="0"/>
                <a:ea typeface="MS PGothic" pitchFamily="34" charset="-128"/>
              </a:defRPr>
            </a:lvl4pPr>
            <a:lvl5pPr marL="2057400" indent="-22860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a:r>
              <a:rPr lang="en-US" sz="3200" b="1" dirty="0" smtClean="0">
                <a:solidFill>
                  <a:srgbClr val="0000FF"/>
                </a:solidFill>
                <a:latin typeface="+mj-lt"/>
              </a:rPr>
              <a:t>Sensitivity</a:t>
            </a:r>
            <a:endParaRPr lang="en-US" sz="3200" b="1" dirty="0">
              <a:solidFill>
                <a:srgbClr val="0000FF"/>
              </a:solidFill>
              <a:latin typeface="+mj-lt"/>
            </a:endParaRPr>
          </a:p>
        </p:txBody>
      </p:sp>
      <p:pic>
        <p:nvPicPr>
          <p:cNvPr id="8" name="Picture 7" descr="Screenshot 2018-06-05 16.15.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573"/>
            <a:ext cx="3048000" cy="693191"/>
          </a:xfrm>
          <a:prstGeom prst="rect">
            <a:avLst/>
          </a:prstGeom>
        </p:spPr>
      </p:pic>
      <p:pic>
        <p:nvPicPr>
          <p:cNvPr id="10" name="Picture 9" descr="Screenshot 2018-06-05 16.18.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854700"/>
            <a:ext cx="999945" cy="990600"/>
          </a:xfrm>
          <a:prstGeom prst="rect">
            <a:avLst/>
          </a:prstGeom>
        </p:spPr>
      </p:pic>
      <p:sp>
        <p:nvSpPr>
          <p:cNvPr id="3" name="Slide Number Placeholder 2"/>
          <p:cNvSpPr>
            <a:spLocks noGrp="1"/>
          </p:cNvSpPr>
          <p:nvPr>
            <p:ph type="sldNum" sz="quarter" idx="12"/>
          </p:nvPr>
        </p:nvSpPr>
        <p:spPr/>
        <p:txBody>
          <a:bodyPr/>
          <a:lstStyle/>
          <a:p>
            <a:fld id="{E0D106F7-5E71-1D47-BB5A-23637FC0CB9C}" type="slidenum">
              <a:rPr lang="en-US" smtClean="0"/>
              <a:t>9</a:t>
            </a:fld>
            <a:endParaRPr lang="en-US"/>
          </a:p>
        </p:txBody>
      </p:sp>
      <p:pic>
        <p:nvPicPr>
          <p:cNvPr id="9" name="Picture 8" descr="Sensitivity100kv.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9402" y="3733800"/>
            <a:ext cx="4606498" cy="2425700"/>
          </a:xfrm>
          <a:prstGeom prst="rect">
            <a:avLst/>
          </a:prstGeom>
        </p:spPr>
      </p:pic>
      <p:pic>
        <p:nvPicPr>
          <p:cNvPr id="2" name="Picture 1" descr="Q-doserate0v.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651" y="965200"/>
            <a:ext cx="4540250" cy="2390815"/>
          </a:xfrm>
          <a:prstGeom prst="rect">
            <a:avLst/>
          </a:prstGeom>
        </p:spPr>
      </p:pic>
      <p:pic>
        <p:nvPicPr>
          <p:cNvPr id="12" name="Picture 11" descr="Q-Doserate5V.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9402" y="965200"/>
            <a:ext cx="4644598" cy="2445763"/>
          </a:xfrm>
          <a:prstGeom prst="rect">
            <a:avLst/>
          </a:prstGeom>
        </p:spPr>
      </p:pic>
      <p:pic>
        <p:nvPicPr>
          <p:cNvPr id="13" name="Picture 12" descr="Q-doserate10V.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7000" y="3699751"/>
            <a:ext cx="4533901" cy="2387472"/>
          </a:xfrm>
          <a:prstGeom prst="rect">
            <a:avLst/>
          </a:prstGeom>
        </p:spPr>
      </p:pic>
    </p:spTree>
    <p:extLst>
      <p:ext uri="{BB962C8B-B14F-4D97-AF65-F5344CB8AC3E}">
        <p14:creationId xmlns:p14="http://schemas.microsoft.com/office/powerpoint/2010/main" val="10031378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36045</TotalTime>
  <Words>1560</Words>
  <Application>Microsoft Macintosh PowerPoint</Application>
  <PresentationFormat>On-screen Show (4:3)</PresentationFormat>
  <Paragraphs>181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Irina</dc:creator>
  <cp:lastModifiedBy>Irina</cp:lastModifiedBy>
  <cp:revision>206</cp:revision>
  <dcterms:created xsi:type="dcterms:W3CDTF">2016-09-18T18:38:35Z</dcterms:created>
  <dcterms:modified xsi:type="dcterms:W3CDTF">2018-06-12T01:18:15Z</dcterms:modified>
</cp:coreProperties>
</file>