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sldIdLst>
    <p:sldId id="257" r:id="rId2"/>
    <p:sldId id="258" r:id="rId3"/>
    <p:sldId id="280" r:id="rId4"/>
    <p:sldId id="259" r:id="rId5"/>
    <p:sldId id="260" r:id="rId6"/>
    <p:sldId id="261" r:id="rId7"/>
    <p:sldId id="265" r:id="rId8"/>
    <p:sldId id="264" r:id="rId9"/>
    <p:sldId id="262" r:id="rId10"/>
    <p:sldId id="269" r:id="rId11"/>
    <p:sldId id="268" r:id="rId12"/>
    <p:sldId id="267" r:id="rId13"/>
    <p:sldId id="272" r:id="rId14"/>
    <p:sldId id="281" r:id="rId15"/>
    <p:sldId id="276" r:id="rId16"/>
    <p:sldId id="283" r:id="rId17"/>
    <p:sldId id="284" r:id="rId18"/>
    <p:sldId id="266" r:id="rId19"/>
    <p:sldId id="278" r:id="rId20"/>
    <p:sldId id="282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FE4FC"/>
    <a:srgbClr val="F83434"/>
    <a:srgbClr val="FF0606"/>
    <a:srgbClr val="FF0000"/>
    <a:srgbClr val="FF3F3F"/>
    <a:srgbClr val="E7F4F5"/>
    <a:srgbClr val="9FFFFF"/>
    <a:srgbClr val="00FFCC"/>
    <a:srgbClr val="F8D4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2" autoAdjust="0"/>
    <p:restoredTop sz="94660"/>
  </p:normalViewPr>
  <p:slideViewPr>
    <p:cSldViewPr>
      <p:cViewPr varScale="1">
        <p:scale>
          <a:sx n="103" d="100"/>
          <a:sy n="103" d="100"/>
        </p:scale>
        <p:origin x="117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436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77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93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8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488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098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41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064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549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029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28" name="Picture 6" descr="UWindsor powerpoint bottom1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0775"/>
            <a:ext cx="914400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UW_Logo_1L_horz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269038"/>
            <a:ext cx="2301875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5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7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14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9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3.pn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7.jpeg"/><Relationship Id="rId7" Type="http://schemas.openxmlformats.org/officeDocument/2006/relationships/image" Target="../media/image26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14.png"/><Relationship Id="rId4" Type="http://schemas.openxmlformats.org/officeDocument/2006/relationships/image" Target="../media/image38.png"/><Relationship Id="rId9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8.emf"/><Relationship Id="rId7" Type="http://schemas.openxmlformats.org/officeDocument/2006/relationships/image" Target="../media/image1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37.jpe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5888"/>
            <a:ext cx="9144000" cy="3484562"/>
          </a:xfrm>
        </p:spPr>
        <p:txBody>
          <a:bodyPr/>
          <a:lstStyle/>
          <a:p>
            <a:pPr eaLnBrk="1" hangingPunct="1"/>
            <a:r>
              <a:rPr lang="en-CA" altLang="en-US" smtClean="0">
                <a:solidFill>
                  <a:schemeClr val="tx1"/>
                </a:solidFill>
                <a:ea typeface="ＭＳ Ｐゴシック" panose="020B0600070205080204" pitchFamily="34" charset="-128"/>
              </a:rPr>
              <a:t>Laser-Induced Breakdown Spectroscopy as a Rapid Diagnostic Tool for Bacterial Detection and Discrimination</a:t>
            </a:r>
            <a:endParaRPr lang="en-US" altLang="en-US" smtClean="0">
              <a:solidFill>
                <a:schemeClr val="tx1"/>
              </a:solidFill>
              <a:latin typeface="Tahoma" panose="020B060403050404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051" name="Subtitle 1"/>
          <p:cNvSpPr>
            <a:spLocks noGrp="1"/>
          </p:cNvSpPr>
          <p:nvPr>
            <p:ph type="subTitle" idx="1"/>
          </p:nvPr>
        </p:nvSpPr>
        <p:spPr>
          <a:xfrm>
            <a:off x="1259632" y="3886200"/>
            <a:ext cx="6696744" cy="1752600"/>
          </a:xfrm>
        </p:spPr>
        <p:txBody>
          <a:bodyPr/>
          <a:lstStyle/>
          <a:p>
            <a:pPr marL="93663"/>
            <a:r>
              <a:rPr lang="en-CA" altLang="en-US" sz="2000" dirty="0" smtClean="0">
                <a:ea typeface="ＭＳ Ｐゴシック" panose="020B0600070205080204" pitchFamily="34" charset="-128"/>
              </a:rPr>
              <a:t>Alexandra </a:t>
            </a:r>
            <a:r>
              <a:rPr lang="en-CA" altLang="en-US" sz="2000" dirty="0" err="1" smtClean="0">
                <a:ea typeface="ＭＳ Ｐゴシック" panose="020B0600070205080204" pitchFamily="34" charset="-128"/>
              </a:rPr>
              <a:t>Paulick</a:t>
            </a:r>
            <a:r>
              <a:rPr lang="en-CA" altLang="en-US" sz="2000" dirty="0" smtClean="0">
                <a:ea typeface="ＭＳ Ｐゴシック" panose="020B0600070205080204" pitchFamily="34" charset="-128"/>
              </a:rPr>
              <a:t>, Steven Rehse, Dylan </a:t>
            </a:r>
            <a:r>
              <a:rPr lang="en-CA" altLang="en-US" sz="2000" dirty="0" err="1" smtClean="0">
                <a:ea typeface="ＭＳ Ｐゴシック" panose="020B0600070205080204" pitchFamily="34" charset="-128"/>
              </a:rPr>
              <a:t>Malenfant</a:t>
            </a:r>
            <a:r>
              <a:rPr lang="en-CA" altLang="en-US" sz="2000" dirty="0" smtClean="0">
                <a:ea typeface="ＭＳ Ｐゴシック" panose="020B0600070205080204" pitchFamily="34" charset="-128"/>
              </a:rPr>
              <a:t>, Kevin </a:t>
            </a:r>
            <a:r>
              <a:rPr lang="en-CA" altLang="en-US" sz="2000" dirty="0" err="1" smtClean="0">
                <a:ea typeface="ＭＳ Ｐゴシック" panose="020B0600070205080204" pitchFamily="34" charset="-128"/>
              </a:rPr>
              <a:t>Beaugrand</a:t>
            </a:r>
            <a:r>
              <a:rPr lang="en-CA" altLang="en-US" sz="2000" dirty="0" smtClean="0">
                <a:ea typeface="ＭＳ Ｐゴシック" panose="020B0600070205080204" pitchFamily="34" charset="-128"/>
              </a:rPr>
              <a:t>, Mark Armstrong</a:t>
            </a:r>
          </a:p>
          <a:p>
            <a:endParaRPr lang="en-CA" altLang="en-US" dirty="0" smtClean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5"/>
          <p:cNvGrpSpPr>
            <a:grpSpLocks/>
          </p:cNvGrpSpPr>
          <p:nvPr/>
        </p:nvGrpSpPr>
        <p:grpSpPr bwMode="auto">
          <a:xfrm>
            <a:off x="6937375" y="128588"/>
            <a:ext cx="2016125" cy="1296987"/>
            <a:chOff x="3009368" y="3414771"/>
            <a:chExt cx="2226675" cy="144018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09368" y="3414771"/>
              <a:ext cx="743394" cy="144018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cxnSp>
          <p:nvCxnSpPr>
            <p:cNvPr id="8" name="Straight Arrow Connector 7"/>
            <p:cNvCxnSpPr>
              <a:stCxn id="11287" idx="1"/>
            </p:cNvCxnSpPr>
            <p:nvPr/>
          </p:nvCxnSpPr>
          <p:spPr>
            <a:xfrm flipH="1" flipV="1">
              <a:off x="3584446" y="4178053"/>
              <a:ext cx="305072" cy="405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287" name="TextBox 8"/>
            <p:cNvSpPr txBox="1">
              <a:spLocks noChangeArrowheads="1"/>
            </p:cNvSpPr>
            <p:nvPr/>
          </p:nvSpPr>
          <p:spPr bwMode="auto">
            <a:xfrm>
              <a:off x="3889041" y="4080784"/>
              <a:ext cx="101054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CA" altLang="en-US" sz="1200"/>
                <a:t>5 </a:t>
              </a:r>
              <a:r>
                <a:rPr lang="en-CA" altLang="en-US" sz="1200">
                  <a:sym typeface="Symbol" panose="05050102010706020507" pitchFamily="18" charset="2"/>
                </a:rPr>
                <a:t>m filter</a:t>
              </a:r>
              <a:endParaRPr lang="en-CA" altLang="en-US" sz="1200"/>
            </a:p>
          </p:txBody>
        </p:sp>
        <p:sp>
          <p:nvSpPr>
            <p:cNvPr id="11288" name="TextBox 9"/>
            <p:cNvSpPr txBox="1">
              <a:spLocks noChangeArrowheads="1"/>
            </p:cNvSpPr>
            <p:nvPr/>
          </p:nvSpPr>
          <p:spPr bwMode="auto">
            <a:xfrm>
              <a:off x="3889041" y="4357783"/>
              <a:ext cx="134700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CA" altLang="en-US" sz="1200"/>
                <a:t>0.45 </a:t>
              </a:r>
              <a:r>
                <a:rPr lang="en-CA" altLang="en-US" sz="1200">
                  <a:sym typeface="Symbol" panose="05050102010706020507" pitchFamily="18" charset="2"/>
                </a:rPr>
                <a:t>m filter</a:t>
              </a:r>
              <a:endParaRPr lang="en-CA" altLang="en-US" sz="120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 flipV="1">
              <a:off x="3584446" y="4454810"/>
              <a:ext cx="305072" cy="423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267" name="TextBox 11"/>
          <p:cNvSpPr txBox="1">
            <a:spLocks noChangeArrowheads="1"/>
          </p:cNvSpPr>
          <p:nvPr/>
        </p:nvSpPr>
        <p:spPr bwMode="auto">
          <a:xfrm>
            <a:off x="401637" y="251090"/>
            <a:ext cx="53165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dirty="0"/>
              <a:t>Tungsten powder </a:t>
            </a:r>
            <a:r>
              <a:rPr lang="en-CA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(12 </a:t>
            </a:r>
            <a:r>
              <a:rPr lang="en-CA" altLang="en-US" dirty="0">
                <a:solidFill>
                  <a:schemeClr val="tx1">
                    <a:lumMod val="65000"/>
                    <a:lumOff val="35000"/>
                  </a:schemeClr>
                </a:solidFill>
                <a:sym typeface="Symbol" panose="05050102010706020507" pitchFamily="18" charset="2"/>
              </a:rPr>
              <a:t>m average particle size) </a:t>
            </a:r>
            <a:r>
              <a:rPr lang="en-CA" altLang="en-US" dirty="0">
                <a:sym typeface="Symbol" panose="05050102010706020507" pitchFamily="18" charset="2"/>
              </a:rPr>
              <a:t>added to </a:t>
            </a:r>
            <a:r>
              <a:rPr lang="en-CA" altLang="en-US" i="1" dirty="0">
                <a:sym typeface="Symbol" panose="05050102010706020507" pitchFamily="18" charset="2"/>
              </a:rPr>
              <a:t>E. coli </a:t>
            </a:r>
            <a:r>
              <a:rPr lang="en-CA" altLang="en-US" dirty="0">
                <a:sym typeface="Symbol" panose="05050102010706020507" pitchFamily="18" charset="2"/>
              </a:rPr>
              <a:t>suspension to simulate unwanted cells in a biological sample </a:t>
            </a:r>
            <a:endParaRPr lang="en-CA" altLang="en-US" dirty="0"/>
          </a:p>
        </p:txBody>
      </p:sp>
      <p:pic>
        <p:nvPicPr>
          <p:cNvPr id="11268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1454150"/>
            <a:ext cx="8858250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Box 16"/>
          <p:cNvSpPr txBox="1">
            <a:spLocks noChangeArrowheads="1"/>
          </p:cNvSpPr>
          <p:nvPr/>
        </p:nvSpPr>
        <p:spPr bwMode="auto">
          <a:xfrm>
            <a:off x="3492500" y="5754688"/>
            <a:ext cx="18716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600"/>
              <a:t>Wavelength (nm)</a:t>
            </a:r>
          </a:p>
        </p:txBody>
      </p:sp>
      <p:sp>
        <p:nvSpPr>
          <p:cNvPr id="11270" name="TextBox 17"/>
          <p:cNvSpPr txBox="1">
            <a:spLocks noChangeArrowheads="1"/>
          </p:cNvSpPr>
          <p:nvPr/>
        </p:nvSpPr>
        <p:spPr bwMode="auto">
          <a:xfrm rot="-5400000">
            <a:off x="-924322" y="3221996"/>
            <a:ext cx="219630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600" dirty="0" smtClean="0"/>
              <a:t>LIBS Intensity </a:t>
            </a:r>
            <a:r>
              <a:rPr lang="en-CA" altLang="en-US" sz="1600" dirty="0"/>
              <a:t>(A.U)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62712" y="1795463"/>
            <a:ext cx="1925638" cy="5222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CA" sz="1400" dirty="0"/>
              <a:t>Black – 5 </a:t>
            </a:r>
            <a:r>
              <a:rPr lang="en-CA" sz="1400" dirty="0">
                <a:sym typeface="Symbol" panose="05050102010706020507" pitchFamily="18" charset="2"/>
              </a:rPr>
              <a:t>m filter</a:t>
            </a:r>
          </a:p>
          <a:p>
            <a:pPr>
              <a:defRPr/>
            </a:pPr>
            <a:r>
              <a:rPr lang="en-CA" sz="1400" dirty="0">
                <a:solidFill>
                  <a:srgbClr val="FF0000"/>
                </a:solidFill>
                <a:sym typeface="Symbol" panose="05050102010706020507" pitchFamily="18" charset="2"/>
              </a:rPr>
              <a:t>Red – 0.45 m filter</a:t>
            </a:r>
            <a:endParaRPr lang="en-CA" sz="1400" dirty="0">
              <a:solidFill>
                <a:srgbClr val="FF0000"/>
              </a:solidFill>
            </a:endParaRPr>
          </a:p>
        </p:txBody>
      </p:sp>
      <p:grpSp>
        <p:nvGrpSpPr>
          <p:cNvPr id="11272" name="Group 20"/>
          <p:cNvGrpSpPr>
            <a:grpSpLocks/>
          </p:cNvGrpSpPr>
          <p:nvPr/>
        </p:nvGrpSpPr>
        <p:grpSpPr bwMode="auto">
          <a:xfrm>
            <a:off x="2579687" y="2056607"/>
            <a:ext cx="3856038" cy="1450975"/>
            <a:chOff x="4051462" y="2531344"/>
            <a:chExt cx="3856904" cy="1449978"/>
          </a:xfrm>
        </p:grpSpPr>
        <p:pic>
          <p:nvPicPr>
            <p:cNvPr id="4" name="Content Placeholder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 bwMode="auto">
            <a:xfrm>
              <a:off x="4092746" y="2531344"/>
              <a:ext cx="1770461" cy="1449978"/>
            </a:xfrm>
            <a:prstGeom prst="rect">
              <a:avLst/>
            </a:prstGeom>
            <a:noFill/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6137905" y="2531344"/>
              <a:ext cx="1770461" cy="144997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1283" name="TextBox 12"/>
            <p:cNvSpPr txBox="1">
              <a:spLocks noChangeArrowheads="1"/>
            </p:cNvSpPr>
            <p:nvPr/>
          </p:nvSpPr>
          <p:spPr bwMode="auto">
            <a:xfrm>
              <a:off x="4051462" y="3699205"/>
              <a:ext cx="108012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CA" altLang="en-US" sz="1200" b="1" dirty="0">
                  <a:solidFill>
                    <a:schemeClr val="bg1"/>
                  </a:solidFill>
                </a:rPr>
                <a:t>5 </a:t>
              </a:r>
              <a:r>
                <a:rPr lang="en-CA" altLang="en-US" sz="1200" b="1" dirty="0">
                  <a:solidFill>
                    <a:schemeClr val="bg1"/>
                  </a:solidFill>
                  <a:sym typeface="Symbol" panose="05050102010706020507" pitchFamily="18" charset="2"/>
                </a:rPr>
                <a:t>m filter</a:t>
              </a:r>
              <a:endParaRPr lang="en-CA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1284" name="TextBox 13"/>
            <p:cNvSpPr txBox="1">
              <a:spLocks noChangeArrowheads="1"/>
            </p:cNvSpPr>
            <p:nvPr/>
          </p:nvSpPr>
          <p:spPr bwMode="auto">
            <a:xfrm>
              <a:off x="6096353" y="3699205"/>
              <a:ext cx="134301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CA" altLang="en-US" sz="1200" b="1">
                  <a:solidFill>
                    <a:schemeClr val="bg1"/>
                  </a:solidFill>
                </a:rPr>
                <a:t>0.45 </a:t>
              </a:r>
              <a:r>
                <a:rPr lang="en-CA" altLang="en-US" sz="1200" b="1">
                  <a:solidFill>
                    <a:schemeClr val="bg1"/>
                  </a:solidFill>
                  <a:sym typeface="Symbol" panose="05050102010706020507" pitchFamily="18" charset="2"/>
                </a:rPr>
                <a:t>m filter</a:t>
              </a:r>
              <a:endParaRPr lang="en-CA" altLang="en-US" sz="1200" b="1">
                <a:solidFill>
                  <a:schemeClr val="bg1"/>
                </a:solidFill>
              </a:endParaRPr>
            </a:p>
          </p:txBody>
        </p:sp>
      </p:grpSp>
      <p:cxnSp>
        <p:nvCxnSpPr>
          <p:cNvPr id="23" name="Straight Arrow Connector 22"/>
          <p:cNvCxnSpPr/>
          <p:nvPr/>
        </p:nvCxnSpPr>
        <p:spPr>
          <a:xfrm flipH="1">
            <a:off x="971550" y="4775200"/>
            <a:ext cx="28575" cy="3587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123950" y="4775200"/>
            <a:ext cx="0" cy="4841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249363" y="4775200"/>
            <a:ext cx="80962" cy="422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276" name="TextBox 30"/>
          <p:cNvSpPr txBox="1">
            <a:spLocks noChangeArrowheads="1"/>
          </p:cNvSpPr>
          <p:nvPr/>
        </p:nvSpPr>
        <p:spPr bwMode="auto">
          <a:xfrm>
            <a:off x="919163" y="4373563"/>
            <a:ext cx="3587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/>
              <a:t>W</a:t>
            </a:r>
          </a:p>
        </p:txBody>
      </p:sp>
      <p:sp>
        <p:nvSpPr>
          <p:cNvPr id="11277" name="TextBox 31"/>
          <p:cNvSpPr txBox="1">
            <a:spLocks noChangeArrowheads="1"/>
          </p:cNvSpPr>
          <p:nvPr/>
        </p:nvSpPr>
        <p:spPr bwMode="auto">
          <a:xfrm>
            <a:off x="1403350" y="1598613"/>
            <a:ext cx="576263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/>
              <a:t>C</a:t>
            </a:r>
          </a:p>
        </p:txBody>
      </p:sp>
      <p:sp>
        <p:nvSpPr>
          <p:cNvPr id="11278" name="TextBox 32"/>
          <p:cNvSpPr txBox="1">
            <a:spLocks noChangeArrowheads="1"/>
          </p:cNvSpPr>
          <p:nvPr/>
        </p:nvSpPr>
        <p:spPr bwMode="auto">
          <a:xfrm>
            <a:off x="1778000" y="4503738"/>
            <a:ext cx="7921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/>
              <a:t>Mg</a:t>
            </a:r>
          </a:p>
        </p:txBody>
      </p:sp>
      <p:sp>
        <p:nvSpPr>
          <p:cNvPr id="11279" name="TextBox 33"/>
          <p:cNvSpPr txBox="1">
            <a:spLocks noChangeArrowheads="1"/>
          </p:cNvSpPr>
          <p:nvPr/>
        </p:nvSpPr>
        <p:spPr bwMode="auto">
          <a:xfrm>
            <a:off x="3141663" y="4932363"/>
            <a:ext cx="8334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/>
              <a:t>Ca</a:t>
            </a:r>
          </a:p>
        </p:txBody>
      </p:sp>
      <p:sp>
        <p:nvSpPr>
          <p:cNvPr id="11280" name="TextBox 34"/>
          <p:cNvSpPr txBox="1">
            <a:spLocks noChangeArrowheads="1"/>
          </p:cNvSpPr>
          <p:nvPr/>
        </p:nvSpPr>
        <p:spPr bwMode="auto">
          <a:xfrm>
            <a:off x="5551488" y="4891088"/>
            <a:ext cx="8842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/>
              <a:t>Na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001169" y="2229091"/>
            <a:ext cx="274687" cy="26351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650445" y="2004137"/>
            <a:ext cx="8420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>
                <a:solidFill>
                  <a:schemeClr val="bg1"/>
                </a:solidFill>
              </a:rPr>
              <a:t>W</a:t>
            </a:r>
            <a:r>
              <a:rPr lang="en-CA" sz="1100" dirty="0" smtClean="0">
                <a:solidFill>
                  <a:schemeClr val="bg1"/>
                </a:solidFill>
              </a:rPr>
              <a:t> powder</a:t>
            </a:r>
            <a:endParaRPr lang="en-CA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01032" y="987426"/>
            <a:ext cx="8898126" cy="3772397"/>
          </a:xfrm>
          <a:prstGeom prst="rect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9850"/>
            <a:ext cx="8229600" cy="938213"/>
          </a:xfrm>
        </p:spPr>
        <p:txBody>
          <a:bodyPr/>
          <a:lstStyle/>
          <a:p>
            <a:r>
              <a:rPr lang="en-CA" sz="3200" dirty="0" smtClean="0"/>
              <a:t>Previous Bacterial Deposition Procedures</a:t>
            </a:r>
            <a:endParaRPr lang="en-C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116" y="764704"/>
            <a:ext cx="8229600" cy="5361459"/>
          </a:xfrm>
          <a:noFill/>
        </p:spPr>
        <p:txBody>
          <a:bodyPr/>
          <a:lstStyle/>
          <a:p>
            <a:pPr marL="0" indent="0">
              <a:buNone/>
              <a:defRPr/>
            </a:pPr>
            <a:r>
              <a:rPr lang="en-CA" sz="2400" dirty="0"/>
              <a:t/>
            </a:r>
            <a:br>
              <a:rPr lang="en-CA" sz="2400" dirty="0"/>
            </a:br>
            <a:r>
              <a:rPr lang="en-CA" sz="2000" b="1" dirty="0" smtClean="0"/>
              <a:t>1) Well-plate</a:t>
            </a:r>
            <a:r>
              <a:rPr lang="en-CA" sz="2000" dirty="0" smtClean="0"/>
              <a:t/>
            </a:r>
            <a:br>
              <a:rPr lang="en-CA" sz="2000" dirty="0" smtClean="0"/>
            </a:br>
            <a:r>
              <a:rPr lang="en-CA" sz="2000" dirty="0" smtClean="0"/>
              <a:t/>
            </a:r>
            <a:br>
              <a:rPr lang="en-CA" sz="2000" dirty="0" smtClean="0"/>
            </a:br>
            <a:r>
              <a:rPr lang="en-CA" sz="2000" dirty="0" smtClean="0"/>
              <a:t/>
            </a:r>
            <a:br>
              <a:rPr lang="en-CA" sz="2000" dirty="0" smtClean="0"/>
            </a:br>
            <a:r>
              <a:rPr lang="en-CA" sz="2000" dirty="0" smtClean="0"/>
              <a:t/>
            </a:r>
            <a:br>
              <a:rPr lang="en-CA" sz="2000" dirty="0" smtClean="0"/>
            </a:br>
            <a:r>
              <a:rPr lang="en-CA" sz="2000" dirty="0" smtClean="0"/>
              <a:t/>
            </a:r>
            <a:br>
              <a:rPr lang="en-CA" sz="2000" dirty="0" smtClean="0"/>
            </a:br>
            <a:r>
              <a:rPr lang="en-CA" sz="2000" dirty="0" smtClean="0"/>
              <a:t/>
            </a:r>
            <a:br>
              <a:rPr lang="en-CA" sz="2000" dirty="0" smtClean="0"/>
            </a:br>
            <a:r>
              <a:rPr lang="en-CA" sz="2000" b="1" dirty="0" smtClean="0"/>
              <a:t>2) Centrifuge tube insert </a:t>
            </a:r>
          </a:p>
          <a:p>
            <a:pPr marL="0" indent="0">
              <a:buFontTx/>
              <a:buNone/>
              <a:defRPr/>
            </a:pPr>
            <a:endParaRPr lang="en-CA" sz="2000" dirty="0"/>
          </a:p>
          <a:p>
            <a:pPr marL="0" indent="0">
              <a:buFontTx/>
              <a:buNone/>
              <a:defRPr/>
            </a:pPr>
            <a:endParaRPr lang="en-CA" sz="2000" dirty="0" smtClean="0"/>
          </a:p>
          <a:p>
            <a:pPr marL="0" indent="0">
              <a:buFontTx/>
              <a:buNone/>
              <a:defRPr/>
            </a:pPr>
            <a:endParaRPr lang="en-CA" sz="2000" dirty="0"/>
          </a:p>
          <a:p>
            <a:pPr marL="0" indent="0">
              <a:buFontTx/>
              <a:buNone/>
              <a:defRPr/>
            </a:pPr>
            <a:endParaRPr lang="en-CA" sz="2000" dirty="0" smtClean="0"/>
          </a:p>
          <a:p>
            <a:pPr marL="0" indent="0">
              <a:buFontTx/>
              <a:buNone/>
              <a:defRPr/>
            </a:pPr>
            <a:endParaRPr lang="en-CA" sz="2000" dirty="0"/>
          </a:p>
        </p:txBody>
      </p:sp>
      <p:pic>
        <p:nvPicPr>
          <p:cNvPr id="12291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77" t="26079" r="18384" b="27393"/>
          <a:stretch>
            <a:fillRect/>
          </a:stretch>
        </p:blipFill>
        <p:spPr bwMode="auto">
          <a:xfrm>
            <a:off x="792534" y="1566119"/>
            <a:ext cx="1003761" cy="10050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20140825_15225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38" t="37257" r="18179" b="15633"/>
          <a:stretch>
            <a:fillRect/>
          </a:stretch>
        </p:blipFill>
        <p:spPr bwMode="auto">
          <a:xfrm>
            <a:off x="2507288" y="1569252"/>
            <a:ext cx="1007492" cy="10074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279" y="1895084"/>
            <a:ext cx="347025" cy="308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57216" y="1632196"/>
            <a:ext cx="3436491" cy="646331"/>
          </a:xfrm>
          <a:prstGeom prst="rect">
            <a:avLst/>
          </a:prstGeom>
          <a:solidFill>
            <a:srgbClr val="EFE4FC"/>
          </a:solidFill>
          <a:ln>
            <a:solidFill>
              <a:srgbClr val="EFE4FC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CA" dirty="0"/>
              <a:t>Bacterial </a:t>
            </a:r>
            <a:r>
              <a:rPr lang="en-CA" dirty="0" smtClean="0"/>
              <a:t>LOD </a:t>
            </a:r>
            <a:r>
              <a:rPr lang="en-CA" b="1" dirty="0" smtClean="0"/>
              <a:t>~ </a:t>
            </a:r>
            <a:r>
              <a:rPr lang="en-CA" b="1" dirty="0"/>
              <a:t>50 000 CFU </a:t>
            </a:r>
            <a:r>
              <a:rPr lang="en-CA" dirty="0"/>
              <a:t>per laser ablation event</a:t>
            </a: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49" y="3528266"/>
            <a:ext cx="1348298" cy="962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775" y="3813330"/>
            <a:ext cx="347025" cy="308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203" y="3811083"/>
            <a:ext cx="348269" cy="308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585643" y="3594580"/>
            <a:ext cx="3101157" cy="646331"/>
          </a:xfrm>
          <a:prstGeom prst="rect">
            <a:avLst/>
          </a:prstGeom>
          <a:solidFill>
            <a:srgbClr val="EFE4FC"/>
          </a:solidFill>
          <a:ln>
            <a:solidFill>
              <a:srgbClr val="EFE4FC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CA" dirty="0"/>
              <a:t>Bacterial LOD </a:t>
            </a:r>
            <a:r>
              <a:rPr lang="en-CA" b="1" dirty="0"/>
              <a:t>~ 90 000 CFU </a:t>
            </a:r>
            <a:r>
              <a:rPr lang="en-CA" dirty="0"/>
              <a:t>per laser ablation event</a:t>
            </a:r>
          </a:p>
        </p:txBody>
      </p:sp>
      <p:pic>
        <p:nvPicPr>
          <p:cNvPr id="12299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128" y="3388200"/>
            <a:ext cx="769923" cy="1197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410" y="3332229"/>
            <a:ext cx="620664" cy="130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 flipH="1" flipV="1">
            <a:off x="3241808" y="2265493"/>
            <a:ext cx="156913" cy="371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302" name="TextBox 18"/>
          <p:cNvSpPr txBox="1">
            <a:spLocks noChangeArrowheads="1"/>
          </p:cNvSpPr>
          <p:nvPr/>
        </p:nvSpPr>
        <p:spPr bwMode="auto">
          <a:xfrm>
            <a:off x="3258089" y="2621682"/>
            <a:ext cx="122026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200" dirty="0"/>
              <a:t>Bacterial lawn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1729059" y="3891576"/>
            <a:ext cx="115002" cy="6526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304" name="TextBox 24"/>
          <p:cNvSpPr txBox="1">
            <a:spLocks noChangeArrowheads="1"/>
          </p:cNvSpPr>
          <p:nvPr/>
        </p:nvSpPr>
        <p:spPr bwMode="auto">
          <a:xfrm>
            <a:off x="1575025" y="4482824"/>
            <a:ext cx="9863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200" dirty="0"/>
              <a:t>filter paper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1032" y="4919842"/>
            <a:ext cx="3731171" cy="1077218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sz="1600" dirty="0" smtClean="0"/>
              <a:t>Number of bacterial cells present in clinical samples: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&lt; 100 CFU/mL in blood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0-200 CFU in typical nasal swab</a:t>
            </a:r>
            <a:endParaRPr lang="en-CA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351764" y="5229200"/>
            <a:ext cx="4647394" cy="646331"/>
          </a:xfrm>
          <a:prstGeom prst="rect">
            <a:avLst/>
          </a:prstGeom>
          <a:solidFill>
            <a:srgbClr val="9FFFFF"/>
          </a:solidFill>
          <a:ln>
            <a:solidFill>
              <a:srgbClr val="00FFCC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dirty="0" smtClean="0"/>
              <a:t>These LOD’s are </a:t>
            </a:r>
            <a:r>
              <a:rPr lang="en-CA" b="1" i="1" dirty="0" smtClean="0"/>
              <a:t>not clinically relevant</a:t>
            </a:r>
            <a:r>
              <a:rPr lang="en-CA" dirty="0" smtClean="0"/>
              <a:t>. </a:t>
            </a:r>
          </a:p>
          <a:p>
            <a:r>
              <a:rPr lang="en-CA" dirty="0" smtClean="0"/>
              <a:t>Bacterial LOD with LIBS MUST be lowered.  </a:t>
            </a:r>
            <a:endParaRPr lang="en-C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35496" y="2734238"/>
            <a:ext cx="9073008" cy="2927010"/>
          </a:xfrm>
          <a:prstGeom prst="rect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b="1" dirty="0"/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98475" y="68592"/>
            <a:ext cx="8229600" cy="981492"/>
          </a:xfrm>
        </p:spPr>
        <p:txBody>
          <a:bodyPr/>
          <a:lstStyle/>
          <a:p>
            <a:r>
              <a:rPr lang="en-CA" altLang="en-US" sz="3200" dirty="0" smtClean="0">
                <a:ea typeface="ＭＳ Ｐゴシック" panose="020B0600070205080204" pitchFamily="34" charset="-128"/>
              </a:rPr>
              <a:t>New Deposition Procedure: Metal Cone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4122" y="3671684"/>
            <a:ext cx="1447194" cy="1216794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4680" y="3356992"/>
            <a:ext cx="810707" cy="17358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8751" y="3356992"/>
            <a:ext cx="861280" cy="17358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3395" y="3356993"/>
            <a:ext cx="754956" cy="17358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319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248" y="4098441"/>
            <a:ext cx="410153" cy="363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666" y="4092000"/>
            <a:ext cx="408687" cy="363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636" y="4097956"/>
            <a:ext cx="410153" cy="363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715" y="3629191"/>
            <a:ext cx="1584176" cy="1301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H="1" flipV="1">
            <a:off x="7913804" y="4297728"/>
            <a:ext cx="112695" cy="4172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325" name="TextBox 14"/>
          <p:cNvSpPr txBox="1">
            <a:spLocks noChangeArrowheads="1"/>
          </p:cNvSpPr>
          <p:nvPr/>
        </p:nvSpPr>
        <p:spPr bwMode="auto">
          <a:xfrm>
            <a:off x="7895863" y="4669080"/>
            <a:ext cx="10067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200" dirty="0"/>
              <a:t>bacteria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6007" y="1137476"/>
            <a:ext cx="83320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Metal cone </a:t>
            </a:r>
            <a:r>
              <a:rPr lang="en-CA" sz="1600" dirty="0" smtClean="0">
                <a:sym typeface="Wingdings" panose="05000000000000000000" pitchFamily="2" charset="2"/>
              </a:rPr>
              <a:t>to </a:t>
            </a:r>
            <a:r>
              <a:rPr lang="en-CA" sz="1600" dirty="0" smtClean="0"/>
              <a:t>force deposition of bacteria onto </a:t>
            </a:r>
            <a:r>
              <a:rPr lang="en-CA" sz="1600" i="1" u="sng" dirty="0" smtClean="0"/>
              <a:t>smaller region</a:t>
            </a:r>
            <a:r>
              <a:rPr lang="en-CA" sz="1600" i="1" dirty="0" smtClean="0"/>
              <a:t> </a:t>
            </a:r>
            <a:r>
              <a:rPr lang="en-CA" sz="1600" dirty="0" smtClean="0"/>
              <a:t>at center of filter paper</a:t>
            </a:r>
            <a:br>
              <a:rPr lang="en-CA" sz="1600" dirty="0" smtClean="0"/>
            </a:br>
            <a:r>
              <a:rPr lang="en-CA" sz="1600" dirty="0" smtClean="0"/>
              <a:t/>
            </a:r>
            <a:br>
              <a:rPr lang="en-CA" sz="1600" dirty="0" smtClean="0"/>
            </a:br>
            <a:r>
              <a:rPr lang="en-CA" sz="1600" b="1" dirty="0" smtClean="0"/>
              <a:t>Why do this? </a:t>
            </a:r>
            <a:r>
              <a:rPr lang="en-CA" sz="1600" dirty="0" smtClean="0"/>
              <a:t/>
            </a:r>
            <a:br>
              <a:rPr lang="en-CA" sz="1600" dirty="0" smtClean="0"/>
            </a:br>
            <a:r>
              <a:rPr lang="en-CA" sz="1600" dirty="0" smtClean="0"/>
              <a:t>Increases the number of bacterial cells per unit area, leading to </a:t>
            </a:r>
            <a:r>
              <a:rPr lang="en-CA" sz="1600" i="1" u="sng" dirty="0" smtClean="0"/>
              <a:t>more bacterial cells ablated in a laser shot</a:t>
            </a:r>
            <a:r>
              <a:rPr lang="en-CA" sz="1600" dirty="0" smtClean="0"/>
              <a:t> compared to previous deposition procedures</a:t>
            </a:r>
            <a:endParaRPr lang="en-CA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369944" y="2734238"/>
            <a:ext cx="1834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c</a:t>
            </a:r>
            <a:r>
              <a:rPr lang="en-CA" sz="1200" dirty="0" smtClean="0"/>
              <a:t>ap of centrifuge tube presses metal cone into filter paper</a:t>
            </a:r>
            <a:endParaRPr lang="en-CA" sz="1200" dirty="0"/>
          </a:p>
        </p:txBody>
      </p:sp>
      <p:pic>
        <p:nvPicPr>
          <p:cNvPr id="22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956" y="4092000"/>
            <a:ext cx="410153" cy="363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Oval 24"/>
          <p:cNvSpPr/>
          <p:nvPr/>
        </p:nvSpPr>
        <p:spPr>
          <a:xfrm>
            <a:off x="5918973" y="4144298"/>
            <a:ext cx="216024" cy="55990"/>
          </a:xfrm>
          <a:custGeom>
            <a:avLst/>
            <a:gdLst>
              <a:gd name="connsiteX0" fmla="*/ 0 w 347369"/>
              <a:gd name="connsiteY0" fmla="*/ 72008 h 144016"/>
              <a:gd name="connsiteX1" fmla="*/ 173685 w 347369"/>
              <a:gd name="connsiteY1" fmla="*/ 0 h 144016"/>
              <a:gd name="connsiteX2" fmla="*/ 347370 w 347369"/>
              <a:gd name="connsiteY2" fmla="*/ 72008 h 144016"/>
              <a:gd name="connsiteX3" fmla="*/ 173685 w 347369"/>
              <a:gd name="connsiteY3" fmla="*/ 144016 h 144016"/>
              <a:gd name="connsiteX4" fmla="*/ 0 w 347369"/>
              <a:gd name="connsiteY4" fmla="*/ 72008 h 144016"/>
              <a:gd name="connsiteX0" fmla="*/ 0 w 352197"/>
              <a:gd name="connsiteY0" fmla="*/ 9001 h 81009"/>
              <a:gd name="connsiteX1" fmla="*/ 347370 w 352197"/>
              <a:gd name="connsiteY1" fmla="*/ 9001 h 81009"/>
              <a:gd name="connsiteX2" fmla="*/ 173685 w 352197"/>
              <a:gd name="connsiteY2" fmla="*/ 81009 h 81009"/>
              <a:gd name="connsiteX3" fmla="*/ 0 w 352197"/>
              <a:gd name="connsiteY3" fmla="*/ 9001 h 8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197" h="81009">
                <a:moveTo>
                  <a:pt x="0" y="9001"/>
                </a:moveTo>
                <a:cubicBezTo>
                  <a:pt x="28947" y="-3000"/>
                  <a:pt x="318423" y="-3000"/>
                  <a:pt x="347370" y="9001"/>
                </a:cubicBezTo>
                <a:cubicBezTo>
                  <a:pt x="376317" y="21002"/>
                  <a:pt x="269609" y="81009"/>
                  <a:pt x="173685" y="81009"/>
                </a:cubicBezTo>
                <a:cubicBezTo>
                  <a:pt x="77761" y="81009"/>
                  <a:pt x="0" y="48770"/>
                  <a:pt x="0" y="900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24"/>
          <p:cNvSpPr/>
          <p:nvPr/>
        </p:nvSpPr>
        <p:spPr>
          <a:xfrm>
            <a:off x="4378272" y="4297728"/>
            <a:ext cx="200871" cy="51321"/>
          </a:xfrm>
          <a:custGeom>
            <a:avLst/>
            <a:gdLst>
              <a:gd name="connsiteX0" fmla="*/ 0 w 347369"/>
              <a:gd name="connsiteY0" fmla="*/ 72008 h 144016"/>
              <a:gd name="connsiteX1" fmla="*/ 173685 w 347369"/>
              <a:gd name="connsiteY1" fmla="*/ 0 h 144016"/>
              <a:gd name="connsiteX2" fmla="*/ 347370 w 347369"/>
              <a:gd name="connsiteY2" fmla="*/ 72008 h 144016"/>
              <a:gd name="connsiteX3" fmla="*/ 173685 w 347369"/>
              <a:gd name="connsiteY3" fmla="*/ 144016 h 144016"/>
              <a:gd name="connsiteX4" fmla="*/ 0 w 347369"/>
              <a:gd name="connsiteY4" fmla="*/ 72008 h 144016"/>
              <a:gd name="connsiteX0" fmla="*/ 0 w 352197"/>
              <a:gd name="connsiteY0" fmla="*/ 9001 h 81009"/>
              <a:gd name="connsiteX1" fmla="*/ 347370 w 352197"/>
              <a:gd name="connsiteY1" fmla="*/ 9001 h 81009"/>
              <a:gd name="connsiteX2" fmla="*/ 173685 w 352197"/>
              <a:gd name="connsiteY2" fmla="*/ 81009 h 81009"/>
              <a:gd name="connsiteX3" fmla="*/ 0 w 352197"/>
              <a:gd name="connsiteY3" fmla="*/ 9001 h 8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197" h="81009">
                <a:moveTo>
                  <a:pt x="0" y="9001"/>
                </a:moveTo>
                <a:cubicBezTo>
                  <a:pt x="28947" y="-3000"/>
                  <a:pt x="318423" y="-3000"/>
                  <a:pt x="347370" y="9001"/>
                </a:cubicBezTo>
                <a:cubicBezTo>
                  <a:pt x="376317" y="21002"/>
                  <a:pt x="269609" y="81009"/>
                  <a:pt x="173685" y="81009"/>
                </a:cubicBezTo>
                <a:cubicBezTo>
                  <a:pt x="77761" y="81009"/>
                  <a:pt x="0" y="48770"/>
                  <a:pt x="0" y="900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4033080" y="4340010"/>
            <a:ext cx="384953" cy="857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751233" y="5178671"/>
            <a:ext cx="1770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f</a:t>
            </a:r>
            <a:r>
              <a:rPr lang="en-CA" sz="1200" dirty="0" smtClean="0"/>
              <a:t>ilter paper sits here </a:t>
            </a:r>
            <a:endParaRPr lang="en-CA" sz="12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026985" y="2949048"/>
            <a:ext cx="381366" cy="72097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6026985" y="2949048"/>
            <a:ext cx="381366" cy="119525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42432" y="2744814"/>
            <a:ext cx="3299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Method:</a:t>
            </a:r>
            <a:endParaRPr lang="en-CA" b="1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2415712" y="4073856"/>
            <a:ext cx="459743" cy="8571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2515871" y="4822968"/>
            <a:ext cx="323460" cy="5311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632648" y="4889295"/>
            <a:ext cx="1150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m</a:t>
            </a:r>
            <a:r>
              <a:rPr lang="en-CA" sz="1200" dirty="0" smtClean="0"/>
              <a:t>etal cone</a:t>
            </a:r>
            <a:endParaRPr lang="en-CA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1738604" y="5285009"/>
            <a:ext cx="1632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c</a:t>
            </a:r>
            <a:r>
              <a:rPr lang="en-CA" sz="1200" dirty="0" smtClean="0"/>
              <a:t>entrifuge tube insert</a:t>
            </a:r>
            <a:endParaRPr lang="en-CA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820245" y="4971947"/>
            <a:ext cx="2187115" cy="523220"/>
          </a:xfrm>
          <a:prstGeom prst="rect">
            <a:avLst/>
          </a:prstGeom>
          <a:solidFill>
            <a:srgbClr val="EFE4FC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sz="1400" dirty="0" smtClean="0"/>
              <a:t>Bacteria is </a:t>
            </a:r>
            <a:r>
              <a:rPr lang="en-CA" sz="1400" b="1" i="1" dirty="0" smtClean="0"/>
              <a:t>concentrated</a:t>
            </a:r>
            <a:r>
              <a:rPr lang="en-CA" sz="1400" dirty="0" smtClean="0"/>
              <a:t> at center of filter paper</a:t>
            </a:r>
            <a:endParaRPr lang="en-CA" sz="1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43940"/>
            <a:ext cx="8229600" cy="930352"/>
          </a:xfrm>
        </p:spPr>
        <p:txBody>
          <a:bodyPr/>
          <a:lstStyle/>
          <a:p>
            <a:r>
              <a:rPr lang="en-CA" sz="3200" dirty="0" smtClean="0"/>
              <a:t>Metal Cone: Bacterial Concentration</a:t>
            </a:r>
            <a:endParaRPr lang="en-CA" sz="3200" dirty="0"/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en-CA" altLang="en-US" sz="2000" i="1" dirty="0" smtClean="0">
                <a:ea typeface="ＭＳ Ｐゴシック" panose="020B0600070205080204" pitchFamily="34" charset="-128"/>
              </a:rPr>
              <a:t>E. coli</a:t>
            </a:r>
            <a:r>
              <a:rPr lang="en-CA" altLang="en-US" sz="2000" dirty="0" smtClean="0">
                <a:ea typeface="ＭＳ Ｐゴシック" panose="020B0600070205080204" pitchFamily="34" charset="-128"/>
              </a:rPr>
              <a:t> deposited on filter paper with metal cone</a:t>
            </a:r>
          </a:p>
          <a:p>
            <a:r>
              <a:rPr lang="en-CA" altLang="en-US" sz="2000" dirty="0" smtClean="0">
                <a:ea typeface="ＭＳ Ｐゴシック" panose="020B0600070205080204" pitchFamily="34" charset="-128"/>
              </a:rPr>
              <a:t>569 LIBS spectra acquired across filter</a:t>
            </a:r>
          </a:p>
        </p:txBody>
      </p:sp>
      <p:pic>
        <p:nvPicPr>
          <p:cNvPr id="14339" name="Content Placeholder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37" y="2681328"/>
            <a:ext cx="4114800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49138" y="2831982"/>
            <a:ext cx="4262437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dirty="0"/>
              <a:t>Colour indicates bacterial LIBS intensity</a:t>
            </a:r>
            <a:br>
              <a:rPr lang="en-CA" dirty="0"/>
            </a:br>
            <a:r>
              <a:rPr lang="en-CA" dirty="0">
                <a:solidFill>
                  <a:srgbClr val="7030A0"/>
                </a:solidFill>
                <a:sym typeface="Wingdings" panose="05000000000000000000" pitchFamily="2" charset="2"/>
              </a:rPr>
              <a:t></a:t>
            </a:r>
            <a:r>
              <a:rPr lang="en-CA" dirty="0">
                <a:sym typeface="Wingdings" panose="05000000000000000000" pitchFamily="2" charset="2"/>
              </a:rPr>
              <a:t> </a:t>
            </a:r>
            <a:r>
              <a:rPr lang="en-CA" dirty="0">
                <a:solidFill>
                  <a:srgbClr val="7030A0"/>
                </a:solidFill>
                <a:sym typeface="Wingdings" panose="05000000000000000000" pitchFamily="2" charset="2"/>
              </a:rPr>
              <a:t>purple: no bacterial signal</a:t>
            </a:r>
          </a:p>
          <a:p>
            <a:pPr marL="285750" indent="-285750">
              <a:buFont typeface="Wingdings" panose="05000000000000000000" pitchFamily="2" charset="2"/>
              <a:buChar char="à"/>
              <a:defRPr/>
            </a:pPr>
            <a:r>
              <a:rPr lang="en-CA" dirty="0">
                <a:solidFill>
                  <a:srgbClr val="C00000"/>
                </a:solidFill>
                <a:sym typeface="Wingdings" panose="05000000000000000000" pitchFamily="2" charset="2"/>
              </a:rPr>
              <a:t>red: strong bacterial signal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2246630" y="4437236"/>
            <a:ext cx="885210" cy="35991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131840" y="4624755"/>
            <a:ext cx="2160588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Approximate location of where metal cone presses into filter paper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72674" y="2297258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i="1" dirty="0" smtClean="0"/>
              <a:t>Intensity map depicting bacterial deposition on filter paper for bacteria deposited with metal cone</a:t>
            </a:r>
            <a:endParaRPr lang="en-CA" sz="1400" i="1" dirty="0"/>
          </a:p>
        </p:txBody>
      </p:sp>
      <p:pic>
        <p:nvPicPr>
          <p:cNvPr id="21" name="Content Placeholder 3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6166" y="1289597"/>
            <a:ext cx="890218" cy="796824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98313" y="1137875"/>
            <a:ext cx="533877" cy="10540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3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1774" y="1503134"/>
            <a:ext cx="410153" cy="363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948" y="4344828"/>
            <a:ext cx="2279620" cy="15704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" name="Straight Arrow Connector 26"/>
          <p:cNvCxnSpPr/>
          <p:nvPr/>
        </p:nvCxnSpPr>
        <p:spPr>
          <a:xfrm flipV="1">
            <a:off x="6215565" y="5130048"/>
            <a:ext cx="1207566" cy="66907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995590" y="4096571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 smtClean="0"/>
              <a:t>Image of filter paper after data acquisition</a:t>
            </a:r>
            <a:endParaRPr lang="en-CA" sz="1200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4420537" y="5632113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Discolouration due to presence of bacteria</a:t>
            </a:r>
            <a:endParaRPr lang="en-CA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99" y="2318827"/>
            <a:ext cx="4162935" cy="316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712" y="836712"/>
            <a:ext cx="4114800" cy="3253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853097" y="5373216"/>
            <a:ext cx="4108524" cy="646331"/>
          </a:xfrm>
          <a:prstGeom prst="rect">
            <a:avLst/>
          </a:prstGeom>
          <a:solidFill>
            <a:srgbClr val="E7F4F5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CA" sz="1200" b="1" dirty="0">
                <a:solidFill>
                  <a:schemeClr val="tx1"/>
                </a:solidFill>
              </a:rPr>
              <a:t>Recall:</a:t>
            </a:r>
          </a:p>
          <a:p>
            <a:pPr>
              <a:defRPr/>
            </a:pPr>
            <a:r>
              <a:rPr lang="en-CA" sz="1200" dirty="0">
                <a:solidFill>
                  <a:schemeClr val="tx1"/>
                </a:solidFill>
              </a:rPr>
              <a:t>Well-plate </a:t>
            </a:r>
            <a:r>
              <a:rPr lang="en-CA" sz="1200" dirty="0">
                <a:solidFill>
                  <a:schemeClr val="tx1"/>
                </a:solidFill>
                <a:sym typeface="Wingdings" panose="05000000000000000000" pitchFamily="2" charset="2"/>
              </a:rPr>
              <a:t> LOD ~ 50 000 CFU per laser ablation event</a:t>
            </a:r>
          </a:p>
          <a:p>
            <a:pPr>
              <a:defRPr/>
            </a:pPr>
            <a:r>
              <a:rPr lang="en-CA" sz="1200" dirty="0">
                <a:solidFill>
                  <a:schemeClr val="tx1"/>
                </a:solidFill>
                <a:sym typeface="Wingdings" panose="05000000000000000000" pitchFamily="2" charset="2"/>
              </a:rPr>
              <a:t>Insert  LOD ~ 90 000 CFU per laser ablation </a:t>
            </a:r>
            <a:r>
              <a:rPr lang="en-CA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event</a:t>
            </a:r>
            <a:endParaRPr lang="en-CA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92777" y="4526629"/>
            <a:ext cx="451537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CA" dirty="0">
                <a:solidFill>
                  <a:srgbClr val="0000FF"/>
                </a:solidFill>
              </a:rPr>
              <a:t>LOD </a:t>
            </a:r>
            <a:r>
              <a:rPr lang="en-CA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</a:t>
            </a:r>
            <a:r>
              <a:rPr lang="en-CA" b="1" dirty="0" smtClean="0">
                <a:solidFill>
                  <a:srgbClr val="0000FF"/>
                </a:solidFill>
              </a:rPr>
              <a:t> </a:t>
            </a:r>
            <a:r>
              <a:rPr lang="en-CA" b="1" dirty="0">
                <a:solidFill>
                  <a:srgbClr val="0000FF"/>
                </a:solidFill>
              </a:rPr>
              <a:t>5 500 CFU </a:t>
            </a:r>
            <a:r>
              <a:rPr lang="en-CA" dirty="0">
                <a:solidFill>
                  <a:srgbClr val="0000FF"/>
                </a:solidFill>
              </a:rPr>
              <a:t>per laser ablation event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2528" y="168720"/>
            <a:ext cx="44363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/>
              <a:t>Comparison of LIBS Signal to Previous Deposition Methods</a:t>
            </a:r>
            <a:endParaRPr lang="en-CA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4575236" y="169801"/>
            <a:ext cx="4361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/>
              <a:t>Metal Cone Limit of Detection</a:t>
            </a:r>
            <a:endParaRPr lang="en-CA" sz="240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4427984" y="0"/>
            <a:ext cx="0" cy="6165304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510605" y="1345710"/>
            <a:ext cx="3589358" cy="936931"/>
            <a:chOff x="510605" y="1345710"/>
            <a:chExt cx="3589358" cy="936931"/>
          </a:xfrm>
        </p:grpSpPr>
        <p:pic>
          <p:nvPicPr>
            <p:cNvPr id="5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77" t="26079" r="18384" b="27393"/>
            <a:stretch>
              <a:fillRect/>
            </a:stretch>
          </p:blipFill>
          <p:spPr bwMode="auto">
            <a:xfrm>
              <a:off x="1399219" y="1345712"/>
              <a:ext cx="687916" cy="7201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5022" y="1345710"/>
              <a:ext cx="974423" cy="72016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1342970" y="2018835"/>
              <a:ext cx="100452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100" b="1" dirty="0"/>
                <a:t>w</a:t>
              </a:r>
              <a:r>
                <a:rPr lang="en-CA" sz="1100" b="1" dirty="0" smtClean="0"/>
                <a:t>ell-plate</a:t>
              </a:r>
              <a:endParaRPr lang="en-CA" sz="11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358693" y="2021031"/>
              <a:ext cx="62364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100" b="1" dirty="0" smtClean="0"/>
                <a:t>insert</a:t>
              </a:r>
              <a:endParaRPr lang="en-CA" sz="1100" b="1" dirty="0"/>
            </a:p>
          </p:txBody>
        </p:sp>
        <p:pic>
          <p:nvPicPr>
            <p:cNvPr id="9" name="Picture 8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760" y="1345710"/>
              <a:ext cx="773211" cy="7201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510605" y="2016089"/>
              <a:ext cx="99981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100" b="1" dirty="0"/>
                <a:t>m</a:t>
              </a:r>
              <a:r>
                <a:rPr lang="en-CA" sz="1100" b="1" dirty="0" smtClean="0"/>
                <a:t>etal cone</a:t>
              </a:r>
              <a:endParaRPr lang="en-CA" sz="1100" b="1" dirty="0"/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7"/>
            <a:srcRect l="11793" r="2880"/>
            <a:stretch/>
          </p:blipFill>
          <p:spPr>
            <a:xfrm>
              <a:off x="3174871" y="1345710"/>
              <a:ext cx="813491" cy="715222"/>
            </a:xfrm>
            <a:prstGeom prst="rect">
              <a:avLst/>
            </a:prstGeom>
            <a:ln>
              <a:solidFill>
                <a:schemeClr val="tx1"/>
              </a:solidFill>
            </a:ln>
            <a:effectLst/>
          </p:spPr>
        </p:pic>
        <p:sp>
          <p:nvSpPr>
            <p:cNvPr id="27" name="TextBox 26"/>
            <p:cNvSpPr txBox="1"/>
            <p:nvPr/>
          </p:nvSpPr>
          <p:spPr>
            <a:xfrm>
              <a:off x="3130648" y="2016089"/>
              <a:ext cx="9693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100" b="1" dirty="0"/>
                <a:t>b</a:t>
              </a:r>
              <a:r>
                <a:rPr lang="en-CA" sz="1100" b="1" dirty="0" smtClean="0"/>
                <a:t>lank filter</a:t>
              </a:r>
              <a:endParaRPr lang="en-CA" sz="1100" b="1" dirty="0"/>
            </a:p>
          </p:txBody>
        </p:sp>
      </p:grpSp>
      <p:sp>
        <p:nvSpPr>
          <p:cNvPr id="28" name="Rectangle 27"/>
          <p:cNvSpPr/>
          <p:nvPr/>
        </p:nvSpPr>
        <p:spPr>
          <a:xfrm>
            <a:off x="154200" y="5506482"/>
            <a:ext cx="38341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altLang="en-US" sz="1600" dirty="0"/>
              <a:t>Suggestive of a </a:t>
            </a:r>
            <a:r>
              <a:rPr lang="en-CA" altLang="en-US" sz="1600" b="1" dirty="0"/>
              <a:t>lower LOD </a:t>
            </a:r>
            <a:r>
              <a:rPr lang="en-CA" altLang="en-US" sz="1600" dirty="0"/>
              <a:t>for bacteria deposited with metal cone </a:t>
            </a:r>
          </a:p>
        </p:txBody>
      </p:sp>
    </p:spTree>
    <p:extLst>
      <p:ext uri="{BB962C8B-B14F-4D97-AF65-F5344CB8AC3E}">
        <p14:creationId xmlns:p14="http://schemas.microsoft.com/office/powerpoint/2010/main" val="411453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en-CA" altLang="en-US" sz="3600" dirty="0" smtClean="0">
                <a:ea typeface="ＭＳ Ｐゴシック" panose="020B0600070205080204" pitchFamily="34" charset="-128"/>
              </a:rPr>
              <a:t>Conclusions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en-CA" altLang="en-US" sz="1800" dirty="0" smtClean="0">
                <a:ea typeface="ＭＳ Ｐゴシック" panose="020B0600070205080204" pitchFamily="34" charset="-128"/>
              </a:rPr>
              <a:t>Preparation method to separate unwanted material from bacterial suspension was effective</a:t>
            </a:r>
            <a:br>
              <a:rPr lang="en-CA" altLang="en-US" sz="1800" dirty="0" smtClean="0">
                <a:ea typeface="ＭＳ Ｐゴシック" panose="020B0600070205080204" pitchFamily="34" charset="-128"/>
              </a:rPr>
            </a:br>
            <a:r>
              <a:rPr lang="en-CA" altLang="en-US" sz="1800" dirty="0" smtClean="0">
                <a:ea typeface="ＭＳ Ｐゴシック" panose="020B0600070205080204" pitchFamily="34" charset="-128"/>
              </a:rPr>
              <a:t/>
            </a:r>
            <a:br>
              <a:rPr lang="en-CA" altLang="en-US" sz="1800" dirty="0" smtClean="0">
                <a:ea typeface="ＭＳ Ｐゴシック" panose="020B0600070205080204" pitchFamily="34" charset="-128"/>
              </a:rPr>
            </a:br>
            <a:r>
              <a:rPr lang="en-CA" altLang="en-US" sz="1800" u="sng" dirty="0" smtClean="0">
                <a:ea typeface="ＭＳ Ｐゴシック" panose="020B0600070205080204" pitchFamily="34" charset="-128"/>
              </a:rPr>
              <a:t>Future work</a:t>
            </a:r>
            <a:r>
              <a:rPr lang="en-CA" altLang="en-US" sz="1800" dirty="0" smtClean="0">
                <a:ea typeface="ＭＳ Ｐゴシック" panose="020B0600070205080204" pitchFamily="34" charset="-128"/>
              </a:rPr>
              <a:t>: test this method using a contaminant that more closely simulates biological cells</a:t>
            </a:r>
            <a:br>
              <a:rPr lang="en-CA" altLang="en-US" sz="1800" dirty="0" smtClean="0">
                <a:ea typeface="ＭＳ Ｐゴシック" panose="020B0600070205080204" pitchFamily="34" charset="-128"/>
              </a:rPr>
            </a:br>
            <a:endParaRPr lang="en-CA" altLang="en-US" sz="1800" dirty="0" smtClean="0">
              <a:ea typeface="ＭＳ Ｐゴシック" panose="020B0600070205080204" pitchFamily="34" charset="-128"/>
            </a:endParaRPr>
          </a:p>
          <a:p>
            <a:r>
              <a:rPr lang="en-CA" altLang="en-US" sz="1800" dirty="0" smtClean="0">
                <a:ea typeface="ＭＳ Ｐゴシック" panose="020B0600070205080204" pitchFamily="34" charset="-128"/>
              </a:rPr>
              <a:t>Metal cone:</a:t>
            </a:r>
          </a:p>
          <a:p>
            <a:pPr lvl="1"/>
            <a:r>
              <a:rPr lang="en-CA" altLang="en-US" sz="1800" dirty="0" smtClean="0">
                <a:ea typeface="ＭＳ Ｐゴシック" panose="020B0600070205080204" pitchFamily="34" charset="-128"/>
              </a:rPr>
              <a:t>effective at concentrating bacterial cells to a small region of the filter paper </a:t>
            </a:r>
          </a:p>
          <a:p>
            <a:pPr lvl="1"/>
            <a:r>
              <a:rPr lang="en-CA" altLang="en-US" sz="1800" dirty="0" smtClean="0">
                <a:ea typeface="ＭＳ Ｐゴシック" panose="020B0600070205080204" pitchFamily="34" charset="-128"/>
              </a:rPr>
              <a:t>significantly lowered bacterial LOD with LIBS compared to previous methods of bacterial deposition</a:t>
            </a:r>
            <a:br>
              <a:rPr lang="en-CA" altLang="en-US" sz="1800" dirty="0" smtClean="0">
                <a:ea typeface="ＭＳ Ｐゴシック" panose="020B0600070205080204" pitchFamily="34" charset="-128"/>
              </a:rPr>
            </a:br>
            <a:endParaRPr lang="en-CA" altLang="en-US" sz="1800" dirty="0" smtClean="0">
              <a:ea typeface="ＭＳ Ｐゴシック" panose="020B0600070205080204" pitchFamily="34" charset="-128"/>
            </a:endParaRPr>
          </a:p>
          <a:p>
            <a:r>
              <a:rPr lang="en-CA" altLang="en-US" sz="1800" b="1" dirty="0" smtClean="0">
                <a:ea typeface="ＭＳ Ｐゴシック" panose="020B0600070205080204" pitchFamily="34" charset="-128"/>
              </a:rPr>
              <a:t>Future work:</a:t>
            </a:r>
            <a:r>
              <a:rPr lang="en-CA" altLang="en-US" sz="1400" dirty="0">
                <a:ea typeface="ＭＳ Ｐゴシック" panose="020B0600070205080204" pitchFamily="34" charset="-128"/>
              </a:rPr>
              <a:t> </a:t>
            </a:r>
            <a:r>
              <a:rPr lang="en-CA" altLang="en-US" sz="1800" dirty="0" smtClean="0">
                <a:ea typeface="ＭＳ Ｐゴシック" panose="020B0600070205080204" pitchFamily="34" charset="-128"/>
              </a:rPr>
              <a:t>LIBS analysis on bacteria collected with swabs that are used 	              in hospitals </a:t>
            </a:r>
          </a:p>
        </p:txBody>
      </p:sp>
      <p:pic>
        <p:nvPicPr>
          <p:cNvPr id="15" name="Picture 10" descr="Image result for nasal swab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157192"/>
            <a:ext cx="1309912" cy="871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61894" y="692695"/>
            <a:ext cx="2688300" cy="2016225"/>
          </a:xfrm>
        </p:spPr>
      </p:pic>
      <p:pic>
        <p:nvPicPr>
          <p:cNvPr id="19460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9812" y="699534"/>
            <a:ext cx="2670059" cy="2009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21" y="692695"/>
            <a:ext cx="2493346" cy="20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>
            <a:off x="683568" y="1399066"/>
            <a:ext cx="2158" cy="54381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1302923" y="2418677"/>
            <a:ext cx="257022" cy="12710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464" name="TextBox 12"/>
          <p:cNvSpPr txBox="1">
            <a:spLocks noChangeArrowheads="1"/>
          </p:cNvSpPr>
          <p:nvPr/>
        </p:nvSpPr>
        <p:spPr bwMode="auto">
          <a:xfrm>
            <a:off x="424508" y="995909"/>
            <a:ext cx="15586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600">
                <a:solidFill>
                  <a:srgbClr val="FFFFFF"/>
                </a:solidFill>
              </a:rPr>
              <a:t>Flocked swab</a:t>
            </a:r>
          </a:p>
        </p:txBody>
      </p:sp>
      <p:sp>
        <p:nvSpPr>
          <p:cNvPr id="19465" name="TextBox 14"/>
          <p:cNvSpPr txBox="1">
            <a:spLocks noChangeArrowheads="1"/>
          </p:cNvSpPr>
          <p:nvPr/>
        </p:nvSpPr>
        <p:spPr bwMode="auto">
          <a:xfrm>
            <a:off x="1545209" y="2398268"/>
            <a:ext cx="130015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600" dirty="0">
                <a:solidFill>
                  <a:srgbClr val="FFFFFF"/>
                </a:solidFill>
              </a:rPr>
              <a:t>Foam swab</a:t>
            </a:r>
          </a:p>
        </p:txBody>
      </p:sp>
      <p:sp>
        <p:nvSpPr>
          <p:cNvPr id="19466" name="TextBox 23"/>
          <p:cNvSpPr txBox="1">
            <a:spLocks noChangeArrowheads="1"/>
          </p:cNvSpPr>
          <p:nvPr/>
        </p:nvSpPr>
        <p:spPr bwMode="auto">
          <a:xfrm>
            <a:off x="5344878" y="2289366"/>
            <a:ext cx="11121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600" dirty="0">
                <a:solidFill>
                  <a:srgbClr val="FFFFFF"/>
                </a:solidFill>
              </a:rPr>
              <a:t>flocked</a:t>
            </a:r>
          </a:p>
        </p:txBody>
      </p:sp>
      <p:sp>
        <p:nvSpPr>
          <p:cNvPr id="19467" name="TextBox 24"/>
          <p:cNvSpPr txBox="1">
            <a:spLocks noChangeArrowheads="1"/>
          </p:cNvSpPr>
          <p:nvPr/>
        </p:nvSpPr>
        <p:spPr bwMode="auto">
          <a:xfrm>
            <a:off x="6363648" y="2289366"/>
            <a:ext cx="9093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600" dirty="0">
                <a:solidFill>
                  <a:srgbClr val="FFFFFF"/>
                </a:solidFill>
              </a:rPr>
              <a:t>foam</a:t>
            </a:r>
          </a:p>
        </p:txBody>
      </p:sp>
      <p:pic>
        <p:nvPicPr>
          <p:cNvPr id="19468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779" y="1458920"/>
            <a:ext cx="477121" cy="424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267559" y="3314229"/>
            <a:ext cx="42291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b="1" dirty="0">
                <a:solidFill>
                  <a:srgbClr val="000000"/>
                </a:solidFill>
              </a:rPr>
              <a:t>Cannot shoot right on the swab</a:t>
            </a:r>
          </a:p>
          <a:p>
            <a:pPr marL="285750" indent="-285750">
              <a:buFont typeface="Wingdings" panose="05000000000000000000" pitchFamily="2" charset="2"/>
              <a:buChar char="à"/>
              <a:defRPr/>
            </a:pPr>
            <a:r>
              <a:rPr lang="en-CA" dirty="0">
                <a:solidFill>
                  <a:srgbClr val="000000"/>
                </a:solidFill>
                <a:sym typeface="Wingdings" panose="05000000000000000000" pitchFamily="2" charset="2"/>
              </a:rPr>
              <a:t>Surface is too irregular</a:t>
            </a:r>
          </a:p>
          <a:p>
            <a:pPr marL="285750" indent="-285750">
              <a:buFont typeface="Wingdings" panose="05000000000000000000" pitchFamily="2" charset="2"/>
              <a:buChar char="à"/>
              <a:defRPr/>
            </a:pPr>
            <a:r>
              <a:rPr lang="en-CA" dirty="0">
                <a:solidFill>
                  <a:srgbClr val="000000"/>
                </a:solidFill>
                <a:sym typeface="Wingdings" panose="05000000000000000000" pitchFamily="2" charset="2"/>
              </a:rPr>
              <a:t>Bacterial cells are not concentrated</a:t>
            </a:r>
            <a:endParaRPr lang="en-CA" dirty="0">
              <a:solidFill>
                <a:srgbClr val="000000"/>
              </a:solidFill>
            </a:endParaRPr>
          </a:p>
        </p:txBody>
      </p:sp>
      <p:pic>
        <p:nvPicPr>
          <p:cNvPr id="19470" name="Picture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891" y="4551755"/>
            <a:ext cx="99695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Content Placeholder 3"/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04741" y="4902592"/>
            <a:ext cx="935038" cy="674688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9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08091" y="4623192"/>
            <a:ext cx="504825" cy="1079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473" name="Picture 3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816" y="4902592"/>
            <a:ext cx="8604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4" name="Pictur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529" y="5110555"/>
            <a:ext cx="290512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5" name="Pictur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679" y="5110555"/>
            <a:ext cx="290512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6" name="Pictur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566" y="5110555"/>
            <a:ext cx="29210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8300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899" y="38972"/>
            <a:ext cx="3029509" cy="2414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95536" y="713021"/>
            <a:ext cx="4378448" cy="1102021"/>
            <a:chOff x="1994387" y="1527695"/>
            <a:chExt cx="4378448" cy="110202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1994387" y="1556010"/>
              <a:ext cx="379413" cy="93027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048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00600">
              <a:off x="2835933" y="1658048"/>
              <a:ext cx="573849" cy="971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88" name="Picture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2535" y="1640447"/>
              <a:ext cx="1123019" cy="800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89" name="Picture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8623" y="1527695"/>
              <a:ext cx="434212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0" name="Picture 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3780" y="1905631"/>
              <a:ext cx="282989" cy="238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1" name="Picture 1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7631" y="1905631"/>
              <a:ext cx="282989" cy="238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2" name="Picture 1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5594" y="1905631"/>
              <a:ext cx="282989" cy="238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7144007" y="438994"/>
            <a:ext cx="1666528" cy="6463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rgbClr val="000000"/>
                </a:solidFill>
              </a:rPr>
              <a:t>~ 80% of the bacterial cells were released from the flocked swab</a:t>
            </a:r>
            <a:endParaRPr lang="en-CA" sz="1200" dirty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3937" y="2386880"/>
            <a:ext cx="6883334" cy="34563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08927" y="5804744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>
                <a:solidFill>
                  <a:srgbClr val="000000"/>
                </a:solidFill>
              </a:rPr>
              <a:t>Wavelength (nm)</a:t>
            </a:r>
            <a:endParaRPr lang="en-CA" sz="1600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3820" y="3750443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>
                <a:solidFill>
                  <a:srgbClr val="000000"/>
                </a:solidFill>
              </a:rPr>
              <a:t>LIBS Intensity (AU)</a:t>
            </a:r>
            <a:endParaRPr lang="en-CA" sz="16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78995" y="2538662"/>
            <a:ext cx="360957" cy="375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000000"/>
                </a:solidFill>
              </a:rPr>
              <a:t>C</a:t>
            </a:r>
            <a:endParaRPr lang="en-CA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00306" y="3297186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000000"/>
                </a:solidFill>
              </a:rPr>
              <a:t>Mg</a:t>
            </a:r>
            <a:endParaRPr lang="en-CA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73957" y="4024279"/>
            <a:ext cx="679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000000"/>
                </a:solidFill>
              </a:rPr>
              <a:t>Ca</a:t>
            </a:r>
            <a:endParaRPr lang="en-CA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11833" y="5195192"/>
            <a:ext cx="360957" cy="375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147208" y="4752839"/>
            <a:ext cx="606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000000"/>
                </a:solidFill>
              </a:rPr>
              <a:t>Na</a:t>
            </a:r>
            <a:endParaRPr lang="en-CA" dirty="0">
              <a:solidFill>
                <a:srgbClr val="00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811493" y="4393611"/>
            <a:ext cx="183345" cy="4415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3591120" y="3919720"/>
            <a:ext cx="311832" cy="2022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11568" y="476672"/>
            <a:ext cx="4964488" cy="141666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48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z="3200" dirty="0" smtClean="0">
                <a:ea typeface="ＭＳ Ｐゴシック" panose="020B0600070205080204" pitchFamily="34" charset="-128"/>
              </a:rPr>
              <a:t>Acknowledgments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r>
              <a:rPr lang="en-CA" sz="2400" dirty="0" smtClean="0"/>
              <a:t>NSERC</a:t>
            </a:r>
            <a:br>
              <a:rPr lang="en-CA" sz="2400" dirty="0" smtClean="0"/>
            </a:b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University of Windsor Student Life Enhancement Fund</a:t>
            </a:r>
            <a:br>
              <a:rPr lang="en-CA" sz="2400" dirty="0" smtClean="0"/>
            </a:b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University of Windsor Faculty of Science</a:t>
            </a:r>
            <a:endParaRPr lang="en-CA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1772816"/>
            <a:ext cx="1656184" cy="668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88640"/>
            <a:ext cx="4464476" cy="3348357"/>
          </a:xfrm>
        </p:spPr>
      </p:pic>
      <p:pic>
        <p:nvPicPr>
          <p:cNvPr id="2050" name="Picture 2" descr="http://www1.uwindsor.ca/people/rehse/system/files/Dylan%20and%20Stev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73" y="116631"/>
            <a:ext cx="319377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07894" y="4221088"/>
            <a:ext cx="56166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/>
              <a:t>New students welcome!</a:t>
            </a:r>
          </a:p>
          <a:p>
            <a:endParaRPr lang="en-CA" sz="2400" dirty="0"/>
          </a:p>
          <a:p>
            <a:r>
              <a:rPr lang="en-CA" sz="2400" dirty="0" smtClean="0"/>
              <a:t>If interested, contact Dr. Steven Rehse </a:t>
            </a:r>
            <a:r>
              <a:rPr lang="en-CA" sz="2400" b="1" dirty="0" smtClean="0"/>
              <a:t>rehse@uwindsor.ca</a:t>
            </a:r>
            <a:endParaRPr lang="en-CA" sz="2400" b="1" dirty="0"/>
          </a:p>
        </p:txBody>
      </p:sp>
      <p:pic>
        <p:nvPicPr>
          <p:cNvPr id="2052" name="Picture 4" descr="http://www1.uwindsor.ca/people/rehse/system/files/SUMMER%202018%20GROU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108" y="3697772"/>
            <a:ext cx="3191843" cy="239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63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148283"/>
            <a:ext cx="8229600" cy="904453"/>
          </a:xfrm>
        </p:spPr>
        <p:txBody>
          <a:bodyPr/>
          <a:lstStyle/>
          <a:p>
            <a:r>
              <a:rPr lang="en-CA" altLang="en-US" sz="4000" dirty="0" smtClean="0">
                <a:solidFill>
                  <a:schemeClr val="tx1"/>
                </a:solidFill>
                <a:ea typeface="ＭＳ Ｐゴシック" panose="020B0600070205080204" pitchFamily="34" charset="-128"/>
              </a:rPr>
              <a:t>Motivation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073427"/>
          </a:xfrm>
        </p:spPr>
        <p:txBody>
          <a:bodyPr/>
          <a:lstStyle/>
          <a:p>
            <a:r>
              <a:rPr lang="en-CA" altLang="en-US" sz="1800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  <a:t>Current methods of bacterial identification in a clinical setting</a:t>
            </a:r>
          </a:p>
          <a:p>
            <a:pPr lvl="1"/>
            <a:r>
              <a:rPr lang="en-CA" altLang="en-US" sz="1600" dirty="0">
                <a:ea typeface="ＭＳ Ｐゴシック" panose="020B0600070205080204" pitchFamily="34" charset="-128"/>
                <a:sym typeface="Wingdings" panose="05000000000000000000" pitchFamily="2" charset="2"/>
              </a:rPr>
              <a:t>r</a:t>
            </a:r>
            <a:r>
              <a:rPr lang="en-CA" altLang="en-US" sz="1600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  <a:t>equire expertise in microbiology</a:t>
            </a:r>
          </a:p>
          <a:p>
            <a:pPr lvl="1"/>
            <a:r>
              <a:rPr lang="en-CA" altLang="en-US" sz="1600" dirty="0">
                <a:ea typeface="ＭＳ Ｐゴシック" panose="020B0600070205080204" pitchFamily="34" charset="-128"/>
                <a:sym typeface="Wingdings" panose="05000000000000000000" pitchFamily="2" charset="2"/>
              </a:rPr>
              <a:t>l</a:t>
            </a:r>
            <a:r>
              <a:rPr lang="en-CA" altLang="en-US" sz="1600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  <a:t>abor-intensive</a:t>
            </a:r>
          </a:p>
          <a:p>
            <a:pPr lvl="1"/>
            <a:r>
              <a:rPr lang="en-CA" altLang="en-US" sz="1600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  <a:t>slow</a:t>
            </a:r>
          </a:p>
          <a:p>
            <a:pPr marL="0" lvl="1" indent="0">
              <a:buNone/>
            </a:pPr>
            <a:r>
              <a:rPr lang="en-CA" altLang="en-US" sz="1600" dirty="0" smtClean="0">
                <a:ea typeface="ＭＳ Ｐゴシック" panose="020B0600070205080204" pitchFamily="34" charset="-128"/>
              </a:rPr>
              <a:t>     For example: standard culturing techniques for bacterial identification take </a:t>
            </a:r>
            <a:r>
              <a:rPr lang="en-CA" altLang="en-US" sz="1600" b="1" dirty="0" smtClean="0">
                <a:ea typeface="ＭＳ Ｐゴシック" panose="020B0600070205080204" pitchFamily="34" charset="-128"/>
              </a:rPr>
              <a:t>1-3 days </a:t>
            </a:r>
            <a:endParaRPr lang="en-CA" altLang="en-US" sz="1600" dirty="0" smtClean="0">
              <a:ea typeface="ＭＳ Ｐゴシック" panose="020B0600070205080204" pitchFamily="34" charset="-128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CA" altLang="en-US" sz="1800" dirty="0">
                <a:ea typeface="ＭＳ Ｐゴシック" panose="020B0600070205080204" pitchFamily="34" charset="-128"/>
                <a:sym typeface="Wingdings" panose="05000000000000000000" pitchFamily="2" charset="2"/>
              </a:rPr>
              <a:t/>
            </a:r>
            <a:br>
              <a:rPr lang="en-CA" altLang="en-US" sz="1800" dirty="0">
                <a:ea typeface="ＭＳ Ｐゴシック" panose="020B0600070205080204" pitchFamily="34" charset="-128"/>
                <a:sym typeface="Wingdings" panose="05000000000000000000" pitchFamily="2" charset="2"/>
              </a:rPr>
            </a:br>
            <a:endParaRPr lang="en-CA" altLang="en-US" sz="1800" dirty="0" smtClean="0">
              <a:ea typeface="ＭＳ Ｐゴシック" panose="020B0600070205080204" pitchFamily="34" charset="-128"/>
              <a:sym typeface="Wingdings" panose="05000000000000000000" pitchFamily="2" charset="2"/>
            </a:endParaRPr>
          </a:p>
          <a:p>
            <a:r>
              <a:rPr lang="en-CA" altLang="en-US" sz="1800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  <a:t>Patients are treated with </a:t>
            </a:r>
            <a:r>
              <a:rPr lang="en-CA" altLang="en-US" sz="1800" b="1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  <a:t>broad-spectrum drugs </a:t>
            </a:r>
            <a:r>
              <a:rPr lang="en-CA" altLang="en-US" sz="1800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  <a:t>that have given rise to the crisis of </a:t>
            </a:r>
            <a:r>
              <a:rPr lang="en-CA" altLang="en-US" sz="1800" b="1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  <a:t>antibiotic resistant bacteria</a:t>
            </a:r>
            <a:r>
              <a:rPr lang="en-CA" altLang="en-US" sz="1800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  <a:t/>
            </a:r>
            <a:br>
              <a:rPr lang="en-CA" altLang="en-US" sz="1800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</a:br>
            <a:r>
              <a:rPr lang="en-CA" altLang="en-US" sz="1800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  <a:t/>
            </a:r>
            <a:br>
              <a:rPr lang="en-CA" altLang="en-US" sz="1800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</a:br>
            <a:endParaRPr lang="en-CA" altLang="en-US" sz="1800" dirty="0" smtClean="0">
              <a:ea typeface="ＭＳ Ｐゴシック" panose="020B0600070205080204" pitchFamily="34" charset="-128"/>
              <a:sym typeface="Wingdings" panose="05000000000000000000" pitchFamily="2" charset="2"/>
            </a:endParaRPr>
          </a:p>
          <a:p>
            <a:r>
              <a:rPr lang="en-CA" altLang="en-US" sz="1800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  <a:t>Rapid and accurate diagnosis of bacterial infection are required so that </a:t>
            </a:r>
            <a:r>
              <a:rPr lang="en-CA" altLang="en-US" sz="1800" b="1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  <a:t>more targeted treatment can begin as soon as possible</a:t>
            </a:r>
          </a:p>
          <a:p>
            <a:pPr marL="0" indent="0">
              <a:buNone/>
            </a:pPr>
            <a:r>
              <a:rPr lang="en-CA" altLang="en-US" sz="1800" i="1" u="sng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  <a:t/>
            </a:r>
            <a:br>
              <a:rPr lang="en-CA" altLang="en-US" sz="1800" i="1" u="sng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</a:br>
            <a:endParaRPr lang="en-CA" altLang="en-US" sz="1800" i="1" u="sng" dirty="0" smtClean="0">
              <a:ea typeface="ＭＳ Ｐゴシック" panose="020B0600070205080204" pitchFamily="34" charset="-128"/>
              <a:sym typeface="Wingdings" panose="05000000000000000000" pitchFamily="2" charset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/>
          <a:lstStyle/>
          <a:p>
            <a:r>
              <a:rPr lang="en-CA" altLang="en-US" sz="3200" dirty="0" smtClean="0">
                <a:ea typeface="ＭＳ Ｐゴシック" panose="020B0600070205080204" pitchFamily="34" charset="-128"/>
              </a:rPr>
              <a:t>Bacterial Collection with Swabs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9512" y="1209157"/>
            <a:ext cx="5040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>
                <a:solidFill>
                  <a:srgbClr val="000000"/>
                </a:solidFill>
              </a:rPr>
              <a:t>Some clinical specimens are collected with swabs</a:t>
            </a:r>
            <a:endParaRPr lang="en-CA" sz="16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1960" y="4694704"/>
            <a:ext cx="5040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>
                <a:solidFill>
                  <a:srgbClr val="000000"/>
                </a:solidFill>
              </a:rPr>
              <a:t>time consuming &amp; require microbiology expertise</a:t>
            </a:r>
            <a:endParaRPr lang="en-CA" sz="1600" dirty="0">
              <a:solidFill>
                <a:srgbClr val="000000"/>
              </a:solidFill>
            </a:endParaRPr>
          </a:p>
        </p:txBody>
      </p:sp>
      <p:pic>
        <p:nvPicPr>
          <p:cNvPr id="1034" name="Picture 10" descr="Image result for nasal swab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76" y="3324900"/>
            <a:ext cx="2112169" cy="140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throat swab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76" y="1810048"/>
            <a:ext cx="2112169" cy="140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Image result for throat swab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218" y="2296031"/>
            <a:ext cx="2266930" cy="1819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Image result for throat culture bacteri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423" y="2383837"/>
            <a:ext cx="2472209" cy="1644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ight Arrow 8"/>
          <p:cNvSpPr/>
          <p:nvPr/>
        </p:nvSpPr>
        <p:spPr>
          <a:xfrm>
            <a:off x="2605897" y="3153813"/>
            <a:ext cx="611984" cy="325363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FFFF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5607650" y="3153814"/>
            <a:ext cx="611984" cy="325363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2218" y="3995089"/>
            <a:ext cx="2266930" cy="646331"/>
          </a:xfrm>
          <a:prstGeom prst="rect">
            <a:avLst/>
          </a:prstGeom>
          <a:solidFill>
            <a:srgbClr val="EFE4FC"/>
          </a:solidFill>
          <a:ln>
            <a:solidFill>
              <a:srgbClr val="EFE4FC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rgbClr val="000000"/>
                </a:solidFill>
              </a:rPr>
              <a:t>Swab is streaked on culture plate containing growth media for bacterial cells</a:t>
            </a:r>
            <a:endParaRPr lang="en-CA" sz="12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9592" y="5537097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000000"/>
                </a:solidFill>
              </a:rPr>
              <a:t>Can we use LIBS instead?</a:t>
            </a:r>
            <a:endParaRPr lang="en-CA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45422" y="3976900"/>
            <a:ext cx="2441378" cy="461665"/>
          </a:xfrm>
          <a:prstGeom prst="rect">
            <a:avLst/>
          </a:prstGeom>
          <a:solidFill>
            <a:srgbClr val="EFE4FC"/>
          </a:solidFill>
          <a:ln>
            <a:solidFill>
              <a:srgbClr val="EFE4FC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rgbClr val="000000"/>
                </a:solidFill>
              </a:rPr>
              <a:t>If bacteria is present on the swab, it will grow on the plate</a:t>
            </a:r>
            <a:endParaRPr lang="en-CA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757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7" y="764704"/>
            <a:ext cx="8301608" cy="4093915"/>
          </a:xfrm>
        </p:spPr>
        <p:txBody>
          <a:bodyPr/>
          <a:lstStyle/>
          <a:p>
            <a:pPr marL="457200" lvl="1" indent="0">
              <a:buNone/>
            </a:pPr>
            <a:r>
              <a:rPr lang="en-CA" altLang="en-US" sz="2400" b="1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  <a:t>GOAL: </a:t>
            </a:r>
          </a:p>
          <a:p>
            <a:pPr marL="457200" lvl="1" indent="0">
              <a:buNone/>
            </a:pPr>
            <a:r>
              <a:rPr lang="en-CA" altLang="en-US" sz="2000" b="1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  <a:t>Rapidly </a:t>
            </a:r>
            <a:r>
              <a:rPr lang="en-CA" altLang="en-US" sz="2000" b="1" dirty="0">
                <a:ea typeface="ＭＳ Ｐゴシック" panose="020B0600070205080204" pitchFamily="34" charset="-128"/>
                <a:sym typeface="Wingdings" panose="05000000000000000000" pitchFamily="2" charset="2"/>
              </a:rPr>
              <a:t>identify bacteria </a:t>
            </a:r>
            <a:r>
              <a:rPr lang="en-CA" altLang="en-US" sz="2000" dirty="0">
                <a:ea typeface="ＭＳ Ｐゴシック" panose="020B0600070205080204" pitchFamily="34" charset="-128"/>
                <a:sym typeface="Wingdings" panose="05000000000000000000" pitchFamily="2" charset="2"/>
              </a:rPr>
              <a:t>based on their elemental </a:t>
            </a:r>
            <a:r>
              <a:rPr lang="en-CA" altLang="en-US" sz="2000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  <a:t>composition using laser-induced breakdown spectroscopy (LIBS)</a:t>
            </a:r>
            <a:endParaRPr lang="en-CA" altLang="en-US" sz="2000" dirty="0">
              <a:ea typeface="ＭＳ Ｐゴシック" panose="020B0600070205080204" pitchFamily="34" charset="-128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en-CA" altLang="en-US" sz="2000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  <a:t/>
            </a:r>
            <a:br>
              <a:rPr lang="en-CA" altLang="en-US" sz="2000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</a:br>
            <a:r>
              <a:rPr lang="en-CA" altLang="en-US" sz="2000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  <a:t/>
            </a:r>
            <a:br>
              <a:rPr lang="en-CA" altLang="en-US" sz="2000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</a:br>
            <a:r>
              <a:rPr lang="en-CA" altLang="en-US" sz="2000" dirty="0" smtClean="0">
                <a:ea typeface="ＭＳ Ｐゴシック" panose="020B0600070205080204" pitchFamily="34" charset="-128"/>
                <a:sym typeface="Wingdings" panose="05000000000000000000" pitchFamily="2" charset="2"/>
              </a:rPr>
              <a:t>This includes developing </a:t>
            </a:r>
            <a:r>
              <a:rPr lang="en-CA" altLang="en-US" sz="2000" dirty="0">
                <a:ea typeface="ＭＳ Ｐゴシック" panose="020B0600070205080204" pitchFamily="34" charset="-128"/>
                <a:sym typeface="Wingdings" panose="05000000000000000000" pitchFamily="2" charset="2"/>
              </a:rPr>
              <a:t>a </a:t>
            </a:r>
            <a:r>
              <a:rPr lang="en-CA" altLang="en-US" sz="2000" b="1" dirty="0">
                <a:ea typeface="ＭＳ Ｐゴシック" panose="020B0600070205080204" pitchFamily="34" charset="-128"/>
                <a:sym typeface="Wingdings" panose="05000000000000000000" pitchFamily="2" charset="2"/>
              </a:rPr>
              <a:t>quick bacterial preparation method </a:t>
            </a:r>
            <a:r>
              <a:rPr lang="en-CA" altLang="en-US" sz="2000" dirty="0">
                <a:ea typeface="ＭＳ Ｐゴシック" panose="020B0600070205080204" pitchFamily="34" charset="-128"/>
                <a:sym typeface="Wingdings" panose="05000000000000000000" pitchFamily="2" charset="2"/>
              </a:rPr>
              <a:t>prior to testing that utilizes equipment and methods that are </a:t>
            </a:r>
            <a:r>
              <a:rPr lang="en-CA" altLang="en-US" sz="2000" b="1" dirty="0">
                <a:ea typeface="ＭＳ Ｐゴシック" panose="020B0600070205080204" pitchFamily="34" charset="-128"/>
                <a:sym typeface="Wingdings" panose="05000000000000000000" pitchFamily="2" charset="2"/>
              </a:rPr>
              <a:t>common in a clinical setting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71988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CA" altLang="en-US" sz="2000" dirty="0" smtClean="0">
                <a:ea typeface="ＭＳ Ｐゴシック" panose="020B0600070205080204" pitchFamily="34" charset="-128"/>
              </a:rPr>
              <a:t>LIBS is an </a:t>
            </a:r>
            <a:r>
              <a:rPr lang="en-CA" altLang="en-US" sz="2000" b="1" dirty="0" smtClean="0">
                <a:ea typeface="ＭＳ Ｐゴシック" panose="020B0600070205080204" pitchFamily="34" charset="-128"/>
              </a:rPr>
              <a:t>elemental analysis technique</a:t>
            </a:r>
            <a:endParaRPr lang="en-CA" altLang="en-US" sz="2400" b="1" dirty="0">
              <a:ea typeface="ＭＳ Ｐゴシック" panose="020B0600070205080204" pitchFamily="34" charset="-128"/>
            </a:endParaRPr>
          </a:p>
          <a:p>
            <a:pPr marL="0" indent="0">
              <a:buFontTx/>
              <a:buNone/>
              <a:defRPr/>
            </a:pPr>
            <a:endParaRPr lang="en-CA" altLang="en-US" sz="2400" dirty="0" smtClean="0">
              <a:ea typeface="ＭＳ Ｐゴシック" panose="020B0600070205080204" pitchFamily="34" charset="-128"/>
            </a:endParaRPr>
          </a:p>
        </p:txBody>
      </p:sp>
      <p:sp>
        <p:nvSpPr>
          <p:cNvPr id="4103" name="Title 1"/>
          <p:cNvSpPr>
            <a:spLocks noGrp="1"/>
          </p:cNvSpPr>
          <p:nvPr>
            <p:ph type="title"/>
          </p:nvPr>
        </p:nvSpPr>
        <p:spPr>
          <a:xfrm>
            <a:off x="457200" y="112713"/>
            <a:ext cx="8229600" cy="1211262"/>
          </a:xfrm>
        </p:spPr>
        <p:txBody>
          <a:bodyPr/>
          <a:lstStyle/>
          <a:p>
            <a:r>
              <a:rPr lang="en-CA" altLang="en-US" sz="3200" dirty="0" smtClean="0">
                <a:solidFill>
                  <a:schemeClr val="tx1"/>
                </a:solidFill>
                <a:ea typeface="ＭＳ Ｐゴシック" panose="020B0600070205080204" pitchFamily="34" charset="-128"/>
              </a:rPr>
              <a:t>Laser-Induced Breakdown Spectroscopy (LIBS)</a:t>
            </a:r>
          </a:p>
        </p:txBody>
      </p:sp>
      <p:pic>
        <p:nvPicPr>
          <p:cNvPr id="410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39" y="2192164"/>
            <a:ext cx="15240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552" y="2204864"/>
            <a:ext cx="154305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427" y="2258839"/>
            <a:ext cx="150495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164" y="2258839"/>
            <a:ext cx="176212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8" name="TextBox 10"/>
          <p:cNvSpPr txBox="1">
            <a:spLocks noChangeArrowheads="1"/>
          </p:cNvSpPr>
          <p:nvPr/>
        </p:nvSpPr>
        <p:spPr bwMode="auto">
          <a:xfrm>
            <a:off x="2287483" y="4231927"/>
            <a:ext cx="1965188" cy="1322388"/>
          </a:xfrm>
          <a:prstGeom prst="rect">
            <a:avLst/>
          </a:prstGeom>
          <a:solidFill>
            <a:srgbClr val="EFE4FC"/>
          </a:solidFill>
          <a:ln/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600" dirty="0"/>
              <a:t>Target material is </a:t>
            </a:r>
            <a:r>
              <a:rPr lang="en-CA" altLang="en-US" sz="1600" b="1" dirty="0" smtClean="0"/>
              <a:t>vaporized</a:t>
            </a:r>
            <a:r>
              <a:rPr lang="en-CA" altLang="en-US" sz="1600" dirty="0" smtClean="0"/>
              <a:t>, </a:t>
            </a:r>
            <a:r>
              <a:rPr lang="en-CA" altLang="en-US" sz="1600" dirty="0"/>
              <a:t>generating a cloud of atoms above the target surface</a:t>
            </a:r>
          </a:p>
        </p:txBody>
      </p:sp>
      <p:sp>
        <p:nvSpPr>
          <p:cNvPr id="4109" name="TextBox 11"/>
          <p:cNvSpPr txBox="1">
            <a:spLocks noChangeArrowheads="1"/>
          </p:cNvSpPr>
          <p:nvPr/>
        </p:nvSpPr>
        <p:spPr bwMode="auto">
          <a:xfrm>
            <a:off x="4642107" y="4219352"/>
            <a:ext cx="1733550" cy="1322387"/>
          </a:xfrm>
          <a:prstGeom prst="rect">
            <a:avLst/>
          </a:prstGeom>
          <a:solidFill>
            <a:srgbClr val="EFE4FC"/>
          </a:solidFill>
          <a:ln/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600" dirty="0"/>
              <a:t>Cloud of atoms absorbs the remaining laser energy, forming a </a:t>
            </a:r>
            <a:r>
              <a:rPr lang="en-CA" altLang="en-US" sz="1600" b="1" dirty="0"/>
              <a:t>plasma</a:t>
            </a:r>
          </a:p>
        </p:txBody>
      </p:sp>
      <p:sp>
        <p:nvSpPr>
          <p:cNvPr id="4110" name="TextBox 12"/>
          <p:cNvSpPr txBox="1">
            <a:spLocks noChangeArrowheads="1"/>
          </p:cNvSpPr>
          <p:nvPr/>
        </p:nvSpPr>
        <p:spPr bwMode="auto">
          <a:xfrm>
            <a:off x="6765093" y="4216886"/>
            <a:ext cx="2041079" cy="1323439"/>
          </a:xfrm>
          <a:prstGeom prst="rect">
            <a:avLst/>
          </a:prstGeom>
          <a:solidFill>
            <a:srgbClr val="EFE4FC"/>
          </a:solidFill>
          <a:ln/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600" dirty="0"/>
              <a:t>As the plasma cools, photons are emitted and collected for </a:t>
            </a:r>
            <a:r>
              <a:rPr lang="en-CA" altLang="en-US" sz="1600" dirty="0" smtClean="0"/>
              <a:t>elemental analysis</a:t>
            </a:r>
            <a:endParaRPr lang="en-CA" altLang="en-US" sz="1600" dirty="0"/>
          </a:p>
        </p:txBody>
      </p:sp>
      <p:sp>
        <p:nvSpPr>
          <p:cNvPr id="4111" name="TextBox 17"/>
          <p:cNvSpPr txBox="1">
            <a:spLocks noChangeArrowheads="1"/>
          </p:cNvSpPr>
          <p:nvPr/>
        </p:nvSpPr>
        <p:spPr bwMode="auto">
          <a:xfrm>
            <a:off x="444921" y="4240039"/>
            <a:ext cx="1613917" cy="1323439"/>
          </a:xfrm>
          <a:prstGeom prst="rect">
            <a:avLst/>
          </a:prstGeom>
          <a:solidFill>
            <a:srgbClr val="EFE4FC"/>
          </a:solidFill>
          <a:ln/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600" dirty="0" smtClean="0"/>
              <a:t>Pulsed laser is focused on target surface</a:t>
            </a:r>
            <a:r>
              <a:rPr lang="en-CA" altLang="en-US" sz="1600" dirty="0"/>
              <a:t> </a:t>
            </a:r>
            <a:r>
              <a:rPr lang="en-CA" altLang="en-US" sz="1600" dirty="0" smtClean="0"/>
              <a:t>which </a:t>
            </a:r>
            <a:r>
              <a:rPr lang="en-CA" altLang="en-US" sz="1600" dirty="0"/>
              <a:t>absorbs laser energy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en-US" sz="3200" dirty="0" smtClean="0">
                <a:ea typeface="ＭＳ Ｐゴシック" panose="020B0600070205080204" pitchFamily="34" charset="-128"/>
              </a:rPr>
              <a:t>LIBS Advantages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en-US" sz="2000" dirty="0" smtClean="0">
                <a:ea typeface="ＭＳ Ｐゴシック" panose="020B0600070205080204" pitchFamily="34" charset="-128"/>
              </a:rPr>
              <a:t>Can be done on </a:t>
            </a:r>
            <a:r>
              <a:rPr lang="en-CA" altLang="en-US" sz="2000" b="1" dirty="0" smtClean="0">
                <a:ea typeface="ＭＳ Ｐゴシック" panose="020B0600070205080204" pitchFamily="34" charset="-128"/>
              </a:rPr>
              <a:t>solids</a:t>
            </a:r>
            <a:r>
              <a:rPr lang="en-CA" altLang="en-US" sz="2000" dirty="0" smtClean="0">
                <a:ea typeface="ＭＳ Ｐゴシック" panose="020B0600070205080204" pitchFamily="34" charset="-128"/>
              </a:rPr>
              <a:t>, </a:t>
            </a:r>
            <a:r>
              <a:rPr lang="en-CA" altLang="en-US" sz="2000" b="1" dirty="0" smtClean="0">
                <a:ea typeface="ＭＳ Ｐゴシック" panose="020B0600070205080204" pitchFamily="34" charset="-128"/>
              </a:rPr>
              <a:t>liquids</a:t>
            </a:r>
            <a:r>
              <a:rPr lang="en-CA" altLang="en-US" sz="2000" dirty="0" smtClean="0">
                <a:ea typeface="ＭＳ Ｐゴシック" panose="020B0600070205080204" pitchFamily="34" charset="-128"/>
              </a:rPr>
              <a:t>, </a:t>
            </a:r>
            <a:r>
              <a:rPr lang="en-CA" altLang="en-US" sz="2000" b="1" dirty="0" smtClean="0">
                <a:ea typeface="ＭＳ Ｐゴシック" panose="020B0600070205080204" pitchFamily="34" charset="-128"/>
              </a:rPr>
              <a:t>gases </a:t>
            </a:r>
            <a:r>
              <a:rPr lang="en-CA" altLang="en-US" sz="2000" dirty="0" smtClean="0">
                <a:ea typeface="ＭＳ Ｐゴシック" panose="020B0600070205080204" pitchFamily="34" charset="-128"/>
              </a:rPr>
              <a:t>and</a:t>
            </a:r>
            <a:r>
              <a:rPr lang="en-CA" altLang="en-US" sz="2000" b="1" dirty="0" smtClean="0">
                <a:ea typeface="ＭＳ Ｐゴシック" panose="020B0600070205080204" pitchFamily="34" charset="-128"/>
              </a:rPr>
              <a:t> </a:t>
            </a:r>
            <a:r>
              <a:rPr lang="en-CA" altLang="en-US" sz="2000" b="1" u="sng" dirty="0" smtClean="0">
                <a:ea typeface="ＭＳ Ｐゴシック" panose="020B0600070205080204" pitchFamily="34" charset="-128"/>
              </a:rPr>
              <a:t>bacteria</a:t>
            </a:r>
            <a:r>
              <a:rPr lang="en-CA" altLang="en-US" sz="2000" b="1" dirty="0" smtClean="0">
                <a:ea typeface="ＭＳ Ｐゴシック" panose="020B0600070205080204" pitchFamily="34" charset="-128"/>
              </a:rPr>
              <a:t/>
            </a:r>
            <a:br>
              <a:rPr lang="en-CA" altLang="en-US" sz="2000" b="1" dirty="0" smtClean="0">
                <a:ea typeface="ＭＳ Ｐゴシック" panose="020B0600070205080204" pitchFamily="34" charset="-128"/>
              </a:rPr>
            </a:br>
            <a:endParaRPr lang="en-CA" altLang="en-US" sz="2000" b="1" dirty="0" smtClean="0">
              <a:ea typeface="ＭＳ Ｐゴシック" panose="020B0600070205080204" pitchFamily="34" charset="-128"/>
            </a:endParaRPr>
          </a:p>
          <a:p>
            <a:r>
              <a:rPr lang="en-CA" altLang="en-US" sz="2000" dirty="0" smtClean="0">
                <a:ea typeface="ＭＳ Ｐゴシック" panose="020B0600070205080204" pitchFamily="34" charset="-128"/>
              </a:rPr>
              <a:t>Little to no </a:t>
            </a:r>
            <a:r>
              <a:rPr lang="en-CA" altLang="en-US" sz="2000" dirty="0">
                <a:ea typeface="ＭＳ Ｐゴシック" panose="020B0600070205080204" pitchFamily="34" charset="-128"/>
              </a:rPr>
              <a:t>sample </a:t>
            </a:r>
            <a:r>
              <a:rPr lang="en-CA" altLang="en-US" sz="2000" dirty="0" smtClean="0">
                <a:ea typeface="ＭＳ Ｐゴシック" panose="020B0600070205080204" pitchFamily="34" charset="-128"/>
              </a:rPr>
              <a:t>preparation</a:t>
            </a:r>
            <a:br>
              <a:rPr lang="en-CA" altLang="en-US" sz="2000" dirty="0" smtClean="0">
                <a:ea typeface="ＭＳ Ｐゴシック" panose="020B0600070205080204" pitchFamily="34" charset="-128"/>
              </a:rPr>
            </a:br>
            <a:endParaRPr lang="en-CA" altLang="en-US" sz="2000" dirty="0" smtClean="0">
              <a:ea typeface="ＭＳ Ｐゴシック" panose="020B0600070205080204" pitchFamily="34" charset="-128"/>
            </a:endParaRPr>
          </a:p>
          <a:p>
            <a:r>
              <a:rPr lang="en-CA" altLang="en-US" sz="2000" dirty="0" smtClean="0">
                <a:ea typeface="ＭＳ Ｐゴシック" panose="020B0600070205080204" pitchFamily="34" charset="-128"/>
              </a:rPr>
              <a:t>Requires only </a:t>
            </a:r>
            <a:r>
              <a:rPr lang="en-CA" altLang="en-US" sz="2000" b="1" dirty="0" smtClean="0">
                <a:ea typeface="ＭＳ Ｐゴシック" panose="020B0600070205080204" pitchFamily="34" charset="-128"/>
                <a:sym typeface="Symbol" panose="05050102010706020507" pitchFamily="18" charset="2"/>
              </a:rPr>
              <a:t>g</a:t>
            </a:r>
            <a:r>
              <a:rPr lang="en-CA" altLang="en-US" sz="2000" dirty="0" smtClean="0">
                <a:ea typeface="ＭＳ Ｐゴシック" panose="020B0600070205080204" pitchFamily="34" charset="-128"/>
                <a:sym typeface="Symbol" panose="05050102010706020507" pitchFamily="18" charset="2"/>
              </a:rPr>
              <a:t> of sample</a:t>
            </a:r>
            <a:r>
              <a:rPr lang="en-CA" altLang="en-US" sz="2000" b="1" dirty="0" smtClean="0">
                <a:ea typeface="ＭＳ Ｐゴシック" panose="020B0600070205080204" pitchFamily="34" charset="-128"/>
              </a:rPr>
              <a:t/>
            </a:r>
            <a:br>
              <a:rPr lang="en-CA" altLang="en-US" sz="2000" b="1" dirty="0" smtClean="0">
                <a:ea typeface="ＭＳ Ｐゴシック" panose="020B0600070205080204" pitchFamily="34" charset="-128"/>
              </a:rPr>
            </a:br>
            <a:endParaRPr lang="en-CA" altLang="en-US" sz="2000" b="1" dirty="0" smtClean="0">
              <a:ea typeface="ＭＳ Ｐゴシック" panose="020B0600070205080204" pitchFamily="34" charset="-128"/>
            </a:endParaRPr>
          </a:p>
          <a:p>
            <a:r>
              <a:rPr lang="en-CA" altLang="en-US" sz="2000" b="1" dirty="0" smtClean="0">
                <a:ea typeface="ＭＳ Ｐゴシック" panose="020B0600070205080204" pitchFamily="34" charset="-128"/>
              </a:rPr>
              <a:t>Fast: </a:t>
            </a:r>
            <a:r>
              <a:rPr lang="en-CA" altLang="en-US" sz="2000" dirty="0" smtClean="0">
                <a:ea typeface="ＭＳ Ｐゴシック" panose="020B0600070205080204" pitchFamily="34" charset="-128"/>
              </a:rPr>
              <a:t>elemental composition can be determined in under </a:t>
            </a:r>
            <a:r>
              <a:rPr lang="en-CA" altLang="en-US" sz="2000" i="1" dirty="0" smtClean="0">
                <a:ea typeface="ＭＳ Ｐゴシック" panose="020B0600070205080204" pitchFamily="34" charset="-128"/>
              </a:rPr>
              <a:t>1 second</a:t>
            </a:r>
            <a:r>
              <a:rPr lang="en-CA" altLang="en-US" sz="2000" dirty="0" smtClean="0">
                <a:ea typeface="ＭＳ Ｐゴシック" panose="020B0600070205080204" pitchFamily="34" charset="-128"/>
              </a:rPr>
              <a:t/>
            </a:r>
            <a:br>
              <a:rPr lang="en-CA" altLang="en-US" sz="2000" dirty="0" smtClean="0">
                <a:ea typeface="ＭＳ Ｐゴシック" panose="020B0600070205080204" pitchFamily="34" charset="-128"/>
              </a:rPr>
            </a:br>
            <a:endParaRPr lang="en-CA" altLang="en-US" sz="2000" dirty="0" smtClean="0">
              <a:ea typeface="ＭＳ Ｐゴシック" panose="020B0600070205080204" pitchFamily="34" charset="-128"/>
            </a:endParaRPr>
          </a:p>
          <a:p>
            <a:r>
              <a:rPr lang="en-CA" altLang="en-US" sz="2000" dirty="0" smtClean="0">
                <a:ea typeface="ＭＳ Ｐゴシック" panose="020B0600070205080204" pitchFamily="34" charset="-128"/>
              </a:rPr>
              <a:t>Simultaneously detects </a:t>
            </a:r>
            <a:r>
              <a:rPr lang="en-CA" altLang="en-US" sz="2000" b="1" dirty="0" smtClean="0">
                <a:ea typeface="ＭＳ Ｐゴシック" panose="020B0600070205080204" pitchFamily="34" charset="-128"/>
              </a:rPr>
              <a:t>all elements in periodic table </a:t>
            </a:r>
            <a:br>
              <a:rPr lang="en-CA" altLang="en-US" sz="2000" b="1" dirty="0" smtClean="0">
                <a:ea typeface="ＭＳ Ｐゴシック" panose="020B0600070205080204" pitchFamily="34" charset="-128"/>
              </a:rPr>
            </a:br>
            <a:endParaRPr lang="en-CA" altLang="en-US" sz="2000" dirty="0" smtClean="0">
              <a:ea typeface="ＭＳ Ｐゴシック" panose="020B0600070205080204" pitchFamily="34" charset="-128"/>
            </a:endParaRPr>
          </a:p>
          <a:p>
            <a:r>
              <a:rPr lang="en-CA" altLang="en-US" sz="2000" dirty="0" smtClean="0">
                <a:ea typeface="ＭＳ Ｐゴシック" panose="020B0600070205080204" pitchFamily="34" charset="-128"/>
              </a:rPr>
              <a:t>The use of the laser allows for </a:t>
            </a:r>
            <a:r>
              <a:rPr lang="en-CA" altLang="en-US" sz="2000" b="1" dirty="0" smtClean="0">
                <a:ea typeface="ＭＳ Ｐゴシック" panose="020B0600070205080204" pitchFamily="34" charset="-128"/>
              </a:rPr>
              <a:t>point sampling </a:t>
            </a:r>
            <a:r>
              <a:rPr lang="en-CA" altLang="en-US" sz="2000" dirty="0" smtClean="0">
                <a:ea typeface="ＭＳ Ｐゴシック" panose="020B0600070205080204" pitchFamily="34" charset="-128"/>
              </a:rPr>
              <a:t>&amp;</a:t>
            </a:r>
            <a:r>
              <a:rPr lang="en-CA" altLang="en-US" sz="2000" b="1" dirty="0" smtClean="0">
                <a:ea typeface="ＭＳ Ｐゴシック" panose="020B0600070205080204" pitchFamily="34" charset="-128"/>
              </a:rPr>
              <a:t> elemental mapping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67544" y="-32414"/>
            <a:ext cx="8229600" cy="1143000"/>
          </a:xfrm>
        </p:spPr>
        <p:txBody>
          <a:bodyPr/>
          <a:lstStyle/>
          <a:p>
            <a:r>
              <a:rPr lang="en-CA" altLang="en-US" sz="3200" dirty="0" smtClean="0">
                <a:ea typeface="ＭＳ Ｐゴシック" panose="020B0600070205080204" pitchFamily="34" charset="-128"/>
              </a:rPr>
              <a:t>Overview of Methodology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1340" y="1764946"/>
            <a:ext cx="1573212" cy="1573212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61340" y="1317636"/>
            <a:ext cx="1994120" cy="585788"/>
          </a:xfrm>
          <a:prstGeom prst="rect">
            <a:avLst/>
          </a:prstGeom>
          <a:solidFill>
            <a:srgbClr val="EFE4FC"/>
          </a:solidFill>
          <a:ln>
            <a:solidFill>
              <a:srgbClr val="7030A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CA" sz="1600" dirty="0"/>
              <a:t>Bacteria is cultured on TSA plates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5492" y="2661393"/>
            <a:ext cx="747712" cy="19272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208671" y="4588618"/>
            <a:ext cx="2082526" cy="1077218"/>
          </a:xfrm>
          <a:prstGeom prst="rect">
            <a:avLst/>
          </a:prstGeom>
          <a:solidFill>
            <a:srgbClr val="EFE4FC"/>
          </a:solidFill>
          <a:ln>
            <a:solidFill>
              <a:srgbClr val="7030A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CA" sz="1600" dirty="0"/>
              <a:t>Bacterial cells are removed and suspended in 1.5 mL deionized water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11793" r="2880"/>
          <a:stretch/>
        </p:blipFill>
        <p:spPr>
          <a:xfrm>
            <a:off x="4327959" y="2622677"/>
            <a:ext cx="1800201" cy="15827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4316384" y="1317636"/>
            <a:ext cx="2226940" cy="1323439"/>
          </a:xfrm>
          <a:prstGeom prst="rect">
            <a:avLst/>
          </a:prstGeom>
          <a:solidFill>
            <a:srgbClr val="EFE4FC"/>
          </a:solidFill>
          <a:ln>
            <a:solidFill>
              <a:srgbClr val="7030A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CA" sz="1600" dirty="0"/>
              <a:t>Bacterial suspension is vortexed and deposited on nitrocellulose filter paper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876256" y="3284984"/>
            <a:ext cx="2090067" cy="2541018"/>
            <a:chOff x="7309816" y="632260"/>
            <a:chExt cx="2090067" cy="254101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49614" y="632260"/>
              <a:ext cx="1831975" cy="160337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2" name="TextBox 11"/>
            <p:cNvSpPr txBox="1"/>
            <p:nvPr/>
          </p:nvSpPr>
          <p:spPr>
            <a:xfrm>
              <a:off x="7309816" y="2096060"/>
              <a:ext cx="2090067" cy="1077218"/>
            </a:xfrm>
            <a:prstGeom prst="rect">
              <a:avLst/>
            </a:prstGeom>
            <a:solidFill>
              <a:srgbClr val="EFE4FC"/>
            </a:solidFill>
            <a:ln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CA" sz="1600" dirty="0"/>
                <a:t>Filter paper is mounted on </a:t>
              </a:r>
              <a:r>
                <a:rPr lang="en-CA" sz="1600" dirty="0" smtClean="0"/>
                <a:t>a steel </a:t>
              </a:r>
              <a:r>
                <a:rPr lang="en-CA" sz="1600" dirty="0"/>
                <a:t>piece and ablated with laser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8411" y="1110586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1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74856" y="4364063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2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746996" y="1105233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3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298061" y="4561458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4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3" y="981075"/>
            <a:ext cx="8961437" cy="478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86678" y="154781"/>
            <a:ext cx="5153474" cy="584775"/>
          </a:xfrm>
          <a:prstGeom prst="rect">
            <a:avLst/>
          </a:prstGeom>
          <a:solidFill>
            <a:srgbClr val="EFE4FC"/>
          </a:solidFill>
          <a:ln>
            <a:solidFill>
              <a:srgbClr val="7030A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CA" sz="1600" dirty="0" smtClean="0"/>
              <a:t>After laser </a:t>
            </a:r>
            <a:r>
              <a:rPr lang="en-CA" sz="1600" dirty="0"/>
              <a:t>ablation</a:t>
            </a:r>
            <a:r>
              <a:rPr lang="en-CA" sz="1600" dirty="0" smtClean="0"/>
              <a:t>, light from the plasma is dispersed, revealing the sample’s </a:t>
            </a:r>
            <a:r>
              <a:rPr lang="en-CA" sz="1600" dirty="0"/>
              <a:t>elemental composition</a:t>
            </a:r>
          </a:p>
        </p:txBody>
      </p:sp>
      <p:sp>
        <p:nvSpPr>
          <p:cNvPr id="7172" name="TextBox 5"/>
          <p:cNvSpPr txBox="1">
            <a:spLocks noChangeArrowheads="1"/>
          </p:cNvSpPr>
          <p:nvPr/>
        </p:nvSpPr>
        <p:spPr bwMode="auto">
          <a:xfrm>
            <a:off x="1120775" y="4429125"/>
            <a:ext cx="3603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600"/>
              <a:t>P</a:t>
            </a:r>
          </a:p>
        </p:txBody>
      </p:sp>
      <p:sp>
        <p:nvSpPr>
          <p:cNvPr id="7173" name="TextBox 6"/>
          <p:cNvSpPr txBox="1">
            <a:spLocks noChangeArrowheads="1"/>
          </p:cNvSpPr>
          <p:nvPr/>
        </p:nvSpPr>
        <p:spPr bwMode="auto">
          <a:xfrm>
            <a:off x="1200944" y="1242913"/>
            <a:ext cx="28733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600" dirty="0"/>
              <a:t>C</a:t>
            </a:r>
          </a:p>
        </p:txBody>
      </p:sp>
      <p:sp>
        <p:nvSpPr>
          <p:cNvPr id="7174" name="TextBox 7"/>
          <p:cNvSpPr txBox="1">
            <a:spLocks noChangeArrowheads="1"/>
          </p:cNvSpPr>
          <p:nvPr/>
        </p:nvSpPr>
        <p:spPr bwMode="auto">
          <a:xfrm>
            <a:off x="1835696" y="1209452"/>
            <a:ext cx="574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600" dirty="0"/>
              <a:t>Mg</a:t>
            </a:r>
          </a:p>
        </p:txBody>
      </p:sp>
      <p:sp>
        <p:nvSpPr>
          <p:cNvPr id="7175" name="TextBox 8"/>
          <p:cNvSpPr txBox="1">
            <a:spLocks noChangeArrowheads="1"/>
          </p:cNvSpPr>
          <p:nvPr/>
        </p:nvSpPr>
        <p:spPr bwMode="auto">
          <a:xfrm>
            <a:off x="3851275" y="4090988"/>
            <a:ext cx="5762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600"/>
              <a:t>Ca</a:t>
            </a:r>
          </a:p>
        </p:txBody>
      </p:sp>
      <p:sp>
        <p:nvSpPr>
          <p:cNvPr id="7176" name="TextBox 9"/>
          <p:cNvSpPr txBox="1">
            <a:spLocks noChangeArrowheads="1"/>
          </p:cNvSpPr>
          <p:nvPr/>
        </p:nvSpPr>
        <p:spPr bwMode="auto">
          <a:xfrm>
            <a:off x="5479653" y="4669632"/>
            <a:ext cx="6477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600" dirty="0"/>
              <a:t>Na</a:t>
            </a:r>
          </a:p>
        </p:txBody>
      </p:sp>
      <p:sp>
        <p:nvSpPr>
          <p:cNvPr id="7177" name="TextBox 10"/>
          <p:cNvSpPr txBox="1">
            <a:spLocks noChangeArrowheads="1"/>
          </p:cNvSpPr>
          <p:nvPr/>
        </p:nvSpPr>
        <p:spPr bwMode="auto">
          <a:xfrm>
            <a:off x="2578100" y="4691063"/>
            <a:ext cx="6477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600"/>
              <a:t>CN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901950" y="5029200"/>
            <a:ext cx="200025" cy="238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3678238" y="4441825"/>
            <a:ext cx="347662" cy="4222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3419872" y="3861048"/>
            <a:ext cx="418704" cy="2283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1095375" y="4719638"/>
            <a:ext cx="114300" cy="3476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344613" y="4757738"/>
            <a:ext cx="185737" cy="542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444208" y="1412776"/>
            <a:ext cx="2304256" cy="523220"/>
          </a:xfrm>
          <a:prstGeom prst="rect">
            <a:avLst/>
          </a:prstGeom>
          <a:ln>
            <a:solidFill>
              <a:srgbClr val="EFE4FC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CA" sz="1400" dirty="0"/>
              <a:t>Black – blank </a:t>
            </a:r>
            <a:r>
              <a:rPr lang="en-CA" sz="1400" dirty="0" smtClean="0"/>
              <a:t>filter paper</a:t>
            </a:r>
            <a:endParaRPr lang="en-CA" sz="1400" dirty="0"/>
          </a:p>
          <a:p>
            <a:pPr>
              <a:defRPr/>
            </a:pPr>
            <a:r>
              <a:rPr lang="en-CA" sz="1400" dirty="0">
                <a:solidFill>
                  <a:srgbClr val="F83434"/>
                </a:solidFill>
              </a:rPr>
              <a:t>Red – filter with bacteria</a:t>
            </a:r>
          </a:p>
        </p:txBody>
      </p:sp>
      <p:sp>
        <p:nvSpPr>
          <p:cNvPr id="7184" name="TextBox 33"/>
          <p:cNvSpPr txBox="1">
            <a:spLocks noChangeArrowheads="1"/>
          </p:cNvSpPr>
          <p:nvPr/>
        </p:nvSpPr>
        <p:spPr bwMode="auto">
          <a:xfrm>
            <a:off x="3678238" y="5714207"/>
            <a:ext cx="24225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600" dirty="0"/>
              <a:t>Wavelength (nm)</a:t>
            </a:r>
          </a:p>
        </p:txBody>
      </p:sp>
      <p:sp>
        <p:nvSpPr>
          <p:cNvPr id="7185" name="TextBox 34"/>
          <p:cNvSpPr txBox="1">
            <a:spLocks noChangeArrowheads="1"/>
          </p:cNvSpPr>
          <p:nvPr/>
        </p:nvSpPr>
        <p:spPr bwMode="auto">
          <a:xfrm rot="16200000">
            <a:off x="-1023590" y="2708277"/>
            <a:ext cx="24241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600" dirty="0" smtClean="0"/>
              <a:t>LIBS Intensity </a:t>
            </a:r>
            <a:r>
              <a:rPr lang="en-CA" altLang="en-US" sz="1600" dirty="0"/>
              <a:t>(A.U)</a:t>
            </a:r>
          </a:p>
        </p:txBody>
      </p:sp>
      <p:sp>
        <p:nvSpPr>
          <p:cNvPr id="4" name="Left Brace 3"/>
          <p:cNvSpPr/>
          <p:nvPr/>
        </p:nvSpPr>
        <p:spPr>
          <a:xfrm rot="5400000">
            <a:off x="7710003" y="3811403"/>
            <a:ext cx="420737" cy="1656184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7740351" y="4089402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err="1" smtClean="0"/>
              <a:t>Ar</a:t>
            </a:r>
            <a:endParaRPr lang="en-CA" sz="1600" dirty="0"/>
          </a:p>
        </p:txBody>
      </p:sp>
      <p:sp>
        <p:nvSpPr>
          <p:cNvPr id="20" name="Rectangle 19"/>
          <p:cNvSpPr/>
          <p:nvPr/>
        </p:nvSpPr>
        <p:spPr>
          <a:xfrm>
            <a:off x="217290" y="-94878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5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251820" y="3259675"/>
            <a:ext cx="4515974" cy="2473581"/>
          </a:xfrm>
          <a:prstGeom prst="roundRect">
            <a:avLst/>
          </a:prstGeom>
          <a:solidFill>
            <a:schemeClr val="accent3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377" y="1556792"/>
            <a:ext cx="4251623" cy="35835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6751" y="324890"/>
            <a:ext cx="3499225" cy="584775"/>
          </a:xfrm>
          <a:prstGeom prst="rect">
            <a:avLst/>
          </a:prstGeom>
          <a:solidFill>
            <a:srgbClr val="EFE4FC"/>
          </a:solidFill>
          <a:ln>
            <a:solidFill>
              <a:srgbClr val="7030A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CA" sz="1600" dirty="0" smtClean="0"/>
              <a:t>Bacteria are discriminated based on elemental composition</a:t>
            </a:r>
            <a:endParaRPr lang="en-CA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5367579" y="1177588"/>
            <a:ext cx="3653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i="1" dirty="0" smtClean="0"/>
              <a:t>Bacterial classification based on elemental composition measured by LIBS</a:t>
            </a:r>
            <a:endParaRPr lang="en-CA" sz="1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49967" y="4725144"/>
            <a:ext cx="44747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/>
            </a:r>
            <a:br>
              <a:rPr lang="en-CA" sz="1600" dirty="0" smtClean="0"/>
            </a:br>
            <a:r>
              <a:rPr lang="en-CA" sz="1600" dirty="0" smtClean="0"/>
              <a:t/>
            </a:r>
            <a:br>
              <a:rPr lang="en-CA" sz="1600" dirty="0" smtClean="0"/>
            </a:br>
            <a:endParaRPr lang="en-CA" sz="16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14167" y="998537"/>
            <a:ext cx="43912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sz="1600" b="1" dirty="0" smtClean="0"/>
          </a:p>
          <a:p>
            <a:r>
              <a:rPr lang="en-CA" sz="1600" dirty="0">
                <a:solidFill>
                  <a:srgbClr val="0000FF"/>
                </a:solidFill>
                <a:sym typeface="Wingdings" panose="05000000000000000000" pitchFamily="2" charset="2"/>
              </a:rPr>
              <a:t>C</a:t>
            </a:r>
            <a:r>
              <a:rPr lang="en-CA" sz="1600" dirty="0">
                <a:sym typeface="Wingdings" panose="05000000000000000000" pitchFamily="2" charset="2"/>
              </a:rPr>
              <a:t>, </a:t>
            </a:r>
            <a:r>
              <a:rPr lang="en-CA" sz="1600" dirty="0">
                <a:solidFill>
                  <a:srgbClr val="0000FF"/>
                </a:solidFill>
                <a:sym typeface="Wingdings" panose="05000000000000000000" pitchFamily="2" charset="2"/>
              </a:rPr>
              <a:t>P</a:t>
            </a:r>
            <a:r>
              <a:rPr lang="en-CA" sz="1600" dirty="0">
                <a:sym typeface="Wingdings" panose="05000000000000000000" pitchFamily="2" charset="2"/>
              </a:rPr>
              <a:t>, </a:t>
            </a:r>
            <a:r>
              <a:rPr lang="en-CA" sz="1600" dirty="0">
                <a:solidFill>
                  <a:srgbClr val="0000FF"/>
                </a:solidFill>
                <a:sym typeface="Wingdings" panose="05000000000000000000" pitchFamily="2" charset="2"/>
              </a:rPr>
              <a:t>Mg</a:t>
            </a:r>
            <a:r>
              <a:rPr lang="en-CA" sz="1600" dirty="0">
                <a:sym typeface="Wingdings" panose="05000000000000000000" pitchFamily="2" charset="2"/>
              </a:rPr>
              <a:t>, </a:t>
            </a:r>
            <a:r>
              <a:rPr lang="en-CA" sz="1600" dirty="0">
                <a:solidFill>
                  <a:srgbClr val="0000FF"/>
                </a:solidFill>
                <a:sym typeface="Wingdings" panose="05000000000000000000" pitchFamily="2" charset="2"/>
              </a:rPr>
              <a:t>Ca</a:t>
            </a:r>
            <a:r>
              <a:rPr lang="en-CA" sz="1600" dirty="0">
                <a:sym typeface="Wingdings" panose="05000000000000000000" pitchFamily="2" charset="2"/>
              </a:rPr>
              <a:t>, and </a:t>
            </a:r>
            <a:r>
              <a:rPr lang="en-CA" sz="1600" dirty="0">
                <a:solidFill>
                  <a:srgbClr val="0000FF"/>
                </a:solidFill>
                <a:sym typeface="Wingdings" panose="05000000000000000000" pitchFamily="2" charset="2"/>
              </a:rPr>
              <a:t>Na</a:t>
            </a:r>
            <a:r>
              <a:rPr lang="en-CA" sz="1600" dirty="0">
                <a:sym typeface="Wingdings" panose="05000000000000000000" pitchFamily="2" charset="2"/>
              </a:rPr>
              <a:t> can be used to identify a bacterium’s </a:t>
            </a:r>
            <a:r>
              <a:rPr lang="en-CA" sz="1600" dirty="0" smtClean="0">
                <a:sym typeface="Wingdings" panose="05000000000000000000" pitchFamily="2" charset="2"/>
              </a:rPr>
              <a:t>species</a:t>
            </a:r>
            <a:br>
              <a:rPr lang="en-CA" sz="1600" dirty="0" smtClean="0">
                <a:sym typeface="Wingdings" panose="05000000000000000000" pitchFamily="2" charset="2"/>
              </a:rPr>
            </a:br>
            <a:r>
              <a:rPr lang="en-CA" sz="1600" dirty="0" smtClean="0">
                <a:sym typeface="Wingdings" panose="05000000000000000000" pitchFamily="2" charset="2"/>
              </a:rPr>
              <a:t/>
            </a:r>
            <a:br>
              <a:rPr lang="en-CA" sz="1600" dirty="0" smtClean="0">
                <a:sym typeface="Wingdings" panose="05000000000000000000" pitchFamily="2" charset="2"/>
              </a:rPr>
            </a:br>
            <a:r>
              <a:rPr lang="en-CA" sz="1600" dirty="0"/>
              <a:t>Bacterial spectra are classified using discriminant function analysis (</a:t>
            </a:r>
            <a:r>
              <a:rPr lang="en-CA" sz="1600" b="1" dirty="0"/>
              <a:t>DFA</a:t>
            </a:r>
            <a:r>
              <a:rPr lang="en-CA" sz="1600" dirty="0"/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CA" sz="1600" dirty="0"/>
              <a:t>Unknown spectra are classified against a precompiled library of known spectra</a:t>
            </a:r>
            <a:r>
              <a:rPr lang="en-CA" sz="1600" dirty="0" smtClean="0">
                <a:sym typeface="Wingdings" panose="05000000000000000000" pitchFamily="2" charset="2"/>
              </a:rPr>
              <a:t/>
            </a:r>
            <a:br>
              <a:rPr lang="en-CA" sz="1600" dirty="0" smtClean="0">
                <a:sym typeface="Wingdings" panose="05000000000000000000" pitchFamily="2" charset="2"/>
              </a:rPr>
            </a:br>
            <a:r>
              <a:rPr lang="en-CA" sz="1600" dirty="0" smtClean="0">
                <a:sym typeface="Wingdings" panose="05000000000000000000" pitchFamily="2" charset="2"/>
              </a:rPr>
              <a:t/>
            </a:r>
            <a:br>
              <a:rPr lang="en-CA" sz="1600" dirty="0" smtClean="0">
                <a:sym typeface="Wingdings" panose="05000000000000000000" pitchFamily="2" charset="2"/>
              </a:rPr>
            </a:br>
            <a:r>
              <a:rPr lang="en-CA" sz="1600" dirty="0" smtClean="0">
                <a:sym typeface="Wingdings" panose="05000000000000000000" pitchFamily="2" charset="2"/>
              </a:rPr>
              <a:t/>
            </a:r>
            <a:br>
              <a:rPr lang="en-CA" sz="1600" dirty="0" smtClean="0">
                <a:sym typeface="Wingdings" panose="05000000000000000000" pitchFamily="2" charset="2"/>
              </a:rPr>
            </a:br>
            <a:endParaRPr lang="en-CA" sz="1600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394151" y="1700808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/>
              <a:t>Sensitivity 98 </a:t>
            </a:r>
            <a:r>
              <a:rPr lang="en-CA" sz="1200" dirty="0" smtClean="0">
                <a:sym typeface="Symbol" panose="05050102010706020507" pitchFamily="18" charset="2"/>
              </a:rPr>
              <a:t> 2%</a:t>
            </a:r>
          </a:p>
          <a:p>
            <a:r>
              <a:rPr lang="en-CA" sz="1200" dirty="0" smtClean="0">
                <a:sym typeface="Symbol" panose="05050102010706020507" pitchFamily="18" charset="2"/>
              </a:rPr>
              <a:t>Specificity 99  1%</a:t>
            </a:r>
            <a:endParaRPr lang="en-CA" sz="1200" dirty="0"/>
          </a:p>
        </p:txBody>
      </p:sp>
      <p:sp>
        <p:nvSpPr>
          <p:cNvPr id="14" name="Rectangle 13"/>
          <p:cNvSpPr/>
          <p:nvPr/>
        </p:nvSpPr>
        <p:spPr>
          <a:xfrm>
            <a:off x="272713" y="57871"/>
            <a:ext cx="5658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6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5711" y="3325244"/>
            <a:ext cx="41232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 smtClean="0">
                <a:sym typeface="Wingdings" panose="05000000000000000000" pitchFamily="2" charset="2"/>
              </a:rPr>
              <a:t>Bacterial library: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CA" sz="1600" dirty="0" smtClean="0">
                <a:sym typeface="Wingdings" panose="05000000000000000000" pitchFamily="2" charset="2"/>
              </a:rPr>
              <a:t>164 </a:t>
            </a:r>
            <a:r>
              <a:rPr lang="en-CA" sz="1600" dirty="0">
                <a:sym typeface="Wingdings" panose="05000000000000000000" pitchFamily="2" charset="2"/>
              </a:rPr>
              <a:t>independent variables </a:t>
            </a:r>
            <a:r>
              <a:rPr lang="en-CA" sz="16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(intensities of   elemental lines and ratios of these lines to each other)</a:t>
            </a:r>
            <a:br>
              <a:rPr lang="en-CA" sz="16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</a:br>
            <a:endParaRPr lang="en-CA" sz="1600" dirty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CA" sz="1600" dirty="0">
                <a:sym typeface="Wingdings" panose="05000000000000000000" pitchFamily="2" charset="2"/>
              </a:rPr>
              <a:t>~ 1500 spectra acquired over 3 months from 4 species of bacteria </a:t>
            </a:r>
            <a:r>
              <a:rPr lang="en-CA" sz="1600" dirty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CA" sz="1600" i="1" dirty="0">
                <a:solidFill>
                  <a:schemeClr val="accent1">
                    <a:lumMod val="50000"/>
                  </a:schemeClr>
                </a:solidFill>
              </a:rPr>
              <a:t>E. coli, S. epidermidis, M. </a:t>
            </a:r>
            <a:r>
              <a:rPr lang="en-CA" sz="1600" i="1" dirty="0" err="1">
                <a:solidFill>
                  <a:schemeClr val="accent1">
                    <a:lumMod val="50000"/>
                  </a:schemeClr>
                </a:solidFill>
              </a:rPr>
              <a:t>smegmatis</a:t>
            </a:r>
            <a:r>
              <a:rPr lang="en-CA" sz="1600" i="1" dirty="0">
                <a:solidFill>
                  <a:schemeClr val="accent1">
                    <a:lumMod val="50000"/>
                  </a:schemeClr>
                </a:solidFill>
              </a:rPr>
              <a:t>, P. aeruginosa) </a:t>
            </a:r>
            <a:endParaRPr lang="en-CA" sz="16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C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47576" y="147638"/>
            <a:ext cx="8229600" cy="1143000"/>
          </a:xfrm>
        </p:spPr>
        <p:txBody>
          <a:bodyPr/>
          <a:lstStyle/>
          <a:p>
            <a:r>
              <a:rPr lang="en-CA" altLang="en-US" sz="3200" dirty="0" smtClean="0">
                <a:ea typeface="ＭＳ Ｐゴシック" panose="020B0600070205080204" pitchFamily="34" charset="-128"/>
              </a:rPr>
              <a:t>Preparation Method to Separate a Contaminant from a Bacterial Suspension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933" y="4221088"/>
            <a:ext cx="1739900" cy="11541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44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96" y="4602088"/>
            <a:ext cx="444500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655941" y="1609232"/>
            <a:ext cx="3267405" cy="1077218"/>
          </a:xfrm>
          <a:prstGeom prst="rect">
            <a:avLst/>
          </a:prstGeom>
          <a:solidFill>
            <a:srgbClr val="EFE4FC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CA" sz="1600" b="1" dirty="0"/>
              <a:t>Cell sizes: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CA" sz="1600" dirty="0">
                <a:sym typeface="Wingdings" panose="05000000000000000000" pitchFamily="2" charset="2"/>
              </a:rPr>
              <a:t>Bacteria ~ 1 </a:t>
            </a:r>
            <a:r>
              <a:rPr lang="en-CA" sz="1600" dirty="0">
                <a:sym typeface="Symbol" panose="05050102010706020507" pitchFamily="18" charset="2"/>
              </a:rPr>
              <a:t>m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CA" sz="1600" dirty="0">
                <a:sym typeface="Symbol" panose="05050102010706020507" pitchFamily="18" charset="2"/>
              </a:rPr>
              <a:t>Red blood cell ~ 6-8 m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CA" sz="1600" dirty="0">
                <a:sym typeface="Symbol" panose="05050102010706020507" pitchFamily="18" charset="2"/>
              </a:rPr>
              <a:t>Eukaryotic cells ~ 10-100 m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0826" y="1646238"/>
            <a:ext cx="4694238" cy="12001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CA" dirty="0"/>
              <a:t>Biological samples </a:t>
            </a:r>
            <a:r>
              <a:rPr lang="en-CA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(blood sample, swab sample, etc.) </a:t>
            </a:r>
            <a:r>
              <a:rPr lang="en-CA" dirty="0"/>
              <a:t>will likely contain </a:t>
            </a:r>
            <a:r>
              <a:rPr lang="en-CA" b="1" dirty="0"/>
              <a:t>unwanted cells</a:t>
            </a:r>
            <a:r>
              <a:rPr lang="en-CA" b="1" i="1" dirty="0"/>
              <a:t> </a:t>
            </a:r>
            <a:r>
              <a:rPr lang="en-CA" dirty="0"/>
              <a:t>that would need to be separated from the bacteria before testing with LIBS</a:t>
            </a:r>
          </a:p>
        </p:txBody>
      </p:sp>
      <p:pic>
        <p:nvPicPr>
          <p:cNvPr id="10247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3" y="3930575"/>
            <a:ext cx="684213" cy="163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596" y="4602088"/>
            <a:ext cx="444500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96" y="4598913"/>
            <a:ext cx="4445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2" descr="Image result for centrifug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46" y="3813100"/>
            <a:ext cx="142240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28608" y="3978200"/>
            <a:ext cx="1751013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sz="1200" dirty="0">
                <a:solidFill>
                  <a:schemeClr val="accent6"/>
                </a:solidFill>
              </a:rPr>
              <a:t>centrifuge tube insert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6029333" y="5249788"/>
            <a:ext cx="446088" cy="200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53" name="TextBox 25"/>
          <p:cNvSpPr txBox="1">
            <a:spLocks noChangeArrowheads="1"/>
          </p:cNvSpPr>
          <p:nvPr/>
        </p:nvSpPr>
        <p:spPr bwMode="auto">
          <a:xfrm>
            <a:off x="6388108" y="5379963"/>
            <a:ext cx="14430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CA" altLang="en-US" sz="1200"/>
              <a:t>centrifuge tube</a:t>
            </a:r>
          </a:p>
        </p:txBody>
      </p:sp>
      <p:grpSp>
        <p:nvGrpSpPr>
          <p:cNvPr id="10254" name="Group 37"/>
          <p:cNvGrpSpPr>
            <a:grpSpLocks/>
          </p:cNvGrpSpPr>
          <p:nvPr/>
        </p:nvGrpSpPr>
        <p:grpSpPr bwMode="auto">
          <a:xfrm>
            <a:off x="3019433" y="4078213"/>
            <a:ext cx="2225675" cy="1439862"/>
            <a:chOff x="3009368" y="3414771"/>
            <a:chExt cx="2226675" cy="144018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009368" y="3414771"/>
              <a:ext cx="743284" cy="144018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cxnSp>
          <p:nvCxnSpPr>
            <p:cNvPr id="11" name="Straight Arrow Connector 10"/>
            <p:cNvCxnSpPr>
              <a:stCxn id="10257" idx="1"/>
            </p:cNvCxnSpPr>
            <p:nvPr/>
          </p:nvCxnSpPr>
          <p:spPr>
            <a:xfrm flipH="1" flipV="1">
              <a:off x="3584301" y="4176944"/>
              <a:ext cx="304937" cy="428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257" name="TextBox 18"/>
            <p:cNvSpPr txBox="1">
              <a:spLocks noChangeArrowheads="1"/>
            </p:cNvSpPr>
            <p:nvPr/>
          </p:nvSpPr>
          <p:spPr bwMode="auto">
            <a:xfrm>
              <a:off x="3889041" y="4080784"/>
              <a:ext cx="101054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CA" altLang="en-US" sz="1200"/>
                <a:t>5 </a:t>
              </a:r>
              <a:r>
                <a:rPr lang="en-CA" altLang="en-US" sz="1200">
                  <a:sym typeface="Symbol" panose="05050102010706020507" pitchFamily="18" charset="2"/>
                </a:rPr>
                <a:t>m filter</a:t>
              </a:r>
              <a:endParaRPr lang="en-CA" altLang="en-US" sz="1200"/>
            </a:p>
          </p:txBody>
        </p:sp>
        <p:sp>
          <p:nvSpPr>
            <p:cNvPr id="10258" name="TextBox 20"/>
            <p:cNvSpPr txBox="1">
              <a:spLocks noChangeArrowheads="1"/>
            </p:cNvSpPr>
            <p:nvPr/>
          </p:nvSpPr>
          <p:spPr bwMode="auto">
            <a:xfrm>
              <a:off x="3889041" y="4357783"/>
              <a:ext cx="134700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CA" altLang="en-US" sz="1200"/>
                <a:t>0.45 </a:t>
              </a:r>
              <a:r>
                <a:rPr lang="en-CA" altLang="en-US" sz="1200">
                  <a:sym typeface="Symbol" panose="05050102010706020507" pitchFamily="18" charset="2"/>
                </a:rPr>
                <a:t>m filter</a:t>
              </a:r>
              <a:endParaRPr lang="en-CA" altLang="en-US" sz="1200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flipH="1" flipV="1">
              <a:off x="3584301" y="4454819"/>
              <a:ext cx="304937" cy="412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1" name="Straight Arrow Connector 20"/>
          <p:cNvCxnSpPr/>
          <p:nvPr/>
        </p:nvCxnSpPr>
        <p:spPr bwMode="auto">
          <a:xfrm flipV="1">
            <a:off x="1323685" y="4557640"/>
            <a:ext cx="347962" cy="9604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 bwMode="auto">
          <a:xfrm flipV="1">
            <a:off x="1208096" y="4429376"/>
            <a:ext cx="84931" cy="10886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04076" y="5460605"/>
            <a:ext cx="1640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/>
              <a:t>filter papers are placed here</a:t>
            </a:r>
            <a:endParaRPr lang="en-CA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50826" y="3155952"/>
            <a:ext cx="81714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Isolate the bacteria using filter papers with </a:t>
            </a:r>
            <a:r>
              <a:rPr lang="en-CA" sz="1600" b="1" dirty="0" smtClean="0"/>
              <a:t>different pore sizes </a:t>
            </a:r>
            <a:r>
              <a:rPr lang="en-CA" sz="1600" dirty="0" smtClean="0"/>
              <a:t>(5 </a:t>
            </a:r>
            <a:r>
              <a:rPr lang="en-CA" sz="1600" dirty="0" smtClean="0">
                <a:sym typeface="Symbol" panose="05050102010706020507" pitchFamily="18" charset="2"/>
              </a:rPr>
              <a:t>m and 0.45 m)</a:t>
            </a:r>
            <a:endParaRPr lang="en-CA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Windsor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UWindsorTemplate.pot</Template>
  <TotalTime>26925</TotalTime>
  <Words>831</Words>
  <Application>Microsoft Office PowerPoint</Application>
  <PresentationFormat>On-screen Show (4:3)</PresentationFormat>
  <Paragraphs>166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ＭＳ Ｐゴシック</vt:lpstr>
      <vt:lpstr>Arial</vt:lpstr>
      <vt:lpstr>Symbol</vt:lpstr>
      <vt:lpstr>Tahoma</vt:lpstr>
      <vt:lpstr>Wingdings</vt:lpstr>
      <vt:lpstr>UWindsorTemplate</vt:lpstr>
      <vt:lpstr>Laser-Induced Breakdown Spectroscopy as a Rapid Diagnostic Tool for Bacterial Detection and Discrimination</vt:lpstr>
      <vt:lpstr>Motivation</vt:lpstr>
      <vt:lpstr>PowerPoint Presentation</vt:lpstr>
      <vt:lpstr>Laser-Induced Breakdown Spectroscopy (LIBS)</vt:lpstr>
      <vt:lpstr>LIBS Advantages</vt:lpstr>
      <vt:lpstr>Overview of Methodology</vt:lpstr>
      <vt:lpstr>PowerPoint Presentation</vt:lpstr>
      <vt:lpstr>PowerPoint Presentation</vt:lpstr>
      <vt:lpstr>Preparation Method to Separate a Contaminant from a Bacterial Suspension</vt:lpstr>
      <vt:lpstr>PowerPoint Presentation</vt:lpstr>
      <vt:lpstr>Previous Bacterial Deposition Procedures</vt:lpstr>
      <vt:lpstr>New Deposition Procedure: Metal Cone</vt:lpstr>
      <vt:lpstr>Metal Cone: Bacterial Concentration</vt:lpstr>
      <vt:lpstr>PowerPoint Presentation</vt:lpstr>
      <vt:lpstr>Conclusions</vt:lpstr>
      <vt:lpstr>PowerPoint Presentation</vt:lpstr>
      <vt:lpstr>PowerPoint Presentation</vt:lpstr>
      <vt:lpstr>Acknowledgments</vt:lpstr>
      <vt:lpstr>PowerPoint Presentation</vt:lpstr>
      <vt:lpstr>Bacterial Collection with Swabs</vt:lpstr>
    </vt:vector>
  </TitlesOfParts>
  <Company>University of Windsor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 Aitkens</dc:creator>
  <cp:lastModifiedBy>Rehse Research</cp:lastModifiedBy>
  <cp:revision>369</cp:revision>
  <dcterms:created xsi:type="dcterms:W3CDTF">2010-12-21T19:42:16Z</dcterms:created>
  <dcterms:modified xsi:type="dcterms:W3CDTF">2018-06-08T20:07:08Z</dcterms:modified>
</cp:coreProperties>
</file>