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5" r:id="rId4"/>
    <p:sldId id="258" r:id="rId5"/>
    <p:sldId id="264" r:id="rId6"/>
    <p:sldId id="260" r:id="rId7"/>
    <p:sldId id="267" r:id="rId8"/>
    <p:sldId id="276" r:id="rId9"/>
    <p:sldId id="259" r:id="rId10"/>
    <p:sldId id="263" r:id="rId11"/>
    <p:sldId id="271" r:id="rId12"/>
    <p:sldId id="269" r:id="rId13"/>
    <p:sldId id="272" r:id="rId14"/>
    <p:sldId id="270" r:id="rId15"/>
    <p:sldId id="273" r:id="rId16"/>
    <p:sldId id="275" r:id="rId17"/>
    <p:sldId id="26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7" autoAdjust="0"/>
    <p:restoredTop sz="95274" autoAdjust="0"/>
  </p:normalViewPr>
  <p:slideViewPr>
    <p:cSldViewPr snapToGrid="0">
      <p:cViewPr varScale="1">
        <p:scale>
          <a:sx n="77" d="100"/>
          <a:sy n="77" d="100"/>
        </p:scale>
        <p:origin x="72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FBA9560-6772-4B72-B2A8-5F3E37816E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9382BB-2E4A-49B2-9D12-CC7AC685A6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C7814-5191-4127-89E5-3AB78BB3700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BBF8FB-DBDB-44A5-B3FF-928E046A5D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Thomas Rosin - McGill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B1727-A26A-4C8E-BE0B-7281728CCD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2507F-D6D2-401B-BB7B-0EC5AF5CB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65227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B6DF4-5070-46DA-BC6B-4B473587F70E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Thomas Rosin - McGill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77EE0-E1AF-44C2-92BE-CA5A21239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952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refs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Thomas Rosin - McGill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377EE0-E1AF-44C2-92BE-CA5A212396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20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Thomas Rosin - McGill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377EE0-E1AF-44C2-92BE-CA5A212396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78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bullet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Thomas Rosin - McGill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377EE0-E1AF-44C2-92BE-CA5A212396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69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Thomas Rosin - McGill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377EE0-E1AF-44C2-92BE-CA5A2123963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90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Thomas Rosin - McGill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377EE0-E1AF-44C2-92BE-CA5A2123963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959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22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2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32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9866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50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26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626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96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32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55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51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80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27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80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16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13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34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0714F81-36AF-44FE-939C-CE68CB043D4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DC53D-ED9E-4691-B8E1-0F85B7787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54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5A0AF-D1D3-4531-AF5E-2255D2BB6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0800" y="-587057"/>
            <a:ext cx="9597640" cy="2387600"/>
          </a:xfrm>
        </p:spPr>
        <p:txBody>
          <a:bodyPr>
            <a:normAutofit/>
          </a:bodyPr>
          <a:lstStyle/>
          <a:p>
            <a:pPr algn="ctr"/>
            <a:r>
              <a:rPr lang="en-CA" sz="4800" dirty="0">
                <a:solidFill>
                  <a:schemeClr val="tx1"/>
                </a:solidFill>
              </a:rPr>
              <a:t>The HELIX Project: Calibration of Aerogel for Cherenkov Counter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A10EFC-3B43-4340-97E6-F320A414EF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5202238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fr-CA" dirty="0" err="1">
                <a:solidFill>
                  <a:schemeClr val="tx1"/>
                </a:solidFill>
              </a:rPr>
              <a:t>Presented</a:t>
            </a:r>
            <a:r>
              <a:rPr lang="fr-CA" dirty="0">
                <a:solidFill>
                  <a:schemeClr val="tx1"/>
                </a:solidFill>
              </a:rPr>
              <a:t> by Thomas Rosin</a:t>
            </a:r>
          </a:p>
          <a:p>
            <a:r>
              <a:rPr lang="fr-CA" dirty="0">
                <a:solidFill>
                  <a:schemeClr val="tx1"/>
                </a:solidFill>
              </a:rPr>
              <a:t>for HELIX Collaboration</a:t>
            </a:r>
          </a:p>
          <a:p>
            <a:r>
              <a:rPr lang="fr-CA" dirty="0">
                <a:solidFill>
                  <a:schemeClr val="tx1"/>
                </a:solidFill>
              </a:rPr>
              <a:t>SUPERVISOR : </a:t>
            </a:r>
            <a:r>
              <a:rPr lang="fr-CA" dirty="0" err="1">
                <a:solidFill>
                  <a:schemeClr val="tx1"/>
                </a:solidFill>
              </a:rPr>
              <a:t>DaVID</a:t>
            </a:r>
            <a:r>
              <a:rPr lang="fr-CA" dirty="0">
                <a:solidFill>
                  <a:schemeClr val="tx1"/>
                </a:solidFill>
              </a:rPr>
              <a:t> HANNA</a:t>
            </a:r>
          </a:p>
          <a:p>
            <a:r>
              <a:rPr lang="fr-CA" dirty="0">
                <a:solidFill>
                  <a:schemeClr val="tx1"/>
                </a:solidFill>
              </a:rPr>
              <a:t>GRADUATE STUDENT : EMMA ELLINGWOOD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196" name="Picture 4" descr="Image result for mcgill">
            <a:extLst>
              <a:ext uri="{FF2B5EF4-FFF2-40B4-BE49-F238E27FC236}">
                <a16:creationId xmlns:a16="http://schemas.microsoft.com/office/drawing/2014/main" id="{0045965F-9A2B-4393-805F-CE14B44E8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879" y="5792591"/>
            <a:ext cx="2852363" cy="67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Ã©sultats de recherche d'images pour Â«Â canadian association of physicists logoÂ Â»">
            <a:extLst>
              <a:ext uri="{FF2B5EF4-FFF2-40B4-BE49-F238E27FC236}">
                <a16:creationId xmlns:a16="http://schemas.microsoft.com/office/drawing/2014/main" id="{FCFB0AB3-6BE2-4BEE-A980-ABF5381FB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00" y="5526854"/>
            <a:ext cx="1212537" cy="120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576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72529BC-5B6A-4320-8445-9D15738A5F9B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A410BD-7C47-4495-BEBD-AEB332CBEB5F}"/>
              </a:ext>
            </a:extLst>
          </p:cNvPr>
          <p:cNvSpPr txBox="1"/>
          <p:nvPr/>
        </p:nvSpPr>
        <p:spPr>
          <a:xfrm>
            <a:off x="10622797" y="139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9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01FD303-8340-4D21-B6A4-94235D94B122}"/>
              </a:ext>
            </a:extLst>
          </p:cNvPr>
          <p:cNvSpPr/>
          <p:nvPr/>
        </p:nvSpPr>
        <p:spPr>
          <a:xfrm>
            <a:off x="6096000" y="1357432"/>
            <a:ext cx="60960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fr-CA" sz="2200" dirty="0"/>
              <a:t>Idea: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lang="fr-CA" sz="2200" dirty="0"/>
              <a:t>Scan the </a:t>
            </a:r>
            <a:r>
              <a:rPr lang="fr-CA" sz="2200" dirty="0" err="1"/>
              <a:t>aerogel</a:t>
            </a:r>
            <a:r>
              <a:rPr lang="fr-CA" sz="2200" dirty="0"/>
              <a:t> </a:t>
            </a:r>
            <a:r>
              <a:rPr lang="fr-CA" sz="2200" dirty="0" err="1"/>
              <a:t>tile</a:t>
            </a:r>
            <a:r>
              <a:rPr lang="fr-CA" sz="2200" dirty="0"/>
              <a:t> </a:t>
            </a:r>
            <a:r>
              <a:rPr lang="fr-CA" sz="2200" dirty="0" err="1"/>
              <a:t>with</a:t>
            </a:r>
            <a:r>
              <a:rPr lang="fr-CA" sz="2200" dirty="0"/>
              <a:t> an </a:t>
            </a:r>
            <a:r>
              <a:rPr lang="fr-CA" sz="2200" dirty="0" err="1"/>
              <a:t>relativistic</a:t>
            </a:r>
            <a:r>
              <a:rPr lang="fr-CA" sz="2200" dirty="0"/>
              <a:t> </a:t>
            </a:r>
            <a:r>
              <a:rPr lang="fr-CA" sz="2200" dirty="0" err="1"/>
              <a:t>electron</a:t>
            </a:r>
            <a:r>
              <a:rPr lang="fr-CA" sz="2200" dirty="0"/>
              <a:t> </a:t>
            </a:r>
            <a:r>
              <a:rPr lang="fr-CA" sz="2200" dirty="0" err="1"/>
              <a:t>beam</a:t>
            </a:r>
            <a:r>
              <a:rPr lang="fr-CA" sz="2200" dirty="0"/>
              <a:t> to </a:t>
            </a:r>
            <a:r>
              <a:rPr lang="fr-CA" sz="2200" dirty="0" err="1"/>
              <a:t>find</a:t>
            </a:r>
            <a:r>
              <a:rPr lang="fr-CA" sz="2200" dirty="0"/>
              <a:t> n.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fr-CA" sz="2200" dirty="0"/>
              <a:t>Beam test at NRC: 35MeV </a:t>
            </a:r>
            <a:r>
              <a:rPr lang="fr-CA" sz="2200" dirty="0" err="1"/>
              <a:t>electron</a:t>
            </a:r>
            <a:r>
              <a:rPr lang="fr-CA" sz="2200" dirty="0"/>
              <a:t> </a:t>
            </a:r>
            <a:r>
              <a:rPr lang="fr-CA" sz="2200" dirty="0" err="1"/>
              <a:t>linac</a:t>
            </a:r>
            <a:r>
              <a:rPr lang="fr-CA" sz="2200" dirty="0"/>
              <a:t> in Ottawa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endParaRPr lang="fr-CA" sz="2200" dirty="0"/>
          </a:p>
          <a:p>
            <a:pPr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endParaRPr lang="fr-CA" sz="2200" dirty="0"/>
          </a:p>
          <a:p>
            <a:pPr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lang="fr-CA" sz="2200" dirty="0"/>
              <a:t>  </a:t>
            </a:r>
            <a:endParaRPr lang="fr-CA" dirty="0"/>
          </a:p>
          <a:p>
            <a:pPr lvl="1"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endParaRPr lang="en-US" dirty="0"/>
          </a:p>
          <a:p>
            <a:pPr lvl="1"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lang="fr-CA" dirty="0">
                <a:solidFill>
                  <a:schemeClr val="accent1"/>
                </a:solidFill>
              </a:rPr>
              <a:t>  </a:t>
            </a:r>
          </a:p>
        </p:txBody>
      </p:sp>
      <p:pic>
        <p:nvPicPr>
          <p:cNvPr id="20" name="Picture 19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314C048F-5463-4D25-9CF8-797640314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3BBEF16-29F6-4C92-BA99-35F454CE98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088"/>
          <a:stretch/>
        </p:blipFill>
        <p:spPr>
          <a:xfrm>
            <a:off x="0" y="1455918"/>
            <a:ext cx="6129417" cy="50187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F9F8C2B-80C4-4D15-991C-D26A8CDBB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5477" y="3218398"/>
            <a:ext cx="4061915" cy="31306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8D4E2F-C4B2-44E1-B887-FF7F532453D9}"/>
              </a:ext>
            </a:extLst>
          </p:cNvPr>
          <p:cNvSpPr txBox="1"/>
          <p:nvPr/>
        </p:nvSpPr>
        <p:spPr>
          <a:xfrm>
            <a:off x="289249" y="5895796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NRC </a:t>
            </a:r>
            <a:r>
              <a:rPr lang="en-US" dirty="0" err="1"/>
              <a:t>linac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5E76EB2-82A4-410C-9FBD-0C6DEA8A5804}"/>
              </a:ext>
            </a:extLst>
          </p:cNvPr>
          <p:cNvSpPr txBox="1">
            <a:spLocks/>
          </p:cNvSpPr>
          <p:nvPr/>
        </p:nvSpPr>
        <p:spPr>
          <a:xfrm>
            <a:off x="4122190" y="3158"/>
            <a:ext cx="6321827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Calibration of Aerogel : Beam Calibration</a:t>
            </a:r>
          </a:p>
        </p:txBody>
      </p:sp>
    </p:spTree>
    <p:extLst>
      <p:ext uri="{BB962C8B-B14F-4D97-AF65-F5344CB8AC3E}">
        <p14:creationId xmlns:p14="http://schemas.microsoft.com/office/powerpoint/2010/main" val="1490880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99AF3895-3947-4B56-988A-3D1AF8B92A00}"/>
              </a:ext>
            </a:extLst>
          </p:cNvPr>
          <p:cNvSpPr txBox="1"/>
          <p:nvPr/>
        </p:nvSpPr>
        <p:spPr>
          <a:xfrm>
            <a:off x="3124331" y="873795"/>
            <a:ext cx="139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PCB </a:t>
            </a:r>
            <a:r>
              <a:rPr lang="fr-CA" dirty="0" err="1"/>
              <a:t>board</a:t>
            </a:r>
            <a:endParaRPr lang="en-US" dirty="0"/>
          </a:p>
        </p:txBody>
      </p:sp>
      <p:pic>
        <p:nvPicPr>
          <p:cNvPr id="3074" name="Picture 2" descr="https://scontent.fyaw1-1.fna.fbcdn.net/v/t1.15752-9/s2048x2048/34962287_260855361155224_1477257218389704704_n.jpg?_nc_cat=0&amp;oh=51d4d737076cab40502d7e6a82503776&amp;oe=5BC243EB">
            <a:extLst>
              <a:ext uri="{FF2B5EF4-FFF2-40B4-BE49-F238E27FC236}">
                <a16:creationId xmlns:a16="http://schemas.microsoft.com/office/drawing/2014/main" id="{ADCF3235-1CB3-4F10-B878-0204759F69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8" t="1552" r="21413" b="7404"/>
          <a:stretch/>
        </p:blipFill>
        <p:spPr bwMode="auto">
          <a:xfrm>
            <a:off x="-11047" y="707235"/>
            <a:ext cx="4533518" cy="419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816CA-9864-43A6-8D5D-B03C98407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2471" y="1858033"/>
            <a:ext cx="7553325" cy="4195481"/>
          </a:xfrm>
        </p:spPr>
        <p:txBody>
          <a:bodyPr>
            <a:normAutofit/>
          </a:bodyPr>
          <a:lstStyle/>
          <a:p>
            <a:r>
              <a:rPr lang="en-CA" dirty="0"/>
              <a:t>Use a circle of 16 one-dimensional CCDs to measure the Cherenkov ring</a:t>
            </a:r>
          </a:p>
          <a:p>
            <a:r>
              <a:rPr lang="en-CA" dirty="0"/>
              <a:t>Nominal radius is 200 mm </a:t>
            </a:r>
          </a:p>
          <a:p>
            <a:r>
              <a:rPr lang="en-CA" dirty="0"/>
              <a:t>We chose the Toshiba TCD1304AP: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3648 pixels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8 µm x 200 µm each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electronic shutter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high sensitivity low noise</a:t>
            </a:r>
          </a:p>
          <a:p>
            <a:r>
              <a:rPr lang="en-CA" dirty="0"/>
              <a:t>Control signals from STMicroelectronics / NUCLEO-F401RE</a:t>
            </a:r>
          </a:p>
          <a:p>
            <a:r>
              <a:rPr lang="en-CA" dirty="0"/>
              <a:t>readout into </a:t>
            </a:r>
            <a:r>
              <a:rPr lang="en-CA" dirty="0" err="1"/>
              <a:t>Acqiris</a:t>
            </a:r>
            <a:r>
              <a:rPr lang="en-CA" dirty="0"/>
              <a:t> DC270 FADC digitizers (8-bit 1 GS/s)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C7C60F-5174-4E32-ABCD-0231278B380B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p:pic>
        <p:nvPicPr>
          <p:cNvPr id="5" name="Picture 2" descr="Résultats de recherche d'images pour « tcd1304 »">
            <a:extLst>
              <a:ext uri="{FF2B5EF4-FFF2-40B4-BE49-F238E27FC236}">
                <a16:creationId xmlns:a16="http://schemas.microsoft.com/office/drawing/2014/main" id="{98E251D2-A868-4F53-8658-0118D08FAA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64" b="6872"/>
          <a:stretch/>
        </p:blipFill>
        <p:spPr bwMode="auto">
          <a:xfrm>
            <a:off x="0" y="4877701"/>
            <a:ext cx="4541382" cy="163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36844B4-9DA3-4E81-BFC7-E440D925C4C9}"/>
              </a:ext>
            </a:extLst>
          </p:cNvPr>
          <p:cNvSpPr txBox="1">
            <a:spLocks/>
          </p:cNvSpPr>
          <p:nvPr/>
        </p:nvSpPr>
        <p:spPr>
          <a:xfrm>
            <a:off x="4122190" y="2981"/>
            <a:ext cx="6321827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Calibration of Aerogel : Beam Calibration</a:t>
            </a:r>
          </a:p>
        </p:txBody>
      </p:sp>
      <p:pic>
        <p:nvPicPr>
          <p:cNvPr id="7" name="Picture 6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1FE8951D-4716-4495-8154-C314A62262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439D1F7-37EA-41F7-9B8F-A83BA1CE8192}"/>
              </a:ext>
            </a:extLst>
          </p:cNvPr>
          <p:cNvSpPr txBox="1"/>
          <p:nvPr/>
        </p:nvSpPr>
        <p:spPr>
          <a:xfrm>
            <a:off x="10622797" y="139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9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62CC42-6094-4676-87DA-5912FA2EC0AA}"/>
              </a:ext>
            </a:extLst>
          </p:cNvPr>
          <p:cNvSpPr txBox="1"/>
          <p:nvPr/>
        </p:nvSpPr>
        <p:spPr>
          <a:xfrm>
            <a:off x="3130874" y="4950926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CCD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158F10-CC02-4118-8567-FFF4E78176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346" b="30570"/>
          <a:stretch/>
        </p:blipFill>
        <p:spPr>
          <a:xfrm>
            <a:off x="31362" y="4437412"/>
            <a:ext cx="4521067" cy="20704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BAF9C9-A807-4A2C-AEDB-E8C1DF69E1B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330" t="29268" r="11678" b="31005"/>
          <a:stretch/>
        </p:blipFill>
        <p:spPr>
          <a:xfrm>
            <a:off x="18911" y="699256"/>
            <a:ext cx="4522471" cy="386223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C80B22-6DA6-44C0-B44D-4EAF0F1FCD4F}"/>
              </a:ext>
            </a:extLst>
          </p:cNvPr>
          <p:cNvSpPr/>
          <p:nvPr/>
        </p:nvSpPr>
        <p:spPr>
          <a:xfrm>
            <a:off x="18434" y="703423"/>
            <a:ext cx="1962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NUCLEO-F401RE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EB411A-0AC8-4589-B21F-F4AD07155C62}"/>
              </a:ext>
            </a:extLst>
          </p:cNvPr>
          <p:cNvSpPr/>
          <p:nvPr/>
        </p:nvSpPr>
        <p:spPr>
          <a:xfrm>
            <a:off x="0" y="4529217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err="1"/>
              <a:t>Acqiris</a:t>
            </a:r>
            <a:r>
              <a:rPr lang="en-CA" dirty="0"/>
              <a:t> DC270 FADC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61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B4F10EF-0068-4109-B528-18CB994727E9}"/>
              </a:ext>
            </a:extLst>
          </p:cNvPr>
          <p:cNvSpPr/>
          <p:nvPr/>
        </p:nvSpPr>
        <p:spPr>
          <a:xfrm>
            <a:off x="6018244" y="2467418"/>
            <a:ext cx="536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CA" sz="2400" dirty="0"/>
              <a:t>based on Fermat’s principle of least action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CA" sz="2400" dirty="0"/>
              <a:t>gradient in the refractive index can deflect a laser beam traversing the tile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CA" sz="2400" dirty="0"/>
              <a:t>needs a knowledge of tile thickness</a:t>
            </a:r>
            <a:endParaRPr lang="fr-CA" sz="2200" dirty="0"/>
          </a:p>
          <a:p>
            <a:pPr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CA" sz="2400" dirty="0"/>
              <a:t>limited by surface roughness and Rayleigh scattering</a:t>
            </a:r>
            <a:endParaRPr lang="fr-CA" dirty="0"/>
          </a:p>
          <a:p>
            <a:pPr lvl="1"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endParaRPr lang="en-US" dirty="0"/>
          </a:p>
          <a:p>
            <a:pPr lvl="1"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lang="fr-CA" dirty="0">
                <a:solidFill>
                  <a:schemeClr val="accent1"/>
                </a:solidFill>
              </a:rPr>
              <a:t>  </a:t>
            </a:r>
          </a:p>
        </p:txBody>
      </p:sp>
      <p:pic>
        <p:nvPicPr>
          <p:cNvPr id="18" name="Content Placeholder 3">
            <a:extLst>
              <a:ext uri="{FF2B5EF4-FFF2-40B4-BE49-F238E27FC236}">
                <a16:creationId xmlns:a16="http://schemas.microsoft.com/office/drawing/2014/main" id="{B8DCA697-A592-4E8A-81EF-D6B5B6C846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781" r="2988"/>
          <a:stretch/>
        </p:blipFill>
        <p:spPr>
          <a:xfrm>
            <a:off x="-8" y="-1"/>
            <a:ext cx="5290465" cy="6502495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D92B3356-2A12-4EDB-95A9-3B4AEC9B1239}"/>
              </a:ext>
            </a:extLst>
          </p:cNvPr>
          <p:cNvSpPr txBox="1">
            <a:spLocks/>
          </p:cNvSpPr>
          <p:nvPr/>
        </p:nvSpPr>
        <p:spPr>
          <a:xfrm>
            <a:off x="5673012" y="0"/>
            <a:ext cx="4655976" cy="13995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Calibration of Aerogel : Gradient Index</a:t>
            </a:r>
          </a:p>
        </p:txBody>
      </p:sp>
      <p:pic>
        <p:nvPicPr>
          <p:cNvPr id="21" name="Picture 20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68BC821A-1F6E-43B0-8647-9CD6B1C7C2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754ECC2-35BE-4EAA-BD4D-29456ACDADE1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EB7348-BC09-4906-AF10-59C92D91A419}"/>
              </a:ext>
            </a:extLst>
          </p:cNvPr>
          <p:cNvSpPr txBox="1"/>
          <p:nvPr/>
        </p:nvSpPr>
        <p:spPr>
          <a:xfrm>
            <a:off x="10550192" y="4705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774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7A6AE81-0991-4F88-A9D1-AAEEC7A934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6094864" y="-33830"/>
            <a:ext cx="4529781" cy="7664492"/>
          </a:xfrm>
          <a:prstGeom prst="rect">
            <a:avLst/>
          </a:prstGeom>
        </p:spPr>
      </p:pic>
      <p:pic>
        <p:nvPicPr>
          <p:cNvPr id="5" name="Picture 4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DC56CB94-151A-4A5A-A973-364BBA1BB3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FC1877-2F76-41EA-95FD-9814AC34B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442" y="474705"/>
            <a:ext cx="4306781" cy="58312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490E70-C513-4D1E-AF55-D92CF0283F41}"/>
              </a:ext>
            </a:extLst>
          </p:cNvPr>
          <p:cNvSpPr txBox="1"/>
          <p:nvPr/>
        </p:nvSpPr>
        <p:spPr>
          <a:xfrm>
            <a:off x="5073220" y="3347394"/>
            <a:ext cx="1343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AEACD7-B475-49CA-9D9C-3681E5CA22D4}"/>
              </a:ext>
            </a:extLst>
          </p:cNvPr>
          <p:cNvSpPr txBox="1"/>
          <p:nvPr/>
        </p:nvSpPr>
        <p:spPr>
          <a:xfrm>
            <a:off x="6892754" y="4393089"/>
            <a:ext cx="1343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Aerogel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A890A1-0D69-4A21-9D5C-1102BB3EA1ED}"/>
              </a:ext>
            </a:extLst>
          </p:cNvPr>
          <p:cNvSpPr txBox="1"/>
          <p:nvPr/>
        </p:nvSpPr>
        <p:spPr>
          <a:xfrm>
            <a:off x="8199352" y="4393089"/>
            <a:ext cx="1343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Screen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040AC9-79BA-4F80-81A2-181373B92DE5}"/>
              </a:ext>
            </a:extLst>
          </p:cNvPr>
          <p:cNvSpPr txBox="1"/>
          <p:nvPr/>
        </p:nvSpPr>
        <p:spPr>
          <a:xfrm>
            <a:off x="9929512" y="4393089"/>
            <a:ext cx="1343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Camera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330A88-E1D7-41A3-B775-2284D1C78D45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249A63-788D-44BB-BBA6-987C44B65597}"/>
              </a:ext>
            </a:extLst>
          </p:cNvPr>
          <p:cNvSpPr txBox="1"/>
          <p:nvPr/>
        </p:nvSpPr>
        <p:spPr>
          <a:xfrm>
            <a:off x="10550192" y="4705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25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AAB97FCA-828A-45FE-9F51-25419ABCE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3245" y="2376811"/>
            <a:ext cx="5012620" cy="4006484"/>
          </a:xfrm>
        </p:spPr>
        <p:txBody>
          <a:bodyPr>
            <a:normAutofit/>
          </a:bodyPr>
          <a:lstStyle/>
          <a:p>
            <a:r>
              <a:rPr lang="en-CA" sz="2200" dirty="0"/>
              <a:t>Scan tile in x and y</a:t>
            </a:r>
          </a:p>
          <a:p>
            <a:r>
              <a:rPr lang="en-CA" sz="2200" dirty="0"/>
              <a:t>Measure deflection in x and y direction for e</a:t>
            </a:r>
            <a:r>
              <a:rPr lang="en-US" sz="2200" dirty="0"/>
              <a:t>ach scan point</a:t>
            </a:r>
          </a:p>
          <a:p>
            <a:r>
              <a:rPr lang="en-CA" sz="2200" dirty="0"/>
              <a:t>Compute index map using minimization algorithm</a:t>
            </a:r>
          </a:p>
          <a:p>
            <a:r>
              <a:rPr lang="en-CA" sz="2200" dirty="0"/>
              <a:t>Correct using thickness map made with CMM(</a:t>
            </a:r>
            <a:r>
              <a:rPr lang="en-US" sz="2400" dirty="0"/>
              <a:t>coordinate measuring machine</a:t>
            </a:r>
            <a:r>
              <a:rPr lang="en-CA" sz="2200" dirty="0"/>
              <a:t>)</a:t>
            </a:r>
            <a:endParaRPr lang="en-US" sz="2200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B156391-AFDC-40E1-A2D3-6C4396CB1CEA}"/>
              </a:ext>
            </a:extLst>
          </p:cNvPr>
          <p:cNvSpPr txBox="1">
            <a:spLocks/>
          </p:cNvSpPr>
          <p:nvPr/>
        </p:nvSpPr>
        <p:spPr>
          <a:xfrm>
            <a:off x="5747154" y="0"/>
            <a:ext cx="4655976" cy="13995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Calibration of Aerogel : Gradient Index</a:t>
            </a:r>
          </a:p>
        </p:txBody>
      </p:sp>
      <p:pic>
        <p:nvPicPr>
          <p:cNvPr id="17" name="Picture 16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7BCE636B-A051-4874-96C2-04F587D87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DC11FEA-BE27-4100-9723-72F0ADD61CFE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p:pic>
        <p:nvPicPr>
          <p:cNvPr id="3" name="Picture 2" descr="A screenshot of a computer&#10;&#10;Description generated with very high confidence">
            <a:extLst>
              <a:ext uri="{FF2B5EF4-FFF2-40B4-BE49-F238E27FC236}">
                <a16:creationId xmlns:a16="http://schemas.microsoft.com/office/drawing/2014/main" id="{19FEFEB2-F2DB-4793-914F-9D9D1C52E0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1" r="6411"/>
          <a:stretch/>
        </p:blipFill>
        <p:spPr>
          <a:xfrm>
            <a:off x="-33529" y="9525"/>
            <a:ext cx="6129530" cy="64865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B1F1F82-B634-4F19-AF0A-0641AF105C7B}"/>
              </a:ext>
            </a:extLst>
          </p:cNvPr>
          <p:cNvSpPr txBox="1"/>
          <p:nvPr/>
        </p:nvSpPr>
        <p:spPr>
          <a:xfrm>
            <a:off x="10550192" y="4705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292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1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9ECDD5C-152A-4CC7-8333-0F367B3A6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5C92A3-369B-43F3-BDCE-E560B1B0E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AEBE9F1A-B38D-446E-83AE-14B17CE77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5B5014-A7EC-4BA6-9C83-8840CF81DB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22C43AB-86D7-420D-8AD7-DC0A15FDD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5E3EB826-A471-488F-9E8A-D65528A3C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B0487C8F-7D6C-4EAF-A9A5-45D8E94F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578DA0F-394A-417D-892B-8253831A2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8832FF-27C2-43F8-991D-70251370BF5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8" r="4738"/>
          <a:stretch/>
        </p:blipFill>
        <p:spPr>
          <a:xfrm>
            <a:off x="714589" y="643467"/>
            <a:ext cx="1076282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59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1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9ECDD5C-152A-4CC7-8333-0F367B3A6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5C92A3-369B-43F3-BDCE-E560B1B0E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AEBE9F1A-B38D-446E-83AE-14B17CE77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5B5014-A7EC-4BA6-9C83-8840CF81DB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22C43AB-86D7-420D-8AD7-DC0A15FDD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5E3EB826-A471-488F-9E8A-D65528A3C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B0487C8F-7D6C-4EAF-A9A5-45D8E94F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578DA0F-394A-417D-892B-8253831A2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E99FF1EB-B631-4828-AD83-C25A33A564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13" y="533871"/>
            <a:ext cx="11237975" cy="5790258"/>
          </a:xfrm>
        </p:spPr>
      </p:pic>
    </p:spTree>
    <p:extLst>
      <p:ext uri="{BB962C8B-B14F-4D97-AF65-F5344CB8AC3E}">
        <p14:creationId xmlns:p14="http://schemas.microsoft.com/office/powerpoint/2010/main" val="3963639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AF091-015D-4974-A493-8C7FEA82F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Questions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A269D-F4FB-4937-9F61-32CB31D5F8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13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upload.wikimedia.org/wikipedia/commons/0/0c/Boomerang_Telescope.jpeg">
            <a:extLst>
              <a:ext uri="{FF2B5EF4-FFF2-40B4-BE49-F238E27FC236}">
                <a16:creationId xmlns:a16="http://schemas.microsoft.com/office/drawing/2014/main" id="{9BBB2772-2E4F-418F-AB21-C103BB5616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" r="3" b="3"/>
          <a:stretch/>
        </p:blipFill>
        <p:spPr bwMode="auto">
          <a:xfrm>
            <a:off x="1" y="10"/>
            <a:ext cx="4404744" cy="325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49C21A-EE6F-45D2-92B8-E0B17E615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5608" y="452718"/>
            <a:ext cx="4765226" cy="140053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accent1"/>
                </a:solidFill>
              </a:rPr>
              <a:t>H</a:t>
            </a:r>
            <a:r>
              <a:rPr lang="en-US" sz="3600" dirty="0"/>
              <a:t>igh </a:t>
            </a:r>
            <a:r>
              <a:rPr lang="en-US" sz="3600" dirty="0">
                <a:solidFill>
                  <a:schemeClr val="accent1"/>
                </a:solidFill>
              </a:rPr>
              <a:t>E</a:t>
            </a:r>
            <a:r>
              <a:rPr lang="en-US" sz="3600" dirty="0"/>
              <a:t>nergy </a:t>
            </a:r>
            <a:r>
              <a:rPr lang="en-US" sz="3600" dirty="0">
                <a:solidFill>
                  <a:schemeClr val="accent1"/>
                </a:solidFill>
              </a:rPr>
              <a:t>L</a:t>
            </a:r>
            <a:r>
              <a:rPr lang="en-US" sz="3600" dirty="0"/>
              <a:t>ight </a:t>
            </a:r>
            <a:r>
              <a:rPr lang="en-US" sz="3600" dirty="0">
                <a:solidFill>
                  <a:schemeClr val="accent1"/>
                </a:solidFill>
              </a:rPr>
              <a:t>I</a:t>
            </a:r>
            <a:r>
              <a:rPr lang="en-US" sz="3600" dirty="0"/>
              <a:t>sotope </a:t>
            </a:r>
            <a:r>
              <a:rPr lang="en-US" sz="3600" dirty="0" err="1"/>
              <a:t>e</a:t>
            </a:r>
            <a:r>
              <a:rPr lang="en-US" sz="3600" dirty="0" err="1">
                <a:solidFill>
                  <a:schemeClr val="accent1"/>
                </a:solidFill>
              </a:rPr>
              <a:t>X</a:t>
            </a:r>
            <a:r>
              <a:rPr lang="en-US" sz="3600" dirty="0" err="1"/>
              <a:t>periment</a:t>
            </a:r>
            <a:r>
              <a:rPr lang="en-US" sz="3600" dirty="0"/>
              <a:t>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7DE58B4-055D-43D2-AB7D-D2B293B1D464}"/>
              </a:ext>
            </a:extLst>
          </p:cNvPr>
          <p:cNvSpPr txBox="1">
            <a:spLocks/>
          </p:cNvSpPr>
          <p:nvPr/>
        </p:nvSpPr>
        <p:spPr>
          <a:xfrm>
            <a:off x="5285608" y="2052918"/>
            <a:ext cx="6103752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2200" u="sng" dirty="0">
                <a:latin typeface="+mj-lt"/>
                <a:ea typeface="+mj-ea"/>
                <a:cs typeface="+mj-cs"/>
              </a:rPr>
              <a:t>What is it?</a:t>
            </a:r>
          </a:p>
          <a:p>
            <a:pPr marL="0" indent="0" defTabSz="457200">
              <a:buClr>
                <a:schemeClr val="bg2">
                  <a:lumMod val="40000"/>
                  <a:lumOff val="60000"/>
                </a:schemeClr>
              </a:buClr>
              <a:buSzPct val="80000"/>
              <a:buNone/>
            </a:pPr>
            <a:r>
              <a:rPr lang="en-US" sz="2200" dirty="0">
                <a:latin typeface="+mj-lt"/>
                <a:ea typeface="+mj-ea"/>
                <a:cs typeface="+mj-cs"/>
              </a:rPr>
              <a:t>A balloon-borne detector designed to measure the chemical and isotopic abundances of light cosmic ray nuclei.</a:t>
            </a:r>
          </a:p>
          <a:p>
            <a:pPr marL="0" indent="0" defTabSz="457200"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2200" u="sng" dirty="0">
                <a:latin typeface="+mj-lt"/>
                <a:ea typeface="+mj-ea"/>
                <a:cs typeface="+mj-cs"/>
              </a:rPr>
              <a:t>When and Where?</a:t>
            </a:r>
          </a:p>
          <a:p>
            <a:pPr marL="0" indent="0" defTabSz="457200">
              <a:buClr>
                <a:schemeClr val="bg2">
                  <a:lumMod val="40000"/>
                  <a:lumOff val="60000"/>
                </a:schemeClr>
              </a:buClr>
              <a:buSzPct val="80000"/>
              <a:buNone/>
            </a:pPr>
            <a:r>
              <a:rPr lang="en-US" sz="2200" dirty="0">
                <a:latin typeface="+mj-lt"/>
                <a:ea typeface="+mj-ea"/>
                <a:cs typeface="+mj-cs"/>
              </a:rPr>
              <a:t>Two stage experiment</a:t>
            </a:r>
          </a:p>
          <a:p>
            <a:pPr marL="0" indent="0" defTabSz="457200">
              <a:buClr>
                <a:schemeClr val="bg2">
                  <a:lumMod val="40000"/>
                  <a:lumOff val="60000"/>
                </a:schemeClr>
              </a:buClr>
              <a:buSzPct val="80000"/>
              <a:buNone/>
            </a:pPr>
            <a:r>
              <a:rPr lang="en-US" sz="2200" dirty="0">
                <a:latin typeface="+mj-lt"/>
                <a:ea typeface="+mj-ea"/>
                <a:cs typeface="+mj-cs"/>
              </a:rPr>
              <a:t>Stage 1 : 14 day ﬂight(depend on He consumption) from NASA’s McMurdo Station facility in Antarctica during the 2020/21 austral summer.</a:t>
            </a:r>
          </a:p>
          <a:p>
            <a:pPr marL="0" indent="0" defTabSz="457200">
              <a:buClr>
                <a:schemeClr val="bg2">
                  <a:lumMod val="40000"/>
                  <a:lumOff val="60000"/>
                </a:schemeClr>
              </a:buClr>
              <a:buSzPct val="80000"/>
              <a:buNone/>
            </a:pPr>
            <a:r>
              <a:rPr lang="en-US" sz="2200" dirty="0"/>
              <a:t>Stage 2 : 28 day ﬂight</a:t>
            </a:r>
            <a:endParaRPr lang="en-US" sz="2200" dirty="0">
              <a:latin typeface="+mj-lt"/>
              <a:ea typeface="+mj-ea"/>
              <a:cs typeface="+mj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27D2FBE-7EDA-4F3C-8B3E-C5010424C0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2" t="5155" r="5695" b="6722"/>
          <a:stretch/>
        </p:blipFill>
        <p:spPr>
          <a:xfrm>
            <a:off x="731520" y="3328700"/>
            <a:ext cx="3097530" cy="30975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8F172C8-DB9B-418B-9561-492F30E8E8EA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5AFE0C-5D82-49C8-B7FF-1BE16285F441}"/>
              </a:ext>
            </a:extLst>
          </p:cNvPr>
          <p:cNvSpPr txBox="1"/>
          <p:nvPr/>
        </p:nvSpPr>
        <p:spPr>
          <a:xfrm>
            <a:off x="10622797" y="139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2</a:t>
            </a:r>
            <a:endParaRPr lang="en-US" dirty="0"/>
          </a:p>
        </p:txBody>
      </p:sp>
      <p:pic>
        <p:nvPicPr>
          <p:cNvPr id="23" name="Picture 22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34634E9C-EC63-419C-9A1C-72FD486810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605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CF782-EA6D-4C8A-BA6B-F5D4EFC0C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The collaboration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871BB-0958-438B-9225-251DF1932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381760"/>
            <a:ext cx="9519485" cy="4619150"/>
          </a:xfrm>
        </p:spPr>
        <p:txBody>
          <a:bodyPr>
            <a:normAutofit fontScale="85000" lnSpcReduction="20000"/>
          </a:bodyPr>
          <a:lstStyle/>
          <a:p>
            <a:r>
              <a:rPr lang="fr-CA" dirty="0">
                <a:solidFill>
                  <a:schemeClr val="tx2"/>
                </a:solidFill>
              </a:rPr>
              <a:t>McGill </a:t>
            </a:r>
            <a:r>
              <a:rPr lang="fr-CA" dirty="0" err="1">
                <a:solidFill>
                  <a:schemeClr val="tx2"/>
                </a:solidFill>
              </a:rPr>
              <a:t>University</a:t>
            </a:r>
            <a:endParaRPr lang="fr-CA" dirty="0">
              <a:solidFill>
                <a:schemeClr val="tx2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CA" dirty="0"/>
              <a:t>David Hanna, Emma </a:t>
            </a:r>
            <a:r>
              <a:rPr lang="fr-CA" dirty="0" err="1"/>
              <a:t>Ellingwood</a:t>
            </a:r>
            <a:r>
              <a:rPr lang="fr-CA" dirty="0"/>
              <a:t>, Thomas Rosin</a:t>
            </a:r>
          </a:p>
          <a:p>
            <a:r>
              <a:rPr lang="fr-CA" dirty="0" err="1">
                <a:solidFill>
                  <a:schemeClr val="tx2"/>
                </a:solidFill>
              </a:rPr>
              <a:t>University</a:t>
            </a:r>
            <a:r>
              <a:rPr lang="fr-CA" dirty="0">
                <a:solidFill>
                  <a:schemeClr val="tx2"/>
                </a:solidFill>
              </a:rPr>
              <a:t> of Chicago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CA" dirty="0"/>
              <a:t>Scott </a:t>
            </a:r>
            <a:r>
              <a:rPr lang="fr-CA" dirty="0" err="1"/>
              <a:t>Wakely</a:t>
            </a:r>
            <a:r>
              <a:rPr lang="fr-CA" dirty="0"/>
              <a:t>, Dietrich</a:t>
            </a:r>
            <a:r>
              <a:rPr lang="en-US" dirty="0"/>
              <a:t> Müller </a:t>
            </a:r>
            <a:r>
              <a:rPr lang="fr-CA" dirty="0"/>
              <a:t>, </a:t>
            </a:r>
            <a:r>
              <a:rPr lang="fr-CA" dirty="0" err="1"/>
              <a:t>Nahee</a:t>
            </a:r>
            <a:r>
              <a:rPr lang="fr-CA" dirty="0"/>
              <a:t> Park, Ian </a:t>
            </a:r>
            <a:r>
              <a:rPr lang="fr-CA" dirty="0" err="1"/>
              <a:t>Wisher</a:t>
            </a:r>
            <a:endParaRPr lang="fr-CA" dirty="0"/>
          </a:p>
          <a:p>
            <a:r>
              <a:rPr lang="fr-CA" dirty="0">
                <a:solidFill>
                  <a:schemeClr val="tx2"/>
                </a:solidFill>
              </a:rPr>
              <a:t>Indiana </a:t>
            </a:r>
            <a:r>
              <a:rPr lang="fr-CA" dirty="0" err="1">
                <a:solidFill>
                  <a:schemeClr val="tx2"/>
                </a:solidFill>
              </a:rPr>
              <a:t>University</a:t>
            </a:r>
            <a:endParaRPr lang="fr-CA" dirty="0">
              <a:solidFill>
                <a:schemeClr val="tx2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CA" dirty="0"/>
              <a:t>James Musser, Mark Gebhard, Brandon </a:t>
            </a:r>
            <a:r>
              <a:rPr lang="fr-CA" dirty="0" err="1"/>
              <a:t>Kunkler</a:t>
            </a:r>
            <a:r>
              <a:rPr lang="fr-CA" dirty="0"/>
              <a:t>, Mark Lang, Gerard Visser</a:t>
            </a:r>
          </a:p>
          <a:p>
            <a:r>
              <a:rPr lang="fr-CA" dirty="0" err="1">
                <a:solidFill>
                  <a:schemeClr val="tx2"/>
                </a:solidFill>
              </a:rPr>
              <a:t>Pennsylvania</a:t>
            </a:r>
            <a:r>
              <a:rPr lang="fr-CA" dirty="0">
                <a:solidFill>
                  <a:schemeClr val="tx2"/>
                </a:solidFill>
              </a:rPr>
              <a:t> State </a:t>
            </a:r>
            <a:r>
              <a:rPr lang="fr-CA" dirty="0" err="1">
                <a:solidFill>
                  <a:schemeClr val="tx2"/>
                </a:solidFill>
              </a:rPr>
              <a:t>University</a:t>
            </a:r>
            <a:endParaRPr lang="fr-CA" dirty="0">
              <a:solidFill>
                <a:schemeClr val="tx2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CA" dirty="0" err="1"/>
              <a:t>Stephane</a:t>
            </a:r>
            <a:r>
              <a:rPr lang="fr-CA" dirty="0"/>
              <a:t> Coutu, Isaac </a:t>
            </a:r>
            <a:r>
              <a:rPr lang="fr-CA" dirty="0" err="1"/>
              <a:t>Mognet</a:t>
            </a:r>
            <a:endParaRPr lang="fr-CA" dirty="0"/>
          </a:p>
          <a:p>
            <a:r>
              <a:rPr lang="fr-CA" dirty="0" err="1">
                <a:solidFill>
                  <a:schemeClr val="tx2"/>
                </a:solidFill>
              </a:rPr>
              <a:t>Northern</a:t>
            </a:r>
            <a:r>
              <a:rPr lang="fr-CA" dirty="0">
                <a:solidFill>
                  <a:schemeClr val="tx2"/>
                </a:solidFill>
              </a:rPr>
              <a:t> Kentucky </a:t>
            </a:r>
            <a:r>
              <a:rPr lang="fr-CA" dirty="0" err="1">
                <a:solidFill>
                  <a:schemeClr val="tx2"/>
                </a:solidFill>
              </a:rPr>
              <a:t>University</a:t>
            </a:r>
            <a:endParaRPr lang="fr-CA" dirty="0">
              <a:solidFill>
                <a:schemeClr val="tx2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CA" dirty="0"/>
              <a:t>Scott </a:t>
            </a:r>
            <a:r>
              <a:rPr lang="fr-CA" dirty="0" err="1"/>
              <a:t>Nutter</a:t>
            </a:r>
            <a:endParaRPr lang="fr-CA" dirty="0"/>
          </a:p>
          <a:p>
            <a:r>
              <a:rPr lang="fr-CA" dirty="0" err="1">
                <a:solidFill>
                  <a:schemeClr val="tx2"/>
                </a:solidFill>
              </a:rPr>
              <a:t>University</a:t>
            </a:r>
            <a:r>
              <a:rPr lang="fr-CA" dirty="0">
                <a:solidFill>
                  <a:schemeClr val="tx2"/>
                </a:solidFill>
              </a:rPr>
              <a:t> of Michigan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CA" dirty="0"/>
              <a:t>Michael </a:t>
            </a:r>
            <a:r>
              <a:rPr lang="fr-CA" dirty="0" err="1"/>
              <a:t>Schubnell</a:t>
            </a:r>
            <a:r>
              <a:rPr lang="fr-CA" dirty="0"/>
              <a:t>, Gregory </a:t>
            </a:r>
            <a:r>
              <a:rPr lang="fr-CA" dirty="0" err="1"/>
              <a:t>Tarle</a:t>
            </a:r>
            <a:r>
              <a:rPr lang="fr-CA" dirty="0"/>
              <a:t>, Andrew </a:t>
            </a:r>
            <a:r>
              <a:rPr lang="fr-CA" dirty="0" err="1"/>
              <a:t>Tomasch</a:t>
            </a:r>
            <a:r>
              <a:rPr lang="fr-CA" dirty="0"/>
              <a:t>, Noah Green</a:t>
            </a:r>
          </a:p>
          <a:p>
            <a:r>
              <a:rPr lang="fr-CA" dirty="0">
                <a:solidFill>
                  <a:schemeClr val="tx2"/>
                </a:solidFill>
              </a:rPr>
              <a:t>Ohio State </a:t>
            </a:r>
            <a:r>
              <a:rPr lang="fr-CA" dirty="0" err="1">
                <a:solidFill>
                  <a:schemeClr val="tx2"/>
                </a:solidFill>
              </a:rPr>
              <a:t>University</a:t>
            </a:r>
            <a:r>
              <a:rPr lang="fr-CA" dirty="0">
                <a:solidFill>
                  <a:schemeClr val="tx2"/>
                </a:solidFill>
              </a:rPr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CA" dirty="0"/>
              <a:t>Jim Beatty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84CB89-2E3D-40A2-AE64-AE63F4A9EEA8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7ACDBD-04E9-4878-90C2-2123A960296D}"/>
              </a:ext>
            </a:extLst>
          </p:cNvPr>
          <p:cNvSpPr txBox="1"/>
          <p:nvPr/>
        </p:nvSpPr>
        <p:spPr>
          <a:xfrm>
            <a:off x="10622797" y="139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3</a:t>
            </a:r>
            <a:endParaRPr lang="en-US" dirty="0"/>
          </a:p>
        </p:txBody>
      </p:sp>
      <p:pic>
        <p:nvPicPr>
          <p:cNvPr id="12" name="Picture 11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B606A0EA-6ED2-4088-8A1E-E925376FFD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  <p:sp>
        <p:nvSpPr>
          <p:cNvPr id="4" name="AutoShape 4" descr="RÃ©sultats de recherche d'images pour Â«Â indiana university logoÂ Â»">
            <a:extLst>
              <a:ext uri="{FF2B5EF4-FFF2-40B4-BE49-F238E27FC236}">
                <a16:creationId xmlns:a16="http://schemas.microsoft.com/office/drawing/2014/main" id="{F676B92B-CA5B-4850-A88A-C3FB6B25EEA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47308" y="4022248"/>
            <a:ext cx="1454727" cy="145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72" name="Picture 24" descr="RÃ©sultats de recherche d'images pour Â«Â ohio state universityÂ Â»">
            <a:extLst>
              <a:ext uri="{FF2B5EF4-FFF2-40B4-BE49-F238E27FC236}">
                <a16:creationId xmlns:a16="http://schemas.microsoft.com/office/drawing/2014/main" id="{8D247A59-049B-41E1-A584-21526C5CE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906" y="5868955"/>
            <a:ext cx="1888828" cy="99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RÃ©sultats de recherche d'images pour Â«Â indiana university logoÂ Â»">
            <a:extLst>
              <a:ext uri="{FF2B5EF4-FFF2-40B4-BE49-F238E27FC236}">
                <a16:creationId xmlns:a16="http://schemas.microsoft.com/office/drawing/2014/main" id="{0E15C818-838D-43B8-8759-FF369937F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69" y="5868955"/>
            <a:ext cx="1318468" cy="98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9E5D1E5-F0E0-47F9-8F7F-A3FF2DFA8212}"/>
              </a:ext>
            </a:extLst>
          </p:cNvPr>
          <p:cNvSpPr/>
          <p:nvPr/>
        </p:nvSpPr>
        <p:spPr>
          <a:xfrm>
            <a:off x="3582369" y="5866171"/>
            <a:ext cx="8609631" cy="9916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6" name="Picture 8" descr="RÃ©sultats de recherche d'images pour Â«Â mcgill logoÂ Â»">
            <a:extLst>
              <a:ext uri="{FF2B5EF4-FFF2-40B4-BE49-F238E27FC236}">
                <a16:creationId xmlns:a16="http://schemas.microsoft.com/office/drawing/2014/main" id="{72B5DC44-D713-435D-B9A9-C556D98ED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348" y="6141342"/>
            <a:ext cx="1871074" cy="4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Pennsylvania State University logo.svg">
            <a:extLst>
              <a:ext uri="{FF2B5EF4-FFF2-40B4-BE49-F238E27FC236}">
                <a16:creationId xmlns:a16="http://schemas.microsoft.com/office/drawing/2014/main" id="{2ED26A8C-5F92-46D6-9C4B-0D778CA87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302" y="6013024"/>
            <a:ext cx="2008707" cy="66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RÃ©sultats de recherche d'images pour Â«Â university of chicago logoÂ Â»">
            <a:extLst>
              <a:ext uri="{FF2B5EF4-FFF2-40B4-BE49-F238E27FC236}">
                <a16:creationId xmlns:a16="http://schemas.microsoft.com/office/drawing/2014/main" id="{86810ABE-A9F2-4EB4-85F2-FE0AF1C74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582" y="6130617"/>
            <a:ext cx="2172718" cy="46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RÃ©sultats de recherche d'images pour Â«Â university of michiganÂ Â»">
            <a:extLst>
              <a:ext uri="{FF2B5EF4-FFF2-40B4-BE49-F238E27FC236}">
                <a16:creationId xmlns:a16="http://schemas.microsoft.com/office/drawing/2014/main" id="{B3122CED-5410-40D1-AC01-F054531CE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35" y="5866171"/>
            <a:ext cx="991634" cy="99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0" descr="RÃ©sultats de recherche d'images pour Â«Â northern kentucky university logoÂ Â»">
            <a:extLst>
              <a:ext uri="{FF2B5EF4-FFF2-40B4-BE49-F238E27FC236}">
                <a16:creationId xmlns:a16="http://schemas.microsoft.com/office/drawing/2014/main" id="{73E89FF6-C5E6-4B23-89C0-F701B8433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6356" y="6116438"/>
            <a:ext cx="1982071" cy="46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372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9E9F9-8AF8-4988-BC4F-56479798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 Propagation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30A2F43-8B3F-4B0A-A707-A691894AAD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5424" t="43642" r="34369" b="14145"/>
          <a:stretch/>
        </p:blipFill>
        <p:spPr>
          <a:xfrm>
            <a:off x="6356118" y="1299677"/>
            <a:ext cx="5788833" cy="45503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3BAECC-4266-486C-911A-9B6FD5CD623C}"/>
              </a:ext>
            </a:extLst>
          </p:cNvPr>
          <p:cNvSpPr txBox="1"/>
          <p:nvPr/>
        </p:nvSpPr>
        <p:spPr>
          <a:xfrm>
            <a:off x="10622797" y="139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4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874EDF-C18C-451A-A76E-E17333C7935D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2837EB78-D94C-497D-B454-D257AF64F6F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6111" y="1148080"/>
                <a:ext cx="5710006" cy="419548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None/>
                </a:pPr>
                <a:endParaRPr lang="fr-CA" sz="2200" dirty="0"/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en-CA" sz="2200" dirty="0"/>
                  <a:t>We wish to explain the recent results from AMS-02(Alpha Magnetic Spectrometer).</a:t>
                </a:r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en-CA" sz="2200" dirty="0"/>
                  <a:t>The positron fraction excess can’t be explained by current cosmic ray propagation model. </a:t>
                </a:r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en-CA" sz="2200" dirty="0"/>
                  <a:t>Positron fraction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CA" sz="2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A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CA" sz="2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CA" sz="2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A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CA" sz="2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fr-CA" sz="2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fr-CA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A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CA" sz="2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den>
                    </m:f>
                  </m:oMath>
                </a14:m>
                <a:endParaRPr lang="en-CA" sz="2200" dirty="0"/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fr-CA" sz="2200" dirty="0" err="1"/>
                  <a:t>Hypothesis</a:t>
                </a:r>
                <a:r>
                  <a:rPr lang="fr-CA" sz="2200" dirty="0"/>
                  <a:t>:</a:t>
                </a:r>
              </a:p>
              <a:p>
                <a:pPr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sz="2200" dirty="0"/>
                  <a:t>Positron production by </a:t>
                </a:r>
                <a:r>
                  <a:rPr lang="fr-CA" sz="2200" dirty="0" err="1"/>
                  <a:t>nearby</a:t>
                </a:r>
                <a:r>
                  <a:rPr lang="fr-CA" sz="2200" dirty="0"/>
                  <a:t> pulsars</a:t>
                </a:r>
              </a:p>
              <a:p>
                <a:pPr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sz="2200" dirty="0"/>
                  <a:t>Annihilation or </a:t>
                </a:r>
                <a:r>
                  <a:rPr lang="fr-CA" sz="2200" dirty="0" err="1"/>
                  <a:t>decay</a:t>
                </a:r>
                <a:r>
                  <a:rPr lang="fr-CA" sz="2200" dirty="0"/>
                  <a:t> of </a:t>
                </a:r>
                <a:r>
                  <a:rPr lang="fr-CA" sz="2200" dirty="0" err="1"/>
                  <a:t>dark</a:t>
                </a:r>
                <a:r>
                  <a:rPr lang="fr-CA" sz="2200" dirty="0"/>
                  <a:t> </a:t>
                </a:r>
                <a:r>
                  <a:rPr lang="fr-CA" sz="2200" dirty="0" err="1"/>
                  <a:t>matter</a:t>
                </a:r>
                <a:endParaRPr lang="fr-CA" sz="2200" dirty="0"/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None/>
                </a:pPr>
                <a:endParaRPr lang="fr-CA" sz="2200" dirty="0">
                  <a:latin typeface="+mj-lt"/>
                  <a:ea typeface="+mj-ea"/>
                  <a:cs typeface="+mj-cs"/>
                </a:endParaRPr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None/>
                </a:pPr>
                <a:endParaRPr lang="fr-CA" sz="2200" dirty="0">
                  <a:latin typeface="+mj-lt"/>
                  <a:ea typeface="+mj-ea"/>
                  <a:cs typeface="+mj-cs"/>
                </a:endParaRPr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2837EB78-D94C-497D-B454-D257AF64F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11" y="1148080"/>
                <a:ext cx="5710006" cy="4195481"/>
              </a:xfrm>
              <a:prstGeom prst="rect">
                <a:avLst/>
              </a:prstGeom>
              <a:blipFill>
                <a:blip r:embed="rId6"/>
                <a:stretch>
                  <a:fillRect l="-1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B47D8F41-DAAD-4FD5-8AF0-4F6CAB7BBA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518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44F6F-961C-46F2-9290-D2D7D4B54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Beryllium-10 </a:t>
            </a:r>
            <a:r>
              <a:rPr lang="fr-CA" dirty="0" err="1"/>
              <a:t>Clock</a:t>
            </a:r>
            <a:r>
              <a:rPr lang="fr-CA" dirty="0"/>
              <a:t> Isotope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75841C-6DF4-4B79-B310-9C6D72AC10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899484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Properties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fr-CA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CA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  <m:e>
                        <m:r>
                          <a:rPr lang="fr-CA" b="0" i="1" smtClean="0">
                            <a:latin typeface="Cambria Math" panose="02040503050406030204" pitchFamily="18" charset="0"/>
                          </a:rPr>
                          <m:t>𝐵𝑒</m:t>
                        </m:r>
                      </m:e>
                    </m:sPre>
                  </m:oMath>
                </a14:m>
                <a:r>
                  <a:rPr lang="en-US" dirty="0"/>
                  <a:t>: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/>
                  <a:t>Made in spallation reactions with interstellar medium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/>
                  <a:t>Unstable element with half life of 1.5Myr (“</a:t>
                </a:r>
                <a:r>
                  <a:rPr lang="en-US" b="1" u="sng" dirty="0"/>
                  <a:t>clock isotope</a:t>
                </a:r>
                <a:r>
                  <a:rPr lang="en-US" dirty="0"/>
                  <a:t>”). </a:t>
                </a:r>
              </a:p>
              <a:p>
                <a:r>
                  <a:rPr lang="fr-CA" dirty="0"/>
                  <a:t>A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/</m:t>
                        </m:r>
                        <m:sPre>
                          <m:sPre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sup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𝐵𝑒</m:t>
                            </m:r>
                          </m:e>
                        </m:sPre>
                      </m:e>
                    </m:sPre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measurement give an estimate of how long the cosmic ray have been travelling. This helps discriminate between many propagation models. </a:t>
                </a:r>
              </a:p>
              <a:p>
                <a:r>
                  <a:rPr lang="fr-CA" dirty="0"/>
                  <a:t>AMS-02 can</a:t>
                </a:r>
                <a:r>
                  <a:rPr lang="en-US" dirty="0"/>
                  <a:t>’t make this measurement</a:t>
                </a:r>
              </a:p>
              <a:p>
                <a:r>
                  <a:rPr lang="en-CA" dirty="0"/>
                  <a:t>Goal: Measuring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/</m:t>
                        </m:r>
                        <m:sPre>
                          <m:sPre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sup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𝐵𝑒</m:t>
                            </m:r>
                          </m:e>
                        </m:sPre>
                      </m:e>
                    </m:sPre>
                  </m:oMath>
                </a14:m>
                <a:r>
                  <a:rPr lang="en-US" dirty="0"/>
                  <a:t> between 0.1 to 3 GeV/n for Stage 1 up to 10 GeV/n for Stage 2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75841C-6DF4-4B79-B310-9C6D72AC10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899484" cy="4351338"/>
              </a:xfrm>
              <a:blipFill>
                <a:blip r:embed="rId3"/>
                <a:stretch>
                  <a:fillRect l="-517" t="-1401" r="-1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162D2CAC-574D-4683-B369-F17D490797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156" t="22083" r="13750" b="13333"/>
          <a:stretch/>
        </p:blipFill>
        <p:spPr>
          <a:xfrm>
            <a:off x="6737684" y="1823165"/>
            <a:ext cx="5283662" cy="375673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B078CF9-E1B0-4BAD-A16D-7F875FCAA17B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CF9749-D45B-4C7F-B508-E6BCC324E417}"/>
              </a:ext>
            </a:extLst>
          </p:cNvPr>
          <p:cNvSpPr txBox="1"/>
          <p:nvPr/>
        </p:nvSpPr>
        <p:spPr>
          <a:xfrm>
            <a:off x="10622797" y="139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5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4770069-3628-41A8-B3DC-3D8AB0C0B984}"/>
                  </a:ext>
                </a:extLst>
              </p:cNvPr>
              <p:cNvSpPr/>
              <p:nvPr/>
            </p:nvSpPr>
            <p:spPr>
              <a:xfrm>
                <a:off x="916466" y="5832480"/>
                <a:ext cx="11104880" cy="4701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𝐶𝑜𝑠𝑚𝑖𝑐</m:t>
                      </m:r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𝑟𝑎𝑦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14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sPre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fr-CA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𝑆𝑀</m:t>
                          </m:r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groupChr>
                      <m:sPre>
                        <m:sPrePr>
                          <m:ctrlPr>
                            <a:rPr lang="en-US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US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sup>
                        <m:e>
                          <m:r>
                            <a:rPr lang="fr-CA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𝐁𝐞</m:t>
                          </m:r>
                        </m:e>
                      </m:sPre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sPre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𝑠𝑝𝑎𝑙𝑙𝑎𝑡𝑖𝑜𝑛</m:t>
                      </m:r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𝑏𝑦𝑝𝑟𝑜𝑑𝑢𝑐𝑡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4770069-3628-41A8-B3DC-3D8AB0C0B9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466" y="5832480"/>
                <a:ext cx="11104880" cy="47012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451DF9-6FBB-4AB3-96F2-969B35B95B38}"/>
              </a:ext>
            </a:extLst>
          </p:cNvPr>
          <p:cNvCxnSpPr/>
          <p:nvPr/>
        </p:nvCxnSpPr>
        <p:spPr>
          <a:xfrm>
            <a:off x="7604760" y="2296160"/>
            <a:ext cx="1828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A89F658-2CBC-43E2-9CB9-C348B39EE728}"/>
              </a:ext>
            </a:extLst>
          </p:cNvPr>
          <p:cNvCxnSpPr/>
          <p:nvPr/>
        </p:nvCxnSpPr>
        <p:spPr>
          <a:xfrm>
            <a:off x="7604760" y="2438400"/>
            <a:ext cx="182880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3FBC1BC5-5DDC-42D1-88A0-83C310D48FDB}"/>
              </a:ext>
            </a:extLst>
          </p:cNvPr>
          <p:cNvSpPr/>
          <p:nvPr/>
        </p:nvSpPr>
        <p:spPr>
          <a:xfrm>
            <a:off x="7650480" y="2557239"/>
            <a:ext cx="91440" cy="914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7BF28E07-A449-411B-BB35-665D547D8F82}"/>
              </a:ext>
            </a:extLst>
          </p:cNvPr>
          <p:cNvSpPr/>
          <p:nvPr/>
        </p:nvSpPr>
        <p:spPr>
          <a:xfrm>
            <a:off x="7655560" y="2730868"/>
            <a:ext cx="91440" cy="9144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ross 19">
            <a:extLst>
              <a:ext uri="{FF2B5EF4-FFF2-40B4-BE49-F238E27FC236}">
                <a16:creationId xmlns:a16="http://schemas.microsoft.com/office/drawing/2014/main" id="{DC4062F1-91A8-48D3-91BC-6FA3F94EF37A}"/>
              </a:ext>
            </a:extLst>
          </p:cNvPr>
          <p:cNvSpPr/>
          <p:nvPr/>
        </p:nvSpPr>
        <p:spPr>
          <a:xfrm>
            <a:off x="7655560" y="2926081"/>
            <a:ext cx="91440" cy="91440"/>
          </a:xfrm>
          <a:prstGeom prst="plus">
            <a:avLst>
              <a:gd name="adj" fmla="val 4912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945C641-EB1C-4417-B355-F1EDF5C2223A}"/>
              </a:ext>
            </a:extLst>
          </p:cNvPr>
          <p:cNvSpPr/>
          <p:nvPr/>
        </p:nvSpPr>
        <p:spPr>
          <a:xfrm>
            <a:off x="7650480" y="3112858"/>
            <a:ext cx="91440" cy="87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594F9F-FE6E-418F-9264-3767EEC07A1A}"/>
              </a:ext>
            </a:extLst>
          </p:cNvPr>
          <p:cNvSpPr txBox="1"/>
          <p:nvPr/>
        </p:nvSpPr>
        <p:spPr>
          <a:xfrm>
            <a:off x="7787640" y="2173049"/>
            <a:ext cx="10150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>
                <a:solidFill>
                  <a:schemeClr val="bg1"/>
                </a:solidFill>
              </a:rPr>
              <a:t>Diffusive Halo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358ECD-B1DC-415B-A0EF-8A4E09C3CDE7}"/>
              </a:ext>
            </a:extLst>
          </p:cNvPr>
          <p:cNvSpPr txBox="1"/>
          <p:nvPr/>
        </p:nvSpPr>
        <p:spPr>
          <a:xfrm>
            <a:off x="7787640" y="2318097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>
                <a:solidFill>
                  <a:schemeClr val="bg1"/>
                </a:solidFill>
              </a:rPr>
              <a:t>Leaky Box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E5C7E2-AD50-4A6F-8BB3-0DE1D7C944F9}"/>
              </a:ext>
            </a:extLst>
          </p:cNvPr>
          <p:cNvSpPr txBox="1"/>
          <p:nvPr/>
        </p:nvSpPr>
        <p:spPr>
          <a:xfrm>
            <a:off x="7795057" y="2476896"/>
            <a:ext cx="6815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>
                <a:solidFill>
                  <a:schemeClr val="bg1"/>
                </a:solidFill>
              </a:rPr>
              <a:t>ISOMAX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C326E1-5D76-4606-8FAB-78199B85C395}"/>
              </a:ext>
            </a:extLst>
          </p:cNvPr>
          <p:cNvSpPr txBox="1"/>
          <p:nvPr/>
        </p:nvSpPr>
        <p:spPr>
          <a:xfrm>
            <a:off x="7795057" y="2659233"/>
            <a:ext cx="7841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>
                <a:solidFill>
                  <a:schemeClr val="bg1"/>
                </a:solidFill>
              </a:rPr>
              <a:t>ACE/CRIS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F03479-565A-4536-965E-199B06FC3898}"/>
              </a:ext>
            </a:extLst>
          </p:cNvPr>
          <p:cNvSpPr txBox="1"/>
          <p:nvPr/>
        </p:nvSpPr>
        <p:spPr>
          <a:xfrm>
            <a:off x="7787640" y="2848690"/>
            <a:ext cx="10150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>
                <a:solidFill>
                  <a:schemeClr val="bg1"/>
                </a:solidFill>
              </a:rPr>
              <a:t>HELIX Stage 1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A98208-77F5-4889-9F88-BE85C4FBF6B5}"/>
              </a:ext>
            </a:extLst>
          </p:cNvPr>
          <p:cNvSpPr txBox="1"/>
          <p:nvPr/>
        </p:nvSpPr>
        <p:spPr>
          <a:xfrm>
            <a:off x="7782560" y="3037911"/>
            <a:ext cx="10150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>
                <a:solidFill>
                  <a:schemeClr val="bg1"/>
                </a:solidFill>
              </a:rPr>
              <a:t>HELIX Stage 2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28" name="Picture 27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5ED53BCA-BCDB-45CD-9E04-643464F227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406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54022AD-95EC-473C-BE34-7B6390F6D147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BFC5E0-E8A2-4BAF-A634-E4D00DE9B342}"/>
              </a:ext>
            </a:extLst>
          </p:cNvPr>
          <p:cNvSpPr txBox="1"/>
          <p:nvPr/>
        </p:nvSpPr>
        <p:spPr>
          <a:xfrm>
            <a:off x="10622797" y="139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6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4EFDA62-43CB-4206-BF8A-B3EBB1207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5608" y="452718"/>
            <a:ext cx="4765226" cy="140053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HELIX Payload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D6DB461-88A2-4CAF-B1A2-5D012A1850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06" t="18332" r="15625" b="9445"/>
          <a:stretch/>
        </p:blipFill>
        <p:spPr>
          <a:xfrm>
            <a:off x="1" y="-1"/>
            <a:ext cx="5264066" cy="648652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ontent Placeholder 2">
                <a:extLst>
                  <a:ext uri="{FF2B5EF4-FFF2-40B4-BE49-F238E27FC236}">
                    <a16:creationId xmlns:a16="http://schemas.microsoft.com/office/drawing/2014/main" id="{1A6B61BF-4163-4CF6-A7A9-372F3A94C1E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64067" y="964266"/>
                <a:ext cx="6773042" cy="54410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fr-CA" sz="2200" dirty="0">
                    <a:latin typeface="+mj-lt"/>
                    <a:ea typeface="+mj-ea"/>
                    <a:cs typeface="+mj-cs"/>
                  </a:rPr>
                  <a:t>Experimental Method</a:t>
                </a:r>
              </a:p>
              <a:p>
                <a:pPr marL="914400" lvl="1" indent="-45720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+mj-lt"/>
                  <a:buAutoNum type="arabicPeriod"/>
                </a:pP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Measure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</a:t>
                </a:r>
                <a:r>
                  <a:rPr lang="fr-CA" sz="1800" b="1" u="sng" dirty="0">
                    <a:latin typeface="+mj-lt"/>
                    <a:ea typeface="+mj-ea"/>
                    <a:cs typeface="+mj-cs"/>
                  </a:rPr>
                  <a:t>charge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to </a:t>
                </a: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get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</a:t>
                </a: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Berylium</a:t>
                </a:r>
                <a:endParaRPr lang="fr-CA" sz="1800" dirty="0">
                  <a:latin typeface="+mj-lt"/>
                  <a:ea typeface="+mj-ea"/>
                  <a:cs typeface="+mj-cs"/>
                </a:endParaRPr>
              </a:p>
              <a:p>
                <a:pPr marL="914400" lvl="1" indent="-45720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+mj-lt"/>
                  <a:buAutoNum type="arabicPeriod"/>
                </a:pP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Measure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</a:t>
                </a:r>
                <a:r>
                  <a:rPr lang="fr-CA" sz="1800" b="1" u="sng" dirty="0" err="1">
                    <a:latin typeface="+mj-lt"/>
                    <a:ea typeface="+mj-ea"/>
                    <a:cs typeface="+mj-cs"/>
                  </a:rPr>
                  <a:t>rigidity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(</a:t>
                </a: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momentum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)</a:t>
                </a:r>
              </a:p>
              <a:p>
                <a:pPr marL="914400" lvl="1" indent="-45720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+mj-lt"/>
                  <a:buAutoNum type="arabicPeriod"/>
                </a:pP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Measure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 </a:t>
                </a:r>
                <a14:m>
                  <m:oMath xmlns:m="http://schemas.openxmlformats.org/officeDocument/2006/math">
                    <m:r>
                      <a:rPr lang="en-CA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A" sz="1800" dirty="0"/>
                  <a:t>(</a:t>
                </a:r>
                <a:r>
                  <a:rPr lang="en-CA" sz="1800" b="1" u="sng" dirty="0"/>
                  <a:t>velocity</a:t>
                </a:r>
                <a:r>
                  <a:rPr lang="en-CA" sz="1800" dirty="0"/>
                  <a:t>)</a:t>
                </a:r>
              </a:p>
              <a:p>
                <a:pPr marL="914400" lvl="1" indent="-45720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+mj-lt"/>
                  <a:buAutoNum type="arabicPeriod"/>
                </a:pP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Particle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ID </a:t>
                </a: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using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mass </a:t>
                </a: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spectrometry</a:t>
                </a:r>
                <a:endParaRPr lang="fr-CA" sz="2200" dirty="0">
                  <a:latin typeface="+mj-lt"/>
                  <a:ea typeface="+mj-ea"/>
                  <a:cs typeface="+mj-cs"/>
                </a:endParaRPr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fr-CA" sz="2200" dirty="0">
                    <a:latin typeface="+mj-lt"/>
                    <a:ea typeface="+mj-ea"/>
                    <a:cs typeface="+mj-cs"/>
                  </a:rPr>
                  <a:t>Magnet</a:t>
                </a:r>
              </a:p>
              <a:p>
                <a:pPr lvl="1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sz="1800" dirty="0">
                    <a:latin typeface="+mj-lt"/>
                    <a:ea typeface="+mj-ea"/>
                    <a:cs typeface="+mj-cs"/>
                  </a:rPr>
                  <a:t>1T </a:t>
                </a: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superconducting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magnet</a:t>
                </a:r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fr-CA" sz="2200" dirty="0">
                    <a:latin typeface="+mj-lt"/>
                    <a:ea typeface="+mj-ea"/>
                    <a:cs typeface="+mj-cs"/>
                  </a:rPr>
                  <a:t>Drift </a:t>
                </a:r>
                <a:r>
                  <a:rPr lang="fr-CA" sz="2200" dirty="0" err="1">
                    <a:latin typeface="+mj-lt"/>
                    <a:ea typeface="+mj-ea"/>
                    <a:cs typeface="+mj-cs"/>
                  </a:rPr>
                  <a:t>Chamber</a:t>
                </a:r>
                <a:r>
                  <a:rPr lang="fr-CA" sz="2200" dirty="0">
                    <a:latin typeface="+mj-lt"/>
                    <a:ea typeface="+mj-ea"/>
                    <a:cs typeface="+mj-cs"/>
                  </a:rPr>
                  <a:t> Tracker</a:t>
                </a:r>
              </a:p>
              <a:p>
                <a:pPr lvl="1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Multiwire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drift </a:t>
                </a: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chamber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</a:t>
                </a: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with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72 </a:t>
                </a: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sense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</a:t>
                </a: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layers</a:t>
                </a:r>
                <a:endParaRPr lang="fr-CA" sz="1800" dirty="0">
                  <a:latin typeface="+mj-lt"/>
                  <a:ea typeface="+mj-ea"/>
                  <a:cs typeface="+mj-cs"/>
                </a:endParaRPr>
              </a:p>
              <a:p>
                <a:pPr lvl="1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sz="1800" dirty="0">
                    <a:latin typeface="+mj-lt"/>
                    <a:ea typeface="+mj-ea"/>
                    <a:cs typeface="+mj-cs"/>
                  </a:rPr>
                  <a:t>Spatial </a:t>
                </a: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resolution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</a:t>
                </a:r>
                <a14:m>
                  <m:oMath xmlns:m="http://schemas.openxmlformats.org/officeDocument/2006/math">
                    <m:r>
                      <a:rPr lang="fr-CA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+mj-cs"/>
                      </a:rPr>
                      <m:t>~</m:t>
                    </m:r>
                  </m:oMath>
                </a14:m>
                <a:r>
                  <a:rPr lang="fr-CA" sz="1800" dirty="0">
                    <a:latin typeface="+mj-lt"/>
                    <a:ea typeface="+mj-ea"/>
                    <a:cs typeface="+mj-cs"/>
                  </a:rPr>
                  <a:t>65 </a:t>
                </a:r>
                <a14:m>
                  <m:oMath xmlns:m="http://schemas.openxmlformats.org/officeDocument/2006/math">
                    <m:r>
                      <a:rPr lang="fr-CA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+mj-cs"/>
                      </a:rPr>
                      <m:t>𝜇</m:t>
                    </m:r>
                    <m:r>
                      <a:rPr lang="fr-CA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+mj-cs"/>
                      </a:rPr>
                      <m:t>𝑚</m:t>
                    </m:r>
                  </m:oMath>
                </a14:m>
                <a:r>
                  <a:rPr lang="fr-CA" sz="1800" dirty="0">
                    <a:latin typeface="+mj-lt"/>
                    <a:ea typeface="+mj-ea"/>
                    <a:cs typeface="+mj-cs"/>
                  </a:rPr>
                  <a:t> for Z&gt;3</a:t>
                </a:r>
              </a:p>
              <a:p>
                <a:pPr lvl="1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sz="1800" dirty="0" err="1">
                    <a:latin typeface="+mj-lt"/>
                    <a:ea typeface="+mj-ea"/>
                    <a:cs typeface="+mj-cs"/>
                  </a:rPr>
                  <a:t>Measure</a:t>
                </a:r>
                <a:r>
                  <a:rPr lang="fr-CA" sz="1800" dirty="0">
                    <a:latin typeface="+mj-lt"/>
                    <a:ea typeface="+mj-ea"/>
                    <a:cs typeface="+mj-cs"/>
                  </a:rPr>
                  <a:t> </a:t>
                </a:r>
                <a:r>
                  <a:rPr lang="fr-CA" sz="1800" b="1" u="sng" dirty="0" err="1">
                    <a:latin typeface="+mj-lt"/>
                    <a:ea typeface="+mj-ea"/>
                    <a:cs typeface="+mj-cs"/>
                  </a:rPr>
                  <a:t>rigidity</a:t>
                </a:r>
                <a:endParaRPr lang="fr-CA" sz="1800" b="1" u="sng" dirty="0">
                  <a:latin typeface="+mj-lt"/>
                  <a:ea typeface="+mj-ea"/>
                  <a:cs typeface="+mj-cs"/>
                </a:endParaRPr>
              </a:p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fr-CA" sz="2200" dirty="0"/>
                  <a:t>Time-of-Flight(TOF) and Charge System</a:t>
                </a:r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sz="1800" dirty="0"/>
                  <a:t>1.5cm </a:t>
                </a:r>
                <a:r>
                  <a:rPr lang="fr-CA" sz="1800" dirty="0" err="1"/>
                  <a:t>thickness</a:t>
                </a:r>
                <a:r>
                  <a:rPr lang="fr-CA" sz="1800" dirty="0"/>
                  <a:t> </a:t>
                </a:r>
                <a:r>
                  <a:rPr lang="fr-CA" sz="1800" dirty="0" err="1"/>
                  <a:t>scintillator</a:t>
                </a:r>
                <a:r>
                  <a:rPr lang="fr-CA" sz="1800" dirty="0"/>
                  <a:t>, </a:t>
                </a:r>
                <a:r>
                  <a:rPr lang="fr-CA" sz="1800" dirty="0" err="1"/>
                  <a:t>readout</a:t>
                </a:r>
                <a:r>
                  <a:rPr lang="fr-CA" sz="1800" dirty="0"/>
                  <a:t> by </a:t>
                </a:r>
                <a:r>
                  <a:rPr lang="fr-CA" sz="1800" dirty="0" err="1"/>
                  <a:t>SIPMs</a:t>
                </a:r>
                <a:r>
                  <a:rPr lang="fr-CA" sz="1800" dirty="0"/>
                  <a:t>, 2.3m </a:t>
                </a:r>
                <a:r>
                  <a:rPr lang="fr-CA" sz="1800" dirty="0" err="1"/>
                  <a:t>separation</a:t>
                </a:r>
                <a:endParaRPr lang="fr-CA" sz="1800" dirty="0"/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sz="1800" dirty="0"/>
                  <a:t>Timing </a:t>
                </a:r>
                <a:r>
                  <a:rPr lang="fr-CA" sz="1800" dirty="0" err="1"/>
                  <a:t>resolution</a:t>
                </a:r>
                <a:r>
                  <a:rPr lang="fr-CA" sz="1800" dirty="0"/>
                  <a:t> &lt;50 </a:t>
                </a:r>
                <a:r>
                  <a:rPr lang="fr-CA" sz="1800" dirty="0" err="1"/>
                  <a:t>psec</a:t>
                </a:r>
                <a:r>
                  <a:rPr lang="fr-CA" sz="1800" dirty="0"/>
                  <a:t> for Z&gt;3</a:t>
                </a:r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sz="1800" dirty="0" err="1"/>
                  <a:t>Measure</a:t>
                </a:r>
                <a:r>
                  <a:rPr lang="fr-CA" sz="1800" dirty="0"/>
                  <a:t> </a:t>
                </a:r>
                <a:r>
                  <a:rPr lang="fr-CA" sz="1800" b="1" u="sng" dirty="0"/>
                  <a:t>charge</a:t>
                </a:r>
                <a:r>
                  <a:rPr lang="fr-CA" sz="1800" dirty="0">
                    <a:solidFill>
                      <a:srgbClr val="FF0000"/>
                    </a:solidFill>
                  </a:rPr>
                  <a:t> </a:t>
                </a:r>
                <a:r>
                  <a:rPr lang="fr-CA" sz="1800" dirty="0"/>
                  <a:t>(</a:t>
                </a:r>
                <a:r>
                  <a:rPr lang="fr-CA" sz="1800" dirty="0" err="1"/>
                  <a:t>indentify</a:t>
                </a:r>
                <a:r>
                  <a:rPr lang="fr-CA" sz="1800" dirty="0"/>
                  <a:t> Be </a:t>
                </a:r>
                <a:r>
                  <a:rPr lang="fr-CA" sz="1800" dirty="0" err="1"/>
                  <a:t>element</a:t>
                </a:r>
                <a:r>
                  <a:rPr lang="fr-CA" sz="1800" dirty="0"/>
                  <a:t>)</a:t>
                </a:r>
                <a:endParaRPr lang="fr-CA" sz="1800" dirty="0">
                  <a:solidFill>
                    <a:srgbClr val="FF0000"/>
                  </a:solidFill>
                </a:endParaRPr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sz="1800" dirty="0" err="1"/>
                  <a:t>Measure</a:t>
                </a:r>
                <a:r>
                  <a:rPr lang="fr-CA" sz="1800" dirty="0"/>
                  <a:t> </a:t>
                </a:r>
                <a:r>
                  <a:rPr lang="fr-CA" sz="1800" b="1" u="sng" dirty="0" err="1"/>
                  <a:t>velocity</a:t>
                </a:r>
                <a:r>
                  <a:rPr lang="fr-CA" sz="1800" dirty="0"/>
                  <a:t> up to 1GeV/n</a:t>
                </a:r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None/>
                </a:pPr>
                <a:endParaRPr lang="fr-CA" sz="2200" dirty="0">
                  <a:latin typeface="+mj-lt"/>
                  <a:ea typeface="+mj-ea"/>
                  <a:cs typeface="+mj-cs"/>
                </a:endParaRPr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endParaRPr lang="fr-CA" sz="2200" dirty="0">
                  <a:latin typeface="+mj-lt"/>
                  <a:ea typeface="+mj-ea"/>
                  <a:cs typeface="+mj-cs"/>
                </a:endParaRPr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endParaRPr lang="fr-CA" sz="2200" dirty="0">
                  <a:latin typeface="+mj-lt"/>
                  <a:ea typeface="+mj-ea"/>
                  <a:cs typeface="+mj-cs"/>
                </a:endParaRPr>
              </a:p>
              <a:p>
                <a:pPr marL="0" indent="0" defTabSz="45720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endParaRPr lang="en-US" sz="2200" dirty="0">
                  <a:latin typeface="+mj-lt"/>
                  <a:ea typeface="+mj-ea"/>
                  <a:cs typeface="+mj-cs"/>
                </a:endParaRPr>
              </a:p>
            </p:txBody>
          </p:sp>
        </mc:Choice>
        <mc:Fallback>
          <p:sp>
            <p:nvSpPr>
              <p:cNvPr id="18" name="Content Placeholder 2">
                <a:extLst>
                  <a:ext uri="{FF2B5EF4-FFF2-40B4-BE49-F238E27FC236}">
                    <a16:creationId xmlns:a16="http://schemas.microsoft.com/office/drawing/2014/main" id="{1A6B61BF-4163-4CF6-A7A9-372F3A94C1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4067" y="964266"/>
                <a:ext cx="6773042" cy="5441016"/>
              </a:xfrm>
              <a:prstGeom prst="rect">
                <a:avLst/>
              </a:prstGeom>
              <a:blipFill>
                <a:blip r:embed="rId4"/>
                <a:stretch>
                  <a:fillRect l="-630" t="-20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8372BB4B-EF0F-4CEC-BE8B-366E3C3926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7C08A4-6868-4208-9BF7-2F1DFFCF6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0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C904EFD-6C70-491A-A785-6A0E4052ED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387" t="18428" r="15083" b="53777"/>
          <a:stretch/>
        </p:blipFill>
        <p:spPr>
          <a:xfrm>
            <a:off x="5601986" y="3671477"/>
            <a:ext cx="5857068" cy="281504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54022AD-95EC-473C-BE34-7B6390F6D147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BFC5E0-E8A2-4BAF-A634-E4D00DE9B342}"/>
              </a:ext>
            </a:extLst>
          </p:cNvPr>
          <p:cNvSpPr txBox="1"/>
          <p:nvPr/>
        </p:nvSpPr>
        <p:spPr>
          <a:xfrm>
            <a:off x="10622797" y="139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6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4EFDA62-43CB-4206-BF8A-B3EBB1207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5608" y="452718"/>
            <a:ext cx="4765226" cy="140053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HELIX Payload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D6DB461-88A2-4CAF-B1A2-5D012A1850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406" t="18332" r="15625" b="9445"/>
          <a:stretch/>
        </p:blipFill>
        <p:spPr>
          <a:xfrm>
            <a:off x="1" y="-1"/>
            <a:ext cx="5264066" cy="6486526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A6B61BF-4163-4CF6-A7A9-372F3A94C1E3}"/>
              </a:ext>
            </a:extLst>
          </p:cNvPr>
          <p:cNvSpPr txBox="1">
            <a:spLocks/>
          </p:cNvSpPr>
          <p:nvPr/>
        </p:nvSpPr>
        <p:spPr>
          <a:xfrm>
            <a:off x="5264067" y="1419224"/>
            <a:ext cx="6773042" cy="5076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Clr>
                <a:schemeClr val="bg2">
                  <a:lumMod val="40000"/>
                  <a:lumOff val="60000"/>
                </a:schemeClr>
              </a:buClr>
              <a:buSzPct val="80000"/>
              <a:buNone/>
            </a:pPr>
            <a:endParaRPr lang="fr-CA" sz="2200" dirty="0">
              <a:latin typeface="+mj-lt"/>
              <a:ea typeface="+mj-ea"/>
              <a:cs typeface="+mj-cs"/>
            </a:endParaRPr>
          </a:p>
          <a:p>
            <a:pPr marL="0" indent="0" defTabSz="457200"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endParaRPr lang="fr-CA" sz="2200" dirty="0">
              <a:latin typeface="+mj-lt"/>
              <a:ea typeface="+mj-ea"/>
              <a:cs typeface="+mj-cs"/>
            </a:endParaRPr>
          </a:p>
          <a:p>
            <a:pPr marL="0" indent="0" defTabSz="457200"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endParaRPr lang="fr-CA" sz="2200" dirty="0">
              <a:latin typeface="+mj-lt"/>
              <a:ea typeface="+mj-ea"/>
              <a:cs typeface="+mj-cs"/>
            </a:endParaRPr>
          </a:p>
          <a:p>
            <a:pPr marL="0" indent="0" defTabSz="457200"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endParaRPr lang="en-US" sz="22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8FBD818-64B2-487A-AAA5-3A54C81C49E7}"/>
                  </a:ext>
                </a:extLst>
              </p:cNvPr>
              <p:cNvSpPr/>
              <p:nvPr/>
            </p:nvSpPr>
            <p:spPr>
              <a:xfrm>
                <a:off x="5285608" y="1048403"/>
                <a:ext cx="6096000" cy="43527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fr-CA" sz="2200" u="sng" dirty="0"/>
                  <a:t>Ring Imaging </a:t>
                </a:r>
                <a:r>
                  <a:rPr lang="fr-CA" sz="2200" u="sng" dirty="0" err="1"/>
                  <a:t>Cherenkov</a:t>
                </a:r>
                <a:r>
                  <a:rPr lang="fr-CA" sz="2200" u="sng" dirty="0"/>
                  <a:t> Detector(RICH)</a:t>
                </a:r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CA" dirty="0"/>
                  <a:t>Particles with v&gt;</a:t>
                </a:r>
                <a:r>
                  <a:rPr lang="en-CA" dirty="0" err="1"/>
                  <a:t>c/n</a:t>
                </a:r>
                <a:r>
                  <a:rPr lang="en-CA" dirty="0"/>
                  <a:t> generates Cherenkov Photons emitted at an angle:</a:t>
                </a:r>
              </a:p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A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CA" dirty="0"/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CA" dirty="0"/>
                  <a:t> can be measured to get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A" dirty="0"/>
                  <a:t> </a:t>
                </a:r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CA" dirty="0"/>
                  <a:t>70 cm x 70 cm aerogel radiator n</a:t>
                </a:r>
                <a14:m>
                  <m:oMath xmlns:m="http://schemas.openxmlformats.org/officeDocument/2006/math"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CA" dirty="0"/>
                  <a:t>1.15</a:t>
                </a:r>
                <a:endParaRPr lang="fr-CA" dirty="0"/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fr-CA" dirty="0"/>
                  <a:t>1.3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A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A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CA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CA" dirty="0"/>
                  <a:t> readout plane </a:t>
                </a:r>
                <a:r>
                  <a:rPr lang="fr-CA" dirty="0" err="1"/>
                  <a:t>covered</a:t>
                </a:r>
                <a:r>
                  <a:rPr lang="fr-CA" dirty="0"/>
                  <a:t> by </a:t>
                </a:r>
                <a:r>
                  <a:rPr lang="fr-CA" dirty="0" err="1"/>
                  <a:t>SiPMs</a:t>
                </a:r>
                <a:r>
                  <a:rPr lang="fr-CA" dirty="0"/>
                  <a:t> </a:t>
                </a:r>
                <a:r>
                  <a:rPr lang="fr-CA" dirty="0" err="1"/>
                  <a:t>arrays</a:t>
                </a:r>
                <a:endParaRPr lang="fr-CA" dirty="0"/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fr-CA" dirty="0" err="1"/>
                  <a:t>Measure</a:t>
                </a:r>
                <a:r>
                  <a:rPr lang="fr-CA" dirty="0"/>
                  <a:t> </a:t>
                </a:r>
                <a:r>
                  <a:rPr lang="fr-CA" b="1" u="sng" dirty="0" err="1"/>
                  <a:t>velocity</a:t>
                </a:r>
                <a:endParaRPr lang="fr-CA" b="1" u="sng" dirty="0"/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:endParaRPr lang="en-CA" sz="2200" dirty="0"/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:endParaRPr lang="en-US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:endParaRPr lang="fr-CA" dirty="0">
                  <a:solidFill>
                    <a:schemeClr val="accent1"/>
                  </a:solidFill>
                </a:endParaRPr>
              </a:p>
              <a:p>
                <a:pPr lvl="1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endParaRPr lang="en-US" dirty="0"/>
              </a:p>
              <a:p>
                <a:pPr lvl="1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dirty="0">
                    <a:solidFill>
                      <a:schemeClr val="accent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8FBD818-64B2-487A-AAA5-3A54C81C49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5608" y="1048403"/>
                <a:ext cx="6096000" cy="4352730"/>
              </a:xfrm>
              <a:prstGeom prst="rect">
                <a:avLst/>
              </a:prstGeom>
              <a:blipFill>
                <a:blip r:embed="rId5"/>
                <a:stretch>
                  <a:fillRect l="-600" t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57325F89-900E-4FE5-B4E9-C62A0E0535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789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137D1A9-176C-47E2-8EE7-EF4A1A566AFE}"/>
              </a:ext>
            </a:extLst>
          </p:cNvPr>
          <p:cNvGrpSpPr/>
          <p:nvPr/>
        </p:nvGrpSpPr>
        <p:grpSpPr>
          <a:xfrm>
            <a:off x="239720" y="1496252"/>
            <a:ext cx="8884402" cy="4451795"/>
            <a:chOff x="2368299" y="1336985"/>
            <a:chExt cx="10581300" cy="442559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2EA87EC-F0D1-49EC-A73E-27C9D81C2F0F}"/>
                </a:ext>
              </a:extLst>
            </p:cNvPr>
            <p:cNvSpPr/>
            <p:nvPr/>
          </p:nvSpPr>
          <p:spPr>
            <a:xfrm>
              <a:off x="8932074" y="4456422"/>
              <a:ext cx="4017525" cy="948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1F887447-FD0B-4534-8FEC-5241035010CE}"/>
                    </a:ext>
                  </a:extLst>
                </p:cNvPr>
                <p:cNvSpPr/>
                <p:nvPr/>
              </p:nvSpPr>
              <p:spPr>
                <a:xfrm>
                  <a:off x="9056334" y="4573965"/>
                  <a:ext cx="3135666" cy="76937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US" i="1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p>
                                    <m:r>
                                      <a:rPr lang="fr-CA" i="1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US" i="1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1F887447-FD0B-4534-8FEC-5241035010C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6334" y="4573965"/>
                  <a:ext cx="3135666" cy="769378"/>
                </a:xfrm>
                <a:prstGeom prst="rect">
                  <a:avLst/>
                </a:prstGeom>
                <a:blipFill>
                  <a:blip r:embed="rId2"/>
                  <a:stretch>
                    <a:fillRect r="-118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ADC2C65-3A34-480A-95ED-DC12A360EF2D}"/>
                </a:ext>
              </a:extLst>
            </p:cNvPr>
            <p:cNvGrpSpPr/>
            <p:nvPr/>
          </p:nvGrpSpPr>
          <p:grpSpPr>
            <a:xfrm>
              <a:off x="2368299" y="1336985"/>
              <a:ext cx="6369591" cy="4425593"/>
              <a:chOff x="2472010" y="1216203"/>
              <a:chExt cx="6369591" cy="4425593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34F6A975-E312-4E98-8589-A00560AD00E4}"/>
                  </a:ext>
                </a:extLst>
              </p:cNvPr>
              <p:cNvGrpSpPr/>
              <p:nvPr/>
            </p:nvGrpSpPr>
            <p:grpSpPr>
              <a:xfrm>
                <a:off x="2472010" y="1216203"/>
                <a:ext cx="6369591" cy="4425593"/>
                <a:chOff x="3667886" y="1943441"/>
                <a:chExt cx="9038994" cy="6212042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9469B9F2-0385-43CA-A5E0-226B384F84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9062" t="31087" r="43177" b="22778"/>
                <a:stretch/>
              </p:blipFill>
              <p:spPr>
                <a:xfrm>
                  <a:off x="3667886" y="1943441"/>
                  <a:ext cx="9038994" cy="6212042"/>
                </a:xfrm>
                <a:prstGeom prst="rect">
                  <a:avLst/>
                </a:prstGeom>
              </p:spPr>
            </p:pic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7F520838-90C8-4E86-89B1-75579F9540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25163" y="2014497"/>
                  <a:ext cx="0" cy="5447331"/>
                </a:xfrm>
                <a:prstGeom prst="line">
                  <a:avLst/>
                </a:prstGeom>
                <a:ln w="28575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978C1B9-E808-4E63-9ADC-8CB455E6A2EC}"/>
                    </a:ext>
                  </a:extLst>
                </p:cNvPr>
                <p:cNvSpPr txBox="1"/>
                <p:nvPr/>
              </p:nvSpPr>
              <p:spPr>
                <a:xfrm>
                  <a:off x="5948818" y="2507368"/>
                  <a:ext cx="1163165" cy="5184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A" dirty="0">
                      <a:solidFill>
                        <a:schemeClr val="bg1"/>
                      </a:solidFill>
                    </a:rPr>
                    <a:t>TOF</a:t>
                  </a:r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91B19AE-0F20-4A4B-98C7-4FFA4B59D9E1}"/>
                    </a:ext>
                  </a:extLst>
                </p:cNvPr>
                <p:cNvSpPr txBox="1"/>
                <p:nvPr/>
              </p:nvSpPr>
              <p:spPr>
                <a:xfrm>
                  <a:off x="9122774" y="2483408"/>
                  <a:ext cx="1637870" cy="5184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A" dirty="0">
                      <a:solidFill>
                        <a:schemeClr val="bg1"/>
                      </a:solidFill>
                    </a:rPr>
                    <a:t>RICH</a:t>
                  </a:r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3CA1E1E-9C45-464F-9C34-246FE62E99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6442" y="2758374"/>
                <a:ext cx="5623560" cy="2768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8C1A25-0C34-4784-AB5F-3756F70AD180}"/>
                  </a:ext>
                </a:extLst>
              </p:cNvPr>
              <p:cNvSpPr txBox="1"/>
              <p:nvPr/>
            </p:nvSpPr>
            <p:spPr>
              <a:xfrm flipH="1">
                <a:off x="2478853" y="2601396"/>
                <a:ext cx="680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2.5%</a:t>
                </a:r>
              </a:p>
            </p:txBody>
          </p:sp>
        </p:grpSp>
      </p:grpSp>
      <p:pic>
        <p:nvPicPr>
          <p:cNvPr id="15" name="Picture 14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5838028A-2B86-4C4B-9C87-A11AD3F0BE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620D263-457D-4A56-BCA6-36A8A00C276E}"/>
              </a:ext>
            </a:extLst>
          </p:cNvPr>
          <p:cNvSpPr txBox="1"/>
          <p:nvPr/>
        </p:nvSpPr>
        <p:spPr>
          <a:xfrm>
            <a:off x="10622797" y="139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7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53590C9-3A8B-4351-81CA-75798E4D8FCB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p:pic>
        <p:nvPicPr>
          <p:cNvPr id="18" name="Content Placeholder 3">
            <a:extLst>
              <a:ext uri="{FF2B5EF4-FFF2-40B4-BE49-F238E27FC236}">
                <a16:creationId xmlns:a16="http://schemas.microsoft.com/office/drawing/2014/main" id="{D12AF1E1-5414-424A-AB52-A4EBB6FC0E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27391" t="25616" r="15048" b="26261"/>
          <a:stretch/>
        </p:blipFill>
        <p:spPr>
          <a:xfrm>
            <a:off x="6247134" y="1535832"/>
            <a:ext cx="5757698" cy="2707628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F81508CE-2008-4A11-87FA-8D2559AF2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8460" y="474705"/>
            <a:ext cx="4765226" cy="140053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Mass Spectrometry </a:t>
            </a:r>
          </a:p>
        </p:txBody>
      </p:sp>
    </p:spTree>
    <p:extLst>
      <p:ext uri="{BB962C8B-B14F-4D97-AF65-F5344CB8AC3E}">
        <p14:creationId xmlns:p14="http://schemas.microsoft.com/office/powerpoint/2010/main" val="359030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D8A3E75-7EB8-48C3-9B63-B94C5C5FCB1A}"/>
              </a:ext>
            </a:extLst>
          </p:cNvPr>
          <p:cNvSpPr/>
          <p:nvPr/>
        </p:nvSpPr>
        <p:spPr>
          <a:xfrm>
            <a:off x="0" y="6496050"/>
            <a:ext cx="12192000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Thomas Rosin - McGill 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795524-D8CC-4D36-ADDD-DA0EA5940AB5}"/>
              </a:ext>
            </a:extLst>
          </p:cNvPr>
          <p:cNvSpPr txBox="1"/>
          <p:nvPr/>
        </p:nvSpPr>
        <p:spPr>
          <a:xfrm>
            <a:off x="10622797" y="139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8</a:t>
            </a:r>
            <a:endParaRPr lang="en-US" dirty="0"/>
          </a:p>
        </p:txBody>
      </p:sp>
      <p:sp>
        <p:nvSpPr>
          <p:cNvPr id="15" name="AutoShape 2" descr="data:image/jpeg;base64,/9j/4AAQSkZJRgABAQAAAQABAAD/2wBDABALDA4MChAODQ4SERATGCgaGBYWGDEjJR0oOjM9PDkzODdASFxOQERXRTc4UG1RV19iZ2hnPk1xeXBkeFxlZ2P/2wBDARESEhgVGC8aGi9jQjhCY2NjY2NjY2NjY2NjY2NjY2NjY2NjY2NjY2NjY2NjY2NjY2NjY2NjY2NjY2NjY2NjY2P/wAARCACWAPoDASIAAhEBAxEB/8QAGgABAAMBAQEAAAAAAAAAAAAAAAIDBAEFBv/EAEIQAAICAQEFBAYHBQUJAAAAAAABAgMRIQQSMUFRE2FxgSJCUpGx0QUUMjOhweEkQ2Jy8BUjVIKSNDVTY4OTorLC/8QAGAEBAQEBAQAAAAAAAAAAAAAAAAIBAwT/xAAsEQACAgEDAQcEAgMAAAAAAAAAAQIRMQMSIUETIkJRUmHwMpHR4bHBBHGh/9oADAMBAAIRAxEAPwD7Xa77K7q4wSSytW9HnKwS39qXGmD8JkfpFNUOxer80ajik3Nqzq2lFOjO7tp/wuf+ojnb7T/hH/3EagXtfqf/AD8E7l5fz+SlWW6b1DXhJM67Zr9xY/Bx+ZaDafmZa8ih3W+rs034yivzK/rF0Loq2EYxk9Enl8l8Wam0ll8DBtG0VTlVbFuSjl4XHijnqPar3HSC3OqPQByL3op9Vk6djicOnDjshF4c4p97FgkCHa1+3H3nHdUll2QX+ZGWjaZYCr6xR/xq/wDUiE9toj6+X0SMc4rqaoSfQ0AwS+kkpLFfoJ6vOuDeZGcZ4NlCUcgAFkAAAAAAAAAAAAAAAAAAGbb/APZZxXNfDX8jQQtipRUXzyvwYpe9TW+sU/wIX1Mt/SiW/Hf3c4fhxJHGs8Stxsi81veXsyfwZVtE5LQZ47XCTcVGe+uMd3VEu2b4U2e5L8zFOLwa4NZJX1K6mVbbWeaPH3P2dXZ9bdxjuyetK6z1dmsfi4r8zzcT+pQjurd7TjnXOMcDy66Tdno0W0qNEfo3CWbcPniJL+zYP7Vkn5GjG0P1qo/5W/zRzsrZfb2iS/kil8cnTsoekjtJ+opX0ZTn7U/w+RL+z6esveWPZ9Nbrv8AVgpnTCazDLiuNllkseWuocIrwhTk/ETWwULipPxkSWybPwUE8d7My2WuUXuRstbWkn6MV/XmSq2WdccTops6NP0vfgxV6Pn2Nd+r59zS9loa+6iRexbO3ns/dJlDt+r6xc4/8qzXPgzXTbG6tTjz5dC47JOq5Ie+Ku+Dy6aoTvqhJZjJvPlk9g8vZl+1U+Mn8T1Cf8dVFla75QAB6DgAAAAAAAAAAAAAAAAAAVXvCg/418Tuz/cQXRY92hDa9KMrlKL/APJF0VheZHjL8J0AFkGe6iMrVNxTjLSXd0a+BJdpUsPNkOvrL5lrSaaeqZyEm8qSw0yNqT4L3NrkQnGxZi8r4Hn/ALjZo9b/AP6ZulVCUt/WM+G9F4ZhTlDsU1mMbZYa4vXoctS+vzlHTTrp8yekDkZKUU4tNPmgeg4GbaVK6uUU3GL0jjjN/Ins9HZ0whNQbi8rC4FkY+k5PV8u5EyFBXuZblxtQABZBCyuNsHCaymUxr7G5OGXGWFNdHyf5Gky7ZCcuzdb9bDTbSfTP9cznNUt1clwdvaU0R/aodzs/wDZo9Ax7M1K6LXDck15yybDNJd03VfIAB1OYAAAAAAAAAAAAAAAAABTtSzs0+5Z9xKl5U0+U38/zF8XLZ7IxWW4tL3GGqV9k57kZPLTeXu40XmcZy2yOsY7onoykorMmkurIK2EvsveXWKyjNDZLMqUpwg/4Y7z971LlssMenOyf8038FoUpTfQxqK6lrnGMd6TUV/FoUWbVGKU4NTin6W7l6ddEWQ2emDzGqCfXGpY9Vhm1JryMuKZBynJehHDzxkv1MdSlnZcpYc5vTzZrpe7mpvWHDvXL5eRmrWZ7J3KbOc+Wn8yi48WvmGabYxhGVi9GSWW1z+ZTse0TnmNqlvZfqvC7mXWrelXDGVvbz8tfjgnDLWXzengXT3WibW3k6dIuLzmMsfijjsUft+j38veXZFEwcOmmAhZhRWfaXxJlG1pTp3Mv05JaeJMnSZUVbRymMI3YjriuOH1WWaDPs0VFpJ5xVBZ68TQZD6TZ5AALIAAAAAAAAAAAAAAAAAABw6AAAAAAACq5buLYrLhx71z+fkUww7dkcVo65P4GswbJvRtphLgqm4vrnGnlqcZ8SXv+UdYcp/PM3DgZrbbI7bCCcuzaWUo5y3lcTUdFJOyHFqgcOgokq7Ld+6e7/DjT9B2yi8Wrc6NvR+fzLTjSaw1lMmqwVfmDPtPpSWHrBafzS0X5kpVSqTlRLdS13HrHy6Gam2S2iS2lqGJb2H1xhLPgc5y8LLhHqjTS07ZpLCUYr4l5m2duV90n/Dp5GkuDtETyAAWSAAAAAAAAAAAAAAAAAAAAAAAAAAAck8Rb6IwWKe9syr+1CvK79Foa9plubNZLmovBTu42ylezWzjqcuv9fyddPhWShdGU5WLROEZfi8mkwyrVO2YbxXapLXgubNVFitphNNPK1x15m6cnh5MnFZRYADqcwAcbx4c30AK7bFCDbW9jkub5IhKG5slm/hycXKT78FGzxrqbtnNuLf92nq5d+ObJ7RZdOifoxqg1jNj1Zw32rZ2206RGmE6r7o0OLUd3MZc9OpphfGUlCScJ+zJcfB8zLsm0Ke1TzFp24xrnGEbZwjZHdnFSXRoaXMbixqcOpEgU7llX3ct+PsTevk/mShbGb3dYyXGMlhnVS6M5teRYACiQAAAAAAAAAAAAAAAAAAAAAAADPt2mx2eH5nF/vCKfFU6+8be8bJLxXxRHOfpTwqx+Jwm+/8Ab+ztH6fv/RdtFKvqcHo+KfRlGzSlBKqUn2kVjcnwa7mbCFlULY4sipLv5FyhzuWSIy42vByV0K471klDl6R2VkYx3strGfRWfgZbqq4yiu1tlOLzGH2n/XidcrIJPaL9zPCEUm3+HwJ7RptMrYmuCye1RhdCDi0pLO9LT8Dl0otZukq6fZfGfj3dxxQtn9iPZR9qb3p/oWV7NVXLew5T9qTyx3pDuxM8Z2Sz9Wpab42WcWSWxb73r7JTfRaGwG9kvFyZ2j6cFddNdX2IKPelqWAHRJLBDd5BCyuFscTjnHDqvAmDWryYnRnxfS1uvtodHpJefMsqthanuvVcYvRrxRYV2VQsw5L0lwktGvMimsFWnksBTm2r7S7WPVL0l4rn5e4nXZCyOYSTXwNUr4MaJgAowAAAAAAAAAAAAAAAAAAy7f8AdQXtWJFcXn6Wlj1Y6+5EPpG1wvqTxuxxJdW8meE+2vssst7JSWrXF8NDx6k1vr3R64Qey/Y9K3aq63upudnKEdWVTlOSUtptVEOUIy1fn8jNC7H93sVLTfGb1f6GmjYUnv3vtJvrqv1LUpaj4/X7IcYwz+/0crdlkd3ZYKqp/vJLV+CL6dnrqe8sym+M5atlp07RglyzlKbeAACyAAAAAAAAAAAAAVWUQnLfWYWe3HR/qWgxpPJqbWDOrLatLlvx9uC+K+RdGUZxUoSUk+DRIqlSnLfhJ1zfFx5+K5mU1jk20y0FDulV9/HC9uOsfPoXJqSTTTT5o1STMaaOgA0wAAAAAAAAAAAArnVCW/6KUprDeDzJ/R98Wt1Rn4PHxPXBynpRnk6Q1ZQwV01Qphuwio9cFgB0SSVIhu+WAAaYAAAAAAAAAAAAAAAAAAAAAcKXs+7Leol2b5rjF+ReDGk8mptYKY34ajdHs5dfVfmXHGk1hrKfJlXZSr+5lhexLVeXT+tDOV7m8P2LgUw2iLkoWJ1z6S5+D5lxqaeDGmsgAGmAAAHDoAAAAAAAAAAAAAAAAAAAAAAAAAAAAAAAAAAAAABGcI2RcZxUovk0IRUIRjHhFYWoBldRfQ//2Q==">
            <a:extLst>
              <a:ext uri="{FF2B5EF4-FFF2-40B4-BE49-F238E27FC236}">
                <a16:creationId xmlns:a16="http://schemas.microsoft.com/office/drawing/2014/main" id="{9DBD73E7-12A6-4D05-8CCF-E0797FE97F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D753C474-877C-4625-B9AF-D50771804554}"/>
              </a:ext>
            </a:extLst>
          </p:cNvPr>
          <p:cNvSpPr txBox="1">
            <a:spLocks/>
          </p:cNvSpPr>
          <p:nvPr/>
        </p:nvSpPr>
        <p:spPr>
          <a:xfrm>
            <a:off x="5285608" y="452718"/>
            <a:ext cx="4765226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600" dirty="0"/>
              <a:t>Aerogel Calibration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AA9B6FC-380F-490C-9C6D-48353068EFF3}"/>
                  </a:ext>
                </a:extLst>
              </p:cNvPr>
              <p:cNvSpPr/>
              <p:nvPr/>
            </p:nvSpPr>
            <p:spPr>
              <a:xfrm>
                <a:off x="5285608" y="1048403"/>
                <a:ext cx="6764152" cy="61216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en-CA" sz="2200" dirty="0"/>
                  <a:t>Radiator: Aerogel with refractive index 1.15</a:t>
                </a:r>
              </a:p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en-CA" sz="2200" dirty="0"/>
                  <a:t>Aerogel Properties:</a:t>
                </a:r>
                <a:endParaRPr lang="en-CA" dirty="0"/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CA" dirty="0"/>
                  <a:t>refractive index is intermediate between gases (near 1.00) and conventional materials (water 1.33, glass 1.5) and can be tuned during production.</a:t>
                </a:r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CA" dirty="0"/>
                  <a:t>optimize the geometry of the detector </a:t>
                </a:r>
              </a:p>
              <a:p>
                <a:pPr marL="742950" lvl="1" indent="-285750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CA" dirty="0"/>
                  <a:t>perform proximity focusing</a:t>
                </a:r>
              </a:p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en-CA" sz="2200" dirty="0"/>
                  <a:t>n needs to be calibrated to a precision of </a:t>
                </a:r>
              </a:p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den>
                    </m:f>
                    <m:r>
                      <a:rPr lang="en-US" sz="2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</m:t>
                    </m:r>
                    <m:r>
                      <a:rPr lang="en-US" sz="2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CA" sz="2200" b="1" dirty="0">
                    <a:solidFill>
                      <a:schemeClr val="tx1"/>
                    </a:solidFill>
                  </a:rPr>
                  <a:t> </a:t>
                </a:r>
                <a:r>
                  <a:rPr lang="en-CA" sz="2200" dirty="0"/>
                  <a:t>to get accurate </a:t>
                </a:r>
                <a14:m>
                  <m:oMath xmlns:m="http://schemas.openxmlformats.org/officeDocument/2006/math">
                    <m:r>
                      <a:rPr lang="en-CA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A" sz="2200" dirty="0"/>
                  <a:t> measurements.</a:t>
                </a:r>
              </a:p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en-CA" sz="2200" dirty="0"/>
                  <a:t>The refractive index and the thickness have to be measured on a fine grid to calibrate the apparatus. </a:t>
                </a:r>
              </a:p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en-CA" sz="2200" dirty="0"/>
                  <a:t>Produced in Japan by Makoto Tabata from Chiba University</a:t>
                </a:r>
              </a:p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r>
                  <a:rPr lang="en-CA" sz="2200" dirty="0"/>
                  <a:t>92 aerogel tiles to calibrate </a:t>
                </a:r>
              </a:p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endParaRPr lang="en-CA" dirty="0"/>
              </a:p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endParaRPr lang="en-CA" dirty="0"/>
              </a:p>
              <a:p>
                <a:pPr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</a:pPr>
                <a:endParaRPr lang="en-US" dirty="0"/>
              </a:p>
              <a:p>
                <a:pPr lvl="1"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</a:pPr>
                <a:r>
                  <a:rPr lang="fr-CA" dirty="0">
                    <a:solidFill>
                      <a:schemeClr val="accent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AA9B6FC-380F-490C-9C6D-48353068EF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5608" y="1048403"/>
                <a:ext cx="6764152" cy="6121612"/>
              </a:xfrm>
              <a:prstGeom prst="rect">
                <a:avLst/>
              </a:prstGeom>
              <a:blipFill>
                <a:blip r:embed="rId2"/>
                <a:stretch>
                  <a:fillRect l="-1171" t="-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 descr="A close up of a flag&#10;&#10;Description generated with very high confidence">
            <a:extLst>
              <a:ext uri="{FF2B5EF4-FFF2-40B4-BE49-F238E27FC236}">
                <a16:creationId xmlns:a16="http://schemas.microsoft.com/office/drawing/2014/main" id="{925D6650-0057-437B-B809-AC1F6BABB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078" y="474705"/>
            <a:ext cx="673375" cy="6733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E355A9-F731-4C33-A501-2F9ECCF1AD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627" t="16740" r="29515" b="10260"/>
          <a:stretch/>
        </p:blipFill>
        <p:spPr>
          <a:xfrm>
            <a:off x="0" y="660320"/>
            <a:ext cx="5285608" cy="506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765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2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FF0000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14206</TotalTime>
  <Words>878</Words>
  <Application>Microsoft Office PowerPoint</Application>
  <PresentationFormat>Widescreen</PresentationFormat>
  <Paragraphs>183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Century Gothic</vt:lpstr>
      <vt:lpstr>Wingdings 3</vt:lpstr>
      <vt:lpstr>Ion</vt:lpstr>
      <vt:lpstr>The HELIX Project: Calibration of Aerogel for Cherenkov Counter</vt:lpstr>
      <vt:lpstr>High Energy Light Isotope eXperiment </vt:lpstr>
      <vt:lpstr>The collaboration</vt:lpstr>
      <vt:lpstr>Cosmic Ray Propagation</vt:lpstr>
      <vt:lpstr>Beryllium-10 Clock Isotope</vt:lpstr>
      <vt:lpstr>HELIX Payload</vt:lpstr>
      <vt:lpstr>HELIX Payload</vt:lpstr>
      <vt:lpstr>Mass Spectrometry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Calibration of aerogel for Cherenkov counter</dc:title>
  <dc:creator>thomas rosin</dc:creator>
  <cp:lastModifiedBy>thomas rosin</cp:lastModifiedBy>
  <cp:revision>67</cp:revision>
  <dcterms:created xsi:type="dcterms:W3CDTF">2018-02-22T17:16:41Z</dcterms:created>
  <dcterms:modified xsi:type="dcterms:W3CDTF">2018-06-11T16:04:43Z</dcterms:modified>
</cp:coreProperties>
</file>