
<file path=[Content_Types].xml><?xml version="1.0" encoding="utf-8"?>
<Types xmlns="http://schemas.openxmlformats.org/package/2006/content-types">
  <Default Extension="xml" ContentType="application/xml"/>
  <Default Extension="jpeg" ContentType="image/jpeg"/>
  <Default Extension="tiff" ContentType="image/tiff"/>
  <Default Extension="jpg" ContentType="image/jpeg"/>
  <Default Extension="xlsx" ContentType="application/vnd.openxmlformats-officedocument.spreadsheetml.sheet"/>
  <Default Extension="rels" ContentType="application/vnd.openxmlformats-package.relationships+xml"/>
  <Default Extension="wdp" ContentType="image/vnd.ms-photo"/>
  <Default Extension="tif" ContentType="image/tiff"/>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omments/comment1.xml" ContentType="application/vnd.openxmlformats-officedocument.presentationml.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2.xml" ContentType="application/vnd.openxmlformats-officedocument.presentationml.comments+xml"/>
  <Override PartName="/ppt/diagrams/data3.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omments/comment6.xml" ContentType="application/vnd.openxmlformats-officedocument.presentationml.comments+xml"/>
  <Override PartName="/ppt/comments/comment7.xml" ContentType="application/vnd.openxmlformats-officedocument.presentationml.comment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omments/comment8.xml" ContentType="application/vnd.openxmlformats-officedocument.presentationml.comments+xml"/>
  <Override PartName="/ppt/comments/comment9.xml" ContentType="application/vnd.openxmlformats-officedocument.presentationml.comments+xml"/>
  <Override PartName="/ppt/notesSlides/notesSlide4.xml" ContentType="application/vnd.openxmlformats-officedocument.presentationml.notesSlide+xml"/>
  <Override PartName="/ppt/comments/comment10.xml" ContentType="application/vnd.openxmlformats-officedocument.presentationml.comments+xml"/>
  <Override PartName="/ppt/comments/comment11.xml" ContentType="application/vnd.openxmlformats-officedocument.presentationml.comments+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diagrams/data2.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handoutMasterIdLst>
    <p:handoutMasterId r:id="rId23"/>
  </p:handoutMasterIdLst>
  <p:sldIdLst>
    <p:sldId id="286" r:id="rId5"/>
    <p:sldId id="269" r:id="rId6"/>
    <p:sldId id="259" r:id="rId7"/>
    <p:sldId id="276" r:id="rId8"/>
    <p:sldId id="277" r:id="rId9"/>
    <p:sldId id="278" r:id="rId10"/>
    <p:sldId id="280" r:id="rId11"/>
    <p:sldId id="279" r:id="rId12"/>
    <p:sldId id="281" r:id="rId13"/>
    <p:sldId id="282" r:id="rId14"/>
    <p:sldId id="283" r:id="rId15"/>
    <p:sldId id="284" r:id="rId16"/>
    <p:sldId id="288" r:id="rId17"/>
    <p:sldId id="285" r:id="rId18"/>
    <p:sldId id="258" r:id="rId19"/>
    <p:sldId id="287" r:id="rId20"/>
    <p:sldId id="264"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orient="horz" pos="1008" userDrawn="1">
          <p15:clr>
            <a:srgbClr val="A4A3A4"/>
          </p15:clr>
        </p15:guide>
        <p15:guide id="3" orient="horz" pos="3792" userDrawn="1">
          <p15:clr>
            <a:srgbClr val="A4A3A4"/>
          </p15:clr>
        </p15:guide>
        <p15:guide id="4" orient="horz" pos="1152" userDrawn="1">
          <p15:clr>
            <a:srgbClr val="A4A3A4"/>
          </p15:clr>
        </p15:guide>
        <p15:guide id="5" orient="horz" pos="3360" userDrawn="1">
          <p15:clr>
            <a:srgbClr val="A4A3A4"/>
          </p15:clr>
        </p15:guide>
        <p15:guide id="6" orient="horz" pos="3072" userDrawn="1">
          <p15:clr>
            <a:srgbClr val="A4A3A4"/>
          </p15:clr>
        </p15:guide>
        <p15:guide id="7" orient="horz" pos="864" userDrawn="1">
          <p15:clr>
            <a:srgbClr val="A4A3A4"/>
          </p15:clr>
        </p15:guide>
        <p15:guide id="8" orient="horz" pos="528" userDrawn="1">
          <p15:clr>
            <a:srgbClr val="A4A3A4"/>
          </p15:clr>
        </p15:guide>
        <p15:guide id="9" orient="horz" pos="2784" userDrawn="1">
          <p15:clr>
            <a:srgbClr val="A4A3A4"/>
          </p15:clr>
        </p15:guide>
        <p15:guide id="10" pos="2880" userDrawn="1">
          <p15:clr>
            <a:srgbClr val="A4A3A4"/>
          </p15:clr>
        </p15:guide>
        <p15:guide id="11" pos="719" userDrawn="1">
          <p15:clr>
            <a:srgbClr val="A4A3A4"/>
          </p15:clr>
        </p15:guide>
        <p15:guide id="12" pos="5257" userDrawn="1">
          <p15:clr>
            <a:srgbClr val="A4A3A4"/>
          </p15:clr>
        </p15:guide>
        <p15:guide id="13" pos="5041" userDrawn="1">
          <p15:clr>
            <a:srgbClr val="A4A3A4"/>
          </p15:clr>
        </p15:guide>
        <p15:guide id="14" pos="4608" userDrawn="1">
          <p15:clr>
            <a:srgbClr val="A4A3A4"/>
          </p15:clr>
        </p15:guide>
        <p15:guide id="15" pos="2988" userDrawn="1">
          <p15:clr>
            <a:srgbClr val="A4A3A4"/>
          </p15:clr>
        </p15:guide>
        <p15:guide id="16" pos="395" userDrawn="1">
          <p15:clr>
            <a:srgbClr val="A4A3A4"/>
          </p15:clr>
        </p15:guide>
        <p15:guide id="17" pos="5365"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fshar11332@gmail.com" initials="t" lastIdx="16" clrIdx="0">
    <p:extLst/>
  </p:cmAuthor>
  <p:cmAuthor id="2" name="tafshar11332@gmail.com" initials="t [2]" lastIdx="1" clrIdx="1">
    <p:extLst/>
  </p:cmAuthor>
  <p:cmAuthor id="3" name="tafshar11332@gmail.com" initials="t [3]" lastIdx="1" clrIdx="2">
    <p:extLst/>
  </p:cmAuthor>
  <p:cmAuthor id="4" name="tafshar11332@gmail.com" initials="t [4]" lastIdx="1" clrIdx="3">
    <p:extLst/>
  </p:cmAuthor>
  <p:cmAuthor id="5" name="tafshar11332@gmail.com" initials="t [5]" lastIdx="1" clrIdx="4">
    <p:extLst/>
  </p:cmAuthor>
  <p:cmAuthor id="6" name="tafshar11332@gmail.com" initials="t [6]" lastIdx="1" clrIdx="5">
    <p:extLst/>
  </p:cmAuthor>
  <p:cmAuthor id="7" name="tafshar11332@gmail.com" initials="t [7]" lastIdx="1" clrIdx="6">
    <p:extLst/>
  </p:cmAuthor>
  <p:cmAuthor id="8" name="tafshar11332@gmail.com" initials="t [8]" lastIdx="1" clrIdx="7">
    <p:extLst/>
  </p:cmAuthor>
  <p:cmAuthor id="9" name="tafshar11332@gmail.com" initials="t [9]" lastIdx="1" clrIdx="8">
    <p:extLst/>
  </p:cmAuthor>
  <p:cmAuthor id="10" name="tafshar11332@gmail.com" initials="t [10]" lastIdx="1" clrIdx="9">
    <p:extLst/>
  </p:cmAuthor>
  <p:cmAuthor id="11" name="tafshar11332@gmail.com" initials="t [11]" lastIdx="1" clrIdx="10">
    <p:extLst/>
  </p:cmAuthor>
  <p:cmAuthor id="12" name="tafshar11332@gmail.com" initials="t [12]" lastIdx="1" clrIdx="11">
    <p:extLst/>
  </p:cmAuthor>
  <p:cmAuthor id="13" name="tafshar11332@gmail.com" initials="t [13]" lastIdx="1" clrIdx="12">
    <p:extLst/>
  </p:cmAuthor>
  <p:cmAuthor id="14" name="tafshar11332@gmail.com" initials="t [14]" lastIdx="1" clrIdx="13">
    <p:extLst/>
  </p:cmAuthor>
  <p:cmAuthor id="15" name="tafshar11332@gmail.com" initials="t [15]" lastIdx="1" clrIdx="14">
    <p:extLst/>
  </p:cmAuthor>
  <p:cmAuthor id="16" name="tafshar11332@gmail.com" initials="t [16]" lastIdx="1" clrIdx="15">
    <p:extLst/>
  </p:cmAuthor>
  <p:cmAuthor id="17" name="tafshar11332@gmail.com" initials="t [17]" lastIdx="1" clrIdx="16">
    <p:extLst/>
  </p:cmAuthor>
  <p:cmAuthor id="18" name="tafshar11332@gmail.com" initials="t [18]" lastIdx="1" clrIdx="17">
    <p:extLst/>
  </p:cmAuthor>
  <p:cmAuthor id="19" name="tafshar11332@gmail.com" initials="t [19]" lastIdx="1" clrIdx="18">
    <p:extLst/>
  </p:cmAuthor>
  <p:cmAuthor id="20" name="tafshar11332@gmail.com" initials="t [20]" lastIdx="1" clrIdx="19">
    <p:extLst/>
  </p:cmAuthor>
  <p:cmAuthor id="21" name="tafshar11332@gmail.com" initials="t [21]" lastIdx="1" clrIdx="20">
    <p:extLst/>
  </p:cmAuthor>
  <p:cmAuthor id="22" name="tafshar11332@gmail.com" initials="t [22]" lastIdx="1" clrIdx="21">
    <p:extLst/>
  </p:cmAuthor>
  <p:cmAuthor id="23" name="tafshar11332@gmail.com" initials="t [23]" lastIdx="1" clrIdx="22">
    <p:extLst/>
  </p:cmAuthor>
  <p:cmAuthor id="24" name="tafshar11332@gmail.com" initials="t [24]" lastIdx="1" clrIdx="23">
    <p:extLst/>
  </p:cmAuthor>
  <p:cmAuthor id="25" name="tafshar11332@gmail.com" initials="t [25]" lastIdx="1" clrIdx="24">
    <p:extLst/>
  </p:cmAuthor>
  <p:cmAuthor id="26" name="tafshar11332@gmail.com" initials="t [26]" lastIdx="1" clrIdx="2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202"/>
    <p:restoredTop sz="94660"/>
  </p:normalViewPr>
  <p:slideViewPr>
    <p:cSldViewPr>
      <p:cViewPr>
        <p:scale>
          <a:sx n="83" d="100"/>
          <a:sy n="83" d="100"/>
        </p:scale>
        <p:origin x="672" y="888"/>
      </p:cViewPr>
      <p:guideLst>
        <p:guide orient="horz" pos="2160"/>
        <p:guide orient="horz" pos="1008"/>
        <p:guide orient="horz" pos="3792"/>
        <p:guide orient="horz" pos="1152"/>
        <p:guide orient="horz" pos="3360"/>
        <p:guide orient="horz" pos="3072"/>
        <p:guide orient="horz" pos="864"/>
        <p:guide orient="horz" pos="528"/>
        <p:guide orient="horz" pos="2784"/>
        <p:guide pos="2880"/>
        <p:guide pos="719"/>
        <p:guide pos="5257"/>
        <p:guide pos="5041"/>
        <p:guide pos="4608"/>
        <p:guide pos="2988"/>
        <p:guide pos="395"/>
        <p:guide pos="5365"/>
      </p:guideLst>
    </p:cSldViewPr>
  </p:slideViewPr>
  <p:notesTextViewPr>
    <p:cViewPr>
      <p:scale>
        <a:sx n="1" d="1"/>
        <a:sy n="1" d="1"/>
      </p:scale>
      <p:origin x="0" y="0"/>
    </p:cViewPr>
  </p:notesTextViewPr>
  <p:notesViewPr>
    <p:cSldViewPr>
      <p:cViewPr varScale="1">
        <p:scale>
          <a:sx n="84" d="100"/>
          <a:sy n="84" d="100"/>
        </p:scale>
        <p:origin x="1002" y="6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commentAuthors" Target="commentAuthors.xml"/><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smtClean="0"/>
              <a:t>Number of documents per year</a:t>
            </a:r>
            <a:endParaRPr lang="en-US" dirty="0"/>
          </a:p>
        </c:rich>
      </c:tx>
      <c:layout>
        <c:manualLayout>
          <c:xMode val="edge"/>
          <c:yMode val="edge"/>
          <c:x val="0.160570312459933"/>
          <c:y val="0.0"/>
        </c:manualLayout>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0807106300602686"/>
          <c:y val="0.151636911722668"/>
          <c:w val="0.875123644183031"/>
          <c:h val="0.671863196978426"/>
        </c:manualLayout>
      </c:layout>
      <c:scatterChart>
        <c:scatterStyle val="lineMarker"/>
        <c:varyColors val="0"/>
        <c:ser>
          <c:idx val="0"/>
          <c:order val="0"/>
          <c:tx>
            <c:strRef>
              <c:f>Sheet1!$B$1</c:f>
              <c:strCache>
                <c:ptCount val="1"/>
                <c:pt idx="0">
                  <c:v>Documents</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Sheet1!$A$2:$A$15</c:f>
              <c:numCache>
                <c:formatCode>General</c:formatCode>
                <c:ptCount val="14"/>
                <c:pt idx="0">
                  <c:v>2004.0</c:v>
                </c:pt>
                <c:pt idx="1">
                  <c:v>2005.0</c:v>
                </c:pt>
                <c:pt idx="2">
                  <c:v>2006.0</c:v>
                </c:pt>
                <c:pt idx="3">
                  <c:v>2007.0</c:v>
                </c:pt>
                <c:pt idx="4">
                  <c:v>2008.0</c:v>
                </c:pt>
                <c:pt idx="5">
                  <c:v>2009.0</c:v>
                </c:pt>
                <c:pt idx="6">
                  <c:v>2010.0</c:v>
                </c:pt>
                <c:pt idx="7">
                  <c:v>2011.0</c:v>
                </c:pt>
                <c:pt idx="8">
                  <c:v>2012.0</c:v>
                </c:pt>
                <c:pt idx="9">
                  <c:v>2013.0</c:v>
                </c:pt>
                <c:pt idx="10">
                  <c:v>2014.0</c:v>
                </c:pt>
                <c:pt idx="11">
                  <c:v>2015.0</c:v>
                </c:pt>
                <c:pt idx="12">
                  <c:v>2016.0</c:v>
                </c:pt>
                <c:pt idx="13">
                  <c:v>2017.0</c:v>
                </c:pt>
              </c:numCache>
            </c:numRef>
          </c:xVal>
          <c:yVal>
            <c:numRef>
              <c:f>Sheet1!$B$2:$B$15</c:f>
              <c:numCache>
                <c:formatCode>General</c:formatCode>
                <c:ptCount val="14"/>
                <c:pt idx="0">
                  <c:v>1.20433000258731</c:v>
                </c:pt>
                <c:pt idx="1">
                  <c:v>8.1054647660282</c:v>
                </c:pt>
                <c:pt idx="2">
                  <c:v>9.941388285417457</c:v>
                </c:pt>
                <c:pt idx="3">
                  <c:v>16.7502067943387</c:v>
                </c:pt>
                <c:pt idx="4">
                  <c:v>19.2965913524475</c:v>
                </c:pt>
                <c:pt idx="5">
                  <c:v>31.7779023943655</c:v>
                </c:pt>
                <c:pt idx="6">
                  <c:v>29.2078470983232</c:v>
                </c:pt>
                <c:pt idx="7">
                  <c:v>45.55127253730159</c:v>
                </c:pt>
                <c:pt idx="8">
                  <c:v>58.0360468080633</c:v>
                </c:pt>
                <c:pt idx="9">
                  <c:v>125.195047859967</c:v>
                </c:pt>
                <c:pt idx="10">
                  <c:v>166.496827067172</c:v>
                </c:pt>
                <c:pt idx="11">
                  <c:v>277.522161281186</c:v>
                </c:pt>
                <c:pt idx="12">
                  <c:v>364.498166365179</c:v>
                </c:pt>
                <c:pt idx="13">
                  <c:v>391.170746653151</c:v>
                </c:pt>
              </c:numCache>
            </c:numRef>
          </c:yVal>
          <c:smooth val="0"/>
        </c:ser>
        <c:dLbls>
          <c:showLegendKey val="0"/>
          <c:showVal val="0"/>
          <c:showCatName val="0"/>
          <c:showSerName val="0"/>
          <c:showPercent val="0"/>
          <c:showBubbleSize val="0"/>
        </c:dLbls>
        <c:axId val="-97135440"/>
        <c:axId val="-66150576"/>
      </c:scatterChart>
      <c:valAx>
        <c:axId val="-97135440"/>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6150576"/>
        <c:crosses val="autoZero"/>
        <c:crossBetween val="midCat"/>
      </c:valAx>
      <c:valAx>
        <c:axId val="-66150576"/>
        <c:scaling>
          <c:orientation val="minMax"/>
        </c:scaling>
        <c:delete val="0"/>
        <c:axPos val="l"/>
        <c:majorGridlines>
          <c:spPr>
            <a:ln w="9525" cap="flat" cmpd="sng" algn="ctr">
              <a:solidFill>
                <a:schemeClr val="tx1">
                  <a:lumMod val="15000"/>
                  <a:lumOff val="85000"/>
                </a:schemeClr>
              </a:solidFill>
              <a:round/>
            </a:ln>
            <a:effectLst/>
          </c:spPr>
        </c:majorGridlines>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97135440"/>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799796513820952"/>
          <c:y val="0.140837488526054"/>
          <c:w val="0.881634315244062"/>
          <c:h val="0.626632987954038"/>
        </c:manualLayout>
      </c:layout>
      <c:barChart>
        <c:barDir val="col"/>
        <c:grouping val="clustered"/>
        <c:varyColors val="0"/>
        <c:ser>
          <c:idx val="0"/>
          <c:order val="0"/>
          <c:tx>
            <c:strRef>
              <c:f>Sheet1!$B$1</c:f>
              <c:strCache>
                <c:ptCount val="1"/>
                <c:pt idx="0">
                  <c:v>FCC</c:v>
                </c:pt>
              </c:strCache>
            </c:strRef>
          </c:tx>
          <c:spPr>
            <a:solidFill>
              <a:schemeClr val="accent1"/>
            </a:solidFill>
            <a:ln>
              <a:noFill/>
            </a:ln>
            <a:effectLst/>
          </c:spPr>
          <c:invertIfNegative val="0"/>
          <c:cat>
            <c:strRef>
              <c:f>Sheet1!$A$2:$A$4</c:f>
              <c:strCache>
                <c:ptCount val="3"/>
                <c:pt idx="0">
                  <c:v>Sample sintered at 700oC</c:v>
                </c:pt>
                <c:pt idx="1">
                  <c:v>Sample sintered at 1100oC</c:v>
                </c:pt>
                <c:pt idx="2">
                  <c:v>Sample resintered at 700oC</c:v>
                </c:pt>
              </c:strCache>
            </c:strRef>
          </c:cat>
          <c:val>
            <c:numRef>
              <c:f>Sheet1!$B$2:$B$4</c:f>
              <c:numCache>
                <c:formatCode>0%</c:formatCode>
                <c:ptCount val="3"/>
                <c:pt idx="0">
                  <c:v>0.48</c:v>
                </c:pt>
                <c:pt idx="1">
                  <c:v>1.0</c:v>
                </c:pt>
                <c:pt idx="2">
                  <c:v>0.72</c:v>
                </c:pt>
              </c:numCache>
            </c:numRef>
          </c:val>
        </c:ser>
        <c:ser>
          <c:idx val="1"/>
          <c:order val="1"/>
          <c:tx>
            <c:strRef>
              <c:f>Sheet1!$C$1</c:f>
              <c:strCache>
                <c:ptCount val="1"/>
                <c:pt idx="0">
                  <c:v>Tenorite(CuO)</c:v>
                </c:pt>
              </c:strCache>
            </c:strRef>
          </c:tx>
          <c:spPr>
            <a:solidFill>
              <a:schemeClr val="accent2"/>
            </a:solidFill>
            <a:ln>
              <a:noFill/>
            </a:ln>
            <a:effectLst/>
          </c:spPr>
          <c:invertIfNegative val="0"/>
          <c:cat>
            <c:strRef>
              <c:f>Sheet1!$A$2:$A$4</c:f>
              <c:strCache>
                <c:ptCount val="3"/>
                <c:pt idx="0">
                  <c:v>Sample sintered at 700oC</c:v>
                </c:pt>
                <c:pt idx="1">
                  <c:v>Sample sintered at 1100oC</c:v>
                </c:pt>
                <c:pt idx="2">
                  <c:v>Sample resintered at 700oC</c:v>
                </c:pt>
              </c:strCache>
            </c:strRef>
          </c:cat>
          <c:val>
            <c:numRef>
              <c:f>Sheet1!$C$2:$C$4</c:f>
              <c:numCache>
                <c:formatCode>General</c:formatCode>
                <c:ptCount val="3"/>
                <c:pt idx="0" formatCode="0%">
                  <c:v>0.19</c:v>
                </c:pt>
                <c:pt idx="1">
                  <c:v>0.0</c:v>
                </c:pt>
                <c:pt idx="2" formatCode="0%">
                  <c:v>0.19</c:v>
                </c:pt>
              </c:numCache>
            </c:numRef>
          </c:val>
        </c:ser>
        <c:ser>
          <c:idx val="2"/>
          <c:order val="2"/>
          <c:tx>
            <c:strRef>
              <c:f>Sheet1!$D$1</c:f>
              <c:strCache>
                <c:ptCount val="1"/>
                <c:pt idx="0">
                  <c:v>other phases</c:v>
                </c:pt>
              </c:strCache>
            </c:strRef>
          </c:tx>
          <c:spPr>
            <a:solidFill>
              <a:schemeClr val="accent3"/>
            </a:solidFill>
            <a:ln>
              <a:noFill/>
            </a:ln>
            <a:effectLst/>
          </c:spPr>
          <c:invertIfNegative val="0"/>
          <c:cat>
            <c:strRef>
              <c:f>Sheet1!$A$2:$A$4</c:f>
              <c:strCache>
                <c:ptCount val="3"/>
                <c:pt idx="0">
                  <c:v>Sample sintered at 700oC</c:v>
                </c:pt>
                <c:pt idx="1">
                  <c:v>Sample sintered at 1100oC</c:v>
                </c:pt>
                <c:pt idx="2">
                  <c:v>Sample resintered at 700oC</c:v>
                </c:pt>
              </c:strCache>
            </c:strRef>
          </c:cat>
          <c:val>
            <c:numRef>
              <c:f>Sheet1!$D$2:$D$4</c:f>
              <c:numCache>
                <c:formatCode>General</c:formatCode>
                <c:ptCount val="3"/>
                <c:pt idx="0" formatCode="0%">
                  <c:v>0.33</c:v>
                </c:pt>
                <c:pt idx="1">
                  <c:v>0.0</c:v>
                </c:pt>
                <c:pt idx="2" formatCode="0%">
                  <c:v>0.09</c:v>
                </c:pt>
              </c:numCache>
            </c:numRef>
          </c:val>
        </c:ser>
        <c:dLbls>
          <c:showLegendKey val="0"/>
          <c:showVal val="0"/>
          <c:showCatName val="0"/>
          <c:showSerName val="0"/>
          <c:showPercent val="0"/>
          <c:showBubbleSize val="0"/>
        </c:dLbls>
        <c:gapWidth val="219"/>
        <c:overlap val="-27"/>
        <c:axId val="-66377696"/>
        <c:axId val="-66375376"/>
      </c:barChart>
      <c:catAx>
        <c:axId val="-663776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6375376"/>
        <c:crosses val="autoZero"/>
        <c:auto val="1"/>
        <c:lblAlgn val="ctr"/>
        <c:lblOffset val="100"/>
        <c:noMultiLvlLbl val="0"/>
      </c:catAx>
      <c:valAx>
        <c:axId val="-66375376"/>
        <c:scaling>
          <c:orientation val="minMax"/>
        </c:scaling>
        <c:delete val="0"/>
        <c:axPos val="l"/>
        <c:majorGridlines>
          <c:spPr>
            <a:ln w="9525" cap="flat" cmpd="sng" algn="ctr">
              <a:solidFill>
                <a:schemeClr val="tx1">
                  <a:lumMod val="15000"/>
                  <a:lumOff val="85000"/>
                </a:schemeClr>
              </a:solidFill>
              <a:round/>
            </a:ln>
            <a:effectLst/>
          </c:spPr>
        </c:majorGridlines>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6637769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FCC</c:v>
                </c:pt>
              </c:strCache>
            </c:strRef>
          </c:tx>
          <c:spPr>
            <a:solidFill>
              <a:schemeClr val="accent1"/>
            </a:solidFill>
            <a:ln>
              <a:noFill/>
            </a:ln>
            <a:effectLst/>
          </c:spPr>
          <c:invertIfNegative val="0"/>
          <c:cat>
            <c:strRef>
              <c:f>Sheet1!$A$2:$A$4</c:f>
              <c:strCache>
                <c:ptCount val="3"/>
                <c:pt idx="0">
                  <c:v>HEO without CuO sintered at 700oC</c:v>
                </c:pt>
                <c:pt idx="1">
                  <c:v>HEO without CuO sintered at 1000oC</c:v>
                </c:pt>
                <c:pt idx="2">
                  <c:v>HEO without CuO resintered at 700oC</c:v>
                </c:pt>
              </c:strCache>
            </c:strRef>
          </c:cat>
          <c:val>
            <c:numRef>
              <c:f>Sheet1!$B$2:$B$4</c:f>
              <c:numCache>
                <c:formatCode>0%</c:formatCode>
                <c:ptCount val="3"/>
                <c:pt idx="0">
                  <c:v>0.7</c:v>
                </c:pt>
                <c:pt idx="1">
                  <c:v>1.0</c:v>
                </c:pt>
                <c:pt idx="2">
                  <c:v>0.7</c:v>
                </c:pt>
              </c:numCache>
            </c:numRef>
          </c:val>
        </c:ser>
        <c:ser>
          <c:idx val="1"/>
          <c:order val="1"/>
          <c:tx>
            <c:strRef>
              <c:f>Sheet1!$C$1</c:f>
              <c:strCache>
                <c:ptCount val="1"/>
                <c:pt idx="0">
                  <c:v>Co3O4</c:v>
                </c:pt>
              </c:strCache>
            </c:strRef>
          </c:tx>
          <c:spPr>
            <a:solidFill>
              <a:schemeClr val="accent2"/>
            </a:solidFill>
            <a:ln>
              <a:noFill/>
            </a:ln>
            <a:effectLst/>
          </c:spPr>
          <c:invertIfNegative val="0"/>
          <c:cat>
            <c:strRef>
              <c:f>Sheet1!$A$2:$A$4</c:f>
              <c:strCache>
                <c:ptCount val="3"/>
                <c:pt idx="0">
                  <c:v>HEO without CuO sintered at 700oC</c:v>
                </c:pt>
                <c:pt idx="1">
                  <c:v>HEO without CuO sintered at 1000oC</c:v>
                </c:pt>
                <c:pt idx="2">
                  <c:v>HEO without CuO resintered at 700oC</c:v>
                </c:pt>
              </c:strCache>
            </c:strRef>
          </c:cat>
          <c:val>
            <c:numRef>
              <c:f>Sheet1!$C$2:$C$4</c:f>
              <c:numCache>
                <c:formatCode>0%</c:formatCode>
                <c:ptCount val="3"/>
                <c:pt idx="0">
                  <c:v>0.16</c:v>
                </c:pt>
                <c:pt idx="1">
                  <c:v>0.0</c:v>
                </c:pt>
                <c:pt idx="2">
                  <c:v>0.3</c:v>
                </c:pt>
              </c:numCache>
            </c:numRef>
          </c:val>
        </c:ser>
        <c:ser>
          <c:idx val="2"/>
          <c:order val="2"/>
          <c:tx>
            <c:strRef>
              <c:f>Sheet1!$D$1</c:f>
              <c:strCache>
                <c:ptCount val="1"/>
                <c:pt idx="0">
                  <c:v>ZnO</c:v>
                </c:pt>
              </c:strCache>
            </c:strRef>
          </c:tx>
          <c:spPr>
            <a:solidFill>
              <a:schemeClr val="accent3"/>
            </a:solidFill>
            <a:ln>
              <a:noFill/>
            </a:ln>
            <a:effectLst/>
          </c:spPr>
          <c:invertIfNegative val="0"/>
          <c:cat>
            <c:strRef>
              <c:f>Sheet1!$A$2:$A$4</c:f>
              <c:strCache>
                <c:ptCount val="3"/>
                <c:pt idx="0">
                  <c:v>HEO without CuO sintered at 700oC</c:v>
                </c:pt>
                <c:pt idx="1">
                  <c:v>HEO without CuO sintered at 1000oC</c:v>
                </c:pt>
                <c:pt idx="2">
                  <c:v>HEO without CuO resintered at 700oC</c:v>
                </c:pt>
              </c:strCache>
            </c:strRef>
          </c:cat>
          <c:val>
            <c:numRef>
              <c:f>Sheet1!$D$2:$D$4</c:f>
              <c:numCache>
                <c:formatCode>0%</c:formatCode>
                <c:ptCount val="3"/>
                <c:pt idx="0">
                  <c:v>0.12</c:v>
                </c:pt>
                <c:pt idx="1">
                  <c:v>0.0</c:v>
                </c:pt>
                <c:pt idx="2">
                  <c:v>0.0</c:v>
                </c:pt>
              </c:numCache>
            </c:numRef>
          </c:val>
        </c:ser>
        <c:dLbls>
          <c:showLegendKey val="0"/>
          <c:showVal val="0"/>
          <c:showCatName val="0"/>
          <c:showSerName val="0"/>
          <c:showPercent val="0"/>
          <c:showBubbleSize val="0"/>
        </c:dLbls>
        <c:gapWidth val="219"/>
        <c:overlap val="-27"/>
        <c:axId val="-178120096"/>
        <c:axId val="-136102864"/>
      </c:barChart>
      <c:catAx>
        <c:axId val="-178120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6102864"/>
        <c:crosses val="autoZero"/>
        <c:auto val="1"/>
        <c:lblAlgn val="ctr"/>
        <c:lblOffset val="100"/>
        <c:noMultiLvlLbl val="0"/>
      </c:catAx>
      <c:valAx>
        <c:axId val="-136102864"/>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7812009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18-06-07T19:26:35.316" idx="4">
    <p:pos x="10" y="10"/>
    <p:text>Composed of more than four alloys or oxides with different crystal structure, by using solid state reaction the single phase crystal structure will be aquired</p:text>
    <p:extLst>
      <p:ext uri="{C676402C-5697-4E1C-873F-D02D1690AC5C}">
        <p15:threadingInfo xmlns:p15="http://schemas.microsoft.com/office/powerpoint/2012/main" timeZoneBias="240"/>
      </p:ext>
    </p:extLst>
  </p:cm>
  <p:cm authorId="1" dt="2018-06-08T09:59:59.279" idx="5">
    <p:pos x="10" y="106"/>
    <p:text>Gibbs phase rule: p+n=c+1, p number of phases, n degree of freedom, c number of components, so maximum number of phases is under equilibrium condition that degree of freedom is minimum, Therefore, for some HEAs, due to the effect of high ΔSmix, solid solution phases form prior to intermetallics, the total number of phases is well below the maximum equilibrium number allowed by the Gibbs phase rule (ref 97833192...)</p:text>
    <p:extLst>
      <p:ext uri="{C676402C-5697-4E1C-873F-D02D1690AC5C}">
        <p15:threadingInfo xmlns:p15="http://schemas.microsoft.com/office/powerpoint/2012/main" timeZoneBias="240">
          <p15:parentCm authorId="1" idx="4"/>
        </p15:threadingInfo>
      </p:ext>
    </p:extLst>
  </p:cm>
  <p:cm authorId="1" dt="2018-06-08T20:41:13.585" idx="9">
    <p:pos x="10" y="202"/>
    <p:text>Co3O4 adopts the normal cubic spinel structure, with Co2+ ions in tetrahedral interstices and Co3+ ions in the octahedral interstices of the cubic close-packed lattice of oxide anions.</p:text>
    <p:extLst>
      <p:ext uri="{C676402C-5697-4E1C-873F-D02D1690AC5C}">
        <p15:threadingInfo xmlns:p15="http://schemas.microsoft.com/office/powerpoint/2012/main" timeZoneBias="240">
          <p15:parentCm authorId="1" idx="4"/>
        </p15:threadingInfo>
      </p:ext>
    </p:extLst>
  </p:cm>
  <p:cm authorId="1" dt="2018-06-08T20:46:31.884" idx="10">
    <p:pos x="10" y="298"/>
    <p:text>ZnO: crystal structure hexagonal wurtzite, alb are equal and c is different, alpha and beta are 90 and gamma is 120</p:text>
    <p:extLst>
      <p:ext uri="{C676402C-5697-4E1C-873F-D02D1690AC5C}">
        <p15:threadingInfo xmlns:p15="http://schemas.microsoft.com/office/powerpoint/2012/main" timeZoneBias="240">
          <p15:parentCm authorId="1" idx="4"/>
        </p15:threadingInfo>
      </p:ext>
    </p:extLst>
  </p:cm>
  <p:cm authorId="1" dt="2018-06-08T20:50:16.804" idx="11">
    <p:pos x="10" y="394"/>
    <p:text>CuO: monoclinic(tenorite phase) a, b , c are different but all angles are 90</p:text>
    <p:extLst>
      <p:ext uri="{C676402C-5697-4E1C-873F-D02D1690AC5C}">
        <p15:threadingInfo xmlns:p15="http://schemas.microsoft.com/office/powerpoint/2012/main" timeZoneBias="240">
          <p15:parentCm authorId="1" idx="4"/>
        </p15:threadingInfo>
      </p:ext>
    </p:extLst>
  </p:cm>
  <p:cm authorId="1" dt="2018-06-09T18:56:36.189" idx="16">
    <p:pos x="10" y="490"/>
    <p:text>in HEA by using arc melting and in HEO by using simple solid solution reaction</p:text>
    <p:extLst>
      <p:ext uri="{C676402C-5697-4E1C-873F-D02D1690AC5C}">
        <p15:threadingInfo xmlns:p15="http://schemas.microsoft.com/office/powerpoint/2012/main" timeZoneBias="240">
          <p15:parentCm authorId="1" idx="4"/>
        </p15:threadingInfo>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18-06-08T20:39:06.166" idx="8">
    <p:pos x="4010" y="410"/>
    <p:text>SEM was done at McMaster uni , all of them are k-alpha radiation</p:text>
    <p:extLst>
      <p:ext uri="{C676402C-5697-4E1C-873F-D02D1690AC5C}">
        <p15:threadingInfo xmlns:p15="http://schemas.microsoft.com/office/powerpoint/2012/main" timeZoneBias="240"/>
      </p:ext>
    </p:extLst>
  </p:cm>
  <p:cm authorId="1" dt="2018-06-09T17:21:18.835" idx="12">
    <p:pos x="4010" y="506"/>
    <p:text>using JEOL 7000F SEM at Mac Master university.</p:text>
    <p:extLst>
      <p:ext uri="{C676402C-5697-4E1C-873F-D02D1690AC5C}">
        <p15:threadingInfo xmlns:p15="http://schemas.microsoft.com/office/powerpoint/2012/main" timeZoneBias="240">
          <p15:parentCm authorId="1" idx="8"/>
        </p15:threadingInfo>
      </p:ext>
    </p:extLst>
  </p:cm>
  <p:cm authorId="1" dt="2018-06-09T17:22:19.783" idx="13">
    <p:pos x="4010" y="602"/>
    <p:text>The secondary electron image shows surface morphology, the surface is unpolished and that's why we see in homogenity and some grains on the surface</p:text>
    <p:extLst>
      <p:ext uri="{C676402C-5697-4E1C-873F-D02D1690AC5C}">
        <p15:threadingInfo xmlns:p15="http://schemas.microsoft.com/office/powerpoint/2012/main" timeZoneBias="240">
          <p15:parentCm authorId="1" idx="8"/>
        </p15:threadingInfo>
      </p:ext>
    </p:extLst>
  </p:cm>
  <p:cm authorId="1" dt="2018-06-09T17:26:20.007" idx="14">
    <p:pos x="4010" y="698"/>
    <p:text>EDS result was shown for five different elements, in Cu the brigher site obviuosly show the concentration of cupper</p:text>
    <p:extLst>
      <p:ext uri="{C676402C-5697-4E1C-873F-D02D1690AC5C}">
        <p15:threadingInfo xmlns:p15="http://schemas.microsoft.com/office/powerpoint/2012/main" timeZoneBias="240">
          <p15:parentCm authorId="1" idx="8"/>
        </p15:threadingInfo>
      </p:ext>
    </p:extLst>
  </p:cm>
  <p:cm authorId="1" dt="2018-06-09T17:31:35.809" idx="15">
    <p:pos x="4010" y="794"/>
    <p:text>Thus, a "brighter" BSE intensity correlates with greater average Z in the sample, and "dark" areas have lower average Z. BSE images are very helpful for obtaining high-resolution compositional maps of a sample and for quickly distinguishing different phases.</p:text>
    <p:extLst>
      <p:ext uri="{C676402C-5697-4E1C-873F-D02D1690AC5C}">
        <p15:threadingInfo xmlns:p15="http://schemas.microsoft.com/office/powerpoint/2012/main" timeZoneBias="240">
          <p15:parentCm authorId="1" idx="8"/>
        </p15:threadingInfo>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24" dt="2018-06-06T18:43:47.820" idx="1">
    <p:pos x="2648" y="1883"/>
    <p:text>1. Although resintering at 700 gave us multiphase but it mostly consisted of cc phase so it is not surprising that its magnetic behaviour mostly looked like fcc single phase</p:text>
    <p:extLst>
      <p:ext uri="{C676402C-5697-4E1C-873F-D02D1690AC5C}">
        <p15:threadingInfo xmlns:p15="http://schemas.microsoft.com/office/powerpoint/2012/main" timeZoneBias="240"/>
      </p:ext>
    </p:extLst>
  </p:cm>
  <p:cm authorId="25" dt="2018-06-06T18:47:16.910" idx="1">
    <p:pos x="2648" y="1979"/>
    <p:text>2. Also the magnetic behavior of sample resintered at 700 can be explained by the effect of segregation of CuO since its magnetic property mostly looked like the four mixtures without CuO.</p:text>
    <p:extLst>
      <p:ext uri="{C676402C-5697-4E1C-873F-D02D1690AC5C}">
        <p15:threadingInfo xmlns:p15="http://schemas.microsoft.com/office/powerpoint/2012/main" timeZoneBias="240">
          <p15:parentCm authorId="24" idx="1"/>
        </p15:threadingInfo>
      </p:ext>
    </p:extLst>
  </p:cm>
  <p:cm authorId="26" dt="2018-06-06T18:50:13.975" idx="1">
    <p:pos x="2648" y="2075"/>
    <p:text>But if there is an interplay between them while one of them is reversible the other is not?! actually the structural behavior is not completely reversible by resintering at intermediate temperature cause it didn't show the same phases in one of them the Cuo and Co3O4 came out and in the other just CuO came out from fcc phase and it mostly consisted of fcc phase.</p:text>
    <p:extLst>
      <p:ext uri="{C676402C-5697-4E1C-873F-D02D1690AC5C}">
        <p15:threadingInfo xmlns:p15="http://schemas.microsoft.com/office/powerpoint/2012/main" timeZoneBias="240">
          <p15:parentCm authorId="24" idx="1"/>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8-06-06T17:08:39.478" idx="1">
    <p:pos x="2002" y="2128"/>
    <p:text/>
    <p:extLst>
      <p:ext uri="{C676402C-5697-4E1C-873F-D02D1690AC5C}">
        <p15:threadingInfo xmlns:p15="http://schemas.microsoft.com/office/powerpoint/2012/main" timeZoneBias="240"/>
      </p:ext>
    </p:extLst>
  </p:cm>
  <p:cm authorId="2" dt="2018-06-06T17:08:44.481" idx="1">
    <p:pos x="10" y="10"/>
    <p:text>In an ideal solution the enthalpy of mixing, ΔHmix, is zero. Thus any change in the free energy of mixing, ΔGmix, is a result of the change in entropy during the mixing process. This is the simplest definition of entropy-driven reaction</p:text>
    <p:extLst mod="1">
      <p:ext uri="{C676402C-5697-4E1C-873F-D02D1690AC5C}">
        <p15:threadingInfo xmlns:p15="http://schemas.microsoft.com/office/powerpoint/2012/main" timeZoneBias="240"/>
      </p:ext>
    </p:extLst>
  </p:cm>
  <p:cm authorId="3" dt="2018-06-06T17:09:35.018" idx="1">
    <p:pos x="5261" y="3147"/>
    <p:text>It should be noted that many HEAs are not single phase</p:text>
    <p:extLst>
      <p:ext uri="{C676402C-5697-4E1C-873F-D02D1690AC5C}">
        <p15:threadingInfo xmlns:p15="http://schemas.microsoft.com/office/powerpoint/2012/main" timeZoneBias="240"/>
      </p:ext>
    </p:extLst>
  </p:cm>
  <p:cm authorId="4" dt="2018-06-06T17:10:14.104" idx="1">
    <p:pos x="4601" y="2304"/>
    <p:text>x is molar fraction</p:text>
    <p:extLst>
      <p:ext uri="{C676402C-5697-4E1C-873F-D02D1690AC5C}">
        <p15:threadingInfo xmlns:p15="http://schemas.microsoft.com/office/powerpoint/2012/main" timeZoneBias="24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5" dt="2018-06-06T17:11:18.542" idx="1">
    <p:pos x="4643" y="162"/>
    <p:text>extraordinary characteristics and enhanced properties due to the increased mixing entropy          </p:text>
    <p:extLst>
      <p:ext uri="{C676402C-5697-4E1C-873F-D02D1690AC5C}">
        <p15:threadingInfo xmlns:p15="http://schemas.microsoft.com/office/powerpoint/2012/main" timeZoneBias="240"/>
      </p:ext>
    </p:extLst>
  </p:cm>
  <p:cm authorId="8" dt="2018-06-06T18:07:26.510" idx="1">
    <p:pos x="4643" y="258"/>
    <p:text>Thus, the macroscopic properties of HE not only come from the averaged properties of the component elements, but also include the effects from the excess quantities produced by inter-elemental reactions and lattice distortion, For example using five mixtures of oxides doped with Li will give a high supersonic conductivity and also giant permittivity or five mixture of alloys doped with aluminium will increase substantially its hardness  , Ref: https://www.tandfonline.com/doi/full/10.1080/21663831.2014.912690</p:text>
    <p:extLst mod="1">
      <p:ext uri="{C676402C-5697-4E1C-873F-D02D1690AC5C}">
        <p15:threadingInfo xmlns:p15="http://schemas.microsoft.com/office/powerpoint/2012/main" timeZoneBias="240">
          <p15:parentCm authorId="5" idx="1"/>
        </p15:threadingInfo>
      </p:ext>
    </p:extLst>
  </p:cm>
  <p:cm authorId="9" dt="2018-06-06T18:07:52.265" idx="1">
    <p:pos x="4643" y="354"/>
    <p:text>Unlike the other ‘core effects’, the ‘cocktail’ effect is not a hypothesis and requires no proof. The 'cocktail effect' reminds us that exceptional materials properties often result from unexpected synergies. The ‘cocktail’ effect reminds us to remain open to non-linear, unexpected results that can come from unusual combinations of elements and microstructures in the vast composition space of MPEAs.</p:text>
    <p:extLst>
      <p:ext uri="{C676402C-5697-4E1C-873F-D02D1690AC5C}">
        <p15:threadingInfo xmlns:p15="http://schemas.microsoft.com/office/powerpoint/2012/main" timeZoneBias="240">
          <p15:parentCm authorId="5" idx="1"/>
        </p15:threadingInfo>
      </p:ext>
    </p:extLst>
  </p:cm>
  <p:cm authorId="1" dt="2018-06-06T19:37:49.422" idx="3">
    <p:pos x="4643" y="450"/>
    <p:text>Since multi-principal elements are incorporated, HEAs can be viewed as an atomic-scale composite. Therefore, they exhibit a composite effect coming from the basic features and interactions among all the elements themselves, in addition to the indirect effects of the various elements on the microstructure [12-28]. For example, if more light elements are used, the overall density will be reduced. If more oxidation-resistant elements are used, such as Al, Cr, and Si, the oxidation resistance at high temperatures can be improved. If an element such as Al is added, which has strong bonding with the other elements present, such as Co, Cr, Cu, Fe and Ni, and promotes the formation of a BCC phase, the strength will be increased. Figure 8 displays the strengthening imposed by aluminum addition. Aluminum in this alloy system has a similar effect as carbon in steels in substantially increasing the hardness, although their strengthening mechanisms are different.  
Recent progress in high-entropy alloys (PDF Download Available). Available from: https://www.researchgate.net/publication/245440481_Recent_progress_in_high-entropy_alloys [accessed Jun 06 2018].</p:text>
    <p:extLst>
      <p:ext uri="{C676402C-5697-4E1C-873F-D02D1690AC5C}">
        <p15:threadingInfo xmlns:p15="http://schemas.microsoft.com/office/powerpoint/2012/main" timeZoneBias="240">
          <p15:parentCm authorId="5" idx="1"/>
        </p15:threadingInfo>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6" dt="2018-06-06T17:58:16.837" idx="1">
    <p:pos x="10" y="10"/>
    <p:text/>
    <p:extLst>
      <p:ext uri="{C676402C-5697-4E1C-873F-D02D1690AC5C}">
        <p15:threadingInfo xmlns:p15="http://schemas.microsoft.com/office/powerpoint/2012/main" timeZoneBias="240"/>
      </p:ext>
    </p:extLst>
  </p:cm>
  <p:cm authorId="7" dt="2018-06-06T17:58:21.809" idx="1">
    <p:pos x="5212" y="1651"/>
    <p:text>Reversibility is a requirement of entropy-driven transitions. Consequently, low-temperature equilibration should transform homogeneous 1,000°C-equilibrated E1 back to its multiphase state (and vice versa on heating).</p:text>
    <p:extLst>
      <p:ext uri="{C676402C-5697-4E1C-873F-D02D1690AC5C}">
        <p15:threadingInfo xmlns:p15="http://schemas.microsoft.com/office/powerpoint/2012/main" timeZoneBias="24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0" dt="2018-06-06T18:09:03.347" idx="1">
    <p:pos x="3877" y="225"/>
    <p:text>HEO sample was made using equimolar amount of MgO(Alfa Aesar, 99.995%, ZnO(Alfa Aesar, 99.9995%), NiO(Alfa Aesar, 99.998%), CuO(Alfa Aesar, 99.9995%), CoO (Alfa Aesar, 57% Co3O4) . After mixing them in ball mill for two hours, a pellet was made using uniaxial hydraulic press and P= 8000DN. Sample was sintered in  the furnace with 700oC, 1100oC and 700oC respectively for more than 16 hours and quenched at room temperature. After each steps X-ray pattern and magnetic properties of sample was measured. The X-ray measurement was done from 2𝜃=2Ǣo to 90o using a Rigaku X-ray diffractometer with Cu-Kα radiation (𝜆= 1.54056Å) operated atńȈ0kV andńȈ0mA. 
The magnetic behavior was studied using Quantum Design Magnetic Properties Measurement System (MPMS) under zero field cool (ZFC) and field cool (FC) condition. The magnetic moment was measured in temperature range of 5K to 300K under application of 5000Oe magnetic field. 
</p:text>
    <p:extLst>
      <p:ext uri="{C676402C-5697-4E1C-873F-D02D1690AC5C}">
        <p15:threadingInfo xmlns:p15="http://schemas.microsoft.com/office/powerpoint/2012/main" timeZoneBias="24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1" dt="2018-06-06T18:10:23.657" idx="1">
    <p:pos x="10" y="10"/>
    <p:text>If one calculate different factors in intensity of X-ray graph such as structure factor , polarization factor and multiplicity factor for rock salt structure, the intensity for (111) plane should be lower than (200). Since there are just five peaks related to all odd or all even and the intensity of first peak is lower than second in the sample sintered at 1100 so its crystal structure is rock salt.</p:text>
    <p:extLst>
      <p:ext uri="{C676402C-5697-4E1C-873F-D02D1690AC5C}">
        <p15:threadingInfo xmlns:p15="http://schemas.microsoft.com/office/powerpoint/2012/main" timeZoneBias="240"/>
      </p:ext>
    </p:extLst>
  </p:cm>
  <p:cm authorId="15" dt="2018-06-06T18:17:48.425" idx="1">
    <p:pos x="10" y="106"/>
    <p:text>. The sample resintered at 700 shows multiphase but it mostly consist of fcc phase,</p:text>
    <p:extLst>
      <p:ext uri="{C676402C-5697-4E1C-873F-D02D1690AC5C}">
        <p15:threadingInfo xmlns:p15="http://schemas.microsoft.com/office/powerpoint/2012/main" timeZoneBias="240">
          <p15:parentCm authorId="11" idx="1"/>
        </p15:threadingInfo>
      </p:ext>
    </p:extLst>
  </p:cm>
  <p:cm authorId="16" dt="2018-06-06T18:18:02.260" idx="1">
    <p:pos x="10" y="202"/>
    <p:text>The</p:text>
    <p:extLst>
      <p:ext uri="{C676402C-5697-4E1C-873F-D02D1690AC5C}">
        <p15:threadingInfo xmlns:p15="http://schemas.microsoft.com/office/powerpoint/2012/main" timeZoneBias="240">
          <p15:parentCm authorId="11" idx="1"/>
        </p15:threadingInfo>
      </p:ext>
    </p:extLst>
  </p:cm>
  <p:cm authorId="17" dt="2018-06-06T18:18:58.948" idx="1">
    <p:pos x="10" y="298"/>
    <p:text>In both of sample sintered at 700, most of the CuO came out from the sample and was segregated</p:text>
    <p:extLst>
      <p:ext uri="{C676402C-5697-4E1C-873F-D02D1690AC5C}">
        <p15:threadingInfo xmlns:p15="http://schemas.microsoft.com/office/powerpoint/2012/main" timeZoneBias="240">
          <p15:parentCm authorId="11" idx="1"/>
        </p15:threadingInfo>
      </p:ext>
    </p:extLst>
  </p:cm>
  <p:cm authorId="13" dt="2018-06-06T18:17:41.887" idx="1">
    <p:pos x="106" y="106"/>
    <p:text/>
    <p:extLst>
      <p:ext uri="{C676402C-5697-4E1C-873F-D02D1690AC5C}">
        <p15:threadingInfo xmlns:p15="http://schemas.microsoft.com/office/powerpoint/2012/main" timeZoneBias="240"/>
      </p:ext>
    </p:extLst>
  </p:cm>
  <p:cm authorId="14" dt="2018-06-06T18:17:48.399" idx="1">
    <p:pos x="202" y="202"/>
    <p:text/>
    <p:extLst>
      <p:ext uri="{C676402C-5697-4E1C-873F-D02D1690AC5C}">
        <p15:threadingInfo xmlns:p15="http://schemas.microsoft.com/office/powerpoint/2012/main" timeZoneBias="24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8" dt="2018-06-06T18:19:07.040" idx="1">
    <p:pos x="10" y="10"/>
    <p:text>The susceptibility graph versus temperature was depicted for all sample and the curie Weiss temperature was found from the intercept of straight line fitted with graph, for all of them it was negative which shows the antiferromagnetic behaviour of samples and it is in agreement with the result of Meisenheimer et al</p:text>
    <p:extLst>
      <p:ext uri="{C676402C-5697-4E1C-873F-D02D1690AC5C}">
        <p15:threadingInfo xmlns:p15="http://schemas.microsoft.com/office/powerpoint/2012/main" timeZoneBias="24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9" dt="2018-06-06T18:23:56.482" idx="1">
    <p:pos x="4987" y="400"/>
    <p:text>Four mixture without CuO was made with the same steps as five mixtures.</p:text>
    <p:extLst>
      <p:ext uri="{C676402C-5697-4E1C-873F-D02D1690AC5C}">
        <p15:threadingInfo xmlns:p15="http://schemas.microsoft.com/office/powerpoint/2012/main" timeZoneBias="240"/>
      </p:ext>
    </p:extLst>
  </p:cm>
  <p:cm authorId="1" dt="2018-06-08T19:34:04.113" idx="7">
    <p:pos x="4987" y="496"/>
    <p:text>X-ray graph shows rocksalt single phase structure
In contrast to Rost et al that showed 4 mixtures never yield single phase3</p:text>
    <p:extLst>
      <p:ext uri="{C676402C-5697-4E1C-873F-D02D1690AC5C}">
        <p15:threadingInfo xmlns:p15="http://schemas.microsoft.com/office/powerpoint/2012/main" timeZoneBias="240">
          <p15:parentCm authorId="19" idx="1"/>
        </p15:threadingInfo>
      </p:ext>
    </p:extLst>
  </p:cm>
  <p:cm authorId="1" dt="2018-06-08T19:33:29.828" idx="6">
    <p:pos x="4838" y="252"/>
    <p:text/>
    <p:extLst>
      <p:ext uri="{C676402C-5697-4E1C-873F-D02D1690AC5C}">
        <p15:threadingInfo xmlns:p15="http://schemas.microsoft.com/office/powerpoint/2012/main" timeZoneBias="24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20" dt="2018-06-06T18:27:44.687" idx="1">
    <p:pos x="4496" y="716"/>
    <p:text/>
    <p:extLst>
      <p:ext uri="{C676402C-5697-4E1C-873F-D02D1690AC5C}">
        <p15:threadingInfo xmlns:p15="http://schemas.microsoft.com/office/powerpoint/2012/main" timeZoneBias="240"/>
      </p:ext>
    </p:extLst>
  </p:cm>
  <p:cm authorId="21" dt="2018-06-06T18:32:15.766" idx="1">
    <p:pos x="10" y="10"/>
    <p:text/>
    <p:extLst>
      <p:ext uri="{C676402C-5697-4E1C-873F-D02D1690AC5C}">
        <p15:threadingInfo xmlns:p15="http://schemas.microsoft.com/office/powerpoint/2012/main" timeZoneBias="240"/>
      </p:ext>
    </p:extLst>
  </p:cm>
  <p:cm authorId="22" dt="2018-06-06T18:32:41.630" idx="1">
    <p:pos x="4788" y="1121"/>
    <p:text>It is clear from magnetization measurement that the magnetic behaviour of five mixtures resintered at 700 mostly look like four mixtures without CuO which but with lower magnetization which originates from lower contribution of magnetic elements, and gives us another proof for segregation of CuO</p:text>
    <p:extLst>
      <p:ext uri="{C676402C-5697-4E1C-873F-D02D1690AC5C}">
        <p15:threadingInfo xmlns:p15="http://schemas.microsoft.com/office/powerpoint/2012/main" timeZoneBias="240"/>
      </p:ext>
    </p:extLst>
  </p:cm>
  <p:cm authorId="23" dt="2018-06-06T18:40:04.488" idx="1">
    <p:pos x="4788" y="1217"/>
    <p:text>On the other hand the megnatization for four mixtures resintered at 700 looks like five mixtures sintered at 1100 which is resonable since it mostly consists of fcc phase. So apparantly there is an interplay between magntic and structural behavior</p:text>
    <p:extLst>
      <p:ext uri="{C676402C-5697-4E1C-873F-D02D1690AC5C}">
        <p15:threadingInfo xmlns:p15="http://schemas.microsoft.com/office/powerpoint/2012/main" timeZoneBias="240">
          <p15:parentCm authorId="22" idx="1"/>
        </p15:threadingInfo>
      </p:ext>
    </p:extLst>
  </p:cm>
</p:cmLst>
</file>

<file path=ppt/diagrams/_rels/data2.xml.rels><?xml version="1.0" encoding="UTF-8" standalone="yes"?>
<Relationships xmlns="http://schemas.openxmlformats.org/package/2006/relationships"><Relationship Id="rId1" Type="http://schemas.openxmlformats.org/officeDocument/2006/relationships/image" Target="../media/image13.png"/></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7F7326-8F99-7741-B999-14608E73358F}" type="doc">
      <dgm:prSet loTypeId="urn:microsoft.com/office/officeart/2005/8/layout/vList5" loCatId="" qsTypeId="urn:microsoft.com/office/officeart/2005/8/quickstyle/simple3" qsCatId="simple" csTypeId="urn:microsoft.com/office/officeart/2005/8/colors/accent1_3" csCatId="accent1" phldr="1"/>
      <dgm:spPr/>
      <dgm:t>
        <a:bodyPr/>
        <a:lstStyle/>
        <a:p>
          <a:endParaRPr lang="en-US"/>
        </a:p>
      </dgm:t>
    </dgm:pt>
    <mc:AlternateContent xmlns:mc="http://schemas.openxmlformats.org/markup-compatibility/2006" xmlns:a14="http://schemas.microsoft.com/office/drawing/2010/main">
      <mc:Choice Requires="a14">
        <dgm:pt modelId="{AE311985-BD60-0A4D-8E6E-7CEBF8A61A0E}">
          <dgm:prSet phldrT="[Text]" custT="1"/>
          <dgm:spPr/>
          <dgm:t>
            <a:bodyPr/>
            <a:lstStyle/>
            <a:p>
              <a:pPr>
                <a:lnSpc>
                  <a:spcPct val="150000"/>
                </a:lnSpc>
              </a:pPr>
              <a:r>
                <a:rPr lang="en-US" sz="2400" dirty="0" smtClean="0">
                  <a:latin typeface="Comic Sans MS" charset="0"/>
                  <a:ea typeface="Comic Sans MS" charset="0"/>
                  <a:cs typeface="Comic Sans MS" charset="0"/>
                </a:rPr>
                <a:t>Maximum achieve when equimolar mixtures                                   (</a:t>
              </a:r>
              <a14:m>
                <m:oMath xmlns:m="http://schemas.openxmlformats.org/officeDocument/2006/math">
                  <m:sSub>
                    <m:sSubPr>
                      <m:ctrlPr>
                        <a:rPr lang="en-US" sz="2400" i="1" smtClean="0">
                          <a:latin typeface="Cambria Math" charset="0"/>
                          <a:ea typeface="Comic Sans MS" charset="0"/>
                          <a:cs typeface="Comic Sans MS" charset="0"/>
                        </a:rPr>
                      </m:ctrlPr>
                    </m:sSubPr>
                    <m:e>
                      <m:r>
                        <a:rPr lang="en-CA" sz="2400" b="0" i="1" smtClean="0">
                          <a:latin typeface="Cambria Math" charset="0"/>
                          <a:ea typeface="Comic Sans MS" charset="0"/>
                          <a:cs typeface="Comic Sans MS" charset="0"/>
                        </a:rPr>
                        <m:t>𝑥</m:t>
                      </m:r>
                    </m:e>
                    <m:sub>
                      <m:r>
                        <a:rPr lang="en-CA" sz="2400" b="0" i="1" smtClean="0">
                          <a:latin typeface="Cambria Math" charset="0"/>
                          <a:ea typeface="Comic Sans MS" charset="0"/>
                          <a:cs typeface="Comic Sans MS" charset="0"/>
                        </a:rPr>
                        <m:t>𝑖</m:t>
                      </m:r>
                    </m:sub>
                  </m:sSub>
                  <m:r>
                    <a:rPr lang="en-CA" sz="2400" b="0" i="1" smtClean="0">
                      <a:latin typeface="Cambria Math" charset="0"/>
                      <a:ea typeface="Comic Sans MS" charset="0"/>
                      <a:cs typeface="Comic Sans MS" charset="0"/>
                    </a:rPr>
                    <m:t>=</m:t>
                  </m:r>
                  <m:f>
                    <m:fPr>
                      <m:ctrlPr>
                        <a:rPr lang="en-CA" sz="2400" b="0" i="1" smtClean="0">
                          <a:latin typeface="Cambria Math" charset="0"/>
                          <a:ea typeface="Comic Sans MS" charset="0"/>
                          <a:cs typeface="Comic Sans MS" charset="0"/>
                        </a:rPr>
                      </m:ctrlPr>
                    </m:fPr>
                    <m:num>
                      <m:r>
                        <a:rPr lang="en-CA" sz="2400" b="0" i="1" smtClean="0">
                          <a:latin typeface="Cambria Math" charset="0"/>
                          <a:ea typeface="Comic Sans MS" charset="0"/>
                          <a:cs typeface="Comic Sans MS" charset="0"/>
                        </a:rPr>
                        <m:t>1</m:t>
                      </m:r>
                    </m:num>
                    <m:den>
                      <m:r>
                        <a:rPr lang="en-CA" sz="2400" b="0" i="1" smtClean="0">
                          <a:latin typeface="Cambria Math" charset="0"/>
                          <a:ea typeface="Comic Sans MS" charset="0"/>
                          <a:cs typeface="Comic Sans MS" charset="0"/>
                        </a:rPr>
                        <m:t>𝑁</m:t>
                      </m:r>
                    </m:den>
                  </m:f>
                  <m:r>
                    <a:rPr lang="en-CA" sz="2400" b="0" i="1" smtClean="0">
                      <a:latin typeface="Cambria Math" charset="0"/>
                      <a:ea typeface="Comic Sans MS" charset="0"/>
                      <a:cs typeface="Comic Sans MS" charset="0"/>
                    </a:rPr>
                    <m:t> </m:t>
                  </m:r>
                  <m:r>
                    <a:rPr lang="en-CA" sz="2400" b="0" i="1" smtClean="0">
                      <a:latin typeface="Cambria Math" charset="0"/>
                      <a:ea typeface="Comic Sans MS" charset="0"/>
                      <a:cs typeface="Comic Sans MS" charset="0"/>
                    </a:rPr>
                    <m:t>𝑖𝑛</m:t>
                  </m:r>
                  <m:r>
                    <a:rPr lang="en-CA" sz="2400" b="0" i="1" smtClean="0">
                      <a:latin typeface="Cambria Math" charset="0"/>
                      <a:ea typeface="Comic Sans MS" charset="0"/>
                      <a:cs typeface="Comic Sans MS" charset="0"/>
                    </a:rPr>
                    <m:t> </m:t>
                  </m:r>
                  <m:sSub>
                    <m:sSubPr>
                      <m:ctrlPr>
                        <a:rPr lang="en-US" sz="2400" i="1" smtClean="0">
                          <a:latin typeface="Cambria Math" charset="0"/>
                          <a:ea typeface="Comic Sans MS" charset="0"/>
                          <a:cs typeface="Comic Sans MS" charset="0"/>
                        </a:rPr>
                      </m:ctrlPr>
                    </m:sSubPr>
                    <m:e>
                      <m:r>
                        <a:rPr lang="en-CA" sz="2400" b="0" i="1" smtClean="0">
                          <a:latin typeface="Cambria Math" charset="0"/>
                          <a:ea typeface="Comic Sans MS" charset="0"/>
                          <a:cs typeface="Comic Sans MS" charset="0"/>
                        </a:rPr>
                        <m:t>𝑆</m:t>
                      </m:r>
                    </m:e>
                    <m:sub>
                      <m:r>
                        <a:rPr lang="en-CA" sz="2400" b="0" i="1" smtClean="0">
                          <a:latin typeface="Cambria Math" charset="0"/>
                          <a:ea typeface="Comic Sans MS" charset="0"/>
                          <a:cs typeface="Comic Sans MS" charset="0"/>
                        </a:rPr>
                        <m:t>𝑐𝑜𝑛𝑓</m:t>
                      </m:r>
                    </m:sub>
                  </m:sSub>
                  <m:r>
                    <a:rPr lang="en-CA" sz="2400" b="0" i="1" smtClean="0">
                      <a:latin typeface="Cambria Math" charset="0"/>
                      <a:ea typeface="Comic Sans MS" charset="0"/>
                      <a:cs typeface="Comic Sans MS" charset="0"/>
                    </a:rPr>
                    <m:t>=</m:t>
                  </m:r>
                  <m:sSub>
                    <m:sSubPr>
                      <m:ctrlPr>
                        <a:rPr lang="en-US" sz="2400" b="0" i="1" smtClean="0">
                          <a:latin typeface="Cambria Math" charset="0"/>
                          <a:ea typeface="Comic Sans MS" charset="0"/>
                          <a:cs typeface="Comic Sans MS" charset="0"/>
                        </a:rPr>
                      </m:ctrlPr>
                    </m:sSubPr>
                    <m:e>
                      <m:r>
                        <a:rPr lang="en-CA" sz="2400" b="0" i="1" smtClean="0">
                          <a:latin typeface="Cambria Math" charset="0"/>
                          <a:ea typeface="Comic Sans MS" charset="0"/>
                          <a:cs typeface="Comic Sans MS" charset="0"/>
                        </a:rPr>
                        <m:t>−</m:t>
                      </m:r>
                      <m:r>
                        <a:rPr lang="en-CA" sz="2400" b="0" i="1" smtClean="0">
                          <a:latin typeface="Cambria Math" charset="0"/>
                          <a:ea typeface="Comic Sans MS" charset="0"/>
                          <a:cs typeface="Comic Sans MS" charset="0"/>
                        </a:rPr>
                        <m:t>𝑘</m:t>
                      </m:r>
                    </m:e>
                    <m:sub>
                      <m:r>
                        <a:rPr lang="en-CA" sz="2400" b="0" i="1" smtClean="0">
                          <a:latin typeface="Cambria Math" charset="0"/>
                          <a:ea typeface="Comic Sans MS" charset="0"/>
                          <a:cs typeface="Comic Sans MS" charset="0"/>
                        </a:rPr>
                        <m:t>𝐵</m:t>
                      </m:r>
                    </m:sub>
                  </m:sSub>
                  <m:nary>
                    <m:naryPr>
                      <m:chr m:val="∑"/>
                      <m:ctrlPr>
                        <a:rPr lang="is-IS" sz="2400" i="1" smtClean="0">
                          <a:latin typeface="Cambria Math" charset="0"/>
                          <a:ea typeface="Comic Sans MS" charset="0"/>
                          <a:cs typeface="Comic Sans MS" charset="0"/>
                        </a:rPr>
                      </m:ctrlPr>
                    </m:naryPr>
                    <m:sub>
                      <m:r>
                        <m:rPr>
                          <m:brk m:alnAt="23"/>
                        </m:rPr>
                        <a:rPr lang="en-CA" sz="2400" b="0" i="1" smtClean="0">
                          <a:latin typeface="Cambria Math" charset="0"/>
                          <a:ea typeface="Comic Sans MS" charset="0"/>
                          <a:cs typeface="Comic Sans MS" charset="0"/>
                        </a:rPr>
                        <m:t>𝑖</m:t>
                      </m:r>
                      <m:r>
                        <a:rPr lang="en-CA" sz="2400" b="0" i="1" smtClean="0">
                          <a:latin typeface="Cambria Math" charset="0"/>
                          <a:ea typeface="Comic Sans MS" charset="0"/>
                          <a:cs typeface="Comic Sans MS" charset="0"/>
                        </a:rPr>
                        <m:t>=1</m:t>
                      </m:r>
                    </m:sub>
                    <m:sup>
                      <m:r>
                        <a:rPr lang="en-CA" sz="2400" b="0" i="1" smtClean="0">
                          <a:latin typeface="Cambria Math" charset="0"/>
                          <a:ea typeface="Comic Sans MS" charset="0"/>
                          <a:cs typeface="Comic Sans MS" charset="0"/>
                        </a:rPr>
                        <m:t>𝑁</m:t>
                      </m:r>
                    </m:sup>
                    <m:e>
                      <m:sSub>
                        <m:sSubPr>
                          <m:ctrlPr>
                            <a:rPr lang="en-US" sz="2400" i="1" smtClean="0">
                              <a:latin typeface="Cambria Math" charset="0"/>
                              <a:ea typeface="Comic Sans MS" charset="0"/>
                              <a:cs typeface="Comic Sans MS" charset="0"/>
                            </a:rPr>
                          </m:ctrlPr>
                        </m:sSubPr>
                        <m:e>
                          <m:r>
                            <a:rPr lang="en-CA" sz="2400" b="0" i="1" smtClean="0">
                              <a:latin typeface="Cambria Math" charset="0"/>
                              <a:ea typeface="Comic Sans MS" charset="0"/>
                              <a:cs typeface="Comic Sans MS" charset="0"/>
                            </a:rPr>
                            <m:t>𝑥</m:t>
                          </m:r>
                        </m:e>
                        <m:sub>
                          <m:r>
                            <a:rPr lang="en-CA" sz="2400" b="0" i="1" smtClean="0">
                              <a:latin typeface="Cambria Math" charset="0"/>
                              <a:ea typeface="Comic Sans MS" charset="0"/>
                              <a:cs typeface="Comic Sans MS" charset="0"/>
                            </a:rPr>
                            <m:t>𝑖</m:t>
                          </m:r>
                        </m:sub>
                      </m:sSub>
                      <m:sSub>
                        <m:sSubPr>
                          <m:ctrlPr>
                            <a:rPr lang="en-US" sz="2400" i="1" smtClean="0">
                              <a:latin typeface="Cambria Math" charset="0"/>
                              <a:ea typeface="Comic Sans MS" charset="0"/>
                              <a:cs typeface="Comic Sans MS" charset="0"/>
                            </a:rPr>
                          </m:ctrlPr>
                        </m:sSubPr>
                        <m:e>
                          <m:r>
                            <m:rPr>
                              <m:sty m:val="p"/>
                            </m:rPr>
                            <a:rPr lang="en-CA" sz="2400" b="0" i="0" smtClean="0">
                              <a:latin typeface="Cambria Math" charset="0"/>
                              <a:ea typeface="Comic Sans MS" charset="0"/>
                              <a:cs typeface="Comic Sans MS" charset="0"/>
                            </a:rPr>
                            <m:t>log</m:t>
                          </m:r>
                          <m:r>
                            <a:rPr lang="en-CA" sz="2400" b="0" i="1" smtClean="0">
                              <a:latin typeface="Cambria Math" charset="0"/>
                              <a:ea typeface="Comic Sans MS" charset="0"/>
                              <a:cs typeface="Comic Sans MS" charset="0"/>
                            </a:rPr>
                            <m:t>⁡(</m:t>
                          </m:r>
                          <m:r>
                            <a:rPr lang="en-CA" sz="2400" b="0" i="1" smtClean="0">
                              <a:latin typeface="Cambria Math" charset="0"/>
                              <a:ea typeface="Comic Sans MS" charset="0"/>
                              <a:cs typeface="Comic Sans MS" charset="0"/>
                            </a:rPr>
                            <m:t>𝑥</m:t>
                          </m:r>
                        </m:e>
                        <m:sub>
                          <m:r>
                            <a:rPr lang="en-CA" sz="2400" b="0" i="1" smtClean="0">
                              <a:latin typeface="Cambria Math" charset="0"/>
                              <a:ea typeface="Comic Sans MS" charset="0"/>
                              <a:cs typeface="Comic Sans MS" charset="0"/>
                            </a:rPr>
                            <m:t>𝑖</m:t>
                          </m:r>
                        </m:sub>
                      </m:sSub>
                      <m:r>
                        <a:rPr lang="en-CA" sz="2400" b="0" i="1" smtClean="0">
                          <a:latin typeface="Cambria Math" charset="0"/>
                          <a:ea typeface="Comic Sans MS" charset="0"/>
                          <a:cs typeface="Comic Sans MS" charset="0"/>
                        </a:rPr>
                        <m:t>)</m:t>
                      </m:r>
                    </m:e>
                  </m:nary>
                </m:oMath>
              </a14:m>
              <a:r>
                <a:rPr lang="en-US" sz="2400" dirty="0" smtClean="0">
                  <a:latin typeface="Comic Sans MS" charset="0"/>
                  <a:ea typeface="Comic Sans MS" charset="0"/>
                  <a:cs typeface="Comic Sans MS" charset="0"/>
                </a:rPr>
                <a:t>)</a:t>
              </a:r>
              <a:r>
                <a:rPr lang="en-US" sz="2400" baseline="30000" dirty="0" smtClean="0">
                  <a:latin typeface="Comic Sans MS" charset="0"/>
                  <a:ea typeface="Comic Sans MS" charset="0"/>
                  <a:cs typeface="Comic Sans MS" charset="0"/>
                </a:rPr>
                <a:t>4</a:t>
              </a:r>
              <a:endParaRPr lang="en-US" sz="2000" baseline="30000" dirty="0">
                <a:latin typeface="Comic Sans MS" charset="0"/>
                <a:ea typeface="Comic Sans MS" charset="0"/>
                <a:cs typeface="Comic Sans MS" charset="0"/>
              </a:endParaRPr>
            </a:p>
          </dgm:t>
        </dgm:pt>
      </mc:Choice>
      <mc:Fallback xmlns="">
        <dgm:pt modelId="{AE311985-BD60-0A4D-8E6E-7CEBF8A61A0E}">
          <dgm:prSet phldrT="[Text]" custT="1"/>
          <dgm:spPr/>
          <dgm:t>
            <a:bodyPr/>
            <a:lstStyle/>
            <a:p>
              <a:pPr>
                <a:lnSpc>
                  <a:spcPct val="150000"/>
                </a:lnSpc>
              </a:pPr>
              <a:r>
                <a:rPr lang="en-US" sz="2400" dirty="0" smtClean="0">
                  <a:latin typeface="Comic Sans MS" charset="0"/>
                  <a:ea typeface="Comic Sans MS" charset="0"/>
                  <a:cs typeface="Comic Sans MS" charset="0"/>
                </a:rPr>
                <a:t>Maximum achieve when equimolar mixtures                                   (</a:t>
              </a:r>
              <a:r>
                <a:rPr lang="en-CA" sz="2400" b="0" i="0" smtClean="0">
                  <a:latin typeface="Cambria Math" charset="0"/>
                  <a:ea typeface="Comic Sans MS" charset="0"/>
                  <a:cs typeface="Comic Sans MS" charset="0"/>
                </a:rPr>
                <a:t>𝑥</a:t>
              </a:r>
              <a:r>
                <a:rPr lang="en-US" sz="2400" b="0" i="0" smtClean="0">
                  <a:latin typeface="Cambria Math" charset="0"/>
                  <a:ea typeface="Comic Sans MS" charset="0"/>
                  <a:cs typeface="Comic Sans MS" charset="0"/>
                </a:rPr>
                <a:t>_</a:t>
              </a:r>
              <a:r>
                <a:rPr lang="en-CA" sz="2400" b="0" i="0" smtClean="0">
                  <a:latin typeface="Cambria Math" charset="0"/>
                  <a:ea typeface="Comic Sans MS" charset="0"/>
                  <a:cs typeface="Comic Sans MS" charset="0"/>
                </a:rPr>
                <a:t>𝑖=1/𝑁  𝑖𝑛 𝑆</a:t>
              </a:r>
              <a:r>
                <a:rPr lang="en-US" sz="2400" b="0" i="0" smtClean="0">
                  <a:latin typeface="Cambria Math" charset="0"/>
                  <a:ea typeface="Comic Sans MS" charset="0"/>
                  <a:cs typeface="Comic Sans MS" charset="0"/>
                </a:rPr>
                <a:t>_</a:t>
              </a:r>
              <a:r>
                <a:rPr lang="en-CA" sz="2400" b="0" i="0" smtClean="0">
                  <a:latin typeface="Cambria Math" charset="0"/>
                  <a:ea typeface="Comic Sans MS" charset="0"/>
                  <a:cs typeface="Comic Sans MS" charset="0"/>
                </a:rPr>
                <a:t>𝑐𝑜𝑛𝑓=</a:t>
              </a:r>
              <a:r>
                <a:rPr lang="en-US" sz="2400" b="0" i="0" smtClean="0">
                  <a:latin typeface="Cambria Math" charset="0"/>
                  <a:ea typeface="Comic Sans MS" charset="0"/>
                  <a:cs typeface="Comic Sans MS" charset="0"/>
                </a:rPr>
                <a:t>〖</a:t>
              </a:r>
              <a:r>
                <a:rPr lang="en-CA" sz="2400" b="0" i="0" smtClean="0">
                  <a:latin typeface="Cambria Math" charset="0"/>
                  <a:ea typeface="Comic Sans MS" charset="0"/>
                  <a:cs typeface="Comic Sans MS" charset="0"/>
                </a:rPr>
                <a:t>−𝑘</a:t>
              </a:r>
              <a:r>
                <a:rPr lang="en-US" sz="2400" b="0" i="0" smtClean="0">
                  <a:latin typeface="Cambria Math" charset="0"/>
                  <a:ea typeface="Comic Sans MS" charset="0"/>
                  <a:cs typeface="Comic Sans MS" charset="0"/>
                </a:rPr>
                <a:t>〗_</a:t>
              </a:r>
              <a:r>
                <a:rPr lang="en-CA" sz="2400" b="0" i="0" smtClean="0">
                  <a:latin typeface="Cambria Math" charset="0"/>
                  <a:ea typeface="Comic Sans MS" charset="0"/>
                  <a:cs typeface="Comic Sans MS" charset="0"/>
                </a:rPr>
                <a:t>𝐵</a:t>
              </a:r>
              <a:r>
                <a:rPr lang="is-IS" sz="2400" b="0" i="0" smtClean="0">
                  <a:latin typeface="Cambria Math" charset="0"/>
                  <a:ea typeface="Comic Sans MS" charset="0"/>
                  <a:cs typeface="Comic Sans MS" charset="0"/>
                </a:rPr>
                <a:t> </a:t>
              </a:r>
              <a:r>
                <a:rPr lang="is-IS" sz="2400" i="0" smtClean="0">
                  <a:latin typeface="Cambria Math" charset="0"/>
                  <a:ea typeface="Comic Sans MS" charset="0"/>
                  <a:cs typeface="Comic Sans MS" charset="0"/>
                </a:rPr>
                <a:t>∑</a:t>
              </a:r>
              <a:r>
                <a:rPr lang="en-CA" sz="2400" b="0" i="0" smtClean="0">
                  <a:latin typeface="Cambria Math" charset="0"/>
                  <a:ea typeface="Comic Sans MS" charset="0"/>
                  <a:cs typeface="Comic Sans MS" charset="0"/>
                </a:rPr>
                <a:t>_</a:t>
              </a:r>
              <a:r>
                <a:rPr lang="is-IS" sz="2400" b="0" i="0" smtClean="0">
                  <a:latin typeface="Cambria Math" charset="0"/>
                  <a:ea typeface="Comic Sans MS" charset="0"/>
                  <a:cs typeface="Comic Sans MS" charset="0"/>
                </a:rPr>
                <a:t>(</a:t>
              </a:r>
              <a:r>
                <a:rPr lang="en-CA" sz="2400" b="0" i="0" smtClean="0">
                  <a:latin typeface="Cambria Math" charset="0"/>
                  <a:ea typeface="Comic Sans MS" charset="0"/>
                  <a:cs typeface="Comic Sans MS" charset="0"/>
                </a:rPr>
                <a:t>𝑖=1</a:t>
              </a:r>
              <a:r>
                <a:rPr lang="is-IS" sz="2400" b="0" i="0" smtClean="0">
                  <a:latin typeface="Cambria Math" charset="0"/>
                  <a:ea typeface="Comic Sans MS" charset="0"/>
                  <a:cs typeface="Comic Sans MS" charset="0"/>
                </a:rPr>
                <a:t>)</a:t>
              </a:r>
              <a:r>
                <a:rPr lang="en-CA" sz="2400" b="0" i="0" smtClean="0">
                  <a:latin typeface="Cambria Math" charset="0"/>
                  <a:ea typeface="Comic Sans MS" charset="0"/>
                  <a:cs typeface="Comic Sans MS" charset="0"/>
                </a:rPr>
                <a:t>^𝑁▒〖𝑥</a:t>
              </a:r>
              <a:r>
                <a:rPr lang="en-US" sz="2400" b="0" i="0" smtClean="0">
                  <a:latin typeface="Cambria Math" charset="0"/>
                  <a:ea typeface="Comic Sans MS" charset="0"/>
                  <a:cs typeface="Comic Sans MS" charset="0"/>
                </a:rPr>
                <a:t>_</a:t>
              </a:r>
              <a:r>
                <a:rPr lang="en-CA" sz="2400" b="0" i="0" smtClean="0">
                  <a:latin typeface="Cambria Math" charset="0"/>
                  <a:ea typeface="Comic Sans MS" charset="0"/>
                  <a:cs typeface="Comic Sans MS" charset="0"/>
                </a:rPr>
                <a:t>𝑖</a:t>
              </a:r>
              <a:r>
                <a:rPr lang="en-US" sz="2400" b="0" i="0" smtClean="0">
                  <a:latin typeface="Cambria Math" charset="0"/>
                  <a:ea typeface="Comic Sans MS" charset="0"/>
                  <a:cs typeface="Comic Sans MS" charset="0"/>
                </a:rPr>
                <a:t> 〖</a:t>
              </a:r>
              <a:r>
                <a:rPr lang="en-CA" sz="2400" b="0" i="0" smtClean="0">
                  <a:latin typeface="Cambria Math" charset="0"/>
                  <a:ea typeface="Comic Sans MS" charset="0"/>
                  <a:cs typeface="Comic Sans MS" charset="0"/>
                </a:rPr>
                <a:t>log⁡(𝑥</a:t>
              </a:r>
              <a:r>
                <a:rPr lang="en-US" sz="2400" b="0" i="0" smtClean="0">
                  <a:latin typeface="Cambria Math" charset="0"/>
                  <a:ea typeface="Comic Sans MS" charset="0"/>
                  <a:cs typeface="Comic Sans MS" charset="0"/>
                </a:rPr>
                <a:t>〗_</a:t>
              </a:r>
              <a:r>
                <a:rPr lang="en-CA" sz="2400" b="0" i="0" smtClean="0">
                  <a:latin typeface="Cambria Math" charset="0"/>
                  <a:ea typeface="Comic Sans MS" charset="0"/>
                  <a:cs typeface="Comic Sans MS" charset="0"/>
                </a:rPr>
                <a:t>𝑖)〗</a:t>
              </a:r>
              <a:r>
                <a:rPr lang="en-US" sz="2400" dirty="0" smtClean="0">
                  <a:latin typeface="Comic Sans MS" charset="0"/>
                  <a:ea typeface="Comic Sans MS" charset="0"/>
                  <a:cs typeface="Comic Sans MS" charset="0"/>
                </a:rPr>
                <a:t>)</a:t>
              </a:r>
              <a:r>
                <a:rPr lang="en-US" sz="2400" baseline="30000" dirty="0" smtClean="0">
                  <a:latin typeface="Comic Sans MS" charset="0"/>
                  <a:ea typeface="Comic Sans MS" charset="0"/>
                  <a:cs typeface="Comic Sans MS" charset="0"/>
                </a:rPr>
                <a:t>4</a:t>
              </a:r>
              <a:endParaRPr lang="en-US" sz="2000" baseline="30000" dirty="0">
                <a:latin typeface="Comic Sans MS" charset="0"/>
                <a:ea typeface="Comic Sans MS" charset="0"/>
                <a:cs typeface="Comic Sans MS" charset="0"/>
              </a:endParaRPr>
            </a:p>
          </dgm:t>
        </dgm:pt>
      </mc:Fallback>
    </mc:AlternateContent>
    <dgm:pt modelId="{792BE048-BA0C-A74E-87FA-0F8998D44EE5}" type="sibTrans" cxnId="{3377E0B2-80B8-2646-A027-3A7AE865D4C3}">
      <dgm:prSet/>
      <dgm:spPr/>
      <dgm:t>
        <a:bodyPr/>
        <a:lstStyle/>
        <a:p>
          <a:endParaRPr lang="en-US"/>
        </a:p>
      </dgm:t>
    </dgm:pt>
    <dgm:pt modelId="{E537E31F-6DC4-6545-9F19-99A288D1C8A1}" type="parTrans" cxnId="{3377E0B2-80B8-2646-A027-3A7AE865D4C3}">
      <dgm:prSet/>
      <dgm:spPr/>
      <dgm:t>
        <a:bodyPr/>
        <a:lstStyle/>
        <a:p>
          <a:endParaRPr lang="en-US"/>
        </a:p>
      </dgm:t>
    </dgm:pt>
    <dgm:pt modelId="{073D4E69-7A4D-DE4F-915A-A8215441B0F9}">
      <dgm:prSet phldrT="[Text]" custT="1"/>
      <dgm:spPr/>
      <dgm:t>
        <a:bodyPr/>
        <a:lstStyle/>
        <a:p>
          <a:pPr>
            <a:lnSpc>
              <a:spcPct val="150000"/>
            </a:lnSpc>
          </a:pPr>
          <a:r>
            <a:rPr lang="en-US" sz="2400" dirty="0" smtClean="0">
              <a:latin typeface="Comic Sans MS" charset="0"/>
              <a:ea typeface="Comic Sans MS" charset="0"/>
              <a:cs typeface="Comic Sans MS" charset="0"/>
            </a:rPr>
            <a:t>Facilitate formation of single phase solid solution</a:t>
          </a:r>
          <a:r>
            <a:rPr lang="en-US" sz="2400" baseline="30000" dirty="0" smtClean="0">
              <a:latin typeface="Comic Sans MS" charset="0"/>
              <a:ea typeface="Comic Sans MS" charset="0"/>
              <a:cs typeface="Comic Sans MS" charset="0"/>
            </a:rPr>
            <a:t>5</a:t>
          </a:r>
          <a:endParaRPr lang="en-US" sz="2000" baseline="30000" dirty="0">
            <a:latin typeface="Comic Sans MS" charset="0"/>
            <a:ea typeface="Comic Sans MS" charset="0"/>
            <a:cs typeface="Comic Sans MS" charset="0"/>
          </a:endParaRPr>
        </a:p>
      </dgm:t>
    </dgm:pt>
    <dgm:pt modelId="{D89CFB8D-1344-8141-A2B6-C00E8493503A}" type="sibTrans" cxnId="{FEF0928D-668C-144D-9744-FC33246B26BA}">
      <dgm:prSet/>
      <dgm:spPr/>
      <dgm:t>
        <a:bodyPr/>
        <a:lstStyle/>
        <a:p>
          <a:endParaRPr lang="en-US"/>
        </a:p>
      </dgm:t>
    </dgm:pt>
    <dgm:pt modelId="{35B54ABE-AB07-3D4D-9D85-8531338DE11F}" type="parTrans" cxnId="{FEF0928D-668C-144D-9744-FC33246B26BA}">
      <dgm:prSet/>
      <dgm:spPr/>
      <dgm:t>
        <a:bodyPr/>
        <a:lstStyle/>
        <a:p>
          <a:endParaRPr lang="en-US"/>
        </a:p>
      </dgm:t>
    </dgm:pt>
    <dgm:pt modelId="{193FA7A2-2F92-C248-86B2-D5DBCB6EC5D0}">
      <dgm:prSet phldrT="[Text]" custT="1"/>
      <dgm:spPr/>
      <dgm:t>
        <a:bodyPr/>
        <a:lstStyle/>
        <a:p>
          <a:r>
            <a:rPr lang="en-US" sz="2800" dirty="0" smtClean="0">
              <a:latin typeface="Comic Sans MS" charset="0"/>
              <a:ea typeface="Comic Sans MS" charset="0"/>
              <a:cs typeface="Comic Sans MS" charset="0"/>
            </a:rPr>
            <a:t>High configurational entropy        </a:t>
          </a:r>
        </a:p>
        <a:p>
          <a:r>
            <a:rPr lang="en-US" sz="2800" dirty="0" smtClean="0">
              <a:latin typeface="Comic Sans MS" charset="0"/>
              <a:ea typeface="Comic Sans MS" charset="0"/>
              <a:cs typeface="Comic Sans MS" charset="0"/>
            </a:rPr>
            <a:t> </a:t>
          </a:r>
          <a:r>
            <a:rPr lang="de-DE" sz="2400" dirty="0" smtClean="0"/>
            <a:t>(</a:t>
          </a:r>
          <a:r>
            <a:rPr lang="de-DE" sz="2400" dirty="0" smtClean="0">
              <a:latin typeface="Comic Sans MS" charset="0"/>
              <a:ea typeface="Comic Sans MS" charset="0"/>
              <a:cs typeface="Comic Sans MS" charset="0"/>
            </a:rPr>
            <a:t>∆</a:t>
          </a:r>
          <a:r>
            <a:rPr lang="de-DE" sz="2400" i="1" dirty="0" smtClean="0">
              <a:latin typeface="Comic Sans MS" charset="0"/>
              <a:ea typeface="Comic Sans MS" charset="0"/>
              <a:cs typeface="Comic Sans MS" charset="0"/>
            </a:rPr>
            <a:t>G </a:t>
          </a:r>
          <a:r>
            <a:rPr lang="de-DE" sz="2400" dirty="0" smtClean="0">
              <a:latin typeface="Comic Sans MS" charset="0"/>
              <a:ea typeface="Comic Sans MS" charset="0"/>
              <a:cs typeface="Comic Sans MS" charset="0"/>
            </a:rPr>
            <a:t>= ∆</a:t>
          </a:r>
          <a:r>
            <a:rPr lang="de-DE" sz="2400" i="1" dirty="0" smtClean="0">
              <a:latin typeface="Comic Sans MS" charset="0"/>
              <a:ea typeface="Comic Sans MS" charset="0"/>
              <a:cs typeface="Comic Sans MS" charset="0"/>
            </a:rPr>
            <a:t>H </a:t>
          </a:r>
          <a:r>
            <a:rPr lang="de-DE" sz="2400" dirty="0" smtClean="0">
              <a:latin typeface="Comic Sans MS" charset="0"/>
              <a:ea typeface="Comic Sans MS" charset="0"/>
              <a:cs typeface="Comic Sans MS" charset="0"/>
            </a:rPr>
            <a:t>− </a:t>
          </a:r>
          <a:r>
            <a:rPr lang="de-DE" sz="2400" i="1" dirty="0" err="1" smtClean="0">
              <a:latin typeface="Comic Sans MS" charset="0"/>
              <a:ea typeface="Comic Sans MS" charset="0"/>
              <a:cs typeface="Comic Sans MS" charset="0"/>
            </a:rPr>
            <a:t>T</a:t>
          </a:r>
          <a:r>
            <a:rPr lang="de-DE" sz="2400" dirty="0" err="1" smtClean="0">
              <a:latin typeface="Comic Sans MS" charset="0"/>
              <a:ea typeface="Comic Sans MS" charset="0"/>
              <a:cs typeface="Comic Sans MS" charset="0"/>
            </a:rPr>
            <a:t>∆</a:t>
          </a:r>
          <a:r>
            <a:rPr lang="de-DE" sz="2400" i="1" dirty="0" err="1" smtClean="0">
              <a:latin typeface="Comic Sans MS" charset="0"/>
              <a:ea typeface="Comic Sans MS" charset="0"/>
              <a:cs typeface="Comic Sans MS" charset="0"/>
            </a:rPr>
            <a:t>S</a:t>
          </a:r>
          <a:r>
            <a:rPr lang="de-DE" sz="2400" i="1" baseline="-25000" dirty="0" err="1" smtClean="0">
              <a:latin typeface="Comic Sans MS" charset="0"/>
              <a:ea typeface="Comic Sans MS" charset="0"/>
              <a:cs typeface="Comic Sans MS" charset="0"/>
            </a:rPr>
            <a:t>conf</a:t>
          </a:r>
          <a:r>
            <a:rPr lang="de-DE" sz="2400" i="1" baseline="0" dirty="0" smtClean="0"/>
            <a:t>)</a:t>
          </a:r>
        </a:p>
        <a:p>
          <a:endParaRPr lang="de-DE" sz="2400" i="1" baseline="0" dirty="0" smtClean="0"/>
        </a:p>
        <a:p>
          <a:endParaRPr lang="de-DE" sz="2400" i="1" baseline="0" dirty="0" smtClean="0"/>
        </a:p>
        <a:p>
          <a:endParaRPr lang="de-DE" sz="2400" i="1" baseline="0" dirty="0" smtClean="0"/>
        </a:p>
        <a:p>
          <a:endParaRPr lang="en-US" sz="2400" baseline="-25000" dirty="0"/>
        </a:p>
      </dgm:t>
    </dgm:pt>
    <dgm:pt modelId="{9E047345-D1D2-E346-862C-9E94F9ACDDB5}" type="sibTrans" cxnId="{188AB2AD-F4A5-F64B-AA66-6A8856D93760}">
      <dgm:prSet/>
      <dgm:spPr/>
      <dgm:t>
        <a:bodyPr/>
        <a:lstStyle/>
        <a:p>
          <a:endParaRPr lang="en-US"/>
        </a:p>
      </dgm:t>
    </dgm:pt>
    <dgm:pt modelId="{0A9005D0-92F1-D242-ADD6-4D61D8163355}" type="parTrans" cxnId="{188AB2AD-F4A5-F64B-AA66-6A8856D93760}">
      <dgm:prSet/>
      <dgm:spPr/>
      <dgm:t>
        <a:bodyPr/>
        <a:lstStyle/>
        <a:p>
          <a:endParaRPr lang="en-US"/>
        </a:p>
      </dgm:t>
    </dgm:pt>
    <dgm:pt modelId="{08FD6200-EAAA-6B40-8F79-0F2987119DC9}" type="pres">
      <dgm:prSet presAssocID="{B87F7326-8F99-7741-B999-14608E73358F}" presName="Name0" presStyleCnt="0">
        <dgm:presLayoutVars>
          <dgm:dir/>
          <dgm:animLvl val="lvl"/>
          <dgm:resizeHandles val="exact"/>
        </dgm:presLayoutVars>
      </dgm:prSet>
      <dgm:spPr/>
      <dgm:t>
        <a:bodyPr/>
        <a:lstStyle/>
        <a:p>
          <a:endParaRPr lang="en-US"/>
        </a:p>
      </dgm:t>
    </dgm:pt>
    <dgm:pt modelId="{C99AB08D-DC98-644E-858D-B305888AF5DE}" type="pres">
      <dgm:prSet presAssocID="{193FA7A2-2F92-C248-86B2-D5DBCB6EC5D0}" presName="linNode" presStyleCnt="0"/>
      <dgm:spPr/>
    </dgm:pt>
    <dgm:pt modelId="{825D3584-1FFE-6245-B852-086B973BE6EF}" type="pres">
      <dgm:prSet presAssocID="{193FA7A2-2F92-C248-86B2-D5DBCB6EC5D0}" presName="parentText" presStyleLbl="node1" presStyleIdx="0" presStyleCnt="1" custScaleX="121623">
        <dgm:presLayoutVars>
          <dgm:chMax val="1"/>
          <dgm:bulletEnabled val="1"/>
        </dgm:presLayoutVars>
      </dgm:prSet>
      <dgm:spPr/>
      <dgm:t>
        <a:bodyPr/>
        <a:lstStyle/>
        <a:p>
          <a:endParaRPr lang="en-US"/>
        </a:p>
      </dgm:t>
    </dgm:pt>
    <dgm:pt modelId="{852491B2-425C-FC47-9E76-9F3BC18A9E9D}" type="pres">
      <dgm:prSet presAssocID="{193FA7A2-2F92-C248-86B2-D5DBCB6EC5D0}" presName="descendantText" presStyleLbl="alignAccFollowNode1" presStyleIdx="0" presStyleCnt="1" custScaleX="104495" custScaleY="109538" custLinFactNeighborX="741" custLinFactNeighborY="0">
        <dgm:presLayoutVars>
          <dgm:bulletEnabled val="1"/>
        </dgm:presLayoutVars>
      </dgm:prSet>
      <dgm:spPr/>
      <dgm:t>
        <a:bodyPr/>
        <a:lstStyle/>
        <a:p>
          <a:endParaRPr lang="en-US"/>
        </a:p>
      </dgm:t>
    </dgm:pt>
  </dgm:ptLst>
  <dgm:cxnLst>
    <dgm:cxn modelId="{188AB2AD-F4A5-F64B-AA66-6A8856D93760}" srcId="{B87F7326-8F99-7741-B999-14608E73358F}" destId="{193FA7A2-2F92-C248-86B2-D5DBCB6EC5D0}" srcOrd="0" destOrd="0" parTransId="{0A9005D0-92F1-D242-ADD6-4D61D8163355}" sibTransId="{9E047345-D1D2-E346-862C-9E94F9ACDDB5}"/>
    <dgm:cxn modelId="{2CF9275F-C383-1244-A8E6-7E4CB0E98E34}" type="presOf" srcId="{AE311985-BD60-0A4D-8E6E-7CEBF8A61A0E}" destId="{852491B2-425C-FC47-9E76-9F3BC18A9E9D}" srcOrd="0" destOrd="0" presId="urn:microsoft.com/office/officeart/2005/8/layout/vList5"/>
    <dgm:cxn modelId="{FEF0928D-668C-144D-9744-FC33246B26BA}" srcId="{193FA7A2-2F92-C248-86B2-D5DBCB6EC5D0}" destId="{073D4E69-7A4D-DE4F-915A-A8215441B0F9}" srcOrd="1" destOrd="0" parTransId="{35B54ABE-AB07-3D4D-9D85-8531338DE11F}" sibTransId="{D89CFB8D-1344-8141-A2B6-C00E8493503A}"/>
    <dgm:cxn modelId="{86E75E4A-9302-3E49-BF82-71F698CC82AD}" type="presOf" srcId="{B87F7326-8F99-7741-B999-14608E73358F}" destId="{08FD6200-EAAA-6B40-8F79-0F2987119DC9}" srcOrd="0" destOrd="0" presId="urn:microsoft.com/office/officeart/2005/8/layout/vList5"/>
    <dgm:cxn modelId="{8EAE483A-8533-BB4F-8A10-96595CD48288}" type="presOf" srcId="{073D4E69-7A4D-DE4F-915A-A8215441B0F9}" destId="{852491B2-425C-FC47-9E76-9F3BC18A9E9D}" srcOrd="0" destOrd="1" presId="urn:microsoft.com/office/officeart/2005/8/layout/vList5"/>
    <dgm:cxn modelId="{D6DBCC21-7845-094D-8061-BEB924D8612D}" type="presOf" srcId="{193FA7A2-2F92-C248-86B2-D5DBCB6EC5D0}" destId="{825D3584-1FFE-6245-B852-086B973BE6EF}" srcOrd="0" destOrd="0" presId="urn:microsoft.com/office/officeart/2005/8/layout/vList5"/>
    <dgm:cxn modelId="{3377E0B2-80B8-2646-A027-3A7AE865D4C3}" srcId="{193FA7A2-2F92-C248-86B2-D5DBCB6EC5D0}" destId="{AE311985-BD60-0A4D-8E6E-7CEBF8A61A0E}" srcOrd="0" destOrd="0" parTransId="{E537E31F-6DC4-6545-9F19-99A288D1C8A1}" sibTransId="{792BE048-BA0C-A74E-87FA-0F8998D44EE5}"/>
    <dgm:cxn modelId="{9C4B2FB6-F5A9-A340-B32B-FA0EDEA9C04E}" type="presParOf" srcId="{08FD6200-EAAA-6B40-8F79-0F2987119DC9}" destId="{C99AB08D-DC98-644E-858D-B305888AF5DE}" srcOrd="0" destOrd="0" presId="urn:microsoft.com/office/officeart/2005/8/layout/vList5"/>
    <dgm:cxn modelId="{1647372C-834B-874B-9B04-E0B43B516FF9}" type="presParOf" srcId="{C99AB08D-DC98-644E-858D-B305888AF5DE}" destId="{825D3584-1FFE-6245-B852-086B973BE6EF}" srcOrd="0" destOrd="0" presId="urn:microsoft.com/office/officeart/2005/8/layout/vList5"/>
    <dgm:cxn modelId="{41B137B5-3FDB-A645-A669-58681519BE29}" type="presParOf" srcId="{C99AB08D-DC98-644E-858D-B305888AF5DE}" destId="{852491B2-425C-FC47-9E76-9F3BC18A9E9D}"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87F7326-8F99-7741-B999-14608E73358F}" type="doc">
      <dgm:prSet loTypeId="urn:microsoft.com/office/officeart/2005/8/layout/vList5" loCatId="" qsTypeId="urn:microsoft.com/office/officeart/2005/8/quickstyle/simple3" qsCatId="simple" csTypeId="urn:microsoft.com/office/officeart/2005/8/colors/accent1_3" csCatId="accent1" phldr="1"/>
      <dgm:spPr/>
      <dgm:t>
        <a:bodyPr/>
        <a:lstStyle/>
        <a:p>
          <a:endParaRPr lang="en-US"/>
        </a:p>
      </dgm:t>
    </dgm:pt>
    <dgm:pt modelId="{AE311985-BD60-0A4D-8E6E-7CEBF8A61A0E}">
      <dgm:prSet phldrT="[Text]" custT="1"/>
      <dgm:spPr>
        <a:blipFill rotWithShape="0">
          <a:blip xmlns:r="http://schemas.openxmlformats.org/officeDocument/2006/relationships" r:embed="rId1"/>
          <a:stretch>
            <a:fillRect r="-34956" b="-1304"/>
          </a:stretch>
        </a:blipFill>
      </dgm:spPr>
      <dgm:t>
        <a:bodyPr/>
        <a:lstStyle/>
        <a:p>
          <a:r>
            <a:rPr lang="en-US">
              <a:noFill/>
            </a:rPr>
            <a:t> </a:t>
          </a:r>
        </a:p>
      </dgm:t>
    </dgm:pt>
    <dgm:pt modelId="{792BE048-BA0C-A74E-87FA-0F8998D44EE5}" type="sibTrans" cxnId="{3377E0B2-80B8-2646-A027-3A7AE865D4C3}">
      <dgm:prSet/>
      <dgm:spPr/>
      <dgm:t>
        <a:bodyPr/>
        <a:lstStyle/>
        <a:p>
          <a:endParaRPr lang="en-US"/>
        </a:p>
      </dgm:t>
    </dgm:pt>
    <dgm:pt modelId="{E537E31F-6DC4-6545-9F19-99A288D1C8A1}" type="parTrans" cxnId="{3377E0B2-80B8-2646-A027-3A7AE865D4C3}">
      <dgm:prSet/>
      <dgm:spPr/>
      <dgm:t>
        <a:bodyPr/>
        <a:lstStyle/>
        <a:p>
          <a:endParaRPr lang="en-US"/>
        </a:p>
      </dgm:t>
    </dgm:pt>
    <dgm:pt modelId="{073D4E69-7A4D-DE4F-915A-A8215441B0F9}">
      <dgm:prSet phldrT="[Text]" custT="1"/>
      <dgm:spPr/>
      <dgm:t>
        <a:bodyPr/>
        <a:lstStyle/>
        <a:p>
          <a:r>
            <a:rPr lang="en-US">
              <a:noFill/>
            </a:rPr>
            <a:t> </a:t>
          </a:r>
        </a:p>
      </dgm:t>
    </dgm:pt>
    <dgm:pt modelId="{D89CFB8D-1344-8141-A2B6-C00E8493503A}" type="sibTrans" cxnId="{FEF0928D-668C-144D-9744-FC33246B26BA}">
      <dgm:prSet/>
      <dgm:spPr/>
      <dgm:t>
        <a:bodyPr/>
        <a:lstStyle/>
        <a:p>
          <a:endParaRPr lang="en-US"/>
        </a:p>
      </dgm:t>
    </dgm:pt>
    <dgm:pt modelId="{35B54ABE-AB07-3D4D-9D85-8531338DE11F}" type="parTrans" cxnId="{FEF0928D-668C-144D-9744-FC33246B26BA}">
      <dgm:prSet/>
      <dgm:spPr/>
      <dgm:t>
        <a:bodyPr/>
        <a:lstStyle/>
        <a:p>
          <a:endParaRPr lang="en-US"/>
        </a:p>
      </dgm:t>
    </dgm:pt>
    <dgm:pt modelId="{193FA7A2-2F92-C248-86B2-D5DBCB6EC5D0}">
      <dgm:prSet phldrT="[Text]" custT="1"/>
      <dgm:spPr/>
      <dgm:t>
        <a:bodyPr/>
        <a:lstStyle/>
        <a:p>
          <a:r>
            <a:rPr lang="en-US" sz="2800" dirty="0" smtClean="0">
              <a:latin typeface="Comic Sans MS" charset="0"/>
              <a:ea typeface="Comic Sans MS" charset="0"/>
              <a:cs typeface="Comic Sans MS" charset="0"/>
            </a:rPr>
            <a:t>High configurational entropy        </a:t>
          </a:r>
        </a:p>
        <a:p>
          <a:r>
            <a:rPr lang="en-US" sz="2800" dirty="0" smtClean="0">
              <a:latin typeface="Comic Sans MS" charset="0"/>
              <a:ea typeface="Comic Sans MS" charset="0"/>
              <a:cs typeface="Comic Sans MS" charset="0"/>
            </a:rPr>
            <a:t> </a:t>
          </a:r>
          <a:r>
            <a:rPr lang="de-DE" sz="2400" dirty="0" smtClean="0"/>
            <a:t>(</a:t>
          </a:r>
          <a:r>
            <a:rPr lang="de-DE" sz="2400" dirty="0" smtClean="0">
              <a:latin typeface="Comic Sans MS" charset="0"/>
              <a:ea typeface="Comic Sans MS" charset="0"/>
              <a:cs typeface="Comic Sans MS" charset="0"/>
            </a:rPr>
            <a:t>∆</a:t>
          </a:r>
          <a:r>
            <a:rPr lang="de-DE" sz="2400" i="1" dirty="0" smtClean="0">
              <a:latin typeface="Comic Sans MS" charset="0"/>
              <a:ea typeface="Comic Sans MS" charset="0"/>
              <a:cs typeface="Comic Sans MS" charset="0"/>
            </a:rPr>
            <a:t>G </a:t>
          </a:r>
          <a:r>
            <a:rPr lang="de-DE" sz="2400" dirty="0" smtClean="0">
              <a:latin typeface="Comic Sans MS" charset="0"/>
              <a:ea typeface="Comic Sans MS" charset="0"/>
              <a:cs typeface="Comic Sans MS" charset="0"/>
            </a:rPr>
            <a:t>= ∆</a:t>
          </a:r>
          <a:r>
            <a:rPr lang="de-DE" sz="2400" i="1" dirty="0" smtClean="0">
              <a:latin typeface="Comic Sans MS" charset="0"/>
              <a:ea typeface="Comic Sans MS" charset="0"/>
              <a:cs typeface="Comic Sans MS" charset="0"/>
            </a:rPr>
            <a:t>H </a:t>
          </a:r>
          <a:r>
            <a:rPr lang="de-DE" sz="2400" dirty="0" smtClean="0">
              <a:latin typeface="Comic Sans MS" charset="0"/>
              <a:ea typeface="Comic Sans MS" charset="0"/>
              <a:cs typeface="Comic Sans MS" charset="0"/>
            </a:rPr>
            <a:t>− </a:t>
          </a:r>
          <a:r>
            <a:rPr lang="de-DE" sz="2400" i="1" dirty="0" err="1" smtClean="0">
              <a:latin typeface="Comic Sans MS" charset="0"/>
              <a:ea typeface="Comic Sans MS" charset="0"/>
              <a:cs typeface="Comic Sans MS" charset="0"/>
            </a:rPr>
            <a:t>T</a:t>
          </a:r>
          <a:r>
            <a:rPr lang="de-DE" sz="2400" dirty="0" err="1" smtClean="0">
              <a:latin typeface="Comic Sans MS" charset="0"/>
              <a:ea typeface="Comic Sans MS" charset="0"/>
              <a:cs typeface="Comic Sans MS" charset="0"/>
            </a:rPr>
            <a:t>∆</a:t>
          </a:r>
          <a:r>
            <a:rPr lang="de-DE" sz="2400" i="1" dirty="0" err="1" smtClean="0">
              <a:latin typeface="Comic Sans MS" charset="0"/>
              <a:ea typeface="Comic Sans MS" charset="0"/>
              <a:cs typeface="Comic Sans MS" charset="0"/>
            </a:rPr>
            <a:t>S</a:t>
          </a:r>
          <a:r>
            <a:rPr lang="de-DE" sz="2400" i="1" baseline="-25000" dirty="0" err="1" smtClean="0">
              <a:latin typeface="Comic Sans MS" charset="0"/>
              <a:ea typeface="Comic Sans MS" charset="0"/>
              <a:cs typeface="Comic Sans MS" charset="0"/>
            </a:rPr>
            <a:t>conf</a:t>
          </a:r>
          <a:r>
            <a:rPr lang="de-DE" sz="2400" i="1" baseline="0" dirty="0" smtClean="0"/>
            <a:t>)</a:t>
          </a:r>
        </a:p>
        <a:p>
          <a:endParaRPr lang="de-DE" sz="2400" i="1" baseline="0" dirty="0" smtClean="0"/>
        </a:p>
        <a:p>
          <a:endParaRPr lang="de-DE" sz="2400" i="1" baseline="0" dirty="0" smtClean="0"/>
        </a:p>
        <a:p>
          <a:endParaRPr lang="de-DE" sz="2400" i="1" baseline="0" dirty="0" smtClean="0"/>
        </a:p>
        <a:p>
          <a:endParaRPr lang="en-US" sz="2400" baseline="-25000" dirty="0"/>
        </a:p>
      </dgm:t>
    </dgm:pt>
    <dgm:pt modelId="{9E047345-D1D2-E346-862C-9E94F9ACDDB5}" type="sibTrans" cxnId="{188AB2AD-F4A5-F64B-AA66-6A8856D93760}">
      <dgm:prSet/>
      <dgm:spPr/>
      <dgm:t>
        <a:bodyPr/>
        <a:lstStyle/>
        <a:p>
          <a:endParaRPr lang="en-US"/>
        </a:p>
      </dgm:t>
    </dgm:pt>
    <dgm:pt modelId="{0A9005D0-92F1-D242-ADD6-4D61D8163355}" type="parTrans" cxnId="{188AB2AD-F4A5-F64B-AA66-6A8856D93760}">
      <dgm:prSet/>
      <dgm:spPr/>
      <dgm:t>
        <a:bodyPr/>
        <a:lstStyle/>
        <a:p>
          <a:endParaRPr lang="en-US"/>
        </a:p>
      </dgm:t>
    </dgm:pt>
    <dgm:pt modelId="{08FD6200-EAAA-6B40-8F79-0F2987119DC9}" type="pres">
      <dgm:prSet presAssocID="{B87F7326-8F99-7741-B999-14608E73358F}" presName="Name0" presStyleCnt="0">
        <dgm:presLayoutVars>
          <dgm:dir/>
          <dgm:animLvl val="lvl"/>
          <dgm:resizeHandles val="exact"/>
        </dgm:presLayoutVars>
      </dgm:prSet>
      <dgm:spPr/>
      <dgm:t>
        <a:bodyPr/>
        <a:lstStyle/>
        <a:p>
          <a:endParaRPr lang="en-US"/>
        </a:p>
      </dgm:t>
    </dgm:pt>
    <dgm:pt modelId="{C99AB08D-DC98-644E-858D-B305888AF5DE}" type="pres">
      <dgm:prSet presAssocID="{193FA7A2-2F92-C248-86B2-D5DBCB6EC5D0}" presName="linNode" presStyleCnt="0"/>
      <dgm:spPr/>
    </dgm:pt>
    <dgm:pt modelId="{825D3584-1FFE-6245-B852-086B973BE6EF}" type="pres">
      <dgm:prSet presAssocID="{193FA7A2-2F92-C248-86B2-D5DBCB6EC5D0}" presName="parentText" presStyleLbl="node1" presStyleIdx="0" presStyleCnt="1" custScaleX="121623">
        <dgm:presLayoutVars>
          <dgm:chMax val="1"/>
          <dgm:bulletEnabled val="1"/>
        </dgm:presLayoutVars>
      </dgm:prSet>
      <dgm:spPr/>
      <dgm:t>
        <a:bodyPr/>
        <a:lstStyle/>
        <a:p>
          <a:endParaRPr lang="en-US"/>
        </a:p>
      </dgm:t>
    </dgm:pt>
    <dgm:pt modelId="{852491B2-425C-FC47-9E76-9F3BC18A9E9D}" type="pres">
      <dgm:prSet presAssocID="{193FA7A2-2F92-C248-86B2-D5DBCB6EC5D0}" presName="descendantText" presStyleLbl="alignAccFollowNode1" presStyleIdx="0" presStyleCnt="1" custScaleX="104495" custScaleY="109538" custLinFactNeighborX="741" custLinFactNeighborY="0">
        <dgm:presLayoutVars>
          <dgm:bulletEnabled val="1"/>
        </dgm:presLayoutVars>
      </dgm:prSet>
      <dgm:spPr/>
      <dgm:t>
        <a:bodyPr/>
        <a:lstStyle/>
        <a:p>
          <a:endParaRPr lang="en-US"/>
        </a:p>
      </dgm:t>
    </dgm:pt>
  </dgm:ptLst>
  <dgm:cxnLst>
    <dgm:cxn modelId="{188AB2AD-F4A5-F64B-AA66-6A8856D93760}" srcId="{B87F7326-8F99-7741-B999-14608E73358F}" destId="{193FA7A2-2F92-C248-86B2-D5DBCB6EC5D0}" srcOrd="0" destOrd="0" parTransId="{0A9005D0-92F1-D242-ADD6-4D61D8163355}" sibTransId="{9E047345-D1D2-E346-862C-9E94F9ACDDB5}"/>
    <dgm:cxn modelId="{2CF9275F-C383-1244-A8E6-7E4CB0E98E34}" type="presOf" srcId="{AE311985-BD60-0A4D-8E6E-7CEBF8A61A0E}" destId="{852491B2-425C-FC47-9E76-9F3BC18A9E9D}" srcOrd="0" destOrd="0" presId="urn:microsoft.com/office/officeart/2005/8/layout/vList5"/>
    <dgm:cxn modelId="{FEF0928D-668C-144D-9744-FC33246B26BA}" srcId="{193FA7A2-2F92-C248-86B2-D5DBCB6EC5D0}" destId="{073D4E69-7A4D-DE4F-915A-A8215441B0F9}" srcOrd="1" destOrd="0" parTransId="{35B54ABE-AB07-3D4D-9D85-8531338DE11F}" sibTransId="{D89CFB8D-1344-8141-A2B6-C00E8493503A}"/>
    <dgm:cxn modelId="{86E75E4A-9302-3E49-BF82-71F698CC82AD}" type="presOf" srcId="{B87F7326-8F99-7741-B999-14608E73358F}" destId="{08FD6200-EAAA-6B40-8F79-0F2987119DC9}" srcOrd="0" destOrd="0" presId="urn:microsoft.com/office/officeart/2005/8/layout/vList5"/>
    <dgm:cxn modelId="{8EAE483A-8533-BB4F-8A10-96595CD48288}" type="presOf" srcId="{073D4E69-7A4D-DE4F-915A-A8215441B0F9}" destId="{852491B2-425C-FC47-9E76-9F3BC18A9E9D}" srcOrd="0" destOrd="1" presId="urn:microsoft.com/office/officeart/2005/8/layout/vList5"/>
    <dgm:cxn modelId="{D6DBCC21-7845-094D-8061-BEB924D8612D}" type="presOf" srcId="{193FA7A2-2F92-C248-86B2-D5DBCB6EC5D0}" destId="{825D3584-1FFE-6245-B852-086B973BE6EF}" srcOrd="0" destOrd="0" presId="urn:microsoft.com/office/officeart/2005/8/layout/vList5"/>
    <dgm:cxn modelId="{3377E0B2-80B8-2646-A027-3A7AE865D4C3}" srcId="{193FA7A2-2F92-C248-86B2-D5DBCB6EC5D0}" destId="{AE311985-BD60-0A4D-8E6E-7CEBF8A61A0E}" srcOrd="0" destOrd="0" parTransId="{E537E31F-6DC4-6545-9F19-99A288D1C8A1}" sibTransId="{792BE048-BA0C-A74E-87FA-0F8998D44EE5}"/>
    <dgm:cxn modelId="{9C4B2FB6-F5A9-A340-B32B-FA0EDEA9C04E}" type="presParOf" srcId="{08FD6200-EAAA-6B40-8F79-0F2987119DC9}" destId="{C99AB08D-DC98-644E-858D-B305888AF5DE}" srcOrd="0" destOrd="0" presId="urn:microsoft.com/office/officeart/2005/8/layout/vList5"/>
    <dgm:cxn modelId="{1647372C-834B-874B-9B04-E0B43B516FF9}" type="presParOf" srcId="{C99AB08D-DC98-644E-858D-B305888AF5DE}" destId="{825D3584-1FFE-6245-B852-086B973BE6EF}" srcOrd="0" destOrd="0" presId="urn:microsoft.com/office/officeart/2005/8/layout/vList5"/>
    <dgm:cxn modelId="{41B137B5-3FDB-A645-A669-58681519BE29}" type="presParOf" srcId="{C99AB08D-DC98-644E-858D-B305888AF5DE}" destId="{852491B2-425C-FC47-9E76-9F3BC18A9E9D}"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9D89912-B2D8-2947-A086-0FC9F6B671C2}" type="doc">
      <dgm:prSet loTypeId="urn:microsoft.com/office/officeart/2005/8/layout/hierarchy3" loCatId="" qsTypeId="urn:microsoft.com/office/officeart/2005/8/quickstyle/simple4" qsCatId="simple" csTypeId="urn:microsoft.com/office/officeart/2005/8/colors/accent1_2" csCatId="accent1" phldr="1"/>
      <dgm:spPr/>
      <dgm:t>
        <a:bodyPr/>
        <a:lstStyle/>
        <a:p>
          <a:endParaRPr lang="en-US"/>
        </a:p>
      </dgm:t>
    </dgm:pt>
    <dgm:pt modelId="{68CE2CCB-5079-2946-918A-B0619BF33BAE}">
      <dgm:prSet phldrT="[Text]" custT="1"/>
      <dgm:spPr/>
      <dgm:t>
        <a:bodyPr/>
        <a:lstStyle/>
        <a:p>
          <a:r>
            <a:rPr lang="en-US" sz="3200" dirty="0" smtClean="0">
              <a:latin typeface="Comic Sans MS" charset="0"/>
              <a:ea typeface="Comic Sans MS" charset="0"/>
              <a:cs typeface="Comic Sans MS" charset="0"/>
            </a:rPr>
            <a:t>HEAs</a:t>
          </a:r>
          <a:endParaRPr lang="en-US" sz="3200" dirty="0">
            <a:latin typeface="Comic Sans MS" charset="0"/>
            <a:ea typeface="Comic Sans MS" charset="0"/>
            <a:cs typeface="Comic Sans MS" charset="0"/>
          </a:endParaRPr>
        </a:p>
      </dgm:t>
    </dgm:pt>
    <dgm:pt modelId="{5C6B52D9-22E5-6841-B5F8-3BFC3337A9DE}" type="parTrans" cxnId="{A5E5F503-BFF5-1B41-B8CE-207EEDC0DECF}">
      <dgm:prSet/>
      <dgm:spPr/>
      <dgm:t>
        <a:bodyPr/>
        <a:lstStyle/>
        <a:p>
          <a:endParaRPr lang="en-US"/>
        </a:p>
      </dgm:t>
    </dgm:pt>
    <dgm:pt modelId="{085DCE28-E649-2C42-B6E1-5213E857A2BA}" type="sibTrans" cxnId="{A5E5F503-BFF5-1B41-B8CE-207EEDC0DECF}">
      <dgm:prSet/>
      <dgm:spPr/>
      <dgm:t>
        <a:bodyPr/>
        <a:lstStyle/>
        <a:p>
          <a:endParaRPr lang="en-US"/>
        </a:p>
      </dgm:t>
    </dgm:pt>
    <dgm:pt modelId="{8366ACCE-90A7-AA47-B567-8715045E290D}">
      <dgm:prSet phldrT="[Text]" custT="1"/>
      <dgm:spPr/>
      <dgm:t>
        <a:bodyPr/>
        <a:lstStyle/>
        <a:p>
          <a:r>
            <a:rPr lang="en-US" sz="2400" dirty="0" smtClean="0">
              <a:latin typeface="Comic Sans MS" charset="0"/>
              <a:ea typeface="Comic Sans MS" charset="0"/>
              <a:cs typeface="Comic Sans MS" charset="0"/>
            </a:rPr>
            <a:t>great hardness</a:t>
          </a:r>
          <a:endParaRPr lang="en-US" sz="2400" dirty="0"/>
        </a:p>
      </dgm:t>
    </dgm:pt>
    <dgm:pt modelId="{477A232B-CFB3-F34D-A847-FAC2614CF357}" type="parTrans" cxnId="{BC224078-AA33-B146-B6C0-7533381B5071}">
      <dgm:prSet/>
      <dgm:spPr/>
      <dgm:t>
        <a:bodyPr/>
        <a:lstStyle/>
        <a:p>
          <a:endParaRPr lang="en-US"/>
        </a:p>
      </dgm:t>
    </dgm:pt>
    <dgm:pt modelId="{7287725D-6C0C-3A46-AC64-72B915748883}" type="sibTrans" cxnId="{BC224078-AA33-B146-B6C0-7533381B5071}">
      <dgm:prSet/>
      <dgm:spPr/>
      <dgm:t>
        <a:bodyPr/>
        <a:lstStyle/>
        <a:p>
          <a:endParaRPr lang="en-US"/>
        </a:p>
      </dgm:t>
    </dgm:pt>
    <dgm:pt modelId="{1D7F14A7-BBF2-6641-84FD-F942AA2A705F}">
      <dgm:prSet phldrT="[Text]" custT="1"/>
      <dgm:spPr/>
      <dgm:t>
        <a:bodyPr/>
        <a:lstStyle/>
        <a:p>
          <a:r>
            <a:rPr lang="en-US" sz="2400" dirty="0" smtClean="0">
              <a:latin typeface="Comic Sans MS" charset="0"/>
              <a:ea typeface="Comic Sans MS" charset="0"/>
              <a:cs typeface="Comic Sans MS" charset="0"/>
            </a:rPr>
            <a:t>toughness</a:t>
          </a:r>
          <a:endParaRPr lang="en-US" sz="2400" dirty="0"/>
        </a:p>
      </dgm:t>
    </dgm:pt>
    <dgm:pt modelId="{2AB469BE-B151-954C-9277-99D712CDC68E}" type="parTrans" cxnId="{E002EDA4-2E38-FA41-88D4-2F59398CA3F6}">
      <dgm:prSet/>
      <dgm:spPr/>
      <dgm:t>
        <a:bodyPr/>
        <a:lstStyle/>
        <a:p>
          <a:endParaRPr lang="en-US"/>
        </a:p>
      </dgm:t>
    </dgm:pt>
    <dgm:pt modelId="{1E610ADA-B687-F64E-8F8E-1CA2ACCF0D65}" type="sibTrans" cxnId="{E002EDA4-2E38-FA41-88D4-2F59398CA3F6}">
      <dgm:prSet/>
      <dgm:spPr/>
      <dgm:t>
        <a:bodyPr/>
        <a:lstStyle/>
        <a:p>
          <a:endParaRPr lang="en-US"/>
        </a:p>
      </dgm:t>
    </dgm:pt>
    <dgm:pt modelId="{717927C6-F3D3-C543-BC77-D9E30749D160}">
      <dgm:prSet phldrT="[Text]" custT="1"/>
      <dgm:spPr/>
      <dgm:t>
        <a:bodyPr/>
        <a:lstStyle/>
        <a:p>
          <a:r>
            <a:rPr lang="en-US" sz="3200" dirty="0" smtClean="0">
              <a:latin typeface="Comic Sans MS" charset="0"/>
              <a:ea typeface="Comic Sans MS" charset="0"/>
              <a:cs typeface="Comic Sans MS" charset="0"/>
            </a:rPr>
            <a:t>HEOs</a:t>
          </a:r>
          <a:endParaRPr lang="en-US" sz="3200" dirty="0">
            <a:latin typeface="Comic Sans MS" charset="0"/>
            <a:ea typeface="Comic Sans MS" charset="0"/>
            <a:cs typeface="Comic Sans MS" charset="0"/>
          </a:endParaRPr>
        </a:p>
      </dgm:t>
    </dgm:pt>
    <dgm:pt modelId="{6749B477-1386-7546-A978-C532EF8C8270}" type="parTrans" cxnId="{EF63A525-B6C1-B04F-BF32-73A26A1FA174}">
      <dgm:prSet/>
      <dgm:spPr/>
      <dgm:t>
        <a:bodyPr/>
        <a:lstStyle/>
        <a:p>
          <a:endParaRPr lang="en-US"/>
        </a:p>
      </dgm:t>
    </dgm:pt>
    <dgm:pt modelId="{4990A7A4-06D9-ED42-88E4-5AD83AA47A7F}" type="sibTrans" cxnId="{EF63A525-B6C1-B04F-BF32-73A26A1FA174}">
      <dgm:prSet/>
      <dgm:spPr/>
      <dgm:t>
        <a:bodyPr/>
        <a:lstStyle/>
        <a:p>
          <a:endParaRPr lang="en-US"/>
        </a:p>
      </dgm:t>
    </dgm:pt>
    <dgm:pt modelId="{21040F10-6422-0443-BE9C-4710697C01F4}">
      <dgm:prSet phldrT="[Text]" custT="1"/>
      <dgm:spPr/>
      <dgm:t>
        <a:bodyPr/>
        <a:lstStyle/>
        <a:p>
          <a:r>
            <a:rPr lang="en-US" sz="2400" dirty="0" smtClean="0">
              <a:latin typeface="Comic Sans MS" charset="0"/>
              <a:ea typeface="Comic Sans MS" charset="0"/>
              <a:cs typeface="Comic Sans MS" charset="0"/>
            </a:rPr>
            <a:t>colossal dielectric constant</a:t>
          </a:r>
          <a:r>
            <a:rPr lang="en-US" sz="2400" baseline="30000" dirty="0" smtClean="0">
              <a:latin typeface="Comic Sans MS" charset="0"/>
              <a:ea typeface="Comic Sans MS" charset="0"/>
              <a:cs typeface="Comic Sans MS" charset="0"/>
            </a:rPr>
            <a:t>6 </a:t>
          </a:r>
          <a:endParaRPr lang="en-US" sz="2400" dirty="0"/>
        </a:p>
      </dgm:t>
    </dgm:pt>
    <dgm:pt modelId="{B03BEFA3-9D67-FB48-92E9-6156EE523374}" type="parTrans" cxnId="{FBBEDEDF-51D6-E944-9BCB-71877C0B9FDE}">
      <dgm:prSet/>
      <dgm:spPr/>
      <dgm:t>
        <a:bodyPr/>
        <a:lstStyle/>
        <a:p>
          <a:endParaRPr lang="en-US"/>
        </a:p>
      </dgm:t>
    </dgm:pt>
    <dgm:pt modelId="{1DB3CF34-C855-5048-90C3-7A343E2E6134}" type="sibTrans" cxnId="{FBBEDEDF-51D6-E944-9BCB-71877C0B9FDE}">
      <dgm:prSet/>
      <dgm:spPr/>
      <dgm:t>
        <a:bodyPr/>
        <a:lstStyle/>
        <a:p>
          <a:endParaRPr lang="en-US"/>
        </a:p>
      </dgm:t>
    </dgm:pt>
    <dgm:pt modelId="{E6A2F89E-654F-0849-A5A7-017E81364098}">
      <dgm:prSet phldrT="[Text]" custT="1"/>
      <dgm:spPr/>
      <dgm:t>
        <a:bodyPr/>
        <a:lstStyle/>
        <a:p>
          <a:r>
            <a:rPr lang="en-US" sz="2400" dirty="0" smtClean="0">
              <a:latin typeface="Comic Sans MS" charset="0"/>
              <a:ea typeface="Comic Sans MS" charset="0"/>
              <a:cs typeface="Comic Sans MS" charset="0"/>
            </a:rPr>
            <a:t>Superionic conductivity</a:t>
          </a:r>
          <a:r>
            <a:rPr lang="en-US" sz="2400" baseline="30000" dirty="0" smtClean="0">
              <a:latin typeface="Comic Sans MS" charset="0"/>
              <a:ea typeface="Comic Sans MS" charset="0"/>
              <a:cs typeface="Comic Sans MS" charset="0"/>
            </a:rPr>
            <a:t>7</a:t>
          </a:r>
          <a:endParaRPr lang="en-US" sz="2400" baseline="30000" dirty="0">
            <a:latin typeface="Comic Sans MS" charset="0"/>
            <a:ea typeface="Comic Sans MS" charset="0"/>
            <a:cs typeface="Comic Sans MS" charset="0"/>
          </a:endParaRPr>
        </a:p>
      </dgm:t>
    </dgm:pt>
    <dgm:pt modelId="{067C4272-47DA-C240-AACB-E34FAC9A3A33}" type="parTrans" cxnId="{550E92AB-5C61-194A-B0B4-3624FF108C93}">
      <dgm:prSet/>
      <dgm:spPr/>
      <dgm:t>
        <a:bodyPr/>
        <a:lstStyle/>
        <a:p>
          <a:endParaRPr lang="en-US"/>
        </a:p>
      </dgm:t>
    </dgm:pt>
    <dgm:pt modelId="{80BFEC3F-A94B-134E-9489-DCCF14E523A9}" type="sibTrans" cxnId="{550E92AB-5C61-194A-B0B4-3624FF108C93}">
      <dgm:prSet/>
      <dgm:spPr/>
      <dgm:t>
        <a:bodyPr/>
        <a:lstStyle/>
        <a:p>
          <a:endParaRPr lang="en-US"/>
        </a:p>
      </dgm:t>
    </dgm:pt>
    <dgm:pt modelId="{5C08DDFB-6321-C449-B3AF-26B2BC1C3E18}">
      <dgm:prSet custT="1"/>
      <dgm:spPr/>
      <dgm:t>
        <a:bodyPr/>
        <a:lstStyle/>
        <a:p>
          <a:r>
            <a:rPr lang="en-US" sz="2400" dirty="0" smtClean="0">
              <a:latin typeface="Comic Sans MS" charset="0"/>
              <a:ea typeface="Comic Sans MS" charset="0"/>
              <a:cs typeface="Comic Sans MS" charset="0"/>
            </a:rPr>
            <a:t>Corrosion resistance</a:t>
          </a:r>
          <a:r>
            <a:rPr lang="en-US" sz="2400" baseline="30000" dirty="0" smtClean="0">
              <a:latin typeface="Comic Sans MS" charset="0"/>
              <a:ea typeface="Comic Sans MS" charset="0"/>
              <a:cs typeface="Comic Sans MS" charset="0"/>
            </a:rPr>
            <a:t>5</a:t>
          </a:r>
          <a:endParaRPr lang="en-US" sz="2400" baseline="30000" dirty="0">
            <a:latin typeface="Comic Sans MS" charset="0"/>
            <a:ea typeface="Comic Sans MS" charset="0"/>
            <a:cs typeface="Comic Sans MS" charset="0"/>
          </a:endParaRPr>
        </a:p>
      </dgm:t>
    </dgm:pt>
    <dgm:pt modelId="{115BBB07-B0C5-AE4E-84CA-B320D6BEF22E}" type="parTrans" cxnId="{FF166DCA-360E-CC46-AAB9-ACDBA53E9831}">
      <dgm:prSet/>
      <dgm:spPr/>
      <dgm:t>
        <a:bodyPr/>
        <a:lstStyle/>
        <a:p>
          <a:endParaRPr lang="en-US"/>
        </a:p>
      </dgm:t>
    </dgm:pt>
    <dgm:pt modelId="{0D533E75-A9FC-7244-8995-984FD26ABF58}" type="sibTrans" cxnId="{FF166DCA-360E-CC46-AAB9-ACDBA53E9831}">
      <dgm:prSet/>
      <dgm:spPr/>
      <dgm:t>
        <a:bodyPr/>
        <a:lstStyle/>
        <a:p>
          <a:endParaRPr lang="en-US"/>
        </a:p>
      </dgm:t>
    </dgm:pt>
    <dgm:pt modelId="{224526B0-18EA-644A-9250-F793D96C84A9}">
      <dgm:prSet custT="1"/>
      <dgm:spPr/>
      <dgm:t>
        <a:bodyPr/>
        <a:lstStyle/>
        <a:p>
          <a:r>
            <a:rPr lang="en-US" sz="2400" dirty="0" smtClean="0">
              <a:latin typeface="Comic Sans MS" charset="0"/>
              <a:ea typeface="Comic Sans MS" charset="0"/>
              <a:cs typeface="Comic Sans MS" charset="0"/>
            </a:rPr>
            <a:t>Enhanced exchange bias</a:t>
          </a:r>
          <a:r>
            <a:rPr lang="en-US" sz="2400" baseline="30000" dirty="0" smtClean="0">
              <a:latin typeface="Comic Sans MS" charset="0"/>
              <a:ea typeface="Comic Sans MS" charset="0"/>
              <a:cs typeface="Comic Sans MS" charset="0"/>
            </a:rPr>
            <a:t>4</a:t>
          </a:r>
          <a:endParaRPr lang="en-US" sz="2400" baseline="30000" dirty="0">
            <a:latin typeface="Comic Sans MS" charset="0"/>
            <a:ea typeface="Comic Sans MS" charset="0"/>
            <a:cs typeface="Comic Sans MS" charset="0"/>
          </a:endParaRPr>
        </a:p>
      </dgm:t>
    </dgm:pt>
    <dgm:pt modelId="{7AEF692F-79D6-434A-96C8-17363CF6D0E3}" type="parTrans" cxnId="{ABC79F37-A715-6045-A24F-9D900AF4DB02}">
      <dgm:prSet/>
      <dgm:spPr/>
      <dgm:t>
        <a:bodyPr/>
        <a:lstStyle/>
        <a:p>
          <a:endParaRPr lang="en-US"/>
        </a:p>
      </dgm:t>
    </dgm:pt>
    <dgm:pt modelId="{7087D196-E6DB-1844-9AFF-346776554846}" type="sibTrans" cxnId="{ABC79F37-A715-6045-A24F-9D900AF4DB02}">
      <dgm:prSet/>
      <dgm:spPr/>
      <dgm:t>
        <a:bodyPr/>
        <a:lstStyle/>
        <a:p>
          <a:endParaRPr lang="en-US"/>
        </a:p>
      </dgm:t>
    </dgm:pt>
    <dgm:pt modelId="{95B0FA76-323F-1E49-8579-79D6837DC554}" type="pres">
      <dgm:prSet presAssocID="{A9D89912-B2D8-2947-A086-0FC9F6B671C2}" presName="diagram" presStyleCnt="0">
        <dgm:presLayoutVars>
          <dgm:chPref val="1"/>
          <dgm:dir/>
          <dgm:animOne val="branch"/>
          <dgm:animLvl val="lvl"/>
          <dgm:resizeHandles/>
        </dgm:presLayoutVars>
      </dgm:prSet>
      <dgm:spPr/>
      <dgm:t>
        <a:bodyPr/>
        <a:lstStyle/>
        <a:p>
          <a:endParaRPr lang="en-US"/>
        </a:p>
      </dgm:t>
    </dgm:pt>
    <dgm:pt modelId="{E911073F-DE34-674A-BD6C-799918F1B856}" type="pres">
      <dgm:prSet presAssocID="{68CE2CCB-5079-2946-918A-B0619BF33BAE}" presName="root" presStyleCnt="0"/>
      <dgm:spPr/>
    </dgm:pt>
    <dgm:pt modelId="{B68DF4AB-3032-5E45-AA5E-B3FA7880E7F2}" type="pres">
      <dgm:prSet presAssocID="{68CE2CCB-5079-2946-918A-B0619BF33BAE}" presName="rootComposite" presStyleCnt="0"/>
      <dgm:spPr/>
    </dgm:pt>
    <dgm:pt modelId="{E843E7F6-A4EE-354B-8B43-5F5F1CD7E75F}" type="pres">
      <dgm:prSet presAssocID="{68CE2CCB-5079-2946-918A-B0619BF33BAE}" presName="rootText" presStyleLbl="node1" presStyleIdx="0" presStyleCnt="2"/>
      <dgm:spPr/>
      <dgm:t>
        <a:bodyPr/>
        <a:lstStyle/>
        <a:p>
          <a:endParaRPr lang="en-US"/>
        </a:p>
      </dgm:t>
    </dgm:pt>
    <dgm:pt modelId="{3471E800-D77A-8F46-A348-C6ACFB9B0C86}" type="pres">
      <dgm:prSet presAssocID="{68CE2CCB-5079-2946-918A-B0619BF33BAE}" presName="rootConnector" presStyleLbl="node1" presStyleIdx="0" presStyleCnt="2"/>
      <dgm:spPr/>
      <dgm:t>
        <a:bodyPr/>
        <a:lstStyle/>
        <a:p>
          <a:endParaRPr lang="en-US"/>
        </a:p>
      </dgm:t>
    </dgm:pt>
    <dgm:pt modelId="{8D901C0F-0637-DA41-A741-5616F26D8328}" type="pres">
      <dgm:prSet presAssocID="{68CE2CCB-5079-2946-918A-B0619BF33BAE}" presName="childShape" presStyleCnt="0"/>
      <dgm:spPr/>
    </dgm:pt>
    <dgm:pt modelId="{4B3AE132-B8D5-3D4B-981D-F3D1E73E3206}" type="pres">
      <dgm:prSet presAssocID="{477A232B-CFB3-F34D-A847-FAC2614CF357}" presName="Name13" presStyleLbl="parChTrans1D2" presStyleIdx="0" presStyleCnt="6"/>
      <dgm:spPr/>
      <dgm:t>
        <a:bodyPr/>
        <a:lstStyle/>
        <a:p>
          <a:endParaRPr lang="en-US"/>
        </a:p>
      </dgm:t>
    </dgm:pt>
    <dgm:pt modelId="{FBA83455-E3F6-1541-B4E4-1D8391832F15}" type="pres">
      <dgm:prSet presAssocID="{8366ACCE-90A7-AA47-B567-8715045E290D}" presName="childText" presStyleLbl="bgAcc1" presStyleIdx="0" presStyleCnt="6" custScaleX="120300">
        <dgm:presLayoutVars>
          <dgm:bulletEnabled val="1"/>
        </dgm:presLayoutVars>
      </dgm:prSet>
      <dgm:spPr/>
      <dgm:t>
        <a:bodyPr/>
        <a:lstStyle/>
        <a:p>
          <a:endParaRPr lang="en-US"/>
        </a:p>
      </dgm:t>
    </dgm:pt>
    <dgm:pt modelId="{EA7AE028-4F88-CB49-8BF8-41BA50895965}" type="pres">
      <dgm:prSet presAssocID="{2AB469BE-B151-954C-9277-99D712CDC68E}" presName="Name13" presStyleLbl="parChTrans1D2" presStyleIdx="1" presStyleCnt="6"/>
      <dgm:spPr/>
      <dgm:t>
        <a:bodyPr/>
        <a:lstStyle/>
        <a:p>
          <a:endParaRPr lang="en-US"/>
        </a:p>
      </dgm:t>
    </dgm:pt>
    <dgm:pt modelId="{D6B40A43-CB32-5E42-9D87-1FF6104ECE0A}" type="pres">
      <dgm:prSet presAssocID="{1D7F14A7-BBF2-6641-84FD-F942AA2A705F}" presName="childText" presStyleLbl="bgAcc1" presStyleIdx="1" presStyleCnt="6" custScaleX="121940">
        <dgm:presLayoutVars>
          <dgm:bulletEnabled val="1"/>
        </dgm:presLayoutVars>
      </dgm:prSet>
      <dgm:spPr/>
      <dgm:t>
        <a:bodyPr/>
        <a:lstStyle/>
        <a:p>
          <a:endParaRPr lang="en-US"/>
        </a:p>
      </dgm:t>
    </dgm:pt>
    <dgm:pt modelId="{15F5B402-DCD9-6543-BFED-B3A9B384CAF1}" type="pres">
      <dgm:prSet presAssocID="{115BBB07-B0C5-AE4E-84CA-B320D6BEF22E}" presName="Name13" presStyleLbl="parChTrans1D2" presStyleIdx="2" presStyleCnt="6"/>
      <dgm:spPr/>
      <dgm:t>
        <a:bodyPr/>
        <a:lstStyle/>
        <a:p>
          <a:endParaRPr lang="en-US"/>
        </a:p>
      </dgm:t>
    </dgm:pt>
    <dgm:pt modelId="{3501D4A5-1414-4042-8DD8-131823C07374}" type="pres">
      <dgm:prSet presAssocID="{5C08DDFB-6321-C449-B3AF-26B2BC1C3E18}" presName="childText" presStyleLbl="bgAcc1" presStyleIdx="2" presStyleCnt="6" custScaleX="121940">
        <dgm:presLayoutVars>
          <dgm:bulletEnabled val="1"/>
        </dgm:presLayoutVars>
      </dgm:prSet>
      <dgm:spPr/>
      <dgm:t>
        <a:bodyPr/>
        <a:lstStyle/>
        <a:p>
          <a:endParaRPr lang="en-US"/>
        </a:p>
      </dgm:t>
    </dgm:pt>
    <dgm:pt modelId="{C97538A9-E358-1648-AC3F-B40935C1000D}" type="pres">
      <dgm:prSet presAssocID="{717927C6-F3D3-C543-BC77-D9E30749D160}" presName="root" presStyleCnt="0"/>
      <dgm:spPr/>
    </dgm:pt>
    <dgm:pt modelId="{CB7581C3-9C01-B646-8BBB-0695A3DE3B6A}" type="pres">
      <dgm:prSet presAssocID="{717927C6-F3D3-C543-BC77-D9E30749D160}" presName="rootComposite" presStyleCnt="0"/>
      <dgm:spPr/>
    </dgm:pt>
    <dgm:pt modelId="{DBF6579A-84E0-E846-A872-961CFF6DD1F6}" type="pres">
      <dgm:prSet presAssocID="{717927C6-F3D3-C543-BC77-D9E30749D160}" presName="rootText" presStyleLbl="node1" presStyleIdx="1" presStyleCnt="2"/>
      <dgm:spPr/>
      <dgm:t>
        <a:bodyPr/>
        <a:lstStyle/>
        <a:p>
          <a:endParaRPr lang="en-US"/>
        </a:p>
      </dgm:t>
    </dgm:pt>
    <dgm:pt modelId="{FCF7574C-6D99-EA4B-9A39-88E3BD5336A2}" type="pres">
      <dgm:prSet presAssocID="{717927C6-F3D3-C543-BC77-D9E30749D160}" presName="rootConnector" presStyleLbl="node1" presStyleIdx="1" presStyleCnt="2"/>
      <dgm:spPr/>
      <dgm:t>
        <a:bodyPr/>
        <a:lstStyle/>
        <a:p>
          <a:endParaRPr lang="en-US"/>
        </a:p>
      </dgm:t>
    </dgm:pt>
    <dgm:pt modelId="{71597C05-B4EC-9640-B93D-1B063C0E0CEB}" type="pres">
      <dgm:prSet presAssocID="{717927C6-F3D3-C543-BC77-D9E30749D160}" presName="childShape" presStyleCnt="0"/>
      <dgm:spPr/>
    </dgm:pt>
    <dgm:pt modelId="{D24596A2-5F0A-7247-BEE2-3C82D714A9D7}" type="pres">
      <dgm:prSet presAssocID="{B03BEFA3-9D67-FB48-92E9-6156EE523374}" presName="Name13" presStyleLbl="parChTrans1D2" presStyleIdx="3" presStyleCnt="6"/>
      <dgm:spPr/>
      <dgm:t>
        <a:bodyPr/>
        <a:lstStyle/>
        <a:p>
          <a:endParaRPr lang="en-US"/>
        </a:p>
      </dgm:t>
    </dgm:pt>
    <dgm:pt modelId="{1E87730A-8455-F34E-BC49-34DC08253EAE}" type="pres">
      <dgm:prSet presAssocID="{21040F10-6422-0443-BE9C-4710697C01F4}" presName="childText" presStyleLbl="bgAcc1" presStyleIdx="3" presStyleCnt="6" custScaleX="114585">
        <dgm:presLayoutVars>
          <dgm:bulletEnabled val="1"/>
        </dgm:presLayoutVars>
      </dgm:prSet>
      <dgm:spPr/>
      <dgm:t>
        <a:bodyPr/>
        <a:lstStyle/>
        <a:p>
          <a:endParaRPr lang="en-US"/>
        </a:p>
      </dgm:t>
    </dgm:pt>
    <dgm:pt modelId="{4582D75B-A60D-F743-AFC2-DA1D2DA1BD62}" type="pres">
      <dgm:prSet presAssocID="{067C4272-47DA-C240-AACB-E34FAC9A3A33}" presName="Name13" presStyleLbl="parChTrans1D2" presStyleIdx="4" presStyleCnt="6"/>
      <dgm:spPr/>
      <dgm:t>
        <a:bodyPr/>
        <a:lstStyle/>
        <a:p>
          <a:endParaRPr lang="en-US"/>
        </a:p>
      </dgm:t>
    </dgm:pt>
    <dgm:pt modelId="{BF889C11-976D-4046-A70D-46613CDB780A}" type="pres">
      <dgm:prSet presAssocID="{E6A2F89E-654F-0849-A5A7-017E81364098}" presName="childText" presStyleLbl="bgAcc1" presStyleIdx="4" presStyleCnt="6" custScaleX="112901">
        <dgm:presLayoutVars>
          <dgm:bulletEnabled val="1"/>
        </dgm:presLayoutVars>
      </dgm:prSet>
      <dgm:spPr/>
      <dgm:t>
        <a:bodyPr/>
        <a:lstStyle/>
        <a:p>
          <a:endParaRPr lang="en-US"/>
        </a:p>
      </dgm:t>
    </dgm:pt>
    <dgm:pt modelId="{3886C76F-BB67-784D-A520-87A99E0785B8}" type="pres">
      <dgm:prSet presAssocID="{7AEF692F-79D6-434A-96C8-17363CF6D0E3}" presName="Name13" presStyleLbl="parChTrans1D2" presStyleIdx="5" presStyleCnt="6"/>
      <dgm:spPr/>
      <dgm:t>
        <a:bodyPr/>
        <a:lstStyle/>
        <a:p>
          <a:endParaRPr lang="en-US"/>
        </a:p>
      </dgm:t>
    </dgm:pt>
    <dgm:pt modelId="{77277C4B-E0EA-284B-BC60-B09066F87B4A}" type="pres">
      <dgm:prSet presAssocID="{224526B0-18EA-644A-9250-F793D96C84A9}" presName="childText" presStyleLbl="bgAcc1" presStyleIdx="5" presStyleCnt="6" custScaleX="112901">
        <dgm:presLayoutVars>
          <dgm:bulletEnabled val="1"/>
        </dgm:presLayoutVars>
      </dgm:prSet>
      <dgm:spPr/>
      <dgm:t>
        <a:bodyPr/>
        <a:lstStyle/>
        <a:p>
          <a:endParaRPr lang="en-US"/>
        </a:p>
      </dgm:t>
    </dgm:pt>
  </dgm:ptLst>
  <dgm:cxnLst>
    <dgm:cxn modelId="{3CF6F203-D4BA-B146-9A48-37DB1DF88408}" type="presOf" srcId="{68CE2CCB-5079-2946-918A-B0619BF33BAE}" destId="{3471E800-D77A-8F46-A348-C6ACFB9B0C86}" srcOrd="1" destOrd="0" presId="urn:microsoft.com/office/officeart/2005/8/layout/hierarchy3"/>
    <dgm:cxn modelId="{88C3CC0D-A419-4048-BE4A-59298EADC58E}" type="presOf" srcId="{2AB469BE-B151-954C-9277-99D712CDC68E}" destId="{EA7AE028-4F88-CB49-8BF8-41BA50895965}" srcOrd="0" destOrd="0" presId="urn:microsoft.com/office/officeart/2005/8/layout/hierarchy3"/>
    <dgm:cxn modelId="{FF166DCA-360E-CC46-AAB9-ACDBA53E9831}" srcId="{68CE2CCB-5079-2946-918A-B0619BF33BAE}" destId="{5C08DDFB-6321-C449-B3AF-26B2BC1C3E18}" srcOrd="2" destOrd="0" parTransId="{115BBB07-B0C5-AE4E-84CA-B320D6BEF22E}" sibTransId="{0D533E75-A9FC-7244-8995-984FD26ABF58}"/>
    <dgm:cxn modelId="{ABC79F37-A715-6045-A24F-9D900AF4DB02}" srcId="{717927C6-F3D3-C543-BC77-D9E30749D160}" destId="{224526B0-18EA-644A-9250-F793D96C84A9}" srcOrd="2" destOrd="0" parTransId="{7AEF692F-79D6-434A-96C8-17363CF6D0E3}" sibTransId="{7087D196-E6DB-1844-9AFF-346776554846}"/>
    <dgm:cxn modelId="{8804E50F-0F57-E04D-9B98-03550B3BCDFD}" type="presOf" srcId="{115BBB07-B0C5-AE4E-84CA-B320D6BEF22E}" destId="{15F5B402-DCD9-6543-BFED-B3A9B384CAF1}" srcOrd="0" destOrd="0" presId="urn:microsoft.com/office/officeart/2005/8/layout/hierarchy3"/>
    <dgm:cxn modelId="{D7056937-9151-5742-B411-FE6772F80045}" type="presOf" srcId="{5C08DDFB-6321-C449-B3AF-26B2BC1C3E18}" destId="{3501D4A5-1414-4042-8DD8-131823C07374}" srcOrd="0" destOrd="0" presId="urn:microsoft.com/office/officeart/2005/8/layout/hierarchy3"/>
    <dgm:cxn modelId="{EC258371-2328-2A4A-8D8F-C95CA6106F1A}" type="presOf" srcId="{717927C6-F3D3-C543-BC77-D9E30749D160}" destId="{DBF6579A-84E0-E846-A872-961CFF6DD1F6}" srcOrd="0" destOrd="0" presId="urn:microsoft.com/office/officeart/2005/8/layout/hierarchy3"/>
    <dgm:cxn modelId="{2C08030E-4A38-7C46-96A2-8C6CE3EED1BB}" type="presOf" srcId="{21040F10-6422-0443-BE9C-4710697C01F4}" destId="{1E87730A-8455-F34E-BC49-34DC08253EAE}" srcOrd="0" destOrd="0" presId="urn:microsoft.com/office/officeart/2005/8/layout/hierarchy3"/>
    <dgm:cxn modelId="{B3E9D206-8854-EE48-A5DC-442080A68BA2}" type="presOf" srcId="{E6A2F89E-654F-0849-A5A7-017E81364098}" destId="{BF889C11-976D-4046-A70D-46613CDB780A}" srcOrd="0" destOrd="0" presId="urn:microsoft.com/office/officeart/2005/8/layout/hierarchy3"/>
    <dgm:cxn modelId="{12C901FC-E5EE-114A-9E5D-9CDC4E65E450}" type="presOf" srcId="{B03BEFA3-9D67-FB48-92E9-6156EE523374}" destId="{D24596A2-5F0A-7247-BEE2-3C82D714A9D7}" srcOrd="0" destOrd="0" presId="urn:microsoft.com/office/officeart/2005/8/layout/hierarchy3"/>
    <dgm:cxn modelId="{58102E90-85B4-7A41-ADE7-48FEE12F5B05}" type="presOf" srcId="{68CE2CCB-5079-2946-918A-B0619BF33BAE}" destId="{E843E7F6-A4EE-354B-8B43-5F5F1CD7E75F}" srcOrd="0" destOrd="0" presId="urn:microsoft.com/office/officeart/2005/8/layout/hierarchy3"/>
    <dgm:cxn modelId="{BC224078-AA33-B146-B6C0-7533381B5071}" srcId="{68CE2CCB-5079-2946-918A-B0619BF33BAE}" destId="{8366ACCE-90A7-AA47-B567-8715045E290D}" srcOrd="0" destOrd="0" parTransId="{477A232B-CFB3-F34D-A847-FAC2614CF357}" sibTransId="{7287725D-6C0C-3A46-AC64-72B915748883}"/>
    <dgm:cxn modelId="{FE12D62B-EA3B-534D-BEF1-16079006C873}" type="presOf" srcId="{8366ACCE-90A7-AA47-B567-8715045E290D}" destId="{FBA83455-E3F6-1541-B4E4-1D8391832F15}" srcOrd="0" destOrd="0" presId="urn:microsoft.com/office/officeart/2005/8/layout/hierarchy3"/>
    <dgm:cxn modelId="{63D41317-0B04-C545-81BF-494649714E76}" type="presOf" srcId="{1D7F14A7-BBF2-6641-84FD-F942AA2A705F}" destId="{D6B40A43-CB32-5E42-9D87-1FF6104ECE0A}" srcOrd="0" destOrd="0" presId="urn:microsoft.com/office/officeart/2005/8/layout/hierarchy3"/>
    <dgm:cxn modelId="{FBBEDEDF-51D6-E944-9BCB-71877C0B9FDE}" srcId="{717927C6-F3D3-C543-BC77-D9E30749D160}" destId="{21040F10-6422-0443-BE9C-4710697C01F4}" srcOrd="0" destOrd="0" parTransId="{B03BEFA3-9D67-FB48-92E9-6156EE523374}" sibTransId="{1DB3CF34-C855-5048-90C3-7A343E2E6134}"/>
    <dgm:cxn modelId="{E66D0FDD-F4D7-7747-9461-3408B7FEA9CE}" type="presOf" srcId="{224526B0-18EA-644A-9250-F793D96C84A9}" destId="{77277C4B-E0EA-284B-BC60-B09066F87B4A}" srcOrd="0" destOrd="0" presId="urn:microsoft.com/office/officeart/2005/8/layout/hierarchy3"/>
    <dgm:cxn modelId="{C991BC2B-5B28-3045-BEED-5BF99948F9F5}" type="presOf" srcId="{717927C6-F3D3-C543-BC77-D9E30749D160}" destId="{FCF7574C-6D99-EA4B-9A39-88E3BD5336A2}" srcOrd="1" destOrd="0" presId="urn:microsoft.com/office/officeart/2005/8/layout/hierarchy3"/>
    <dgm:cxn modelId="{5B709525-1D3D-904C-BAD1-A61022389E47}" type="presOf" srcId="{A9D89912-B2D8-2947-A086-0FC9F6B671C2}" destId="{95B0FA76-323F-1E49-8579-79D6837DC554}" srcOrd="0" destOrd="0" presId="urn:microsoft.com/office/officeart/2005/8/layout/hierarchy3"/>
    <dgm:cxn modelId="{550E92AB-5C61-194A-B0B4-3624FF108C93}" srcId="{717927C6-F3D3-C543-BC77-D9E30749D160}" destId="{E6A2F89E-654F-0849-A5A7-017E81364098}" srcOrd="1" destOrd="0" parTransId="{067C4272-47DA-C240-AACB-E34FAC9A3A33}" sibTransId="{80BFEC3F-A94B-134E-9489-DCCF14E523A9}"/>
    <dgm:cxn modelId="{90E3A10A-FAEC-5847-906B-7CB0AEB83DF4}" type="presOf" srcId="{067C4272-47DA-C240-AACB-E34FAC9A3A33}" destId="{4582D75B-A60D-F743-AFC2-DA1D2DA1BD62}" srcOrd="0" destOrd="0" presId="urn:microsoft.com/office/officeart/2005/8/layout/hierarchy3"/>
    <dgm:cxn modelId="{EF63A525-B6C1-B04F-BF32-73A26A1FA174}" srcId="{A9D89912-B2D8-2947-A086-0FC9F6B671C2}" destId="{717927C6-F3D3-C543-BC77-D9E30749D160}" srcOrd="1" destOrd="0" parTransId="{6749B477-1386-7546-A978-C532EF8C8270}" sibTransId="{4990A7A4-06D9-ED42-88E4-5AD83AA47A7F}"/>
    <dgm:cxn modelId="{B24829FF-CD01-FC4B-966E-8254566E8293}" type="presOf" srcId="{477A232B-CFB3-F34D-A847-FAC2614CF357}" destId="{4B3AE132-B8D5-3D4B-981D-F3D1E73E3206}" srcOrd="0" destOrd="0" presId="urn:microsoft.com/office/officeart/2005/8/layout/hierarchy3"/>
    <dgm:cxn modelId="{A5E5F503-BFF5-1B41-B8CE-207EEDC0DECF}" srcId="{A9D89912-B2D8-2947-A086-0FC9F6B671C2}" destId="{68CE2CCB-5079-2946-918A-B0619BF33BAE}" srcOrd="0" destOrd="0" parTransId="{5C6B52D9-22E5-6841-B5F8-3BFC3337A9DE}" sibTransId="{085DCE28-E649-2C42-B6E1-5213E857A2BA}"/>
    <dgm:cxn modelId="{E002EDA4-2E38-FA41-88D4-2F59398CA3F6}" srcId="{68CE2CCB-5079-2946-918A-B0619BF33BAE}" destId="{1D7F14A7-BBF2-6641-84FD-F942AA2A705F}" srcOrd="1" destOrd="0" parTransId="{2AB469BE-B151-954C-9277-99D712CDC68E}" sibTransId="{1E610ADA-B687-F64E-8F8E-1CA2ACCF0D65}"/>
    <dgm:cxn modelId="{8DE10FE0-0759-1448-B3B1-FEDAD343D6B0}" type="presOf" srcId="{7AEF692F-79D6-434A-96C8-17363CF6D0E3}" destId="{3886C76F-BB67-784D-A520-87A99E0785B8}" srcOrd="0" destOrd="0" presId="urn:microsoft.com/office/officeart/2005/8/layout/hierarchy3"/>
    <dgm:cxn modelId="{638B0354-07A4-B544-AF0B-E2C1F05E2F56}" type="presParOf" srcId="{95B0FA76-323F-1E49-8579-79D6837DC554}" destId="{E911073F-DE34-674A-BD6C-799918F1B856}" srcOrd="0" destOrd="0" presId="urn:microsoft.com/office/officeart/2005/8/layout/hierarchy3"/>
    <dgm:cxn modelId="{B061A068-1240-3146-A5D1-F26AC1AFADBB}" type="presParOf" srcId="{E911073F-DE34-674A-BD6C-799918F1B856}" destId="{B68DF4AB-3032-5E45-AA5E-B3FA7880E7F2}" srcOrd="0" destOrd="0" presId="urn:microsoft.com/office/officeart/2005/8/layout/hierarchy3"/>
    <dgm:cxn modelId="{C1C81D31-A133-F945-8E5D-CFDF31B7852E}" type="presParOf" srcId="{B68DF4AB-3032-5E45-AA5E-B3FA7880E7F2}" destId="{E843E7F6-A4EE-354B-8B43-5F5F1CD7E75F}" srcOrd="0" destOrd="0" presId="urn:microsoft.com/office/officeart/2005/8/layout/hierarchy3"/>
    <dgm:cxn modelId="{061394E7-EF71-824B-804F-1BC2F1286986}" type="presParOf" srcId="{B68DF4AB-3032-5E45-AA5E-B3FA7880E7F2}" destId="{3471E800-D77A-8F46-A348-C6ACFB9B0C86}" srcOrd="1" destOrd="0" presId="urn:microsoft.com/office/officeart/2005/8/layout/hierarchy3"/>
    <dgm:cxn modelId="{2F2FD480-AF1B-D049-A5EE-F6B9B78DB935}" type="presParOf" srcId="{E911073F-DE34-674A-BD6C-799918F1B856}" destId="{8D901C0F-0637-DA41-A741-5616F26D8328}" srcOrd="1" destOrd="0" presId="urn:microsoft.com/office/officeart/2005/8/layout/hierarchy3"/>
    <dgm:cxn modelId="{24C0908F-6B0C-E745-8B6B-4B12EA726DAE}" type="presParOf" srcId="{8D901C0F-0637-DA41-A741-5616F26D8328}" destId="{4B3AE132-B8D5-3D4B-981D-F3D1E73E3206}" srcOrd="0" destOrd="0" presId="urn:microsoft.com/office/officeart/2005/8/layout/hierarchy3"/>
    <dgm:cxn modelId="{7C75E11D-D0FE-E645-9CC6-8267AEC13B59}" type="presParOf" srcId="{8D901C0F-0637-DA41-A741-5616F26D8328}" destId="{FBA83455-E3F6-1541-B4E4-1D8391832F15}" srcOrd="1" destOrd="0" presId="urn:microsoft.com/office/officeart/2005/8/layout/hierarchy3"/>
    <dgm:cxn modelId="{274A124B-FFB1-464E-AB1E-4CE4004D1523}" type="presParOf" srcId="{8D901C0F-0637-DA41-A741-5616F26D8328}" destId="{EA7AE028-4F88-CB49-8BF8-41BA50895965}" srcOrd="2" destOrd="0" presId="urn:microsoft.com/office/officeart/2005/8/layout/hierarchy3"/>
    <dgm:cxn modelId="{2CEF71DE-3CB7-E64E-BCE1-CA7643619260}" type="presParOf" srcId="{8D901C0F-0637-DA41-A741-5616F26D8328}" destId="{D6B40A43-CB32-5E42-9D87-1FF6104ECE0A}" srcOrd="3" destOrd="0" presId="urn:microsoft.com/office/officeart/2005/8/layout/hierarchy3"/>
    <dgm:cxn modelId="{BB685EBE-8C46-1F48-A8ED-9362306B2888}" type="presParOf" srcId="{8D901C0F-0637-DA41-A741-5616F26D8328}" destId="{15F5B402-DCD9-6543-BFED-B3A9B384CAF1}" srcOrd="4" destOrd="0" presId="urn:microsoft.com/office/officeart/2005/8/layout/hierarchy3"/>
    <dgm:cxn modelId="{16AB9361-937E-5B43-8E8A-F9DF2A5F4B10}" type="presParOf" srcId="{8D901C0F-0637-DA41-A741-5616F26D8328}" destId="{3501D4A5-1414-4042-8DD8-131823C07374}" srcOrd="5" destOrd="0" presId="urn:microsoft.com/office/officeart/2005/8/layout/hierarchy3"/>
    <dgm:cxn modelId="{2888C806-EDC0-8142-8D13-51819CF16FCC}" type="presParOf" srcId="{95B0FA76-323F-1E49-8579-79D6837DC554}" destId="{C97538A9-E358-1648-AC3F-B40935C1000D}" srcOrd="1" destOrd="0" presId="urn:microsoft.com/office/officeart/2005/8/layout/hierarchy3"/>
    <dgm:cxn modelId="{E24D19E6-8AF1-2143-9CC9-134E5852B698}" type="presParOf" srcId="{C97538A9-E358-1648-AC3F-B40935C1000D}" destId="{CB7581C3-9C01-B646-8BBB-0695A3DE3B6A}" srcOrd="0" destOrd="0" presId="urn:microsoft.com/office/officeart/2005/8/layout/hierarchy3"/>
    <dgm:cxn modelId="{8B0F76FF-3114-BB44-89D4-10E1CB151D37}" type="presParOf" srcId="{CB7581C3-9C01-B646-8BBB-0695A3DE3B6A}" destId="{DBF6579A-84E0-E846-A872-961CFF6DD1F6}" srcOrd="0" destOrd="0" presId="urn:microsoft.com/office/officeart/2005/8/layout/hierarchy3"/>
    <dgm:cxn modelId="{761AC493-0FE4-5B44-8879-32EAC5005625}" type="presParOf" srcId="{CB7581C3-9C01-B646-8BBB-0695A3DE3B6A}" destId="{FCF7574C-6D99-EA4B-9A39-88E3BD5336A2}" srcOrd="1" destOrd="0" presId="urn:microsoft.com/office/officeart/2005/8/layout/hierarchy3"/>
    <dgm:cxn modelId="{F7EED8A7-53AE-3848-8BA3-40D34D50ABAF}" type="presParOf" srcId="{C97538A9-E358-1648-AC3F-B40935C1000D}" destId="{71597C05-B4EC-9640-B93D-1B063C0E0CEB}" srcOrd="1" destOrd="0" presId="urn:microsoft.com/office/officeart/2005/8/layout/hierarchy3"/>
    <dgm:cxn modelId="{66D69B6E-A2AD-A445-9B54-CCB410B935F8}" type="presParOf" srcId="{71597C05-B4EC-9640-B93D-1B063C0E0CEB}" destId="{D24596A2-5F0A-7247-BEE2-3C82D714A9D7}" srcOrd="0" destOrd="0" presId="urn:microsoft.com/office/officeart/2005/8/layout/hierarchy3"/>
    <dgm:cxn modelId="{99C8BCC1-6F80-6949-B7E2-087664303184}" type="presParOf" srcId="{71597C05-B4EC-9640-B93D-1B063C0E0CEB}" destId="{1E87730A-8455-F34E-BC49-34DC08253EAE}" srcOrd="1" destOrd="0" presId="urn:microsoft.com/office/officeart/2005/8/layout/hierarchy3"/>
    <dgm:cxn modelId="{71643781-F434-B240-B536-96E87CD223F2}" type="presParOf" srcId="{71597C05-B4EC-9640-B93D-1B063C0E0CEB}" destId="{4582D75B-A60D-F743-AFC2-DA1D2DA1BD62}" srcOrd="2" destOrd="0" presId="urn:microsoft.com/office/officeart/2005/8/layout/hierarchy3"/>
    <dgm:cxn modelId="{42C4B960-F87B-C44D-93B0-1C4C63576F98}" type="presParOf" srcId="{71597C05-B4EC-9640-B93D-1B063C0E0CEB}" destId="{BF889C11-976D-4046-A70D-46613CDB780A}" srcOrd="3" destOrd="0" presId="urn:microsoft.com/office/officeart/2005/8/layout/hierarchy3"/>
    <dgm:cxn modelId="{D266DFCF-B0DC-0942-A930-FF42FE027E39}" type="presParOf" srcId="{71597C05-B4EC-9640-B93D-1B063C0E0CEB}" destId="{3886C76F-BB67-784D-A520-87A99E0785B8}" srcOrd="4" destOrd="0" presId="urn:microsoft.com/office/officeart/2005/8/layout/hierarchy3"/>
    <dgm:cxn modelId="{E9100968-7F09-F940-9E2E-9654BF517F2F}" type="presParOf" srcId="{71597C05-B4EC-9640-B93D-1B063C0E0CEB}" destId="{77277C4B-E0EA-284B-BC60-B09066F87B4A}" srcOrd="5"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2491B2-425C-FC47-9E76-9F3BC18A9E9D}">
      <dsp:nvSpPr>
        <dsp:cNvPr id="0" name=""/>
        <dsp:cNvSpPr/>
      </dsp:nvSpPr>
      <dsp:spPr>
        <a:xfrm rot="5400000">
          <a:off x="3536096" y="-39465"/>
          <a:ext cx="4202676" cy="4879531"/>
        </a:xfrm>
        <a:prstGeom prst="round2SameRect">
          <a:avLst/>
        </a:prstGeom>
        <a:solidFill>
          <a:schemeClr val="accent1">
            <a:alpha val="90000"/>
            <a:tint val="40000"/>
            <a:hueOff val="0"/>
            <a:satOff val="0"/>
            <a:lumOff val="0"/>
            <a:alphaOff val="0"/>
          </a:schemeClr>
        </a:solidFill>
        <a:ln w="635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28600" lvl="1" indent="-228600" algn="l" defTabSz="1066800">
            <a:lnSpc>
              <a:spcPct val="150000"/>
            </a:lnSpc>
            <a:spcBef>
              <a:spcPct val="0"/>
            </a:spcBef>
            <a:spcAft>
              <a:spcPct val="15000"/>
            </a:spcAft>
            <a:buChar char="•"/>
          </a:pPr>
          <a:r>
            <a:rPr lang="en-US" sz="2400" kern="1200" dirty="0" smtClean="0">
              <a:latin typeface="Comic Sans MS" charset="0"/>
              <a:ea typeface="Comic Sans MS" charset="0"/>
              <a:cs typeface="Comic Sans MS" charset="0"/>
            </a:rPr>
            <a:t>Maximum achieve when equimolar mixtures                                   (</a:t>
          </a:r>
          <a14:m xmlns:a14="http://schemas.microsoft.com/office/drawing/2010/main">
            <m:oMath xmlns:m="http://schemas.openxmlformats.org/officeDocument/2006/math">
              <m:sSub>
                <m:sSubPr>
                  <m:ctrlPr>
                    <a:rPr lang="en-US" sz="2400" i="1" kern="1200" smtClean="0">
                      <a:latin typeface="Cambria Math" charset="0"/>
                      <a:ea typeface="Comic Sans MS" charset="0"/>
                      <a:cs typeface="Comic Sans MS" charset="0"/>
                    </a:rPr>
                  </m:ctrlPr>
                </m:sSubPr>
                <m:e>
                  <m:r>
                    <a:rPr lang="en-CA" sz="2400" b="0" i="1" kern="1200" smtClean="0">
                      <a:latin typeface="Cambria Math" charset="0"/>
                      <a:ea typeface="Comic Sans MS" charset="0"/>
                      <a:cs typeface="Comic Sans MS" charset="0"/>
                    </a:rPr>
                    <m:t>𝑥</m:t>
                  </m:r>
                </m:e>
                <m:sub>
                  <m:r>
                    <a:rPr lang="en-CA" sz="2400" b="0" i="1" kern="1200" smtClean="0">
                      <a:latin typeface="Cambria Math" charset="0"/>
                      <a:ea typeface="Comic Sans MS" charset="0"/>
                      <a:cs typeface="Comic Sans MS" charset="0"/>
                    </a:rPr>
                    <m:t>𝑖</m:t>
                  </m:r>
                </m:sub>
              </m:sSub>
              <m:r>
                <a:rPr lang="en-CA" sz="2400" b="0" i="1" kern="1200" smtClean="0">
                  <a:latin typeface="Cambria Math" charset="0"/>
                  <a:ea typeface="Comic Sans MS" charset="0"/>
                  <a:cs typeface="Comic Sans MS" charset="0"/>
                </a:rPr>
                <m:t>=</m:t>
              </m:r>
              <m:f>
                <m:fPr>
                  <m:ctrlPr>
                    <a:rPr lang="en-CA" sz="2400" b="0" i="1" kern="1200" smtClean="0">
                      <a:latin typeface="Cambria Math" charset="0"/>
                      <a:ea typeface="Comic Sans MS" charset="0"/>
                      <a:cs typeface="Comic Sans MS" charset="0"/>
                    </a:rPr>
                  </m:ctrlPr>
                </m:fPr>
                <m:num>
                  <m:r>
                    <a:rPr lang="en-CA" sz="2400" b="0" i="1" kern="1200" smtClean="0">
                      <a:latin typeface="Cambria Math" charset="0"/>
                      <a:ea typeface="Comic Sans MS" charset="0"/>
                      <a:cs typeface="Comic Sans MS" charset="0"/>
                    </a:rPr>
                    <m:t>1</m:t>
                  </m:r>
                </m:num>
                <m:den>
                  <m:r>
                    <a:rPr lang="en-CA" sz="2400" b="0" i="1" kern="1200" smtClean="0">
                      <a:latin typeface="Cambria Math" charset="0"/>
                      <a:ea typeface="Comic Sans MS" charset="0"/>
                      <a:cs typeface="Comic Sans MS" charset="0"/>
                    </a:rPr>
                    <m:t>𝑁</m:t>
                  </m:r>
                </m:den>
              </m:f>
              <m:r>
                <a:rPr lang="en-CA" sz="2400" b="0" i="1" kern="1200" smtClean="0">
                  <a:latin typeface="Cambria Math" charset="0"/>
                  <a:ea typeface="Comic Sans MS" charset="0"/>
                  <a:cs typeface="Comic Sans MS" charset="0"/>
                </a:rPr>
                <m:t> </m:t>
              </m:r>
              <m:r>
                <a:rPr lang="en-CA" sz="2400" b="0" i="1" kern="1200" smtClean="0">
                  <a:latin typeface="Cambria Math" charset="0"/>
                  <a:ea typeface="Comic Sans MS" charset="0"/>
                  <a:cs typeface="Comic Sans MS" charset="0"/>
                </a:rPr>
                <m:t>𝑖𝑛</m:t>
              </m:r>
              <m:r>
                <a:rPr lang="en-CA" sz="2400" b="0" i="1" kern="1200" smtClean="0">
                  <a:latin typeface="Cambria Math" charset="0"/>
                  <a:ea typeface="Comic Sans MS" charset="0"/>
                  <a:cs typeface="Comic Sans MS" charset="0"/>
                </a:rPr>
                <m:t> </m:t>
              </m:r>
              <m:sSub>
                <m:sSubPr>
                  <m:ctrlPr>
                    <a:rPr lang="en-US" sz="2400" i="1" kern="1200" smtClean="0">
                      <a:latin typeface="Cambria Math" charset="0"/>
                      <a:ea typeface="Comic Sans MS" charset="0"/>
                      <a:cs typeface="Comic Sans MS" charset="0"/>
                    </a:rPr>
                  </m:ctrlPr>
                </m:sSubPr>
                <m:e>
                  <m:r>
                    <a:rPr lang="en-CA" sz="2400" b="0" i="1" kern="1200" smtClean="0">
                      <a:latin typeface="Cambria Math" charset="0"/>
                      <a:ea typeface="Comic Sans MS" charset="0"/>
                      <a:cs typeface="Comic Sans MS" charset="0"/>
                    </a:rPr>
                    <m:t>𝑆</m:t>
                  </m:r>
                </m:e>
                <m:sub>
                  <m:r>
                    <a:rPr lang="en-CA" sz="2400" b="0" i="1" kern="1200" smtClean="0">
                      <a:latin typeface="Cambria Math" charset="0"/>
                      <a:ea typeface="Comic Sans MS" charset="0"/>
                      <a:cs typeface="Comic Sans MS" charset="0"/>
                    </a:rPr>
                    <m:t>𝑐𝑜𝑛𝑓</m:t>
                  </m:r>
                </m:sub>
              </m:sSub>
              <m:r>
                <a:rPr lang="en-CA" sz="2400" b="0" i="1" kern="1200" smtClean="0">
                  <a:latin typeface="Cambria Math" charset="0"/>
                  <a:ea typeface="Comic Sans MS" charset="0"/>
                  <a:cs typeface="Comic Sans MS" charset="0"/>
                </a:rPr>
                <m:t>=</m:t>
              </m:r>
              <m:sSub>
                <m:sSubPr>
                  <m:ctrlPr>
                    <a:rPr lang="en-US" sz="2400" b="0" i="1" kern="1200" smtClean="0">
                      <a:latin typeface="Cambria Math" charset="0"/>
                      <a:ea typeface="Comic Sans MS" charset="0"/>
                      <a:cs typeface="Comic Sans MS" charset="0"/>
                    </a:rPr>
                  </m:ctrlPr>
                </m:sSubPr>
                <m:e>
                  <m:r>
                    <a:rPr lang="en-CA" sz="2400" b="0" i="1" kern="1200" smtClean="0">
                      <a:latin typeface="Cambria Math" charset="0"/>
                      <a:ea typeface="Comic Sans MS" charset="0"/>
                      <a:cs typeface="Comic Sans MS" charset="0"/>
                    </a:rPr>
                    <m:t>−</m:t>
                  </m:r>
                  <m:r>
                    <a:rPr lang="en-CA" sz="2400" b="0" i="1" kern="1200" smtClean="0">
                      <a:latin typeface="Cambria Math" charset="0"/>
                      <a:ea typeface="Comic Sans MS" charset="0"/>
                      <a:cs typeface="Comic Sans MS" charset="0"/>
                    </a:rPr>
                    <m:t>𝑘</m:t>
                  </m:r>
                </m:e>
                <m:sub>
                  <m:r>
                    <a:rPr lang="en-CA" sz="2400" b="0" i="1" kern="1200" smtClean="0">
                      <a:latin typeface="Cambria Math" charset="0"/>
                      <a:ea typeface="Comic Sans MS" charset="0"/>
                      <a:cs typeface="Comic Sans MS" charset="0"/>
                    </a:rPr>
                    <m:t>𝐵</m:t>
                  </m:r>
                </m:sub>
              </m:sSub>
              <m:nary>
                <m:naryPr>
                  <m:chr m:val="∑"/>
                  <m:ctrlPr>
                    <a:rPr lang="is-IS" sz="2400" i="1" kern="1200" smtClean="0">
                      <a:latin typeface="Cambria Math" charset="0"/>
                      <a:ea typeface="Comic Sans MS" charset="0"/>
                      <a:cs typeface="Comic Sans MS" charset="0"/>
                    </a:rPr>
                  </m:ctrlPr>
                </m:naryPr>
                <m:sub>
                  <m:r>
                    <m:rPr>
                      <m:brk m:alnAt="23"/>
                    </m:rPr>
                    <a:rPr lang="en-CA" sz="2400" b="0" i="1" kern="1200" smtClean="0">
                      <a:latin typeface="Cambria Math" charset="0"/>
                      <a:ea typeface="Comic Sans MS" charset="0"/>
                      <a:cs typeface="Comic Sans MS" charset="0"/>
                    </a:rPr>
                    <m:t>𝑖</m:t>
                  </m:r>
                  <m:r>
                    <a:rPr lang="en-CA" sz="2400" b="0" i="1" kern="1200" smtClean="0">
                      <a:latin typeface="Cambria Math" charset="0"/>
                      <a:ea typeface="Comic Sans MS" charset="0"/>
                      <a:cs typeface="Comic Sans MS" charset="0"/>
                    </a:rPr>
                    <m:t>=1</m:t>
                  </m:r>
                </m:sub>
                <m:sup>
                  <m:r>
                    <a:rPr lang="en-CA" sz="2400" b="0" i="1" kern="1200" smtClean="0">
                      <a:latin typeface="Cambria Math" charset="0"/>
                      <a:ea typeface="Comic Sans MS" charset="0"/>
                      <a:cs typeface="Comic Sans MS" charset="0"/>
                    </a:rPr>
                    <m:t>𝑁</m:t>
                  </m:r>
                </m:sup>
                <m:e>
                  <m:sSub>
                    <m:sSubPr>
                      <m:ctrlPr>
                        <a:rPr lang="en-US" sz="2400" i="1" kern="1200" smtClean="0">
                          <a:latin typeface="Cambria Math" charset="0"/>
                          <a:ea typeface="Comic Sans MS" charset="0"/>
                          <a:cs typeface="Comic Sans MS" charset="0"/>
                        </a:rPr>
                      </m:ctrlPr>
                    </m:sSubPr>
                    <m:e>
                      <m:r>
                        <a:rPr lang="en-CA" sz="2400" b="0" i="1" kern="1200" smtClean="0">
                          <a:latin typeface="Cambria Math" charset="0"/>
                          <a:ea typeface="Comic Sans MS" charset="0"/>
                          <a:cs typeface="Comic Sans MS" charset="0"/>
                        </a:rPr>
                        <m:t>𝑥</m:t>
                      </m:r>
                    </m:e>
                    <m:sub>
                      <m:r>
                        <a:rPr lang="en-CA" sz="2400" b="0" i="1" kern="1200" smtClean="0">
                          <a:latin typeface="Cambria Math" charset="0"/>
                          <a:ea typeface="Comic Sans MS" charset="0"/>
                          <a:cs typeface="Comic Sans MS" charset="0"/>
                        </a:rPr>
                        <m:t>𝑖</m:t>
                      </m:r>
                    </m:sub>
                  </m:sSub>
                  <m:sSub>
                    <m:sSubPr>
                      <m:ctrlPr>
                        <a:rPr lang="en-US" sz="2400" i="1" kern="1200" smtClean="0">
                          <a:latin typeface="Cambria Math" charset="0"/>
                          <a:ea typeface="Comic Sans MS" charset="0"/>
                          <a:cs typeface="Comic Sans MS" charset="0"/>
                        </a:rPr>
                      </m:ctrlPr>
                    </m:sSubPr>
                    <m:e>
                      <m:r>
                        <m:rPr>
                          <m:sty m:val="p"/>
                        </m:rPr>
                        <a:rPr lang="en-CA" sz="2400" b="0" i="0" kern="1200" smtClean="0">
                          <a:latin typeface="Cambria Math" charset="0"/>
                          <a:ea typeface="Comic Sans MS" charset="0"/>
                          <a:cs typeface="Comic Sans MS" charset="0"/>
                        </a:rPr>
                        <m:t>log</m:t>
                      </m:r>
                      <m:r>
                        <a:rPr lang="en-CA" sz="2400" b="0" i="1" kern="1200" smtClean="0">
                          <a:latin typeface="Cambria Math" charset="0"/>
                          <a:ea typeface="Comic Sans MS" charset="0"/>
                          <a:cs typeface="Comic Sans MS" charset="0"/>
                        </a:rPr>
                        <m:t>⁡(</m:t>
                      </m:r>
                      <m:r>
                        <a:rPr lang="en-CA" sz="2400" b="0" i="1" kern="1200" smtClean="0">
                          <a:latin typeface="Cambria Math" charset="0"/>
                          <a:ea typeface="Comic Sans MS" charset="0"/>
                          <a:cs typeface="Comic Sans MS" charset="0"/>
                        </a:rPr>
                        <m:t>𝑥</m:t>
                      </m:r>
                    </m:e>
                    <m:sub>
                      <m:r>
                        <a:rPr lang="en-CA" sz="2400" b="0" i="1" kern="1200" smtClean="0">
                          <a:latin typeface="Cambria Math" charset="0"/>
                          <a:ea typeface="Comic Sans MS" charset="0"/>
                          <a:cs typeface="Comic Sans MS" charset="0"/>
                        </a:rPr>
                        <m:t>𝑖</m:t>
                      </m:r>
                    </m:sub>
                  </m:sSub>
                  <m:r>
                    <a:rPr lang="en-CA" sz="2400" b="0" i="1" kern="1200" smtClean="0">
                      <a:latin typeface="Cambria Math" charset="0"/>
                      <a:ea typeface="Comic Sans MS" charset="0"/>
                      <a:cs typeface="Comic Sans MS" charset="0"/>
                    </a:rPr>
                    <m:t>)</m:t>
                  </m:r>
                </m:e>
              </m:nary>
            </m:oMath>
          </a14:m>
          <a:r>
            <a:rPr lang="en-US" sz="2400" kern="1200" dirty="0" smtClean="0">
              <a:latin typeface="Comic Sans MS" charset="0"/>
              <a:ea typeface="Comic Sans MS" charset="0"/>
              <a:cs typeface="Comic Sans MS" charset="0"/>
            </a:rPr>
            <a:t>)</a:t>
          </a:r>
          <a:r>
            <a:rPr lang="en-US" sz="2400" kern="1200" baseline="30000" dirty="0" smtClean="0">
              <a:latin typeface="Comic Sans MS" charset="0"/>
              <a:ea typeface="Comic Sans MS" charset="0"/>
              <a:cs typeface="Comic Sans MS" charset="0"/>
            </a:rPr>
            <a:t>4</a:t>
          </a:r>
          <a:endParaRPr lang="en-US" sz="2000" kern="1200" baseline="30000" dirty="0">
            <a:latin typeface="Comic Sans MS" charset="0"/>
            <a:ea typeface="Comic Sans MS" charset="0"/>
            <a:cs typeface="Comic Sans MS" charset="0"/>
          </a:endParaRPr>
        </a:p>
        <a:p>
          <a:pPr marL="228600" lvl="1" indent="-228600" algn="l" defTabSz="1066800">
            <a:lnSpc>
              <a:spcPct val="150000"/>
            </a:lnSpc>
            <a:spcBef>
              <a:spcPct val="0"/>
            </a:spcBef>
            <a:spcAft>
              <a:spcPct val="15000"/>
            </a:spcAft>
            <a:buChar char="•"/>
          </a:pPr>
          <a:r>
            <a:rPr lang="en-US" sz="2400" kern="1200" dirty="0" smtClean="0">
              <a:latin typeface="Comic Sans MS" charset="0"/>
              <a:ea typeface="Comic Sans MS" charset="0"/>
              <a:cs typeface="Comic Sans MS" charset="0"/>
            </a:rPr>
            <a:t>Facilitate formation of single phase solid solution</a:t>
          </a:r>
          <a:r>
            <a:rPr lang="en-US" sz="2400" kern="1200" baseline="30000" dirty="0" smtClean="0">
              <a:latin typeface="Comic Sans MS" charset="0"/>
              <a:ea typeface="Comic Sans MS" charset="0"/>
              <a:cs typeface="Comic Sans MS" charset="0"/>
            </a:rPr>
            <a:t>5</a:t>
          </a:r>
          <a:endParaRPr lang="en-US" sz="2000" kern="1200" baseline="30000" dirty="0">
            <a:latin typeface="Comic Sans MS" charset="0"/>
            <a:ea typeface="Comic Sans MS" charset="0"/>
            <a:cs typeface="Comic Sans MS" charset="0"/>
          </a:endParaRPr>
        </a:p>
      </dsp:txBody>
      <dsp:txXfrm rot="-5400000">
        <a:off x="3197669" y="504120"/>
        <a:ext cx="4674373" cy="3792360"/>
      </dsp:txXfrm>
    </dsp:sp>
    <dsp:sp modelId="{825D3584-1FFE-6245-B852-086B973BE6EF}">
      <dsp:nvSpPr>
        <dsp:cNvPr id="0" name=""/>
        <dsp:cNvSpPr/>
      </dsp:nvSpPr>
      <dsp:spPr>
        <a:xfrm>
          <a:off x="1518" y="2344"/>
          <a:ext cx="3194631" cy="4795911"/>
        </a:xfrm>
        <a:prstGeom prst="roundRect">
          <a:avLst/>
        </a:prstGeom>
        <a:gradFill rotWithShape="0">
          <a:gsLst>
            <a:gs pos="0">
              <a:schemeClr val="accent1">
                <a:shade val="80000"/>
                <a:hueOff val="0"/>
                <a:satOff val="0"/>
                <a:lumOff val="0"/>
                <a:alphaOff val="0"/>
                <a:lumMod val="157000"/>
                <a:satMod val="101000"/>
              </a:schemeClr>
            </a:gs>
            <a:gs pos="50000">
              <a:schemeClr val="accent1">
                <a:shade val="80000"/>
                <a:hueOff val="0"/>
                <a:satOff val="0"/>
                <a:lumOff val="0"/>
                <a:alphaOff val="0"/>
                <a:lumMod val="137000"/>
                <a:satMod val="103000"/>
              </a:schemeClr>
            </a:gs>
            <a:gs pos="100000">
              <a:schemeClr val="accent1">
                <a:shade val="80000"/>
                <a:hueOff val="0"/>
                <a:satOff val="0"/>
                <a:lumOff val="0"/>
                <a:alphaOff val="0"/>
                <a:lumMod val="115000"/>
                <a:satMod val="109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r>
            <a:rPr lang="en-US" sz="2800" kern="1200" dirty="0" smtClean="0">
              <a:latin typeface="Comic Sans MS" charset="0"/>
              <a:ea typeface="Comic Sans MS" charset="0"/>
              <a:cs typeface="Comic Sans MS" charset="0"/>
            </a:rPr>
            <a:t>High configurational entropy        </a:t>
          </a:r>
        </a:p>
        <a:p>
          <a:pPr lvl="0" algn="ctr" defTabSz="1244600">
            <a:lnSpc>
              <a:spcPct val="90000"/>
            </a:lnSpc>
            <a:spcBef>
              <a:spcPct val="0"/>
            </a:spcBef>
            <a:spcAft>
              <a:spcPct val="35000"/>
            </a:spcAft>
          </a:pPr>
          <a:r>
            <a:rPr lang="en-US" sz="2800" kern="1200" dirty="0" smtClean="0">
              <a:latin typeface="Comic Sans MS" charset="0"/>
              <a:ea typeface="Comic Sans MS" charset="0"/>
              <a:cs typeface="Comic Sans MS" charset="0"/>
            </a:rPr>
            <a:t> </a:t>
          </a:r>
          <a:r>
            <a:rPr lang="de-DE" sz="2400" kern="1200" dirty="0" smtClean="0"/>
            <a:t>(</a:t>
          </a:r>
          <a:r>
            <a:rPr lang="de-DE" sz="2400" kern="1200" dirty="0" smtClean="0">
              <a:latin typeface="Comic Sans MS" charset="0"/>
              <a:ea typeface="Comic Sans MS" charset="0"/>
              <a:cs typeface="Comic Sans MS" charset="0"/>
            </a:rPr>
            <a:t>∆</a:t>
          </a:r>
          <a:r>
            <a:rPr lang="de-DE" sz="2400" i="1" kern="1200" dirty="0" smtClean="0">
              <a:latin typeface="Comic Sans MS" charset="0"/>
              <a:ea typeface="Comic Sans MS" charset="0"/>
              <a:cs typeface="Comic Sans MS" charset="0"/>
            </a:rPr>
            <a:t>G </a:t>
          </a:r>
          <a:r>
            <a:rPr lang="de-DE" sz="2400" kern="1200" dirty="0" smtClean="0">
              <a:latin typeface="Comic Sans MS" charset="0"/>
              <a:ea typeface="Comic Sans MS" charset="0"/>
              <a:cs typeface="Comic Sans MS" charset="0"/>
            </a:rPr>
            <a:t>= ∆</a:t>
          </a:r>
          <a:r>
            <a:rPr lang="de-DE" sz="2400" i="1" kern="1200" dirty="0" smtClean="0">
              <a:latin typeface="Comic Sans MS" charset="0"/>
              <a:ea typeface="Comic Sans MS" charset="0"/>
              <a:cs typeface="Comic Sans MS" charset="0"/>
            </a:rPr>
            <a:t>H </a:t>
          </a:r>
          <a:r>
            <a:rPr lang="de-DE" sz="2400" kern="1200" dirty="0" smtClean="0">
              <a:latin typeface="Comic Sans MS" charset="0"/>
              <a:ea typeface="Comic Sans MS" charset="0"/>
              <a:cs typeface="Comic Sans MS" charset="0"/>
            </a:rPr>
            <a:t>− </a:t>
          </a:r>
          <a:r>
            <a:rPr lang="de-DE" sz="2400" i="1" kern="1200" dirty="0" err="1" smtClean="0">
              <a:latin typeface="Comic Sans MS" charset="0"/>
              <a:ea typeface="Comic Sans MS" charset="0"/>
              <a:cs typeface="Comic Sans MS" charset="0"/>
            </a:rPr>
            <a:t>T</a:t>
          </a:r>
          <a:r>
            <a:rPr lang="de-DE" sz="2400" kern="1200" dirty="0" err="1" smtClean="0">
              <a:latin typeface="Comic Sans MS" charset="0"/>
              <a:ea typeface="Comic Sans MS" charset="0"/>
              <a:cs typeface="Comic Sans MS" charset="0"/>
            </a:rPr>
            <a:t>∆</a:t>
          </a:r>
          <a:r>
            <a:rPr lang="de-DE" sz="2400" i="1" kern="1200" dirty="0" err="1" smtClean="0">
              <a:latin typeface="Comic Sans MS" charset="0"/>
              <a:ea typeface="Comic Sans MS" charset="0"/>
              <a:cs typeface="Comic Sans MS" charset="0"/>
            </a:rPr>
            <a:t>S</a:t>
          </a:r>
          <a:r>
            <a:rPr lang="de-DE" sz="2400" i="1" kern="1200" baseline="-25000" dirty="0" err="1" smtClean="0">
              <a:latin typeface="Comic Sans MS" charset="0"/>
              <a:ea typeface="Comic Sans MS" charset="0"/>
              <a:cs typeface="Comic Sans MS" charset="0"/>
            </a:rPr>
            <a:t>conf</a:t>
          </a:r>
          <a:r>
            <a:rPr lang="de-DE" sz="2400" i="1" kern="1200" baseline="0" dirty="0" smtClean="0"/>
            <a:t>)</a:t>
          </a:r>
        </a:p>
        <a:p>
          <a:pPr lvl="0" algn="ctr" defTabSz="1244600">
            <a:lnSpc>
              <a:spcPct val="90000"/>
            </a:lnSpc>
            <a:spcBef>
              <a:spcPct val="0"/>
            </a:spcBef>
            <a:spcAft>
              <a:spcPct val="35000"/>
            </a:spcAft>
          </a:pPr>
          <a:endParaRPr lang="de-DE" sz="2400" i="1" kern="1200" baseline="0" dirty="0" smtClean="0"/>
        </a:p>
        <a:p>
          <a:pPr lvl="0" algn="ctr" defTabSz="1244600">
            <a:lnSpc>
              <a:spcPct val="90000"/>
            </a:lnSpc>
            <a:spcBef>
              <a:spcPct val="0"/>
            </a:spcBef>
            <a:spcAft>
              <a:spcPct val="35000"/>
            </a:spcAft>
          </a:pPr>
          <a:endParaRPr lang="de-DE" sz="2400" i="1" kern="1200" baseline="0" dirty="0" smtClean="0"/>
        </a:p>
        <a:p>
          <a:pPr lvl="0" algn="ctr" defTabSz="1244600">
            <a:lnSpc>
              <a:spcPct val="90000"/>
            </a:lnSpc>
            <a:spcBef>
              <a:spcPct val="0"/>
            </a:spcBef>
            <a:spcAft>
              <a:spcPct val="35000"/>
            </a:spcAft>
          </a:pPr>
          <a:endParaRPr lang="de-DE" sz="2400" i="1" kern="1200" baseline="0" dirty="0" smtClean="0"/>
        </a:p>
        <a:p>
          <a:pPr lvl="0" algn="ctr" defTabSz="1244600">
            <a:lnSpc>
              <a:spcPct val="90000"/>
            </a:lnSpc>
            <a:spcBef>
              <a:spcPct val="0"/>
            </a:spcBef>
            <a:spcAft>
              <a:spcPct val="35000"/>
            </a:spcAft>
          </a:pPr>
          <a:endParaRPr lang="en-US" sz="2400" kern="1200" baseline="-25000" dirty="0"/>
        </a:p>
      </dsp:txBody>
      <dsp:txXfrm>
        <a:off x="157467" y="158293"/>
        <a:ext cx="2882733" cy="44840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43E7F6-A4EE-354B-8B43-5F5F1CD7E75F}">
      <dsp:nvSpPr>
        <dsp:cNvPr id="0" name=""/>
        <dsp:cNvSpPr/>
      </dsp:nvSpPr>
      <dsp:spPr>
        <a:xfrm>
          <a:off x="1728131" y="4571"/>
          <a:ext cx="2177876" cy="1088938"/>
        </a:xfrm>
        <a:prstGeom prst="roundRect">
          <a:avLst>
            <a:gd name="adj" fmla="val 1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kern="1200" dirty="0" smtClean="0">
              <a:latin typeface="Comic Sans MS" charset="0"/>
              <a:ea typeface="Comic Sans MS" charset="0"/>
              <a:cs typeface="Comic Sans MS" charset="0"/>
            </a:rPr>
            <a:t>HEAs</a:t>
          </a:r>
          <a:endParaRPr lang="en-US" sz="3200" kern="1200" dirty="0">
            <a:latin typeface="Comic Sans MS" charset="0"/>
            <a:ea typeface="Comic Sans MS" charset="0"/>
            <a:cs typeface="Comic Sans MS" charset="0"/>
          </a:endParaRPr>
        </a:p>
      </dsp:txBody>
      <dsp:txXfrm>
        <a:off x="1760025" y="36465"/>
        <a:ext cx="2114088" cy="1025150"/>
      </dsp:txXfrm>
    </dsp:sp>
    <dsp:sp modelId="{4B3AE132-B8D5-3D4B-981D-F3D1E73E3206}">
      <dsp:nvSpPr>
        <dsp:cNvPr id="0" name=""/>
        <dsp:cNvSpPr/>
      </dsp:nvSpPr>
      <dsp:spPr>
        <a:xfrm>
          <a:off x="1945919" y="1093509"/>
          <a:ext cx="217787" cy="816703"/>
        </a:xfrm>
        <a:custGeom>
          <a:avLst/>
          <a:gdLst/>
          <a:ahLst/>
          <a:cxnLst/>
          <a:rect l="0" t="0" r="0" b="0"/>
          <a:pathLst>
            <a:path>
              <a:moveTo>
                <a:pt x="0" y="0"/>
              </a:moveTo>
              <a:lnTo>
                <a:pt x="0" y="816703"/>
              </a:lnTo>
              <a:lnTo>
                <a:pt x="217787" y="816703"/>
              </a:lnTo>
            </a:path>
          </a:pathLst>
        </a:custGeom>
        <a:noFill/>
        <a:ln w="635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BA83455-E3F6-1541-B4E4-1D8391832F15}">
      <dsp:nvSpPr>
        <dsp:cNvPr id="0" name=""/>
        <dsp:cNvSpPr/>
      </dsp:nvSpPr>
      <dsp:spPr>
        <a:xfrm>
          <a:off x="2163707" y="1365744"/>
          <a:ext cx="2095988" cy="1088938"/>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Comic Sans MS" charset="0"/>
              <a:ea typeface="Comic Sans MS" charset="0"/>
              <a:cs typeface="Comic Sans MS" charset="0"/>
            </a:rPr>
            <a:t>great hardness</a:t>
          </a:r>
          <a:endParaRPr lang="en-US" sz="2400" kern="1200" dirty="0"/>
        </a:p>
      </dsp:txBody>
      <dsp:txXfrm>
        <a:off x="2195601" y="1397638"/>
        <a:ext cx="2032200" cy="1025150"/>
      </dsp:txXfrm>
    </dsp:sp>
    <dsp:sp modelId="{EA7AE028-4F88-CB49-8BF8-41BA50895965}">
      <dsp:nvSpPr>
        <dsp:cNvPr id="0" name=""/>
        <dsp:cNvSpPr/>
      </dsp:nvSpPr>
      <dsp:spPr>
        <a:xfrm>
          <a:off x="1945919" y="1093509"/>
          <a:ext cx="217787" cy="2177876"/>
        </a:xfrm>
        <a:custGeom>
          <a:avLst/>
          <a:gdLst/>
          <a:ahLst/>
          <a:cxnLst/>
          <a:rect l="0" t="0" r="0" b="0"/>
          <a:pathLst>
            <a:path>
              <a:moveTo>
                <a:pt x="0" y="0"/>
              </a:moveTo>
              <a:lnTo>
                <a:pt x="0" y="2177876"/>
              </a:lnTo>
              <a:lnTo>
                <a:pt x="217787" y="2177876"/>
              </a:lnTo>
            </a:path>
          </a:pathLst>
        </a:custGeom>
        <a:noFill/>
        <a:ln w="635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6B40A43-CB32-5E42-9D87-1FF6104ECE0A}">
      <dsp:nvSpPr>
        <dsp:cNvPr id="0" name=""/>
        <dsp:cNvSpPr/>
      </dsp:nvSpPr>
      <dsp:spPr>
        <a:xfrm>
          <a:off x="2163707" y="2726917"/>
          <a:ext cx="2124561" cy="1088938"/>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Comic Sans MS" charset="0"/>
              <a:ea typeface="Comic Sans MS" charset="0"/>
              <a:cs typeface="Comic Sans MS" charset="0"/>
            </a:rPr>
            <a:t>toughness</a:t>
          </a:r>
          <a:endParaRPr lang="en-US" sz="2400" kern="1200" dirty="0"/>
        </a:p>
      </dsp:txBody>
      <dsp:txXfrm>
        <a:off x="2195601" y="2758811"/>
        <a:ext cx="2060773" cy="1025150"/>
      </dsp:txXfrm>
    </dsp:sp>
    <dsp:sp modelId="{15F5B402-DCD9-6543-BFED-B3A9B384CAF1}">
      <dsp:nvSpPr>
        <dsp:cNvPr id="0" name=""/>
        <dsp:cNvSpPr/>
      </dsp:nvSpPr>
      <dsp:spPr>
        <a:xfrm>
          <a:off x="1945919" y="1093509"/>
          <a:ext cx="217787" cy="3539049"/>
        </a:xfrm>
        <a:custGeom>
          <a:avLst/>
          <a:gdLst/>
          <a:ahLst/>
          <a:cxnLst/>
          <a:rect l="0" t="0" r="0" b="0"/>
          <a:pathLst>
            <a:path>
              <a:moveTo>
                <a:pt x="0" y="0"/>
              </a:moveTo>
              <a:lnTo>
                <a:pt x="0" y="3539049"/>
              </a:lnTo>
              <a:lnTo>
                <a:pt x="217787" y="3539049"/>
              </a:lnTo>
            </a:path>
          </a:pathLst>
        </a:custGeom>
        <a:noFill/>
        <a:ln w="635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501D4A5-1414-4042-8DD8-131823C07374}">
      <dsp:nvSpPr>
        <dsp:cNvPr id="0" name=""/>
        <dsp:cNvSpPr/>
      </dsp:nvSpPr>
      <dsp:spPr>
        <a:xfrm>
          <a:off x="2163707" y="4088090"/>
          <a:ext cx="2124561" cy="1088938"/>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Comic Sans MS" charset="0"/>
              <a:ea typeface="Comic Sans MS" charset="0"/>
              <a:cs typeface="Comic Sans MS" charset="0"/>
            </a:rPr>
            <a:t>Corrosion resistance</a:t>
          </a:r>
          <a:r>
            <a:rPr lang="en-US" sz="2400" kern="1200" baseline="30000" dirty="0" smtClean="0">
              <a:latin typeface="Comic Sans MS" charset="0"/>
              <a:ea typeface="Comic Sans MS" charset="0"/>
              <a:cs typeface="Comic Sans MS" charset="0"/>
            </a:rPr>
            <a:t>5</a:t>
          </a:r>
          <a:endParaRPr lang="en-US" sz="2400" kern="1200" baseline="30000" dirty="0">
            <a:latin typeface="Comic Sans MS" charset="0"/>
            <a:ea typeface="Comic Sans MS" charset="0"/>
            <a:cs typeface="Comic Sans MS" charset="0"/>
          </a:endParaRPr>
        </a:p>
      </dsp:txBody>
      <dsp:txXfrm>
        <a:off x="2195601" y="4119984"/>
        <a:ext cx="2060773" cy="1025150"/>
      </dsp:txXfrm>
    </dsp:sp>
    <dsp:sp modelId="{DBF6579A-84E0-E846-A872-961CFF6DD1F6}">
      <dsp:nvSpPr>
        <dsp:cNvPr id="0" name=""/>
        <dsp:cNvSpPr/>
      </dsp:nvSpPr>
      <dsp:spPr>
        <a:xfrm>
          <a:off x="4450477" y="4571"/>
          <a:ext cx="2177876" cy="1088938"/>
        </a:xfrm>
        <a:prstGeom prst="roundRect">
          <a:avLst>
            <a:gd name="adj" fmla="val 10000"/>
          </a:avLst>
        </a:prstGeom>
        <a:gradFill rotWithShape="0">
          <a:gsLst>
            <a:gs pos="0">
              <a:schemeClr val="accent1">
                <a:hueOff val="0"/>
                <a:satOff val="0"/>
                <a:lumOff val="0"/>
                <a:alphaOff val="0"/>
                <a:satMod val="103000"/>
                <a:lumMod val="118000"/>
              </a:schemeClr>
            </a:gs>
            <a:gs pos="50000">
              <a:schemeClr val="accent1">
                <a:hueOff val="0"/>
                <a:satOff val="0"/>
                <a:lumOff val="0"/>
                <a:alphaOff val="0"/>
                <a:satMod val="89000"/>
                <a:lumMod val="91000"/>
              </a:schemeClr>
            </a:gs>
            <a:gs pos="100000">
              <a:schemeClr val="accent1">
                <a:hueOff val="0"/>
                <a:satOff val="0"/>
                <a:lumOff val="0"/>
                <a:alphaOff val="0"/>
                <a:lumMod val="69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40640" rIns="60960" bIns="40640" numCol="1" spcCol="1270" anchor="ctr" anchorCtr="0">
          <a:noAutofit/>
        </a:bodyPr>
        <a:lstStyle/>
        <a:p>
          <a:pPr lvl="0" algn="ctr" defTabSz="1422400">
            <a:lnSpc>
              <a:spcPct val="90000"/>
            </a:lnSpc>
            <a:spcBef>
              <a:spcPct val="0"/>
            </a:spcBef>
            <a:spcAft>
              <a:spcPct val="35000"/>
            </a:spcAft>
          </a:pPr>
          <a:r>
            <a:rPr lang="en-US" sz="3200" kern="1200" dirty="0" smtClean="0">
              <a:latin typeface="Comic Sans MS" charset="0"/>
              <a:ea typeface="Comic Sans MS" charset="0"/>
              <a:cs typeface="Comic Sans MS" charset="0"/>
            </a:rPr>
            <a:t>HEOs</a:t>
          </a:r>
          <a:endParaRPr lang="en-US" sz="3200" kern="1200" dirty="0">
            <a:latin typeface="Comic Sans MS" charset="0"/>
            <a:ea typeface="Comic Sans MS" charset="0"/>
            <a:cs typeface="Comic Sans MS" charset="0"/>
          </a:endParaRPr>
        </a:p>
      </dsp:txBody>
      <dsp:txXfrm>
        <a:off x="4482371" y="36465"/>
        <a:ext cx="2114088" cy="1025150"/>
      </dsp:txXfrm>
    </dsp:sp>
    <dsp:sp modelId="{D24596A2-5F0A-7247-BEE2-3C82D714A9D7}">
      <dsp:nvSpPr>
        <dsp:cNvPr id="0" name=""/>
        <dsp:cNvSpPr/>
      </dsp:nvSpPr>
      <dsp:spPr>
        <a:xfrm>
          <a:off x="4668264" y="1093509"/>
          <a:ext cx="217787" cy="816703"/>
        </a:xfrm>
        <a:custGeom>
          <a:avLst/>
          <a:gdLst/>
          <a:ahLst/>
          <a:cxnLst/>
          <a:rect l="0" t="0" r="0" b="0"/>
          <a:pathLst>
            <a:path>
              <a:moveTo>
                <a:pt x="0" y="0"/>
              </a:moveTo>
              <a:lnTo>
                <a:pt x="0" y="816703"/>
              </a:lnTo>
              <a:lnTo>
                <a:pt x="217787" y="816703"/>
              </a:lnTo>
            </a:path>
          </a:pathLst>
        </a:custGeom>
        <a:noFill/>
        <a:ln w="635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E87730A-8455-F34E-BC49-34DC08253EAE}">
      <dsp:nvSpPr>
        <dsp:cNvPr id="0" name=""/>
        <dsp:cNvSpPr/>
      </dsp:nvSpPr>
      <dsp:spPr>
        <a:xfrm>
          <a:off x="4886052" y="1365744"/>
          <a:ext cx="1996415" cy="1088938"/>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Comic Sans MS" charset="0"/>
              <a:ea typeface="Comic Sans MS" charset="0"/>
              <a:cs typeface="Comic Sans MS" charset="0"/>
            </a:rPr>
            <a:t>colossal dielectric constant</a:t>
          </a:r>
          <a:r>
            <a:rPr lang="en-US" sz="2400" kern="1200" baseline="30000" dirty="0" smtClean="0">
              <a:latin typeface="Comic Sans MS" charset="0"/>
              <a:ea typeface="Comic Sans MS" charset="0"/>
              <a:cs typeface="Comic Sans MS" charset="0"/>
            </a:rPr>
            <a:t>6 </a:t>
          </a:r>
          <a:endParaRPr lang="en-US" sz="2400" kern="1200" dirty="0"/>
        </a:p>
      </dsp:txBody>
      <dsp:txXfrm>
        <a:off x="4917946" y="1397638"/>
        <a:ext cx="1932627" cy="1025150"/>
      </dsp:txXfrm>
    </dsp:sp>
    <dsp:sp modelId="{4582D75B-A60D-F743-AFC2-DA1D2DA1BD62}">
      <dsp:nvSpPr>
        <dsp:cNvPr id="0" name=""/>
        <dsp:cNvSpPr/>
      </dsp:nvSpPr>
      <dsp:spPr>
        <a:xfrm>
          <a:off x="4668264" y="1093509"/>
          <a:ext cx="217787" cy="2177876"/>
        </a:xfrm>
        <a:custGeom>
          <a:avLst/>
          <a:gdLst/>
          <a:ahLst/>
          <a:cxnLst/>
          <a:rect l="0" t="0" r="0" b="0"/>
          <a:pathLst>
            <a:path>
              <a:moveTo>
                <a:pt x="0" y="0"/>
              </a:moveTo>
              <a:lnTo>
                <a:pt x="0" y="2177876"/>
              </a:lnTo>
              <a:lnTo>
                <a:pt x="217787" y="2177876"/>
              </a:lnTo>
            </a:path>
          </a:pathLst>
        </a:custGeom>
        <a:noFill/>
        <a:ln w="635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F889C11-976D-4046-A70D-46613CDB780A}">
      <dsp:nvSpPr>
        <dsp:cNvPr id="0" name=""/>
        <dsp:cNvSpPr/>
      </dsp:nvSpPr>
      <dsp:spPr>
        <a:xfrm>
          <a:off x="4886052" y="2726917"/>
          <a:ext cx="1967075" cy="1088938"/>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Comic Sans MS" charset="0"/>
              <a:ea typeface="Comic Sans MS" charset="0"/>
              <a:cs typeface="Comic Sans MS" charset="0"/>
            </a:rPr>
            <a:t>Superionic conductivity</a:t>
          </a:r>
          <a:r>
            <a:rPr lang="en-US" sz="2400" kern="1200" baseline="30000" dirty="0" smtClean="0">
              <a:latin typeface="Comic Sans MS" charset="0"/>
              <a:ea typeface="Comic Sans MS" charset="0"/>
              <a:cs typeface="Comic Sans MS" charset="0"/>
            </a:rPr>
            <a:t>7</a:t>
          </a:r>
          <a:endParaRPr lang="en-US" sz="2400" kern="1200" baseline="30000" dirty="0">
            <a:latin typeface="Comic Sans MS" charset="0"/>
            <a:ea typeface="Comic Sans MS" charset="0"/>
            <a:cs typeface="Comic Sans MS" charset="0"/>
          </a:endParaRPr>
        </a:p>
      </dsp:txBody>
      <dsp:txXfrm>
        <a:off x="4917946" y="2758811"/>
        <a:ext cx="1903287" cy="1025150"/>
      </dsp:txXfrm>
    </dsp:sp>
    <dsp:sp modelId="{3886C76F-BB67-784D-A520-87A99E0785B8}">
      <dsp:nvSpPr>
        <dsp:cNvPr id="0" name=""/>
        <dsp:cNvSpPr/>
      </dsp:nvSpPr>
      <dsp:spPr>
        <a:xfrm>
          <a:off x="4668264" y="1093509"/>
          <a:ext cx="217787" cy="3539049"/>
        </a:xfrm>
        <a:custGeom>
          <a:avLst/>
          <a:gdLst/>
          <a:ahLst/>
          <a:cxnLst/>
          <a:rect l="0" t="0" r="0" b="0"/>
          <a:pathLst>
            <a:path>
              <a:moveTo>
                <a:pt x="0" y="0"/>
              </a:moveTo>
              <a:lnTo>
                <a:pt x="0" y="3539049"/>
              </a:lnTo>
              <a:lnTo>
                <a:pt x="217787" y="3539049"/>
              </a:lnTo>
            </a:path>
          </a:pathLst>
        </a:custGeom>
        <a:noFill/>
        <a:ln w="635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7277C4B-E0EA-284B-BC60-B09066F87B4A}">
      <dsp:nvSpPr>
        <dsp:cNvPr id="0" name=""/>
        <dsp:cNvSpPr/>
      </dsp:nvSpPr>
      <dsp:spPr>
        <a:xfrm>
          <a:off x="4886052" y="4088090"/>
          <a:ext cx="1967075" cy="1088938"/>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n-US" sz="2400" kern="1200" dirty="0" smtClean="0">
              <a:latin typeface="Comic Sans MS" charset="0"/>
              <a:ea typeface="Comic Sans MS" charset="0"/>
              <a:cs typeface="Comic Sans MS" charset="0"/>
            </a:rPr>
            <a:t>Enhanced exchange bias</a:t>
          </a:r>
          <a:r>
            <a:rPr lang="en-US" sz="2400" kern="1200" baseline="30000" dirty="0" smtClean="0">
              <a:latin typeface="Comic Sans MS" charset="0"/>
              <a:ea typeface="Comic Sans MS" charset="0"/>
              <a:cs typeface="Comic Sans MS" charset="0"/>
            </a:rPr>
            <a:t>4</a:t>
          </a:r>
          <a:endParaRPr lang="en-US" sz="2400" kern="1200" baseline="30000" dirty="0">
            <a:latin typeface="Comic Sans MS" charset="0"/>
            <a:ea typeface="Comic Sans MS" charset="0"/>
            <a:cs typeface="Comic Sans MS" charset="0"/>
          </a:endParaRPr>
        </a:p>
      </dsp:txBody>
      <dsp:txXfrm>
        <a:off x="4917946" y="4119984"/>
        <a:ext cx="1903287" cy="102515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04A8D02-4E65-4CCD-8312-4AB164C6C77D}" type="datetimeFigureOut">
              <a:rPr lang="en-US"/>
              <a:t>6/9/18</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C119DBA-4540-49B3-8FA9-6259387ECF9E}" type="slidenum">
              <a:rPr/>
              <a:t>‹#›</a:t>
            </a:fld>
            <a:endParaRPr/>
          </a:p>
        </p:txBody>
      </p:sp>
    </p:spTree>
    <p:extLst>
      <p:ext uri="{BB962C8B-B14F-4D97-AF65-F5344CB8AC3E}">
        <p14:creationId xmlns:p14="http://schemas.microsoft.com/office/powerpoint/2010/main" val="35876198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A755D9-D361-47B8-9652-3B4EA9776CE5}" type="datetimeFigureOut">
              <a:rPr lang="en-US"/>
              <a:t>6/9/18</a:t>
            </a:fld>
            <a:endParaRP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3B36274-F2B9-4C45-BBB4-0EDF4CD651A7}" type="slidenum">
              <a:rPr/>
              <a:t>‹#›</a:t>
            </a:fld>
            <a:endParaRPr/>
          </a:p>
        </p:txBody>
      </p:sp>
    </p:spTree>
    <p:extLst>
      <p:ext uri="{BB962C8B-B14F-4D97-AF65-F5344CB8AC3E}">
        <p14:creationId xmlns:p14="http://schemas.microsoft.com/office/powerpoint/2010/main" val="2147688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B36274-F2B9-4C45-BBB4-0EDF4CD651A7}" type="slidenum">
              <a:rPr lang="en-US"/>
              <a:t>2</a:t>
            </a:fld>
            <a:endParaRPr lang="en-US"/>
          </a:p>
        </p:txBody>
      </p:sp>
    </p:spTree>
    <p:extLst>
      <p:ext uri="{BB962C8B-B14F-4D97-AF65-F5344CB8AC3E}">
        <p14:creationId xmlns:p14="http://schemas.microsoft.com/office/powerpoint/2010/main" val="2786567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B36274-F2B9-4C45-BBB4-0EDF4CD651A7}" type="slidenum">
              <a:rPr lang="en-US"/>
              <a:t>3</a:t>
            </a:fld>
            <a:endParaRPr lang="en-US"/>
          </a:p>
        </p:txBody>
      </p:sp>
    </p:spTree>
    <p:extLst>
      <p:ext uri="{BB962C8B-B14F-4D97-AF65-F5344CB8AC3E}">
        <p14:creationId xmlns:p14="http://schemas.microsoft.com/office/powerpoint/2010/main" val="395466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B36274-F2B9-4C45-BBB4-0EDF4CD651A7}" type="slidenum">
              <a:rPr lang="uk-UA" smtClean="0"/>
              <a:t>4</a:t>
            </a:fld>
            <a:endParaRPr lang="uk-UA"/>
          </a:p>
        </p:txBody>
      </p:sp>
    </p:spTree>
    <p:extLst>
      <p:ext uri="{BB962C8B-B14F-4D97-AF65-F5344CB8AC3E}">
        <p14:creationId xmlns:p14="http://schemas.microsoft.com/office/powerpoint/2010/main" val="5269521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B36274-F2B9-4C45-BBB4-0EDF4CD651A7}" type="slidenum">
              <a:rPr lang="en-US"/>
              <a:t>15</a:t>
            </a:fld>
            <a:endParaRPr lang="en-US"/>
          </a:p>
        </p:txBody>
      </p:sp>
    </p:spTree>
    <p:extLst>
      <p:ext uri="{BB962C8B-B14F-4D97-AF65-F5344CB8AC3E}">
        <p14:creationId xmlns:p14="http://schemas.microsoft.com/office/powerpoint/2010/main" val="24056130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3B36274-F2B9-4C45-BBB4-0EDF4CD651A7}" type="slidenum">
              <a:rPr lang="en-US"/>
              <a:t>17</a:t>
            </a:fld>
            <a:endParaRPr lang="en-US"/>
          </a:p>
        </p:txBody>
      </p:sp>
    </p:spTree>
    <p:extLst>
      <p:ext uri="{BB962C8B-B14F-4D97-AF65-F5344CB8AC3E}">
        <p14:creationId xmlns:p14="http://schemas.microsoft.com/office/powerpoint/2010/main" val="1838885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42107" y="1371600"/>
            <a:ext cx="6859786" cy="3505200"/>
          </a:xfrm>
        </p:spPr>
        <p:txBody>
          <a:bodyPr>
            <a:noAutofit/>
          </a:bodyPr>
          <a:lstStyle>
            <a:lvl1pPr>
              <a:defRPr sz="5401"/>
            </a:lvl1pPr>
          </a:lstStyle>
          <a:p>
            <a:r>
              <a:rPr/>
              <a:t>Click to edit Master title style</a:t>
            </a:r>
          </a:p>
        </p:txBody>
      </p:sp>
      <p:sp>
        <p:nvSpPr>
          <p:cNvPr id="3" name="Subtitle 2"/>
          <p:cNvSpPr>
            <a:spLocks noGrp="1"/>
          </p:cNvSpPr>
          <p:nvPr>
            <p:ph type="subTitle" idx="1"/>
          </p:nvPr>
        </p:nvSpPr>
        <p:spPr>
          <a:xfrm>
            <a:off x="1142107" y="4953000"/>
            <a:ext cx="6173808" cy="1066800"/>
          </a:xfrm>
        </p:spPr>
        <p:txBody>
          <a:bodyPr>
            <a:normAutofit/>
          </a:bodyPr>
          <a:lstStyle>
            <a:lvl1pPr marL="0" indent="0" algn="l">
              <a:spcBef>
                <a:spcPts val="0"/>
              </a:spcBef>
              <a:buNone/>
              <a:defRPr sz="1800">
                <a:solidFill>
                  <a:schemeClr val="tx1"/>
                </a:solidFill>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r>
              <a:rPr/>
              <a:t>Click to edit Master subtitle style</a:t>
            </a:r>
          </a:p>
        </p:txBody>
      </p:sp>
      <p:sp>
        <p:nvSpPr>
          <p:cNvPr id="4" name="Date Placeholder 3"/>
          <p:cNvSpPr>
            <a:spLocks noGrp="1"/>
          </p:cNvSpPr>
          <p:nvPr>
            <p:ph type="dt" sz="half" idx="10"/>
          </p:nvPr>
        </p:nvSpPr>
        <p:spPr/>
        <p:txBody>
          <a:bodyPr/>
          <a:lstStyle/>
          <a:p>
            <a:fld id="{538C3C94-1091-254C-8807-C315C909C697}" type="datetime1">
              <a:rPr lang="en-CA" smtClean="0"/>
              <a:t>2018-06-09</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E5137D0E-4A4F-4307-8994-C1891D747D59}" type="slidenum">
              <a:rPr/>
              <a:t>‹#›</a:t>
            </a:fld>
            <a:endParaRPr/>
          </a:p>
        </p:txBody>
      </p:sp>
    </p:spTree>
    <p:extLst>
      <p:ext uri="{BB962C8B-B14F-4D97-AF65-F5344CB8AC3E}">
        <p14:creationId xmlns:p14="http://schemas.microsoft.com/office/powerpoint/2010/main" val="2856865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Vertical Text Placeholder 2"/>
          <p:cNvSpPr>
            <a:spLocks noGrp="1"/>
          </p:cNvSpPr>
          <p:nvPr>
            <p:ph type="body" orient="vert" idx="1"/>
          </p:nvPr>
        </p:nvSpPr>
        <p:spPr/>
        <p:txBody>
          <a:bodyPr vert="eaVert"/>
          <a:lstStyle>
            <a:lvl5pPr>
              <a:defRPr/>
            </a:lvl5pPr>
            <a:lvl6pPr>
              <a:defRPr baseline="0"/>
            </a:lvl6pPr>
            <a:lvl7pPr>
              <a:defRPr baseline="0"/>
            </a:lvl7pPr>
            <a:lvl8pPr>
              <a:defRPr baseline="0"/>
            </a:lvl8pPr>
            <a:lvl9pPr>
              <a:defRPr baseline="0"/>
            </a:lvl9pPr>
          </a:lstStyle>
          <a:p>
            <a:pPr lvl="0"/>
            <a:r>
              <a:rPr/>
              <a:t>Click to edit Master text styles</a:t>
            </a:r>
          </a:p>
          <a:p>
            <a:pPr lvl="1"/>
            <a:r>
              <a:rPr/>
              <a:t>Second level</a:t>
            </a:r>
          </a:p>
          <a:p>
            <a:pPr lvl="2"/>
            <a:r>
              <a:rPr/>
              <a:t>Third level</a:t>
            </a:r>
          </a:p>
          <a:p>
            <a:pPr lvl="3"/>
            <a:r>
              <a:rPr/>
              <a:t>Fourth level</a:t>
            </a:r>
          </a:p>
          <a:p>
            <a:pPr lvl="4"/>
            <a:r>
              <a:rPr/>
              <a:t>Fifth level</a:t>
            </a:r>
          </a:p>
          <a:p>
            <a:pPr lvl="5"/>
            <a:r>
              <a:rPr/>
              <a:t>Sixth level</a:t>
            </a:r>
          </a:p>
          <a:p>
            <a:pPr lvl="6"/>
            <a:r>
              <a:rPr/>
              <a:t>Seventh level</a:t>
            </a:r>
          </a:p>
          <a:p>
            <a:pPr lvl="7"/>
            <a:r>
              <a:rPr/>
              <a:t>Eighth level</a:t>
            </a:r>
          </a:p>
          <a:p>
            <a:pPr lvl="8"/>
            <a:r>
              <a:rPr/>
              <a:t>Ninth level</a:t>
            </a:r>
          </a:p>
        </p:txBody>
      </p:sp>
      <p:sp>
        <p:nvSpPr>
          <p:cNvPr id="4" name="Date Placeholder 3"/>
          <p:cNvSpPr>
            <a:spLocks noGrp="1"/>
          </p:cNvSpPr>
          <p:nvPr>
            <p:ph type="dt" sz="half" idx="10"/>
          </p:nvPr>
        </p:nvSpPr>
        <p:spPr/>
        <p:txBody>
          <a:bodyPr/>
          <a:lstStyle/>
          <a:p>
            <a:fld id="{CCED3F93-8763-1143-B645-E0DB5ACED86D}" type="datetime1">
              <a:rPr lang="en-CA" smtClean="0"/>
              <a:t>2018-06-09</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E5137D0E-4A4F-4307-8994-C1891D747D59}" type="slidenum">
              <a:rPr/>
              <a:t>‹#›</a:t>
            </a:fld>
            <a:endParaRPr/>
          </a:p>
        </p:txBody>
      </p:sp>
    </p:spTree>
    <p:extLst>
      <p:ext uri="{BB962C8B-B14F-4D97-AF65-F5344CB8AC3E}">
        <p14:creationId xmlns:p14="http://schemas.microsoft.com/office/powerpoint/2010/main" val="184223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15914" y="533400"/>
            <a:ext cx="1028968" cy="5592764"/>
          </a:xfrm>
        </p:spPr>
        <p:txBody>
          <a:bodyPr vert="eaVert"/>
          <a:lstStyle/>
          <a:p>
            <a:r>
              <a:rPr/>
              <a:t>Click to edit Master title style</a:t>
            </a:r>
          </a:p>
        </p:txBody>
      </p:sp>
      <p:sp>
        <p:nvSpPr>
          <p:cNvPr id="3" name="Vertical Text Placeholder 2"/>
          <p:cNvSpPr>
            <a:spLocks noGrp="1"/>
          </p:cNvSpPr>
          <p:nvPr>
            <p:ph type="body" orient="vert" idx="1"/>
          </p:nvPr>
        </p:nvSpPr>
        <p:spPr>
          <a:xfrm>
            <a:off x="1142106" y="533400"/>
            <a:ext cx="6059479" cy="5592764"/>
          </a:xfrm>
        </p:spPr>
        <p:txBody>
          <a:bodyPr vert="eaVert"/>
          <a:lstStyle>
            <a:lvl5pPr>
              <a:defRPr/>
            </a:lvl5pPr>
            <a:lvl6pPr>
              <a:defRPr/>
            </a:lvl6pPr>
            <a:lvl7pPr>
              <a:defRPr/>
            </a:lvl7pPr>
            <a:lvl8pPr>
              <a:defRPr/>
            </a:lvl8pPr>
            <a:lvl9pPr>
              <a:defRPr/>
            </a:lvl9pPr>
          </a:lstStyle>
          <a:p>
            <a:pPr lvl="0"/>
            <a:r>
              <a:rPr/>
              <a:t>Click to edit Master text styles</a:t>
            </a:r>
          </a:p>
          <a:p>
            <a:pPr lvl="1"/>
            <a:r>
              <a:rPr/>
              <a:t>Second level</a:t>
            </a:r>
          </a:p>
          <a:p>
            <a:pPr lvl="2"/>
            <a:r>
              <a:rPr/>
              <a:t>Third level</a:t>
            </a:r>
          </a:p>
          <a:p>
            <a:pPr lvl="3"/>
            <a:r>
              <a:rPr/>
              <a:t>Fourth level</a:t>
            </a:r>
          </a:p>
          <a:p>
            <a:pPr lvl="4"/>
            <a:r>
              <a:rPr/>
              <a:t>Fifth level</a:t>
            </a:r>
          </a:p>
          <a:p>
            <a:pPr lvl="5"/>
            <a:r>
              <a:rPr/>
              <a:t>Sixth level</a:t>
            </a:r>
          </a:p>
          <a:p>
            <a:pPr lvl="6"/>
            <a:r>
              <a:rPr/>
              <a:t>Seventh level</a:t>
            </a:r>
          </a:p>
          <a:p>
            <a:pPr lvl="7"/>
            <a:r>
              <a:rPr/>
              <a:t>Eighth level</a:t>
            </a:r>
          </a:p>
          <a:p>
            <a:pPr lvl="8"/>
            <a:r>
              <a:rPr/>
              <a:t>Ninth level</a:t>
            </a:r>
          </a:p>
        </p:txBody>
      </p:sp>
      <p:sp>
        <p:nvSpPr>
          <p:cNvPr id="4" name="Date Placeholder 3"/>
          <p:cNvSpPr>
            <a:spLocks noGrp="1"/>
          </p:cNvSpPr>
          <p:nvPr>
            <p:ph type="dt" sz="half" idx="10"/>
          </p:nvPr>
        </p:nvSpPr>
        <p:spPr/>
        <p:txBody>
          <a:bodyPr/>
          <a:lstStyle/>
          <a:p>
            <a:fld id="{4B4B023C-6914-404B-AC7A-CB713D04B136}" type="datetime1">
              <a:rPr lang="en-CA" smtClean="0"/>
              <a:t>2018-06-09</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E5137D0E-4A4F-4307-8994-C1891D747D59}" type="slidenum">
              <a:rPr/>
              <a:t>‹#›</a:t>
            </a:fld>
            <a:endParaRPr/>
          </a:p>
        </p:txBody>
      </p:sp>
    </p:spTree>
    <p:extLst>
      <p:ext uri="{BB962C8B-B14F-4D97-AF65-F5344CB8AC3E}">
        <p14:creationId xmlns:p14="http://schemas.microsoft.com/office/powerpoint/2010/main" val="15501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Content Placeholder 2"/>
          <p:cNvSpPr>
            <a:spLocks noGrp="1"/>
          </p:cNvSpPr>
          <p:nvPr>
            <p:ph idx="1"/>
          </p:nvPr>
        </p:nvSpPr>
        <p:spPr/>
        <p:txBody>
          <a:bodyPr/>
          <a:lstStyle>
            <a:lvl5pPr>
              <a:defRPr/>
            </a:lvl5pPr>
            <a:lvl6pPr>
              <a:defRPr baseline="0"/>
            </a:lvl6pPr>
            <a:lvl7pPr>
              <a:defRPr baseline="0"/>
            </a:lvl7pPr>
            <a:lvl8pPr>
              <a:defRPr baseline="0"/>
            </a:lvl8pPr>
            <a:lvl9pPr>
              <a:defRPr baseline="0"/>
            </a:lvl9pPr>
          </a:lstStyle>
          <a:p>
            <a:pPr lvl="0"/>
            <a:r>
              <a:rPr/>
              <a:t>Click to edit Master text styles</a:t>
            </a:r>
          </a:p>
          <a:p>
            <a:pPr lvl="1"/>
            <a:r>
              <a:rPr/>
              <a:t>Second level</a:t>
            </a:r>
          </a:p>
          <a:p>
            <a:pPr lvl="2"/>
            <a:r>
              <a:rPr/>
              <a:t>Third level</a:t>
            </a:r>
          </a:p>
          <a:p>
            <a:pPr lvl="3"/>
            <a:r>
              <a:rPr/>
              <a:t>Fourth level</a:t>
            </a:r>
          </a:p>
          <a:p>
            <a:pPr lvl="4"/>
            <a:r>
              <a:rPr/>
              <a:t>Fifth level</a:t>
            </a:r>
          </a:p>
          <a:p>
            <a:pPr lvl="5"/>
            <a:r>
              <a:rPr/>
              <a:t>Sixth level</a:t>
            </a:r>
          </a:p>
          <a:p>
            <a:pPr lvl="6"/>
            <a:r>
              <a:rPr/>
              <a:t>Seventh level</a:t>
            </a:r>
          </a:p>
          <a:p>
            <a:pPr lvl="7"/>
            <a:r>
              <a:rPr/>
              <a:t>Eighth level</a:t>
            </a:r>
          </a:p>
          <a:p>
            <a:pPr lvl="8"/>
            <a:r>
              <a:rPr/>
              <a:t>Ninth level</a:t>
            </a:r>
          </a:p>
        </p:txBody>
      </p:sp>
      <p:sp>
        <p:nvSpPr>
          <p:cNvPr id="4" name="Date Placeholder 3"/>
          <p:cNvSpPr>
            <a:spLocks noGrp="1"/>
          </p:cNvSpPr>
          <p:nvPr>
            <p:ph type="dt" sz="half" idx="10"/>
          </p:nvPr>
        </p:nvSpPr>
        <p:spPr/>
        <p:txBody>
          <a:bodyPr/>
          <a:lstStyle/>
          <a:p>
            <a:fld id="{4B7D973B-4B1F-C24E-942E-6EE0E8DB8FC5}" type="datetime1">
              <a:rPr lang="en-CA" smtClean="0"/>
              <a:t>2018-06-09</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E5137D0E-4A4F-4307-8994-C1891D747D59}" type="slidenum">
              <a:rPr/>
              <a:t>‹#›</a:t>
            </a:fld>
            <a:endParaRPr/>
          </a:p>
        </p:txBody>
      </p:sp>
    </p:spTree>
    <p:extLst>
      <p:ext uri="{BB962C8B-B14F-4D97-AF65-F5344CB8AC3E}">
        <p14:creationId xmlns:p14="http://schemas.microsoft.com/office/powerpoint/2010/main" val="1299455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42108" y="2514601"/>
            <a:ext cx="6859786" cy="2819400"/>
          </a:xfrm>
        </p:spPr>
        <p:txBody>
          <a:bodyPr anchor="b">
            <a:noAutofit/>
          </a:bodyPr>
          <a:lstStyle>
            <a:lvl1pPr algn="l">
              <a:defRPr sz="4951" b="0" i="0" cap="none" baseline="0"/>
            </a:lvl1pPr>
          </a:lstStyle>
          <a:p>
            <a:r>
              <a:rPr/>
              <a:t>Click to edit Master title style</a:t>
            </a:r>
          </a:p>
        </p:txBody>
      </p:sp>
      <p:sp>
        <p:nvSpPr>
          <p:cNvPr id="3" name="Text Placeholder 2"/>
          <p:cNvSpPr>
            <a:spLocks noGrp="1"/>
          </p:cNvSpPr>
          <p:nvPr>
            <p:ph type="body" idx="1"/>
          </p:nvPr>
        </p:nvSpPr>
        <p:spPr>
          <a:xfrm>
            <a:off x="1142107" y="990600"/>
            <a:ext cx="6173808" cy="1143000"/>
          </a:xfrm>
        </p:spPr>
        <p:txBody>
          <a:bodyPr anchor="t">
            <a:normAutofit/>
          </a:bodyPr>
          <a:lstStyle>
            <a:lvl1pPr marL="0" indent="0">
              <a:spcBef>
                <a:spcPts val="0"/>
              </a:spcBef>
              <a:buNone/>
              <a:defRPr sz="1800">
                <a:solidFill>
                  <a:schemeClr val="tx1"/>
                </a:solidFill>
              </a:defRPr>
            </a:lvl1pPr>
            <a:lvl2pPr marL="342991" indent="0">
              <a:buNone/>
              <a:defRPr sz="1350">
                <a:solidFill>
                  <a:schemeClr val="tx1">
                    <a:tint val="75000"/>
                  </a:schemeClr>
                </a:solidFill>
              </a:defRPr>
            </a:lvl2pPr>
            <a:lvl3pPr marL="685983" indent="0">
              <a:buNone/>
              <a:defRPr sz="1200">
                <a:solidFill>
                  <a:schemeClr val="tx1">
                    <a:tint val="75000"/>
                  </a:schemeClr>
                </a:solidFill>
              </a:defRPr>
            </a:lvl3pPr>
            <a:lvl4pPr marL="1028974" indent="0">
              <a:buNone/>
              <a:defRPr sz="1050">
                <a:solidFill>
                  <a:schemeClr val="tx1">
                    <a:tint val="75000"/>
                  </a:schemeClr>
                </a:solidFill>
              </a:defRPr>
            </a:lvl4pPr>
            <a:lvl5pPr marL="1371966" indent="0">
              <a:buNone/>
              <a:defRPr sz="1050">
                <a:solidFill>
                  <a:schemeClr val="tx1">
                    <a:tint val="75000"/>
                  </a:schemeClr>
                </a:solidFill>
              </a:defRPr>
            </a:lvl5pPr>
            <a:lvl6pPr marL="1714957" indent="0">
              <a:buNone/>
              <a:defRPr sz="1050">
                <a:solidFill>
                  <a:schemeClr val="tx1">
                    <a:tint val="75000"/>
                  </a:schemeClr>
                </a:solidFill>
              </a:defRPr>
            </a:lvl6pPr>
            <a:lvl7pPr marL="2057949" indent="0">
              <a:buNone/>
              <a:defRPr sz="1050">
                <a:solidFill>
                  <a:schemeClr val="tx1">
                    <a:tint val="75000"/>
                  </a:schemeClr>
                </a:solidFill>
              </a:defRPr>
            </a:lvl7pPr>
            <a:lvl8pPr marL="2400940" indent="0">
              <a:buNone/>
              <a:defRPr sz="1050">
                <a:solidFill>
                  <a:schemeClr val="tx1">
                    <a:tint val="75000"/>
                  </a:schemeClr>
                </a:solidFill>
              </a:defRPr>
            </a:lvl8pPr>
            <a:lvl9pPr marL="2743932" indent="0">
              <a:buNone/>
              <a:defRPr sz="1050">
                <a:solidFill>
                  <a:schemeClr val="tx1">
                    <a:tint val="75000"/>
                  </a:schemeClr>
                </a:solidFill>
              </a:defRPr>
            </a:lvl9pPr>
          </a:lstStyle>
          <a:p>
            <a:pPr lvl="0"/>
            <a:r>
              <a:rPr/>
              <a:t>Click to edit Master text styles</a:t>
            </a:r>
          </a:p>
        </p:txBody>
      </p:sp>
      <p:sp>
        <p:nvSpPr>
          <p:cNvPr id="4" name="Date Placeholder 3"/>
          <p:cNvSpPr>
            <a:spLocks noGrp="1"/>
          </p:cNvSpPr>
          <p:nvPr>
            <p:ph type="dt" sz="half" idx="10"/>
          </p:nvPr>
        </p:nvSpPr>
        <p:spPr/>
        <p:txBody>
          <a:bodyPr/>
          <a:lstStyle/>
          <a:p>
            <a:fld id="{8CFFCFB1-F3FD-E443-B0EF-3B9631475033}" type="datetime1">
              <a:rPr lang="en-CA" smtClean="0"/>
              <a:t>2018-06-09</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E5137D0E-4A4F-4307-8994-C1891D747D59}" type="slidenum">
              <a:rPr/>
              <a:t>‹#›</a:t>
            </a:fld>
            <a:endParaRPr/>
          </a:p>
        </p:txBody>
      </p:sp>
    </p:spTree>
    <p:extLst>
      <p:ext uri="{BB962C8B-B14F-4D97-AF65-F5344CB8AC3E}">
        <p14:creationId xmlns:p14="http://schemas.microsoft.com/office/powerpoint/2010/main" val="2606994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42108" y="533400"/>
            <a:ext cx="7202776" cy="1143000"/>
          </a:xfrm>
        </p:spPr>
        <p:txBody>
          <a:bodyPr/>
          <a:lstStyle/>
          <a:p>
            <a:r>
              <a:rPr/>
              <a:t>Click to edit Master title style</a:t>
            </a:r>
          </a:p>
        </p:txBody>
      </p:sp>
      <p:sp>
        <p:nvSpPr>
          <p:cNvPr id="3" name="Content Placeholder 2"/>
          <p:cNvSpPr>
            <a:spLocks noGrp="1"/>
          </p:cNvSpPr>
          <p:nvPr>
            <p:ph sz="half" idx="1"/>
          </p:nvPr>
        </p:nvSpPr>
        <p:spPr>
          <a:xfrm>
            <a:off x="1142108" y="1828800"/>
            <a:ext cx="3484771" cy="4191000"/>
          </a:xfrm>
        </p:spPr>
        <p:txBody>
          <a:bodyPr>
            <a:normAutofit/>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a:t>Click to edit Master text styles</a:t>
            </a:r>
          </a:p>
          <a:p>
            <a:pPr lvl="1"/>
            <a:r>
              <a:rPr/>
              <a:t>Second level</a:t>
            </a:r>
          </a:p>
          <a:p>
            <a:pPr lvl="2"/>
            <a:r>
              <a:rPr/>
              <a:t>Third level</a:t>
            </a:r>
          </a:p>
          <a:p>
            <a:pPr lvl="3"/>
            <a:r>
              <a:rPr/>
              <a:t>Fourth level</a:t>
            </a:r>
          </a:p>
          <a:p>
            <a:pPr lvl="4"/>
            <a:r>
              <a:rPr/>
              <a:t>Fifth level</a:t>
            </a:r>
          </a:p>
          <a:p>
            <a:pPr lvl="5"/>
            <a:r>
              <a:rPr/>
              <a:t>Sixth level</a:t>
            </a:r>
          </a:p>
          <a:p>
            <a:pPr lvl="6"/>
            <a:r>
              <a:rPr/>
              <a:t>Seventh level</a:t>
            </a:r>
          </a:p>
          <a:p>
            <a:pPr lvl="7"/>
            <a:r>
              <a:rPr/>
              <a:t>Eighth level</a:t>
            </a:r>
          </a:p>
          <a:p>
            <a:pPr lvl="8"/>
            <a:r>
              <a:rPr/>
              <a:t>Ninth level</a:t>
            </a:r>
          </a:p>
        </p:txBody>
      </p:sp>
      <p:sp>
        <p:nvSpPr>
          <p:cNvPr id="4" name="Content Placeholder 3"/>
          <p:cNvSpPr>
            <a:spLocks noGrp="1"/>
          </p:cNvSpPr>
          <p:nvPr>
            <p:ph sz="half" idx="2"/>
          </p:nvPr>
        </p:nvSpPr>
        <p:spPr>
          <a:xfrm>
            <a:off x="4857824" y="1828800"/>
            <a:ext cx="3487059" cy="4191000"/>
          </a:xfrm>
        </p:spPr>
        <p:txBody>
          <a:bodyPr>
            <a:normAutofit/>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a:t>Click to edit Master text styles</a:t>
            </a:r>
          </a:p>
          <a:p>
            <a:pPr lvl="1"/>
            <a:r>
              <a:rPr/>
              <a:t>Second level</a:t>
            </a:r>
          </a:p>
          <a:p>
            <a:pPr lvl="2"/>
            <a:r>
              <a:rPr/>
              <a:t>Third level</a:t>
            </a:r>
          </a:p>
          <a:p>
            <a:pPr lvl="3"/>
            <a:r>
              <a:rPr/>
              <a:t>Fourth level</a:t>
            </a:r>
          </a:p>
          <a:p>
            <a:pPr lvl="4"/>
            <a:r>
              <a:rPr/>
              <a:t>Fifth level</a:t>
            </a:r>
          </a:p>
          <a:p>
            <a:pPr lvl="5"/>
            <a:r>
              <a:rPr/>
              <a:t>Sixth level</a:t>
            </a:r>
          </a:p>
          <a:p>
            <a:pPr lvl="6"/>
            <a:r>
              <a:rPr/>
              <a:t>Seventh level</a:t>
            </a:r>
          </a:p>
          <a:p>
            <a:pPr lvl="7"/>
            <a:r>
              <a:rPr/>
              <a:t>Eighth level</a:t>
            </a:r>
          </a:p>
          <a:p>
            <a:pPr lvl="8"/>
            <a:r>
              <a:rPr/>
              <a:t>Ninth level</a:t>
            </a:r>
          </a:p>
        </p:txBody>
      </p:sp>
      <p:sp>
        <p:nvSpPr>
          <p:cNvPr id="5" name="Date Placeholder 4"/>
          <p:cNvSpPr>
            <a:spLocks noGrp="1"/>
          </p:cNvSpPr>
          <p:nvPr>
            <p:ph type="dt" sz="half" idx="10"/>
          </p:nvPr>
        </p:nvSpPr>
        <p:spPr/>
        <p:txBody>
          <a:bodyPr/>
          <a:lstStyle/>
          <a:p>
            <a:fld id="{9E93E33C-8893-694B-ACAB-FC1E6A97B125}" type="datetime1">
              <a:rPr lang="en-CA" smtClean="0"/>
              <a:t>2018-06-09</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E5137D0E-4A4F-4307-8994-C1891D747D59}" type="slidenum">
              <a:rPr/>
              <a:t>‹#›</a:t>
            </a:fld>
            <a:endParaRPr/>
          </a:p>
        </p:txBody>
      </p:sp>
    </p:spTree>
    <p:extLst>
      <p:ext uri="{BB962C8B-B14F-4D97-AF65-F5344CB8AC3E}">
        <p14:creationId xmlns:p14="http://schemas.microsoft.com/office/powerpoint/2010/main" val="2576970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2108" y="533400"/>
            <a:ext cx="7202776" cy="1143000"/>
          </a:xfrm>
        </p:spPr>
        <p:txBody>
          <a:bodyPr/>
          <a:lstStyle>
            <a:lvl1pPr>
              <a:defRPr/>
            </a:lvl1pPr>
          </a:lstStyle>
          <a:p>
            <a:r>
              <a:rPr/>
              <a:t>Click to edit Master title style</a:t>
            </a:r>
          </a:p>
        </p:txBody>
      </p:sp>
      <p:sp>
        <p:nvSpPr>
          <p:cNvPr id="3" name="Text Placeholder 2"/>
          <p:cNvSpPr>
            <a:spLocks noGrp="1"/>
          </p:cNvSpPr>
          <p:nvPr>
            <p:ph type="body" idx="1"/>
          </p:nvPr>
        </p:nvSpPr>
        <p:spPr>
          <a:xfrm>
            <a:off x="1142108" y="1828800"/>
            <a:ext cx="3484771" cy="762000"/>
          </a:xfrm>
        </p:spPr>
        <p:txBody>
          <a:bodyPr anchor="ctr"/>
          <a:lstStyle>
            <a:lvl1pPr marL="0" indent="0">
              <a:spcBef>
                <a:spcPts val="0"/>
              </a:spcBef>
              <a:buNone/>
              <a:defRPr sz="1800" b="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a:t>Click to edit Master text styles</a:t>
            </a:r>
          </a:p>
        </p:txBody>
      </p:sp>
      <p:sp>
        <p:nvSpPr>
          <p:cNvPr id="4" name="Content Placeholder 3"/>
          <p:cNvSpPr>
            <a:spLocks noGrp="1"/>
          </p:cNvSpPr>
          <p:nvPr>
            <p:ph sz="half" idx="2"/>
          </p:nvPr>
        </p:nvSpPr>
        <p:spPr>
          <a:xfrm>
            <a:off x="1142108" y="2667000"/>
            <a:ext cx="3484771" cy="3352800"/>
          </a:xfrm>
        </p:spPr>
        <p:txBody>
          <a:bodyPr>
            <a:normAutofit/>
          </a:bodyPr>
          <a:lstStyle>
            <a:lvl1pPr>
              <a:defRPr sz="1500"/>
            </a:lvl1pPr>
            <a:lvl2pPr>
              <a:defRPr sz="1350"/>
            </a:lvl2pPr>
            <a:lvl3pPr>
              <a:defRPr sz="1200"/>
            </a:lvl3pPr>
            <a:lvl4pPr>
              <a:defRPr sz="1050"/>
            </a:lvl4pPr>
            <a:lvl5pPr>
              <a:defRPr sz="1050"/>
            </a:lvl5pPr>
            <a:lvl6pPr>
              <a:defRPr sz="1050" baseline="0"/>
            </a:lvl6pPr>
            <a:lvl7pPr>
              <a:defRPr sz="1050" baseline="0"/>
            </a:lvl7pPr>
            <a:lvl8pPr>
              <a:defRPr sz="1050" baseline="0"/>
            </a:lvl8pPr>
            <a:lvl9pPr>
              <a:defRPr sz="1050" baseline="0"/>
            </a:lvl9pPr>
          </a:lstStyle>
          <a:p>
            <a:pPr lvl="0"/>
            <a:r>
              <a:rPr/>
              <a:t>Click to edit Master text styles</a:t>
            </a:r>
          </a:p>
          <a:p>
            <a:pPr lvl="1"/>
            <a:r>
              <a:rPr/>
              <a:t>Second level</a:t>
            </a:r>
          </a:p>
          <a:p>
            <a:pPr lvl="2"/>
            <a:r>
              <a:rPr/>
              <a:t>Third level</a:t>
            </a:r>
          </a:p>
          <a:p>
            <a:pPr lvl="3"/>
            <a:r>
              <a:rPr/>
              <a:t>Fourth level</a:t>
            </a:r>
          </a:p>
          <a:p>
            <a:pPr lvl="4"/>
            <a:r>
              <a:rPr/>
              <a:t>Fifth level</a:t>
            </a:r>
          </a:p>
          <a:p>
            <a:pPr lvl="5"/>
            <a:r>
              <a:rPr/>
              <a:t>Sixth level</a:t>
            </a:r>
          </a:p>
          <a:p>
            <a:pPr lvl="6"/>
            <a:r>
              <a:rPr/>
              <a:t>Seventh level</a:t>
            </a:r>
          </a:p>
          <a:p>
            <a:pPr lvl="7"/>
            <a:r>
              <a:rPr/>
              <a:t>Eighth level</a:t>
            </a:r>
          </a:p>
          <a:p>
            <a:pPr lvl="8"/>
            <a:r>
              <a:rPr/>
              <a:t>Ninth level</a:t>
            </a:r>
          </a:p>
        </p:txBody>
      </p:sp>
      <p:sp>
        <p:nvSpPr>
          <p:cNvPr id="5" name="Text Placeholder 4"/>
          <p:cNvSpPr>
            <a:spLocks noGrp="1"/>
          </p:cNvSpPr>
          <p:nvPr>
            <p:ph type="body" sz="quarter" idx="3"/>
          </p:nvPr>
        </p:nvSpPr>
        <p:spPr>
          <a:xfrm>
            <a:off x="4860112" y="1828800"/>
            <a:ext cx="3484771" cy="762000"/>
          </a:xfrm>
        </p:spPr>
        <p:txBody>
          <a:bodyPr anchor="ctr"/>
          <a:lstStyle>
            <a:lvl1pPr marL="0" indent="0">
              <a:spcBef>
                <a:spcPts val="0"/>
              </a:spcBef>
              <a:buNone/>
              <a:defRPr sz="1800" b="0"/>
            </a:lvl1pPr>
            <a:lvl2pPr marL="342991" indent="0">
              <a:buNone/>
              <a:defRPr sz="1500" b="1"/>
            </a:lvl2pPr>
            <a:lvl3pPr marL="685983" indent="0">
              <a:buNone/>
              <a:defRPr sz="1350" b="1"/>
            </a:lvl3pPr>
            <a:lvl4pPr marL="1028974" indent="0">
              <a:buNone/>
              <a:defRPr sz="1200" b="1"/>
            </a:lvl4pPr>
            <a:lvl5pPr marL="1371966" indent="0">
              <a:buNone/>
              <a:defRPr sz="1200" b="1"/>
            </a:lvl5pPr>
            <a:lvl6pPr marL="1714957" indent="0">
              <a:buNone/>
              <a:defRPr sz="1200" b="1"/>
            </a:lvl6pPr>
            <a:lvl7pPr marL="2057949" indent="0">
              <a:buNone/>
              <a:defRPr sz="1200" b="1"/>
            </a:lvl7pPr>
            <a:lvl8pPr marL="2400940" indent="0">
              <a:buNone/>
              <a:defRPr sz="1200" b="1"/>
            </a:lvl8pPr>
            <a:lvl9pPr marL="2743932" indent="0">
              <a:buNone/>
              <a:defRPr sz="1200" b="1"/>
            </a:lvl9pPr>
          </a:lstStyle>
          <a:p>
            <a:pPr lvl="0"/>
            <a:r>
              <a:rPr/>
              <a:t>Click to edit Master text styles</a:t>
            </a:r>
          </a:p>
        </p:txBody>
      </p:sp>
      <p:sp>
        <p:nvSpPr>
          <p:cNvPr id="6" name="Content Placeholder 5"/>
          <p:cNvSpPr>
            <a:spLocks noGrp="1"/>
          </p:cNvSpPr>
          <p:nvPr>
            <p:ph sz="quarter" idx="4"/>
          </p:nvPr>
        </p:nvSpPr>
        <p:spPr>
          <a:xfrm>
            <a:off x="4860112" y="2667000"/>
            <a:ext cx="3484771" cy="3352800"/>
          </a:xfrm>
        </p:spPr>
        <p:txBody>
          <a:bodyPr>
            <a:normAutofit/>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a:t>Click to edit Master text styles</a:t>
            </a:r>
          </a:p>
          <a:p>
            <a:pPr lvl="1"/>
            <a:r>
              <a:rPr/>
              <a:t>Second level</a:t>
            </a:r>
          </a:p>
          <a:p>
            <a:pPr lvl="2"/>
            <a:r>
              <a:rPr/>
              <a:t>Third level</a:t>
            </a:r>
          </a:p>
          <a:p>
            <a:pPr lvl="3"/>
            <a:r>
              <a:rPr/>
              <a:t>Fourth level</a:t>
            </a:r>
          </a:p>
          <a:p>
            <a:pPr lvl="4"/>
            <a:r>
              <a:rPr/>
              <a:t>Fifth level</a:t>
            </a:r>
          </a:p>
          <a:p>
            <a:pPr lvl="5"/>
            <a:r>
              <a:rPr/>
              <a:t>Sixth level</a:t>
            </a:r>
          </a:p>
          <a:p>
            <a:pPr lvl="6"/>
            <a:r>
              <a:rPr/>
              <a:t>Seventh level</a:t>
            </a:r>
          </a:p>
          <a:p>
            <a:pPr lvl="7"/>
            <a:r>
              <a:rPr/>
              <a:t>Eighth level</a:t>
            </a:r>
          </a:p>
          <a:p>
            <a:pPr lvl="8"/>
            <a:r>
              <a:rPr/>
              <a:t>Ninth level</a:t>
            </a:r>
          </a:p>
        </p:txBody>
      </p:sp>
      <p:sp>
        <p:nvSpPr>
          <p:cNvPr id="7" name="Date Placeholder 6"/>
          <p:cNvSpPr>
            <a:spLocks noGrp="1"/>
          </p:cNvSpPr>
          <p:nvPr>
            <p:ph type="dt" sz="half" idx="10"/>
          </p:nvPr>
        </p:nvSpPr>
        <p:spPr/>
        <p:txBody>
          <a:bodyPr/>
          <a:lstStyle/>
          <a:p>
            <a:fld id="{8DE0701F-B235-6148-BCAB-20E9061B2179}" type="datetime1">
              <a:rPr lang="en-CA" smtClean="0"/>
              <a:t>2018-06-09</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E5137D0E-4A4F-4307-8994-C1891D747D59}" type="slidenum">
              <a:rPr/>
              <a:t>‹#›</a:t>
            </a:fld>
            <a:endParaRPr/>
          </a:p>
        </p:txBody>
      </p:sp>
    </p:spTree>
    <p:extLst>
      <p:ext uri="{BB962C8B-B14F-4D97-AF65-F5344CB8AC3E}">
        <p14:creationId xmlns:p14="http://schemas.microsoft.com/office/powerpoint/2010/main" val="501231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a:t>Click to edit Master title style</a:t>
            </a:r>
          </a:p>
        </p:txBody>
      </p:sp>
      <p:sp>
        <p:nvSpPr>
          <p:cNvPr id="3" name="Date Placeholder 2"/>
          <p:cNvSpPr>
            <a:spLocks noGrp="1"/>
          </p:cNvSpPr>
          <p:nvPr>
            <p:ph type="dt" sz="half" idx="10"/>
          </p:nvPr>
        </p:nvSpPr>
        <p:spPr/>
        <p:txBody>
          <a:bodyPr/>
          <a:lstStyle/>
          <a:p>
            <a:fld id="{17AE8C42-1866-9F46-9E87-90ED4BB3F14F}" type="datetime1">
              <a:rPr lang="en-CA" smtClean="0"/>
              <a:t>2018-06-09</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E5137D0E-4A4F-4307-8994-C1891D747D59}" type="slidenum">
              <a:rPr/>
              <a:t>‹#›</a:t>
            </a:fld>
            <a:endParaRPr/>
          </a:p>
        </p:txBody>
      </p:sp>
    </p:spTree>
    <p:extLst>
      <p:ext uri="{BB962C8B-B14F-4D97-AF65-F5344CB8AC3E}">
        <p14:creationId xmlns:p14="http://schemas.microsoft.com/office/powerpoint/2010/main" val="2455701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C191F3-4774-AC4E-8890-A2E37E377EA9}" type="datetime1">
              <a:rPr lang="en-CA" smtClean="0"/>
              <a:t>2018-06-09</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E5137D0E-4A4F-4307-8994-C1891D747D59}" type="slidenum">
              <a:rPr/>
              <a:t>‹#›</a:t>
            </a:fld>
            <a:endParaRPr/>
          </a:p>
        </p:txBody>
      </p:sp>
    </p:spTree>
    <p:extLst>
      <p:ext uri="{BB962C8B-B14F-4D97-AF65-F5344CB8AC3E}">
        <p14:creationId xmlns:p14="http://schemas.microsoft.com/office/powerpoint/2010/main" val="3952017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27624" y="2590800"/>
            <a:ext cx="2458089" cy="1924050"/>
          </a:xfrm>
        </p:spPr>
        <p:txBody>
          <a:bodyPr anchor="b">
            <a:normAutofit/>
          </a:bodyPr>
          <a:lstStyle>
            <a:lvl1pPr algn="l">
              <a:defRPr sz="2401" b="0"/>
            </a:lvl1pPr>
          </a:lstStyle>
          <a:p>
            <a:r>
              <a:rPr/>
              <a:t>Click to edit Master title style</a:t>
            </a:r>
          </a:p>
        </p:txBody>
      </p:sp>
      <p:sp>
        <p:nvSpPr>
          <p:cNvPr id="3" name="Content Placeholder 2"/>
          <p:cNvSpPr>
            <a:spLocks noGrp="1"/>
          </p:cNvSpPr>
          <p:nvPr>
            <p:ph idx="1"/>
          </p:nvPr>
        </p:nvSpPr>
        <p:spPr>
          <a:xfrm>
            <a:off x="3886021" y="838200"/>
            <a:ext cx="4630357" cy="5181600"/>
          </a:xfrm>
        </p:spPr>
        <p:txBody>
          <a:bodyPr>
            <a:normAutofit/>
          </a:bodyPr>
          <a:lstStyle>
            <a:lvl1pPr>
              <a:defRPr sz="1500"/>
            </a:lvl1pPr>
            <a:lvl2pPr>
              <a:defRPr sz="1350"/>
            </a:lvl2pPr>
            <a:lvl3pPr>
              <a:defRPr sz="1200"/>
            </a:lvl3pPr>
            <a:lvl4pPr>
              <a:defRPr sz="1050"/>
            </a:lvl4pPr>
            <a:lvl5pPr>
              <a:defRPr sz="1050"/>
            </a:lvl5pPr>
            <a:lvl6pPr>
              <a:defRPr sz="1050"/>
            </a:lvl6pPr>
            <a:lvl7pPr>
              <a:defRPr sz="1050"/>
            </a:lvl7pPr>
            <a:lvl8pPr>
              <a:defRPr sz="1050"/>
            </a:lvl8pPr>
            <a:lvl9pPr>
              <a:defRPr sz="1050"/>
            </a:lvl9pPr>
          </a:lstStyle>
          <a:p>
            <a:pPr lvl="0"/>
            <a:r>
              <a:rPr/>
              <a:t>Click to edit Master text styles</a:t>
            </a:r>
          </a:p>
          <a:p>
            <a:pPr lvl="1"/>
            <a:r>
              <a:rPr/>
              <a:t>Second level</a:t>
            </a:r>
          </a:p>
          <a:p>
            <a:pPr lvl="2"/>
            <a:r>
              <a:rPr/>
              <a:t>Third level</a:t>
            </a:r>
          </a:p>
          <a:p>
            <a:pPr lvl="3"/>
            <a:r>
              <a:rPr/>
              <a:t>Fourth level</a:t>
            </a:r>
          </a:p>
          <a:p>
            <a:pPr lvl="4"/>
            <a:r>
              <a:rPr/>
              <a:t>Fifth level</a:t>
            </a:r>
          </a:p>
          <a:p>
            <a:pPr lvl="5"/>
            <a:r>
              <a:rPr/>
              <a:t>Sixth level</a:t>
            </a:r>
          </a:p>
          <a:p>
            <a:pPr lvl="6"/>
            <a:r>
              <a:rPr/>
              <a:t>Seventh level</a:t>
            </a:r>
          </a:p>
          <a:p>
            <a:pPr lvl="7"/>
            <a:r>
              <a:rPr/>
              <a:t>Eighth level</a:t>
            </a:r>
          </a:p>
          <a:p>
            <a:pPr lvl="8"/>
            <a:r>
              <a:rPr/>
              <a:t>Ninth level</a:t>
            </a:r>
          </a:p>
        </p:txBody>
      </p:sp>
      <p:sp>
        <p:nvSpPr>
          <p:cNvPr id="4" name="Text Placeholder 3"/>
          <p:cNvSpPr>
            <a:spLocks noGrp="1"/>
          </p:cNvSpPr>
          <p:nvPr>
            <p:ph type="body" sz="half" idx="2"/>
          </p:nvPr>
        </p:nvSpPr>
        <p:spPr>
          <a:xfrm>
            <a:off x="627624" y="4648200"/>
            <a:ext cx="2458089" cy="1371600"/>
          </a:xfrm>
        </p:spPr>
        <p:txBody>
          <a:bodyPr>
            <a:normAutofit/>
          </a:bodyPr>
          <a:lstStyle>
            <a:lvl1pPr marL="0" indent="0">
              <a:spcBef>
                <a:spcPts val="450"/>
              </a:spcBef>
              <a:buNone/>
              <a:defRPr sz="1200"/>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a:t>Click to edit Master text styles</a:t>
            </a:r>
          </a:p>
        </p:txBody>
      </p:sp>
      <p:sp>
        <p:nvSpPr>
          <p:cNvPr id="8" name="Date Placeholder 7"/>
          <p:cNvSpPr>
            <a:spLocks noGrp="1"/>
          </p:cNvSpPr>
          <p:nvPr>
            <p:ph type="dt" sz="half" idx="10"/>
          </p:nvPr>
        </p:nvSpPr>
        <p:spPr/>
        <p:txBody>
          <a:bodyPr/>
          <a:lstStyle/>
          <a:p>
            <a:fld id="{DAAB6D06-4057-AF49-8E75-C1122B2989DF}" type="datetime1">
              <a:rPr lang="en-CA" smtClean="0"/>
              <a:t>2018-06-09</a:t>
            </a:fld>
            <a:endParaRPr/>
          </a:p>
        </p:txBody>
      </p:sp>
      <p:sp>
        <p:nvSpPr>
          <p:cNvPr id="9" name="Footer Placeholder 8"/>
          <p:cNvSpPr>
            <a:spLocks noGrp="1"/>
          </p:cNvSpPr>
          <p:nvPr>
            <p:ph type="ftr" sz="quarter" idx="11"/>
          </p:nvPr>
        </p:nvSpPr>
        <p:spPr/>
        <p:txBody>
          <a:bodyPr/>
          <a:lstStyle/>
          <a:p>
            <a:endParaRPr/>
          </a:p>
        </p:txBody>
      </p:sp>
      <p:sp>
        <p:nvSpPr>
          <p:cNvPr id="10" name="Slide Number Placeholder 9"/>
          <p:cNvSpPr>
            <a:spLocks noGrp="1"/>
          </p:cNvSpPr>
          <p:nvPr>
            <p:ph type="sldNum" sz="quarter" idx="12"/>
          </p:nvPr>
        </p:nvSpPr>
        <p:spPr/>
        <p:txBody>
          <a:bodyPr/>
          <a:lstStyle/>
          <a:p>
            <a:fld id="{E5137D0E-4A4F-4307-8994-C1891D747D59}" type="slidenum">
              <a:rPr/>
              <a:pPr/>
              <a:t>‹#›</a:t>
            </a:fld>
            <a:endParaRPr/>
          </a:p>
        </p:txBody>
      </p:sp>
    </p:spTree>
    <p:extLst>
      <p:ext uri="{BB962C8B-B14F-4D97-AF65-F5344CB8AC3E}">
        <p14:creationId xmlns:p14="http://schemas.microsoft.com/office/powerpoint/2010/main" val="20182804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8857" y="458788"/>
            <a:ext cx="4970963" cy="5938837"/>
          </a:xfrm>
          <a:prstGeom prst="rect">
            <a:avLst/>
          </a:prstGeom>
          <a:noFill/>
          <a:ln>
            <a:noFill/>
          </a:ln>
          <a:effectLst>
            <a:outerShdw blurRad="292100" algn="ctr" rotWithShape="0">
              <a:prstClr val="black">
                <a:alpha val="36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627624" y="2590800"/>
            <a:ext cx="2458089" cy="1924050"/>
          </a:xfrm>
        </p:spPr>
        <p:txBody>
          <a:bodyPr anchor="b">
            <a:normAutofit/>
          </a:bodyPr>
          <a:lstStyle>
            <a:lvl1pPr algn="l">
              <a:defRPr sz="2401" b="0"/>
            </a:lvl1pPr>
          </a:lstStyle>
          <a:p>
            <a:r>
              <a:rPr/>
              <a:t>Click to edit Master title style</a:t>
            </a:r>
          </a:p>
        </p:txBody>
      </p:sp>
      <p:sp>
        <p:nvSpPr>
          <p:cNvPr id="3" name="Picture Placeholder 2"/>
          <p:cNvSpPr>
            <a:spLocks noGrp="1"/>
          </p:cNvSpPr>
          <p:nvPr>
            <p:ph type="pic" idx="1"/>
          </p:nvPr>
        </p:nvSpPr>
        <p:spPr>
          <a:xfrm>
            <a:off x="4114681" y="836610"/>
            <a:ext cx="4401697" cy="5183190"/>
          </a:xfrm>
          <a:solidFill>
            <a:schemeClr val="bg2"/>
          </a:solidFill>
        </p:spPr>
        <p:txBody>
          <a:bodyPr tIns="914400">
            <a:normAutofit/>
          </a:bodyPr>
          <a:lstStyle>
            <a:lvl1pPr marL="0" indent="0" algn="ctr">
              <a:buNone/>
              <a:defRPr sz="1800"/>
            </a:lvl1pPr>
            <a:lvl2pPr marL="342991" indent="0">
              <a:buNone/>
              <a:defRPr sz="2101"/>
            </a:lvl2pPr>
            <a:lvl3pPr marL="685983" indent="0">
              <a:buNone/>
              <a:defRPr sz="1800"/>
            </a:lvl3pPr>
            <a:lvl4pPr marL="1028974" indent="0">
              <a:buNone/>
              <a:defRPr sz="1500"/>
            </a:lvl4pPr>
            <a:lvl5pPr marL="1371966" indent="0">
              <a:buNone/>
              <a:defRPr sz="1500"/>
            </a:lvl5pPr>
            <a:lvl6pPr marL="1714957" indent="0">
              <a:buNone/>
              <a:defRPr sz="1500"/>
            </a:lvl6pPr>
            <a:lvl7pPr marL="2057949" indent="0">
              <a:buNone/>
              <a:defRPr sz="1500"/>
            </a:lvl7pPr>
            <a:lvl8pPr marL="2400940" indent="0">
              <a:buNone/>
              <a:defRPr sz="1500"/>
            </a:lvl8pPr>
            <a:lvl9pPr marL="2743932" indent="0">
              <a:buNone/>
              <a:defRPr sz="1500"/>
            </a:lvl9pPr>
          </a:lstStyle>
          <a:p>
            <a:endParaRPr/>
          </a:p>
        </p:txBody>
      </p:sp>
      <p:sp>
        <p:nvSpPr>
          <p:cNvPr id="4" name="Text Placeholder 3"/>
          <p:cNvSpPr>
            <a:spLocks noGrp="1"/>
          </p:cNvSpPr>
          <p:nvPr>
            <p:ph type="body" sz="half" idx="2"/>
          </p:nvPr>
        </p:nvSpPr>
        <p:spPr>
          <a:xfrm>
            <a:off x="627624" y="4648200"/>
            <a:ext cx="2458089" cy="1371600"/>
          </a:xfrm>
        </p:spPr>
        <p:txBody>
          <a:bodyPr>
            <a:normAutofit/>
          </a:bodyPr>
          <a:lstStyle>
            <a:lvl1pPr marL="0" indent="0">
              <a:spcBef>
                <a:spcPts val="450"/>
              </a:spcBef>
              <a:buNone/>
              <a:defRPr sz="1200"/>
            </a:lvl1pPr>
            <a:lvl2pPr marL="342991" indent="0">
              <a:buNone/>
              <a:defRPr sz="900"/>
            </a:lvl2pPr>
            <a:lvl3pPr marL="685983" indent="0">
              <a:buNone/>
              <a:defRPr sz="750"/>
            </a:lvl3pPr>
            <a:lvl4pPr marL="1028974" indent="0">
              <a:buNone/>
              <a:defRPr sz="675"/>
            </a:lvl4pPr>
            <a:lvl5pPr marL="1371966" indent="0">
              <a:buNone/>
              <a:defRPr sz="675"/>
            </a:lvl5pPr>
            <a:lvl6pPr marL="1714957" indent="0">
              <a:buNone/>
              <a:defRPr sz="675"/>
            </a:lvl6pPr>
            <a:lvl7pPr marL="2057949" indent="0">
              <a:buNone/>
              <a:defRPr sz="675"/>
            </a:lvl7pPr>
            <a:lvl8pPr marL="2400940" indent="0">
              <a:buNone/>
              <a:defRPr sz="675"/>
            </a:lvl8pPr>
            <a:lvl9pPr marL="2743932" indent="0">
              <a:buNone/>
              <a:defRPr sz="675"/>
            </a:lvl9pPr>
          </a:lstStyle>
          <a:p>
            <a:pPr lvl="0"/>
            <a:r>
              <a:rPr/>
              <a:t>Click to edit Master text styles</a:t>
            </a:r>
          </a:p>
        </p:txBody>
      </p:sp>
    </p:spTree>
    <p:extLst>
      <p:ext uri="{BB962C8B-B14F-4D97-AF65-F5344CB8AC3E}">
        <p14:creationId xmlns:p14="http://schemas.microsoft.com/office/powerpoint/2010/main" val="2244693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2108" y="533400"/>
            <a:ext cx="7202776" cy="1143000"/>
          </a:xfrm>
          <a:prstGeom prst="rect">
            <a:avLst/>
          </a:prstGeom>
        </p:spPr>
        <p:txBody>
          <a:bodyPr vert="horz" lIns="91440" tIns="45720" rIns="91440" bIns="45720" rtlCol="0" anchor="b">
            <a:normAutofit/>
          </a:bodyPr>
          <a:lstStyle/>
          <a:p>
            <a:r>
              <a:rPr/>
              <a:t>Click to edit Master title style</a:t>
            </a:r>
          </a:p>
        </p:txBody>
      </p:sp>
      <p:sp>
        <p:nvSpPr>
          <p:cNvPr id="3" name="Text Placeholder 2"/>
          <p:cNvSpPr>
            <a:spLocks noGrp="1"/>
          </p:cNvSpPr>
          <p:nvPr>
            <p:ph type="body" idx="1"/>
          </p:nvPr>
        </p:nvSpPr>
        <p:spPr>
          <a:xfrm>
            <a:off x="1142108" y="1828800"/>
            <a:ext cx="7202776" cy="4191000"/>
          </a:xfrm>
          <a:prstGeom prst="rect">
            <a:avLst/>
          </a:prstGeom>
        </p:spPr>
        <p:txBody>
          <a:bodyPr vert="horz" lIns="91440" tIns="45720" rIns="91440" bIns="45720" rtlCol="0">
            <a:normAutofit/>
          </a:bodyPr>
          <a:lstStyle/>
          <a:p>
            <a:pPr lvl="0"/>
            <a:r>
              <a:rPr/>
              <a:t>Click to edit Master text styles</a:t>
            </a:r>
          </a:p>
          <a:p>
            <a:pPr lvl="1"/>
            <a:r>
              <a:rPr/>
              <a:t>Second level</a:t>
            </a:r>
          </a:p>
          <a:p>
            <a:pPr lvl="2"/>
            <a:r>
              <a:rPr/>
              <a:t>Third level</a:t>
            </a:r>
          </a:p>
          <a:p>
            <a:pPr lvl="3"/>
            <a:r>
              <a:rPr/>
              <a:t>Fourth level</a:t>
            </a:r>
          </a:p>
          <a:p>
            <a:pPr lvl="4"/>
            <a:r>
              <a:rPr/>
              <a:t>Fifth level</a:t>
            </a:r>
          </a:p>
          <a:p>
            <a:pPr lvl="5"/>
            <a:r>
              <a:rPr/>
              <a:t>Sixth level</a:t>
            </a:r>
          </a:p>
          <a:p>
            <a:pPr lvl="6"/>
            <a:r>
              <a:rPr/>
              <a:t>Seventh level</a:t>
            </a:r>
          </a:p>
          <a:p>
            <a:pPr lvl="7"/>
            <a:r>
              <a:rPr/>
              <a:t>Eighth level</a:t>
            </a:r>
          </a:p>
          <a:p>
            <a:pPr lvl="8"/>
            <a:r>
              <a:rPr/>
              <a:t>Ninth level</a:t>
            </a:r>
          </a:p>
        </p:txBody>
      </p:sp>
      <p:sp>
        <p:nvSpPr>
          <p:cNvPr id="4" name="Date Placeholder 3"/>
          <p:cNvSpPr>
            <a:spLocks noGrp="1"/>
          </p:cNvSpPr>
          <p:nvPr>
            <p:ph type="dt" sz="half" idx="2"/>
          </p:nvPr>
        </p:nvSpPr>
        <p:spPr>
          <a:xfrm>
            <a:off x="6458441" y="6172201"/>
            <a:ext cx="990302" cy="273049"/>
          </a:xfrm>
          <a:prstGeom prst="rect">
            <a:avLst/>
          </a:prstGeom>
        </p:spPr>
        <p:txBody>
          <a:bodyPr vert="horz" lIns="91440" tIns="45720" rIns="91440" bIns="45720" rtlCol="0" anchor="ctr"/>
          <a:lstStyle>
            <a:lvl1pPr algn="r">
              <a:defRPr sz="750">
                <a:solidFill>
                  <a:schemeClr val="tx1"/>
                </a:solidFill>
              </a:defRPr>
            </a:lvl1pPr>
          </a:lstStyle>
          <a:p>
            <a:fld id="{2E791708-F759-904B-8EAC-32F713793F9A}" type="datetime1">
              <a:rPr lang="en-CA" smtClean="0"/>
              <a:t>2018-06-09</a:t>
            </a:fld>
            <a:endParaRPr/>
          </a:p>
        </p:txBody>
      </p:sp>
      <p:sp>
        <p:nvSpPr>
          <p:cNvPr id="5" name="Footer Placeholder 4"/>
          <p:cNvSpPr>
            <a:spLocks noGrp="1"/>
          </p:cNvSpPr>
          <p:nvPr>
            <p:ph type="ftr" sz="quarter" idx="3"/>
          </p:nvPr>
        </p:nvSpPr>
        <p:spPr>
          <a:xfrm>
            <a:off x="1138759" y="6172201"/>
            <a:ext cx="5148187" cy="273049"/>
          </a:xfrm>
          <a:prstGeom prst="rect">
            <a:avLst/>
          </a:prstGeom>
        </p:spPr>
        <p:txBody>
          <a:bodyPr vert="horz" lIns="91440" tIns="45720" rIns="91440" bIns="45720" rtlCol="0" anchor="ctr"/>
          <a:lstStyle>
            <a:lvl1pPr algn="l">
              <a:defRPr sz="750">
                <a:solidFill>
                  <a:schemeClr val="tx1"/>
                </a:solidFill>
              </a:defRPr>
            </a:lvl1pPr>
          </a:lstStyle>
          <a:p>
            <a:endParaRPr/>
          </a:p>
        </p:txBody>
      </p:sp>
      <p:sp>
        <p:nvSpPr>
          <p:cNvPr id="6" name="Slide Number Placeholder 5"/>
          <p:cNvSpPr>
            <a:spLocks noGrp="1"/>
          </p:cNvSpPr>
          <p:nvPr>
            <p:ph type="sldNum" sz="quarter" idx="4"/>
          </p:nvPr>
        </p:nvSpPr>
        <p:spPr>
          <a:xfrm>
            <a:off x="7601739" y="6172201"/>
            <a:ext cx="743144" cy="273049"/>
          </a:xfrm>
          <a:prstGeom prst="rect">
            <a:avLst/>
          </a:prstGeom>
        </p:spPr>
        <p:txBody>
          <a:bodyPr vert="horz" lIns="91440" tIns="45720" rIns="91440" bIns="45720" rtlCol="0" anchor="ctr"/>
          <a:lstStyle>
            <a:lvl1pPr algn="r">
              <a:defRPr sz="750">
                <a:solidFill>
                  <a:schemeClr val="tx1"/>
                </a:solidFill>
              </a:defRPr>
            </a:lvl1pPr>
          </a:lstStyle>
          <a:p>
            <a:fld id="{E5137D0E-4A4F-4307-8994-C1891D747D59}" type="slidenum">
              <a:rPr/>
              <a:pPr/>
              <a:t>‹#›</a:t>
            </a:fld>
            <a:endParaRPr/>
          </a:p>
        </p:txBody>
      </p:sp>
    </p:spTree>
    <p:extLst>
      <p:ext uri="{BB962C8B-B14F-4D97-AF65-F5344CB8AC3E}">
        <p14:creationId xmlns:p14="http://schemas.microsoft.com/office/powerpoint/2010/main" val="15260502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dt="0"/>
  <p:txStyles>
    <p:titleStyle>
      <a:lvl1pPr algn="l" defTabSz="685983" rtl="0" eaLnBrk="1" latinLnBrk="0" hangingPunct="1">
        <a:lnSpc>
          <a:spcPct val="90000"/>
        </a:lnSpc>
        <a:spcBef>
          <a:spcPct val="0"/>
        </a:spcBef>
        <a:buNone/>
        <a:defRPr sz="2401" kern="1200">
          <a:solidFill>
            <a:schemeClr val="tx1"/>
          </a:solidFill>
          <a:latin typeface="+mj-lt"/>
          <a:ea typeface="+mj-ea"/>
          <a:cs typeface="+mj-cs"/>
        </a:defRPr>
      </a:lvl1pPr>
    </p:titleStyle>
    <p:bodyStyle>
      <a:lvl1pPr marL="167923" indent="-167923" algn="l" defTabSz="685983" rtl="0" eaLnBrk="1" latinLnBrk="0" hangingPunct="1">
        <a:lnSpc>
          <a:spcPct val="90000"/>
        </a:lnSpc>
        <a:spcBef>
          <a:spcPts val="1350"/>
        </a:spcBef>
        <a:buFont typeface="Arial" pitchFamily="34" charset="0"/>
        <a:buChar char="•"/>
        <a:defRPr sz="1500" kern="1200">
          <a:solidFill>
            <a:schemeClr val="tx1"/>
          </a:solidFill>
          <a:latin typeface="+mn-lt"/>
          <a:ea typeface="+mn-ea"/>
          <a:cs typeface="+mn-cs"/>
        </a:defRPr>
      </a:lvl1pPr>
      <a:lvl2pPr marL="377291" indent="-167923" algn="l" defTabSz="685983" rtl="0" eaLnBrk="1" latinLnBrk="0" hangingPunct="1">
        <a:lnSpc>
          <a:spcPct val="90000"/>
        </a:lnSpc>
        <a:spcBef>
          <a:spcPts val="600"/>
        </a:spcBef>
        <a:buFont typeface="Arial" pitchFamily="34" charset="0"/>
        <a:buChar char="–"/>
        <a:defRPr sz="1350" kern="1200">
          <a:solidFill>
            <a:schemeClr val="tx1"/>
          </a:solidFill>
          <a:latin typeface="+mn-lt"/>
          <a:ea typeface="+mn-ea"/>
          <a:cs typeface="+mn-cs"/>
        </a:defRPr>
      </a:lvl2pPr>
      <a:lvl3pPr marL="556171" indent="-128622" algn="l" defTabSz="685983" rtl="0" eaLnBrk="1" latinLnBrk="0" hangingPunct="1">
        <a:lnSpc>
          <a:spcPct val="90000"/>
        </a:lnSpc>
        <a:spcBef>
          <a:spcPts val="450"/>
        </a:spcBef>
        <a:buFont typeface="Arial" pitchFamily="34" charset="0"/>
        <a:buChar char="•"/>
        <a:defRPr sz="1200" kern="1200">
          <a:solidFill>
            <a:schemeClr val="tx1"/>
          </a:solidFill>
          <a:latin typeface="+mn-lt"/>
          <a:ea typeface="+mn-ea"/>
          <a:cs typeface="+mn-cs"/>
        </a:defRPr>
      </a:lvl3pPr>
      <a:lvl4pPr marL="725284" indent="-129813" algn="l" defTabSz="685983" rtl="0" eaLnBrk="1" latinLnBrk="0" hangingPunct="1">
        <a:lnSpc>
          <a:spcPct val="90000"/>
        </a:lnSpc>
        <a:spcBef>
          <a:spcPts val="450"/>
        </a:spcBef>
        <a:buFont typeface="Arial" pitchFamily="34" charset="0"/>
        <a:buChar char="–"/>
        <a:defRPr sz="1050" kern="1200">
          <a:solidFill>
            <a:schemeClr val="tx1"/>
          </a:solidFill>
          <a:latin typeface="+mn-lt"/>
          <a:ea typeface="+mn-ea"/>
          <a:cs typeface="+mn-cs"/>
        </a:defRPr>
      </a:lvl4pPr>
      <a:lvl5pPr marL="906308" indent="-129813" algn="l" defTabSz="685983" rtl="0" eaLnBrk="1" latinLnBrk="0" hangingPunct="1">
        <a:lnSpc>
          <a:spcPct val="90000"/>
        </a:lnSpc>
        <a:spcBef>
          <a:spcPts val="450"/>
        </a:spcBef>
        <a:buFont typeface="Arial" pitchFamily="34" charset="0"/>
        <a:buChar char="•"/>
        <a:defRPr sz="1050" kern="1200">
          <a:solidFill>
            <a:schemeClr val="tx1"/>
          </a:solidFill>
          <a:latin typeface="+mn-lt"/>
          <a:ea typeface="+mn-ea"/>
          <a:cs typeface="+mn-cs"/>
        </a:defRPr>
      </a:lvl5pPr>
      <a:lvl6pPr marL="1083853" indent="-130337" algn="l" defTabSz="685983" rtl="0" eaLnBrk="1" latinLnBrk="0" hangingPunct="1">
        <a:lnSpc>
          <a:spcPct val="90000"/>
        </a:lnSpc>
        <a:spcBef>
          <a:spcPts val="450"/>
        </a:spcBef>
        <a:buFont typeface="Arial" pitchFamily="34" charset="0"/>
        <a:buChar char="–"/>
        <a:defRPr sz="1050" kern="1200">
          <a:solidFill>
            <a:schemeClr val="tx1"/>
          </a:solidFill>
          <a:latin typeface="+mn-lt"/>
          <a:ea typeface="+mn-ea"/>
          <a:cs typeface="+mn-cs"/>
        </a:defRPr>
      </a:lvl6pPr>
      <a:lvl7pPr marL="1262208" indent="-130337" algn="l" defTabSz="685983" rtl="0" eaLnBrk="1" latinLnBrk="0" hangingPunct="1">
        <a:lnSpc>
          <a:spcPct val="90000"/>
        </a:lnSpc>
        <a:spcBef>
          <a:spcPts val="450"/>
        </a:spcBef>
        <a:buFont typeface="Arial" pitchFamily="34" charset="0"/>
        <a:buChar char="•"/>
        <a:defRPr sz="1050" kern="1200">
          <a:solidFill>
            <a:schemeClr val="tx1"/>
          </a:solidFill>
          <a:latin typeface="+mn-lt"/>
          <a:ea typeface="+mn-ea"/>
          <a:cs typeface="+mn-cs"/>
        </a:defRPr>
      </a:lvl7pPr>
      <a:lvl8pPr marL="1440564" indent="-130337" algn="l" defTabSz="685983" rtl="0" eaLnBrk="1" latinLnBrk="0" hangingPunct="1">
        <a:lnSpc>
          <a:spcPct val="90000"/>
        </a:lnSpc>
        <a:spcBef>
          <a:spcPts val="450"/>
        </a:spcBef>
        <a:buFont typeface="Arial" pitchFamily="34" charset="0"/>
        <a:buChar char="–"/>
        <a:defRPr sz="1050" kern="1200">
          <a:solidFill>
            <a:schemeClr val="tx1"/>
          </a:solidFill>
          <a:latin typeface="+mn-lt"/>
          <a:ea typeface="+mn-ea"/>
          <a:cs typeface="+mn-cs"/>
        </a:defRPr>
      </a:lvl8pPr>
      <a:lvl9pPr marL="1618920" indent="-130337" algn="l" defTabSz="685983" rtl="0" eaLnBrk="1" latinLnBrk="0" hangingPunct="1">
        <a:lnSpc>
          <a:spcPct val="90000"/>
        </a:lnSpc>
        <a:spcBef>
          <a:spcPts val="450"/>
        </a:spcBef>
        <a:buFont typeface="Arial" pitchFamily="34" charset="0"/>
        <a:buChar char="•"/>
        <a:defRPr sz="1050" kern="1200">
          <a:solidFill>
            <a:schemeClr val="tx1"/>
          </a:solidFill>
          <a:latin typeface="+mn-lt"/>
          <a:ea typeface="+mn-ea"/>
          <a:cs typeface="+mn-cs"/>
        </a:defRPr>
      </a:lvl9pPr>
    </p:bodyStyle>
    <p:otherStyle>
      <a:defPPr>
        <a:defRPr/>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4" Type="http://schemas.microsoft.com/office/2007/relationships/hdphoto" Target="../media/hdphoto1.wdp"/><Relationship Id="rId5" Type="http://schemas.openxmlformats.org/officeDocument/2006/relationships/image" Target="../media/image9.png"/><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5.tif"/><Relationship Id="rId4" Type="http://schemas.openxmlformats.org/officeDocument/2006/relationships/comments" Target="../comments/comment6.xml"/><Relationship Id="rId1" Type="http://schemas.openxmlformats.org/officeDocument/2006/relationships/slideLayout" Target="../slideLayouts/slideLayout4.xml"/><Relationship Id="rId2" Type="http://schemas.openxmlformats.org/officeDocument/2006/relationships/chart" Target="../charts/char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6.jpg"/><Relationship Id="rId3" Type="http://schemas.openxmlformats.org/officeDocument/2006/relationships/comments" Target="../comments/comment7.xml"/></Relationships>
</file>

<file path=ppt/slides/_rels/slide12.xml.rels><?xml version="1.0" encoding="UTF-8" standalone="yes"?>
<Relationships xmlns="http://schemas.openxmlformats.org/package/2006/relationships"><Relationship Id="rId3" Type="http://schemas.openxmlformats.org/officeDocument/2006/relationships/image" Target="../media/image17.tif"/><Relationship Id="rId4" Type="http://schemas.openxmlformats.org/officeDocument/2006/relationships/comments" Target="../comments/comment8.xml"/><Relationship Id="rId1" Type="http://schemas.openxmlformats.org/officeDocument/2006/relationships/slideLayout" Target="../slideLayouts/slideLayout4.xml"/><Relationship Id="rId2" Type="http://schemas.openxmlformats.org/officeDocument/2006/relationships/chart" Target="../charts/char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9.jpg"/><Relationship Id="rId3" Type="http://schemas.openxmlformats.org/officeDocument/2006/relationships/comments" Target="../comments/comment9.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g"/><Relationship Id="rId4" Type="http://schemas.openxmlformats.org/officeDocument/2006/relationships/image" Target="../media/image21.jpg"/><Relationship Id="rId5" Type="http://schemas.openxmlformats.org/officeDocument/2006/relationships/image" Target="../media/image22.jpg"/><Relationship Id="rId6" Type="http://schemas.openxmlformats.org/officeDocument/2006/relationships/image" Target="../media/image23.jpg"/><Relationship Id="rId7" Type="http://schemas.openxmlformats.org/officeDocument/2006/relationships/image" Target="../media/image24.jpg"/><Relationship Id="rId8" Type="http://schemas.openxmlformats.org/officeDocument/2006/relationships/image" Target="../media/image25.jpg"/><Relationship Id="rId9" Type="http://schemas.openxmlformats.org/officeDocument/2006/relationships/image" Target="../media/image26.jpg"/><Relationship Id="rId10" Type="http://schemas.openxmlformats.org/officeDocument/2006/relationships/comments" Target="../comments/comment10.xml"/><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comments" Target="../comments/commen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2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jpeg"/><Relationship Id="rId6" Type="http://schemas.microsoft.com/office/2007/relationships/hdphoto" Target="../media/hdphoto2.wdp"/><Relationship Id="rId7" Type="http://schemas.openxmlformats.org/officeDocument/2006/relationships/comments" Target="../comments/comment1.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1" Type="http://schemas.openxmlformats.org/officeDocument/2006/relationships/image" Target="../media/image13.jpeg"/><Relationship Id="rId12" Type="http://schemas.microsoft.com/office/2007/relationships/hdphoto" Target="../media/hdphoto3.wdp"/><Relationship Id="rId13" Type="http://schemas.openxmlformats.org/officeDocument/2006/relationships/comments" Target="../comments/comment2.xml"/><Relationship Id="rId1" Type="http://schemas.openxmlformats.org/officeDocument/2006/relationships/slideLayout" Target="../slideLayouts/slideLayout4.xml"/><Relationship Id="rId2" Type="http://schemas.openxmlformats.org/officeDocument/2006/relationships/diagramData" Target="../diagrams/data1.xml"/><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diagramData" Target="../diagrams/data2.xml"/><Relationship Id="rId8" Type="http://schemas.openxmlformats.org/officeDocument/2006/relationships/diagramLayout" Target="../diagrams/layout1.xml"/><Relationship Id="rId9" Type="http://schemas.openxmlformats.org/officeDocument/2006/relationships/diagramQuickStyle" Target="../diagrams/quickStyle1.xml"/><Relationship Id="rId10" Type="http://schemas.openxmlformats.org/officeDocument/2006/relationships/diagramColors" Target="../diagrams/colors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7" Type="http://schemas.openxmlformats.org/officeDocument/2006/relationships/comments" Target="../comments/comment3.xml"/><Relationship Id="rId1" Type="http://schemas.openxmlformats.org/officeDocument/2006/relationships/slideLayout" Target="../slideLayouts/slideLayout4.xml"/><Relationship Id="rId2"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tiff"/><Relationship Id="rId3" Type="http://schemas.openxmlformats.org/officeDocument/2006/relationships/comments" Target="../comments/commen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comments" Target="../comments/comment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0000"/>
            <a:lum/>
          </a:blip>
          <a:srcRect/>
          <a:stretch>
            <a:fillRect/>
          </a:stretch>
        </a:blipFill>
        <a:effectLst/>
      </p:bgPr>
    </p:bg>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a:alphaModFix amt="42000"/>
            <a:extLst>
              <a:ext uri="{BEBA8EAE-BF5A-486C-A8C5-ECC9F3942E4B}">
                <a14:imgProps xmlns:a14="http://schemas.microsoft.com/office/drawing/2010/main">
                  <a14:imgLayer r:embed="rId4">
                    <a14:imgEffect>
                      <a14:sharpenSoften amount="-22000"/>
                    </a14:imgEffect>
                    <a14:imgEffect>
                      <a14:colorTemperature colorTemp="6991"/>
                    </a14:imgEffect>
                    <a14:imgEffect>
                      <a14:saturation sat="227000"/>
                    </a14:imgEffect>
                    <a14:imgEffect>
                      <a14:brightnessContrast bright="45000" contrast="-29000"/>
                    </a14:imgEffect>
                  </a14:imgLayer>
                </a14:imgProps>
              </a:ext>
            </a:extLst>
          </a:blip>
          <a:srcRect t="-1" r="16850" b="-1"/>
          <a:stretch/>
        </p:blipFill>
        <p:spPr>
          <a:xfrm>
            <a:off x="0" y="0"/>
            <a:ext cx="9144000" cy="6858000"/>
          </a:xfrm>
          <a:prstGeom prst="rect">
            <a:avLst/>
          </a:prstGeom>
          <a:effectLst>
            <a:glow rad="139700">
              <a:schemeClr val="accent1">
                <a:alpha val="2000"/>
              </a:schemeClr>
            </a:glow>
            <a:reflection blurRad="25400" stA="0" endPos="65000" dist="50800" dir="5400000" sy="-100000" algn="bl" rotWithShape="0"/>
          </a:effectLst>
        </p:spPr>
      </p:pic>
      <p:sp>
        <p:nvSpPr>
          <p:cNvPr id="2" name="Title 1"/>
          <p:cNvSpPr>
            <a:spLocks noGrp="1"/>
          </p:cNvSpPr>
          <p:nvPr>
            <p:ph type="ctrTitle"/>
          </p:nvPr>
        </p:nvSpPr>
        <p:spPr>
          <a:xfrm>
            <a:off x="685800" y="1320971"/>
            <a:ext cx="7772400" cy="2272743"/>
          </a:xfrm>
        </p:spPr>
        <p:txBody>
          <a:bodyPr>
            <a:normAutofit fontScale="90000"/>
          </a:bodyPr>
          <a:lstStyle/>
          <a:p>
            <a:pPr algn="ctr"/>
            <a:r>
              <a:rPr lang="en-US" b="1" dirty="0">
                <a:latin typeface="Comic Sans MS" charset="0"/>
                <a:ea typeface="Comic Sans MS" charset="0"/>
                <a:cs typeface="Comic Sans MS" charset="0"/>
              </a:rPr>
              <a:t>Reversibility of Magnetic Behavior in High Entropy Oxides </a:t>
            </a:r>
            <a:r>
              <a:rPr lang="en-US" dirty="0" smtClean="0"/>
              <a:t/>
            </a:r>
            <a:br>
              <a:rPr lang="en-US" dirty="0" smtClean="0"/>
            </a:br>
            <a:endParaRPr lang="en-US" dirty="0"/>
          </a:p>
        </p:txBody>
      </p:sp>
      <p:sp>
        <p:nvSpPr>
          <p:cNvPr id="3" name="Subtitle 2"/>
          <p:cNvSpPr>
            <a:spLocks noGrp="1"/>
          </p:cNvSpPr>
          <p:nvPr>
            <p:ph type="subTitle" idx="1"/>
          </p:nvPr>
        </p:nvSpPr>
        <p:spPr>
          <a:xfrm>
            <a:off x="1295400" y="4914685"/>
            <a:ext cx="6173808" cy="1066800"/>
          </a:xfrm>
        </p:spPr>
        <p:txBody>
          <a:bodyPr>
            <a:noAutofit/>
          </a:bodyPr>
          <a:lstStyle/>
          <a:p>
            <a:pPr algn="ctr"/>
            <a:r>
              <a:rPr lang="en-US" sz="2942" b="1" dirty="0" err="1">
                <a:latin typeface="Comic Sans MS" charset="0"/>
                <a:ea typeface="Comic Sans MS" charset="0"/>
                <a:cs typeface="Comic Sans MS" charset="0"/>
              </a:rPr>
              <a:t>Tahereh</a:t>
            </a:r>
            <a:r>
              <a:rPr lang="en-US" sz="2942" b="1" dirty="0">
                <a:latin typeface="Comic Sans MS" charset="0"/>
                <a:ea typeface="Comic Sans MS" charset="0"/>
                <a:cs typeface="Comic Sans MS" charset="0"/>
              </a:rPr>
              <a:t> </a:t>
            </a:r>
            <a:r>
              <a:rPr lang="en-US" sz="2942" b="1" dirty="0" err="1">
                <a:latin typeface="Comic Sans MS" charset="0"/>
                <a:ea typeface="Comic Sans MS" charset="0"/>
                <a:cs typeface="Comic Sans MS" charset="0"/>
              </a:rPr>
              <a:t>Afsharvosoughi</a:t>
            </a:r>
            <a:endParaRPr lang="en-US" sz="2942" b="1" dirty="0">
              <a:latin typeface="Comic Sans MS" charset="0"/>
              <a:ea typeface="Comic Sans MS" charset="0"/>
              <a:cs typeface="Comic Sans MS" charset="0"/>
            </a:endParaRPr>
          </a:p>
          <a:p>
            <a:pPr algn="ctr"/>
            <a:r>
              <a:rPr lang="en-US" sz="2942" b="1" dirty="0" smtClean="0">
                <a:latin typeface="Comic Sans MS" charset="0"/>
                <a:ea typeface="Comic Sans MS" charset="0"/>
                <a:cs typeface="Comic Sans MS" charset="0"/>
              </a:rPr>
              <a:t>Prof. David </a:t>
            </a:r>
            <a:r>
              <a:rPr lang="en-US" sz="2942" b="1" dirty="0" err="1">
                <a:latin typeface="Comic Sans MS" charset="0"/>
                <a:ea typeface="Comic Sans MS" charset="0"/>
                <a:cs typeface="Comic Sans MS" charset="0"/>
              </a:rPr>
              <a:t>Crandles</a:t>
            </a:r>
            <a:endParaRPr lang="en-US" sz="2942" b="1" dirty="0">
              <a:latin typeface="Comic Sans MS" charset="0"/>
              <a:ea typeface="Comic Sans MS" charset="0"/>
              <a:cs typeface="Comic Sans MS" charset="0"/>
            </a:endParaRPr>
          </a:p>
          <a:p>
            <a:pPr algn="ctr"/>
            <a:r>
              <a:rPr lang="en-US" sz="2942" b="1" dirty="0">
                <a:latin typeface="Comic Sans MS" charset="0"/>
                <a:ea typeface="Comic Sans MS" charset="0"/>
                <a:cs typeface="Comic Sans MS" charset="0"/>
              </a:rPr>
              <a:t>Physics Department</a:t>
            </a:r>
          </a:p>
          <a:p>
            <a:pPr algn="ctr"/>
            <a:r>
              <a:rPr lang="en-US" sz="2942" b="1" dirty="0">
                <a:latin typeface="Comic Sans MS" charset="0"/>
                <a:ea typeface="Comic Sans MS" charset="0"/>
                <a:cs typeface="Comic Sans MS" charset="0"/>
              </a:rPr>
              <a:t>Brock University</a:t>
            </a:r>
          </a:p>
        </p:txBody>
      </p:sp>
      <p:pic>
        <p:nvPicPr>
          <p:cNvPr id="4" name="Picture 544" descr="broc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62345" y="1145920"/>
            <a:ext cx="5792368" cy="3503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44" descr="broc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002483" y="1286058"/>
            <a:ext cx="5792368" cy="3503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lide Number Placeholder 7"/>
          <p:cNvSpPr>
            <a:spLocks noGrp="1"/>
          </p:cNvSpPr>
          <p:nvPr>
            <p:ph type="sldNum" sz="quarter" idx="12"/>
          </p:nvPr>
        </p:nvSpPr>
        <p:spPr/>
        <p:txBody>
          <a:bodyPr/>
          <a:lstStyle/>
          <a:p>
            <a:fld id="{80E9EF4E-8662-054A-A8A3-F30C0ADB146F}" type="slidenum">
              <a:rPr lang="en-US" smtClean="0"/>
              <a:t>1</a:t>
            </a:fld>
            <a:endParaRPr lang="en-US"/>
          </a:p>
        </p:txBody>
      </p:sp>
    </p:spTree>
    <p:extLst>
      <p:ext uri="{BB962C8B-B14F-4D97-AF65-F5344CB8AC3E}">
        <p14:creationId xmlns:p14="http://schemas.microsoft.com/office/powerpoint/2010/main" val="16559948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430484" cy="1143000"/>
          </a:xfrm>
        </p:spPr>
        <p:txBody>
          <a:bodyPr>
            <a:normAutofit/>
          </a:bodyPr>
          <a:lstStyle/>
          <a:p>
            <a:pPr algn="ctr"/>
            <a:r>
              <a:rPr lang="en-US" altLang="x-none" sz="3600" b="1" dirty="0">
                <a:latin typeface="Comic Sans MS" charset="0"/>
                <a:ea typeface="Comic Sans MS" charset="0"/>
                <a:cs typeface="Comic Sans MS" charset="0"/>
              </a:rPr>
              <a:t>X-ray diffraction measurement </a:t>
            </a:r>
            <a:r>
              <a:rPr lang="en-US" altLang="x-none" sz="3600" b="1" dirty="0"/>
              <a:t/>
            </a:r>
            <a:br>
              <a:rPr lang="en-US" altLang="x-none" sz="3600" b="1" dirty="0"/>
            </a:br>
            <a:r>
              <a:rPr lang="en-US" altLang="x-none" sz="3600" b="1" dirty="0">
                <a:latin typeface="Comic Sans MS" charset="0"/>
                <a:ea typeface="Comic Sans MS" charset="0"/>
                <a:cs typeface="Comic Sans MS" charset="0"/>
              </a:rPr>
              <a:t>r</a:t>
            </a:r>
            <a:r>
              <a:rPr lang="en-US" sz="3600" b="1" dirty="0">
                <a:latin typeface="Comic Sans MS" charset="0"/>
                <a:ea typeface="Comic Sans MS" charset="0"/>
                <a:cs typeface="Comic Sans MS" charset="0"/>
              </a:rPr>
              <a:t>esults</a:t>
            </a:r>
            <a:endParaRPr lang="en-US" sz="3600" b="1"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137D0E-4A4F-4307-8994-C1891D747D59}" type="slidenum">
              <a:rPr lang="uk-UA" smtClean="0"/>
              <a:t>10</a:t>
            </a:fld>
            <a:endParaRPr lang="uk-UA"/>
          </a:p>
        </p:txBody>
      </p:sp>
      <p:graphicFrame>
        <p:nvGraphicFramePr>
          <p:cNvPr id="7" name="Content Placeholder 6"/>
          <p:cNvGraphicFramePr>
            <a:graphicFrameLocks noGrp="1"/>
          </p:cNvGraphicFramePr>
          <p:nvPr>
            <p:ph sz="half" idx="2"/>
            <p:extLst>
              <p:ext uri="{D42A27DB-BD31-4B8C-83A1-F6EECF244321}">
                <p14:modId xmlns:p14="http://schemas.microsoft.com/office/powerpoint/2010/main" val="1150251954"/>
              </p:ext>
            </p:extLst>
          </p:nvPr>
        </p:nvGraphicFramePr>
        <p:xfrm>
          <a:off x="4857750" y="1676400"/>
          <a:ext cx="3981450" cy="4343400"/>
        </p:xfrm>
        <a:graphic>
          <a:graphicData uri="http://schemas.openxmlformats.org/drawingml/2006/chart">
            <c:chart xmlns:c="http://schemas.openxmlformats.org/drawingml/2006/chart" xmlns:r="http://schemas.openxmlformats.org/officeDocument/2006/relationships" r:id="rId2"/>
          </a:graphicData>
        </a:graphic>
      </p:graphicFrame>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855" t="6452" r="5242" b="3226"/>
          <a:stretch/>
        </p:blipFill>
        <p:spPr>
          <a:xfrm>
            <a:off x="561929" y="1601789"/>
            <a:ext cx="3981450" cy="4645024"/>
          </a:xfrm>
          <a:prstGeom prst="rect">
            <a:avLst/>
          </a:prstGeom>
        </p:spPr>
      </p:pic>
    </p:spTree>
    <p:extLst>
      <p:ext uri="{BB962C8B-B14F-4D97-AF65-F5344CB8AC3E}">
        <p14:creationId xmlns:p14="http://schemas.microsoft.com/office/powerpoint/2010/main" val="7480983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altLang="x-none" sz="3600" b="1" dirty="0">
                <a:solidFill>
                  <a:prstClr val="black"/>
                </a:solidFill>
                <a:latin typeface="Comic Sans MS" charset="0"/>
                <a:ea typeface="Comic Sans MS" charset="0"/>
                <a:cs typeface="Comic Sans MS" charset="0"/>
              </a:rPr>
              <a:t>Magnetization measurement </a:t>
            </a:r>
            <a:br>
              <a:rPr lang="en-US" altLang="x-none" sz="3600" b="1" dirty="0">
                <a:solidFill>
                  <a:prstClr val="black"/>
                </a:solidFill>
                <a:latin typeface="Comic Sans MS" charset="0"/>
                <a:ea typeface="Comic Sans MS" charset="0"/>
                <a:cs typeface="Comic Sans MS" charset="0"/>
              </a:rPr>
            </a:br>
            <a:r>
              <a:rPr lang="en-US" altLang="x-none" sz="3600" b="1" dirty="0">
                <a:solidFill>
                  <a:prstClr val="black"/>
                </a:solidFill>
                <a:latin typeface="Comic Sans MS" charset="0"/>
                <a:ea typeface="Comic Sans MS" charset="0"/>
                <a:cs typeface="Comic Sans MS" charset="0"/>
              </a:rPr>
              <a:t>result</a:t>
            </a:r>
            <a:endParaRPr lang="en-US" sz="3600"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137D0E-4A4F-4307-8994-C1891D747D59}" type="slidenum">
              <a:rPr lang="uk-UA" smtClean="0"/>
              <a:t>11</a:t>
            </a:fld>
            <a:endParaRPr lang="uk-UA"/>
          </a:p>
        </p:txBody>
      </p:sp>
      <p:pic>
        <p:nvPicPr>
          <p:cNvPr id="7" name="Content Placeholder 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605860" y="1707995"/>
            <a:ext cx="5710928" cy="4235605"/>
          </a:xfrm>
        </p:spPr>
      </p:pic>
    </p:spTree>
    <p:extLst>
      <p:ext uri="{BB962C8B-B14F-4D97-AF65-F5344CB8AC3E}">
        <p14:creationId xmlns:p14="http://schemas.microsoft.com/office/powerpoint/2010/main" val="6606444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4371" y="297459"/>
            <a:ext cx="7202776" cy="1143000"/>
          </a:xfrm>
        </p:spPr>
        <p:txBody>
          <a:bodyPr>
            <a:normAutofit/>
          </a:bodyPr>
          <a:lstStyle/>
          <a:p>
            <a:pPr algn="ctr"/>
            <a:r>
              <a:rPr lang="en-US" sz="3600" b="1" dirty="0">
                <a:solidFill>
                  <a:prstClr val="black"/>
                </a:solidFill>
                <a:latin typeface="Comic Sans MS" charset="0"/>
                <a:ea typeface="Comic Sans MS" charset="0"/>
                <a:cs typeface="Comic Sans MS" charset="0"/>
              </a:rPr>
              <a:t>Four mixtures without </a:t>
            </a:r>
            <a:r>
              <a:rPr lang="en-US" sz="3600" b="1" dirty="0" err="1" smtClean="0">
                <a:solidFill>
                  <a:prstClr val="black"/>
                </a:solidFill>
                <a:latin typeface="Comic Sans MS" charset="0"/>
                <a:ea typeface="Comic Sans MS" charset="0"/>
                <a:cs typeface="Comic Sans MS" charset="0"/>
              </a:rPr>
              <a:t>CuO</a:t>
            </a:r>
            <a:r>
              <a:rPr lang="en-US" sz="3600" b="1" dirty="0" smtClean="0">
                <a:solidFill>
                  <a:prstClr val="black"/>
                </a:solidFill>
                <a:latin typeface="Comic Sans MS" charset="0"/>
                <a:ea typeface="Comic Sans MS" charset="0"/>
                <a:cs typeface="Comic Sans MS" charset="0"/>
              </a:rPr>
              <a:t/>
            </a:r>
            <a:br>
              <a:rPr lang="en-US" sz="3600" b="1" dirty="0" smtClean="0">
                <a:solidFill>
                  <a:prstClr val="black"/>
                </a:solidFill>
                <a:latin typeface="Comic Sans MS" charset="0"/>
                <a:ea typeface="Comic Sans MS" charset="0"/>
                <a:cs typeface="Comic Sans MS" charset="0"/>
              </a:rPr>
            </a:br>
            <a:endParaRPr lang="en-US" sz="3600" dirty="0"/>
          </a:p>
        </p:txBody>
      </p:sp>
      <p:sp>
        <p:nvSpPr>
          <p:cNvPr id="6" name="Slide Number Placeholder 5"/>
          <p:cNvSpPr>
            <a:spLocks noGrp="1"/>
          </p:cNvSpPr>
          <p:nvPr>
            <p:ph type="sldNum" sz="quarter" idx="12"/>
          </p:nvPr>
        </p:nvSpPr>
        <p:spPr/>
        <p:txBody>
          <a:bodyPr/>
          <a:lstStyle/>
          <a:p>
            <a:fld id="{E5137D0E-4A4F-4307-8994-C1891D747D59}" type="slidenum">
              <a:rPr lang="uk-UA" smtClean="0"/>
              <a:t>12</a:t>
            </a:fld>
            <a:endParaRPr lang="uk-UA"/>
          </a:p>
        </p:txBody>
      </p:sp>
      <p:graphicFrame>
        <p:nvGraphicFramePr>
          <p:cNvPr id="10" name="Chart 9"/>
          <p:cNvGraphicFramePr/>
          <p:nvPr>
            <p:extLst>
              <p:ext uri="{D42A27DB-BD31-4B8C-83A1-F6EECF244321}">
                <p14:modId xmlns:p14="http://schemas.microsoft.com/office/powerpoint/2010/main" val="1811341755"/>
              </p:ext>
            </p:extLst>
          </p:nvPr>
        </p:nvGraphicFramePr>
        <p:xfrm>
          <a:off x="4592662" y="1600200"/>
          <a:ext cx="4170337" cy="4267200"/>
        </p:xfrm>
        <a:graphic>
          <a:graphicData uri="http://schemas.openxmlformats.org/drawingml/2006/chart">
            <c:chart xmlns:c="http://schemas.openxmlformats.org/drawingml/2006/chart" xmlns:r="http://schemas.openxmlformats.org/officeDocument/2006/relationships" r:id="rId2"/>
          </a:graphicData>
        </a:graphic>
      </p:graphicFrame>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2636" t="4337" r="2462"/>
          <a:stretch/>
        </p:blipFill>
        <p:spPr>
          <a:xfrm>
            <a:off x="685799" y="1440458"/>
            <a:ext cx="3586837" cy="4678993"/>
          </a:xfrm>
          <a:prstGeom prst="rect">
            <a:avLst/>
          </a:prstGeom>
        </p:spPr>
      </p:pic>
    </p:spTree>
    <p:extLst>
      <p:ext uri="{BB962C8B-B14F-4D97-AF65-F5344CB8AC3E}">
        <p14:creationId xmlns:p14="http://schemas.microsoft.com/office/powerpoint/2010/main" val="170597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137D0E-4A4F-4307-8994-C1891D747D59}" type="slidenum">
              <a:rPr lang="uk-UA" smtClean="0"/>
              <a:t>13</a:t>
            </a:fld>
            <a:endParaRPr lang="uk-UA"/>
          </a:p>
        </p:txBody>
      </p:sp>
      <p:sp>
        <p:nvSpPr>
          <p:cNvPr id="7" name="Title 1"/>
          <p:cNvSpPr>
            <a:spLocks noGrp="1"/>
          </p:cNvSpPr>
          <p:nvPr>
            <p:ph type="title"/>
          </p:nvPr>
        </p:nvSpPr>
        <p:spPr/>
        <p:txBody>
          <a:bodyPr>
            <a:normAutofit/>
          </a:bodyPr>
          <a:lstStyle/>
          <a:p>
            <a:pPr algn="ctr"/>
            <a:r>
              <a:rPr lang="en-US" altLang="x-none" sz="3600" b="1" dirty="0">
                <a:solidFill>
                  <a:prstClr val="black"/>
                </a:solidFill>
                <a:latin typeface="Comic Sans MS" charset="0"/>
                <a:ea typeface="Comic Sans MS" charset="0"/>
                <a:cs typeface="Comic Sans MS" charset="0"/>
              </a:rPr>
              <a:t>Magnetization measurement </a:t>
            </a:r>
            <a:br>
              <a:rPr lang="en-US" altLang="x-none" sz="3600" b="1" dirty="0">
                <a:solidFill>
                  <a:prstClr val="black"/>
                </a:solidFill>
                <a:latin typeface="Comic Sans MS" charset="0"/>
                <a:ea typeface="Comic Sans MS" charset="0"/>
                <a:cs typeface="Comic Sans MS" charset="0"/>
              </a:rPr>
            </a:br>
            <a:r>
              <a:rPr lang="en-US" altLang="x-none" sz="3600" b="1" dirty="0">
                <a:solidFill>
                  <a:prstClr val="black"/>
                </a:solidFill>
                <a:latin typeface="Comic Sans MS" charset="0"/>
                <a:ea typeface="Comic Sans MS" charset="0"/>
                <a:cs typeface="Comic Sans MS" charset="0"/>
              </a:rPr>
              <a:t>result</a:t>
            </a:r>
            <a:endParaRPr lang="en-US" sz="3600" dirty="0"/>
          </a:p>
        </p:txBody>
      </p:sp>
      <p:pic>
        <p:nvPicPr>
          <p:cNvPr id="8" name="Content Placeholder 7"/>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2232" t="3189" r="5966"/>
          <a:stretch/>
        </p:blipFill>
        <p:spPr>
          <a:xfrm>
            <a:off x="1829780" y="1579524"/>
            <a:ext cx="5771959" cy="4689554"/>
          </a:xfrm>
        </p:spPr>
      </p:pic>
    </p:spTree>
    <p:extLst>
      <p:ext uri="{BB962C8B-B14F-4D97-AF65-F5344CB8AC3E}">
        <p14:creationId xmlns:p14="http://schemas.microsoft.com/office/powerpoint/2010/main" val="1712676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137D0E-4A4F-4307-8994-C1891D747D59}" type="slidenum">
              <a:rPr lang="uk-UA" smtClean="0"/>
              <a:t>14</a:t>
            </a:fld>
            <a:endParaRPr lang="uk-UA"/>
          </a:p>
        </p:txBody>
      </p:sp>
      <p:sp>
        <p:nvSpPr>
          <p:cNvPr id="7" name="Title 1"/>
          <p:cNvSpPr>
            <a:spLocks noGrp="1"/>
          </p:cNvSpPr>
          <p:nvPr>
            <p:ph type="title"/>
          </p:nvPr>
        </p:nvSpPr>
        <p:spPr/>
        <p:txBody>
          <a:bodyPr>
            <a:normAutofit/>
          </a:bodyPr>
          <a:lstStyle/>
          <a:p>
            <a:pPr algn="ctr"/>
            <a:r>
              <a:rPr lang="en-US" sz="3600" b="1" dirty="0">
                <a:latin typeface="Comic Sans MS" charset="0"/>
                <a:ea typeface="Comic Sans MS" charset="0"/>
                <a:cs typeface="Comic Sans MS" charset="0"/>
              </a:rPr>
              <a:t>Comparison of five and four </a:t>
            </a:r>
            <a:r>
              <a:rPr lang="en-US" sz="3600" b="1" dirty="0" smtClean="0">
                <a:latin typeface="Comic Sans MS" charset="0"/>
                <a:ea typeface="Comic Sans MS" charset="0"/>
                <a:cs typeface="Comic Sans MS" charset="0"/>
              </a:rPr>
              <a:t>mixtures </a:t>
            </a:r>
            <a:r>
              <a:rPr lang="en-US" sz="3600" b="1" dirty="0">
                <a:latin typeface="Comic Sans MS" charset="0"/>
                <a:ea typeface="Comic Sans MS" charset="0"/>
                <a:cs typeface="Comic Sans MS" charset="0"/>
              </a:rPr>
              <a:t>without </a:t>
            </a:r>
            <a:r>
              <a:rPr lang="en-US" sz="3600" b="1" dirty="0" err="1">
                <a:latin typeface="Comic Sans MS" charset="0"/>
                <a:ea typeface="Comic Sans MS" charset="0"/>
                <a:cs typeface="Comic Sans MS" charset="0"/>
              </a:rPr>
              <a:t>CuO</a:t>
            </a:r>
            <a:endParaRPr lang="en-US" sz="3600" b="1" dirty="0">
              <a:latin typeface="Comic Sans MS" charset="0"/>
              <a:ea typeface="Comic Sans MS" charset="0"/>
              <a:cs typeface="Comic Sans MS" charset="0"/>
            </a:endParaRPr>
          </a:p>
        </p:txBody>
      </p:sp>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l="5319" t="7641" r="7447" b="4354"/>
          <a:stretch/>
        </p:blipFill>
        <p:spPr>
          <a:xfrm>
            <a:off x="1447800" y="1641255"/>
            <a:ext cx="6382539" cy="4559883"/>
          </a:xfrm>
          <a:prstGeom prst="rect">
            <a:avLst/>
          </a:prstGeom>
        </p:spPr>
      </p:pic>
    </p:spTree>
    <p:extLst>
      <p:ext uri="{BB962C8B-B14F-4D97-AF65-F5344CB8AC3E}">
        <p14:creationId xmlns:p14="http://schemas.microsoft.com/office/powerpoint/2010/main" val="1671312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E5137D0E-4A4F-4307-8994-C1891D747D59}" type="slidenum">
              <a:rPr lang="uk-UA" smtClean="0"/>
              <a:t>15</a:t>
            </a:fld>
            <a:endParaRPr lang="uk-UA"/>
          </a:p>
        </p:txBody>
      </p:sp>
      <p:sp>
        <p:nvSpPr>
          <p:cNvPr id="15" name="Title 1"/>
          <p:cNvSpPr>
            <a:spLocks noGrp="1"/>
          </p:cNvSpPr>
          <p:nvPr>
            <p:ph type="body" idx="1"/>
          </p:nvPr>
        </p:nvSpPr>
        <p:spPr>
          <a:xfrm>
            <a:off x="0" y="96910"/>
            <a:ext cx="8762999" cy="1143000"/>
          </a:xfrm>
        </p:spPr>
        <p:txBody>
          <a:bodyPr>
            <a:normAutofit/>
          </a:bodyPr>
          <a:lstStyle/>
          <a:p>
            <a:pPr algn="ctr"/>
            <a:r>
              <a:rPr lang="en-US" sz="3600" b="1" dirty="0" smtClean="0">
                <a:latin typeface="Comic Sans MS" charset="0"/>
                <a:ea typeface="Comic Sans MS" charset="0"/>
                <a:cs typeface="Comic Sans MS" charset="0"/>
              </a:rPr>
              <a:t>SEM result for five mixture </a:t>
            </a:r>
            <a:r>
              <a:rPr lang="en-US" sz="3600" b="1" dirty="0" err="1" smtClean="0">
                <a:latin typeface="Comic Sans MS" charset="0"/>
                <a:ea typeface="Comic Sans MS" charset="0"/>
                <a:cs typeface="Comic Sans MS" charset="0"/>
              </a:rPr>
              <a:t>resintered</a:t>
            </a:r>
            <a:r>
              <a:rPr lang="en-US" sz="3600" b="1" dirty="0" smtClean="0">
                <a:latin typeface="Comic Sans MS" charset="0"/>
                <a:ea typeface="Comic Sans MS" charset="0"/>
                <a:cs typeface="Comic Sans MS" charset="0"/>
              </a:rPr>
              <a:t> at 700</a:t>
            </a:r>
            <a:r>
              <a:rPr lang="en-US" sz="3600" b="1" baseline="30000" dirty="0" smtClean="0">
                <a:latin typeface="Comic Sans MS" charset="0"/>
                <a:ea typeface="Comic Sans MS" charset="0"/>
                <a:cs typeface="Comic Sans MS" charset="0"/>
              </a:rPr>
              <a:t>o</a:t>
            </a:r>
            <a:r>
              <a:rPr lang="en-US" sz="3600" b="1" dirty="0" smtClean="0">
                <a:latin typeface="Comic Sans MS" charset="0"/>
                <a:ea typeface="Comic Sans MS" charset="0"/>
                <a:cs typeface="Comic Sans MS" charset="0"/>
              </a:rPr>
              <a:t>C</a:t>
            </a:r>
            <a:endParaRPr lang="en-US" sz="3600" b="1" dirty="0">
              <a:latin typeface="Comic Sans MS" charset="0"/>
              <a:ea typeface="Comic Sans MS" charset="0"/>
              <a:cs typeface="Comic Sans MS" charset="0"/>
            </a:endParaRPr>
          </a:p>
        </p:txBody>
      </p:sp>
      <p:sp>
        <p:nvSpPr>
          <p:cNvPr id="16" name="TextBox 15"/>
          <p:cNvSpPr txBox="1"/>
          <p:nvPr/>
        </p:nvSpPr>
        <p:spPr>
          <a:xfrm>
            <a:off x="484892" y="2627954"/>
            <a:ext cx="1838975" cy="369332"/>
          </a:xfrm>
          <a:prstGeom prst="rect">
            <a:avLst/>
          </a:prstGeom>
          <a:noFill/>
          <a:ln w="19050">
            <a:solidFill>
              <a:schemeClr val="tx1"/>
            </a:solidFill>
          </a:ln>
        </p:spPr>
        <p:txBody>
          <a:bodyPr wrap="square" rtlCol="0">
            <a:spAutoFit/>
          </a:bodyPr>
          <a:lstStyle/>
          <a:p>
            <a:pPr algn="ctr"/>
            <a:r>
              <a:rPr lang="en-US" dirty="0" smtClean="0"/>
              <a:t>Co-K𝜶1</a:t>
            </a:r>
            <a:endParaRPr lang="en-US" dirty="0"/>
          </a:p>
        </p:txBody>
      </p:sp>
      <p:sp>
        <p:nvSpPr>
          <p:cNvPr id="17" name="TextBox 16"/>
          <p:cNvSpPr txBox="1"/>
          <p:nvPr/>
        </p:nvSpPr>
        <p:spPr>
          <a:xfrm>
            <a:off x="484893" y="4442874"/>
            <a:ext cx="1838975" cy="369332"/>
          </a:xfrm>
          <a:prstGeom prst="rect">
            <a:avLst/>
          </a:prstGeom>
          <a:noFill/>
          <a:ln w="19050">
            <a:solidFill>
              <a:schemeClr val="tx1"/>
            </a:solidFill>
          </a:ln>
        </p:spPr>
        <p:txBody>
          <a:bodyPr wrap="square" rtlCol="0">
            <a:spAutoFit/>
          </a:bodyPr>
          <a:lstStyle/>
          <a:p>
            <a:pPr algn="ctr"/>
            <a:r>
              <a:rPr lang="en-US" dirty="0" smtClean="0"/>
              <a:t>Mg-K𝜶1</a:t>
            </a:r>
            <a:endParaRPr lang="en-US" dirty="0"/>
          </a:p>
        </p:txBody>
      </p:sp>
      <p:sp>
        <p:nvSpPr>
          <p:cNvPr id="18" name="TextBox 17"/>
          <p:cNvSpPr txBox="1"/>
          <p:nvPr/>
        </p:nvSpPr>
        <p:spPr>
          <a:xfrm>
            <a:off x="475349" y="6233998"/>
            <a:ext cx="1838975" cy="369332"/>
          </a:xfrm>
          <a:prstGeom prst="rect">
            <a:avLst/>
          </a:prstGeom>
          <a:noFill/>
          <a:ln w="19050">
            <a:solidFill>
              <a:schemeClr val="tx1"/>
            </a:solidFill>
          </a:ln>
        </p:spPr>
        <p:txBody>
          <a:bodyPr wrap="square" rtlCol="0">
            <a:spAutoFit/>
          </a:bodyPr>
          <a:lstStyle/>
          <a:p>
            <a:pPr algn="ctr"/>
            <a:r>
              <a:rPr lang="en-US" dirty="0" smtClean="0"/>
              <a:t>Ni-K𝜶1</a:t>
            </a:r>
            <a:endParaRPr lang="en-US" dirty="0"/>
          </a:p>
        </p:txBody>
      </p:sp>
      <p:sp>
        <p:nvSpPr>
          <p:cNvPr id="19" name="TextBox 18"/>
          <p:cNvSpPr txBox="1"/>
          <p:nvPr/>
        </p:nvSpPr>
        <p:spPr>
          <a:xfrm>
            <a:off x="2800451" y="3304149"/>
            <a:ext cx="2781037" cy="373067"/>
          </a:xfrm>
          <a:prstGeom prst="rect">
            <a:avLst/>
          </a:prstGeom>
          <a:noFill/>
          <a:ln w="19050">
            <a:solidFill>
              <a:schemeClr val="tx1"/>
            </a:solidFill>
          </a:ln>
        </p:spPr>
        <p:txBody>
          <a:bodyPr wrap="square" rtlCol="0">
            <a:spAutoFit/>
          </a:bodyPr>
          <a:lstStyle/>
          <a:p>
            <a:pPr algn="ctr"/>
            <a:r>
              <a:rPr lang="en-US" smtClean="0"/>
              <a:t>Cu-K</a:t>
            </a:r>
            <a:r>
              <a:rPr lang="en-US" dirty="0" smtClean="0"/>
              <a:t>𝜶1</a:t>
            </a:r>
            <a:endParaRPr lang="en-US" dirty="0"/>
          </a:p>
        </p:txBody>
      </p:sp>
      <p:sp>
        <p:nvSpPr>
          <p:cNvPr id="20" name="TextBox 19"/>
          <p:cNvSpPr txBox="1"/>
          <p:nvPr/>
        </p:nvSpPr>
        <p:spPr>
          <a:xfrm>
            <a:off x="3169738" y="5575093"/>
            <a:ext cx="2012787" cy="369332"/>
          </a:xfrm>
          <a:prstGeom prst="rect">
            <a:avLst/>
          </a:prstGeom>
          <a:noFill/>
          <a:ln w="19050">
            <a:solidFill>
              <a:schemeClr val="tx1"/>
            </a:solidFill>
          </a:ln>
        </p:spPr>
        <p:txBody>
          <a:bodyPr wrap="square" rtlCol="0">
            <a:spAutoFit/>
          </a:bodyPr>
          <a:lstStyle/>
          <a:p>
            <a:pPr algn="ctr"/>
            <a:r>
              <a:rPr lang="en-US" dirty="0" smtClean="0"/>
              <a:t>Zn-K𝜶1</a:t>
            </a:r>
            <a:endParaRPr lang="en-US" dirty="0"/>
          </a:p>
        </p:txBody>
      </p:sp>
      <p:sp>
        <p:nvSpPr>
          <p:cNvPr id="21" name="TextBox 20"/>
          <p:cNvSpPr txBox="1"/>
          <p:nvPr/>
        </p:nvSpPr>
        <p:spPr>
          <a:xfrm>
            <a:off x="6291890" y="2996649"/>
            <a:ext cx="2388385" cy="646332"/>
          </a:xfrm>
          <a:prstGeom prst="rect">
            <a:avLst/>
          </a:prstGeom>
          <a:noFill/>
          <a:ln w="19050">
            <a:solidFill>
              <a:schemeClr val="tx1"/>
            </a:solidFill>
          </a:ln>
        </p:spPr>
        <p:txBody>
          <a:bodyPr wrap="square" rtlCol="0">
            <a:spAutoFit/>
          </a:bodyPr>
          <a:lstStyle/>
          <a:p>
            <a:pPr algn="ctr"/>
            <a:r>
              <a:rPr lang="en-US" dirty="0" smtClean="0"/>
              <a:t>Secondary electron image(SE)</a:t>
            </a:r>
            <a:endParaRPr lang="en-US" dirty="0"/>
          </a:p>
        </p:txBody>
      </p:sp>
      <p:sp>
        <p:nvSpPr>
          <p:cNvPr id="22" name="TextBox 21"/>
          <p:cNvSpPr txBox="1"/>
          <p:nvPr/>
        </p:nvSpPr>
        <p:spPr>
          <a:xfrm>
            <a:off x="6295512" y="5457077"/>
            <a:ext cx="2361028" cy="646331"/>
          </a:xfrm>
          <a:prstGeom prst="rect">
            <a:avLst/>
          </a:prstGeom>
          <a:noFill/>
          <a:ln w="19050">
            <a:solidFill>
              <a:schemeClr val="tx1"/>
            </a:solidFill>
          </a:ln>
        </p:spPr>
        <p:txBody>
          <a:bodyPr wrap="square" rtlCol="0">
            <a:spAutoFit/>
          </a:bodyPr>
          <a:lstStyle/>
          <a:p>
            <a:pPr algn="ctr"/>
            <a:r>
              <a:rPr lang="en-US" dirty="0" smtClean="0"/>
              <a:t>Backscattered electron image(BSE)</a:t>
            </a:r>
            <a:endParaRPr lang="en-US"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554" y="1165067"/>
            <a:ext cx="1899395" cy="1476483"/>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854" y="3034134"/>
            <a:ext cx="1883781" cy="1464345"/>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4892" y="4822902"/>
            <a:ext cx="1857057" cy="1443571"/>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84503" y="1129093"/>
            <a:ext cx="2817262" cy="2189981"/>
          </a:xfrm>
          <a:prstGeom prst="rect">
            <a:avLst/>
          </a:prstGeom>
        </p:spPr>
      </p:pic>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79984" y="4021924"/>
            <a:ext cx="2002542" cy="1556663"/>
          </a:xfrm>
          <a:prstGeom prst="rect">
            <a:avLst/>
          </a:prstGeom>
        </p:spPr>
      </p:pic>
      <p:pic>
        <p:nvPicPr>
          <p:cNvPr id="23" name="Picture 2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26635" y="1127911"/>
            <a:ext cx="2404005" cy="1868738"/>
          </a:xfrm>
          <a:prstGeom prst="rect">
            <a:avLst/>
          </a:prstGeom>
        </p:spPr>
      </p:pic>
      <p:pic>
        <p:nvPicPr>
          <p:cNvPr id="24" name="Picture 2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293819" y="3669000"/>
            <a:ext cx="2392459" cy="1859763"/>
          </a:xfrm>
          <a:prstGeom prst="rect">
            <a:avLst/>
          </a:prstGeom>
        </p:spPr>
      </p:pic>
    </p:spTree>
    <p:extLst>
      <p:ext uri="{BB962C8B-B14F-4D97-AF65-F5344CB8AC3E}">
        <p14:creationId xmlns:p14="http://schemas.microsoft.com/office/powerpoint/2010/main" val="2873117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b="1" dirty="0" smtClean="0">
                <a:solidFill>
                  <a:prstClr val="black"/>
                </a:solidFill>
                <a:latin typeface="Comic Sans MS" charset="0"/>
                <a:ea typeface="Comic Sans MS" charset="0"/>
                <a:cs typeface="Comic Sans MS" charset="0"/>
              </a:rPr>
              <a:t>Conclusion</a:t>
            </a:r>
            <a:br>
              <a:rPr lang="en-US" sz="3600" b="1" dirty="0" smtClean="0">
                <a:solidFill>
                  <a:prstClr val="black"/>
                </a:solidFill>
                <a:latin typeface="Comic Sans MS" charset="0"/>
                <a:ea typeface="Comic Sans MS" charset="0"/>
                <a:cs typeface="Comic Sans MS" charset="0"/>
              </a:rPr>
            </a:br>
            <a:endParaRPr lang="en-US" sz="3600" dirty="0"/>
          </a:p>
        </p:txBody>
      </p:sp>
      <p:sp>
        <p:nvSpPr>
          <p:cNvPr id="3" name="Content Placeholder 2"/>
          <p:cNvSpPr>
            <a:spLocks noGrp="1"/>
          </p:cNvSpPr>
          <p:nvPr>
            <p:ph sz="half" idx="1"/>
          </p:nvPr>
        </p:nvSpPr>
        <p:spPr>
          <a:xfrm>
            <a:off x="1142108" y="1828800"/>
            <a:ext cx="7202775" cy="4191000"/>
          </a:xfrm>
        </p:spPr>
        <p:txBody>
          <a:bodyPr/>
          <a:lstStyle/>
          <a:p>
            <a:pPr marL="236647" indent="-236647" algn="just" defTabSz="946587">
              <a:lnSpc>
                <a:spcPct val="150000"/>
              </a:lnSpc>
              <a:spcBef>
                <a:spcPts val="1035"/>
              </a:spcBef>
            </a:pPr>
            <a:r>
              <a:rPr lang="en-US" sz="2400" dirty="0">
                <a:solidFill>
                  <a:prstClr val="black"/>
                </a:solidFill>
                <a:latin typeface="Comic Sans MS" charset="0"/>
                <a:ea typeface="Comic Sans MS" charset="0"/>
                <a:cs typeface="Comic Sans MS" charset="0"/>
              </a:rPr>
              <a:t>The SEM, XRD and magnetization data all indicate segregation of </a:t>
            </a:r>
            <a:r>
              <a:rPr lang="en-US" sz="2400" dirty="0" err="1">
                <a:solidFill>
                  <a:prstClr val="black"/>
                </a:solidFill>
                <a:latin typeface="Comic Sans MS" charset="0"/>
                <a:ea typeface="Comic Sans MS" charset="0"/>
                <a:cs typeface="Comic Sans MS" charset="0"/>
              </a:rPr>
              <a:t>CuO</a:t>
            </a:r>
            <a:r>
              <a:rPr lang="en-US" sz="2400" dirty="0">
                <a:solidFill>
                  <a:prstClr val="black"/>
                </a:solidFill>
                <a:latin typeface="Comic Sans MS" charset="0"/>
                <a:ea typeface="Comic Sans MS" charset="0"/>
                <a:cs typeface="Comic Sans MS" charset="0"/>
              </a:rPr>
              <a:t> when </a:t>
            </a:r>
            <a:r>
              <a:rPr lang="en-US" sz="2400" dirty="0" err="1">
                <a:solidFill>
                  <a:prstClr val="black"/>
                </a:solidFill>
                <a:latin typeface="Comic Sans MS" charset="0"/>
                <a:ea typeface="Comic Sans MS" charset="0"/>
                <a:cs typeface="Comic Sans MS" charset="0"/>
              </a:rPr>
              <a:t>resintering</a:t>
            </a:r>
            <a:r>
              <a:rPr lang="en-US" sz="2400" dirty="0">
                <a:solidFill>
                  <a:prstClr val="black"/>
                </a:solidFill>
                <a:latin typeface="Comic Sans MS" charset="0"/>
                <a:ea typeface="Comic Sans MS" charset="0"/>
                <a:cs typeface="Comic Sans MS" charset="0"/>
              </a:rPr>
              <a:t> single phase FCC material at </a:t>
            </a:r>
            <a:r>
              <a:rPr lang="en-US" sz="2400" dirty="0" smtClean="0">
                <a:solidFill>
                  <a:prstClr val="black"/>
                </a:solidFill>
                <a:latin typeface="Comic Sans MS" charset="0"/>
                <a:ea typeface="Comic Sans MS" charset="0"/>
                <a:cs typeface="Comic Sans MS" charset="0"/>
              </a:rPr>
              <a:t>700</a:t>
            </a:r>
            <a:r>
              <a:rPr lang="en-US" sz="2400" baseline="30000" dirty="0" smtClean="0">
                <a:solidFill>
                  <a:prstClr val="black"/>
                </a:solidFill>
                <a:latin typeface="Comic Sans MS" charset="0"/>
                <a:ea typeface="Comic Sans MS" charset="0"/>
                <a:cs typeface="Comic Sans MS" charset="0"/>
              </a:rPr>
              <a:t>o</a:t>
            </a:r>
            <a:r>
              <a:rPr lang="en-US" sz="2400" dirty="0" smtClean="0">
                <a:solidFill>
                  <a:prstClr val="black"/>
                </a:solidFill>
                <a:latin typeface="Comic Sans MS" charset="0"/>
                <a:ea typeface="Comic Sans MS" charset="0"/>
                <a:cs typeface="Comic Sans MS" charset="0"/>
              </a:rPr>
              <a:t>C.</a:t>
            </a:r>
          </a:p>
          <a:p>
            <a:pPr marL="236647" lvl="0" indent="-236647" defTabSz="946587">
              <a:lnSpc>
                <a:spcPct val="150000"/>
              </a:lnSpc>
              <a:spcBef>
                <a:spcPts val="1035"/>
              </a:spcBef>
            </a:pPr>
            <a:r>
              <a:rPr lang="en-US" sz="2400" dirty="0" smtClean="0">
                <a:solidFill>
                  <a:prstClr val="black"/>
                </a:solidFill>
                <a:latin typeface="Comic Sans MS" charset="0"/>
                <a:ea typeface="Comic Sans MS" charset="0"/>
                <a:cs typeface="Comic Sans MS" charset="0"/>
              </a:rPr>
              <a:t>There is an interplay between structural and magnetic behavior.</a:t>
            </a:r>
          </a:p>
          <a:p>
            <a:pPr marL="236647" lvl="0" indent="-236647" defTabSz="946587">
              <a:spcBef>
                <a:spcPts val="1035"/>
              </a:spcBef>
            </a:pPr>
            <a:endParaRPr lang="en-US" sz="2400" dirty="0" smtClean="0">
              <a:solidFill>
                <a:prstClr val="black"/>
              </a:solidFill>
              <a:latin typeface="Comic Sans MS" charset="0"/>
              <a:ea typeface="Comic Sans MS" charset="0"/>
              <a:cs typeface="Comic Sans MS" charset="0"/>
            </a:endParaRPr>
          </a:p>
          <a:p>
            <a:pPr marL="236647" lvl="0" indent="-236647" defTabSz="946587">
              <a:spcBef>
                <a:spcPts val="1035"/>
              </a:spcBef>
            </a:pPr>
            <a:endParaRPr lang="en-US" sz="2400" dirty="0" smtClean="0">
              <a:solidFill>
                <a:prstClr val="black"/>
              </a:solidFill>
              <a:latin typeface="Comic Sans MS" charset="0"/>
              <a:ea typeface="Comic Sans MS" charset="0"/>
              <a:cs typeface="Comic Sans MS" charset="0"/>
            </a:endParaRPr>
          </a:p>
          <a:p>
            <a:pPr marL="236647" lvl="0" indent="-236647" defTabSz="946587">
              <a:spcBef>
                <a:spcPts val="1035"/>
              </a:spcBef>
            </a:pPr>
            <a:endParaRPr lang="en-US" sz="2400" dirty="0">
              <a:solidFill>
                <a:prstClr val="black"/>
              </a:solidFill>
              <a:latin typeface="Comic Sans MS" charset="0"/>
              <a:ea typeface="Comic Sans MS" charset="0"/>
              <a:cs typeface="Comic Sans MS" charset="0"/>
            </a:endParaRPr>
          </a:p>
          <a:p>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137D0E-4A4F-4307-8994-C1891D747D59}" type="slidenum">
              <a:rPr lang="uk-UA" smtClean="0"/>
              <a:t>16</a:t>
            </a:fld>
            <a:endParaRPr lang="uk-UA"/>
          </a:p>
        </p:txBody>
      </p:sp>
    </p:spTree>
    <p:extLst>
      <p:ext uri="{BB962C8B-B14F-4D97-AF65-F5344CB8AC3E}">
        <p14:creationId xmlns:p14="http://schemas.microsoft.com/office/powerpoint/2010/main" val="896067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lnSpc>
                <a:spcPct val="150000"/>
              </a:lnSpc>
            </a:pPr>
            <a:r>
              <a:rPr lang="en-US" sz="4000" dirty="0" smtClean="0">
                <a:solidFill>
                  <a:schemeClr val="bg2">
                    <a:lumMod val="25000"/>
                  </a:schemeClr>
                </a:solidFill>
                <a:latin typeface="Comic Sans MS" charset="0"/>
                <a:ea typeface="Comic Sans MS" charset="0"/>
                <a:cs typeface="Comic Sans MS" charset="0"/>
              </a:rPr>
              <a:t>Thanks for Your Attention</a:t>
            </a:r>
            <a:endParaRPr lang="en-US" sz="4000" dirty="0">
              <a:solidFill>
                <a:schemeClr val="bg2">
                  <a:lumMod val="25000"/>
                </a:schemeClr>
              </a:solidFill>
              <a:latin typeface="Comic Sans MS" charset="0"/>
              <a:ea typeface="Comic Sans MS" charset="0"/>
              <a:cs typeface="Comic Sans MS" charset="0"/>
            </a:endParaRPr>
          </a:p>
        </p:txBody>
      </p:sp>
      <p:pic>
        <p:nvPicPr>
          <p:cNvPr id="3" name="Picture Placeholder 2"/>
          <p:cNvPicPr>
            <a:picLocks noGrp="1" noChangeAspect="1"/>
          </p:cNvPicPr>
          <p:nvPr>
            <p:ph type="pic" idx="1"/>
          </p:nvPr>
        </p:nvPicPr>
        <p:blipFill>
          <a:blip r:embed="rId3">
            <a:extLst>
              <a:ext uri="{28A0092B-C50C-407E-A947-70E740481C1C}">
                <a14:useLocalDpi xmlns:a14="http://schemas.microsoft.com/office/drawing/2010/main" val="0"/>
              </a:ext>
            </a:extLst>
          </a:blip>
          <a:srcRect l="21690" r="21690"/>
          <a:stretch>
            <a:fillRect/>
          </a:stretch>
        </p:blipFill>
        <p:spPr/>
      </p:pic>
    </p:spTree>
    <p:extLst>
      <p:ext uri="{BB962C8B-B14F-4D97-AF65-F5344CB8AC3E}">
        <p14:creationId xmlns:p14="http://schemas.microsoft.com/office/powerpoint/2010/main" val="2670086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pPr algn="ctr"/>
            <a:r>
              <a:rPr lang="en-US" sz="3600" b="1" dirty="0">
                <a:latin typeface="Comic Sans MS" charset="0"/>
                <a:ea typeface="Comic Sans MS" charset="0"/>
                <a:cs typeface="Comic Sans MS" charset="0"/>
              </a:rPr>
              <a:t>Outline</a:t>
            </a:r>
            <a:endParaRPr lang="en-US" sz="3600" dirty="0"/>
          </a:p>
        </p:txBody>
      </p:sp>
      <p:sp>
        <p:nvSpPr>
          <p:cNvPr id="14" name="Content Placeholder 13"/>
          <p:cNvSpPr>
            <a:spLocks noGrp="1"/>
          </p:cNvSpPr>
          <p:nvPr>
            <p:ph idx="1"/>
          </p:nvPr>
        </p:nvSpPr>
        <p:spPr/>
        <p:txBody>
          <a:bodyPr>
            <a:normAutofit/>
          </a:bodyPr>
          <a:lstStyle/>
          <a:p>
            <a:pPr>
              <a:lnSpc>
                <a:spcPct val="150000"/>
              </a:lnSpc>
            </a:pPr>
            <a:r>
              <a:rPr lang="en-US" sz="2400" dirty="0">
                <a:latin typeface="Comic Sans MS" charset="0"/>
                <a:ea typeface="Comic Sans MS" charset="0"/>
                <a:cs typeface="Comic Sans MS" charset="0"/>
              </a:rPr>
              <a:t>Introduction</a:t>
            </a:r>
          </a:p>
          <a:p>
            <a:pPr>
              <a:lnSpc>
                <a:spcPct val="150000"/>
              </a:lnSpc>
            </a:pPr>
            <a:r>
              <a:rPr lang="en-US" sz="2400" dirty="0">
                <a:latin typeface="Comic Sans MS" charset="0"/>
                <a:ea typeface="Comic Sans MS" charset="0"/>
                <a:cs typeface="Comic Sans MS" charset="0"/>
              </a:rPr>
              <a:t>Objective</a:t>
            </a:r>
          </a:p>
          <a:p>
            <a:pPr>
              <a:lnSpc>
                <a:spcPct val="150000"/>
              </a:lnSpc>
            </a:pPr>
            <a:r>
              <a:rPr lang="en-US" sz="2400" dirty="0">
                <a:latin typeface="Comic Sans MS" charset="0"/>
                <a:ea typeface="Comic Sans MS" charset="0"/>
                <a:cs typeface="Comic Sans MS" charset="0"/>
              </a:rPr>
              <a:t>Methodology</a:t>
            </a:r>
          </a:p>
          <a:p>
            <a:pPr>
              <a:lnSpc>
                <a:spcPct val="150000"/>
              </a:lnSpc>
            </a:pPr>
            <a:r>
              <a:rPr lang="en-US" sz="2400" dirty="0">
                <a:latin typeface="Comic Sans MS" charset="0"/>
                <a:ea typeface="Comic Sans MS" charset="0"/>
                <a:cs typeface="Comic Sans MS" charset="0"/>
              </a:rPr>
              <a:t>Results</a:t>
            </a:r>
          </a:p>
          <a:p>
            <a:pPr>
              <a:lnSpc>
                <a:spcPct val="150000"/>
              </a:lnSpc>
            </a:pPr>
            <a:r>
              <a:rPr lang="en-US" sz="2400" dirty="0">
                <a:latin typeface="Comic Sans MS" charset="0"/>
                <a:ea typeface="Comic Sans MS" charset="0"/>
                <a:cs typeface="Comic Sans MS" charset="0"/>
              </a:rPr>
              <a:t>Conclusion</a:t>
            </a:r>
          </a:p>
        </p:txBody>
      </p:sp>
      <p:sp>
        <p:nvSpPr>
          <p:cNvPr id="2" name="Footer Placeholder 1"/>
          <p:cNvSpPr>
            <a:spLocks noGrp="1"/>
          </p:cNvSpPr>
          <p:nvPr>
            <p:ph type="ftr" sz="quarter" idx="11"/>
          </p:nvPr>
        </p:nvSpPr>
        <p:spPr/>
        <p:txBody>
          <a:bodyPr/>
          <a:lstStyle/>
          <a:p>
            <a:endParaRPr lang="en-US"/>
          </a:p>
        </p:txBody>
      </p:sp>
      <p:sp>
        <p:nvSpPr>
          <p:cNvPr id="3" name="Slide Number Placeholder 2"/>
          <p:cNvSpPr>
            <a:spLocks noGrp="1"/>
          </p:cNvSpPr>
          <p:nvPr>
            <p:ph type="sldNum" sz="quarter" idx="12"/>
          </p:nvPr>
        </p:nvSpPr>
        <p:spPr/>
        <p:txBody>
          <a:bodyPr/>
          <a:lstStyle/>
          <a:p>
            <a:fld id="{E5137D0E-4A4F-4307-8994-C1891D747D59}" type="slidenum">
              <a:rPr lang="uk-UA" smtClean="0"/>
              <a:t>2</a:t>
            </a:fld>
            <a:endParaRPr lang="uk-UA"/>
          </a:p>
        </p:txBody>
      </p:sp>
    </p:spTree>
    <p:extLst>
      <p:ext uri="{BB962C8B-B14F-4D97-AF65-F5344CB8AC3E}">
        <p14:creationId xmlns:p14="http://schemas.microsoft.com/office/powerpoint/2010/main" val="4124289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7824" y="457200"/>
            <a:ext cx="7202776" cy="1143000"/>
          </a:xfrm>
        </p:spPr>
        <p:txBody>
          <a:bodyPr>
            <a:normAutofit/>
          </a:bodyPr>
          <a:lstStyle/>
          <a:p>
            <a:pPr algn="ctr"/>
            <a:r>
              <a:rPr lang="en-US" sz="3600" b="1" dirty="0">
                <a:latin typeface="Comic Sans MS" charset="0"/>
                <a:ea typeface="Comic Sans MS" charset="0"/>
                <a:cs typeface="Comic Sans MS" charset="0"/>
              </a:rPr>
              <a:t>Hot topic!</a:t>
            </a:r>
            <a:endParaRPr lang="en-US" sz="3600" dirty="0"/>
          </a:p>
        </p:txBody>
      </p:sp>
      <p:sp>
        <p:nvSpPr>
          <p:cNvPr id="3" name="Content Placeholder 2"/>
          <p:cNvSpPr>
            <a:spLocks noGrp="1"/>
          </p:cNvSpPr>
          <p:nvPr>
            <p:ph idx="1"/>
          </p:nvPr>
        </p:nvSpPr>
        <p:spPr>
          <a:xfrm>
            <a:off x="533400" y="1828800"/>
            <a:ext cx="2819400" cy="4191000"/>
          </a:xfrm>
        </p:spPr>
        <p:txBody>
          <a:bodyPr>
            <a:normAutofit fontScale="92500" lnSpcReduction="20000"/>
          </a:bodyPr>
          <a:lstStyle/>
          <a:p>
            <a:pPr marL="0" lvl="0" indent="0" algn="just" defTabSz="914400">
              <a:lnSpc>
                <a:spcPct val="150000"/>
              </a:lnSpc>
              <a:spcBef>
                <a:spcPts val="0"/>
              </a:spcBef>
              <a:buNone/>
            </a:pPr>
            <a:r>
              <a:rPr lang="en-US" sz="2400" dirty="0">
                <a:solidFill>
                  <a:prstClr val="black"/>
                </a:solidFill>
                <a:latin typeface="Comic Sans MS" charset="0"/>
                <a:ea typeface="Comic Sans MS" charset="0"/>
                <a:cs typeface="Comic Sans MS" charset="0"/>
              </a:rPr>
              <a:t>Year wise publications in the research area of HEAs (Based on the Scopus analyze search results for “High Entropy Alloys” as on Sep 12, </a:t>
            </a:r>
            <a:r>
              <a:rPr lang="en-US" sz="2400" dirty="0" smtClean="0">
                <a:solidFill>
                  <a:prstClr val="black"/>
                </a:solidFill>
                <a:latin typeface="Comic Sans MS" charset="0"/>
                <a:ea typeface="Comic Sans MS" charset="0"/>
                <a:cs typeface="Comic Sans MS" charset="0"/>
              </a:rPr>
              <a:t>2017)</a:t>
            </a:r>
            <a:r>
              <a:rPr lang="en-US" sz="2400" baseline="30000" dirty="0" smtClean="0">
                <a:solidFill>
                  <a:prstClr val="black"/>
                </a:solidFill>
                <a:latin typeface="Comic Sans MS" charset="0"/>
                <a:ea typeface="Comic Sans MS" charset="0"/>
                <a:cs typeface="Comic Sans MS" charset="0"/>
              </a:rPr>
              <a:t>1</a:t>
            </a:r>
            <a:r>
              <a:rPr lang="en-US" sz="2400" dirty="0" smtClean="0">
                <a:solidFill>
                  <a:prstClr val="black"/>
                </a:solidFill>
                <a:latin typeface="Comic Sans MS" charset="0"/>
                <a:ea typeface="Comic Sans MS" charset="0"/>
                <a:cs typeface="Comic Sans MS" charset="0"/>
              </a:rPr>
              <a:t>. </a:t>
            </a:r>
            <a:endParaRPr lang="en-US" sz="2400" dirty="0">
              <a:solidFill>
                <a:prstClr val="black"/>
              </a:solidFill>
              <a:latin typeface="Comic Sans MS" charset="0"/>
              <a:ea typeface="Comic Sans MS" charset="0"/>
              <a:cs typeface="Comic Sans MS" charset="0"/>
            </a:endParaRPr>
          </a:p>
          <a:p>
            <a:pPr marL="0" lvl="0" indent="0" defTabSz="914400">
              <a:lnSpc>
                <a:spcPct val="100000"/>
              </a:lnSpc>
              <a:spcBef>
                <a:spcPts val="0"/>
              </a:spcBef>
              <a:buNone/>
            </a:pPr>
            <a:endParaRPr lang="en-US" sz="2400" dirty="0">
              <a:solidFill>
                <a:prstClr val="black"/>
              </a:solidFill>
              <a:latin typeface="Comic Sans MS" charset="0"/>
              <a:ea typeface="Comic Sans MS" charset="0"/>
              <a:cs typeface="Comic Sans MS" charset="0"/>
            </a:endParaRPr>
          </a:p>
          <a:p>
            <a:endParaRPr lang="en-US" dirty="0"/>
          </a:p>
        </p:txBody>
      </p:sp>
      <p:sp>
        <p:nvSpPr>
          <p:cNvPr id="4" name="Footer Placeholder 3"/>
          <p:cNvSpPr>
            <a:spLocks noGrp="1"/>
          </p:cNvSpPr>
          <p:nvPr>
            <p:ph type="ftr" sz="quarter" idx="11"/>
          </p:nvPr>
        </p:nvSpPr>
        <p:spPr>
          <a:xfrm>
            <a:off x="1143000" y="6308725"/>
            <a:ext cx="5148187" cy="273049"/>
          </a:xfrm>
        </p:spPr>
        <p:txBody>
          <a:bodyPr/>
          <a:lstStyle/>
          <a:p>
            <a:pPr lvl="0" algn="ctr"/>
            <a:r>
              <a:rPr lang="nb-NO" sz="1200" baseline="30000" dirty="0" smtClean="0">
                <a:solidFill>
                  <a:prstClr val="black">
                    <a:tint val="75000"/>
                  </a:prstClr>
                </a:solidFill>
                <a:latin typeface="Comic Sans MS" charset="0"/>
                <a:ea typeface="Comic Sans MS" charset="0"/>
                <a:cs typeface="Comic Sans MS" charset="0"/>
              </a:rPr>
              <a:t>1</a:t>
            </a:r>
            <a:r>
              <a:rPr lang="nb-NO" sz="1200" dirty="0" smtClean="0">
                <a:solidFill>
                  <a:prstClr val="black">
                    <a:tint val="75000"/>
                  </a:prstClr>
                </a:solidFill>
                <a:latin typeface="Comic Sans MS" charset="0"/>
                <a:ea typeface="Comic Sans MS" charset="0"/>
                <a:cs typeface="Comic Sans MS" charset="0"/>
              </a:rPr>
              <a:t>Kim </a:t>
            </a:r>
            <a:r>
              <a:rPr lang="nb-NO" sz="1200" dirty="0">
                <a:solidFill>
                  <a:prstClr val="black">
                    <a:tint val="75000"/>
                  </a:prstClr>
                </a:solidFill>
                <a:latin typeface="Comic Sans MS" charset="0"/>
                <a:ea typeface="Comic Sans MS" charset="0"/>
                <a:cs typeface="Comic Sans MS" charset="0"/>
              </a:rPr>
              <a:t>et al. Adv. Eng. Mater. 20: 1700645 (2018)</a:t>
            </a:r>
          </a:p>
          <a:p>
            <a:endParaRPr lang="en-US" sz="1200" dirty="0">
              <a:latin typeface="Comic Sans MS" charset="0"/>
              <a:ea typeface="Comic Sans MS" charset="0"/>
              <a:cs typeface="Comic Sans MS" charset="0"/>
            </a:endParaRPr>
          </a:p>
        </p:txBody>
      </p:sp>
      <p:sp>
        <p:nvSpPr>
          <p:cNvPr id="6" name="Slide Number Placeholder 5"/>
          <p:cNvSpPr>
            <a:spLocks noGrp="1"/>
          </p:cNvSpPr>
          <p:nvPr>
            <p:ph type="sldNum" sz="quarter" idx="12"/>
          </p:nvPr>
        </p:nvSpPr>
        <p:spPr/>
        <p:txBody>
          <a:bodyPr/>
          <a:lstStyle/>
          <a:p>
            <a:fld id="{E5137D0E-4A4F-4307-8994-C1891D747D59}" type="slidenum">
              <a:rPr lang="uk-UA" smtClean="0"/>
              <a:t>3</a:t>
            </a:fld>
            <a:endParaRPr lang="uk-UA"/>
          </a:p>
        </p:txBody>
      </p:sp>
      <p:graphicFrame>
        <p:nvGraphicFramePr>
          <p:cNvPr id="11" name="Chart 10"/>
          <p:cNvGraphicFramePr/>
          <p:nvPr>
            <p:extLst>
              <p:ext uri="{D42A27DB-BD31-4B8C-83A1-F6EECF244321}">
                <p14:modId xmlns:p14="http://schemas.microsoft.com/office/powerpoint/2010/main" val="651853054"/>
              </p:ext>
            </p:extLst>
          </p:nvPr>
        </p:nvGraphicFramePr>
        <p:xfrm>
          <a:off x="3581400" y="2057400"/>
          <a:ext cx="5069642" cy="38481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89592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3912" y="100176"/>
            <a:ext cx="8458200" cy="1143000"/>
          </a:xfrm>
        </p:spPr>
        <p:txBody>
          <a:bodyPr>
            <a:noAutofit/>
          </a:bodyPr>
          <a:lstStyle/>
          <a:p>
            <a:pPr algn="ctr"/>
            <a:r>
              <a:rPr lang="en-US" sz="3600" b="1" dirty="0">
                <a:latin typeface="Comic Sans MS" charset="0"/>
                <a:ea typeface="Comic Sans MS" charset="0"/>
                <a:cs typeface="Comic Sans MS" charset="0"/>
              </a:rPr>
              <a:t>What are High Entropy Materials?</a:t>
            </a:r>
            <a:endParaRPr lang="en-US" sz="3600" dirty="0"/>
          </a:p>
        </p:txBody>
      </p:sp>
      <p:sp>
        <p:nvSpPr>
          <p:cNvPr id="3" name="Content Placeholder 2"/>
          <p:cNvSpPr>
            <a:spLocks noGrp="1"/>
          </p:cNvSpPr>
          <p:nvPr>
            <p:ph idx="1"/>
          </p:nvPr>
        </p:nvSpPr>
        <p:spPr>
          <a:xfrm>
            <a:off x="228600" y="1666402"/>
            <a:ext cx="8001000" cy="4191000"/>
          </a:xfrm>
        </p:spPr>
        <p:txBody>
          <a:bodyPr/>
          <a:lstStyle/>
          <a:p>
            <a:pPr marL="236647" lvl="0" indent="-236647" defTabSz="914400">
              <a:lnSpc>
                <a:spcPct val="100000"/>
              </a:lnSpc>
              <a:spcBef>
                <a:spcPts val="0"/>
              </a:spcBef>
            </a:pPr>
            <a:r>
              <a:rPr lang="mr-IN" sz="2400" dirty="0" err="1">
                <a:solidFill>
                  <a:prstClr val="black"/>
                </a:solidFill>
                <a:latin typeface="Comic Sans MS" charset="0"/>
                <a:ea typeface="Comic Sans MS" charset="0"/>
                <a:cs typeface="Comic Sans MS" charset="0"/>
              </a:rPr>
              <a:t>Mixtures</a:t>
            </a:r>
            <a:r>
              <a:rPr lang="mr-IN" sz="2400" dirty="0">
                <a:solidFill>
                  <a:prstClr val="black"/>
                </a:solidFill>
                <a:latin typeface="Comic Sans MS" charset="0"/>
                <a:ea typeface="Comic Sans MS" charset="0"/>
                <a:cs typeface="Comic Sans MS" charset="0"/>
              </a:rPr>
              <a:t> of </a:t>
            </a:r>
            <a:r>
              <a:rPr lang="mr-IN" sz="2400" dirty="0" err="1">
                <a:solidFill>
                  <a:prstClr val="black"/>
                </a:solidFill>
                <a:latin typeface="Comic Sans MS" charset="0"/>
                <a:ea typeface="Comic Sans MS" charset="0"/>
                <a:cs typeface="Comic Sans MS" charset="0"/>
              </a:rPr>
              <a:t>alloys</a:t>
            </a:r>
            <a:r>
              <a:rPr lang="mr-IN" sz="2400" dirty="0">
                <a:solidFill>
                  <a:prstClr val="black"/>
                </a:solidFill>
                <a:latin typeface="Comic Sans MS" charset="0"/>
                <a:ea typeface="Comic Sans MS" charset="0"/>
                <a:cs typeface="Comic Sans MS" charset="0"/>
              </a:rPr>
              <a:t> (</a:t>
            </a:r>
            <a:r>
              <a:rPr lang="mr-IN" sz="2400" dirty="0" err="1">
                <a:solidFill>
                  <a:prstClr val="black"/>
                </a:solidFill>
                <a:latin typeface="Comic Sans MS" charset="0"/>
                <a:ea typeface="Comic Sans MS" charset="0"/>
                <a:cs typeface="Comic Sans MS" charset="0"/>
              </a:rPr>
              <a:t>e.g</a:t>
            </a:r>
            <a:r>
              <a:rPr lang="mr-IN" sz="2400" dirty="0">
                <a:solidFill>
                  <a:prstClr val="black"/>
                </a:solidFill>
                <a:latin typeface="Comic Sans MS" charset="0"/>
                <a:ea typeface="Comic Sans MS" charset="0"/>
                <a:cs typeface="Comic Sans MS" charset="0"/>
              </a:rPr>
              <a:t>: </a:t>
            </a:r>
            <a:r>
              <a:rPr lang="mr-IN" sz="2400" dirty="0" err="1">
                <a:solidFill>
                  <a:prstClr val="black"/>
                </a:solidFill>
                <a:latin typeface="Comic Sans MS" charset="0"/>
                <a:ea typeface="Comic Sans MS" charset="0"/>
                <a:cs typeface="Comic Sans MS" charset="0"/>
              </a:rPr>
              <a:t>Cr</a:t>
            </a:r>
            <a:r>
              <a:rPr lang="mr-IN" sz="2400" dirty="0">
                <a:solidFill>
                  <a:prstClr val="black"/>
                </a:solidFill>
                <a:latin typeface="Comic Sans MS" charset="0"/>
                <a:ea typeface="Comic Sans MS" charset="0"/>
                <a:cs typeface="Comic Sans MS" charset="0"/>
              </a:rPr>
              <a:t>, </a:t>
            </a:r>
            <a:r>
              <a:rPr lang="mr-IN" sz="2400" dirty="0" err="1">
                <a:solidFill>
                  <a:prstClr val="black"/>
                </a:solidFill>
                <a:latin typeface="Comic Sans MS" charset="0"/>
                <a:ea typeface="Comic Sans MS" charset="0"/>
                <a:cs typeface="Comic Sans MS" charset="0"/>
              </a:rPr>
              <a:t>Mn</a:t>
            </a:r>
            <a:r>
              <a:rPr lang="mr-IN" sz="2400" dirty="0">
                <a:solidFill>
                  <a:prstClr val="black"/>
                </a:solidFill>
                <a:latin typeface="Comic Sans MS" charset="0"/>
                <a:ea typeface="Comic Sans MS" charset="0"/>
                <a:cs typeface="Comic Sans MS" charset="0"/>
              </a:rPr>
              <a:t>, </a:t>
            </a:r>
            <a:r>
              <a:rPr lang="mr-IN" sz="2400" dirty="0" err="1">
                <a:solidFill>
                  <a:prstClr val="black"/>
                </a:solidFill>
                <a:latin typeface="Comic Sans MS" charset="0"/>
                <a:ea typeface="Comic Sans MS" charset="0"/>
                <a:cs typeface="Comic Sans MS" charset="0"/>
              </a:rPr>
              <a:t>Fe</a:t>
            </a:r>
            <a:r>
              <a:rPr lang="mr-IN" sz="2400" dirty="0">
                <a:solidFill>
                  <a:prstClr val="black"/>
                </a:solidFill>
                <a:latin typeface="Comic Sans MS" charset="0"/>
                <a:ea typeface="Comic Sans MS" charset="0"/>
                <a:cs typeface="Comic Sans MS" charset="0"/>
              </a:rPr>
              <a:t>, </a:t>
            </a:r>
            <a:r>
              <a:rPr lang="mr-IN" sz="2400" dirty="0" err="1">
                <a:solidFill>
                  <a:prstClr val="black"/>
                </a:solidFill>
                <a:latin typeface="Comic Sans MS" charset="0"/>
                <a:ea typeface="Comic Sans MS" charset="0"/>
                <a:cs typeface="Comic Sans MS" charset="0"/>
              </a:rPr>
              <a:t>Co</a:t>
            </a:r>
            <a:r>
              <a:rPr lang="mr-IN" sz="2400" dirty="0">
                <a:solidFill>
                  <a:prstClr val="black"/>
                </a:solidFill>
                <a:latin typeface="Comic Sans MS" charset="0"/>
                <a:ea typeface="Comic Sans MS" charset="0"/>
                <a:cs typeface="Comic Sans MS" charset="0"/>
              </a:rPr>
              <a:t>, </a:t>
            </a:r>
            <a:r>
              <a:rPr lang="mr-IN" sz="2400" dirty="0" err="1" smtClean="0">
                <a:solidFill>
                  <a:prstClr val="black"/>
                </a:solidFill>
                <a:latin typeface="Comic Sans MS" charset="0"/>
                <a:ea typeface="Comic Sans MS" charset="0"/>
                <a:cs typeface="Comic Sans MS" charset="0"/>
              </a:rPr>
              <a:t>Ni</a:t>
            </a:r>
            <a:r>
              <a:rPr lang="mr-IN" sz="2400" dirty="0" smtClean="0">
                <a:solidFill>
                  <a:prstClr val="black"/>
                </a:solidFill>
                <a:latin typeface="Comic Sans MS" charset="0"/>
                <a:ea typeface="Comic Sans MS" charset="0"/>
                <a:cs typeface="Comic Sans MS" charset="0"/>
              </a:rPr>
              <a:t>)</a:t>
            </a:r>
            <a:r>
              <a:rPr lang="en-CA" sz="2400" baseline="30000" dirty="0" smtClean="0">
                <a:solidFill>
                  <a:prstClr val="black"/>
                </a:solidFill>
                <a:latin typeface="Comic Sans MS" charset="0"/>
                <a:ea typeface="Comic Sans MS" charset="0"/>
                <a:cs typeface="Comic Sans MS" charset="0"/>
              </a:rPr>
              <a:t>2</a:t>
            </a:r>
            <a:r>
              <a:rPr lang="mr-IN" sz="2400" baseline="30000" dirty="0" smtClean="0">
                <a:solidFill>
                  <a:prstClr val="black"/>
                </a:solidFill>
                <a:latin typeface="Comic Sans MS" charset="0"/>
                <a:ea typeface="Comic Sans MS" charset="0"/>
                <a:cs typeface="Comic Sans MS" charset="0"/>
              </a:rPr>
              <a:t> </a:t>
            </a:r>
            <a:r>
              <a:rPr lang="mr-IN" sz="2400" dirty="0" smtClean="0">
                <a:solidFill>
                  <a:prstClr val="black"/>
                </a:solidFill>
                <a:latin typeface="Comic Sans MS" charset="0"/>
                <a:ea typeface="Comic Sans MS" charset="0"/>
                <a:cs typeface="Comic Sans MS" charset="0"/>
              </a:rPr>
              <a:t>                                        </a:t>
            </a:r>
            <a:endParaRPr lang="mr-IN" sz="2400" dirty="0">
              <a:solidFill>
                <a:prstClr val="black"/>
              </a:solidFill>
              <a:latin typeface="Comic Sans MS" charset="0"/>
              <a:ea typeface="Comic Sans MS" charset="0"/>
              <a:cs typeface="Comic Sans MS" charset="0"/>
            </a:endParaRPr>
          </a:p>
          <a:p>
            <a:pPr marL="236647" lvl="0" indent="-236647" defTabSz="914400">
              <a:lnSpc>
                <a:spcPct val="100000"/>
              </a:lnSpc>
              <a:spcBef>
                <a:spcPts val="0"/>
              </a:spcBef>
            </a:pPr>
            <a:endParaRPr lang="mr-IN" sz="2400" dirty="0">
              <a:solidFill>
                <a:prstClr val="black"/>
              </a:solidFill>
              <a:latin typeface="Comic Sans MS" charset="0"/>
              <a:ea typeface="Comic Sans MS" charset="0"/>
              <a:cs typeface="Comic Sans MS" charset="0"/>
            </a:endParaRPr>
          </a:p>
          <a:p>
            <a:pPr marL="236647" lvl="0" indent="-236647" defTabSz="914400">
              <a:lnSpc>
                <a:spcPct val="100000"/>
              </a:lnSpc>
              <a:spcBef>
                <a:spcPts val="0"/>
              </a:spcBef>
            </a:pPr>
            <a:endParaRPr lang="mr-IN" sz="2400" dirty="0">
              <a:solidFill>
                <a:prstClr val="black"/>
              </a:solidFill>
              <a:latin typeface="Comic Sans MS" charset="0"/>
              <a:ea typeface="Comic Sans MS" charset="0"/>
              <a:cs typeface="Comic Sans MS" charset="0"/>
            </a:endParaRPr>
          </a:p>
          <a:p>
            <a:pPr marL="236647" lvl="0" indent="-236647" defTabSz="914400">
              <a:lnSpc>
                <a:spcPct val="100000"/>
              </a:lnSpc>
              <a:spcBef>
                <a:spcPts val="0"/>
              </a:spcBef>
            </a:pPr>
            <a:endParaRPr lang="mr-IN" sz="2400" dirty="0">
              <a:solidFill>
                <a:prstClr val="black"/>
              </a:solidFill>
              <a:latin typeface="Comic Sans MS" charset="0"/>
              <a:ea typeface="Comic Sans MS" charset="0"/>
              <a:cs typeface="Comic Sans MS" charset="0"/>
            </a:endParaRPr>
          </a:p>
          <a:p>
            <a:pPr marL="236647" lvl="0" indent="-236647" defTabSz="914400">
              <a:lnSpc>
                <a:spcPct val="100000"/>
              </a:lnSpc>
              <a:spcBef>
                <a:spcPts val="0"/>
              </a:spcBef>
            </a:pPr>
            <a:endParaRPr lang="mr-IN" sz="2400" dirty="0">
              <a:solidFill>
                <a:prstClr val="black"/>
              </a:solidFill>
              <a:latin typeface="Comic Sans MS" charset="0"/>
              <a:ea typeface="Comic Sans MS" charset="0"/>
              <a:cs typeface="Comic Sans MS" charset="0"/>
            </a:endParaRPr>
          </a:p>
          <a:p>
            <a:pPr marL="236647" lvl="0" indent="-236647" defTabSz="914400">
              <a:lnSpc>
                <a:spcPct val="100000"/>
              </a:lnSpc>
              <a:spcBef>
                <a:spcPts val="0"/>
              </a:spcBef>
            </a:pPr>
            <a:r>
              <a:rPr lang="mr-IN" sz="2400" dirty="0" err="1">
                <a:solidFill>
                  <a:prstClr val="black"/>
                </a:solidFill>
                <a:latin typeface="Comic Sans MS" charset="0"/>
                <a:ea typeface="Comic Sans MS" charset="0"/>
                <a:cs typeface="Comic Sans MS" charset="0"/>
              </a:rPr>
              <a:t>Mixtures</a:t>
            </a:r>
            <a:r>
              <a:rPr lang="mr-IN" sz="2400" dirty="0">
                <a:solidFill>
                  <a:prstClr val="black"/>
                </a:solidFill>
                <a:latin typeface="Comic Sans MS" charset="0"/>
                <a:ea typeface="Comic Sans MS" charset="0"/>
                <a:cs typeface="Comic Sans MS" charset="0"/>
              </a:rPr>
              <a:t> of </a:t>
            </a:r>
            <a:r>
              <a:rPr lang="mr-IN" sz="2400" dirty="0" err="1">
                <a:solidFill>
                  <a:prstClr val="black"/>
                </a:solidFill>
                <a:latin typeface="Comic Sans MS" charset="0"/>
                <a:ea typeface="Comic Sans MS" charset="0"/>
                <a:cs typeface="Comic Sans MS" charset="0"/>
              </a:rPr>
              <a:t>oxides</a:t>
            </a:r>
            <a:r>
              <a:rPr lang="mr-IN" sz="2400" dirty="0">
                <a:solidFill>
                  <a:prstClr val="black"/>
                </a:solidFill>
                <a:latin typeface="Comic Sans MS" charset="0"/>
                <a:ea typeface="Comic Sans MS" charset="0"/>
                <a:cs typeface="Comic Sans MS" charset="0"/>
              </a:rPr>
              <a:t> (</a:t>
            </a:r>
            <a:r>
              <a:rPr lang="mr-IN" sz="2400" dirty="0" err="1">
                <a:solidFill>
                  <a:prstClr val="black"/>
                </a:solidFill>
                <a:latin typeface="Comic Sans MS" charset="0"/>
                <a:ea typeface="Comic Sans MS" charset="0"/>
                <a:cs typeface="Comic Sans MS" charset="0"/>
              </a:rPr>
              <a:t>e.g</a:t>
            </a:r>
            <a:r>
              <a:rPr lang="mr-IN" sz="2400" dirty="0">
                <a:solidFill>
                  <a:prstClr val="black"/>
                </a:solidFill>
                <a:latin typeface="Comic Sans MS" charset="0"/>
                <a:ea typeface="Comic Sans MS" charset="0"/>
                <a:cs typeface="Comic Sans MS" charset="0"/>
              </a:rPr>
              <a:t>: </a:t>
            </a:r>
            <a:r>
              <a:rPr lang="mr-IN" sz="2400" dirty="0" err="1">
                <a:solidFill>
                  <a:prstClr val="black"/>
                </a:solidFill>
                <a:latin typeface="Comic Sans MS" charset="0"/>
                <a:ea typeface="Comic Sans MS" charset="0"/>
                <a:cs typeface="Comic Sans MS" charset="0"/>
              </a:rPr>
              <a:t>NiO</a:t>
            </a:r>
            <a:r>
              <a:rPr lang="mr-IN" sz="2400" dirty="0">
                <a:solidFill>
                  <a:prstClr val="black"/>
                </a:solidFill>
                <a:latin typeface="Comic Sans MS" charset="0"/>
                <a:ea typeface="Comic Sans MS" charset="0"/>
                <a:cs typeface="Comic Sans MS" charset="0"/>
              </a:rPr>
              <a:t>, </a:t>
            </a:r>
            <a:r>
              <a:rPr lang="mr-IN" sz="2400" dirty="0" err="1">
                <a:solidFill>
                  <a:prstClr val="black"/>
                </a:solidFill>
                <a:latin typeface="Comic Sans MS" charset="0"/>
                <a:ea typeface="Comic Sans MS" charset="0"/>
                <a:cs typeface="Comic Sans MS" charset="0"/>
              </a:rPr>
              <a:t>CuO</a:t>
            </a:r>
            <a:r>
              <a:rPr lang="mr-IN" sz="2400" dirty="0">
                <a:solidFill>
                  <a:prstClr val="black"/>
                </a:solidFill>
                <a:latin typeface="Comic Sans MS" charset="0"/>
                <a:ea typeface="Comic Sans MS" charset="0"/>
                <a:cs typeface="Comic Sans MS" charset="0"/>
              </a:rPr>
              <a:t>, </a:t>
            </a:r>
            <a:r>
              <a:rPr lang="mr-IN" sz="2400" dirty="0" err="1">
                <a:solidFill>
                  <a:prstClr val="black"/>
                </a:solidFill>
                <a:latin typeface="Comic Sans MS" charset="0"/>
                <a:ea typeface="Comic Sans MS" charset="0"/>
                <a:cs typeface="Comic Sans MS" charset="0"/>
              </a:rPr>
              <a:t>MgO</a:t>
            </a:r>
            <a:r>
              <a:rPr lang="mr-IN" sz="2400" dirty="0">
                <a:solidFill>
                  <a:prstClr val="black"/>
                </a:solidFill>
                <a:latin typeface="Comic Sans MS" charset="0"/>
                <a:ea typeface="Comic Sans MS" charset="0"/>
                <a:cs typeface="Comic Sans MS" charset="0"/>
              </a:rPr>
              <a:t>, </a:t>
            </a:r>
            <a:r>
              <a:rPr lang="mr-IN" sz="2400" dirty="0" err="1">
                <a:solidFill>
                  <a:prstClr val="black"/>
                </a:solidFill>
                <a:latin typeface="Comic Sans MS" charset="0"/>
                <a:ea typeface="Comic Sans MS" charset="0"/>
                <a:cs typeface="Comic Sans MS" charset="0"/>
              </a:rPr>
              <a:t>CoO</a:t>
            </a:r>
            <a:r>
              <a:rPr lang="mr-IN" sz="2400" dirty="0">
                <a:solidFill>
                  <a:prstClr val="black"/>
                </a:solidFill>
                <a:latin typeface="Comic Sans MS" charset="0"/>
                <a:ea typeface="Comic Sans MS" charset="0"/>
                <a:cs typeface="Comic Sans MS" charset="0"/>
              </a:rPr>
              <a:t>, </a:t>
            </a:r>
            <a:r>
              <a:rPr lang="mr-IN" sz="2400" dirty="0" err="1" smtClean="0">
                <a:solidFill>
                  <a:prstClr val="black"/>
                </a:solidFill>
                <a:latin typeface="Comic Sans MS" charset="0"/>
                <a:ea typeface="Comic Sans MS" charset="0"/>
                <a:cs typeface="Comic Sans MS" charset="0"/>
              </a:rPr>
              <a:t>ZnO</a:t>
            </a:r>
            <a:r>
              <a:rPr lang="mr-IN" sz="2400" dirty="0" smtClean="0">
                <a:solidFill>
                  <a:prstClr val="black"/>
                </a:solidFill>
                <a:latin typeface="Comic Sans MS" charset="0"/>
                <a:ea typeface="Comic Sans MS" charset="0"/>
                <a:cs typeface="Comic Sans MS" charset="0"/>
              </a:rPr>
              <a:t>)</a:t>
            </a:r>
            <a:r>
              <a:rPr lang="en-CA" sz="2400" baseline="30000" dirty="0" smtClean="0">
                <a:solidFill>
                  <a:prstClr val="black"/>
                </a:solidFill>
                <a:latin typeface="Comic Sans MS" charset="0"/>
                <a:ea typeface="Comic Sans MS" charset="0"/>
                <a:cs typeface="Comic Sans MS" charset="0"/>
              </a:rPr>
              <a:t>3</a:t>
            </a:r>
            <a:endParaRPr lang="mr-IN" sz="2400" baseline="30000" dirty="0">
              <a:solidFill>
                <a:prstClr val="black"/>
              </a:solidFill>
              <a:latin typeface="Comic Sans MS" charset="0"/>
              <a:ea typeface="Comic Sans MS" charset="0"/>
              <a:cs typeface="Comic Sans MS"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1800" y="1371600"/>
            <a:ext cx="2072268" cy="2177500"/>
          </a:xfrm>
          <a:prstGeom prst="rect">
            <a:avLst/>
          </a:prstGeom>
          <a:blipFill dpi="0" rotWithShape="1">
            <a:blip r:embed="rId4"/>
            <a:srcRect/>
            <a:tile tx="0" ty="0" sx="100000" sy="100000" flip="none" algn="tl"/>
          </a:blipFill>
        </p:spPr>
      </p:pic>
      <p:pic>
        <p:nvPicPr>
          <p:cNvPr id="5" name="Picture 4"/>
          <p:cNvPicPr>
            <a:picLocks noChangeAspect="1"/>
          </p:cNvPicPr>
          <p:nvPr/>
        </p:nvPicPr>
        <p:blipFill>
          <a:blip r:embed="rId5">
            <a:extLst>
              <a:ext uri="{BEBA8EAE-BF5A-486C-A8C5-ECC9F3942E4B}">
                <a14:imgProps xmlns:a14="http://schemas.microsoft.com/office/drawing/2010/main">
                  <a14:imgLayer r:embed="rId6">
                    <a14:imgEffect>
                      <a14:brightnessContrast bright="16000"/>
                    </a14:imgEffect>
                  </a14:imgLayer>
                </a14:imgProps>
              </a:ext>
              <a:ext uri="{28A0092B-C50C-407E-A947-70E740481C1C}">
                <a14:useLocalDpi xmlns:a14="http://schemas.microsoft.com/office/drawing/2010/main" val="0"/>
              </a:ext>
            </a:extLst>
          </a:blip>
          <a:stretch>
            <a:fillRect/>
          </a:stretch>
        </p:blipFill>
        <p:spPr>
          <a:xfrm>
            <a:off x="6697362" y="4114800"/>
            <a:ext cx="2241143" cy="2160252"/>
          </a:xfrm>
          <a:prstGeom prst="rect">
            <a:avLst/>
          </a:prstGeom>
          <a:solidFill>
            <a:schemeClr val="bg1">
              <a:alpha val="38000"/>
            </a:schemeClr>
          </a:solidFill>
          <a:effectLst>
            <a:glow rad="127000">
              <a:schemeClr val="accent1">
                <a:alpha val="1000"/>
              </a:schemeClr>
            </a:glow>
            <a:reflection stA="0" endPos="65000" dist="50800" dir="5400000" sy="-100000" algn="bl" rotWithShape="0"/>
          </a:effectLst>
        </p:spPr>
      </p:pic>
      <p:sp>
        <p:nvSpPr>
          <p:cNvPr id="6" name="Footer Placeholder 5"/>
          <p:cNvSpPr>
            <a:spLocks noGrp="1"/>
          </p:cNvSpPr>
          <p:nvPr>
            <p:ph type="ftr" sz="quarter" idx="11"/>
          </p:nvPr>
        </p:nvSpPr>
        <p:spPr/>
        <p:txBody>
          <a:bodyPr/>
          <a:lstStyle/>
          <a:p>
            <a:pPr lvl="0" algn="ctr"/>
            <a:r>
              <a:rPr lang="en-US" sz="1200" baseline="30000" dirty="0" smtClean="0">
                <a:solidFill>
                  <a:prstClr val="black">
                    <a:tint val="75000"/>
                  </a:prstClr>
                </a:solidFill>
                <a:latin typeface="Comic Sans MS" charset="0"/>
                <a:ea typeface="Comic Sans MS" charset="0"/>
                <a:cs typeface="Comic Sans MS" charset="0"/>
              </a:rPr>
              <a:t>2 </a:t>
            </a:r>
            <a:r>
              <a:rPr lang="en-US" sz="1200" dirty="0">
                <a:solidFill>
                  <a:prstClr val="black">
                    <a:tint val="75000"/>
                  </a:prstClr>
                </a:solidFill>
                <a:latin typeface="Comic Sans MS" charset="0"/>
                <a:ea typeface="Comic Sans MS" charset="0"/>
                <a:cs typeface="Comic Sans MS" charset="0"/>
              </a:rPr>
              <a:t>S. Wang. </a:t>
            </a:r>
            <a:r>
              <a:rPr lang="pl-PL" sz="1200" i="1" dirty="0" err="1">
                <a:solidFill>
                  <a:prstClr val="black">
                    <a:tint val="75000"/>
                  </a:prstClr>
                </a:solidFill>
                <a:latin typeface="Comic Sans MS" charset="0"/>
                <a:ea typeface="Comic Sans MS" charset="0"/>
                <a:cs typeface="Comic Sans MS" charset="0"/>
              </a:rPr>
              <a:t>Entropy</a:t>
            </a:r>
            <a:r>
              <a:rPr lang="pl-PL" sz="1200" dirty="0">
                <a:solidFill>
                  <a:prstClr val="black">
                    <a:tint val="75000"/>
                  </a:prstClr>
                </a:solidFill>
                <a:latin typeface="Comic Sans MS" charset="0"/>
                <a:ea typeface="Comic Sans MS" charset="0"/>
                <a:cs typeface="Comic Sans MS" charset="0"/>
              </a:rPr>
              <a:t> </a:t>
            </a:r>
            <a:r>
              <a:rPr lang="pl-PL" sz="1200" i="1" dirty="0">
                <a:solidFill>
                  <a:prstClr val="black">
                    <a:tint val="75000"/>
                  </a:prstClr>
                </a:solidFill>
                <a:latin typeface="Comic Sans MS" charset="0"/>
                <a:ea typeface="Comic Sans MS" charset="0"/>
                <a:cs typeface="Comic Sans MS" charset="0"/>
              </a:rPr>
              <a:t>15</a:t>
            </a:r>
            <a:r>
              <a:rPr lang="pl-PL" sz="1200" dirty="0">
                <a:solidFill>
                  <a:prstClr val="black">
                    <a:tint val="75000"/>
                  </a:prstClr>
                </a:solidFill>
                <a:latin typeface="Comic Sans MS" charset="0"/>
                <a:ea typeface="Comic Sans MS" charset="0"/>
                <a:cs typeface="Comic Sans MS" charset="0"/>
              </a:rPr>
              <a:t>(12): 5536-5548(2013).</a:t>
            </a:r>
            <a:endParaRPr lang="en-US" altLang="x-none" sz="1200" baseline="30000" dirty="0">
              <a:solidFill>
                <a:prstClr val="black">
                  <a:tint val="75000"/>
                </a:prstClr>
              </a:solidFill>
              <a:latin typeface="Comic Sans MS" charset="0"/>
              <a:ea typeface="Comic Sans MS" charset="0"/>
              <a:cs typeface="Comic Sans MS" charset="0"/>
            </a:endParaRPr>
          </a:p>
          <a:p>
            <a:pPr lvl="0" algn="ctr"/>
            <a:r>
              <a:rPr lang="en-US" altLang="x-none" sz="1200" baseline="30000" dirty="0" smtClean="0">
                <a:solidFill>
                  <a:prstClr val="black">
                    <a:tint val="75000"/>
                  </a:prstClr>
                </a:solidFill>
                <a:latin typeface="Comic Sans MS" charset="0"/>
                <a:ea typeface="Comic Sans MS" charset="0"/>
                <a:cs typeface="Comic Sans MS" charset="0"/>
              </a:rPr>
              <a:t>3 </a:t>
            </a:r>
            <a:r>
              <a:rPr lang="en-US" sz="1200" dirty="0" err="1">
                <a:solidFill>
                  <a:prstClr val="black">
                    <a:tint val="75000"/>
                  </a:prstClr>
                </a:solidFill>
                <a:latin typeface="Comic Sans MS" charset="0"/>
                <a:ea typeface="Comic Sans MS" charset="0"/>
                <a:cs typeface="Comic Sans MS" charset="0"/>
              </a:rPr>
              <a:t>Rost</a:t>
            </a:r>
            <a:r>
              <a:rPr lang="en-US" sz="1200" dirty="0">
                <a:solidFill>
                  <a:prstClr val="black">
                    <a:tint val="75000"/>
                  </a:prstClr>
                </a:solidFill>
                <a:latin typeface="Comic Sans MS" charset="0"/>
                <a:ea typeface="Comic Sans MS" charset="0"/>
                <a:cs typeface="Comic Sans MS" charset="0"/>
              </a:rPr>
              <a:t> et al. Nat. Commun.6:8485 (2015).</a:t>
            </a:r>
          </a:p>
          <a:p>
            <a:pPr lvl="0" algn="ctr"/>
            <a:r>
              <a:rPr lang="en-US" sz="1200" dirty="0">
                <a:solidFill>
                  <a:prstClr val="black">
                    <a:tint val="75000"/>
                  </a:prstClr>
                </a:solidFill>
                <a:latin typeface="Comic Sans MS" charset="0"/>
                <a:ea typeface="Comic Sans MS" charset="0"/>
                <a:cs typeface="Comic Sans MS" charset="0"/>
              </a:rPr>
              <a:t>Image 1 credit: </a:t>
            </a:r>
            <a:r>
              <a:rPr lang="en-US" sz="1200" dirty="0" err="1">
                <a:solidFill>
                  <a:prstClr val="black">
                    <a:tint val="75000"/>
                  </a:prstClr>
                </a:solidFill>
                <a:latin typeface="Comic Sans MS" charset="0"/>
                <a:ea typeface="Comic Sans MS" charset="0"/>
                <a:cs typeface="Comic Sans MS" charset="0"/>
              </a:rPr>
              <a:t>Shaoqing</a:t>
            </a:r>
            <a:r>
              <a:rPr lang="en-US" sz="1200" dirty="0">
                <a:solidFill>
                  <a:prstClr val="black">
                    <a:tint val="75000"/>
                  </a:prstClr>
                </a:solidFill>
                <a:latin typeface="Comic Sans MS" charset="0"/>
                <a:ea typeface="Comic Sans MS" charset="0"/>
                <a:cs typeface="Comic Sans MS" charset="0"/>
              </a:rPr>
              <a:t> Wang.</a:t>
            </a:r>
          </a:p>
          <a:p>
            <a:pPr lvl="0" algn="ctr"/>
            <a:r>
              <a:rPr lang="en-US" sz="1200" dirty="0">
                <a:solidFill>
                  <a:prstClr val="black">
                    <a:tint val="75000"/>
                  </a:prstClr>
                </a:solidFill>
                <a:latin typeface="Comic Sans MS" charset="0"/>
                <a:ea typeface="Comic Sans MS" charset="0"/>
                <a:cs typeface="Comic Sans MS" charset="0"/>
              </a:rPr>
              <a:t>Image 2 credit: Jon-Paul Maria</a:t>
            </a:r>
            <a:endParaRPr lang="en-US" sz="1200" dirty="0"/>
          </a:p>
        </p:txBody>
      </p:sp>
      <p:sp>
        <p:nvSpPr>
          <p:cNvPr id="7" name="Slide Number Placeholder 6"/>
          <p:cNvSpPr>
            <a:spLocks noGrp="1"/>
          </p:cNvSpPr>
          <p:nvPr>
            <p:ph type="sldNum" sz="quarter" idx="12"/>
          </p:nvPr>
        </p:nvSpPr>
        <p:spPr/>
        <p:txBody>
          <a:bodyPr/>
          <a:lstStyle/>
          <a:p>
            <a:fld id="{E5137D0E-4A4F-4307-8994-C1891D747D59}" type="slidenum">
              <a:rPr lang="uk-UA" smtClean="0"/>
              <a:t>4</a:t>
            </a:fld>
            <a:endParaRPr lang="uk-UA"/>
          </a:p>
        </p:txBody>
      </p:sp>
    </p:spTree>
    <p:extLst>
      <p:ext uri="{BB962C8B-B14F-4D97-AF65-F5344CB8AC3E}">
        <p14:creationId xmlns:p14="http://schemas.microsoft.com/office/powerpoint/2010/main" val="1889165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73720"/>
            <a:ext cx="8610600" cy="1143000"/>
          </a:xfrm>
        </p:spPr>
        <p:txBody>
          <a:bodyPr>
            <a:noAutofit/>
          </a:bodyPr>
          <a:lstStyle/>
          <a:p>
            <a:pPr algn="ctr"/>
            <a:r>
              <a:rPr lang="en-US" sz="3600" b="1" dirty="0">
                <a:latin typeface="Comic Sans MS" charset="0"/>
                <a:ea typeface="Comic Sans MS" charset="0"/>
                <a:cs typeface="Comic Sans MS" charset="0"/>
              </a:rPr>
              <a:t>Why they are called high entropy materials</a:t>
            </a:r>
            <a:r>
              <a:rPr lang="en-US" sz="3600" b="1" dirty="0" smtClean="0">
                <a:latin typeface="Comic Sans MS" charset="0"/>
                <a:ea typeface="Comic Sans MS" charset="0"/>
                <a:cs typeface="Comic Sans MS" charset="0"/>
              </a:rPr>
              <a:t>?</a:t>
            </a:r>
            <a:br>
              <a:rPr lang="en-US" sz="3600" b="1" dirty="0" smtClean="0">
                <a:latin typeface="Comic Sans MS" charset="0"/>
                <a:ea typeface="Comic Sans MS" charset="0"/>
                <a:cs typeface="Comic Sans MS" charset="0"/>
              </a:rPr>
            </a:br>
            <a:endParaRPr lang="en-US" sz="3600" b="1" dirty="0"/>
          </a:p>
        </p:txBody>
      </p:sp>
      <p:sp>
        <p:nvSpPr>
          <p:cNvPr id="4" name="Content Placeholder 3"/>
          <p:cNvSpPr>
            <a:spLocks noGrp="1"/>
          </p:cNvSpPr>
          <p:nvPr>
            <p:ph sz="half" idx="2"/>
          </p:nvPr>
        </p:nvSpPr>
        <p:spPr/>
        <p:txBody>
          <a:bodyPr/>
          <a:lstStyle/>
          <a:p>
            <a:endParaRPr lang="en-US"/>
          </a:p>
        </p:txBody>
      </p:sp>
      <p:sp>
        <p:nvSpPr>
          <p:cNvPr id="5" name="Footer Placeholder 4"/>
          <p:cNvSpPr>
            <a:spLocks noGrp="1"/>
          </p:cNvSpPr>
          <p:nvPr>
            <p:ph type="ftr" sz="quarter" idx="11"/>
          </p:nvPr>
        </p:nvSpPr>
        <p:spPr>
          <a:xfrm>
            <a:off x="914400" y="6338462"/>
            <a:ext cx="5148187" cy="273049"/>
          </a:xfrm>
        </p:spPr>
        <p:txBody>
          <a:bodyPr/>
          <a:lstStyle/>
          <a:p>
            <a:pPr lvl="0" algn="ctr">
              <a:defRPr/>
            </a:pPr>
            <a:r>
              <a:rPr lang="en-US" sz="1200" baseline="30000" dirty="0" smtClean="0">
                <a:solidFill>
                  <a:prstClr val="black">
                    <a:tint val="75000"/>
                  </a:prstClr>
                </a:solidFill>
                <a:latin typeface="Comic Sans MS" charset="0"/>
                <a:ea typeface="Comic Sans MS" charset="0"/>
                <a:cs typeface="Comic Sans MS" charset="0"/>
              </a:rPr>
              <a:t>4</a:t>
            </a:r>
            <a:r>
              <a:rPr lang="en-US" sz="1200" dirty="0" smtClean="0">
                <a:solidFill>
                  <a:prstClr val="black">
                    <a:tint val="75000"/>
                  </a:prstClr>
                </a:solidFill>
                <a:latin typeface="Comic Sans MS" charset="0"/>
                <a:ea typeface="Comic Sans MS" charset="0"/>
                <a:cs typeface="Comic Sans MS" charset="0"/>
              </a:rPr>
              <a:t>Tsai </a:t>
            </a:r>
            <a:r>
              <a:rPr lang="en-US" sz="1200" dirty="0">
                <a:solidFill>
                  <a:prstClr val="black">
                    <a:tint val="75000"/>
                  </a:prstClr>
                </a:solidFill>
                <a:latin typeface="Comic Sans MS" charset="0"/>
                <a:ea typeface="Comic Sans MS" charset="0"/>
                <a:cs typeface="Comic Sans MS" charset="0"/>
              </a:rPr>
              <a:t>et al, </a:t>
            </a:r>
            <a:r>
              <a:rPr lang="nb-NO" sz="1200" i="1" dirty="0">
                <a:solidFill>
                  <a:prstClr val="black">
                    <a:tint val="75000"/>
                  </a:prstClr>
                </a:solidFill>
                <a:latin typeface="Comic Sans MS" charset="0"/>
                <a:ea typeface="Comic Sans MS" charset="0"/>
                <a:cs typeface="Comic Sans MS" charset="0"/>
              </a:rPr>
              <a:t>Mater. Res. </a:t>
            </a:r>
            <a:r>
              <a:rPr lang="nb-NO" sz="1200" i="1" dirty="0" err="1">
                <a:solidFill>
                  <a:prstClr val="black">
                    <a:tint val="75000"/>
                  </a:prstClr>
                </a:solidFill>
                <a:latin typeface="Comic Sans MS" charset="0"/>
                <a:ea typeface="Comic Sans MS" charset="0"/>
                <a:cs typeface="Comic Sans MS" charset="0"/>
              </a:rPr>
              <a:t>Lett.</a:t>
            </a:r>
            <a:r>
              <a:rPr lang="nb-NO" sz="1200" dirty="0" err="1">
                <a:solidFill>
                  <a:prstClr val="black">
                    <a:tint val="75000"/>
                  </a:prstClr>
                </a:solidFill>
                <a:latin typeface="Comic Sans MS" charset="0"/>
                <a:ea typeface="Comic Sans MS" charset="0"/>
                <a:cs typeface="Comic Sans MS" charset="0"/>
              </a:rPr>
              <a:t>,Vol</a:t>
            </a:r>
            <a:r>
              <a:rPr lang="nb-NO" sz="1200" dirty="0">
                <a:solidFill>
                  <a:prstClr val="black">
                    <a:tint val="75000"/>
                  </a:prstClr>
                </a:solidFill>
                <a:latin typeface="Comic Sans MS" charset="0"/>
                <a:ea typeface="Comic Sans MS" charset="0"/>
                <a:cs typeface="Comic Sans MS" charset="0"/>
              </a:rPr>
              <a:t>. 2, No. 3, 107–123(2014).</a:t>
            </a:r>
            <a:endParaRPr lang="en-US" altLang="x-none" sz="1200" dirty="0">
              <a:solidFill>
                <a:prstClr val="black">
                  <a:tint val="75000"/>
                </a:prstClr>
              </a:solidFill>
              <a:latin typeface="Comic Sans MS" charset="0"/>
              <a:ea typeface="Comic Sans MS" charset="0"/>
              <a:cs typeface="Comic Sans MS" charset="0"/>
            </a:endParaRPr>
          </a:p>
          <a:p>
            <a:pPr lvl="0" algn="ctr"/>
            <a:r>
              <a:rPr lang="en-US" altLang="x-none" sz="1200" baseline="30000" dirty="0" smtClean="0">
                <a:solidFill>
                  <a:prstClr val="black">
                    <a:tint val="75000"/>
                  </a:prstClr>
                </a:solidFill>
                <a:latin typeface="Comic Sans MS" charset="0"/>
                <a:ea typeface="Comic Sans MS" charset="0"/>
                <a:cs typeface="Comic Sans MS" charset="0"/>
              </a:rPr>
              <a:t>5</a:t>
            </a:r>
            <a:r>
              <a:rPr lang="en-US" altLang="x-none" sz="1200" dirty="0" smtClean="0">
                <a:solidFill>
                  <a:prstClr val="black">
                    <a:tint val="75000"/>
                  </a:prstClr>
                </a:solidFill>
                <a:latin typeface="Comic Sans MS" charset="0"/>
                <a:ea typeface="Comic Sans MS" charset="0"/>
                <a:cs typeface="Comic Sans MS" charset="0"/>
              </a:rPr>
              <a:t>Meisenheimer </a:t>
            </a:r>
            <a:r>
              <a:rPr lang="en-US" altLang="x-none" sz="1200" dirty="0">
                <a:solidFill>
                  <a:prstClr val="black">
                    <a:tint val="75000"/>
                  </a:prstClr>
                </a:solidFill>
                <a:latin typeface="Comic Sans MS" charset="0"/>
                <a:ea typeface="Comic Sans MS" charset="0"/>
                <a:cs typeface="Comic Sans MS" charset="0"/>
              </a:rPr>
              <a:t>et al, </a:t>
            </a:r>
            <a:r>
              <a:rPr lang="en-US" sz="1200" dirty="0">
                <a:solidFill>
                  <a:prstClr val="black">
                    <a:tint val="75000"/>
                  </a:prstClr>
                </a:solidFill>
                <a:latin typeface="Comic Sans MS" charset="0"/>
                <a:ea typeface="Comic Sans MS" charset="0"/>
                <a:cs typeface="Comic Sans MS" charset="0"/>
              </a:rPr>
              <a:t>Nat. Commun.7</a:t>
            </a:r>
            <a:r>
              <a:rPr lang="en-US" sz="1200" b="1" dirty="0">
                <a:solidFill>
                  <a:prstClr val="black">
                    <a:tint val="75000"/>
                  </a:prstClr>
                </a:solidFill>
                <a:latin typeface="Comic Sans MS" charset="0"/>
                <a:ea typeface="Comic Sans MS" charset="0"/>
                <a:cs typeface="Comic Sans MS" charset="0"/>
              </a:rPr>
              <a:t>: </a:t>
            </a:r>
            <a:r>
              <a:rPr lang="en-US" sz="1200" dirty="0">
                <a:solidFill>
                  <a:prstClr val="black">
                    <a:tint val="75000"/>
                  </a:prstClr>
                </a:solidFill>
                <a:latin typeface="Comic Sans MS" charset="0"/>
                <a:ea typeface="Comic Sans MS" charset="0"/>
                <a:cs typeface="Comic Sans MS" charset="0"/>
              </a:rPr>
              <a:t>13344(2017</a:t>
            </a:r>
            <a:r>
              <a:rPr lang="en-US" sz="1200" dirty="0" smtClean="0">
                <a:solidFill>
                  <a:prstClr val="black">
                    <a:tint val="75000"/>
                  </a:prstClr>
                </a:solidFill>
                <a:latin typeface="Comic Sans MS" charset="0"/>
                <a:ea typeface="Comic Sans MS" charset="0"/>
                <a:cs typeface="Comic Sans MS" charset="0"/>
              </a:rPr>
              <a:t>): </a:t>
            </a:r>
            <a:endParaRPr lang="en-US" sz="1200" dirty="0">
              <a:solidFill>
                <a:prstClr val="black">
                  <a:tint val="75000"/>
                </a:prstClr>
              </a:solidFill>
              <a:latin typeface="Comic Sans MS" charset="0"/>
              <a:ea typeface="Comic Sans MS" charset="0"/>
              <a:cs typeface="Comic Sans MS" charset="0"/>
            </a:endParaRPr>
          </a:p>
          <a:p>
            <a:endParaRPr lang="en-US" sz="1200" dirty="0"/>
          </a:p>
        </p:txBody>
      </p:sp>
      <p:sp>
        <p:nvSpPr>
          <p:cNvPr id="6" name="Slide Number Placeholder 5"/>
          <p:cNvSpPr>
            <a:spLocks noGrp="1"/>
          </p:cNvSpPr>
          <p:nvPr>
            <p:ph type="sldNum" sz="quarter" idx="12"/>
          </p:nvPr>
        </p:nvSpPr>
        <p:spPr/>
        <p:txBody>
          <a:bodyPr/>
          <a:lstStyle/>
          <a:p>
            <a:fld id="{E5137D0E-4A4F-4307-8994-C1891D747D59}" type="slidenum">
              <a:rPr lang="uk-UA" smtClean="0"/>
              <a:t>5</a:t>
            </a:fld>
            <a:endParaRPr lang="uk-UA"/>
          </a:p>
        </p:txBody>
      </p:sp>
      <mc:AlternateContent xmlns:mc="http://schemas.openxmlformats.org/markup-compatibility/2006" xmlns:a14="http://schemas.microsoft.com/office/drawing/2010/main">
        <mc:Choice Requires="a14">
          <p:graphicFrame>
            <p:nvGraphicFramePr>
              <p:cNvPr id="7" name="Content Placeholder 7"/>
              <p:cNvGraphicFramePr>
                <a:graphicFrameLocks noGrp="1"/>
              </p:cNvGraphicFramePr>
              <p:nvPr>
                <p:ph sz="half" idx="1"/>
                <p:extLst>
                  <p:ext uri="{D42A27DB-BD31-4B8C-83A1-F6EECF244321}">
                    <p14:modId xmlns:p14="http://schemas.microsoft.com/office/powerpoint/2010/main" val="1329739168"/>
                  </p:ext>
                </p:extLst>
              </p:nvPr>
            </p:nvGraphicFramePr>
            <p:xfrm>
              <a:off x="914400" y="1219200"/>
              <a:ext cx="807720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7" name="Content Placeholder 7"/>
              <p:cNvGraphicFramePr>
                <a:graphicFrameLocks noGrp="1"/>
              </p:cNvGraphicFramePr>
              <p:nvPr>
                <p:ph sz="half" idx="1"/>
                <p:extLst>
                  <p:ext uri="{D42A27DB-BD31-4B8C-83A1-F6EECF244321}">
                    <p14:modId xmlns:p14="http://schemas.microsoft.com/office/powerpoint/2010/main" val="1329739168"/>
                  </p:ext>
                </p:extLst>
              </p:nvPr>
            </p:nvGraphicFramePr>
            <p:xfrm>
              <a:off x="914400" y="1219200"/>
              <a:ext cx="8077200" cy="48006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pic>
        <p:nvPicPr>
          <p:cNvPr id="8" name="Content Placeholder 3"/>
          <p:cNvPicPr>
            <a:picLocks/>
          </p:cNvPicPr>
          <p:nvPr/>
        </p:nvPicPr>
        <p:blipFill>
          <a:blip r:embed="rId11">
            <a:clrChange>
              <a:clrFrom>
                <a:srgbClr val="FFFFFF"/>
              </a:clrFrom>
              <a:clrTo>
                <a:srgbClr val="FFFFFF">
                  <a:alpha val="0"/>
                </a:srgbClr>
              </a:clrTo>
            </a:clrChange>
            <a:alphaModFix/>
            <a:duotone>
              <a:prstClr val="black"/>
              <a:schemeClr val="accent5">
                <a:lumMod val="60000"/>
                <a:lumOff val="40000"/>
                <a:tint val="45000"/>
                <a:satMod val="400000"/>
              </a:schemeClr>
            </a:duotone>
            <a:extLst>
              <a:ext uri="{BEBA8EAE-BF5A-486C-A8C5-ECC9F3942E4B}">
                <a14:imgProps xmlns:a14="http://schemas.microsoft.com/office/drawing/2010/main">
                  <a14:imgLayer r:embed="rId12">
                    <a14:imgEffect>
                      <a14:sharpenSoften amount="89000"/>
                    </a14:imgEffect>
                    <a14:imgEffect>
                      <a14:brightnessContrast contrast="9000"/>
                    </a14:imgEffect>
                  </a14:imgLayer>
                </a14:imgProps>
              </a:ext>
            </a:extLst>
          </a:blip>
          <a:stretch>
            <a:fillRect/>
          </a:stretch>
        </p:blipFill>
        <p:spPr>
          <a:xfrm>
            <a:off x="990600" y="3810000"/>
            <a:ext cx="2862626" cy="1881827"/>
          </a:xfrm>
          <a:prstGeom prst="rect">
            <a:avLst/>
          </a:prstGeom>
        </p:spPr>
      </p:pic>
    </p:spTree>
    <p:extLst>
      <p:ext uri="{BB962C8B-B14F-4D97-AF65-F5344CB8AC3E}">
        <p14:creationId xmlns:p14="http://schemas.microsoft.com/office/powerpoint/2010/main" val="604876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33039" y="6408079"/>
            <a:ext cx="6553200" cy="273049"/>
          </a:xfrm>
        </p:spPr>
        <p:txBody>
          <a:bodyPr/>
          <a:lstStyle/>
          <a:p>
            <a:pPr algn="ctr"/>
            <a:r>
              <a:rPr lang="en-US" sz="1200" baseline="30000" dirty="0">
                <a:solidFill>
                  <a:prstClr val="black">
                    <a:tint val="75000"/>
                  </a:prstClr>
                </a:solidFill>
                <a:latin typeface="Comic Sans MS" charset="0"/>
                <a:ea typeface="Comic Sans MS" charset="0"/>
                <a:cs typeface="Comic Sans MS" charset="0"/>
              </a:rPr>
              <a:t>4</a:t>
            </a:r>
            <a:r>
              <a:rPr lang="en-US" sz="1200" dirty="0">
                <a:solidFill>
                  <a:prstClr val="black">
                    <a:tint val="75000"/>
                  </a:prstClr>
                </a:solidFill>
                <a:latin typeface="Comic Sans MS" charset="0"/>
                <a:ea typeface="Comic Sans MS" charset="0"/>
                <a:cs typeface="Comic Sans MS" charset="0"/>
              </a:rPr>
              <a:t>Tsai et al, </a:t>
            </a:r>
            <a:r>
              <a:rPr lang="nb-NO" sz="1200" i="1" dirty="0">
                <a:solidFill>
                  <a:prstClr val="black">
                    <a:tint val="75000"/>
                  </a:prstClr>
                </a:solidFill>
                <a:latin typeface="Comic Sans MS" charset="0"/>
                <a:ea typeface="Comic Sans MS" charset="0"/>
                <a:cs typeface="Comic Sans MS" charset="0"/>
              </a:rPr>
              <a:t>Mater. Res. </a:t>
            </a:r>
            <a:r>
              <a:rPr lang="nb-NO" sz="1200" i="1" dirty="0" err="1">
                <a:solidFill>
                  <a:prstClr val="black">
                    <a:tint val="75000"/>
                  </a:prstClr>
                </a:solidFill>
                <a:latin typeface="Comic Sans MS" charset="0"/>
                <a:ea typeface="Comic Sans MS" charset="0"/>
                <a:cs typeface="Comic Sans MS" charset="0"/>
              </a:rPr>
              <a:t>Lett.</a:t>
            </a:r>
            <a:r>
              <a:rPr lang="nb-NO" sz="1200" dirty="0" err="1">
                <a:solidFill>
                  <a:prstClr val="black">
                    <a:tint val="75000"/>
                  </a:prstClr>
                </a:solidFill>
                <a:latin typeface="Comic Sans MS" charset="0"/>
                <a:ea typeface="Comic Sans MS" charset="0"/>
                <a:cs typeface="Comic Sans MS" charset="0"/>
              </a:rPr>
              <a:t>,Vol</a:t>
            </a:r>
            <a:r>
              <a:rPr lang="nb-NO" sz="1200" dirty="0">
                <a:solidFill>
                  <a:prstClr val="black">
                    <a:tint val="75000"/>
                  </a:prstClr>
                </a:solidFill>
                <a:latin typeface="Comic Sans MS" charset="0"/>
                <a:ea typeface="Comic Sans MS" charset="0"/>
                <a:cs typeface="Comic Sans MS" charset="0"/>
              </a:rPr>
              <a:t>. 2, No. 3, 107–123(2014).</a:t>
            </a:r>
            <a:endParaRPr lang="en-US" altLang="x-none" sz="1200" dirty="0">
              <a:solidFill>
                <a:prstClr val="black">
                  <a:tint val="75000"/>
                </a:prstClr>
              </a:solidFill>
              <a:latin typeface="Comic Sans MS" charset="0"/>
              <a:ea typeface="Comic Sans MS" charset="0"/>
              <a:cs typeface="Comic Sans MS" charset="0"/>
            </a:endParaRPr>
          </a:p>
          <a:p>
            <a:pPr lvl="0" algn="ctr"/>
            <a:r>
              <a:rPr lang="en-US" altLang="x-none" sz="1200" baseline="30000" dirty="0" smtClean="0">
                <a:solidFill>
                  <a:prstClr val="black">
                    <a:tint val="75000"/>
                  </a:prstClr>
                </a:solidFill>
                <a:latin typeface="Comic Sans MS" charset="0"/>
                <a:ea typeface="Comic Sans MS" charset="0"/>
                <a:cs typeface="Comic Sans MS" charset="0"/>
              </a:rPr>
              <a:t>5</a:t>
            </a:r>
            <a:r>
              <a:rPr lang="en-US" altLang="x-none" sz="1200" dirty="0" smtClean="0">
                <a:solidFill>
                  <a:prstClr val="black">
                    <a:tint val="75000"/>
                  </a:prstClr>
                </a:solidFill>
                <a:latin typeface="Comic Sans MS" charset="0"/>
                <a:ea typeface="Comic Sans MS" charset="0"/>
                <a:cs typeface="Comic Sans MS" charset="0"/>
              </a:rPr>
              <a:t>Meisenheimer </a:t>
            </a:r>
            <a:r>
              <a:rPr lang="en-US" altLang="x-none" sz="1200" dirty="0">
                <a:solidFill>
                  <a:prstClr val="black">
                    <a:tint val="75000"/>
                  </a:prstClr>
                </a:solidFill>
                <a:latin typeface="Comic Sans MS" charset="0"/>
                <a:ea typeface="Comic Sans MS" charset="0"/>
                <a:cs typeface="Comic Sans MS" charset="0"/>
              </a:rPr>
              <a:t>et al, </a:t>
            </a:r>
            <a:r>
              <a:rPr lang="en-US" sz="1200" dirty="0">
                <a:solidFill>
                  <a:prstClr val="black">
                    <a:tint val="75000"/>
                  </a:prstClr>
                </a:solidFill>
                <a:latin typeface="Comic Sans MS" charset="0"/>
                <a:ea typeface="Comic Sans MS" charset="0"/>
                <a:cs typeface="Comic Sans MS" charset="0"/>
              </a:rPr>
              <a:t>Nat. Commun.7</a:t>
            </a:r>
            <a:r>
              <a:rPr lang="en-US" sz="1200" b="1" dirty="0">
                <a:solidFill>
                  <a:prstClr val="black">
                    <a:tint val="75000"/>
                  </a:prstClr>
                </a:solidFill>
                <a:latin typeface="Comic Sans MS" charset="0"/>
                <a:ea typeface="Comic Sans MS" charset="0"/>
                <a:cs typeface="Comic Sans MS" charset="0"/>
              </a:rPr>
              <a:t>: </a:t>
            </a:r>
            <a:r>
              <a:rPr lang="en-US" sz="1200" dirty="0">
                <a:solidFill>
                  <a:prstClr val="black">
                    <a:tint val="75000"/>
                  </a:prstClr>
                </a:solidFill>
                <a:latin typeface="Comic Sans MS" charset="0"/>
                <a:ea typeface="Comic Sans MS" charset="0"/>
                <a:cs typeface="Comic Sans MS" charset="0"/>
              </a:rPr>
              <a:t>13344(2017)</a:t>
            </a:r>
          </a:p>
          <a:p>
            <a:pPr lvl="0" algn="ctr">
              <a:defRPr/>
            </a:pPr>
            <a:r>
              <a:rPr lang="en-US" sz="1200" baseline="30000" dirty="0" smtClean="0">
                <a:solidFill>
                  <a:prstClr val="black">
                    <a:tint val="75000"/>
                  </a:prstClr>
                </a:solidFill>
                <a:latin typeface="Comic Sans MS" charset="0"/>
                <a:ea typeface="Comic Sans MS" charset="0"/>
                <a:cs typeface="Comic Sans MS" charset="0"/>
              </a:rPr>
              <a:t>6</a:t>
            </a:r>
            <a:r>
              <a:rPr lang="en-US" sz="1200" dirty="0" smtClean="0">
                <a:solidFill>
                  <a:prstClr val="black">
                    <a:tint val="75000"/>
                  </a:prstClr>
                </a:solidFill>
                <a:latin typeface="Comic Sans MS" charset="0"/>
                <a:ea typeface="Comic Sans MS" charset="0"/>
                <a:cs typeface="Comic Sans MS" charset="0"/>
              </a:rPr>
              <a:t>Berardan </a:t>
            </a:r>
            <a:r>
              <a:rPr lang="en-US" sz="1200" dirty="0">
                <a:solidFill>
                  <a:prstClr val="black">
                    <a:tint val="75000"/>
                  </a:prstClr>
                </a:solidFill>
                <a:latin typeface="Comic Sans MS" charset="0"/>
                <a:ea typeface="Comic Sans MS" charset="0"/>
                <a:cs typeface="Comic Sans MS" charset="0"/>
              </a:rPr>
              <a:t>et al, </a:t>
            </a:r>
            <a:r>
              <a:rPr lang="en-US" sz="1200" i="1" dirty="0">
                <a:solidFill>
                  <a:prstClr val="black">
                    <a:tint val="75000"/>
                  </a:prstClr>
                </a:solidFill>
                <a:latin typeface="Comic Sans MS" charset="0"/>
                <a:ea typeface="Comic Sans MS" charset="0"/>
                <a:cs typeface="Comic Sans MS" charset="0"/>
              </a:rPr>
              <a:t>Phys. Status Solidi - Rapid Res. Lett.</a:t>
            </a:r>
            <a:r>
              <a:rPr lang="en-US" sz="1200" dirty="0">
                <a:solidFill>
                  <a:prstClr val="black">
                    <a:tint val="75000"/>
                  </a:prstClr>
                </a:solidFill>
                <a:latin typeface="Comic Sans MS" charset="0"/>
                <a:ea typeface="Comic Sans MS" charset="0"/>
                <a:cs typeface="Comic Sans MS" charset="0"/>
              </a:rPr>
              <a:t> </a:t>
            </a:r>
            <a:r>
              <a:rPr lang="en-US" sz="1200" b="1" dirty="0">
                <a:solidFill>
                  <a:prstClr val="black">
                    <a:tint val="75000"/>
                  </a:prstClr>
                </a:solidFill>
                <a:latin typeface="Comic Sans MS" charset="0"/>
                <a:ea typeface="Comic Sans MS" charset="0"/>
                <a:cs typeface="Comic Sans MS" charset="0"/>
              </a:rPr>
              <a:t>10</a:t>
            </a:r>
            <a:r>
              <a:rPr lang="en-US" sz="1200" dirty="0">
                <a:solidFill>
                  <a:prstClr val="black">
                    <a:tint val="75000"/>
                  </a:prstClr>
                </a:solidFill>
                <a:latin typeface="Comic Sans MS" charset="0"/>
                <a:ea typeface="Comic Sans MS" charset="0"/>
                <a:cs typeface="Comic Sans MS" charset="0"/>
              </a:rPr>
              <a:t>, 328–333 (2016). </a:t>
            </a:r>
          </a:p>
          <a:p>
            <a:pPr lvl="0" algn="ctr">
              <a:defRPr/>
            </a:pPr>
            <a:r>
              <a:rPr lang="en-US" sz="1200" baseline="30000" dirty="0" smtClean="0">
                <a:solidFill>
                  <a:prstClr val="black">
                    <a:tint val="75000"/>
                  </a:prstClr>
                </a:solidFill>
                <a:latin typeface="Comic Sans MS" charset="0"/>
                <a:ea typeface="Comic Sans MS" charset="0"/>
                <a:cs typeface="Comic Sans MS" charset="0"/>
              </a:rPr>
              <a:t>7</a:t>
            </a:r>
            <a:r>
              <a:rPr lang="en-US" sz="1200" dirty="0" smtClean="0">
                <a:solidFill>
                  <a:prstClr val="black">
                    <a:tint val="75000"/>
                  </a:prstClr>
                </a:solidFill>
                <a:latin typeface="Comic Sans MS" charset="0"/>
                <a:ea typeface="Comic Sans MS" charset="0"/>
                <a:cs typeface="Comic Sans MS" charset="0"/>
              </a:rPr>
              <a:t> </a:t>
            </a:r>
            <a:r>
              <a:rPr lang="en-US" sz="1200" dirty="0" err="1">
                <a:solidFill>
                  <a:prstClr val="black">
                    <a:tint val="75000"/>
                  </a:prstClr>
                </a:solidFill>
                <a:latin typeface="Comic Sans MS" charset="0"/>
                <a:ea typeface="Comic Sans MS" charset="0"/>
                <a:cs typeface="Comic Sans MS" charset="0"/>
              </a:rPr>
              <a:t>Berardan</a:t>
            </a:r>
            <a:r>
              <a:rPr lang="en-US" sz="1200" dirty="0">
                <a:solidFill>
                  <a:prstClr val="black">
                    <a:tint val="75000"/>
                  </a:prstClr>
                </a:solidFill>
                <a:latin typeface="Comic Sans MS" charset="0"/>
                <a:ea typeface="Comic Sans MS" charset="0"/>
                <a:cs typeface="Comic Sans MS" charset="0"/>
              </a:rPr>
              <a:t> et al, </a:t>
            </a:r>
            <a:r>
              <a:rPr lang="en-US" sz="1200" i="1" dirty="0">
                <a:solidFill>
                  <a:prstClr val="black">
                    <a:tint val="75000"/>
                  </a:prstClr>
                </a:solidFill>
                <a:latin typeface="Comic Sans MS" charset="0"/>
                <a:ea typeface="Comic Sans MS" charset="0"/>
                <a:cs typeface="Comic Sans MS" charset="0"/>
              </a:rPr>
              <a:t>J Mater </a:t>
            </a:r>
            <a:r>
              <a:rPr lang="en-US" sz="1200" i="1" dirty="0" err="1">
                <a:solidFill>
                  <a:prstClr val="black">
                    <a:tint val="75000"/>
                  </a:prstClr>
                </a:solidFill>
                <a:latin typeface="Comic Sans MS" charset="0"/>
                <a:ea typeface="Comic Sans MS" charset="0"/>
                <a:cs typeface="Comic Sans MS" charset="0"/>
              </a:rPr>
              <a:t>Chem</a:t>
            </a:r>
            <a:r>
              <a:rPr lang="en-US" sz="1200" i="1" dirty="0">
                <a:solidFill>
                  <a:prstClr val="black">
                    <a:tint val="75000"/>
                  </a:prstClr>
                </a:solidFill>
                <a:latin typeface="Comic Sans MS" charset="0"/>
                <a:ea typeface="Comic Sans MS" charset="0"/>
                <a:cs typeface="Comic Sans MS" charset="0"/>
              </a:rPr>
              <a:t> A</a:t>
            </a:r>
            <a:r>
              <a:rPr lang="en-US" sz="1200" dirty="0">
                <a:solidFill>
                  <a:prstClr val="black">
                    <a:tint val="75000"/>
                  </a:prstClr>
                </a:solidFill>
                <a:latin typeface="Comic Sans MS" charset="0"/>
                <a:ea typeface="Comic Sans MS" charset="0"/>
                <a:cs typeface="Comic Sans MS" charset="0"/>
              </a:rPr>
              <a:t> 9536–9541 (2016).</a:t>
            </a:r>
          </a:p>
          <a:p>
            <a:endParaRPr lang="en-US" sz="1200" dirty="0"/>
          </a:p>
        </p:txBody>
      </p:sp>
      <p:sp>
        <p:nvSpPr>
          <p:cNvPr id="6" name="Slide Number Placeholder 5"/>
          <p:cNvSpPr>
            <a:spLocks noGrp="1"/>
          </p:cNvSpPr>
          <p:nvPr>
            <p:ph type="sldNum" sz="quarter" idx="12"/>
          </p:nvPr>
        </p:nvSpPr>
        <p:spPr/>
        <p:txBody>
          <a:bodyPr/>
          <a:lstStyle/>
          <a:p>
            <a:fld id="{E5137D0E-4A4F-4307-8994-C1891D747D59}" type="slidenum">
              <a:rPr lang="uk-UA" smtClean="0"/>
              <a:t>6</a:t>
            </a:fld>
            <a:endParaRPr lang="uk-UA"/>
          </a:p>
        </p:txBody>
      </p:sp>
      <p:sp>
        <p:nvSpPr>
          <p:cNvPr id="7" name="Title 1"/>
          <p:cNvSpPr>
            <a:spLocks noGrp="1"/>
          </p:cNvSpPr>
          <p:nvPr>
            <p:ph type="title"/>
          </p:nvPr>
        </p:nvSpPr>
        <p:spPr>
          <a:xfrm>
            <a:off x="1142107" y="152400"/>
            <a:ext cx="7202776" cy="1143000"/>
          </a:xfrm>
        </p:spPr>
        <p:txBody>
          <a:bodyPr>
            <a:normAutofit fontScale="90000"/>
          </a:bodyPr>
          <a:lstStyle/>
          <a:p>
            <a:pPr algn="ctr"/>
            <a:r>
              <a:rPr lang="en-US" sz="4000" b="1" dirty="0" smtClean="0">
                <a:latin typeface="Comic Sans MS" charset="0"/>
                <a:ea typeface="Comic Sans MS" charset="0"/>
                <a:cs typeface="Comic Sans MS" charset="0"/>
              </a:rPr>
              <a:t>Fascinating properties</a:t>
            </a:r>
            <a:br>
              <a:rPr lang="en-US" sz="4000" b="1" dirty="0" smtClean="0">
                <a:latin typeface="Comic Sans MS" charset="0"/>
                <a:ea typeface="Comic Sans MS" charset="0"/>
                <a:cs typeface="Comic Sans MS" charset="0"/>
              </a:rPr>
            </a:br>
            <a:endParaRPr lang="en-US" sz="4000" b="1" dirty="0"/>
          </a:p>
        </p:txBody>
      </p:sp>
      <p:graphicFrame>
        <p:nvGraphicFramePr>
          <p:cNvPr id="8" name="Diagram 7"/>
          <p:cNvGraphicFramePr/>
          <p:nvPr>
            <p:extLst>
              <p:ext uri="{D42A27DB-BD31-4B8C-83A1-F6EECF244321}">
                <p14:modId xmlns:p14="http://schemas.microsoft.com/office/powerpoint/2010/main" val="1957736624"/>
              </p:ext>
            </p:extLst>
          </p:nvPr>
        </p:nvGraphicFramePr>
        <p:xfrm>
          <a:off x="0" y="838201"/>
          <a:ext cx="86106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4291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5137D0E-4A4F-4307-8994-C1891D747D59}" type="slidenum">
              <a:rPr lang="uk-UA" smtClean="0"/>
              <a:t>7</a:t>
            </a:fld>
            <a:endParaRPr lang="uk-UA"/>
          </a:p>
        </p:txBody>
      </p:sp>
      <p:sp>
        <p:nvSpPr>
          <p:cNvPr id="8" name="Title 1"/>
          <p:cNvSpPr txBox="1">
            <a:spLocks/>
          </p:cNvSpPr>
          <p:nvPr/>
        </p:nvSpPr>
        <p:spPr>
          <a:xfrm>
            <a:off x="683657" y="377974"/>
            <a:ext cx="8576786" cy="1372203"/>
          </a:xfrm>
          <a:prstGeom prst="rect">
            <a:avLst/>
          </a:prstGeom>
        </p:spPr>
        <p:txBody>
          <a:bodyPr vert="horz" lIns="91440" tIns="45720" rIns="91440" bIns="45720" rtlCol="0" anchor="ctr">
            <a:normAutofit/>
          </a:bodyPr>
          <a:lstStyle>
            <a:lvl1pPr algn="l" defTabSz="946587" rtl="0" eaLnBrk="1" latinLnBrk="0" hangingPunct="1">
              <a:lnSpc>
                <a:spcPct val="90000"/>
              </a:lnSpc>
              <a:spcBef>
                <a:spcPct val="0"/>
              </a:spcBef>
              <a:buNone/>
              <a:defRPr sz="4555" kern="1200">
                <a:solidFill>
                  <a:schemeClr val="tx1"/>
                </a:solidFill>
                <a:latin typeface="+mj-lt"/>
                <a:ea typeface="+mj-ea"/>
                <a:cs typeface="+mj-cs"/>
              </a:defRPr>
            </a:lvl1pPr>
          </a:lstStyle>
          <a:p>
            <a:r>
              <a:rPr lang="en-US" sz="3600" b="1" dirty="0" smtClean="0">
                <a:latin typeface="Comic Sans MS" charset="0"/>
                <a:ea typeface="Comic Sans MS" charset="0"/>
                <a:cs typeface="Comic Sans MS" charset="0"/>
              </a:rPr>
              <a:t>What are we looking for ?</a:t>
            </a:r>
            <a:endParaRPr lang="en-US" sz="3600" b="1" dirty="0">
              <a:latin typeface="Comic Sans MS" charset="0"/>
              <a:ea typeface="Comic Sans MS" charset="0"/>
              <a:cs typeface="Comic Sans MS" charset="0"/>
            </a:endParaRPr>
          </a:p>
        </p:txBody>
      </p:sp>
      <p:sp>
        <p:nvSpPr>
          <p:cNvPr id="9" name="Content Placeholder 2"/>
          <p:cNvSpPr>
            <a:spLocks noGrp="1"/>
          </p:cNvSpPr>
          <p:nvPr>
            <p:ph sz="half" idx="1"/>
          </p:nvPr>
        </p:nvSpPr>
        <p:spPr>
          <a:xfrm>
            <a:off x="683658" y="1828800"/>
            <a:ext cx="7661226" cy="4191000"/>
          </a:xfrm>
        </p:spPr>
        <p:txBody>
          <a:bodyPr>
            <a:normAutofit/>
          </a:bodyPr>
          <a:lstStyle/>
          <a:p>
            <a:pPr algn="just">
              <a:lnSpc>
                <a:spcPct val="150000"/>
              </a:lnSpc>
            </a:pPr>
            <a:r>
              <a:rPr lang="en-US" sz="3600" dirty="0" smtClean="0">
                <a:latin typeface="Comic Sans MS" charset="0"/>
                <a:ea typeface="Comic Sans MS" charset="0"/>
                <a:cs typeface="Comic Sans MS" charset="0"/>
              </a:rPr>
              <a:t>Whether the magnetic behavior just like structural behavior is reversible by sintering or not? </a:t>
            </a:r>
            <a:endParaRPr lang="en-US" sz="3600" dirty="0">
              <a:latin typeface="Comic Sans MS" charset="0"/>
              <a:ea typeface="Comic Sans MS" charset="0"/>
              <a:cs typeface="Comic Sans MS" charset="0"/>
            </a:endParaRPr>
          </a:p>
        </p:txBody>
      </p:sp>
      <p:sp>
        <p:nvSpPr>
          <p:cNvPr id="2" name="Content Placeholder 1"/>
          <p:cNvSpPr>
            <a:spLocks noGrp="1"/>
          </p:cNvSpPr>
          <p:nvPr>
            <p:ph sz="half" idx="2"/>
          </p:nvPr>
        </p:nvSpPr>
        <p:spPr/>
        <p:txBody>
          <a:bodyPr>
            <a:normAutofit/>
          </a:bodyPr>
          <a:lstStyle/>
          <a:p>
            <a:endParaRPr lang="en-US" dirty="0"/>
          </a:p>
        </p:txBody>
      </p:sp>
    </p:spTree>
    <p:extLst>
      <p:ext uri="{BB962C8B-B14F-4D97-AF65-F5344CB8AC3E}">
        <p14:creationId xmlns:p14="http://schemas.microsoft.com/office/powerpoint/2010/main" val="868880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33400" y="1698702"/>
            <a:ext cx="8229600" cy="4191000"/>
          </a:xfrm>
        </p:spPr>
        <p:txBody>
          <a:bodyPr/>
          <a:lstStyle/>
          <a:p>
            <a:pPr marL="0" lvl="0" indent="0" algn="just" defTabSz="914400">
              <a:lnSpc>
                <a:spcPct val="100000"/>
              </a:lnSpc>
              <a:spcBef>
                <a:spcPts val="0"/>
              </a:spcBef>
              <a:buNone/>
              <a:defRPr/>
            </a:pPr>
            <a:r>
              <a:rPr lang="en-US" sz="2899" dirty="0">
                <a:solidFill>
                  <a:prstClr val="black"/>
                </a:solidFill>
                <a:latin typeface="Calibri" panose="020F0502020204030204"/>
              </a:rPr>
              <a:t>In 2015 ☛</a:t>
            </a:r>
            <a:r>
              <a:rPr lang="en-US" sz="2899" dirty="0" err="1">
                <a:solidFill>
                  <a:prstClr val="black"/>
                </a:solidFill>
                <a:latin typeface="Calibri" panose="020F0502020204030204"/>
              </a:rPr>
              <a:t>Rost</a:t>
            </a:r>
            <a:r>
              <a:rPr lang="en-US" sz="2899" dirty="0">
                <a:solidFill>
                  <a:prstClr val="black"/>
                </a:solidFill>
                <a:latin typeface="Calibri" panose="020F0502020204030204"/>
              </a:rPr>
              <a:t> et al showed reversible transition from multiphase to single phase by sintering at intermediate and high temperature and vice </a:t>
            </a:r>
            <a:r>
              <a:rPr lang="en-US" sz="2899" dirty="0" smtClean="0">
                <a:solidFill>
                  <a:prstClr val="black"/>
                </a:solidFill>
                <a:latin typeface="Calibri" panose="020F0502020204030204"/>
              </a:rPr>
              <a:t>versa</a:t>
            </a:r>
            <a:r>
              <a:rPr lang="en-US" sz="2899" baseline="30000" dirty="0" smtClean="0">
                <a:solidFill>
                  <a:prstClr val="black"/>
                </a:solidFill>
                <a:latin typeface="Calibri" panose="020F0502020204030204"/>
              </a:rPr>
              <a:t>3</a:t>
            </a:r>
            <a:endParaRPr lang="en-US" sz="2899" baseline="30000" dirty="0">
              <a:solidFill>
                <a:prstClr val="black"/>
              </a:solidFill>
              <a:latin typeface="Calibri" panose="020F0502020204030204"/>
            </a:endParaRPr>
          </a:p>
          <a:p>
            <a:endParaRPr lang="en-US" dirty="0"/>
          </a:p>
        </p:txBody>
      </p:sp>
      <p:sp>
        <p:nvSpPr>
          <p:cNvPr id="5" name="Footer Placeholder 4"/>
          <p:cNvSpPr>
            <a:spLocks noGrp="1"/>
          </p:cNvSpPr>
          <p:nvPr>
            <p:ph type="ftr" sz="quarter" idx="11"/>
          </p:nvPr>
        </p:nvSpPr>
        <p:spPr>
          <a:xfrm>
            <a:off x="1143000" y="6194349"/>
            <a:ext cx="5148187" cy="273049"/>
          </a:xfrm>
        </p:spPr>
        <p:txBody>
          <a:bodyPr/>
          <a:lstStyle/>
          <a:p>
            <a:pPr lvl="0" algn="ctr"/>
            <a:r>
              <a:rPr lang="en-US" altLang="x-none" sz="1200" baseline="30000" dirty="0" smtClean="0">
                <a:solidFill>
                  <a:prstClr val="black">
                    <a:tint val="75000"/>
                  </a:prstClr>
                </a:solidFill>
                <a:latin typeface="Comic Sans MS" charset="0"/>
                <a:ea typeface="Comic Sans MS" charset="0"/>
                <a:cs typeface="Comic Sans MS" charset="0"/>
              </a:rPr>
              <a:t>3</a:t>
            </a:r>
            <a:r>
              <a:rPr lang="en-US" sz="1200" dirty="0" smtClean="0">
                <a:solidFill>
                  <a:prstClr val="black">
                    <a:tint val="75000"/>
                  </a:prstClr>
                </a:solidFill>
                <a:latin typeface="Comic Sans MS" charset="0"/>
                <a:ea typeface="Comic Sans MS" charset="0"/>
                <a:cs typeface="Comic Sans MS" charset="0"/>
              </a:rPr>
              <a:t>Rost </a:t>
            </a:r>
            <a:r>
              <a:rPr lang="en-US" sz="1200" dirty="0">
                <a:solidFill>
                  <a:prstClr val="black">
                    <a:tint val="75000"/>
                  </a:prstClr>
                </a:solidFill>
                <a:latin typeface="Comic Sans MS" charset="0"/>
                <a:ea typeface="Comic Sans MS" charset="0"/>
                <a:cs typeface="Comic Sans MS" charset="0"/>
              </a:rPr>
              <a:t>et al. Nat. Commun.6:8485 (2015</a:t>
            </a:r>
            <a:r>
              <a:rPr lang="en-US" sz="1200" dirty="0" smtClean="0">
                <a:solidFill>
                  <a:prstClr val="black">
                    <a:tint val="75000"/>
                  </a:prstClr>
                </a:solidFill>
                <a:latin typeface="Comic Sans MS" charset="0"/>
                <a:ea typeface="Comic Sans MS" charset="0"/>
                <a:cs typeface="Comic Sans MS" charset="0"/>
              </a:rPr>
              <a:t>).</a:t>
            </a:r>
          </a:p>
          <a:p>
            <a:pPr lvl="0" algn="ctr"/>
            <a:r>
              <a:rPr lang="en-US" sz="1200" dirty="0" smtClean="0">
                <a:solidFill>
                  <a:prstClr val="black">
                    <a:tint val="75000"/>
                  </a:prstClr>
                </a:solidFill>
                <a:latin typeface="Comic Sans MS" charset="0"/>
                <a:ea typeface="Comic Sans MS" charset="0"/>
                <a:cs typeface="Comic Sans MS" charset="0"/>
              </a:rPr>
              <a:t>Image credit: </a:t>
            </a:r>
            <a:r>
              <a:rPr lang="en-US" sz="1200" dirty="0" err="1" smtClean="0">
                <a:solidFill>
                  <a:prstClr val="black">
                    <a:tint val="75000"/>
                  </a:prstClr>
                </a:solidFill>
                <a:latin typeface="Comic Sans MS" charset="0"/>
                <a:ea typeface="Comic Sans MS" charset="0"/>
                <a:cs typeface="Comic Sans MS" charset="0"/>
              </a:rPr>
              <a:t>Rost</a:t>
            </a:r>
            <a:r>
              <a:rPr lang="en-US" sz="1200" dirty="0" smtClean="0">
                <a:solidFill>
                  <a:prstClr val="black">
                    <a:tint val="75000"/>
                  </a:prstClr>
                </a:solidFill>
                <a:latin typeface="Comic Sans MS" charset="0"/>
                <a:ea typeface="Comic Sans MS" charset="0"/>
                <a:cs typeface="Comic Sans MS" charset="0"/>
              </a:rPr>
              <a:t> et al</a:t>
            </a:r>
            <a:endParaRPr lang="en-US" sz="1200" dirty="0">
              <a:solidFill>
                <a:prstClr val="black">
                  <a:tint val="75000"/>
                </a:prstClr>
              </a:solidFill>
              <a:latin typeface="Comic Sans MS" charset="0"/>
              <a:ea typeface="Comic Sans MS" charset="0"/>
              <a:cs typeface="Comic Sans MS" charset="0"/>
            </a:endParaRPr>
          </a:p>
          <a:p>
            <a:endParaRPr lang="en-US" dirty="0"/>
          </a:p>
        </p:txBody>
      </p:sp>
      <p:sp>
        <p:nvSpPr>
          <p:cNvPr id="6" name="Slide Number Placeholder 5"/>
          <p:cNvSpPr>
            <a:spLocks noGrp="1"/>
          </p:cNvSpPr>
          <p:nvPr>
            <p:ph type="sldNum" sz="quarter" idx="12"/>
          </p:nvPr>
        </p:nvSpPr>
        <p:spPr/>
        <p:txBody>
          <a:bodyPr/>
          <a:lstStyle/>
          <a:p>
            <a:fld id="{E5137D0E-4A4F-4307-8994-C1891D747D59}" type="slidenum">
              <a:rPr lang="uk-UA" smtClean="0"/>
              <a:t>8</a:t>
            </a:fld>
            <a:endParaRPr lang="uk-UA"/>
          </a:p>
        </p:txBody>
      </p:sp>
      <p:sp>
        <p:nvSpPr>
          <p:cNvPr id="7" name="Title 1"/>
          <p:cNvSpPr>
            <a:spLocks noGrp="1"/>
          </p:cNvSpPr>
          <p:nvPr>
            <p:ph type="title"/>
          </p:nvPr>
        </p:nvSpPr>
        <p:spPr>
          <a:xfrm>
            <a:off x="592504" y="385408"/>
            <a:ext cx="7752379" cy="1143000"/>
          </a:xfrm>
        </p:spPr>
        <p:txBody>
          <a:bodyPr>
            <a:noAutofit/>
          </a:bodyPr>
          <a:lstStyle/>
          <a:p>
            <a:pPr algn="ctr"/>
            <a:r>
              <a:rPr lang="en-US" sz="3600" b="1" dirty="0">
                <a:latin typeface="Comic Sans MS" charset="0"/>
                <a:ea typeface="Comic Sans MS" charset="0"/>
                <a:cs typeface="Comic Sans MS" charset="0"/>
              </a:rPr>
              <a:t>Reversibility of structural phase transition by sintering in HEOs</a:t>
            </a:r>
          </a:p>
        </p:txBody>
      </p:sp>
      <p:pic>
        <p:nvPicPr>
          <p:cNvPr id="8" name="Content Placeholder 7"/>
          <p:cNvPicPr>
            <a:picLocks noGrp="1" noChangeAspect="1"/>
          </p:cNvPicPr>
          <p:nvPr>
            <p:ph sz="half" idx="2"/>
          </p:nvPr>
        </p:nvPicPr>
        <p:blipFill>
          <a:blip r:embed="rId2"/>
          <a:stretch>
            <a:fillRect/>
          </a:stretch>
        </p:blipFill>
        <p:spPr>
          <a:xfrm>
            <a:off x="533400" y="3070086"/>
            <a:ext cx="7710319" cy="2989910"/>
          </a:xfrm>
          <a:prstGeom prst="rect">
            <a:avLst/>
          </a:prstGeom>
        </p:spPr>
      </p:pic>
    </p:spTree>
    <p:extLst>
      <p:ext uri="{BB962C8B-B14F-4D97-AF65-F5344CB8AC3E}">
        <p14:creationId xmlns:p14="http://schemas.microsoft.com/office/powerpoint/2010/main" val="448206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5137D0E-4A4F-4307-8994-C1891D747D59}" type="slidenum">
              <a:rPr lang="uk-UA" smtClean="0"/>
              <a:t>9</a:t>
            </a:fld>
            <a:endParaRPr lang="uk-UA"/>
          </a:p>
        </p:txBody>
      </p:sp>
      <p:sp>
        <p:nvSpPr>
          <p:cNvPr id="7" name="Title 1"/>
          <p:cNvSpPr>
            <a:spLocks noGrp="1"/>
          </p:cNvSpPr>
          <p:nvPr>
            <p:ph type="title"/>
          </p:nvPr>
        </p:nvSpPr>
        <p:spPr>
          <a:xfrm>
            <a:off x="991805" y="259422"/>
            <a:ext cx="7202776" cy="1143000"/>
          </a:xfrm>
        </p:spPr>
        <p:txBody>
          <a:bodyPr>
            <a:normAutofit/>
          </a:bodyPr>
          <a:lstStyle/>
          <a:p>
            <a:pPr algn="ctr"/>
            <a:r>
              <a:rPr lang="en-US" sz="3600" b="1" dirty="0" smtClean="0">
                <a:latin typeface="Comic Sans MS" charset="0"/>
                <a:ea typeface="Comic Sans MS" charset="0"/>
                <a:cs typeface="Comic Sans MS" charset="0"/>
              </a:rPr>
              <a:t>Methodology</a:t>
            </a:r>
            <a:br>
              <a:rPr lang="en-US" sz="3600" b="1" dirty="0" smtClean="0">
                <a:latin typeface="Comic Sans MS" charset="0"/>
                <a:ea typeface="Comic Sans MS" charset="0"/>
                <a:cs typeface="Comic Sans MS" charset="0"/>
              </a:rPr>
            </a:br>
            <a:endParaRPr lang="en-US" sz="3600" b="1" dirty="0">
              <a:latin typeface="Comic Sans MS" charset="0"/>
              <a:ea typeface="Comic Sans MS" charset="0"/>
              <a:cs typeface="Comic Sans MS" charset="0"/>
            </a:endParaRPr>
          </a:p>
        </p:txBody>
      </p:sp>
      <p:sp>
        <p:nvSpPr>
          <p:cNvPr id="9" name="Content Placeholder 2"/>
          <p:cNvSpPr txBox="1">
            <a:spLocks/>
          </p:cNvSpPr>
          <p:nvPr/>
        </p:nvSpPr>
        <p:spPr>
          <a:xfrm>
            <a:off x="304800" y="1497215"/>
            <a:ext cx="8576786" cy="4504441"/>
          </a:xfrm>
          <a:prstGeom prst="borderCallout1">
            <a:avLst/>
          </a:prstGeom>
        </p:spPr>
        <p:txBody>
          <a:bodyPr vert="horz" lIns="91440" tIns="45720" rIns="91440" bIns="45720" rtlCol="0">
            <a:normAutofit/>
          </a:bodyPr>
          <a:lstStyle>
            <a:lvl1pPr marL="236647" indent="-236647" algn="l" defTabSz="946587" rtl="0" eaLnBrk="1" latinLnBrk="0" hangingPunct="1">
              <a:lnSpc>
                <a:spcPct val="90000"/>
              </a:lnSpc>
              <a:spcBef>
                <a:spcPts val="1035"/>
              </a:spcBef>
              <a:buFont typeface="Arial" panose="020B0604020202020204" pitchFamily="34" charset="0"/>
              <a:buChar char="•"/>
              <a:defRPr sz="2899" kern="1200">
                <a:solidFill>
                  <a:schemeClr val="tx1"/>
                </a:solidFill>
                <a:latin typeface="+mn-lt"/>
                <a:ea typeface="+mn-ea"/>
                <a:cs typeface="+mn-cs"/>
              </a:defRPr>
            </a:lvl1pPr>
            <a:lvl2pPr marL="709940" indent="-236647" algn="l" defTabSz="946587" rtl="0" eaLnBrk="1" latinLnBrk="0" hangingPunct="1">
              <a:lnSpc>
                <a:spcPct val="90000"/>
              </a:lnSpc>
              <a:spcBef>
                <a:spcPts val="518"/>
              </a:spcBef>
              <a:buFont typeface="Arial" panose="020B0604020202020204" pitchFamily="34" charset="0"/>
              <a:buChar char="•"/>
              <a:defRPr sz="2484" kern="1200">
                <a:solidFill>
                  <a:schemeClr val="tx1"/>
                </a:solidFill>
                <a:latin typeface="+mn-lt"/>
                <a:ea typeface="+mn-ea"/>
                <a:cs typeface="+mn-cs"/>
              </a:defRPr>
            </a:lvl2pPr>
            <a:lvl3pPr marL="1183234" indent="-236647" algn="l" defTabSz="946587" rtl="0" eaLnBrk="1" latinLnBrk="0" hangingPunct="1">
              <a:lnSpc>
                <a:spcPct val="90000"/>
              </a:lnSpc>
              <a:spcBef>
                <a:spcPts val="518"/>
              </a:spcBef>
              <a:buFont typeface="Arial" panose="020B0604020202020204" pitchFamily="34" charset="0"/>
              <a:buChar char="•"/>
              <a:defRPr sz="2070" kern="1200">
                <a:solidFill>
                  <a:schemeClr val="tx1"/>
                </a:solidFill>
                <a:latin typeface="+mn-lt"/>
                <a:ea typeface="+mn-ea"/>
                <a:cs typeface="+mn-cs"/>
              </a:defRPr>
            </a:lvl3pPr>
            <a:lvl4pPr marL="1656527" indent="-236647" algn="l" defTabSz="946587" rtl="0" eaLnBrk="1" latinLnBrk="0" hangingPunct="1">
              <a:lnSpc>
                <a:spcPct val="90000"/>
              </a:lnSpc>
              <a:spcBef>
                <a:spcPts val="518"/>
              </a:spcBef>
              <a:buFont typeface="Arial" panose="020B0604020202020204" pitchFamily="34" charset="0"/>
              <a:buChar char="•"/>
              <a:defRPr sz="1863" kern="1200">
                <a:solidFill>
                  <a:schemeClr val="tx1"/>
                </a:solidFill>
                <a:latin typeface="+mn-lt"/>
                <a:ea typeface="+mn-ea"/>
                <a:cs typeface="+mn-cs"/>
              </a:defRPr>
            </a:lvl4pPr>
            <a:lvl5pPr marL="2129820" indent="-236647" algn="l" defTabSz="946587" rtl="0" eaLnBrk="1" latinLnBrk="0" hangingPunct="1">
              <a:lnSpc>
                <a:spcPct val="90000"/>
              </a:lnSpc>
              <a:spcBef>
                <a:spcPts val="518"/>
              </a:spcBef>
              <a:buFont typeface="Arial" panose="020B0604020202020204" pitchFamily="34" charset="0"/>
              <a:buChar char="•"/>
              <a:defRPr sz="1863" kern="1200">
                <a:solidFill>
                  <a:schemeClr val="tx1"/>
                </a:solidFill>
                <a:latin typeface="+mn-lt"/>
                <a:ea typeface="+mn-ea"/>
                <a:cs typeface="+mn-cs"/>
              </a:defRPr>
            </a:lvl5pPr>
            <a:lvl6pPr marL="2603114" indent="-236647" algn="l" defTabSz="946587" rtl="0" eaLnBrk="1" latinLnBrk="0" hangingPunct="1">
              <a:lnSpc>
                <a:spcPct val="90000"/>
              </a:lnSpc>
              <a:spcBef>
                <a:spcPts val="518"/>
              </a:spcBef>
              <a:buFont typeface="Arial" panose="020B0604020202020204" pitchFamily="34" charset="0"/>
              <a:buChar char="•"/>
              <a:defRPr sz="1863" kern="1200">
                <a:solidFill>
                  <a:schemeClr val="tx1"/>
                </a:solidFill>
                <a:latin typeface="+mn-lt"/>
                <a:ea typeface="+mn-ea"/>
                <a:cs typeface="+mn-cs"/>
              </a:defRPr>
            </a:lvl6pPr>
            <a:lvl7pPr marL="3076407" indent="-236647" algn="l" defTabSz="946587" rtl="0" eaLnBrk="1" latinLnBrk="0" hangingPunct="1">
              <a:lnSpc>
                <a:spcPct val="90000"/>
              </a:lnSpc>
              <a:spcBef>
                <a:spcPts val="518"/>
              </a:spcBef>
              <a:buFont typeface="Arial" panose="020B0604020202020204" pitchFamily="34" charset="0"/>
              <a:buChar char="•"/>
              <a:defRPr sz="1863" kern="1200">
                <a:solidFill>
                  <a:schemeClr val="tx1"/>
                </a:solidFill>
                <a:latin typeface="+mn-lt"/>
                <a:ea typeface="+mn-ea"/>
                <a:cs typeface="+mn-cs"/>
              </a:defRPr>
            </a:lvl7pPr>
            <a:lvl8pPr marL="3549701" indent="-236647" algn="l" defTabSz="946587" rtl="0" eaLnBrk="1" latinLnBrk="0" hangingPunct="1">
              <a:lnSpc>
                <a:spcPct val="90000"/>
              </a:lnSpc>
              <a:spcBef>
                <a:spcPts val="518"/>
              </a:spcBef>
              <a:buFont typeface="Arial" panose="020B0604020202020204" pitchFamily="34" charset="0"/>
              <a:buChar char="•"/>
              <a:defRPr sz="1863" kern="1200">
                <a:solidFill>
                  <a:schemeClr val="tx1"/>
                </a:solidFill>
                <a:latin typeface="+mn-lt"/>
                <a:ea typeface="+mn-ea"/>
                <a:cs typeface="+mn-cs"/>
              </a:defRPr>
            </a:lvl8pPr>
            <a:lvl9pPr marL="4022994" indent="-236647" algn="l" defTabSz="946587" rtl="0" eaLnBrk="1" latinLnBrk="0" hangingPunct="1">
              <a:lnSpc>
                <a:spcPct val="90000"/>
              </a:lnSpc>
              <a:spcBef>
                <a:spcPts val="518"/>
              </a:spcBef>
              <a:buFont typeface="Arial" panose="020B0604020202020204" pitchFamily="34" charset="0"/>
              <a:buChar char="•"/>
              <a:defRPr sz="1863" kern="1200">
                <a:solidFill>
                  <a:schemeClr val="tx1"/>
                </a:solidFill>
                <a:latin typeface="+mn-lt"/>
                <a:ea typeface="+mn-ea"/>
                <a:cs typeface="+mn-cs"/>
              </a:defRPr>
            </a:lvl9pPr>
          </a:lstStyle>
          <a:p>
            <a:pPr marL="236647" marR="0" lvl="0" indent="-236647" algn="l" defTabSz="946587" rtl="0" eaLnBrk="1" fontAlgn="auto" latinLnBrk="0" hangingPunct="1">
              <a:lnSpc>
                <a:spcPct val="250000"/>
              </a:lnSpc>
              <a:spcBef>
                <a:spcPts val="1035"/>
              </a:spcBef>
              <a:spcAft>
                <a:spcPts val="0"/>
              </a:spcAft>
              <a:buClrTx/>
              <a:buSzTx/>
              <a:buFont typeface="Arial" panose="020B0604020202020204" pitchFamily="34" charset="0"/>
              <a:buChar char="•"/>
              <a:tabLst/>
              <a:defRPr/>
            </a:pPr>
            <a:r>
              <a:rPr kumimoji="0" lang="en-US" sz="2899" b="0" i="0" u="none" strike="noStrike" kern="1200" cap="none" spc="0" normalizeH="0" baseline="0" noProof="0" dirty="0" smtClean="0">
                <a:ln>
                  <a:noFill/>
                </a:ln>
                <a:solidFill>
                  <a:sysClr val="windowText" lastClr="000000"/>
                </a:solidFill>
                <a:effectLst/>
                <a:uLnTx/>
                <a:uFillTx/>
                <a:latin typeface="Calibri" panose="020F0502020204030204"/>
                <a:ea typeface=""/>
                <a:cs typeface=""/>
              </a:rPr>
              <a:t>Sample Preparation</a:t>
            </a:r>
          </a:p>
          <a:p>
            <a:pPr marL="236647" marR="0" lvl="0" indent="-236647" algn="l" defTabSz="946587" rtl="0" eaLnBrk="1" fontAlgn="auto" latinLnBrk="0" hangingPunct="1">
              <a:lnSpc>
                <a:spcPct val="250000"/>
              </a:lnSpc>
              <a:spcBef>
                <a:spcPts val="1035"/>
              </a:spcBef>
              <a:spcAft>
                <a:spcPts val="0"/>
              </a:spcAft>
              <a:buClrTx/>
              <a:buSzTx/>
              <a:buFont typeface="Arial" panose="020B0604020202020204" pitchFamily="34" charset="0"/>
              <a:buChar char="•"/>
              <a:tabLst/>
              <a:defRPr/>
            </a:pPr>
            <a:r>
              <a:rPr kumimoji="0" lang="en-US" sz="2899" b="0" i="0" u="none" strike="noStrike" kern="1200" cap="none" spc="0" normalizeH="0" baseline="0" noProof="0" dirty="0" smtClean="0">
                <a:ln>
                  <a:noFill/>
                </a:ln>
                <a:solidFill>
                  <a:sysClr val="windowText" lastClr="000000"/>
                </a:solidFill>
                <a:effectLst/>
                <a:uLnTx/>
                <a:uFillTx/>
                <a:latin typeface="Calibri" panose="020F0502020204030204"/>
                <a:ea typeface=""/>
                <a:cs typeface=""/>
              </a:rPr>
              <a:t>Structural property measurement</a:t>
            </a:r>
          </a:p>
          <a:p>
            <a:pPr marL="236647" marR="0" lvl="0" indent="-236647" algn="l" defTabSz="946587" rtl="0" eaLnBrk="1" fontAlgn="auto" latinLnBrk="0" hangingPunct="1">
              <a:lnSpc>
                <a:spcPct val="250000"/>
              </a:lnSpc>
              <a:spcBef>
                <a:spcPts val="1035"/>
              </a:spcBef>
              <a:spcAft>
                <a:spcPts val="0"/>
              </a:spcAft>
              <a:buClrTx/>
              <a:buSzTx/>
              <a:buFont typeface="Arial" panose="020B0604020202020204" pitchFamily="34" charset="0"/>
              <a:buChar char="•"/>
              <a:tabLst/>
              <a:defRPr/>
            </a:pPr>
            <a:r>
              <a:rPr kumimoji="0" lang="en-US" sz="2899" b="0" i="0" u="none" strike="noStrike" kern="1200" cap="none" spc="0" normalizeH="0" baseline="0" noProof="0" dirty="0" smtClean="0">
                <a:ln>
                  <a:noFill/>
                </a:ln>
                <a:solidFill>
                  <a:sysClr val="windowText" lastClr="000000"/>
                </a:solidFill>
                <a:effectLst/>
                <a:uLnTx/>
                <a:uFillTx/>
                <a:latin typeface="Calibri" panose="020F0502020204030204"/>
                <a:ea typeface=""/>
                <a:cs typeface=""/>
              </a:rPr>
              <a:t>Magnetic property measurement </a:t>
            </a:r>
            <a:endParaRPr kumimoji="0" lang="en-US" sz="2899" b="0" i="0" u="none" strike="noStrike" kern="1200" cap="none" spc="0" normalizeH="0" baseline="0" noProof="0" dirty="0">
              <a:ln>
                <a:noFill/>
              </a:ln>
              <a:solidFill>
                <a:sysClr val="windowText" lastClr="000000"/>
              </a:solidFill>
              <a:effectLst/>
              <a:uLnTx/>
              <a:uFillTx/>
              <a:latin typeface="Calibri" panose="020F0502020204030204"/>
              <a:ea typeface=""/>
              <a:cs typeface=""/>
            </a:endParaRPr>
          </a:p>
        </p:txBody>
      </p:sp>
      <p:sp>
        <p:nvSpPr>
          <p:cNvPr id="10" name="Cloud Callout 9"/>
          <p:cNvSpPr/>
          <p:nvPr/>
        </p:nvSpPr>
        <p:spPr>
          <a:xfrm>
            <a:off x="5181600" y="990600"/>
            <a:ext cx="3163283" cy="1913794"/>
          </a:xfrm>
          <a:prstGeom prst="cloudCallout">
            <a:avLst>
              <a:gd name="adj1" fmla="val -92569"/>
              <a:gd name="adj2" fmla="val 17705"/>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marR="0" lvl="0" indent="-285750" algn="ctr" defTabSz="914400" eaLnBrk="1" fontAlgn="auto" latinLnBrk="0" hangingPunct="1">
              <a:lnSpc>
                <a:spcPct val="100000"/>
              </a:lnSpc>
              <a:spcBef>
                <a:spcPts val="0"/>
              </a:spcBef>
              <a:spcAft>
                <a:spcPts val="0"/>
              </a:spcAft>
              <a:buClrTx/>
              <a:buSzTx/>
              <a:buFont typeface="Arial" charset="0"/>
              <a:buNone/>
              <a:tabLst/>
              <a:defRPr/>
            </a:pPr>
            <a:endParaRPr lang="en-US" dirty="0" smtClean="0">
              <a:latin typeface="Comic Sans MS" charset="0"/>
              <a:ea typeface="Comic Sans MS" charset="0"/>
              <a:cs typeface="Comic Sans MS" charset="0"/>
            </a:endParaRPr>
          </a:p>
          <a:p>
            <a:pPr marL="285750" marR="0" lvl="0" indent="-285750" algn="ctr" defTabSz="914400" eaLnBrk="1" fontAlgn="auto" latinLnBrk="0" hangingPunct="1">
              <a:lnSpc>
                <a:spcPct val="100000"/>
              </a:lnSpc>
              <a:spcBef>
                <a:spcPts val="0"/>
              </a:spcBef>
              <a:spcAft>
                <a:spcPts val="0"/>
              </a:spcAft>
              <a:buClrTx/>
              <a:buSzTx/>
              <a:buFont typeface="Arial" charset="0"/>
              <a:buNone/>
              <a:tabLst/>
              <a:defRPr/>
            </a:pPr>
            <a:endParaRPr lang="en-US" dirty="0">
              <a:latin typeface="Comic Sans MS" charset="0"/>
              <a:ea typeface="Comic Sans MS" charset="0"/>
              <a:cs typeface="Comic Sans MS" charset="0"/>
            </a:endParaRPr>
          </a:p>
          <a:p>
            <a:pPr marL="285750" marR="0" lvl="0" indent="-285750" algn="ctr" defTabSz="914400" eaLnBrk="1" fontAlgn="auto" latinLnBrk="0" hangingPunct="1">
              <a:lnSpc>
                <a:spcPct val="100000"/>
              </a:lnSpc>
              <a:spcBef>
                <a:spcPts val="0"/>
              </a:spcBef>
              <a:spcAft>
                <a:spcPts val="0"/>
              </a:spcAft>
              <a:buClrTx/>
              <a:buSzTx/>
              <a:buFont typeface="Arial" charset="0"/>
              <a:buNone/>
              <a:tabLst/>
              <a:defRPr/>
            </a:pPr>
            <a:r>
              <a:rPr lang="en-US" dirty="0" smtClean="0">
                <a:latin typeface="Comic Sans MS" charset="0"/>
                <a:ea typeface="Comic Sans MS" charset="0"/>
                <a:cs typeface="Comic Sans MS" charset="0"/>
              </a:rPr>
              <a:t>Mixing </a:t>
            </a:r>
            <a:r>
              <a:rPr lang="en-US" dirty="0" err="1" smtClean="0">
                <a:latin typeface="Comic Sans MS" charset="0"/>
                <a:ea typeface="Comic Sans MS" charset="0"/>
                <a:cs typeface="Comic Sans MS" charset="0"/>
              </a:rPr>
              <a:t>MgO</a:t>
            </a:r>
            <a:r>
              <a:rPr lang="en-US" dirty="0" smtClean="0">
                <a:latin typeface="Comic Sans MS" charset="0"/>
                <a:ea typeface="Comic Sans MS" charset="0"/>
                <a:cs typeface="Comic Sans MS" charset="0"/>
              </a:rPr>
              <a:t>, </a:t>
            </a:r>
            <a:r>
              <a:rPr lang="en-US" dirty="0" err="1" smtClean="0">
                <a:latin typeface="Comic Sans MS" charset="0"/>
                <a:ea typeface="Comic Sans MS" charset="0"/>
                <a:cs typeface="Comic Sans MS" charset="0"/>
              </a:rPr>
              <a:t>CuO</a:t>
            </a:r>
            <a:r>
              <a:rPr lang="en-US" dirty="0" smtClean="0">
                <a:latin typeface="Comic Sans MS" charset="0"/>
                <a:ea typeface="Comic Sans MS" charset="0"/>
                <a:cs typeface="Comic Sans MS" charset="0"/>
              </a:rPr>
              <a:t>, </a:t>
            </a:r>
            <a:r>
              <a:rPr lang="en-US" dirty="0" err="1" smtClean="0">
                <a:latin typeface="Comic Sans MS" charset="0"/>
                <a:ea typeface="Comic Sans MS" charset="0"/>
                <a:cs typeface="Comic Sans MS" charset="0"/>
              </a:rPr>
              <a:t>NiO</a:t>
            </a:r>
            <a:r>
              <a:rPr lang="en-US" dirty="0" smtClean="0">
                <a:latin typeface="Comic Sans MS" charset="0"/>
                <a:ea typeface="Comic Sans MS" charset="0"/>
                <a:cs typeface="Comic Sans MS" charset="0"/>
              </a:rPr>
              <a:t>, </a:t>
            </a:r>
            <a:r>
              <a:rPr lang="en-US" dirty="0" err="1" smtClean="0">
                <a:latin typeface="Comic Sans MS" charset="0"/>
                <a:ea typeface="Comic Sans MS" charset="0"/>
                <a:cs typeface="Comic Sans MS" charset="0"/>
              </a:rPr>
              <a:t>ZnO</a:t>
            </a:r>
            <a:r>
              <a:rPr lang="en-US" dirty="0" smtClean="0">
                <a:latin typeface="Comic Sans MS" charset="0"/>
                <a:ea typeface="Comic Sans MS" charset="0"/>
                <a:cs typeface="Comic Sans MS" charset="0"/>
              </a:rPr>
              <a:t>, </a:t>
            </a:r>
            <a:r>
              <a:rPr lang="en-US" dirty="0" err="1" smtClean="0">
                <a:latin typeface="Comic Sans MS" charset="0"/>
                <a:ea typeface="Comic Sans MS" charset="0"/>
                <a:cs typeface="Comic Sans MS" charset="0"/>
              </a:rPr>
              <a:t>CoO</a:t>
            </a:r>
            <a:r>
              <a:rPr lang="en-US" dirty="0" smtClean="0">
                <a:latin typeface="Comic Sans MS" charset="0"/>
                <a:ea typeface="Comic Sans MS" charset="0"/>
                <a:cs typeface="Comic Sans MS" charset="0"/>
              </a:rPr>
              <a:t> in ball mill for 2 hours</a:t>
            </a:r>
          </a:p>
          <a:p>
            <a:pPr marL="285750" marR="0" lvl="0" indent="-285750" algn="ctr" defTabSz="914400" eaLnBrk="1" fontAlgn="auto" latinLnBrk="0" hangingPunct="1">
              <a:lnSpc>
                <a:spcPct val="100000"/>
              </a:lnSpc>
              <a:spcBef>
                <a:spcPts val="0"/>
              </a:spcBef>
              <a:spcAft>
                <a:spcPts val="0"/>
              </a:spcAft>
              <a:buClrTx/>
              <a:buSzTx/>
              <a:buFont typeface="Arial" charset="0"/>
              <a:buNone/>
              <a:tabLst/>
              <a:defRPr/>
            </a:pPr>
            <a:endParaRPr lang="en-US" dirty="0">
              <a:latin typeface="Comic Sans MS" charset="0"/>
              <a:ea typeface="Comic Sans MS" charset="0"/>
              <a:cs typeface="Comic Sans MS" charset="0"/>
            </a:endParaRPr>
          </a:p>
          <a:p>
            <a:pPr marL="285750" marR="0" lvl="0" indent="-285750" algn="ctr" defTabSz="914400" eaLnBrk="1" fontAlgn="auto" latinLnBrk="0" hangingPunct="1">
              <a:lnSpc>
                <a:spcPct val="100000"/>
              </a:lnSpc>
              <a:spcBef>
                <a:spcPts val="0"/>
              </a:spcBef>
              <a:spcAft>
                <a:spcPts val="0"/>
              </a:spcAft>
              <a:buClrTx/>
              <a:buSzTx/>
              <a:buFont typeface="Arial" charset="0"/>
              <a:buNone/>
              <a:tabLst/>
              <a:defRPr/>
            </a:pPr>
            <a:endParaRPr lang="en-US" dirty="0" smtClean="0">
              <a:latin typeface="Comic Sans MS" charset="0"/>
              <a:ea typeface="Comic Sans MS" charset="0"/>
              <a:cs typeface="Comic Sans MS" charset="0"/>
            </a:endParaRPr>
          </a:p>
        </p:txBody>
      </p:sp>
      <p:sp>
        <p:nvSpPr>
          <p:cNvPr id="11" name="Cloud Callout 10"/>
          <p:cNvSpPr/>
          <p:nvPr/>
        </p:nvSpPr>
        <p:spPr>
          <a:xfrm>
            <a:off x="6286946" y="2762941"/>
            <a:ext cx="2876640" cy="1690084"/>
          </a:xfrm>
          <a:prstGeom prst="cloudCallout">
            <a:avLst>
              <a:gd name="adj1" fmla="val -73649"/>
              <a:gd name="adj2" fmla="val -3185"/>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err="1">
                <a:latin typeface="Comic Sans MS" charset="0"/>
                <a:ea typeface="Comic Sans MS" charset="0"/>
                <a:cs typeface="Comic Sans MS" charset="0"/>
              </a:rPr>
              <a:t>Rigaku</a:t>
            </a:r>
            <a:r>
              <a:rPr lang="en-US" dirty="0">
                <a:latin typeface="Comic Sans MS" charset="0"/>
                <a:ea typeface="Comic Sans MS" charset="0"/>
                <a:cs typeface="Comic Sans MS" charset="0"/>
              </a:rPr>
              <a:t> X-ray diffractometer with Cu-Kα </a:t>
            </a:r>
            <a:r>
              <a:rPr lang="en-US" dirty="0" smtClean="0">
                <a:latin typeface="Comic Sans MS" charset="0"/>
                <a:ea typeface="Comic Sans MS" charset="0"/>
                <a:cs typeface="Comic Sans MS" charset="0"/>
              </a:rPr>
              <a:t>radiation</a:t>
            </a:r>
            <a:endParaRPr lang="en-US" dirty="0">
              <a:latin typeface="Comic Sans MS" charset="0"/>
              <a:ea typeface="Comic Sans MS" charset="0"/>
              <a:cs typeface="Comic Sans MS" charset="0"/>
            </a:endParaRPr>
          </a:p>
        </p:txBody>
      </p:sp>
      <p:sp>
        <p:nvSpPr>
          <p:cNvPr id="12" name="Cloud Callout 11"/>
          <p:cNvSpPr/>
          <p:nvPr/>
        </p:nvSpPr>
        <p:spPr>
          <a:xfrm>
            <a:off x="5661470" y="4488337"/>
            <a:ext cx="3361116" cy="2298700"/>
          </a:xfrm>
          <a:prstGeom prst="cloudCallout">
            <a:avLst>
              <a:gd name="adj1" fmla="val -63548"/>
              <a:gd name="adj2" fmla="val -34706"/>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latin typeface="Comic Sans MS" charset="0"/>
                <a:ea typeface="Comic Sans MS" charset="0"/>
                <a:cs typeface="Comic Sans MS" charset="0"/>
              </a:rPr>
              <a:t>Quantum Design Magnetic Properties Measurement System (MPMS)</a:t>
            </a:r>
          </a:p>
        </p:txBody>
      </p:sp>
    </p:spTree>
    <p:extLst>
      <p:ext uri="{BB962C8B-B14F-4D97-AF65-F5344CB8AC3E}">
        <p14:creationId xmlns:p14="http://schemas.microsoft.com/office/powerpoint/2010/main" val="843801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dissolv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theme/theme1.xml><?xml version="1.0" encoding="utf-8"?>
<a:theme xmlns:a="http://schemas.openxmlformats.org/drawingml/2006/main" name="Watercolor_16x9">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12700"/>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Watercolor_16x9">
      <a:dk1>
        <a:sysClr val="windowText" lastClr="000000"/>
      </a:dk1>
      <a:lt1>
        <a:sysClr val="window" lastClr="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f583bd66513a361a730282b6a794e352">
  <xsd:schema xmlns:xsd="http://www.w3.org/2001/XMLSchema" xmlns:xs="http://www.w3.org/2001/XMLSchema" xmlns:p="http://schemas.microsoft.com/office/2006/metadata/properties" targetNamespace="http://schemas.microsoft.com/office/2006/metadata/properties" ma:root="true" ma:fieldsID="6841151cf538834e171094e4faaf2d7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A61C974-27AC-4EBB-BF37-EEF69A12DD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65433B3-C2C8-437B-8B31-46B0492B4A52}">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D1CB7C02-44D3-4531-BE08-CD33167F384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2391</TotalTime>
  <Words>527</Words>
  <Application>Microsoft Macintosh PowerPoint</Application>
  <PresentationFormat>On-screen Show (4:3)</PresentationFormat>
  <Paragraphs>103</Paragraphs>
  <Slides>17</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Calibri</vt:lpstr>
      <vt:lpstr>Cambria Math</vt:lpstr>
      <vt:lpstr>Comic Sans MS</vt:lpstr>
      <vt:lpstr>Palatino Linotype</vt:lpstr>
      <vt:lpstr>Arial</vt:lpstr>
      <vt:lpstr>Watercolor_16x9</vt:lpstr>
      <vt:lpstr>Reversibility of Magnetic Behavior in High Entropy Oxides  </vt:lpstr>
      <vt:lpstr>Outline</vt:lpstr>
      <vt:lpstr>Hot topic!</vt:lpstr>
      <vt:lpstr>What are High Entropy Materials?</vt:lpstr>
      <vt:lpstr>Why they are called high entropy materials? </vt:lpstr>
      <vt:lpstr>Fascinating properties </vt:lpstr>
      <vt:lpstr>PowerPoint Presentation</vt:lpstr>
      <vt:lpstr>Reversibility of structural phase transition by sintering in HEOs</vt:lpstr>
      <vt:lpstr>Methodology </vt:lpstr>
      <vt:lpstr>X-ray diffraction measurement  results</vt:lpstr>
      <vt:lpstr>Magnetization measurement  result</vt:lpstr>
      <vt:lpstr>Four mixtures without CuO </vt:lpstr>
      <vt:lpstr>Magnetization measurement  result</vt:lpstr>
      <vt:lpstr>Comparison of five and four mixtures without CuO</vt:lpstr>
      <vt:lpstr>PowerPoint Presentation</vt:lpstr>
      <vt:lpstr>Conclusion </vt:lpstr>
      <vt:lpstr>Thanks for Your Attention</vt:lpstr>
    </vt:vector>
  </TitlesOfParts>
  <LinksUpToDate>false</LinksUpToDate>
  <SharedDoc>false</SharedDoc>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Layout</dc:title>
  <dc:creator>Summer</dc:creator>
  <cp:lastModifiedBy>tafshar11332@gmail.com</cp:lastModifiedBy>
  <cp:revision>53</cp:revision>
  <dcterms:created xsi:type="dcterms:W3CDTF">2013-04-05T20:48:24Z</dcterms:created>
  <dcterms:modified xsi:type="dcterms:W3CDTF">2018-06-10T04:39:13Z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0x0101007C1D5F340F01F94FA2FD29A5E6DC872E</vt:lpwstr>
  </property>
  <property fmtid="{D5CDD505-2E9C-101B-9397-08002B2CF9AE}" pid="3" name="IsMyDocuments">
    <vt:bool>true</vt:bool>
  </property>
</Properties>
</file>