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8" r:id="rId5"/>
    <p:sldId id="260" r:id="rId6"/>
    <p:sldId id="261" r:id="rId7"/>
    <p:sldId id="262" r:id="rId8"/>
    <p:sldId id="263" r:id="rId9"/>
    <p:sldId id="264" r:id="rId10"/>
    <p:sldId id="265" r:id="rId11"/>
    <p:sldId id="266" r:id="rId12"/>
    <p:sldId id="267" r:id="rId13"/>
    <p:sldId id="271" r:id="rId14"/>
    <p:sldId id="269" r:id="rId15"/>
    <p:sldId id="270" r:id="rId16"/>
    <p:sldId id="272" r:id="rId17"/>
    <p:sldId id="274" r:id="rId18"/>
    <p:sldId id="275" r:id="rId19"/>
    <p:sldId id="27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1" autoAdjust="0"/>
    <p:restoredTop sz="94660"/>
  </p:normalViewPr>
  <p:slideViewPr>
    <p:cSldViewPr snapToGrid="0">
      <p:cViewPr>
        <p:scale>
          <a:sx n="74" d="100"/>
          <a:sy n="74" d="100"/>
        </p:scale>
        <p:origin x="45" y="4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5232400" y="1557338"/>
            <a:ext cx="6239933" cy="2043112"/>
          </a:xfrm>
        </p:spPr>
        <p:txBody>
          <a:bodyPr/>
          <a:lstStyle>
            <a:lvl1pPr>
              <a:defRPr/>
            </a:lvl1pPr>
          </a:lstStyle>
          <a:p>
            <a:r>
              <a:rPr lang="en-US"/>
              <a:t>Click to edit Master title style</a:t>
            </a:r>
          </a:p>
        </p:txBody>
      </p:sp>
      <p:sp>
        <p:nvSpPr>
          <p:cNvPr id="5123" name="Rectangle 3"/>
          <p:cNvSpPr>
            <a:spLocks noGrp="1" noChangeArrowheads="1"/>
          </p:cNvSpPr>
          <p:nvPr>
            <p:ph type="subTitle" idx="1"/>
          </p:nvPr>
        </p:nvSpPr>
        <p:spPr>
          <a:xfrm>
            <a:off x="5615518" y="4005263"/>
            <a:ext cx="5568949" cy="1752600"/>
          </a:xfrm>
        </p:spPr>
        <p:txBody>
          <a:bodyPr/>
          <a:lstStyle>
            <a:lvl1pPr marL="0" indent="0" algn="ctr">
              <a:buFontTx/>
              <a:buNone/>
              <a:defRPr/>
            </a:lvl1pPr>
          </a:lstStyle>
          <a:p>
            <a:r>
              <a:rPr lang="en-US"/>
              <a:t>Click to edit Master subtitle style</a:t>
            </a:r>
          </a:p>
        </p:txBody>
      </p:sp>
      <p:sp>
        <p:nvSpPr>
          <p:cNvPr id="4" name="Rectangle 4"/>
          <p:cNvSpPr>
            <a:spLocks noGrp="1" noChangeArrowheads="1"/>
          </p:cNvSpPr>
          <p:nvPr>
            <p:ph type="dt" sz="half" idx="10"/>
          </p:nvPr>
        </p:nvSpPr>
        <p:spPr>
          <a:xfrm>
            <a:off x="8784167" y="6237288"/>
            <a:ext cx="2844800" cy="476250"/>
          </a:xfrm>
        </p:spPr>
        <p:txBody>
          <a:bodyPr/>
          <a:lstStyle>
            <a:lvl1pPr algn="r">
              <a:defRPr smtClean="0"/>
            </a:lvl1pPr>
          </a:lstStyle>
          <a:p>
            <a:pPr>
              <a:defRPr/>
            </a:pPr>
            <a:endParaRPr lang="en-US">
              <a:solidFill>
                <a:srgbClr val="000000"/>
              </a:solidFill>
            </a:endParaRPr>
          </a:p>
        </p:txBody>
      </p:sp>
      <p:sp>
        <p:nvSpPr>
          <p:cNvPr id="5" name="Rectangle 5"/>
          <p:cNvSpPr>
            <a:spLocks noGrp="1" noChangeArrowheads="1"/>
          </p:cNvSpPr>
          <p:nvPr>
            <p:ph type="ftr" sz="quarter" idx="11"/>
          </p:nvPr>
        </p:nvSpPr>
        <p:spPr/>
        <p:txBody>
          <a:bodyPr/>
          <a:lstStyle>
            <a:lvl1pPr>
              <a:defRPr smtClean="0"/>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xfrm>
            <a:off x="239184" y="6165850"/>
            <a:ext cx="2844800" cy="476250"/>
          </a:xfrm>
        </p:spPr>
        <p:txBody>
          <a:bodyPr/>
          <a:lstStyle>
            <a:lvl1pPr algn="l">
              <a:defRPr smtClean="0"/>
            </a:lvl1pPr>
          </a:lstStyle>
          <a:p>
            <a:pPr>
              <a:defRPr/>
            </a:pPr>
            <a:fld id="{BB9CCD03-64E2-4FDD-A636-24A050AD5F1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74830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5EB73F0-ED38-451D-898C-17F3A5B4C90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95993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2FCD9BA-843D-4071-A8CB-C997DBF7418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55862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551686-5431-4409-B528-28C406336AA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94260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03A1D02-E8E6-4688-8958-BB27DD32573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4930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AB2D2FC-67AB-4542-BFE6-B6F77BCF197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57432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1A446F4-C753-4EF3-8898-D4A16F77721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80838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8739DB13-6916-463D-93DE-EB4C30BC205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31676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94558C87-ADE5-420B-B155-E7980BBEB00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82205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B60A139-62BC-4022-B2B4-BF690950E61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41938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4F1B4E1-5DDA-44E8-B6F1-04C8D0F72C7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0883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fontAlgn="base">
              <a:spcBef>
                <a:spcPct val="0"/>
              </a:spcBef>
              <a:spcAft>
                <a:spcPct val="0"/>
              </a:spcAft>
              <a:defRPr/>
            </a:pPr>
            <a:endParaRPr lang="en-US">
              <a:solidFill>
                <a:srgbClr val="000000"/>
              </a:solidFill>
            </a:endParaRPr>
          </a:p>
        </p:txBody>
      </p:sp>
      <p:sp>
        <p:nvSpPr>
          <p:cNvPr id="4101"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fontAlgn="base">
              <a:spcBef>
                <a:spcPct val="0"/>
              </a:spcBef>
              <a:spcAft>
                <a:spcPct val="0"/>
              </a:spcAft>
              <a:defRPr/>
            </a:pPr>
            <a:endParaRPr lang="en-US">
              <a:solidFill>
                <a:srgbClr val="000000"/>
              </a:solidFill>
            </a:endParaRPr>
          </a:p>
        </p:txBody>
      </p:sp>
      <p:sp>
        <p:nvSpPr>
          <p:cNvPr id="4102"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2EBA3312-FB06-4C8A-B558-491E955C8717}"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41940419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Georgia" pitchFamily="18" charset="0"/>
        </a:defRPr>
      </a:lvl2pPr>
      <a:lvl3pPr algn="ctr" rtl="0" eaLnBrk="0" fontAlgn="base" hangingPunct="0">
        <a:spcBef>
          <a:spcPct val="0"/>
        </a:spcBef>
        <a:spcAft>
          <a:spcPct val="0"/>
        </a:spcAft>
        <a:defRPr sz="4400">
          <a:solidFill>
            <a:schemeClr val="tx2"/>
          </a:solidFill>
          <a:latin typeface="Georgia" pitchFamily="18" charset="0"/>
        </a:defRPr>
      </a:lvl3pPr>
      <a:lvl4pPr algn="ctr" rtl="0" eaLnBrk="0" fontAlgn="base" hangingPunct="0">
        <a:spcBef>
          <a:spcPct val="0"/>
        </a:spcBef>
        <a:spcAft>
          <a:spcPct val="0"/>
        </a:spcAft>
        <a:defRPr sz="4400">
          <a:solidFill>
            <a:schemeClr val="tx2"/>
          </a:solidFill>
          <a:latin typeface="Georgia" pitchFamily="18" charset="0"/>
        </a:defRPr>
      </a:lvl4pPr>
      <a:lvl5pPr algn="ctr" rtl="0" eaLnBrk="0" fontAlgn="base" hangingPunct="0">
        <a:spcBef>
          <a:spcPct val="0"/>
        </a:spcBef>
        <a:spcAft>
          <a:spcPct val="0"/>
        </a:spcAft>
        <a:defRPr sz="4400">
          <a:solidFill>
            <a:schemeClr val="tx2"/>
          </a:solidFill>
          <a:latin typeface="Georgia" pitchFamily="18" charset="0"/>
        </a:defRPr>
      </a:lvl5pPr>
      <a:lvl6pPr marL="457200" algn="ctr" rtl="0" fontAlgn="base">
        <a:spcBef>
          <a:spcPct val="0"/>
        </a:spcBef>
        <a:spcAft>
          <a:spcPct val="0"/>
        </a:spcAft>
        <a:defRPr sz="4400">
          <a:solidFill>
            <a:schemeClr val="tx2"/>
          </a:solidFill>
          <a:latin typeface="Georgia" pitchFamily="18" charset="0"/>
        </a:defRPr>
      </a:lvl6pPr>
      <a:lvl7pPr marL="914400" algn="ctr" rtl="0" fontAlgn="base">
        <a:spcBef>
          <a:spcPct val="0"/>
        </a:spcBef>
        <a:spcAft>
          <a:spcPct val="0"/>
        </a:spcAft>
        <a:defRPr sz="4400">
          <a:solidFill>
            <a:schemeClr val="tx2"/>
          </a:solidFill>
          <a:latin typeface="Georgia" pitchFamily="18" charset="0"/>
        </a:defRPr>
      </a:lvl7pPr>
      <a:lvl8pPr marL="1371600" algn="ctr" rtl="0" fontAlgn="base">
        <a:spcBef>
          <a:spcPct val="0"/>
        </a:spcBef>
        <a:spcAft>
          <a:spcPct val="0"/>
        </a:spcAft>
        <a:defRPr sz="4400">
          <a:solidFill>
            <a:schemeClr val="tx2"/>
          </a:solidFill>
          <a:latin typeface="Georgia" pitchFamily="18" charset="0"/>
        </a:defRPr>
      </a:lvl8pPr>
      <a:lvl9pPr marL="1828800" algn="ctr" rtl="0" fontAlgn="base">
        <a:spcBef>
          <a:spcPct val="0"/>
        </a:spcBef>
        <a:spcAft>
          <a:spcPct val="0"/>
        </a:spcAft>
        <a:defRPr sz="4400">
          <a:solidFill>
            <a:schemeClr val="tx2"/>
          </a:solidFill>
          <a:latin typeface="Georgia"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47336" y="-69011"/>
            <a:ext cx="9424997" cy="3669461"/>
          </a:xfrm>
        </p:spPr>
        <p:txBody>
          <a:bodyPr/>
          <a:lstStyle/>
          <a:p>
            <a:r>
              <a:rPr lang="en-US" dirty="0" smtClean="0"/>
              <a:t>Observation of [some] local </a:t>
            </a:r>
            <a:r>
              <a:rPr lang="en-US" dirty="0" err="1" smtClean="0"/>
              <a:t>ionospheric</a:t>
            </a:r>
            <a:r>
              <a:rPr lang="en-US" dirty="0" smtClean="0"/>
              <a:t> anomalies and how they affect our understanding of coupling</a:t>
            </a:r>
            <a:endParaRPr lang="en-US" dirty="0"/>
          </a:p>
        </p:txBody>
      </p:sp>
      <p:sp>
        <p:nvSpPr>
          <p:cNvPr id="3" name="Subtitle 2"/>
          <p:cNvSpPr>
            <a:spLocks noGrp="1"/>
          </p:cNvSpPr>
          <p:nvPr>
            <p:ph type="subTitle" idx="1"/>
          </p:nvPr>
        </p:nvSpPr>
        <p:spPr>
          <a:xfrm>
            <a:off x="5735638" y="4005263"/>
            <a:ext cx="4627562" cy="1752600"/>
          </a:xfrm>
        </p:spPr>
        <p:txBody>
          <a:bodyPr/>
          <a:lstStyle/>
          <a:p>
            <a:r>
              <a:rPr lang="en-US" dirty="0" smtClean="0"/>
              <a:t>Jean-Pierre St-Maurice</a:t>
            </a:r>
          </a:p>
          <a:p>
            <a:r>
              <a:rPr lang="en-US" sz="2800" i="1" dirty="0"/>
              <a:t>ISAS, U of Saskatchewan</a:t>
            </a:r>
          </a:p>
        </p:txBody>
      </p:sp>
    </p:spTree>
    <p:extLst>
      <p:ext uri="{BB962C8B-B14F-4D97-AF65-F5344CB8AC3E}">
        <p14:creationId xmlns:p14="http://schemas.microsoft.com/office/powerpoint/2010/main" val="33088420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explanations for Cs along B</a:t>
            </a:r>
            <a:endParaRPr lang="en-US" dirty="0"/>
          </a:p>
        </p:txBody>
      </p:sp>
      <p:sp>
        <p:nvSpPr>
          <p:cNvPr id="3" name="Content Placeholder 2"/>
          <p:cNvSpPr>
            <a:spLocks noGrp="1"/>
          </p:cNvSpPr>
          <p:nvPr>
            <p:ph idx="1"/>
          </p:nvPr>
        </p:nvSpPr>
        <p:spPr/>
        <p:txBody>
          <a:bodyPr/>
          <a:lstStyle/>
          <a:p>
            <a:r>
              <a:rPr lang="en-US" dirty="0" smtClean="0"/>
              <a:t>Thermal electron drifts going at a speed of order of the electron thermal speed (100 km/s) trigger a 2-stream instability</a:t>
            </a:r>
          </a:p>
          <a:p>
            <a:pPr lvl="1"/>
            <a:r>
              <a:rPr lang="en-US" dirty="0" smtClean="0"/>
              <a:t>Explains connection with position on the edge of intense precipitation structures</a:t>
            </a:r>
          </a:p>
          <a:p>
            <a:pPr lvl="1"/>
            <a:r>
              <a:rPr lang="en-US" dirty="0" smtClean="0"/>
              <a:t>Explains change in sign on each side of precipitation structures</a:t>
            </a:r>
          </a:p>
          <a:p>
            <a:r>
              <a:rPr lang="en-US" dirty="0" smtClean="0"/>
              <a:t>Electron fluxes at the right energy produce Langmuir turbulence, which triggers Cs waves through modulation</a:t>
            </a:r>
          </a:p>
        </p:txBody>
      </p:sp>
    </p:spTree>
    <p:extLst>
      <p:ext uri="{BB962C8B-B14F-4D97-AF65-F5344CB8AC3E}">
        <p14:creationId xmlns:p14="http://schemas.microsoft.com/office/powerpoint/2010/main" val="26887441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Parallel current mechanism</a:t>
            </a:r>
            <a:endParaRPr lang="en-US" dirty="0"/>
          </a:p>
        </p:txBody>
      </p:sp>
      <p:pic>
        <p:nvPicPr>
          <p:cNvPr id="4" name="Content Placeholder 3"/>
          <p:cNvPicPr>
            <a:picLocks noGrp="1" noChangeAspect="1"/>
          </p:cNvPicPr>
          <p:nvPr>
            <p:ph idx="1"/>
          </p:nvPr>
        </p:nvPicPr>
        <p:blipFill>
          <a:blip r:embed="rId2"/>
          <a:stretch>
            <a:fillRect/>
          </a:stretch>
        </p:blipFill>
        <p:spPr>
          <a:xfrm>
            <a:off x="372014" y="1981993"/>
            <a:ext cx="7353300" cy="3152775"/>
          </a:xfrm>
          <a:prstGeom prst="rect">
            <a:avLst/>
          </a:prstGeom>
        </p:spPr>
      </p:pic>
      <p:pic>
        <p:nvPicPr>
          <p:cNvPr id="5" name="Picture 4"/>
          <p:cNvPicPr>
            <a:picLocks noChangeAspect="1"/>
          </p:cNvPicPr>
          <p:nvPr/>
        </p:nvPicPr>
        <p:blipFill>
          <a:blip r:embed="rId3"/>
          <a:stretch>
            <a:fillRect/>
          </a:stretch>
        </p:blipFill>
        <p:spPr>
          <a:xfrm>
            <a:off x="7725314" y="1981993"/>
            <a:ext cx="3857086" cy="3166111"/>
          </a:xfrm>
          <a:prstGeom prst="rect">
            <a:avLst/>
          </a:prstGeom>
        </p:spPr>
      </p:pic>
      <p:sp>
        <p:nvSpPr>
          <p:cNvPr id="6" name="TextBox 5"/>
          <p:cNvSpPr txBox="1"/>
          <p:nvPr/>
        </p:nvSpPr>
        <p:spPr>
          <a:xfrm>
            <a:off x="931653" y="5394384"/>
            <a:ext cx="10075653" cy="1200329"/>
          </a:xfrm>
          <a:prstGeom prst="rect">
            <a:avLst/>
          </a:prstGeom>
          <a:noFill/>
        </p:spPr>
        <p:txBody>
          <a:bodyPr wrap="square" rtlCol="0">
            <a:spAutoFit/>
          </a:bodyPr>
          <a:lstStyle/>
          <a:p>
            <a:r>
              <a:rPr lang="en-US" dirty="0" smtClean="0"/>
              <a:t>Electrons are pushed on one side of a precipitation region. If the precipitation and attendant conductivity has a sharp cutoffs, the parallel currents can have very high densities. The sign of the parallel current changes on each side of the precipitation region. This mechanism works well for Cs structures adjacent to precipitation regions (from Noel et al, 1999).</a:t>
            </a:r>
            <a:endParaRPr lang="en-US" dirty="0"/>
          </a:p>
        </p:txBody>
      </p:sp>
    </p:spTree>
    <p:extLst>
      <p:ext uri="{BB962C8B-B14F-4D97-AF65-F5344CB8AC3E}">
        <p14:creationId xmlns:p14="http://schemas.microsoft.com/office/powerpoint/2010/main" val="1879076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Langmuir turbulence mechanism</a:t>
            </a:r>
            <a:endParaRPr lang="en-US" dirty="0"/>
          </a:p>
        </p:txBody>
      </p:sp>
      <p:pic>
        <p:nvPicPr>
          <p:cNvPr id="4" name="Content Placeholder 3"/>
          <p:cNvPicPr>
            <a:picLocks noGrp="1" noChangeAspect="1"/>
          </p:cNvPicPr>
          <p:nvPr>
            <p:ph idx="1"/>
          </p:nvPr>
        </p:nvPicPr>
        <p:blipFill>
          <a:blip r:embed="rId2"/>
          <a:stretch>
            <a:fillRect/>
          </a:stretch>
        </p:blipFill>
        <p:spPr>
          <a:xfrm>
            <a:off x="863753" y="1640456"/>
            <a:ext cx="6266303" cy="4525963"/>
          </a:xfrm>
          <a:prstGeom prst="rect">
            <a:avLst/>
          </a:prstGeom>
        </p:spPr>
      </p:pic>
      <p:sp>
        <p:nvSpPr>
          <p:cNvPr id="5" name="TextBox 4"/>
          <p:cNvSpPr txBox="1"/>
          <p:nvPr/>
        </p:nvSpPr>
        <p:spPr>
          <a:xfrm>
            <a:off x="8074325" y="2116347"/>
            <a:ext cx="3508075" cy="3416320"/>
          </a:xfrm>
          <a:prstGeom prst="rect">
            <a:avLst/>
          </a:prstGeom>
          <a:noFill/>
        </p:spPr>
        <p:txBody>
          <a:bodyPr wrap="square" rtlCol="0">
            <a:spAutoFit/>
          </a:bodyPr>
          <a:lstStyle/>
          <a:p>
            <a:r>
              <a:rPr lang="en-US" dirty="0" smtClean="0"/>
              <a:t>We know that electron fluxes with energies in the tens of eV can generate Langmuir turbulence and that Langmuir turbulence can easily produce ion-acoustic waves through mode-coupling, as shown here.</a:t>
            </a:r>
          </a:p>
          <a:p>
            <a:endParaRPr lang="en-US" dirty="0"/>
          </a:p>
          <a:p>
            <a:endParaRPr lang="en-US" dirty="0" smtClean="0"/>
          </a:p>
          <a:p>
            <a:r>
              <a:rPr lang="en-US" dirty="0" smtClean="0"/>
              <a:t>This mechanism should work in the center of intense precipitation regions</a:t>
            </a:r>
            <a:endParaRPr lang="en-US" dirty="0"/>
          </a:p>
        </p:txBody>
      </p:sp>
    </p:spTree>
    <p:extLst>
      <p:ext uri="{BB962C8B-B14F-4D97-AF65-F5344CB8AC3E}">
        <p14:creationId xmlns:p14="http://schemas.microsoft.com/office/powerpoint/2010/main" val="8942226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608" y="2868314"/>
            <a:ext cx="10972800" cy="1143000"/>
          </a:xfrm>
        </p:spPr>
        <p:txBody>
          <a:bodyPr/>
          <a:lstStyle/>
          <a:p>
            <a:r>
              <a:rPr lang="en-US" dirty="0" smtClean="0"/>
              <a:t>Theme 2: hot E region electrons</a:t>
            </a:r>
            <a:endParaRPr lang="en-US" dirty="0"/>
          </a:p>
        </p:txBody>
      </p:sp>
    </p:spTree>
    <p:extLst>
      <p:ext uri="{BB962C8B-B14F-4D97-AF65-F5344CB8AC3E}">
        <p14:creationId xmlns:p14="http://schemas.microsoft.com/office/powerpoint/2010/main" val="9220501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Rare but very interesting large excursions in the E region electron temperature </a:t>
            </a:r>
            <a:endParaRPr lang="en-US" sz="4000" dirty="0"/>
          </a:p>
        </p:txBody>
      </p:sp>
      <p:sp>
        <p:nvSpPr>
          <p:cNvPr id="3" name="Content Placeholder 2"/>
          <p:cNvSpPr>
            <a:spLocks noGrp="1"/>
          </p:cNvSpPr>
          <p:nvPr>
            <p:ph idx="1"/>
          </p:nvPr>
        </p:nvSpPr>
        <p:spPr>
          <a:xfrm>
            <a:off x="178279" y="1600201"/>
            <a:ext cx="11404121" cy="4525963"/>
          </a:xfrm>
        </p:spPr>
        <p:txBody>
          <a:bodyPr/>
          <a:lstStyle/>
          <a:p>
            <a:r>
              <a:rPr lang="en-US" dirty="0" smtClean="0"/>
              <a:t>Background:</a:t>
            </a:r>
          </a:p>
          <a:p>
            <a:pPr lvl="1"/>
            <a:r>
              <a:rPr lang="en-US" dirty="0" smtClean="0"/>
              <a:t>Below 130 km, </a:t>
            </a:r>
            <a:r>
              <a:rPr lang="en-US" dirty="0" err="1" smtClean="0"/>
              <a:t>Te</a:t>
            </a:r>
            <a:r>
              <a:rPr lang="en-US" dirty="0" smtClean="0"/>
              <a:t>=</a:t>
            </a:r>
            <a:r>
              <a:rPr lang="en-US" dirty="0" err="1" smtClean="0"/>
              <a:t>Tn</a:t>
            </a:r>
            <a:r>
              <a:rPr lang="en-US" dirty="0" smtClean="0"/>
              <a:t> is the norm</a:t>
            </a:r>
          </a:p>
          <a:p>
            <a:pPr lvl="1"/>
            <a:r>
              <a:rPr lang="en-US" dirty="0" smtClean="0"/>
              <a:t>Reason: standard heating rates from photoionization (via photoelectrons) or from energetic precipitation are not enough to increase </a:t>
            </a:r>
            <a:r>
              <a:rPr lang="en-US" dirty="0" err="1" smtClean="0"/>
              <a:t>Te</a:t>
            </a:r>
            <a:r>
              <a:rPr lang="en-US" dirty="0" smtClean="0"/>
              <a:t> by much because inelastic cooling rates are very high compared to elastic cooling rates.</a:t>
            </a:r>
          </a:p>
          <a:p>
            <a:pPr lvl="2"/>
            <a:r>
              <a:rPr lang="en-US" dirty="0" smtClean="0"/>
              <a:t>Indeed:   observations and calculations show that below 130 km electron precipitation does not introduce large departures of </a:t>
            </a:r>
            <a:r>
              <a:rPr lang="en-US" dirty="0" err="1" smtClean="0"/>
              <a:t>Te</a:t>
            </a:r>
            <a:r>
              <a:rPr lang="en-US" dirty="0" smtClean="0"/>
              <a:t> from </a:t>
            </a:r>
            <a:r>
              <a:rPr lang="en-US" dirty="0" err="1" smtClean="0"/>
              <a:t>Tn</a:t>
            </a:r>
            <a:endParaRPr lang="en-US" dirty="0" smtClean="0"/>
          </a:p>
          <a:p>
            <a:pPr lvl="1"/>
            <a:r>
              <a:rPr lang="en-US" dirty="0" smtClean="0"/>
              <a:t>HOWEVER:  at high latitude we see </a:t>
            </a:r>
            <a:r>
              <a:rPr lang="en-US" dirty="0" err="1" smtClean="0"/>
              <a:t>Te</a:t>
            </a:r>
            <a:r>
              <a:rPr lang="en-US" dirty="0" smtClean="0"/>
              <a:t> goes up with the ambient E field but only below 120 km.  At low latitudes in early evening hours </a:t>
            </a:r>
            <a:r>
              <a:rPr lang="en-US" dirty="0" err="1" smtClean="0"/>
              <a:t>Te</a:t>
            </a:r>
            <a:r>
              <a:rPr lang="en-US" dirty="0" smtClean="0"/>
              <a:t> also goes up in the E region when/where Ne is small</a:t>
            </a:r>
            <a:endParaRPr lang="en-US" dirty="0"/>
          </a:p>
        </p:txBody>
      </p:sp>
    </p:spTree>
    <p:extLst>
      <p:ext uri="{BB962C8B-B14F-4D97-AF65-F5344CB8AC3E}">
        <p14:creationId xmlns:p14="http://schemas.microsoft.com/office/powerpoint/2010/main" val="28387944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521" y="274638"/>
            <a:ext cx="11455879" cy="1143000"/>
          </a:xfrm>
        </p:spPr>
        <p:txBody>
          <a:bodyPr/>
          <a:lstStyle/>
          <a:p>
            <a:r>
              <a:rPr lang="en-US" sz="3200" dirty="0" smtClean="0"/>
              <a:t>High latitude E region </a:t>
            </a:r>
            <a:r>
              <a:rPr lang="en-US" sz="3200" dirty="0" err="1" smtClean="0"/>
              <a:t>Te</a:t>
            </a:r>
            <a:r>
              <a:rPr lang="en-US" sz="3200" dirty="0" smtClean="0"/>
              <a:t> and perpendicular electric fields</a:t>
            </a:r>
            <a:endParaRPr lang="en-US" sz="3200" dirty="0"/>
          </a:p>
        </p:txBody>
      </p:sp>
      <p:pic>
        <p:nvPicPr>
          <p:cNvPr id="4" name="Content Placeholder 3"/>
          <p:cNvPicPr>
            <a:picLocks noGrp="1" noChangeAspect="1"/>
          </p:cNvPicPr>
          <p:nvPr>
            <p:ph idx="1"/>
          </p:nvPr>
        </p:nvPicPr>
        <p:blipFill>
          <a:blip r:embed="rId2"/>
          <a:stretch>
            <a:fillRect/>
          </a:stretch>
        </p:blipFill>
        <p:spPr>
          <a:xfrm>
            <a:off x="7591074" y="1238746"/>
            <a:ext cx="3749787" cy="5001297"/>
          </a:xfrm>
          <a:prstGeom prst="rect">
            <a:avLst/>
          </a:prstGeom>
        </p:spPr>
      </p:pic>
      <p:sp>
        <p:nvSpPr>
          <p:cNvPr id="5" name="TextBox 4"/>
          <p:cNvSpPr txBox="1"/>
          <p:nvPr/>
        </p:nvSpPr>
        <p:spPr>
          <a:xfrm>
            <a:off x="7746521" y="6418935"/>
            <a:ext cx="3881887" cy="369332"/>
          </a:xfrm>
          <a:prstGeom prst="rect">
            <a:avLst/>
          </a:prstGeom>
          <a:noFill/>
        </p:spPr>
        <p:txBody>
          <a:bodyPr wrap="square" rtlCol="0">
            <a:spAutoFit/>
          </a:bodyPr>
          <a:lstStyle/>
          <a:p>
            <a:r>
              <a:rPr lang="en-US" dirty="0" smtClean="0"/>
              <a:t>From Bahcivan, GRL, 2007</a:t>
            </a:r>
            <a:endParaRPr lang="en-US" dirty="0"/>
          </a:p>
        </p:txBody>
      </p:sp>
      <p:pic>
        <p:nvPicPr>
          <p:cNvPr id="6" name="Picture 5"/>
          <p:cNvPicPr>
            <a:picLocks noChangeAspect="1"/>
          </p:cNvPicPr>
          <p:nvPr/>
        </p:nvPicPr>
        <p:blipFill>
          <a:blip r:embed="rId3"/>
          <a:stretch>
            <a:fillRect/>
          </a:stretch>
        </p:blipFill>
        <p:spPr>
          <a:xfrm>
            <a:off x="1000663" y="1293326"/>
            <a:ext cx="5614628" cy="4946717"/>
          </a:xfrm>
          <a:prstGeom prst="rect">
            <a:avLst/>
          </a:prstGeom>
        </p:spPr>
      </p:pic>
      <p:sp>
        <p:nvSpPr>
          <p:cNvPr id="7" name="TextBox 6"/>
          <p:cNvSpPr txBox="1"/>
          <p:nvPr/>
        </p:nvSpPr>
        <p:spPr>
          <a:xfrm>
            <a:off x="1000663" y="6418935"/>
            <a:ext cx="5733692" cy="369332"/>
          </a:xfrm>
          <a:prstGeom prst="rect">
            <a:avLst/>
          </a:prstGeom>
          <a:noFill/>
        </p:spPr>
        <p:txBody>
          <a:bodyPr wrap="square" rtlCol="0">
            <a:spAutoFit/>
          </a:bodyPr>
          <a:lstStyle/>
          <a:p>
            <a:r>
              <a:rPr lang="en-US" dirty="0" smtClean="0"/>
              <a:t>From Schlegel and St-Maurice, JGR, 1981</a:t>
            </a:r>
            <a:endParaRPr lang="en-US" dirty="0"/>
          </a:p>
        </p:txBody>
      </p:sp>
    </p:spTree>
    <p:extLst>
      <p:ext uri="{BB962C8B-B14F-4D97-AF65-F5344CB8AC3E}">
        <p14:creationId xmlns:p14="http://schemas.microsoft.com/office/powerpoint/2010/main" val="23637759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 of High </a:t>
            </a:r>
            <a:r>
              <a:rPr lang="en-US" dirty="0" err="1" smtClean="0"/>
              <a:t>Te</a:t>
            </a:r>
            <a:r>
              <a:rPr lang="en-US" dirty="0" smtClean="0"/>
              <a:t> at high latitude</a:t>
            </a:r>
            <a:endParaRPr lang="en-US" dirty="0"/>
          </a:p>
        </p:txBody>
      </p:sp>
      <p:sp>
        <p:nvSpPr>
          <p:cNvPr id="3" name="Content Placeholder 2"/>
          <p:cNvSpPr>
            <a:spLocks noGrp="1"/>
          </p:cNvSpPr>
          <p:nvPr>
            <p:ph idx="1"/>
          </p:nvPr>
        </p:nvSpPr>
        <p:spPr>
          <a:xfrm>
            <a:off x="828136" y="2656936"/>
            <a:ext cx="10754264" cy="3469228"/>
          </a:xfrm>
        </p:spPr>
        <p:txBody>
          <a:bodyPr/>
          <a:lstStyle/>
          <a:p>
            <a:r>
              <a:rPr lang="en-US" sz="2800" dirty="0" smtClean="0"/>
              <a:t>The same unstable Farley-</a:t>
            </a:r>
            <a:r>
              <a:rPr lang="en-US" sz="2800" dirty="0" err="1" smtClean="0"/>
              <a:t>Buneman</a:t>
            </a:r>
            <a:r>
              <a:rPr lang="en-US" sz="2800" dirty="0" smtClean="0"/>
              <a:t> waves that produce Cs waves perpendicular to B also dissipate through parallel E fields.  </a:t>
            </a:r>
          </a:p>
          <a:p>
            <a:pPr lvl="1"/>
            <a:r>
              <a:rPr lang="en-US" dirty="0" smtClean="0"/>
              <a:t>The parallel electric fields increase monotonically in time</a:t>
            </a:r>
          </a:p>
          <a:p>
            <a:pPr lvl="1"/>
            <a:r>
              <a:rPr lang="en-US" dirty="0" smtClean="0"/>
              <a:t>Electrons get their heat from the </a:t>
            </a:r>
            <a:r>
              <a:rPr lang="en-US" dirty="0" err="1" smtClean="0"/>
              <a:t>electrostic</a:t>
            </a:r>
            <a:r>
              <a:rPr lang="en-US" dirty="0" smtClean="0"/>
              <a:t> </a:t>
            </a:r>
            <a:r>
              <a:rPr lang="en-US" dirty="0" err="1" smtClean="0"/>
              <a:t>enegy</a:t>
            </a:r>
            <a:r>
              <a:rPr lang="en-US" dirty="0" smtClean="0"/>
              <a:t> of the large amplitude structures.</a:t>
            </a:r>
          </a:p>
          <a:p>
            <a:r>
              <a:rPr lang="en-US" sz="2800" dirty="0"/>
              <a:t>Important: the perpendicular evolution leading to Cs at max amplitude is much faster than the parallel electric field evolution</a:t>
            </a:r>
          </a:p>
          <a:p>
            <a:pPr marL="0" indent="0">
              <a:buNone/>
            </a:pPr>
            <a:endParaRPr lang="en-US" dirty="0" smtClean="0"/>
          </a:p>
        </p:txBody>
      </p:sp>
    </p:spTree>
    <p:extLst>
      <p:ext uri="{BB962C8B-B14F-4D97-AF65-F5344CB8AC3E}">
        <p14:creationId xmlns:p14="http://schemas.microsoft.com/office/powerpoint/2010/main" val="10069120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Nonlocal effects: </a:t>
            </a:r>
            <a:r>
              <a:rPr lang="en-US" dirty="0" err="1" smtClean="0"/>
              <a:t>eigenfrequency</a:t>
            </a:r>
            <a:r>
              <a:rPr lang="en-US" dirty="0" smtClean="0"/>
              <a:t> depends on altitude: aspect angle must grow and E</a:t>
            </a:r>
            <a:r>
              <a:rPr lang="en-US" baseline="-25000" dirty="0" smtClean="0"/>
              <a:t>ll</a:t>
            </a:r>
            <a:r>
              <a:rPr lang="en-US" dirty="0" smtClean="0"/>
              <a:t> with it</a:t>
            </a:r>
            <a:endParaRPr lang="en-US" dirty="0"/>
          </a:p>
        </p:txBody>
      </p:sp>
      <p:pic>
        <p:nvPicPr>
          <p:cNvPr id="3" name="Picture 2"/>
          <p:cNvPicPr>
            <a:picLocks noChangeAspect="1" noChangeArrowheads="1"/>
          </p:cNvPicPr>
          <p:nvPr/>
        </p:nvPicPr>
        <p:blipFill>
          <a:blip r:embed="rId2" cstate="print"/>
          <a:srcRect/>
          <a:stretch>
            <a:fillRect/>
          </a:stretch>
        </p:blipFill>
        <p:spPr bwMode="auto">
          <a:xfrm>
            <a:off x="1752600" y="2209800"/>
            <a:ext cx="4145322" cy="3581400"/>
          </a:xfrm>
          <a:prstGeom prst="rect">
            <a:avLst/>
          </a:prstGeom>
          <a:noFill/>
          <a:ln w="9525">
            <a:noFill/>
            <a:miter lim="800000"/>
            <a:headEnd/>
            <a:tailEnd/>
          </a:ln>
        </p:spPr>
      </p:pic>
      <p:pic>
        <p:nvPicPr>
          <p:cNvPr id="4" name="Picture 3"/>
          <p:cNvPicPr>
            <a:picLocks noChangeAspect="1" noChangeArrowheads="1"/>
          </p:cNvPicPr>
          <p:nvPr/>
        </p:nvPicPr>
        <p:blipFill>
          <a:blip r:embed="rId3" cstate="print"/>
          <a:srcRect/>
          <a:stretch>
            <a:fillRect/>
          </a:stretch>
        </p:blipFill>
        <p:spPr bwMode="auto">
          <a:xfrm>
            <a:off x="6172200" y="2362201"/>
            <a:ext cx="4223928" cy="3514725"/>
          </a:xfrm>
          <a:prstGeom prst="rect">
            <a:avLst/>
          </a:prstGeom>
          <a:noFill/>
          <a:ln w="9525">
            <a:noFill/>
            <a:miter lim="800000"/>
            <a:headEnd/>
            <a:tailEnd/>
          </a:ln>
        </p:spPr>
      </p:pic>
      <p:sp>
        <p:nvSpPr>
          <p:cNvPr id="5" name="Oval 4"/>
          <p:cNvSpPr/>
          <p:nvPr/>
        </p:nvSpPr>
        <p:spPr>
          <a:xfrm>
            <a:off x="2209800" y="5943600"/>
            <a:ext cx="3200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Fourier space description</a:t>
            </a:r>
          </a:p>
        </p:txBody>
      </p:sp>
      <p:sp>
        <p:nvSpPr>
          <p:cNvPr id="6" name="Oval 5"/>
          <p:cNvSpPr/>
          <p:nvPr/>
        </p:nvSpPr>
        <p:spPr>
          <a:xfrm>
            <a:off x="6858000" y="5867400"/>
            <a:ext cx="32766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What happens in real space: shears</a:t>
            </a:r>
          </a:p>
        </p:txBody>
      </p:sp>
    </p:spTree>
    <p:extLst>
      <p:ext uri="{BB962C8B-B14F-4D97-AF65-F5344CB8AC3E}">
        <p14:creationId xmlns:p14="http://schemas.microsoft.com/office/powerpoint/2010/main" val="10502851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823792"/>
          </a:xfrm>
        </p:spPr>
        <p:txBody>
          <a:bodyPr/>
          <a:lstStyle/>
          <a:p>
            <a:r>
              <a:rPr lang="en-US" dirty="0" smtClean="0"/>
              <a:t>Large E region </a:t>
            </a:r>
            <a:r>
              <a:rPr lang="en-US" dirty="0" err="1" smtClean="0"/>
              <a:t>Te</a:t>
            </a:r>
            <a:r>
              <a:rPr lang="en-US" dirty="0" smtClean="0"/>
              <a:t> at lower latitudes at dusk</a:t>
            </a:r>
            <a:endParaRPr lang="en-US" dirty="0"/>
          </a:p>
        </p:txBody>
      </p:sp>
      <p:pic>
        <p:nvPicPr>
          <p:cNvPr id="3" name="Picture 2"/>
          <p:cNvPicPr>
            <a:picLocks noChangeAspect="1"/>
          </p:cNvPicPr>
          <p:nvPr/>
        </p:nvPicPr>
        <p:blipFill>
          <a:blip r:embed="rId2"/>
          <a:stretch>
            <a:fillRect/>
          </a:stretch>
        </p:blipFill>
        <p:spPr>
          <a:xfrm>
            <a:off x="1819607" y="1007835"/>
            <a:ext cx="8552785" cy="4745681"/>
          </a:xfrm>
          <a:prstGeom prst="rect">
            <a:avLst/>
          </a:prstGeom>
        </p:spPr>
      </p:pic>
      <p:sp>
        <p:nvSpPr>
          <p:cNvPr id="4" name="TextBox 3"/>
          <p:cNvSpPr txBox="1"/>
          <p:nvPr/>
        </p:nvSpPr>
        <p:spPr>
          <a:xfrm>
            <a:off x="1178943" y="5753516"/>
            <a:ext cx="10190672" cy="923330"/>
          </a:xfrm>
          <a:prstGeom prst="rect">
            <a:avLst/>
          </a:prstGeom>
          <a:noFill/>
        </p:spPr>
        <p:txBody>
          <a:bodyPr wrap="square" rtlCol="0">
            <a:spAutoFit/>
          </a:bodyPr>
          <a:lstStyle/>
          <a:p>
            <a:r>
              <a:rPr lang="en-US" dirty="0" err="1" smtClean="0"/>
              <a:t>Es</a:t>
            </a:r>
            <a:r>
              <a:rPr lang="en-US" dirty="0" smtClean="0"/>
              <a:t> layer short circuit the F region dynamo.  Top E layer produced by diverging ion currents.  Relatively small current densities push electrons at 2 km/s along the B field because of the low density. We end up with friction induced by parallel electric field from </a:t>
            </a:r>
            <a:r>
              <a:rPr lang="en-US" dirty="0" err="1" smtClean="0"/>
              <a:t>Es</a:t>
            </a:r>
            <a:r>
              <a:rPr lang="en-US" dirty="0" smtClean="0"/>
              <a:t> and/or  F region dynamos.</a:t>
            </a:r>
            <a:endParaRPr lang="en-US" dirty="0"/>
          </a:p>
        </p:txBody>
      </p:sp>
    </p:spTree>
    <p:extLst>
      <p:ext uri="{BB962C8B-B14F-4D97-AF65-F5344CB8AC3E}">
        <p14:creationId xmlns:p14="http://schemas.microsoft.com/office/powerpoint/2010/main" val="26372396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 would take home from this talk</a:t>
            </a:r>
            <a:endParaRPr lang="en-US" dirty="0"/>
          </a:p>
        </p:txBody>
      </p:sp>
      <p:sp>
        <p:nvSpPr>
          <p:cNvPr id="3" name="Content Placeholder 2"/>
          <p:cNvSpPr>
            <a:spLocks noGrp="1"/>
          </p:cNvSpPr>
          <p:nvPr>
            <p:ph idx="1"/>
          </p:nvPr>
        </p:nvSpPr>
        <p:spPr>
          <a:xfrm>
            <a:off x="385313" y="1249394"/>
            <a:ext cx="11806687" cy="5502214"/>
          </a:xfrm>
        </p:spPr>
        <p:txBody>
          <a:bodyPr/>
          <a:lstStyle/>
          <a:p>
            <a:r>
              <a:rPr lang="en-US" sz="2400" dirty="0" smtClean="0"/>
              <a:t>Simple electrostatic ion-acoustic waves can give us </a:t>
            </a:r>
            <a:r>
              <a:rPr lang="en-US" sz="2400" dirty="0" err="1" smtClean="0"/>
              <a:t>Te</a:t>
            </a:r>
            <a:r>
              <a:rPr lang="en-US" sz="2400" dirty="0" smtClean="0"/>
              <a:t>, </a:t>
            </a:r>
            <a:r>
              <a:rPr lang="en-US" sz="2400" dirty="0" err="1" smtClean="0"/>
              <a:t>Ti</a:t>
            </a:r>
            <a:r>
              <a:rPr lang="en-US" sz="2400" dirty="0" smtClean="0"/>
              <a:t>, Ne and Doppler shift when the waves are </a:t>
            </a:r>
            <a:r>
              <a:rPr lang="en-US" sz="2400" smtClean="0"/>
              <a:t>in near-thermal </a:t>
            </a:r>
            <a:r>
              <a:rPr lang="en-US" sz="2400" dirty="0" smtClean="0"/>
              <a:t>equilibrium with the plasma  </a:t>
            </a:r>
          </a:p>
          <a:p>
            <a:r>
              <a:rPr lang="en-US" sz="2400" dirty="0" smtClean="0"/>
              <a:t>When destabilized the perpendicular Cs waves change </a:t>
            </a:r>
            <a:r>
              <a:rPr lang="en-US" sz="2400" dirty="0" err="1" smtClean="0"/>
              <a:t>Te</a:t>
            </a:r>
            <a:r>
              <a:rPr lang="en-US" sz="2400" dirty="0" smtClean="0"/>
              <a:t> and conductivity at the basis of the </a:t>
            </a:r>
            <a:r>
              <a:rPr lang="en-US" sz="2400" dirty="0" err="1" smtClean="0"/>
              <a:t>magnetospheric</a:t>
            </a:r>
            <a:r>
              <a:rPr lang="en-US" sz="2400" dirty="0" smtClean="0"/>
              <a:t> boundary layer.  This may have fundamental implications in the coupling with the magnetosphere</a:t>
            </a:r>
          </a:p>
          <a:p>
            <a:r>
              <a:rPr lang="en-US" sz="2400" dirty="0" smtClean="0"/>
              <a:t>When Cs waves are destabilized along the B field, there has to be large localized electron fluxes and probably much larger current densities than average.</a:t>
            </a:r>
          </a:p>
          <a:p>
            <a:r>
              <a:rPr lang="en-US" sz="2400" dirty="0" smtClean="0"/>
              <a:t>Very small electron densities at low latitude reveal that unexpected parallel currents are flowing from </a:t>
            </a:r>
            <a:r>
              <a:rPr lang="en-US" sz="2400" dirty="0" err="1" smtClean="0"/>
              <a:t>Es</a:t>
            </a:r>
            <a:r>
              <a:rPr lang="en-US" sz="2400" dirty="0" smtClean="0"/>
              <a:t> layers and/or night time F region dynamos.</a:t>
            </a:r>
          </a:p>
          <a:p>
            <a:pPr lvl="1"/>
            <a:r>
              <a:rPr lang="en-US" sz="2000" dirty="0" err="1" smtClean="0"/>
              <a:t>Hummmmmm</a:t>
            </a:r>
            <a:r>
              <a:rPr lang="en-US" sz="2000" dirty="0" smtClean="0"/>
              <a:t>:  maybe there are more parallel currents than meet the eyes in our </a:t>
            </a:r>
            <a:r>
              <a:rPr lang="en-US" sz="2000" dirty="0" err="1" smtClean="0"/>
              <a:t>ionospheric</a:t>
            </a:r>
            <a:r>
              <a:rPr lang="en-US" sz="2000" dirty="0" smtClean="0"/>
              <a:t> system.  Example:  Japanese colleagues have long stated that electrons get hot at the heart of the </a:t>
            </a:r>
            <a:r>
              <a:rPr lang="en-US" sz="2000" dirty="0" err="1" smtClean="0"/>
              <a:t>Sq</a:t>
            </a:r>
            <a:r>
              <a:rPr lang="en-US" sz="2000" dirty="0" smtClean="0"/>
              <a:t> current system (not a bad place to generate parallel currents in fact). </a:t>
            </a:r>
            <a:endParaRPr lang="en-US" sz="2000" dirty="0"/>
          </a:p>
        </p:txBody>
      </p:sp>
    </p:spTree>
    <p:extLst>
      <p:ext uri="{BB962C8B-B14F-4D97-AF65-F5344CB8AC3E}">
        <p14:creationId xmlns:p14="http://schemas.microsoft.com/office/powerpoint/2010/main" val="240238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A look back at some intriguing problems I tackled over the years</a:t>
            </a:r>
          </a:p>
          <a:p>
            <a:r>
              <a:rPr lang="en-US" dirty="0" smtClean="0"/>
              <a:t>What is an observation anomaly anyway?</a:t>
            </a:r>
          </a:p>
          <a:p>
            <a:r>
              <a:rPr lang="en-US" dirty="0" smtClean="0"/>
              <a:t>Two themes of interest selected here</a:t>
            </a:r>
          </a:p>
          <a:p>
            <a:pPr lvl="1"/>
            <a:r>
              <a:rPr lang="en-US" dirty="0" smtClean="0"/>
              <a:t>A bread and butter plasma mode at low frequencies: ion-acoustic waves.  How does it evolve from stable to unstable, to puzzling?</a:t>
            </a:r>
          </a:p>
          <a:p>
            <a:pPr lvl="1"/>
            <a:r>
              <a:rPr lang="en-US" dirty="0" smtClean="0"/>
              <a:t>E region electron temperatures and what they have to say about electric fields parallel to the geomagnetic field</a:t>
            </a:r>
          </a:p>
          <a:p>
            <a:pPr lvl="1"/>
            <a:endParaRPr lang="en-US" dirty="0" smtClean="0"/>
          </a:p>
          <a:p>
            <a:pPr lvl="1"/>
            <a:endParaRPr lang="en-US" dirty="0"/>
          </a:p>
        </p:txBody>
      </p:sp>
    </p:spTree>
    <p:extLst>
      <p:ext uri="{BB962C8B-B14F-4D97-AF65-F5344CB8AC3E}">
        <p14:creationId xmlns:p14="http://schemas.microsoft.com/office/powerpoint/2010/main" val="140815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 observational anomaly anyway?</a:t>
            </a:r>
            <a:endParaRPr lang="en-US" dirty="0"/>
          </a:p>
        </p:txBody>
      </p:sp>
      <p:sp>
        <p:nvSpPr>
          <p:cNvPr id="3" name="Content Placeholder 2"/>
          <p:cNvSpPr>
            <a:spLocks noGrp="1"/>
          </p:cNvSpPr>
          <p:nvPr>
            <p:ph idx="1"/>
          </p:nvPr>
        </p:nvSpPr>
        <p:spPr/>
        <p:txBody>
          <a:bodyPr/>
          <a:lstStyle/>
          <a:p>
            <a:r>
              <a:rPr lang="en-US" dirty="0" smtClean="0"/>
              <a:t>Could be a rare occurrence but otherwise just an extreme case of a well known phenomenon</a:t>
            </a:r>
          </a:p>
          <a:p>
            <a:r>
              <a:rPr lang="en-US" dirty="0" smtClean="0"/>
              <a:t>Could be something totally unexpected but that we have now seen enough to feel we have a reasonable understanding.</a:t>
            </a:r>
          </a:p>
          <a:p>
            <a:r>
              <a:rPr lang="en-US" dirty="0" smtClean="0"/>
              <a:t>Could even be something that we have come to expect but for which we are unsure about in terms of mechanisms</a:t>
            </a:r>
            <a:endParaRPr lang="en-US" dirty="0"/>
          </a:p>
        </p:txBody>
      </p:sp>
    </p:spTree>
    <p:extLst>
      <p:ext uri="{BB962C8B-B14F-4D97-AF65-F5344CB8AC3E}">
        <p14:creationId xmlns:p14="http://schemas.microsoft.com/office/powerpoint/2010/main" val="3214807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298" y="3023589"/>
            <a:ext cx="10972800" cy="1143000"/>
          </a:xfrm>
        </p:spPr>
        <p:txBody>
          <a:bodyPr/>
          <a:lstStyle/>
          <a:p>
            <a:r>
              <a:rPr lang="en-US" dirty="0" smtClean="0"/>
              <a:t>Theme 1: ion –acoustic waves</a:t>
            </a:r>
            <a:endParaRPr lang="en-US" dirty="0"/>
          </a:p>
        </p:txBody>
      </p:sp>
    </p:spTree>
    <p:extLst>
      <p:ext uri="{BB962C8B-B14F-4D97-AF65-F5344CB8AC3E}">
        <p14:creationId xmlns:p14="http://schemas.microsoft.com/office/powerpoint/2010/main" val="2225555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Ion-acoustic </a:t>
            </a:r>
            <a:r>
              <a:rPr lang="en-US" dirty="0" smtClean="0"/>
              <a:t>waves</a:t>
            </a:r>
            <a:endParaRPr lang="en-US" dirty="0"/>
          </a:p>
        </p:txBody>
      </p:sp>
      <p:sp>
        <p:nvSpPr>
          <p:cNvPr id="3" name="Content Placeholder 2"/>
          <p:cNvSpPr>
            <a:spLocks noGrp="1"/>
          </p:cNvSpPr>
          <p:nvPr>
            <p:ph idx="1"/>
          </p:nvPr>
        </p:nvSpPr>
        <p:spPr/>
        <p:txBody>
          <a:bodyPr/>
          <a:lstStyle/>
          <a:p>
            <a:r>
              <a:rPr lang="en-US" sz="2800" dirty="0" smtClean="0"/>
              <a:t>Ion-acoustic (Cs) waves are constantly excited in thermodynamic equilibrium.  </a:t>
            </a:r>
          </a:p>
          <a:p>
            <a:pPr lvl="1"/>
            <a:r>
              <a:rPr lang="en-US" sz="2400" dirty="0" smtClean="0"/>
              <a:t>They are damped more slowly than other waves. We use this to our advantage in ISR radars to infer </a:t>
            </a:r>
            <a:r>
              <a:rPr lang="en-US" sz="2400" dirty="0" err="1" smtClean="0"/>
              <a:t>Te</a:t>
            </a:r>
            <a:r>
              <a:rPr lang="en-US" sz="2400" dirty="0" smtClean="0"/>
              <a:t>, </a:t>
            </a:r>
            <a:r>
              <a:rPr lang="en-US" sz="2400" dirty="0" err="1" smtClean="0"/>
              <a:t>Ti</a:t>
            </a:r>
            <a:r>
              <a:rPr lang="en-US" sz="2400" dirty="0" smtClean="0"/>
              <a:t>, the plasma density and the Doppler shift of the medium</a:t>
            </a:r>
          </a:p>
          <a:p>
            <a:pPr lvl="1"/>
            <a:r>
              <a:rPr lang="en-US" sz="2400" dirty="0" smtClean="0"/>
              <a:t>In thermal equilibrium with </a:t>
            </a:r>
            <a:r>
              <a:rPr lang="en-US" sz="2400" dirty="0" err="1" smtClean="0"/>
              <a:t>Te</a:t>
            </a:r>
            <a:r>
              <a:rPr lang="en-US" sz="2400" dirty="0" smtClean="0"/>
              <a:t>=</a:t>
            </a:r>
            <a:r>
              <a:rPr lang="en-US" sz="2400" dirty="0" err="1" smtClean="0"/>
              <a:t>Ti</a:t>
            </a:r>
            <a:r>
              <a:rPr lang="en-US" sz="2400" dirty="0" smtClean="0"/>
              <a:t>, the waves are damped in 2 or 3 oscillations.  Damping is less if </a:t>
            </a:r>
            <a:r>
              <a:rPr lang="en-US" sz="2400" dirty="0" err="1" smtClean="0"/>
              <a:t>Te</a:t>
            </a:r>
            <a:r>
              <a:rPr lang="en-US" sz="2400" dirty="0" smtClean="0"/>
              <a:t>&gt;</a:t>
            </a:r>
            <a:r>
              <a:rPr lang="en-US" sz="2400" dirty="0" err="1" smtClean="0"/>
              <a:t>Ti</a:t>
            </a:r>
            <a:r>
              <a:rPr lang="en-US" sz="2400" dirty="0" smtClean="0"/>
              <a:t>.</a:t>
            </a:r>
          </a:p>
          <a:p>
            <a:r>
              <a:rPr lang="en-US" sz="2800" dirty="0" smtClean="0"/>
              <a:t>Large amplitude Cs waves are seen in the E region if E/B exceeds Cs.  This simple fact has taken decades to be explained properly</a:t>
            </a:r>
          </a:p>
          <a:p>
            <a:r>
              <a:rPr lang="en-US" sz="2800" dirty="0" smtClean="0"/>
              <a:t>Along the B field, also see bursts of large amplitude Cs waves </a:t>
            </a:r>
            <a:endParaRPr lang="en-US" sz="2800" dirty="0"/>
          </a:p>
        </p:txBody>
      </p:sp>
    </p:spTree>
    <p:extLst>
      <p:ext uri="{BB962C8B-B14F-4D97-AF65-F5344CB8AC3E}">
        <p14:creationId xmlns:p14="http://schemas.microsoft.com/office/powerpoint/2010/main" val="2248777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ion-acoustic wave spectrum near thermal equilibrium</a:t>
            </a:r>
            <a:endParaRPr lang="en-US" dirty="0"/>
          </a:p>
        </p:txBody>
      </p:sp>
      <p:pic>
        <p:nvPicPr>
          <p:cNvPr id="4" name="Content Placeholder 3"/>
          <p:cNvPicPr>
            <a:picLocks noGrp="1" noChangeAspect="1"/>
          </p:cNvPicPr>
          <p:nvPr>
            <p:ph idx="1"/>
          </p:nvPr>
        </p:nvPicPr>
        <p:blipFill>
          <a:blip r:embed="rId2"/>
          <a:stretch>
            <a:fillRect/>
          </a:stretch>
        </p:blipFill>
        <p:spPr>
          <a:xfrm>
            <a:off x="2174593" y="1580259"/>
            <a:ext cx="7842814" cy="5277741"/>
          </a:xfrm>
          <a:prstGeom prst="rect">
            <a:avLst/>
          </a:prstGeom>
        </p:spPr>
      </p:pic>
    </p:spTree>
    <p:extLst>
      <p:ext uri="{BB962C8B-B14F-4D97-AF65-F5344CB8AC3E}">
        <p14:creationId xmlns:p14="http://schemas.microsoft.com/office/powerpoint/2010/main" val="3059432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709437"/>
          </a:xfrm>
        </p:spPr>
        <p:txBody>
          <a:bodyPr/>
          <a:lstStyle/>
          <a:p>
            <a:r>
              <a:rPr lang="en-US" sz="3600" dirty="0" smtClean="0"/>
              <a:t>E region observation of Cs waves. The phase velocity should have been faster to much faster, according to maximum growth rate determination</a:t>
            </a:r>
            <a:endParaRPr lang="en-US" sz="3600"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651484" y="2230648"/>
            <a:ext cx="3883407" cy="4566967"/>
          </a:xfrm>
          <a:prstGeom prst="rect">
            <a:avLst/>
          </a:prstGeom>
          <a:noFill/>
          <a:ln w="9525">
            <a:noFill/>
            <a:miter lim="800000"/>
            <a:headEnd/>
            <a:tailEnd/>
          </a:ln>
        </p:spPr>
      </p:pic>
      <p:pic>
        <p:nvPicPr>
          <p:cNvPr id="5" name="Picture 4"/>
          <p:cNvPicPr>
            <a:picLocks noChangeAspect="1"/>
          </p:cNvPicPr>
          <p:nvPr/>
        </p:nvPicPr>
        <p:blipFill>
          <a:blip r:embed="rId3"/>
          <a:stretch>
            <a:fillRect/>
          </a:stretch>
        </p:blipFill>
        <p:spPr>
          <a:xfrm>
            <a:off x="6596442" y="1984074"/>
            <a:ext cx="4635150" cy="4873926"/>
          </a:xfrm>
          <a:prstGeom prst="rect">
            <a:avLst/>
          </a:prstGeom>
        </p:spPr>
      </p:pic>
    </p:spTree>
    <p:extLst>
      <p:ext uri="{BB962C8B-B14F-4D97-AF65-F5344CB8AC3E}">
        <p14:creationId xmlns:p14="http://schemas.microsoft.com/office/powerpoint/2010/main" val="2456106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102" y="107860"/>
            <a:ext cx="10972800" cy="1143000"/>
          </a:xfrm>
        </p:spPr>
        <p:txBody>
          <a:bodyPr/>
          <a:lstStyle/>
          <a:p>
            <a:r>
              <a:rPr lang="en-US" dirty="0" smtClean="0"/>
              <a:t>Why the unstable E region waves move at the threshold speed Cs at max amplitude</a:t>
            </a:r>
            <a:endParaRPr lang="en-US" dirty="0"/>
          </a:p>
        </p:txBody>
      </p:sp>
      <p:pic>
        <p:nvPicPr>
          <p:cNvPr id="4" name="Picture 5" descr="cw_b_and_w"/>
          <p:cNvPicPr>
            <a:picLocks noGrp="1" noChangeAspect="1" noChangeArrowheads="1"/>
          </p:cNvPicPr>
          <p:nvPr>
            <p:ph idx="1"/>
          </p:nvPr>
        </p:nvPicPr>
        <p:blipFill>
          <a:blip r:embed="rId2" cstate="print"/>
          <a:srcRect/>
          <a:stretch>
            <a:fillRect/>
          </a:stretch>
        </p:blipFill>
        <p:spPr bwMode="auto">
          <a:xfrm>
            <a:off x="387470" y="1417638"/>
            <a:ext cx="4419553" cy="4845139"/>
          </a:xfrm>
          <a:prstGeom prst="rect">
            <a:avLst/>
          </a:prstGeom>
          <a:noFill/>
          <a:ln w="9525">
            <a:solidFill>
              <a:schemeClr val="tx1"/>
            </a:solidFill>
            <a:miter lim="800000"/>
            <a:headEnd/>
            <a:tailEnd/>
          </a:ln>
        </p:spPr>
      </p:pic>
      <p:sp>
        <p:nvSpPr>
          <p:cNvPr id="7" name="Rectangle 6"/>
          <p:cNvSpPr/>
          <p:nvPr/>
        </p:nvSpPr>
        <p:spPr>
          <a:xfrm>
            <a:off x="-902898" y="6262777"/>
            <a:ext cx="6096000" cy="646331"/>
          </a:xfrm>
          <a:prstGeom prst="rect">
            <a:avLst/>
          </a:prstGeom>
        </p:spPr>
        <p:txBody>
          <a:bodyPr>
            <a:spAutoFit/>
          </a:bodyPr>
          <a:lstStyle/>
          <a:p>
            <a:pPr algn="ctr"/>
            <a:r>
              <a:rPr lang="en-US" b="1" dirty="0" err="1" smtClean="0">
                <a:solidFill>
                  <a:srgbClr val="C00000"/>
                </a:solidFill>
              </a:rPr>
              <a:t>Prikryl</a:t>
            </a:r>
            <a:r>
              <a:rPr lang="en-US" b="1" dirty="0" smtClean="0">
                <a:solidFill>
                  <a:srgbClr val="C00000"/>
                </a:solidFill>
              </a:rPr>
              <a:t> et al, JGR, 1988; 50 MHz</a:t>
            </a:r>
          </a:p>
          <a:p>
            <a:pPr algn="ctr"/>
            <a:r>
              <a:rPr lang="en-US" b="1" dirty="0" smtClean="0">
                <a:solidFill>
                  <a:srgbClr val="C00000"/>
                </a:solidFill>
              </a:rPr>
              <a:t>(also see PSS, 1990)</a:t>
            </a:r>
            <a:endParaRPr lang="en-US" b="1" dirty="0">
              <a:solidFill>
                <a:srgbClr val="C00000"/>
              </a:solidFill>
            </a:endParaRPr>
          </a:p>
        </p:txBody>
      </p:sp>
      <p:pic>
        <p:nvPicPr>
          <p:cNvPr id="8" name="Picture 7"/>
          <p:cNvPicPr>
            <a:picLocks noChangeAspect="1"/>
          </p:cNvPicPr>
          <p:nvPr/>
        </p:nvPicPr>
        <p:blipFill>
          <a:blip r:embed="rId3"/>
          <a:stretch>
            <a:fillRect/>
          </a:stretch>
        </p:blipFill>
        <p:spPr>
          <a:xfrm>
            <a:off x="6097391" y="1313537"/>
            <a:ext cx="4488748" cy="3960660"/>
          </a:xfrm>
          <a:prstGeom prst="rect">
            <a:avLst/>
          </a:prstGeom>
        </p:spPr>
      </p:pic>
      <p:sp>
        <p:nvSpPr>
          <p:cNvPr id="9" name="TextBox 8"/>
          <p:cNvSpPr txBox="1"/>
          <p:nvPr/>
        </p:nvSpPr>
        <p:spPr>
          <a:xfrm>
            <a:off x="5106838" y="5454624"/>
            <a:ext cx="7240438" cy="1200329"/>
          </a:xfrm>
          <a:prstGeom prst="rect">
            <a:avLst/>
          </a:prstGeom>
          <a:noFill/>
        </p:spPr>
        <p:txBody>
          <a:bodyPr wrap="square" rtlCol="0">
            <a:spAutoFit/>
          </a:bodyPr>
          <a:lstStyle/>
          <a:p>
            <a:r>
              <a:rPr lang="en-US" dirty="0" smtClean="0"/>
              <a:t>Inside unstable elongated structures a secondary electron Hall current flows along the long axis until a polarization reaction electric field is set up, which grows with the amplitude of the density structure. Net field goes down until the structure is quasi-stable</a:t>
            </a:r>
            <a:endParaRPr lang="en-US" dirty="0"/>
          </a:p>
        </p:txBody>
      </p:sp>
    </p:spTree>
    <p:extLst>
      <p:ext uri="{BB962C8B-B14F-4D97-AF65-F5344CB8AC3E}">
        <p14:creationId xmlns:p14="http://schemas.microsoft.com/office/powerpoint/2010/main" val="1266697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57" y="274638"/>
            <a:ext cx="12151743" cy="1143000"/>
          </a:xfrm>
        </p:spPr>
        <p:txBody>
          <a:bodyPr/>
          <a:lstStyle/>
          <a:p>
            <a:r>
              <a:rPr lang="en-US" dirty="0" smtClean="0"/>
              <a:t>Large amplitude Cs have also been seen along B</a:t>
            </a:r>
            <a:endParaRPr lang="en-US" dirty="0"/>
          </a:p>
        </p:txBody>
      </p:sp>
      <p:pic>
        <p:nvPicPr>
          <p:cNvPr id="4" name="Content Placeholder 3"/>
          <p:cNvPicPr>
            <a:picLocks noGrp="1" noChangeAspect="1"/>
          </p:cNvPicPr>
          <p:nvPr>
            <p:ph idx="1"/>
          </p:nvPr>
        </p:nvPicPr>
        <p:blipFill>
          <a:blip r:embed="rId2"/>
          <a:stretch>
            <a:fillRect/>
          </a:stretch>
        </p:blipFill>
        <p:spPr>
          <a:xfrm>
            <a:off x="94050" y="1687191"/>
            <a:ext cx="6287144" cy="4679831"/>
          </a:xfrm>
          <a:prstGeom prst="rect">
            <a:avLst/>
          </a:prstGeom>
        </p:spPr>
      </p:pic>
      <p:pic>
        <p:nvPicPr>
          <p:cNvPr id="5" name="Picture 4"/>
          <p:cNvPicPr>
            <a:picLocks noChangeAspect="1"/>
          </p:cNvPicPr>
          <p:nvPr/>
        </p:nvPicPr>
        <p:blipFill>
          <a:blip r:embed="rId3"/>
          <a:stretch>
            <a:fillRect/>
          </a:stretch>
        </p:blipFill>
        <p:spPr>
          <a:xfrm>
            <a:off x="6483597" y="1311216"/>
            <a:ext cx="5708403" cy="5205748"/>
          </a:xfrm>
          <a:prstGeom prst="rect">
            <a:avLst/>
          </a:prstGeom>
        </p:spPr>
      </p:pic>
      <p:sp>
        <p:nvSpPr>
          <p:cNvPr id="6" name="TextBox 5"/>
          <p:cNvSpPr txBox="1"/>
          <p:nvPr/>
        </p:nvSpPr>
        <p:spPr>
          <a:xfrm>
            <a:off x="770626" y="6516964"/>
            <a:ext cx="5170099" cy="369332"/>
          </a:xfrm>
          <a:prstGeom prst="rect">
            <a:avLst/>
          </a:prstGeom>
          <a:noFill/>
        </p:spPr>
        <p:txBody>
          <a:bodyPr wrap="square" rtlCol="0">
            <a:spAutoFit/>
          </a:bodyPr>
          <a:lstStyle/>
          <a:p>
            <a:r>
              <a:rPr lang="en-US" dirty="0" smtClean="0"/>
              <a:t>From Rietveld et al, </a:t>
            </a:r>
            <a:r>
              <a:rPr lang="en-US" dirty="0" smtClean="0"/>
              <a:t>JGR, 1991</a:t>
            </a:r>
            <a:endParaRPr lang="en-US" dirty="0"/>
          </a:p>
        </p:txBody>
      </p:sp>
    </p:spTree>
    <p:extLst>
      <p:ext uri="{BB962C8B-B14F-4D97-AF65-F5344CB8AC3E}">
        <p14:creationId xmlns:p14="http://schemas.microsoft.com/office/powerpoint/2010/main" val="1140228307"/>
      </p:ext>
    </p:extLst>
  </p:cSld>
  <p:clrMapOvr>
    <a:masterClrMapping/>
  </p:clrMapOvr>
</p:sld>
</file>

<file path=ppt/theme/theme1.xml><?xml version="1.0" encoding="utf-8"?>
<a:theme xmlns:a="http://schemas.openxmlformats.org/drawingml/2006/main" name="EMAP_2007-001">
  <a:themeElements>
    <a:clrScheme name="EMAP_2007-0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MAP_2007-001">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MAP_2007-0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MAP_2007-00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MAP_2007-00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MAP_2007-00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MAP_2007-00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MAP_2007-00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MAP_2007-00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MAP_2007-00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MAP_2007-00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MAP_2007-00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MAP_2007-00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MAP_2007-00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935</TotalTime>
  <Words>1041</Words>
  <Application>Microsoft Office PowerPoint</Application>
  <PresentationFormat>Widescreen</PresentationFormat>
  <Paragraphs>66</Paragraphs>
  <Slides>19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Georgia</vt:lpstr>
      <vt:lpstr>EMAP_2007-001</vt:lpstr>
      <vt:lpstr>Observation of [some] local ionospheric anomalies and how they affect our understanding of coupling</vt:lpstr>
      <vt:lpstr>Background</vt:lpstr>
      <vt:lpstr>What is an observational anomaly anyway?</vt:lpstr>
      <vt:lpstr>Theme 1: ion –acoustic waves</vt:lpstr>
      <vt:lpstr>Ion-acoustic waves</vt:lpstr>
      <vt:lpstr>Typical ion-acoustic wave spectrum near thermal equilibrium</vt:lpstr>
      <vt:lpstr>E region observation of Cs waves. The phase velocity should have been faster to much faster, according to maximum growth rate determination</vt:lpstr>
      <vt:lpstr>Why the unstable E region waves move at the threshold speed Cs at max amplitude</vt:lpstr>
      <vt:lpstr>Large amplitude Cs have also been seen along B</vt:lpstr>
      <vt:lpstr>2 explanations for Cs along B</vt:lpstr>
      <vt:lpstr>Parallel current mechanism</vt:lpstr>
      <vt:lpstr>Langmuir turbulence mechanism</vt:lpstr>
      <vt:lpstr>Theme 2: hot E region electrons</vt:lpstr>
      <vt:lpstr>Rare but very interesting large excursions in the E region electron temperature </vt:lpstr>
      <vt:lpstr>High latitude E region Te and perpendicular electric fields</vt:lpstr>
      <vt:lpstr>Origin of High Te at high latitude</vt:lpstr>
      <vt:lpstr>Nonlocal effects: eigenfrequency depends on altitude: aspect angle must grow and Ell with it</vt:lpstr>
      <vt:lpstr>Large E region Te at lower latitudes at dusk</vt:lpstr>
      <vt:lpstr>What I would take home from this talk</vt:lpstr>
    </vt:vector>
  </TitlesOfParts>
  <Company>University of Saskatchewan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Observation of [some] local ionospheric anomalies and how they affect our understanding of coupling</dc:title>
  <dc:creator>JP St.Maurice</dc:creator>
  <cp:lastModifiedBy>JP St.Maurice</cp:lastModifiedBy>
  <cp:revision>20</cp:revision>
  <dcterms:created xsi:type="dcterms:W3CDTF">2018-06-09T14:14:14Z</dcterms:created>
  <dcterms:modified xsi:type="dcterms:W3CDTF">2018-06-11T09:44:59Z</dcterms:modified>
</cp:coreProperties>
</file>