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58" r:id="rId3"/>
    <p:sldId id="493" r:id="rId4"/>
    <p:sldId id="578" r:id="rId5"/>
    <p:sldId id="486" r:id="rId6"/>
    <p:sldId id="612" r:id="rId7"/>
    <p:sldId id="611" r:id="rId8"/>
    <p:sldId id="437" r:id="rId9"/>
    <p:sldId id="637" r:id="rId10"/>
    <p:sldId id="633" r:id="rId11"/>
    <p:sldId id="614" r:id="rId12"/>
    <p:sldId id="608" r:id="rId13"/>
    <p:sldId id="413" r:id="rId14"/>
    <p:sldId id="615" r:id="rId15"/>
    <p:sldId id="260" r:id="rId16"/>
    <p:sldId id="266" r:id="rId17"/>
    <p:sldId id="624" r:id="rId18"/>
    <p:sldId id="625" r:id="rId19"/>
    <p:sldId id="273" r:id="rId20"/>
    <p:sldId id="274" r:id="rId21"/>
    <p:sldId id="632" r:id="rId22"/>
    <p:sldId id="500" r:id="rId23"/>
    <p:sldId id="605" r:id="rId24"/>
    <p:sldId id="300" r:id="rId25"/>
    <p:sldId id="296" r:id="rId26"/>
    <p:sldId id="628" r:id="rId27"/>
    <p:sldId id="630" r:id="rId28"/>
    <p:sldId id="631" r:id="rId29"/>
    <p:sldId id="635" r:id="rId30"/>
    <p:sldId id="263" r:id="rId31"/>
    <p:sldId id="636" r:id="rId32"/>
    <p:sldId id="623" r:id="rId33"/>
    <p:sldId id="638" r:id="rId34"/>
    <p:sldId id="283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6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FF005-0241-451F-A15E-2D30D6084ED9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7AADD-8DDC-48A0-91BB-C105A4A41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64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3AE659DC-59F5-4DAB-B011-44B144C4C47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Autofit/>
          </a:bodyPr>
          <a:lstStyle/>
          <a:p>
            <a:pPr lvl="0"/>
            <a:fld id="{790ED8FE-21CF-49D4-AD05-02D3F591F698}" type="slidenum">
              <a:t>1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BF0EC1C-B7F2-47B9-9D6A-9787CE56AD2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DDBE6E-7473-4E93-8761-97693E5795A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52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21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100F5965-988E-4579-BC60-4F0A332AB04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Autofit/>
          </a:bodyPr>
          <a:lstStyle/>
          <a:p>
            <a:pPr lvl="0"/>
            <a:fld id="{15315A08-6F41-4395-A432-A8DAFD334ABD}" type="slidenum">
              <a:t>20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6553D4-AD1E-4620-A548-1BA129C8698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1237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1BCD54-8DEC-498B-9C3B-831FEC39075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040"/>
            <a:ext cx="5486040" cy="4114440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479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767F3EE-51AE-4F76-BEB7-67C21FD5AE6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Autofit/>
          </a:bodyPr>
          <a:lstStyle/>
          <a:p>
            <a:pPr lvl="0"/>
            <a:fld id="{A46F1984-E402-4D9B-8202-33E06838D2B8}" type="slidenum">
              <a:t>21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17634E-E0B1-4C41-BEBE-6A6C335A7F2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425450" y="698500"/>
            <a:ext cx="6203950" cy="34909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62C613-2C28-49D7-BCBD-73DBC97CC419}"/>
              </a:ext>
            </a:extLst>
          </p:cNvPr>
          <p:cNvSpPr txBox="1"/>
          <p:nvPr/>
        </p:nvSpPr>
        <p:spPr>
          <a:xfrm>
            <a:off x="939600" y="4420800"/>
            <a:ext cx="5173560" cy="4189319"/>
          </a:xfrm>
          <a:prstGeom prst="rect">
            <a:avLst/>
          </a:prstGeom>
          <a:noFill/>
          <a:ln>
            <a:noFill/>
          </a:ln>
        </p:spPr>
        <p:txBody>
          <a:bodyPr vert="horz" wrap="square" lIns="93600" tIns="46800" rIns="93600" bIns="468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326E1D-43AB-4894-BCD0-45B71A428F25}"/>
              </a:ext>
            </a:extLst>
          </p:cNvPr>
          <p:cNvSpPr/>
          <p:nvPr/>
        </p:nvSpPr>
        <p:spPr>
          <a:xfrm>
            <a:off x="3997439" y="8844120"/>
            <a:ext cx="3055680" cy="465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3600" tIns="46800" rIns="93600" bIns="46800" anchor="b" anchorCtr="0" compatLnSpc="1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C270D259-6EE0-479F-971D-A78973A75816}" type="slidenum">
              <a:t>21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63609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B3D52E25-6FA0-44F6-A35C-2EDDF055C41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Autofit/>
          </a:bodyPr>
          <a:lstStyle/>
          <a:p>
            <a:pPr lvl="0"/>
            <a:fld id="{F992D0F7-8033-4975-9352-7DF53858229F}" type="slidenum">
              <a:t>34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FF1CCC-45CF-4BAD-8DF0-B384C0726FE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5600" cy="3771900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9320D2-EDA7-40DB-9549-F455E603540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900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81B13F63-237D-4CEB-938E-2EAB5ADE8DF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Autofit/>
          </a:bodyPr>
          <a:lstStyle/>
          <a:p>
            <a:pPr lvl="0"/>
            <a:fld id="{E9702701-0D24-45DB-9965-D649AC6ED9C3}" type="slidenum">
              <a:t>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E32CB2-CA39-4688-95A9-973095B1E75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5CDE3D-68E5-4D0F-9431-7A1298B633F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757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-Global Temperatures have increased significantly in the last several decades</a:t>
            </a:r>
            <a:r>
              <a:rPr lang="en-US" baseline="0" dirty="0"/>
              <a:t>, especially in the Arctic as shown in the figure (explain figure)</a:t>
            </a:r>
          </a:p>
          <a:p>
            <a:r>
              <a:rPr lang="en-US" baseline="0" dirty="0"/>
              <a:t>-Through the water </a:t>
            </a:r>
            <a:r>
              <a:rPr lang="en-US" baseline="0" dirty="0" err="1"/>
              <a:t>vapour</a:t>
            </a:r>
            <a:r>
              <a:rPr lang="en-US" baseline="0" dirty="0"/>
              <a:t> feedback effect, Water </a:t>
            </a:r>
            <a:r>
              <a:rPr lang="en-US" baseline="0" dirty="0" err="1"/>
              <a:t>Vapour</a:t>
            </a:r>
            <a:r>
              <a:rPr lang="en-US" baseline="0" dirty="0"/>
              <a:t> increases with temperature which further increases temperature since it is a greenhouse gas.</a:t>
            </a:r>
          </a:p>
          <a:p>
            <a:r>
              <a:rPr lang="en-US" baseline="0" dirty="0"/>
              <a:t>-Another reason for the larger warming in the Arctic is the decrease in sea ice due to increasing temperatures. </a:t>
            </a:r>
          </a:p>
          <a:p>
            <a:r>
              <a:rPr lang="en-US" baseline="0" dirty="0"/>
              <a:t>-Exposing more open ocean in the Arctic allows water </a:t>
            </a:r>
            <a:r>
              <a:rPr lang="en-US" baseline="0" dirty="0" err="1"/>
              <a:t>vapour</a:t>
            </a:r>
            <a:r>
              <a:rPr lang="en-US" baseline="0" dirty="0"/>
              <a:t> to be more easily </a:t>
            </a:r>
            <a:r>
              <a:rPr lang="en-US" baseline="0" dirty="0" err="1"/>
              <a:t>uptaken</a:t>
            </a:r>
            <a:r>
              <a:rPr lang="en-US" baseline="0" dirty="0"/>
              <a:t> by the atmosphere as well which further increases the influence the water </a:t>
            </a:r>
            <a:r>
              <a:rPr lang="en-US" baseline="0" dirty="0" err="1"/>
              <a:t>vapour</a:t>
            </a:r>
            <a:r>
              <a:rPr lang="en-US" baseline="0" dirty="0"/>
              <a:t> feedback effect.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4CA68-3B32-8F41-9B70-A7665307205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896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844B87F-598D-4E88-875D-7ECA037D9B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67FAD4-CF27-4490-9A33-EE3460EC2F48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07906" name="Rectangle 2">
            <a:extLst>
              <a:ext uri="{FF2B5EF4-FFF2-40B4-BE49-F238E27FC236}">
                <a16:creationId xmlns:a16="http://schemas.microsoft.com/office/drawing/2014/main" id="{39E7148F-517F-45CA-9478-9CB1090992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7907" name="Rectangle 3">
            <a:extLst>
              <a:ext uri="{FF2B5EF4-FFF2-40B4-BE49-F238E27FC236}">
                <a16:creationId xmlns:a16="http://schemas.microsoft.com/office/drawing/2014/main" id="{019DECE1-64D9-47A2-8838-907968A176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It all starts South…</a:t>
            </a:r>
          </a:p>
        </p:txBody>
      </p:sp>
    </p:spTree>
    <p:extLst>
      <p:ext uri="{BB962C8B-B14F-4D97-AF65-F5344CB8AC3E}">
        <p14:creationId xmlns:p14="http://schemas.microsoft.com/office/powerpoint/2010/main" val="1524980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16E6E9F-1755-49C2-8B4D-7187C70ADB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0EC6EF-D813-447E-8797-4BABAB7E6C6A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424962" name="Rectangle 2">
            <a:extLst>
              <a:ext uri="{FF2B5EF4-FFF2-40B4-BE49-F238E27FC236}">
                <a16:creationId xmlns:a16="http://schemas.microsoft.com/office/drawing/2014/main" id="{E760D577-48FC-4394-BA70-AB9DF9AA8F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4963" name="Rectangle 3">
            <a:extLst>
              <a:ext uri="{FF2B5EF4-FFF2-40B4-BE49-F238E27FC236}">
                <a16:creationId xmlns:a16="http://schemas.microsoft.com/office/drawing/2014/main" id="{1495EDA2-4DEC-427D-A7C4-8C3316D18B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1453360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C188A6B-8506-496F-9BA6-043F393CE1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4D4826-0802-49AE-8C79-FD422847B66F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86050" name="Rectangle 2">
            <a:extLst>
              <a:ext uri="{FF2B5EF4-FFF2-40B4-BE49-F238E27FC236}">
                <a16:creationId xmlns:a16="http://schemas.microsoft.com/office/drawing/2014/main" id="{BDB3FE0A-85E6-487E-8640-3AF0627E65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6051" name="Rectangle 3">
            <a:extLst>
              <a:ext uri="{FF2B5EF4-FFF2-40B4-BE49-F238E27FC236}">
                <a16:creationId xmlns:a16="http://schemas.microsoft.com/office/drawing/2014/main" id="{EA0D8EF0-880C-492E-85A6-6951C11C52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 altLang="en-US"/>
          </a:p>
        </p:txBody>
      </p:sp>
    </p:spTree>
    <p:extLst>
      <p:ext uri="{BB962C8B-B14F-4D97-AF65-F5344CB8AC3E}">
        <p14:creationId xmlns:p14="http://schemas.microsoft.com/office/powerpoint/2010/main" val="3918781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DF8BC64E-43C5-4F3A-A6B5-E2B4ED96143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Autofit/>
          </a:bodyPr>
          <a:lstStyle/>
          <a:p>
            <a:pPr lvl="0"/>
            <a:fld id="{6EBF50D7-2B39-478F-9C58-5DA62A761007}" type="slidenum">
              <a:t>15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AE9021-F39D-4771-8038-E0EDE8E1415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23DFDC-EBEB-46A2-ABBE-6580D5B61A2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80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86B0EB8E-DEB5-41BB-BBFF-D0482239125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Autofit/>
          </a:bodyPr>
          <a:lstStyle/>
          <a:p>
            <a:pPr lvl="0"/>
            <a:fld id="{B01BE3BD-4EF6-40BA-89D5-1DBB106BB9BE}" type="slidenum">
              <a:t>16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5FCA55-BF88-4EFD-8F38-11A0AFD8CF4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2588" y="695325"/>
            <a:ext cx="6091237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716BE1-4279-4DDA-B11B-DEBC78C44E6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799" y="4343040"/>
            <a:ext cx="5486040" cy="4114440"/>
          </a:xfrm>
        </p:spPr>
        <p:txBody>
          <a:bodyPr/>
          <a:lstStyle/>
          <a:p>
            <a:pPr hangingPunct="0">
              <a:spcBef>
                <a:spcPts val="405"/>
              </a:spcBef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090">
              <a:highlight>
                <a:srgbClr val="FFFFFF"/>
              </a:highlight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181864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26B12832-2111-4C28-8E01-ACCF51AD251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 compatLnSpc="1">
            <a:noAutofit/>
          </a:bodyPr>
          <a:lstStyle/>
          <a:p>
            <a:pPr lvl="0"/>
            <a:fld id="{73B1B49F-9E02-4E45-A379-BC24CB472113}" type="slidenum">
              <a:t>19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7FC1DAB-D54F-43F9-87C9-667996AE505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425450" y="698500"/>
            <a:ext cx="6203950" cy="34909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D9369A-13B6-429E-8711-BB42F42251A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939600" y="4420800"/>
            <a:ext cx="5173560" cy="418967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242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C5F84-667E-46C6-A92E-17E540933D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E1ABE0-8808-40C3-AAEA-83C0C5BE2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1358B-0C92-4B11-A4D6-617F2526B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E98-87C2-4534-AAB7-8F6DD17D5A7A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AA6BC-7315-4AA3-AD4C-73B8986D4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05329-5B32-40C5-BE2D-5925527FC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F750-4E0C-4CAB-8046-92BDAFE8BB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292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DB60B-634A-4AAB-BA0B-0B6076083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760962-4CC1-43E1-B5B3-2B1D1EE37C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F746C-A7B0-4704-B7FF-A83A11F4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E98-87C2-4534-AAB7-8F6DD17D5A7A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8AF22-F84A-4560-BF54-D3B1D2D04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0C904-C741-4EC9-B8E6-1518EA530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F750-4E0C-4CAB-8046-92BDAFE8BB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5521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010A0F-6497-40B0-BA75-5AE6716A9E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3795B9-96B4-40F6-B3B6-0DD1F9E01E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7DF0C-3E1D-4DE6-8B74-76FA52274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E98-87C2-4534-AAB7-8F6DD17D5A7A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00DCD-9CBF-4319-B4F0-FBA205373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80171-D738-4016-B4CD-03825B117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F750-4E0C-4CAB-8046-92BDAFE8BB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2943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D0A1B-2F15-463E-8502-DE688FCAC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FCE74-989C-4249-9713-37476019D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6D2BB6-01DD-4BD3-A331-7106DF322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E98-87C2-4534-AAB7-8F6DD17D5A7A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D5322-1C25-4A13-AD08-05E4B1418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2A4EA-E4AE-4114-AC6D-94998F1DD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F750-4E0C-4CAB-8046-92BDAFE8BB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4500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19D23-7746-4902-8A54-09ABF485F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67ED6-540A-47D2-92F4-5D8E7466B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9D83D-0A04-47E7-B104-854AB1710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E98-87C2-4534-AAB7-8F6DD17D5A7A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23A1-E0F7-487F-B8E5-0BA4B87D9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D35F9-5412-4E42-9723-C837B1561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F750-4E0C-4CAB-8046-92BDAFE8BB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960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F18BF-2CF9-466D-8E72-5D938950B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C5DB7-B616-4ADF-9068-284DA078B1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C43B2F-7AE6-4F39-94B7-E98D148EA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03C822-3078-4BA5-83D9-4CAFDA315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E98-87C2-4534-AAB7-8F6DD17D5A7A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2E17FB-896D-471C-B4AF-E4882535C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7AD550-F8AA-4271-B582-F007FC7C6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F750-4E0C-4CAB-8046-92BDAFE8BB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118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28B31-62A6-456F-8108-A863CC2F0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8F294-C08A-44D6-AD37-06EBC47A1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DDDE0B-D767-461F-AD84-85CD728D4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35D8AA-B9C1-412C-B8F4-BCEBE6F388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214EEC-6879-4B43-B205-93E8567EF0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AC5D97-CB02-4E5A-97D7-4F33D76FA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E98-87C2-4534-AAB7-8F6DD17D5A7A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3DC357-672D-4606-BD87-02261A901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515729-95F5-4DD6-AB40-145395604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F750-4E0C-4CAB-8046-92BDAFE8BB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30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FB702-9FDE-4A34-8BCA-24F7A65D9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E81549-2E06-48C1-A67F-1D2D699DC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E98-87C2-4534-AAB7-8F6DD17D5A7A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B36036-52BA-41F8-AA6C-53B09F2F7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CAF8C3-4C0B-46B4-94F1-F8F55393E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F750-4E0C-4CAB-8046-92BDAFE8BB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283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1EA870-7AA5-43F6-8A68-A82CE0632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E98-87C2-4534-AAB7-8F6DD17D5A7A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78DB01-2DA4-4CE7-816F-79EB1822A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1540D4-7C0E-4C88-AAB0-FEC8EF859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F750-4E0C-4CAB-8046-92BDAFE8BB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3080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54307-656E-4320-94A3-86662CA57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8FA13-018E-49F7-A67A-4676BBA59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5DCF88-4087-424D-8CF0-D91A073814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0C3D6F-6B83-4C4B-92AC-0E87EE978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E98-87C2-4534-AAB7-8F6DD17D5A7A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B405B7-4B31-41DD-AD57-79ECA8EB9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62FD5-6C53-4947-89D9-170CF156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F750-4E0C-4CAB-8046-92BDAFE8BB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4790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DD674-89F1-408B-9B31-8B792BD57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01B9C4-3E60-4442-B1DF-0E880F3B8A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0449E4-85E3-4111-AC90-F4900FD9D9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473142-87C7-44E0-BAFE-080C3E39D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25E98-87C2-4534-AAB7-8F6DD17D5A7A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075C5C-FED7-4CFD-8CB6-24BCE26E3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99A03F-C17B-4281-BEE2-0EA4E98BF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EF750-4E0C-4CAB-8046-92BDAFE8BB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9855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E512AF-2524-403A-8D68-BC0E6138E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F20ABF-68D8-44B1-8E30-540D3E763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92230-1863-4071-97FD-FD0148626F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25E98-87C2-4534-AAB7-8F6DD17D5A7A}" type="datetimeFigureOut">
              <a:rPr lang="en-CA" smtClean="0"/>
              <a:t>2018-06-11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72DF6-B95D-4EF4-9CEE-F5E1EADED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E92FA-3233-4EAC-9BD3-8770B402AE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EF750-4E0C-4CAB-8046-92BDAFE8BB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634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10" Type="http://schemas.openxmlformats.org/officeDocument/2006/relationships/image" Target="../media/image51.png"/><Relationship Id="rId4" Type="http://schemas.openxmlformats.org/officeDocument/2006/relationships/image" Target="../media/image45.jpeg"/><Relationship Id="rId9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2.jp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7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F2C478-2D92-436E-9A1B-0B9C3AF5D59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38459" y="5531400"/>
            <a:ext cx="4915080" cy="132048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0E7A8BA-2ABE-40CE-AF12-C36DADAEDE7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3081454"/>
            <a:ext cx="12192000" cy="1311128"/>
          </a:xfrm>
        </p:spPr>
        <p:txBody>
          <a:bodyPr wrap="square">
            <a:spAutoFit/>
          </a:bodyPr>
          <a:lstStyle/>
          <a:p>
            <a:pPr lvl="0" algn="ctr"/>
            <a:r>
              <a:rPr lang="en-US" dirty="0"/>
              <a:t>Atmospheric Research in the High Arctic: The PEARL Experience </a:t>
            </a:r>
            <a:endParaRPr lang="en-US" sz="40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424A6E-B64E-4092-8268-1515E35DF29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735285" y="0"/>
            <a:ext cx="2721429" cy="2661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57EA82-01E1-43A3-B62D-E0136EE1482E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3580919" cy="2085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977DC8-6CAF-426B-9CCB-9F133B739824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8731965" y="6119"/>
            <a:ext cx="3460035" cy="2304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1094A0-C5F8-45F5-AEEF-E8A5D349EFA6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9838071" y="4306999"/>
            <a:ext cx="2353929" cy="2544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BBBA2E-CF3E-457C-A073-47B9E0DBAA94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0" y="4203900"/>
            <a:ext cx="2466720" cy="2666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FB5445D-9F17-4FE5-ABAE-4B19C8775B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336" y="3711769"/>
            <a:ext cx="1647687" cy="16476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9CC3E2D-AE46-4456-B459-AF9A0DC1CB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720" y="3767171"/>
            <a:ext cx="1647687" cy="164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042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op-movie-adjusted-reduced">
            <a:hlinkClick r:id="" action="ppaction://media"/>
            <a:extLst>
              <a:ext uri="{FF2B5EF4-FFF2-40B4-BE49-F238E27FC236}">
                <a16:creationId xmlns:a16="http://schemas.microsoft.com/office/drawing/2014/main" id="{9CB682CF-8CF5-485B-ABD3-CE186031229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1556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81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7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9813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FF06E20-475D-49C5-9D7C-4160C83876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233" y="1586142"/>
            <a:ext cx="4468990" cy="33723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F14849-823E-4B00-8B39-CF508EE0E9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5"/>
          <a:stretch/>
        </p:blipFill>
        <p:spPr>
          <a:xfrm>
            <a:off x="3900038" y="1530220"/>
            <a:ext cx="4189445" cy="34282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217A68B-1E37-4125-8C21-B85C59950C0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93"/>
          <a:stretch/>
        </p:blipFill>
        <p:spPr>
          <a:xfrm>
            <a:off x="0" y="1530220"/>
            <a:ext cx="4189445" cy="34322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70C5B2-67B8-4DBE-A575-588E1000A158}"/>
              </a:ext>
            </a:extLst>
          </p:cNvPr>
          <p:cNvSpPr txBox="1"/>
          <p:nvPr/>
        </p:nvSpPr>
        <p:spPr>
          <a:xfrm>
            <a:off x="1576056" y="4958448"/>
            <a:ext cx="157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Halifax (44.6N)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BF849B-47A6-42E6-ABB1-DD8633725679}"/>
              </a:ext>
            </a:extLst>
          </p:cNvPr>
          <p:cNvSpPr txBox="1"/>
          <p:nvPr/>
        </p:nvSpPr>
        <p:spPr>
          <a:xfrm>
            <a:off x="5185749" y="4958448"/>
            <a:ext cx="2167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Cambridge Bay (69N)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B5A3FB-DFD2-4948-9F17-9CDF827A6D8E}"/>
              </a:ext>
            </a:extLst>
          </p:cNvPr>
          <p:cNvSpPr txBox="1"/>
          <p:nvPr/>
        </p:nvSpPr>
        <p:spPr>
          <a:xfrm>
            <a:off x="9335145" y="4883927"/>
            <a:ext cx="1399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Eureka (80N)</a:t>
            </a: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75FB093-0F83-4801-A025-62FA0B7F6DE2}"/>
              </a:ext>
            </a:extLst>
          </p:cNvPr>
          <p:cNvCxnSpPr/>
          <p:nvPr/>
        </p:nvCxnSpPr>
        <p:spPr>
          <a:xfrm>
            <a:off x="382555" y="3907533"/>
            <a:ext cx="11809445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9A5239A-80A5-488B-84D5-108A633EE68C}"/>
              </a:ext>
            </a:extLst>
          </p:cNvPr>
          <p:cNvCxnSpPr/>
          <p:nvPr/>
        </p:nvCxnSpPr>
        <p:spPr>
          <a:xfrm flipV="1">
            <a:off x="1373553" y="5453130"/>
            <a:ext cx="0" cy="417807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3920E9C-8CBA-4C1E-94A5-424F1E2474DA}"/>
              </a:ext>
            </a:extLst>
          </p:cNvPr>
          <p:cNvSpPr txBox="1"/>
          <p:nvPr/>
        </p:nvSpPr>
        <p:spPr>
          <a:xfrm>
            <a:off x="593969" y="5453130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W/m</a:t>
            </a:r>
            <a:r>
              <a:rPr lang="en-CA" baseline="30000" dirty="0"/>
              <a:t>2</a:t>
            </a:r>
            <a:endParaRPr lang="en-US" baseline="300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3DD94B-0584-4716-B7E1-9E2EF13AA9B2}"/>
              </a:ext>
            </a:extLst>
          </p:cNvPr>
          <p:cNvCxnSpPr>
            <a:cxnSpLocks/>
          </p:cNvCxnSpPr>
          <p:nvPr/>
        </p:nvCxnSpPr>
        <p:spPr>
          <a:xfrm>
            <a:off x="1430215" y="5974862"/>
            <a:ext cx="734647" cy="1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D5B53F3-B141-4E3E-9AA9-8DC5364FE632}"/>
              </a:ext>
            </a:extLst>
          </p:cNvPr>
          <p:cNvSpPr txBox="1"/>
          <p:nvPr/>
        </p:nvSpPr>
        <p:spPr>
          <a:xfrm>
            <a:off x="1430215" y="5993867"/>
            <a:ext cx="144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Time – 1 year</a:t>
            </a:r>
            <a:endParaRPr lang="en-US" baseline="30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C9427B-2365-48A0-AC5E-DB03AD7C3FDB}"/>
              </a:ext>
            </a:extLst>
          </p:cNvPr>
          <p:cNvSpPr txBox="1"/>
          <p:nvPr/>
        </p:nvSpPr>
        <p:spPr>
          <a:xfrm>
            <a:off x="2435868" y="5499296"/>
            <a:ext cx="2209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Blue – hourly average</a:t>
            </a:r>
          </a:p>
          <a:p>
            <a:r>
              <a:rPr lang="en-CA" dirty="0">
                <a:solidFill>
                  <a:srgbClr val="FF0000"/>
                </a:solidFill>
              </a:rPr>
              <a:t>Red – daily average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4E00AEAE-40B8-44A7-9862-0DA92247F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0070C0"/>
                </a:solidFill>
              </a:rPr>
              <a:t>Insolation and Latitude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841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026" name="Picture 2">
            <a:extLst>
              <a:ext uri="{FF2B5EF4-FFF2-40B4-BE49-F238E27FC236}">
                <a16:creationId xmlns:a16="http://schemas.microsoft.com/office/drawing/2014/main" id="{F1DB084C-E25A-45D2-A3D2-91B29D73A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5" y="1299153"/>
            <a:ext cx="6628630" cy="5193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5028" name="Line 4">
            <a:extLst>
              <a:ext uri="{FF2B5EF4-FFF2-40B4-BE49-F238E27FC236}">
                <a16:creationId xmlns:a16="http://schemas.microsoft.com/office/drawing/2014/main" id="{222BD2C7-785D-4E73-AB07-BA8EA8433FFC}"/>
              </a:ext>
            </a:extLst>
          </p:cNvPr>
          <p:cNvSpPr>
            <a:spLocks noChangeShapeType="1"/>
          </p:cNvSpPr>
          <p:nvPr/>
        </p:nvSpPr>
        <p:spPr bwMode="auto">
          <a:xfrm>
            <a:off x="4237149" y="3543965"/>
            <a:ext cx="592428" cy="191667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385029" name="Text Box 5">
            <a:extLst>
              <a:ext uri="{FF2B5EF4-FFF2-40B4-BE49-F238E27FC236}">
                <a16:creationId xmlns:a16="http://schemas.microsoft.com/office/drawing/2014/main" id="{48A86217-4A0A-4B7D-82EE-B032430A2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2155" y="3082300"/>
            <a:ext cx="20629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CA" altLang="en-US" sz="2400" dirty="0"/>
              <a:t>Inversion Layer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E37228-88EC-4305-9B60-DCA9870D0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0070C0"/>
                </a:solidFill>
              </a:rPr>
              <a:t>The Winter Inversion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DF8936-FBC3-4D58-ABF7-360B8E4F6B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3555" y="347489"/>
            <a:ext cx="6033499" cy="5469621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3B6D90CD-6AAA-4DE0-B91F-F772C0A038CF}"/>
              </a:ext>
            </a:extLst>
          </p:cNvPr>
          <p:cNvSpPr/>
          <p:nvPr/>
        </p:nvSpPr>
        <p:spPr>
          <a:xfrm>
            <a:off x="6238040" y="4247521"/>
            <a:ext cx="5727638" cy="191667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4086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24838-AAE9-49FC-9FA7-167E78B1F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0070C0"/>
                </a:solidFill>
              </a:rPr>
              <a:t>The Arctic Polar Vortex</a:t>
            </a:r>
          </a:p>
        </p:txBody>
      </p:sp>
      <p:pic>
        <p:nvPicPr>
          <p:cNvPr id="4" name="Picture 3" descr="A picture containing object&#10;&#10;Description generated with high confidence">
            <a:extLst>
              <a:ext uri="{FF2B5EF4-FFF2-40B4-BE49-F238E27FC236}">
                <a16:creationId xmlns:a16="http://schemas.microsoft.com/office/drawing/2014/main" id="{66256B4D-21F4-4F74-B426-157CF72C79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8" y="1329560"/>
            <a:ext cx="12162692" cy="4778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BCFFEB-CD93-42DB-A3AB-F185AFE66F19}"/>
              </a:ext>
            </a:extLst>
          </p:cNvPr>
          <p:cNvSpPr txBox="1"/>
          <p:nvPr/>
        </p:nvSpPr>
        <p:spPr>
          <a:xfrm flipH="1">
            <a:off x="6568224" y="6308209"/>
            <a:ext cx="5827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https://ozonewatch.gsfc.nasa.gov/facts/vortex_NH.html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8D5A14-C6A3-4906-B598-71C614EB11E6}"/>
              </a:ext>
            </a:extLst>
          </p:cNvPr>
          <p:cNvSpPr txBox="1"/>
          <p:nvPr/>
        </p:nvSpPr>
        <p:spPr>
          <a:xfrm>
            <a:off x="2562896" y="6308209"/>
            <a:ext cx="2897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22 February 2011</a:t>
            </a:r>
          </a:p>
        </p:txBody>
      </p:sp>
    </p:spTree>
    <p:extLst>
      <p:ext uri="{BB962C8B-B14F-4D97-AF65-F5344CB8AC3E}">
        <p14:creationId xmlns:p14="http://schemas.microsoft.com/office/powerpoint/2010/main" val="4284112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0F4FD1-956F-48BB-8051-C36D059C5E3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28860" y="1315917"/>
            <a:ext cx="8246205" cy="55545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589E80D-FB87-45EC-AE0B-A1EB3AA3559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070C0"/>
                </a:solidFill>
              </a:rPr>
              <a:t>Ozone March 2011</a:t>
            </a:r>
          </a:p>
        </p:txBody>
      </p:sp>
      <p:sp>
        <p:nvSpPr>
          <p:cNvPr id="4" name="Straight Connector 3">
            <a:extLst>
              <a:ext uri="{FF2B5EF4-FFF2-40B4-BE49-F238E27FC236}">
                <a16:creationId xmlns:a16="http://schemas.microsoft.com/office/drawing/2014/main" id="{A71B7BEE-AC10-43FD-B08C-84AAF8644D51}"/>
              </a:ext>
            </a:extLst>
          </p:cNvPr>
          <p:cNvSpPr/>
          <p:nvPr/>
        </p:nvSpPr>
        <p:spPr>
          <a:xfrm flipV="1">
            <a:off x="3528811" y="3750058"/>
            <a:ext cx="1122329" cy="1113573"/>
          </a:xfrm>
          <a:prstGeom prst="line">
            <a:avLst/>
          </a:prstGeom>
          <a:noFill/>
          <a:ln w="73080">
            <a:solidFill>
              <a:srgbClr val="000000"/>
            </a:solidFill>
            <a:prstDash val="solid"/>
            <a:tailEnd type="arrow"/>
          </a:ln>
        </p:spPr>
        <p:txBody>
          <a:bodyPr vert="horz" wrap="none" lIns="126360" tIns="81360" rIns="126360" bIns="81360" anchor="ctr" anchorCtr="0" compatLnSpc="1"/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EE1BB7-A294-4ACD-B9A3-F56317F3F580}"/>
              </a:ext>
            </a:extLst>
          </p:cNvPr>
          <p:cNvSpPr txBox="1"/>
          <p:nvPr/>
        </p:nvSpPr>
        <p:spPr>
          <a:xfrm>
            <a:off x="2136878" y="4870242"/>
            <a:ext cx="1730519" cy="639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b="1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PEARL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F02302B-4B72-4D37-B0AE-E125EEC9BE75}"/>
              </a:ext>
            </a:extLst>
          </p:cNvPr>
          <p:cNvSpPr/>
          <p:nvPr/>
        </p:nvSpPr>
        <p:spPr>
          <a:xfrm>
            <a:off x="4471680" y="3479400"/>
            <a:ext cx="358920" cy="433440"/>
          </a:xfrm>
          <a:custGeom>
            <a:avLst>
              <a:gd name="f0" fmla="val 8100"/>
            </a:avLst>
            <a:gdLst>
              <a:gd name="f1" fmla="val w"/>
              <a:gd name="f2" fmla="val h"/>
              <a:gd name="f3" fmla="val 0"/>
              <a:gd name="f4" fmla="val 21600"/>
              <a:gd name="f5" fmla="val 7600"/>
              <a:gd name="f6" fmla="val 10800"/>
              <a:gd name="f7" fmla="val -2147483647"/>
              <a:gd name="f8" fmla="val 2147483647"/>
              <a:gd name="f9" fmla="*/ f1 1 21600"/>
              <a:gd name="f10" fmla="*/ f2 1 21600"/>
              <a:gd name="f11" fmla="pin 0 f0 10800"/>
              <a:gd name="f12" fmla="*/ f5 f11 1"/>
              <a:gd name="f13" fmla="*/ f11 f9 1"/>
              <a:gd name="f14" fmla="*/ 10800 f10 1"/>
              <a:gd name="f15" fmla="*/ f12 1 10800"/>
              <a:gd name="f16" fmla="+- f5 0 f15"/>
              <a:gd name="f17" fmla="+- 10800 f16 0"/>
              <a:gd name="f18" fmla="+- 10800 0 f16"/>
              <a:gd name="f19" fmla="*/ f18 f9 1"/>
              <a:gd name="f20" fmla="*/ f17 f9 1"/>
              <a:gd name="f21" fmla="*/ f17 f10 1"/>
              <a:gd name="f22" fmla="*/ f18 f10 1"/>
            </a:gdLst>
            <a:ahLst>
              <a:ahXY gdRefX="f0" minX="f3" maxX="f6">
                <a:pos x="f13" y="f1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2" r="f20" b="f21"/>
            <a:pathLst>
              <a:path w="21600" h="21600">
                <a:moveTo>
                  <a:pt x="f3" y="f6"/>
                </a:moveTo>
                <a:lnTo>
                  <a:pt x="f18" y="f18"/>
                </a:lnTo>
                <a:lnTo>
                  <a:pt x="f6" y="f3"/>
                </a:lnTo>
                <a:lnTo>
                  <a:pt x="f17" y="f18"/>
                </a:lnTo>
                <a:lnTo>
                  <a:pt x="f4" y="f6"/>
                </a:lnTo>
                <a:lnTo>
                  <a:pt x="f17" y="f17"/>
                </a:lnTo>
                <a:lnTo>
                  <a:pt x="f6" y="f4"/>
                </a:lnTo>
                <a:lnTo>
                  <a:pt x="f18" y="f17"/>
                </a:lnTo>
                <a:lnTo>
                  <a:pt x="f3" y="f6"/>
                </a:lnTo>
                <a:close/>
              </a:path>
            </a:pathLst>
          </a:custGeom>
          <a:solidFill>
            <a:srgbClr val="FF0000"/>
          </a:solidFill>
          <a:ln w="9360" cap="sq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518983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9525B-7515-413E-A5F5-4AB278A9485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693414"/>
            <a:ext cx="10515600" cy="668984"/>
          </a:xfrm>
          <a:noFill/>
          <a:ln>
            <a:noFill/>
          </a:ln>
        </p:spPr>
        <p:txBody>
          <a:bodyPr vert="horz" wrap="square" lIns="0" tIns="38880" rIns="0" bIns="0" rtlCol="0" anchor="ctr" anchorCtr="0">
            <a:spAutoFit/>
          </a:bodyPr>
          <a:lstStyle/>
          <a:p>
            <a:pPr hangingPunct="0">
              <a:lnSpc>
                <a:spcPct val="93000"/>
              </a:lnSpc>
              <a:spcBef>
                <a:spcPts val="1134"/>
              </a:spcBef>
            </a:pPr>
            <a:r>
              <a:rPr lang="en-US" b="1" dirty="0">
                <a:solidFill>
                  <a:srgbClr val="0000FF"/>
                </a:solidFill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rPr>
              <a:t>What are We Doing?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779E13-4BD9-482A-B538-831B00B12F7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 vert="horz" wrap="square" lIns="0" tIns="28080" rIns="0" bIns="0" rtlCol="0" anchor="t" anchorCtr="0">
            <a:spAutoFit/>
          </a:bodyPr>
          <a:lstStyle/>
          <a:p>
            <a:pPr marL="0" indent="0" hangingPunct="0">
              <a:lnSpc>
                <a:spcPct val="93000"/>
              </a:lnSpc>
              <a:spcBef>
                <a:spcPts val="0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Wingdings" pitchFamily="2"/>
              <a:buChar char=""/>
            </a:pPr>
            <a:r>
              <a:rPr lang="en-US" sz="2600" dirty="0">
                <a:solidFill>
                  <a:srgbClr val="000000"/>
                </a:solidFill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rPr>
              <a:t>  Addressing the issue of the variability of the atmosphere in the Canadian High Arctic.  </a:t>
            </a:r>
          </a:p>
          <a:p>
            <a:pPr marL="0" indent="0" hangingPunct="0">
              <a:lnSpc>
                <a:spcPct val="93000"/>
              </a:lnSpc>
              <a:spcBef>
                <a:spcPts val="0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Wingdings" pitchFamily="2"/>
              <a:buChar char=""/>
            </a:pPr>
            <a:r>
              <a:rPr lang="en-US" sz="2600" dirty="0">
                <a:solidFill>
                  <a:srgbClr val="000000"/>
                </a:solidFill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rPr>
              <a:t>  Three major areas of research:  Air quality,  Ozone and Climate Change</a:t>
            </a:r>
          </a:p>
          <a:p>
            <a:pPr marL="0" indent="0" hangingPunct="0">
              <a:lnSpc>
                <a:spcPct val="93000"/>
              </a:lnSpc>
              <a:spcBef>
                <a:spcPts val="0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Wingdings" pitchFamily="2"/>
              <a:buChar char=""/>
            </a:pPr>
            <a:r>
              <a:rPr lang="en-US" sz="2600" dirty="0">
                <a:solidFill>
                  <a:srgbClr val="000000"/>
                </a:solidFill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rPr>
              <a:t>  Three major themes:  Composition Measurements (CM), Polar Night (PN) and Satellite Validation (SV).  </a:t>
            </a:r>
          </a:p>
          <a:p>
            <a:pPr marL="0" indent="0" hangingPunct="0">
              <a:lnSpc>
                <a:spcPct val="93000"/>
              </a:lnSpc>
              <a:spcBef>
                <a:spcPts val="0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Wingdings" pitchFamily="2"/>
              <a:buChar char=""/>
            </a:pPr>
            <a:r>
              <a:rPr lang="en-US" sz="2600" dirty="0">
                <a:solidFill>
                  <a:srgbClr val="000000"/>
                </a:solidFill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rPr>
              <a:t>  We have a comprehensive, well-calibrated set of measurements from the High Arctic that can be used in multiple ways to produce multiple outcomes.</a:t>
            </a:r>
          </a:p>
          <a:p>
            <a:pPr marL="0" indent="0" hangingPunct="0">
              <a:lnSpc>
                <a:spcPct val="93000"/>
              </a:lnSpc>
              <a:spcBef>
                <a:spcPts val="0"/>
              </a:spcBef>
              <a:spcAft>
                <a:spcPts val="1423"/>
              </a:spcAft>
              <a:buClr>
                <a:srgbClr val="000000"/>
              </a:buClr>
              <a:buSzPct val="45000"/>
              <a:buFont typeface="Wingdings" pitchFamily="2"/>
              <a:buChar char=""/>
            </a:pPr>
            <a:r>
              <a:rPr lang="en-US" sz="2600" dirty="0">
                <a:solidFill>
                  <a:srgbClr val="000000"/>
                </a:solidFill>
                <a:highlight>
                  <a:srgbClr val="FFFFFF"/>
                </a:highlight>
                <a:latin typeface="Liberation Sans" pitchFamily="18"/>
                <a:ea typeface="Microsoft YaHei" pitchFamily="2"/>
                <a:cs typeface="Mangal" pitchFamily="2"/>
              </a:rPr>
              <a:t>  Emphasis on the Polar Night  </a:t>
            </a:r>
          </a:p>
        </p:txBody>
      </p:sp>
    </p:spTree>
    <p:extLst>
      <p:ext uri="{BB962C8B-B14F-4D97-AF65-F5344CB8AC3E}">
        <p14:creationId xmlns:p14="http://schemas.microsoft.com/office/powerpoint/2010/main" val="1867868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F70F5-4CF4-4AD9-917A-55CE112DE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0070C0"/>
                </a:solidFill>
              </a:rPr>
              <a:t>PEARL </a:t>
            </a:r>
            <a:r>
              <a:rPr lang="en-CA" b="1" dirty="0" err="1">
                <a:solidFill>
                  <a:srgbClr val="0070C0"/>
                </a:solidFill>
              </a:rPr>
              <a:t>RidgeLab</a:t>
            </a:r>
            <a:r>
              <a:rPr lang="en-CA" b="1" dirty="0">
                <a:solidFill>
                  <a:srgbClr val="0070C0"/>
                </a:solidFill>
              </a:rPr>
              <a:t> Instrumentation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CF4762-A4F9-4DAC-9456-4E2D390FB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974" y="1455469"/>
            <a:ext cx="7542051" cy="518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238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F70F5-4CF4-4AD9-917A-55CE112DE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0070C0"/>
                </a:solidFill>
              </a:rPr>
              <a:t>PEARL 0PAL and SAFIRE Instrumentation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19D67B-2A91-4A0C-8EBA-A5FDF6E73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088" y="1363124"/>
            <a:ext cx="7759707" cy="549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08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199AD-4DF1-4DCB-A447-9DD56E3EFBA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lang="en-CA" b="1" dirty="0">
                <a:solidFill>
                  <a:srgbClr val="0000FF"/>
                </a:solidFill>
              </a:rPr>
              <a:t>PEARL FTIR: Bruker 125HR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0B4EB-8552-4C33-ACEC-358D04E0D45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11125" y="1690688"/>
            <a:ext cx="5984875" cy="5181600"/>
          </a:xfrm>
        </p:spPr>
        <p:txBody>
          <a:bodyPr vert="horz" wrap="square" lIns="91440" tIns="45720" rIns="91440" bIns="45720" rtlCol="0">
            <a:noAutofit/>
          </a:bodyPr>
          <a:lstStyle/>
          <a:p>
            <a:pPr>
              <a:spcBef>
                <a:spcPts val="598"/>
              </a:spcBef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2000" dirty="0"/>
              <a:t>Fourier transform infrared (FTIR) spectrometer installed July 2006</a:t>
            </a:r>
          </a:p>
          <a:p>
            <a:pPr marL="0" lvl="1" indent="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Replaced EC </a:t>
            </a:r>
            <a:r>
              <a:rPr lang="en-US" dirty="0" err="1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Bomem</a:t>
            </a: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 DA8, which was removed in 2009</a:t>
            </a:r>
          </a:p>
          <a:p>
            <a:pPr>
              <a:spcBef>
                <a:spcPts val="598"/>
              </a:spcBef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2000" dirty="0"/>
              <a:t>Daily semi-automated solar infrared absorption measurements</a:t>
            </a:r>
          </a:p>
          <a:p>
            <a:pPr marL="0" lvl="1" indent="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Late February to late October</a:t>
            </a:r>
          </a:p>
          <a:p>
            <a:pPr>
              <a:spcBef>
                <a:spcPts val="598"/>
              </a:spcBef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2000" dirty="0"/>
              <a:t>Vertical profiles and columns of many gases retrieved</a:t>
            </a:r>
          </a:p>
          <a:p>
            <a:pPr marL="0" lvl="1" indent="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O</a:t>
            </a:r>
            <a:r>
              <a:rPr lang="en-US" baseline="-25000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3</a:t>
            </a: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, NO, NO</a:t>
            </a:r>
            <a:r>
              <a:rPr lang="en-US" baseline="-25000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2</a:t>
            </a: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, HNO</a:t>
            </a:r>
            <a:r>
              <a:rPr lang="en-US" baseline="-25000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3</a:t>
            </a: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, ClONO</a:t>
            </a:r>
            <a:r>
              <a:rPr lang="en-US" baseline="-25000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2</a:t>
            </a: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HCl</a:t>
            </a: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OClO</a:t>
            </a: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, HF, N</a:t>
            </a:r>
            <a:r>
              <a:rPr lang="en-US" baseline="-25000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2</a:t>
            </a: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O, CFCs, CO, CH</a:t>
            </a:r>
            <a:r>
              <a:rPr lang="en-US" baseline="-25000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4</a:t>
            </a: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, C</a:t>
            </a:r>
            <a:r>
              <a:rPr lang="en-US" baseline="-25000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2</a:t>
            </a: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H</a:t>
            </a:r>
            <a:r>
              <a:rPr lang="en-US" baseline="-25000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6</a:t>
            </a:r>
            <a:r>
              <a:rPr lang="en-US" dirty="0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rPr>
              <a:t>, HCN, OCS, ...</a:t>
            </a:r>
          </a:p>
          <a:p>
            <a:pPr>
              <a:spcBef>
                <a:spcPts val="598"/>
              </a:spcBef>
              <a:buClr>
                <a:srgbClr val="000000"/>
              </a:buClr>
              <a:buSzPct val="100000"/>
              <a:buFont typeface="Arial" pitchFamily="34"/>
              <a:buChar char="•"/>
            </a:pPr>
            <a:endParaRPr lang="en-US" sz="2000" dirty="0"/>
          </a:p>
        </p:txBody>
      </p:sp>
      <p:sp>
        <p:nvSpPr>
          <p:cNvPr id="4" name="TextBox 22">
            <a:extLst>
              <a:ext uri="{FF2B5EF4-FFF2-40B4-BE49-F238E27FC236}">
                <a16:creationId xmlns:a16="http://schemas.microsoft.com/office/drawing/2014/main" id="{CE4C9274-BCF2-4138-B840-F7F1C288649C}"/>
              </a:ext>
            </a:extLst>
          </p:cNvPr>
          <p:cNvSpPr/>
          <p:nvPr/>
        </p:nvSpPr>
        <p:spPr>
          <a:xfrm>
            <a:off x="1752601" y="6273721"/>
            <a:ext cx="8915399" cy="5869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sz="1600" i="1">
                <a:solidFill>
                  <a:srgbClr val="0000FF"/>
                </a:solidFill>
                <a:latin typeface="Arial" pitchFamily="2"/>
                <a:ea typeface="Microsoft YaHei" pitchFamily="2"/>
                <a:cs typeface="Mangal" pitchFamily="2"/>
              </a:rPr>
              <a:t>Batchelor et al., JAOTech 2009; AMT 2010;  Lindenmaier et al., JQSRT 2010; JGR 2011, ACP 2012; Viatte et al., Atmos-Ocean 2013; AMT 2013; ACPD 2014</a:t>
            </a:r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886CDC18-9B3D-4069-B5EE-F45617F4FA3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2888" t="2776" r="1892" b="1420"/>
          <a:stretch>
            <a:fillRect/>
          </a:stretch>
        </p:blipFill>
        <p:spPr>
          <a:xfrm>
            <a:off x="6732954" y="238290"/>
            <a:ext cx="4924670" cy="558426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A417D421-872D-43F6-8D7B-328807FB264D}"/>
              </a:ext>
            </a:extLst>
          </p:cNvPr>
          <p:cNvSpPr/>
          <p:nvPr/>
        </p:nvSpPr>
        <p:spPr>
          <a:xfrm>
            <a:off x="7491361" y="5834161"/>
            <a:ext cx="3096979" cy="34073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1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CA" sz="1600">
                <a:solidFill>
                  <a:srgbClr val="0000FF"/>
                </a:solidFill>
                <a:latin typeface="Arial" pitchFamily="2"/>
                <a:ea typeface="Microsoft YaHei" pitchFamily="2"/>
                <a:cs typeface="Mangal" pitchFamily="2"/>
              </a:rPr>
              <a:t>Dan Weaver, Joseph Mendonca</a:t>
            </a:r>
          </a:p>
        </p:txBody>
      </p:sp>
    </p:spTree>
    <p:extLst>
      <p:ext uri="{BB962C8B-B14F-4D97-AF65-F5344CB8AC3E}">
        <p14:creationId xmlns:p14="http://schemas.microsoft.com/office/powerpoint/2010/main" val="1737207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7F67F-588E-476C-B1B0-A97B7B84EF5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en-US" b="1" dirty="0">
                <a:solidFill>
                  <a:srgbClr val="0000FF"/>
                </a:solidFill>
              </a:rPr>
              <a:t>PEARL Science Team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CD8612-311A-4499-B3A1-2894CFF9E0B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83494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789"/>
              </a:spcBef>
            </a:pPr>
            <a:r>
              <a:rPr lang="en-US" altLang="en-US" sz="2400" b="1" dirty="0"/>
              <a:t>Prof. James R. Drummond</a:t>
            </a:r>
            <a:r>
              <a:rPr lang="en-US" altLang="en-US" sz="2400" dirty="0"/>
              <a:t>, Dalhousie U./U. of Toronto (Principal Investigator)</a:t>
            </a:r>
          </a:p>
          <a:p>
            <a:pPr>
              <a:lnSpc>
                <a:spcPct val="110000"/>
              </a:lnSpc>
              <a:spcBef>
                <a:spcPts val="359"/>
              </a:spcBef>
            </a:pPr>
            <a:r>
              <a:rPr lang="en-US" altLang="en-US" sz="2400" b="1" dirty="0"/>
              <a:t> Prof. Kimberly Strong</a:t>
            </a:r>
            <a:r>
              <a:rPr lang="en-US" altLang="en-US" sz="2400" dirty="0"/>
              <a:t>, University of Toronto (Deputy Principal Investigator)</a:t>
            </a:r>
          </a:p>
          <a:p>
            <a:pPr>
              <a:lnSpc>
                <a:spcPct val="110000"/>
              </a:lnSpc>
              <a:spcBef>
                <a:spcPts val="359"/>
              </a:spcBef>
            </a:pPr>
            <a:r>
              <a:rPr lang="en-CA" altLang="en-US" sz="2400" b="1" dirty="0"/>
              <a:t> P</a:t>
            </a:r>
            <a:r>
              <a:rPr lang="en-US" altLang="en-US" sz="2400" b="1" dirty="0" err="1"/>
              <a:t>rof</a:t>
            </a:r>
            <a:r>
              <a:rPr lang="en-US" altLang="en-US" sz="2400" b="1" dirty="0"/>
              <a:t>. Jean-Pierre Blanchet</a:t>
            </a:r>
            <a:r>
              <a:rPr lang="en-US" altLang="en-US" sz="2400" dirty="0"/>
              <a:t>, </a:t>
            </a:r>
            <a:r>
              <a:rPr lang="fr-FR" altLang="en-US" sz="2400" dirty="0"/>
              <a:t>Université du Québec à Montréal</a:t>
            </a:r>
            <a:endParaRPr lang="en-US" altLang="en-US" sz="2400" dirty="0"/>
          </a:p>
          <a:p>
            <a:pPr>
              <a:lnSpc>
                <a:spcPct val="110000"/>
              </a:lnSpc>
              <a:spcBef>
                <a:spcPts val="359"/>
              </a:spcBef>
            </a:pPr>
            <a:r>
              <a:rPr lang="en-CA" altLang="en-US" sz="2400" b="1" dirty="0"/>
              <a:t> P</a:t>
            </a:r>
            <a:r>
              <a:rPr lang="en-US" altLang="en-US" sz="2400" b="1" dirty="0" err="1"/>
              <a:t>rof</a:t>
            </a:r>
            <a:r>
              <a:rPr lang="en-US" altLang="en-US" sz="2400" b="1" dirty="0"/>
              <a:t>. Rachel Chang</a:t>
            </a:r>
            <a:r>
              <a:rPr lang="en-US" altLang="en-US" sz="2400" dirty="0"/>
              <a:t>, Dalhousie University</a:t>
            </a:r>
          </a:p>
          <a:p>
            <a:pPr>
              <a:lnSpc>
                <a:spcPct val="110000"/>
              </a:lnSpc>
              <a:spcBef>
                <a:spcPts val="359"/>
              </a:spcBef>
            </a:pPr>
            <a:r>
              <a:rPr lang="en-US" altLang="en-US" sz="2400" b="1" dirty="0"/>
              <a:t> Dr. P. </a:t>
            </a:r>
            <a:r>
              <a:rPr lang="en-US" altLang="en-US" sz="2400" b="1" dirty="0" err="1"/>
              <a:t>Fogal</a:t>
            </a:r>
            <a:r>
              <a:rPr lang="en-US" altLang="en-US" sz="2400" dirty="0"/>
              <a:t>, University of Toronto</a:t>
            </a:r>
          </a:p>
          <a:p>
            <a:pPr>
              <a:lnSpc>
                <a:spcPct val="110000"/>
              </a:lnSpc>
              <a:spcBef>
                <a:spcPts val="359"/>
              </a:spcBef>
            </a:pPr>
            <a:r>
              <a:rPr lang="en-CA" altLang="en-US" sz="2400" b="1" dirty="0"/>
              <a:t> P</a:t>
            </a:r>
            <a:r>
              <a:rPr lang="en-US" altLang="en-US" sz="2400" b="1" dirty="0" err="1"/>
              <a:t>rof</a:t>
            </a:r>
            <a:r>
              <a:rPr lang="en-US" altLang="en-US" sz="2400" b="1" dirty="0"/>
              <a:t>. Patrick Hayes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Université</a:t>
            </a:r>
            <a:r>
              <a:rPr lang="en-US" altLang="en-US" sz="2400" dirty="0"/>
              <a:t> de Montreal</a:t>
            </a:r>
          </a:p>
          <a:p>
            <a:pPr>
              <a:lnSpc>
                <a:spcPct val="110000"/>
              </a:lnSpc>
              <a:spcBef>
                <a:spcPts val="359"/>
              </a:spcBef>
            </a:pPr>
            <a:r>
              <a:rPr lang="en-US" altLang="en-US" sz="2400" b="1" dirty="0"/>
              <a:t> Prof. W. Hocking,</a:t>
            </a:r>
            <a:r>
              <a:rPr lang="en-US" altLang="en-US" sz="2400" dirty="0"/>
              <a:t> University of Western Ontario</a:t>
            </a:r>
          </a:p>
          <a:p>
            <a:pPr>
              <a:lnSpc>
                <a:spcPct val="110000"/>
              </a:lnSpc>
              <a:spcBef>
                <a:spcPts val="359"/>
              </a:spcBef>
            </a:pPr>
            <a:r>
              <a:rPr lang="en-US" altLang="en-US" sz="2400" b="1" dirty="0"/>
              <a:t> Prof. Alan Manson</a:t>
            </a:r>
            <a:r>
              <a:rPr lang="en-US" altLang="en-US" sz="2400" dirty="0"/>
              <a:t>, University of Saskatchewan</a:t>
            </a:r>
          </a:p>
          <a:p>
            <a:pPr>
              <a:lnSpc>
                <a:spcPct val="110000"/>
              </a:lnSpc>
              <a:spcBef>
                <a:spcPts val="359"/>
              </a:spcBef>
            </a:pPr>
            <a:r>
              <a:rPr lang="en-US" altLang="en-US" sz="2400" b="1" dirty="0"/>
              <a:t> Prof. Norman O'Neill</a:t>
            </a:r>
            <a:r>
              <a:rPr lang="en-US" altLang="en-US" sz="2400" dirty="0"/>
              <a:t>, </a:t>
            </a:r>
            <a:r>
              <a:rPr lang="en-US" altLang="en-US" sz="2400" dirty="0" err="1"/>
              <a:t>Université</a:t>
            </a:r>
            <a:r>
              <a:rPr lang="en-US" altLang="en-US" sz="2400" dirty="0"/>
              <a:t> de Sherbrooke</a:t>
            </a:r>
          </a:p>
          <a:p>
            <a:pPr>
              <a:lnSpc>
                <a:spcPct val="110000"/>
              </a:lnSpc>
              <a:spcBef>
                <a:spcPts val="359"/>
              </a:spcBef>
            </a:pPr>
            <a:r>
              <a:rPr lang="en-US" altLang="en-US" sz="2400" b="1" dirty="0"/>
              <a:t> Prof. Marianna Shepherd</a:t>
            </a:r>
            <a:r>
              <a:rPr lang="en-US" altLang="en-US" sz="2400" dirty="0"/>
              <a:t>, York University</a:t>
            </a:r>
          </a:p>
          <a:p>
            <a:pPr>
              <a:lnSpc>
                <a:spcPct val="110000"/>
              </a:lnSpc>
              <a:spcBef>
                <a:spcPts val="359"/>
              </a:spcBef>
            </a:pPr>
            <a:r>
              <a:rPr lang="en-US" altLang="en-US" sz="2400" b="1" dirty="0"/>
              <a:t> Prof. Robert </a:t>
            </a:r>
            <a:r>
              <a:rPr lang="en-US" altLang="en-US" sz="2400" b="1" dirty="0" err="1"/>
              <a:t>Sica</a:t>
            </a:r>
            <a:r>
              <a:rPr lang="en-US" altLang="en-US" sz="2400" dirty="0"/>
              <a:t>, University of Western Ontario</a:t>
            </a:r>
          </a:p>
          <a:p>
            <a:pPr>
              <a:lnSpc>
                <a:spcPct val="110000"/>
              </a:lnSpc>
              <a:spcBef>
                <a:spcPts val="359"/>
              </a:spcBef>
            </a:pPr>
            <a:r>
              <a:rPr lang="en-US" altLang="en-US" sz="2400" b="1" dirty="0"/>
              <a:t> Prof. Kaley Walker</a:t>
            </a:r>
            <a:r>
              <a:rPr lang="en-US" altLang="en-US" sz="2400" dirty="0"/>
              <a:t>, University of Toronto</a:t>
            </a:r>
          </a:p>
          <a:p>
            <a:pPr>
              <a:lnSpc>
                <a:spcPct val="110000"/>
              </a:lnSpc>
              <a:spcBef>
                <a:spcPts val="359"/>
              </a:spcBef>
            </a:pPr>
            <a:r>
              <a:rPr lang="en-US" altLang="en-US" sz="2400" b="1" dirty="0"/>
              <a:t> Prof. William Ward</a:t>
            </a:r>
            <a:r>
              <a:rPr lang="en-US" altLang="en-US" sz="2400" dirty="0"/>
              <a:t>, University of New Brunswick</a:t>
            </a:r>
          </a:p>
          <a:p>
            <a:pPr lvl="0"/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174A74-F1B9-477E-89D3-B7FC0145F3A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136082" y="2938395"/>
            <a:ext cx="4055918" cy="39196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5773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393B498-7017-4B1C-82C3-3D6A0A62746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192157" y="4335236"/>
            <a:ext cx="3863447" cy="249141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93804B1B-C207-4A38-9A62-BFF599402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  <a:ea typeface="Microsoft YaHei" pitchFamily="2"/>
                <a:cs typeface="Mangal" pitchFamily="2"/>
              </a:rPr>
              <a:t>Sun-Tracker</a:t>
            </a:r>
            <a:endParaRPr lang="en-CA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23477EE-0714-4419-B0E7-F277FCB2DE6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75425" y="1529765"/>
            <a:ext cx="3939422" cy="4963110"/>
          </a:xfrm>
        </p:spPr>
        <p:txBody>
          <a:bodyPr>
            <a:normAutofit/>
          </a:bodyPr>
          <a:lstStyle/>
          <a:p>
            <a:pPr lvl="0"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2200" dirty="0"/>
              <a:t>Altitude-Azimuth platform</a:t>
            </a:r>
          </a:p>
          <a:p>
            <a:pPr lvl="0"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2200" dirty="0"/>
              <a:t>Ephemeris “passive” tracking with “active” corrections from network camera.</a:t>
            </a:r>
          </a:p>
          <a:p>
            <a:pPr lvl="0"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2200" dirty="0"/>
              <a:t>Protected by remotely operated </a:t>
            </a:r>
            <a:r>
              <a:rPr lang="en-US" sz="2200" dirty="0" err="1"/>
              <a:t>RoboDome</a:t>
            </a:r>
            <a:endParaRPr lang="en-US" sz="2200" dirty="0"/>
          </a:p>
          <a:p>
            <a:pPr lvl="0"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2200" dirty="0"/>
              <a:t>Remote operation </a:t>
            </a:r>
            <a:r>
              <a:rPr lang="en-US" sz="2200" dirty="0">
                <a:latin typeface="Arial" pitchFamily="2"/>
                <a:ea typeface="Microsoft YaHei" pitchFamily="2"/>
                <a:cs typeface="Mangal" pitchFamily="2"/>
              </a:rPr>
              <a:t>e.g. from the South</a:t>
            </a:r>
          </a:p>
          <a:p>
            <a:pPr lvl="0"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2200" dirty="0"/>
              <a:t>Transferable operation</a:t>
            </a:r>
          </a:p>
          <a:p>
            <a:pPr lvl="1"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1800" dirty="0">
                <a:latin typeface="Arial" pitchFamily="2"/>
                <a:ea typeface="Microsoft YaHei" pitchFamily="2"/>
                <a:cs typeface="Mangal" pitchFamily="2"/>
              </a:rPr>
              <a:t>running for 24 hours at a time</a:t>
            </a:r>
          </a:p>
          <a:p>
            <a:pPr lvl="0">
              <a:buClr>
                <a:srgbClr val="000000"/>
              </a:buClr>
              <a:buSzPct val="100000"/>
              <a:buFont typeface="Arial" pitchFamily="34"/>
              <a:buChar char="•"/>
            </a:pPr>
            <a:r>
              <a:rPr lang="en-US" sz="2200" dirty="0"/>
              <a:t>Logs errors and provides estimate of accuracy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BB9CD3-2EDC-42DB-957D-28B4BD9E66E9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985317" y="4065840"/>
            <a:ext cx="1531800" cy="2808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95A3197-F2DA-492E-8C0D-17B38BED0488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578077" y="277920"/>
            <a:ext cx="3260160" cy="35942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A2DAB5B-CB69-4160-9CBB-97986FE40A1B}"/>
              </a:ext>
            </a:extLst>
          </p:cNvPr>
          <p:cNvSpPr/>
          <p:nvPr/>
        </p:nvSpPr>
        <p:spPr>
          <a:xfrm>
            <a:off x="6228677" y="4434464"/>
            <a:ext cx="1045080" cy="16329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noFill/>
          <a:ln w="36000">
            <a:solidFill>
              <a:srgbClr val="FF420E"/>
            </a:solidFill>
            <a:prstDash val="solid"/>
          </a:ln>
        </p:spPr>
        <p:txBody>
          <a:bodyPr vert="horz" wrap="none" lIns="108000" tIns="63000" rIns="108000" bIns="63000" anchor="ctr" anchorCtr="0" compatLnSpc="0">
            <a:noAutofit/>
          </a:bodyPr>
          <a:lstStyle/>
          <a:p>
            <a:pPr hangingPunct="0"/>
            <a:endParaRPr lang="en-US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6" name="Straight Connector 5">
            <a:extLst>
              <a:ext uri="{FF2B5EF4-FFF2-40B4-BE49-F238E27FC236}">
                <a16:creationId xmlns:a16="http://schemas.microsoft.com/office/drawing/2014/main" id="{D14B5CE9-E49E-4E33-9C5D-1F9F84885536}"/>
              </a:ext>
            </a:extLst>
          </p:cNvPr>
          <p:cNvSpPr/>
          <p:nvPr/>
        </p:nvSpPr>
        <p:spPr>
          <a:xfrm>
            <a:off x="6733037" y="1584001"/>
            <a:ext cx="0" cy="2873879"/>
          </a:xfrm>
          <a:prstGeom prst="line">
            <a:avLst/>
          </a:prstGeom>
          <a:noFill/>
          <a:ln w="108000">
            <a:solidFill>
              <a:srgbClr val="FFFF99"/>
            </a:solidFill>
            <a:prstDash val="solid"/>
            <a:tailEnd type="arrow"/>
          </a:ln>
        </p:spPr>
        <p:txBody>
          <a:bodyPr vert="horz" wrap="none" lIns="144000" tIns="99000" rIns="144000" bIns="99000" anchor="ctr" anchorCtr="0" compatLnSpc="1"/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1B4C476C-797A-455D-A767-C9BD347A5A14}"/>
              </a:ext>
            </a:extLst>
          </p:cNvPr>
          <p:cNvSpPr/>
          <p:nvPr/>
        </p:nvSpPr>
        <p:spPr>
          <a:xfrm flipH="1">
            <a:off x="6929237" y="1346400"/>
            <a:ext cx="4312984" cy="0"/>
          </a:xfrm>
          <a:prstGeom prst="line">
            <a:avLst/>
          </a:prstGeom>
          <a:noFill/>
          <a:ln w="108000">
            <a:solidFill>
              <a:srgbClr val="FFFF99"/>
            </a:solidFill>
            <a:prstDash val="solid"/>
            <a:tailEnd type="arrow"/>
          </a:ln>
        </p:spPr>
        <p:txBody>
          <a:bodyPr vert="horz" wrap="none" lIns="144000" tIns="99000" rIns="144000" bIns="99000" anchor="ctr" anchorCtr="0" compatLnSpc="1"/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2"/>
              <a:ea typeface="Microsoft YaHei" pitchFamily="2"/>
              <a:cs typeface="Mangal" pitchFamily="2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93E9A44-4A89-498B-89BB-745E750A1DBB}"/>
              </a:ext>
            </a:extLst>
          </p:cNvPr>
          <p:cNvGrpSpPr/>
          <p:nvPr/>
        </p:nvGrpSpPr>
        <p:grpSpPr>
          <a:xfrm>
            <a:off x="8618000" y="1875217"/>
            <a:ext cx="3194956" cy="2343567"/>
            <a:chOff x="2583480" y="973800"/>
            <a:chExt cx="7424280" cy="559548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9C3311C-F18E-4F24-AA5A-23318B258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2583480" y="973800"/>
              <a:ext cx="7424280" cy="55954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846C8E-8D65-4D0F-A5D7-B38BA1E213FA}"/>
                </a:ext>
              </a:extLst>
            </p:cNvPr>
            <p:cNvSpPr/>
            <p:nvPr/>
          </p:nvSpPr>
          <p:spPr>
            <a:xfrm>
              <a:off x="3559079" y="1582919"/>
              <a:ext cx="4392000" cy="43920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noFill/>
            <a:ln w="19080">
              <a:solidFill>
                <a:srgbClr val="808080"/>
              </a:solidFill>
              <a:prstDash val="solid"/>
            </a:ln>
          </p:spPr>
          <p:txBody>
            <a:bodyPr vert="horz" wrap="none" lIns="99360" tIns="54360" rIns="99360" bIns="54360" anchor="ctr" anchorCtr="0" compatLnSpc="1">
              <a:noAutofit/>
            </a:bodyPr>
            <a:lstStyle/>
            <a:p>
              <a:pPr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>
                <a:solidFill>
                  <a:srgbClr val="000000"/>
                </a:solidFill>
                <a:latin typeface="Arial" pitchFamily="2"/>
                <a:ea typeface="Microsoft YaHei" pitchFamily="2"/>
                <a:cs typeface="Mangal" pitchFamily="2"/>
              </a:endParaRPr>
            </a:p>
          </p:txBody>
        </p:sp>
      </p:grpSp>
      <p:pic>
        <p:nvPicPr>
          <p:cNvPr id="15" name="Picture 12">
            <a:extLst>
              <a:ext uri="{FF2B5EF4-FFF2-40B4-BE49-F238E27FC236}">
                <a16:creationId xmlns:a16="http://schemas.microsoft.com/office/drawing/2014/main" id="{86515CDB-11CE-4369-A694-E71B5C78ACA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lum/>
            <a:alphaModFix/>
          </a:blip>
          <a:srcRect l="2888" t="2776" r="67494" b="72307"/>
          <a:stretch/>
        </p:blipFill>
        <p:spPr>
          <a:xfrm>
            <a:off x="10660200" y="623323"/>
            <a:ext cx="1531800" cy="14523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08209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NDACC Logo">
            <a:extLst>
              <a:ext uri="{FF2B5EF4-FFF2-40B4-BE49-F238E27FC236}">
                <a16:creationId xmlns:a16="http://schemas.microsoft.com/office/drawing/2014/main" id="{9D32DF08-8238-4C88-A36E-E98608FFE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47487" y="4949113"/>
            <a:ext cx="15430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13">
            <a:extLst>
              <a:ext uri="{FF2B5EF4-FFF2-40B4-BE49-F238E27FC236}">
                <a16:creationId xmlns:a16="http://schemas.microsoft.com/office/drawing/2014/main" id="{34571EDB-C8E3-40D1-ACB9-74BB90FD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9576" y="1684945"/>
            <a:ext cx="2362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r>
              <a:rPr lang="en-CA" sz="2400" b="1" dirty="0">
                <a:solidFill>
                  <a:srgbClr val="0000CC"/>
                </a:solidFill>
                <a:latin typeface="Arial" pitchFamily="34" charset="0"/>
                <a:cs typeface="+mn-cs"/>
              </a:rPr>
              <a:t>Total columns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08FE577B-3A38-4F01-AC32-9B6D3C3D21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99" t="33931" r="714" b="50851"/>
          <a:stretch/>
        </p:blipFill>
        <p:spPr>
          <a:xfrm>
            <a:off x="7797480" y="2189001"/>
            <a:ext cx="1080120" cy="2664297"/>
          </a:xfrm>
          <a:prstGeom prst="rect">
            <a:avLst/>
          </a:prstGeom>
        </p:spPr>
      </p:pic>
      <p:sp>
        <p:nvSpPr>
          <p:cNvPr id="38" name="TextBox 8">
            <a:extLst>
              <a:ext uri="{FF2B5EF4-FFF2-40B4-BE49-F238E27FC236}">
                <a16:creationId xmlns:a16="http://schemas.microsoft.com/office/drawing/2014/main" id="{5B333017-88E7-4F25-98FB-13C960A385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7992" y="5939713"/>
            <a:ext cx="3276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00FF"/>
              </a:buClr>
              <a:buSzPct val="125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00FF"/>
              </a:buClr>
              <a:buSzPct val="120000"/>
              <a:buFont typeface="Arial" panose="020B0604020202020204" pitchFamily="34" charset="0"/>
              <a:buChar char="→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CA" altLang="en-US" sz="1400" dirty="0">
                <a:solidFill>
                  <a:srgbClr val="0000FF"/>
                </a:solidFill>
                <a:cs typeface="Arial" panose="020B0604020202020204" pitchFamily="34" charset="0"/>
              </a:rPr>
              <a:t>Stephanie Conway, Erik </a:t>
            </a:r>
            <a:r>
              <a:rPr lang="en-CA" altLang="en-US" sz="1400" dirty="0" err="1">
                <a:solidFill>
                  <a:srgbClr val="0000FF"/>
                </a:solidFill>
                <a:cs typeface="Arial" panose="020B0604020202020204" pitchFamily="34" charset="0"/>
              </a:rPr>
              <a:t>Lutsch</a:t>
            </a:r>
            <a:r>
              <a:rPr lang="en-CA" altLang="en-US" sz="1400" dirty="0">
                <a:solidFill>
                  <a:srgbClr val="0000FF"/>
                </a:solidFill>
                <a:cs typeface="Arial" panose="020B0604020202020204" pitchFamily="34" charset="0"/>
              </a:rPr>
              <a:t>, Dan Weaver, Joseph </a:t>
            </a:r>
            <a:r>
              <a:rPr lang="en-CA" altLang="en-US" sz="1400" dirty="0" err="1">
                <a:solidFill>
                  <a:srgbClr val="0000FF"/>
                </a:solidFill>
                <a:cs typeface="Arial" panose="020B0604020202020204" pitchFamily="34" charset="0"/>
              </a:rPr>
              <a:t>Mendonca</a:t>
            </a:r>
            <a:r>
              <a:rPr lang="en-CA" altLang="en-US" sz="1400" dirty="0">
                <a:solidFill>
                  <a:srgbClr val="0000FF"/>
                </a:solidFill>
                <a:cs typeface="Arial" panose="020B0604020202020204" pitchFamily="34" charset="0"/>
              </a:rPr>
              <a:t>, Sebastien Roche, Camille </a:t>
            </a:r>
            <a:r>
              <a:rPr lang="en-CA" altLang="en-US" sz="1400" dirty="0" err="1">
                <a:solidFill>
                  <a:srgbClr val="0000FF"/>
                </a:solidFill>
                <a:cs typeface="Arial" panose="020B0604020202020204" pitchFamily="34" charset="0"/>
              </a:rPr>
              <a:t>Viatte</a:t>
            </a:r>
            <a:r>
              <a:rPr lang="en-CA" altLang="en-US" sz="1400" dirty="0">
                <a:solidFill>
                  <a:srgbClr val="0000FF"/>
                </a:solidFill>
                <a:cs typeface="Arial" panose="020B0604020202020204" pitchFamily="34" charset="0"/>
              </a:rPr>
              <a:t>, </a:t>
            </a:r>
            <a:r>
              <a:rPr lang="en-CA" altLang="en-US" sz="1400" dirty="0" err="1">
                <a:solidFill>
                  <a:srgbClr val="0000FF"/>
                </a:solidFill>
                <a:cs typeface="Arial" panose="020B0604020202020204" pitchFamily="34" charset="0"/>
              </a:rPr>
              <a:t>Rodica</a:t>
            </a:r>
            <a:r>
              <a:rPr lang="en-CA" altLang="en-US" sz="1400" dirty="0">
                <a:solidFill>
                  <a:srgbClr val="0000FF"/>
                </a:solidFill>
                <a:cs typeface="Arial" panose="020B0604020202020204" pitchFamily="34" charset="0"/>
              </a:rPr>
              <a:t> </a:t>
            </a:r>
            <a:r>
              <a:rPr lang="en-CA" altLang="en-US" sz="1400" dirty="0" err="1">
                <a:solidFill>
                  <a:srgbClr val="0000FF"/>
                </a:solidFill>
                <a:cs typeface="Arial" panose="020B0604020202020204" pitchFamily="34" charset="0"/>
              </a:rPr>
              <a:t>Lindenmaier</a:t>
            </a:r>
            <a:r>
              <a:rPr lang="en-CA" altLang="en-US" sz="1400" dirty="0">
                <a:solidFill>
                  <a:srgbClr val="0000FF"/>
                </a:solidFill>
                <a:cs typeface="Arial" panose="020B0604020202020204" pitchFamily="34" charset="0"/>
              </a:rPr>
              <a:t>, Rebecca Batchelor </a:t>
            </a:r>
          </a:p>
        </p:txBody>
      </p:sp>
      <p:sp>
        <p:nvSpPr>
          <p:cNvPr id="42" name="TextBox 23">
            <a:extLst>
              <a:ext uri="{FF2B5EF4-FFF2-40B4-BE49-F238E27FC236}">
                <a16:creationId xmlns:a16="http://schemas.microsoft.com/office/drawing/2014/main" id="{639C1128-E66D-4639-979D-3AABBC960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4945" y="3413137"/>
            <a:ext cx="1872208" cy="147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00FF"/>
              </a:buClr>
              <a:buSzPct val="125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00FF"/>
              </a:buClr>
              <a:buSzPct val="120000"/>
              <a:buFont typeface="Arial" panose="020B0604020202020204" pitchFamily="34" charset="0"/>
              <a:buChar char="→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HCN enhancements due to 2010 Russian forest fires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20BA85C-F87D-46DF-8CEF-BE4E054BEE04}"/>
              </a:ext>
            </a:extLst>
          </p:cNvPr>
          <p:cNvGrpSpPr/>
          <p:nvPr/>
        </p:nvGrpSpPr>
        <p:grpSpPr>
          <a:xfrm>
            <a:off x="1314098" y="1366345"/>
            <a:ext cx="5696301" cy="5575737"/>
            <a:chOff x="1314099" y="84083"/>
            <a:chExt cx="6095082" cy="6858000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45CEC8B7-50C0-4A3A-BC94-306BE5A7F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4099" y="84083"/>
              <a:ext cx="3017326" cy="6858000"/>
            </a:xfrm>
            <a:prstGeom prst="rect">
              <a:avLst/>
            </a:prstGeom>
          </p:spPr>
        </p:pic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96C7EC15-FD7B-4EE1-9329-86154A3B322B}"/>
                </a:ext>
              </a:extLst>
            </p:cNvPr>
            <p:cNvGrpSpPr/>
            <p:nvPr/>
          </p:nvGrpSpPr>
          <p:grpSpPr>
            <a:xfrm>
              <a:off x="2533221" y="84083"/>
              <a:ext cx="4875960" cy="6858000"/>
              <a:chOff x="2533221" y="84083"/>
              <a:chExt cx="4875960" cy="6858000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FE147FFF-40C2-4A9E-8BA3-13C155E954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2116"/>
              <a:stretch/>
            </p:blipFill>
            <p:spPr>
              <a:xfrm>
                <a:off x="4333149" y="84083"/>
                <a:ext cx="3076032" cy="6858000"/>
              </a:xfrm>
              <a:prstGeom prst="rect">
                <a:avLst/>
              </a:prstGeom>
            </p:spPr>
          </p:pic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E6740F6F-F663-4D3C-A326-29FB7BCDA408}"/>
                  </a:ext>
                </a:extLst>
              </p:cNvPr>
              <p:cNvSpPr/>
              <p:nvPr/>
            </p:nvSpPr>
            <p:spPr bwMode="auto">
              <a:xfrm>
                <a:off x="6277365" y="4233170"/>
                <a:ext cx="762000" cy="533400"/>
              </a:xfrm>
              <a:prstGeom prst="ellipse">
                <a:avLst/>
              </a:prstGeom>
              <a:noFill/>
              <a:ln w="3810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A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3AE07F2F-5539-4467-B993-F1C49AFBD209}"/>
                  </a:ext>
                </a:extLst>
              </p:cNvPr>
              <p:cNvSpPr/>
              <p:nvPr/>
            </p:nvSpPr>
            <p:spPr bwMode="auto">
              <a:xfrm>
                <a:off x="2533221" y="4233170"/>
                <a:ext cx="381000" cy="609601"/>
              </a:xfrm>
              <a:prstGeom prst="ellipse">
                <a:avLst/>
              </a:prstGeom>
              <a:noFill/>
              <a:ln w="38100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A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6B1612E1-93C6-4924-98B3-AB543AE7B4B0}"/>
                  </a:ext>
                </a:extLst>
              </p:cNvPr>
              <p:cNvSpPr/>
              <p:nvPr/>
            </p:nvSpPr>
            <p:spPr bwMode="auto">
              <a:xfrm>
                <a:off x="4514421" y="3087927"/>
                <a:ext cx="609600" cy="381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A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1AE7262C-5F7D-42C3-8253-517CD1D962D9}"/>
                  </a:ext>
                </a:extLst>
              </p:cNvPr>
              <p:cNvSpPr/>
              <p:nvPr/>
            </p:nvSpPr>
            <p:spPr bwMode="auto">
              <a:xfrm>
                <a:off x="2761821" y="2859327"/>
                <a:ext cx="381000" cy="6096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A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46" name="TextBox 24">
            <a:extLst>
              <a:ext uri="{FF2B5EF4-FFF2-40B4-BE49-F238E27FC236}">
                <a16:creationId xmlns:a16="http://schemas.microsoft.com/office/drawing/2014/main" id="{DC77A0D9-B323-4476-A404-8EEAB8BA0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4632" y="2189001"/>
            <a:ext cx="200268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rgbClr val="0000FF"/>
              </a:buClr>
              <a:buSzPct val="125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00FF"/>
              </a:buClr>
              <a:buSzPct val="120000"/>
              <a:buFont typeface="Arial" panose="020B0604020202020204" pitchFamily="34" charset="0"/>
              <a:buChar char="→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Severe stratospheric ozone depletion in 2011</a:t>
            </a:r>
          </a:p>
        </p:txBody>
      </p:sp>
      <p:sp>
        <p:nvSpPr>
          <p:cNvPr id="47" name="Title 46">
            <a:extLst>
              <a:ext uri="{FF2B5EF4-FFF2-40B4-BE49-F238E27FC236}">
                <a16:creationId xmlns:a16="http://schemas.microsoft.com/office/drawing/2014/main" id="{F996E32A-A012-479A-BAEB-8E0F42BA6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PEARL FTIR Time Series: 2006-2016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846950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7"/>
          <p:cNvGrpSpPr>
            <a:grpSpLocks/>
          </p:cNvGrpSpPr>
          <p:nvPr/>
        </p:nvGrpSpPr>
        <p:grpSpPr bwMode="auto">
          <a:xfrm>
            <a:off x="8151815" y="3962400"/>
            <a:ext cx="3886200" cy="2925762"/>
            <a:chOff x="4648200" y="3733800"/>
            <a:chExt cx="4114800" cy="3097074"/>
          </a:xfrm>
        </p:grpSpPr>
        <p:pic>
          <p:nvPicPr>
            <p:cNvPr id="8215" name="Picture 2" descr="D:\Matthias\CEA meeting 130322\MUSICA projectMS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34"/>
            <a:stretch>
              <a:fillRect/>
            </a:stretch>
          </p:blipFill>
          <p:spPr bwMode="auto">
            <a:xfrm>
              <a:off x="4648200" y="3733800"/>
              <a:ext cx="4114800" cy="3048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16" name="Text Box 5"/>
            <p:cNvSpPr txBox="1">
              <a:spLocks noChangeArrowheads="1"/>
            </p:cNvSpPr>
            <p:nvPr/>
          </p:nvSpPr>
          <p:spPr bwMode="auto">
            <a:xfrm>
              <a:off x="4885475" y="6535272"/>
              <a:ext cx="3554796" cy="295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0000FF"/>
                </a:buClr>
                <a:buSzPct val="125000"/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0000FF"/>
                </a:buClr>
                <a:buSzPct val="120000"/>
                <a:buFont typeface="Arial" panose="020B0604020202020204" pitchFamily="34" charset="0"/>
                <a:buChar char="→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FF"/>
                  </a:solidFill>
                  <a:cs typeface="Arial" panose="020B0604020202020204" pitchFamily="34" charset="0"/>
                </a:rPr>
                <a:t>Figure courtesy of E. Sepúlveda, M. Schneider</a:t>
              </a:r>
            </a:p>
          </p:txBody>
        </p:sp>
      </p:grpSp>
      <p:grpSp>
        <p:nvGrpSpPr>
          <p:cNvPr id="4" name="Group 22"/>
          <p:cNvGrpSpPr/>
          <p:nvPr/>
        </p:nvGrpSpPr>
        <p:grpSpPr>
          <a:xfrm>
            <a:off x="1524000" y="0"/>
            <a:ext cx="4495800" cy="3581400"/>
            <a:chOff x="0" y="838200"/>
            <a:chExt cx="4495800" cy="3581400"/>
          </a:xfrm>
          <a:solidFill>
            <a:schemeClr val="bg1"/>
          </a:solidFill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9305" r="945" b="2632"/>
            <a:stretch>
              <a:fillRect/>
            </a:stretch>
          </p:blipFill>
          <p:spPr bwMode="auto">
            <a:xfrm>
              <a:off x="76200" y="1535113"/>
              <a:ext cx="4349750" cy="2884487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</p:pic>
        <p:sp>
          <p:nvSpPr>
            <p:cNvPr id="5125" name="TextBox 9"/>
            <p:cNvSpPr txBox="1">
              <a:spLocks noChangeArrowheads="1"/>
            </p:cNvSpPr>
            <p:nvPr/>
          </p:nvSpPr>
          <p:spPr bwMode="auto">
            <a:xfrm>
              <a:off x="0" y="838200"/>
              <a:ext cx="4495800" cy="7080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GB" sz="2000" b="1" dirty="0">
                  <a:solidFill>
                    <a:srgbClr val="7030A0"/>
                  </a:solidFill>
                </a:rPr>
                <a:t>NDACC: Network for Detection of Atmospheric Composition Change</a:t>
              </a:r>
            </a:p>
          </p:txBody>
        </p:sp>
        <p:sp>
          <p:nvSpPr>
            <p:cNvPr id="5135" name="Oval 3"/>
            <p:cNvSpPr>
              <a:spLocks noChangeArrowheads="1"/>
            </p:cNvSpPr>
            <p:nvPr/>
          </p:nvSpPr>
          <p:spPr bwMode="auto">
            <a:xfrm>
              <a:off x="1212850" y="1473200"/>
              <a:ext cx="382588" cy="195263"/>
            </a:xfrm>
            <a:prstGeom prst="ellipse">
              <a:avLst/>
            </a:prstGeom>
            <a:noFill/>
            <a:ln w="28575">
              <a:solidFill>
                <a:srgbClr val="7030A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en-CA">
                <a:solidFill>
                  <a:srgbClr val="000000"/>
                </a:solidFill>
              </a:endParaRPr>
            </a:p>
          </p:txBody>
        </p:sp>
      </p:grpSp>
      <p:sp>
        <p:nvSpPr>
          <p:cNvPr id="8197" name="AutoShape 2" descr="tccon_locations_20120613_no_arrival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125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00FF"/>
              </a:buClr>
              <a:buSzPct val="120000"/>
              <a:buFont typeface="Arial" panose="020B0604020202020204" pitchFamily="34" charset="0"/>
              <a:buChar char="→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CA" altLang="en-US" sz="1800"/>
          </a:p>
        </p:txBody>
      </p:sp>
      <p:sp>
        <p:nvSpPr>
          <p:cNvPr id="8198" name="AutoShape 4" descr="tccon_locations_20120613_no_arrival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000FF"/>
              </a:buClr>
              <a:buSzPct val="125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00FF"/>
              </a:buClr>
              <a:buSzPct val="120000"/>
              <a:buFont typeface="Arial" panose="020B0604020202020204" pitchFamily="34" charset="0"/>
              <a:buChar char="→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CA" altLang="en-US" sz="1800"/>
          </a:p>
        </p:txBody>
      </p:sp>
      <p:sp>
        <p:nvSpPr>
          <p:cNvPr id="8199" name="Text Box 5"/>
          <p:cNvSpPr txBox="1">
            <a:spLocks noChangeArrowheads="1"/>
          </p:cNvSpPr>
          <p:nvPr/>
        </p:nvSpPr>
        <p:spPr bwMode="auto">
          <a:xfrm>
            <a:off x="1524000" y="2743201"/>
            <a:ext cx="1397000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rgbClr val="0000FF"/>
              </a:buClr>
              <a:buSzPct val="12500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00FF"/>
              </a:buClr>
              <a:buSzPct val="120000"/>
              <a:buFont typeface="Arial" panose="020B0604020202020204" pitchFamily="34" charset="0"/>
              <a:buChar char="→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</a:rPr>
              <a:t>www.ndacc.org</a:t>
            </a:r>
          </a:p>
        </p:txBody>
      </p:sp>
      <p:grpSp>
        <p:nvGrpSpPr>
          <p:cNvPr id="8200" name="Group 25"/>
          <p:cNvGrpSpPr>
            <a:grpSpLocks/>
          </p:cNvGrpSpPr>
          <p:nvPr/>
        </p:nvGrpSpPr>
        <p:grpSpPr bwMode="auto">
          <a:xfrm>
            <a:off x="6592405" y="130175"/>
            <a:ext cx="5264150" cy="3298825"/>
            <a:chOff x="3886200" y="2971800"/>
            <a:chExt cx="5264121" cy="3298825"/>
          </a:xfrm>
        </p:grpSpPr>
        <p:sp>
          <p:nvSpPr>
            <p:cNvPr id="8210" name="TextBox 12"/>
            <p:cNvSpPr txBox="1">
              <a:spLocks noChangeArrowheads="1"/>
            </p:cNvSpPr>
            <p:nvPr/>
          </p:nvSpPr>
          <p:spPr bwMode="auto">
            <a:xfrm>
              <a:off x="4648200" y="2971800"/>
              <a:ext cx="40386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00FF"/>
                </a:buClr>
                <a:buSzPct val="12500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0000FF"/>
                </a:buClr>
                <a:buSzPct val="120000"/>
                <a:buFont typeface="Arial" panose="020B0604020202020204" pitchFamily="34" charset="0"/>
                <a:buChar char="→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2000" b="1">
                  <a:solidFill>
                    <a:srgbClr val="7030A0"/>
                  </a:solidFill>
                </a:rPr>
                <a:t>TCCON: Total Carbon Column Observing Network</a:t>
              </a:r>
            </a:p>
          </p:txBody>
        </p:sp>
        <p:sp>
          <p:nvSpPr>
            <p:cNvPr id="8211" name="Oval 3"/>
            <p:cNvSpPr>
              <a:spLocks noChangeArrowheads="1"/>
            </p:cNvSpPr>
            <p:nvPr/>
          </p:nvSpPr>
          <p:spPr bwMode="auto">
            <a:xfrm>
              <a:off x="5486400" y="4572000"/>
              <a:ext cx="685800" cy="3048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00FF"/>
                </a:buClr>
                <a:buSzPct val="12500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0000FF"/>
                </a:buClr>
                <a:buSzPct val="120000"/>
                <a:buFont typeface="Arial" panose="020B0604020202020204" pitchFamily="34" charset="0"/>
                <a:buChar char="→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CA" altLang="en-US" sz="1800">
                <a:solidFill>
                  <a:srgbClr val="000000"/>
                </a:solidFill>
              </a:endParaRPr>
            </a:p>
          </p:txBody>
        </p:sp>
        <p:pic>
          <p:nvPicPr>
            <p:cNvPr id="8212" name="Picture 25" descr="http://tccon.ornl.gov/data/tccon_map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6200" y="3657600"/>
              <a:ext cx="5264121" cy="261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3" name="Text Box 1"/>
            <p:cNvSpPr txBox="1">
              <a:spLocks noChangeArrowheads="1"/>
            </p:cNvSpPr>
            <p:nvPr/>
          </p:nvSpPr>
          <p:spPr bwMode="auto">
            <a:xfrm>
              <a:off x="6248400" y="5943600"/>
              <a:ext cx="1792776" cy="309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0000FF"/>
                </a:buClr>
                <a:buSzPct val="125000"/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0000FF"/>
                </a:buClr>
                <a:buSzPct val="120000"/>
                <a:buFont typeface="Arial" panose="020B0604020202020204" pitchFamily="34" charset="0"/>
                <a:buChar char="→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rgbClr val="0000FF"/>
                  </a:solidFill>
                </a:rPr>
                <a:t>http://tccon.ornl.gov/</a:t>
              </a:r>
            </a:p>
          </p:txBody>
        </p:sp>
        <p:sp>
          <p:nvSpPr>
            <p:cNvPr id="8214" name="Oval 3"/>
            <p:cNvSpPr>
              <a:spLocks noChangeArrowheads="1"/>
            </p:cNvSpPr>
            <p:nvPr/>
          </p:nvSpPr>
          <p:spPr bwMode="auto">
            <a:xfrm>
              <a:off x="5334000" y="3657600"/>
              <a:ext cx="685800" cy="304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00FF"/>
                </a:buClr>
                <a:buSzPct val="12500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0000FF"/>
                </a:buClr>
                <a:buSzPct val="120000"/>
                <a:buFont typeface="Arial" panose="020B0604020202020204" pitchFamily="34" charset="0"/>
                <a:buChar char="→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CA" altLang="en-US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8201" name="Group 26"/>
          <p:cNvGrpSpPr>
            <a:grpSpLocks/>
          </p:cNvGrpSpPr>
          <p:nvPr/>
        </p:nvGrpSpPr>
        <p:grpSpPr bwMode="auto">
          <a:xfrm>
            <a:off x="5750436" y="2085255"/>
            <a:ext cx="3808413" cy="2362200"/>
            <a:chOff x="304800" y="4267200"/>
            <a:chExt cx="4054475" cy="2514600"/>
          </a:xfrm>
        </p:grpSpPr>
        <p:pic>
          <p:nvPicPr>
            <p:cNvPr id="25" name="Picture 1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4800" y="4267200"/>
              <a:ext cx="4054475" cy="2514600"/>
            </a:xfrm>
            <a:prstGeom prst="rect">
              <a:avLst/>
            </a:prstGeom>
            <a:ln w="1905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/>
          </p:spPr>
        </p:pic>
        <p:sp>
          <p:nvSpPr>
            <p:cNvPr id="8208" name="Text Box 5"/>
            <p:cNvSpPr txBox="1">
              <a:spLocks noChangeArrowheads="1"/>
            </p:cNvSpPr>
            <p:nvPr/>
          </p:nvSpPr>
          <p:spPr bwMode="auto">
            <a:xfrm>
              <a:off x="2251587" y="4267200"/>
              <a:ext cx="1867007" cy="297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0000FF"/>
                </a:buClr>
                <a:buSzPct val="125000"/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0000FF"/>
                </a:buClr>
                <a:buSzPct val="120000"/>
                <a:buFont typeface="Arial" panose="020B0604020202020204" pitchFamily="34" charset="0"/>
                <a:buChar char="→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FF"/>
                  </a:solidFill>
                  <a:cs typeface="Arial" panose="020B0604020202020204" pitchFamily="34" charset="0"/>
                </a:rPr>
                <a:t>Figure courtesy of ABB</a:t>
              </a:r>
            </a:p>
          </p:txBody>
        </p:sp>
        <p:sp>
          <p:nvSpPr>
            <p:cNvPr id="8209" name="Oval 3"/>
            <p:cNvSpPr>
              <a:spLocks noChangeArrowheads="1"/>
            </p:cNvSpPr>
            <p:nvPr/>
          </p:nvSpPr>
          <p:spPr bwMode="auto">
            <a:xfrm>
              <a:off x="914401" y="4648200"/>
              <a:ext cx="931606" cy="34904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00FF"/>
                </a:buClr>
                <a:buSzPct val="12500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0000FF"/>
                </a:buClr>
                <a:buSzPct val="120000"/>
                <a:buFont typeface="Arial" panose="020B0604020202020204" pitchFamily="34" charset="0"/>
                <a:buChar char="→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CA" alt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8202" name="Oval 3"/>
          <p:cNvSpPr>
            <a:spLocks noChangeArrowheads="1"/>
          </p:cNvSpPr>
          <p:nvPr/>
        </p:nvSpPr>
        <p:spPr bwMode="auto">
          <a:xfrm>
            <a:off x="8873049" y="4828455"/>
            <a:ext cx="685800" cy="304800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0000FF"/>
              </a:buClr>
              <a:buSzPct val="125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00FF"/>
              </a:buClr>
              <a:buSzPct val="120000"/>
              <a:buFont typeface="Arial" panose="020B0604020202020204" pitchFamily="34" charset="0"/>
              <a:buChar char="→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CA" altLang="en-US" sz="1800">
              <a:solidFill>
                <a:srgbClr val="000000"/>
              </a:solidFill>
            </a:endParaRPr>
          </a:p>
        </p:txBody>
      </p:sp>
      <p:grpSp>
        <p:nvGrpSpPr>
          <p:cNvPr id="8203" name="Group 32"/>
          <p:cNvGrpSpPr>
            <a:grpSpLocks/>
          </p:cNvGrpSpPr>
          <p:nvPr/>
        </p:nvGrpSpPr>
        <p:grpSpPr bwMode="auto">
          <a:xfrm>
            <a:off x="1524001" y="3786909"/>
            <a:ext cx="5600368" cy="3071091"/>
            <a:chOff x="-1" y="4343400"/>
            <a:chExt cx="5015311" cy="2514601"/>
          </a:xfrm>
        </p:grpSpPr>
        <p:pic>
          <p:nvPicPr>
            <p:cNvPr id="8204" name="Picture 2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4343400"/>
              <a:ext cx="5015311" cy="2514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5" name="Picture 21" descr="Aerosol Robotic Network (AERONET)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67396"/>
              <a:ext cx="3581400" cy="490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Oval 3"/>
            <p:cNvSpPr>
              <a:spLocks noChangeArrowheads="1"/>
            </p:cNvSpPr>
            <p:nvPr/>
          </p:nvSpPr>
          <p:spPr bwMode="auto">
            <a:xfrm>
              <a:off x="914400" y="4343400"/>
              <a:ext cx="685800" cy="304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000FF"/>
                </a:buClr>
                <a:buSzPct val="12500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0000FF"/>
                </a:buClr>
                <a:buSzPct val="120000"/>
                <a:buFont typeface="Arial" panose="020B0604020202020204" pitchFamily="34" charset="0"/>
                <a:buChar char="→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CA" altLang="en-US" sz="1800">
                <a:solidFill>
                  <a:srgbClr val="000000"/>
                </a:solidFill>
              </a:endParaRP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96F3A7BF-19B9-40BA-BA31-54A96402C1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352" y="1090626"/>
            <a:ext cx="1585476" cy="127084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76AC0A5-6B9D-4F6A-9743-BC6DD05DEA1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2" y="4496527"/>
            <a:ext cx="1381172" cy="82592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44459D9-13C6-4A5F-86D4-E4E821D7F5C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38258" y="7417214"/>
            <a:ext cx="1867284" cy="115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6940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3D459D2-950A-4AD9-9B27-3CC4695BD90E}"/>
              </a:ext>
            </a:extLst>
          </p:cNvPr>
          <p:cNvSpPr/>
          <p:nvPr/>
        </p:nvSpPr>
        <p:spPr>
          <a:xfrm>
            <a:off x="115110" y="5835"/>
            <a:ext cx="11538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480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" charset="0"/>
                <a:cs typeface="Arial" charset="0"/>
              </a:rPr>
              <a:t>The Extended-Range Atmospheric Emitted Radiance Interferometer (E-AERI)</a:t>
            </a:r>
            <a:endParaRPr lang="en-US" sz="2800" dirty="0">
              <a:solidFill>
                <a:srgbClr val="4802A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rial" charset="0"/>
              <a:cs typeface="Arial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50D25EE-5E92-410E-B152-EF88FDF366F3}"/>
              </a:ext>
            </a:extLst>
          </p:cNvPr>
          <p:cNvGrpSpPr/>
          <p:nvPr/>
        </p:nvGrpSpPr>
        <p:grpSpPr>
          <a:xfrm>
            <a:off x="612723" y="555655"/>
            <a:ext cx="11041013" cy="4210537"/>
            <a:chOff x="1428345" y="658163"/>
            <a:chExt cx="8862635" cy="285137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4860610-C3D0-45FB-8016-8A69B325572A}"/>
                </a:ext>
              </a:extLst>
            </p:cNvPr>
            <p:cNvGrpSpPr/>
            <p:nvPr/>
          </p:nvGrpSpPr>
          <p:grpSpPr>
            <a:xfrm>
              <a:off x="1428345" y="660265"/>
              <a:ext cx="5156504" cy="2849269"/>
              <a:chOff x="1013307" y="14381380"/>
              <a:chExt cx="6708280" cy="4122817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63E1F1E5-32D7-4560-AF36-BBFD3E02EE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13307" y="14381380"/>
                <a:ext cx="5620999" cy="3785943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047477F-9B33-4D12-A83D-18D704EB0622}"/>
                  </a:ext>
                </a:extLst>
              </p:cNvPr>
              <p:cNvSpPr txBox="1"/>
              <p:nvPr/>
            </p:nvSpPr>
            <p:spPr>
              <a:xfrm>
                <a:off x="2707983" y="18058852"/>
                <a:ext cx="5013604" cy="445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cs typeface="Arial" panose="020B0604020202020204" pitchFamily="34" charset="0"/>
                  </a:rPr>
                  <a:t>(Mariani et al., 2014)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01997A1-0596-439E-96B9-942F91BF208E}"/>
                </a:ext>
              </a:extLst>
            </p:cNvPr>
            <p:cNvGrpSpPr/>
            <p:nvPr/>
          </p:nvGrpSpPr>
          <p:grpSpPr>
            <a:xfrm>
              <a:off x="5749081" y="658163"/>
              <a:ext cx="4541899" cy="2849270"/>
              <a:chOff x="7382049" y="14169705"/>
              <a:chExt cx="6509939" cy="4154568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9D2BA3AE-B319-45DC-A798-AABB103134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82049" y="14169705"/>
                <a:ext cx="6041852" cy="3821227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63C1E54-12D6-448E-9FC9-0AC9758D2DD2}"/>
                  </a:ext>
                </a:extLst>
              </p:cNvPr>
              <p:cNvSpPr txBox="1"/>
              <p:nvPr/>
            </p:nvSpPr>
            <p:spPr>
              <a:xfrm>
                <a:off x="9523776" y="17876100"/>
                <a:ext cx="4368212" cy="4481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cs typeface="Arial" panose="020B0604020202020204" pitchFamily="34" charset="0"/>
                  </a:rPr>
                  <a:t>(ABB Bomem)</a:t>
                </a:r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60FA869-2905-426E-9A73-7CB8A83C7220}"/>
              </a:ext>
            </a:extLst>
          </p:cNvPr>
          <p:cNvSpPr txBox="1"/>
          <p:nvPr/>
        </p:nvSpPr>
        <p:spPr>
          <a:xfrm>
            <a:off x="115110" y="4644112"/>
            <a:ext cx="121698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dirty="0">
                <a:cs typeface="Arial" panose="020B0604020202020204" pitchFamily="34" charset="0"/>
              </a:rPr>
              <a:t>Manufactured by ABB Bomem (Quebec).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dirty="0">
                <a:cs typeface="Arial" panose="020B0604020202020204" pitchFamily="34" charset="0"/>
              </a:rPr>
              <a:t>Measures accurately calibrated downwelling infrared thermal emission from the atmosphere over a broad region of the infrared spectrum at high spectral resolution (1 cm</a:t>
            </a:r>
            <a:r>
              <a:rPr lang="en-US" baseline="30000" dirty="0">
                <a:cs typeface="Arial" panose="020B0604020202020204" pitchFamily="34" charset="0"/>
              </a:rPr>
              <a:t>-1</a:t>
            </a:r>
            <a:r>
              <a:rPr lang="en-US" dirty="0">
                <a:cs typeface="Arial" panose="020B0604020202020204" pitchFamily="34" charset="0"/>
              </a:rPr>
              <a:t>).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dirty="0">
                <a:cs typeface="Arial" panose="020B0604020202020204" pitchFamily="34" charset="0"/>
              </a:rPr>
              <a:t>The E-AERI extends the spectral coverage range of a standard AERI (520-3000 cm</a:t>
            </a:r>
            <a:r>
              <a:rPr lang="en-US" baseline="30000" dirty="0">
                <a:cs typeface="Arial" panose="020B0604020202020204" pitchFamily="34" charset="0"/>
              </a:rPr>
              <a:t>-1</a:t>
            </a:r>
            <a:r>
              <a:rPr lang="en-US" dirty="0">
                <a:cs typeface="Arial" panose="020B0604020202020204" pitchFamily="34" charset="0"/>
              </a:rPr>
              <a:t>) to 400-3000 cm</a:t>
            </a:r>
            <a:r>
              <a:rPr lang="en-US" baseline="30000" dirty="0">
                <a:cs typeface="Arial" panose="020B0604020202020204" pitchFamily="34" charset="0"/>
              </a:rPr>
              <a:t>-1</a:t>
            </a:r>
            <a:r>
              <a:rPr lang="en-US" dirty="0">
                <a:cs typeface="Arial" panose="020B0604020202020204" pitchFamily="34" charset="0"/>
              </a:rPr>
              <a:t> (3-25 µm). This spectral range includes the so-called “dirty window” (around 400 cm</a:t>
            </a:r>
            <a:r>
              <a:rPr lang="en-US" baseline="30000" dirty="0">
                <a:cs typeface="Arial" panose="020B0604020202020204" pitchFamily="34" charset="0"/>
              </a:rPr>
              <a:t>-1</a:t>
            </a:r>
            <a:r>
              <a:rPr lang="en-US" dirty="0">
                <a:cs typeface="Arial" panose="020B0604020202020204" pitchFamily="34" charset="0"/>
              </a:rPr>
              <a:t>, or 25 μm), where much of the infrared cooling occurs due to the dryness of air in the Arctic.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dirty="0">
                <a:cs typeface="Arial" panose="020B0604020202020204" pitchFamily="34" charset="0"/>
              </a:rPr>
              <a:t>Spectra are recorded every 7 min, 24 hours a day, 365 days a year (precipitation permitting), independent of sunlight.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90D86E3-E281-4033-9D49-5EA2838B9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3690" y="6492875"/>
            <a:ext cx="2743200" cy="365125"/>
          </a:xfrm>
        </p:spPr>
        <p:txBody>
          <a:bodyPr/>
          <a:lstStyle/>
          <a:p>
            <a:fld id="{A6E4F9CE-9F46-4AE1-B39A-503EF749E563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74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A292D8-CC1F-4392-8646-0089425E6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F9CE-9F46-4AE1-B39A-503EF749E563}" type="slidenum">
              <a:rPr lang="en-US" smtClean="0"/>
              <a:t>24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EA8C75-04F2-47B2-9AF8-B6630B90A42B}"/>
              </a:ext>
            </a:extLst>
          </p:cNvPr>
          <p:cNvSpPr txBox="1"/>
          <p:nvPr/>
        </p:nvSpPr>
        <p:spPr>
          <a:xfrm>
            <a:off x="161528" y="646331"/>
            <a:ext cx="117056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/>
              <a:t>The Arctic experiences prolonged periods of total darkness in the winter and continuous daylight in the summer, influencing its atmosphere and composition in ways that are still not fully understood.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/>
              <a:t>Solar absorption Fourier Transform InfraRed (FTIR) measurements have improved knowledge of the atmospheric composition at Eureka but are limited to 8 months when the sun is up.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/>
              <a:t>The AERI is sensitive to tropospheric trace gases and measurements are independent of sunlight.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000" dirty="0"/>
              <a:t>Mariani et al. (2013) implemented the retrieval of CO, O</a:t>
            </a:r>
            <a:r>
              <a:rPr lang="en-US" sz="2000" baseline="-25000" dirty="0"/>
              <a:t>3</a:t>
            </a:r>
            <a:r>
              <a:rPr lang="en-US" sz="2000" dirty="0"/>
              <a:t>, CH</a:t>
            </a:r>
            <a:r>
              <a:rPr lang="en-US" sz="2000" baseline="-25000" dirty="0"/>
              <a:t>4</a:t>
            </a:r>
            <a:r>
              <a:rPr lang="en-US" sz="2000" dirty="0"/>
              <a:t> and N</a:t>
            </a:r>
            <a:r>
              <a:rPr lang="en-US" sz="2000" baseline="-25000" dirty="0"/>
              <a:t>2</a:t>
            </a:r>
            <a:r>
              <a:rPr lang="en-US" sz="2000" dirty="0"/>
              <a:t>O using AERI emitted radiance spectra.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55DBFD-C6CA-40BA-B615-66819F5B2370}"/>
              </a:ext>
            </a:extLst>
          </p:cNvPr>
          <p:cNvSpPr/>
          <p:nvPr/>
        </p:nvSpPr>
        <p:spPr>
          <a:xfrm>
            <a:off x="0" y="0"/>
            <a:ext cx="79310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rgbClr val="480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E-AERI Trace Gas Research: Introduction </a:t>
            </a:r>
            <a:endParaRPr lang="en-US" sz="3600" dirty="0">
              <a:solidFill>
                <a:srgbClr val="4802AE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EDE8B97-9F63-4574-905E-9D72B6EE5F36}"/>
              </a:ext>
            </a:extLst>
          </p:cNvPr>
          <p:cNvGrpSpPr/>
          <p:nvPr/>
        </p:nvGrpSpPr>
        <p:grpSpPr>
          <a:xfrm>
            <a:off x="1411704" y="2820515"/>
            <a:ext cx="9434635" cy="3967007"/>
            <a:chOff x="967293" y="2370079"/>
            <a:chExt cx="10059133" cy="455530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06EDD23-871B-487F-BDBF-46A69C0B6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7293" y="2370079"/>
              <a:ext cx="10059133" cy="415718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58315CC-86A6-4891-9A78-5A1C292FB026}"/>
                </a:ext>
              </a:extLst>
            </p:cNvPr>
            <p:cNvSpPr txBox="1"/>
            <p:nvPr/>
          </p:nvSpPr>
          <p:spPr>
            <a:xfrm>
              <a:off x="3526269" y="6484274"/>
              <a:ext cx="4696630" cy="44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Retrieval Windows, Mariani et al. (2012)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04578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42D684-0AB6-4B10-A333-A6BEE4B7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4F9CE-9F46-4AE1-B39A-503EF749E563}" type="slidenum">
              <a:rPr lang="en-US" smtClean="0"/>
              <a:t>25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FA307A-BC11-4EE3-81A7-4A2DD791D4D1}"/>
              </a:ext>
            </a:extLst>
          </p:cNvPr>
          <p:cNvSpPr/>
          <p:nvPr/>
        </p:nvSpPr>
        <p:spPr>
          <a:xfrm>
            <a:off x="244813" y="6113717"/>
            <a:ext cx="117023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cs typeface="Arial" panose="020B0604020202020204" pitchFamily="34" charset="0"/>
              </a:rPr>
              <a:t>The seasonal cycle of CO has a maximum in March and decreases from </a:t>
            </a:r>
            <a:br>
              <a:rPr lang="en-US" sz="2400" dirty="0">
                <a:cs typeface="Arial" panose="020B0604020202020204" pitchFamily="34" charset="0"/>
              </a:rPr>
            </a:br>
            <a:r>
              <a:rPr lang="en-US" sz="2400" dirty="0">
                <a:cs typeface="Arial" panose="020B0604020202020204" pitchFamily="34" charset="0"/>
              </a:rPr>
              <a:t>May to August primarily due to reaction with OH in summer.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8CB436B-2FA5-424F-81E8-7E50F2DC4867}"/>
              </a:ext>
            </a:extLst>
          </p:cNvPr>
          <p:cNvSpPr txBox="1">
            <a:spLocks/>
          </p:cNvSpPr>
          <p:nvPr/>
        </p:nvSpPr>
        <p:spPr>
          <a:xfrm>
            <a:off x="25029" y="0"/>
            <a:ext cx="11702373" cy="69302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480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Status of Data Analysis: </a:t>
            </a:r>
            <a:r>
              <a:rPr lang="en-US" sz="3600" b="1" dirty="0">
                <a:solidFill>
                  <a:srgbClr val="480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Trace Gas Retrievals</a:t>
            </a:r>
            <a:endParaRPr lang="en-CA" sz="3600" b="1" dirty="0">
              <a:solidFill>
                <a:srgbClr val="4802A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A46FB6-899D-4C0A-B796-FCF629448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358" y="640182"/>
            <a:ext cx="7057630" cy="543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4637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59691D-2DE6-41DD-A644-D8900C108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008"/>
            <a:ext cx="12192000" cy="677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1587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4E181B-BCE9-4C6E-B776-B6B54BF8D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4408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9196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4E181B-BCE9-4C6E-B776-B6B54BF8D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440865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D3102E-A249-4942-A18B-52C63584D9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5648" y="683172"/>
            <a:ext cx="3946352" cy="530985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85DE22D-49B1-49C8-A31B-295E09D150EA}"/>
              </a:ext>
            </a:extLst>
          </p:cNvPr>
          <p:cNvCxnSpPr/>
          <p:nvPr/>
        </p:nvCxnSpPr>
        <p:spPr>
          <a:xfrm>
            <a:off x="6096000" y="2501462"/>
            <a:ext cx="0" cy="133481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1F2AB77-E874-4493-B4B3-D6CA72DC57F1}"/>
              </a:ext>
            </a:extLst>
          </p:cNvPr>
          <p:cNvCxnSpPr/>
          <p:nvPr/>
        </p:nvCxnSpPr>
        <p:spPr>
          <a:xfrm flipV="1">
            <a:off x="6096000" y="976045"/>
            <a:ext cx="2544566" cy="152541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6BF2955-E952-445D-A1C8-477EABE9374F}"/>
              </a:ext>
            </a:extLst>
          </p:cNvPr>
          <p:cNvCxnSpPr>
            <a:cxnSpLocks/>
          </p:cNvCxnSpPr>
          <p:nvPr/>
        </p:nvCxnSpPr>
        <p:spPr>
          <a:xfrm>
            <a:off x="6096000" y="3836276"/>
            <a:ext cx="2544566" cy="157820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F8E48AD-03AB-4D32-AD71-F251766F4151}"/>
              </a:ext>
            </a:extLst>
          </p:cNvPr>
          <p:cNvCxnSpPr/>
          <p:nvPr/>
        </p:nvCxnSpPr>
        <p:spPr>
          <a:xfrm flipV="1">
            <a:off x="9187418" y="3298985"/>
            <a:ext cx="2506894" cy="100173"/>
          </a:xfrm>
          <a:prstGeom prst="line">
            <a:avLst/>
          </a:prstGeom>
          <a:ln w="28575">
            <a:solidFill>
              <a:srgbClr val="00B050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FC712AB-1DED-4CC5-A737-D49020D53435}"/>
              </a:ext>
            </a:extLst>
          </p:cNvPr>
          <p:cNvCxnSpPr>
            <a:cxnSpLocks/>
          </p:cNvCxnSpPr>
          <p:nvPr/>
        </p:nvCxnSpPr>
        <p:spPr>
          <a:xfrm flipV="1">
            <a:off x="9187418" y="2638097"/>
            <a:ext cx="2506894" cy="105103"/>
          </a:xfrm>
          <a:prstGeom prst="line">
            <a:avLst/>
          </a:prstGeom>
          <a:ln w="28575">
            <a:solidFill>
              <a:srgbClr val="00B050">
                <a:alpha val="3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814C0D7-BA2B-4689-99F4-A35173DC6392}"/>
              </a:ext>
            </a:extLst>
          </p:cNvPr>
          <p:cNvCxnSpPr>
            <a:cxnSpLocks/>
          </p:cNvCxnSpPr>
          <p:nvPr/>
        </p:nvCxnSpPr>
        <p:spPr>
          <a:xfrm>
            <a:off x="9187418" y="4819734"/>
            <a:ext cx="2506894" cy="1"/>
          </a:xfrm>
          <a:prstGeom prst="line">
            <a:avLst/>
          </a:prstGeom>
          <a:ln w="28575">
            <a:solidFill>
              <a:srgbClr val="00B050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7730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70C0"/>
                </a:solidFill>
              </a:rPr>
              <a:t>PEARL Upper Atmosphere Observations</a:t>
            </a:r>
          </a:p>
        </p:txBody>
      </p:sp>
      <p:pic>
        <p:nvPicPr>
          <p:cNvPr id="43011" name="Picture 3" descr="Pictur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31" y="1303339"/>
            <a:ext cx="4916488" cy="371792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4300297" y="4540460"/>
            <a:ext cx="865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latin typeface="Times New Roman" pitchFamily="18" charset="0"/>
              </a:rPr>
              <a:t>Horizon</a:t>
            </a:r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 flipH="1" flipV="1">
            <a:off x="4516991" y="4060399"/>
            <a:ext cx="21590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43015" name="Text Box 8"/>
          <p:cNvSpPr txBox="1">
            <a:spLocks noChangeArrowheads="1"/>
          </p:cNvSpPr>
          <p:nvPr/>
        </p:nvSpPr>
        <p:spPr bwMode="auto">
          <a:xfrm>
            <a:off x="151366" y="5227637"/>
            <a:ext cx="4473575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Times New Roman" pitchFamily="18" charset="0"/>
              </a:rPr>
              <a:t>Spectral Airglow Temperature Imager </a:t>
            </a:r>
            <a:r>
              <a:rPr lang="en-US" altLang="en-US" sz="1800" dirty="0">
                <a:latin typeface="Times New Roman" pitchFamily="18" charset="0"/>
              </a:rPr>
              <a:t>Temperature</a:t>
            </a:r>
            <a:r>
              <a:rPr lang="en-US" altLang="en-US" sz="1800" b="1" dirty="0">
                <a:latin typeface="Times New Roman" pitchFamily="18" charset="0"/>
              </a:rPr>
              <a:t> </a:t>
            </a:r>
            <a:r>
              <a:rPr lang="en-US" altLang="en-US" sz="1800" dirty="0">
                <a:latin typeface="Times New Roman" pitchFamily="18" charset="0"/>
              </a:rPr>
              <a:t>94 (O</a:t>
            </a:r>
            <a:r>
              <a:rPr lang="en-US" altLang="en-US" sz="1800" baseline="-25000" dirty="0">
                <a:latin typeface="Times New Roman" pitchFamily="18" charset="0"/>
              </a:rPr>
              <a:t>2</a:t>
            </a:r>
            <a:r>
              <a:rPr lang="en-US" altLang="en-US" sz="1800" dirty="0">
                <a:latin typeface="Times New Roman" pitchFamily="18" charset="0"/>
              </a:rPr>
              <a:t>) and 87 km (OH).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Times New Roman" pitchFamily="18" charset="0"/>
              </a:rPr>
              <a:t>E-region wind interferometer </a:t>
            </a:r>
            <a:r>
              <a:rPr lang="en-US" altLang="en-US" sz="1800" dirty="0">
                <a:latin typeface="Times New Roman" pitchFamily="18" charset="0"/>
              </a:rPr>
              <a:t>Wind - 3 km, 87 (OH), 94 (O</a:t>
            </a:r>
            <a:r>
              <a:rPr lang="en-US" altLang="en-US" sz="1800" baseline="-25000" dirty="0">
                <a:latin typeface="Times New Roman" pitchFamily="18" charset="0"/>
              </a:rPr>
              <a:t>2</a:t>
            </a:r>
            <a:r>
              <a:rPr lang="en-US" altLang="en-US" sz="1800" dirty="0">
                <a:latin typeface="Times New Roman" pitchFamily="18" charset="0"/>
              </a:rPr>
              <a:t>), 97  km (O(</a:t>
            </a:r>
            <a:r>
              <a:rPr lang="en-US" altLang="en-US" sz="1800" baseline="30000" dirty="0">
                <a:latin typeface="Times New Roman" pitchFamily="18" charset="0"/>
              </a:rPr>
              <a:t>1</a:t>
            </a:r>
            <a:r>
              <a:rPr lang="en-US" altLang="en-US" sz="1800" dirty="0">
                <a:latin typeface="Times New Roman" pitchFamily="18" charset="0"/>
              </a:rPr>
              <a:t>S)).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>
              <a:latin typeface="Times New Roman" pitchFamily="18" charset="0"/>
            </a:endParaRPr>
          </a:p>
        </p:txBody>
      </p:sp>
      <p:sp>
        <p:nvSpPr>
          <p:cNvPr id="43016" name="Text Box 9"/>
          <p:cNvSpPr txBox="1">
            <a:spLocks noChangeArrowheads="1"/>
          </p:cNvSpPr>
          <p:nvPr/>
        </p:nvSpPr>
        <p:spPr bwMode="auto">
          <a:xfrm>
            <a:off x="4516991" y="5278620"/>
            <a:ext cx="438308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Times New Roman" pitchFamily="18" charset="0"/>
              </a:rPr>
              <a:t>All-Sky Imager </a:t>
            </a:r>
            <a:r>
              <a:rPr lang="en-US" altLang="en-US" sz="1800" dirty="0">
                <a:latin typeface="Times New Roman" pitchFamily="18" charset="0"/>
              </a:rPr>
              <a:t>Emission morphology, waves, 87 (OH), 90 (Na), 97 km (O(</a:t>
            </a:r>
            <a:r>
              <a:rPr lang="en-US" altLang="en-US" sz="1800" baseline="30000" dirty="0">
                <a:latin typeface="Times New Roman" pitchFamily="18" charset="0"/>
              </a:rPr>
              <a:t>1</a:t>
            </a:r>
            <a:r>
              <a:rPr lang="en-US" altLang="en-US" sz="1800" dirty="0">
                <a:latin typeface="Times New Roman" pitchFamily="18" charset="0"/>
              </a:rPr>
              <a:t>S))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Times New Roman" pitchFamily="18" charset="0"/>
              </a:rPr>
              <a:t>Meteor Radar </a:t>
            </a:r>
            <a:r>
              <a:rPr lang="en-US" altLang="en-US" sz="1800" dirty="0">
                <a:latin typeface="Times New Roman" pitchFamily="18" charset="0"/>
              </a:rPr>
              <a:t>Winds (80-100km)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b="1" dirty="0">
              <a:latin typeface="Times New Roman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DA3976F-F79A-49B1-8A22-44E75E424CD0}"/>
              </a:ext>
            </a:extLst>
          </p:cNvPr>
          <p:cNvGrpSpPr/>
          <p:nvPr/>
        </p:nvGrpSpPr>
        <p:grpSpPr>
          <a:xfrm>
            <a:off x="5560772" y="1365568"/>
            <a:ext cx="3192462" cy="3725010"/>
            <a:chOff x="7080251" y="1182688"/>
            <a:chExt cx="3192462" cy="3725010"/>
          </a:xfrm>
        </p:grpSpPr>
        <p:sp>
          <p:nvSpPr>
            <p:cNvPr id="43014" name="Text Box 7"/>
            <p:cNvSpPr txBox="1">
              <a:spLocks noChangeArrowheads="1"/>
            </p:cNvSpPr>
            <p:nvPr/>
          </p:nvSpPr>
          <p:spPr bwMode="auto">
            <a:xfrm>
              <a:off x="7680325" y="4076701"/>
              <a:ext cx="2592388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2400">
                  <a:latin typeface="Times New Roman" pitchFamily="18" charset="0"/>
                </a:rPr>
                <a:t>All-sky Image above Eureka</a:t>
              </a:r>
            </a:p>
          </p:txBody>
        </p:sp>
        <p:pic>
          <p:nvPicPr>
            <p:cNvPr id="43017" name="Picture 4" descr="gwave_bkr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0251" y="1182688"/>
              <a:ext cx="2855913" cy="285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2">
            <a:extLst>
              <a:ext uri="{FF2B5EF4-FFF2-40B4-BE49-F238E27FC236}">
                <a16:creationId xmlns:a16="http://schemas.microsoft.com/office/drawing/2014/main" id="{EB8C3E8F-AFCB-446F-AD21-FEF30E019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4373" y="160232"/>
            <a:ext cx="2746686" cy="3294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6DCF5AE-B0FC-46B1-9580-DA5487738FD3}"/>
              </a:ext>
            </a:extLst>
          </p:cNvPr>
          <p:cNvSpPr txBox="1"/>
          <p:nvPr/>
        </p:nvSpPr>
        <p:spPr>
          <a:xfrm>
            <a:off x="9549516" y="2381768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FF00"/>
                </a:solidFill>
              </a:rPr>
              <a:t>D. Gamblin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2A47663-4271-4C36-82FD-2AB6D8DBE4A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566" y="3588627"/>
            <a:ext cx="2746686" cy="26833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2B735C5-64E8-4A15-9023-4A95E3F3A45F}"/>
              </a:ext>
            </a:extLst>
          </p:cNvPr>
          <p:cNvSpPr txBox="1"/>
          <p:nvPr/>
        </p:nvSpPr>
        <p:spPr>
          <a:xfrm>
            <a:off x="8753234" y="6236103"/>
            <a:ext cx="3121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dirty="0"/>
              <a:t>PEARL All Sky Difference Image of a Tidal Bore</a:t>
            </a:r>
          </a:p>
          <a:p>
            <a:pPr algn="ctr"/>
            <a:r>
              <a:rPr lang="en-CA" sz="1200" dirty="0"/>
              <a:t> Courtesy: Chris Vail/Dustin Fraser</a:t>
            </a:r>
          </a:p>
        </p:txBody>
      </p:sp>
    </p:spTree>
    <p:extLst>
      <p:ext uri="{BB962C8B-B14F-4D97-AF65-F5344CB8AC3E}">
        <p14:creationId xmlns:p14="http://schemas.microsoft.com/office/powerpoint/2010/main" val="3180935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532" y="1269261"/>
            <a:ext cx="8533686" cy="550851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021949" y="1523748"/>
            <a:ext cx="8188851" cy="43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22" dirty="0"/>
              <a:t>Present Day Surface Temperature Anomaly (</a:t>
            </a:r>
            <a:r>
              <a:rPr lang="en-US" sz="2222" dirty="0">
                <a:latin typeface="Cambria Math" panose="02040503050406030204" pitchFamily="18" charset="0"/>
                <a:ea typeface="Cambria Math" panose="02040503050406030204" pitchFamily="18" charset="0"/>
              </a:rPr>
              <a:t>°C</a:t>
            </a:r>
            <a:r>
              <a:rPr lang="en-US" sz="2222" dirty="0"/>
              <a:t>)  (1951-1981 baseline)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90C1735-6674-4BC8-B01D-8A33E6BD3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70C0"/>
                </a:solidFill>
                <a:latin typeface="Calibri" charset="0"/>
              </a:rPr>
              <a:t>Global Temperature Trends</a:t>
            </a:r>
            <a:endParaRPr lang="en-CA" b="1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2AC6D-A0BC-0242-BD33-6B7E0386DB4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3833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6"/>
          <a:stretch/>
        </p:blipFill>
        <p:spPr bwMode="auto">
          <a:xfrm>
            <a:off x="290273" y="606217"/>
            <a:ext cx="5543792" cy="4118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1" name="Picture 2" descr="C:\Users\Cvail\Desktop\Master's Work\OH_tran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" t="5877" r="7005"/>
          <a:stretch/>
        </p:blipFill>
        <p:spPr bwMode="auto">
          <a:xfrm>
            <a:off x="6172201" y="2218951"/>
            <a:ext cx="5793428" cy="453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2" name="TextBox 3"/>
          <p:cNvSpPr txBox="1">
            <a:spLocks noChangeArrowheads="1"/>
          </p:cNvSpPr>
          <p:nvPr/>
        </p:nvSpPr>
        <p:spPr bwMode="auto">
          <a:xfrm>
            <a:off x="6400800" y="457201"/>
            <a:ext cx="3733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CA" altLang="en-US" sz="4000" dirty="0">
                <a:solidFill>
                  <a:srgbClr val="0070C0"/>
                </a:solidFill>
              </a:rPr>
              <a:t>Analysis of the Airglow Images</a:t>
            </a:r>
          </a:p>
        </p:txBody>
      </p:sp>
      <p:sp>
        <p:nvSpPr>
          <p:cNvPr id="58373" name="TextBox 5"/>
          <p:cNvSpPr txBox="1">
            <a:spLocks noChangeArrowheads="1"/>
          </p:cNvSpPr>
          <p:nvPr/>
        </p:nvSpPr>
        <p:spPr bwMode="auto">
          <a:xfrm>
            <a:off x="1905000" y="4724401"/>
            <a:ext cx="4038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CA" altLang="en-US"/>
              <a:t>Data are available for every winter except for the 10/11 season.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90600" y="272535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Airglow Variation due to Gravity Waves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05666" y="1849619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2D Fourier Transform of image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19400" y="5911335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C. Vail/D. Gamblin</a:t>
            </a:r>
          </a:p>
        </p:txBody>
      </p:sp>
    </p:spTree>
    <p:extLst>
      <p:ext uri="{BB962C8B-B14F-4D97-AF65-F5344CB8AC3E}">
        <p14:creationId xmlns:p14="http://schemas.microsoft.com/office/powerpoint/2010/main" val="8290641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F4F8A-6F11-4B9E-B6EA-28087912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0070C0"/>
                </a:solidFill>
              </a:rPr>
              <a:t>Winds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DF2D75-1D46-415B-B15D-98EFAD595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" y="1325880"/>
            <a:ext cx="7086600" cy="535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14141D2-055E-4A64-9F50-0C65E98EC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2070"/>
            <a:ext cx="4091940" cy="172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D1D59C-CC78-4BFD-8A8F-F3E526834544}"/>
              </a:ext>
            </a:extLst>
          </p:cNvPr>
          <p:cNvSpPr txBox="1"/>
          <p:nvPr/>
        </p:nvSpPr>
        <p:spPr>
          <a:xfrm>
            <a:off x="559241" y="3871600"/>
            <a:ext cx="18579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/>
              <a:t>Courtesy: Sam </a:t>
            </a:r>
            <a:r>
              <a:rPr lang="en-CA" sz="1100" dirty="0" err="1"/>
              <a:t>Kristoffersen</a:t>
            </a:r>
            <a:endParaRPr lang="en-CA" sz="11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AABFEB-C152-46EF-8CD7-0320710EDA1E}"/>
              </a:ext>
            </a:extLst>
          </p:cNvPr>
          <p:cNvSpPr txBox="1"/>
          <p:nvPr/>
        </p:nvSpPr>
        <p:spPr>
          <a:xfrm>
            <a:off x="4985873" y="2973789"/>
            <a:ext cx="1338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/>
              <a:t>ERWIN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41702D-B576-4754-A2D6-46387240B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4512" y="603318"/>
            <a:ext cx="5234174" cy="40542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B5E4B1-EB53-456B-ADBB-9424D2530B2B}"/>
              </a:ext>
            </a:extLst>
          </p:cNvPr>
          <p:cNvSpPr txBox="1"/>
          <p:nvPr/>
        </p:nvSpPr>
        <p:spPr>
          <a:xfrm>
            <a:off x="7208520" y="839033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/>
              <a:t>Courtesy: Q. Wu</a:t>
            </a:r>
            <a:endParaRPr lang="en-CA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7B53FFF-24A5-4735-8EEB-1B7D9C42AFCB}"/>
              </a:ext>
            </a:extLst>
          </p:cNvPr>
          <p:cNvSpPr/>
          <p:nvPr/>
        </p:nvSpPr>
        <p:spPr>
          <a:xfrm>
            <a:off x="7903317" y="4893248"/>
            <a:ext cx="29765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/>
              <a:t>Fabry-Perot </a:t>
            </a:r>
            <a:r>
              <a:rPr lang="en-CA" sz="2000" dirty="0" err="1"/>
              <a:t>Thermospheric</a:t>
            </a:r>
            <a:r>
              <a:rPr lang="en-CA" sz="2000" dirty="0"/>
              <a:t> Red Line Winds</a:t>
            </a:r>
          </a:p>
        </p:txBody>
      </p:sp>
    </p:spTree>
    <p:extLst>
      <p:ext uri="{BB962C8B-B14F-4D97-AF65-F5344CB8AC3E}">
        <p14:creationId xmlns:p14="http://schemas.microsoft.com/office/powerpoint/2010/main" val="13104573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E2678A14-3FBF-4741-9EB9-F14EBF2F4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altLang="en-US" b="1" dirty="0">
                <a:solidFill>
                  <a:srgbClr val="0070C0"/>
                </a:solidFill>
              </a:rPr>
              <a:t>Save PEARL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452AA8B0-FF7D-46E3-8EF0-E951CE698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68"/>
            <a:ext cx="11234798" cy="4351223"/>
          </a:xfrm>
        </p:spPr>
        <p:txBody>
          <a:bodyPr>
            <a:normAutofit/>
          </a:bodyPr>
          <a:lstStyle/>
          <a:p>
            <a:r>
              <a:rPr lang="en-CA" altLang="en-US" sz="2470" dirty="0"/>
              <a:t>The Canadian Climate and Atmospheric Research (CCAR) program of NSERC which was the main funding source for PEARL ended in early 2018 with </a:t>
            </a:r>
            <a:r>
              <a:rPr lang="en-CA" altLang="en-US" sz="2470" b="1" dirty="0"/>
              <a:t>no successor program</a:t>
            </a:r>
          </a:p>
          <a:p>
            <a:r>
              <a:rPr lang="en-CA" altLang="en-US" sz="2470" b="1" dirty="0"/>
              <a:t>Six projects valued at $6M/year ended at that time</a:t>
            </a:r>
          </a:p>
          <a:p>
            <a:r>
              <a:rPr lang="en-CA" altLang="en-US" sz="2470" dirty="0"/>
              <a:t>Only one of the eight programs (PAHA) has been saved and that only for another 18 months (Thanks to a campaign by “Evidence for Democracy”)</a:t>
            </a:r>
          </a:p>
          <a:p>
            <a:r>
              <a:rPr lang="en-CA" altLang="en-US" sz="2470" dirty="0"/>
              <a:t>As of today, there is no successor program to CCAR</a:t>
            </a:r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31833396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89A0D-B241-4CFC-8BF6-5A06F6B30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0070C0"/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4EFF4-C3B8-4CEC-8AF9-DE69934D6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research is far from over….</a:t>
            </a:r>
          </a:p>
          <a:p>
            <a:r>
              <a:rPr lang="en-CA" dirty="0"/>
              <a:t>The Polar atmosphere deep in the Polar night is still relatively unknown territory – just like another planet</a:t>
            </a:r>
          </a:p>
          <a:p>
            <a:r>
              <a:rPr lang="en-CA" dirty="0"/>
              <a:t>The situation  is changing as fast as we can keep up with it</a:t>
            </a:r>
          </a:p>
          <a:p>
            <a:r>
              <a:rPr lang="en-CA" dirty="0"/>
              <a:t>PEARL has a distinct research role that is internationally important</a:t>
            </a:r>
          </a:p>
          <a:p>
            <a:r>
              <a:rPr lang="en-CA" dirty="0"/>
              <a:t>The research program is attracting interest from new researchers national and international as well as international groups</a:t>
            </a:r>
          </a:p>
        </p:txBody>
      </p:sp>
    </p:spTree>
    <p:extLst>
      <p:ext uri="{BB962C8B-B14F-4D97-AF65-F5344CB8AC3E}">
        <p14:creationId xmlns:p14="http://schemas.microsoft.com/office/powerpoint/2010/main" val="21108030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2C1FC4-3347-4730-8D2D-5C87D676B1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9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BA339D66-EC16-4C2F-AACA-ECDFE0E5933F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1106776" y="2969623"/>
            <a:ext cx="8855829" cy="3279485"/>
          </a:xfrm>
        </p:spPr>
        <p:txBody>
          <a:bodyPr vert="horz" lIns="0" tIns="0" rIns="0" bIns="0" rtlCol="0" anchor="ctr">
            <a:normAutofit/>
          </a:bodyPr>
          <a:lstStyle/>
          <a:p>
            <a:pPr marL="0" indent="0" algn="ctr"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5400" b="1" i="1" dirty="0">
                <a:solidFill>
                  <a:srgbClr val="FFFF00"/>
                </a:solidFill>
              </a:rPr>
              <a:t>Thank You for Your Attention!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5400" b="1" i="1" dirty="0">
              <a:solidFill>
                <a:srgbClr val="FFFF00"/>
              </a:solidFill>
            </a:endParaRPr>
          </a:p>
          <a:p>
            <a:pPr marL="0" indent="0" algn="ctr"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5400" b="1" i="1" dirty="0">
                <a:solidFill>
                  <a:srgbClr val="FFFF00"/>
                </a:solidFill>
              </a:rPr>
              <a:t>http://www.candac.ca</a:t>
            </a:r>
          </a:p>
        </p:txBody>
      </p:sp>
    </p:spTree>
    <p:extLst>
      <p:ext uri="{BB962C8B-B14F-4D97-AF65-F5344CB8AC3E}">
        <p14:creationId xmlns:p14="http://schemas.microsoft.com/office/powerpoint/2010/main" val="3475002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CA" altLang="en-US" b="1" dirty="0">
                <a:solidFill>
                  <a:srgbClr val="0070C0"/>
                </a:solidFill>
              </a:rPr>
              <a:t>The Need for Arctic Measurements</a:t>
            </a:r>
          </a:p>
        </p:txBody>
      </p:sp>
      <p:sp>
        <p:nvSpPr>
          <p:cNvPr id="27651" name="Content Placeholder 6"/>
          <p:cNvSpPr>
            <a:spLocks noGrp="1"/>
          </p:cNvSpPr>
          <p:nvPr>
            <p:ph idx="4294967295"/>
          </p:nvPr>
        </p:nvSpPr>
        <p:spPr>
          <a:xfrm>
            <a:off x="95416" y="1522689"/>
            <a:ext cx="11823589" cy="5335311"/>
          </a:xfrm>
        </p:spPr>
        <p:txBody>
          <a:bodyPr>
            <a:normAutofit lnSpcReduction="10000"/>
          </a:bodyPr>
          <a:lstStyle/>
          <a:p>
            <a:r>
              <a:rPr lang="en-US" altLang="en-US" dirty="0">
                <a:solidFill>
                  <a:srgbClr val="FF0000"/>
                </a:solidFill>
              </a:rPr>
              <a:t>“</a:t>
            </a:r>
            <a:r>
              <a:rPr lang="en-US" altLang="en-US" i="1" dirty="0">
                <a:solidFill>
                  <a:srgbClr val="FF0000"/>
                </a:solidFill>
              </a:rPr>
              <a:t>Long-term monitoring of atmospheric composition at existing stations needs to be continued and integrated into a Pan-Arctic observation network…</a:t>
            </a:r>
            <a:r>
              <a:rPr lang="en-US" altLang="en-US" dirty="0">
                <a:solidFill>
                  <a:srgbClr val="FF0000"/>
                </a:solidFill>
              </a:rPr>
              <a:t>” </a:t>
            </a:r>
            <a:r>
              <a:rPr lang="en-CA" altLang="en-US" i="1" dirty="0"/>
              <a:t>Black Carbon and Ozone as Arctic Climate Forcers, </a:t>
            </a:r>
            <a:r>
              <a:rPr lang="en-US" altLang="en-US" dirty="0"/>
              <a:t>Arctic Monitoring and Assessment </a:t>
            </a:r>
            <a:r>
              <a:rPr lang="en-US" altLang="en-US" dirty="0" err="1"/>
              <a:t>Programme</a:t>
            </a:r>
            <a:r>
              <a:rPr lang="en-CA" altLang="en-US" dirty="0"/>
              <a:t>, 2015</a:t>
            </a:r>
            <a:endParaRPr lang="en-US" altLang="en-US" dirty="0">
              <a:solidFill>
                <a:srgbClr val="FF0000"/>
              </a:solidFill>
            </a:endParaRPr>
          </a:p>
          <a:p>
            <a:r>
              <a:rPr lang="en-US" altLang="en-US" dirty="0">
                <a:solidFill>
                  <a:srgbClr val="FF0000"/>
                </a:solidFill>
              </a:rPr>
              <a:t>“</a:t>
            </a:r>
            <a:r>
              <a:rPr lang="en-US" altLang="en-US" i="1" dirty="0">
                <a:solidFill>
                  <a:srgbClr val="FF0000"/>
                </a:solidFill>
              </a:rPr>
              <a:t>Focus should be given to … Establishing flagship observatories as part of this observing system of systems to provide comprehensive measurements over the entire Arctic region.</a:t>
            </a:r>
            <a:r>
              <a:rPr lang="en-US" altLang="en-US" dirty="0">
                <a:solidFill>
                  <a:srgbClr val="FF0000"/>
                </a:solidFill>
              </a:rPr>
              <a:t>” </a:t>
            </a:r>
            <a:r>
              <a:rPr lang="en-CA" altLang="en-US" i="1" dirty="0"/>
              <a:t>ICARP III Final Report, Integrating Arctic Research - a Roadmap for the Future</a:t>
            </a:r>
            <a:r>
              <a:rPr lang="en-CA" altLang="en-US" dirty="0"/>
              <a:t>, 3</a:t>
            </a:r>
            <a:r>
              <a:rPr lang="en-CA" altLang="en-US" baseline="30000" dirty="0"/>
              <a:t>rd</a:t>
            </a:r>
            <a:r>
              <a:rPr lang="en-CA" altLang="en-US" dirty="0"/>
              <a:t> International Conference on Arctic Research Planning, IASC, 2016</a:t>
            </a:r>
            <a:endParaRPr lang="en-US" altLang="en-US" dirty="0">
              <a:solidFill>
                <a:srgbClr val="FF0000"/>
              </a:solidFill>
            </a:endParaRPr>
          </a:p>
          <a:p>
            <a:r>
              <a:rPr lang="en-US" altLang="en-US" dirty="0"/>
              <a:t>US </a:t>
            </a:r>
            <a:r>
              <a:rPr lang="en-CA" altLang="en-US" dirty="0"/>
              <a:t>National Academy of Sciences report on </a:t>
            </a:r>
            <a:r>
              <a:rPr lang="en-CA" altLang="en-US" i="1" dirty="0"/>
              <a:t>The Future of Atmospheric Chemistry Research</a:t>
            </a:r>
            <a:r>
              <a:rPr lang="en-CA" altLang="en-US" dirty="0"/>
              <a:t> notes </a:t>
            </a:r>
            <a:r>
              <a:rPr lang="en-CA" altLang="en-US" dirty="0">
                <a:solidFill>
                  <a:srgbClr val="FF0000"/>
                </a:solidFill>
              </a:rPr>
              <a:t>“</a:t>
            </a:r>
            <a:r>
              <a:rPr lang="en-CA" altLang="en-US" i="1" dirty="0">
                <a:solidFill>
                  <a:srgbClr val="FF0000"/>
                </a:solidFill>
              </a:rPr>
              <a:t>the central importance of long-term research sites for comprehensive atmospheric chemistry research</a:t>
            </a:r>
            <a:r>
              <a:rPr lang="en-CA" altLang="en-US" dirty="0">
                <a:solidFill>
                  <a:srgbClr val="FF0000"/>
                </a:solidFill>
              </a:rPr>
              <a:t>”</a:t>
            </a:r>
            <a:r>
              <a:rPr lang="en-CA" altLang="en-US" dirty="0"/>
              <a:t> (National Academies Press, 2016)</a:t>
            </a:r>
          </a:p>
        </p:txBody>
      </p:sp>
    </p:spTree>
    <p:extLst>
      <p:ext uri="{BB962C8B-B14F-4D97-AF65-F5344CB8AC3E}">
        <p14:creationId xmlns:p14="http://schemas.microsoft.com/office/powerpoint/2010/main" val="95524236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882" name="Picture 2">
            <a:extLst>
              <a:ext uri="{FF2B5EF4-FFF2-40B4-BE49-F238E27FC236}">
                <a16:creationId xmlns:a16="http://schemas.microsoft.com/office/drawing/2014/main" id="{8E3E442E-3798-4835-934E-1D75BF770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47650"/>
            <a:ext cx="8229600" cy="661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6883" name="AutoShape 3">
            <a:extLst>
              <a:ext uri="{FF2B5EF4-FFF2-40B4-BE49-F238E27FC236}">
                <a16:creationId xmlns:a16="http://schemas.microsoft.com/office/drawing/2014/main" id="{060A972A-3998-4333-8EF8-78BA5AC3D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00" y="152400"/>
            <a:ext cx="685800" cy="457200"/>
          </a:xfrm>
          <a:prstGeom prst="leftArrow">
            <a:avLst>
              <a:gd name="adj1" fmla="val 50000"/>
              <a:gd name="adj2" fmla="val 37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Alert</a:t>
            </a:r>
          </a:p>
        </p:txBody>
      </p:sp>
      <p:sp>
        <p:nvSpPr>
          <p:cNvPr id="506884" name="AutoShape 4">
            <a:extLst>
              <a:ext uri="{FF2B5EF4-FFF2-40B4-BE49-F238E27FC236}">
                <a16:creationId xmlns:a16="http://schemas.microsoft.com/office/drawing/2014/main" id="{356E188B-9BC1-4A9D-A2CC-98F6BB009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143000"/>
            <a:ext cx="1371600" cy="533400"/>
          </a:xfrm>
          <a:prstGeom prst="leftArrow">
            <a:avLst>
              <a:gd name="adj1" fmla="val 50000"/>
              <a:gd name="adj2" fmla="val 6428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Grise Fiord</a:t>
            </a:r>
          </a:p>
        </p:txBody>
      </p:sp>
      <p:sp>
        <p:nvSpPr>
          <p:cNvPr id="506885" name="AutoShape 5">
            <a:extLst>
              <a:ext uri="{FF2B5EF4-FFF2-40B4-BE49-F238E27FC236}">
                <a16:creationId xmlns:a16="http://schemas.microsoft.com/office/drawing/2014/main" id="{7EFD590A-3AD1-431C-8257-B2B9A0135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685800"/>
            <a:ext cx="1905000" cy="533400"/>
          </a:xfrm>
          <a:prstGeom prst="rightArrow">
            <a:avLst>
              <a:gd name="adj1" fmla="val 50000"/>
              <a:gd name="adj2" fmla="val 8928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>
                <a:solidFill>
                  <a:srgbClr val="FF0000"/>
                </a:solidFill>
                <a:cs typeface="Arial" panose="020B0604020202020204" pitchFamily="34" charset="0"/>
              </a:rPr>
              <a:t>PEARL/Eureka</a:t>
            </a:r>
          </a:p>
        </p:txBody>
      </p:sp>
      <p:sp>
        <p:nvSpPr>
          <p:cNvPr id="506886" name="AutoShape 6">
            <a:extLst>
              <a:ext uri="{FF2B5EF4-FFF2-40B4-BE49-F238E27FC236}">
                <a16:creationId xmlns:a16="http://schemas.microsoft.com/office/drawing/2014/main" id="{259568AB-4DA6-49B3-ADF6-D5A5CE60D98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324600" y="6096000"/>
            <a:ext cx="1143000" cy="533400"/>
          </a:xfrm>
          <a:prstGeom prst="leftArrow">
            <a:avLst>
              <a:gd name="adj1" fmla="val 50000"/>
              <a:gd name="adj2" fmla="val 5357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Toronto</a:t>
            </a:r>
          </a:p>
        </p:txBody>
      </p:sp>
      <p:sp>
        <p:nvSpPr>
          <p:cNvPr id="506887" name="AutoShape 7">
            <a:extLst>
              <a:ext uri="{FF2B5EF4-FFF2-40B4-BE49-F238E27FC236}">
                <a16:creationId xmlns:a16="http://schemas.microsoft.com/office/drawing/2014/main" id="{0CBA3550-DBD6-436F-AD98-844A2408B6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2819400"/>
            <a:ext cx="1371600" cy="533400"/>
          </a:xfrm>
          <a:prstGeom prst="leftArrow">
            <a:avLst>
              <a:gd name="adj1" fmla="val 50000"/>
              <a:gd name="adj2" fmla="val 6428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Iqaluit</a:t>
            </a:r>
          </a:p>
        </p:txBody>
      </p:sp>
      <p:sp>
        <p:nvSpPr>
          <p:cNvPr id="506888" name="AutoShape 8">
            <a:extLst>
              <a:ext uri="{FF2B5EF4-FFF2-40B4-BE49-F238E27FC236}">
                <a16:creationId xmlns:a16="http://schemas.microsoft.com/office/drawing/2014/main" id="{7227D89C-EF43-4624-98A7-868CABECDF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124200"/>
            <a:ext cx="1371600" cy="533400"/>
          </a:xfrm>
          <a:prstGeom prst="leftArrow">
            <a:avLst>
              <a:gd name="adj1" fmla="val 50000"/>
              <a:gd name="adj2" fmla="val 6428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Yellowknife</a:t>
            </a:r>
          </a:p>
        </p:txBody>
      </p:sp>
      <p:sp>
        <p:nvSpPr>
          <p:cNvPr id="506889" name="AutoShape 9">
            <a:extLst>
              <a:ext uri="{FF2B5EF4-FFF2-40B4-BE49-F238E27FC236}">
                <a16:creationId xmlns:a16="http://schemas.microsoft.com/office/drawing/2014/main" id="{230BCAE9-16DB-44C3-B062-3406F3586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4419600"/>
            <a:ext cx="1371600" cy="533400"/>
          </a:xfrm>
          <a:prstGeom prst="leftArrow">
            <a:avLst>
              <a:gd name="adj1" fmla="val 50000"/>
              <a:gd name="adj2" fmla="val 6428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Edmonton</a:t>
            </a:r>
          </a:p>
        </p:txBody>
      </p:sp>
      <p:sp>
        <p:nvSpPr>
          <p:cNvPr id="506891" name="AutoShape 11">
            <a:extLst>
              <a:ext uri="{FF2B5EF4-FFF2-40B4-BE49-F238E27FC236}">
                <a16:creationId xmlns:a16="http://schemas.microsoft.com/office/drawing/2014/main" id="{DB049C76-74A9-4965-BCD6-B03B77F28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1447800"/>
            <a:ext cx="1752600" cy="533400"/>
          </a:xfrm>
          <a:prstGeom prst="rightArrow">
            <a:avLst>
              <a:gd name="adj1" fmla="val 50000"/>
              <a:gd name="adj2" fmla="val 8214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Resolute Bay</a:t>
            </a:r>
          </a:p>
        </p:txBody>
      </p:sp>
      <p:pic>
        <p:nvPicPr>
          <p:cNvPr id="506892" name="Picture 12">
            <a:extLst>
              <a:ext uri="{FF2B5EF4-FFF2-40B4-BE49-F238E27FC236}">
                <a16:creationId xmlns:a16="http://schemas.microsoft.com/office/drawing/2014/main" id="{448ADDA4-B553-4E1D-B77F-A02A49B70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1" y="4114800"/>
            <a:ext cx="5619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6893" name="Picture 13">
            <a:extLst>
              <a:ext uri="{FF2B5EF4-FFF2-40B4-BE49-F238E27FC236}">
                <a16:creationId xmlns:a16="http://schemas.microsoft.com/office/drawing/2014/main" id="{B04F381A-C2D7-4FB4-96EF-AD1F616ED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71800"/>
            <a:ext cx="838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6894" name="Picture 14">
            <a:extLst>
              <a:ext uri="{FF2B5EF4-FFF2-40B4-BE49-F238E27FC236}">
                <a16:creationId xmlns:a16="http://schemas.microsoft.com/office/drawing/2014/main" id="{8C2C5E6F-8527-4175-A9F5-D8FDEDA481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1" y="3429001"/>
            <a:ext cx="130492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6895" name="AutoShape 15">
            <a:extLst>
              <a:ext uri="{FF2B5EF4-FFF2-40B4-BE49-F238E27FC236}">
                <a16:creationId xmlns:a16="http://schemas.microsoft.com/office/drawing/2014/main" id="{A2CADF39-FDF2-470E-BFB0-0890B23853D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400800" y="5791200"/>
            <a:ext cx="1295400" cy="533400"/>
          </a:xfrm>
          <a:prstGeom prst="leftArrow">
            <a:avLst>
              <a:gd name="adj1" fmla="val 50000"/>
              <a:gd name="adj2" fmla="val 6071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Ottawa</a:t>
            </a:r>
          </a:p>
        </p:txBody>
      </p:sp>
      <p:sp>
        <p:nvSpPr>
          <p:cNvPr id="506896" name="AutoShape 16">
            <a:extLst>
              <a:ext uri="{FF2B5EF4-FFF2-40B4-BE49-F238E27FC236}">
                <a16:creationId xmlns:a16="http://schemas.microsoft.com/office/drawing/2014/main" id="{4FA60354-B5B0-4F80-9E64-8904FE784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4648200"/>
            <a:ext cx="1371600" cy="533400"/>
          </a:xfrm>
          <a:prstGeom prst="leftArrow">
            <a:avLst>
              <a:gd name="adj1" fmla="val 50000"/>
              <a:gd name="adj2" fmla="val 6428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Lethbridge</a:t>
            </a:r>
          </a:p>
        </p:txBody>
      </p:sp>
      <p:sp>
        <p:nvSpPr>
          <p:cNvPr id="506897" name="AutoShape 17">
            <a:extLst>
              <a:ext uri="{FF2B5EF4-FFF2-40B4-BE49-F238E27FC236}">
                <a16:creationId xmlns:a16="http://schemas.microsoft.com/office/drawing/2014/main" id="{B1D71EC3-0598-4028-BD93-18C9FAB35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4191000"/>
            <a:ext cx="1371600" cy="533400"/>
          </a:xfrm>
          <a:prstGeom prst="leftArrow">
            <a:avLst>
              <a:gd name="adj1" fmla="val 50000"/>
              <a:gd name="adj2" fmla="val 6428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Saskatoon</a:t>
            </a:r>
          </a:p>
        </p:txBody>
      </p:sp>
      <p:sp>
        <p:nvSpPr>
          <p:cNvPr id="506898" name="AutoShape 18">
            <a:extLst>
              <a:ext uri="{FF2B5EF4-FFF2-40B4-BE49-F238E27FC236}">
                <a16:creationId xmlns:a16="http://schemas.microsoft.com/office/drawing/2014/main" id="{C0AA6890-1A8E-4F6C-AC78-B39788385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181600"/>
            <a:ext cx="1371600" cy="533400"/>
          </a:xfrm>
          <a:prstGeom prst="leftArrow">
            <a:avLst>
              <a:gd name="adj1" fmla="val 50000"/>
              <a:gd name="adj2" fmla="val 6428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Winnipeg</a:t>
            </a:r>
          </a:p>
        </p:txBody>
      </p:sp>
      <p:sp>
        <p:nvSpPr>
          <p:cNvPr id="506899" name="Text Box 19">
            <a:extLst>
              <a:ext uri="{FF2B5EF4-FFF2-40B4-BE49-F238E27FC236}">
                <a16:creationId xmlns:a16="http://schemas.microsoft.com/office/drawing/2014/main" id="{7D6A823E-FF3C-42AB-AF65-43AA6E54E1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0896" y="36969"/>
            <a:ext cx="4677808" cy="2677656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/>
              <a:t>Halifax-Vancouver – 4,400km</a:t>
            </a:r>
          </a:p>
          <a:p>
            <a:r>
              <a:rPr lang="en-US" altLang="en-US" sz="2800" b="1" dirty="0"/>
              <a:t>Halifax – Eureka – 4,100km</a:t>
            </a:r>
          </a:p>
          <a:p>
            <a:r>
              <a:rPr lang="en-US" altLang="en-US" sz="2800" b="1" dirty="0"/>
              <a:t>Yellowknife – Eureka 2,000km</a:t>
            </a:r>
          </a:p>
          <a:p>
            <a:r>
              <a:rPr lang="en-US" altLang="en-US" sz="2800" b="1" dirty="0"/>
              <a:t>Resolute – Eureka  620km</a:t>
            </a:r>
          </a:p>
          <a:p>
            <a:r>
              <a:rPr lang="en-US" altLang="en-US" sz="2800" b="1" dirty="0"/>
              <a:t>Grise Fiord – Eureka  400km</a:t>
            </a:r>
          </a:p>
          <a:p>
            <a:r>
              <a:rPr lang="en-US" altLang="en-US" sz="2800" b="1" dirty="0"/>
              <a:t>Don’t forget your screwdriver!</a:t>
            </a:r>
          </a:p>
        </p:txBody>
      </p:sp>
      <p:sp>
        <p:nvSpPr>
          <p:cNvPr id="506900" name="AutoShape 20">
            <a:extLst>
              <a:ext uri="{FF2B5EF4-FFF2-40B4-BE49-F238E27FC236}">
                <a16:creationId xmlns:a16="http://schemas.microsoft.com/office/drawing/2014/main" id="{E9869B2D-6F27-4FB4-B906-7F481B8B1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0" y="5791200"/>
            <a:ext cx="1371600" cy="533400"/>
          </a:xfrm>
          <a:prstGeom prst="leftArrow">
            <a:avLst>
              <a:gd name="adj1" fmla="val 50000"/>
              <a:gd name="adj2" fmla="val 6428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Montreal</a:t>
            </a:r>
          </a:p>
        </p:txBody>
      </p:sp>
      <p:sp>
        <p:nvSpPr>
          <p:cNvPr id="506901" name="AutoShape 21">
            <a:extLst>
              <a:ext uri="{FF2B5EF4-FFF2-40B4-BE49-F238E27FC236}">
                <a16:creationId xmlns:a16="http://schemas.microsoft.com/office/drawing/2014/main" id="{EC913600-A6E7-4F52-8093-24A9BF181CB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8610600" y="4191000"/>
            <a:ext cx="1219200" cy="533400"/>
          </a:xfrm>
          <a:prstGeom prst="leftArrow">
            <a:avLst>
              <a:gd name="adj1" fmla="val 50000"/>
              <a:gd name="adj2" fmla="val 5714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St. John’s</a:t>
            </a:r>
          </a:p>
        </p:txBody>
      </p:sp>
      <p:sp>
        <p:nvSpPr>
          <p:cNvPr id="506902" name="AutoShape 22">
            <a:extLst>
              <a:ext uri="{FF2B5EF4-FFF2-40B4-BE49-F238E27FC236}">
                <a16:creationId xmlns:a16="http://schemas.microsoft.com/office/drawing/2014/main" id="{9701C51C-AE36-4F07-9279-3C3A711C434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315200" y="5257800"/>
            <a:ext cx="1447800" cy="533400"/>
          </a:xfrm>
          <a:prstGeom prst="leftArrow">
            <a:avLst>
              <a:gd name="adj1" fmla="val 50000"/>
              <a:gd name="adj2" fmla="val 6785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Fredericton</a:t>
            </a:r>
          </a:p>
        </p:txBody>
      </p:sp>
      <p:sp>
        <p:nvSpPr>
          <p:cNvPr id="506903" name="AutoShape 23">
            <a:extLst>
              <a:ext uri="{FF2B5EF4-FFF2-40B4-BE49-F238E27FC236}">
                <a16:creationId xmlns:a16="http://schemas.microsoft.com/office/drawing/2014/main" id="{734F25F2-EEF0-4726-B7CC-E446611E317A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934200" y="4876800"/>
            <a:ext cx="1447800" cy="533400"/>
          </a:xfrm>
          <a:prstGeom prst="leftArrow">
            <a:avLst>
              <a:gd name="adj1" fmla="val 50000"/>
              <a:gd name="adj2" fmla="val 6785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Rimouski</a:t>
            </a:r>
          </a:p>
        </p:txBody>
      </p:sp>
      <p:sp>
        <p:nvSpPr>
          <p:cNvPr id="506904" name="AutoShape 24">
            <a:extLst>
              <a:ext uri="{FF2B5EF4-FFF2-40B4-BE49-F238E27FC236}">
                <a16:creationId xmlns:a16="http://schemas.microsoft.com/office/drawing/2014/main" id="{45136E4E-A005-460F-A68A-01DB247AC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4648200"/>
            <a:ext cx="1219200" cy="533400"/>
          </a:xfrm>
          <a:prstGeom prst="leftArrow">
            <a:avLst>
              <a:gd name="adj1" fmla="val 50000"/>
              <a:gd name="adj2" fmla="val 5714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Vancouver</a:t>
            </a:r>
          </a:p>
        </p:txBody>
      </p:sp>
      <p:sp>
        <p:nvSpPr>
          <p:cNvPr id="506905" name="AutoShape 25">
            <a:extLst>
              <a:ext uri="{FF2B5EF4-FFF2-40B4-BE49-F238E27FC236}">
                <a16:creationId xmlns:a16="http://schemas.microsoft.com/office/drawing/2014/main" id="{E86F958A-38D1-4765-93D8-7C0FC6AEEA6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476500" y="5372100"/>
            <a:ext cx="1219200" cy="533400"/>
          </a:xfrm>
          <a:prstGeom prst="leftArrow">
            <a:avLst>
              <a:gd name="adj1" fmla="val 50000"/>
              <a:gd name="adj2" fmla="val 5714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Kelowna</a:t>
            </a:r>
          </a:p>
        </p:txBody>
      </p:sp>
      <p:sp>
        <p:nvSpPr>
          <p:cNvPr id="506906" name="AutoShape 26">
            <a:extLst>
              <a:ext uri="{FF2B5EF4-FFF2-40B4-BE49-F238E27FC236}">
                <a16:creationId xmlns:a16="http://schemas.microsoft.com/office/drawing/2014/main" id="{00413B97-6F7A-4A2E-940D-13542BBB430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524000" y="4724400"/>
            <a:ext cx="1066800" cy="5334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Sidney</a:t>
            </a:r>
          </a:p>
        </p:txBody>
      </p:sp>
      <p:sp>
        <p:nvSpPr>
          <p:cNvPr id="506907" name="AutoShape 27">
            <a:extLst>
              <a:ext uri="{FF2B5EF4-FFF2-40B4-BE49-F238E27FC236}">
                <a16:creationId xmlns:a16="http://schemas.microsoft.com/office/drawing/2014/main" id="{6F43C679-22FF-4659-8B8F-5AD1DDDF48BD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2019300" y="5372100"/>
            <a:ext cx="1066800" cy="5334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Victoria</a:t>
            </a:r>
          </a:p>
        </p:txBody>
      </p:sp>
      <p:sp>
        <p:nvSpPr>
          <p:cNvPr id="506908" name="AutoShape 28">
            <a:extLst>
              <a:ext uri="{FF2B5EF4-FFF2-40B4-BE49-F238E27FC236}">
                <a16:creationId xmlns:a16="http://schemas.microsoft.com/office/drawing/2014/main" id="{09F23072-8A68-41BD-B81F-DB8C20316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0" y="5334000"/>
            <a:ext cx="1371600" cy="533400"/>
          </a:xfrm>
          <a:prstGeom prst="leftArrow">
            <a:avLst>
              <a:gd name="adj1" fmla="val 50000"/>
              <a:gd name="adj2" fmla="val 6428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Dartmouth</a:t>
            </a:r>
          </a:p>
        </p:txBody>
      </p:sp>
      <p:sp>
        <p:nvSpPr>
          <p:cNvPr id="506890" name="AutoShape 10">
            <a:extLst>
              <a:ext uri="{FF2B5EF4-FFF2-40B4-BE49-F238E27FC236}">
                <a16:creationId xmlns:a16="http://schemas.microsoft.com/office/drawing/2014/main" id="{1C9F6685-2897-4608-971F-709A250B676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420100" y="6057900"/>
            <a:ext cx="1371600" cy="533400"/>
          </a:xfrm>
          <a:prstGeom prst="leftArrow">
            <a:avLst>
              <a:gd name="adj1" fmla="val 50000"/>
              <a:gd name="adj2" fmla="val 6428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>
                <a:cs typeface="Arial" panose="020B0604020202020204" pitchFamily="34" charset="0"/>
              </a:rPr>
              <a:t>Halifax</a:t>
            </a:r>
          </a:p>
        </p:txBody>
      </p:sp>
    </p:spTree>
    <p:extLst>
      <p:ext uri="{BB962C8B-B14F-4D97-AF65-F5344CB8AC3E}">
        <p14:creationId xmlns:p14="http://schemas.microsoft.com/office/powerpoint/2010/main" val="68637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68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157699F-E3ED-4D47-A0B0-979F9965D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821"/>
            <a:ext cx="12192000" cy="6856896"/>
          </a:xfrm>
          <a:prstGeom prst="rect">
            <a:avLst/>
          </a:prstGeom>
        </p:spPr>
      </p:pic>
      <p:pic>
        <p:nvPicPr>
          <p:cNvPr id="372740" name="Picture 4">
            <a:extLst>
              <a:ext uri="{FF2B5EF4-FFF2-40B4-BE49-F238E27FC236}">
                <a16:creationId xmlns:a16="http://schemas.microsoft.com/office/drawing/2014/main" id="{3C6C8B97-5B99-4DAC-BA6E-1FA19EA85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264" y="-26821"/>
            <a:ext cx="4339936" cy="2201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2741" name="Line 5">
            <a:extLst>
              <a:ext uri="{FF2B5EF4-FFF2-40B4-BE49-F238E27FC236}">
                <a16:creationId xmlns:a16="http://schemas.microsoft.com/office/drawing/2014/main" id="{88EACADD-5A49-4CA7-9392-EA5D432E06B2}"/>
              </a:ext>
            </a:extLst>
          </p:cNvPr>
          <p:cNvSpPr>
            <a:spLocks noChangeShapeType="1"/>
          </p:cNvSpPr>
          <p:nvPr/>
        </p:nvSpPr>
        <p:spPr bwMode="auto">
          <a:xfrm>
            <a:off x="8915399" y="1981200"/>
            <a:ext cx="426027" cy="220187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72744" name="Picture 8">
            <a:extLst>
              <a:ext uri="{FF2B5EF4-FFF2-40B4-BE49-F238E27FC236}">
                <a16:creationId xmlns:a16="http://schemas.microsoft.com/office/drawing/2014/main" id="{C90086BE-1C85-443B-B03B-738D5B228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1" y="4624605"/>
            <a:ext cx="2940627" cy="2205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2751" name="Text Box 15">
            <a:extLst>
              <a:ext uri="{FF2B5EF4-FFF2-40B4-BE49-F238E27FC236}">
                <a16:creationId xmlns:a16="http://schemas.microsoft.com/office/drawing/2014/main" id="{03AE1249-FBEF-4347-ABC5-A3427F130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8755" y="508916"/>
            <a:ext cx="70724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bg1"/>
                </a:solidFill>
              </a:rPr>
              <a:t>10km</a:t>
            </a:r>
          </a:p>
        </p:txBody>
      </p:sp>
      <p:pic>
        <p:nvPicPr>
          <p:cNvPr id="372752" name="Picture 16">
            <a:extLst>
              <a:ext uri="{FF2B5EF4-FFF2-40B4-BE49-F238E27FC236}">
                <a16:creationId xmlns:a16="http://schemas.microsoft.com/office/drawing/2014/main" id="{C42FE419-6D6B-4524-9158-59F9A2169E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1" y="1493043"/>
            <a:ext cx="6241348" cy="15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2753" name="Line 17">
            <a:extLst>
              <a:ext uri="{FF2B5EF4-FFF2-40B4-BE49-F238E27FC236}">
                <a16:creationId xmlns:a16="http://schemas.microsoft.com/office/drawing/2014/main" id="{30D9E5FD-645C-4B4D-9C9E-1E229FBE4B5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63881" y="623671"/>
            <a:ext cx="707245" cy="95574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54" name="Text Box 18">
            <a:extLst>
              <a:ext uri="{FF2B5EF4-FFF2-40B4-BE49-F238E27FC236}">
                <a16:creationId xmlns:a16="http://schemas.microsoft.com/office/drawing/2014/main" id="{F97A68B8-BA21-4C44-AB3E-3FAB34BC1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5685" y="5039591"/>
            <a:ext cx="12645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 err="1">
                <a:solidFill>
                  <a:schemeClr val="bg1"/>
                </a:solidFill>
              </a:rPr>
              <a:t>Slidre</a:t>
            </a:r>
            <a:r>
              <a:rPr lang="en-US" altLang="en-US" b="1" dirty="0">
                <a:solidFill>
                  <a:schemeClr val="bg1"/>
                </a:solidFill>
              </a:rPr>
              <a:t> Fiord</a:t>
            </a:r>
          </a:p>
        </p:txBody>
      </p:sp>
      <p:sp>
        <p:nvSpPr>
          <p:cNvPr id="372755" name="Text Box 19">
            <a:extLst>
              <a:ext uri="{FF2B5EF4-FFF2-40B4-BE49-F238E27FC236}">
                <a16:creationId xmlns:a16="http://schemas.microsoft.com/office/drawing/2014/main" id="{CE51A384-146F-4281-A1EB-815273808980}"/>
              </a:ext>
            </a:extLst>
          </p:cNvPr>
          <p:cNvSpPr txBox="1">
            <a:spLocks noChangeArrowheads="1"/>
          </p:cNvSpPr>
          <p:nvPr/>
        </p:nvSpPr>
        <p:spPr bwMode="auto">
          <a:xfrm rot="4200000">
            <a:off x="329174" y="3632950"/>
            <a:ext cx="14921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bg1"/>
                </a:solidFill>
              </a:rPr>
              <a:t>Eureka Sound</a:t>
            </a:r>
          </a:p>
        </p:txBody>
      </p:sp>
      <p:sp>
        <p:nvSpPr>
          <p:cNvPr id="372756" name="Line 20">
            <a:extLst>
              <a:ext uri="{FF2B5EF4-FFF2-40B4-BE49-F238E27FC236}">
                <a16:creationId xmlns:a16="http://schemas.microsoft.com/office/drawing/2014/main" id="{D152CDF4-A6B6-48F4-8312-8BBD624AD96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14800" y="405245"/>
            <a:ext cx="33528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745" name="Line 9">
            <a:extLst>
              <a:ext uri="{FF2B5EF4-FFF2-40B4-BE49-F238E27FC236}">
                <a16:creationId xmlns:a16="http://schemas.microsoft.com/office/drawing/2014/main" id="{FAEF4E0A-E4F5-4CBD-904D-3D21FA77519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04208" y="4815660"/>
            <a:ext cx="5233555" cy="36933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" name="Picture 2" descr="A picture containing outdoor, building, ground&#10;&#10;Description generated with very high confidence">
            <a:extLst>
              <a:ext uri="{FF2B5EF4-FFF2-40B4-BE49-F238E27FC236}">
                <a16:creationId xmlns:a16="http://schemas.microsoft.com/office/drawing/2014/main" id="{CC9ED7B6-5398-4FD5-B003-3E3E339DA09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0" t="29977" r="14342" b="28750"/>
          <a:stretch/>
        </p:blipFill>
        <p:spPr>
          <a:xfrm>
            <a:off x="6899564" y="5132936"/>
            <a:ext cx="5254336" cy="1756191"/>
          </a:xfrm>
          <a:prstGeom prst="rect">
            <a:avLst/>
          </a:prstGeom>
        </p:spPr>
      </p:pic>
      <p:sp>
        <p:nvSpPr>
          <p:cNvPr id="372743" name="Line 7">
            <a:extLst>
              <a:ext uri="{FF2B5EF4-FFF2-40B4-BE49-F238E27FC236}">
                <a16:creationId xmlns:a16="http://schemas.microsoft.com/office/drawing/2014/main" id="{CEA8F01D-47DB-4AED-A000-450D79FDB2B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813963" y="4707080"/>
            <a:ext cx="1047751" cy="59228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8DE2CD-713C-4461-BA07-002CBF710E0E}"/>
              </a:ext>
            </a:extLst>
          </p:cNvPr>
          <p:cNvSpPr txBox="1"/>
          <p:nvPr/>
        </p:nvSpPr>
        <p:spPr>
          <a:xfrm flipH="1">
            <a:off x="10904218" y="5204120"/>
            <a:ext cx="1138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>
                <a:solidFill>
                  <a:schemeClr val="bg1"/>
                </a:solidFill>
              </a:rPr>
              <a:t>OPAL</a:t>
            </a:r>
          </a:p>
        </p:txBody>
      </p:sp>
    </p:spTree>
    <p:extLst>
      <p:ext uri="{BB962C8B-B14F-4D97-AF65-F5344CB8AC3E}">
        <p14:creationId xmlns:p14="http://schemas.microsoft.com/office/powerpoint/2010/main" val="4099545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F98C0D-DE3A-4545-A6E5-C693AED50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598"/>
            <a:ext cx="12192000" cy="64948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381349-B15D-450A-8710-5B8A585E8573}"/>
              </a:ext>
            </a:extLst>
          </p:cNvPr>
          <p:cNvSpPr txBox="1"/>
          <p:nvPr/>
        </p:nvSpPr>
        <p:spPr>
          <a:xfrm>
            <a:off x="2774373" y="1226128"/>
            <a:ext cx="1787237" cy="369332"/>
          </a:xfrm>
          <a:prstGeom prst="rect">
            <a:avLst/>
          </a:prstGeom>
          <a:solidFill>
            <a:srgbClr val="FFFFFF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Water Reservoir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8820392-91DB-4360-9AD9-8CE112B591F7}"/>
              </a:ext>
            </a:extLst>
          </p:cNvPr>
          <p:cNvCxnSpPr>
            <a:cxnSpLocks/>
          </p:cNvCxnSpPr>
          <p:nvPr/>
        </p:nvCxnSpPr>
        <p:spPr>
          <a:xfrm>
            <a:off x="4239491" y="1600200"/>
            <a:ext cx="633845" cy="81049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61FD271-B58D-4259-A972-3017B9FE5FBA}"/>
              </a:ext>
            </a:extLst>
          </p:cNvPr>
          <p:cNvSpPr txBox="1"/>
          <p:nvPr/>
        </p:nvSpPr>
        <p:spPr>
          <a:xfrm>
            <a:off x="9701645" y="4558146"/>
            <a:ext cx="1787237" cy="369332"/>
          </a:xfrm>
          <a:prstGeom prst="rect">
            <a:avLst/>
          </a:prstGeom>
          <a:solidFill>
            <a:srgbClr val="FFFFFF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Sewage Lagoon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D7D8A57-9822-487C-AF19-6930C4200349}"/>
              </a:ext>
            </a:extLst>
          </p:cNvPr>
          <p:cNvCxnSpPr>
            <a:cxnSpLocks/>
          </p:cNvCxnSpPr>
          <p:nvPr/>
        </p:nvCxnSpPr>
        <p:spPr>
          <a:xfrm flipH="1" flipV="1">
            <a:off x="9434945" y="3699164"/>
            <a:ext cx="779319" cy="71697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77CA1B1-05E2-4C2D-A5ED-C06A73558575}"/>
              </a:ext>
            </a:extLst>
          </p:cNvPr>
          <p:cNvSpPr txBox="1"/>
          <p:nvPr/>
        </p:nvSpPr>
        <p:spPr>
          <a:xfrm>
            <a:off x="3127663" y="3766599"/>
            <a:ext cx="1943101" cy="369332"/>
          </a:xfrm>
          <a:prstGeom prst="rect">
            <a:avLst/>
          </a:prstGeom>
          <a:solidFill>
            <a:srgbClr val="FFFFFF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Diesel Generators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442BC90-1D94-4536-9E50-E53CD0E5AB8B}"/>
              </a:ext>
            </a:extLst>
          </p:cNvPr>
          <p:cNvCxnSpPr>
            <a:cxnSpLocks/>
          </p:cNvCxnSpPr>
          <p:nvPr/>
        </p:nvCxnSpPr>
        <p:spPr>
          <a:xfrm flipV="1">
            <a:off x="5070764" y="3311236"/>
            <a:ext cx="1025236" cy="64002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C297809-CAB4-4DEC-B390-F84FB5A7B80D}"/>
              </a:ext>
            </a:extLst>
          </p:cNvPr>
          <p:cNvSpPr txBox="1"/>
          <p:nvPr/>
        </p:nvSpPr>
        <p:spPr>
          <a:xfrm>
            <a:off x="8115303" y="1791772"/>
            <a:ext cx="2393373" cy="369332"/>
          </a:xfrm>
          <a:prstGeom prst="rect">
            <a:avLst/>
          </a:prstGeom>
          <a:solidFill>
            <a:srgbClr val="FFFFFF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Accommodation Block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1633D1D-2B54-4F5C-8347-8413A82682F8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7200901" y="1976438"/>
            <a:ext cx="914402" cy="76612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82EE7E3-8437-4083-90A3-4A1C67FCA2EF}"/>
              </a:ext>
            </a:extLst>
          </p:cNvPr>
          <p:cNvSpPr txBox="1"/>
          <p:nvPr/>
        </p:nvSpPr>
        <p:spPr>
          <a:xfrm>
            <a:off x="8139545" y="1219612"/>
            <a:ext cx="1787237" cy="369332"/>
          </a:xfrm>
          <a:prstGeom prst="rect">
            <a:avLst/>
          </a:prstGeom>
          <a:solidFill>
            <a:srgbClr val="FFFFFF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Fuel Farm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55CBEB0-63FA-47FB-B6F3-9E853F75276E}"/>
              </a:ext>
            </a:extLst>
          </p:cNvPr>
          <p:cNvCxnSpPr>
            <a:cxnSpLocks/>
          </p:cNvCxnSpPr>
          <p:nvPr/>
        </p:nvCxnSpPr>
        <p:spPr>
          <a:xfrm flipH="1">
            <a:off x="7543800" y="1410795"/>
            <a:ext cx="571503" cy="17814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7E881B4-E974-4909-89CC-A01223F79004}"/>
              </a:ext>
            </a:extLst>
          </p:cNvPr>
          <p:cNvSpPr txBox="1"/>
          <p:nvPr/>
        </p:nvSpPr>
        <p:spPr>
          <a:xfrm>
            <a:off x="9701645" y="2664905"/>
            <a:ext cx="2081646" cy="369332"/>
          </a:xfrm>
          <a:prstGeom prst="rect">
            <a:avLst/>
          </a:prstGeom>
          <a:solidFill>
            <a:srgbClr val="FFFFFF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To airport &amp; SAFIRE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BC98AAD-C7AE-4940-9727-CFDF79FB57F6}"/>
              </a:ext>
            </a:extLst>
          </p:cNvPr>
          <p:cNvCxnSpPr>
            <a:cxnSpLocks/>
          </p:cNvCxnSpPr>
          <p:nvPr/>
        </p:nvCxnSpPr>
        <p:spPr>
          <a:xfrm flipV="1">
            <a:off x="10898336" y="2235414"/>
            <a:ext cx="1009646" cy="27333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53E8337-707A-4BCA-85FF-2648CB2634C3}"/>
              </a:ext>
            </a:extLst>
          </p:cNvPr>
          <p:cNvSpPr txBox="1"/>
          <p:nvPr/>
        </p:nvSpPr>
        <p:spPr>
          <a:xfrm>
            <a:off x="2885208" y="397887"/>
            <a:ext cx="2265219" cy="369332"/>
          </a:xfrm>
          <a:prstGeom prst="rect">
            <a:avLst/>
          </a:prstGeom>
          <a:solidFill>
            <a:srgbClr val="FFFFFF">
              <a:alpha val="36863"/>
            </a:srgbClr>
          </a:solidFill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To Ridge Laboratory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A16B57B-E39D-434E-A644-6BA8D543E3E1}"/>
              </a:ext>
            </a:extLst>
          </p:cNvPr>
          <p:cNvCxnSpPr>
            <a:cxnSpLocks/>
          </p:cNvCxnSpPr>
          <p:nvPr/>
        </p:nvCxnSpPr>
        <p:spPr>
          <a:xfrm flipH="1" flipV="1">
            <a:off x="2078182" y="345377"/>
            <a:ext cx="886692" cy="5446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534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944" name="Picture 8">
            <a:extLst>
              <a:ext uri="{FF2B5EF4-FFF2-40B4-BE49-F238E27FC236}">
                <a16:creationId xmlns:a16="http://schemas.microsoft.com/office/drawing/2014/main" id="{EF179E6A-A44D-4DE3-8BFE-385A4FD09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7" b="30409"/>
          <a:stretch>
            <a:fillRect/>
          </a:stretch>
        </p:blipFill>
        <p:spPr bwMode="auto">
          <a:xfrm>
            <a:off x="1307694" y="2562167"/>
            <a:ext cx="10155382" cy="4400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4437" b="3040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23939" name="Rectangle 3">
            <a:extLst>
              <a:ext uri="{FF2B5EF4-FFF2-40B4-BE49-F238E27FC236}">
                <a16:creationId xmlns:a16="http://schemas.microsoft.com/office/drawing/2014/main" id="{34CB8BC9-BB2A-43E0-B2F2-40AF9E971E5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95600" y="3886200"/>
            <a:ext cx="6400800" cy="1752600"/>
          </a:xfrm>
        </p:spPr>
        <p:txBody>
          <a:bodyPr/>
          <a:lstStyle/>
          <a:p>
            <a:endParaRPr lang="en-CA" altLang="en-US" sz="3200"/>
          </a:p>
        </p:txBody>
      </p:sp>
      <p:pic>
        <p:nvPicPr>
          <p:cNvPr id="423942" name="Picture 6">
            <a:extLst>
              <a:ext uri="{FF2B5EF4-FFF2-40B4-BE49-F238E27FC236}">
                <a16:creationId xmlns:a16="http://schemas.microsoft.com/office/drawing/2014/main" id="{8BF508FD-8188-45FE-9B21-E345261DB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312" y="0"/>
            <a:ext cx="10354713" cy="284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3938" name="Rectangle 2">
            <a:extLst>
              <a:ext uri="{FF2B5EF4-FFF2-40B4-BE49-F238E27FC236}">
                <a16:creationId xmlns:a16="http://schemas.microsoft.com/office/drawing/2014/main" id="{8EF6DAAD-D96C-40E2-8D24-043C262D5FA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76200" y="1371601"/>
            <a:ext cx="7772400" cy="1470025"/>
          </a:xfrm>
        </p:spPr>
        <p:txBody>
          <a:bodyPr anchor="ctr"/>
          <a:lstStyle/>
          <a:p>
            <a:r>
              <a:rPr lang="en-US" altLang="en-US" sz="4400">
                <a:solidFill>
                  <a:schemeClr val="bg1"/>
                </a:solidFill>
              </a:rPr>
              <a:t>Getting There</a:t>
            </a:r>
          </a:p>
        </p:txBody>
      </p:sp>
      <p:pic>
        <p:nvPicPr>
          <p:cNvPr id="423941" name="Picture 5">
            <a:extLst>
              <a:ext uri="{FF2B5EF4-FFF2-40B4-BE49-F238E27FC236}">
                <a16:creationId xmlns:a16="http://schemas.microsoft.com/office/drawing/2014/main" id="{3EA51BF4-9F97-4D7F-9BA1-FDB477EDA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25" y="2388394"/>
            <a:ext cx="4709657" cy="3534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3943" name="Picture 7">
            <a:extLst>
              <a:ext uri="{FF2B5EF4-FFF2-40B4-BE49-F238E27FC236}">
                <a16:creationId xmlns:a16="http://schemas.microsoft.com/office/drawing/2014/main" id="{AD6A8989-A56C-4159-834D-08627249A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2" y="4688624"/>
            <a:ext cx="2889292" cy="2169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4312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9C870-03A3-4E3B-ABB5-B50A9F1D4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srgbClr val="0070C0"/>
                </a:solidFill>
              </a:rPr>
              <a:t>24 Hour Sunlight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65919A-3785-48BF-A01A-0ACFC4030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109" y="273581"/>
            <a:ext cx="7058891" cy="631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572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1495</Words>
  <Application>Microsoft Office PowerPoint</Application>
  <PresentationFormat>Widescreen</PresentationFormat>
  <Paragraphs>184</Paragraphs>
  <Slides>34</Slides>
  <Notes>12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Microsoft YaHei</vt:lpstr>
      <vt:lpstr>Arial</vt:lpstr>
      <vt:lpstr>Calibri</vt:lpstr>
      <vt:lpstr>Calibri Light</vt:lpstr>
      <vt:lpstr>Cambria Math</vt:lpstr>
      <vt:lpstr>Droid Sans Fallback</vt:lpstr>
      <vt:lpstr>FreeSans</vt:lpstr>
      <vt:lpstr>Liberation Sans</vt:lpstr>
      <vt:lpstr>Mangal</vt:lpstr>
      <vt:lpstr>Times New Roman</vt:lpstr>
      <vt:lpstr>Wingdings</vt:lpstr>
      <vt:lpstr>Office Theme</vt:lpstr>
      <vt:lpstr>Atmospheric Research in the High Arctic: The PEARL Experience </vt:lpstr>
      <vt:lpstr>PEARL Science Team</vt:lpstr>
      <vt:lpstr>Global Temperature Trends</vt:lpstr>
      <vt:lpstr>The Need for Arctic Measurements</vt:lpstr>
      <vt:lpstr>PowerPoint Presentation</vt:lpstr>
      <vt:lpstr>PowerPoint Presentation</vt:lpstr>
      <vt:lpstr>PowerPoint Presentation</vt:lpstr>
      <vt:lpstr>Getting There</vt:lpstr>
      <vt:lpstr>24 Hour Sunlight</vt:lpstr>
      <vt:lpstr>PowerPoint Presentation</vt:lpstr>
      <vt:lpstr>PowerPoint Presentation</vt:lpstr>
      <vt:lpstr>Insolation and Latitude</vt:lpstr>
      <vt:lpstr>The Winter Inversion</vt:lpstr>
      <vt:lpstr>The Arctic Polar Vortex</vt:lpstr>
      <vt:lpstr>Ozone March 2011</vt:lpstr>
      <vt:lpstr>What are We Doing?</vt:lpstr>
      <vt:lpstr>PEARL RidgeLab Instrumentation</vt:lpstr>
      <vt:lpstr>PEARL 0PAL and SAFIRE Instrumentation</vt:lpstr>
      <vt:lpstr>PEARL FTIR: Bruker 125HR</vt:lpstr>
      <vt:lpstr>Sun-Tracker</vt:lpstr>
      <vt:lpstr>PEARL FTIR Time Series: 2006-2016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PEARL Upper Atmosphere Observations</vt:lpstr>
      <vt:lpstr>PowerPoint Presentation</vt:lpstr>
      <vt:lpstr>Winds</vt:lpstr>
      <vt:lpstr>Save PEARL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Drummond</dc:creator>
  <cp:lastModifiedBy>James Drummond</cp:lastModifiedBy>
  <cp:revision>20</cp:revision>
  <dcterms:created xsi:type="dcterms:W3CDTF">2018-05-29T17:13:57Z</dcterms:created>
  <dcterms:modified xsi:type="dcterms:W3CDTF">2018-06-11T17:01:20Z</dcterms:modified>
</cp:coreProperties>
</file>