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27"/>
  </p:notesMasterIdLst>
  <p:sldIdLst>
    <p:sldId id="256" r:id="rId3"/>
    <p:sldId id="324" r:id="rId4"/>
    <p:sldId id="332" r:id="rId5"/>
    <p:sldId id="333" r:id="rId6"/>
    <p:sldId id="330" r:id="rId7"/>
    <p:sldId id="292" r:id="rId8"/>
    <p:sldId id="381" r:id="rId9"/>
    <p:sldId id="413" r:id="rId10"/>
    <p:sldId id="414" r:id="rId11"/>
    <p:sldId id="423" r:id="rId12"/>
    <p:sldId id="424" r:id="rId13"/>
    <p:sldId id="416" r:id="rId14"/>
    <p:sldId id="336" r:id="rId15"/>
    <p:sldId id="417" r:id="rId16"/>
    <p:sldId id="418" r:id="rId17"/>
    <p:sldId id="419" r:id="rId18"/>
    <p:sldId id="420" r:id="rId19"/>
    <p:sldId id="421" r:id="rId20"/>
    <p:sldId id="427" r:id="rId21"/>
    <p:sldId id="422" r:id="rId22"/>
    <p:sldId id="425" r:id="rId23"/>
    <p:sldId id="337" r:id="rId24"/>
    <p:sldId id="428" r:id="rId25"/>
    <p:sldId id="33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DB8"/>
    <a:srgbClr val="13E3ED"/>
    <a:srgbClr val="008080"/>
    <a:srgbClr val="655E39"/>
    <a:srgbClr val="4A452A"/>
    <a:srgbClr val="180A6C"/>
    <a:srgbClr val="F3F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44" autoAdjust="0"/>
    <p:restoredTop sz="94291" autoAdjust="0"/>
  </p:normalViewPr>
  <p:slideViewPr>
    <p:cSldViewPr snapToGrid="0">
      <p:cViewPr varScale="1">
        <p:scale>
          <a:sx n="68" d="100"/>
          <a:sy n="68" d="100"/>
        </p:scale>
        <p:origin x="85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D3BAFC-512E-4D3E-93E9-706B043E0366}" type="datetimeFigureOut">
              <a:rPr lang="en-CA" smtClean="0"/>
              <a:t>2018-06-13</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271314-BF04-4304-A3F3-965E03DF400D}" type="slidenum">
              <a:rPr lang="en-CA" smtClean="0"/>
              <a:t>‹#›</a:t>
            </a:fld>
            <a:endParaRPr lang="en-CA"/>
          </a:p>
        </p:txBody>
      </p:sp>
    </p:spTree>
    <p:extLst>
      <p:ext uri="{BB962C8B-B14F-4D97-AF65-F5344CB8AC3E}">
        <p14:creationId xmlns:p14="http://schemas.microsoft.com/office/powerpoint/2010/main" val="3616079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B271314-BF04-4304-A3F3-965E03DF400D}" type="slidenum">
              <a:rPr lang="en-CA" smtClean="0"/>
              <a:t>1</a:t>
            </a:fld>
            <a:endParaRPr lang="en-CA"/>
          </a:p>
        </p:txBody>
      </p:sp>
    </p:spTree>
    <p:extLst>
      <p:ext uri="{BB962C8B-B14F-4D97-AF65-F5344CB8AC3E}">
        <p14:creationId xmlns:p14="http://schemas.microsoft.com/office/powerpoint/2010/main" val="1505579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base" latinLnBrk="0" hangingPunct="1">
              <a:lnSpc>
                <a:spcPct val="110000"/>
              </a:lnSpc>
              <a:spcBef>
                <a:spcPct val="75000"/>
              </a:spcBef>
              <a:spcAft>
                <a:spcPct val="0"/>
              </a:spcAft>
              <a:buClrTx/>
              <a:buSzTx/>
              <a:buFontTx/>
              <a:buNone/>
              <a:tabLst/>
              <a:defRPr/>
            </a:pPr>
            <a:r>
              <a:rPr lang="en-CA" sz="1200" dirty="0">
                <a:solidFill>
                  <a:prstClr val="black"/>
                </a:solidFill>
                <a:latin typeface="Times New Roman" panose="02020603050405020304" pitchFamily="18" charset="0"/>
                <a:cs typeface="Times New Roman" panose="02020603050405020304" pitchFamily="18" charset="0"/>
              </a:rPr>
              <a:t> Science Advisory Groups for spectroscopic remote sensing missions have strongly recommended that new laboratory studies using the best experimental techniques and/or sophisticated theoretical models are required, to enable accurate retrievals of concentration profiles for trace atmospheric constituents. We need to understand and remove </a:t>
            </a:r>
            <a:r>
              <a:rPr lang="en-CA" altLang="ko-KR" sz="1200" dirty="0">
                <a:solidFill>
                  <a:prstClr val="black"/>
                </a:solidFill>
                <a:latin typeface="Times New Roman" panose="02020603050405020304" pitchFamily="18" charset="0"/>
                <a:ea typeface="굴림" pitchFamily="34" charset="-127"/>
                <a:cs typeface="Times New Roman" panose="02020603050405020304" pitchFamily="18" charset="0"/>
              </a:rPr>
              <a:t>the sources of systematic errors in the forward model calculations related to spectral line parameters. </a:t>
            </a:r>
            <a:endParaRPr lang="en-US" sz="1200" dirty="0">
              <a:solidFill>
                <a:prstClr val="black"/>
              </a:solidFill>
              <a:latin typeface="Times New Roman" panose="02020603050405020304" pitchFamily="18" charset="0"/>
              <a:cs typeface="Times New Roman" panose="02020603050405020304" pitchFamily="18" charset="0"/>
            </a:endParaRPr>
          </a:p>
          <a:p>
            <a:pPr algn="just">
              <a:lnSpc>
                <a:spcPct val="110000"/>
              </a:lnSpc>
              <a:spcBef>
                <a:spcPct val="75000"/>
              </a:spcBef>
              <a:defRPr/>
            </a:pPr>
            <a:endParaRPr lang="en-US" sz="1200" dirty="0">
              <a:solidFill>
                <a:prstClr val="black"/>
              </a:solidFill>
              <a:latin typeface="Times New Roman" panose="02020603050405020304" pitchFamily="18" charset="0"/>
              <a:cs typeface="Times New Roman" panose="02020603050405020304" pitchFamily="18" charset="0"/>
            </a:endParaRPr>
          </a:p>
          <a:p>
            <a:pPr algn="just">
              <a:lnSpc>
                <a:spcPct val="110000"/>
              </a:lnSpc>
              <a:spcBef>
                <a:spcPct val="75000"/>
              </a:spcBef>
              <a:defRPr/>
            </a:pPr>
            <a:r>
              <a:rPr lang="en-US" sz="1200" dirty="0">
                <a:solidFill>
                  <a:prstClr val="black"/>
                </a:solidFill>
                <a:latin typeface="Times New Roman" panose="02020603050405020304" pitchFamily="18" charset="0"/>
                <a:cs typeface="Times New Roman" panose="02020603050405020304" pitchFamily="18" charset="0"/>
              </a:rPr>
              <a:t>We believe the problems may be caused by inadequate molecular line shapes and therefore should carefully examine the appropriate line shape profiles and include </a:t>
            </a:r>
            <a:r>
              <a:rPr lang="en-US" sz="1200" dirty="0" err="1">
                <a:solidFill>
                  <a:prstClr val="black"/>
                </a:solidFill>
                <a:latin typeface="Times New Roman" panose="02020603050405020304" pitchFamily="18" charset="0"/>
                <a:cs typeface="Times New Roman" panose="02020603050405020304" pitchFamily="18" charset="0"/>
              </a:rPr>
              <a:t>sutle</a:t>
            </a:r>
            <a:r>
              <a:rPr lang="en-US" sz="1200" dirty="0">
                <a:solidFill>
                  <a:prstClr val="black"/>
                </a:solidFill>
                <a:latin typeface="Times New Roman" panose="02020603050405020304" pitchFamily="18" charset="0"/>
                <a:cs typeface="Times New Roman" panose="02020603050405020304" pitchFamily="18" charset="0"/>
              </a:rPr>
              <a:t> effects such as speed dependence and line mixing effects.</a:t>
            </a:r>
          </a:p>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C36789-C944-4E60-B7D0-5DD50777DDEA}"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91762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C36789-C944-4E60-B7D0-5DD50777DDEA}"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29915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sz="1200" dirty="0"/>
              <a:t>In order to compensate for the velocity dependence we can define speed classes based on the Maxwell Boltzmann distribution of velocities. These can then be analysed and combined in order to form profiles that incorporate this speed dependence effect.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C36789-C944-4E60-B7D0-5DD50777DDEA}"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06953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hyperlink" Target="https://doi.org/10.1139/cjp-2017-0303" TargetMode="Externa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844824"/>
            <a:ext cx="10363200" cy="1656184"/>
          </a:xfrm>
        </p:spPr>
        <p:txBody>
          <a:bodyPr/>
          <a:lstStyle>
            <a:lvl1pPr>
              <a:defRPr b="1">
                <a:solidFill>
                  <a:srgbClr val="2C2D6E"/>
                </a:solidFill>
              </a:defRPr>
            </a:lvl1pPr>
          </a:lstStyle>
          <a:p>
            <a:r>
              <a:rPr lang="en-US"/>
              <a:t>Click to edit Master title style</a:t>
            </a:r>
            <a:endParaRPr lang="en-CA" dirty="0"/>
          </a:p>
        </p:txBody>
      </p:sp>
      <p:sp>
        <p:nvSpPr>
          <p:cNvPr id="3" name="Subtitle 2"/>
          <p:cNvSpPr>
            <a:spLocks noGrp="1"/>
          </p:cNvSpPr>
          <p:nvPr>
            <p:ph type="subTitle" idx="1"/>
          </p:nvPr>
        </p:nvSpPr>
        <p:spPr>
          <a:xfrm>
            <a:off x="1828800" y="3645024"/>
            <a:ext cx="8534400" cy="1512168"/>
          </a:xfrm>
        </p:spPr>
        <p:txBody>
          <a:bodyPr anchor="ctr"/>
          <a:lstStyle>
            <a:lvl1pPr marL="0" indent="0" algn="ctr">
              <a:buNone/>
              <a:defRPr>
                <a:solidFill>
                  <a:srgbClr val="2C2D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Tree>
    <p:extLst>
      <p:ext uri="{BB962C8B-B14F-4D97-AF65-F5344CB8AC3E}">
        <p14:creationId xmlns:p14="http://schemas.microsoft.com/office/powerpoint/2010/main" val="3119267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32656"/>
            <a:ext cx="10972800" cy="1008112"/>
          </a:xfrm>
        </p:spPr>
        <p:txBody>
          <a:bodyPr/>
          <a:lstStyle>
            <a:lvl1pPr>
              <a:defRPr>
                <a:solidFill>
                  <a:srgbClr val="FFFFFF"/>
                </a:solidFill>
              </a:defRPr>
            </a:lvl1pPr>
          </a:lstStyle>
          <a:p>
            <a:r>
              <a:rPr lang="en-US"/>
              <a:t>Click to edit Master title style</a:t>
            </a:r>
            <a:endParaRPr lang="en-CA" dirty="0"/>
          </a:p>
        </p:txBody>
      </p:sp>
      <p:sp>
        <p:nvSpPr>
          <p:cNvPr id="3" name="Content Placeholder 2"/>
          <p:cNvSpPr>
            <a:spLocks noGrp="1"/>
          </p:cNvSpPr>
          <p:nvPr>
            <p:ph idx="1"/>
          </p:nvPr>
        </p:nvSpPr>
        <p:spPr>
          <a:xfrm>
            <a:off x="609600" y="1412776"/>
            <a:ext cx="10972800" cy="4320480"/>
          </a:xfrm>
        </p:spPr>
        <p:txBody>
          <a:bodyPr>
            <a:normAutofit/>
          </a:bodyPr>
          <a:lstStyle>
            <a:lvl1pPr>
              <a:defRPr>
                <a:solidFill>
                  <a:srgbClr val="2C2D6E"/>
                </a:solidFill>
              </a:defRPr>
            </a:lvl1pPr>
            <a:lvl2pPr>
              <a:defRPr>
                <a:solidFill>
                  <a:srgbClr val="2C2D6E"/>
                </a:solidFill>
              </a:defRPr>
            </a:lvl2pPr>
            <a:lvl3pPr>
              <a:defRPr>
                <a:solidFill>
                  <a:srgbClr val="2C2D6E"/>
                </a:solidFill>
              </a:defRPr>
            </a:lvl3pPr>
            <a:lvl4pPr>
              <a:defRPr>
                <a:solidFill>
                  <a:srgbClr val="2C2D6E"/>
                </a:solidFill>
              </a:defRPr>
            </a:lvl4pPr>
            <a:lvl5pPr>
              <a:defRPr>
                <a:solidFill>
                  <a:srgbClr val="2C2D6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p:cNvSpPr>
            <a:spLocks noGrp="1"/>
          </p:cNvSpPr>
          <p:nvPr>
            <p:ph type="dt" sz="half" idx="10"/>
          </p:nvPr>
        </p:nvSpPr>
        <p:spPr/>
        <p:txBody>
          <a:bodyPr/>
          <a:lstStyle>
            <a:lvl1pPr>
              <a:defRPr/>
            </a:lvl1pPr>
          </a:lstStyle>
          <a:p>
            <a:pPr>
              <a:defRPr/>
            </a:pPr>
            <a:fld id="{D6271A5C-3CAC-4816-A7CE-34D6E6D27E0D}" type="datetime1">
              <a:rPr lang="en-CA"/>
              <a:pPr>
                <a:defRPr/>
              </a:pPr>
              <a:t>2018-06-13</a:t>
            </a:fld>
            <a:endParaRPr lang="en-CA" dirty="0"/>
          </a:p>
        </p:txBody>
      </p:sp>
      <p:sp>
        <p:nvSpPr>
          <p:cNvPr id="5" name="Footer Placeholder 4"/>
          <p:cNvSpPr>
            <a:spLocks noGrp="1"/>
          </p:cNvSpPr>
          <p:nvPr>
            <p:ph type="ftr" sz="quarter" idx="11"/>
          </p:nvPr>
        </p:nvSpPr>
        <p:spPr>
          <a:xfrm>
            <a:off x="2159563" y="5805264"/>
            <a:ext cx="7968885" cy="719361"/>
          </a:xfrm>
          <a:prstGeom prst="rect">
            <a:avLst/>
          </a:prstGeom>
        </p:spPr>
        <p:txBody>
          <a:bodyPr/>
          <a:lstStyle>
            <a:lvl1pPr>
              <a:defRPr>
                <a:solidFill>
                  <a:srgbClr val="2C2D6E"/>
                </a:solidFill>
              </a:defRPr>
            </a:lvl1pPr>
          </a:lstStyle>
          <a:p>
            <a:pPr>
              <a:defRPr/>
            </a:pPr>
            <a:r>
              <a:rPr lang="en-CA"/>
              <a:t>Author Name, Title</a:t>
            </a:r>
            <a:endParaRPr lang="en-CA" dirty="0"/>
          </a:p>
        </p:txBody>
      </p:sp>
      <p:sp>
        <p:nvSpPr>
          <p:cNvPr id="6" name="Slide Number Placeholder 5"/>
          <p:cNvSpPr>
            <a:spLocks noGrp="1"/>
          </p:cNvSpPr>
          <p:nvPr>
            <p:ph type="sldNum" sz="quarter" idx="12"/>
          </p:nvPr>
        </p:nvSpPr>
        <p:spPr/>
        <p:txBody>
          <a:bodyPr/>
          <a:lstStyle>
            <a:lvl1pPr>
              <a:defRPr/>
            </a:lvl1pPr>
          </a:lstStyle>
          <a:p>
            <a:pPr>
              <a:defRPr/>
            </a:pPr>
            <a:fld id="{4A12D0B5-9B89-4CB4-A94D-D745FF06BF37}" type="slidenum">
              <a:rPr lang="en-CA"/>
              <a:pPr>
                <a:defRPr/>
              </a:pPr>
              <a:t>‹#›</a:t>
            </a:fld>
            <a:endParaRPr lang="en-CA" dirty="0"/>
          </a:p>
        </p:txBody>
      </p:sp>
    </p:spTree>
    <p:extLst>
      <p:ext uri="{BB962C8B-B14F-4D97-AF65-F5344CB8AC3E}">
        <p14:creationId xmlns:p14="http://schemas.microsoft.com/office/powerpoint/2010/main" val="2464259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09600" y="1412776"/>
            <a:ext cx="5384800" cy="43204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Content Placeholder 3"/>
          <p:cNvSpPr>
            <a:spLocks noGrp="1"/>
          </p:cNvSpPr>
          <p:nvPr>
            <p:ph sz="half" idx="2"/>
          </p:nvPr>
        </p:nvSpPr>
        <p:spPr>
          <a:xfrm>
            <a:off x="6197600" y="1412776"/>
            <a:ext cx="5384800" cy="43204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3"/>
          <p:cNvSpPr>
            <a:spLocks noGrp="1"/>
          </p:cNvSpPr>
          <p:nvPr>
            <p:ph type="dt" sz="half" idx="10"/>
          </p:nvPr>
        </p:nvSpPr>
        <p:spPr/>
        <p:txBody>
          <a:bodyPr/>
          <a:lstStyle>
            <a:lvl1pPr>
              <a:defRPr/>
            </a:lvl1pPr>
          </a:lstStyle>
          <a:p>
            <a:pPr>
              <a:defRPr/>
            </a:pPr>
            <a:fld id="{C74A54E8-A32B-4C46-A517-AED494CE9D35}" type="datetime1">
              <a:rPr lang="en-CA"/>
              <a:pPr>
                <a:defRPr/>
              </a:pPr>
              <a:t>2018-06-13</a:t>
            </a:fld>
            <a:endParaRPr lang="en-CA" dirty="0"/>
          </a:p>
        </p:txBody>
      </p:sp>
      <p:sp>
        <p:nvSpPr>
          <p:cNvPr id="6" name="Footer Placeholder 4"/>
          <p:cNvSpPr>
            <a:spLocks noGrp="1"/>
          </p:cNvSpPr>
          <p:nvPr>
            <p:ph type="ftr" sz="quarter" idx="11"/>
          </p:nvPr>
        </p:nvSpPr>
        <p:spPr>
          <a:xfrm>
            <a:off x="2159563" y="5805264"/>
            <a:ext cx="7968885" cy="719361"/>
          </a:xfrm>
          <a:prstGeom prst="rect">
            <a:avLst/>
          </a:prstGeom>
        </p:spPr>
        <p:txBody>
          <a:bodyPr/>
          <a:lstStyle>
            <a:lvl1pPr>
              <a:defRPr/>
            </a:lvl1pPr>
          </a:lstStyle>
          <a:p>
            <a:pPr>
              <a:defRPr/>
            </a:pPr>
            <a:r>
              <a:rPr lang="en-CA"/>
              <a:t>Author Name, Title</a:t>
            </a:r>
            <a:endParaRPr lang="en-CA" dirty="0"/>
          </a:p>
        </p:txBody>
      </p:sp>
      <p:sp>
        <p:nvSpPr>
          <p:cNvPr id="7" name="Slide Number Placeholder 5"/>
          <p:cNvSpPr>
            <a:spLocks noGrp="1"/>
          </p:cNvSpPr>
          <p:nvPr>
            <p:ph type="sldNum" sz="quarter" idx="12"/>
          </p:nvPr>
        </p:nvSpPr>
        <p:spPr/>
        <p:txBody>
          <a:bodyPr/>
          <a:lstStyle>
            <a:lvl1pPr>
              <a:defRPr/>
            </a:lvl1pPr>
          </a:lstStyle>
          <a:p>
            <a:pPr>
              <a:defRPr/>
            </a:pPr>
            <a:fld id="{533BA2AD-D46C-46AB-A1F8-4BDF59495B22}" type="slidenum">
              <a:rPr lang="en-CA"/>
              <a:pPr>
                <a:defRPr/>
              </a:pPr>
              <a:t>‹#›</a:t>
            </a:fld>
            <a:endParaRPr lang="en-CA" dirty="0"/>
          </a:p>
        </p:txBody>
      </p:sp>
    </p:spTree>
    <p:extLst>
      <p:ext uri="{BB962C8B-B14F-4D97-AF65-F5344CB8AC3E}">
        <p14:creationId xmlns:p14="http://schemas.microsoft.com/office/powerpoint/2010/main" val="21646938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609600" y="1412776"/>
            <a:ext cx="5386917" cy="639762"/>
          </a:xfrm>
        </p:spPr>
        <p:txBody>
          <a:bodyPr anchor="ct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052538"/>
            <a:ext cx="5386917" cy="368071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93368" y="1412776"/>
            <a:ext cx="5389033" cy="639762"/>
          </a:xfrm>
        </p:spPr>
        <p:txBody>
          <a:bodyPr anchor="ct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052538"/>
            <a:ext cx="5389033" cy="368071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p:cNvSpPr>
            <a:spLocks noGrp="1"/>
          </p:cNvSpPr>
          <p:nvPr>
            <p:ph type="dt" sz="half" idx="10"/>
          </p:nvPr>
        </p:nvSpPr>
        <p:spPr/>
        <p:txBody>
          <a:bodyPr/>
          <a:lstStyle>
            <a:lvl1pPr>
              <a:defRPr/>
            </a:lvl1pPr>
          </a:lstStyle>
          <a:p>
            <a:pPr>
              <a:defRPr/>
            </a:pPr>
            <a:fld id="{DA720214-E355-4046-8129-8B2FD7D7ADC3}" type="datetime1">
              <a:rPr lang="en-CA"/>
              <a:pPr>
                <a:defRPr/>
              </a:pPr>
              <a:t>2018-06-13</a:t>
            </a:fld>
            <a:endParaRPr lang="en-CA" dirty="0"/>
          </a:p>
        </p:txBody>
      </p:sp>
      <p:sp>
        <p:nvSpPr>
          <p:cNvPr id="8" name="Footer Placeholder 4"/>
          <p:cNvSpPr>
            <a:spLocks noGrp="1"/>
          </p:cNvSpPr>
          <p:nvPr>
            <p:ph type="ftr" sz="quarter" idx="11"/>
          </p:nvPr>
        </p:nvSpPr>
        <p:spPr>
          <a:xfrm>
            <a:off x="2159563" y="5805264"/>
            <a:ext cx="7968885" cy="719361"/>
          </a:xfrm>
          <a:prstGeom prst="rect">
            <a:avLst/>
          </a:prstGeom>
        </p:spPr>
        <p:txBody>
          <a:bodyPr/>
          <a:lstStyle>
            <a:lvl1pPr>
              <a:defRPr/>
            </a:lvl1pPr>
          </a:lstStyle>
          <a:p>
            <a:pPr>
              <a:defRPr/>
            </a:pPr>
            <a:r>
              <a:rPr lang="en-CA" dirty="0"/>
              <a:t>Author Name, Title</a:t>
            </a:r>
          </a:p>
        </p:txBody>
      </p:sp>
      <p:sp>
        <p:nvSpPr>
          <p:cNvPr id="9" name="Slide Number Placeholder 5"/>
          <p:cNvSpPr>
            <a:spLocks noGrp="1"/>
          </p:cNvSpPr>
          <p:nvPr>
            <p:ph type="sldNum" sz="quarter" idx="12"/>
          </p:nvPr>
        </p:nvSpPr>
        <p:spPr/>
        <p:txBody>
          <a:bodyPr/>
          <a:lstStyle>
            <a:lvl1pPr>
              <a:defRPr/>
            </a:lvl1pPr>
          </a:lstStyle>
          <a:p>
            <a:pPr>
              <a:defRPr/>
            </a:pPr>
            <a:fld id="{61C24D05-34A6-42D3-9019-B534A5094B04}" type="slidenum">
              <a:rPr lang="en-CA"/>
              <a:pPr>
                <a:defRPr/>
              </a:pPr>
              <a:t>‹#›</a:t>
            </a:fld>
            <a:endParaRPr lang="en-CA" dirty="0"/>
          </a:p>
        </p:txBody>
      </p:sp>
    </p:spTree>
    <p:extLst>
      <p:ext uri="{BB962C8B-B14F-4D97-AF65-F5344CB8AC3E}">
        <p14:creationId xmlns:p14="http://schemas.microsoft.com/office/powerpoint/2010/main" val="408631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623392" y="1412776"/>
            <a:ext cx="7315200" cy="432048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CA" noProof="0"/>
          </a:p>
        </p:txBody>
      </p:sp>
      <p:sp>
        <p:nvSpPr>
          <p:cNvPr id="4" name="Text Placeholder 3"/>
          <p:cNvSpPr>
            <a:spLocks noGrp="1"/>
          </p:cNvSpPr>
          <p:nvPr>
            <p:ph type="body" sz="half" idx="2"/>
          </p:nvPr>
        </p:nvSpPr>
        <p:spPr>
          <a:xfrm>
            <a:off x="8016213" y="1412776"/>
            <a:ext cx="3552395" cy="223224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A074D78-B9EB-4AEC-918F-EF2FE729CF4F}" type="datetime1">
              <a:rPr lang="en-CA"/>
              <a:pPr>
                <a:defRPr/>
              </a:pPr>
              <a:t>2018-06-13</a:t>
            </a:fld>
            <a:endParaRPr lang="en-CA" dirty="0"/>
          </a:p>
        </p:txBody>
      </p:sp>
      <p:sp>
        <p:nvSpPr>
          <p:cNvPr id="6" name="Footer Placeholder 4"/>
          <p:cNvSpPr>
            <a:spLocks noGrp="1"/>
          </p:cNvSpPr>
          <p:nvPr>
            <p:ph type="ftr" sz="quarter" idx="11"/>
          </p:nvPr>
        </p:nvSpPr>
        <p:spPr>
          <a:xfrm>
            <a:off x="2159563" y="5805264"/>
            <a:ext cx="7968885" cy="719361"/>
          </a:xfrm>
          <a:prstGeom prst="rect">
            <a:avLst/>
          </a:prstGeom>
        </p:spPr>
        <p:txBody>
          <a:bodyPr/>
          <a:lstStyle>
            <a:lvl1pPr>
              <a:defRPr/>
            </a:lvl1pPr>
          </a:lstStyle>
          <a:p>
            <a:pPr>
              <a:defRPr/>
            </a:pPr>
            <a:r>
              <a:rPr lang="en-CA"/>
              <a:t>Author Name, Title</a:t>
            </a:r>
            <a:endParaRPr lang="en-CA" dirty="0"/>
          </a:p>
        </p:txBody>
      </p:sp>
      <p:sp>
        <p:nvSpPr>
          <p:cNvPr id="7" name="Slide Number Placeholder 5"/>
          <p:cNvSpPr>
            <a:spLocks noGrp="1"/>
          </p:cNvSpPr>
          <p:nvPr>
            <p:ph type="sldNum" sz="quarter" idx="12"/>
          </p:nvPr>
        </p:nvSpPr>
        <p:spPr/>
        <p:txBody>
          <a:bodyPr/>
          <a:lstStyle>
            <a:lvl1pPr>
              <a:defRPr/>
            </a:lvl1pPr>
          </a:lstStyle>
          <a:p>
            <a:pPr>
              <a:defRPr/>
            </a:pPr>
            <a:fld id="{9412FE6F-1E31-45A0-B5BE-776F2984AC8E}" type="slidenum">
              <a:rPr lang="en-CA"/>
              <a:pPr>
                <a:defRPr/>
              </a:pPr>
              <a:t>‹#›</a:t>
            </a:fld>
            <a:endParaRPr lang="en-CA" dirty="0"/>
          </a:p>
        </p:txBody>
      </p:sp>
      <p:sp>
        <p:nvSpPr>
          <p:cNvPr id="8" name="Text Placeholder 3"/>
          <p:cNvSpPr>
            <a:spLocks noGrp="1"/>
          </p:cNvSpPr>
          <p:nvPr>
            <p:ph type="body" sz="half" idx="13"/>
          </p:nvPr>
        </p:nvSpPr>
        <p:spPr>
          <a:xfrm>
            <a:off x="8016213" y="3717032"/>
            <a:ext cx="3552395" cy="2016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itle 1"/>
          <p:cNvSpPr>
            <a:spLocks noGrp="1"/>
          </p:cNvSpPr>
          <p:nvPr>
            <p:ph type="title"/>
          </p:nvPr>
        </p:nvSpPr>
        <p:spPr>
          <a:xfrm>
            <a:off x="609600" y="333376"/>
            <a:ext cx="10972800" cy="1008063"/>
          </a:xfrm>
        </p:spPr>
        <p:txBody>
          <a:bodyPr/>
          <a:lstStyle>
            <a:lvl1pPr>
              <a:defRPr/>
            </a:lvl1pPr>
          </a:lstStyle>
          <a:p>
            <a:r>
              <a:rPr lang="en-US"/>
              <a:t>Click to edit Master title style</a:t>
            </a:r>
            <a:endParaRPr lang="en-CA"/>
          </a:p>
        </p:txBody>
      </p:sp>
    </p:spTree>
    <p:extLst>
      <p:ext uri="{BB962C8B-B14F-4D97-AF65-F5344CB8AC3E}">
        <p14:creationId xmlns:p14="http://schemas.microsoft.com/office/powerpoint/2010/main" val="4698339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fld id="{473F7AB6-671A-4DE6-B3E3-9F48CDB2F0F6}" type="datetime1">
              <a:rPr lang="en-CA"/>
              <a:pPr>
                <a:defRPr/>
              </a:pPr>
              <a:t>2018-06-13</a:t>
            </a:fld>
            <a:endParaRPr lang="en-CA" dirty="0"/>
          </a:p>
        </p:txBody>
      </p:sp>
      <p:sp>
        <p:nvSpPr>
          <p:cNvPr id="4" name="Footer Placeholder 4"/>
          <p:cNvSpPr>
            <a:spLocks noGrp="1"/>
          </p:cNvSpPr>
          <p:nvPr>
            <p:ph type="ftr" sz="quarter" idx="11"/>
          </p:nvPr>
        </p:nvSpPr>
        <p:spPr>
          <a:xfrm>
            <a:off x="2159563" y="5805264"/>
            <a:ext cx="7968885" cy="719361"/>
          </a:xfrm>
          <a:prstGeom prst="rect">
            <a:avLst/>
          </a:prstGeom>
        </p:spPr>
        <p:txBody>
          <a:bodyPr/>
          <a:lstStyle>
            <a:lvl1pPr>
              <a:defRPr/>
            </a:lvl1pPr>
          </a:lstStyle>
          <a:p>
            <a:pPr>
              <a:defRPr/>
            </a:pPr>
            <a:r>
              <a:rPr lang="en-CA"/>
              <a:t>Author Name, Title</a:t>
            </a:r>
            <a:endParaRPr lang="en-CA" dirty="0"/>
          </a:p>
        </p:txBody>
      </p:sp>
      <p:sp>
        <p:nvSpPr>
          <p:cNvPr id="5" name="Slide Number Placeholder 5"/>
          <p:cNvSpPr>
            <a:spLocks noGrp="1"/>
          </p:cNvSpPr>
          <p:nvPr>
            <p:ph type="sldNum" sz="quarter" idx="12"/>
          </p:nvPr>
        </p:nvSpPr>
        <p:spPr/>
        <p:txBody>
          <a:bodyPr/>
          <a:lstStyle>
            <a:lvl1pPr>
              <a:defRPr/>
            </a:lvl1pPr>
          </a:lstStyle>
          <a:p>
            <a:pPr>
              <a:defRPr/>
            </a:pPr>
            <a:fld id="{4713E2CA-2952-426E-B456-3ACC119538B0}" type="slidenum">
              <a:rPr lang="en-CA"/>
              <a:pPr>
                <a:defRPr/>
              </a:pPr>
              <a:t>‹#›</a:t>
            </a:fld>
            <a:endParaRPr lang="en-CA" dirty="0"/>
          </a:p>
        </p:txBody>
      </p:sp>
    </p:spTree>
    <p:extLst>
      <p:ext uri="{BB962C8B-B14F-4D97-AF65-F5344CB8AC3E}">
        <p14:creationId xmlns:p14="http://schemas.microsoft.com/office/powerpoint/2010/main" val="14783146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746A6B5-81DB-45AE-B72F-2B99C95D1AF6}" type="datetime1">
              <a:rPr lang="en-CA"/>
              <a:pPr>
                <a:defRPr/>
              </a:pPr>
              <a:t>2018-06-13</a:t>
            </a:fld>
            <a:endParaRPr lang="en-CA" dirty="0"/>
          </a:p>
        </p:txBody>
      </p:sp>
      <p:sp>
        <p:nvSpPr>
          <p:cNvPr id="4" name="Slide Number Placeholder 5"/>
          <p:cNvSpPr>
            <a:spLocks noGrp="1"/>
          </p:cNvSpPr>
          <p:nvPr>
            <p:ph type="sldNum" sz="quarter" idx="12"/>
          </p:nvPr>
        </p:nvSpPr>
        <p:spPr/>
        <p:txBody>
          <a:bodyPr/>
          <a:lstStyle>
            <a:lvl1pPr>
              <a:defRPr/>
            </a:lvl1pPr>
          </a:lstStyle>
          <a:p>
            <a:pPr>
              <a:defRPr/>
            </a:pPr>
            <a:fld id="{FD5E7A46-4F5A-4B79-90F7-EE7BBCB3EEA9}" type="slidenum">
              <a:rPr lang="en-CA"/>
              <a:pPr>
                <a:defRPr/>
              </a:pPr>
              <a:t>‹#›</a:t>
            </a:fld>
            <a:endParaRPr lang="en-CA" dirty="0"/>
          </a:p>
        </p:txBody>
      </p:sp>
      <p:sp>
        <p:nvSpPr>
          <p:cNvPr id="5" name="Rectangle 1">
            <a:extLst>
              <a:ext uri="{FF2B5EF4-FFF2-40B4-BE49-F238E27FC236}">
                <a16:creationId xmlns:a16="http://schemas.microsoft.com/office/drawing/2014/main" id="{12FD2602-9508-47A4-80E9-7FFEEB948891}"/>
              </a:ext>
            </a:extLst>
          </p:cNvPr>
          <p:cNvSpPr>
            <a:spLocks noChangeArrowheads="1"/>
          </p:cNvSpPr>
          <p:nvPr userDrawn="1"/>
        </p:nvSpPr>
        <p:spPr bwMode="auto">
          <a:xfrm>
            <a:off x="0" y="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1" u="none" strike="noStrike" cap="none" normalizeH="0" baseline="0">
                <a:ln>
                  <a:noFill/>
                </a:ln>
                <a:solidFill>
                  <a:srgbClr val="333333"/>
                </a:solidFill>
                <a:effectLst/>
                <a:latin typeface="Arial" panose="020B0604020202020204" pitchFamily="34" charset="0"/>
                <a:cs typeface="Arial" panose="020B0604020202020204" pitchFamily="34" charset="0"/>
              </a:rPr>
              <a:t>Canadian Journal of Physics</a:t>
            </a:r>
            <a:r>
              <a:rPr kumimoji="0" lang="en-US" altLang="en-US" sz="900" b="0" i="0" u="none" strike="noStrike" cap="none" normalizeH="0" baseline="0">
                <a:ln>
                  <a:noFill/>
                </a:ln>
                <a:solidFill>
                  <a:srgbClr val="333333"/>
                </a:solidFill>
                <a:effectLst/>
                <a:latin typeface="Arial" panose="020B0604020202020204" pitchFamily="34" charset="0"/>
                <a:cs typeface="Arial" panose="020B0604020202020204" pitchFamily="34" charset="0"/>
              </a:rPr>
              <a:t>, 2018, 96(4): 454-464, </a:t>
            </a:r>
            <a:r>
              <a:rPr kumimoji="0" lang="en-US" altLang="en-US" sz="900" b="0" i="0" u="none" strike="noStrike" cap="none" normalizeH="0" baseline="0">
                <a:ln>
                  <a:noFill/>
                </a:ln>
                <a:solidFill>
                  <a:srgbClr val="333333"/>
                </a:solidFill>
                <a:effectLst/>
                <a:latin typeface="Arial" panose="020B0604020202020204" pitchFamily="34" charset="0"/>
                <a:cs typeface="Arial" panose="020B0604020202020204" pitchFamily="34" charset="0"/>
                <a:hlinkClick r:id="rId2"/>
              </a:rPr>
              <a:t>https://doi.org/10.1139/cjp-2017-0303</a:t>
            </a:r>
            <a:r>
              <a:rPr kumimoji="0" lang="en-US" altLang="en-US" sz="1100" b="0" i="0" u="none" strike="noStrike" cap="none" normalizeH="0" baseline="0">
                <a:ln>
                  <a:noFill/>
                </a:ln>
                <a:solidFill>
                  <a:schemeClr val="tx1"/>
                </a:solidFill>
                <a:effectLst/>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2AC1E359-A604-4BD5-A1F2-C373D65AEB9B}"/>
              </a:ext>
            </a:extLst>
          </p:cNvPr>
          <p:cNvSpPr/>
          <p:nvPr userDrawn="1"/>
        </p:nvSpPr>
        <p:spPr>
          <a:xfrm>
            <a:off x="169817" y="5805264"/>
            <a:ext cx="2037806" cy="8176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Footer Placeholder 4"/>
          <p:cNvSpPr>
            <a:spLocks noGrp="1"/>
          </p:cNvSpPr>
          <p:nvPr>
            <p:ph type="ftr" sz="quarter" idx="11"/>
          </p:nvPr>
        </p:nvSpPr>
        <p:spPr>
          <a:xfrm>
            <a:off x="811953" y="6497960"/>
            <a:ext cx="9897454" cy="360040"/>
          </a:xfrm>
          <a:prstGeom prst="rect">
            <a:avLst/>
          </a:prstGeom>
        </p:spPr>
        <p:txBody>
          <a:bodyPr/>
          <a:lstStyle>
            <a:lvl1pPr>
              <a:defRPr sz="1600"/>
            </a:lvl1pPr>
          </a:lstStyle>
          <a:p>
            <a:pPr>
              <a:defRPr/>
            </a:pPr>
            <a:r>
              <a:rPr lang="en-CA"/>
              <a:t>Source: Canadian Journal of Physics, 2018, 96(4): 454-464, https://doi.org/10.1139/cjp-2017-0303  </a:t>
            </a:r>
            <a:endParaRPr lang="en-CA" dirty="0"/>
          </a:p>
        </p:txBody>
      </p:sp>
    </p:spTree>
    <p:extLst>
      <p:ext uri="{BB962C8B-B14F-4D97-AF65-F5344CB8AC3E}">
        <p14:creationId xmlns:p14="http://schemas.microsoft.com/office/powerpoint/2010/main" val="1276539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unding And Support (Concluding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12776"/>
            <a:ext cx="10972800" cy="4320480"/>
          </a:xfrm>
        </p:spPr>
        <p:txBody>
          <a:bodyPr>
            <a:normAutofit/>
          </a:bodyPr>
          <a:lstStyle>
            <a:lvl1pPr>
              <a:defRPr>
                <a:solidFill>
                  <a:srgbClr val="2C2D6E"/>
                </a:solidFill>
              </a:defRPr>
            </a:lvl1pPr>
            <a:lvl2pPr>
              <a:defRPr>
                <a:solidFill>
                  <a:srgbClr val="2C2D6E"/>
                </a:solidFill>
              </a:defRPr>
            </a:lvl2pPr>
            <a:lvl3pPr>
              <a:defRPr>
                <a:solidFill>
                  <a:srgbClr val="2C2D6E"/>
                </a:solidFill>
              </a:defRPr>
            </a:lvl3pPr>
            <a:lvl4pPr>
              <a:defRPr>
                <a:solidFill>
                  <a:srgbClr val="2C2D6E"/>
                </a:solidFill>
              </a:defRPr>
            </a:lvl4pPr>
            <a:lvl5pPr>
              <a:defRPr>
                <a:solidFill>
                  <a:srgbClr val="2C2D6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pic>
        <p:nvPicPr>
          <p:cNvPr id="4" name="Picture 3" descr="Picture1.png"/>
          <p:cNvPicPr>
            <a:picLocks noChangeAspect="1"/>
          </p:cNvPicPr>
          <p:nvPr userDrawn="1"/>
        </p:nvPicPr>
        <p:blipFill>
          <a:blip r:embed="rId2" cstate="print"/>
          <a:stretch>
            <a:fillRect/>
          </a:stretch>
        </p:blipFill>
        <p:spPr>
          <a:xfrm>
            <a:off x="580461" y="332656"/>
            <a:ext cx="10988148" cy="1017948"/>
          </a:xfrm>
          <a:prstGeom prst="rect">
            <a:avLst/>
          </a:prstGeom>
        </p:spPr>
      </p:pic>
    </p:spTree>
    <p:extLst>
      <p:ext uri="{BB962C8B-B14F-4D97-AF65-F5344CB8AC3E}">
        <p14:creationId xmlns:p14="http://schemas.microsoft.com/office/powerpoint/2010/main" val="391709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32656"/>
            <a:ext cx="10972800" cy="1008112"/>
          </a:xfrm>
        </p:spPr>
        <p:txBody>
          <a:bodyPr/>
          <a:lstStyle>
            <a:lvl1pPr>
              <a:defRPr>
                <a:solidFill>
                  <a:srgbClr val="FFFFFF"/>
                </a:solidFill>
              </a:defRPr>
            </a:lvl1pPr>
          </a:lstStyle>
          <a:p>
            <a:r>
              <a:rPr lang="en-US"/>
              <a:t>Click to edit Master title style</a:t>
            </a:r>
            <a:endParaRPr lang="en-CA" dirty="0"/>
          </a:p>
        </p:txBody>
      </p:sp>
      <p:sp>
        <p:nvSpPr>
          <p:cNvPr id="3" name="Content Placeholder 2"/>
          <p:cNvSpPr>
            <a:spLocks noGrp="1"/>
          </p:cNvSpPr>
          <p:nvPr>
            <p:ph idx="1"/>
          </p:nvPr>
        </p:nvSpPr>
        <p:spPr>
          <a:xfrm>
            <a:off x="609600" y="1412776"/>
            <a:ext cx="10972800" cy="4320480"/>
          </a:xfrm>
        </p:spPr>
        <p:txBody>
          <a:bodyPr>
            <a:normAutofit/>
          </a:bodyPr>
          <a:lstStyle>
            <a:lvl1pPr>
              <a:defRPr>
                <a:solidFill>
                  <a:srgbClr val="2C2D6E"/>
                </a:solidFill>
              </a:defRPr>
            </a:lvl1pPr>
            <a:lvl2pPr>
              <a:defRPr>
                <a:solidFill>
                  <a:srgbClr val="2C2D6E"/>
                </a:solidFill>
              </a:defRPr>
            </a:lvl2pPr>
            <a:lvl3pPr>
              <a:defRPr>
                <a:solidFill>
                  <a:srgbClr val="2C2D6E"/>
                </a:solidFill>
              </a:defRPr>
            </a:lvl3pPr>
            <a:lvl4pPr>
              <a:defRPr>
                <a:solidFill>
                  <a:srgbClr val="2C2D6E"/>
                </a:solidFill>
              </a:defRPr>
            </a:lvl4pPr>
            <a:lvl5pPr>
              <a:defRPr>
                <a:solidFill>
                  <a:srgbClr val="2C2D6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p:cNvSpPr>
            <a:spLocks noGrp="1"/>
          </p:cNvSpPr>
          <p:nvPr>
            <p:ph type="dt" sz="half" idx="10"/>
          </p:nvPr>
        </p:nvSpPr>
        <p:spPr/>
        <p:txBody>
          <a:bodyPr/>
          <a:lstStyle>
            <a:lvl1pPr>
              <a:defRPr/>
            </a:lvl1pPr>
          </a:lstStyle>
          <a:p>
            <a:pPr>
              <a:defRPr/>
            </a:pPr>
            <a:fld id="{D6271A5C-3CAC-4816-A7CE-34D6E6D27E0D}" type="datetime1">
              <a:rPr lang="en-CA"/>
              <a:pPr>
                <a:defRPr/>
              </a:pPr>
              <a:t>2018-06-13</a:t>
            </a:fld>
            <a:endParaRPr lang="en-CA" dirty="0"/>
          </a:p>
        </p:txBody>
      </p:sp>
      <p:sp>
        <p:nvSpPr>
          <p:cNvPr id="5" name="Footer Placeholder 4"/>
          <p:cNvSpPr>
            <a:spLocks noGrp="1"/>
          </p:cNvSpPr>
          <p:nvPr>
            <p:ph type="ftr" sz="quarter" idx="11"/>
          </p:nvPr>
        </p:nvSpPr>
        <p:spPr>
          <a:xfrm>
            <a:off x="2159563" y="5805264"/>
            <a:ext cx="7968885" cy="719361"/>
          </a:xfrm>
          <a:prstGeom prst="rect">
            <a:avLst/>
          </a:prstGeom>
        </p:spPr>
        <p:txBody>
          <a:bodyPr/>
          <a:lstStyle>
            <a:lvl1pPr>
              <a:defRPr>
                <a:solidFill>
                  <a:srgbClr val="2C2D6E"/>
                </a:solidFill>
              </a:defRPr>
            </a:lvl1pPr>
          </a:lstStyle>
          <a:p>
            <a:pPr>
              <a:defRPr/>
            </a:pPr>
            <a:r>
              <a:rPr lang="en-CA"/>
              <a:t>Author Name, Title</a:t>
            </a:r>
            <a:endParaRPr lang="en-CA" dirty="0"/>
          </a:p>
        </p:txBody>
      </p:sp>
      <p:sp>
        <p:nvSpPr>
          <p:cNvPr id="6" name="Slide Number Placeholder 5"/>
          <p:cNvSpPr>
            <a:spLocks noGrp="1"/>
          </p:cNvSpPr>
          <p:nvPr>
            <p:ph type="sldNum" sz="quarter" idx="12"/>
          </p:nvPr>
        </p:nvSpPr>
        <p:spPr/>
        <p:txBody>
          <a:bodyPr/>
          <a:lstStyle>
            <a:lvl1pPr>
              <a:defRPr/>
            </a:lvl1pPr>
          </a:lstStyle>
          <a:p>
            <a:pPr>
              <a:defRPr/>
            </a:pPr>
            <a:fld id="{4A12D0B5-9B89-4CB4-A94D-D745FF06BF37}" type="slidenum">
              <a:rPr lang="en-CA"/>
              <a:pPr>
                <a:defRPr/>
              </a:pPr>
              <a:t>‹#›</a:t>
            </a:fld>
            <a:endParaRPr lang="en-CA" dirty="0"/>
          </a:p>
        </p:txBody>
      </p:sp>
    </p:spTree>
    <p:extLst>
      <p:ext uri="{BB962C8B-B14F-4D97-AF65-F5344CB8AC3E}">
        <p14:creationId xmlns:p14="http://schemas.microsoft.com/office/powerpoint/2010/main" val="1694151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09600" y="1412776"/>
            <a:ext cx="5384800" cy="43204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Content Placeholder 3"/>
          <p:cNvSpPr>
            <a:spLocks noGrp="1"/>
          </p:cNvSpPr>
          <p:nvPr>
            <p:ph sz="half" idx="2"/>
          </p:nvPr>
        </p:nvSpPr>
        <p:spPr>
          <a:xfrm>
            <a:off x="6197600" y="1412776"/>
            <a:ext cx="5384800" cy="43204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3"/>
          <p:cNvSpPr>
            <a:spLocks noGrp="1"/>
          </p:cNvSpPr>
          <p:nvPr>
            <p:ph type="dt" sz="half" idx="10"/>
          </p:nvPr>
        </p:nvSpPr>
        <p:spPr/>
        <p:txBody>
          <a:bodyPr/>
          <a:lstStyle>
            <a:lvl1pPr>
              <a:defRPr/>
            </a:lvl1pPr>
          </a:lstStyle>
          <a:p>
            <a:pPr>
              <a:defRPr/>
            </a:pPr>
            <a:fld id="{C74A54E8-A32B-4C46-A517-AED494CE9D35}" type="datetime1">
              <a:rPr lang="en-CA"/>
              <a:pPr>
                <a:defRPr/>
              </a:pPr>
              <a:t>2018-06-13</a:t>
            </a:fld>
            <a:endParaRPr lang="en-CA" dirty="0"/>
          </a:p>
        </p:txBody>
      </p:sp>
      <p:sp>
        <p:nvSpPr>
          <p:cNvPr id="6" name="Footer Placeholder 4"/>
          <p:cNvSpPr>
            <a:spLocks noGrp="1"/>
          </p:cNvSpPr>
          <p:nvPr>
            <p:ph type="ftr" sz="quarter" idx="11"/>
          </p:nvPr>
        </p:nvSpPr>
        <p:spPr>
          <a:xfrm>
            <a:off x="2159563" y="5805264"/>
            <a:ext cx="7968885" cy="719361"/>
          </a:xfrm>
          <a:prstGeom prst="rect">
            <a:avLst/>
          </a:prstGeom>
        </p:spPr>
        <p:txBody>
          <a:bodyPr/>
          <a:lstStyle>
            <a:lvl1pPr>
              <a:defRPr/>
            </a:lvl1pPr>
          </a:lstStyle>
          <a:p>
            <a:pPr>
              <a:defRPr/>
            </a:pPr>
            <a:r>
              <a:rPr lang="en-CA"/>
              <a:t>Author Name, Title</a:t>
            </a:r>
            <a:endParaRPr lang="en-CA" dirty="0"/>
          </a:p>
        </p:txBody>
      </p:sp>
      <p:sp>
        <p:nvSpPr>
          <p:cNvPr id="7" name="Slide Number Placeholder 5"/>
          <p:cNvSpPr>
            <a:spLocks noGrp="1"/>
          </p:cNvSpPr>
          <p:nvPr>
            <p:ph type="sldNum" sz="quarter" idx="12"/>
          </p:nvPr>
        </p:nvSpPr>
        <p:spPr/>
        <p:txBody>
          <a:bodyPr/>
          <a:lstStyle>
            <a:lvl1pPr>
              <a:defRPr/>
            </a:lvl1pPr>
          </a:lstStyle>
          <a:p>
            <a:pPr>
              <a:defRPr/>
            </a:pPr>
            <a:fld id="{533BA2AD-D46C-46AB-A1F8-4BDF59495B22}" type="slidenum">
              <a:rPr lang="en-CA"/>
              <a:pPr>
                <a:defRPr/>
              </a:pPr>
              <a:t>‹#›</a:t>
            </a:fld>
            <a:endParaRPr lang="en-CA" dirty="0"/>
          </a:p>
        </p:txBody>
      </p:sp>
    </p:spTree>
    <p:extLst>
      <p:ext uri="{BB962C8B-B14F-4D97-AF65-F5344CB8AC3E}">
        <p14:creationId xmlns:p14="http://schemas.microsoft.com/office/powerpoint/2010/main" val="155098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609600" y="1412776"/>
            <a:ext cx="5386917" cy="639762"/>
          </a:xfrm>
        </p:spPr>
        <p:txBody>
          <a:bodyPr anchor="ct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052538"/>
            <a:ext cx="5386917" cy="368071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93368" y="1412776"/>
            <a:ext cx="5389033" cy="639762"/>
          </a:xfrm>
        </p:spPr>
        <p:txBody>
          <a:bodyPr anchor="ctr"/>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052538"/>
            <a:ext cx="5389033" cy="368071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p:cNvSpPr>
            <a:spLocks noGrp="1"/>
          </p:cNvSpPr>
          <p:nvPr>
            <p:ph type="dt" sz="half" idx="10"/>
          </p:nvPr>
        </p:nvSpPr>
        <p:spPr/>
        <p:txBody>
          <a:bodyPr/>
          <a:lstStyle>
            <a:lvl1pPr>
              <a:defRPr/>
            </a:lvl1pPr>
          </a:lstStyle>
          <a:p>
            <a:pPr>
              <a:defRPr/>
            </a:pPr>
            <a:fld id="{DA720214-E355-4046-8129-8B2FD7D7ADC3}" type="datetime1">
              <a:rPr lang="en-CA"/>
              <a:pPr>
                <a:defRPr/>
              </a:pPr>
              <a:t>2018-06-13</a:t>
            </a:fld>
            <a:endParaRPr lang="en-CA" dirty="0"/>
          </a:p>
        </p:txBody>
      </p:sp>
      <p:sp>
        <p:nvSpPr>
          <p:cNvPr id="8" name="Footer Placeholder 4"/>
          <p:cNvSpPr>
            <a:spLocks noGrp="1"/>
          </p:cNvSpPr>
          <p:nvPr>
            <p:ph type="ftr" sz="quarter" idx="11"/>
          </p:nvPr>
        </p:nvSpPr>
        <p:spPr>
          <a:xfrm>
            <a:off x="2159563" y="5805264"/>
            <a:ext cx="7968885" cy="719361"/>
          </a:xfrm>
          <a:prstGeom prst="rect">
            <a:avLst/>
          </a:prstGeom>
        </p:spPr>
        <p:txBody>
          <a:bodyPr/>
          <a:lstStyle>
            <a:lvl1pPr>
              <a:defRPr/>
            </a:lvl1pPr>
          </a:lstStyle>
          <a:p>
            <a:pPr>
              <a:defRPr/>
            </a:pPr>
            <a:r>
              <a:rPr lang="en-CA" dirty="0"/>
              <a:t>Author Name, Title</a:t>
            </a:r>
          </a:p>
        </p:txBody>
      </p:sp>
      <p:sp>
        <p:nvSpPr>
          <p:cNvPr id="9" name="Slide Number Placeholder 5"/>
          <p:cNvSpPr>
            <a:spLocks noGrp="1"/>
          </p:cNvSpPr>
          <p:nvPr>
            <p:ph type="sldNum" sz="quarter" idx="12"/>
          </p:nvPr>
        </p:nvSpPr>
        <p:spPr/>
        <p:txBody>
          <a:bodyPr/>
          <a:lstStyle>
            <a:lvl1pPr>
              <a:defRPr/>
            </a:lvl1pPr>
          </a:lstStyle>
          <a:p>
            <a:pPr>
              <a:defRPr/>
            </a:pPr>
            <a:fld id="{61C24D05-34A6-42D3-9019-B534A5094B04}" type="slidenum">
              <a:rPr lang="en-CA"/>
              <a:pPr>
                <a:defRPr/>
              </a:pPr>
              <a:t>‹#›</a:t>
            </a:fld>
            <a:endParaRPr lang="en-CA" dirty="0"/>
          </a:p>
        </p:txBody>
      </p:sp>
    </p:spTree>
    <p:extLst>
      <p:ext uri="{BB962C8B-B14F-4D97-AF65-F5344CB8AC3E}">
        <p14:creationId xmlns:p14="http://schemas.microsoft.com/office/powerpoint/2010/main" val="142422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623392" y="1412776"/>
            <a:ext cx="7315200" cy="432048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CA" noProof="0"/>
          </a:p>
        </p:txBody>
      </p:sp>
      <p:sp>
        <p:nvSpPr>
          <p:cNvPr id="4" name="Text Placeholder 3"/>
          <p:cNvSpPr>
            <a:spLocks noGrp="1"/>
          </p:cNvSpPr>
          <p:nvPr>
            <p:ph type="body" sz="half" idx="2"/>
          </p:nvPr>
        </p:nvSpPr>
        <p:spPr>
          <a:xfrm>
            <a:off x="8016213" y="1412776"/>
            <a:ext cx="3552395" cy="223224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A074D78-B9EB-4AEC-918F-EF2FE729CF4F}" type="datetime1">
              <a:rPr lang="en-CA"/>
              <a:pPr>
                <a:defRPr/>
              </a:pPr>
              <a:t>2018-06-13</a:t>
            </a:fld>
            <a:endParaRPr lang="en-CA" dirty="0"/>
          </a:p>
        </p:txBody>
      </p:sp>
      <p:sp>
        <p:nvSpPr>
          <p:cNvPr id="6" name="Footer Placeholder 4"/>
          <p:cNvSpPr>
            <a:spLocks noGrp="1"/>
          </p:cNvSpPr>
          <p:nvPr>
            <p:ph type="ftr" sz="quarter" idx="11"/>
          </p:nvPr>
        </p:nvSpPr>
        <p:spPr>
          <a:xfrm>
            <a:off x="2159563" y="5805264"/>
            <a:ext cx="7968885" cy="719361"/>
          </a:xfrm>
          <a:prstGeom prst="rect">
            <a:avLst/>
          </a:prstGeom>
        </p:spPr>
        <p:txBody>
          <a:bodyPr/>
          <a:lstStyle>
            <a:lvl1pPr>
              <a:defRPr/>
            </a:lvl1pPr>
          </a:lstStyle>
          <a:p>
            <a:pPr>
              <a:defRPr/>
            </a:pPr>
            <a:r>
              <a:rPr lang="en-CA"/>
              <a:t>Author Name, Title</a:t>
            </a:r>
            <a:endParaRPr lang="en-CA" dirty="0"/>
          </a:p>
        </p:txBody>
      </p:sp>
      <p:sp>
        <p:nvSpPr>
          <p:cNvPr id="7" name="Slide Number Placeholder 5"/>
          <p:cNvSpPr>
            <a:spLocks noGrp="1"/>
          </p:cNvSpPr>
          <p:nvPr>
            <p:ph type="sldNum" sz="quarter" idx="12"/>
          </p:nvPr>
        </p:nvSpPr>
        <p:spPr/>
        <p:txBody>
          <a:bodyPr/>
          <a:lstStyle>
            <a:lvl1pPr>
              <a:defRPr/>
            </a:lvl1pPr>
          </a:lstStyle>
          <a:p>
            <a:pPr>
              <a:defRPr/>
            </a:pPr>
            <a:fld id="{9412FE6F-1E31-45A0-B5BE-776F2984AC8E}" type="slidenum">
              <a:rPr lang="en-CA"/>
              <a:pPr>
                <a:defRPr/>
              </a:pPr>
              <a:t>‹#›</a:t>
            </a:fld>
            <a:endParaRPr lang="en-CA" dirty="0"/>
          </a:p>
        </p:txBody>
      </p:sp>
      <p:sp>
        <p:nvSpPr>
          <p:cNvPr id="8" name="Text Placeholder 3"/>
          <p:cNvSpPr>
            <a:spLocks noGrp="1"/>
          </p:cNvSpPr>
          <p:nvPr>
            <p:ph type="body" sz="half" idx="13"/>
          </p:nvPr>
        </p:nvSpPr>
        <p:spPr>
          <a:xfrm>
            <a:off x="8016213" y="3717032"/>
            <a:ext cx="3552395" cy="2016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itle 1"/>
          <p:cNvSpPr>
            <a:spLocks noGrp="1"/>
          </p:cNvSpPr>
          <p:nvPr>
            <p:ph type="title"/>
          </p:nvPr>
        </p:nvSpPr>
        <p:spPr>
          <a:xfrm>
            <a:off x="609600" y="333376"/>
            <a:ext cx="10972800" cy="1008063"/>
          </a:xfrm>
        </p:spPr>
        <p:txBody>
          <a:bodyPr/>
          <a:lstStyle>
            <a:lvl1pPr>
              <a:defRPr/>
            </a:lvl1pPr>
          </a:lstStyle>
          <a:p>
            <a:r>
              <a:rPr lang="en-US"/>
              <a:t>Click to edit Master title style</a:t>
            </a:r>
            <a:endParaRPr lang="en-CA"/>
          </a:p>
        </p:txBody>
      </p:sp>
    </p:spTree>
    <p:extLst>
      <p:ext uri="{BB962C8B-B14F-4D97-AF65-F5344CB8AC3E}">
        <p14:creationId xmlns:p14="http://schemas.microsoft.com/office/powerpoint/2010/main" val="233704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fld id="{473F7AB6-671A-4DE6-B3E3-9F48CDB2F0F6}" type="datetime1">
              <a:rPr lang="en-CA"/>
              <a:pPr>
                <a:defRPr/>
              </a:pPr>
              <a:t>2018-06-13</a:t>
            </a:fld>
            <a:endParaRPr lang="en-CA" dirty="0"/>
          </a:p>
        </p:txBody>
      </p:sp>
      <p:sp>
        <p:nvSpPr>
          <p:cNvPr id="4" name="Footer Placeholder 4"/>
          <p:cNvSpPr>
            <a:spLocks noGrp="1"/>
          </p:cNvSpPr>
          <p:nvPr>
            <p:ph type="ftr" sz="quarter" idx="11"/>
          </p:nvPr>
        </p:nvSpPr>
        <p:spPr>
          <a:xfrm>
            <a:off x="2159563" y="5805264"/>
            <a:ext cx="7968885" cy="719361"/>
          </a:xfrm>
          <a:prstGeom prst="rect">
            <a:avLst/>
          </a:prstGeom>
        </p:spPr>
        <p:txBody>
          <a:bodyPr/>
          <a:lstStyle>
            <a:lvl1pPr>
              <a:defRPr/>
            </a:lvl1pPr>
          </a:lstStyle>
          <a:p>
            <a:pPr>
              <a:defRPr/>
            </a:pPr>
            <a:r>
              <a:rPr lang="en-CA"/>
              <a:t>Author Name, Title</a:t>
            </a:r>
            <a:endParaRPr lang="en-CA" dirty="0"/>
          </a:p>
        </p:txBody>
      </p:sp>
      <p:sp>
        <p:nvSpPr>
          <p:cNvPr id="5" name="Slide Number Placeholder 5"/>
          <p:cNvSpPr>
            <a:spLocks noGrp="1"/>
          </p:cNvSpPr>
          <p:nvPr>
            <p:ph type="sldNum" sz="quarter" idx="12"/>
          </p:nvPr>
        </p:nvSpPr>
        <p:spPr/>
        <p:txBody>
          <a:bodyPr/>
          <a:lstStyle>
            <a:lvl1pPr>
              <a:defRPr/>
            </a:lvl1pPr>
          </a:lstStyle>
          <a:p>
            <a:pPr>
              <a:defRPr/>
            </a:pPr>
            <a:fld id="{4713E2CA-2952-426E-B456-3ACC119538B0}" type="slidenum">
              <a:rPr lang="en-CA"/>
              <a:pPr>
                <a:defRPr/>
              </a:pPr>
              <a:t>‹#›</a:t>
            </a:fld>
            <a:endParaRPr lang="en-CA" dirty="0"/>
          </a:p>
        </p:txBody>
      </p:sp>
    </p:spTree>
    <p:extLst>
      <p:ext uri="{BB962C8B-B14F-4D97-AF65-F5344CB8AC3E}">
        <p14:creationId xmlns:p14="http://schemas.microsoft.com/office/powerpoint/2010/main" val="2843825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746A6B5-81DB-45AE-B72F-2B99C95D1AF6}" type="datetime1">
              <a:rPr lang="en-CA"/>
              <a:pPr>
                <a:defRPr/>
              </a:pPr>
              <a:t>2018-06-13</a:t>
            </a:fld>
            <a:endParaRPr lang="en-CA" dirty="0"/>
          </a:p>
        </p:txBody>
      </p:sp>
      <p:sp>
        <p:nvSpPr>
          <p:cNvPr id="3" name="Footer Placeholder 4"/>
          <p:cNvSpPr>
            <a:spLocks noGrp="1"/>
          </p:cNvSpPr>
          <p:nvPr>
            <p:ph type="ftr" sz="quarter" idx="11"/>
          </p:nvPr>
        </p:nvSpPr>
        <p:spPr>
          <a:xfrm>
            <a:off x="2159563" y="5805264"/>
            <a:ext cx="7968885" cy="719361"/>
          </a:xfrm>
          <a:prstGeom prst="rect">
            <a:avLst/>
          </a:prstGeom>
        </p:spPr>
        <p:txBody>
          <a:bodyPr/>
          <a:lstStyle>
            <a:lvl1pPr>
              <a:defRPr/>
            </a:lvl1pPr>
          </a:lstStyle>
          <a:p>
            <a:pPr>
              <a:defRPr/>
            </a:pPr>
            <a:r>
              <a:rPr lang="en-CA"/>
              <a:t>Author Name, Title</a:t>
            </a:r>
            <a:endParaRPr lang="en-CA" dirty="0"/>
          </a:p>
        </p:txBody>
      </p:sp>
      <p:sp>
        <p:nvSpPr>
          <p:cNvPr id="4" name="Slide Number Placeholder 5"/>
          <p:cNvSpPr>
            <a:spLocks noGrp="1"/>
          </p:cNvSpPr>
          <p:nvPr>
            <p:ph type="sldNum" sz="quarter" idx="12"/>
          </p:nvPr>
        </p:nvSpPr>
        <p:spPr/>
        <p:txBody>
          <a:bodyPr/>
          <a:lstStyle>
            <a:lvl1pPr>
              <a:defRPr/>
            </a:lvl1pPr>
          </a:lstStyle>
          <a:p>
            <a:pPr>
              <a:defRPr/>
            </a:pPr>
            <a:fld id="{FD5E7A46-4F5A-4B79-90F7-EE7BBCB3EEA9}" type="slidenum">
              <a:rPr lang="en-CA"/>
              <a:pPr>
                <a:defRPr/>
              </a:pPr>
              <a:t>‹#›</a:t>
            </a:fld>
            <a:endParaRPr lang="en-CA" dirty="0"/>
          </a:p>
        </p:txBody>
      </p:sp>
    </p:spTree>
    <p:extLst>
      <p:ext uri="{BB962C8B-B14F-4D97-AF65-F5344CB8AC3E}">
        <p14:creationId xmlns:p14="http://schemas.microsoft.com/office/powerpoint/2010/main" val="531945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nding And Support (Concluding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12776"/>
            <a:ext cx="10972800" cy="4320480"/>
          </a:xfrm>
        </p:spPr>
        <p:txBody>
          <a:bodyPr>
            <a:normAutofit/>
          </a:bodyPr>
          <a:lstStyle>
            <a:lvl1pPr>
              <a:defRPr>
                <a:solidFill>
                  <a:srgbClr val="2C2D6E"/>
                </a:solidFill>
              </a:defRPr>
            </a:lvl1pPr>
            <a:lvl2pPr>
              <a:defRPr>
                <a:solidFill>
                  <a:srgbClr val="2C2D6E"/>
                </a:solidFill>
              </a:defRPr>
            </a:lvl2pPr>
            <a:lvl3pPr>
              <a:defRPr>
                <a:solidFill>
                  <a:srgbClr val="2C2D6E"/>
                </a:solidFill>
              </a:defRPr>
            </a:lvl3pPr>
            <a:lvl4pPr>
              <a:defRPr>
                <a:solidFill>
                  <a:srgbClr val="2C2D6E"/>
                </a:solidFill>
              </a:defRPr>
            </a:lvl4pPr>
            <a:lvl5pPr>
              <a:defRPr>
                <a:solidFill>
                  <a:srgbClr val="2C2D6E"/>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pic>
        <p:nvPicPr>
          <p:cNvPr id="4" name="Picture 3" descr="Picture1.png"/>
          <p:cNvPicPr>
            <a:picLocks noChangeAspect="1"/>
          </p:cNvPicPr>
          <p:nvPr userDrawn="1"/>
        </p:nvPicPr>
        <p:blipFill>
          <a:blip r:embed="rId2" cstate="print"/>
          <a:stretch>
            <a:fillRect/>
          </a:stretch>
        </p:blipFill>
        <p:spPr>
          <a:xfrm>
            <a:off x="580461" y="332656"/>
            <a:ext cx="10988148" cy="1017948"/>
          </a:xfrm>
          <a:prstGeom prst="rect">
            <a:avLst/>
          </a:prstGeom>
        </p:spPr>
      </p:pic>
    </p:spTree>
    <p:extLst>
      <p:ext uri="{BB962C8B-B14F-4D97-AF65-F5344CB8AC3E}">
        <p14:creationId xmlns:p14="http://schemas.microsoft.com/office/powerpoint/2010/main" val="472864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844824"/>
            <a:ext cx="10363200" cy="1656184"/>
          </a:xfrm>
        </p:spPr>
        <p:txBody>
          <a:bodyPr/>
          <a:lstStyle>
            <a:lvl1pPr>
              <a:defRPr b="1">
                <a:solidFill>
                  <a:srgbClr val="2C2D6E"/>
                </a:solidFill>
              </a:defRPr>
            </a:lvl1pPr>
          </a:lstStyle>
          <a:p>
            <a:r>
              <a:rPr lang="en-US"/>
              <a:t>Click to edit Master title style</a:t>
            </a:r>
            <a:endParaRPr lang="en-CA" dirty="0"/>
          </a:p>
        </p:txBody>
      </p:sp>
      <p:sp>
        <p:nvSpPr>
          <p:cNvPr id="3" name="Subtitle 2"/>
          <p:cNvSpPr>
            <a:spLocks noGrp="1"/>
          </p:cNvSpPr>
          <p:nvPr>
            <p:ph type="subTitle" idx="1"/>
          </p:nvPr>
        </p:nvSpPr>
        <p:spPr>
          <a:xfrm>
            <a:off x="1828800" y="3645024"/>
            <a:ext cx="8534400" cy="1512168"/>
          </a:xfrm>
        </p:spPr>
        <p:txBody>
          <a:bodyPr anchor="ctr"/>
          <a:lstStyle>
            <a:lvl1pPr marL="0" indent="0" algn="ctr">
              <a:buNone/>
              <a:defRPr>
                <a:solidFill>
                  <a:srgbClr val="2C2D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Tree>
    <p:extLst>
      <p:ext uri="{BB962C8B-B14F-4D97-AF65-F5344CB8AC3E}">
        <p14:creationId xmlns:p14="http://schemas.microsoft.com/office/powerpoint/2010/main" val="2752933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2.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180A6C"/>
            </a:gs>
            <a:gs pos="53000">
              <a:schemeClr val="accent1">
                <a:lumMod val="30000"/>
                <a:lumOff val="70000"/>
              </a:schemeClr>
            </a:gs>
            <a:gs pos="20000">
              <a:srgbClr val="008080"/>
            </a:gs>
          </a:gsLst>
          <a:lin ang="5400000" scaled="1"/>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333376"/>
            <a:ext cx="10972800" cy="10080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CA" dirty="0"/>
          </a:p>
        </p:txBody>
      </p:sp>
      <p:sp>
        <p:nvSpPr>
          <p:cNvPr id="1027" name="Text Placeholder 2"/>
          <p:cNvSpPr>
            <a:spLocks noGrp="1"/>
          </p:cNvSpPr>
          <p:nvPr>
            <p:ph type="body" idx="1"/>
          </p:nvPr>
        </p:nvSpPr>
        <p:spPr bwMode="auto">
          <a:xfrm>
            <a:off x="609600" y="1412876"/>
            <a:ext cx="10972800" cy="43203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2"/>
          </p:nvPr>
        </p:nvSpPr>
        <p:spPr>
          <a:xfrm>
            <a:off x="10128448" y="6165304"/>
            <a:ext cx="1632181" cy="360040"/>
          </a:xfrm>
          <a:prstGeom prst="rect">
            <a:avLst/>
          </a:prstGeom>
        </p:spPr>
        <p:txBody>
          <a:bodyPr vert="horz" lIns="91440" tIns="45720" rIns="91440" bIns="45720" rtlCol="0" anchor="ctr"/>
          <a:lstStyle>
            <a:lvl1pPr algn="r" fontAlgn="auto">
              <a:spcBef>
                <a:spcPts val="0"/>
              </a:spcBef>
              <a:spcAft>
                <a:spcPts val="0"/>
              </a:spcAft>
              <a:defRPr sz="1200" spc="0" baseline="0" smtClean="0">
                <a:solidFill>
                  <a:srgbClr val="2C2D6E"/>
                </a:solidFill>
                <a:latin typeface="Arial" pitchFamily="34" charset="0"/>
                <a:cs typeface="Arial" pitchFamily="34" charset="0"/>
              </a:defRPr>
            </a:lvl1pPr>
          </a:lstStyle>
          <a:p>
            <a:pPr>
              <a:defRPr/>
            </a:pPr>
            <a:fld id="{0D2C4866-A0DD-4C18-9319-24CE7A98CCF8}" type="datetime1">
              <a:rPr lang="en-CA" smtClean="0"/>
              <a:pPr>
                <a:defRPr/>
              </a:pPr>
              <a:t>2018-06-13</a:t>
            </a:fld>
            <a:endParaRPr lang="en-CA" dirty="0"/>
          </a:p>
        </p:txBody>
      </p:sp>
      <p:sp>
        <p:nvSpPr>
          <p:cNvPr id="6" name="Slide Number Placeholder 5"/>
          <p:cNvSpPr>
            <a:spLocks noGrp="1"/>
          </p:cNvSpPr>
          <p:nvPr>
            <p:ph type="sldNum" sz="quarter" idx="4"/>
          </p:nvPr>
        </p:nvSpPr>
        <p:spPr>
          <a:xfrm>
            <a:off x="10128448" y="5805264"/>
            <a:ext cx="1632181" cy="360040"/>
          </a:xfrm>
          <a:prstGeom prst="rect">
            <a:avLst/>
          </a:prstGeom>
        </p:spPr>
        <p:txBody>
          <a:bodyPr vert="horz" lIns="91440" tIns="45720" rIns="91440" bIns="45720" rtlCol="0" anchor="ctr"/>
          <a:lstStyle>
            <a:lvl1pPr algn="r" fontAlgn="auto">
              <a:spcBef>
                <a:spcPts val="0"/>
              </a:spcBef>
              <a:spcAft>
                <a:spcPts val="0"/>
              </a:spcAft>
              <a:defRPr sz="1200" smtClean="0">
                <a:solidFill>
                  <a:srgbClr val="2C2D6E"/>
                </a:solidFill>
                <a:latin typeface="Arial" pitchFamily="34" charset="0"/>
                <a:cs typeface="Arial" pitchFamily="34" charset="0"/>
              </a:defRPr>
            </a:lvl1pPr>
          </a:lstStyle>
          <a:p>
            <a:pPr>
              <a:defRPr/>
            </a:pPr>
            <a:fld id="{2839A410-940B-4D21-A613-5D59826428FF}" type="slidenum">
              <a:rPr lang="en-CA" smtClean="0"/>
              <a:pPr>
                <a:defRPr/>
              </a:pPr>
              <a:t>‹#›</a:t>
            </a:fld>
            <a:endParaRPr lang="en-CA" dirty="0"/>
          </a:p>
        </p:txBody>
      </p:sp>
    </p:spTree>
    <p:extLst>
      <p:ext uri="{BB962C8B-B14F-4D97-AF65-F5344CB8AC3E}">
        <p14:creationId xmlns:p14="http://schemas.microsoft.com/office/powerpoint/2010/main" val="32433199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p:txStyles>
    <p:titleStyle>
      <a:lvl1pPr algn="ctr" rtl="0" eaLnBrk="1" fontAlgn="base" hangingPunct="1">
        <a:spcBef>
          <a:spcPct val="0"/>
        </a:spcBef>
        <a:spcAft>
          <a:spcPct val="0"/>
        </a:spcAft>
        <a:defRPr sz="4000" b="1" kern="1200">
          <a:solidFill>
            <a:srgbClr val="FFFFFF"/>
          </a:solidFill>
          <a:latin typeface="Tahoma" pitchFamily="34" charset="0"/>
          <a:ea typeface="Tahoma" pitchFamily="34" charset="0"/>
          <a:cs typeface="Tahoma" pitchFamily="34" charset="0"/>
        </a:defRPr>
      </a:lvl1pPr>
      <a:lvl2pPr algn="ctr" rtl="0" eaLnBrk="1" fontAlgn="base" hangingPunct="1">
        <a:spcBef>
          <a:spcPct val="0"/>
        </a:spcBef>
        <a:spcAft>
          <a:spcPct val="0"/>
        </a:spcAft>
        <a:defRPr sz="4400">
          <a:solidFill>
            <a:srgbClr val="FFFFFF"/>
          </a:solidFill>
          <a:latin typeface="Calibri" pitchFamily="34" charset="0"/>
        </a:defRPr>
      </a:lvl2pPr>
      <a:lvl3pPr algn="ctr" rtl="0" eaLnBrk="1" fontAlgn="base" hangingPunct="1">
        <a:spcBef>
          <a:spcPct val="0"/>
        </a:spcBef>
        <a:spcAft>
          <a:spcPct val="0"/>
        </a:spcAft>
        <a:defRPr sz="4400">
          <a:solidFill>
            <a:srgbClr val="FFFFFF"/>
          </a:solidFill>
          <a:latin typeface="Calibri" pitchFamily="34" charset="0"/>
        </a:defRPr>
      </a:lvl3pPr>
      <a:lvl4pPr algn="ctr" rtl="0" eaLnBrk="1" fontAlgn="base" hangingPunct="1">
        <a:spcBef>
          <a:spcPct val="0"/>
        </a:spcBef>
        <a:spcAft>
          <a:spcPct val="0"/>
        </a:spcAft>
        <a:defRPr sz="4400">
          <a:solidFill>
            <a:srgbClr val="FFFFFF"/>
          </a:solidFill>
          <a:latin typeface="Calibri" pitchFamily="34" charset="0"/>
        </a:defRPr>
      </a:lvl4pPr>
      <a:lvl5pPr algn="ctr" rtl="0" eaLnBrk="1" fontAlgn="base" hangingPunct="1">
        <a:spcBef>
          <a:spcPct val="0"/>
        </a:spcBef>
        <a:spcAft>
          <a:spcPct val="0"/>
        </a:spcAft>
        <a:defRPr sz="4400">
          <a:solidFill>
            <a:srgbClr val="FFFFFF"/>
          </a:solidFill>
          <a:latin typeface="Calibri" pitchFamily="34" charset="0"/>
        </a:defRPr>
      </a:lvl5pPr>
      <a:lvl6pPr marL="457200" algn="ctr" rtl="0" eaLnBrk="1" fontAlgn="base" hangingPunct="1">
        <a:spcBef>
          <a:spcPct val="0"/>
        </a:spcBef>
        <a:spcAft>
          <a:spcPct val="0"/>
        </a:spcAft>
        <a:defRPr sz="4400">
          <a:solidFill>
            <a:srgbClr val="FFFFFF"/>
          </a:solidFill>
          <a:latin typeface="Calibri" pitchFamily="34" charset="0"/>
        </a:defRPr>
      </a:lvl6pPr>
      <a:lvl7pPr marL="914400" algn="ctr" rtl="0" eaLnBrk="1" fontAlgn="base" hangingPunct="1">
        <a:spcBef>
          <a:spcPct val="0"/>
        </a:spcBef>
        <a:spcAft>
          <a:spcPct val="0"/>
        </a:spcAft>
        <a:defRPr sz="4400">
          <a:solidFill>
            <a:srgbClr val="FFFFFF"/>
          </a:solidFill>
          <a:latin typeface="Calibri" pitchFamily="34" charset="0"/>
        </a:defRPr>
      </a:lvl7pPr>
      <a:lvl8pPr marL="1371600" algn="ctr" rtl="0" eaLnBrk="1" fontAlgn="base" hangingPunct="1">
        <a:spcBef>
          <a:spcPct val="0"/>
        </a:spcBef>
        <a:spcAft>
          <a:spcPct val="0"/>
        </a:spcAft>
        <a:defRPr sz="4400">
          <a:solidFill>
            <a:srgbClr val="FFFFFF"/>
          </a:solidFill>
          <a:latin typeface="Calibri" pitchFamily="34" charset="0"/>
        </a:defRPr>
      </a:lvl8pPr>
      <a:lvl9pPr marL="1828800" algn="ctr" rtl="0" eaLnBrk="1" fontAlgn="base" hangingPunct="1">
        <a:spcBef>
          <a:spcPct val="0"/>
        </a:spcBef>
        <a:spcAft>
          <a:spcPct val="0"/>
        </a:spcAft>
        <a:defRPr sz="4400">
          <a:solidFill>
            <a:srgbClr val="FFFFFF"/>
          </a:solidFill>
          <a:latin typeface="Calibri" pitchFamily="34" charset="0"/>
        </a:defRPr>
      </a:lvl9pPr>
    </p:titleStyle>
    <p:bodyStyle>
      <a:lvl1pPr marL="342900" indent="-342900" algn="l" rtl="0" eaLnBrk="1" fontAlgn="base" hangingPunct="1">
        <a:spcBef>
          <a:spcPct val="20000"/>
        </a:spcBef>
        <a:spcAft>
          <a:spcPct val="0"/>
        </a:spcAft>
        <a:buFont typeface="Calibri" pitchFamily="34" charset="0"/>
        <a:buChar char="-"/>
        <a:defRPr sz="3200" kern="1200">
          <a:solidFill>
            <a:srgbClr val="2C2D6E"/>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Calibri" pitchFamily="34" charset="0"/>
        <a:buChar char="-"/>
        <a:defRPr sz="2800" kern="1200">
          <a:solidFill>
            <a:srgbClr val="2C2D6E"/>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Calibri" pitchFamily="34" charset="0"/>
        <a:buChar char="-"/>
        <a:defRPr sz="2400" kern="1200">
          <a:solidFill>
            <a:srgbClr val="2C2D6E"/>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Calibri" pitchFamily="34" charset="0"/>
        <a:buChar char="-"/>
        <a:defRPr sz="2000" kern="1200">
          <a:solidFill>
            <a:srgbClr val="2C2D6E"/>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Calibri" pitchFamily="34" charset="0"/>
        <a:buChar char="-"/>
        <a:defRPr sz="2000" kern="1200">
          <a:solidFill>
            <a:srgbClr val="2C2D6E"/>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0" cstate="print">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333376"/>
            <a:ext cx="10972800" cy="10080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CA" dirty="0"/>
          </a:p>
        </p:txBody>
      </p:sp>
      <p:sp>
        <p:nvSpPr>
          <p:cNvPr id="1027" name="Text Placeholder 2"/>
          <p:cNvSpPr>
            <a:spLocks noGrp="1"/>
          </p:cNvSpPr>
          <p:nvPr>
            <p:ph type="body" idx="1"/>
          </p:nvPr>
        </p:nvSpPr>
        <p:spPr bwMode="auto">
          <a:xfrm>
            <a:off x="609600" y="1412876"/>
            <a:ext cx="10972800" cy="43203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2"/>
          </p:nvPr>
        </p:nvSpPr>
        <p:spPr>
          <a:xfrm>
            <a:off x="10128448" y="6165304"/>
            <a:ext cx="1632181" cy="360040"/>
          </a:xfrm>
          <a:prstGeom prst="rect">
            <a:avLst/>
          </a:prstGeom>
        </p:spPr>
        <p:txBody>
          <a:bodyPr vert="horz" lIns="91440" tIns="45720" rIns="91440" bIns="45720" rtlCol="0" anchor="ctr"/>
          <a:lstStyle>
            <a:lvl1pPr algn="r" fontAlgn="auto">
              <a:spcBef>
                <a:spcPts val="0"/>
              </a:spcBef>
              <a:spcAft>
                <a:spcPts val="0"/>
              </a:spcAft>
              <a:defRPr sz="1200" spc="0" baseline="0" smtClean="0">
                <a:solidFill>
                  <a:srgbClr val="2C2D6E"/>
                </a:solidFill>
                <a:latin typeface="Arial" pitchFamily="34" charset="0"/>
                <a:cs typeface="Arial" pitchFamily="34" charset="0"/>
              </a:defRPr>
            </a:lvl1pPr>
          </a:lstStyle>
          <a:p>
            <a:pPr>
              <a:defRPr/>
            </a:pPr>
            <a:fld id="{0D2C4866-A0DD-4C18-9319-24CE7A98CCF8}" type="datetime1">
              <a:rPr lang="en-CA" smtClean="0"/>
              <a:pPr>
                <a:defRPr/>
              </a:pPr>
              <a:t>2018-06-13</a:t>
            </a:fld>
            <a:endParaRPr lang="en-CA" dirty="0"/>
          </a:p>
        </p:txBody>
      </p:sp>
      <p:sp>
        <p:nvSpPr>
          <p:cNvPr id="6" name="Slide Number Placeholder 5"/>
          <p:cNvSpPr>
            <a:spLocks noGrp="1"/>
          </p:cNvSpPr>
          <p:nvPr>
            <p:ph type="sldNum" sz="quarter" idx="4"/>
          </p:nvPr>
        </p:nvSpPr>
        <p:spPr>
          <a:xfrm>
            <a:off x="10128448" y="5805264"/>
            <a:ext cx="1632181" cy="360040"/>
          </a:xfrm>
          <a:prstGeom prst="rect">
            <a:avLst/>
          </a:prstGeom>
        </p:spPr>
        <p:txBody>
          <a:bodyPr vert="horz" lIns="91440" tIns="45720" rIns="91440" bIns="45720" rtlCol="0" anchor="ctr"/>
          <a:lstStyle>
            <a:lvl1pPr algn="r" fontAlgn="auto">
              <a:spcBef>
                <a:spcPts val="0"/>
              </a:spcBef>
              <a:spcAft>
                <a:spcPts val="0"/>
              </a:spcAft>
              <a:defRPr sz="1200" smtClean="0">
                <a:solidFill>
                  <a:srgbClr val="2C2D6E"/>
                </a:solidFill>
                <a:latin typeface="Arial" pitchFamily="34" charset="0"/>
                <a:cs typeface="Arial" pitchFamily="34" charset="0"/>
              </a:defRPr>
            </a:lvl1pPr>
          </a:lstStyle>
          <a:p>
            <a:pPr>
              <a:defRPr/>
            </a:pPr>
            <a:fld id="{2839A410-940B-4D21-A613-5D59826428FF}" type="slidenum">
              <a:rPr lang="en-CA" smtClean="0"/>
              <a:pPr>
                <a:defRPr/>
              </a:pPr>
              <a:t>‹#›</a:t>
            </a:fld>
            <a:endParaRPr lang="en-CA" dirty="0"/>
          </a:p>
        </p:txBody>
      </p:sp>
    </p:spTree>
    <p:extLst>
      <p:ext uri="{BB962C8B-B14F-4D97-AF65-F5344CB8AC3E}">
        <p14:creationId xmlns:p14="http://schemas.microsoft.com/office/powerpoint/2010/main" val="187096350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hf hdr="0"/>
  <p:txStyles>
    <p:titleStyle>
      <a:lvl1pPr algn="ctr" rtl="0" eaLnBrk="1" fontAlgn="base" hangingPunct="1">
        <a:spcBef>
          <a:spcPct val="0"/>
        </a:spcBef>
        <a:spcAft>
          <a:spcPct val="0"/>
        </a:spcAft>
        <a:defRPr sz="4000" b="1" kern="1200">
          <a:solidFill>
            <a:srgbClr val="FFFFFF"/>
          </a:solidFill>
          <a:latin typeface="Tahoma" pitchFamily="34" charset="0"/>
          <a:ea typeface="Tahoma" pitchFamily="34" charset="0"/>
          <a:cs typeface="Tahoma" pitchFamily="34" charset="0"/>
        </a:defRPr>
      </a:lvl1pPr>
      <a:lvl2pPr algn="ctr" rtl="0" eaLnBrk="1" fontAlgn="base" hangingPunct="1">
        <a:spcBef>
          <a:spcPct val="0"/>
        </a:spcBef>
        <a:spcAft>
          <a:spcPct val="0"/>
        </a:spcAft>
        <a:defRPr sz="4400">
          <a:solidFill>
            <a:srgbClr val="FFFFFF"/>
          </a:solidFill>
          <a:latin typeface="Calibri" pitchFamily="34" charset="0"/>
        </a:defRPr>
      </a:lvl2pPr>
      <a:lvl3pPr algn="ctr" rtl="0" eaLnBrk="1" fontAlgn="base" hangingPunct="1">
        <a:spcBef>
          <a:spcPct val="0"/>
        </a:spcBef>
        <a:spcAft>
          <a:spcPct val="0"/>
        </a:spcAft>
        <a:defRPr sz="4400">
          <a:solidFill>
            <a:srgbClr val="FFFFFF"/>
          </a:solidFill>
          <a:latin typeface="Calibri" pitchFamily="34" charset="0"/>
        </a:defRPr>
      </a:lvl3pPr>
      <a:lvl4pPr algn="ctr" rtl="0" eaLnBrk="1" fontAlgn="base" hangingPunct="1">
        <a:spcBef>
          <a:spcPct val="0"/>
        </a:spcBef>
        <a:spcAft>
          <a:spcPct val="0"/>
        </a:spcAft>
        <a:defRPr sz="4400">
          <a:solidFill>
            <a:srgbClr val="FFFFFF"/>
          </a:solidFill>
          <a:latin typeface="Calibri" pitchFamily="34" charset="0"/>
        </a:defRPr>
      </a:lvl4pPr>
      <a:lvl5pPr algn="ctr" rtl="0" eaLnBrk="1" fontAlgn="base" hangingPunct="1">
        <a:spcBef>
          <a:spcPct val="0"/>
        </a:spcBef>
        <a:spcAft>
          <a:spcPct val="0"/>
        </a:spcAft>
        <a:defRPr sz="4400">
          <a:solidFill>
            <a:srgbClr val="FFFFFF"/>
          </a:solidFill>
          <a:latin typeface="Calibri" pitchFamily="34" charset="0"/>
        </a:defRPr>
      </a:lvl5pPr>
      <a:lvl6pPr marL="457200" algn="ctr" rtl="0" eaLnBrk="1" fontAlgn="base" hangingPunct="1">
        <a:spcBef>
          <a:spcPct val="0"/>
        </a:spcBef>
        <a:spcAft>
          <a:spcPct val="0"/>
        </a:spcAft>
        <a:defRPr sz="4400">
          <a:solidFill>
            <a:srgbClr val="FFFFFF"/>
          </a:solidFill>
          <a:latin typeface="Calibri" pitchFamily="34" charset="0"/>
        </a:defRPr>
      </a:lvl6pPr>
      <a:lvl7pPr marL="914400" algn="ctr" rtl="0" eaLnBrk="1" fontAlgn="base" hangingPunct="1">
        <a:spcBef>
          <a:spcPct val="0"/>
        </a:spcBef>
        <a:spcAft>
          <a:spcPct val="0"/>
        </a:spcAft>
        <a:defRPr sz="4400">
          <a:solidFill>
            <a:srgbClr val="FFFFFF"/>
          </a:solidFill>
          <a:latin typeface="Calibri" pitchFamily="34" charset="0"/>
        </a:defRPr>
      </a:lvl7pPr>
      <a:lvl8pPr marL="1371600" algn="ctr" rtl="0" eaLnBrk="1" fontAlgn="base" hangingPunct="1">
        <a:spcBef>
          <a:spcPct val="0"/>
        </a:spcBef>
        <a:spcAft>
          <a:spcPct val="0"/>
        </a:spcAft>
        <a:defRPr sz="4400">
          <a:solidFill>
            <a:srgbClr val="FFFFFF"/>
          </a:solidFill>
          <a:latin typeface="Calibri" pitchFamily="34" charset="0"/>
        </a:defRPr>
      </a:lvl8pPr>
      <a:lvl9pPr marL="1828800" algn="ctr" rtl="0" eaLnBrk="1" fontAlgn="base" hangingPunct="1">
        <a:spcBef>
          <a:spcPct val="0"/>
        </a:spcBef>
        <a:spcAft>
          <a:spcPct val="0"/>
        </a:spcAft>
        <a:defRPr sz="4400">
          <a:solidFill>
            <a:srgbClr val="FFFFFF"/>
          </a:solidFill>
          <a:latin typeface="Calibri" pitchFamily="34" charset="0"/>
        </a:defRPr>
      </a:lvl9pPr>
    </p:titleStyle>
    <p:bodyStyle>
      <a:lvl1pPr marL="342900" indent="-342900" algn="l" rtl="0" eaLnBrk="1" fontAlgn="base" hangingPunct="1">
        <a:spcBef>
          <a:spcPct val="20000"/>
        </a:spcBef>
        <a:spcAft>
          <a:spcPct val="0"/>
        </a:spcAft>
        <a:buFont typeface="Calibri" pitchFamily="34" charset="0"/>
        <a:buChar char="-"/>
        <a:defRPr sz="3200" kern="1200">
          <a:solidFill>
            <a:srgbClr val="2C2D6E"/>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Calibri" pitchFamily="34" charset="0"/>
        <a:buChar char="-"/>
        <a:defRPr sz="2800" kern="1200">
          <a:solidFill>
            <a:srgbClr val="2C2D6E"/>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Calibri" pitchFamily="34" charset="0"/>
        <a:buChar char="-"/>
        <a:defRPr sz="2400" kern="1200">
          <a:solidFill>
            <a:srgbClr val="2C2D6E"/>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Calibri" pitchFamily="34" charset="0"/>
        <a:buChar char="-"/>
        <a:defRPr sz="2000" kern="1200">
          <a:solidFill>
            <a:srgbClr val="2C2D6E"/>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Calibri" pitchFamily="34" charset="0"/>
        <a:buChar char="-"/>
        <a:defRPr sz="2000" kern="1200">
          <a:solidFill>
            <a:srgbClr val="2C2D6E"/>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tif"/><Relationship Id="rId2" Type="http://schemas.openxmlformats.org/officeDocument/2006/relationships/image" Target="../media/image19.emf"/><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22.wmf"/><Relationship Id="rId5" Type="http://schemas.openxmlformats.org/officeDocument/2006/relationships/oleObject" Target="../embeddings/oleObject2.bin"/><Relationship Id="rId4" Type="http://schemas.openxmlformats.org/officeDocument/2006/relationships/image" Target="../media/image21.wmf"/></Relationships>
</file>

<file path=ppt/slides/_rels/slide14.xml.rels><?xml version="1.0" encoding="UTF-8" standalone="yes"?>
<Relationships xmlns="http://schemas.openxmlformats.org/package/2006/relationships"><Relationship Id="rId3" Type="http://schemas.openxmlformats.org/officeDocument/2006/relationships/image" Target="../media/image24.tif"/><Relationship Id="rId2" Type="http://schemas.openxmlformats.org/officeDocument/2006/relationships/image" Target="../media/image23.tif"/><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5.tif"/><Relationship Id="rId2" Type="http://schemas.openxmlformats.org/officeDocument/2006/relationships/slideLayout" Target="../slideLayouts/slideLayout14.xml"/><Relationship Id="rId1" Type="http://schemas.openxmlformats.org/officeDocument/2006/relationships/vmlDrawing" Target="../drawings/vmlDrawing2.vml"/><Relationship Id="rId5" Type="http://schemas.openxmlformats.org/officeDocument/2006/relationships/image" Target="../media/image22.wmf"/><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tif"/><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tif"/><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9.tif"/><Relationship Id="rId2" Type="http://schemas.openxmlformats.org/officeDocument/2006/relationships/slideLayout" Target="../slideLayouts/slideLayout14.xml"/><Relationship Id="rId1" Type="http://schemas.openxmlformats.org/officeDocument/2006/relationships/vmlDrawing" Target="../drawings/vmlDrawing3.vml"/><Relationship Id="rId5" Type="http://schemas.openxmlformats.org/officeDocument/2006/relationships/image" Target="../media/image22.wmf"/><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33.png"/><Relationship Id="rId2" Type="http://schemas.openxmlformats.org/officeDocument/2006/relationships/slideLayout" Target="../slideLayouts/slideLayout10.xml"/><Relationship Id="rId1" Type="http://schemas.openxmlformats.org/officeDocument/2006/relationships/vmlDrawing" Target="../drawings/vmlDrawing4.vml"/><Relationship Id="rId6" Type="http://schemas.openxmlformats.org/officeDocument/2006/relationships/image" Target="../media/image31.wmf"/><Relationship Id="rId5" Type="http://schemas.openxmlformats.org/officeDocument/2006/relationships/oleObject" Target="../embeddings/oleObject5.bin"/><Relationship Id="rId4" Type="http://schemas.openxmlformats.org/officeDocument/2006/relationships/image" Target="../media/image30.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tif"/><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4.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CA" sz="2800" dirty="0">
                <a:solidFill>
                  <a:srgbClr val="FFFF00"/>
                </a:solidFill>
                <a:latin typeface="Arial Rounded MT Bold" panose="020F0704030504030204" pitchFamily="34" charset="0"/>
              </a:rPr>
              <a:t>Room Temperature Study of Nitrous Oxide in the Bending Band</a:t>
            </a:r>
          </a:p>
        </p:txBody>
      </p:sp>
      <p:sp>
        <p:nvSpPr>
          <p:cNvPr id="4" name="TextBox 3"/>
          <p:cNvSpPr txBox="1"/>
          <p:nvPr/>
        </p:nvSpPr>
        <p:spPr>
          <a:xfrm>
            <a:off x="184030" y="2402563"/>
            <a:ext cx="12007970" cy="3385542"/>
          </a:xfrm>
          <a:prstGeom prst="rect">
            <a:avLst/>
          </a:prstGeom>
          <a:noFill/>
        </p:spPr>
        <p:txBody>
          <a:bodyPr wrap="square" rtlCol="0">
            <a:spAutoFit/>
          </a:bodyPr>
          <a:lstStyle/>
          <a:p>
            <a:pPr algn="ctr"/>
            <a:r>
              <a:rPr lang="en-US" sz="2200" dirty="0"/>
              <a:t> </a:t>
            </a:r>
            <a:r>
              <a:rPr lang="en-US" sz="2400" b="1" i="1" dirty="0">
                <a:solidFill>
                  <a:srgbClr val="002060"/>
                </a:solidFill>
              </a:rPr>
              <a:t>Adriana Predoi-Cross</a:t>
            </a:r>
            <a:r>
              <a:rPr lang="en-US" sz="2400" b="1" i="1" baseline="30000" dirty="0">
                <a:solidFill>
                  <a:srgbClr val="002060"/>
                </a:solidFill>
              </a:rPr>
              <a:t>1</a:t>
            </a:r>
            <a:r>
              <a:rPr lang="en-US" sz="2400" b="1" i="1" dirty="0">
                <a:solidFill>
                  <a:srgbClr val="002060"/>
                </a:solidFill>
              </a:rPr>
              <a:t>, </a:t>
            </a:r>
            <a:r>
              <a:rPr lang="en-US" sz="2400" b="1" i="1" dirty="0" err="1">
                <a:solidFill>
                  <a:srgbClr val="002060"/>
                </a:solidFill>
              </a:rPr>
              <a:t>Robab</a:t>
            </a:r>
            <a:r>
              <a:rPr lang="en-US" sz="2400" b="1" i="1" dirty="0">
                <a:solidFill>
                  <a:srgbClr val="002060"/>
                </a:solidFill>
              </a:rPr>
              <a:t> Hashemi</a:t>
            </a:r>
            <a:r>
              <a:rPr lang="en-US" sz="2400" b="1" i="1" baseline="30000" dirty="0">
                <a:solidFill>
                  <a:srgbClr val="002060"/>
                </a:solidFill>
              </a:rPr>
              <a:t>1.2</a:t>
            </a:r>
            <a:r>
              <a:rPr lang="en-US" sz="2400" b="1" i="1" dirty="0">
                <a:solidFill>
                  <a:srgbClr val="002060"/>
                </a:solidFill>
              </a:rPr>
              <a:t>, V.M. Devi</a:t>
            </a:r>
            <a:r>
              <a:rPr lang="en-US" sz="2400" b="1" i="1" baseline="30000" dirty="0">
                <a:solidFill>
                  <a:srgbClr val="002060"/>
                </a:solidFill>
              </a:rPr>
              <a:t>3</a:t>
            </a:r>
            <a:r>
              <a:rPr lang="en-US" sz="2400" b="1" i="1" dirty="0">
                <a:solidFill>
                  <a:srgbClr val="002060"/>
                </a:solidFill>
              </a:rPr>
              <a:t>, Hossein Naseri</a:t>
            </a:r>
            <a:r>
              <a:rPr lang="en-US" sz="2400" b="1" i="1" baseline="30000" dirty="0">
                <a:solidFill>
                  <a:srgbClr val="002060"/>
                </a:solidFill>
              </a:rPr>
              <a:t>1,4</a:t>
            </a:r>
            <a:r>
              <a:rPr lang="en-US" sz="2400" b="1" i="1" dirty="0">
                <a:solidFill>
                  <a:srgbClr val="002060"/>
                </a:solidFill>
              </a:rPr>
              <a:t>, Mary A.H. Smith</a:t>
            </a:r>
            <a:r>
              <a:rPr lang="en-US" sz="2400" b="1" i="1" baseline="30000" dirty="0">
                <a:solidFill>
                  <a:srgbClr val="002060"/>
                </a:solidFill>
              </a:rPr>
              <a:t>5</a:t>
            </a:r>
            <a:endParaRPr lang="en-CA" sz="2400" baseline="30000" dirty="0">
              <a:solidFill>
                <a:srgbClr val="002060"/>
              </a:solidFill>
            </a:endParaRPr>
          </a:p>
          <a:p>
            <a:endParaRPr lang="en-CA" sz="2200" dirty="0"/>
          </a:p>
          <a:p>
            <a:r>
              <a:rPr lang="en-US" sz="2400" b="1" i="1" baseline="30000" dirty="0">
                <a:solidFill>
                  <a:srgbClr val="002060"/>
                </a:solidFill>
              </a:rPr>
              <a:t>1</a:t>
            </a:r>
            <a:r>
              <a:rPr lang="en-US" sz="2400" dirty="0"/>
              <a:t>Dept. of Physics &amp; Astronomy, University of Lethbridge, Alberta T1K 3M4, Canada.</a:t>
            </a:r>
          </a:p>
          <a:p>
            <a:r>
              <a:rPr lang="en-US" sz="2400" dirty="0"/>
              <a:t> Present address: 512 Silkstone Crescent West, Lethbridge, Alberta T1J 4C1, Canada.</a:t>
            </a:r>
            <a:endParaRPr lang="en-CA" sz="2400" dirty="0"/>
          </a:p>
          <a:p>
            <a:r>
              <a:rPr lang="en-US" sz="2400" b="1" i="1" baseline="30000" dirty="0">
                <a:solidFill>
                  <a:srgbClr val="002060"/>
                </a:solidFill>
              </a:rPr>
              <a:t>2 </a:t>
            </a:r>
            <a:r>
              <a:rPr lang="en-US" sz="2400" dirty="0"/>
              <a:t>Present address: Harvard-Smithsonian Center for Astrophysics, </a:t>
            </a:r>
            <a:r>
              <a:rPr lang="en-CA" sz="2400" dirty="0"/>
              <a:t>Atomic and Molecular Physics Division, Cambridge, Massachusetts 02138, USA</a:t>
            </a:r>
          </a:p>
          <a:p>
            <a:r>
              <a:rPr lang="en-US" sz="2400" b="1" i="1" baseline="30000" dirty="0">
                <a:solidFill>
                  <a:srgbClr val="002060"/>
                </a:solidFill>
              </a:rPr>
              <a:t>3</a:t>
            </a:r>
            <a:r>
              <a:rPr lang="en-US" sz="2400" dirty="0"/>
              <a:t>Dept. of Physics, College of William and Mary, Williamsburg, Virginia 23187, USA.</a:t>
            </a:r>
            <a:endParaRPr lang="en-CA" sz="2400" dirty="0"/>
          </a:p>
          <a:p>
            <a:r>
              <a:rPr lang="en-US" sz="2400" b="1" i="1" baseline="30000" dirty="0">
                <a:solidFill>
                  <a:srgbClr val="002060"/>
                </a:solidFill>
              </a:rPr>
              <a:t>4</a:t>
            </a:r>
            <a:r>
              <a:rPr lang="en-US" sz="2400" dirty="0"/>
              <a:t>Present address: Farmers Edge, 4309 8 Ave N, Lethbridge, Alberta, Canada</a:t>
            </a:r>
            <a:endParaRPr lang="en-CA" sz="2400" dirty="0"/>
          </a:p>
          <a:p>
            <a:r>
              <a:rPr lang="en-US" sz="2400" b="1" i="1" baseline="30000" dirty="0">
                <a:solidFill>
                  <a:srgbClr val="002060"/>
                </a:solidFill>
              </a:rPr>
              <a:t>5</a:t>
            </a:r>
            <a:r>
              <a:rPr lang="en-US" sz="2400" dirty="0"/>
              <a:t>Science Directorate, NASA Langley Research Center, Hampton, Virginia 23681, USA.</a:t>
            </a:r>
            <a:endParaRPr lang="en-CA" sz="2400" dirty="0"/>
          </a:p>
        </p:txBody>
      </p:sp>
      <p:sp>
        <p:nvSpPr>
          <p:cNvPr id="3" name="Rectangle 2">
            <a:extLst>
              <a:ext uri="{FF2B5EF4-FFF2-40B4-BE49-F238E27FC236}">
                <a16:creationId xmlns:a16="http://schemas.microsoft.com/office/drawing/2014/main" id="{F25328C6-931D-4CDE-9768-A75BF489BFDE}"/>
              </a:ext>
            </a:extLst>
          </p:cNvPr>
          <p:cNvSpPr/>
          <p:nvPr/>
        </p:nvSpPr>
        <p:spPr>
          <a:xfrm>
            <a:off x="184030" y="5788105"/>
            <a:ext cx="2291884" cy="8518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Footer Placeholder 4">
            <a:extLst>
              <a:ext uri="{FF2B5EF4-FFF2-40B4-BE49-F238E27FC236}">
                <a16:creationId xmlns:a16="http://schemas.microsoft.com/office/drawing/2014/main" id="{CF005EF5-9D77-4BE2-9A3B-CEDD85672BE7}"/>
              </a:ext>
            </a:extLst>
          </p:cNvPr>
          <p:cNvSpPr txBox="1">
            <a:spLocks/>
          </p:cNvSpPr>
          <p:nvPr/>
        </p:nvSpPr>
        <p:spPr>
          <a:xfrm>
            <a:off x="0" y="6497960"/>
            <a:ext cx="12191999"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CA" i="1" dirty="0">
                <a:solidFill>
                  <a:srgbClr val="C00000"/>
                </a:solidFill>
              </a:rPr>
              <a:t>Note</a:t>
            </a:r>
            <a:r>
              <a:rPr lang="en-CA" dirty="0"/>
              <a:t>: this talk is based on our joint publication: Canadian Journal of Physics, 2018, 96(4): 454-464, https://doi.org/10.1139/cjp-2017-0303  </a:t>
            </a:r>
          </a:p>
        </p:txBody>
      </p:sp>
    </p:spTree>
    <p:extLst>
      <p:ext uri="{BB962C8B-B14F-4D97-AF65-F5344CB8AC3E}">
        <p14:creationId xmlns:p14="http://schemas.microsoft.com/office/powerpoint/2010/main" val="1798709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DBA03010-82DB-42A8-986B-BF2A3721C390}"/>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dirty="0">
                <a:solidFill>
                  <a:srgbClr val="C00000"/>
                </a:solidFill>
              </a:rPr>
              <a:t>Source: Canadian Journal of Physics, 2018, 96(4): 454-464, https://doi.org/10.1139/cjp-2017-0303  </a:t>
            </a:r>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itle 1">
            <a:extLst>
              <a:ext uri="{FF2B5EF4-FFF2-40B4-BE49-F238E27FC236}">
                <a16:creationId xmlns:a16="http://schemas.microsoft.com/office/drawing/2014/main" id="{057715D9-62F0-460F-B953-F110AF60582B}"/>
              </a:ext>
            </a:extLst>
          </p:cNvPr>
          <p:cNvSpPr txBox="1">
            <a:spLocks/>
          </p:cNvSpPr>
          <p:nvPr/>
        </p:nvSpPr>
        <p:spPr bwMode="auto">
          <a:xfrm>
            <a:off x="1209821" y="465376"/>
            <a:ext cx="10027776" cy="5760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4000" b="1" kern="1200">
                <a:solidFill>
                  <a:srgbClr val="FFFFFF"/>
                </a:solidFill>
                <a:latin typeface="Tahoma" pitchFamily="34" charset="0"/>
                <a:ea typeface="Tahoma" pitchFamily="34" charset="0"/>
                <a:cs typeface="Tahoma" pitchFamily="34" charset="0"/>
              </a:defRPr>
            </a:lvl1pPr>
            <a:lvl2pPr algn="ctr" rtl="0" eaLnBrk="1" fontAlgn="base" hangingPunct="1">
              <a:spcBef>
                <a:spcPct val="0"/>
              </a:spcBef>
              <a:spcAft>
                <a:spcPct val="0"/>
              </a:spcAft>
              <a:defRPr sz="4400">
                <a:solidFill>
                  <a:srgbClr val="FFFFFF"/>
                </a:solidFill>
                <a:latin typeface="Calibri" pitchFamily="34" charset="0"/>
              </a:defRPr>
            </a:lvl2pPr>
            <a:lvl3pPr algn="ctr" rtl="0" eaLnBrk="1" fontAlgn="base" hangingPunct="1">
              <a:spcBef>
                <a:spcPct val="0"/>
              </a:spcBef>
              <a:spcAft>
                <a:spcPct val="0"/>
              </a:spcAft>
              <a:defRPr sz="4400">
                <a:solidFill>
                  <a:srgbClr val="FFFFFF"/>
                </a:solidFill>
                <a:latin typeface="Calibri" pitchFamily="34" charset="0"/>
              </a:defRPr>
            </a:lvl3pPr>
            <a:lvl4pPr algn="ctr" rtl="0" eaLnBrk="1" fontAlgn="base" hangingPunct="1">
              <a:spcBef>
                <a:spcPct val="0"/>
              </a:spcBef>
              <a:spcAft>
                <a:spcPct val="0"/>
              </a:spcAft>
              <a:defRPr sz="4400">
                <a:solidFill>
                  <a:srgbClr val="FFFFFF"/>
                </a:solidFill>
                <a:latin typeface="Calibri" pitchFamily="34" charset="0"/>
              </a:defRPr>
            </a:lvl4pPr>
            <a:lvl5pPr algn="ctr" rtl="0" eaLnBrk="1" fontAlgn="base" hangingPunct="1">
              <a:spcBef>
                <a:spcPct val="0"/>
              </a:spcBef>
              <a:spcAft>
                <a:spcPct val="0"/>
              </a:spcAft>
              <a:defRPr sz="4400">
                <a:solidFill>
                  <a:srgbClr val="FFFFFF"/>
                </a:solidFill>
                <a:latin typeface="Calibri" pitchFamily="34" charset="0"/>
              </a:defRPr>
            </a:lvl5pPr>
            <a:lvl6pPr marL="457200" algn="ctr" rtl="0" eaLnBrk="1" fontAlgn="base" hangingPunct="1">
              <a:spcBef>
                <a:spcPct val="0"/>
              </a:spcBef>
              <a:spcAft>
                <a:spcPct val="0"/>
              </a:spcAft>
              <a:defRPr sz="4400">
                <a:solidFill>
                  <a:srgbClr val="FFFFFF"/>
                </a:solidFill>
                <a:latin typeface="Calibri" pitchFamily="34" charset="0"/>
              </a:defRPr>
            </a:lvl6pPr>
            <a:lvl7pPr marL="914400" algn="ctr" rtl="0" eaLnBrk="1" fontAlgn="base" hangingPunct="1">
              <a:spcBef>
                <a:spcPct val="0"/>
              </a:spcBef>
              <a:spcAft>
                <a:spcPct val="0"/>
              </a:spcAft>
              <a:defRPr sz="4400">
                <a:solidFill>
                  <a:srgbClr val="FFFFFF"/>
                </a:solidFill>
                <a:latin typeface="Calibri" pitchFamily="34" charset="0"/>
              </a:defRPr>
            </a:lvl7pPr>
            <a:lvl8pPr marL="1371600" algn="ctr" rtl="0" eaLnBrk="1" fontAlgn="base" hangingPunct="1">
              <a:spcBef>
                <a:spcPct val="0"/>
              </a:spcBef>
              <a:spcAft>
                <a:spcPct val="0"/>
              </a:spcAft>
              <a:defRPr sz="4400">
                <a:solidFill>
                  <a:srgbClr val="FFFFFF"/>
                </a:solidFill>
                <a:latin typeface="Calibri" pitchFamily="34" charset="0"/>
              </a:defRPr>
            </a:lvl8pPr>
            <a:lvl9pPr marL="1828800" algn="ctr" rtl="0" eaLnBrk="1" fontAlgn="base" hangingPunct="1">
              <a:spcBef>
                <a:spcPct val="0"/>
              </a:spcBef>
              <a:spcAft>
                <a:spcPct val="0"/>
              </a:spcAft>
              <a:defRPr sz="4400">
                <a:solidFill>
                  <a:srgbClr val="FFFFFF"/>
                </a:solidFill>
                <a:latin typeface="Calibri" pitchFamily="34" charset="0"/>
              </a:defRPr>
            </a:lvl9pPr>
          </a:lstStyle>
          <a:p>
            <a:r>
              <a:rPr lang="en-CA" sz="3200" dirty="0">
                <a:solidFill>
                  <a:schemeClr val="bg1"/>
                </a:solidFill>
                <a:latin typeface="Arial" panose="020B0604020202020204" pitchFamily="34" charset="0"/>
                <a:cs typeface="Arial" panose="020B0604020202020204" pitchFamily="34" charset="0"/>
              </a:rPr>
              <a:t>Taking into account the speed of the molecules</a:t>
            </a:r>
          </a:p>
        </p:txBody>
      </p:sp>
      <p:pic>
        <p:nvPicPr>
          <p:cNvPr id="2" name="Picture 1">
            <a:extLst>
              <a:ext uri="{FF2B5EF4-FFF2-40B4-BE49-F238E27FC236}">
                <a16:creationId xmlns:a16="http://schemas.microsoft.com/office/drawing/2014/main" id="{25A27BF8-4B3D-4E2C-A56B-B554EDFBDD94}"/>
              </a:ext>
            </a:extLst>
          </p:cNvPr>
          <p:cNvPicPr>
            <a:picLocks noChangeAspect="1"/>
          </p:cNvPicPr>
          <p:nvPr/>
        </p:nvPicPr>
        <p:blipFill>
          <a:blip r:embed="rId2"/>
          <a:stretch>
            <a:fillRect/>
          </a:stretch>
        </p:blipFill>
        <p:spPr>
          <a:xfrm>
            <a:off x="1280157" y="1051916"/>
            <a:ext cx="9503535" cy="3279711"/>
          </a:xfrm>
          <a:prstGeom prst="rect">
            <a:avLst/>
          </a:prstGeom>
        </p:spPr>
      </p:pic>
      <p:sp>
        <p:nvSpPr>
          <p:cNvPr id="4" name="Rectangle 3">
            <a:extLst>
              <a:ext uri="{FF2B5EF4-FFF2-40B4-BE49-F238E27FC236}">
                <a16:creationId xmlns:a16="http://schemas.microsoft.com/office/drawing/2014/main" id="{DFF9275B-5CA1-48F1-BB37-3B5804AE18D6}"/>
              </a:ext>
            </a:extLst>
          </p:cNvPr>
          <p:cNvSpPr/>
          <p:nvPr/>
        </p:nvSpPr>
        <p:spPr>
          <a:xfrm>
            <a:off x="207462" y="4304754"/>
            <a:ext cx="11984538" cy="2308324"/>
          </a:xfrm>
          <a:prstGeom prst="rect">
            <a:avLst/>
          </a:prstGeom>
        </p:spPr>
        <p:txBody>
          <a:bodyPr wrap="square">
            <a:spAutoFit/>
          </a:bodyPr>
          <a:lstStyle/>
          <a:p>
            <a:pPr marL="285750" indent="-285750">
              <a:buFont typeface="Wingdings" panose="05000000000000000000" pitchFamily="2" charset="2"/>
              <a:buChar char="Ø"/>
            </a:pPr>
            <a:r>
              <a:rPr lang="en-CA" sz="2400" dirty="0">
                <a:latin typeface="TimesNewRomanPSMT"/>
              </a:rPr>
              <a:t>The default value for the speed dependence parameter in HITRAN2016 is </a:t>
            </a:r>
            <a:r>
              <a:rPr lang="en-CA" sz="2400" b="1" dirty="0">
                <a:latin typeface="TimesNewRomanPS-BoldMT"/>
              </a:rPr>
              <a:t>0.08 </a:t>
            </a:r>
            <a:r>
              <a:rPr lang="en-CA" sz="2400" dirty="0">
                <a:latin typeface="TimesNewRomanPSMT"/>
              </a:rPr>
              <a:t>for all nitrous oxide transition.</a:t>
            </a:r>
          </a:p>
          <a:p>
            <a:pPr marL="285750" indent="-285750">
              <a:buFont typeface="Wingdings" panose="05000000000000000000" pitchFamily="2" charset="2"/>
              <a:buChar char="Ø"/>
            </a:pPr>
            <a:r>
              <a:rPr lang="en-CA" sz="2400" dirty="0">
                <a:latin typeface="TimesNewRomanPSMT"/>
              </a:rPr>
              <a:t>We used as the initial default value the speed-dependence parameter calculated by the algorithm introduced by </a:t>
            </a:r>
            <a:r>
              <a:rPr lang="en-CA" sz="2400" b="1" dirty="0">
                <a:latin typeface="TimesNewRomanPS-BoldMT"/>
              </a:rPr>
              <a:t>V. </a:t>
            </a:r>
            <a:r>
              <a:rPr lang="en-CA" sz="2400" b="1" dirty="0" err="1">
                <a:latin typeface="TimesNewRomanPS-BoldMT"/>
              </a:rPr>
              <a:t>Kochanov</a:t>
            </a:r>
            <a:r>
              <a:rPr lang="en-CA" sz="2400" b="1" dirty="0">
                <a:latin typeface="TimesNewRomanPS-BoldMT"/>
              </a:rPr>
              <a:t> [JQSRT 189 (2017) 18-23] </a:t>
            </a:r>
            <a:r>
              <a:rPr lang="en-CA" sz="2400" dirty="0">
                <a:latin typeface="TimesNewRomanPSMT"/>
              </a:rPr>
              <a:t>assuming </a:t>
            </a:r>
            <a:r>
              <a:rPr lang="en-CA" sz="2400" i="1" dirty="0">
                <a:latin typeface="Times New Roman" panose="02020603050405020304" pitchFamily="18" charset="0"/>
              </a:rPr>
              <a:t>q </a:t>
            </a:r>
            <a:r>
              <a:rPr lang="en-CA" sz="2400" dirty="0">
                <a:latin typeface="TimesNewRomanPSMT"/>
              </a:rPr>
              <a:t>= 6 in the effective potential </a:t>
            </a:r>
            <a:r>
              <a:rPr lang="en-CA" sz="2400" dirty="0" err="1">
                <a:latin typeface="TimesNewRomanPSMT"/>
              </a:rPr>
              <a:t>V~</a:t>
            </a:r>
            <a:r>
              <a:rPr lang="en-CA" sz="2400" i="1" dirty="0" err="1">
                <a:latin typeface="Times New Roman" panose="02020603050405020304" pitchFamily="18" charset="0"/>
              </a:rPr>
              <a:t>r</a:t>
            </a:r>
            <a:r>
              <a:rPr lang="en-CA" sz="2400" baseline="30000" dirty="0" err="1">
                <a:latin typeface="TimesNewRomanPSMT"/>
              </a:rPr>
              <a:t>-</a:t>
            </a:r>
            <a:r>
              <a:rPr lang="en-CA" sz="2400" i="1" baseline="30000" dirty="0" err="1">
                <a:latin typeface="Times New Roman" panose="02020603050405020304" pitchFamily="18" charset="0"/>
              </a:rPr>
              <a:t>q</a:t>
            </a:r>
            <a:r>
              <a:rPr lang="en-CA" sz="2400" i="1" dirty="0">
                <a:latin typeface="Times New Roman" panose="02020603050405020304" pitchFamily="18" charset="0"/>
              </a:rPr>
              <a:t> </a:t>
            </a:r>
            <a:r>
              <a:rPr lang="en-CA" sz="2400" dirty="0">
                <a:latin typeface="TimesNewRomanPSMT"/>
              </a:rPr>
              <a:t>(where </a:t>
            </a:r>
            <a:r>
              <a:rPr lang="en-CA" sz="2400" i="1" dirty="0">
                <a:latin typeface="Times New Roman" panose="02020603050405020304" pitchFamily="18" charset="0"/>
              </a:rPr>
              <a:t>r </a:t>
            </a:r>
            <a:r>
              <a:rPr lang="en-CA" sz="2400" dirty="0">
                <a:latin typeface="TimesNewRomanPSMT"/>
              </a:rPr>
              <a:t>is the displacement from equilibrium position) for a mixture of nitrous oxide and dry air; this value was </a:t>
            </a:r>
            <a:r>
              <a:rPr lang="en-CA" sz="2400" b="1" dirty="0">
                <a:solidFill>
                  <a:srgbClr val="002060"/>
                </a:solidFill>
                <a:latin typeface="TimesNewRomanPS-BoldItalicMT"/>
              </a:rPr>
              <a:t>S </a:t>
            </a:r>
            <a:r>
              <a:rPr lang="en-CA" sz="2400" b="1" dirty="0">
                <a:solidFill>
                  <a:srgbClr val="002060"/>
                </a:solidFill>
                <a:latin typeface="TimesNewRomanPS-BoldMT"/>
              </a:rPr>
              <a:t>= </a:t>
            </a:r>
            <a:r>
              <a:rPr lang="en-US" sz="2400" b="1" dirty="0">
                <a:solidFill>
                  <a:srgbClr val="002060"/>
                </a:solidFill>
              </a:rPr>
              <a:t>0.0895</a:t>
            </a:r>
            <a:r>
              <a:rPr lang="en-US" sz="2400" dirty="0"/>
              <a:t>. </a:t>
            </a:r>
            <a:endParaRPr lang="en-CA" sz="2400" dirty="0"/>
          </a:p>
        </p:txBody>
      </p:sp>
    </p:spTree>
    <p:extLst>
      <p:ext uri="{BB962C8B-B14F-4D97-AF65-F5344CB8AC3E}">
        <p14:creationId xmlns:p14="http://schemas.microsoft.com/office/powerpoint/2010/main" val="3981389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B03D4E4-2C5D-46A4-B230-7D246E262DEB}"/>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11</a:t>
            </a:fld>
            <a:endParaRPr lang="en-CA" dirty="0"/>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 Box 8">
            <a:extLst>
              <a:ext uri="{FF2B5EF4-FFF2-40B4-BE49-F238E27FC236}">
                <a16:creationId xmlns:a16="http://schemas.microsoft.com/office/drawing/2014/main" id="{DAD3B799-3BB0-43C0-BB58-115A4844FDF5}"/>
              </a:ext>
            </a:extLst>
          </p:cNvPr>
          <p:cNvSpPr txBox="1">
            <a:spLocks noChangeArrowheads="1"/>
          </p:cNvSpPr>
          <p:nvPr/>
        </p:nvSpPr>
        <p:spPr bwMode="auto">
          <a:xfrm>
            <a:off x="3609564" y="488050"/>
            <a:ext cx="6192688" cy="523220"/>
          </a:xfrm>
          <a:prstGeom prst="rect">
            <a:avLst/>
          </a:prstGeom>
          <a:noFill/>
          <a:ln w="9525">
            <a:noFill/>
            <a:miter lim="800000"/>
            <a:headEnd/>
            <a:tailEnd/>
          </a:ln>
        </p:spPr>
        <p:txBody>
          <a:bodyPr wrap="square">
            <a:spAutoFit/>
          </a:bodyPr>
          <a:lstStyle/>
          <a:p>
            <a:pPr algn="ctr">
              <a:spcBef>
                <a:spcPct val="50000"/>
              </a:spcBef>
              <a:defRPr/>
            </a:pPr>
            <a:r>
              <a:rPr lang="en-US" sz="2800" dirty="0">
                <a:solidFill>
                  <a:schemeClr val="bg1"/>
                </a:solidFill>
                <a:latin typeface="Arial Rounded MT Bold" panose="020F0704030504030204" pitchFamily="34" charset="0"/>
                <a:cs typeface="Arial" panose="020B0604020202020204" pitchFamily="34" charset="0"/>
              </a:rPr>
              <a:t>Line Mixing Effects</a:t>
            </a:r>
          </a:p>
        </p:txBody>
      </p:sp>
      <p:pic>
        <p:nvPicPr>
          <p:cNvPr id="9" name="Picture 2">
            <a:extLst>
              <a:ext uri="{FF2B5EF4-FFF2-40B4-BE49-F238E27FC236}">
                <a16:creationId xmlns:a16="http://schemas.microsoft.com/office/drawing/2014/main" id="{C236876D-C7FF-4585-9BA9-03EB740F7EF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60"/>
          <a:stretch/>
        </p:blipFill>
        <p:spPr bwMode="auto">
          <a:xfrm>
            <a:off x="82639" y="2122532"/>
            <a:ext cx="7053851" cy="4709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a:extLst>
              <a:ext uri="{FF2B5EF4-FFF2-40B4-BE49-F238E27FC236}">
                <a16:creationId xmlns:a16="http://schemas.microsoft.com/office/drawing/2014/main" id="{40E3D96C-B495-4819-B9AE-EB8925A09BB8}"/>
              </a:ext>
            </a:extLst>
          </p:cNvPr>
          <p:cNvSpPr txBox="1"/>
          <p:nvPr/>
        </p:nvSpPr>
        <p:spPr>
          <a:xfrm>
            <a:off x="90229" y="2169153"/>
            <a:ext cx="1065976" cy="523220"/>
          </a:xfrm>
          <a:prstGeom prst="rect">
            <a:avLst/>
          </a:prstGeom>
          <a:noFill/>
        </p:spPr>
        <p:txBody>
          <a:bodyPr wrap="square" rtlCol="0">
            <a:spAutoFit/>
          </a:bodyPr>
          <a:lstStyle/>
          <a:p>
            <a:r>
              <a:rPr lang="en-US" sz="1400" b="1" i="1" dirty="0">
                <a:solidFill>
                  <a:srgbClr val="FF0000"/>
                </a:solidFill>
              </a:rPr>
              <a:t>Absorption Coefficient</a:t>
            </a:r>
          </a:p>
        </p:txBody>
      </p:sp>
      <p:pic>
        <p:nvPicPr>
          <p:cNvPr id="11" name="Picture 6">
            <a:extLst>
              <a:ext uri="{FF2B5EF4-FFF2-40B4-BE49-F238E27FC236}">
                <a16:creationId xmlns:a16="http://schemas.microsoft.com/office/drawing/2014/main" id="{72AACFB4-C6F1-41CC-8062-5EDFAE6071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6656" y="2003189"/>
            <a:ext cx="4913754" cy="2447113"/>
          </a:xfrm>
          <a:prstGeom prst="rect">
            <a:avLst/>
          </a:prstGeom>
          <a:noFill/>
          <a:ln w="9525">
            <a:solidFill>
              <a:schemeClr val="tx1"/>
            </a:solidFill>
            <a:miter lim="800000"/>
            <a:headEnd/>
            <a:tailEnd/>
          </a:ln>
          <a:effectLst>
            <a:outerShdw blurRad="50800" dist="38100" algn="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2" name="Picture 7">
            <a:extLst>
              <a:ext uri="{FF2B5EF4-FFF2-40B4-BE49-F238E27FC236}">
                <a16:creationId xmlns:a16="http://schemas.microsoft.com/office/drawing/2014/main" id="{2D95B62E-DC2E-420A-AB76-B30110C4FE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6874" y="4558223"/>
            <a:ext cx="4351179" cy="1633601"/>
          </a:xfrm>
          <a:prstGeom prst="rect">
            <a:avLst/>
          </a:prstGeom>
          <a:noFill/>
          <a:ln w="9525">
            <a:solidFill>
              <a:schemeClr val="tx1"/>
            </a:solidFill>
            <a:miter lim="800000"/>
            <a:headEnd/>
            <a:tailEnd/>
          </a:ln>
          <a:effectLst>
            <a:outerShdw blurRad="50800" dist="38100" algn="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3" name="Picture 2">
            <a:extLst>
              <a:ext uri="{FF2B5EF4-FFF2-40B4-BE49-F238E27FC236}">
                <a16:creationId xmlns:a16="http://schemas.microsoft.com/office/drawing/2014/main" id="{8CDAB648-171D-4620-A7B1-0C6ACBB6ED8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0947" b="15872"/>
          <a:stretch/>
        </p:blipFill>
        <p:spPr bwMode="auto">
          <a:xfrm>
            <a:off x="-146163" y="25501"/>
            <a:ext cx="3022449" cy="20318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a:extLst>
              <a:ext uri="{FF2B5EF4-FFF2-40B4-BE49-F238E27FC236}">
                <a16:creationId xmlns:a16="http://schemas.microsoft.com/office/drawing/2014/main" id="{3215E897-6BA0-4025-8FDE-9BD443086B76}"/>
              </a:ext>
            </a:extLst>
          </p:cNvPr>
          <p:cNvSpPr/>
          <p:nvPr/>
        </p:nvSpPr>
        <p:spPr>
          <a:xfrm>
            <a:off x="2561749" y="1254603"/>
            <a:ext cx="9630250" cy="707886"/>
          </a:xfrm>
          <a:prstGeom prst="rect">
            <a:avLst/>
          </a:prstGeom>
          <a:solidFill>
            <a:schemeClr val="bg1"/>
          </a:solidFill>
        </p:spPr>
        <p:txBody>
          <a:bodyPr wrap="square">
            <a:spAutoFit/>
          </a:bodyPr>
          <a:lstStyle/>
          <a:p>
            <a:r>
              <a:rPr lang="en-CA" sz="2000" dirty="0">
                <a:solidFill>
                  <a:srgbClr val="00539B"/>
                </a:solidFill>
              </a:rPr>
              <a:t>At elevated pressures molecular collisions induce transfers of populations between the levels of the two absorption lines that lead to transfers of intensity between the lines.</a:t>
            </a:r>
          </a:p>
        </p:txBody>
      </p:sp>
      <p:sp>
        <p:nvSpPr>
          <p:cNvPr id="15" name="Rectangle 14">
            <a:extLst>
              <a:ext uri="{FF2B5EF4-FFF2-40B4-BE49-F238E27FC236}">
                <a16:creationId xmlns:a16="http://schemas.microsoft.com/office/drawing/2014/main" id="{B907A0BB-3E72-4B09-B112-3D523A1E7964}"/>
              </a:ext>
            </a:extLst>
          </p:cNvPr>
          <p:cNvSpPr/>
          <p:nvPr/>
        </p:nvSpPr>
        <p:spPr>
          <a:xfrm>
            <a:off x="6954981" y="6273225"/>
            <a:ext cx="5237017" cy="584775"/>
          </a:xfrm>
          <a:prstGeom prst="rect">
            <a:avLst/>
          </a:prstGeom>
          <a:solidFill>
            <a:schemeClr val="bg1"/>
          </a:solidFill>
        </p:spPr>
        <p:txBody>
          <a:bodyPr wrap="square">
            <a:spAutoFit/>
          </a:bodyPr>
          <a:lstStyle/>
          <a:p>
            <a:pPr algn="just"/>
            <a:r>
              <a:rPr lang="en-US" sz="1600" dirty="0">
                <a:solidFill>
                  <a:prstClr val="black"/>
                </a:solidFill>
                <a:latin typeface="Arial" panose="020B0604020202020204" pitchFamily="34" charset="0"/>
                <a:cs typeface="Arial" panose="020B0604020202020204" pitchFamily="34" charset="0"/>
              </a:rPr>
              <a:t>Ref. Ha Tran, </a:t>
            </a:r>
            <a:r>
              <a:rPr lang="fr-FR" sz="1600" dirty="0">
                <a:solidFill>
                  <a:prstClr val="black"/>
                </a:solidFill>
                <a:latin typeface="Arial" panose="020B0604020202020204" pitchFamily="34" charset="0"/>
                <a:cs typeface="Arial" panose="020B0604020202020204" pitchFamily="34" charset="0"/>
              </a:rPr>
              <a:t>Université Paris-Est Créteil, France, </a:t>
            </a:r>
            <a:r>
              <a:rPr lang="fr-FR" sz="1600" dirty="0" err="1">
                <a:solidFill>
                  <a:prstClr val="black"/>
                </a:solidFill>
                <a:latin typeface="Arial" panose="020B0604020202020204" pitchFamily="34" charset="0"/>
                <a:cs typeface="Arial" panose="020B0604020202020204" pitchFamily="34" charset="0"/>
              </a:rPr>
              <a:t>private</a:t>
            </a:r>
            <a:r>
              <a:rPr lang="fr-FR" sz="1600" dirty="0">
                <a:solidFill>
                  <a:prstClr val="black"/>
                </a:solidFill>
                <a:latin typeface="Arial" panose="020B0604020202020204" pitchFamily="34" charset="0"/>
                <a:cs typeface="Arial" panose="020B0604020202020204" pitchFamily="34" charset="0"/>
              </a:rPr>
              <a:t> communication</a:t>
            </a:r>
            <a:endParaRPr lang="en-US" sz="16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6408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5ABB7-CF7F-4941-B9B8-DC7B726E2DEE}"/>
              </a:ext>
            </a:extLst>
          </p:cNvPr>
          <p:cNvSpPr>
            <a:spLocks noGrp="1"/>
          </p:cNvSpPr>
          <p:nvPr>
            <p:ph type="title"/>
          </p:nvPr>
        </p:nvSpPr>
        <p:spPr>
          <a:xfrm>
            <a:off x="450167" y="333376"/>
            <a:ext cx="11310462" cy="1008063"/>
          </a:xfrm>
        </p:spPr>
        <p:txBody>
          <a:bodyPr/>
          <a:lstStyle/>
          <a:p>
            <a:r>
              <a:rPr lang="en-US" sz="2400" dirty="0"/>
              <a:t>Experimental spectrum of the </a:t>
            </a:r>
            <a:r>
              <a:rPr lang="en-US" sz="2400" i="1" dirty="0">
                <a:sym typeface="Symbol" panose="05050102010706020507" pitchFamily="18" charset="2"/>
              </a:rPr>
              <a:t></a:t>
            </a:r>
            <a:r>
              <a:rPr lang="en-US" sz="2400" baseline="-25000" dirty="0"/>
              <a:t>3</a:t>
            </a:r>
            <a:r>
              <a:rPr lang="en-US" sz="2400" dirty="0"/>
              <a:t> band of nitrous oxide recorded at P= 1.012 Torr , T=294.15 K. The path length of the absorption cell is 50 cm.</a:t>
            </a:r>
            <a:endParaRPr lang="en-CA" sz="2400" dirty="0"/>
          </a:p>
        </p:txBody>
      </p:sp>
      <p:sp>
        <p:nvSpPr>
          <p:cNvPr id="3" name="Date Placeholder 2">
            <a:extLst>
              <a:ext uri="{FF2B5EF4-FFF2-40B4-BE49-F238E27FC236}">
                <a16:creationId xmlns:a16="http://schemas.microsoft.com/office/drawing/2014/main" id="{DB03D4E4-2C5D-46A4-B230-7D246E262DEB}"/>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12</a:t>
            </a:fld>
            <a:endParaRPr lang="en-CA" dirty="0"/>
          </a:p>
        </p:txBody>
      </p:sp>
      <p:sp>
        <p:nvSpPr>
          <p:cNvPr id="6" name="Footer Placeholder 4">
            <a:extLst>
              <a:ext uri="{FF2B5EF4-FFF2-40B4-BE49-F238E27FC236}">
                <a16:creationId xmlns:a16="http://schemas.microsoft.com/office/drawing/2014/main" id="{DBA03010-82DB-42A8-986B-BF2A3721C390}"/>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a:t>Source: Canadian Journal of Physics, 2018, 96(4): 454-464, https://doi.org/10.1139/cjp-2017-0303  </a:t>
            </a:r>
            <a:endParaRPr lang="en-CA" dirty="0"/>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9">
            <a:extLst>
              <a:ext uri="{FF2B5EF4-FFF2-40B4-BE49-F238E27FC236}">
                <a16:creationId xmlns:a16="http://schemas.microsoft.com/office/drawing/2014/main" id="{E2D0351D-B14E-4B40-A543-4BFA5AF92144}"/>
              </a:ext>
            </a:extLst>
          </p:cNvPr>
          <p:cNvPicPr>
            <a:picLocks noChangeAspect="1"/>
          </p:cNvPicPr>
          <p:nvPr/>
        </p:nvPicPr>
        <p:blipFill rotWithShape="1">
          <a:blip r:embed="rId2"/>
          <a:srcRect t="-6474" r="40850" b="6474"/>
          <a:stretch/>
        </p:blipFill>
        <p:spPr>
          <a:xfrm>
            <a:off x="7713627" y="2834160"/>
            <a:ext cx="4478373" cy="1828800"/>
          </a:xfrm>
          <a:prstGeom prst="rect">
            <a:avLst/>
          </a:prstGeom>
        </p:spPr>
      </p:pic>
      <p:pic>
        <p:nvPicPr>
          <p:cNvPr id="8" name="Picture 7" descr="A screenshot of a cell phone&#10;&#10;Description generated with very high confidence">
            <a:extLst>
              <a:ext uri="{FF2B5EF4-FFF2-40B4-BE49-F238E27FC236}">
                <a16:creationId xmlns:a16="http://schemas.microsoft.com/office/drawing/2014/main" id="{2FA3EA8A-FA59-4F7B-8FDB-27A4580CA7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371" y="1352740"/>
            <a:ext cx="7132322" cy="5171884"/>
          </a:xfrm>
          <a:prstGeom prst="rect">
            <a:avLst/>
          </a:prstGeom>
        </p:spPr>
      </p:pic>
      <p:sp>
        <p:nvSpPr>
          <p:cNvPr id="4" name="TextBox 3">
            <a:extLst>
              <a:ext uri="{FF2B5EF4-FFF2-40B4-BE49-F238E27FC236}">
                <a16:creationId xmlns:a16="http://schemas.microsoft.com/office/drawing/2014/main" id="{480C9C20-6B79-4051-BFB8-909718DF0201}"/>
              </a:ext>
            </a:extLst>
          </p:cNvPr>
          <p:cNvSpPr txBox="1"/>
          <p:nvPr/>
        </p:nvSpPr>
        <p:spPr>
          <a:xfrm>
            <a:off x="8482818" y="2264898"/>
            <a:ext cx="3137334" cy="369332"/>
          </a:xfrm>
          <a:prstGeom prst="rect">
            <a:avLst/>
          </a:prstGeom>
          <a:noFill/>
        </p:spPr>
        <p:txBody>
          <a:bodyPr wrap="none" rtlCol="0">
            <a:spAutoFit/>
          </a:bodyPr>
          <a:lstStyle/>
          <a:p>
            <a:r>
              <a:rPr lang="en-CA" b="1" i="1" dirty="0">
                <a:solidFill>
                  <a:srgbClr val="C00000"/>
                </a:solidFill>
              </a:rPr>
              <a:t>Conditions for all used spectra:</a:t>
            </a:r>
          </a:p>
        </p:txBody>
      </p:sp>
    </p:spTree>
    <p:extLst>
      <p:ext uri="{BB962C8B-B14F-4D97-AF65-F5344CB8AC3E}">
        <p14:creationId xmlns:p14="http://schemas.microsoft.com/office/powerpoint/2010/main" val="2767417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5ABB7-CF7F-4941-B9B8-DC7B726E2DEE}"/>
              </a:ext>
            </a:extLst>
          </p:cNvPr>
          <p:cNvSpPr>
            <a:spLocks noGrp="1"/>
          </p:cNvSpPr>
          <p:nvPr>
            <p:ph type="title"/>
          </p:nvPr>
        </p:nvSpPr>
        <p:spPr/>
        <p:txBody>
          <a:bodyPr/>
          <a:lstStyle/>
          <a:p>
            <a:r>
              <a:rPr lang="en-US" sz="3200" b="0" dirty="0">
                <a:solidFill>
                  <a:schemeClr val="bg1"/>
                </a:solidFill>
                <a:latin typeface="Arial Rounded MT Bold" panose="020F0704030504030204" pitchFamily="34" charset="0"/>
                <a:cs typeface="Arial" panose="020B0604020202020204" pitchFamily="34" charset="0"/>
              </a:rPr>
              <a:t>Expressions used in retrievals of line parameters</a:t>
            </a:r>
            <a:endParaRPr lang="en-CA" sz="3200"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13</a:t>
            </a:fld>
            <a:endParaRPr lang="en-CA" dirty="0"/>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2">
            <a:extLst>
              <a:ext uri="{FF2B5EF4-FFF2-40B4-BE49-F238E27FC236}">
                <a16:creationId xmlns:a16="http://schemas.microsoft.com/office/drawing/2014/main" id="{2EAD13CD-6636-407A-AA3F-22B0EEDE53B8}"/>
              </a:ext>
            </a:extLst>
          </p:cNvPr>
          <p:cNvSpPr>
            <a:spLocks noChangeArrowheads="1"/>
          </p:cNvSpPr>
          <p:nvPr/>
        </p:nvSpPr>
        <p:spPr bwMode="auto">
          <a:xfrm>
            <a:off x="1334517" y="682613"/>
            <a:ext cx="10021876" cy="685353"/>
          </a:xfrm>
          <a:prstGeom prst="rect">
            <a:avLst/>
          </a:prstGeom>
          <a:noFill/>
          <a:ln w="19050">
            <a:noFill/>
          </a:ln>
          <a:effectLst/>
          <a:extLst/>
        </p:spPr>
        <p:txBody>
          <a:bodyPr anchor="ctr"/>
          <a:lstStyle>
            <a:lvl1pPr algn="ctr">
              <a:defRPr sz="4400">
                <a:solidFill>
                  <a:schemeClr val="tx2"/>
                </a:solidFill>
                <a:latin typeface="Times New Roman" panose="02020603050405020304" pitchFamily="18" charset="0"/>
              </a:defRPr>
            </a:lvl1pPr>
            <a:lvl2pPr algn="ctr">
              <a:defRPr sz="4400">
                <a:solidFill>
                  <a:schemeClr val="tx2"/>
                </a:solidFill>
                <a:latin typeface="Times New Roman" panose="02020603050405020304" pitchFamily="18" charset="0"/>
              </a:defRPr>
            </a:lvl2pPr>
            <a:lvl3pPr algn="ctr">
              <a:defRPr sz="4400">
                <a:solidFill>
                  <a:schemeClr val="tx2"/>
                </a:solidFill>
                <a:latin typeface="Times New Roman" panose="02020603050405020304" pitchFamily="18" charset="0"/>
              </a:defRPr>
            </a:lvl3pPr>
            <a:lvl4pPr algn="ctr">
              <a:defRPr sz="4400">
                <a:solidFill>
                  <a:schemeClr val="tx2"/>
                </a:solidFill>
                <a:latin typeface="Times New Roman" panose="02020603050405020304" pitchFamily="18" charset="0"/>
              </a:defRPr>
            </a:lvl4pPr>
            <a:lvl5pPr algn="ctr">
              <a:defRPr sz="4400">
                <a:solidFill>
                  <a:schemeClr val="tx2"/>
                </a:solidFill>
                <a:latin typeface="Times New Roman" panose="02020603050405020304" pitchFamily="18" charset="0"/>
              </a:defRPr>
            </a:lvl5pPr>
            <a:lvl6pPr marL="457200" algn="ctr" fontAlgn="base">
              <a:spcBef>
                <a:spcPct val="0"/>
              </a:spcBef>
              <a:spcAft>
                <a:spcPct val="0"/>
              </a:spcAft>
              <a:defRPr sz="4400">
                <a:solidFill>
                  <a:schemeClr val="tx2"/>
                </a:solidFill>
                <a:latin typeface="Times New Roman" panose="02020603050405020304" pitchFamily="18" charset="0"/>
              </a:defRPr>
            </a:lvl6pPr>
            <a:lvl7pPr marL="914400" algn="ctr" fontAlgn="base">
              <a:spcBef>
                <a:spcPct val="0"/>
              </a:spcBef>
              <a:spcAft>
                <a:spcPct val="0"/>
              </a:spcAft>
              <a:defRPr sz="4400">
                <a:solidFill>
                  <a:schemeClr val="tx2"/>
                </a:solidFill>
                <a:latin typeface="Times New Roman" panose="02020603050405020304" pitchFamily="18" charset="0"/>
              </a:defRPr>
            </a:lvl7pPr>
            <a:lvl8pPr marL="1371600" algn="ctr" fontAlgn="base">
              <a:spcBef>
                <a:spcPct val="0"/>
              </a:spcBef>
              <a:spcAft>
                <a:spcPct val="0"/>
              </a:spcAft>
              <a:defRPr sz="4400">
                <a:solidFill>
                  <a:schemeClr val="tx2"/>
                </a:solidFill>
                <a:latin typeface="Times New Roman" panose="02020603050405020304" pitchFamily="18" charset="0"/>
              </a:defRPr>
            </a:lvl8pPr>
            <a:lvl9pPr marL="1828800" algn="ctr" fontAlgn="base">
              <a:spcBef>
                <a:spcPct val="0"/>
              </a:spcBef>
              <a:spcAft>
                <a:spcPct val="0"/>
              </a:spcAft>
              <a:defRPr sz="4400">
                <a:solidFill>
                  <a:schemeClr val="tx2"/>
                </a:solidFill>
                <a:latin typeface="Times New Roman" panose="02020603050405020304" pitchFamily="18" charset="0"/>
              </a:defRPr>
            </a:lvl9pPr>
          </a:lstStyle>
          <a:p>
            <a:endParaRPr lang="en-US" sz="2800" dirty="0">
              <a:solidFill>
                <a:srgbClr val="FFFF00"/>
              </a:solidFill>
              <a:latin typeface="Arial Rounded MT Bold" panose="020F0704030504030204" pitchFamily="34" charset="0"/>
              <a:cs typeface="Arial" panose="020B0604020202020204" pitchFamily="34" charset="0"/>
            </a:endParaRPr>
          </a:p>
        </p:txBody>
      </p:sp>
      <p:sp>
        <p:nvSpPr>
          <p:cNvPr id="9" name="Rectangle 3">
            <a:extLst>
              <a:ext uri="{FF2B5EF4-FFF2-40B4-BE49-F238E27FC236}">
                <a16:creationId xmlns:a16="http://schemas.microsoft.com/office/drawing/2014/main" id="{59F5F633-6AC7-4224-BA77-5DC376B3D738}"/>
              </a:ext>
            </a:extLst>
          </p:cNvPr>
          <p:cNvSpPr>
            <a:spLocks noChangeArrowheads="1"/>
          </p:cNvSpPr>
          <p:nvPr/>
        </p:nvSpPr>
        <p:spPr bwMode="auto">
          <a:xfrm>
            <a:off x="1833490" y="332656"/>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sz="2400">
              <a:solidFill>
                <a:srgbClr val="000000"/>
              </a:solidFill>
              <a:latin typeface="Times New Roman" panose="02020603050405020304" pitchFamily="18" charset="0"/>
            </a:endParaRPr>
          </a:p>
        </p:txBody>
      </p:sp>
      <p:graphicFrame>
        <p:nvGraphicFramePr>
          <p:cNvPr id="10" name="Object 4">
            <a:extLst>
              <a:ext uri="{FF2B5EF4-FFF2-40B4-BE49-F238E27FC236}">
                <a16:creationId xmlns:a16="http://schemas.microsoft.com/office/drawing/2014/main" id="{F43A404F-F47E-4DCA-9DC6-1826B63BAB29}"/>
              </a:ext>
            </a:extLst>
          </p:cNvPr>
          <p:cNvGraphicFramePr>
            <a:graphicFrameLocks noChangeAspect="1"/>
          </p:cNvGraphicFramePr>
          <p:nvPr>
            <p:extLst>
              <p:ext uri="{D42A27DB-BD31-4B8C-83A1-F6EECF244321}">
                <p14:modId xmlns:p14="http://schemas.microsoft.com/office/powerpoint/2010/main" val="112911574"/>
              </p:ext>
            </p:extLst>
          </p:nvPr>
        </p:nvGraphicFramePr>
        <p:xfrm>
          <a:off x="387373" y="1415650"/>
          <a:ext cx="11916164" cy="1276214"/>
        </p:xfrm>
        <a:graphic>
          <a:graphicData uri="http://schemas.openxmlformats.org/presentationml/2006/ole">
            <mc:AlternateContent xmlns:mc="http://schemas.openxmlformats.org/markup-compatibility/2006">
              <mc:Choice xmlns:v="urn:schemas-microsoft-com:vml" Requires="v">
                <p:oleObj spid="_x0000_s18460" name="Microsoft Equation 3.0" r:id="rId3" imgW="4470120" imgH="533160" progId="">
                  <p:embed/>
                </p:oleObj>
              </mc:Choice>
              <mc:Fallback>
                <p:oleObj name="Microsoft Equation 3.0" r:id="rId3" imgW="4470120" imgH="533160" progId="">
                  <p:embed/>
                  <p:pic>
                    <p:nvPicPr>
                      <p:cNvPr id="52228" name="Object 4"/>
                      <p:cNvPicPr>
                        <a:picLocks noChangeAspect="1" noChangeArrowheads="1"/>
                      </p:cNvPicPr>
                      <p:nvPr/>
                    </p:nvPicPr>
                    <p:blipFill>
                      <a:blip r:embed="rId4"/>
                      <a:srcRect/>
                      <a:stretch>
                        <a:fillRect/>
                      </a:stretch>
                    </p:blipFill>
                    <p:spPr bwMode="auto">
                      <a:xfrm>
                        <a:off x="387373" y="1415650"/>
                        <a:ext cx="11916164" cy="1276214"/>
                      </a:xfrm>
                      <a:prstGeom prst="rect">
                        <a:avLst/>
                      </a:prstGeom>
                      <a:solidFill>
                        <a:schemeClr val="bg1"/>
                      </a:solidFill>
                      <a:ln w="28575">
                        <a:solidFill>
                          <a:srgbClr val="13E3ED"/>
                        </a:solidFill>
                      </a:ln>
                      <a:extLst/>
                    </p:spPr>
                  </p:pic>
                </p:oleObj>
              </mc:Fallback>
            </mc:AlternateContent>
          </a:graphicData>
        </a:graphic>
      </p:graphicFrame>
      <p:sp>
        <p:nvSpPr>
          <p:cNvPr id="11" name="Rectangle 5">
            <a:extLst>
              <a:ext uri="{FF2B5EF4-FFF2-40B4-BE49-F238E27FC236}">
                <a16:creationId xmlns:a16="http://schemas.microsoft.com/office/drawing/2014/main" id="{89A7DB21-0C92-4EF1-B179-D63C135651DC}"/>
              </a:ext>
            </a:extLst>
          </p:cNvPr>
          <p:cNvSpPr>
            <a:spLocks noChangeArrowheads="1"/>
          </p:cNvSpPr>
          <p:nvPr/>
        </p:nvSpPr>
        <p:spPr bwMode="auto">
          <a:xfrm>
            <a:off x="1871590" y="3647357"/>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CA" sz="2400">
              <a:solidFill>
                <a:srgbClr val="000000"/>
              </a:solidFill>
              <a:latin typeface="Times New Roman" panose="02020603050405020304" pitchFamily="18" charset="0"/>
            </a:endParaRPr>
          </a:p>
        </p:txBody>
      </p:sp>
      <p:sp>
        <p:nvSpPr>
          <p:cNvPr id="12" name="Text Box 6">
            <a:extLst>
              <a:ext uri="{FF2B5EF4-FFF2-40B4-BE49-F238E27FC236}">
                <a16:creationId xmlns:a16="http://schemas.microsoft.com/office/drawing/2014/main" id="{D9B45C48-0EC4-46A7-9017-63A1EDC222A3}"/>
              </a:ext>
            </a:extLst>
          </p:cNvPr>
          <p:cNvSpPr txBox="1">
            <a:spLocks noChangeArrowheads="1"/>
          </p:cNvSpPr>
          <p:nvPr/>
        </p:nvSpPr>
        <p:spPr bwMode="auto">
          <a:xfrm>
            <a:off x="219389" y="2773501"/>
            <a:ext cx="11899842"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sz="2400" i="1" dirty="0" err="1">
                <a:solidFill>
                  <a:srgbClr val="CC0000"/>
                </a:solidFill>
                <a:latin typeface="Arial" panose="020B0604020202020204" pitchFamily="34" charset="0"/>
                <a:cs typeface="Arial" panose="020B0604020202020204" pitchFamily="34" charset="0"/>
              </a:rPr>
              <a:t>b</a:t>
            </a:r>
            <a:r>
              <a:rPr lang="en-US" sz="2400" baseline="-25000" dirty="0" err="1">
                <a:solidFill>
                  <a:srgbClr val="CC0000"/>
                </a:solidFill>
                <a:latin typeface="Arial" panose="020B0604020202020204" pitchFamily="34" charset="0"/>
                <a:cs typeface="Arial" panose="020B0604020202020204" pitchFamily="34" charset="0"/>
              </a:rPr>
              <a:t>L</a:t>
            </a:r>
            <a:r>
              <a:rPr lang="en-US" sz="2400" dirty="0">
                <a:solidFill>
                  <a:srgbClr val="CC0000"/>
                </a:solidFill>
                <a:latin typeface="Arial" panose="020B0604020202020204" pitchFamily="34" charset="0"/>
                <a:cs typeface="Arial" panose="020B0604020202020204" pitchFamily="34" charset="0"/>
              </a:rPr>
              <a:t>(</a:t>
            </a:r>
            <a:r>
              <a:rPr lang="en-US" sz="2400" i="1" dirty="0" err="1">
                <a:solidFill>
                  <a:srgbClr val="CC0000"/>
                </a:solidFill>
                <a:latin typeface="Arial" panose="020B0604020202020204" pitchFamily="34" charset="0"/>
                <a:cs typeface="Arial" panose="020B0604020202020204" pitchFamily="34" charset="0"/>
              </a:rPr>
              <a:t>p</a:t>
            </a:r>
            <a:r>
              <a:rPr lang="en-US" sz="2400" dirty="0" err="1">
                <a:solidFill>
                  <a:srgbClr val="CC0000"/>
                </a:solidFill>
                <a:latin typeface="Arial" panose="020B0604020202020204" pitchFamily="34" charset="0"/>
                <a:cs typeface="Arial" panose="020B0604020202020204" pitchFamily="34" charset="0"/>
              </a:rPr>
              <a:t>,</a:t>
            </a:r>
            <a:r>
              <a:rPr lang="en-US" sz="2400" i="1" dirty="0" err="1">
                <a:solidFill>
                  <a:srgbClr val="CC0000"/>
                </a:solidFill>
                <a:latin typeface="Arial" panose="020B0604020202020204" pitchFamily="34" charset="0"/>
                <a:cs typeface="Arial" panose="020B0604020202020204" pitchFamily="34" charset="0"/>
              </a:rPr>
              <a:t>T</a:t>
            </a:r>
            <a:r>
              <a:rPr lang="en-US" sz="2400" dirty="0">
                <a:solidFill>
                  <a:srgbClr val="CC0000"/>
                </a:solidFill>
                <a:latin typeface="Arial" panose="020B0604020202020204" pitchFamily="34" charset="0"/>
                <a:cs typeface="Arial" panose="020B0604020202020204" pitchFamily="34" charset="0"/>
              </a:rPr>
              <a:t>)</a:t>
            </a:r>
            <a:r>
              <a:rPr lang="en-US" sz="2400" dirty="0">
                <a:solidFill>
                  <a:srgbClr val="000000"/>
                </a:solidFill>
                <a:latin typeface="Arial" panose="020B0604020202020204" pitchFamily="34" charset="0"/>
                <a:cs typeface="Arial" panose="020B0604020202020204" pitchFamily="34" charset="0"/>
              </a:rPr>
              <a:t> is the Lorentz </a:t>
            </a:r>
            <a:r>
              <a:rPr lang="en-US" sz="2400" dirty="0" err="1">
                <a:solidFill>
                  <a:srgbClr val="000000"/>
                </a:solidFill>
                <a:latin typeface="Arial" panose="020B0604020202020204" pitchFamily="34" charset="0"/>
                <a:cs typeface="Arial" panose="020B0604020202020204" pitchFamily="34" charset="0"/>
              </a:rPr>
              <a:t>halfwidth</a:t>
            </a:r>
            <a:r>
              <a:rPr lang="en-US" sz="2400" dirty="0">
                <a:solidFill>
                  <a:srgbClr val="000000"/>
                </a:solidFill>
                <a:latin typeface="Arial" panose="020B0604020202020204" pitchFamily="34" charset="0"/>
                <a:cs typeface="Arial" panose="020B0604020202020204" pitchFamily="34" charset="0"/>
              </a:rPr>
              <a:t> (in cm</a:t>
            </a:r>
            <a:r>
              <a:rPr lang="en-US" sz="2400" baseline="30000" dirty="0">
                <a:solidFill>
                  <a:srgbClr val="000000"/>
                </a:solidFill>
                <a:latin typeface="Arial" panose="020B0604020202020204" pitchFamily="34" charset="0"/>
                <a:cs typeface="Arial" panose="020B0604020202020204" pitchFamily="34" charset="0"/>
              </a:rPr>
              <a:t>-1</a:t>
            </a:r>
            <a:r>
              <a:rPr lang="en-US" sz="2400" dirty="0">
                <a:solidFill>
                  <a:srgbClr val="000000"/>
                </a:solidFill>
                <a:latin typeface="Arial" panose="020B0604020202020204" pitchFamily="34" charset="0"/>
                <a:cs typeface="Arial" panose="020B0604020202020204" pitchFamily="34" charset="0"/>
              </a:rPr>
              <a:t>) of the spectral line at pressure </a:t>
            </a:r>
            <a:r>
              <a:rPr lang="en-US" sz="2400" i="1" dirty="0">
                <a:solidFill>
                  <a:srgbClr val="CC0000"/>
                </a:solidFill>
                <a:latin typeface="Arial" panose="020B0604020202020204" pitchFamily="34" charset="0"/>
                <a:cs typeface="Arial" panose="020B0604020202020204" pitchFamily="34" charset="0"/>
              </a:rPr>
              <a:t>p</a:t>
            </a:r>
            <a:r>
              <a:rPr lang="en-US" sz="2400" dirty="0">
                <a:solidFill>
                  <a:srgbClr val="000000"/>
                </a:solidFill>
                <a:latin typeface="Arial" panose="020B0604020202020204" pitchFamily="34" charset="0"/>
                <a:cs typeface="Arial" panose="020B0604020202020204" pitchFamily="34" charset="0"/>
              </a:rPr>
              <a:t> and temperature </a:t>
            </a:r>
            <a:r>
              <a:rPr lang="en-US" sz="2400" i="1" dirty="0">
                <a:solidFill>
                  <a:srgbClr val="CC0000"/>
                </a:solidFill>
                <a:latin typeface="Arial" panose="020B0604020202020204" pitchFamily="34" charset="0"/>
                <a:cs typeface="Arial" panose="020B0604020202020204" pitchFamily="34" charset="0"/>
              </a:rPr>
              <a:t>T</a:t>
            </a:r>
            <a:r>
              <a:rPr lang="en-US" sz="2400" dirty="0">
                <a:solidFill>
                  <a:srgbClr val="000000"/>
                </a:solidFill>
                <a:latin typeface="Arial" panose="020B0604020202020204" pitchFamily="34" charset="0"/>
                <a:cs typeface="Arial" panose="020B0604020202020204" pitchFamily="34" charset="0"/>
              </a:rPr>
              <a:t>, and the </a:t>
            </a:r>
            <a:r>
              <a:rPr lang="en-US" sz="2400" dirty="0">
                <a:solidFill>
                  <a:prstClr val="black"/>
                </a:solidFill>
                <a:latin typeface="Arial" panose="020B0604020202020204" pitchFamily="34" charset="0"/>
                <a:cs typeface="Arial" panose="020B0604020202020204" pitchFamily="34" charset="0"/>
              </a:rPr>
              <a:t>broadening coefficient </a:t>
            </a:r>
            <a:r>
              <a:rPr lang="en-US" sz="2400" i="1" dirty="0">
                <a:solidFill>
                  <a:srgbClr val="CC0000"/>
                </a:solidFill>
                <a:latin typeface="Arial" panose="020B0604020202020204" pitchFamily="34" charset="0"/>
                <a:cs typeface="Arial" panose="020B0604020202020204" pitchFamily="34" charset="0"/>
              </a:rPr>
              <a:t>b</a:t>
            </a:r>
            <a:r>
              <a:rPr lang="en-US" sz="2400" i="1" baseline="-25000" dirty="0">
                <a:solidFill>
                  <a:srgbClr val="CC0000"/>
                </a:solidFill>
                <a:latin typeface="Arial" panose="020B0604020202020204" pitchFamily="34" charset="0"/>
                <a:cs typeface="Arial" panose="020B0604020202020204" pitchFamily="34" charset="0"/>
              </a:rPr>
              <a:t>L</a:t>
            </a:r>
            <a:r>
              <a:rPr lang="en-US" sz="2400" baseline="30000" dirty="0">
                <a:solidFill>
                  <a:srgbClr val="CC0000"/>
                </a:solidFill>
                <a:latin typeface="Arial" panose="020B0604020202020204" pitchFamily="34" charset="0"/>
                <a:cs typeface="Arial" panose="020B0604020202020204" pitchFamily="34" charset="0"/>
              </a:rPr>
              <a:t>0</a:t>
            </a:r>
            <a:r>
              <a:rPr lang="en-US" sz="2400" dirty="0">
                <a:solidFill>
                  <a:srgbClr val="CC0000"/>
                </a:solidFill>
                <a:latin typeface="Arial" panose="020B0604020202020204" pitchFamily="34" charset="0"/>
                <a:cs typeface="Arial" panose="020B0604020202020204" pitchFamily="34" charset="0"/>
              </a:rPr>
              <a:t>(</a:t>
            </a:r>
            <a:r>
              <a:rPr lang="en-US" sz="2400" i="1" dirty="0">
                <a:solidFill>
                  <a:srgbClr val="CC0000"/>
                </a:solidFill>
                <a:latin typeface="Arial" panose="020B0604020202020204" pitchFamily="34" charset="0"/>
                <a:cs typeface="Arial" panose="020B0604020202020204" pitchFamily="34" charset="0"/>
              </a:rPr>
              <a:t>Gas</a:t>
            </a:r>
            <a:r>
              <a:rPr lang="en-US" sz="2400" dirty="0">
                <a:solidFill>
                  <a:srgbClr val="CC0000"/>
                </a:solidFill>
                <a:latin typeface="Arial" panose="020B0604020202020204" pitchFamily="34" charset="0"/>
                <a:cs typeface="Arial" panose="020B0604020202020204" pitchFamily="34" charset="0"/>
              </a:rPr>
              <a:t>)(</a:t>
            </a:r>
            <a:r>
              <a:rPr lang="en-US" sz="2400" i="1" dirty="0">
                <a:solidFill>
                  <a:srgbClr val="CC0000"/>
                </a:solidFill>
                <a:latin typeface="Arial" panose="020B0604020202020204" pitchFamily="34" charset="0"/>
                <a:cs typeface="Arial" panose="020B0604020202020204" pitchFamily="34" charset="0"/>
              </a:rPr>
              <a:t>p</a:t>
            </a:r>
            <a:r>
              <a:rPr lang="en-US" sz="2400" baseline="-25000" dirty="0">
                <a:solidFill>
                  <a:srgbClr val="CC0000"/>
                </a:solidFill>
                <a:latin typeface="Arial" panose="020B0604020202020204" pitchFamily="34" charset="0"/>
                <a:cs typeface="Arial" panose="020B0604020202020204" pitchFamily="34" charset="0"/>
              </a:rPr>
              <a:t>0</a:t>
            </a:r>
            <a:r>
              <a:rPr lang="en-US" sz="2400" dirty="0">
                <a:solidFill>
                  <a:srgbClr val="CC0000"/>
                </a:solidFill>
                <a:latin typeface="Arial" panose="020B0604020202020204" pitchFamily="34" charset="0"/>
                <a:cs typeface="Arial" panose="020B0604020202020204" pitchFamily="34" charset="0"/>
              </a:rPr>
              <a:t>,</a:t>
            </a:r>
            <a:r>
              <a:rPr lang="en-US" sz="2400" i="1" dirty="0">
                <a:solidFill>
                  <a:srgbClr val="CC0000"/>
                </a:solidFill>
                <a:latin typeface="Arial" panose="020B0604020202020204" pitchFamily="34" charset="0"/>
                <a:cs typeface="Arial" panose="020B0604020202020204" pitchFamily="34" charset="0"/>
              </a:rPr>
              <a:t>T</a:t>
            </a:r>
            <a:r>
              <a:rPr lang="en-US" sz="2400" baseline="-25000" dirty="0">
                <a:solidFill>
                  <a:srgbClr val="CC0000"/>
                </a:solidFill>
                <a:latin typeface="Arial" panose="020B0604020202020204" pitchFamily="34" charset="0"/>
                <a:cs typeface="Arial" panose="020B0604020202020204" pitchFamily="34" charset="0"/>
              </a:rPr>
              <a:t>0</a:t>
            </a:r>
            <a:r>
              <a:rPr lang="en-US" sz="2400" dirty="0">
                <a:solidFill>
                  <a:srgbClr val="CC0000"/>
                </a:solidFill>
                <a:latin typeface="Arial" panose="020B0604020202020204" pitchFamily="34" charset="0"/>
                <a:cs typeface="Arial" panose="020B0604020202020204" pitchFamily="34" charset="0"/>
              </a:rPr>
              <a:t>)</a:t>
            </a:r>
            <a:r>
              <a:rPr lang="en-US" sz="2400" dirty="0">
                <a:solidFill>
                  <a:srgbClr val="000000"/>
                </a:solidFill>
                <a:latin typeface="Arial" panose="020B0604020202020204" pitchFamily="34" charset="0"/>
                <a:cs typeface="Arial" panose="020B0604020202020204" pitchFamily="34" charset="0"/>
              </a:rPr>
              <a:t> is the Lorentz </a:t>
            </a:r>
            <a:r>
              <a:rPr lang="en-US" sz="2400" dirty="0" err="1">
                <a:solidFill>
                  <a:srgbClr val="000000"/>
                </a:solidFill>
                <a:latin typeface="Arial" panose="020B0604020202020204" pitchFamily="34" charset="0"/>
                <a:cs typeface="Arial" panose="020B0604020202020204" pitchFamily="34" charset="0"/>
              </a:rPr>
              <a:t>halfwidth</a:t>
            </a:r>
            <a:r>
              <a:rPr lang="en-US" sz="2400" dirty="0">
                <a:solidFill>
                  <a:srgbClr val="000000"/>
                </a:solidFill>
                <a:latin typeface="Arial" panose="020B0604020202020204" pitchFamily="34" charset="0"/>
                <a:cs typeface="Arial" panose="020B0604020202020204" pitchFamily="34" charset="0"/>
              </a:rPr>
              <a:t> of the line at the reference pressure </a:t>
            </a:r>
            <a:r>
              <a:rPr lang="en-US" sz="2400" i="1" dirty="0">
                <a:solidFill>
                  <a:srgbClr val="CC0000"/>
                </a:solidFill>
                <a:latin typeface="Arial" panose="020B0604020202020204" pitchFamily="34" charset="0"/>
                <a:cs typeface="Arial" panose="020B0604020202020204" pitchFamily="34" charset="0"/>
              </a:rPr>
              <a:t>p</a:t>
            </a:r>
            <a:r>
              <a:rPr lang="en-US" sz="2400" baseline="-25000" dirty="0">
                <a:solidFill>
                  <a:srgbClr val="CC0000"/>
                </a:solidFill>
                <a:latin typeface="Arial" panose="020B0604020202020204" pitchFamily="34" charset="0"/>
                <a:cs typeface="Arial" panose="020B0604020202020204" pitchFamily="34" charset="0"/>
              </a:rPr>
              <a:t>0</a:t>
            </a:r>
            <a:r>
              <a:rPr lang="en-US" sz="2400" dirty="0">
                <a:solidFill>
                  <a:srgbClr val="000000"/>
                </a:solidFill>
                <a:latin typeface="Arial" panose="020B0604020202020204" pitchFamily="34" charset="0"/>
                <a:cs typeface="Arial" panose="020B0604020202020204" pitchFamily="34" charset="0"/>
              </a:rPr>
              <a:t> (1 </a:t>
            </a:r>
            <a:r>
              <a:rPr lang="en-US" sz="2400" dirty="0" err="1">
                <a:solidFill>
                  <a:srgbClr val="000000"/>
                </a:solidFill>
                <a:latin typeface="Arial" panose="020B0604020202020204" pitchFamily="34" charset="0"/>
                <a:cs typeface="Arial" panose="020B0604020202020204" pitchFamily="34" charset="0"/>
              </a:rPr>
              <a:t>atm</a:t>
            </a:r>
            <a:r>
              <a:rPr lang="en-US" sz="2400" dirty="0">
                <a:solidFill>
                  <a:srgbClr val="000000"/>
                </a:solidFill>
                <a:latin typeface="Arial" panose="020B0604020202020204" pitchFamily="34" charset="0"/>
                <a:cs typeface="Arial" panose="020B0604020202020204" pitchFamily="34" charset="0"/>
              </a:rPr>
              <a:t>) and temperature </a:t>
            </a:r>
            <a:r>
              <a:rPr lang="en-US" sz="2400" i="1" dirty="0">
                <a:solidFill>
                  <a:srgbClr val="C00000"/>
                </a:solidFill>
                <a:latin typeface="Arial" panose="020B0604020202020204" pitchFamily="34" charset="0"/>
                <a:cs typeface="Arial" panose="020B0604020202020204" pitchFamily="34" charset="0"/>
              </a:rPr>
              <a:t>T</a:t>
            </a:r>
            <a:r>
              <a:rPr lang="en-US" sz="2400" baseline="-25000" dirty="0">
                <a:solidFill>
                  <a:srgbClr val="C00000"/>
                </a:solidFill>
                <a:latin typeface="Arial" panose="020B0604020202020204" pitchFamily="34" charset="0"/>
                <a:cs typeface="Arial" panose="020B0604020202020204" pitchFamily="34" charset="0"/>
              </a:rPr>
              <a:t>0 </a:t>
            </a:r>
            <a:r>
              <a:rPr lang="en-US" sz="2400" dirty="0">
                <a:solidFill>
                  <a:srgbClr val="C00000"/>
                </a:solidFill>
                <a:latin typeface="Arial" panose="020B0604020202020204" pitchFamily="34" charset="0"/>
                <a:cs typeface="Arial" panose="020B0604020202020204" pitchFamily="34" charset="0"/>
              </a:rPr>
              <a:t>(296 K)</a:t>
            </a:r>
            <a:r>
              <a:rPr lang="en-US" sz="2400" dirty="0">
                <a:solidFill>
                  <a:srgbClr val="000000"/>
                </a:solidFill>
                <a:latin typeface="Arial" panose="020B0604020202020204" pitchFamily="34" charset="0"/>
                <a:cs typeface="Arial" panose="020B0604020202020204" pitchFamily="34" charset="0"/>
              </a:rPr>
              <a:t>, and </a:t>
            </a:r>
            <a:r>
              <a:rPr lang="el-GR" sz="2400" i="1" dirty="0">
                <a:solidFill>
                  <a:srgbClr val="CC0000"/>
                </a:solidFill>
                <a:latin typeface="Arial" panose="020B0604020202020204" pitchFamily="34" charset="0"/>
                <a:cs typeface="Arial" panose="020B0604020202020204" pitchFamily="34" charset="0"/>
                <a:sym typeface="Symbol"/>
              </a:rPr>
              <a:t></a:t>
            </a:r>
            <a:r>
              <a:rPr lang="en-US" sz="2400" dirty="0">
                <a:solidFill>
                  <a:srgbClr val="000000"/>
                </a:solidFill>
                <a:latin typeface="Arial" panose="020B0604020202020204" pitchFamily="34" charset="0"/>
                <a:cs typeface="Arial" panose="020B0604020202020204" pitchFamily="34" charset="0"/>
              </a:rPr>
              <a:t> is the ratio of the partial pressure of N</a:t>
            </a:r>
            <a:r>
              <a:rPr lang="en-US" sz="2400" baseline="-25000" dirty="0">
                <a:solidFill>
                  <a:srgbClr val="000000"/>
                </a:solidFill>
                <a:latin typeface="Arial" panose="020B0604020202020204" pitchFamily="34" charset="0"/>
                <a:cs typeface="Arial" panose="020B0604020202020204" pitchFamily="34" charset="0"/>
              </a:rPr>
              <a:t>2</a:t>
            </a:r>
            <a:r>
              <a:rPr lang="en-US" sz="2400" dirty="0">
                <a:solidFill>
                  <a:srgbClr val="000000"/>
                </a:solidFill>
                <a:latin typeface="Arial" panose="020B0604020202020204" pitchFamily="34" charset="0"/>
                <a:cs typeface="Arial" panose="020B0604020202020204" pitchFamily="34" charset="0"/>
              </a:rPr>
              <a:t>O to the total sample pressure in the cell. The </a:t>
            </a:r>
            <a:r>
              <a:rPr lang="en-US" sz="2400" dirty="0">
                <a:solidFill>
                  <a:prstClr val="black"/>
                </a:solidFill>
                <a:latin typeface="Arial" panose="020B0604020202020204" pitchFamily="34" charset="0"/>
                <a:cs typeface="Arial" panose="020B0604020202020204" pitchFamily="34" charset="0"/>
              </a:rPr>
              <a:t>temperature dependence exponents </a:t>
            </a:r>
            <a:r>
              <a:rPr lang="en-US" sz="2400" dirty="0">
                <a:solidFill>
                  <a:srgbClr val="000000"/>
                </a:solidFill>
                <a:latin typeface="Arial" panose="020B0604020202020204" pitchFamily="34" charset="0"/>
                <a:cs typeface="Arial" panose="020B0604020202020204" pitchFamily="34" charset="0"/>
              </a:rPr>
              <a:t>of the pressure-broadening coefficients are  </a:t>
            </a:r>
            <a:r>
              <a:rPr lang="en-US" sz="2400" i="1" dirty="0">
                <a:solidFill>
                  <a:srgbClr val="CC0000"/>
                </a:solidFill>
                <a:latin typeface="Arial" panose="020B0604020202020204" pitchFamily="34" charset="0"/>
                <a:cs typeface="Arial" panose="020B0604020202020204" pitchFamily="34" charset="0"/>
              </a:rPr>
              <a:t>n1 </a:t>
            </a:r>
            <a:r>
              <a:rPr lang="en-US" sz="2400" dirty="0">
                <a:solidFill>
                  <a:prstClr val="black"/>
                </a:solidFill>
                <a:latin typeface="Arial" panose="020B0604020202020204" pitchFamily="34" charset="0"/>
                <a:cs typeface="Arial" panose="020B0604020202020204" pitchFamily="34" charset="0"/>
              </a:rPr>
              <a:t>and</a:t>
            </a:r>
            <a:r>
              <a:rPr lang="en-US" sz="2400" i="1" dirty="0">
                <a:solidFill>
                  <a:prstClr val="black"/>
                </a:solidFill>
                <a:latin typeface="Arial" panose="020B0604020202020204" pitchFamily="34" charset="0"/>
                <a:cs typeface="Arial" panose="020B0604020202020204" pitchFamily="34" charset="0"/>
              </a:rPr>
              <a:t> </a:t>
            </a:r>
            <a:r>
              <a:rPr lang="en-US" sz="2400" i="1" dirty="0">
                <a:solidFill>
                  <a:srgbClr val="CC0000"/>
                </a:solidFill>
                <a:latin typeface="Arial" panose="020B0604020202020204" pitchFamily="34" charset="0"/>
                <a:cs typeface="Arial" panose="020B0604020202020204" pitchFamily="34" charset="0"/>
              </a:rPr>
              <a:t>n2</a:t>
            </a:r>
            <a:r>
              <a:rPr lang="en-US" sz="2400" dirty="0">
                <a:solidFill>
                  <a:srgbClr val="000000"/>
                </a:solidFill>
                <a:latin typeface="Arial" panose="020B0604020202020204" pitchFamily="34" charset="0"/>
                <a:cs typeface="Arial" panose="020B0604020202020204" pitchFamily="34" charset="0"/>
              </a:rPr>
              <a:t>. </a:t>
            </a:r>
          </a:p>
        </p:txBody>
      </p:sp>
      <p:sp>
        <p:nvSpPr>
          <p:cNvPr id="13" name="Rectangle 7">
            <a:extLst>
              <a:ext uri="{FF2B5EF4-FFF2-40B4-BE49-F238E27FC236}">
                <a16:creationId xmlns:a16="http://schemas.microsoft.com/office/drawing/2014/main" id="{331B3EB0-DDB2-412B-B9CA-4F53E85862A1}"/>
              </a:ext>
            </a:extLst>
          </p:cNvPr>
          <p:cNvSpPr>
            <a:spLocks noChangeArrowheads="1"/>
          </p:cNvSpPr>
          <p:nvPr/>
        </p:nvSpPr>
        <p:spPr bwMode="auto">
          <a:xfrm>
            <a:off x="81186" y="5610936"/>
            <a:ext cx="12029627" cy="1291054"/>
          </a:xfrm>
          <a:prstGeom prst="rect">
            <a:avLst/>
          </a:prstGeom>
          <a:noFill/>
          <a:ln>
            <a:noFill/>
          </a:ln>
          <a:effectLs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defRPr>
            </a:lvl9pPr>
          </a:lstStyle>
          <a:p>
            <a:pPr algn="just">
              <a:buNone/>
            </a:pPr>
            <a:r>
              <a:rPr lang="en-US" sz="2400" dirty="0">
                <a:latin typeface="Arial" panose="020B0604020202020204" pitchFamily="34" charset="0"/>
                <a:cs typeface="Arial" panose="020B0604020202020204" pitchFamily="34" charset="0"/>
              </a:rPr>
              <a:t>where</a:t>
            </a:r>
            <a:r>
              <a:rPr lang="en-US" sz="2400" dirty="0">
                <a:solidFill>
                  <a:srgbClr val="0070C0"/>
                </a:solidFill>
                <a:latin typeface="Arial" panose="020B0604020202020204" pitchFamily="34" charset="0"/>
                <a:cs typeface="Arial" panose="020B0604020202020204" pitchFamily="34" charset="0"/>
              </a:rPr>
              <a:t> </a:t>
            </a:r>
            <a:r>
              <a:rPr lang="el-GR" sz="2400" dirty="0">
                <a:solidFill>
                  <a:srgbClr val="C00000"/>
                </a:solidFill>
                <a:latin typeface="Arial" panose="020B0604020202020204" pitchFamily="34" charset="0"/>
                <a:cs typeface="Arial" panose="020B0604020202020204" pitchFamily="34" charset="0"/>
                <a:sym typeface="Symbol"/>
              </a:rPr>
              <a:t></a:t>
            </a:r>
            <a:r>
              <a:rPr lang="en-US" sz="2400" baseline="-25000" dirty="0">
                <a:solidFill>
                  <a:srgbClr val="C00000"/>
                </a:solidFill>
                <a:latin typeface="Arial" panose="020B0604020202020204" pitchFamily="34" charset="0"/>
                <a:cs typeface="Arial" panose="020B0604020202020204" pitchFamily="34" charset="0"/>
              </a:rPr>
              <a:t>0</a:t>
            </a:r>
            <a:r>
              <a:rPr lang="en-US" sz="2400" dirty="0">
                <a:solidFill>
                  <a:srgbClr val="C00000"/>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is the zero-pressure line position (in cm</a:t>
            </a:r>
            <a:r>
              <a:rPr lang="en-US" sz="2400" baseline="30000" dirty="0">
                <a:latin typeface="Arial" panose="020B0604020202020204" pitchFamily="34" charset="0"/>
                <a:cs typeface="Arial" panose="020B0604020202020204" pitchFamily="34" charset="0"/>
              </a:rPr>
              <a:t>-1</a:t>
            </a:r>
            <a:r>
              <a:rPr lang="en-US" sz="2400" dirty="0">
                <a:latin typeface="Arial" panose="020B0604020202020204" pitchFamily="34" charset="0"/>
                <a:cs typeface="Arial" panose="020B0604020202020204" pitchFamily="34" charset="0"/>
              </a:rPr>
              <a:t>),  </a:t>
            </a:r>
            <a:r>
              <a:rPr lang="el-GR" sz="2400" dirty="0">
                <a:solidFill>
                  <a:srgbClr val="C00000"/>
                </a:solidFill>
                <a:latin typeface="Arial" panose="020B0604020202020204" pitchFamily="34" charset="0"/>
                <a:cs typeface="Arial" panose="020B0604020202020204" pitchFamily="34" charset="0"/>
                <a:sym typeface="Symbol"/>
              </a:rPr>
              <a:t></a:t>
            </a:r>
            <a:r>
              <a:rPr lang="en-US" sz="2400" dirty="0">
                <a:solidFill>
                  <a:srgbClr val="000000"/>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is the line position corresponding to the pressure </a:t>
            </a:r>
            <a:r>
              <a:rPr lang="en-US" sz="2400" i="1" dirty="0">
                <a:solidFill>
                  <a:srgbClr val="CC0000"/>
                </a:solidFill>
                <a:latin typeface="Arial" panose="020B0604020202020204" pitchFamily="34" charset="0"/>
                <a:cs typeface="Arial" panose="020B0604020202020204" pitchFamily="34" charset="0"/>
              </a:rPr>
              <a:t>p</a:t>
            </a:r>
            <a:r>
              <a:rPr lang="en-US" sz="2400" dirty="0">
                <a:solidFill>
                  <a:srgbClr val="000000"/>
                </a:solidFill>
                <a:latin typeface="Arial" panose="020B0604020202020204" pitchFamily="34" charset="0"/>
                <a:cs typeface="Arial" panose="020B0604020202020204" pitchFamily="34" charset="0"/>
              </a:rPr>
              <a:t>, </a:t>
            </a:r>
            <a:r>
              <a:rPr lang="el-GR" sz="2400" dirty="0">
                <a:solidFill>
                  <a:srgbClr val="CC0000"/>
                </a:solidFill>
                <a:latin typeface="Arial" panose="020B0604020202020204" pitchFamily="34" charset="0"/>
                <a:cs typeface="Arial" panose="020B0604020202020204" pitchFamily="34" charset="0"/>
              </a:rPr>
              <a:t>δ</a:t>
            </a:r>
            <a:r>
              <a:rPr lang="en-US" sz="2400" baseline="30000" dirty="0">
                <a:solidFill>
                  <a:srgbClr val="CC0000"/>
                </a:solidFill>
                <a:latin typeface="Arial" panose="020B0604020202020204" pitchFamily="34" charset="0"/>
                <a:cs typeface="Arial" panose="020B0604020202020204" pitchFamily="34" charset="0"/>
              </a:rPr>
              <a:t>0</a:t>
            </a:r>
            <a:r>
              <a:rPr lang="en-US" sz="2400" dirty="0">
                <a:solidFill>
                  <a:srgbClr val="CC0000"/>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is the pressure-induced line shift coefficient at the reference pressure </a:t>
            </a:r>
            <a:r>
              <a:rPr lang="en-US" sz="2400" dirty="0">
                <a:solidFill>
                  <a:srgbClr val="C00000"/>
                </a:solidFill>
                <a:latin typeface="Arial" panose="020B0604020202020204" pitchFamily="34" charset="0"/>
                <a:cs typeface="Arial" panose="020B0604020202020204" pitchFamily="34" charset="0"/>
              </a:rPr>
              <a:t>p</a:t>
            </a:r>
            <a:r>
              <a:rPr lang="en-US" sz="2400" baseline="-25000" dirty="0">
                <a:solidFill>
                  <a:srgbClr val="C00000"/>
                </a:solidFill>
                <a:latin typeface="Arial" panose="020B0604020202020204" pitchFamily="34" charset="0"/>
                <a:cs typeface="Arial" panose="020B0604020202020204" pitchFamily="34" charset="0"/>
              </a:rPr>
              <a:t>0</a:t>
            </a:r>
            <a:r>
              <a:rPr lang="en-US" sz="2400" dirty="0">
                <a:solidFill>
                  <a:srgbClr val="C00000"/>
                </a:solidFill>
                <a:latin typeface="Arial" panose="020B0604020202020204" pitchFamily="34" charset="0"/>
                <a:cs typeface="Arial" panose="020B0604020202020204" pitchFamily="34" charset="0"/>
              </a:rPr>
              <a:t>(1 atm) </a:t>
            </a:r>
            <a:r>
              <a:rPr lang="en-US" sz="2400" dirty="0">
                <a:latin typeface="Arial" panose="020B0604020202020204" pitchFamily="34" charset="0"/>
                <a:cs typeface="Arial" panose="020B0604020202020204" pitchFamily="34" charset="0"/>
              </a:rPr>
              <a:t>and temperature </a:t>
            </a:r>
            <a:r>
              <a:rPr lang="en-US" sz="2400" dirty="0">
                <a:solidFill>
                  <a:srgbClr val="C00000"/>
                </a:solidFill>
                <a:latin typeface="Arial" panose="020B0604020202020204" pitchFamily="34" charset="0"/>
                <a:cs typeface="Arial" panose="020B0604020202020204" pitchFamily="34" charset="0"/>
              </a:rPr>
              <a:t>T</a:t>
            </a:r>
            <a:r>
              <a:rPr lang="en-US" sz="2400" baseline="-25000" dirty="0">
                <a:solidFill>
                  <a:srgbClr val="C00000"/>
                </a:solidFill>
                <a:latin typeface="Arial" panose="020B0604020202020204" pitchFamily="34" charset="0"/>
                <a:cs typeface="Arial" panose="020B0604020202020204" pitchFamily="34" charset="0"/>
              </a:rPr>
              <a:t>0</a:t>
            </a:r>
            <a:r>
              <a:rPr lang="en-US" sz="2400" dirty="0">
                <a:solidFill>
                  <a:srgbClr val="C00000"/>
                </a:solidFill>
                <a:latin typeface="Arial" panose="020B0604020202020204" pitchFamily="34" charset="0"/>
                <a:cs typeface="Arial" panose="020B0604020202020204" pitchFamily="34" charset="0"/>
              </a:rPr>
              <a:t>(296 K) </a:t>
            </a:r>
            <a:r>
              <a:rPr lang="en-US" sz="2400" dirty="0">
                <a:latin typeface="Arial" panose="020B0604020202020204" pitchFamily="34" charset="0"/>
                <a:cs typeface="Arial" panose="020B0604020202020204" pitchFamily="34" charset="0"/>
              </a:rPr>
              <a:t>of the broadening gas.</a:t>
            </a:r>
            <a:endParaRPr lang="el-GR" sz="2400" dirty="0">
              <a:latin typeface="Arial" panose="020B0604020202020204" pitchFamily="34" charset="0"/>
              <a:cs typeface="Arial" panose="020B0604020202020204" pitchFamily="34" charset="0"/>
            </a:endParaRPr>
          </a:p>
        </p:txBody>
      </p:sp>
      <p:graphicFrame>
        <p:nvGraphicFramePr>
          <p:cNvPr id="14" name="Object 8">
            <a:extLst>
              <a:ext uri="{FF2B5EF4-FFF2-40B4-BE49-F238E27FC236}">
                <a16:creationId xmlns:a16="http://schemas.microsoft.com/office/drawing/2014/main" id="{010CCFD6-2B20-43D5-BB36-4BDEC75446A3}"/>
              </a:ext>
            </a:extLst>
          </p:cNvPr>
          <p:cNvGraphicFramePr>
            <a:graphicFrameLocks noChangeAspect="1"/>
          </p:cNvGraphicFramePr>
          <p:nvPr>
            <p:extLst>
              <p:ext uri="{D42A27DB-BD31-4B8C-83A1-F6EECF244321}">
                <p14:modId xmlns:p14="http://schemas.microsoft.com/office/powerpoint/2010/main" val="2118431725"/>
              </p:ext>
            </p:extLst>
          </p:nvPr>
        </p:nvGraphicFramePr>
        <p:xfrm>
          <a:off x="2018221" y="4832461"/>
          <a:ext cx="8951185" cy="711715"/>
        </p:xfrm>
        <a:graphic>
          <a:graphicData uri="http://schemas.openxmlformats.org/presentationml/2006/ole">
            <mc:AlternateContent xmlns:mc="http://schemas.openxmlformats.org/markup-compatibility/2006">
              <mc:Choice xmlns:v="urn:schemas-microsoft-com:vml" Requires="v">
                <p:oleObj spid="_x0000_s18461" name="Equation" r:id="rId5" imgW="2603160" imgH="241200" progId="Equation.3">
                  <p:embed/>
                </p:oleObj>
              </mc:Choice>
              <mc:Fallback>
                <p:oleObj name="Equation" r:id="rId5" imgW="2603160" imgH="241200" progId="Equation.3">
                  <p:embed/>
                  <p:pic>
                    <p:nvPicPr>
                      <p:cNvPr id="52232" name="Object 8"/>
                      <p:cNvPicPr>
                        <a:picLocks noChangeAspect="1" noChangeArrowheads="1"/>
                      </p:cNvPicPr>
                      <p:nvPr/>
                    </p:nvPicPr>
                    <p:blipFill>
                      <a:blip r:embed="rId6"/>
                      <a:srcRect/>
                      <a:stretch>
                        <a:fillRect/>
                      </a:stretch>
                    </p:blipFill>
                    <p:spPr bwMode="auto">
                      <a:xfrm>
                        <a:off x="2018221" y="4832461"/>
                        <a:ext cx="8951185" cy="711715"/>
                      </a:xfrm>
                      <a:prstGeom prst="rect">
                        <a:avLst/>
                      </a:prstGeom>
                      <a:solidFill>
                        <a:schemeClr val="bg1"/>
                      </a:solidFill>
                      <a:ln w="28575">
                        <a:solidFill>
                          <a:srgbClr val="13E3ED"/>
                        </a:solidFill>
                      </a:ln>
                      <a:extLst/>
                    </p:spPr>
                  </p:pic>
                </p:oleObj>
              </mc:Fallback>
            </mc:AlternateContent>
          </a:graphicData>
        </a:graphic>
      </p:graphicFrame>
    </p:spTree>
    <p:extLst>
      <p:ext uri="{BB962C8B-B14F-4D97-AF65-F5344CB8AC3E}">
        <p14:creationId xmlns:p14="http://schemas.microsoft.com/office/powerpoint/2010/main" val="3622292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5ABB7-CF7F-4941-B9B8-DC7B726E2DEE}"/>
              </a:ext>
            </a:extLst>
          </p:cNvPr>
          <p:cNvSpPr>
            <a:spLocks noGrp="1"/>
          </p:cNvSpPr>
          <p:nvPr>
            <p:ph type="title"/>
          </p:nvPr>
        </p:nvSpPr>
        <p:spPr>
          <a:xfrm>
            <a:off x="281393" y="333376"/>
            <a:ext cx="11729710" cy="1008063"/>
          </a:xfrm>
        </p:spPr>
        <p:txBody>
          <a:bodyPr/>
          <a:lstStyle/>
          <a:p>
            <a:r>
              <a:rPr lang="en-US" sz="2000" dirty="0"/>
              <a:t>Example of a fitted spectral interval of the </a:t>
            </a:r>
            <a:r>
              <a:rPr lang="en-US" sz="2000" i="1" dirty="0"/>
              <a:t>ν</a:t>
            </a:r>
            <a:r>
              <a:rPr lang="en-US" sz="2000" baseline="-25000" dirty="0"/>
              <a:t>3</a:t>
            </a:r>
            <a:r>
              <a:rPr lang="en-US" sz="2000" dirty="0"/>
              <a:t> band of nitrous oxide broadened by air. Panel (A) shows the observed spectra, and Panel (B) shows the fit residuals obtained using the quadratic speed dependent Voigt profile with a weak line mixing component.</a:t>
            </a:r>
            <a:endParaRPr lang="en-CA" sz="2000" dirty="0"/>
          </a:p>
        </p:txBody>
      </p:sp>
      <p:sp>
        <p:nvSpPr>
          <p:cNvPr id="3" name="Date Placeholder 2">
            <a:extLst>
              <a:ext uri="{FF2B5EF4-FFF2-40B4-BE49-F238E27FC236}">
                <a16:creationId xmlns:a16="http://schemas.microsoft.com/office/drawing/2014/main" id="{DB03D4E4-2C5D-46A4-B230-7D246E262DEB}"/>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14</a:t>
            </a:fld>
            <a:endParaRPr lang="en-CA" dirty="0"/>
          </a:p>
        </p:txBody>
      </p:sp>
      <p:sp>
        <p:nvSpPr>
          <p:cNvPr id="6" name="Footer Placeholder 4">
            <a:extLst>
              <a:ext uri="{FF2B5EF4-FFF2-40B4-BE49-F238E27FC236}">
                <a16:creationId xmlns:a16="http://schemas.microsoft.com/office/drawing/2014/main" id="{DBA03010-82DB-42A8-986B-BF2A3721C390}"/>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a:t>Source: Canadian Journal of Physics, 2018, 96(4): 454-464, https://doi.org/10.1139/cjp-2017-0303  </a:t>
            </a:r>
            <a:endParaRPr lang="en-CA" dirty="0"/>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descr="A close up of text on a white background&#10;&#10;Description generated with high confidence">
            <a:extLst>
              <a:ext uri="{FF2B5EF4-FFF2-40B4-BE49-F238E27FC236}">
                <a16:creationId xmlns:a16="http://schemas.microsoft.com/office/drawing/2014/main" id="{8DCCF8D2-6A32-4605-9418-86125148B1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392" y="1627683"/>
            <a:ext cx="5760000" cy="4179320"/>
          </a:xfrm>
          <a:prstGeom prst="rect">
            <a:avLst/>
          </a:prstGeom>
        </p:spPr>
      </p:pic>
      <p:pic>
        <p:nvPicPr>
          <p:cNvPr id="10" name="Picture 9" descr="A screenshot of a cell phone&#10;&#10;Description generated with very high confidence">
            <a:extLst>
              <a:ext uri="{FF2B5EF4-FFF2-40B4-BE49-F238E27FC236}">
                <a16:creationId xmlns:a16="http://schemas.microsoft.com/office/drawing/2014/main" id="{806CCD6B-7614-4CA7-B9D8-E76B716690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1103" y="1629423"/>
            <a:ext cx="5760000" cy="4175841"/>
          </a:xfrm>
          <a:prstGeom prst="rect">
            <a:avLst/>
          </a:prstGeom>
        </p:spPr>
      </p:pic>
    </p:spTree>
    <p:extLst>
      <p:ext uri="{BB962C8B-B14F-4D97-AF65-F5344CB8AC3E}">
        <p14:creationId xmlns:p14="http://schemas.microsoft.com/office/powerpoint/2010/main" val="3360931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5ABB7-CF7F-4941-B9B8-DC7B726E2DEE}"/>
              </a:ext>
            </a:extLst>
          </p:cNvPr>
          <p:cNvSpPr>
            <a:spLocks noGrp="1"/>
          </p:cNvSpPr>
          <p:nvPr>
            <p:ph type="title"/>
          </p:nvPr>
        </p:nvSpPr>
        <p:spPr>
          <a:xfrm>
            <a:off x="600221" y="445918"/>
            <a:ext cx="10972800" cy="1008063"/>
          </a:xfrm>
        </p:spPr>
        <p:txBody>
          <a:bodyPr/>
          <a:lstStyle/>
          <a:p>
            <a:r>
              <a:rPr lang="en-US" sz="2000" dirty="0">
                <a:solidFill>
                  <a:schemeClr val="bg1"/>
                </a:solidFill>
              </a:rPr>
              <a:t>Measured line position differences with values in the HITRAN2016 [2] and GEISA2015 [22] databases and with values reported by </a:t>
            </a:r>
            <a:r>
              <a:rPr lang="en-US" sz="2000" dirty="0" err="1">
                <a:solidFill>
                  <a:schemeClr val="bg1"/>
                </a:solidFill>
              </a:rPr>
              <a:t>Nemtchinov</a:t>
            </a:r>
            <a:r>
              <a:rPr lang="en-US" sz="2000" dirty="0">
                <a:solidFill>
                  <a:schemeClr val="bg1"/>
                </a:solidFill>
              </a:rPr>
              <a:t> </a:t>
            </a:r>
            <a:r>
              <a:rPr lang="en-US" sz="2000" i="1" dirty="0">
                <a:solidFill>
                  <a:schemeClr val="bg1"/>
                </a:solidFill>
              </a:rPr>
              <a:t>et al.</a:t>
            </a:r>
            <a:r>
              <a:rPr lang="en-US" sz="2000" dirty="0">
                <a:solidFill>
                  <a:schemeClr val="bg1"/>
                </a:solidFill>
              </a:rPr>
              <a:t> [6] and Loos </a:t>
            </a:r>
            <a:r>
              <a:rPr lang="en-US" sz="2000" i="1" dirty="0">
                <a:solidFill>
                  <a:schemeClr val="bg1"/>
                </a:solidFill>
              </a:rPr>
              <a:t>et al.</a:t>
            </a:r>
            <a:r>
              <a:rPr lang="en-US" sz="2000" dirty="0">
                <a:solidFill>
                  <a:schemeClr val="bg1"/>
                </a:solidFill>
              </a:rPr>
              <a:t> [10]. The average values are presented using dashed lines (see legend). </a:t>
            </a:r>
            <a:br>
              <a:rPr lang="en-CA" sz="2000" dirty="0">
                <a:solidFill>
                  <a:schemeClr val="bg1"/>
                </a:solidFill>
              </a:rPr>
            </a:br>
            <a:endParaRPr lang="en-CA" sz="2000" dirty="0">
              <a:solidFill>
                <a:schemeClr val="bg1"/>
              </a:solidFill>
            </a:endParaRPr>
          </a:p>
        </p:txBody>
      </p:sp>
      <p:sp>
        <p:nvSpPr>
          <p:cNvPr id="3" name="Date Placeholder 2">
            <a:extLst>
              <a:ext uri="{FF2B5EF4-FFF2-40B4-BE49-F238E27FC236}">
                <a16:creationId xmlns:a16="http://schemas.microsoft.com/office/drawing/2014/main" id="{DB03D4E4-2C5D-46A4-B230-7D246E262DEB}"/>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15</a:t>
            </a:fld>
            <a:endParaRPr lang="en-CA" dirty="0"/>
          </a:p>
        </p:txBody>
      </p:sp>
      <p:sp>
        <p:nvSpPr>
          <p:cNvPr id="6" name="Footer Placeholder 4">
            <a:extLst>
              <a:ext uri="{FF2B5EF4-FFF2-40B4-BE49-F238E27FC236}">
                <a16:creationId xmlns:a16="http://schemas.microsoft.com/office/drawing/2014/main" id="{DBA03010-82DB-42A8-986B-BF2A3721C390}"/>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a:t>Source: Canadian Journal of Physics, 2018, 96(4): 454-464, https://doi.org/10.1139/cjp-2017-0303  </a:t>
            </a:r>
            <a:endParaRPr lang="en-CA" dirty="0"/>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Rectangle 3">
            <a:extLst>
              <a:ext uri="{FF2B5EF4-FFF2-40B4-BE49-F238E27FC236}">
                <a16:creationId xmlns:a16="http://schemas.microsoft.com/office/drawing/2014/main" id="{804A50D1-AA79-438E-9774-FADDBF0DE5DB}"/>
              </a:ext>
            </a:extLst>
          </p:cNvPr>
          <p:cNvSpPr/>
          <p:nvPr/>
        </p:nvSpPr>
        <p:spPr>
          <a:xfrm>
            <a:off x="7290458" y="3505158"/>
            <a:ext cx="4779409" cy="1569660"/>
          </a:xfrm>
          <a:prstGeom prst="rect">
            <a:avLst/>
          </a:prstGeom>
        </p:spPr>
        <p:txBody>
          <a:bodyPr wrap="square">
            <a:spAutoFit/>
          </a:bodyPr>
          <a:lstStyle/>
          <a:p>
            <a:r>
              <a:rPr lang="en-US" sz="2400" dirty="0">
                <a:solidFill>
                  <a:srgbClr val="003DB8"/>
                </a:solidFill>
              </a:rPr>
              <a:t>Note that </a:t>
            </a:r>
            <a:r>
              <a:rPr lang="en-US" sz="2400" i="1" dirty="0">
                <a:solidFill>
                  <a:srgbClr val="003DB8"/>
                </a:solidFill>
              </a:rPr>
              <a:t>m </a:t>
            </a:r>
            <a:r>
              <a:rPr lang="en-US" sz="2400" dirty="0">
                <a:solidFill>
                  <a:srgbClr val="003DB8"/>
                </a:solidFill>
              </a:rPr>
              <a:t>= </a:t>
            </a:r>
            <a:r>
              <a:rPr lang="en-US" sz="2400" i="1" dirty="0">
                <a:solidFill>
                  <a:srgbClr val="003DB8"/>
                </a:solidFill>
              </a:rPr>
              <a:t>−J </a:t>
            </a:r>
            <a:r>
              <a:rPr lang="en-US" sz="2400" dirty="0">
                <a:solidFill>
                  <a:srgbClr val="003DB8"/>
                </a:solidFill>
              </a:rPr>
              <a:t>for the </a:t>
            </a:r>
            <a:r>
              <a:rPr lang="en-US" sz="2400" i="1" dirty="0">
                <a:solidFill>
                  <a:srgbClr val="003DB8"/>
                </a:solidFill>
              </a:rPr>
              <a:t>P </a:t>
            </a:r>
            <a:r>
              <a:rPr lang="en-US" sz="2400" dirty="0">
                <a:solidFill>
                  <a:srgbClr val="003DB8"/>
                </a:solidFill>
              </a:rPr>
              <a:t>-branch transitions, </a:t>
            </a:r>
            <a:r>
              <a:rPr lang="en-US" sz="2400" i="1" dirty="0">
                <a:solidFill>
                  <a:srgbClr val="003DB8"/>
                </a:solidFill>
              </a:rPr>
              <a:t>m </a:t>
            </a:r>
            <a:r>
              <a:rPr lang="en-US" sz="2400" dirty="0">
                <a:solidFill>
                  <a:srgbClr val="003DB8"/>
                </a:solidFill>
              </a:rPr>
              <a:t>= </a:t>
            </a:r>
            <a:r>
              <a:rPr lang="en-US" sz="2400" i="1" dirty="0">
                <a:solidFill>
                  <a:srgbClr val="003DB8"/>
                </a:solidFill>
              </a:rPr>
              <a:t>J </a:t>
            </a:r>
            <a:r>
              <a:rPr lang="en-US" sz="2400" dirty="0">
                <a:solidFill>
                  <a:srgbClr val="003DB8"/>
                </a:solidFill>
              </a:rPr>
              <a:t>+ 1 for the </a:t>
            </a:r>
            <a:r>
              <a:rPr lang="en-US" sz="2400" i="1" dirty="0">
                <a:solidFill>
                  <a:srgbClr val="003DB8"/>
                </a:solidFill>
              </a:rPr>
              <a:t>R</a:t>
            </a:r>
            <a:r>
              <a:rPr lang="en-US" sz="2400" dirty="0">
                <a:solidFill>
                  <a:srgbClr val="003DB8"/>
                </a:solidFill>
              </a:rPr>
              <a:t>-branch transitions, and </a:t>
            </a:r>
            <a:r>
              <a:rPr lang="en-US" sz="2400" i="1" dirty="0">
                <a:solidFill>
                  <a:srgbClr val="003DB8"/>
                </a:solidFill>
              </a:rPr>
              <a:t>J </a:t>
            </a:r>
            <a:r>
              <a:rPr lang="en-US" sz="2400" dirty="0">
                <a:solidFill>
                  <a:srgbClr val="003DB8"/>
                </a:solidFill>
              </a:rPr>
              <a:t>is the lower state rotational quantum number. </a:t>
            </a:r>
            <a:endParaRPr lang="en-CA" sz="2400" dirty="0">
              <a:solidFill>
                <a:srgbClr val="003DB8"/>
              </a:solidFill>
            </a:endParaRPr>
          </a:p>
        </p:txBody>
      </p:sp>
      <p:pic>
        <p:nvPicPr>
          <p:cNvPr id="9" name="Picture 8" descr="A screenshot of a cell phone&#10;&#10;Description generated with very high confidence">
            <a:extLst>
              <a:ext uri="{FF2B5EF4-FFF2-40B4-BE49-F238E27FC236}">
                <a16:creationId xmlns:a16="http://schemas.microsoft.com/office/drawing/2014/main" id="{59611B24-E735-47B6-AD19-F777A86498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130" y="1449491"/>
            <a:ext cx="6902331" cy="5004000"/>
          </a:xfrm>
          <a:prstGeom prst="rect">
            <a:avLst/>
          </a:prstGeom>
        </p:spPr>
      </p:pic>
      <p:graphicFrame>
        <p:nvGraphicFramePr>
          <p:cNvPr id="10" name="Object 8">
            <a:extLst>
              <a:ext uri="{FF2B5EF4-FFF2-40B4-BE49-F238E27FC236}">
                <a16:creationId xmlns:a16="http://schemas.microsoft.com/office/drawing/2014/main" id="{53D4D6F6-29CE-4C43-B9F1-C92CB4F65726}"/>
              </a:ext>
            </a:extLst>
          </p:cNvPr>
          <p:cNvGraphicFramePr>
            <a:graphicFrameLocks noChangeAspect="1"/>
          </p:cNvGraphicFramePr>
          <p:nvPr>
            <p:extLst>
              <p:ext uri="{D42A27DB-BD31-4B8C-83A1-F6EECF244321}">
                <p14:modId xmlns:p14="http://schemas.microsoft.com/office/powerpoint/2010/main" val="2258185521"/>
              </p:ext>
            </p:extLst>
          </p:nvPr>
        </p:nvGraphicFramePr>
        <p:xfrm>
          <a:off x="7290458" y="1712442"/>
          <a:ext cx="4648120" cy="369575"/>
        </p:xfrm>
        <a:graphic>
          <a:graphicData uri="http://schemas.openxmlformats.org/presentationml/2006/ole">
            <mc:AlternateContent xmlns:mc="http://schemas.openxmlformats.org/markup-compatibility/2006">
              <mc:Choice xmlns:v="urn:schemas-microsoft-com:vml" Requires="v">
                <p:oleObj spid="_x0000_s20488" name="Equation" r:id="rId4" imgW="2603160" imgH="241200" progId="Equation.3">
                  <p:embed/>
                </p:oleObj>
              </mc:Choice>
              <mc:Fallback>
                <p:oleObj name="Equation" r:id="rId4" imgW="2603160" imgH="241200" progId="Equation.3">
                  <p:embed/>
                  <p:pic>
                    <p:nvPicPr>
                      <p:cNvPr id="14" name="Object 8">
                        <a:extLst>
                          <a:ext uri="{FF2B5EF4-FFF2-40B4-BE49-F238E27FC236}">
                            <a16:creationId xmlns:a16="http://schemas.microsoft.com/office/drawing/2014/main" id="{010CCFD6-2B20-43D5-BB36-4BDEC75446A3}"/>
                          </a:ext>
                        </a:extLst>
                      </p:cNvPr>
                      <p:cNvPicPr>
                        <a:picLocks noChangeAspect="1" noChangeArrowheads="1"/>
                      </p:cNvPicPr>
                      <p:nvPr/>
                    </p:nvPicPr>
                    <p:blipFill>
                      <a:blip r:embed="rId5"/>
                      <a:srcRect/>
                      <a:stretch>
                        <a:fillRect/>
                      </a:stretch>
                    </p:blipFill>
                    <p:spPr bwMode="auto">
                      <a:xfrm>
                        <a:off x="7290458" y="1712442"/>
                        <a:ext cx="4648120" cy="369575"/>
                      </a:xfrm>
                      <a:prstGeom prst="rect">
                        <a:avLst/>
                      </a:prstGeom>
                      <a:solidFill>
                        <a:schemeClr val="bg1"/>
                      </a:solidFill>
                      <a:ln w="28575">
                        <a:solidFill>
                          <a:srgbClr val="13E3ED"/>
                        </a:solidFill>
                      </a:ln>
                      <a:extLst/>
                    </p:spPr>
                  </p:pic>
                </p:oleObj>
              </mc:Fallback>
            </mc:AlternateContent>
          </a:graphicData>
        </a:graphic>
      </p:graphicFrame>
    </p:spTree>
    <p:extLst>
      <p:ext uri="{BB962C8B-B14F-4D97-AF65-F5344CB8AC3E}">
        <p14:creationId xmlns:p14="http://schemas.microsoft.com/office/powerpoint/2010/main" val="1715144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5ABB7-CF7F-4941-B9B8-DC7B726E2DEE}"/>
              </a:ext>
            </a:extLst>
          </p:cNvPr>
          <p:cNvSpPr>
            <a:spLocks noGrp="1"/>
          </p:cNvSpPr>
          <p:nvPr>
            <p:ph type="title"/>
          </p:nvPr>
        </p:nvSpPr>
        <p:spPr>
          <a:xfrm>
            <a:off x="370430" y="332656"/>
            <a:ext cx="11451140" cy="1008063"/>
          </a:xfrm>
        </p:spPr>
        <p:txBody>
          <a:bodyPr/>
          <a:lstStyle/>
          <a:p>
            <a:r>
              <a:rPr lang="en-US" sz="2000" dirty="0"/>
              <a:t>Measured line intensity percentage difference of present study (PS) compared with HITRAN2016 and GEISA2015 databases ((Values in database-PS)</a:t>
            </a:r>
            <a:r>
              <a:rPr lang="en-US" sz="2000" dirty="0">
                <a:sym typeface="Symbol" panose="05050102010706020507" pitchFamily="18" charset="2"/>
              </a:rPr>
              <a:t></a:t>
            </a:r>
            <a:r>
              <a:rPr lang="en-US" sz="2000" dirty="0"/>
              <a:t>100/PS) and with the results of </a:t>
            </a:r>
            <a:r>
              <a:rPr lang="en-US" sz="2000" dirty="0" err="1"/>
              <a:t>Nemtchinov</a:t>
            </a:r>
            <a:r>
              <a:rPr lang="en-US" sz="2000" dirty="0"/>
              <a:t> et al. (2004). The average values are shown with dashed lines.</a:t>
            </a:r>
            <a:endParaRPr lang="en-CA" sz="2000" dirty="0"/>
          </a:p>
        </p:txBody>
      </p:sp>
      <p:sp>
        <p:nvSpPr>
          <p:cNvPr id="3" name="Date Placeholder 2">
            <a:extLst>
              <a:ext uri="{FF2B5EF4-FFF2-40B4-BE49-F238E27FC236}">
                <a16:creationId xmlns:a16="http://schemas.microsoft.com/office/drawing/2014/main" id="{DB03D4E4-2C5D-46A4-B230-7D246E262DEB}"/>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16</a:t>
            </a:fld>
            <a:endParaRPr lang="en-CA" dirty="0"/>
          </a:p>
        </p:txBody>
      </p:sp>
      <p:sp>
        <p:nvSpPr>
          <p:cNvPr id="6" name="Footer Placeholder 4">
            <a:extLst>
              <a:ext uri="{FF2B5EF4-FFF2-40B4-BE49-F238E27FC236}">
                <a16:creationId xmlns:a16="http://schemas.microsoft.com/office/drawing/2014/main" id="{DBA03010-82DB-42A8-986B-BF2A3721C390}"/>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a:t>Source: Canadian Journal of Physics, 2018, 96(4): 454-464, https://doi.org/10.1139/cjp-2017-0303  </a:t>
            </a:r>
            <a:endParaRPr lang="en-CA" dirty="0"/>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descr="A screenshot of a social media post&#10;&#10;Description generated with very high confidence">
            <a:extLst>
              <a:ext uri="{FF2B5EF4-FFF2-40B4-BE49-F238E27FC236}">
                <a16:creationId xmlns:a16="http://schemas.microsoft.com/office/drawing/2014/main" id="{C78160ED-345D-4236-B59F-A141C86AD2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430" y="1491951"/>
            <a:ext cx="7090195" cy="5148000"/>
          </a:xfrm>
          <a:prstGeom prst="rect">
            <a:avLst/>
          </a:prstGeom>
        </p:spPr>
      </p:pic>
      <p:pic>
        <p:nvPicPr>
          <p:cNvPr id="9" name="Picture 8">
            <a:extLst>
              <a:ext uri="{FF2B5EF4-FFF2-40B4-BE49-F238E27FC236}">
                <a16:creationId xmlns:a16="http://schemas.microsoft.com/office/drawing/2014/main" id="{3B87E9DD-DEDB-4D97-8079-D250E06AA348}"/>
              </a:ext>
            </a:extLst>
          </p:cNvPr>
          <p:cNvPicPr>
            <a:picLocks noChangeAspect="1"/>
          </p:cNvPicPr>
          <p:nvPr/>
        </p:nvPicPr>
        <p:blipFill rotWithShape="1">
          <a:blip r:embed="rId3"/>
          <a:srcRect l="22882" t="40156" r="48893" b="49016"/>
          <a:stretch/>
        </p:blipFill>
        <p:spPr>
          <a:xfrm>
            <a:off x="7489010" y="2667769"/>
            <a:ext cx="4541008" cy="979433"/>
          </a:xfrm>
          <a:prstGeom prst="rect">
            <a:avLst/>
          </a:prstGeom>
          <a:ln>
            <a:noFill/>
          </a:ln>
          <a:effectLst>
            <a:outerShdw blurRad="292100" dist="139700" dir="2700000" algn="tl" rotWithShape="0">
              <a:srgbClr val="333333">
                <a:alpha val="65000"/>
              </a:srgbClr>
            </a:outerShdw>
          </a:effectLst>
        </p:spPr>
      </p:pic>
      <p:sp>
        <p:nvSpPr>
          <p:cNvPr id="10" name="Rectangle 9">
            <a:extLst>
              <a:ext uri="{FF2B5EF4-FFF2-40B4-BE49-F238E27FC236}">
                <a16:creationId xmlns:a16="http://schemas.microsoft.com/office/drawing/2014/main" id="{08798675-9D8D-4D81-991B-62950E07F0D9}"/>
              </a:ext>
            </a:extLst>
          </p:cNvPr>
          <p:cNvSpPr/>
          <p:nvPr/>
        </p:nvSpPr>
        <p:spPr>
          <a:xfrm>
            <a:off x="7555808" y="1408577"/>
            <a:ext cx="4541008" cy="1200329"/>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CA" sz="2400" b="0" i="0" u="none" strike="noStrike" kern="1200" cap="none" spc="0" normalizeH="0" baseline="0" noProof="0" dirty="0">
                <a:ln>
                  <a:noFill/>
                </a:ln>
                <a:solidFill>
                  <a:srgbClr val="000000"/>
                </a:solidFill>
                <a:effectLst/>
                <a:uLnTx/>
                <a:uFillTx/>
                <a:latin typeface="Calibri"/>
                <a:ea typeface="+mn-ea"/>
                <a:cs typeface="Arial" charset="0"/>
              </a:rPr>
              <a:t>The spectral line intensity of the transition between two </a:t>
            </a:r>
            <a:r>
              <a:rPr kumimoji="0" lang="en-CA" sz="2400" b="0" i="0" u="none" strike="noStrike" kern="1200" cap="none" spc="0" normalizeH="0" baseline="0" noProof="0" dirty="0" err="1">
                <a:ln>
                  <a:noFill/>
                </a:ln>
                <a:solidFill>
                  <a:srgbClr val="000000"/>
                </a:solidFill>
                <a:effectLst/>
                <a:uLnTx/>
                <a:uFillTx/>
                <a:latin typeface="Calibri"/>
                <a:ea typeface="+mn-ea"/>
                <a:cs typeface="Arial" charset="0"/>
              </a:rPr>
              <a:t>ro-vibronic</a:t>
            </a:r>
            <a:r>
              <a:rPr kumimoji="0" lang="en-CA" sz="2400" b="0" i="0" u="none" strike="noStrike" kern="1200" cap="none" spc="0" normalizeH="0" baseline="0" noProof="0" dirty="0">
                <a:ln>
                  <a:noFill/>
                </a:ln>
                <a:solidFill>
                  <a:srgbClr val="000000"/>
                </a:solidFill>
                <a:effectLst/>
                <a:uLnTx/>
                <a:uFillTx/>
                <a:latin typeface="Calibri"/>
                <a:ea typeface="+mn-ea"/>
                <a:cs typeface="Arial" charset="0"/>
              </a:rPr>
              <a:t> states is given as</a:t>
            </a:r>
            <a:endParaRPr kumimoji="0" lang="en-CA" sz="2400" b="0" i="0" u="none" strike="noStrike" kern="1200" cap="none" spc="0" normalizeH="0" baseline="0" noProof="0" dirty="0">
              <a:ln>
                <a:noFill/>
              </a:ln>
              <a:solidFill>
                <a:prstClr val="black"/>
              </a:solidFill>
              <a:effectLst/>
              <a:uLnTx/>
              <a:uFillTx/>
              <a:latin typeface="Calibri"/>
              <a:ea typeface="+mn-ea"/>
              <a:cs typeface="Arial" charset="0"/>
            </a:endParaRPr>
          </a:p>
        </p:txBody>
      </p:sp>
      <p:sp>
        <p:nvSpPr>
          <p:cNvPr id="11" name="Rectangle 2">
            <a:extLst>
              <a:ext uri="{FF2B5EF4-FFF2-40B4-BE49-F238E27FC236}">
                <a16:creationId xmlns:a16="http://schemas.microsoft.com/office/drawing/2014/main" id="{8E30EC19-DCD6-4778-87D9-ADD62F1C16FE}"/>
              </a:ext>
            </a:extLst>
          </p:cNvPr>
          <p:cNvSpPr>
            <a:spLocks noChangeArrowheads="1"/>
          </p:cNvSpPr>
          <p:nvPr/>
        </p:nvSpPr>
        <p:spPr bwMode="auto">
          <a:xfrm>
            <a:off x="7521566" y="3846816"/>
            <a:ext cx="4541008"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where </a:t>
            </a:r>
            <a:r>
              <a:rPr kumimoji="0" lang="en-US" altLang="en-US" sz="2000" b="0" i="0" u="none" strike="noStrike" kern="1200" cap="none" spc="0" normalizeH="0" baseline="0" noProof="0" dirty="0" err="1">
                <a:ln>
                  <a:noFill/>
                </a:ln>
                <a:solidFill>
                  <a:srgbClr val="000000"/>
                </a:solidFill>
                <a:effectLst/>
                <a:uLnTx/>
                <a:uFillTx/>
                <a:latin typeface="Source Sans Pro"/>
                <a:ea typeface="+mn-ea"/>
                <a:cs typeface="Arial" charset="0"/>
              </a:rPr>
              <a:t>A</a:t>
            </a:r>
            <a:r>
              <a:rPr kumimoji="0" lang="en-US" altLang="en-US" sz="2000" b="0" i="0" u="none" strike="noStrike" kern="1200" cap="none" spc="0" normalizeH="0" baseline="-25000" noProof="0" dirty="0" err="1">
                <a:ln>
                  <a:noFill/>
                </a:ln>
                <a:solidFill>
                  <a:srgbClr val="000000"/>
                </a:solidFill>
                <a:effectLst/>
                <a:uLnTx/>
                <a:uFillTx/>
                <a:latin typeface="Source Sans Pro"/>
                <a:ea typeface="+mn-ea"/>
                <a:cs typeface="Arial" charset="0"/>
              </a:rPr>
              <a:t>ij</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(s</a:t>
            </a:r>
            <a:r>
              <a:rPr kumimoji="0" lang="en-US" altLang="en-US" sz="2000" b="0" i="0" u="none" strike="noStrike" kern="1200" cap="none" spc="0" normalizeH="0" baseline="30000" noProof="0" dirty="0">
                <a:ln>
                  <a:noFill/>
                </a:ln>
                <a:solidFill>
                  <a:srgbClr val="000000"/>
                </a:solidFill>
                <a:effectLst/>
                <a:uLnTx/>
                <a:uFillTx/>
                <a:latin typeface="Source Sans Pro"/>
                <a:ea typeface="+mn-ea"/>
                <a:cs typeface="Arial" charset="0"/>
              </a:rPr>
              <a:t>−1</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 is the Einstein coefficient for spontaneous emission, </a:t>
            </a:r>
            <a:r>
              <a:rPr kumimoji="0" lang="en-US" altLang="en-US" sz="2000" b="0" i="0" u="none" strike="noStrike" kern="1200" cap="none" spc="0" normalizeH="0" baseline="0" noProof="0" dirty="0">
                <a:ln>
                  <a:noFill/>
                </a:ln>
                <a:solidFill>
                  <a:srgbClr val="000000"/>
                </a:solidFill>
                <a:effectLst/>
                <a:uLnTx/>
                <a:uFillTx/>
                <a:latin typeface="MathJax_Math-italic"/>
                <a:ea typeface="+mn-ea"/>
                <a:cs typeface="Arial" charset="0"/>
              </a:rPr>
              <a:t>g</a:t>
            </a:r>
            <a:r>
              <a:rPr kumimoji="0" lang="en-US" altLang="en-US" sz="2000" b="0" i="0" u="none" strike="noStrike" kern="1200" cap="none" spc="0" normalizeH="0" baseline="0" noProof="0" dirty="0">
                <a:ln>
                  <a:noFill/>
                </a:ln>
                <a:solidFill>
                  <a:srgbClr val="000000"/>
                </a:solidFill>
                <a:effectLst/>
                <a:uLnTx/>
                <a:uFillTx/>
                <a:latin typeface="MathJax_Main"/>
                <a:ea typeface="+mn-ea"/>
                <a:cs typeface="Arial" charset="0"/>
              </a:rPr>
              <a:t>′</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 is the upper state statistical weight, and </a:t>
            </a:r>
            <a:r>
              <a:rPr kumimoji="0" lang="en-US" altLang="en-US" sz="2000" b="0" i="0" u="none" strike="noStrike" kern="1200" cap="none" spc="0" normalizeH="0" baseline="0" noProof="0" dirty="0">
                <a:ln>
                  <a:noFill/>
                </a:ln>
                <a:solidFill>
                  <a:srgbClr val="000000"/>
                </a:solidFill>
                <a:effectLst/>
                <a:uLnTx/>
                <a:uFillTx/>
                <a:latin typeface="MathJax_Math-italic"/>
                <a:ea typeface="+mn-ea"/>
                <a:cs typeface="Arial" charset="0"/>
              </a:rPr>
              <a:t>E</a:t>
            </a:r>
            <a:r>
              <a:rPr kumimoji="0" lang="en-US" altLang="en-US" sz="2000" b="0" i="0" u="none" strike="noStrike" kern="1200" cap="none" spc="0" normalizeH="0" baseline="0" noProof="0" dirty="0">
                <a:ln>
                  <a:noFill/>
                </a:ln>
                <a:solidFill>
                  <a:srgbClr val="000000"/>
                </a:solidFill>
                <a:effectLst/>
                <a:uLnTx/>
                <a:uFillTx/>
                <a:latin typeface="MathJax_Main"/>
                <a:ea typeface="+mn-ea"/>
                <a:cs typeface="Arial" charset="0"/>
              </a:rPr>
              <a:t>′′ </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is the lower state energy (</a:t>
            </a:r>
            <a:r>
              <a:rPr kumimoji="0" lang="en-US" altLang="en-US" sz="2000" b="0" i="0" u="none" strike="noStrike" kern="1200" cap="none" spc="0" normalizeH="0" baseline="0" noProof="0" dirty="0">
                <a:ln>
                  <a:noFill/>
                </a:ln>
                <a:solidFill>
                  <a:srgbClr val="000000"/>
                </a:solidFill>
                <a:effectLst/>
                <a:uLnTx/>
                <a:uFillTx/>
                <a:latin typeface="MathJax_Main"/>
                <a:ea typeface="+mn-ea"/>
                <a:cs typeface="Arial" charset="0"/>
              </a:rPr>
              <a:t>cm</a:t>
            </a:r>
            <a:r>
              <a:rPr kumimoji="0" lang="en-US" altLang="en-US" sz="2000" b="0" i="0" u="none" strike="noStrike" kern="1200" cap="none" spc="0" normalizeH="0" baseline="30000" noProof="0" dirty="0">
                <a:ln>
                  <a:noFill/>
                </a:ln>
                <a:solidFill>
                  <a:srgbClr val="000000"/>
                </a:solidFill>
                <a:effectLst/>
                <a:uLnTx/>
                <a:uFillTx/>
                <a:latin typeface="MathJax_Main"/>
                <a:ea typeface="+mn-ea"/>
                <a:cs typeface="Arial" charset="0"/>
              </a:rPr>
              <a:t>−1</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 </a:t>
            </a:r>
            <a:r>
              <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charset="0"/>
              </a:rPr>
              <a:t> </a:t>
            </a:r>
          </a:p>
        </p:txBody>
      </p:sp>
    </p:spTree>
    <p:extLst>
      <p:ext uri="{BB962C8B-B14F-4D97-AF65-F5344CB8AC3E}">
        <p14:creationId xmlns:p14="http://schemas.microsoft.com/office/powerpoint/2010/main" val="2032458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B03D4E4-2C5D-46A4-B230-7D246E262DEB}"/>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17</a:t>
            </a:fld>
            <a:endParaRPr lang="en-CA" dirty="0"/>
          </a:p>
        </p:txBody>
      </p:sp>
      <p:sp>
        <p:nvSpPr>
          <p:cNvPr id="6" name="Footer Placeholder 4">
            <a:extLst>
              <a:ext uri="{FF2B5EF4-FFF2-40B4-BE49-F238E27FC236}">
                <a16:creationId xmlns:a16="http://schemas.microsoft.com/office/drawing/2014/main" id="{DBA03010-82DB-42A8-986B-BF2A3721C390}"/>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dirty="0"/>
              <a:t>Source: Canadian Journal of Physics, 2018, 96(4): 454-464, https://doi.org/10.1139/cjp-2017-0303  </a:t>
            </a:r>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Rectangle: Rounded Corners 3">
            <a:extLst>
              <a:ext uri="{FF2B5EF4-FFF2-40B4-BE49-F238E27FC236}">
                <a16:creationId xmlns:a16="http://schemas.microsoft.com/office/drawing/2014/main" id="{B8821E4F-285F-4210-9ECE-DF165AF26CB0}"/>
              </a:ext>
            </a:extLst>
          </p:cNvPr>
          <p:cNvSpPr/>
          <p:nvPr/>
        </p:nvSpPr>
        <p:spPr>
          <a:xfrm>
            <a:off x="310184" y="58823"/>
            <a:ext cx="11704320" cy="1411738"/>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CA" dirty="0"/>
          </a:p>
        </p:txBody>
      </p:sp>
      <p:sp>
        <p:nvSpPr>
          <p:cNvPr id="2" name="Title 1">
            <a:extLst>
              <a:ext uri="{FF2B5EF4-FFF2-40B4-BE49-F238E27FC236}">
                <a16:creationId xmlns:a16="http://schemas.microsoft.com/office/drawing/2014/main" id="{F545ABB7-CF7F-4941-B9B8-DC7B726E2DEE}"/>
              </a:ext>
            </a:extLst>
          </p:cNvPr>
          <p:cNvSpPr>
            <a:spLocks noGrp="1"/>
          </p:cNvSpPr>
          <p:nvPr>
            <p:ph type="title"/>
          </p:nvPr>
        </p:nvSpPr>
        <p:spPr>
          <a:xfrm>
            <a:off x="525889" y="188664"/>
            <a:ext cx="11272911" cy="1008063"/>
          </a:xfrm>
        </p:spPr>
        <p:txBody>
          <a:bodyPr/>
          <a:lstStyle/>
          <a:p>
            <a:pPr algn="just"/>
            <a:r>
              <a:rPr lang="en-US" sz="2000" b="0" dirty="0">
                <a:solidFill>
                  <a:schemeClr val="bg1"/>
                </a:solidFill>
                <a:latin typeface="Arial Rounded MT Bold" panose="020F0704030504030204" pitchFamily="34" charset="0"/>
              </a:rPr>
              <a:t>Air- broadening coefficients for N</a:t>
            </a:r>
            <a:r>
              <a:rPr lang="en-US" sz="2000" b="0" baseline="-25000" dirty="0">
                <a:solidFill>
                  <a:schemeClr val="bg1"/>
                </a:solidFill>
                <a:latin typeface="Arial Rounded MT Bold" panose="020F0704030504030204" pitchFamily="34" charset="0"/>
              </a:rPr>
              <a:t>2</a:t>
            </a:r>
            <a:r>
              <a:rPr lang="en-US" sz="2000" b="0" dirty="0">
                <a:solidFill>
                  <a:schemeClr val="bg1"/>
                </a:solidFill>
                <a:latin typeface="Arial Rounded MT Bold" panose="020F0704030504030204" pitchFamily="34" charset="0"/>
              </a:rPr>
              <a:t>O transitions overlaid with published results  by Toth </a:t>
            </a:r>
            <a:r>
              <a:rPr lang="en-US" sz="2000" b="0" i="1" dirty="0">
                <a:solidFill>
                  <a:schemeClr val="bg1"/>
                </a:solidFill>
                <a:latin typeface="Arial Rounded MT Bold" panose="020F0704030504030204" pitchFamily="34" charset="0"/>
              </a:rPr>
              <a:t>et al. </a:t>
            </a:r>
            <a:r>
              <a:rPr lang="en-US" sz="2000" b="0" dirty="0">
                <a:solidFill>
                  <a:schemeClr val="bg1"/>
                </a:solidFill>
                <a:latin typeface="Arial Rounded MT Bold" panose="020F0704030504030204" pitchFamily="34" charset="0"/>
              </a:rPr>
              <a:t>[4], </a:t>
            </a:r>
            <a:r>
              <a:rPr lang="en-US" sz="2000" b="0" dirty="0" err="1">
                <a:solidFill>
                  <a:schemeClr val="bg1"/>
                </a:solidFill>
                <a:latin typeface="Arial Rounded MT Bold" panose="020F0704030504030204" pitchFamily="34" charset="0"/>
              </a:rPr>
              <a:t>Lacome</a:t>
            </a:r>
            <a:r>
              <a:rPr lang="en-US" sz="2000" b="0" dirty="0">
                <a:solidFill>
                  <a:schemeClr val="bg1"/>
                </a:solidFill>
                <a:latin typeface="Arial Rounded MT Bold" panose="020F0704030504030204" pitchFamily="34" charset="0"/>
              </a:rPr>
              <a:t> </a:t>
            </a:r>
            <a:r>
              <a:rPr lang="en-US" sz="2000" b="0" i="1" dirty="0">
                <a:solidFill>
                  <a:schemeClr val="bg1"/>
                </a:solidFill>
                <a:latin typeface="Arial Rounded MT Bold" panose="020F0704030504030204" pitchFamily="34" charset="0"/>
              </a:rPr>
              <a:t>et al. </a:t>
            </a:r>
            <a:r>
              <a:rPr lang="en-US" sz="2000" b="0" dirty="0">
                <a:solidFill>
                  <a:schemeClr val="bg1"/>
                </a:solidFill>
                <a:latin typeface="Arial Rounded MT Bold" panose="020F0704030504030204" pitchFamily="34" charset="0"/>
              </a:rPr>
              <a:t>[3], </a:t>
            </a:r>
            <a:r>
              <a:rPr lang="en-US" sz="2000" b="0" dirty="0" err="1">
                <a:solidFill>
                  <a:schemeClr val="bg1"/>
                </a:solidFill>
                <a:latin typeface="Arial Rounded MT Bold" panose="020F0704030504030204" pitchFamily="34" charset="0"/>
              </a:rPr>
              <a:t>Nemtchinov</a:t>
            </a:r>
            <a:r>
              <a:rPr lang="en-US" sz="2000" b="0" dirty="0">
                <a:solidFill>
                  <a:schemeClr val="bg1"/>
                </a:solidFill>
                <a:latin typeface="Arial Rounded MT Bold" panose="020F0704030504030204" pitchFamily="34" charset="0"/>
              </a:rPr>
              <a:t> </a:t>
            </a:r>
            <a:r>
              <a:rPr lang="en-US" sz="2000" b="0" i="1" dirty="0">
                <a:solidFill>
                  <a:schemeClr val="bg1"/>
                </a:solidFill>
                <a:latin typeface="Arial Rounded MT Bold" panose="020F0704030504030204" pitchFamily="34" charset="0"/>
              </a:rPr>
              <a:t>et al. </a:t>
            </a:r>
            <a:r>
              <a:rPr lang="en-US" sz="2000" b="0" dirty="0">
                <a:solidFill>
                  <a:schemeClr val="bg1"/>
                </a:solidFill>
                <a:latin typeface="Arial Rounded MT Bold" panose="020F0704030504030204" pitchFamily="34" charset="0"/>
              </a:rPr>
              <a:t>[6], Loos </a:t>
            </a:r>
            <a:r>
              <a:rPr lang="en-US" sz="2000" b="0" i="1" dirty="0">
                <a:solidFill>
                  <a:schemeClr val="bg1"/>
                </a:solidFill>
                <a:latin typeface="Arial Rounded MT Bold" panose="020F0704030504030204" pitchFamily="34" charset="0"/>
              </a:rPr>
              <a:t>et al. </a:t>
            </a:r>
            <a:r>
              <a:rPr lang="en-US" sz="2000" b="0" dirty="0">
                <a:solidFill>
                  <a:schemeClr val="bg1"/>
                </a:solidFill>
                <a:latin typeface="Arial Rounded MT Bold" panose="020F0704030504030204" pitchFamily="34" charset="0"/>
              </a:rPr>
              <a:t>[10] and parameters stored in the HITRAN2016 [2] and GEISA2015 [22] databases. Lastly, the values for air-broadening coefficients calculated using the EPG scaling law are overlaid on the same plot.</a:t>
            </a:r>
            <a:endParaRPr lang="en-CA" sz="2000" b="0" dirty="0">
              <a:solidFill>
                <a:schemeClr val="bg1"/>
              </a:solidFill>
              <a:latin typeface="Arial Rounded MT Bold" panose="020F0704030504030204" pitchFamily="34" charset="0"/>
            </a:endParaRPr>
          </a:p>
        </p:txBody>
      </p:sp>
      <p:pic>
        <p:nvPicPr>
          <p:cNvPr id="9" name="Picture 8" descr="A close up of a logo&#10;&#10;Description generated with high confidence">
            <a:extLst>
              <a:ext uri="{FF2B5EF4-FFF2-40B4-BE49-F238E27FC236}">
                <a16:creationId xmlns:a16="http://schemas.microsoft.com/office/drawing/2014/main" id="{E637F524-09BD-452B-93C8-8029C740C8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101" y="1557344"/>
            <a:ext cx="6673527" cy="4968000"/>
          </a:xfrm>
          <a:prstGeom prst="rect">
            <a:avLst/>
          </a:prstGeom>
        </p:spPr>
      </p:pic>
      <p:pic>
        <p:nvPicPr>
          <p:cNvPr id="10" name="Picture 9">
            <a:extLst>
              <a:ext uri="{FF2B5EF4-FFF2-40B4-BE49-F238E27FC236}">
                <a16:creationId xmlns:a16="http://schemas.microsoft.com/office/drawing/2014/main" id="{1D9FA13E-517C-407F-A1B3-D75F834B73EB}"/>
              </a:ext>
            </a:extLst>
          </p:cNvPr>
          <p:cNvPicPr>
            <a:picLocks noChangeAspect="1"/>
          </p:cNvPicPr>
          <p:nvPr/>
        </p:nvPicPr>
        <p:blipFill>
          <a:blip r:embed="rId3"/>
          <a:stretch>
            <a:fillRect/>
          </a:stretch>
        </p:blipFill>
        <p:spPr>
          <a:xfrm>
            <a:off x="6834781" y="3357244"/>
            <a:ext cx="5349231" cy="595778"/>
          </a:xfrm>
          <a:prstGeom prst="rect">
            <a:avLst/>
          </a:prstGeom>
        </p:spPr>
      </p:pic>
    </p:spTree>
    <p:extLst>
      <p:ext uri="{BB962C8B-B14F-4D97-AF65-F5344CB8AC3E}">
        <p14:creationId xmlns:p14="http://schemas.microsoft.com/office/powerpoint/2010/main" val="1321096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5ABB7-CF7F-4941-B9B8-DC7B726E2DEE}"/>
              </a:ext>
            </a:extLst>
          </p:cNvPr>
          <p:cNvSpPr>
            <a:spLocks noGrp="1"/>
          </p:cNvSpPr>
          <p:nvPr>
            <p:ph type="title"/>
          </p:nvPr>
        </p:nvSpPr>
        <p:spPr/>
        <p:txBody>
          <a:bodyPr/>
          <a:lstStyle/>
          <a:p>
            <a:r>
              <a:rPr lang="en-US" sz="2000" b="0" dirty="0">
                <a:latin typeface="Arial Rounded MT Bold" panose="020F0704030504030204" pitchFamily="34" charset="0"/>
              </a:rPr>
              <a:t>Retrieved SDV air-induced pressure shift coefficients for N</a:t>
            </a:r>
            <a:r>
              <a:rPr lang="en-US" sz="2000" b="0" baseline="-25000" dirty="0">
                <a:latin typeface="Arial Rounded MT Bold" panose="020F0704030504030204" pitchFamily="34" charset="0"/>
              </a:rPr>
              <a:t>2</a:t>
            </a:r>
            <a:r>
              <a:rPr lang="en-US" sz="2000" b="0" dirty="0">
                <a:latin typeface="Arial Rounded MT Bold" panose="020F0704030504030204" pitchFamily="34" charset="0"/>
              </a:rPr>
              <a:t>O transitions of the </a:t>
            </a:r>
            <a:r>
              <a:rPr lang="en-US" sz="2000" b="0" i="1" dirty="0">
                <a:latin typeface="Arial Rounded MT Bold" panose="020F0704030504030204" pitchFamily="34" charset="0"/>
              </a:rPr>
              <a:t>ν</a:t>
            </a:r>
            <a:r>
              <a:rPr lang="en-US" sz="2000" b="0" baseline="-25000" dirty="0">
                <a:latin typeface="Arial Rounded MT Bold" panose="020F0704030504030204" pitchFamily="34" charset="0"/>
              </a:rPr>
              <a:t>3</a:t>
            </a:r>
            <a:r>
              <a:rPr lang="en-US" sz="2000" b="0" dirty="0">
                <a:latin typeface="Arial Rounded MT Bold" panose="020F0704030504030204" pitchFamily="34" charset="0"/>
              </a:rPr>
              <a:t> band of N</a:t>
            </a:r>
            <a:r>
              <a:rPr lang="en-US" sz="2000" b="0" baseline="-25000" dirty="0">
                <a:latin typeface="Arial Rounded MT Bold" panose="020F0704030504030204" pitchFamily="34" charset="0"/>
              </a:rPr>
              <a:t>2</a:t>
            </a:r>
            <a:r>
              <a:rPr lang="en-US" sz="2000" b="0" dirty="0">
                <a:latin typeface="Arial Rounded MT Bold" panose="020F0704030504030204" pitchFamily="34" charset="0"/>
              </a:rPr>
              <a:t>O overlaid with measurements by Loos </a:t>
            </a:r>
            <a:r>
              <a:rPr lang="en-US" sz="2000" b="0" i="1" dirty="0">
                <a:latin typeface="Arial Rounded MT Bold" panose="020F0704030504030204" pitchFamily="34" charset="0"/>
              </a:rPr>
              <a:t>et al. </a:t>
            </a:r>
            <a:r>
              <a:rPr lang="en-US" sz="2000" b="0" dirty="0">
                <a:latin typeface="Arial Rounded MT Bold" panose="020F0704030504030204" pitchFamily="34" charset="0"/>
              </a:rPr>
              <a:t>[10], values from the HITRAN2016 [2] database, and results obtained from our spectra with the Voigt profile.</a:t>
            </a:r>
            <a:endParaRPr lang="en-CA" sz="2000" b="0" dirty="0">
              <a:latin typeface="Arial Rounded MT Bold" panose="020F0704030504030204" pitchFamily="34" charset="0"/>
            </a:endParaRPr>
          </a:p>
        </p:txBody>
      </p:sp>
      <p:sp>
        <p:nvSpPr>
          <p:cNvPr id="3" name="Date Placeholder 2">
            <a:extLst>
              <a:ext uri="{FF2B5EF4-FFF2-40B4-BE49-F238E27FC236}">
                <a16:creationId xmlns:a16="http://schemas.microsoft.com/office/drawing/2014/main" id="{DB03D4E4-2C5D-46A4-B230-7D246E262DEB}"/>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18</a:t>
            </a:fld>
            <a:endParaRPr lang="en-CA" dirty="0"/>
          </a:p>
        </p:txBody>
      </p:sp>
      <p:sp>
        <p:nvSpPr>
          <p:cNvPr id="6" name="Footer Placeholder 4">
            <a:extLst>
              <a:ext uri="{FF2B5EF4-FFF2-40B4-BE49-F238E27FC236}">
                <a16:creationId xmlns:a16="http://schemas.microsoft.com/office/drawing/2014/main" id="{DBA03010-82DB-42A8-986B-BF2A3721C390}"/>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a:t>Source: Canadian Journal of Physics, 2018, 96(4): 454-464, https://doi.org/10.1139/cjp-2017-0303  </a:t>
            </a:r>
            <a:endParaRPr lang="en-CA" dirty="0"/>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descr="A close up of a map&#10;&#10;Description generated with very high confidence">
            <a:extLst>
              <a:ext uri="{FF2B5EF4-FFF2-40B4-BE49-F238E27FC236}">
                <a16:creationId xmlns:a16="http://schemas.microsoft.com/office/drawing/2014/main" id="{26FB3BDC-5625-4EC0-8E88-B8A6E0641F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531" y="1376624"/>
            <a:ext cx="7090195" cy="5148000"/>
          </a:xfrm>
          <a:prstGeom prst="rect">
            <a:avLst/>
          </a:prstGeom>
        </p:spPr>
      </p:pic>
      <p:graphicFrame>
        <p:nvGraphicFramePr>
          <p:cNvPr id="9" name="Object 8">
            <a:extLst>
              <a:ext uri="{FF2B5EF4-FFF2-40B4-BE49-F238E27FC236}">
                <a16:creationId xmlns:a16="http://schemas.microsoft.com/office/drawing/2014/main" id="{3CCDB874-1E4C-41CC-AAE8-48C814630BD8}"/>
              </a:ext>
            </a:extLst>
          </p:cNvPr>
          <p:cNvGraphicFramePr>
            <a:graphicFrameLocks noChangeAspect="1"/>
          </p:cNvGraphicFramePr>
          <p:nvPr>
            <p:extLst>
              <p:ext uri="{D42A27DB-BD31-4B8C-83A1-F6EECF244321}">
                <p14:modId xmlns:p14="http://schemas.microsoft.com/office/powerpoint/2010/main" val="3075836877"/>
              </p:ext>
            </p:extLst>
          </p:nvPr>
        </p:nvGraphicFramePr>
        <p:xfrm>
          <a:off x="7432633" y="3647014"/>
          <a:ext cx="4733278" cy="376346"/>
        </p:xfrm>
        <a:graphic>
          <a:graphicData uri="http://schemas.openxmlformats.org/presentationml/2006/ole">
            <mc:AlternateContent xmlns:mc="http://schemas.openxmlformats.org/markup-compatibility/2006">
              <mc:Choice xmlns:v="urn:schemas-microsoft-com:vml" Requires="v">
                <p:oleObj spid="_x0000_s19465" name="Microsoft Equation 3.0" r:id="rId4" imgW="2603160" imgH="241200" progId="">
                  <p:embed/>
                </p:oleObj>
              </mc:Choice>
              <mc:Fallback>
                <p:oleObj name="Microsoft Equation 3.0" r:id="rId4" imgW="2603160" imgH="241200" progId="">
                  <p:embed/>
                  <p:pic>
                    <p:nvPicPr>
                      <p:cNvPr id="14" name="Object 8">
                        <a:extLst>
                          <a:ext uri="{FF2B5EF4-FFF2-40B4-BE49-F238E27FC236}">
                            <a16:creationId xmlns:a16="http://schemas.microsoft.com/office/drawing/2014/main" id="{010CCFD6-2B20-43D5-BB36-4BDEC75446A3}"/>
                          </a:ext>
                        </a:extLst>
                      </p:cNvPr>
                      <p:cNvPicPr>
                        <a:picLocks noChangeAspect="1" noChangeArrowheads="1"/>
                      </p:cNvPicPr>
                      <p:nvPr/>
                    </p:nvPicPr>
                    <p:blipFill>
                      <a:blip r:embed="rId5"/>
                      <a:srcRect/>
                      <a:stretch>
                        <a:fillRect/>
                      </a:stretch>
                    </p:blipFill>
                    <p:spPr bwMode="auto">
                      <a:xfrm>
                        <a:off x="7432633" y="3647014"/>
                        <a:ext cx="4733278" cy="376346"/>
                      </a:xfrm>
                      <a:prstGeom prst="rect">
                        <a:avLst/>
                      </a:prstGeom>
                      <a:solidFill>
                        <a:schemeClr val="bg1"/>
                      </a:solidFill>
                      <a:ln w="28575">
                        <a:solidFill>
                          <a:srgbClr val="13E3ED"/>
                        </a:solidFill>
                      </a:ln>
                      <a:extLst/>
                    </p:spPr>
                  </p:pic>
                </p:oleObj>
              </mc:Fallback>
            </mc:AlternateContent>
          </a:graphicData>
        </a:graphic>
      </p:graphicFrame>
    </p:spTree>
    <p:extLst>
      <p:ext uri="{BB962C8B-B14F-4D97-AF65-F5344CB8AC3E}">
        <p14:creationId xmlns:p14="http://schemas.microsoft.com/office/powerpoint/2010/main" val="1028365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idx="1"/>
          </p:nvPr>
        </p:nvSpPr>
        <p:spPr>
          <a:xfrm>
            <a:off x="184376" y="1415871"/>
            <a:ext cx="11588524" cy="4517337"/>
          </a:xfrm>
          <a:solidFill>
            <a:schemeClr val="bg1"/>
          </a:solidFill>
        </p:spPr>
        <p:txBody>
          <a:bodyPr>
            <a:normAutofit/>
          </a:bodyPr>
          <a:lstStyle/>
          <a:p>
            <a:pPr marL="0" indent="0" algn="just">
              <a:buNone/>
            </a:pPr>
            <a:r>
              <a:rPr lang="en-US" altLang="en-US" sz="2400" dirty="0"/>
              <a:t>To find the relaxation matrix we use a nonlinear Marquardt algorithm to optimally fit the parameters a, b and c in the state to state transfer equation.</a:t>
            </a:r>
          </a:p>
          <a:p>
            <a:pPr marL="0" indent="0" algn="just">
              <a:buNone/>
            </a:pPr>
            <a:r>
              <a:rPr lang="en-US" altLang="en-US" sz="2400" dirty="0"/>
              <a:t>The best fit is found by optimizing the diagonal elements of the relaxation matrix to be equal to the experimentally determined broadening coefficients.</a:t>
            </a:r>
          </a:p>
        </p:txBody>
      </p:sp>
      <p:graphicFrame>
        <p:nvGraphicFramePr>
          <p:cNvPr id="7172" name="Object 1"/>
          <p:cNvGraphicFramePr>
            <a:graphicFrameLocks noChangeAspect="1"/>
          </p:cNvGraphicFramePr>
          <p:nvPr>
            <p:extLst>
              <p:ext uri="{D42A27DB-BD31-4B8C-83A1-F6EECF244321}">
                <p14:modId xmlns:p14="http://schemas.microsoft.com/office/powerpoint/2010/main" val="959381132"/>
              </p:ext>
            </p:extLst>
          </p:nvPr>
        </p:nvGraphicFramePr>
        <p:xfrm>
          <a:off x="202173" y="3245442"/>
          <a:ext cx="5349255" cy="1552384"/>
        </p:xfrm>
        <a:graphic>
          <a:graphicData uri="http://schemas.openxmlformats.org/presentationml/2006/ole">
            <mc:AlternateContent xmlns:mc="http://schemas.openxmlformats.org/markup-compatibility/2006">
              <mc:Choice xmlns:v="urn:schemas-microsoft-com:vml" Requires="v">
                <p:oleObj spid="_x0000_s22540" name="Equation" r:id="rId3" imgW="2133600" imgH="596900" progId="Equation.3">
                  <p:embed/>
                </p:oleObj>
              </mc:Choice>
              <mc:Fallback>
                <p:oleObj name="Equation" r:id="rId3" imgW="2133600" imgH="596900" progId="Equation.3">
                  <p:embed/>
                  <p:pic>
                    <p:nvPicPr>
                      <p:cNvPr id="7172"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173" y="3245442"/>
                        <a:ext cx="5349255" cy="1552384"/>
                      </a:xfrm>
                      <a:prstGeom prst="rect">
                        <a:avLst/>
                      </a:prstGeom>
                      <a:solidFill>
                        <a:srgbClr val="FFFF99">
                          <a:alpha val="43921"/>
                        </a:srgbClr>
                      </a:solidFill>
                      <a:ln>
                        <a:solidFill>
                          <a:schemeClr val="tx1"/>
                        </a:solidFill>
                      </a:ln>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066564835"/>
              </p:ext>
            </p:extLst>
          </p:nvPr>
        </p:nvGraphicFramePr>
        <p:xfrm>
          <a:off x="8259912" y="5354007"/>
          <a:ext cx="3697364" cy="1389593"/>
        </p:xfrm>
        <a:graphic>
          <a:graphicData uri="http://schemas.openxmlformats.org/presentationml/2006/ole">
            <mc:AlternateContent xmlns:mc="http://schemas.openxmlformats.org/markup-compatibility/2006">
              <mc:Choice xmlns:v="urn:schemas-microsoft-com:vml" Requires="v">
                <p:oleObj spid="_x0000_s22541" name="Equation" r:id="rId5" imgW="1269720" imgH="457200" progId="Equation.3">
                  <p:embed/>
                </p:oleObj>
              </mc:Choice>
              <mc:Fallback>
                <p:oleObj name="Equation" r:id="rId5" imgW="1269720" imgH="457200" progId="Equation.3">
                  <p:embed/>
                  <p:pic>
                    <p:nvPicPr>
                      <p:cNvPr id="2" name="Object 1"/>
                      <p:cNvPicPr>
                        <a:picLocks noChangeAspect="1" noChangeArrowheads="1"/>
                      </p:cNvPicPr>
                      <p:nvPr/>
                    </p:nvPicPr>
                    <p:blipFill>
                      <a:blip r:embed="rId6"/>
                      <a:srcRect/>
                      <a:stretch>
                        <a:fillRect/>
                      </a:stretch>
                    </p:blipFill>
                    <p:spPr bwMode="auto">
                      <a:xfrm>
                        <a:off x="8259912" y="5354007"/>
                        <a:ext cx="3697364" cy="1389593"/>
                      </a:xfrm>
                      <a:prstGeom prst="rect">
                        <a:avLst/>
                      </a:prstGeom>
                      <a:solidFill>
                        <a:srgbClr val="FFFF99">
                          <a:alpha val="39999"/>
                        </a:srgbClr>
                      </a:solidFill>
                      <a:ln>
                        <a:solidFill>
                          <a:schemeClr val="tx1"/>
                        </a:solidFill>
                      </a:ln>
                    </p:spPr>
                  </p:pic>
                </p:oleObj>
              </mc:Fallback>
            </mc:AlternateContent>
          </a:graphicData>
        </a:graphic>
      </p:graphicFrame>
      <p:sp>
        <p:nvSpPr>
          <p:cNvPr id="13" name="Rectangle 1"/>
          <p:cNvSpPr>
            <a:spLocks noChangeArrowheads="1"/>
          </p:cNvSpPr>
          <p:nvPr/>
        </p:nvSpPr>
        <p:spPr bwMode="auto">
          <a:xfrm>
            <a:off x="6983474" y="3674539"/>
            <a:ext cx="3639087" cy="923330"/>
          </a:xfrm>
          <a:prstGeom prst="rect">
            <a:avLst/>
          </a:prstGeom>
          <a:solidFill>
            <a:schemeClr val="bg1"/>
          </a:solidFill>
          <a:ln>
            <a:noFill/>
          </a:ln>
          <a:effectLst/>
          <a:ex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n-CA" altLang="en-US" i="1" dirty="0">
                <a:solidFill>
                  <a:srgbClr val="002060"/>
                </a:solidFill>
                <a:latin typeface="Arial" panose="020B0604020202020204" pitchFamily="34" charset="0"/>
                <a:ea typeface="Calibri" pitchFamily="34" charset="0"/>
                <a:cs typeface="Arial" panose="020B0604020202020204" pitchFamily="34" charset="0"/>
              </a:rPr>
              <a:t>Optimized adjustable parameters for the  EPG scaling law.</a:t>
            </a:r>
          </a:p>
          <a:p>
            <a:pPr algn="just" fontAlgn="base">
              <a:spcBef>
                <a:spcPct val="0"/>
              </a:spcBef>
              <a:spcAft>
                <a:spcPct val="0"/>
              </a:spcAft>
            </a:pPr>
            <a:r>
              <a:rPr lang="en-CA" altLang="en-US" i="1" dirty="0">
                <a:solidFill>
                  <a:srgbClr val="002060"/>
                </a:solidFill>
                <a:latin typeface="Arial" panose="020B0604020202020204" pitchFamily="34" charset="0"/>
                <a:ea typeface="Calibri" pitchFamily="34" charset="0"/>
                <a:cs typeface="Arial" panose="020B0604020202020204" pitchFamily="34" charset="0"/>
              </a:rPr>
              <a:t> </a:t>
            </a:r>
            <a:endParaRPr lang="en-CA" altLang="en-US" i="1" dirty="0">
              <a:solidFill>
                <a:srgbClr val="002060"/>
              </a:solidFill>
              <a:latin typeface="Arial" pitchFamily="34" charset="0"/>
              <a:cs typeface="Arial" pitchFamily="34" charset="0"/>
            </a:endParaRPr>
          </a:p>
        </p:txBody>
      </p:sp>
      <p:sp>
        <p:nvSpPr>
          <p:cNvPr id="4099" name="Title 1"/>
          <p:cNvSpPr>
            <a:spLocks noGrp="1"/>
          </p:cNvSpPr>
          <p:nvPr>
            <p:ph type="title"/>
          </p:nvPr>
        </p:nvSpPr>
        <p:spPr>
          <a:xfrm>
            <a:off x="0" y="552971"/>
            <a:ext cx="11772900" cy="478896"/>
          </a:xfrm>
        </p:spPr>
        <p:txBody>
          <a:bodyPr/>
          <a:lstStyle/>
          <a:p>
            <a:pPr eaLnBrk="1" hangingPunct="1">
              <a:defRPr/>
            </a:pPr>
            <a:r>
              <a:rPr lang="en-US" sz="2800" b="0" dirty="0">
                <a:solidFill>
                  <a:schemeClr val="bg1"/>
                </a:solidFill>
                <a:latin typeface="Arial Rounded MT Bold" panose="020F0704030504030204" pitchFamily="34" charset="0"/>
              </a:rPr>
              <a:t>Scaling Laws: Exponential Power Gap Model</a:t>
            </a: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1AAB0B51-119C-47C1-9F0C-62C961F27B2E}"/>
                  </a:ext>
                </a:extLst>
              </p:cNvPr>
              <p:cNvSpPr/>
              <p:nvPr/>
            </p:nvSpPr>
            <p:spPr>
              <a:xfrm>
                <a:off x="202173" y="5141349"/>
                <a:ext cx="7822462" cy="1486048"/>
              </a:xfrm>
              <a:prstGeom prst="rect">
                <a:avLst/>
              </a:prstGeom>
              <a:solidFill>
                <a:schemeClr val="accent3">
                  <a:lumMod val="20000"/>
                  <a:lumOff val="80000"/>
                </a:schemeClr>
              </a:solidFill>
              <a:ln>
                <a:solidFill>
                  <a:schemeClr val="accent1">
                    <a:lumMod val="75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3200" i="1">
                              <a:latin typeface="Cambria Math" panose="02040503050406030204" pitchFamily="18" charset="0"/>
                            </a:rPr>
                          </m:ctrlPr>
                        </m:sSubPr>
                        <m:e>
                          <m:r>
                            <a:rPr lang="en-US" sz="3200" i="1">
                              <a:latin typeface="Cambria Math" panose="02040503050406030204" pitchFamily="18" charset="0"/>
                              <a:ea typeface="Times New Roman" panose="02020603050405020304" pitchFamily="18" charset="0"/>
                              <a:cs typeface="Times New Roman" panose="02020603050405020304" pitchFamily="18" charset="0"/>
                            </a:rPr>
                            <m:t>𝑊</m:t>
                          </m:r>
                        </m:e>
                        <m:sub>
                          <m:r>
                            <a:rPr lang="en-US" sz="3200" i="1">
                              <a:latin typeface="Cambria Math" panose="02040503050406030204" pitchFamily="18" charset="0"/>
                              <a:ea typeface="Times New Roman" panose="02020603050405020304" pitchFamily="18" charset="0"/>
                              <a:cs typeface="Times New Roman" panose="02020603050405020304" pitchFamily="18" charset="0"/>
                            </a:rPr>
                            <m:t>𝑘𝑘</m:t>
                          </m:r>
                        </m:sub>
                      </m:sSub>
                      <m:r>
                        <a:rPr lang="en-US" sz="3200" i="1">
                          <a:latin typeface="Cambria Math" panose="02040503050406030204" pitchFamily="18" charset="0"/>
                          <a:ea typeface="Times New Roman" panose="02020603050405020304" pitchFamily="18" charset="0"/>
                          <a:cs typeface="Times New Roman" panose="02020603050405020304" pitchFamily="18" charset="0"/>
                        </a:rPr>
                        <m:t>= </m:t>
                      </m:r>
                      <m:f>
                        <m:fPr>
                          <m:ctrlPr>
                            <a:rPr lang="en-CA" sz="3200" i="1">
                              <a:latin typeface="Cambria Math" panose="02040503050406030204" pitchFamily="18" charset="0"/>
                            </a:rPr>
                          </m:ctrlPr>
                        </m:fPr>
                        <m:num>
                          <m:r>
                            <a:rPr lang="en-US" sz="3200" i="1">
                              <a:latin typeface="Cambria Math" panose="02040503050406030204" pitchFamily="18" charset="0"/>
                              <a:ea typeface="Times New Roman" panose="02020603050405020304" pitchFamily="18" charset="0"/>
                              <a:cs typeface="Times New Roman" panose="02020603050405020304" pitchFamily="18" charset="0"/>
                            </a:rPr>
                            <m:t>1</m:t>
                          </m:r>
                        </m:num>
                        <m:den>
                          <m:r>
                            <a:rPr lang="en-US" sz="3200" i="1">
                              <a:latin typeface="Cambria Math" panose="02040503050406030204" pitchFamily="18" charset="0"/>
                              <a:ea typeface="Times New Roman" panose="02020603050405020304" pitchFamily="18" charset="0"/>
                              <a:cs typeface="Times New Roman" panose="02020603050405020304" pitchFamily="18" charset="0"/>
                            </a:rPr>
                            <m:t>2</m:t>
                          </m:r>
                        </m:den>
                      </m:f>
                      <m:d>
                        <m:dPr>
                          <m:begChr m:val="{"/>
                          <m:endChr m:val="}"/>
                          <m:ctrlPr>
                            <a:rPr lang="en-CA" sz="3200" i="1">
                              <a:latin typeface="Cambria Math" panose="02040503050406030204" pitchFamily="18" charset="0"/>
                            </a:rPr>
                          </m:ctrlPr>
                        </m:dPr>
                        <m:e>
                          <m:sSub>
                            <m:sSubPr>
                              <m:ctrlPr>
                                <a:rPr lang="en-CA" sz="3200" i="1">
                                  <a:latin typeface="Cambria Math" panose="02040503050406030204" pitchFamily="18" charset="0"/>
                                </a:rPr>
                              </m:ctrlPr>
                            </m:sSubPr>
                            <m:e>
                              <m:d>
                                <m:dPr>
                                  <m:ctrlPr>
                                    <a:rPr lang="en-CA" sz="3200" i="1">
                                      <a:latin typeface="Cambria Math" panose="02040503050406030204" pitchFamily="18" charset="0"/>
                                    </a:rPr>
                                  </m:ctrlPr>
                                </m:dPr>
                                <m:e>
                                  <m:nary>
                                    <m:naryPr>
                                      <m:chr m:val="∑"/>
                                      <m:limLoc m:val="undOvr"/>
                                      <m:supHide m:val="on"/>
                                      <m:ctrlPr>
                                        <a:rPr lang="en-CA" sz="3200" i="1">
                                          <a:latin typeface="Cambria Math" panose="02040503050406030204" pitchFamily="18" charset="0"/>
                                        </a:rPr>
                                      </m:ctrlPr>
                                    </m:naryPr>
                                    <m:sub>
                                      <m:r>
                                        <a:rPr lang="en-US" sz="3200" i="1">
                                          <a:latin typeface="Cambria Math" panose="02040503050406030204" pitchFamily="18" charset="0"/>
                                          <a:ea typeface="Times New Roman" panose="02020603050405020304" pitchFamily="18" charset="0"/>
                                          <a:cs typeface="Times New Roman" panose="02020603050405020304" pitchFamily="18" charset="0"/>
                                        </a:rPr>
                                        <m:t>𝑗</m:t>
                                      </m:r>
                                    </m:sub>
                                    <m:sup/>
                                    <m:e>
                                      <m:sSub>
                                        <m:sSubPr>
                                          <m:ctrlPr>
                                            <a:rPr lang="en-CA" sz="3200" i="1">
                                              <a:latin typeface="Cambria Math" panose="02040503050406030204" pitchFamily="18" charset="0"/>
                                            </a:rPr>
                                          </m:ctrlPr>
                                        </m:sSubPr>
                                        <m:e>
                                          <m:r>
                                            <a:rPr lang="en-US" sz="3200" i="1">
                                              <a:latin typeface="Cambria Math" panose="02040503050406030204" pitchFamily="18" charset="0"/>
                                              <a:ea typeface="Times New Roman" panose="02020603050405020304" pitchFamily="18" charset="0"/>
                                              <a:cs typeface="Times New Roman" panose="02020603050405020304" pitchFamily="18" charset="0"/>
                                            </a:rPr>
                                            <m:t>𝜅</m:t>
                                          </m:r>
                                        </m:e>
                                        <m:sub>
                                          <m:r>
                                            <a:rPr lang="en-US" sz="3200" i="1">
                                              <a:latin typeface="Cambria Math" panose="02040503050406030204" pitchFamily="18" charset="0"/>
                                              <a:ea typeface="Times New Roman" panose="02020603050405020304" pitchFamily="18" charset="0"/>
                                              <a:cs typeface="Times New Roman" panose="02020603050405020304" pitchFamily="18" charset="0"/>
                                            </a:rPr>
                                            <m:t>𝑗𝑘</m:t>
                                          </m:r>
                                        </m:sub>
                                      </m:sSub>
                                    </m:e>
                                  </m:nary>
                                </m:e>
                              </m:d>
                            </m:e>
                            <m:sub>
                              <m:r>
                                <a:rPr lang="en-US" sz="3200" i="1">
                                  <a:latin typeface="Cambria Math" panose="02040503050406030204" pitchFamily="18" charset="0"/>
                                  <a:ea typeface="Times New Roman" panose="02020603050405020304" pitchFamily="18" charset="0"/>
                                  <a:cs typeface="Times New Roman" panose="02020603050405020304" pitchFamily="18" charset="0"/>
                                </a:rPr>
                                <m:t>𝑢𝑝𝑝𝑒𝑟</m:t>
                              </m:r>
                            </m:sub>
                          </m:sSub>
                          <m:r>
                            <a:rPr lang="en-US" sz="3200"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CA" sz="3200" i="1">
                                  <a:latin typeface="Cambria Math" panose="02040503050406030204" pitchFamily="18" charset="0"/>
                                </a:rPr>
                              </m:ctrlPr>
                            </m:sSubPr>
                            <m:e>
                              <m:d>
                                <m:dPr>
                                  <m:ctrlPr>
                                    <a:rPr lang="en-CA" sz="3200" i="1">
                                      <a:latin typeface="Cambria Math" panose="02040503050406030204" pitchFamily="18" charset="0"/>
                                    </a:rPr>
                                  </m:ctrlPr>
                                </m:dPr>
                                <m:e>
                                  <m:nary>
                                    <m:naryPr>
                                      <m:chr m:val="∑"/>
                                      <m:limLoc m:val="undOvr"/>
                                      <m:supHide m:val="on"/>
                                      <m:ctrlPr>
                                        <a:rPr lang="en-CA" sz="3200" i="1">
                                          <a:latin typeface="Cambria Math" panose="02040503050406030204" pitchFamily="18" charset="0"/>
                                        </a:rPr>
                                      </m:ctrlPr>
                                    </m:naryPr>
                                    <m:sub>
                                      <m:r>
                                        <a:rPr lang="en-US" sz="3200" i="1">
                                          <a:latin typeface="Cambria Math" panose="02040503050406030204" pitchFamily="18" charset="0"/>
                                          <a:ea typeface="Times New Roman" panose="02020603050405020304" pitchFamily="18" charset="0"/>
                                          <a:cs typeface="Times New Roman" panose="02020603050405020304" pitchFamily="18" charset="0"/>
                                        </a:rPr>
                                        <m:t>𝑗</m:t>
                                      </m:r>
                                    </m:sub>
                                    <m:sup/>
                                    <m:e>
                                      <m:sSub>
                                        <m:sSubPr>
                                          <m:ctrlPr>
                                            <a:rPr lang="en-CA" sz="3200" i="1">
                                              <a:latin typeface="Cambria Math" panose="02040503050406030204" pitchFamily="18" charset="0"/>
                                            </a:rPr>
                                          </m:ctrlPr>
                                        </m:sSubPr>
                                        <m:e>
                                          <m:r>
                                            <a:rPr lang="en-US" sz="3200" i="1">
                                              <a:latin typeface="Cambria Math" panose="02040503050406030204" pitchFamily="18" charset="0"/>
                                              <a:ea typeface="Times New Roman" panose="02020603050405020304" pitchFamily="18" charset="0"/>
                                              <a:cs typeface="Times New Roman" panose="02020603050405020304" pitchFamily="18" charset="0"/>
                                            </a:rPr>
                                            <m:t>𝜅</m:t>
                                          </m:r>
                                        </m:e>
                                        <m:sub>
                                          <m:r>
                                            <a:rPr lang="en-US" sz="3200" i="1">
                                              <a:latin typeface="Cambria Math" panose="02040503050406030204" pitchFamily="18" charset="0"/>
                                              <a:ea typeface="Times New Roman" panose="02020603050405020304" pitchFamily="18" charset="0"/>
                                              <a:cs typeface="Times New Roman" panose="02020603050405020304" pitchFamily="18" charset="0"/>
                                            </a:rPr>
                                            <m:t>𝑗𝑘</m:t>
                                          </m:r>
                                        </m:sub>
                                      </m:sSub>
                                    </m:e>
                                  </m:nary>
                                </m:e>
                              </m:d>
                            </m:e>
                            <m:sub>
                              <m:r>
                                <a:rPr lang="en-US" sz="3200" i="1">
                                  <a:latin typeface="Cambria Math" panose="02040503050406030204" pitchFamily="18" charset="0"/>
                                  <a:ea typeface="Times New Roman" panose="02020603050405020304" pitchFamily="18" charset="0"/>
                                  <a:cs typeface="Times New Roman" panose="02020603050405020304" pitchFamily="18" charset="0"/>
                                </a:rPr>
                                <m:t>𝑙𝑜𝑤𝑒𝑟</m:t>
                              </m:r>
                            </m:sub>
                          </m:sSub>
                        </m:e>
                      </m:d>
                    </m:oMath>
                  </m:oMathPara>
                </a14:m>
                <a:endParaRPr lang="en-CA" dirty="0"/>
              </a:p>
            </p:txBody>
          </p:sp>
        </mc:Choice>
        <mc:Fallback xmlns="">
          <p:sp>
            <p:nvSpPr>
              <p:cNvPr id="6" name="Rectangle 5">
                <a:extLst>
                  <a:ext uri="{FF2B5EF4-FFF2-40B4-BE49-F238E27FC236}">
                    <a16:creationId xmlns:a16="http://schemas.microsoft.com/office/drawing/2014/main" id="{1AAB0B51-119C-47C1-9F0C-62C961F27B2E}"/>
                  </a:ext>
                </a:extLst>
              </p:cNvPr>
              <p:cNvSpPr>
                <a:spLocks noRot="1" noChangeAspect="1" noMove="1" noResize="1" noEditPoints="1" noAdjustHandles="1" noChangeArrowheads="1" noChangeShapeType="1" noTextEdit="1"/>
              </p:cNvSpPr>
              <p:nvPr/>
            </p:nvSpPr>
            <p:spPr>
              <a:xfrm>
                <a:off x="202173" y="5141349"/>
                <a:ext cx="7822462" cy="1486048"/>
              </a:xfrm>
              <a:prstGeom prst="rect">
                <a:avLst/>
              </a:prstGeom>
              <a:blipFill>
                <a:blip r:embed="rId7"/>
                <a:stretch>
                  <a:fillRect/>
                </a:stretch>
              </a:blipFill>
              <a:ln>
                <a:solidFill>
                  <a:schemeClr val="accent1">
                    <a:lumMod val="75000"/>
                  </a:schemeClr>
                </a:solidFill>
              </a:ln>
            </p:spPr>
            <p:txBody>
              <a:bodyPr/>
              <a:lstStyle/>
              <a:p>
                <a:r>
                  <a:rPr lang="en-CA">
                    <a:noFill/>
                  </a:rPr>
                  <a:t> </a:t>
                </a:r>
              </a:p>
            </p:txBody>
          </p:sp>
        </mc:Fallback>
      </mc:AlternateContent>
    </p:spTree>
    <p:extLst>
      <p:ext uri="{BB962C8B-B14F-4D97-AF65-F5344CB8AC3E}">
        <p14:creationId xmlns:p14="http://schemas.microsoft.com/office/powerpoint/2010/main" val="803260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921" y="282511"/>
            <a:ext cx="8229600" cy="648072"/>
          </a:xfrm>
        </p:spPr>
        <p:txBody>
          <a:bodyPr>
            <a:normAutofit/>
          </a:bodyPr>
          <a:lstStyle/>
          <a:p>
            <a:pPr lvl="0" algn="ctr"/>
            <a:r>
              <a:rPr lang="en-US" sz="2800" dirty="0">
                <a:solidFill>
                  <a:srgbClr val="FFFF00"/>
                </a:solidFill>
                <a:effectLst>
                  <a:outerShdw blurRad="38100" dist="38100" dir="2700000" algn="tl">
                    <a:srgbClr val="000000">
                      <a:alpha val="43137"/>
                    </a:srgbClr>
                  </a:outerShdw>
                </a:effectLst>
                <a:latin typeface="Arial Rounded MT Bold" panose="020F0704030504030204" pitchFamily="34" charset="0"/>
                <a:ea typeface="+mn-ea"/>
                <a:cs typeface="Arial" charset="0"/>
              </a:rPr>
              <a:t>OUTLINE OF MY PRESENTATION</a:t>
            </a:r>
            <a:endParaRPr lang="en-CA" dirty="0">
              <a:solidFill>
                <a:srgbClr val="FFFF00"/>
              </a:solidFill>
              <a:effectLst>
                <a:outerShdw blurRad="38100" dist="38100" dir="2700000" algn="tl">
                  <a:srgbClr val="000000">
                    <a:alpha val="43137"/>
                  </a:srgbClr>
                </a:outerShdw>
              </a:effectLst>
              <a:latin typeface="Arial Rounded MT Bold" panose="020F0704030504030204" pitchFamily="34" charset="0"/>
            </a:endParaRPr>
          </a:p>
        </p:txBody>
      </p:sp>
      <p:sp>
        <p:nvSpPr>
          <p:cNvPr id="8" name="Content Placeholder 2"/>
          <p:cNvSpPr>
            <a:spLocks noGrp="1"/>
          </p:cNvSpPr>
          <p:nvPr>
            <p:ph idx="1"/>
          </p:nvPr>
        </p:nvSpPr>
        <p:spPr>
          <a:xfrm>
            <a:off x="644236" y="1272599"/>
            <a:ext cx="11187545" cy="5546166"/>
          </a:xfrm>
        </p:spPr>
        <p:txBody>
          <a:bodyPr>
            <a:noAutofit/>
          </a:bodyPr>
          <a:lstStyle/>
          <a:p>
            <a:pPr>
              <a:lnSpc>
                <a:spcPct val="150000"/>
              </a:lnSpc>
            </a:pPr>
            <a:r>
              <a:rPr lang="en-US" sz="2800" dirty="0">
                <a:latin typeface="Arial Rounded MT Bold" panose="020F0704030504030204" pitchFamily="34" charset="0"/>
              </a:rPr>
              <a:t>Research Context</a:t>
            </a:r>
          </a:p>
          <a:p>
            <a:pPr>
              <a:lnSpc>
                <a:spcPct val="150000"/>
              </a:lnSpc>
            </a:pPr>
            <a:r>
              <a:rPr lang="en-US" sz="2800" dirty="0">
                <a:latin typeface="Arial Rounded MT Bold" panose="020F0704030504030204" pitchFamily="34" charset="0"/>
              </a:rPr>
              <a:t>Theoretical Explorations</a:t>
            </a:r>
          </a:p>
          <a:p>
            <a:pPr>
              <a:lnSpc>
                <a:spcPct val="150000"/>
              </a:lnSpc>
            </a:pPr>
            <a:r>
              <a:rPr lang="en-US" sz="2800" dirty="0">
                <a:latin typeface="Arial Rounded MT Bold" panose="020F0704030504030204" pitchFamily="34" charset="0"/>
              </a:rPr>
              <a:t>Fourier transform spectroscopic studies of nitrous oxide</a:t>
            </a:r>
          </a:p>
          <a:p>
            <a:pPr>
              <a:lnSpc>
                <a:spcPct val="150000"/>
              </a:lnSpc>
            </a:pPr>
            <a:r>
              <a:rPr lang="en-US" sz="2800" dirty="0">
                <a:latin typeface="Arial Rounded MT Bold" panose="020F0704030504030204" pitchFamily="34" charset="0"/>
              </a:rPr>
              <a:t>Conclusion and Directions for Future Work</a:t>
            </a:r>
          </a:p>
          <a:p>
            <a:pPr>
              <a:lnSpc>
                <a:spcPct val="150000"/>
              </a:lnSpc>
            </a:pPr>
            <a:r>
              <a:rPr lang="en-US" sz="2800" dirty="0">
                <a:latin typeface="Arial Rounded MT Bold" panose="020F0704030504030204" pitchFamily="34" charset="0"/>
              </a:rPr>
              <a:t>References</a:t>
            </a:r>
          </a:p>
          <a:p>
            <a:pPr>
              <a:lnSpc>
                <a:spcPct val="150000"/>
              </a:lnSpc>
            </a:pPr>
            <a:r>
              <a:rPr lang="en-US" sz="2800" dirty="0">
                <a:latin typeface="Arial Rounded MT Bold" panose="020F0704030504030204" pitchFamily="34" charset="0"/>
              </a:rPr>
              <a:t>Funding sources</a:t>
            </a:r>
          </a:p>
          <a:p>
            <a:endParaRPr lang="en-US" sz="2800" dirty="0"/>
          </a:p>
          <a:p>
            <a:endParaRPr lang="en-US" sz="2800" b="1" dirty="0"/>
          </a:p>
          <a:p>
            <a:endParaRPr lang="en-US" sz="2800" b="1" dirty="0"/>
          </a:p>
        </p:txBody>
      </p:sp>
      <p:sp>
        <p:nvSpPr>
          <p:cNvPr id="4" name="Date Placeholder 3"/>
          <p:cNvSpPr>
            <a:spLocks noGrp="1"/>
          </p:cNvSpPr>
          <p:nvPr>
            <p:ph type="dt" sz="half" idx="10"/>
          </p:nvPr>
        </p:nvSpPr>
        <p:spPr/>
        <p:txBody>
          <a:bodyPr/>
          <a:lstStyle/>
          <a:p>
            <a:pPr>
              <a:defRPr/>
            </a:pPr>
            <a:fld id="{D6271A5C-3CAC-4816-A7CE-34D6E6D27E0D}" type="datetime1">
              <a:rPr lang="en-CA" smtClean="0"/>
              <a:pPr>
                <a:defRPr/>
              </a:pPr>
              <a:t>2018-06-13</a:t>
            </a:fld>
            <a:endParaRPr lang="en-CA" dirty="0"/>
          </a:p>
        </p:txBody>
      </p:sp>
      <p:sp>
        <p:nvSpPr>
          <p:cNvPr id="6" name="Slide Number Placeholder 5"/>
          <p:cNvSpPr>
            <a:spLocks noGrp="1"/>
          </p:cNvSpPr>
          <p:nvPr>
            <p:ph type="sldNum" sz="quarter" idx="12"/>
          </p:nvPr>
        </p:nvSpPr>
        <p:spPr/>
        <p:txBody>
          <a:bodyPr/>
          <a:lstStyle/>
          <a:p>
            <a:pPr>
              <a:defRPr/>
            </a:pPr>
            <a:fld id="{4A12D0B5-9B89-4CB4-A94D-D745FF06BF37}" type="slidenum">
              <a:rPr lang="en-CA" smtClean="0"/>
              <a:pPr>
                <a:defRPr/>
              </a:pPr>
              <a:t>2</a:t>
            </a:fld>
            <a:endParaRPr lang="en-CA" dirty="0"/>
          </a:p>
        </p:txBody>
      </p:sp>
      <p:sp>
        <p:nvSpPr>
          <p:cNvPr id="7" name="Footer Placeholder 4">
            <a:extLst>
              <a:ext uri="{FF2B5EF4-FFF2-40B4-BE49-F238E27FC236}">
                <a16:creationId xmlns:a16="http://schemas.microsoft.com/office/drawing/2014/main" id="{D6031B5C-FC54-4AA3-94A0-34F5572566A1}"/>
              </a:ext>
            </a:extLst>
          </p:cNvPr>
          <p:cNvSpPr>
            <a:spLocks noGrp="1"/>
          </p:cNvSpPr>
          <p:nvPr>
            <p:ph type="ftr" sz="quarter" idx="11"/>
          </p:nvPr>
        </p:nvSpPr>
        <p:spPr>
          <a:xfrm>
            <a:off x="811953" y="6497960"/>
            <a:ext cx="9897454" cy="360040"/>
          </a:xfrm>
          <a:prstGeom prst="rect">
            <a:avLst/>
          </a:prstGeom>
        </p:spPr>
        <p:txBody>
          <a:bodyPr/>
          <a:lstStyle>
            <a:lvl1pPr>
              <a:defRPr sz="1600"/>
            </a:lvl1pPr>
          </a:lstStyle>
          <a:p>
            <a:pPr>
              <a:defRPr/>
            </a:pPr>
            <a:r>
              <a:rPr lang="en-CA"/>
              <a:t>Source: Canadian Journal of Physics, 2018, 96(4): 454-464, https://doi.org/10.1139/cjp-2017-0303  </a:t>
            </a:r>
            <a:endParaRPr lang="en-CA" dirty="0"/>
          </a:p>
        </p:txBody>
      </p:sp>
      <p:sp>
        <p:nvSpPr>
          <p:cNvPr id="3" name="Rectangle 2">
            <a:extLst>
              <a:ext uri="{FF2B5EF4-FFF2-40B4-BE49-F238E27FC236}">
                <a16:creationId xmlns:a16="http://schemas.microsoft.com/office/drawing/2014/main" id="{B32DD673-B181-4D7D-9190-583E5B29FA21}"/>
              </a:ext>
            </a:extLst>
          </p:cNvPr>
          <p:cNvSpPr/>
          <p:nvPr/>
        </p:nvSpPr>
        <p:spPr>
          <a:xfrm>
            <a:off x="154745" y="5805264"/>
            <a:ext cx="2154176" cy="770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8090668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5ABB7-CF7F-4941-B9B8-DC7B726E2DEE}"/>
              </a:ext>
            </a:extLst>
          </p:cNvPr>
          <p:cNvSpPr>
            <a:spLocks noGrp="1"/>
          </p:cNvSpPr>
          <p:nvPr>
            <p:ph type="title"/>
          </p:nvPr>
        </p:nvSpPr>
        <p:spPr>
          <a:xfrm>
            <a:off x="459544" y="332656"/>
            <a:ext cx="11272911" cy="1008063"/>
          </a:xfrm>
        </p:spPr>
        <p:txBody>
          <a:bodyPr/>
          <a:lstStyle/>
          <a:p>
            <a:pPr algn="just"/>
            <a:r>
              <a:rPr lang="en-US" sz="2200" b="0" dirty="0">
                <a:latin typeface="Arial Rounded MT Bold" panose="020F0704030504030204" pitchFamily="34" charset="0"/>
              </a:rPr>
              <a:t>Line mixing coefficients for transitions in the </a:t>
            </a:r>
            <a:r>
              <a:rPr lang="en-US" sz="2200" b="0" i="1" dirty="0">
                <a:latin typeface="Arial Rounded MT Bold" panose="020F0704030504030204" pitchFamily="34" charset="0"/>
                <a:sym typeface="Symbol" panose="05050102010706020507" pitchFamily="18" charset="2"/>
              </a:rPr>
              <a:t></a:t>
            </a:r>
            <a:r>
              <a:rPr lang="en-US" sz="2200" b="0" baseline="-25000" dirty="0">
                <a:latin typeface="Arial Rounded MT Bold" panose="020F0704030504030204" pitchFamily="34" charset="0"/>
              </a:rPr>
              <a:t>3 </a:t>
            </a:r>
            <a:r>
              <a:rPr lang="en-US" sz="2200" b="0" dirty="0">
                <a:latin typeface="Arial Rounded MT Bold" panose="020F0704030504030204" pitchFamily="34" charset="0"/>
              </a:rPr>
              <a:t> band of N</a:t>
            </a:r>
            <a:r>
              <a:rPr lang="en-US" sz="2200" b="0" baseline="-25000" dirty="0">
                <a:latin typeface="Arial Rounded MT Bold" panose="020F0704030504030204" pitchFamily="34" charset="0"/>
              </a:rPr>
              <a:t>2</a:t>
            </a:r>
            <a:r>
              <a:rPr lang="en-US" sz="2200" b="0" dirty="0">
                <a:latin typeface="Arial Rounded MT Bold" panose="020F0704030504030204" pitchFamily="34" charset="0"/>
              </a:rPr>
              <a:t>O from the present study (both SDV and Voigt profiles) plotted overlaid with the results from Ref. [10] and values calculated using the EPG formalism.</a:t>
            </a:r>
            <a:endParaRPr lang="en-CA" sz="2200" b="0" dirty="0">
              <a:latin typeface="Arial Rounded MT Bold" panose="020F0704030504030204" pitchFamily="34" charset="0"/>
            </a:endParaRPr>
          </a:p>
        </p:txBody>
      </p:sp>
      <p:sp>
        <p:nvSpPr>
          <p:cNvPr id="3" name="Date Placeholder 2">
            <a:extLst>
              <a:ext uri="{FF2B5EF4-FFF2-40B4-BE49-F238E27FC236}">
                <a16:creationId xmlns:a16="http://schemas.microsoft.com/office/drawing/2014/main" id="{DB03D4E4-2C5D-46A4-B230-7D246E262DEB}"/>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20</a:t>
            </a:fld>
            <a:endParaRPr lang="en-CA" dirty="0"/>
          </a:p>
        </p:txBody>
      </p:sp>
      <p:sp>
        <p:nvSpPr>
          <p:cNvPr id="6" name="Footer Placeholder 4">
            <a:extLst>
              <a:ext uri="{FF2B5EF4-FFF2-40B4-BE49-F238E27FC236}">
                <a16:creationId xmlns:a16="http://schemas.microsoft.com/office/drawing/2014/main" id="{DBA03010-82DB-42A8-986B-BF2A3721C390}"/>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a:t>Source: Canadian Journal of Physics, 2018, 96(4): 454-464, https://doi.org/10.1139/cjp-2017-0303  </a:t>
            </a:r>
            <a:endParaRPr lang="en-CA" dirty="0"/>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descr="A close up of a map&#10;&#10;Description generated with very high confidence">
            <a:extLst>
              <a:ext uri="{FF2B5EF4-FFF2-40B4-BE49-F238E27FC236}">
                <a16:creationId xmlns:a16="http://schemas.microsoft.com/office/drawing/2014/main" id="{370B5195-5437-466B-9940-8DE6E37751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512" y="1449864"/>
            <a:ext cx="7040613" cy="5112000"/>
          </a:xfrm>
          <a:prstGeom prst="rect">
            <a:avLst/>
          </a:prstGeom>
        </p:spPr>
      </p:pic>
      <p:pic>
        <p:nvPicPr>
          <p:cNvPr id="9" name="Picture 8">
            <a:extLst>
              <a:ext uri="{FF2B5EF4-FFF2-40B4-BE49-F238E27FC236}">
                <a16:creationId xmlns:a16="http://schemas.microsoft.com/office/drawing/2014/main" id="{884A2FED-6440-4C7E-8006-2EF96EC4C221}"/>
              </a:ext>
            </a:extLst>
          </p:cNvPr>
          <p:cNvPicPr>
            <a:picLocks noChangeAspect="1"/>
          </p:cNvPicPr>
          <p:nvPr/>
        </p:nvPicPr>
        <p:blipFill rotWithShape="1">
          <a:blip r:embed="rId3"/>
          <a:srcRect l="34138" t="-16154" r="39887" b="-11539"/>
          <a:stretch/>
        </p:blipFill>
        <p:spPr>
          <a:xfrm>
            <a:off x="8226148" y="3558189"/>
            <a:ext cx="3448050" cy="895350"/>
          </a:xfrm>
          <a:prstGeom prst="rect">
            <a:avLst/>
          </a:prstGeom>
          <a:solidFill>
            <a:schemeClr val="bg1"/>
          </a:solidFill>
          <a:ln>
            <a:solidFill>
              <a:srgbClr val="FF0000"/>
            </a:solidFill>
          </a:ln>
        </p:spPr>
      </p:pic>
    </p:spTree>
    <p:extLst>
      <p:ext uri="{BB962C8B-B14F-4D97-AF65-F5344CB8AC3E}">
        <p14:creationId xmlns:p14="http://schemas.microsoft.com/office/powerpoint/2010/main" val="2109311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5ABB7-CF7F-4941-B9B8-DC7B726E2DEE}"/>
              </a:ext>
            </a:extLst>
          </p:cNvPr>
          <p:cNvSpPr>
            <a:spLocks noGrp="1"/>
          </p:cNvSpPr>
          <p:nvPr>
            <p:ph type="title"/>
          </p:nvPr>
        </p:nvSpPr>
        <p:spPr/>
        <p:txBody>
          <a:bodyPr/>
          <a:lstStyle/>
          <a:p>
            <a:r>
              <a:rPr lang="en-CA" sz="3600" b="0" dirty="0">
                <a:latin typeface="Arial Rounded MT Bold" panose="020F0704030504030204" pitchFamily="34" charset="0"/>
              </a:rPr>
              <a:t>Conclusions</a:t>
            </a:r>
          </a:p>
        </p:txBody>
      </p:sp>
      <p:sp>
        <p:nvSpPr>
          <p:cNvPr id="3" name="Date Placeholder 2">
            <a:extLst>
              <a:ext uri="{FF2B5EF4-FFF2-40B4-BE49-F238E27FC236}">
                <a16:creationId xmlns:a16="http://schemas.microsoft.com/office/drawing/2014/main" id="{DB03D4E4-2C5D-46A4-B230-7D246E262DEB}"/>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39F28F29-B86E-4469-A255-71B20DF5AA59}"/>
              </a:ext>
            </a:extLst>
          </p:cNvPr>
          <p:cNvSpPr>
            <a:spLocks noGrp="1"/>
          </p:cNvSpPr>
          <p:nvPr>
            <p:ph type="sldNum" sz="quarter" idx="12"/>
          </p:nvPr>
        </p:nvSpPr>
        <p:spPr/>
        <p:txBody>
          <a:bodyPr/>
          <a:lstStyle/>
          <a:p>
            <a:pPr>
              <a:defRPr/>
            </a:pPr>
            <a:fld id="{4713E2CA-2952-426E-B456-3ACC119538B0}" type="slidenum">
              <a:rPr lang="en-CA" smtClean="0"/>
              <a:pPr>
                <a:defRPr/>
              </a:pPr>
              <a:t>21</a:t>
            </a:fld>
            <a:endParaRPr lang="en-CA" dirty="0"/>
          </a:p>
        </p:txBody>
      </p:sp>
      <p:sp>
        <p:nvSpPr>
          <p:cNvPr id="6" name="Footer Placeholder 4">
            <a:extLst>
              <a:ext uri="{FF2B5EF4-FFF2-40B4-BE49-F238E27FC236}">
                <a16:creationId xmlns:a16="http://schemas.microsoft.com/office/drawing/2014/main" id="{DBA03010-82DB-42A8-986B-BF2A3721C390}"/>
              </a:ext>
            </a:extLst>
          </p:cNvPr>
          <p:cNvSpPr txBox="1">
            <a:spLocks/>
          </p:cNvSpPr>
          <p:nvPr/>
        </p:nvSpPr>
        <p:spPr>
          <a:xfrm>
            <a:off x="3900853" y="6459931"/>
            <a:ext cx="8291147" cy="315181"/>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dirty="0"/>
              <a:t>Source: Canadian Journal of Physics, 2018, 96(4): 454-464, https://doi.org/10.1139/cjp-2017-0303  </a:t>
            </a:r>
          </a:p>
        </p:txBody>
      </p:sp>
      <p:sp>
        <p:nvSpPr>
          <p:cNvPr id="7" name="Rectangle 6">
            <a:extLst>
              <a:ext uri="{FF2B5EF4-FFF2-40B4-BE49-F238E27FC236}">
                <a16:creationId xmlns:a16="http://schemas.microsoft.com/office/drawing/2014/main" id="{AF627552-79C6-42B3-9A92-021DE1D95E4F}"/>
              </a:ext>
            </a:extLst>
          </p:cNvPr>
          <p:cNvSpPr/>
          <p:nvPr/>
        </p:nvSpPr>
        <p:spPr>
          <a:xfrm>
            <a:off x="309489" y="5805264"/>
            <a:ext cx="1800665" cy="8346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Rectangle 3">
            <a:extLst>
              <a:ext uri="{FF2B5EF4-FFF2-40B4-BE49-F238E27FC236}">
                <a16:creationId xmlns:a16="http://schemas.microsoft.com/office/drawing/2014/main" id="{0594DA14-65A4-4B52-8A2E-A3A82E8D6383}"/>
              </a:ext>
            </a:extLst>
          </p:cNvPr>
          <p:cNvSpPr/>
          <p:nvPr/>
        </p:nvSpPr>
        <p:spPr>
          <a:xfrm>
            <a:off x="154744" y="1302784"/>
            <a:ext cx="11882512" cy="5009833"/>
          </a:xfrm>
          <a:prstGeom prst="rect">
            <a:avLst/>
          </a:prstGeom>
        </p:spPr>
        <p:txBody>
          <a:bodyPr wrap="square">
            <a:spAutoFit/>
          </a:bodyPr>
          <a:lstStyle/>
          <a:p>
            <a:pPr marL="342900" marR="67310" indent="-342900" algn="just">
              <a:lnSpc>
                <a:spcPct val="150000"/>
              </a:lnSpc>
              <a:spcBef>
                <a:spcPts val="705"/>
              </a:spcBef>
              <a:spcAft>
                <a:spcPts val="0"/>
              </a:spcAft>
              <a:buFont typeface="Wingdings" panose="05000000000000000000" pitchFamily="2" charset="2"/>
              <a:buChar char="Ø"/>
            </a:pPr>
            <a:r>
              <a:rPr lang="en-US" sz="2400" dirty="0">
                <a:latin typeface="Arial" panose="020B0604020202020204" pitchFamily="34" charset="0"/>
                <a:ea typeface="Times New Roman" panose="02020603050405020304" pitchFamily="18" charset="0"/>
                <a:cs typeface="Arial" panose="020B0604020202020204" pitchFamily="34" charset="0"/>
              </a:rPr>
              <a:t>We report accurate line-shape parameters of air-broadened N</a:t>
            </a:r>
            <a:r>
              <a:rPr lang="en-US" sz="2400" baseline="-25000" dirty="0">
                <a:latin typeface="Arial" panose="020B0604020202020204" pitchFamily="34" charset="0"/>
                <a:ea typeface="Times New Roman" panose="02020603050405020304" pitchFamily="18" charset="0"/>
                <a:cs typeface="Arial" panose="020B0604020202020204" pitchFamily="34" charset="0"/>
              </a:rPr>
              <a:t>2</a:t>
            </a:r>
            <a:r>
              <a:rPr lang="en-US" sz="2400" dirty="0">
                <a:latin typeface="Arial" panose="020B0604020202020204" pitchFamily="34" charset="0"/>
                <a:ea typeface="Times New Roman" panose="02020603050405020304" pitchFamily="18" charset="0"/>
                <a:cs typeface="Arial" panose="020B0604020202020204" pitchFamily="34" charset="0"/>
              </a:rPr>
              <a:t>O obtained from retrievals using the quadratic SDV profile with an additional component to account for line mixing. Line positions and intensities, air-broadened half-width coefficients, air-shift coefficients,</a:t>
            </a:r>
            <a:r>
              <a:rPr lang="en-US" sz="2400" spc="-20" dirty="0">
                <a:latin typeface="Arial" panose="020B0604020202020204" pitchFamily="34" charset="0"/>
                <a:ea typeface="Times New Roman" panose="02020603050405020304" pitchFamily="18" charset="0"/>
                <a:cs typeface="Arial" panose="020B0604020202020204" pitchFamily="34" charset="0"/>
              </a:rPr>
              <a:t> </a:t>
            </a:r>
            <a:r>
              <a:rPr lang="en-US" sz="2400" dirty="0">
                <a:latin typeface="Arial" panose="020B0604020202020204" pitchFamily="34" charset="0"/>
                <a:ea typeface="Times New Roman" panose="02020603050405020304" pitchFamily="18" charset="0"/>
                <a:cs typeface="Arial" panose="020B0604020202020204" pitchFamily="34" charset="0"/>
              </a:rPr>
              <a:t>and</a:t>
            </a:r>
            <a:r>
              <a:rPr lang="en-US" sz="2400" spc="-20" dirty="0">
                <a:latin typeface="Arial" panose="020B0604020202020204" pitchFamily="34" charset="0"/>
                <a:ea typeface="Times New Roman" panose="02020603050405020304" pitchFamily="18" charset="0"/>
                <a:cs typeface="Arial" panose="020B0604020202020204" pitchFamily="34" charset="0"/>
              </a:rPr>
              <a:t> </a:t>
            </a:r>
            <a:r>
              <a:rPr lang="en-US" sz="2400" dirty="0">
                <a:latin typeface="Arial" panose="020B0604020202020204" pitchFamily="34" charset="0"/>
                <a:ea typeface="Times New Roman" panose="02020603050405020304" pitchFamily="18" charset="0"/>
                <a:cs typeface="Arial" panose="020B0604020202020204" pitchFamily="34" charset="0"/>
              </a:rPr>
              <a:t>line</a:t>
            </a:r>
            <a:r>
              <a:rPr lang="en-US" sz="2400" spc="-20" dirty="0">
                <a:latin typeface="Arial" panose="020B0604020202020204" pitchFamily="34" charset="0"/>
                <a:ea typeface="Times New Roman" panose="02020603050405020304" pitchFamily="18" charset="0"/>
                <a:cs typeface="Arial" panose="020B0604020202020204" pitchFamily="34" charset="0"/>
              </a:rPr>
              <a:t> </a:t>
            </a:r>
            <a:r>
              <a:rPr lang="en-US" sz="2400" dirty="0">
                <a:latin typeface="Arial" panose="020B0604020202020204" pitchFamily="34" charset="0"/>
                <a:ea typeface="Times New Roman" panose="02020603050405020304" pitchFamily="18" charset="0"/>
                <a:cs typeface="Arial" panose="020B0604020202020204" pitchFamily="34" charset="0"/>
              </a:rPr>
              <a:t>mixing</a:t>
            </a:r>
            <a:r>
              <a:rPr lang="en-US" sz="2400" spc="-20" dirty="0">
                <a:latin typeface="Arial" panose="020B0604020202020204" pitchFamily="34" charset="0"/>
                <a:ea typeface="Times New Roman" panose="02020603050405020304" pitchFamily="18" charset="0"/>
                <a:cs typeface="Arial" panose="020B0604020202020204" pitchFamily="34" charset="0"/>
              </a:rPr>
              <a:t> </a:t>
            </a:r>
            <a:r>
              <a:rPr lang="en-US" sz="2400" dirty="0">
                <a:latin typeface="Arial" panose="020B0604020202020204" pitchFamily="34" charset="0"/>
                <a:ea typeface="Times New Roman" panose="02020603050405020304" pitchFamily="18" charset="0"/>
                <a:cs typeface="Arial" panose="020B0604020202020204" pitchFamily="34" charset="0"/>
              </a:rPr>
              <a:t>coefficients</a:t>
            </a:r>
            <a:r>
              <a:rPr lang="en-US" sz="2400" spc="-20" dirty="0">
                <a:latin typeface="Arial" panose="020B0604020202020204" pitchFamily="34" charset="0"/>
                <a:ea typeface="Times New Roman" panose="02020603050405020304" pitchFamily="18" charset="0"/>
                <a:cs typeface="Arial" panose="020B0604020202020204" pitchFamily="34" charset="0"/>
              </a:rPr>
              <a:t> </a:t>
            </a:r>
            <a:r>
              <a:rPr lang="en-US" sz="2400" dirty="0">
                <a:latin typeface="Arial" panose="020B0604020202020204" pitchFamily="34" charset="0"/>
                <a:ea typeface="Times New Roman" panose="02020603050405020304" pitchFamily="18" charset="0"/>
                <a:cs typeface="Arial" panose="020B0604020202020204" pitchFamily="34" charset="0"/>
              </a:rPr>
              <a:t>are retrieved.</a:t>
            </a:r>
            <a:r>
              <a:rPr lang="en-US" sz="2400" spc="-85" dirty="0">
                <a:latin typeface="Arial" panose="020B0604020202020204" pitchFamily="34" charset="0"/>
                <a:ea typeface="Times New Roman" panose="02020603050405020304" pitchFamily="18" charset="0"/>
                <a:cs typeface="Arial" panose="020B0604020202020204" pitchFamily="34" charset="0"/>
              </a:rPr>
              <a:t> </a:t>
            </a:r>
            <a:endParaRPr lang="en-CA" sz="2400" dirty="0">
              <a:latin typeface="Arial" panose="020B0604020202020204" pitchFamily="34" charset="0"/>
              <a:ea typeface="Times New Roman" panose="02020603050405020304" pitchFamily="18" charset="0"/>
              <a:cs typeface="Arial" panose="020B0604020202020204" pitchFamily="34" charset="0"/>
            </a:endParaRPr>
          </a:p>
          <a:p>
            <a:pPr marL="342900" marR="67310" indent="-342900" algn="just">
              <a:lnSpc>
                <a:spcPct val="150000"/>
              </a:lnSpc>
              <a:spcAft>
                <a:spcPts val="0"/>
              </a:spcAft>
              <a:buFont typeface="Wingdings" panose="05000000000000000000" pitchFamily="2" charset="2"/>
              <a:buChar char="Ø"/>
            </a:pPr>
            <a:r>
              <a:rPr lang="en-US" sz="2400" dirty="0">
                <a:latin typeface="Arial" panose="020B0604020202020204" pitchFamily="34" charset="0"/>
                <a:ea typeface="Times New Roman" panose="02020603050405020304" pitchFamily="18" charset="0"/>
                <a:cs typeface="Arial" panose="020B0604020202020204" pitchFamily="34" charset="0"/>
              </a:rPr>
              <a:t>The measured and calculated line mixing coefficients show very good agreement with the values obtained</a:t>
            </a:r>
            <a:r>
              <a:rPr lang="en-US" sz="2400" spc="-55" dirty="0">
                <a:latin typeface="Arial" panose="020B0604020202020204" pitchFamily="34" charset="0"/>
                <a:ea typeface="Times New Roman" panose="02020603050405020304" pitchFamily="18" charset="0"/>
                <a:cs typeface="Arial" panose="020B0604020202020204" pitchFamily="34" charset="0"/>
              </a:rPr>
              <a:t> </a:t>
            </a:r>
            <a:r>
              <a:rPr lang="en-US" sz="2400" dirty="0">
                <a:latin typeface="Arial" panose="020B0604020202020204" pitchFamily="34" charset="0"/>
                <a:ea typeface="Times New Roman" panose="02020603050405020304" pitchFamily="18" charset="0"/>
                <a:cs typeface="Arial" panose="020B0604020202020204" pitchFamily="34" charset="0"/>
              </a:rPr>
              <a:t>by</a:t>
            </a:r>
            <a:r>
              <a:rPr lang="en-US" sz="2400" spc="-55" dirty="0">
                <a:latin typeface="Arial" panose="020B0604020202020204" pitchFamily="34" charset="0"/>
                <a:ea typeface="Times New Roman" panose="02020603050405020304" pitchFamily="18" charset="0"/>
                <a:cs typeface="Arial" panose="020B0604020202020204" pitchFamily="34" charset="0"/>
              </a:rPr>
              <a:t> </a:t>
            </a:r>
            <a:r>
              <a:rPr lang="en-US" sz="2400" dirty="0">
                <a:latin typeface="Arial" panose="020B0604020202020204" pitchFamily="34" charset="0"/>
                <a:ea typeface="Times New Roman" panose="02020603050405020304" pitchFamily="18" charset="0"/>
                <a:cs typeface="Arial" panose="020B0604020202020204" pitchFamily="34" charset="0"/>
              </a:rPr>
              <a:t>Loos</a:t>
            </a:r>
            <a:r>
              <a:rPr lang="en-US" sz="2400" spc="-55" dirty="0">
                <a:latin typeface="Arial" panose="020B0604020202020204" pitchFamily="34" charset="0"/>
                <a:ea typeface="Times New Roman" panose="02020603050405020304" pitchFamily="18" charset="0"/>
                <a:cs typeface="Arial" panose="020B0604020202020204" pitchFamily="34" charset="0"/>
              </a:rPr>
              <a:t> </a:t>
            </a:r>
            <a:r>
              <a:rPr lang="en-US" sz="2400" i="1" dirty="0">
                <a:latin typeface="Arial" panose="020B0604020202020204" pitchFamily="34" charset="0"/>
                <a:ea typeface="Times New Roman" panose="02020603050405020304" pitchFamily="18" charset="0"/>
                <a:cs typeface="Arial" panose="020B0604020202020204" pitchFamily="34" charset="0"/>
              </a:rPr>
              <a:t>et</a:t>
            </a:r>
            <a:r>
              <a:rPr lang="en-US" sz="2400" i="1" spc="-55" dirty="0">
                <a:latin typeface="Arial" panose="020B0604020202020204" pitchFamily="34" charset="0"/>
                <a:ea typeface="Times New Roman" panose="02020603050405020304" pitchFamily="18" charset="0"/>
                <a:cs typeface="Arial" panose="020B0604020202020204" pitchFamily="34" charset="0"/>
              </a:rPr>
              <a:t> </a:t>
            </a:r>
            <a:r>
              <a:rPr lang="en-US" sz="2400" i="1" dirty="0">
                <a:latin typeface="Arial" panose="020B0604020202020204" pitchFamily="34" charset="0"/>
                <a:ea typeface="Times New Roman" panose="02020603050405020304" pitchFamily="18" charset="0"/>
                <a:cs typeface="Arial" panose="020B0604020202020204" pitchFamily="34" charset="0"/>
              </a:rPr>
              <a:t>al.</a:t>
            </a:r>
            <a:r>
              <a:rPr lang="en-US" sz="2400" i="1" spc="-55" dirty="0">
                <a:latin typeface="Arial" panose="020B0604020202020204" pitchFamily="34" charset="0"/>
                <a:ea typeface="Times New Roman" panose="02020603050405020304" pitchFamily="18" charset="0"/>
                <a:cs typeface="Arial" panose="020B0604020202020204" pitchFamily="34" charset="0"/>
              </a:rPr>
              <a:t> </a:t>
            </a:r>
            <a:r>
              <a:rPr lang="en-US" sz="2400" dirty="0">
                <a:latin typeface="Arial" panose="020B0604020202020204" pitchFamily="34" charset="0"/>
                <a:ea typeface="Times New Roman" panose="02020603050405020304" pitchFamily="18" charset="0"/>
                <a:cs typeface="Arial" panose="020B0604020202020204" pitchFamily="34" charset="0"/>
              </a:rPr>
              <a:t>[10].</a:t>
            </a:r>
            <a:r>
              <a:rPr lang="en-US" sz="2400" spc="-55" dirty="0">
                <a:latin typeface="Arial" panose="020B0604020202020204" pitchFamily="34" charset="0"/>
                <a:ea typeface="Times New Roman" panose="02020603050405020304" pitchFamily="18" charset="0"/>
                <a:cs typeface="Arial" panose="020B0604020202020204" pitchFamily="34" charset="0"/>
              </a:rPr>
              <a:t> </a:t>
            </a:r>
          </a:p>
          <a:p>
            <a:pPr marL="342900" marR="67310" indent="-342900" algn="just">
              <a:lnSpc>
                <a:spcPct val="150000"/>
              </a:lnSpc>
              <a:spcAft>
                <a:spcPts val="0"/>
              </a:spcAft>
              <a:buFont typeface="Wingdings" panose="05000000000000000000" pitchFamily="2" charset="2"/>
              <a:buChar char="Ø"/>
            </a:pPr>
            <a:r>
              <a:rPr lang="en-US" sz="2400" dirty="0">
                <a:latin typeface="Arial" panose="020B0604020202020204" pitchFamily="34" charset="0"/>
                <a:ea typeface="Times New Roman" panose="02020603050405020304" pitchFamily="18" charset="0"/>
                <a:cs typeface="Arial" panose="020B0604020202020204" pitchFamily="34" charset="0"/>
              </a:rPr>
              <a:t>A follow-up study involving several cold spectra of N</a:t>
            </a:r>
            <a:r>
              <a:rPr lang="en-US" sz="2400" baseline="-25000" dirty="0">
                <a:latin typeface="Arial" panose="020B0604020202020204" pitchFamily="34" charset="0"/>
                <a:ea typeface="Times New Roman" panose="02020603050405020304" pitchFamily="18" charset="0"/>
                <a:cs typeface="Arial" panose="020B0604020202020204" pitchFamily="34" charset="0"/>
              </a:rPr>
              <a:t>2</a:t>
            </a:r>
            <a:r>
              <a:rPr lang="en-US" sz="2400" dirty="0">
                <a:latin typeface="Arial" panose="020B0604020202020204" pitchFamily="34" charset="0"/>
                <a:ea typeface="Times New Roman" panose="02020603050405020304" pitchFamily="18" charset="0"/>
                <a:cs typeface="Arial" panose="020B0604020202020204" pitchFamily="34" charset="0"/>
              </a:rPr>
              <a:t>O and air mixtures is underway, and in the future we expect to report our results for temperature dependences of line parameters.</a:t>
            </a:r>
            <a:endParaRPr lang="en-CA"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7806405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563A2-54D2-4CB8-965F-772B3AFA8C4B}"/>
              </a:ext>
            </a:extLst>
          </p:cNvPr>
          <p:cNvSpPr>
            <a:spLocks noGrp="1"/>
          </p:cNvSpPr>
          <p:nvPr>
            <p:ph type="title"/>
          </p:nvPr>
        </p:nvSpPr>
        <p:spPr>
          <a:xfrm>
            <a:off x="609600" y="333376"/>
            <a:ext cx="10972800" cy="597473"/>
          </a:xfrm>
        </p:spPr>
        <p:txBody>
          <a:bodyPr/>
          <a:lstStyle/>
          <a:p>
            <a:r>
              <a:rPr lang="en-CA" sz="2800" dirty="0"/>
              <a:t>References</a:t>
            </a:r>
          </a:p>
        </p:txBody>
      </p:sp>
      <p:sp>
        <p:nvSpPr>
          <p:cNvPr id="3" name="Date Placeholder 2">
            <a:extLst>
              <a:ext uri="{FF2B5EF4-FFF2-40B4-BE49-F238E27FC236}">
                <a16:creationId xmlns:a16="http://schemas.microsoft.com/office/drawing/2014/main" id="{F53E345D-DE3C-4D55-83C2-8F2A3B18D83C}"/>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2D5B3213-E334-4F5F-B2C0-17D77B270BF7}"/>
              </a:ext>
            </a:extLst>
          </p:cNvPr>
          <p:cNvSpPr>
            <a:spLocks noGrp="1"/>
          </p:cNvSpPr>
          <p:nvPr>
            <p:ph type="sldNum" sz="quarter" idx="12"/>
          </p:nvPr>
        </p:nvSpPr>
        <p:spPr/>
        <p:txBody>
          <a:bodyPr/>
          <a:lstStyle/>
          <a:p>
            <a:pPr>
              <a:defRPr/>
            </a:pPr>
            <a:fld id="{4713E2CA-2952-426E-B456-3ACC119538B0}" type="slidenum">
              <a:rPr lang="en-CA" smtClean="0"/>
              <a:pPr>
                <a:defRPr/>
              </a:pPr>
              <a:t>22</a:t>
            </a:fld>
            <a:endParaRPr lang="en-CA" dirty="0"/>
          </a:p>
        </p:txBody>
      </p:sp>
      <p:sp>
        <p:nvSpPr>
          <p:cNvPr id="6" name="Footer Placeholder 4">
            <a:extLst>
              <a:ext uri="{FF2B5EF4-FFF2-40B4-BE49-F238E27FC236}">
                <a16:creationId xmlns:a16="http://schemas.microsoft.com/office/drawing/2014/main" id="{47663B34-0CA4-4F7E-A9F0-A7E806651FD5}"/>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dirty="0"/>
              <a:t>Source: Canadian Journal of Physics, 2018, 96(4): 454-464, https://doi.org/10.1139/cjp-2017-0303  </a:t>
            </a:r>
          </a:p>
        </p:txBody>
      </p:sp>
      <p:sp>
        <p:nvSpPr>
          <p:cNvPr id="7" name="Rectangle 6">
            <a:extLst>
              <a:ext uri="{FF2B5EF4-FFF2-40B4-BE49-F238E27FC236}">
                <a16:creationId xmlns:a16="http://schemas.microsoft.com/office/drawing/2014/main" id="{488D1136-0DAD-45F0-B303-89A21FCE1400}"/>
              </a:ext>
            </a:extLst>
          </p:cNvPr>
          <p:cNvSpPr/>
          <p:nvPr/>
        </p:nvSpPr>
        <p:spPr>
          <a:xfrm>
            <a:off x="267286" y="5805264"/>
            <a:ext cx="1842867" cy="7193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464E788A-948F-4BA1-B685-FA790B84DD85}"/>
              </a:ext>
            </a:extLst>
          </p:cNvPr>
          <p:cNvSpPr/>
          <p:nvPr/>
        </p:nvSpPr>
        <p:spPr>
          <a:xfrm>
            <a:off x="0" y="904185"/>
            <a:ext cx="12192000" cy="5593775"/>
          </a:xfrm>
          <a:prstGeom prst="rect">
            <a:avLst/>
          </a:prstGeom>
          <a:solidFill>
            <a:schemeClr val="bg1"/>
          </a:solidFill>
        </p:spPr>
        <p:txBody>
          <a:bodyPr wrap="square">
            <a:spAutoFit/>
          </a:bodyPr>
          <a:lstStyle/>
          <a:p>
            <a:pPr marL="742950" marR="211455" lvl="1" indent="-285750" algn="just">
              <a:lnSpc>
                <a:spcPct val="150000"/>
              </a:lnSpc>
              <a:spcBef>
                <a:spcPts val="620"/>
              </a:spcBef>
              <a:spcAft>
                <a:spcPts val="0"/>
              </a:spcAft>
              <a:buSzPts val="1000"/>
              <a:buFont typeface="Times New Roman" panose="02020603050405020304" pitchFamily="18" charset="0"/>
              <a:buAutoNum type="arabicPeriod"/>
              <a:tabLst>
                <a:tab pos="529590" algn="l"/>
              </a:tabLst>
            </a:pPr>
            <a:r>
              <a:rPr lang="en-US" sz="1200" dirty="0">
                <a:latin typeface="Times New Roman" panose="02020603050405020304" pitchFamily="18" charset="0"/>
                <a:ea typeface="Times New Roman" panose="02020603050405020304" pitchFamily="18" charset="0"/>
              </a:rPr>
              <a:t>Atmospheric Ozone 1985; WMO Global Ozone Research Monitoring Project 1986. Report</a:t>
            </a:r>
            <a:r>
              <a:rPr lang="en-US" sz="1200" spc="-7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No. 16, III,</a:t>
            </a:r>
            <a:r>
              <a:rPr lang="en-US" sz="1200" spc="-3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835.</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775"/>
              </a:spcBef>
              <a:spcAft>
                <a:spcPts val="0"/>
              </a:spcAft>
              <a:buSzPts val="1000"/>
              <a:buFont typeface="Times New Roman" panose="02020603050405020304" pitchFamily="18" charset="0"/>
              <a:buAutoNum type="arabicPeriod"/>
              <a:tabLst>
                <a:tab pos="529590" algn="l"/>
              </a:tabLst>
            </a:pPr>
            <a:r>
              <a:rPr lang="en-US" sz="1200" dirty="0">
                <a:latin typeface="Times New Roman" panose="02020603050405020304" pitchFamily="18" charset="0"/>
                <a:ea typeface="Times New Roman" panose="02020603050405020304" pitchFamily="18" charset="0"/>
              </a:rPr>
              <a:t>Gordon,</a:t>
            </a:r>
            <a:r>
              <a:rPr lang="en-US" sz="1200" spc="-6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I.E.,</a:t>
            </a:r>
            <a:r>
              <a:rPr lang="en-US" sz="1200" spc="-5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Rothman,</a:t>
            </a:r>
            <a:r>
              <a:rPr lang="en-US" sz="1200" spc="-5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L.S.,</a:t>
            </a:r>
            <a:r>
              <a:rPr lang="en-US" sz="1200" spc="-55" dirty="0">
                <a:latin typeface="Times New Roman" panose="02020603050405020304" pitchFamily="18" charset="0"/>
                <a:ea typeface="Times New Roman" panose="02020603050405020304" pitchFamily="18" charset="0"/>
              </a:rPr>
              <a:t> Hill, C., </a:t>
            </a:r>
            <a:r>
              <a:rPr lang="en-US" sz="1200" spc="-55" dirty="0" err="1">
                <a:latin typeface="Times New Roman" panose="02020603050405020304" pitchFamily="18" charset="0"/>
                <a:ea typeface="Times New Roman" panose="02020603050405020304" pitchFamily="18" charset="0"/>
              </a:rPr>
              <a:t>Kochanov</a:t>
            </a:r>
            <a:r>
              <a:rPr lang="en-US" sz="1200" spc="-55" dirty="0">
                <a:latin typeface="Times New Roman" panose="02020603050405020304" pitchFamily="18" charset="0"/>
                <a:ea typeface="Times New Roman" panose="02020603050405020304" pitchFamily="18" charset="0"/>
              </a:rPr>
              <a:t>, R.V. </a:t>
            </a:r>
            <a:r>
              <a:rPr lang="en-US" sz="1200" i="1" dirty="0">
                <a:latin typeface="Times New Roman" panose="02020603050405020304" pitchFamily="18" charset="0"/>
                <a:ea typeface="Times New Roman" panose="02020603050405020304" pitchFamily="18" charset="0"/>
              </a:rPr>
              <a:t>et</a:t>
            </a:r>
            <a:r>
              <a:rPr lang="en-US" sz="1200" i="1" spc="-55" dirty="0">
                <a:latin typeface="Times New Roman" panose="02020603050405020304" pitchFamily="18" charset="0"/>
                <a:ea typeface="Times New Roman" panose="02020603050405020304" pitchFamily="18" charset="0"/>
              </a:rPr>
              <a:t> </a:t>
            </a:r>
            <a:r>
              <a:rPr lang="en-US" sz="1200" i="1" dirty="0">
                <a:latin typeface="Times New Roman" panose="02020603050405020304" pitchFamily="18" charset="0"/>
                <a:ea typeface="Times New Roman" panose="02020603050405020304" pitchFamily="18" charset="0"/>
              </a:rPr>
              <a:t>al.</a:t>
            </a:r>
            <a:r>
              <a:rPr lang="en-US" sz="1200" spc="-5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2017.</a:t>
            </a:r>
            <a:r>
              <a:rPr lang="en-US" sz="1200" spc="-6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The HITRAN2016 molecular spectroscopic database.</a:t>
            </a:r>
            <a:r>
              <a:rPr lang="en-US" sz="1200" spc="-2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J</a:t>
            </a:r>
            <a:r>
              <a:rPr lang="en-US" sz="1200" spc="-2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Quant</a:t>
            </a:r>
            <a:r>
              <a:rPr lang="en-US" sz="1200" spc="-20" dirty="0">
                <a:latin typeface="Times New Roman" panose="02020603050405020304" pitchFamily="18" charset="0"/>
                <a:ea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rPr>
              <a:t>Spectrosc</a:t>
            </a:r>
            <a:r>
              <a:rPr lang="en-US" sz="1200" spc="-20" dirty="0">
                <a:latin typeface="Times New Roman" panose="02020603050405020304" pitchFamily="18" charset="0"/>
                <a:ea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rPr>
              <a:t>Radiat</a:t>
            </a:r>
            <a:r>
              <a:rPr lang="en-US" sz="1200" spc="-2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Transf.</a:t>
            </a:r>
            <a:r>
              <a:rPr lang="en-US" sz="1200" spc="-20" dirty="0">
                <a:latin typeface="Times New Roman" panose="02020603050405020304" pitchFamily="18" charset="0"/>
                <a:ea typeface="Times New Roman" panose="02020603050405020304" pitchFamily="18" charset="0"/>
              </a:rPr>
              <a:t> </a:t>
            </a:r>
            <a:r>
              <a:rPr lang="en-US" sz="1200" b="1" dirty="0">
                <a:latin typeface="Times New Roman" panose="02020603050405020304" pitchFamily="18" charset="0"/>
                <a:ea typeface="Times New Roman" panose="02020603050405020304" pitchFamily="18" charset="0"/>
              </a:rPr>
              <a:t>203</a:t>
            </a:r>
            <a:r>
              <a:rPr lang="en-US" sz="1200" dirty="0">
                <a:latin typeface="Times New Roman" panose="02020603050405020304" pitchFamily="18" charset="0"/>
                <a:ea typeface="Times New Roman" panose="02020603050405020304" pitchFamily="18" charset="0"/>
              </a:rPr>
              <a:t>,</a:t>
            </a:r>
            <a:r>
              <a:rPr lang="en-US" sz="1200" spc="-2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3-69. </a:t>
            </a:r>
            <a:endParaRPr lang="en-CA" sz="1200" dirty="0">
              <a:latin typeface="Times New Roman" panose="02020603050405020304" pitchFamily="18" charset="0"/>
              <a:ea typeface="Times New Roman" panose="02020603050405020304" pitchFamily="18" charset="0"/>
            </a:endParaRPr>
          </a:p>
          <a:p>
            <a:pPr marL="742950" marR="217805" lvl="1" indent="-285750" algn="just">
              <a:lnSpc>
                <a:spcPct val="150000"/>
              </a:lnSpc>
              <a:spcBef>
                <a:spcPts val="800"/>
              </a:spcBef>
              <a:spcAft>
                <a:spcPts val="0"/>
              </a:spcAft>
              <a:buSzPts val="1000"/>
              <a:buFont typeface="Times New Roman" panose="02020603050405020304" pitchFamily="18" charset="0"/>
              <a:buAutoNum type="arabicPeriod"/>
              <a:tabLst>
                <a:tab pos="529590" algn="l"/>
              </a:tabLst>
            </a:pPr>
            <a:r>
              <a:rPr lang="en-US" sz="1200" dirty="0" err="1">
                <a:latin typeface="Times New Roman" panose="02020603050405020304" pitchFamily="18" charset="0"/>
                <a:ea typeface="Times New Roman" panose="02020603050405020304" pitchFamily="18" charset="0"/>
              </a:rPr>
              <a:t>Lacome</a:t>
            </a:r>
            <a:r>
              <a:rPr lang="en-US" sz="1200" dirty="0">
                <a:latin typeface="Times New Roman" panose="02020603050405020304" pitchFamily="18" charset="0"/>
                <a:ea typeface="Times New Roman" panose="02020603050405020304" pitchFamily="18" charset="0"/>
              </a:rPr>
              <a:t>, N., </a:t>
            </a:r>
            <a:r>
              <a:rPr lang="en-US" sz="1200" spc="-20" dirty="0">
                <a:latin typeface="Times New Roman" panose="02020603050405020304" pitchFamily="18" charset="0"/>
                <a:ea typeface="Times New Roman" panose="02020603050405020304" pitchFamily="18" charset="0"/>
              </a:rPr>
              <a:t>Levy, </a:t>
            </a:r>
            <a:r>
              <a:rPr lang="en-US" sz="1200" dirty="0">
                <a:latin typeface="Times New Roman" panose="02020603050405020304" pitchFamily="18" charset="0"/>
                <a:ea typeface="Times New Roman" panose="02020603050405020304" pitchFamily="18" charset="0"/>
              </a:rPr>
              <a:t>A., </a:t>
            </a:r>
            <a:r>
              <a:rPr lang="en-US" sz="1200" dirty="0" err="1">
                <a:latin typeface="Times New Roman" panose="02020603050405020304" pitchFamily="18" charset="0"/>
                <a:ea typeface="Times New Roman" panose="02020603050405020304" pitchFamily="18" charset="0"/>
              </a:rPr>
              <a:t>Guelachvili</a:t>
            </a:r>
            <a:r>
              <a:rPr lang="en-US" sz="1200" dirty="0">
                <a:latin typeface="Times New Roman" panose="02020603050405020304" pitchFamily="18" charset="0"/>
                <a:ea typeface="Times New Roman" panose="02020603050405020304" pitchFamily="18" charset="0"/>
              </a:rPr>
              <a:t>, G. 1984. Fourier transform measurement of self-, N</a:t>
            </a:r>
            <a:r>
              <a:rPr lang="en-US" sz="1200" baseline="-25000" dirty="0">
                <a:latin typeface="PMingLiU" panose="02020500000000000000" pitchFamily="18" charset="-120"/>
                <a:ea typeface="Times New Roman" panose="02020603050405020304" pitchFamily="18" charset="0"/>
              </a:rPr>
              <a:t>2</a:t>
            </a:r>
            <a:r>
              <a:rPr lang="en-US" sz="1200" dirty="0">
                <a:latin typeface="PMingLiU" panose="02020500000000000000" pitchFamily="18" charset="-12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and</a:t>
            </a:r>
            <a:r>
              <a:rPr lang="en-US" sz="1200" spc="-14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O</a:t>
            </a:r>
            <a:r>
              <a:rPr lang="en-US" sz="1200" baseline="-25000" dirty="0">
                <a:latin typeface="PMingLiU" panose="02020500000000000000" pitchFamily="18" charset="-120"/>
                <a:ea typeface="Times New Roman" panose="02020603050405020304" pitchFamily="18" charset="0"/>
              </a:rPr>
              <a:t>2</a:t>
            </a:r>
            <a:r>
              <a:rPr lang="en-US" sz="1200" dirty="0">
                <a:latin typeface="PMingLiU" panose="02020500000000000000" pitchFamily="18" charset="-12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broadening of lines: temperature dependence of line-widths. Appl Opt. </a:t>
            </a:r>
            <a:r>
              <a:rPr lang="en-US" sz="1200" b="1" dirty="0">
                <a:latin typeface="Times New Roman" panose="02020603050405020304" pitchFamily="18" charset="0"/>
                <a:ea typeface="Times New Roman" panose="02020603050405020304" pitchFamily="18" charset="0"/>
              </a:rPr>
              <a:t>23</a:t>
            </a:r>
            <a:r>
              <a:rPr lang="en-US" sz="1200" dirty="0">
                <a:latin typeface="Times New Roman" panose="02020603050405020304" pitchFamily="18" charset="0"/>
                <a:ea typeface="Times New Roman" panose="02020603050405020304" pitchFamily="18" charset="0"/>
              </a:rPr>
              <a:t>:</a:t>
            </a:r>
            <a:r>
              <a:rPr lang="en-US" sz="1200" spc="-16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425–35.</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845"/>
              </a:spcBef>
              <a:spcAft>
                <a:spcPts val="0"/>
              </a:spcAft>
              <a:buSzPts val="1000"/>
              <a:buFont typeface="Times New Roman" panose="02020603050405020304" pitchFamily="18" charset="0"/>
              <a:buAutoNum type="arabicPeriod"/>
              <a:tabLst>
                <a:tab pos="529590" algn="l"/>
              </a:tabLst>
            </a:pPr>
            <a:r>
              <a:rPr lang="en-US" sz="1200" spc="-20" dirty="0">
                <a:latin typeface="Times New Roman" panose="02020603050405020304" pitchFamily="18" charset="0"/>
                <a:ea typeface="Times New Roman" panose="02020603050405020304" pitchFamily="18" charset="0"/>
              </a:rPr>
              <a:t>Toth, </a:t>
            </a:r>
            <a:r>
              <a:rPr lang="en-US" sz="1200" dirty="0">
                <a:latin typeface="Times New Roman" panose="02020603050405020304" pitchFamily="18" charset="0"/>
                <a:ea typeface="Times New Roman" panose="02020603050405020304" pitchFamily="18" charset="0"/>
              </a:rPr>
              <a:t>R.A. 2000. N</a:t>
            </a:r>
            <a:r>
              <a:rPr lang="en-US" sz="1200" baseline="-25000" dirty="0">
                <a:latin typeface="PMingLiU" panose="02020500000000000000" pitchFamily="18" charset="-120"/>
                <a:ea typeface="Times New Roman" panose="02020603050405020304" pitchFamily="18" charset="0"/>
              </a:rPr>
              <a:t>2</a:t>
            </a:r>
            <a:r>
              <a:rPr lang="en-US" sz="1200" dirty="0">
                <a:latin typeface="PMingLiU" panose="02020500000000000000" pitchFamily="18" charset="-12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and air-broadened line-widths and frequency-shifts of </a:t>
            </a:r>
            <a:r>
              <a:rPr lang="en-US" sz="1200" spc="5" dirty="0">
                <a:latin typeface="Times New Roman" panose="02020603050405020304" pitchFamily="18" charset="0"/>
                <a:ea typeface="Times New Roman" panose="02020603050405020304" pitchFamily="18" charset="0"/>
              </a:rPr>
              <a:t>N</a:t>
            </a:r>
            <a:r>
              <a:rPr lang="en-US" sz="1200" spc="5" baseline="-25000" dirty="0">
                <a:latin typeface="PMingLiU" panose="02020500000000000000" pitchFamily="18" charset="-120"/>
                <a:ea typeface="Times New Roman" panose="02020603050405020304" pitchFamily="18" charset="0"/>
              </a:rPr>
              <a:t>2</a:t>
            </a:r>
            <a:r>
              <a:rPr lang="en-US" sz="1200" spc="5" dirty="0">
                <a:latin typeface="Times New Roman" panose="02020603050405020304" pitchFamily="18" charset="0"/>
                <a:ea typeface="Times New Roman" panose="02020603050405020304" pitchFamily="18" charset="0"/>
              </a:rPr>
              <a:t>O. </a:t>
            </a:r>
            <a:r>
              <a:rPr lang="en-US" sz="1200" dirty="0">
                <a:latin typeface="Times New Roman" panose="02020603050405020304" pitchFamily="18" charset="0"/>
                <a:ea typeface="Times New Roman" panose="02020603050405020304" pitchFamily="18" charset="0"/>
              </a:rPr>
              <a:t>J Quant Spec- </a:t>
            </a:r>
            <a:r>
              <a:rPr lang="en-US" sz="1200" dirty="0" err="1">
                <a:latin typeface="Times New Roman" panose="02020603050405020304" pitchFamily="18" charset="0"/>
                <a:ea typeface="Times New Roman" panose="02020603050405020304" pitchFamily="18" charset="0"/>
              </a:rPr>
              <a:t>trosc</a:t>
            </a:r>
            <a:r>
              <a:rPr lang="en-US" sz="1200" dirty="0">
                <a:latin typeface="Times New Roman" panose="02020603050405020304" pitchFamily="18" charset="0"/>
                <a:ea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rPr>
              <a:t>Radiat</a:t>
            </a:r>
            <a:r>
              <a:rPr lang="en-US" sz="1200" dirty="0">
                <a:latin typeface="Times New Roman" panose="02020603050405020304" pitchFamily="18" charset="0"/>
                <a:ea typeface="Times New Roman" panose="02020603050405020304" pitchFamily="18" charset="0"/>
              </a:rPr>
              <a:t> Transf. </a:t>
            </a:r>
            <a:r>
              <a:rPr lang="en-US" sz="1200" b="1" dirty="0">
                <a:latin typeface="Times New Roman" panose="02020603050405020304" pitchFamily="18" charset="0"/>
                <a:ea typeface="Times New Roman" panose="02020603050405020304" pitchFamily="18" charset="0"/>
              </a:rPr>
              <a:t>66</a:t>
            </a:r>
            <a:r>
              <a:rPr lang="en-US" sz="1200" dirty="0">
                <a:latin typeface="Times New Roman" panose="02020603050405020304" pitchFamily="18" charset="0"/>
                <a:ea typeface="Times New Roman" panose="02020603050405020304" pitchFamily="18" charset="0"/>
              </a:rPr>
              <a:t>:</a:t>
            </a:r>
            <a:r>
              <a:rPr lang="en-US" sz="1200" spc="-10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285–304.</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755"/>
              </a:spcBef>
              <a:spcAft>
                <a:spcPts val="0"/>
              </a:spcAft>
              <a:buSzPts val="1000"/>
              <a:buFont typeface="Times New Roman" panose="02020603050405020304" pitchFamily="18" charset="0"/>
              <a:buAutoNum type="arabicPeriod"/>
              <a:tabLst>
                <a:tab pos="529590" algn="l"/>
              </a:tabLst>
            </a:pPr>
            <a:r>
              <a:rPr lang="en-US" sz="1200" spc="-20" dirty="0">
                <a:latin typeface="Times New Roman" panose="02020603050405020304" pitchFamily="18" charset="0"/>
                <a:ea typeface="Times New Roman" panose="02020603050405020304" pitchFamily="18" charset="0"/>
              </a:rPr>
              <a:t>Toth, </a:t>
            </a:r>
            <a:r>
              <a:rPr lang="en-US" sz="1200" dirty="0">
                <a:latin typeface="Times New Roman" panose="02020603050405020304" pitchFamily="18" charset="0"/>
                <a:ea typeface="Times New Roman" panose="02020603050405020304" pitchFamily="18" charset="0"/>
              </a:rPr>
              <a:t>R.A., 1993. Line strengths (900–3600 cm</a:t>
            </a:r>
            <a:r>
              <a:rPr lang="en-US" sz="1200" dirty="0">
                <a:latin typeface="PMingLiU" panose="02020500000000000000" pitchFamily="18" charset="-120"/>
                <a:ea typeface="Times New Roman" panose="02020603050405020304" pitchFamily="18" charset="0"/>
              </a:rPr>
              <a:t>1</a:t>
            </a:r>
            <a:r>
              <a:rPr lang="en-US" sz="1200" dirty="0">
                <a:latin typeface="Times New Roman" panose="02020603050405020304" pitchFamily="18" charset="0"/>
                <a:ea typeface="Times New Roman" panose="02020603050405020304" pitchFamily="18" charset="0"/>
              </a:rPr>
              <a:t>), self-broadened linewidths, and frequency shifts (1800-2360 </a:t>
            </a:r>
            <a:r>
              <a:rPr lang="en-US" sz="1200" spc="5" dirty="0">
                <a:latin typeface="Times New Roman" panose="02020603050405020304" pitchFamily="18" charset="0"/>
                <a:ea typeface="Times New Roman" panose="02020603050405020304" pitchFamily="18" charset="0"/>
              </a:rPr>
              <a:t>cm</a:t>
            </a:r>
            <a:r>
              <a:rPr lang="en-US" sz="1200" spc="5" dirty="0">
                <a:latin typeface="PMingLiU" panose="02020500000000000000" pitchFamily="18" charset="-120"/>
                <a:ea typeface="Times New Roman" panose="02020603050405020304" pitchFamily="18" charset="0"/>
              </a:rPr>
              <a:t>1</a:t>
            </a:r>
            <a:r>
              <a:rPr lang="en-US" sz="1200" spc="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of </a:t>
            </a:r>
            <a:r>
              <a:rPr lang="en-US" sz="1200" spc="10" dirty="0">
                <a:latin typeface="Times New Roman" panose="02020603050405020304" pitchFamily="18" charset="0"/>
                <a:ea typeface="Times New Roman" panose="02020603050405020304" pitchFamily="18" charset="0"/>
              </a:rPr>
              <a:t>N</a:t>
            </a:r>
            <a:r>
              <a:rPr lang="en-US" sz="1200" spc="10" baseline="-25000" dirty="0">
                <a:latin typeface="PMingLiU" panose="02020500000000000000" pitchFamily="18" charset="-120"/>
                <a:ea typeface="Times New Roman" panose="02020603050405020304" pitchFamily="18" charset="0"/>
              </a:rPr>
              <a:t>2</a:t>
            </a:r>
            <a:r>
              <a:rPr lang="en-US" sz="1200" spc="10" dirty="0">
                <a:latin typeface="Times New Roman" panose="02020603050405020304" pitchFamily="18" charset="0"/>
                <a:ea typeface="Times New Roman" panose="02020603050405020304" pitchFamily="18" charset="0"/>
              </a:rPr>
              <a:t>O </a:t>
            </a:r>
            <a:r>
              <a:rPr lang="en-US" sz="1200" dirty="0">
                <a:latin typeface="Times New Roman" panose="02020603050405020304" pitchFamily="18" charset="0"/>
                <a:ea typeface="Times New Roman" panose="02020603050405020304" pitchFamily="18" charset="0"/>
              </a:rPr>
              <a:t>Applied Optics. </a:t>
            </a:r>
            <a:r>
              <a:rPr lang="en-US" sz="1200" b="1" dirty="0">
                <a:latin typeface="Times New Roman" panose="02020603050405020304" pitchFamily="18" charset="0"/>
                <a:ea typeface="Times New Roman" panose="02020603050405020304" pitchFamily="18" charset="0"/>
              </a:rPr>
              <a:t>32</a:t>
            </a:r>
            <a:r>
              <a:rPr lang="en-US" sz="1200" dirty="0">
                <a:latin typeface="Times New Roman" panose="02020603050405020304" pitchFamily="18" charset="0"/>
                <a:ea typeface="Times New Roman" panose="02020603050405020304" pitchFamily="18" charset="0"/>
              </a:rPr>
              <a:t>:</a:t>
            </a:r>
            <a:r>
              <a:rPr lang="en-US" sz="1200" spc="-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7326–7365.</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755"/>
              </a:spcBef>
              <a:spcAft>
                <a:spcPts val="0"/>
              </a:spcAft>
              <a:buSzPts val="1000"/>
              <a:buFont typeface="Times New Roman" panose="02020603050405020304" pitchFamily="18" charset="0"/>
              <a:buAutoNum type="arabicPeriod"/>
              <a:tabLst>
                <a:tab pos="529590" algn="l"/>
              </a:tabLst>
            </a:pPr>
            <a:r>
              <a:rPr lang="en-US" sz="1200" dirty="0" err="1">
                <a:latin typeface="Times New Roman" panose="02020603050405020304" pitchFamily="18" charset="0"/>
                <a:ea typeface="Times New Roman" panose="02020603050405020304" pitchFamily="18" charset="0"/>
              </a:rPr>
              <a:t>Nemtchinov</a:t>
            </a:r>
            <a:r>
              <a:rPr lang="en-US" sz="1200" dirty="0">
                <a:latin typeface="Times New Roman" panose="02020603050405020304" pitchFamily="18" charset="0"/>
                <a:ea typeface="Times New Roman" panose="02020603050405020304" pitchFamily="18" charset="0"/>
              </a:rPr>
              <a:t>, </a:t>
            </a:r>
            <a:r>
              <a:rPr lang="en-US" sz="1200" spc="-45" dirty="0">
                <a:latin typeface="Times New Roman" panose="02020603050405020304" pitchFamily="18" charset="0"/>
                <a:ea typeface="Times New Roman" panose="02020603050405020304" pitchFamily="18" charset="0"/>
              </a:rPr>
              <a:t>V., </a:t>
            </a:r>
            <a:r>
              <a:rPr lang="en-US" sz="1200" dirty="0">
                <a:latin typeface="Times New Roman" panose="02020603050405020304" pitchFamily="18" charset="0"/>
                <a:ea typeface="Times New Roman" panose="02020603050405020304" pitchFamily="18" charset="0"/>
              </a:rPr>
              <a:t>Sun, C., </a:t>
            </a:r>
            <a:r>
              <a:rPr lang="en-US" sz="1200" spc="-15" dirty="0">
                <a:latin typeface="Times New Roman" panose="02020603050405020304" pitchFamily="18" charset="0"/>
                <a:ea typeface="Times New Roman" panose="02020603050405020304" pitchFamily="18" charset="0"/>
              </a:rPr>
              <a:t>Varanasi, </a:t>
            </a:r>
            <a:r>
              <a:rPr lang="en-US" sz="1200" spc="-60" dirty="0">
                <a:latin typeface="Times New Roman" panose="02020603050405020304" pitchFamily="18" charset="0"/>
                <a:ea typeface="Times New Roman" panose="02020603050405020304" pitchFamily="18" charset="0"/>
              </a:rPr>
              <a:t>P. </a:t>
            </a:r>
            <a:r>
              <a:rPr lang="en-US" sz="1200" dirty="0">
                <a:latin typeface="Times New Roman" panose="02020603050405020304" pitchFamily="18" charset="0"/>
                <a:ea typeface="Times New Roman" panose="02020603050405020304" pitchFamily="18" charset="0"/>
              </a:rPr>
              <a:t>2004. Measurements of line intensities and line-widths in the </a:t>
            </a:r>
            <a:r>
              <a:rPr lang="en-US" sz="1200" i="1" dirty="0">
                <a:latin typeface="Times New Roman" panose="02020603050405020304" pitchFamily="18" charset="0"/>
                <a:ea typeface="Times New Roman" panose="02020603050405020304" pitchFamily="18" charset="0"/>
              </a:rPr>
              <a:t>ν</a:t>
            </a:r>
            <a:r>
              <a:rPr lang="en-US" sz="1200" baseline="-25000" dirty="0">
                <a:latin typeface="PMingLiU" panose="02020500000000000000" pitchFamily="18" charset="-120"/>
                <a:ea typeface="Times New Roman" panose="02020603050405020304" pitchFamily="18" charset="0"/>
              </a:rPr>
              <a:t>3</a:t>
            </a:r>
            <a:r>
              <a:rPr lang="en-US" sz="1200" dirty="0">
                <a:latin typeface="Times New Roman" panose="02020603050405020304" pitchFamily="18" charset="0"/>
                <a:ea typeface="Times New Roman" panose="02020603050405020304" pitchFamily="18" charset="0"/>
              </a:rPr>
              <a:t>-fundamental band of nitrous oxide at atmospheric temperatures J Quant </a:t>
            </a:r>
            <a:r>
              <a:rPr lang="en-US" sz="1200" dirty="0" err="1">
                <a:latin typeface="Times New Roman" panose="02020603050405020304" pitchFamily="18" charset="0"/>
                <a:ea typeface="Times New Roman" panose="02020603050405020304" pitchFamily="18" charset="0"/>
              </a:rPr>
              <a:t>Spectrosc</a:t>
            </a:r>
            <a:r>
              <a:rPr lang="en-US" sz="1200" spc="-85" dirty="0">
                <a:latin typeface="Times New Roman" panose="02020603050405020304" pitchFamily="18" charset="0"/>
                <a:ea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rPr>
              <a:t>Radiat</a:t>
            </a:r>
            <a:r>
              <a:rPr lang="en-US" sz="1200" dirty="0">
                <a:latin typeface="Times New Roman" panose="02020603050405020304" pitchFamily="18" charset="0"/>
                <a:ea typeface="Times New Roman" panose="02020603050405020304" pitchFamily="18" charset="0"/>
              </a:rPr>
              <a:t> Transf. </a:t>
            </a:r>
            <a:r>
              <a:rPr lang="en-US" sz="1200" b="1" dirty="0">
                <a:latin typeface="Times New Roman" panose="02020603050405020304" pitchFamily="18" charset="0"/>
                <a:ea typeface="Times New Roman" panose="02020603050405020304" pitchFamily="18" charset="0"/>
              </a:rPr>
              <a:t>83</a:t>
            </a:r>
            <a:r>
              <a:rPr lang="en-US" sz="1200" dirty="0">
                <a:latin typeface="Times New Roman" panose="02020603050405020304" pitchFamily="18" charset="0"/>
                <a:ea typeface="Times New Roman" panose="02020603050405020304" pitchFamily="18" charset="0"/>
              </a:rPr>
              <a:t>:</a:t>
            </a:r>
            <a:r>
              <a:rPr lang="en-US" sz="1200" spc="-8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267–84.</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810"/>
              </a:spcBef>
              <a:spcAft>
                <a:spcPts val="0"/>
              </a:spcAft>
              <a:buSzPts val="1000"/>
              <a:buFont typeface="Times New Roman" panose="02020603050405020304" pitchFamily="18" charset="0"/>
              <a:buAutoNum type="arabicPeriod"/>
              <a:tabLst>
                <a:tab pos="529590" algn="l"/>
              </a:tabLst>
            </a:pPr>
            <a:r>
              <a:rPr lang="en-US" sz="1200" dirty="0" err="1">
                <a:latin typeface="Times New Roman" panose="02020603050405020304" pitchFamily="18" charset="0"/>
                <a:ea typeface="Times New Roman" panose="02020603050405020304" pitchFamily="18" charset="0"/>
              </a:rPr>
              <a:t>Vitcu</a:t>
            </a:r>
            <a:r>
              <a:rPr lang="en-US" sz="1200" dirty="0">
                <a:latin typeface="Times New Roman" panose="02020603050405020304" pitchFamily="18" charset="0"/>
                <a:ea typeface="Times New Roman" panose="02020603050405020304" pitchFamily="18" charset="0"/>
              </a:rPr>
              <a:t>, A., </a:t>
            </a:r>
            <a:r>
              <a:rPr lang="en-US" sz="1200" dirty="0" err="1">
                <a:latin typeface="Times New Roman" panose="02020603050405020304" pitchFamily="18" charset="0"/>
                <a:ea typeface="Times New Roman" panose="02020603050405020304" pitchFamily="18" charset="0"/>
              </a:rPr>
              <a:t>Ciurylo</a:t>
            </a:r>
            <a:r>
              <a:rPr lang="en-US" sz="1200" dirty="0">
                <a:latin typeface="Times New Roman" panose="02020603050405020304" pitchFamily="18" charset="0"/>
                <a:ea typeface="Times New Roman" panose="02020603050405020304" pitchFamily="18" charset="0"/>
              </a:rPr>
              <a:t>, R., </a:t>
            </a:r>
            <a:r>
              <a:rPr lang="en-US" sz="1200" spc="-25" dirty="0" err="1">
                <a:latin typeface="Times New Roman" panose="02020603050405020304" pitchFamily="18" charset="0"/>
                <a:ea typeface="Times New Roman" panose="02020603050405020304" pitchFamily="18" charset="0"/>
              </a:rPr>
              <a:t>Wehr</a:t>
            </a:r>
            <a:r>
              <a:rPr lang="en-US" sz="1200" spc="-2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R., Drummond, J.R., </a:t>
            </a:r>
            <a:r>
              <a:rPr lang="en-US" sz="1200" spc="-20" dirty="0">
                <a:latin typeface="Times New Roman" panose="02020603050405020304" pitchFamily="18" charset="0"/>
                <a:ea typeface="Times New Roman" panose="02020603050405020304" pitchFamily="18" charset="0"/>
              </a:rPr>
              <a:t>May, </a:t>
            </a:r>
            <a:r>
              <a:rPr lang="en-US" sz="1200" dirty="0">
                <a:latin typeface="Times New Roman" panose="02020603050405020304" pitchFamily="18" charset="0"/>
                <a:ea typeface="Times New Roman" panose="02020603050405020304" pitchFamily="18" charset="0"/>
              </a:rPr>
              <a:t>A.D. 2004. Broadening, shifting, and line mixing in the 03</a:t>
            </a:r>
            <a:r>
              <a:rPr lang="en-US" sz="1200" baseline="30000" dirty="0">
                <a:latin typeface="Times New Roman" panose="02020603050405020304" pitchFamily="18" charset="0"/>
                <a:ea typeface="Times New Roman" panose="02020603050405020304" pitchFamily="18" charset="0"/>
              </a:rPr>
              <a:t>1</a:t>
            </a:r>
            <a:r>
              <a:rPr lang="en-US" sz="1200" dirty="0">
                <a:latin typeface="Times New Roman" panose="02020603050405020304" pitchFamily="18" charset="0"/>
                <a:ea typeface="Times New Roman" panose="02020603050405020304" pitchFamily="18" charset="0"/>
              </a:rPr>
              <a:t>0</a:t>
            </a:r>
            <a:r>
              <a:rPr lang="en-US" sz="1200" dirty="0">
                <a:latin typeface="Times New Roman" panose="02020603050405020304" pitchFamily="18" charset="0"/>
                <a:ea typeface="Times New Roman" panose="02020603050405020304" pitchFamily="18" charset="0"/>
                <a:sym typeface="Symbol" panose="05050102010706020507" pitchFamily="18" charset="2"/>
              </a:rPr>
              <a:t></a:t>
            </a:r>
            <a:r>
              <a:rPr lang="en-US" sz="1200" dirty="0">
                <a:latin typeface="Times New Roman" panose="02020603050405020304" pitchFamily="18" charset="0"/>
                <a:ea typeface="Times New Roman" panose="02020603050405020304" pitchFamily="18" charset="0"/>
              </a:rPr>
              <a:t>01</a:t>
            </a:r>
            <a:r>
              <a:rPr lang="en-US" sz="1200" baseline="30000" dirty="0">
                <a:latin typeface="Times New Roman" panose="02020603050405020304" pitchFamily="18" charset="0"/>
                <a:ea typeface="Times New Roman" panose="02020603050405020304" pitchFamily="18" charset="0"/>
              </a:rPr>
              <a:t>1</a:t>
            </a:r>
            <a:r>
              <a:rPr lang="en-US" sz="1200" dirty="0">
                <a:latin typeface="Times New Roman" panose="02020603050405020304" pitchFamily="18" charset="0"/>
                <a:ea typeface="Times New Roman" panose="02020603050405020304" pitchFamily="18" charset="0"/>
              </a:rPr>
              <a:t>0 parallel Q branch of </a:t>
            </a:r>
            <a:r>
              <a:rPr lang="en-US" sz="1200" spc="10" dirty="0">
                <a:latin typeface="Times New Roman" panose="02020603050405020304" pitchFamily="18" charset="0"/>
                <a:ea typeface="Times New Roman" panose="02020603050405020304" pitchFamily="18" charset="0"/>
              </a:rPr>
              <a:t>N</a:t>
            </a:r>
            <a:r>
              <a:rPr lang="en-US" sz="1200" spc="10" baseline="-25000" dirty="0">
                <a:latin typeface="PMingLiU" panose="02020500000000000000" pitchFamily="18" charset="-120"/>
                <a:ea typeface="Times New Roman" panose="02020603050405020304" pitchFamily="18" charset="0"/>
              </a:rPr>
              <a:t>2</a:t>
            </a:r>
            <a:r>
              <a:rPr lang="en-US" sz="1200" spc="10" dirty="0">
                <a:latin typeface="Times New Roman" panose="02020603050405020304" pitchFamily="18" charset="0"/>
                <a:ea typeface="Times New Roman" panose="02020603050405020304" pitchFamily="18" charset="0"/>
              </a:rPr>
              <a:t>O </a:t>
            </a:r>
            <a:r>
              <a:rPr lang="en-US" sz="1200" dirty="0">
                <a:latin typeface="Times New Roman" panose="02020603050405020304" pitchFamily="18" charset="0"/>
                <a:ea typeface="Times New Roman" panose="02020603050405020304" pitchFamily="18" charset="0"/>
              </a:rPr>
              <a:t>J Mol </a:t>
            </a:r>
            <a:r>
              <a:rPr lang="en-US" sz="1200" dirty="0" err="1">
                <a:latin typeface="Times New Roman" panose="02020603050405020304" pitchFamily="18" charset="0"/>
                <a:ea typeface="Times New Roman" panose="02020603050405020304" pitchFamily="18" charset="0"/>
              </a:rPr>
              <a:t>Spectrosc</a:t>
            </a:r>
            <a:r>
              <a:rPr lang="en-US" sz="1200" dirty="0">
                <a:latin typeface="Times New Roman" panose="02020603050405020304" pitchFamily="18" charset="0"/>
                <a:ea typeface="Times New Roman" panose="02020603050405020304" pitchFamily="18" charset="0"/>
              </a:rPr>
              <a:t>. </a:t>
            </a:r>
            <a:r>
              <a:rPr lang="en-US" sz="1200" b="1" dirty="0">
                <a:latin typeface="Times New Roman" panose="02020603050405020304" pitchFamily="18" charset="0"/>
                <a:ea typeface="Times New Roman" panose="02020603050405020304" pitchFamily="18" charset="0"/>
              </a:rPr>
              <a:t>226</a:t>
            </a:r>
            <a:r>
              <a:rPr lang="en-US" sz="1200" dirty="0">
                <a:latin typeface="Times New Roman" panose="02020603050405020304" pitchFamily="18" charset="0"/>
                <a:ea typeface="Times New Roman" panose="02020603050405020304" pitchFamily="18" charset="0"/>
              </a:rPr>
              <a:t>:</a:t>
            </a:r>
            <a:r>
              <a:rPr lang="en-US" sz="1200" spc="-13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71–80.</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725"/>
              </a:spcBef>
              <a:spcAft>
                <a:spcPts val="0"/>
              </a:spcAft>
              <a:buSzPts val="1000"/>
              <a:buFont typeface="Times New Roman" panose="02020603050405020304" pitchFamily="18" charset="0"/>
              <a:buAutoNum type="arabicPeriod"/>
              <a:tabLst>
                <a:tab pos="529590" algn="l"/>
              </a:tabLst>
            </a:pPr>
            <a:r>
              <a:rPr lang="en-US" sz="1200" spc="-15" dirty="0" err="1">
                <a:latin typeface="Times New Roman" panose="02020603050405020304" pitchFamily="18" charset="0"/>
                <a:ea typeface="Times New Roman" panose="02020603050405020304" pitchFamily="18" charset="0"/>
              </a:rPr>
              <a:t>Strow</a:t>
            </a:r>
            <a:r>
              <a:rPr lang="en-US" sz="1200" spc="-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L.L., Pine, A.S. 1988. Q-branch line mixing in </a:t>
            </a:r>
            <a:r>
              <a:rPr lang="en-US" sz="1200" spc="5" dirty="0">
                <a:latin typeface="Times New Roman" panose="02020603050405020304" pitchFamily="18" charset="0"/>
                <a:ea typeface="Times New Roman" panose="02020603050405020304" pitchFamily="18" charset="0"/>
              </a:rPr>
              <a:t>N</a:t>
            </a:r>
            <a:r>
              <a:rPr lang="en-US" sz="1200" spc="5" dirty="0">
                <a:latin typeface="PMingLiU" panose="02020500000000000000" pitchFamily="18" charset="-120"/>
                <a:ea typeface="Times New Roman" panose="02020603050405020304" pitchFamily="18" charset="0"/>
              </a:rPr>
              <a:t>2</a:t>
            </a:r>
            <a:r>
              <a:rPr lang="en-US" sz="1200" spc="5" dirty="0">
                <a:latin typeface="Times New Roman" panose="02020603050405020304" pitchFamily="18" charset="0"/>
                <a:ea typeface="Times New Roman" panose="02020603050405020304" pitchFamily="18" charset="0"/>
              </a:rPr>
              <a:t>O: </a:t>
            </a:r>
            <a:r>
              <a:rPr lang="en-US" sz="1200" dirty="0">
                <a:latin typeface="Times New Roman" panose="02020603050405020304" pitchFamily="18" charset="0"/>
                <a:ea typeface="Times New Roman" panose="02020603050405020304" pitchFamily="18" charset="0"/>
              </a:rPr>
              <a:t>effects of l-type doubling. J Chem Phys. </a:t>
            </a:r>
            <a:r>
              <a:rPr lang="en-US" sz="1200" b="1" dirty="0">
                <a:latin typeface="Times New Roman" panose="02020603050405020304" pitchFamily="18" charset="0"/>
                <a:ea typeface="Times New Roman" panose="02020603050405020304" pitchFamily="18" charset="0"/>
              </a:rPr>
              <a:t>89</a:t>
            </a:r>
            <a:r>
              <a:rPr lang="en-US" sz="1200" dirty="0">
                <a:latin typeface="Times New Roman" panose="02020603050405020304" pitchFamily="18" charset="0"/>
                <a:ea typeface="Times New Roman" panose="02020603050405020304" pitchFamily="18" charset="0"/>
              </a:rPr>
              <a:t>:</a:t>
            </a:r>
            <a:r>
              <a:rPr lang="en-US" sz="1200" spc="-4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1427–34.</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825"/>
              </a:spcBef>
              <a:spcAft>
                <a:spcPts val="0"/>
              </a:spcAft>
              <a:buSzPts val="1000"/>
              <a:buFont typeface="Times New Roman" panose="02020603050405020304" pitchFamily="18" charset="0"/>
              <a:buAutoNum type="arabicPeriod"/>
              <a:tabLst>
                <a:tab pos="529590" algn="l"/>
              </a:tabLst>
            </a:pPr>
            <a:r>
              <a:rPr lang="en-US" sz="1200" dirty="0" err="1">
                <a:latin typeface="Times New Roman" panose="02020603050405020304" pitchFamily="18" charset="0"/>
                <a:ea typeface="Times New Roman" panose="02020603050405020304" pitchFamily="18" charset="0"/>
              </a:rPr>
              <a:t>Margottin-Maclou</a:t>
            </a:r>
            <a:r>
              <a:rPr lang="en-US" sz="1200" dirty="0">
                <a:latin typeface="Times New Roman" panose="02020603050405020304" pitchFamily="18" charset="0"/>
                <a:ea typeface="Times New Roman" panose="02020603050405020304" pitchFamily="18" charset="0"/>
              </a:rPr>
              <a:t>, M., </a:t>
            </a:r>
            <a:r>
              <a:rPr lang="en-US" sz="1200" spc="-15" dirty="0">
                <a:latin typeface="Times New Roman" panose="02020603050405020304" pitchFamily="18" charset="0"/>
                <a:ea typeface="Times New Roman" panose="02020603050405020304" pitchFamily="18" charset="0"/>
              </a:rPr>
              <a:t>Henry, </a:t>
            </a:r>
            <a:r>
              <a:rPr lang="en-US" sz="1200" dirty="0">
                <a:latin typeface="Times New Roman" panose="02020603050405020304" pitchFamily="18" charset="0"/>
                <a:ea typeface="Times New Roman" panose="02020603050405020304" pitchFamily="18" charset="0"/>
              </a:rPr>
              <a:t>A., </a:t>
            </a:r>
            <a:r>
              <a:rPr lang="en-US" sz="1200" spc="-15" dirty="0">
                <a:latin typeface="Times New Roman" panose="02020603050405020304" pitchFamily="18" charset="0"/>
                <a:ea typeface="Times New Roman" panose="02020603050405020304" pitchFamily="18" charset="0"/>
              </a:rPr>
              <a:t>Valentin, </a:t>
            </a:r>
            <a:r>
              <a:rPr lang="en-US" sz="1200" dirty="0">
                <a:latin typeface="Times New Roman" panose="02020603050405020304" pitchFamily="18" charset="0"/>
                <a:ea typeface="Times New Roman" panose="02020603050405020304" pitchFamily="18" charset="0"/>
              </a:rPr>
              <a:t>A. 1992. Line mixing in the Q-branches of the </a:t>
            </a:r>
            <a:r>
              <a:rPr lang="en-US" sz="1200" i="1" dirty="0">
                <a:latin typeface="Times New Roman" panose="02020603050405020304" pitchFamily="18" charset="0"/>
                <a:ea typeface="Times New Roman" panose="02020603050405020304" pitchFamily="18" charset="0"/>
              </a:rPr>
              <a:t>ν</a:t>
            </a:r>
            <a:r>
              <a:rPr lang="en-US" sz="1200" baseline="-25000" dirty="0">
                <a:latin typeface="PMingLiU" panose="02020500000000000000" pitchFamily="18" charset="-120"/>
                <a:ea typeface="Times New Roman" panose="02020603050405020304" pitchFamily="18" charset="0"/>
              </a:rPr>
              <a:t>1</a:t>
            </a:r>
            <a:r>
              <a:rPr lang="en-US" sz="1200" spc="-70" dirty="0">
                <a:latin typeface="PMingLiU" panose="02020500000000000000" pitchFamily="18" charset="-120"/>
                <a:ea typeface="Times New Roman" panose="02020603050405020304" pitchFamily="18" charset="0"/>
              </a:rPr>
              <a:t> </a:t>
            </a:r>
            <a:r>
              <a:rPr lang="en-US" sz="1200" dirty="0">
                <a:latin typeface="Arial" panose="020B0604020202020204" pitchFamily="34" charset="0"/>
                <a:ea typeface="Times New Roman" panose="02020603050405020304" pitchFamily="18" charset="0"/>
                <a:cs typeface="Times New Roman" panose="02020603050405020304" pitchFamily="18" charset="0"/>
              </a:rPr>
              <a:t>+</a:t>
            </a:r>
            <a:r>
              <a:rPr lang="en-US" sz="1200" spc="-200" dirty="0">
                <a:latin typeface="Arial" panose="020B0604020202020204" pitchFamily="34" charset="0"/>
                <a:ea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ea typeface="Times New Roman" panose="02020603050405020304" pitchFamily="18" charset="0"/>
              </a:rPr>
              <a:t>ν</a:t>
            </a:r>
            <a:r>
              <a:rPr lang="en-US" sz="1200" baseline="-25000" dirty="0">
                <a:latin typeface="PMingLiU" panose="02020500000000000000" pitchFamily="18" charset="-120"/>
                <a:ea typeface="Times New Roman" panose="02020603050405020304" pitchFamily="18" charset="0"/>
              </a:rPr>
              <a:t>2</a:t>
            </a:r>
            <a:r>
              <a:rPr lang="en-US" sz="1200" spc="-15" dirty="0">
                <a:latin typeface="PMingLiU" panose="02020500000000000000" pitchFamily="18" charset="-12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band</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of</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nitrous</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oxide</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and</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of</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the</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(1110)-(0220)</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band</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of</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carbon</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dioxide</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J</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Chem</a:t>
            </a:r>
            <a:r>
              <a:rPr lang="en-US" sz="1200" spc="-11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Phys.</a:t>
            </a:r>
            <a:r>
              <a:rPr lang="en-US" sz="1200" spc="-115" dirty="0">
                <a:latin typeface="Times New Roman" panose="02020603050405020304" pitchFamily="18" charset="0"/>
                <a:ea typeface="Times New Roman" panose="02020603050405020304" pitchFamily="18" charset="0"/>
              </a:rPr>
              <a:t> </a:t>
            </a:r>
            <a:r>
              <a:rPr lang="en-US" sz="1200" b="1" dirty="0">
                <a:latin typeface="Times New Roman" panose="02020603050405020304" pitchFamily="18" charset="0"/>
                <a:ea typeface="Times New Roman" panose="02020603050405020304" pitchFamily="18" charset="0"/>
              </a:rPr>
              <a:t>96</a:t>
            </a:r>
            <a:r>
              <a:rPr lang="en-US" sz="1200" dirty="0">
                <a:latin typeface="Times New Roman" panose="02020603050405020304" pitchFamily="18" charset="0"/>
                <a:ea typeface="Times New Roman" panose="02020603050405020304" pitchFamily="18" charset="0"/>
              </a:rPr>
              <a:t>: 1715–23.</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815"/>
              </a:spcBef>
              <a:spcAft>
                <a:spcPts val="0"/>
              </a:spcAft>
              <a:buSzPts val="1000"/>
              <a:buFont typeface="Times New Roman" panose="02020603050405020304" pitchFamily="18" charset="0"/>
              <a:buAutoNum type="arabicPeriod"/>
              <a:tabLst>
                <a:tab pos="529590" algn="l"/>
              </a:tabLst>
            </a:pPr>
            <a:r>
              <a:rPr lang="en-US" sz="1200" dirty="0">
                <a:latin typeface="Times New Roman" panose="02020603050405020304" pitchFamily="18" charset="0"/>
                <a:ea typeface="Times New Roman" panose="02020603050405020304" pitchFamily="18" charset="0"/>
              </a:rPr>
              <a:t>Loos, J., </a:t>
            </a:r>
            <a:r>
              <a:rPr lang="en-US" sz="1200" dirty="0" err="1">
                <a:latin typeface="Times New Roman" panose="02020603050405020304" pitchFamily="18" charset="0"/>
                <a:ea typeface="Times New Roman" panose="02020603050405020304" pitchFamily="18" charset="0"/>
              </a:rPr>
              <a:t>Birk</a:t>
            </a:r>
            <a:r>
              <a:rPr lang="en-US" sz="1200" dirty="0">
                <a:latin typeface="Times New Roman" panose="02020603050405020304" pitchFamily="18" charset="0"/>
                <a:ea typeface="Times New Roman" panose="02020603050405020304" pitchFamily="18" charset="0"/>
              </a:rPr>
              <a:t>, M., </a:t>
            </a:r>
            <a:r>
              <a:rPr lang="en-US" sz="1200" spc="-20" dirty="0">
                <a:latin typeface="Times New Roman" panose="02020603050405020304" pitchFamily="18" charset="0"/>
                <a:ea typeface="Times New Roman" panose="02020603050405020304" pitchFamily="18" charset="0"/>
              </a:rPr>
              <a:t>Wagner, </a:t>
            </a:r>
            <a:r>
              <a:rPr lang="en-US" sz="1200" dirty="0">
                <a:latin typeface="Times New Roman" panose="02020603050405020304" pitchFamily="18" charset="0"/>
                <a:ea typeface="Times New Roman" panose="02020603050405020304" pitchFamily="18" charset="0"/>
              </a:rPr>
              <a:t>G. 2015. Pressure broadening, -shift, speed dependence and line mixing in the </a:t>
            </a:r>
            <a:r>
              <a:rPr lang="en-US" sz="1200" i="1" dirty="0">
                <a:latin typeface="Times New Roman" panose="02020603050405020304" pitchFamily="18" charset="0"/>
                <a:ea typeface="Times New Roman" panose="02020603050405020304" pitchFamily="18" charset="0"/>
              </a:rPr>
              <a:t>ν</a:t>
            </a:r>
            <a:r>
              <a:rPr lang="en-US" sz="1200" baseline="-25000" dirty="0">
                <a:latin typeface="PMingLiU" panose="02020500000000000000" pitchFamily="18" charset="-120"/>
                <a:ea typeface="Times New Roman" panose="02020603050405020304" pitchFamily="18" charset="0"/>
              </a:rPr>
              <a:t>3</a:t>
            </a:r>
            <a:r>
              <a:rPr lang="en-US" sz="1200" dirty="0">
                <a:latin typeface="PMingLiU" panose="02020500000000000000" pitchFamily="18" charset="-12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rovibrational band of </a:t>
            </a:r>
            <a:r>
              <a:rPr lang="en-US" sz="1200" spc="10" dirty="0">
                <a:latin typeface="Times New Roman" panose="02020603050405020304" pitchFamily="18" charset="0"/>
                <a:ea typeface="Times New Roman" panose="02020603050405020304" pitchFamily="18" charset="0"/>
              </a:rPr>
              <a:t>N</a:t>
            </a:r>
            <a:r>
              <a:rPr lang="en-US" sz="1200" spc="10" baseline="-25000" dirty="0">
                <a:latin typeface="Times New Roman" panose="02020603050405020304" pitchFamily="18" charset="0"/>
                <a:ea typeface="Times New Roman" panose="02020603050405020304" pitchFamily="18" charset="0"/>
              </a:rPr>
              <a:t>2</a:t>
            </a:r>
            <a:r>
              <a:rPr lang="en-US" sz="1200" spc="10" dirty="0">
                <a:latin typeface="Times New Roman" panose="02020603050405020304" pitchFamily="18" charset="0"/>
                <a:ea typeface="Times New Roman" panose="02020603050405020304" pitchFamily="18" charset="0"/>
              </a:rPr>
              <a:t>O. </a:t>
            </a:r>
            <a:r>
              <a:rPr lang="en-US" sz="1200" dirty="0">
                <a:latin typeface="Times New Roman" panose="02020603050405020304" pitchFamily="18" charset="0"/>
                <a:ea typeface="Times New Roman" panose="02020603050405020304" pitchFamily="18" charset="0"/>
              </a:rPr>
              <a:t>J Quant </a:t>
            </a:r>
            <a:r>
              <a:rPr lang="en-US" sz="1200" dirty="0" err="1">
                <a:latin typeface="Times New Roman" panose="02020603050405020304" pitchFamily="18" charset="0"/>
                <a:ea typeface="Times New Roman" panose="02020603050405020304" pitchFamily="18" charset="0"/>
              </a:rPr>
              <a:t>Spectrosc</a:t>
            </a:r>
            <a:r>
              <a:rPr lang="en-US" sz="1200" dirty="0">
                <a:latin typeface="Times New Roman" panose="02020603050405020304" pitchFamily="18" charset="0"/>
                <a:ea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rPr>
              <a:t>Radiat</a:t>
            </a:r>
            <a:r>
              <a:rPr lang="en-US" sz="1200" dirty="0">
                <a:latin typeface="Times New Roman" panose="02020603050405020304" pitchFamily="18" charset="0"/>
                <a:ea typeface="Times New Roman" panose="02020603050405020304" pitchFamily="18" charset="0"/>
              </a:rPr>
              <a:t> Transf. </a:t>
            </a:r>
            <a:r>
              <a:rPr lang="en-US" sz="1200" b="1" dirty="0">
                <a:latin typeface="Times New Roman" panose="02020603050405020304" pitchFamily="18" charset="0"/>
                <a:ea typeface="Times New Roman" panose="02020603050405020304" pitchFamily="18" charset="0"/>
              </a:rPr>
              <a:t>151</a:t>
            </a:r>
            <a:r>
              <a:rPr lang="en-US" sz="1200" dirty="0">
                <a:latin typeface="Times New Roman" panose="02020603050405020304" pitchFamily="18" charset="0"/>
                <a:ea typeface="Times New Roman" panose="02020603050405020304" pitchFamily="18" charset="0"/>
              </a:rPr>
              <a:t>:</a:t>
            </a:r>
            <a:r>
              <a:rPr lang="en-US" sz="1200" spc="-13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300–309.</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705"/>
              </a:spcBef>
              <a:spcAft>
                <a:spcPts val="0"/>
              </a:spcAft>
              <a:buSzPts val="1000"/>
              <a:buFont typeface="Times New Roman" panose="02020603050405020304" pitchFamily="18" charset="0"/>
              <a:buAutoNum type="arabicPeriod"/>
              <a:tabLst>
                <a:tab pos="529590" algn="l"/>
              </a:tabLst>
            </a:pPr>
            <a:r>
              <a:rPr lang="en-US" sz="1200" dirty="0">
                <a:latin typeface="Times New Roman" panose="02020603050405020304" pitchFamily="18" charset="0"/>
                <a:ea typeface="Times New Roman" panose="02020603050405020304" pitchFamily="18" charset="0"/>
              </a:rPr>
              <a:t>Hartmann, J.M., </a:t>
            </a:r>
            <a:r>
              <a:rPr lang="en-US" sz="1200" dirty="0" err="1">
                <a:latin typeface="Times New Roman" panose="02020603050405020304" pitchFamily="18" charset="0"/>
                <a:ea typeface="Times New Roman" panose="02020603050405020304" pitchFamily="18" charset="0"/>
              </a:rPr>
              <a:t>Bouanich</a:t>
            </a:r>
            <a:r>
              <a:rPr lang="en-US" sz="1200" dirty="0">
                <a:latin typeface="Times New Roman" panose="02020603050405020304" pitchFamily="18" charset="0"/>
                <a:ea typeface="Times New Roman" panose="02020603050405020304" pitchFamily="18" charset="0"/>
              </a:rPr>
              <a:t>, </a:t>
            </a:r>
            <a:r>
              <a:rPr lang="en-US" sz="1200" spc="-25" dirty="0">
                <a:latin typeface="Times New Roman" panose="02020603050405020304" pitchFamily="18" charset="0"/>
                <a:ea typeface="Times New Roman" panose="02020603050405020304" pitchFamily="18" charset="0"/>
              </a:rPr>
              <a:t>J.P., </a:t>
            </a:r>
            <a:r>
              <a:rPr lang="en-US" sz="1200" dirty="0" err="1">
                <a:latin typeface="Times New Roman" panose="02020603050405020304" pitchFamily="18" charset="0"/>
                <a:ea typeface="Times New Roman" panose="02020603050405020304" pitchFamily="18" charset="0"/>
              </a:rPr>
              <a:t>Blanquet</a:t>
            </a:r>
            <a:r>
              <a:rPr lang="en-US" sz="1200" dirty="0">
                <a:latin typeface="Times New Roman" panose="02020603050405020304" pitchFamily="18" charset="0"/>
                <a:ea typeface="Times New Roman" panose="02020603050405020304" pitchFamily="18" charset="0"/>
              </a:rPr>
              <a:t>, G., </a:t>
            </a:r>
            <a:r>
              <a:rPr lang="en-US" sz="1200" dirty="0" err="1">
                <a:latin typeface="Times New Roman" panose="02020603050405020304" pitchFamily="18" charset="0"/>
                <a:ea typeface="Times New Roman" panose="02020603050405020304" pitchFamily="18" charset="0"/>
              </a:rPr>
              <a:t>Walrand</a:t>
            </a:r>
            <a:r>
              <a:rPr lang="en-US" sz="1200" dirty="0">
                <a:latin typeface="Times New Roman" panose="02020603050405020304" pitchFamily="18" charset="0"/>
                <a:ea typeface="Times New Roman" panose="02020603050405020304" pitchFamily="18" charset="0"/>
              </a:rPr>
              <a:t>, J., Bermejo, D., Domenech, J.L. and </a:t>
            </a:r>
            <a:r>
              <a:rPr lang="en-US" sz="1200" dirty="0" err="1">
                <a:latin typeface="Times New Roman" panose="02020603050405020304" pitchFamily="18" charset="0"/>
                <a:ea typeface="Times New Roman" panose="02020603050405020304" pitchFamily="18" charset="0"/>
              </a:rPr>
              <a:t>Lacome</a:t>
            </a:r>
            <a:r>
              <a:rPr lang="en-US" sz="1200" dirty="0">
                <a:latin typeface="Times New Roman" panose="02020603050405020304" pitchFamily="18" charset="0"/>
                <a:ea typeface="Times New Roman" panose="02020603050405020304" pitchFamily="18" charset="0"/>
              </a:rPr>
              <a:t>, N. 1999. Line-mixing effects in </a:t>
            </a:r>
            <a:r>
              <a:rPr lang="en-US" sz="1200" spc="10" dirty="0">
                <a:latin typeface="Times New Roman" panose="02020603050405020304" pitchFamily="18" charset="0"/>
                <a:ea typeface="Times New Roman" panose="02020603050405020304" pitchFamily="18" charset="0"/>
              </a:rPr>
              <a:t>N</a:t>
            </a:r>
            <a:r>
              <a:rPr lang="en-US" sz="1200" spc="10" baseline="-25000" dirty="0">
                <a:latin typeface="PMingLiU" panose="02020500000000000000" pitchFamily="18" charset="-120"/>
                <a:ea typeface="Times New Roman" panose="02020603050405020304" pitchFamily="18" charset="0"/>
              </a:rPr>
              <a:t>2</a:t>
            </a:r>
            <a:r>
              <a:rPr lang="en-US" sz="1200" spc="10" dirty="0">
                <a:latin typeface="Times New Roman" panose="02020603050405020304" pitchFamily="18" charset="0"/>
                <a:ea typeface="Times New Roman" panose="02020603050405020304" pitchFamily="18" charset="0"/>
              </a:rPr>
              <a:t>O </a:t>
            </a:r>
            <a:r>
              <a:rPr lang="en-US" sz="1200" dirty="0">
                <a:latin typeface="Times New Roman" panose="02020603050405020304" pitchFamily="18" charset="0"/>
                <a:ea typeface="Times New Roman" panose="02020603050405020304" pitchFamily="18" charset="0"/>
              </a:rPr>
              <a:t>Q-branches: Model, laboratory, and atmospheric spectra. J. Chem. Phys. </a:t>
            </a:r>
            <a:r>
              <a:rPr lang="en-US" sz="1200" b="1" dirty="0">
                <a:latin typeface="Times New Roman" panose="02020603050405020304" pitchFamily="18" charset="0"/>
                <a:ea typeface="Times New Roman" panose="02020603050405020304" pitchFamily="18" charset="0"/>
              </a:rPr>
              <a:t>110</a:t>
            </a:r>
            <a:r>
              <a:rPr lang="en-US" sz="1200" dirty="0">
                <a:latin typeface="Times New Roman" panose="02020603050405020304" pitchFamily="18" charset="0"/>
                <a:ea typeface="Times New Roman" panose="02020603050405020304" pitchFamily="18" charset="0"/>
              </a:rPr>
              <a:t>:</a:t>
            </a:r>
            <a:r>
              <a:rPr lang="en-US" sz="1200" spc="-85"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1344–56.</a:t>
            </a:r>
            <a:endParaRPr lang="en-CA" sz="1200" dirty="0">
              <a:latin typeface="Times New Roman" panose="02020603050405020304" pitchFamily="18" charset="0"/>
              <a:ea typeface="Times New Roman" panose="02020603050405020304" pitchFamily="18" charset="0"/>
            </a:endParaRPr>
          </a:p>
          <a:p>
            <a:pPr marL="742950" marR="211455" lvl="1" indent="-285750" algn="just">
              <a:lnSpc>
                <a:spcPct val="150000"/>
              </a:lnSpc>
              <a:spcBef>
                <a:spcPts val="810"/>
              </a:spcBef>
              <a:spcAft>
                <a:spcPts val="0"/>
              </a:spcAft>
              <a:buSzPts val="1000"/>
              <a:buFont typeface="Times New Roman" panose="02020603050405020304" pitchFamily="18" charset="0"/>
              <a:buAutoNum type="arabicPeriod"/>
              <a:tabLst>
                <a:tab pos="529590" algn="l"/>
              </a:tabLst>
            </a:pPr>
            <a:r>
              <a:rPr lang="en-US" sz="1200" dirty="0">
                <a:latin typeface="Times New Roman" panose="02020603050405020304" pitchFamily="18" charset="0"/>
                <a:ea typeface="Times New Roman" panose="02020603050405020304" pitchFamily="18" charset="0"/>
              </a:rPr>
              <a:t>Uber das, </a:t>
            </a:r>
            <a:r>
              <a:rPr lang="en-US" sz="1200" spc="-45" dirty="0">
                <a:latin typeface="Times New Roman" panose="02020603050405020304" pitchFamily="18" charset="0"/>
                <a:ea typeface="Times New Roman" panose="02020603050405020304" pitchFamily="18" charset="0"/>
              </a:rPr>
              <a:t>W.V., </a:t>
            </a:r>
            <a:r>
              <a:rPr lang="en-US" sz="1200" dirty="0">
                <a:latin typeface="Times New Roman" panose="02020603050405020304" pitchFamily="18" charset="0"/>
                <a:ea typeface="Times New Roman" panose="02020603050405020304" pitchFamily="18" charset="0"/>
              </a:rPr>
              <a:t>1912. </a:t>
            </a:r>
            <a:r>
              <a:rPr lang="en-US" sz="1200" dirty="0" err="1">
                <a:latin typeface="Times New Roman" panose="02020603050405020304" pitchFamily="18" charset="0"/>
                <a:ea typeface="Times New Roman" panose="02020603050405020304" pitchFamily="18" charset="0"/>
              </a:rPr>
              <a:t>Sitzber</a:t>
            </a:r>
            <a:r>
              <a:rPr lang="en-US" sz="1200" dirty="0">
                <a:latin typeface="Times New Roman" panose="02020603050405020304" pitchFamily="18" charset="0"/>
                <a:ea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rPr>
              <a:t>Bayr</a:t>
            </a:r>
            <a:r>
              <a:rPr lang="en-US" sz="1200" dirty="0">
                <a:latin typeface="Times New Roman" panose="02020603050405020304" pitchFamily="18" charset="0"/>
                <a:ea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rPr>
              <a:t>Akad</a:t>
            </a:r>
            <a:r>
              <a:rPr lang="en-US" sz="1200" dirty="0">
                <a:latin typeface="Times New Roman" panose="02020603050405020304" pitchFamily="18" charset="0"/>
                <a:ea typeface="Times New Roman" panose="02020603050405020304" pitchFamily="18" charset="0"/>
              </a:rPr>
              <a:t>. </a:t>
            </a:r>
            <a:r>
              <a:rPr lang="en-US" sz="1200" dirty="0" err="1">
                <a:latin typeface="Times New Roman" panose="02020603050405020304" pitchFamily="18" charset="0"/>
                <a:ea typeface="Times New Roman" panose="02020603050405020304" pitchFamily="18" charset="0"/>
              </a:rPr>
              <a:t>Mnchen</a:t>
            </a:r>
            <a:r>
              <a:rPr lang="en-US" sz="1200" dirty="0">
                <a:latin typeface="Times New Roman" panose="02020603050405020304" pitchFamily="18" charset="0"/>
                <a:ea typeface="Times New Roman" panose="02020603050405020304" pitchFamily="18" charset="0"/>
              </a:rPr>
              <a:t>. </a:t>
            </a:r>
            <a:r>
              <a:rPr lang="en-US" sz="1200" spc="-15" dirty="0">
                <a:latin typeface="Times New Roman" panose="02020603050405020304" pitchFamily="18" charset="0"/>
                <a:ea typeface="Times New Roman" panose="02020603050405020304" pitchFamily="18" charset="0"/>
              </a:rPr>
              <a:t>Ber.</a:t>
            </a:r>
            <a:r>
              <a:rPr lang="en-US" sz="1200" spc="-120" dirty="0">
                <a:latin typeface="Times New Roman" panose="02020603050405020304" pitchFamily="18" charset="0"/>
                <a:ea typeface="Times New Roman" panose="02020603050405020304" pitchFamily="18" charset="0"/>
              </a:rPr>
              <a:t> </a:t>
            </a:r>
            <a:r>
              <a:rPr lang="en-US" sz="1200" dirty="0">
                <a:latin typeface="Times New Roman" panose="02020603050405020304" pitchFamily="18" charset="0"/>
                <a:ea typeface="Times New Roman" panose="02020603050405020304" pitchFamily="18" charset="0"/>
              </a:rPr>
              <a:t>603.</a:t>
            </a:r>
            <a:r>
              <a:rPr lang="en-US" sz="1200" dirty="0">
                <a:latin typeface="Arial" panose="020B0604020202020204" pitchFamily="34" charset="0"/>
                <a:ea typeface="Times New Roman" panose="02020603050405020304" pitchFamily="18" charset="0"/>
                <a:cs typeface="Times New Roman" panose="02020603050405020304" pitchFamily="18" charset="0"/>
              </a:rPr>
              <a:t> </a:t>
            </a:r>
            <a:endParaRPr lang="en-CA"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46098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563A2-54D2-4CB8-965F-772B3AFA8C4B}"/>
              </a:ext>
            </a:extLst>
          </p:cNvPr>
          <p:cNvSpPr>
            <a:spLocks noGrp="1"/>
          </p:cNvSpPr>
          <p:nvPr>
            <p:ph type="title"/>
          </p:nvPr>
        </p:nvSpPr>
        <p:spPr>
          <a:xfrm>
            <a:off x="609600" y="333376"/>
            <a:ext cx="10972800" cy="597473"/>
          </a:xfrm>
        </p:spPr>
        <p:txBody>
          <a:bodyPr/>
          <a:lstStyle/>
          <a:p>
            <a:r>
              <a:rPr lang="en-CA" sz="2800" dirty="0"/>
              <a:t>References</a:t>
            </a:r>
          </a:p>
        </p:txBody>
      </p:sp>
      <p:sp>
        <p:nvSpPr>
          <p:cNvPr id="3" name="Date Placeholder 2">
            <a:extLst>
              <a:ext uri="{FF2B5EF4-FFF2-40B4-BE49-F238E27FC236}">
                <a16:creationId xmlns:a16="http://schemas.microsoft.com/office/drawing/2014/main" id="{F53E345D-DE3C-4D55-83C2-8F2A3B18D83C}"/>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2D5B3213-E334-4F5F-B2C0-17D77B270BF7}"/>
              </a:ext>
            </a:extLst>
          </p:cNvPr>
          <p:cNvSpPr>
            <a:spLocks noGrp="1"/>
          </p:cNvSpPr>
          <p:nvPr>
            <p:ph type="sldNum" sz="quarter" idx="12"/>
          </p:nvPr>
        </p:nvSpPr>
        <p:spPr/>
        <p:txBody>
          <a:bodyPr/>
          <a:lstStyle/>
          <a:p>
            <a:pPr>
              <a:defRPr/>
            </a:pPr>
            <a:fld id="{4713E2CA-2952-426E-B456-3ACC119538B0}" type="slidenum">
              <a:rPr lang="en-CA" smtClean="0"/>
              <a:pPr>
                <a:defRPr/>
              </a:pPr>
              <a:t>23</a:t>
            </a:fld>
            <a:endParaRPr lang="en-CA" dirty="0"/>
          </a:p>
        </p:txBody>
      </p:sp>
      <p:sp>
        <p:nvSpPr>
          <p:cNvPr id="6" name="Footer Placeholder 4">
            <a:extLst>
              <a:ext uri="{FF2B5EF4-FFF2-40B4-BE49-F238E27FC236}">
                <a16:creationId xmlns:a16="http://schemas.microsoft.com/office/drawing/2014/main" id="{47663B34-0CA4-4F7E-A9F0-A7E806651FD5}"/>
              </a:ext>
            </a:extLst>
          </p:cNvPr>
          <p:cNvSpPr txBox="1">
            <a:spLocks/>
          </p:cNvSpPr>
          <p:nvPr/>
        </p:nvSpPr>
        <p:spPr>
          <a:xfrm>
            <a:off x="2110153" y="6497960"/>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a:t>Source: Canadian Journal of Physics, 2018, 96(4): 454-464, https://doi.org/10.1139/cjp-2017-0303  </a:t>
            </a:r>
            <a:endParaRPr lang="en-CA" dirty="0"/>
          </a:p>
        </p:txBody>
      </p:sp>
      <p:sp>
        <p:nvSpPr>
          <p:cNvPr id="7" name="Rectangle 6">
            <a:extLst>
              <a:ext uri="{FF2B5EF4-FFF2-40B4-BE49-F238E27FC236}">
                <a16:creationId xmlns:a16="http://schemas.microsoft.com/office/drawing/2014/main" id="{488D1136-0DAD-45F0-B303-89A21FCE1400}"/>
              </a:ext>
            </a:extLst>
          </p:cNvPr>
          <p:cNvSpPr/>
          <p:nvPr/>
        </p:nvSpPr>
        <p:spPr>
          <a:xfrm>
            <a:off x="267286" y="5805264"/>
            <a:ext cx="1842867" cy="7193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a:extLst>
              <a:ext uri="{FF2B5EF4-FFF2-40B4-BE49-F238E27FC236}">
                <a16:creationId xmlns:a16="http://schemas.microsoft.com/office/drawing/2014/main" id="{0A03B9CD-4F1F-4AD7-B5FC-96A0511A1CA1}"/>
              </a:ext>
            </a:extLst>
          </p:cNvPr>
          <p:cNvSpPr/>
          <p:nvPr/>
        </p:nvSpPr>
        <p:spPr>
          <a:xfrm>
            <a:off x="113376" y="1415001"/>
            <a:ext cx="12078624" cy="5262979"/>
          </a:xfrm>
          <a:prstGeom prst="rect">
            <a:avLst/>
          </a:prstGeom>
        </p:spPr>
        <p:txBody>
          <a:bodyPr wrap="square">
            <a:spAutoFit/>
          </a:bodyPr>
          <a:lstStyle/>
          <a:p>
            <a:r>
              <a:rPr lang="en-CA" sz="1400" dirty="0"/>
              <a:t>13.	Devi, V.M., Benner, D.C., Smith, M.A.H., </a:t>
            </a:r>
            <a:r>
              <a:rPr lang="en-CA" sz="1400" dirty="0" err="1"/>
              <a:t>Mantz</a:t>
            </a:r>
            <a:r>
              <a:rPr lang="en-CA" sz="1400" dirty="0"/>
              <a:t>, A.W., Sung, K., Brown, L.R., et al. 2012. Spectral line parameters including temperature dependences of self- and air-broadening in the 2-0 band of CO at 2.3 µm, J Quant </a:t>
            </a:r>
            <a:r>
              <a:rPr lang="en-CA" sz="1400" dirty="0" err="1"/>
              <a:t>Spectrosc</a:t>
            </a:r>
            <a:r>
              <a:rPr lang="en-CA" sz="1400" dirty="0"/>
              <a:t> </a:t>
            </a:r>
            <a:r>
              <a:rPr lang="en-CA" sz="1400" dirty="0" err="1"/>
              <a:t>Radiat</a:t>
            </a:r>
            <a:r>
              <a:rPr lang="en-CA" sz="1400" dirty="0"/>
              <a:t> Transf. 113: 1013–33.</a:t>
            </a:r>
          </a:p>
          <a:p>
            <a:r>
              <a:rPr lang="en-CA" sz="1400" dirty="0"/>
              <a:t>14.	Brown, L.R., Benner, D.C., Devi, V.M., Smith, M.A.H., Toth, R.A. 2005. Line mixing in self- and foreign-broadened water vapor at 6 micron, J Mol Structure. 742: 111–122. </a:t>
            </a:r>
          </a:p>
          <a:p>
            <a:r>
              <a:rPr lang="en-CA" sz="1400" dirty="0"/>
              <a:t>15.	Smith, M.A.H., </a:t>
            </a:r>
            <a:r>
              <a:rPr lang="en-CA" sz="1400" dirty="0" err="1"/>
              <a:t>Rinsland</a:t>
            </a:r>
            <a:r>
              <a:rPr lang="en-CA" sz="1400" dirty="0"/>
              <a:t>, C.P., Devi, V.M., Benner, D.C. 1992. Temperature-dependence of broadening and shifts of methane lines in the </a:t>
            </a:r>
            <a:r>
              <a:rPr lang="el-GR" sz="1400" dirty="0"/>
              <a:t>ν4 </a:t>
            </a:r>
            <a:r>
              <a:rPr lang="en-CA" sz="1400" dirty="0"/>
              <a:t>band, </a:t>
            </a:r>
            <a:r>
              <a:rPr lang="en-CA" sz="1400" dirty="0" err="1"/>
              <a:t>Spectrochimica</a:t>
            </a:r>
            <a:r>
              <a:rPr lang="en-CA" sz="1400" dirty="0"/>
              <a:t> Acta. 48A. 1257–1272.</a:t>
            </a:r>
          </a:p>
          <a:p>
            <a:r>
              <a:rPr lang="en-CA" sz="1400" dirty="0"/>
              <a:t>16.	Benner, D.C., </a:t>
            </a:r>
            <a:r>
              <a:rPr lang="en-CA" sz="1400" dirty="0" err="1"/>
              <a:t>Rinsland</a:t>
            </a:r>
            <a:r>
              <a:rPr lang="en-CA" sz="1400" dirty="0"/>
              <a:t>, C.P., Devi, V.M., Smith, M.A.H., Atkins, D. 1995. A multi-spectrum nonlinear least-squares fitting technique. J Quant </a:t>
            </a:r>
            <a:r>
              <a:rPr lang="en-CA" sz="1400" dirty="0" err="1"/>
              <a:t>Spectrosc</a:t>
            </a:r>
            <a:r>
              <a:rPr lang="en-CA" sz="1400" dirty="0"/>
              <a:t> </a:t>
            </a:r>
            <a:r>
              <a:rPr lang="en-CA" sz="1400" dirty="0" err="1"/>
              <a:t>Radiat</a:t>
            </a:r>
            <a:r>
              <a:rPr lang="en-CA" sz="1400" dirty="0"/>
              <a:t> Transf. 53: 705–21.</a:t>
            </a:r>
          </a:p>
          <a:p>
            <a:r>
              <a:rPr lang="en-CA" sz="1400" dirty="0"/>
              <a:t>17.	</a:t>
            </a:r>
            <a:r>
              <a:rPr lang="en-CA" sz="1400" dirty="0" err="1"/>
              <a:t>Levenberg</a:t>
            </a:r>
            <a:r>
              <a:rPr lang="en-CA" sz="1400" dirty="0"/>
              <a:t>, K. 1944. A method for the solution of certain problems in Least Squares, Quart. Appl. Math. 2: 164–168.</a:t>
            </a:r>
          </a:p>
          <a:p>
            <a:r>
              <a:rPr lang="en-CA" sz="1400" dirty="0"/>
              <a:t>18.	Marquardt, D.W. 1963. An algorithm for Least-Squares estimation of nonlinear parameters, J. Sot. </a:t>
            </a:r>
            <a:r>
              <a:rPr lang="en-CA" sz="1400" dirty="0" err="1"/>
              <a:t>Indust</a:t>
            </a:r>
            <a:r>
              <a:rPr lang="en-CA" sz="1400" dirty="0"/>
              <a:t>. Appl. Math. 11: 431.</a:t>
            </a:r>
          </a:p>
          <a:p>
            <a:r>
              <a:rPr lang="en-CA" sz="1400" dirty="0"/>
              <a:t>19.	Predoi-Cross, A., </a:t>
            </a:r>
            <a:r>
              <a:rPr lang="en-CA" sz="1400" dirty="0" err="1"/>
              <a:t>Unni</a:t>
            </a:r>
            <a:r>
              <a:rPr lang="en-CA" sz="1400" dirty="0"/>
              <a:t>, A.V., Heung, H., Devi, V.M., Benner, D.C., Brown, L.R. 2007. Line mixing effects in the </a:t>
            </a:r>
            <a:r>
              <a:rPr lang="el-GR" sz="1400" dirty="0"/>
              <a:t>ν2 + ν3 </a:t>
            </a:r>
            <a:r>
              <a:rPr lang="en-CA" sz="1400" dirty="0"/>
              <a:t>band of methane, J Mol </a:t>
            </a:r>
            <a:r>
              <a:rPr lang="en-CA" sz="1400" dirty="0" err="1"/>
              <a:t>Spectrosc</a:t>
            </a:r>
            <a:r>
              <a:rPr lang="en-CA" sz="1400" dirty="0"/>
              <a:t>. 246: 65–76.</a:t>
            </a:r>
          </a:p>
          <a:p>
            <a:r>
              <a:rPr lang="en-CA" sz="1400" dirty="0"/>
              <a:t>20.	 </a:t>
            </a:r>
            <a:r>
              <a:rPr lang="en-CA" sz="1400" dirty="0" err="1"/>
              <a:t>Kochanov</a:t>
            </a:r>
            <a:r>
              <a:rPr lang="en-CA" sz="1400" dirty="0"/>
              <a:t>, V.P. 2017. On parameterization of spectral line profiles including the speed-dependence in the case of gas mixtures, J Quant </a:t>
            </a:r>
            <a:r>
              <a:rPr lang="en-CA" sz="1400" dirty="0" err="1"/>
              <a:t>Spectrosc</a:t>
            </a:r>
            <a:r>
              <a:rPr lang="en-CA" sz="1400" dirty="0"/>
              <a:t> </a:t>
            </a:r>
            <a:r>
              <a:rPr lang="en-CA" sz="1400" dirty="0" err="1"/>
              <a:t>Radiat</a:t>
            </a:r>
            <a:r>
              <a:rPr lang="en-CA" sz="1400" dirty="0"/>
              <a:t> Transf. 189: 18-23.</a:t>
            </a:r>
          </a:p>
          <a:p>
            <a:r>
              <a:rPr lang="en-CA" sz="1400" dirty="0"/>
              <a:t>21.	Collisional Effects on Molecular Spectra: Laboratory Experiments and Models, Consequences for Applications Author(s): Jean-Michel Hartmann, Christian Boulet and Daniel Robert ISBN: 978–0–444–52017–3.</a:t>
            </a:r>
          </a:p>
          <a:p>
            <a:r>
              <a:rPr lang="en-CA" sz="1400" dirty="0"/>
              <a:t>22.	</a:t>
            </a:r>
            <a:r>
              <a:rPr lang="en-CA" sz="1400" dirty="0" err="1"/>
              <a:t>Jacquinet-Husson</a:t>
            </a:r>
            <a:r>
              <a:rPr lang="en-CA" sz="1400" dirty="0"/>
              <a:t>, N., </a:t>
            </a:r>
            <a:r>
              <a:rPr lang="en-CA" sz="1400" dirty="0" err="1"/>
              <a:t>Armante</a:t>
            </a:r>
            <a:r>
              <a:rPr lang="en-CA" sz="1400" dirty="0"/>
              <a:t>, R., Scott, N.A., </a:t>
            </a:r>
            <a:r>
              <a:rPr lang="en-CA" sz="1400" dirty="0" err="1"/>
              <a:t>Chédin</a:t>
            </a:r>
            <a:r>
              <a:rPr lang="en-CA" sz="1400" dirty="0"/>
              <a:t>, A., et al. 2016. The 2015 edition of the GEISA spectroscopic database, J Mol </a:t>
            </a:r>
            <a:r>
              <a:rPr lang="en-CA" sz="1400" dirty="0" err="1"/>
              <a:t>Spectrosc</a:t>
            </a:r>
            <a:r>
              <a:rPr lang="en-CA" sz="1400" dirty="0"/>
              <a:t>. 327: 31-72.</a:t>
            </a:r>
          </a:p>
          <a:p>
            <a:r>
              <a:rPr lang="en-CA" sz="1400" dirty="0"/>
              <a:t>23.	Rothman, L.S., Gordon, I. E., </a:t>
            </a:r>
            <a:r>
              <a:rPr lang="en-CA" sz="1400" dirty="0" err="1"/>
              <a:t>Babikov</a:t>
            </a:r>
            <a:r>
              <a:rPr lang="en-CA" sz="1400" dirty="0"/>
              <a:t>, Y., </a:t>
            </a:r>
            <a:r>
              <a:rPr lang="en-CA" sz="1400" dirty="0" err="1"/>
              <a:t>Barbe</a:t>
            </a:r>
            <a:r>
              <a:rPr lang="en-CA" sz="1400" dirty="0"/>
              <a:t>, A., et al. 2013. The HITRAN2012 molecular spectroscopic database, J Quant </a:t>
            </a:r>
            <a:r>
              <a:rPr lang="en-CA" sz="1400" dirty="0" err="1"/>
              <a:t>Spectrosc</a:t>
            </a:r>
            <a:r>
              <a:rPr lang="en-CA" sz="1400" dirty="0"/>
              <a:t> </a:t>
            </a:r>
            <a:r>
              <a:rPr lang="en-CA" sz="1400" dirty="0" err="1"/>
              <a:t>Radiat</a:t>
            </a:r>
            <a:r>
              <a:rPr lang="en-CA" sz="1400" dirty="0"/>
              <a:t> Transf. 130: 4–50.</a:t>
            </a:r>
          </a:p>
          <a:p>
            <a:r>
              <a:rPr lang="en-CA" sz="1400" dirty="0"/>
              <a:t>24.	L.S. Rothman, L.S., </a:t>
            </a:r>
            <a:r>
              <a:rPr lang="en-CA" sz="1400" dirty="0" err="1"/>
              <a:t>Jacquemart</a:t>
            </a:r>
            <a:r>
              <a:rPr lang="en-CA" sz="1400" dirty="0"/>
              <a:t>, D., </a:t>
            </a:r>
            <a:r>
              <a:rPr lang="en-CA" sz="1400" dirty="0" err="1"/>
              <a:t>Barbe</a:t>
            </a:r>
            <a:r>
              <a:rPr lang="en-CA" sz="1400" dirty="0"/>
              <a:t>, A., Benner, D.C., et al. 2005.  The HITRAN 2004 molecular spectroscopic database, J Quant </a:t>
            </a:r>
            <a:r>
              <a:rPr lang="en-CA" sz="1400" dirty="0" err="1"/>
              <a:t>Spectrosc</a:t>
            </a:r>
            <a:r>
              <a:rPr lang="en-CA" sz="1400" dirty="0"/>
              <a:t> </a:t>
            </a:r>
            <a:r>
              <a:rPr lang="en-CA" sz="1400" dirty="0" err="1"/>
              <a:t>Radiat</a:t>
            </a:r>
            <a:r>
              <a:rPr lang="en-CA" sz="1400" dirty="0"/>
              <a:t> Transf. 96: 139-204.</a:t>
            </a:r>
          </a:p>
          <a:p>
            <a:r>
              <a:rPr lang="en-CA" sz="1400" dirty="0"/>
              <a:t>25.	Predoi-Cross, A., </a:t>
            </a:r>
            <a:r>
              <a:rPr lang="en-CA" sz="1400" dirty="0" err="1"/>
              <a:t>Rohart</a:t>
            </a:r>
            <a:r>
              <a:rPr lang="en-CA" sz="1400" dirty="0"/>
              <a:t>, F., </a:t>
            </a:r>
            <a:r>
              <a:rPr lang="en-CA" sz="1400" dirty="0" err="1"/>
              <a:t>Bouanich</a:t>
            </a:r>
            <a:r>
              <a:rPr lang="en-CA" sz="1400" dirty="0"/>
              <a:t>, J.-P., </a:t>
            </a:r>
            <a:r>
              <a:rPr lang="en-CA" sz="1400" dirty="0" err="1"/>
              <a:t>Hurtmans</a:t>
            </a:r>
            <a:r>
              <a:rPr lang="en-CA" sz="1400" dirty="0"/>
              <a:t>, D. 2009. </a:t>
            </a:r>
            <a:r>
              <a:rPr lang="en-CA" sz="1400" dirty="0" err="1"/>
              <a:t>Xe</a:t>
            </a:r>
            <a:r>
              <a:rPr lang="en-CA" sz="1400" dirty="0"/>
              <a:t>-broadened CO line shapes in the fundamental band at 349 K, Can J Phys 87(5): 485-498.</a:t>
            </a:r>
          </a:p>
        </p:txBody>
      </p:sp>
    </p:spTree>
    <p:extLst>
      <p:ext uri="{BB962C8B-B14F-4D97-AF65-F5344CB8AC3E}">
        <p14:creationId xmlns:p14="http://schemas.microsoft.com/office/powerpoint/2010/main" val="33210334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D1B59-D1A5-450C-AD09-8C21FCBA1157}"/>
              </a:ext>
            </a:extLst>
          </p:cNvPr>
          <p:cNvSpPr>
            <a:spLocks noGrp="1"/>
          </p:cNvSpPr>
          <p:nvPr>
            <p:ph type="title"/>
          </p:nvPr>
        </p:nvSpPr>
        <p:spPr/>
        <p:txBody>
          <a:bodyPr/>
          <a:lstStyle/>
          <a:p>
            <a:r>
              <a:rPr lang="en-CA" sz="3200" dirty="0"/>
              <a:t>Funding sources for the duration of this project</a:t>
            </a:r>
          </a:p>
        </p:txBody>
      </p:sp>
      <p:sp>
        <p:nvSpPr>
          <p:cNvPr id="3" name="Date Placeholder 2">
            <a:extLst>
              <a:ext uri="{FF2B5EF4-FFF2-40B4-BE49-F238E27FC236}">
                <a16:creationId xmlns:a16="http://schemas.microsoft.com/office/drawing/2014/main" id="{A247F61A-97A9-4C96-AB33-4004CA072B9A}"/>
              </a:ext>
            </a:extLst>
          </p:cNvPr>
          <p:cNvSpPr>
            <a:spLocks noGrp="1"/>
          </p:cNvSpPr>
          <p:nvPr>
            <p:ph type="dt" sz="half" idx="10"/>
          </p:nvPr>
        </p:nvSpPr>
        <p:spPr/>
        <p:txBody>
          <a:bodyPr/>
          <a:lstStyle/>
          <a:p>
            <a:pPr>
              <a:defRPr/>
            </a:pPr>
            <a:fld id="{473F7AB6-671A-4DE6-B3E3-9F48CDB2F0F6}" type="datetime1">
              <a:rPr lang="en-CA" smtClean="0"/>
              <a:pPr>
                <a:defRPr/>
              </a:pPr>
              <a:t>2018-06-13</a:t>
            </a:fld>
            <a:endParaRPr lang="en-CA" dirty="0"/>
          </a:p>
        </p:txBody>
      </p:sp>
      <p:sp>
        <p:nvSpPr>
          <p:cNvPr id="5" name="Slide Number Placeholder 4">
            <a:extLst>
              <a:ext uri="{FF2B5EF4-FFF2-40B4-BE49-F238E27FC236}">
                <a16:creationId xmlns:a16="http://schemas.microsoft.com/office/drawing/2014/main" id="{527CD229-60C4-4CA2-93FA-072533B55B26}"/>
              </a:ext>
            </a:extLst>
          </p:cNvPr>
          <p:cNvSpPr>
            <a:spLocks noGrp="1"/>
          </p:cNvSpPr>
          <p:nvPr>
            <p:ph type="sldNum" sz="quarter" idx="12"/>
          </p:nvPr>
        </p:nvSpPr>
        <p:spPr/>
        <p:txBody>
          <a:bodyPr/>
          <a:lstStyle/>
          <a:p>
            <a:pPr>
              <a:defRPr/>
            </a:pPr>
            <a:fld id="{4713E2CA-2952-426E-B456-3ACC119538B0}" type="slidenum">
              <a:rPr lang="en-CA" smtClean="0"/>
              <a:pPr>
                <a:defRPr/>
              </a:pPr>
              <a:t>24</a:t>
            </a:fld>
            <a:endParaRPr lang="en-CA" dirty="0"/>
          </a:p>
        </p:txBody>
      </p:sp>
      <p:pic>
        <p:nvPicPr>
          <p:cNvPr id="6" name="Picture 5">
            <a:extLst>
              <a:ext uri="{FF2B5EF4-FFF2-40B4-BE49-F238E27FC236}">
                <a16:creationId xmlns:a16="http://schemas.microsoft.com/office/drawing/2014/main" id="{9291EFFE-C907-4CDA-A627-3C487DDE9F53}"/>
              </a:ext>
            </a:extLst>
          </p:cNvPr>
          <p:cNvPicPr>
            <a:picLocks noChangeAspect="1"/>
          </p:cNvPicPr>
          <p:nvPr/>
        </p:nvPicPr>
        <p:blipFill rotWithShape="1">
          <a:blip r:embed="rId2"/>
          <a:srcRect l="28039" t="37122" r="14269" b="36404"/>
          <a:stretch/>
        </p:blipFill>
        <p:spPr>
          <a:xfrm>
            <a:off x="3418449" y="2546252"/>
            <a:ext cx="7033846" cy="2236763"/>
          </a:xfrm>
          <a:prstGeom prst="rect">
            <a:avLst/>
          </a:prstGeom>
        </p:spPr>
      </p:pic>
      <p:sp>
        <p:nvSpPr>
          <p:cNvPr id="7" name="Rectangle 6">
            <a:extLst>
              <a:ext uri="{FF2B5EF4-FFF2-40B4-BE49-F238E27FC236}">
                <a16:creationId xmlns:a16="http://schemas.microsoft.com/office/drawing/2014/main" id="{9573CE21-8160-4034-B12B-FB7CBDBACDA3}"/>
              </a:ext>
            </a:extLst>
          </p:cNvPr>
          <p:cNvSpPr/>
          <p:nvPr/>
        </p:nvSpPr>
        <p:spPr>
          <a:xfrm>
            <a:off x="8947052" y="3774952"/>
            <a:ext cx="1632181" cy="10080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a:extLst>
              <a:ext uri="{FF2B5EF4-FFF2-40B4-BE49-F238E27FC236}">
                <a16:creationId xmlns:a16="http://schemas.microsoft.com/office/drawing/2014/main" id="{C59A500C-3C35-405E-9EFF-B38CADE29F36}"/>
              </a:ext>
            </a:extLst>
          </p:cNvPr>
          <p:cNvSpPr/>
          <p:nvPr/>
        </p:nvSpPr>
        <p:spPr>
          <a:xfrm>
            <a:off x="140677" y="5641145"/>
            <a:ext cx="1997612" cy="10080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61264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1480A-FA40-41BE-A15B-C780C2761CBB}"/>
              </a:ext>
            </a:extLst>
          </p:cNvPr>
          <p:cNvSpPr>
            <a:spLocks noGrp="1"/>
          </p:cNvSpPr>
          <p:nvPr>
            <p:ph type="title"/>
          </p:nvPr>
        </p:nvSpPr>
        <p:spPr>
          <a:xfrm>
            <a:off x="838199" y="520507"/>
            <a:ext cx="10515600" cy="717452"/>
          </a:xfrm>
        </p:spPr>
        <p:txBody>
          <a:bodyPr>
            <a:normAutofit fontScale="90000"/>
          </a:bodyPr>
          <a:lstStyle/>
          <a:p>
            <a:pPr algn="ctr"/>
            <a:r>
              <a:rPr lang="en-US" sz="3100" dirty="0">
                <a:solidFill>
                  <a:srgbClr val="FFFF00"/>
                </a:solidFill>
                <a:latin typeface="Arial Rounded MT Bold" panose="020F0704030504030204" pitchFamily="34" charset="0"/>
              </a:rPr>
              <a:t>Research Context</a:t>
            </a:r>
            <a:br>
              <a:rPr lang="en-US" sz="2800" dirty="0">
                <a:latin typeface="Arial Rounded MT Bold" panose="020F0704030504030204" pitchFamily="34" charset="0"/>
              </a:rPr>
            </a:br>
            <a:endParaRPr lang="en-CA" sz="2800" dirty="0"/>
          </a:p>
        </p:txBody>
      </p:sp>
      <p:sp>
        <p:nvSpPr>
          <p:cNvPr id="4" name="Footer Placeholder 4">
            <a:extLst>
              <a:ext uri="{FF2B5EF4-FFF2-40B4-BE49-F238E27FC236}">
                <a16:creationId xmlns:a16="http://schemas.microsoft.com/office/drawing/2014/main" id="{261E5507-75A8-4570-A93D-76942288C4F6}"/>
              </a:ext>
            </a:extLst>
          </p:cNvPr>
          <p:cNvSpPr txBox="1">
            <a:spLocks/>
          </p:cNvSpPr>
          <p:nvPr/>
        </p:nvSpPr>
        <p:spPr>
          <a:xfrm>
            <a:off x="2855741" y="6515011"/>
            <a:ext cx="8599253"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CA" i="1" dirty="0"/>
              <a:t>Source: Canadian Journal of Physics, 2018, 96(4): 454-464, https://doi.org/10.1139/cjp-2017-0303  </a:t>
            </a:r>
          </a:p>
        </p:txBody>
      </p:sp>
      <p:sp>
        <p:nvSpPr>
          <p:cNvPr id="5" name="Rectangle 4">
            <a:extLst>
              <a:ext uri="{FF2B5EF4-FFF2-40B4-BE49-F238E27FC236}">
                <a16:creationId xmlns:a16="http://schemas.microsoft.com/office/drawing/2014/main" id="{2FE9799D-E4E4-440E-AA2C-F79EEAA6A799}"/>
              </a:ext>
            </a:extLst>
          </p:cNvPr>
          <p:cNvSpPr/>
          <p:nvPr/>
        </p:nvSpPr>
        <p:spPr>
          <a:xfrm>
            <a:off x="309489" y="5697415"/>
            <a:ext cx="1744394" cy="10480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Rectangle 2">
            <a:extLst>
              <a:ext uri="{FF2B5EF4-FFF2-40B4-BE49-F238E27FC236}">
                <a16:creationId xmlns:a16="http://schemas.microsoft.com/office/drawing/2014/main" id="{33893454-E9CF-4532-B313-CA0176336152}"/>
              </a:ext>
            </a:extLst>
          </p:cNvPr>
          <p:cNvSpPr/>
          <p:nvPr/>
        </p:nvSpPr>
        <p:spPr>
          <a:xfrm>
            <a:off x="211014" y="1330357"/>
            <a:ext cx="11769969" cy="5364674"/>
          </a:xfrm>
          <a:prstGeom prst="rect">
            <a:avLst/>
          </a:prstGeom>
        </p:spPr>
        <p:txBody>
          <a:bodyPr wrap="square">
            <a:spAutoFit/>
          </a:bodyPr>
          <a:lstStyle/>
          <a:p>
            <a:pPr marL="342900" indent="-342900" algn="just">
              <a:lnSpc>
                <a:spcPct val="150000"/>
              </a:lnSpc>
              <a:spcAft>
                <a:spcPts val="0"/>
              </a:spcAft>
              <a:buFont typeface="Wingdings" panose="05000000000000000000" pitchFamily="2" charset="2"/>
              <a:buChar char="Ø"/>
            </a:pPr>
            <a:r>
              <a:rPr lang="en-US" sz="2100" dirty="0">
                <a:latin typeface="Arial" panose="020B0604020202020204" pitchFamily="34" charset="0"/>
                <a:ea typeface="Times New Roman" panose="02020603050405020304" pitchFamily="18" charset="0"/>
                <a:cs typeface="Arial" panose="020B0604020202020204" pitchFamily="34" charset="0"/>
              </a:rPr>
              <a:t>Gases included in the </a:t>
            </a:r>
            <a:r>
              <a:rPr lang="en-US" sz="2100" i="1" spc="5" dirty="0" err="1">
                <a:latin typeface="Arial" panose="020B0604020202020204" pitchFamily="34" charset="0"/>
                <a:ea typeface="Times New Roman" panose="02020603050405020304" pitchFamily="18" charset="0"/>
                <a:cs typeface="Arial" panose="020B0604020202020204" pitchFamily="34" charset="0"/>
              </a:rPr>
              <a:t>NxOy</a:t>
            </a:r>
            <a:r>
              <a:rPr lang="en-US" sz="2100" i="1" spc="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family (</a:t>
            </a:r>
            <a:r>
              <a:rPr lang="en-US" sz="2100" i="1" dirty="0">
                <a:latin typeface="Arial" panose="020B0604020202020204" pitchFamily="34" charset="0"/>
                <a:ea typeface="Times New Roman" panose="02020603050405020304" pitchFamily="18" charset="0"/>
                <a:cs typeface="Arial" panose="020B0604020202020204" pitchFamily="34" charset="0"/>
              </a:rPr>
              <a:t>N</a:t>
            </a:r>
            <a:r>
              <a:rPr lang="en-US" sz="2100" i="1" spc="5" dirty="0">
                <a:latin typeface="Arial" panose="020B0604020202020204" pitchFamily="34" charset="0"/>
                <a:ea typeface="Times New Roman" panose="02020603050405020304" pitchFamily="18" charset="0"/>
                <a:cs typeface="Arial" panose="020B0604020202020204" pitchFamily="34" charset="0"/>
              </a:rPr>
              <a:t>O</a:t>
            </a:r>
            <a:r>
              <a:rPr lang="en-US" sz="2100" spc="5" dirty="0">
                <a:latin typeface="Arial" panose="020B0604020202020204" pitchFamily="34" charset="0"/>
                <a:ea typeface="Times New Roman" panose="02020603050405020304" pitchFamily="18" charset="0"/>
                <a:cs typeface="Arial" panose="020B0604020202020204" pitchFamily="34" charset="0"/>
              </a:rPr>
              <a:t>, </a:t>
            </a:r>
            <a:r>
              <a:rPr lang="en-US" sz="2100" i="1" dirty="0">
                <a:latin typeface="Arial" panose="020B0604020202020204" pitchFamily="34" charset="0"/>
                <a:ea typeface="Times New Roman" panose="02020603050405020304" pitchFamily="18" charset="0"/>
                <a:cs typeface="Arial" panose="020B0604020202020204" pitchFamily="34" charset="0"/>
              </a:rPr>
              <a:t>N</a:t>
            </a:r>
            <a:r>
              <a:rPr lang="en-US" sz="2100" i="1" spc="10" dirty="0">
                <a:latin typeface="Arial" panose="020B0604020202020204" pitchFamily="34" charset="0"/>
                <a:ea typeface="Times New Roman" panose="02020603050405020304" pitchFamily="18" charset="0"/>
                <a:cs typeface="Arial" panose="020B0604020202020204" pitchFamily="34" charset="0"/>
              </a:rPr>
              <a:t>O</a:t>
            </a:r>
            <a:r>
              <a:rPr lang="en-US" sz="2100" i="1" spc="10" baseline="-25000" dirty="0">
                <a:latin typeface="Arial" panose="020B0604020202020204" pitchFamily="34" charset="0"/>
                <a:ea typeface="Times New Roman" panose="02020603050405020304" pitchFamily="18" charset="0"/>
                <a:cs typeface="Arial" panose="020B0604020202020204" pitchFamily="34" charset="0"/>
              </a:rPr>
              <a:t>2</a:t>
            </a:r>
            <a:r>
              <a:rPr lang="en-US" sz="2100" spc="10" dirty="0">
                <a:latin typeface="Arial" panose="020B0604020202020204" pitchFamily="34" charset="0"/>
                <a:ea typeface="Times New Roman" panose="02020603050405020304" pitchFamily="18" charset="0"/>
                <a:cs typeface="Arial" panose="020B0604020202020204" pitchFamily="34" charset="0"/>
              </a:rPr>
              <a:t>, </a:t>
            </a:r>
            <a:r>
              <a:rPr lang="en-US" sz="2100" i="1" spc="15" dirty="0">
                <a:latin typeface="Arial" panose="020B0604020202020204" pitchFamily="34" charset="0"/>
                <a:ea typeface="Times New Roman" panose="02020603050405020304" pitchFamily="18" charset="0"/>
                <a:cs typeface="Arial" panose="020B0604020202020204" pitchFamily="34" charset="0"/>
              </a:rPr>
              <a:t>N</a:t>
            </a:r>
            <a:r>
              <a:rPr lang="en-US" sz="2100" i="1" spc="15" baseline="-25000" dirty="0">
                <a:latin typeface="Arial" panose="020B0604020202020204" pitchFamily="34" charset="0"/>
                <a:ea typeface="Times New Roman" panose="02020603050405020304" pitchFamily="18" charset="0"/>
                <a:cs typeface="Arial" panose="020B0604020202020204" pitchFamily="34" charset="0"/>
              </a:rPr>
              <a:t>2</a:t>
            </a:r>
            <a:r>
              <a:rPr lang="en-US" sz="2100" i="1" spc="15" dirty="0">
                <a:latin typeface="Arial" panose="020B0604020202020204" pitchFamily="34" charset="0"/>
                <a:ea typeface="Times New Roman" panose="02020603050405020304" pitchFamily="18" charset="0"/>
                <a:cs typeface="Arial" panose="020B0604020202020204" pitchFamily="34" charset="0"/>
              </a:rPr>
              <a:t>O</a:t>
            </a:r>
            <a:r>
              <a:rPr lang="en-US" sz="2100" i="1" spc="15" baseline="-25000" dirty="0">
                <a:latin typeface="Arial" panose="020B0604020202020204" pitchFamily="34" charset="0"/>
                <a:ea typeface="Times New Roman" panose="02020603050405020304" pitchFamily="18" charset="0"/>
                <a:cs typeface="Arial" panose="020B0604020202020204" pitchFamily="34" charset="0"/>
              </a:rPr>
              <a:t>2</a:t>
            </a:r>
            <a:r>
              <a:rPr lang="en-US" sz="2100" i="1" spc="15" dirty="0">
                <a:latin typeface="Arial" panose="020B0604020202020204" pitchFamily="34" charset="0"/>
                <a:ea typeface="Times New Roman" panose="02020603050405020304" pitchFamily="18" charset="0"/>
                <a:cs typeface="Arial" panose="020B0604020202020204" pitchFamily="34" charset="0"/>
              </a:rPr>
              <a:t>, </a:t>
            </a:r>
            <a:r>
              <a:rPr lang="en-US" sz="2100" i="1" spc="10" dirty="0">
                <a:latin typeface="Arial" panose="020B0604020202020204" pitchFamily="34" charset="0"/>
                <a:ea typeface="Times New Roman" panose="02020603050405020304" pitchFamily="18" charset="0"/>
                <a:cs typeface="Arial" panose="020B0604020202020204" pitchFamily="34" charset="0"/>
              </a:rPr>
              <a:t>N</a:t>
            </a:r>
            <a:r>
              <a:rPr lang="en-US" sz="2100" i="1" spc="10" baseline="-25000" dirty="0">
                <a:latin typeface="Arial" panose="020B0604020202020204" pitchFamily="34" charset="0"/>
                <a:ea typeface="Times New Roman" panose="02020603050405020304" pitchFamily="18" charset="0"/>
                <a:cs typeface="Arial" panose="020B0604020202020204" pitchFamily="34" charset="0"/>
              </a:rPr>
              <a:t>2</a:t>
            </a:r>
            <a:r>
              <a:rPr lang="en-US" sz="2100" i="1" spc="10" dirty="0">
                <a:latin typeface="Arial" panose="020B0604020202020204" pitchFamily="34" charset="0"/>
                <a:ea typeface="Times New Roman" panose="02020603050405020304" pitchFamily="18" charset="0"/>
                <a:cs typeface="Arial" panose="020B0604020202020204" pitchFamily="34" charset="0"/>
              </a:rPr>
              <a:t>O,</a:t>
            </a:r>
            <a:r>
              <a:rPr lang="en-US" sz="2100" spc="1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etc.) play a crucial role in terrestrial atmospheric chemistry. For example, these gases are produced during lightning, as a result of reaction of nitrogen and oxygen in </a:t>
            </a:r>
            <a:r>
              <a:rPr lang="en-US" sz="2100" spc="-15" dirty="0">
                <a:latin typeface="Arial" panose="020B0604020202020204" pitchFamily="34" charset="0"/>
                <a:ea typeface="Times New Roman" panose="02020603050405020304" pitchFamily="18" charset="0"/>
                <a:cs typeface="Arial" panose="020B0604020202020204" pitchFamily="34" charset="0"/>
              </a:rPr>
              <a:t>air. </a:t>
            </a:r>
            <a:r>
              <a:rPr lang="en-US" sz="2100" dirty="0">
                <a:latin typeface="Arial" panose="020B0604020202020204" pitchFamily="34" charset="0"/>
                <a:ea typeface="Times New Roman" panose="02020603050405020304" pitchFamily="18" charset="0"/>
                <a:cs typeface="Arial" panose="020B0604020202020204" pitchFamily="34" charset="0"/>
              </a:rPr>
              <a:t>In highly inhabited areas with heavy traffic, the production of nitrogen oxides is higher, leading to occurrences of acid rain and smog. </a:t>
            </a:r>
          </a:p>
          <a:p>
            <a:pPr marL="342900" indent="-342900" algn="just">
              <a:lnSpc>
                <a:spcPct val="150000"/>
              </a:lnSpc>
              <a:spcAft>
                <a:spcPts val="0"/>
              </a:spcAft>
              <a:buFont typeface="Wingdings" panose="05000000000000000000" pitchFamily="2" charset="2"/>
              <a:buChar char="Ø"/>
            </a:pPr>
            <a:r>
              <a:rPr lang="en-US" sz="2100" dirty="0">
                <a:latin typeface="Arial" panose="020B0604020202020204" pitchFamily="34" charset="0"/>
                <a:ea typeface="Times New Roman" panose="02020603050405020304" pitchFamily="18" charset="0"/>
                <a:cs typeface="Arial" panose="020B0604020202020204" pitchFamily="34" charset="0"/>
              </a:rPr>
              <a:t>As a greenhouse</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gases,</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nitrous</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oxide</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(N</a:t>
            </a:r>
            <a:r>
              <a:rPr lang="en-US" sz="2100" baseline="-25000" dirty="0">
                <a:latin typeface="Arial" panose="020B0604020202020204" pitchFamily="34" charset="0"/>
                <a:ea typeface="Times New Roman" panose="02020603050405020304" pitchFamily="18" charset="0"/>
                <a:cs typeface="Arial" panose="020B0604020202020204" pitchFamily="34" charset="0"/>
              </a:rPr>
              <a:t>2</a:t>
            </a:r>
            <a:r>
              <a:rPr lang="en-US" sz="2100" dirty="0">
                <a:latin typeface="Arial" panose="020B0604020202020204" pitchFamily="34" charset="0"/>
                <a:ea typeface="Times New Roman" panose="02020603050405020304" pitchFamily="18" charset="0"/>
                <a:cs typeface="Arial" panose="020B0604020202020204" pitchFamily="34" charset="0"/>
              </a:rPr>
              <a:t>O)</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is</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important</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in</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radiative</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transfer</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[1].</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Accurate</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laboratory</a:t>
            </a:r>
            <a:r>
              <a:rPr lang="en-US" sz="2100" spc="2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spectroscopic</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studies</a:t>
            </a:r>
            <a:r>
              <a:rPr lang="en-US" sz="2100" spc="-30" dirty="0">
                <a:latin typeface="Arial" panose="020B0604020202020204" pitchFamily="34" charset="0"/>
                <a:ea typeface="Times New Roman" panose="02020603050405020304" pitchFamily="18" charset="0"/>
                <a:cs typeface="Arial" panose="020B0604020202020204" pitchFamily="34" charset="0"/>
              </a:rPr>
              <a:t> of </a:t>
            </a:r>
            <a:r>
              <a:rPr lang="en-US" sz="2100" dirty="0">
                <a:latin typeface="Arial" panose="020B0604020202020204" pitchFamily="34" charset="0"/>
                <a:ea typeface="Times New Roman" panose="02020603050405020304" pitchFamily="18" charset="0"/>
                <a:cs typeface="Arial" panose="020B0604020202020204" pitchFamily="34" charset="0"/>
              </a:rPr>
              <a:t>molecular line shapes</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in</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different</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spectral</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ranges</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are</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needed</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to</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enable</a:t>
            </a:r>
            <a:r>
              <a:rPr lang="en-US" sz="2100" spc="-3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satellite- based, ground-based and air-borne remote sensing measurements of </a:t>
            </a:r>
            <a:r>
              <a:rPr lang="en-US" sz="2100" spc="10" dirty="0">
                <a:latin typeface="Arial" panose="020B0604020202020204" pitchFamily="34" charset="0"/>
                <a:ea typeface="Times New Roman" panose="02020603050405020304" pitchFamily="18" charset="0"/>
                <a:cs typeface="Arial" panose="020B0604020202020204" pitchFamily="34" charset="0"/>
              </a:rPr>
              <a:t>N</a:t>
            </a:r>
            <a:r>
              <a:rPr lang="en-US" sz="2100" spc="10" baseline="-25000" dirty="0">
                <a:latin typeface="Arial" panose="020B0604020202020204" pitchFamily="34" charset="0"/>
                <a:ea typeface="Times New Roman" panose="02020603050405020304" pitchFamily="18" charset="0"/>
                <a:cs typeface="Arial" panose="020B0604020202020204" pitchFamily="34" charset="0"/>
              </a:rPr>
              <a:t>2</a:t>
            </a:r>
            <a:r>
              <a:rPr lang="en-US" sz="2100" spc="10" dirty="0">
                <a:latin typeface="Arial" panose="020B0604020202020204" pitchFamily="34" charset="0"/>
                <a:ea typeface="Times New Roman" panose="02020603050405020304" pitchFamily="18" charset="0"/>
                <a:cs typeface="Arial" panose="020B0604020202020204" pitchFamily="34" charset="0"/>
              </a:rPr>
              <a:t>O </a:t>
            </a:r>
            <a:r>
              <a:rPr lang="en-US" sz="2100" dirty="0">
                <a:latin typeface="Arial" panose="020B0604020202020204" pitchFamily="34" charset="0"/>
                <a:ea typeface="Times New Roman" panose="02020603050405020304" pitchFamily="18" charset="0"/>
                <a:cs typeface="Arial" panose="020B0604020202020204" pitchFamily="34" charset="0"/>
              </a:rPr>
              <a:t>concentrations. </a:t>
            </a:r>
            <a:r>
              <a:rPr lang="en-US" sz="2100" spc="-40" dirty="0">
                <a:latin typeface="Arial" panose="020B0604020202020204" pitchFamily="34" charset="0"/>
                <a:ea typeface="Times New Roman" panose="02020603050405020304" pitchFamily="18" charset="0"/>
                <a:cs typeface="Arial" panose="020B0604020202020204" pitchFamily="34" charset="0"/>
              </a:rPr>
              <a:t>To </a:t>
            </a:r>
            <a:r>
              <a:rPr lang="en-US" sz="2100" dirty="0">
                <a:latin typeface="Arial" panose="020B0604020202020204" pitchFamily="34" charset="0"/>
                <a:ea typeface="Times New Roman" panose="02020603050405020304" pitchFamily="18" charset="0"/>
                <a:cs typeface="Arial" panose="020B0604020202020204" pitchFamily="34" charset="0"/>
              </a:rPr>
              <a:t>meet</a:t>
            </a:r>
            <a:r>
              <a:rPr lang="en-US" sz="2100" spc="-60"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this demand, we present spectroscopic results of measured line intensities and line shape parameters to validate and update the existing knowledge and information on line parameters for the mixture of </a:t>
            </a:r>
            <a:r>
              <a:rPr lang="en-US" sz="2100" spc="10" dirty="0">
                <a:latin typeface="Arial" panose="020B0604020202020204" pitchFamily="34" charset="0"/>
                <a:ea typeface="Times New Roman" panose="02020603050405020304" pitchFamily="18" charset="0"/>
                <a:cs typeface="Arial" panose="020B0604020202020204" pitchFamily="34" charset="0"/>
              </a:rPr>
              <a:t>N</a:t>
            </a:r>
            <a:r>
              <a:rPr lang="en-US" sz="2100" spc="10" baseline="-25000" dirty="0">
                <a:latin typeface="Arial" panose="020B0604020202020204" pitchFamily="34" charset="0"/>
                <a:ea typeface="Times New Roman" panose="02020603050405020304" pitchFamily="18" charset="0"/>
                <a:cs typeface="Arial" panose="020B0604020202020204" pitchFamily="34" charset="0"/>
              </a:rPr>
              <a:t>2</a:t>
            </a:r>
            <a:r>
              <a:rPr lang="en-US" sz="2100" spc="10" dirty="0">
                <a:latin typeface="Arial" panose="020B0604020202020204" pitchFamily="34" charset="0"/>
                <a:ea typeface="Times New Roman" panose="02020603050405020304" pitchFamily="18" charset="0"/>
                <a:cs typeface="Arial" panose="020B0604020202020204" pitchFamily="34" charset="0"/>
              </a:rPr>
              <a:t>O </a:t>
            </a:r>
            <a:r>
              <a:rPr lang="en-US" sz="2100" dirty="0">
                <a:latin typeface="Arial" panose="020B0604020202020204" pitchFamily="34" charset="0"/>
                <a:ea typeface="Times New Roman" panose="02020603050405020304" pitchFamily="18" charset="0"/>
                <a:cs typeface="Arial" panose="020B0604020202020204" pitchFamily="34" charset="0"/>
              </a:rPr>
              <a:t>with air, stored in databases such as HITRAN2016</a:t>
            </a:r>
            <a:r>
              <a:rPr lang="en-US" sz="2100" spc="-65" dirty="0">
                <a:latin typeface="Arial" panose="020B0604020202020204" pitchFamily="34" charset="0"/>
                <a:ea typeface="Times New Roman" panose="02020603050405020304" pitchFamily="18" charset="0"/>
                <a:cs typeface="Arial" panose="020B0604020202020204" pitchFamily="34" charset="0"/>
              </a:rPr>
              <a:t> </a:t>
            </a:r>
            <a:r>
              <a:rPr lang="en-US" sz="2100" dirty="0">
                <a:latin typeface="Arial" panose="020B0604020202020204" pitchFamily="34" charset="0"/>
                <a:ea typeface="Times New Roman" panose="02020603050405020304" pitchFamily="18" charset="0"/>
                <a:cs typeface="Arial" panose="020B0604020202020204" pitchFamily="34" charset="0"/>
              </a:rPr>
              <a:t>[2].</a:t>
            </a:r>
            <a:endParaRPr lang="en-CA" sz="21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2930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4D88F5C-9D84-4F91-B272-58E805538FB5}"/>
              </a:ext>
            </a:extLst>
          </p:cNvPr>
          <p:cNvSpPr/>
          <p:nvPr/>
        </p:nvSpPr>
        <p:spPr>
          <a:xfrm>
            <a:off x="267286" y="5824025"/>
            <a:ext cx="1800665" cy="7174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F70B53D6-5E8B-49A0-94B6-B005826107A7}"/>
              </a:ext>
            </a:extLst>
          </p:cNvPr>
          <p:cNvSpPr/>
          <p:nvPr/>
        </p:nvSpPr>
        <p:spPr>
          <a:xfrm>
            <a:off x="175847" y="922859"/>
            <a:ext cx="12016153" cy="5858014"/>
          </a:xfrm>
          <a:prstGeom prst="rect">
            <a:avLst/>
          </a:prstGeom>
          <a:solidFill>
            <a:schemeClr val="bg1"/>
          </a:solidFill>
          <a:ln>
            <a:solidFill>
              <a:schemeClr val="bg1"/>
            </a:solidFill>
          </a:ln>
        </p:spPr>
        <p:txBody>
          <a:bodyPr wrap="square">
            <a:spAutoFit/>
          </a:bodyPr>
          <a:lstStyle/>
          <a:p>
            <a:pPr algn="just">
              <a:lnSpc>
                <a:spcPct val="150000"/>
              </a:lnSpc>
              <a:spcAft>
                <a:spcPts val="0"/>
              </a:spcAft>
              <a:buFont typeface="Wingdings" panose="05000000000000000000" pitchFamily="2" charset="2"/>
              <a:buChar char="Ø"/>
            </a:pPr>
            <a:r>
              <a:rPr lang="en-US" dirty="0" err="1">
                <a:latin typeface="Arial" panose="020B0604020202020204" pitchFamily="34" charset="0"/>
                <a:ea typeface="Times New Roman" panose="02020603050405020304" pitchFamily="18" charset="0"/>
                <a:cs typeface="Arial" panose="020B0604020202020204" pitchFamily="34" charset="0"/>
              </a:rPr>
              <a:t>Lacome</a:t>
            </a:r>
            <a:r>
              <a:rPr lang="en-US"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et al. </a:t>
            </a:r>
            <a:r>
              <a:rPr lang="en-US" dirty="0">
                <a:latin typeface="Arial" panose="020B0604020202020204" pitchFamily="34" charset="0"/>
                <a:ea typeface="Times New Roman" panose="02020603050405020304" pitchFamily="18" charset="0"/>
                <a:cs typeface="Arial" panose="020B0604020202020204" pitchFamily="34" charset="0"/>
              </a:rPr>
              <a:t>[3] who had analyzed the Fourier transform spectra to obtain self-, </a:t>
            </a:r>
            <a:r>
              <a:rPr lang="en-US" spc="10" dirty="0">
                <a:latin typeface="Arial" panose="020B0604020202020204" pitchFamily="34" charset="0"/>
                <a:ea typeface="Times New Roman" panose="02020603050405020304" pitchFamily="18" charset="0"/>
                <a:cs typeface="Arial" panose="020B0604020202020204" pitchFamily="34" charset="0"/>
              </a:rPr>
              <a:t>N</a:t>
            </a:r>
            <a:r>
              <a:rPr lang="en-US" spc="10" baseline="-25000" dirty="0">
                <a:latin typeface="Arial" panose="020B0604020202020204" pitchFamily="34" charset="0"/>
                <a:ea typeface="Times New Roman" panose="02020603050405020304" pitchFamily="18" charset="0"/>
                <a:cs typeface="Arial" panose="020B0604020202020204" pitchFamily="34" charset="0"/>
              </a:rPr>
              <a:t>2</a:t>
            </a:r>
            <a:r>
              <a:rPr lang="en-US" spc="1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and O</a:t>
            </a:r>
            <a:r>
              <a:rPr lang="en-US" baseline="-25000" dirty="0">
                <a:latin typeface="Arial" panose="020B0604020202020204" pitchFamily="34" charset="0"/>
                <a:ea typeface="Times New Roman" panose="02020603050405020304" pitchFamily="18" charset="0"/>
                <a:cs typeface="Arial" panose="020B0604020202020204" pitchFamily="34" charset="0"/>
              </a:rPr>
              <a:t>2</a:t>
            </a:r>
            <a:r>
              <a:rPr lang="en-US" dirty="0">
                <a:latin typeface="Arial" panose="020B0604020202020204" pitchFamily="34" charset="0"/>
                <a:ea typeface="Times New Roman" panose="02020603050405020304" pitchFamily="18" charset="0"/>
                <a:cs typeface="Arial" panose="020B0604020202020204" pitchFamily="34" charset="0"/>
              </a:rPr>
              <a:t>-broadened line parameters of </a:t>
            </a:r>
            <a:r>
              <a:rPr lang="en-US" spc="10" dirty="0">
                <a:latin typeface="Arial" panose="020B0604020202020204" pitchFamily="34" charset="0"/>
                <a:ea typeface="Times New Roman" panose="02020603050405020304" pitchFamily="18" charset="0"/>
                <a:cs typeface="Arial" panose="020B0604020202020204" pitchFamily="34" charset="0"/>
              </a:rPr>
              <a:t>N</a:t>
            </a:r>
            <a:r>
              <a:rPr lang="en-US" spc="10" baseline="-25000" dirty="0">
                <a:latin typeface="Arial" panose="020B0604020202020204" pitchFamily="34" charset="0"/>
                <a:ea typeface="Times New Roman" panose="02020603050405020304" pitchFamily="18" charset="0"/>
                <a:cs typeface="Arial" panose="020B0604020202020204" pitchFamily="34" charset="0"/>
              </a:rPr>
              <a:t>2</a:t>
            </a:r>
            <a:r>
              <a:rPr lang="en-US" spc="10" dirty="0">
                <a:latin typeface="Arial" panose="020B0604020202020204" pitchFamily="34" charset="0"/>
                <a:ea typeface="Times New Roman" panose="02020603050405020304" pitchFamily="18" charset="0"/>
                <a:cs typeface="Arial" panose="020B0604020202020204" pitchFamily="34" charset="0"/>
              </a:rPr>
              <a:t>O </a:t>
            </a:r>
            <a:r>
              <a:rPr lang="en-US" dirty="0">
                <a:latin typeface="Arial" panose="020B0604020202020204" pitchFamily="34" charset="0"/>
                <a:ea typeface="Times New Roman" panose="02020603050405020304" pitchFamily="18" charset="0"/>
                <a:cs typeface="Arial" panose="020B0604020202020204" pitchFamily="34" charset="0"/>
              </a:rPr>
              <a:t>in the 4- and 8-</a:t>
            </a:r>
            <a:r>
              <a:rPr lang="en-US"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dirty="0">
                <a:latin typeface="Arial" panose="020B0604020202020204" pitchFamily="34" charset="0"/>
                <a:ea typeface="Times New Roman" panose="02020603050405020304" pitchFamily="18" charset="0"/>
                <a:cs typeface="Arial" panose="020B0604020202020204" pitchFamily="34" charset="0"/>
              </a:rPr>
              <a:t>m spectral regions.</a:t>
            </a:r>
          </a:p>
          <a:p>
            <a:pPr algn="just">
              <a:lnSpc>
                <a:spcPct val="150000"/>
              </a:lnSpc>
              <a:spcAft>
                <a:spcPts val="0"/>
              </a:spcAft>
              <a:buFont typeface="Wingdings" panose="05000000000000000000" pitchFamily="2" charset="2"/>
              <a:buChar char="Ø"/>
            </a:pP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spc="-20" dirty="0">
                <a:latin typeface="Arial" panose="020B0604020202020204" pitchFamily="34" charset="0"/>
                <a:ea typeface="Times New Roman" panose="02020603050405020304" pitchFamily="18" charset="0"/>
                <a:cs typeface="Arial" panose="020B0604020202020204" pitchFamily="34" charset="0"/>
              </a:rPr>
              <a:t>Toth</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[4]</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published</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spc="10" dirty="0">
                <a:latin typeface="Arial" panose="020B0604020202020204" pitchFamily="34" charset="0"/>
                <a:ea typeface="Times New Roman" panose="02020603050405020304" pitchFamily="18" charset="0"/>
                <a:cs typeface="Arial" panose="020B0604020202020204" pitchFamily="34" charset="0"/>
              </a:rPr>
              <a:t>N</a:t>
            </a:r>
            <a:r>
              <a:rPr lang="en-US" spc="10" baseline="-25000" dirty="0">
                <a:latin typeface="Arial" panose="020B0604020202020204" pitchFamily="34" charset="0"/>
                <a:ea typeface="Times New Roman" panose="02020603050405020304" pitchFamily="18" charset="0"/>
                <a:cs typeface="Arial" panose="020B0604020202020204" pitchFamily="34" charset="0"/>
              </a:rPr>
              <a:t>2</a:t>
            </a:r>
            <a:r>
              <a:rPr lang="en-US" spc="10" dirty="0">
                <a:latin typeface="Arial" panose="020B0604020202020204" pitchFamily="34" charset="0"/>
                <a:ea typeface="Times New Roman" panose="02020603050405020304" pitchFamily="18" charset="0"/>
                <a:cs typeface="Arial" panose="020B0604020202020204" pitchFamily="34" charset="0"/>
              </a:rPr>
              <a:t>-</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and</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air-broadened</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line-widths</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and</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frequency-shifts</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for</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spectral</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lines</a:t>
            </a:r>
            <a:r>
              <a:rPr lang="en-US" spc="-4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in the 1800 to 4800 cm</a:t>
            </a:r>
            <a:r>
              <a:rPr lang="en-US" i="1" baseline="30000" dirty="0">
                <a:latin typeface="Arial" panose="020B0604020202020204" pitchFamily="34" charset="0"/>
                <a:ea typeface="Times New Roman" panose="02020603050405020304" pitchFamily="18" charset="0"/>
                <a:cs typeface="Arial" panose="020B0604020202020204" pitchFamily="34" charset="0"/>
              </a:rPr>
              <a:t>-</a:t>
            </a:r>
            <a:r>
              <a:rPr lang="en-US" baseline="30000" dirty="0">
                <a:latin typeface="Arial" panose="020B0604020202020204" pitchFamily="34" charset="0"/>
                <a:ea typeface="Times New Roman" panose="02020603050405020304" pitchFamily="18" charset="0"/>
                <a:cs typeface="Arial" panose="020B0604020202020204" pitchFamily="34" charset="0"/>
              </a:rPr>
              <a:t>1</a:t>
            </a:r>
            <a:r>
              <a:rPr lang="en-US" dirty="0">
                <a:latin typeface="Arial" panose="020B0604020202020204" pitchFamily="34" charset="0"/>
                <a:ea typeface="Times New Roman" panose="02020603050405020304" pitchFamily="18" charset="0"/>
                <a:cs typeface="Arial" panose="020B0604020202020204" pitchFamily="34" charset="0"/>
              </a:rPr>
              <a:t> range; and reported the self-broadened line-widths and pressure shifts of </a:t>
            </a:r>
            <a:r>
              <a:rPr lang="en-US" spc="10" dirty="0">
                <a:latin typeface="Arial" panose="020B0604020202020204" pitchFamily="34" charset="0"/>
                <a:ea typeface="Times New Roman" panose="02020603050405020304" pitchFamily="18" charset="0"/>
                <a:cs typeface="Arial" panose="020B0604020202020204" pitchFamily="34" charset="0"/>
              </a:rPr>
              <a:t>N</a:t>
            </a:r>
            <a:r>
              <a:rPr lang="en-US" spc="10" baseline="-25000" dirty="0">
                <a:latin typeface="Arial" panose="020B0604020202020204" pitchFamily="34" charset="0"/>
                <a:ea typeface="Times New Roman" panose="02020603050405020304" pitchFamily="18" charset="0"/>
                <a:cs typeface="Arial" panose="020B0604020202020204" pitchFamily="34" charset="0"/>
              </a:rPr>
              <a:t>2</a:t>
            </a:r>
            <a:r>
              <a:rPr lang="en-US" spc="10" dirty="0">
                <a:latin typeface="Arial" panose="020B0604020202020204" pitchFamily="34" charset="0"/>
                <a:ea typeface="Times New Roman" panose="02020603050405020304" pitchFamily="18" charset="0"/>
                <a:cs typeface="Arial" panose="020B0604020202020204" pitchFamily="34" charset="0"/>
              </a:rPr>
              <a:t>O </a:t>
            </a:r>
            <a:r>
              <a:rPr lang="en-US" dirty="0">
                <a:latin typeface="Arial" panose="020B0604020202020204" pitchFamily="34" charset="0"/>
                <a:ea typeface="Times New Roman" panose="02020603050405020304" pitchFamily="18" charset="0"/>
                <a:cs typeface="Arial" panose="020B0604020202020204" pitchFamily="34" charset="0"/>
              </a:rPr>
              <a:t>in the 1800-2630 cm</a:t>
            </a:r>
            <a:r>
              <a:rPr lang="en-US" baseline="30000" dirty="0">
                <a:latin typeface="Arial" panose="020B0604020202020204" pitchFamily="34" charset="0"/>
                <a:ea typeface="Times New Roman" panose="02020603050405020304" pitchFamily="18" charset="0"/>
                <a:cs typeface="Arial" panose="020B0604020202020204" pitchFamily="34" charset="0"/>
              </a:rPr>
              <a:t>-1</a:t>
            </a:r>
            <a:r>
              <a:rPr lang="en-US" dirty="0">
                <a:latin typeface="Arial" panose="020B0604020202020204" pitchFamily="34" charset="0"/>
                <a:ea typeface="Times New Roman" panose="02020603050405020304" pitchFamily="18" charset="0"/>
                <a:cs typeface="Arial" panose="020B0604020202020204" pitchFamily="34" charset="0"/>
              </a:rPr>
              <a:t>  [5]. </a:t>
            </a:r>
          </a:p>
          <a:p>
            <a:pPr algn="just">
              <a:lnSpc>
                <a:spcPct val="150000"/>
              </a:lnSpc>
              <a:spcAft>
                <a:spcPts val="0"/>
              </a:spcAft>
              <a:buFont typeface="Wingdings" panose="05000000000000000000" pitchFamily="2" charset="2"/>
              <a:buChar char="Ø"/>
            </a:pPr>
            <a:r>
              <a:rPr lang="en-US" dirty="0" err="1">
                <a:latin typeface="Arial" panose="020B0604020202020204" pitchFamily="34" charset="0"/>
                <a:ea typeface="Times New Roman" panose="02020603050405020304" pitchFamily="18" charset="0"/>
                <a:cs typeface="Arial" panose="020B0604020202020204" pitchFamily="34" charset="0"/>
              </a:rPr>
              <a:t>Nemtchinov</a:t>
            </a:r>
            <a:r>
              <a:rPr lang="en-US"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et al. </a:t>
            </a:r>
            <a:r>
              <a:rPr lang="en-US" dirty="0">
                <a:latin typeface="Arial" panose="020B0604020202020204" pitchFamily="34" charset="0"/>
                <a:ea typeface="Times New Roman" panose="02020603050405020304" pitchFamily="18" charset="0"/>
                <a:cs typeface="Arial" panose="020B0604020202020204" pitchFamily="34" charset="0"/>
              </a:rPr>
              <a:t>[6] have studied</a:t>
            </a:r>
            <a:r>
              <a:rPr lang="en-US" spc="30" dirty="0">
                <a:latin typeface="Arial" panose="020B0604020202020204" pitchFamily="34" charset="0"/>
                <a:ea typeface="Times New Roman" panose="02020603050405020304" pitchFamily="18" charset="0"/>
                <a:cs typeface="Arial" panose="020B0604020202020204" pitchFamily="34" charset="0"/>
              </a:rPr>
              <a:t> </a:t>
            </a:r>
            <a:r>
              <a:rPr lang="en-US" spc="10" dirty="0">
                <a:latin typeface="Arial" panose="020B0604020202020204" pitchFamily="34" charset="0"/>
                <a:ea typeface="Times New Roman" panose="02020603050405020304" pitchFamily="18" charset="0"/>
                <a:cs typeface="Arial" panose="020B0604020202020204" pitchFamily="34" charset="0"/>
              </a:rPr>
              <a:t>N</a:t>
            </a:r>
            <a:r>
              <a:rPr lang="en-US" spc="10" baseline="-25000" dirty="0">
                <a:latin typeface="Arial" panose="020B0604020202020204" pitchFamily="34" charset="0"/>
                <a:ea typeface="Times New Roman" panose="02020603050405020304" pitchFamily="18" charset="0"/>
                <a:cs typeface="Arial" panose="020B0604020202020204" pitchFamily="34" charset="0"/>
              </a:rPr>
              <a:t>2</a:t>
            </a:r>
            <a:r>
              <a:rPr lang="en-US" spc="10" dirty="0">
                <a:latin typeface="Arial" panose="020B0604020202020204" pitchFamily="34" charset="0"/>
                <a:ea typeface="Times New Roman" panose="02020603050405020304" pitchFamily="18" charset="0"/>
                <a:cs typeface="Arial" panose="020B0604020202020204" pitchFamily="34" charset="0"/>
              </a:rPr>
              <a:t>-</a:t>
            </a:r>
            <a:r>
              <a:rPr lang="en-US" spc="3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and</a:t>
            </a:r>
            <a:r>
              <a:rPr lang="en-US" spc="3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O</a:t>
            </a:r>
            <a:r>
              <a:rPr lang="en-US" baseline="-25000" dirty="0">
                <a:latin typeface="Arial" panose="020B0604020202020204" pitchFamily="34" charset="0"/>
                <a:ea typeface="Times New Roman" panose="02020603050405020304" pitchFamily="18" charset="0"/>
                <a:cs typeface="Arial" panose="020B0604020202020204" pitchFamily="34" charset="0"/>
              </a:rPr>
              <a:t>2</a:t>
            </a:r>
            <a:r>
              <a:rPr lang="en-US" dirty="0">
                <a:latin typeface="Arial" panose="020B0604020202020204" pitchFamily="34" charset="0"/>
                <a:ea typeface="Times New Roman" panose="02020603050405020304" pitchFamily="18" charset="0"/>
                <a:cs typeface="Arial" panose="020B0604020202020204" pitchFamily="34" charset="0"/>
              </a:rPr>
              <a:t>-broadened</a:t>
            </a:r>
            <a:r>
              <a:rPr lang="en-US" spc="3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half-widths</a:t>
            </a:r>
            <a:r>
              <a:rPr lang="en-US" spc="3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and</a:t>
            </a:r>
            <a:r>
              <a:rPr lang="en-US" spc="3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their</a:t>
            </a:r>
            <a:r>
              <a:rPr lang="en-US" spc="3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temperature</a:t>
            </a:r>
            <a:r>
              <a:rPr lang="en-US" spc="3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dependences in</a:t>
            </a:r>
            <a:r>
              <a:rPr lang="en-US" spc="3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the 4.5 µm</a:t>
            </a:r>
            <a:r>
              <a:rPr lang="en-US" i="1"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region corresponding to the </a:t>
            </a:r>
            <a:r>
              <a:rPr lang="en-US"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baseline="-25000" dirty="0">
                <a:latin typeface="Arial" panose="020B0604020202020204" pitchFamily="34" charset="0"/>
                <a:ea typeface="Times New Roman" panose="02020603050405020304" pitchFamily="18" charset="0"/>
                <a:cs typeface="Arial" panose="020B0604020202020204" pitchFamily="34" charset="0"/>
              </a:rPr>
              <a:t>3</a:t>
            </a:r>
            <a:r>
              <a:rPr lang="en-US" dirty="0">
                <a:latin typeface="Arial" panose="020B0604020202020204" pitchFamily="34" charset="0"/>
                <a:ea typeface="Times New Roman" panose="02020603050405020304" pitchFamily="18" charset="0"/>
                <a:cs typeface="Arial" panose="020B0604020202020204" pitchFamily="34" charset="0"/>
              </a:rPr>
              <a:t> fundamental band of N</a:t>
            </a:r>
            <a:r>
              <a:rPr lang="en-US" baseline="-25000" dirty="0">
                <a:latin typeface="Arial" panose="020B0604020202020204" pitchFamily="34" charset="0"/>
                <a:ea typeface="Times New Roman" panose="02020603050405020304" pitchFamily="18" charset="0"/>
                <a:cs typeface="Arial" panose="020B0604020202020204" pitchFamily="34" charset="0"/>
              </a:rPr>
              <a:t>2</a:t>
            </a:r>
            <a:r>
              <a:rPr lang="en-US" dirty="0">
                <a:latin typeface="Arial" panose="020B0604020202020204" pitchFamily="34" charset="0"/>
                <a:ea typeface="Times New Roman" panose="02020603050405020304" pitchFamily="18" charset="0"/>
                <a:cs typeface="Arial" panose="020B0604020202020204" pitchFamily="34" charset="0"/>
              </a:rPr>
              <a:t>O. </a:t>
            </a:r>
            <a:endParaRPr lang="en-CA" dirty="0">
              <a:latin typeface="Arial" panose="020B0604020202020204" pitchFamily="34" charset="0"/>
              <a:ea typeface="Times New Roman" panose="02020603050405020304" pitchFamily="18" charset="0"/>
              <a:cs typeface="Arial" panose="020B0604020202020204" pitchFamily="34" charset="0"/>
            </a:endParaRPr>
          </a:p>
          <a:p>
            <a:pPr algn="just">
              <a:lnSpc>
                <a:spcPct val="150000"/>
              </a:lnSpc>
              <a:spcAft>
                <a:spcPts val="0"/>
              </a:spcAft>
              <a:buFont typeface="Wingdings" panose="05000000000000000000" pitchFamily="2" charset="2"/>
              <a:buChar char="Ø"/>
            </a:pPr>
            <a:r>
              <a:rPr lang="en-US" dirty="0" err="1">
                <a:latin typeface="Arial" panose="020B0604020202020204" pitchFamily="34" charset="0"/>
                <a:ea typeface="Times New Roman" panose="02020603050405020304" pitchFamily="18" charset="0"/>
                <a:cs typeface="Arial" panose="020B0604020202020204" pitchFamily="34" charset="0"/>
              </a:rPr>
              <a:t>Vitcu</a:t>
            </a:r>
            <a:r>
              <a:rPr lang="en-US"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et al. </a:t>
            </a:r>
            <a:r>
              <a:rPr lang="en-US" dirty="0">
                <a:latin typeface="Arial" panose="020B0604020202020204" pitchFamily="34" charset="0"/>
                <a:ea typeface="Times New Roman" panose="02020603050405020304" pitchFamily="18" charset="0"/>
                <a:cs typeface="Arial" panose="020B0604020202020204" pitchFamily="34" charset="0"/>
              </a:rPr>
              <a:t>[7] have investigated 03</a:t>
            </a:r>
            <a:r>
              <a:rPr lang="en-US" baseline="30000" dirty="0">
                <a:latin typeface="Arial" panose="020B0604020202020204" pitchFamily="34" charset="0"/>
                <a:ea typeface="Times New Roman" panose="02020603050405020304" pitchFamily="18" charset="0"/>
                <a:cs typeface="Arial" panose="020B0604020202020204" pitchFamily="34" charset="0"/>
              </a:rPr>
              <a:t>1</a:t>
            </a:r>
            <a:r>
              <a:rPr lang="en-US" dirty="0">
                <a:latin typeface="Arial" panose="020B0604020202020204" pitchFamily="34" charset="0"/>
                <a:ea typeface="Times New Roman" panose="02020603050405020304" pitchFamily="18" charset="0"/>
                <a:cs typeface="Arial" panose="020B0604020202020204" pitchFamily="34" charset="0"/>
              </a:rPr>
              <a:t>0</a:t>
            </a:r>
            <a:r>
              <a:rPr lang="en-US"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dirty="0">
                <a:latin typeface="Arial" panose="020B0604020202020204" pitchFamily="34" charset="0"/>
                <a:ea typeface="Times New Roman" panose="02020603050405020304" pitchFamily="18" charset="0"/>
                <a:cs typeface="Arial" panose="020B0604020202020204" pitchFamily="34" charset="0"/>
              </a:rPr>
              <a:t>01</a:t>
            </a:r>
            <a:r>
              <a:rPr lang="en-US" baseline="30000" dirty="0">
                <a:latin typeface="Arial" panose="020B0604020202020204" pitchFamily="34" charset="0"/>
                <a:ea typeface="Times New Roman" panose="02020603050405020304" pitchFamily="18" charset="0"/>
                <a:cs typeface="Arial" panose="020B0604020202020204" pitchFamily="34" charset="0"/>
              </a:rPr>
              <a:t>1</a:t>
            </a:r>
            <a:r>
              <a:rPr lang="en-US" dirty="0">
                <a:latin typeface="Arial" panose="020B0604020202020204" pitchFamily="34" charset="0"/>
                <a:ea typeface="Times New Roman" panose="02020603050405020304" pitchFamily="18" charset="0"/>
                <a:cs typeface="Arial" panose="020B0604020202020204" pitchFamily="34" charset="0"/>
              </a:rPr>
              <a:t>0 parallel Q-branch of N</a:t>
            </a:r>
            <a:r>
              <a:rPr lang="en-US" baseline="-25000" dirty="0">
                <a:latin typeface="Arial" panose="020B0604020202020204" pitchFamily="34" charset="0"/>
                <a:ea typeface="Times New Roman" panose="02020603050405020304" pitchFamily="18" charset="0"/>
                <a:cs typeface="Arial" panose="020B0604020202020204" pitchFamily="34" charset="0"/>
              </a:rPr>
              <a:t>2</a:t>
            </a:r>
            <a:r>
              <a:rPr lang="en-US" dirty="0">
                <a:latin typeface="Arial" panose="020B0604020202020204" pitchFamily="34" charset="0"/>
                <a:ea typeface="Times New Roman" panose="02020603050405020304" pitchFamily="18" charset="0"/>
                <a:cs typeface="Arial" panose="020B0604020202020204" pitchFamily="34" charset="0"/>
              </a:rPr>
              <a:t>O at 297 K. The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line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mixing</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effects</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for</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spc="10" dirty="0">
                <a:latin typeface="Arial" panose="020B0604020202020204" pitchFamily="34" charset="0"/>
                <a:ea typeface="Times New Roman" panose="02020603050405020304" pitchFamily="18" charset="0"/>
                <a:cs typeface="Arial" panose="020B0604020202020204" pitchFamily="34" charset="0"/>
              </a:rPr>
              <a:t>N</a:t>
            </a:r>
            <a:r>
              <a:rPr lang="en-US" spc="10" baseline="-25000" dirty="0">
                <a:latin typeface="Arial" panose="020B0604020202020204" pitchFamily="34" charset="0"/>
                <a:ea typeface="Times New Roman" panose="02020603050405020304" pitchFamily="18" charset="0"/>
                <a:cs typeface="Arial" panose="020B0604020202020204" pitchFamily="34" charset="0"/>
              </a:rPr>
              <a:t>2</a:t>
            </a:r>
            <a:r>
              <a:rPr lang="en-US" spc="10" dirty="0">
                <a:latin typeface="Arial" panose="020B0604020202020204" pitchFamily="34" charset="0"/>
                <a:ea typeface="Times New Roman" panose="02020603050405020304" pitchFamily="18" charset="0"/>
                <a:cs typeface="Arial" panose="020B0604020202020204" pitchFamily="34" charset="0"/>
              </a:rPr>
              <a:t>O</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have</a:t>
            </a:r>
            <a:r>
              <a:rPr lang="en-US" spc="-50" dirty="0">
                <a:latin typeface="Arial" panose="020B0604020202020204" pitchFamily="34" charset="0"/>
                <a:ea typeface="Times New Roman" panose="02020603050405020304" pitchFamily="18" charset="0"/>
                <a:cs typeface="Arial" panose="020B0604020202020204" pitchFamily="34" charset="0"/>
              </a:rPr>
              <a:t> also </a:t>
            </a:r>
            <a:r>
              <a:rPr lang="en-US" dirty="0">
                <a:latin typeface="Arial" panose="020B0604020202020204" pitchFamily="34" charset="0"/>
                <a:ea typeface="Times New Roman" panose="02020603050405020304" pitchFamily="18" charset="0"/>
                <a:cs typeface="Arial" panose="020B0604020202020204" pitchFamily="34" charset="0"/>
              </a:rPr>
              <a:t>been</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the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focus</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of</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other</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line-shape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studies</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such</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as</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the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one by  </a:t>
            </a:r>
            <a:r>
              <a:rPr lang="en-US" dirty="0" err="1">
                <a:latin typeface="Arial" panose="020B0604020202020204" pitchFamily="34" charset="0"/>
                <a:ea typeface="Times New Roman" panose="02020603050405020304" pitchFamily="18" charset="0"/>
                <a:cs typeface="Arial" panose="020B0604020202020204" pitchFamily="34" charset="0"/>
              </a:rPr>
              <a:t>Strow</a:t>
            </a:r>
            <a:r>
              <a:rPr lang="en-US"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et al. </a:t>
            </a:r>
            <a:r>
              <a:rPr lang="en-US" dirty="0">
                <a:latin typeface="Arial" panose="020B0604020202020204" pitchFamily="34" charset="0"/>
                <a:ea typeface="Times New Roman" panose="02020603050405020304" pitchFamily="18" charset="0"/>
                <a:cs typeface="Arial" panose="020B0604020202020204" pitchFamily="34" charset="0"/>
              </a:rPr>
              <a:t>[8] who reported line mixing in the </a:t>
            </a:r>
            <a:r>
              <a:rPr lang="en-US" i="1" dirty="0">
                <a:latin typeface="Arial" panose="020B0604020202020204" pitchFamily="34" charset="0"/>
                <a:ea typeface="Times New Roman" panose="02020603050405020304" pitchFamily="18" charset="0"/>
                <a:cs typeface="Arial" panose="020B0604020202020204" pitchFamily="34" charset="0"/>
              </a:rPr>
              <a:t>ν</a:t>
            </a:r>
            <a:r>
              <a:rPr lang="en-US" baseline="-25000" dirty="0">
                <a:latin typeface="Arial" panose="020B0604020202020204" pitchFamily="34" charset="0"/>
                <a:ea typeface="Times New Roman" panose="02020603050405020304" pitchFamily="18" charset="0"/>
                <a:cs typeface="Arial" panose="020B0604020202020204" pitchFamily="34" charset="0"/>
              </a:rPr>
              <a:t>2</a:t>
            </a:r>
            <a:r>
              <a:rPr lang="en-US" dirty="0">
                <a:latin typeface="Arial" panose="020B0604020202020204" pitchFamily="34" charset="0"/>
                <a:ea typeface="Times New Roman" panose="02020603050405020304" pitchFamily="18" charset="0"/>
                <a:cs typeface="Arial" panose="020B0604020202020204" pitchFamily="34" charset="0"/>
              </a:rPr>
              <a:t> + </a:t>
            </a:r>
            <a:r>
              <a:rPr lang="en-US" i="1" dirty="0">
                <a:latin typeface="Arial" panose="020B0604020202020204" pitchFamily="34" charset="0"/>
                <a:ea typeface="Times New Roman" panose="02020603050405020304" pitchFamily="18" charset="0"/>
                <a:cs typeface="Arial" panose="020B0604020202020204" pitchFamily="34" charset="0"/>
              </a:rPr>
              <a:t>ν</a:t>
            </a:r>
            <a:r>
              <a:rPr lang="en-US" baseline="-25000" dirty="0">
                <a:latin typeface="Arial" panose="020B0604020202020204" pitchFamily="34" charset="0"/>
                <a:ea typeface="Times New Roman" panose="02020603050405020304" pitchFamily="18" charset="0"/>
                <a:cs typeface="Arial" panose="020B0604020202020204" pitchFamily="34" charset="0"/>
              </a:rPr>
              <a:t>3</a:t>
            </a:r>
            <a:r>
              <a:rPr lang="en-US" dirty="0">
                <a:latin typeface="Arial" panose="020B0604020202020204" pitchFamily="34" charset="0"/>
                <a:ea typeface="Times New Roman" panose="02020603050405020304" pitchFamily="18" charset="0"/>
                <a:cs typeface="Arial" panose="020B0604020202020204" pitchFamily="34" charset="0"/>
              </a:rPr>
              <a:t> Q-branch of </a:t>
            </a:r>
            <a:r>
              <a:rPr lang="en-US" spc="5" dirty="0">
                <a:latin typeface="Arial" panose="020B0604020202020204" pitchFamily="34" charset="0"/>
                <a:ea typeface="Times New Roman" panose="02020603050405020304" pitchFamily="18" charset="0"/>
                <a:cs typeface="Arial" panose="020B0604020202020204" pitchFamily="34" charset="0"/>
              </a:rPr>
              <a:t>N</a:t>
            </a:r>
            <a:r>
              <a:rPr lang="en-US" spc="5" baseline="-25000" dirty="0">
                <a:latin typeface="Arial" panose="020B0604020202020204" pitchFamily="34" charset="0"/>
                <a:ea typeface="Times New Roman" panose="02020603050405020304" pitchFamily="18" charset="0"/>
                <a:cs typeface="Arial" panose="020B0604020202020204" pitchFamily="34" charset="0"/>
              </a:rPr>
              <a:t>2</a:t>
            </a:r>
            <a:r>
              <a:rPr lang="en-US" spc="5" dirty="0">
                <a:latin typeface="Arial" panose="020B0604020202020204" pitchFamily="34" charset="0"/>
                <a:ea typeface="Times New Roman" panose="02020603050405020304" pitchFamily="18" charset="0"/>
                <a:cs typeface="Arial" panose="020B0604020202020204" pitchFamily="34" charset="0"/>
              </a:rPr>
              <a:t>O. </a:t>
            </a:r>
            <a:r>
              <a:rPr lang="en-US" dirty="0" err="1">
                <a:latin typeface="Arial" panose="020B0604020202020204" pitchFamily="34" charset="0"/>
                <a:ea typeface="Times New Roman" panose="02020603050405020304" pitchFamily="18" charset="0"/>
                <a:cs typeface="Arial" panose="020B0604020202020204" pitchFamily="34" charset="0"/>
              </a:rPr>
              <a:t>Margottin-Maclou</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et</a:t>
            </a:r>
            <a:r>
              <a:rPr lang="en-US" i="1" spc="-190"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al.</a:t>
            </a:r>
            <a:r>
              <a:rPr lang="en-US" i="1"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[9]</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observed</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line</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mixing</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effects</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in</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N</a:t>
            </a:r>
            <a:r>
              <a:rPr lang="en-US" baseline="-25000" dirty="0">
                <a:latin typeface="Arial" panose="020B0604020202020204" pitchFamily="34" charset="0"/>
                <a:ea typeface="Times New Roman" panose="02020603050405020304" pitchFamily="18" charset="0"/>
                <a:cs typeface="Arial" panose="020B0604020202020204" pitchFamily="34" charset="0"/>
              </a:rPr>
              <a:t>2</a:t>
            </a:r>
            <a:r>
              <a:rPr lang="en-US" dirty="0">
                <a:latin typeface="Arial" panose="020B0604020202020204" pitchFamily="34" charset="0"/>
                <a:ea typeface="Times New Roman" panose="02020603050405020304" pitchFamily="18" charset="0"/>
                <a:cs typeface="Arial" panose="020B0604020202020204" pitchFamily="34" charset="0"/>
              </a:rPr>
              <a:t>O</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absorption</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spectra</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recorded</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at</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room</a:t>
            </a:r>
            <a:r>
              <a:rPr lang="en-US" spc="-19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temperature using</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Fourier transform spectrometer.</a:t>
            </a:r>
            <a:r>
              <a:rPr lang="en-US" spc="-150" dirty="0">
                <a:latin typeface="Arial" panose="020B0604020202020204" pitchFamily="34" charset="0"/>
                <a:ea typeface="Times New Roman" panose="02020603050405020304" pitchFamily="18" charset="0"/>
                <a:cs typeface="Arial" panose="020B0604020202020204" pitchFamily="34" charset="0"/>
              </a:rPr>
              <a:t> </a:t>
            </a:r>
          </a:p>
          <a:p>
            <a:pPr algn="just">
              <a:lnSpc>
                <a:spcPct val="150000"/>
              </a:lnSpc>
              <a:spcAft>
                <a:spcPts val="0"/>
              </a:spcAft>
              <a:buFont typeface="Wingdings" panose="05000000000000000000" pitchFamily="2" charset="2"/>
              <a:buChar char="Ø"/>
            </a:pPr>
            <a:r>
              <a:rPr lang="en-US" dirty="0">
                <a:latin typeface="Arial" panose="020B0604020202020204" pitchFamily="34" charset="0"/>
                <a:ea typeface="Times New Roman" panose="02020603050405020304" pitchFamily="18" charset="0"/>
                <a:cs typeface="Arial" panose="020B0604020202020204" pitchFamily="34" charset="0"/>
              </a:rPr>
              <a:t>Loos</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et</a:t>
            </a:r>
            <a:r>
              <a:rPr lang="en-US" i="1" spc="-150"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al.</a:t>
            </a:r>
            <a:r>
              <a:rPr lang="en-US" i="1"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[10]</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have</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reported</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highly</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accurate</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room</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temperature</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measurements</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of</a:t>
            </a:r>
            <a:r>
              <a:rPr lang="en-US" spc="-1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air-broadening,</a:t>
            </a:r>
            <a:r>
              <a:rPr lang="en-US" spc="-50" dirty="0">
                <a:latin typeface="Arial" panose="020B0604020202020204" pitchFamily="34" charset="0"/>
                <a:ea typeface="Times New Roman" panose="02020603050405020304" pitchFamily="18" charset="0"/>
                <a:cs typeface="Arial" panose="020B0604020202020204" pitchFamily="34" charset="0"/>
              </a:rPr>
              <a:t> pressure-</a:t>
            </a:r>
            <a:r>
              <a:rPr lang="en-US" dirty="0">
                <a:latin typeface="Arial" panose="020B0604020202020204" pitchFamily="34" charset="0"/>
                <a:ea typeface="Times New Roman" panose="02020603050405020304" pitchFamily="18" charset="0"/>
                <a:cs typeface="Arial" panose="020B0604020202020204" pitchFamily="34" charset="0"/>
              </a:rPr>
              <a:t>shift,</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speed</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dependence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and</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weak</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line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mixing</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parameters</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for</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transitions in</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the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ν</a:t>
            </a:r>
            <a:r>
              <a:rPr lang="en-US" baseline="-25000" dirty="0">
                <a:latin typeface="Arial" panose="020B0604020202020204" pitchFamily="34" charset="0"/>
                <a:ea typeface="Times New Roman" panose="02020603050405020304" pitchFamily="18" charset="0"/>
                <a:cs typeface="Arial" panose="020B0604020202020204" pitchFamily="34" charset="0"/>
              </a:rPr>
              <a:t>3</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fundamental</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band</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of</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spc="5" dirty="0">
                <a:latin typeface="Arial" panose="020B0604020202020204" pitchFamily="34" charset="0"/>
                <a:ea typeface="Times New Roman" panose="02020603050405020304" pitchFamily="18" charset="0"/>
                <a:cs typeface="Arial" panose="020B0604020202020204" pitchFamily="34" charset="0"/>
              </a:rPr>
              <a:t>N</a:t>
            </a:r>
            <a:r>
              <a:rPr lang="en-US" spc="5" baseline="-25000" dirty="0">
                <a:latin typeface="Arial" panose="020B0604020202020204" pitchFamily="34" charset="0"/>
                <a:ea typeface="Times New Roman" panose="02020603050405020304" pitchFamily="18" charset="0"/>
                <a:cs typeface="Arial" panose="020B0604020202020204" pitchFamily="34" charset="0"/>
              </a:rPr>
              <a:t>2</a:t>
            </a:r>
            <a:r>
              <a:rPr lang="en-US" spc="5" dirty="0">
                <a:latin typeface="Arial" panose="020B0604020202020204" pitchFamily="34" charset="0"/>
                <a:ea typeface="Times New Roman" panose="02020603050405020304" pitchFamily="18" charset="0"/>
                <a:cs typeface="Arial" panose="020B0604020202020204" pitchFamily="34" charset="0"/>
              </a:rPr>
              <a:t>O.</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Hartmann</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et</a:t>
            </a:r>
            <a:r>
              <a:rPr lang="en-US" i="1" spc="-50" dirty="0">
                <a:latin typeface="Arial" panose="020B0604020202020204" pitchFamily="34" charset="0"/>
                <a:ea typeface="Times New Roman" panose="02020603050405020304" pitchFamily="18" charset="0"/>
                <a:cs typeface="Arial" panose="020B0604020202020204" pitchFamily="34" charset="0"/>
              </a:rPr>
              <a:t> </a:t>
            </a:r>
            <a:r>
              <a:rPr lang="en-US" i="1" dirty="0">
                <a:latin typeface="Arial" panose="020B0604020202020204" pitchFamily="34" charset="0"/>
                <a:ea typeface="Times New Roman" panose="02020603050405020304" pitchFamily="18" charset="0"/>
                <a:cs typeface="Arial" panose="020B0604020202020204" pitchFamily="34" charset="0"/>
              </a:rPr>
              <a:t>al.</a:t>
            </a:r>
            <a:r>
              <a:rPr lang="en-US" i="1" spc="-50" dirty="0">
                <a:latin typeface="Arial" panose="020B0604020202020204" pitchFamily="34" charset="0"/>
                <a:ea typeface="Times New Roman" panose="02020603050405020304" pitchFamily="18" charset="0"/>
                <a:cs typeface="Arial" panose="020B0604020202020204" pitchFamily="34" charset="0"/>
              </a:rPr>
              <a:t> </a:t>
            </a:r>
            <a:r>
              <a:rPr lang="en-US" spc="-50" dirty="0">
                <a:latin typeface="Arial" panose="020B0604020202020204" pitchFamily="34" charset="0"/>
                <a:ea typeface="Times New Roman" panose="02020603050405020304" pitchFamily="18" charset="0"/>
                <a:cs typeface="Arial" panose="020B0604020202020204" pitchFamily="34" charset="0"/>
              </a:rPr>
              <a:t>[11] </a:t>
            </a:r>
            <a:r>
              <a:rPr lang="en-US" dirty="0">
                <a:latin typeface="Arial" panose="020B0604020202020204" pitchFamily="34" charset="0"/>
                <a:ea typeface="Times New Roman" panose="02020603050405020304" pitchFamily="18" charset="0"/>
                <a:cs typeface="Arial" panose="020B0604020202020204" pitchFamily="34" charset="0"/>
              </a:rPr>
              <a:t>also</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have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examined</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line</a:t>
            </a:r>
            <a:r>
              <a:rPr lang="en-US" spc="-5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mixing in</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spc="10" dirty="0">
                <a:latin typeface="Arial" panose="020B0604020202020204" pitchFamily="34" charset="0"/>
                <a:ea typeface="Times New Roman" panose="02020603050405020304" pitchFamily="18" charset="0"/>
                <a:cs typeface="Arial" panose="020B0604020202020204" pitchFamily="34" charset="0"/>
              </a:rPr>
              <a:t>N</a:t>
            </a:r>
            <a:r>
              <a:rPr lang="en-US" spc="10" baseline="-25000" dirty="0">
                <a:latin typeface="Arial" panose="020B0604020202020204" pitchFamily="34" charset="0"/>
                <a:ea typeface="Times New Roman" panose="02020603050405020304" pitchFamily="18" charset="0"/>
                <a:cs typeface="Arial" panose="020B0604020202020204" pitchFamily="34" charset="0"/>
              </a:rPr>
              <a:t>2</a:t>
            </a:r>
            <a:r>
              <a:rPr lang="en-US" spc="10" dirty="0">
                <a:latin typeface="Arial" panose="020B0604020202020204" pitchFamily="34" charset="0"/>
                <a:ea typeface="Times New Roman" panose="02020603050405020304" pitchFamily="18" charset="0"/>
                <a:cs typeface="Arial" panose="020B0604020202020204" pitchFamily="34" charset="0"/>
              </a:rPr>
              <a:t>O</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Q-branches,</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broadened</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by</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spc="10" dirty="0">
                <a:latin typeface="Arial" panose="020B0604020202020204" pitchFamily="34" charset="0"/>
                <a:ea typeface="Times New Roman" panose="02020603050405020304" pitchFamily="18" charset="0"/>
                <a:cs typeface="Arial" panose="020B0604020202020204" pitchFamily="34" charset="0"/>
              </a:rPr>
              <a:t>N</a:t>
            </a:r>
            <a:r>
              <a:rPr lang="en-US" spc="10" baseline="-25000" dirty="0">
                <a:latin typeface="Arial" panose="020B0604020202020204" pitchFamily="34" charset="0"/>
                <a:ea typeface="Times New Roman" panose="02020603050405020304" pitchFamily="18" charset="0"/>
                <a:cs typeface="Arial" panose="020B0604020202020204" pitchFamily="34" charset="0"/>
              </a:rPr>
              <a:t>2</a:t>
            </a:r>
            <a:r>
              <a:rPr lang="en-US" spc="10" dirty="0">
                <a:latin typeface="Arial" panose="020B0604020202020204" pitchFamily="34" charset="0"/>
                <a:ea typeface="Times New Roman" panose="02020603050405020304" pitchFamily="18" charset="0"/>
                <a:cs typeface="Arial" panose="020B0604020202020204" pitchFamily="34" charset="0"/>
              </a:rPr>
              <a:t>,</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spc="10" dirty="0">
                <a:latin typeface="Arial" panose="020B0604020202020204" pitchFamily="34" charset="0"/>
                <a:ea typeface="Times New Roman" panose="02020603050405020304" pitchFamily="18" charset="0"/>
                <a:cs typeface="Arial" panose="020B0604020202020204" pitchFamily="34" charset="0"/>
              </a:rPr>
              <a:t>O</a:t>
            </a:r>
            <a:r>
              <a:rPr lang="en-US" spc="10" baseline="-25000" dirty="0">
                <a:latin typeface="Arial" panose="020B0604020202020204" pitchFamily="34" charset="0"/>
                <a:ea typeface="Times New Roman" panose="02020603050405020304" pitchFamily="18" charset="0"/>
                <a:cs typeface="Arial" panose="020B0604020202020204" pitchFamily="34" charset="0"/>
              </a:rPr>
              <a:t>2</a:t>
            </a:r>
            <a:r>
              <a:rPr lang="en-US" spc="10" dirty="0">
                <a:latin typeface="Arial" panose="020B0604020202020204" pitchFamily="34" charset="0"/>
                <a:ea typeface="Times New Roman" panose="02020603050405020304" pitchFamily="18" charset="0"/>
                <a:cs typeface="Arial" panose="020B0604020202020204" pitchFamily="34" charset="0"/>
              </a:rPr>
              <a:t>,</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and</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air,</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both</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in</a:t>
            </a:r>
            <a:r>
              <a:rPr lang="en-US" spc="-120" dirty="0">
                <a:latin typeface="Arial" panose="020B0604020202020204" pitchFamily="34" charset="0"/>
                <a:ea typeface="Times New Roman" panose="02020603050405020304" pitchFamily="18" charset="0"/>
                <a:cs typeface="Arial" panose="020B0604020202020204" pitchFamily="34" charset="0"/>
              </a:rPr>
              <a:t> the </a:t>
            </a:r>
            <a:r>
              <a:rPr lang="en-US" dirty="0">
                <a:latin typeface="Arial" panose="020B0604020202020204" pitchFamily="34" charset="0"/>
                <a:ea typeface="Times New Roman" panose="02020603050405020304" pitchFamily="18" charset="0"/>
                <a:cs typeface="Arial" panose="020B0604020202020204" pitchFamily="34" charset="0"/>
              </a:rPr>
              <a:t>laboratory</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environment</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and</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in</a:t>
            </a:r>
            <a:r>
              <a:rPr lang="en-US" spc="-120"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atmospheric spectra.</a:t>
            </a:r>
            <a:endParaRPr lang="en-CA" dirty="0">
              <a:latin typeface="Arial" panose="020B0604020202020204" pitchFamily="34" charset="0"/>
              <a:ea typeface="Times New Roman" panose="02020603050405020304" pitchFamily="18" charset="0"/>
              <a:cs typeface="Arial" panose="020B0604020202020204" pitchFamily="34" charset="0"/>
            </a:endParaRPr>
          </a:p>
        </p:txBody>
      </p:sp>
      <p:sp>
        <p:nvSpPr>
          <p:cNvPr id="2" name="Title 1">
            <a:extLst>
              <a:ext uri="{FF2B5EF4-FFF2-40B4-BE49-F238E27FC236}">
                <a16:creationId xmlns:a16="http://schemas.microsoft.com/office/drawing/2014/main" id="{BFE1480A-FA40-41BE-A15B-C780C2761CBB}"/>
              </a:ext>
            </a:extLst>
          </p:cNvPr>
          <p:cNvSpPr>
            <a:spLocks noGrp="1"/>
          </p:cNvSpPr>
          <p:nvPr>
            <p:ph type="title"/>
          </p:nvPr>
        </p:nvSpPr>
        <p:spPr>
          <a:xfrm>
            <a:off x="824132" y="400931"/>
            <a:ext cx="10515600" cy="717452"/>
          </a:xfrm>
        </p:spPr>
        <p:txBody>
          <a:bodyPr>
            <a:normAutofit fontScale="90000"/>
          </a:bodyPr>
          <a:lstStyle/>
          <a:p>
            <a:pPr algn="ctr"/>
            <a:r>
              <a:rPr lang="en-US" sz="3100" dirty="0">
                <a:solidFill>
                  <a:srgbClr val="FFFF00"/>
                </a:solidFill>
                <a:latin typeface="Arial Rounded MT Bold" panose="020F0704030504030204" pitchFamily="34" charset="0"/>
              </a:rPr>
              <a:t>Current state of knowledge</a:t>
            </a:r>
            <a:br>
              <a:rPr lang="en-US" sz="2800" dirty="0">
                <a:latin typeface="Arial Rounded MT Bold" panose="020F0704030504030204" pitchFamily="34" charset="0"/>
              </a:rPr>
            </a:br>
            <a:endParaRPr lang="en-CA" sz="2800" dirty="0"/>
          </a:p>
        </p:txBody>
      </p:sp>
      <p:sp>
        <p:nvSpPr>
          <p:cNvPr id="4" name="Footer Placeholder 4">
            <a:extLst>
              <a:ext uri="{FF2B5EF4-FFF2-40B4-BE49-F238E27FC236}">
                <a16:creationId xmlns:a16="http://schemas.microsoft.com/office/drawing/2014/main" id="{D6AA2E42-9231-4FDA-94B8-6C40A1D08212}"/>
              </a:ext>
            </a:extLst>
          </p:cNvPr>
          <p:cNvSpPr txBox="1">
            <a:spLocks/>
          </p:cNvSpPr>
          <p:nvPr/>
        </p:nvSpPr>
        <p:spPr>
          <a:xfrm>
            <a:off x="3951472" y="6469823"/>
            <a:ext cx="8064681" cy="360040"/>
          </a:xfrm>
          <a:prstGeom prst="rect">
            <a:avLst/>
          </a:prstGeom>
        </p:spPr>
        <p:txBody>
          <a:bodyPr/>
          <a:lst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CA" i="1" dirty="0"/>
              <a:t>Source: CJP, 2018, 96(4): 454-464, https://doi.org/10.1139/cjp-2017-0303  </a:t>
            </a:r>
          </a:p>
        </p:txBody>
      </p:sp>
    </p:spTree>
    <p:extLst>
      <p:ext uri="{BB962C8B-B14F-4D97-AF65-F5344CB8AC3E}">
        <p14:creationId xmlns:p14="http://schemas.microsoft.com/office/powerpoint/2010/main" val="2893940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l="-1000" r="-3000"/>
          </a:stretch>
        </a:blipFill>
        <a:effectLst/>
      </p:bgPr>
    </p:bg>
    <p:spTree>
      <p:nvGrpSpPr>
        <p:cNvPr id="1" name=""/>
        <p:cNvGrpSpPr/>
        <p:nvPr/>
      </p:nvGrpSpPr>
      <p:grpSpPr>
        <a:xfrm>
          <a:off x="0" y="0"/>
          <a:ext cx="0" cy="0"/>
          <a:chOff x="0" y="0"/>
          <a:chExt cx="0" cy="0"/>
        </a:xfrm>
      </p:grpSpPr>
      <p:sp>
        <p:nvSpPr>
          <p:cNvPr id="3" name="Rectangle 3"/>
          <p:cNvSpPr txBox="1">
            <a:spLocks noChangeArrowheads="1"/>
          </p:cNvSpPr>
          <p:nvPr/>
        </p:nvSpPr>
        <p:spPr>
          <a:xfrm>
            <a:off x="1812782" y="836713"/>
            <a:ext cx="9096053" cy="6248401"/>
          </a:xfrm>
          <a:prstGeom prst="rect">
            <a:avLst/>
          </a:prstGeom>
        </p:spPr>
        <p:txBody>
          <a:bodyPr/>
          <a:lst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10000"/>
              </a:lnSpc>
              <a:spcBef>
                <a:spcPct val="75000"/>
              </a:spcBef>
              <a:defRPr/>
            </a:pPr>
            <a:endParaRPr lang="en-US" sz="2400" dirty="0">
              <a:solidFill>
                <a:prstClr val="black"/>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1524000" y="29761"/>
            <a:ext cx="9144000" cy="1656184"/>
          </a:xfrm>
          <a:solidFill>
            <a:srgbClr val="FFFFFF">
              <a:alpha val="85098"/>
            </a:srgbClr>
          </a:solidFill>
        </p:spPr>
        <p:txBody>
          <a:bodyPr/>
          <a:lstStyle/>
          <a:p>
            <a:pPr algn="just">
              <a:spcBef>
                <a:spcPct val="75000"/>
              </a:spcBef>
              <a:defRPr/>
            </a:pPr>
            <a:r>
              <a:rPr lang="en-US" sz="3200" b="0" i="1" dirty="0">
                <a:solidFill>
                  <a:srgbClr val="00539B"/>
                </a:solidFill>
                <a:latin typeface="Bookman Old Style" panose="02050604050505020204" pitchFamily="18" charset="0"/>
                <a:cs typeface="Arial" panose="020B0604020202020204" pitchFamily="34" charset="0"/>
              </a:rPr>
              <a:t>Our Challenge:</a:t>
            </a:r>
            <a:r>
              <a:rPr lang="en-US" sz="3200" b="0" dirty="0">
                <a:solidFill>
                  <a:srgbClr val="FF0000"/>
                </a:solidFill>
                <a:latin typeface="Times New Roman" panose="02020603050405020304" pitchFamily="18" charset="0"/>
                <a:cs typeface="Times New Roman" panose="02020603050405020304" pitchFamily="18" charset="0"/>
              </a:rPr>
              <a:t> </a:t>
            </a:r>
            <a:r>
              <a:rPr lang="en-US" sz="3600" i="1" dirty="0">
                <a:solidFill>
                  <a:srgbClr val="C00000"/>
                </a:solidFill>
                <a:latin typeface="Century Schoolbook" panose="02040604050505020304" pitchFamily="18" charset="0"/>
                <a:cs typeface="Times New Roman" panose="02020603050405020304" pitchFamily="18" charset="0"/>
              </a:rPr>
              <a:t>“</a:t>
            </a:r>
            <a:r>
              <a:rPr lang="en-US" sz="2400" i="1" dirty="0">
                <a:solidFill>
                  <a:srgbClr val="C00000"/>
                </a:solidFill>
                <a:latin typeface="Century Schoolbook" panose="02040604050505020304" pitchFamily="18" charset="0"/>
                <a:cs typeface="Times New Roman" panose="02020603050405020304" pitchFamily="18" charset="0"/>
              </a:rPr>
              <a:t>What is it that we are missing in the spectral characterization of atmospheric trace gases to be able to fully and accurately characterize the atmospheric spectra?” </a:t>
            </a:r>
            <a:endParaRPr lang="en-US" sz="3600" i="1" dirty="0">
              <a:solidFill>
                <a:srgbClr val="C00000"/>
              </a:solidFill>
              <a:latin typeface="Century Schoolbook" panose="02040604050505020304" pitchFamily="18" charset="0"/>
              <a:cs typeface="Times New Roman" panose="02020603050405020304" pitchFamily="18" charset="0"/>
            </a:endParaRPr>
          </a:p>
        </p:txBody>
      </p:sp>
    </p:spTree>
    <p:extLst>
      <p:ext uri="{BB962C8B-B14F-4D97-AF65-F5344CB8AC3E}">
        <p14:creationId xmlns:p14="http://schemas.microsoft.com/office/powerpoint/2010/main" val="250148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24690" y="166402"/>
            <a:ext cx="11942619" cy="720080"/>
          </a:xfrm>
          <a:noFill/>
          <a:ln>
            <a:noFill/>
            <a:miter lim="800000"/>
            <a:headEnd/>
            <a:tailEnd/>
          </a:ln>
        </p:spPr>
        <p:txBody>
          <a:bodyPr>
            <a:noAutofit/>
          </a:bodyPr>
          <a:lstStyle/>
          <a:p>
            <a:pPr algn="ctr"/>
            <a:br>
              <a:rPr lang="en-US" sz="2800" b="0" dirty="0">
                <a:solidFill>
                  <a:srgbClr val="FFFF00"/>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br>
            <a:r>
              <a:rPr lang="en-US" sz="2800" b="0" dirty="0">
                <a:solidFill>
                  <a:srgbClr val="FFFF00"/>
                </a:solidFill>
                <a:latin typeface="Arial Rounded MT Bold" panose="020F0704030504030204" pitchFamily="34" charset="0"/>
                <a:cs typeface="Arial" panose="020B0604020202020204" pitchFamily="34" charset="0"/>
              </a:rPr>
              <a:t>Analysis details for Fourier transform spectra recorded at different sets of pressure, temperatures and </a:t>
            </a:r>
            <a:r>
              <a:rPr lang="en-US" sz="2800" b="0" dirty="0" err="1">
                <a:solidFill>
                  <a:srgbClr val="FFFF00"/>
                </a:solidFill>
                <a:latin typeface="Arial Rounded MT Bold" panose="020F0704030504030204" pitchFamily="34" charset="0"/>
                <a:cs typeface="Arial" panose="020B0604020202020204" pitchFamily="34" charset="0"/>
              </a:rPr>
              <a:t>pathlength</a:t>
            </a:r>
            <a:br>
              <a:rPr lang="en-US" sz="2800" b="0" dirty="0">
                <a:solidFill>
                  <a:srgbClr val="FFFF00"/>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br>
            <a:endParaRPr lang="en-US" sz="2800" b="0" dirty="0">
              <a:solidFill>
                <a:srgbClr val="FFFF00"/>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endParaRPr>
          </a:p>
        </p:txBody>
      </p:sp>
      <p:sp>
        <p:nvSpPr>
          <p:cNvPr id="84995" name="Rectangle 3"/>
          <p:cNvSpPr>
            <a:spLocks noGrp="1" noChangeArrowheads="1"/>
          </p:cNvSpPr>
          <p:nvPr>
            <p:ph type="body" idx="1"/>
          </p:nvPr>
        </p:nvSpPr>
        <p:spPr>
          <a:xfrm>
            <a:off x="124690" y="1101041"/>
            <a:ext cx="11942619" cy="5604560"/>
          </a:xfrm>
          <a:solidFill>
            <a:schemeClr val="bg1"/>
          </a:solidFill>
        </p:spPr>
        <p:txBody>
          <a:bodyPr>
            <a:noAutofit/>
          </a:bodyPr>
          <a:lstStyle/>
          <a:p>
            <a:pPr algn="just">
              <a:lnSpc>
                <a:spcPct val="95000"/>
              </a:lnSpc>
              <a:spcBef>
                <a:spcPct val="15000"/>
              </a:spcBef>
              <a:spcAft>
                <a:spcPct val="35000"/>
              </a:spcAft>
              <a:buFont typeface="Arial" panose="020B0604020202020204" pitchFamily="34" charset="0"/>
              <a:buChar char="•"/>
            </a:pPr>
            <a:r>
              <a:rPr lang="en-CA" sz="2400" dirty="0"/>
              <a:t>The wavenumber scales were calibrated using line positions of water and N</a:t>
            </a:r>
            <a:r>
              <a:rPr lang="en-CA" sz="2400" baseline="-25000" dirty="0"/>
              <a:t>2</a:t>
            </a:r>
            <a:r>
              <a:rPr lang="en-CA" sz="2400" dirty="0"/>
              <a:t>O in the HITRAN2016 database. </a:t>
            </a:r>
          </a:p>
          <a:p>
            <a:pPr algn="just">
              <a:lnSpc>
                <a:spcPct val="95000"/>
              </a:lnSpc>
              <a:spcBef>
                <a:spcPct val="15000"/>
              </a:spcBef>
              <a:spcAft>
                <a:spcPct val="35000"/>
              </a:spcAft>
              <a:buFont typeface="Arial" panose="020B0604020202020204" pitchFamily="34" charset="0"/>
              <a:buChar char="•"/>
            </a:pPr>
            <a:r>
              <a:rPr lang="en-US" sz="2400" dirty="0"/>
              <a:t>The interactive </a:t>
            </a:r>
            <a:r>
              <a:rPr lang="en-US" sz="2400" dirty="0" err="1"/>
              <a:t>multispectrum</a:t>
            </a:r>
            <a:r>
              <a:rPr lang="en-US" sz="2400" dirty="0"/>
              <a:t> nonlinear least squares </a:t>
            </a:r>
            <a:r>
              <a:rPr lang="en-US" sz="2400" dirty="0">
                <a:solidFill>
                  <a:srgbClr val="CC0000"/>
                </a:solidFill>
              </a:rPr>
              <a:t>fitting technique</a:t>
            </a:r>
            <a:r>
              <a:rPr lang="en-US" sz="2400" dirty="0"/>
              <a:t> (Benner </a:t>
            </a:r>
            <a:r>
              <a:rPr lang="en-US" sz="2400" i="1" dirty="0"/>
              <a:t>et al. </a:t>
            </a:r>
            <a:r>
              <a:rPr lang="en-US" sz="2400" dirty="0"/>
              <a:t>(1995)) was used to analyze </a:t>
            </a:r>
            <a:r>
              <a:rPr lang="en-US" sz="2400" dirty="0">
                <a:solidFill>
                  <a:srgbClr val="C00000"/>
                </a:solidFill>
              </a:rPr>
              <a:t>all spectra recorded, simultaneously</a:t>
            </a:r>
            <a:r>
              <a:rPr lang="en-US" sz="2400" dirty="0"/>
              <a:t>. It uses the </a:t>
            </a:r>
            <a:r>
              <a:rPr lang="en-US" sz="2400" dirty="0" err="1">
                <a:solidFill>
                  <a:srgbClr val="FF0000"/>
                </a:solidFill>
              </a:rPr>
              <a:t>Levenberg</a:t>
            </a:r>
            <a:r>
              <a:rPr lang="en-US" sz="2400" dirty="0">
                <a:solidFill>
                  <a:srgbClr val="FF0000"/>
                </a:solidFill>
              </a:rPr>
              <a:t>-Marquardt algorithm that </a:t>
            </a:r>
            <a:r>
              <a:rPr lang="en-US" sz="2400" dirty="0"/>
              <a:t>minimizes the sum of the squares of the </a:t>
            </a:r>
            <a:r>
              <a:rPr lang="en-US" sz="2400" dirty="0">
                <a:solidFill>
                  <a:srgbClr val="0070C0"/>
                </a:solidFill>
              </a:rPr>
              <a:t>residuals</a:t>
            </a:r>
            <a:r>
              <a:rPr lang="en-US" sz="2400" dirty="0"/>
              <a:t> between the </a:t>
            </a:r>
            <a:r>
              <a:rPr lang="en-US" sz="2400" dirty="0">
                <a:solidFill>
                  <a:srgbClr val="0070C0"/>
                </a:solidFill>
              </a:rPr>
              <a:t>experimental spectra </a:t>
            </a:r>
            <a:r>
              <a:rPr lang="en-US" sz="2400" dirty="0"/>
              <a:t>and the spectra </a:t>
            </a:r>
            <a:r>
              <a:rPr lang="en-US" sz="2400" dirty="0">
                <a:solidFill>
                  <a:srgbClr val="0070C0"/>
                </a:solidFill>
              </a:rPr>
              <a:t>calculated </a:t>
            </a:r>
            <a:r>
              <a:rPr lang="en-US" sz="2400" dirty="0"/>
              <a:t>using the fixed and fitted parameters </a:t>
            </a:r>
            <a:r>
              <a:rPr lang="en-CA" sz="2400" dirty="0"/>
              <a:t>[6]</a:t>
            </a:r>
            <a:r>
              <a:rPr lang="en-US" sz="2400" dirty="0"/>
              <a:t>. </a:t>
            </a:r>
          </a:p>
          <a:p>
            <a:pPr algn="just">
              <a:lnSpc>
                <a:spcPct val="95000"/>
              </a:lnSpc>
              <a:spcBef>
                <a:spcPct val="15000"/>
              </a:spcBef>
              <a:spcAft>
                <a:spcPct val="35000"/>
              </a:spcAft>
              <a:buFont typeface="Arial" panose="020B0604020202020204" pitchFamily="34" charset="0"/>
              <a:buChar char="•"/>
            </a:pPr>
            <a:r>
              <a:rPr lang="en-US" sz="2400" dirty="0"/>
              <a:t>Including </a:t>
            </a:r>
            <a:r>
              <a:rPr lang="en-US" sz="2400" dirty="0">
                <a:solidFill>
                  <a:srgbClr val="CC0000"/>
                </a:solidFill>
              </a:rPr>
              <a:t>speed-dependence</a:t>
            </a:r>
            <a:r>
              <a:rPr lang="en-US" sz="2400" dirty="0"/>
              <a:t> in our Voigt spectral profiles did improve the fit residuals (observed-calculated). </a:t>
            </a:r>
            <a:r>
              <a:rPr lang="en-US" sz="2400" dirty="0">
                <a:solidFill>
                  <a:srgbClr val="CC0000"/>
                </a:solidFill>
              </a:rPr>
              <a:t>Weak line mixing</a:t>
            </a:r>
            <a:r>
              <a:rPr lang="en-US" sz="2400" dirty="0"/>
              <a:t> was necessary to accurately model the absorption</a:t>
            </a:r>
            <a:r>
              <a:rPr lang="en-CA" sz="2400" dirty="0"/>
              <a:t>.</a:t>
            </a:r>
            <a:r>
              <a:rPr lang="en-US" sz="2400" dirty="0"/>
              <a:t> </a:t>
            </a:r>
          </a:p>
          <a:p>
            <a:pPr algn="just">
              <a:lnSpc>
                <a:spcPct val="95000"/>
              </a:lnSpc>
              <a:spcBef>
                <a:spcPct val="15000"/>
              </a:spcBef>
              <a:spcAft>
                <a:spcPct val="35000"/>
              </a:spcAft>
              <a:buFont typeface="Arial" panose="020B0604020202020204" pitchFamily="34" charset="0"/>
              <a:buChar char="•"/>
            </a:pPr>
            <a:r>
              <a:rPr lang="en-US" sz="2400" dirty="0">
                <a:solidFill>
                  <a:srgbClr val="CC0000"/>
                </a:solidFill>
              </a:rPr>
              <a:t>Initial values</a:t>
            </a:r>
            <a:r>
              <a:rPr lang="en-US" sz="2400" dirty="0"/>
              <a:t> for all line parameters were taken from the HITRAN2016 database.  </a:t>
            </a:r>
          </a:p>
          <a:p>
            <a:pPr algn="just">
              <a:lnSpc>
                <a:spcPct val="95000"/>
              </a:lnSpc>
              <a:spcBef>
                <a:spcPct val="15000"/>
              </a:spcBef>
              <a:spcAft>
                <a:spcPct val="35000"/>
              </a:spcAft>
              <a:buFont typeface="Arial" panose="020B0604020202020204" pitchFamily="34" charset="0"/>
              <a:buChar char="•"/>
            </a:pPr>
            <a:r>
              <a:rPr lang="en-US" sz="2400" dirty="0">
                <a:solidFill>
                  <a:srgbClr val="CC0000"/>
                </a:solidFill>
              </a:rPr>
              <a:t>Spectral backgrounds</a:t>
            </a:r>
            <a:r>
              <a:rPr lang="en-US" sz="2400" dirty="0"/>
              <a:t> (including some channeling), zero transmission levels,  instrument line shapes were appropriately modeled.</a:t>
            </a:r>
          </a:p>
        </p:txBody>
      </p:sp>
    </p:spTree>
    <p:extLst>
      <p:ext uri="{BB962C8B-B14F-4D97-AF65-F5344CB8AC3E}">
        <p14:creationId xmlns:p14="http://schemas.microsoft.com/office/powerpoint/2010/main" val="1619183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33377"/>
            <a:ext cx="10972800" cy="741274"/>
          </a:xfrm>
        </p:spPr>
        <p:txBody>
          <a:bodyPr/>
          <a:lstStyle/>
          <a:p>
            <a:r>
              <a:rPr lang="en-CA" dirty="0"/>
              <a:t>A few definitions</a:t>
            </a:r>
          </a:p>
        </p:txBody>
      </p:sp>
      <p:sp>
        <p:nvSpPr>
          <p:cNvPr id="3" name="Date Placeholder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3F7AB6-671A-4DE6-B3E3-9F48CDB2F0F6}" type="datetime1">
              <a:rPr kumimoji="0" lang="en-CA" sz="1200" b="0" i="0" u="none" strike="noStrike" kern="1200" cap="none" spc="0" normalizeH="0" baseline="0" noProof="0">
                <a:ln>
                  <a:noFill/>
                </a:ln>
                <a:solidFill>
                  <a:srgbClr val="2C2D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2018-06-13</a:t>
            </a:fld>
            <a:endParaRPr kumimoji="0" lang="en-CA" sz="1200" b="0" i="0" u="none" strike="noStrike" kern="1200" cap="none" spc="0" normalizeH="0" baseline="0" noProof="0" dirty="0">
              <a:ln>
                <a:noFill/>
              </a:ln>
              <a:solidFill>
                <a:srgbClr val="2C2D6E"/>
              </a:solidFill>
              <a:effectLst/>
              <a:uLnTx/>
              <a:uFillTx/>
              <a:latin typeface="Arial" pitchFamily="34" charset="0"/>
              <a:ea typeface="+mn-ea"/>
              <a:cs typeface="Arial" pitchFamily="34" charset="0"/>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E2CA-2952-426E-B456-3ACC119538B0}" type="slidenum">
              <a:rPr kumimoji="0" lang="en-CA" sz="1200" b="0" i="0" u="none" strike="noStrike" kern="1200" cap="none" spc="0" normalizeH="0" baseline="0" noProof="0">
                <a:ln>
                  <a:noFill/>
                </a:ln>
                <a:solidFill>
                  <a:srgbClr val="2C2D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CA" sz="1200" b="0" i="0" u="none" strike="noStrike" kern="1200" cap="none" spc="0" normalizeH="0" baseline="0" noProof="0" dirty="0">
              <a:ln>
                <a:noFill/>
              </a:ln>
              <a:solidFill>
                <a:srgbClr val="2C2D6E"/>
              </a:solidFill>
              <a:effectLst/>
              <a:uLnTx/>
              <a:uFillTx/>
              <a:latin typeface="Arial" pitchFamily="34" charset="0"/>
              <a:ea typeface="+mn-ea"/>
              <a:cs typeface="Arial" pitchFamily="34" charset="0"/>
            </a:endParaRPr>
          </a:p>
        </p:txBody>
      </p:sp>
      <p:pic>
        <p:nvPicPr>
          <p:cNvPr id="6" name="Picture 5"/>
          <p:cNvPicPr>
            <a:picLocks noChangeAspect="1"/>
          </p:cNvPicPr>
          <p:nvPr/>
        </p:nvPicPr>
        <p:blipFill rotWithShape="1">
          <a:blip r:embed="rId2"/>
          <a:srcRect l="11622" t="9844" r="42443" b="10422"/>
          <a:stretch/>
        </p:blipFill>
        <p:spPr>
          <a:xfrm>
            <a:off x="161982" y="1134754"/>
            <a:ext cx="4303362" cy="3747996"/>
          </a:xfrm>
          <a:prstGeom prst="rect">
            <a:avLst/>
          </a:prstGeom>
          <a:ln w="28575">
            <a:solidFill>
              <a:srgbClr val="0070C0"/>
            </a:solidFill>
          </a:ln>
          <a:effectLst>
            <a:outerShdw blurRad="292100" dist="139700" dir="2700000" algn="tl" rotWithShape="0">
              <a:srgbClr val="333333">
                <a:alpha val="65000"/>
              </a:srgbClr>
            </a:outerShdw>
          </a:effectLst>
        </p:spPr>
      </p:pic>
      <p:sp>
        <p:nvSpPr>
          <p:cNvPr id="7" name="Rectangle 1"/>
          <p:cNvSpPr>
            <a:spLocks noChangeArrowheads="1"/>
          </p:cNvSpPr>
          <p:nvPr/>
        </p:nvSpPr>
        <p:spPr bwMode="auto">
          <a:xfrm>
            <a:off x="-32107" y="5015788"/>
            <a:ext cx="5287616" cy="1938992"/>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400" b="0" i="1" u="none" strike="noStrike" kern="1200" cap="none" spc="0" normalizeH="0" baseline="0" noProof="0" dirty="0">
                <a:ln>
                  <a:noFill/>
                </a:ln>
                <a:solidFill>
                  <a:srgbClr val="000000"/>
                </a:solidFill>
                <a:effectLst/>
                <a:uLnTx/>
                <a:uFillTx/>
                <a:latin typeface="Calibri"/>
                <a:ea typeface="+mn-ea"/>
                <a:cs typeface="Arial" charset="0"/>
              </a:rPr>
              <a:t>Schematic of fundamental spectroscopic parameters of a line transition. The dotted line refers to a transition at zero pressure with a negative pressure shift, </a:t>
            </a:r>
            <a:r>
              <a:rPr kumimoji="0" lang="en-US" altLang="en-US" sz="2400" b="0" i="0" u="none" strike="noStrike" kern="1200" cap="none" spc="0" normalizeH="0" baseline="0" noProof="0" dirty="0">
                <a:ln>
                  <a:noFill/>
                </a:ln>
                <a:solidFill>
                  <a:srgbClr val="000000"/>
                </a:solidFill>
                <a:effectLst/>
                <a:uLnTx/>
                <a:uFillTx/>
                <a:latin typeface="Calibri"/>
                <a:ea typeface="+mn-ea"/>
                <a:cs typeface="Arial" charset="0"/>
              </a:rPr>
              <a:t>δ</a:t>
            </a:r>
            <a:r>
              <a:rPr kumimoji="0" lang="en-US" altLang="en-US" sz="2400" b="0" i="1" u="none" strike="noStrike" kern="1200" cap="none" spc="0" normalizeH="0" baseline="0" noProof="0" dirty="0">
                <a:ln>
                  <a:noFill/>
                </a:ln>
                <a:solidFill>
                  <a:srgbClr val="000000"/>
                </a:solidFill>
                <a:effectLst/>
                <a:uLnTx/>
                <a:uFillTx/>
                <a:latin typeface="Calibri"/>
                <a:ea typeface="+mn-ea"/>
                <a:cs typeface="Arial" charset="0"/>
              </a:rPr>
              <a:t>).</a:t>
            </a:r>
            <a:r>
              <a:rPr kumimoji="0" lang="en-US" altLang="en-US" sz="2400" b="0" i="0" u="none" strike="noStrike" kern="1200" cap="none" spc="0" normalizeH="0" baseline="0" noProof="0" dirty="0">
                <a:ln>
                  <a:noFill/>
                </a:ln>
                <a:solidFill>
                  <a:prstClr val="black"/>
                </a:solidFill>
                <a:effectLst/>
                <a:uLnTx/>
                <a:uFillTx/>
                <a:latin typeface="Calibri"/>
                <a:ea typeface="+mn-ea"/>
                <a:cs typeface="Arial" charset="0"/>
              </a:rPr>
              <a:t> </a:t>
            </a:r>
          </a:p>
        </p:txBody>
      </p:sp>
      <p:pic>
        <p:nvPicPr>
          <p:cNvPr id="8" name="Picture 7"/>
          <p:cNvPicPr>
            <a:picLocks noChangeAspect="1"/>
          </p:cNvPicPr>
          <p:nvPr/>
        </p:nvPicPr>
        <p:blipFill rotWithShape="1">
          <a:blip r:embed="rId3"/>
          <a:srcRect l="22882" t="40156" r="48893" b="49016"/>
          <a:stretch/>
        </p:blipFill>
        <p:spPr>
          <a:xfrm>
            <a:off x="7489010" y="1884732"/>
            <a:ext cx="4541008" cy="979433"/>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4598504" y="1357648"/>
            <a:ext cx="7593495" cy="83099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CA" sz="2400" b="0" i="0" u="none" strike="noStrike" kern="1200" cap="none" spc="0" normalizeH="0" baseline="0" noProof="0" dirty="0">
                <a:ln>
                  <a:noFill/>
                </a:ln>
                <a:solidFill>
                  <a:srgbClr val="000000"/>
                </a:solidFill>
                <a:effectLst/>
                <a:uLnTx/>
                <a:uFillTx/>
                <a:latin typeface="Calibri"/>
                <a:ea typeface="+mn-ea"/>
                <a:cs typeface="Arial" charset="0"/>
              </a:rPr>
              <a:t>The spectral line intensity of the transition between two </a:t>
            </a:r>
            <a:r>
              <a:rPr kumimoji="0" lang="en-CA" sz="2400" b="0" i="0" u="none" strike="noStrike" kern="1200" cap="none" spc="0" normalizeH="0" baseline="0" noProof="0" dirty="0" err="1">
                <a:ln>
                  <a:noFill/>
                </a:ln>
                <a:solidFill>
                  <a:srgbClr val="000000"/>
                </a:solidFill>
                <a:effectLst/>
                <a:uLnTx/>
                <a:uFillTx/>
                <a:latin typeface="Calibri"/>
                <a:ea typeface="+mn-ea"/>
                <a:cs typeface="Arial" charset="0"/>
              </a:rPr>
              <a:t>ro-vibronic</a:t>
            </a:r>
            <a:r>
              <a:rPr kumimoji="0" lang="en-CA" sz="2400" b="0" i="0" u="none" strike="noStrike" kern="1200" cap="none" spc="0" normalizeH="0" baseline="0" noProof="0" dirty="0">
                <a:ln>
                  <a:noFill/>
                </a:ln>
                <a:solidFill>
                  <a:srgbClr val="000000"/>
                </a:solidFill>
                <a:effectLst/>
                <a:uLnTx/>
                <a:uFillTx/>
                <a:latin typeface="Calibri"/>
                <a:ea typeface="+mn-ea"/>
                <a:cs typeface="Arial" charset="0"/>
              </a:rPr>
              <a:t> states is given as</a:t>
            </a:r>
            <a:endParaRPr kumimoji="0" lang="en-CA" sz="2400" b="0" i="0" u="none" strike="noStrike" kern="1200" cap="none" spc="0" normalizeH="0" baseline="0" noProof="0" dirty="0">
              <a:ln>
                <a:noFill/>
              </a:ln>
              <a:solidFill>
                <a:prstClr val="black"/>
              </a:solidFill>
              <a:effectLst/>
              <a:uLnTx/>
              <a:uFillTx/>
              <a:latin typeface="Calibri"/>
              <a:ea typeface="+mn-ea"/>
              <a:cs typeface="Arial" charset="0"/>
            </a:endParaRPr>
          </a:p>
        </p:txBody>
      </p:sp>
      <p:sp>
        <p:nvSpPr>
          <p:cNvPr id="10" name="TextBox 9"/>
          <p:cNvSpPr txBox="1"/>
          <p:nvPr/>
        </p:nvSpPr>
        <p:spPr>
          <a:xfrm>
            <a:off x="2927649" y="6525344"/>
            <a:ext cx="263411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Arial" charset="0"/>
                <a:ea typeface="+mn-ea"/>
                <a:cs typeface="Arial" charset="0"/>
              </a:rPr>
              <a:t>Source: www.hitran.org.</a:t>
            </a:r>
          </a:p>
        </p:txBody>
      </p:sp>
      <p:sp>
        <p:nvSpPr>
          <p:cNvPr id="11" name="Rectangle 2"/>
          <p:cNvSpPr>
            <a:spLocks noChangeArrowheads="1"/>
          </p:cNvSpPr>
          <p:nvPr/>
        </p:nvSpPr>
        <p:spPr bwMode="auto">
          <a:xfrm>
            <a:off x="4598504" y="2942824"/>
            <a:ext cx="759349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where </a:t>
            </a:r>
            <a:r>
              <a:rPr kumimoji="0" lang="en-US" altLang="en-US" sz="2000" b="0" i="0" u="none" strike="noStrike" kern="1200" cap="none" spc="0" normalizeH="0" baseline="0" noProof="0" dirty="0" err="1">
                <a:ln>
                  <a:noFill/>
                </a:ln>
                <a:solidFill>
                  <a:srgbClr val="000000"/>
                </a:solidFill>
                <a:effectLst/>
                <a:uLnTx/>
                <a:uFillTx/>
                <a:latin typeface="Source Sans Pro"/>
                <a:ea typeface="+mn-ea"/>
                <a:cs typeface="Arial" charset="0"/>
              </a:rPr>
              <a:t>A</a:t>
            </a:r>
            <a:r>
              <a:rPr kumimoji="0" lang="en-US" altLang="en-US" sz="2000" b="0" i="0" u="none" strike="noStrike" kern="1200" cap="none" spc="0" normalizeH="0" baseline="-25000" noProof="0" dirty="0" err="1">
                <a:ln>
                  <a:noFill/>
                </a:ln>
                <a:solidFill>
                  <a:srgbClr val="000000"/>
                </a:solidFill>
                <a:effectLst/>
                <a:uLnTx/>
                <a:uFillTx/>
                <a:latin typeface="Source Sans Pro"/>
                <a:ea typeface="+mn-ea"/>
                <a:cs typeface="Arial" charset="0"/>
              </a:rPr>
              <a:t>ij</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(s</a:t>
            </a:r>
            <a:r>
              <a:rPr kumimoji="0" lang="en-US" altLang="en-US" sz="2000" b="0" i="0" u="none" strike="noStrike" kern="1200" cap="none" spc="0" normalizeH="0" baseline="30000" noProof="0" dirty="0">
                <a:ln>
                  <a:noFill/>
                </a:ln>
                <a:solidFill>
                  <a:srgbClr val="000000"/>
                </a:solidFill>
                <a:effectLst/>
                <a:uLnTx/>
                <a:uFillTx/>
                <a:latin typeface="Source Sans Pro"/>
                <a:ea typeface="+mn-ea"/>
                <a:cs typeface="Arial" charset="0"/>
              </a:rPr>
              <a:t>−1</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 is the Einstein coefficient for spontaneous emission, </a:t>
            </a:r>
            <a:r>
              <a:rPr kumimoji="0" lang="en-US" altLang="en-US" sz="2000" b="0" i="0" u="none" strike="noStrike" kern="1200" cap="none" spc="0" normalizeH="0" baseline="0" noProof="0" dirty="0">
                <a:ln>
                  <a:noFill/>
                </a:ln>
                <a:solidFill>
                  <a:srgbClr val="000000"/>
                </a:solidFill>
                <a:effectLst/>
                <a:uLnTx/>
                <a:uFillTx/>
                <a:latin typeface="MathJax_Math-italic"/>
                <a:ea typeface="+mn-ea"/>
                <a:cs typeface="Arial" charset="0"/>
              </a:rPr>
              <a:t>g</a:t>
            </a:r>
            <a:r>
              <a:rPr kumimoji="0" lang="en-US" altLang="en-US" sz="2000" b="0" i="0" u="none" strike="noStrike" kern="1200" cap="none" spc="0" normalizeH="0" baseline="0" noProof="0" dirty="0">
                <a:ln>
                  <a:noFill/>
                </a:ln>
                <a:solidFill>
                  <a:srgbClr val="000000"/>
                </a:solidFill>
                <a:effectLst/>
                <a:uLnTx/>
                <a:uFillTx/>
                <a:latin typeface="MathJax_Main"/>
                <a:ea typeface="+mn-ea"/>
                <a:cs typeface="Arial" charset="0"/>
              </a:rPr>
              <a:t>′</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 is the upper state statistical weight, and </a:t>
            </a:r>
            <a:r>
              <a:rPr kumimoji="0" lang="en-US" altLang="en-US" sz="2000" b="0" i="0" u="none" strike="noStrike" kern="1200" cap="none" spc="0" normalizeH="0" baseline="0" noProof="0" dirty="0">
                <a:ln>
                  <a:noFill/>
                </a:ln>
                <a:solidFill>
                  <a:srgbClr val="000000"/>
                </a:solidFill>
                <a:effectLst/>
                <a:uLnTx/>
                <a:uFillTx/>
                <a:latin typeface="MathJax_Math-italic"/>
                <a:ea typeface="+mn-ea"/>
                <a:cs typeface="Arial" charset="0"/>
              </a:rPr>
              <a:t>E</a:t>
            </a:r>
            <a:r>
              <a:rPr kumimoji="0" lang="en-US" altLang="en-US" sz="2000" b="0" i="0" u="none" strike="noStrike" kern="1200" cap="none" spc="0" normalizeH="0" baseline="0" noProof="0" dirty="0">
                <a:ln>
                  <a:noFill/>
                </a:ln>
                <a:solidFill>
                  <a:srgbClr val="000000"/>
                </a:solidFill>
                <a:effectLst/>
                <a:uLnTx/>
                <a:uFillTx/>
                <a:latin typeface="MathJax_Main"/>
                <a:ea typeface="+mn-ea"/>
                <a:cs typeface="Arial" charset="0"/>
              </a:rPr>
              <a:t>′′ </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is the lower state energy (</a:t>
            </a:r>
            <a:r>
              <a:rPr kumimoji="0" lang="en-US" altLang="en-US" sz="2000" b="0" i="0" u="none" strike="noStrike" kern="1200" cap="none" spc="0" normalizeH="0" baseline="0" noProof="0" dirty="0">
                <a:ln>
                  <a:noFill/>
                </a:ln>
                <a:solidFill>
                  <a:srgbClr val="000000"/>
                </a:solidFill>
                <a:effectLst/>
                <a:uLnTx/>
                <a:uFillTx/>
                <a:latin typeface="MathJax_Main"/>
                <a:ea typeface="+mn-ea"/>
                <a:cs typeface="Arial" charset="0"/>
              </a:rPr>
              <a:t>cm</a:t>
            </a:r>
            <a:r>
              <a:rPr kumimoji="0" lang="en-US" altLang="en-US" sz="2000" b="0" i="0" u="none" strike="noStrike" kern="1200" cap="none" spc="0" normalizeH="0" baseline="30000" noProof="0" dirty="0">
                <a:ln>
                  <a:noFill/>
                </a:ln>
                <a:solidFill>
                  <a:srgbClr val="000000"/>
                </a:solidFill>
                <a:effectLst/>
                <a:uLnTx/>
                <a:uFillTx/>
                <a:latin typeface="MathJax_Main"/>
                <a:ea typeface="+mn-ea"/>
                <a:cs typeface="Arial" charset="0"/>
              </a:rPr>
              <a:t>−1</a:t>
            </a:r>
            <a:r>
              <a:rPr kumimoji="0" lang="en-US" altLang="en-US" sz="2000" b="0" i="0" u="none" strike="noStrike" kern="1200" cap="none" spc="0" normalizeH="0" baseline="0" noProof="0" dirty="0">
                <a:ln>
                  <a:noFill/>
                </a:ln>
                <a:solidFill>
                  <a:srgbClr val="000000"/>
                </a:solidFill>
                <a:effectLst/>
                <a:uLnTx/>
                <a:uFillTx/>
                <a:latin typeface="Source Sans Pro"/>
                <a:ea typeface="+mn-ea"/>
                <a:cs typeface="Arial" charset="0"/>
              </a:rPr>
              <a:t>) </a:t>
            </a:r>
            <a:r>
              <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charset="0"/>
              </a:rPr>
              <a:t> </a:t>
            </a:r>
          </a:p>
        </p:txBody>
      </p:sp>
      <p:pic>
        <p:nvPicPr>
          <p:cNvPr id="12" name="Picture 11"/>
          <p:cNvPicPr>
            <a:picLocks noChangeAspect="1"/>
          </p:cNvPicPr>
          <p:nvPr/>
        </p:nvPicPr>
        <p:blipFill rotWithShape="1">
          <a:blip r:embed="rId4"/>
          <a:srcRect l="21775" t="42125" r="52767" b="50000"/>
          <a:stretch/>
        </p:blipFill>
        <p:spPr>
          <a:xfrm>
            <a:off x="6718015" y="4290233"/>
            <a:ext cx="3312368" cy="576064"/>
          </a:xfrm>
          <a:prstGeom prst="rect">
            <a:avLst/>
          </a:prstGeom>
          <a:ln>
            <a:noFill/>
          </a:ln>
          <a:effectLst>
            <a:outerShdw blurRad="292100" dist="139700" dir="2700000" algn="tl" rotWithShape="0">
              <a:srgbClr val="333333">
                <a:alpha val="65000"/>
              </a:srgbClr>
            </a:outerShdw>
          </a:effectLst>
        </p:spPr>
      </p:pic>
      <p:sp>
        <p:nvSpPr>
          <p:cNvPr id="13" name="Rectangle 12"/>
          <p:cNvSpPr/>
          <p:nvPr/>
        </p:nvSpPr>
        <p:spPr>
          <a:xfrm>
            <a:off x="5786965" y="3921802"/>
            <a:ext cx="4865434"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CA" sz="1800" b="1" i="0" u="none" strike="noStrike" kern="1200" cap="none" spc="0" normalizeH="0" baseline="0" noProof="0" dirty="0">
                <a:ln>
                  <a:noFill/>
                </a:ln>
                <a:solidFill>
                  <a:srgbClr val="4BACC6">
                    <a:lumMod val="50000"/>
                  </a:srgbClr>
                </a:solidFill>
                <a:effectLst/>
                <a:uLnTx/>
                <a:uFillTx/>
                <a:latin typeface="Source Sans Pro"/>
                <a:ea typeface="+mn-ea"/>
                <a:cs typeface="Arial" charset="0"/>
              </a:rPr>
              <a:t>The monochromatic absorption </a:t>
            </a:r>
            <a:r>
              <a:rPr kumimoji="0" lang="en-CA" sz="1800" b="1" i="0" u="none" strike="sngStrike" kern="1200" cap="none" spc="0" normalizeH="0" baseline="0" noProof="0" dirty="0">
                <a:ln>
                  <a:noFill/>
                </a:ln>
                <a:solidFill>
                  <a:srgbClr val="4BACC6">
                    <a:lumMod val="50000"/>
                  </a:srgbClr>
                </a:solidFill>
                <a:effectLst/>
                <a:uLnTx/>
                <a:uFillTx/>
                <a:latin typeface="Source Sans Pro"/>
                <a:ea typeface="+mn-ea"/>
                <a:cs typeface="Arial" charset="0"/>
              </a:rPr>
              <a:t>coefficient</a:t>
            </a:r>
            <a:endParaRPr kumimoji="0" lang="en-CA" sz="1800" b="1" i="0" u="none" strike="sngStrike" kern="1200" cap="none" spc="0" normalizeH="0" baseline="0" noProof="0" dirty="0">
              <a:ln>
                <a:noFill/>
              </a:ln>
              <a:solidFill>
                <a:srgbClr val="4BACC6">
                  <a:lumMod val="50000"/>
                </a:srgbClr>
              </a:solidFill>
              <a:effectLst/>
              <a:uLnTx/>
              <a:uFillTx/>
              <a:latin typeface="Arial" charset="0"/>
              <a:ea typeface="+mn-ea"/>
              <a:cs typeface="Arial" charset="0"/>
            </a:endParaRPr>
          </a:p>
        </p:txBody>
      </p:sp>
      <p:pic>
        <p:nvPicPr>
          <p:cNvPr id="14" name="Picture 8"/>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15" r="1903" b="5557"/>
          <a:stretch/>
        </p:blipFill>
        <p:spPr bwMode="auto">
          <a:xfrm>
            <a:off x="5917539" y="4882750"/>
            <a:ext cx="3242620" cy="1845027"/>
          </a:xfrm>
          <a:prstGeom prst="rect">
            <a:avLst/>
          </a:prstGeom>
          <a:ln w="28575">
            <a:solidFill>
              <a:srgbClr val="66FFFF"/>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4" name="TextBox 3">
            <a:extLst>
              <a:ext uri="{FF2B5EF4-FFF2-40B4-BE49-F238E27FC236}">
                <a16:creationId xmlns:a16="http://schemas.microsoft.com/office/drawing/2014/main" id="{837C2197-5198-4585-B3A3-5B1ED1B79B5C}"/>
              </a:ext>
            </a:extLst>
          </p:cNvPr>
          <p:cNvSpPr txBox="1"/>
          <p:nvPr/>
        </p:nvSpPr>
        <p:spPr>
          <a:xfrm>
            <a:off x="9369287" y="5020032"/>
            <a:ext cx="2822712" cy="156966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400" b="0" i="0" u="none" strike="noStrike" kern="1200" cap="none" spc="0" normalizeH="0" baseline="0" noProof="0" dirty="0">
                <a:ln>
                  <a:noFill/>
                </a:ln>
                <a:solidFill>
                  <a:prstClr val="black"/>
                </a:solidFill>
                <a:effectLst/>
                <a:uLnTx/>
                <a:uFillTx/>
                <a:latin typeface="Calibri"/>
                <a:ea typeface="+mn-ea"/>
                <a:cs typeface="+mn-cs"/>
              </a:rPr>
              <a:t>Absorption profiles over a range of pressures below 1 atm</a:t>
            </a:r>
          </a:p>
        </p:txBody>
      </p:sp>
    </p:spTree>
    <p:extLst>
      <p:ext uri="{BB962C8B-B14F-4D97-AF65-F5344CB8AC3E}">
        <p14:creationId xmlns:p14="http://schemas.microsoft.com/office/powerpoint/2010/main" val="2177675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33746" y="4878806"/>
            <a:ext cx="5558254" cy="647353"/>
          </a:xfrm>
        </p:spPr>
        <p:txBody>
          <a:bodyPr/>
          <a:lstStyle/>
          <a:p>
            <a:r>
              <a:rPr lang="en-US" sz="3200" dirty="0">
                <a:solidFill>
                  <a:srgbClr val="C00000"/>
                </a:solidFill>
                <a:latin typeface="Arial" panose="020B0604020202020204" pitchFamily="34" charset="0"/>
                <a:cs typeface="Arial" panose="020B0604020202020204" pitchFamily="34" charset="0"/>
              </a:rPr>
              <a:t>The Voigt Profile</a:t>
            </a:r>
          </a:p>
        </p:txBody>
      </p:sp>
      <p:sp>
        <p:nvSpPr>
          <p:cNvPr id="3" name="Date Placeholder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3F7AB6-671A-4DE6-B3E3-9F48CDB2F0F6}" type="datetime1">
              <a:rPr kumimoji="0" lang="en-CA" sz="1200" b="0" i="0" u="none" strike="noStrike" kern="1200" cap="none" spc="0" normalizeH="0" baseline="0" noProof="0">
                <a:ln>
                  <a:noFill/>
                </a:ln>
                <a:solidFill>
                  <a:srgbClr val="2C2D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2018-06-13</a:t>
            </a:fld>
            <a:endParaRPr kumimoji="0" lang="en-CA" sz="1200" b="0" i="0" u="none" strike="noStrike" kern="1200" cap="none" spc="0" normalizeH="0" baseline="0" noProof="0" dirty="0">
              <a:ln>
                <a:noFill/>
              </a:ln>
              <a:solidFill>
                <a:srgbClr val="2C2D6E"/>
              </a:solidFill>
              <a:effectLst/>
              <a:uLnTx/>
              <a:uFillTx/>
              <a:latin typeface="Arial" pitchFamily="34" charset="0"/>
              <a:ea typeface="+mn-ea"/>
              <a:cs typeface="Arial" pitchFamily="34" charset="0"/>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E2CA-2952-426E-B456-3ACC119538B0}" type="slidenum">
              <a:rPr kumimoji="0" lang="en-CA" sz="1200" b="0" i="0" u="none" strike="noStrike" kern="1200" cap="none" spc="0" normalizeH="0" baseline="0" noProof="0">
                <a:ln>
                  <a:noFill/>
                </a:ln>
                <a:solidFill>
                  <a:srgbClr val="2C2D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CA" sz="1200" b="0" i="0" u="none" strike="noStrike" kern="1200" cap="none" spc="0" normalizeH="0" baseline="0" noProof="0" dirty="0">
              <a:ln>
                <a:noFill/>
              </a:ln>
              <a:solidFill>
                <a:srgbClr val="2C2D6E"/>
              </a:solidFill>
              <a:effectLst/>
              <a:uLnTx/>
              <a:uFillTx/>
              <a:latin typeface="Arial" pitchFamily="34" charset="0"/>
              <a:ea typeface="+mn-ea"/>
              <a:cs typeface="Arial" pitchFamily="34" charset="0"/>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1423" y="131606"/>
            <a:ext cx="3652953" cy="4726605"/>
          </a:xfrm>
          <a:prstGeom prst="rect">
            <a:avLst/>
          </a:prstGeom>
          <a:ln w="19050">
            <a:solidFill>
              <a:srgbClr val="66FFFF"/>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741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64961" r="10553"/>
          <a:stretch/>
        </p:blipFill>
        <p:spPr bwMode="auto">
          <a:xfrm>
            <a:off x="4434716" y="4629532"/>
            <a:ext cx="7547984" cy="1903075"/>
          </a:xfrm>
          <a:prstGeom prst="rect">
            <a:avLst/>
          </a:prstGeom>
          <a:ln w="19050">
            <a:solidFill>
              <a:srgbClr val="66FFFF"/>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8" name="Rectangle 7"/>
          <p:cNvSpPr/>
          <p:nvPr/>
        </p:nvSpPr>
        <p:spPr>
          <a:xfrm>
            <a:off x="3744742" y="6620638"/>
            <a:ext cx="8015887"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Images and text adapted from slides of Ha Tran, </a:t>
            </a:r>
            <a:r>
              <a:rPr kumimoji="0" lang="fr-FR"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LMD,France</a:t>
            </a: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17412"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3506" r="4510"/>
          <a:stretch/>
        </p:blipFill>
        <p:spPr bwMode="auto">
          <a:xfrm>
            <a:off x="5025706" y="451101"/>
            <a:ext cx="6956994" cy="3825351"/>
          </a:xfrm>
          <a:prstGeom prst="rect">
            <a:avLst/>
          </a:prstGeom>
          <a:ln w="19050">
            <a:solidFill>
              <a:srgbClr val="66FFFF"/>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7414"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3577304"/>
            <a:ext cx="1817468" cy="3219142"/>
          </a:xfrm>
          <a:prstGeom prst="rect">
            <a:avLst/>
          </a:prstGeom>
          <a:ln w="28575">
            <a:solidFill>
              <a:srgbClr val="66FFFF"/>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10" name="Rectangle 9">
            <a:extLst>
              <a:ext uri="{FF2B5EF4-FFF2-40B4-BE49-F238E27FC236}">
                <a16:creationId xmlns:a16="http://schemas.microsoft.com/office/drawing/2014/main" id="{CE922418-9AF3-4B4B-8776-D98B366542D8}"/>
              </a:ext>
            </a:extLst>
          </p:cNvPr>
          <p:cNvSpPr/>
          <p:nvPr/>
        </p:nvSpPr>
        <p:spPr>
          <a:xfrm>
            <a:off x="5526220" y="4283715"/>
            <a:ext cx="5934636" cy="338554"/>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CA" sz="1600" b="0" i="0" u="none" strike="noStrike" kern="1200" cap="none" spc="0" normalizeH="0" baseline="0" noProof="0" dirty="0">
                <a:ln>
                  <a:noFill/>
                </a:ln>
                <a:solidFill>
                  <a:prstClr val="black"/>
                </a:solidFill>
                <a:effectLst/>
                <a:uLnTx/>
                <a:uFillTx/>
                <a:latin typeface="Calibri"/>
                <a:ea typeface="+mn-ea"/>
                <a:cs typeface="+mn-cs"/>
              </a:rPr>
              <a:t>Ref. W. </a:t>
            </a:r>
            <a:r>
              <a:rPr kumimoji="0" lang="en-CA" sz="1600" b="0" i="0" u="none" strike="noStrike" kern="1200" cap="none" spc="0" normalizeH="0" baseline="0" noProof="0" dirty="0" err="1">
                <a:ln>
                  <a:noFill/>
                </a:ln>
                <a:solidFill>
                  <a:prstClr val="black"/>
                </a:solidFill>
                <a:effectLst/>
                <a:uLnTx/>
                <a:uFillTx/>
                <a:latin typeface="Calibri"/>
                <a:ea typeface="+mn-ea"/>
                <a:cs typeface="+mn-cs"/>
              </a:rPr>
              <a:t>Demtroder</a:t>
            </a:r>
            <a:r>
              <a:rPr kumimoji="0" lang="en-CA" sz="1600" b="0" i="0" u="none" strike="noStrike" kern="1200" cap="none" spc="0" normalizeH="0" baseline="0" noProof="0" dirty="0">
                <a:ln>
                  <a:noFill/>
                </a:ln>
                <a:solidFill>
                  <a:prstClr val="black"/>
                </a:solidFill>
                <a:effectLst/>
                <a:uLnTx/>
                <a:uFillTx/>
                <a:latin typeface="Calibri"/>
                <a:ea typeface="+mn-ea"/>
                <a:cs typeface="+mn-cs"/>
              </a:rPr>
              <a:t>, </a:t>
            </a:r>
            <a:r>
              <a:rPr kumimoji="0" lang="en-CA" sz="1600" b="0" i="1" u="none" strike="noStrike" kern="1200" cap="none" spc="0" normalizeH="0" baseline="0" noProof="0" dirty="0">
                <a:ln>
                  <a:noFill/>
                </a:ln>
                <a:solidFill>
                  <a:prstClr val="black"/>
                </a:solidFill>
                <a:effectLst/>
                <a:uLnTx/>
                <a:uFillTx/>
                <a:latin typeface="Calibri"/>
                <a:ea typeface="+mn-ea"/>
                <a:cs typeface="+mn-cs"/>
              </a:rPr>
              <a:t>Atoms, Molecules and photons</a:t>
            </a:r>
            <a:r>
              <a:rPr kumimoji="0" lang="en-CA" sz="1600" b="0" i="0" u="none" strike="noStrike" kern="1200" cap="none" spc="0" normalizeH="0" baseline="0" noProof="0" dirty="0">
                <a:ln>
                  <a:noFill/>
                </a:ln>
                <a:solidFill>
                  <a:prstClr val="black"/>
                </a:solidFill>
                <a:effectLst/>
                <a:uLnTx/>
                <a:uFillTx/>
                <a:latin typeface="Calibri"/>
                <a:ea typeface="+mn-ea"/>
                <a:cs typeface="+mn-cs"/>
              </a:rPr>
              <a:t>, Springer, 260.</a:t>
            </a: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xtBox 3">
            <a:extLst>
              <a:ext uri="{FF2B5EF4-FFF2-40B4-BE49-F238E27FC236}">
                <a16:creationId xmlns:a16="http://schemas.microsoft.com/office/drawing/2014/main" id="{7E422705-02CE-42D7-955E-BA2B80AEB558}"/>
              </a:ext>
            </a:extLst>
          </p:cNvPr>
          <p:cNvSpPr txBox="1"/>
          <p:nvPr/>
        </p:nvSpPr>
        <p:spPr>
          <a:xfrm>
            <a:off x="6029944" y="3346"/>
            <a:ext cx="2998128" cy="584775"/>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3200" b="1" i="0" u="none" strike="noStrike" kern="1200" cap="none" spc="0" normalizeH="0" baseline="0" noProof="0" dirty="0">
                <a:ln>
                  <a:noFill/>
                </a:ln>
                <a:solidFill>
                  <a:srgbClr val="C00000"/>
                </a:solidFill>
                <a:effectLst/>
                <a:uLnTx/>
                <a:uFillTx/>
                <a:latin typeface="Calibri"/>
                <a:ea typeface="+mn-ea"/>
                <a:cs typeface="+mn-cs"/>
              </a:rPr>
              <a:t>The Voigt Profile</a:t>
            </a:r>
          </a:p>
        </p:txBody>
      </p:sp>
    </p:spTree>
    <p:extLst>
      <p:ext uri="{BB962C8B-B14F-4D97-AF65-F5344CB8AC3E}">
        <p14:creationId xmlns:p14="http://schemas.microsoft.com/office/powerpoint/2010/main" val="292521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750" y="294282"/>
            <a:ext cx="11391661" cy="1008063"/>
          </a:xfrm>
        </p:spPr>
        <p:txBody>
          <a:bodyPr/>
          <a:lstStyle/>
          <a:p>
            <a:r>
              <a:rPr lang="en-CA" sz="3200" dirty="0">
                <a:latin typeface="Arial" panose="020B0604020202020204" pitchFamily="34" charset="0"/>
                <a:cs typeface="Arial" panose="020B0604020202020204" pitchFamily="34" charset="0"/>
              </a:rPr>
              <a:t>Non-Voigt approaches: the velocity changes effect </a:t>
            </a:r>
            <a:endParaRPr lang="en-US" sz="3200" dirty="0">
              <a:latin typeface="Arial" panose="020B0604020202020204" pitchFamily="34" charset="0"/>
              <a:cs typeface="Arial" panose="020B0604020202020204" pitchFamily="34" charset="0"/>
            </a:endParaRPr>
          </a:p>
        </p:txBody>
      </p:sp>
      <p:sp>
        <p:nvSpPr>
          <p:cNvPr id="3" name="Date Placeholder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3F7AB6-671A-4DE6-B3E3-9F48CDB2F0F6}" type="datetime1">
              <a:rPr kumimoji="0" lang="en-CA" sz="1200" b="0" i="0" u="none" strike="noStrike" kern="1200" cap="none" spc="0" normalizeH="0" baseline="0" noProof="0">
                <a:ln>
                  <a:noFill/>
                </a:ln>
                <a:solidFill>
                  <a:srgbClr val="2C2D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2018-06-13</a:t>
            </a:fld>
            <a:endParaRPr kumimoji="0" lang="en-CA" sz="1200" b="0" i="0" u="none" strike="noStrike" kern="1200" cap="none" spc="0" normalizeH="0" baseline="0" noProof="0" dirty="0">
              <a:ln>
                <a:noFill/>
              </a:ln>
              <a:solidFill>
                <a:srgbClr val="2C2D6E"/>
              </a:solidFill>
              <a:effectLst/>
              <a:uLnTx/>
              <a:uFillTx/>
              <a:latin typeface="Arial" pitchFamily="34" charset="0"/>
              <a:ea typeface="+mn-ea"/>
              <a:cs typeface="Arial" pitchFamily="34" charset="0"/>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E2CA-2952-426E-B456-3ACC119538B0}" type="slidenum">
              <a:rPr kumimoji="0" lang="en-CA" sz="1200" b="0" i="0" u="none" strike="noStrike" kern="1200" cap="none" spc="0" normalizeH="0" baseline="0" noProof="0">
                <a:ln>
                  <a:noFill/>
                </a:ln>
                <a:solidFill>
                  <a:srgbClr val="2C2D6E"/>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CA" sz="1200" b="0" i="0" u="none" strike="noStrike" kern="1200" cap="none" spc="0" normalizeH="0" baseline="0" noProof="0" dirty="0">
              <a:ln>
                <a:noFill/>
              </a:ln>
              <a:solidFill>
                <a:srgbClr val="2C2D6E"/>
              </a:solidFill>
              <a:effectLst/>
              <a:uLnTx/>
              <a:uFillTx/>
              <a:latin typeface="Arial" pitchFamily="34" charset="0"/>
              <a:ea typeface="+mn-ea"/>
              <a:cs typeface="Arial" pitchFamily="34" charset="0"/>
            </a:endParaRPr>
          </a:p>
        </p:txBody>
      </p:sp>
      <p:pic>
        <p:nvPicPr>
          <p:cNvPr id="10" name="Picture 9" descr="SDV.png"/>
          <p:cNvPicPr>
            <a:picLocks noChangeAspect="1"/>
          </p:cNvPicPr>
          <p:nvPr/>
        </p:nvPicPr>
        <p:blipFill rotWithShape="1">
          <a:blip r:embed="rId3" cstate="print"/>
          <a:srcRect l="3333" t="6313" r="50792" b="-1042"/>
          <a:stretch/>
        </p:blipFill>
        <p:spPr>
          <a:xfrm>
            <a:off x="575750" y="1406872"/>
            <a:ext cx="5400000" cy="4247006"/>
          </a:xfrm>
          <a:prstGeom prst="rect">
            <a:avLst/>
          </a:prstGeom>
          <a:ln w="19050">
            <a:solidFill>
              <a:srgbClr val="66FFFF"/>
            </a:solidFill>
          </a:ln>
          <a:effectLst>
            <a:outerShdw blurRad="292100" dist="139700" dir="2700000" algn="tl" rotWithShape="0">
              <a:srgbClr val="333333">
                <a:alpha val="65000"/>
              </a:srgbClr>
            </a:outerShdw>
          </a:effectLst>
        </p:spPr>
      </p:pic>
      <p:sp>
        <p:nvSpPr>
          <p:cNvPr id="11" name="Rectangle 10"/>
          <p:cNvSpPr/>
          <p:nvPr/>
        </p:nvSpPr>
        <p:spPr>
          <a:xfrm>
            <a:off x="262205" y="6325289"/>
            <a:ext cx="10822890" cy="400110"/>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2000" b="0" i="0" u="none" strike="noStrike" kern="1200" cap="none" spc="0" normalizeH="0" baseline="0" noProof="0" dirty="0">
              <a:ln>
                <a:noFill/>
              </a:ln>
              <a:solidFill>
                <a:prstClr val="black"/>
              </a:solidFill>
              <a:effectLst/>
              <a:uLnTx/>
              <a:uFillTx/>
              <a:latin typeface="Constantia"/>
              <a:ea typeface="+mn-ea"/>
              <a:cs typeface="Arial" charset="0"/>
            </a:endParaRPr>
          </a:p>
        </p:txBody>
      </p:sp>
      <p:pic>
        <p:nvPicPr>
          <p:cNvPr id="12" name="Picture 11" descr="SDV.png"/>
          <p:cNvPicPr>
            <a:picLocks noChangeAspect="1"/>
          </p:cNvPicPr>
          <p:nvPr/>
        </p:nvPicPr>
        <p:blipFill rotWithShape="1">
          <a:blip r:embed="rId3" cstate="print"/>
          <a:srcRect l="51782" t="6313" r="1665" b="-1042"/>
          <a:stretch/>
        </p:blipFill>
        <p:spPr>
          <a:xfrm>
            <a:off x="6360628" y="1406872"/>
            <a:ext cx="5400000" cy="4198041"/>
          </a:xfrm>
          <a:prstGeom prst="rect">
            <a:avLst/>
          </a:prstGeom>
          <a:ln w="19050">
            <a:solidFill>
              <a:srgbClr val="66FFFF"/>
            </a:solid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165DA4B2-9529-4F72-83E4-B70E2C12282A}"/>
              </a:ext>
            </a:extLst>
          </p:cNvPr>
          <p:cNvSpPr txBox="1"/>
          <p:nvPr/>
        </p:nvSpPr>
        <p:spPr>
          <a:xfrm>
            <a:off x="262205" y="5653878"/>
            <a:ext cx="11705206" cy="1200329"/>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400" b="1" i="0" u="none" strike="noStrike" kern="1200" cap="none" spc="0" normalizeH="0" baseline="0" noProof="0" dirty="0">
                <a:ln>
                  <a:noFill/>
                </a:ln>
                <a:solidFill>
                  <a:srgbClr val="0037A4"/>
                </a:solidFill>
                <a:effectLst/>
                <a:uLnTx/>
                <a:uFillTx/>
                <a:latin typeface="Calibri"/>
                <a:ea typeface="+mn-ea"/>
                <a:cs typeface="+mn-cs"/>
              </a:rPr>
              <a:t>3-D plot of the effect of different molecular speeds on the line broadening (left) and line shifting parameter (right). </a:t>
            </a:r>
            <a:r>
              <a:rPr kumimoji="0" lang="en-CA" sz="2400" b="0" i="0" u="none" strike="noStrike" kern="1200" cap="none" spc="0" normalizeH="0" baseline="0" noProof="0" dirty="0">
                <a:ln>
                  <a:noFill/>
                </a:ln>
                <a:solidFill>
                  <a:prstClr val="black"/>
                </a:solidFill>
                <a:effectLst/>
                <a:uLnTx/>
                <a:uFillTx/>
                <a:latin typeface="Constantia"/>
                <a:ea typeface="+mn-ea"/>
                <a:cs typeface="Arial" charset="0"/>
              </a:rPr>
              <a:t>Ref. J.-M. Hartmann, C. Boulet, D. Robert, </a:t>
            </a:r>
            <a:r>
              <a:rPr kumimoji="0" lang="en-CA" sz="2400" b="0" i="1" u="none" strike="noStrike" kern="1200" cap="none" spc="0" normalizeH="0" baseline="0" noProof="0" dirty="0">
                <a:ln>
                  <a:noFill/>
                </a:ln>
                <a:solidFill>
                  <a:prstClr val="black"/>
                </a:solidFill>
                <a:effectLst/>
                <a:uLnTx/>
                <a:uFillTx/>
                <a:latin typeface="Constantia"/>
                <a:ea typeface="+mn-ea"/>
                <a:cs typeface="Arial" charset="0"/>
              </a:rPr>
              <a:t>Collisional Effects on Molecular Spectra (2011).</a:t>
            </a:r>
            <a:endParaRPr kumimoji="0" lang="en-CA" sz="2400" b="0" i="0" u="none" strike="noStrike" kern="1200" cap="none" spc="0" normalizeH="0" baseline="0" noProof="0" dirty="0">
              <a:ln>
                <a:noFill/>
              </a:ln>
              <a:solidFill>
                <a:prstClr val="black"/>
              </a:solidFill>
              <a:effectLst/>
              <a:uLnTx/>
              <a:uFillTx/>
              <a:latin typeface="Constantia"/>
              <a:ea typeface="+mn-ea"/>
              <a:cs typeface="Arial" charset="0"/>
            </a:endParaRPr>
          </a:p>
        </p:txBody>
      </p:sp>
    </p:spTree>
    <p:extLst>
      <p:ext uri="{BB962C8B-B14F-4D97-AF65-F5344CB8AC3E}">
        <p14:creationId xmlns:p14="http://schemas.microsoft.com/office/powerpoint/2010/main" val="303440746"/>
      </p:ext>
    </p:extLst>
  </p:cSld>
  <p:clrMapOvr>
    <a:masterClrMapping/>
  </p:clrMapOvr>
</p:sld>
</file>

<file path=ppt/theme/theme1.xml><?xml version="1.0" encoding="utf-8"?>
<a:theme xmlns:a="http://schemas.openxmlformats.org/drawingml/2006/main" name="AMETHYS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AMETHYS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1333</TotalTime>
  <Words>2630</Words>
  <Application>Microsoft Office PowerPoint</Application>
  <PresentationFormat>Widescreen</PresentationFormat>
  <Paragraphs>161</Paragraphs>
  <Slides>24</Slides>
  <Notes>4</Notes>
  <HiddenSlides>0</HiddenSlides>
  <MMClips>0</MMClips>
  <ScaleCrop>false</ScaleCrop>
  <HeadingPairs>
    <vt:vector size="8" baseType="variant">
      <vt:variant>
        <vt:lpstr>Fonts Used</vt:lpstr>
      </vt:variant>
      <vt:variant>
        <vt:i4>19</vt:i4>
      </vt:variant>
      <vt:variant>
        <vt:lpstr>Theme</vt:lpstr>
      </vt:variant>
      <vt:variant>
        <vt:i4>2</vt:i4>
      </vt:variant>
      <vt:variant>
        <vt:lpstr>Embedded OLE Servers</vt:lpstr>
      </vt:variant>
      <vt:variant>
        <vt:i4>2</vt:i4>
      </vt:variant>
      <vt:variant>
        <vt:lpstr>Slide Titles</vt:lpstr>
      </vt:variant>
      <vt:variant>
        <vt:i4>24</vt:i4>
      </vt:variant>
    </vt:vector>
  </HeadingPairs>
  <TitlesOfParts>
    <vt:vector size="47" baseType="lpstr">
      <vt:lpstr>굴림</vt:lpstr>
      <vt:lpstr>PMingLiU</vt:lpstr>
      <vt:lpstr>Arial</vt:lpstr>
      <vt:lpstr>Arial Rounded MT Bold</vt:lpstr>
      <vt:lpstr>Bookman Old Style</vt:lpstr>
      <vt:lpstr>Calibri</vt:lpstr>
      <vt:lpstr>Cambria Math</vt:lpstr>
      <vt:lpstr>Century Schoolbook</vt:lpstr>
      <vt:lpstr>Constantia</vt:lpstr>
      <vt:lpstr>MathJax_Main</vt:lpstr>
      <vt:lpstr>MathJax_Math-italic</vt:lpstr>
      <vt:lpstr>Source Sans Pro</vt:lpstr>
      <vt:lpstr>Symbol</vt:lpstr>
      <vt:lpstr>Tahoma</vt:lpstr>
      <vt:lpstr>Times New Roman</vt:lpstr>
      <vt:lpstr>TimesNewRomanPS-BoldItalicMT</vt:lpstr>
      <vt:lpstr>TimesNewRomanPS-BoldMT</vt:lpstr>
      <vt:lpstr>TimesNewRomanPSMT</vt:lpstr>
      <vt:lpstr>Wingdings</vt:lpstr>
      <vt:lpstr>AMETHYST template</vt:lpstr>
      <vt:lpstr>1_AMETHYST template</vt:lpstr>
      <vt:lpstr>Microsoft Equation 3.0</vt:lpstr>
      <vt:lpstr>Equation</vt:lpstr>
      <vt:lpstr>Room Temperature Study of Nitrous Oxide in the Bending Band</vt:lpstr>
      <vt:lpstr>OUTLINE OF MY PRESENTATION</vt:lpstr>
      <vt:lpstr>Research Context </vt:lpstr>
      <vt:lpstr>Current state of knowledge </vt:lpstr>
      <vt:lpstr>Our Challenge: “What is it that we are missing in the spectral characterization of atmospheric trace gases to be able to fully and accurately characterize the atmospheric spectra?” </vt:lpstr>
      <vt:lpstr> Analysis details for Fourier transform spectra recorded at different sets of pressure, temperatures and pathlength </vt:lpstr>
      <vt:lpstr>A few definitions</vt:lpstr>
      <vt:lpstr>The Voigt Profile</vt:lpstr>
      <vt:lpstr>Non-Voigt approaches: the velocity changes effect </vt:lpstr>
      <vt:lpstr>PowerPoint Presentation</vt:lpstr>
      <vt:lpstr>PowerPoint Presentation</vt:lpstr>
      <vt:lpstr>Experimental spectrum of the 3 band of nitrous oxide recorded at P= 1.012 Torr , T=294.15 K. The path length of the absorption cell is 50 cm.</vt:lpstr>
      <vt:lpstr>Expressions used in retrievals of line parameters</vt:lpstr>
      <vt:lpstr>Example of a fitted spectral interval of the ν3 band of nitrous oxide broadened by air. Panel (A) shows the observed spectra, and Panel (B) shows the fit residuals obtained using the quadratic speed dependent Voigt profile with a weak line mixing component.</vt:lpstr>
      <vt:lpstr>Measured line position differences with values in the HITRAN2016 [2] and GEISA2015 [22] databases and with values reported by Nemtchinov et al. [6] and Loos et al. [10]. The average values are presented using dashed lines (see legend).  </vt:lpstr>
      <vt:lpstr>Measured line intensity percentage difference of present study (PS) compared with HITRAN2016 and GEISA2015 databases ((Values in database-PS)100/PS) and with the results of Nemtchinov et al. (2004). The average values are shown with dashed lines.</vt:lpstr>
      <vt:lpstr>Air- broadening coefficients for N2O transitions overlaid with published results  by Toth et al. [4], Lacome et al. [3], Nemtchinov et al. [6], Loos et al. [10] and parameters stored in the HITRAN2016 [2] and GEISA2015 [22] databases. Lastly, the values for air-broadening coefficients calculated using the EPG scaling law are overlaid on the same plot.</vt:lpstr>
      <vt:lpstr>Retrieved SDV air-induced pressure shift coefficients for N2O transitions of the ν3 band of N2O overlaid with measurements by Loos et al. [10], values from the HITRAN2016 [2] database, and results obtained from our spectra with the Voigt profile.</vt:lpstr>
      <vt:lpstr>Scaling Laws: Exponential Power Gap Model</vt:lpstr>
      <vt:lpstr>Line mixing coefficients for transitions in the 3  band of N2O from the present study (both SDV and Voigt profiles) plotted overlaid with the results from Ref. [10] and values calculated using the EPG formalism.</vt:lpstr>
      <vt:lpstr>Conclusions</vt:lpstr>
      <vt:lpstr>References</vt:lpstr>
      <vt:lpstr>References</vt:lpstr>
      <vt:lpstr>Funding sources for the duration of this project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SPECTROSCOPIC STUDY OF CO IN THE FUNDAMENTAL BAND OVER A RANGE OF TEMPERATURES FROM 296 TO 79 K</dc:title>
  <dc:creator>Adriana Predoi-Cross</dc:creator>
  <cp:lastModifiedBy>Simon Cross</cp:lastModifiedBy>
  <cp:revision>111</cp:revision>
  <dcterms:created xsi:type="dcterms:W3CDTF">2017-05-25T17:10:01Z</dcterms:created>
  <dcterms:modified xsi:type="dcterms:W3CDTF">2018-06-14T02:11:52Z</dcterms:modified>
</cp:coreProperties>
</file>