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72" r:id="rId3"/>
    <p:sldId id="355" r:id="rId4"/>
    <p:sldId id="373" r:id="rId5"/>
    <p:sldId id="363" r:id="rId6"/>
    <p:sldId id="370" r:id="rId7"/>
    <p:sldId id="351" r:id="rId8"/>
    <p:sldId id="357" r:id="rId9"/>
    <p:sldId id="368" r:id="rId10"/>
    <p:sldId id="353" r:id="rId11"/>
    <p:sldId id="365" r:id="rId12"/>
    <p:sldId id="366" r:id="rId13"/>
    <p:sldId id="354" r:id="rId14"/>
    <p:sldId id="371" r:id="rId15"/>
    <p:sldId id="367" r:id="rId16"/>
    <p:sldId id="369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17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2" autoAdjust="0"/>
    <p:restoredTop sz="94659" autoAdjust="0"/>
  </p:normalViewPr>
  <p:slideViewPr>
    <p:cSldViewPr>
      <p:cViewPr>
        <p:scale>
          <a:sx n="140" d="100"/>
          <a:sy n="140" d="100"/>
        </p:scale>
        <p:origin x="-828" y="-2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0D4B3-145B-4ADC-BD2E-8CB2A8F4F5E4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4EE42-9530-4555-A8E1-D2DA42E05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843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2427734"/>
          </a:xfrm>
          <a:prstGeom prst="rect">
            <a:avLst/>
          </a:prstGeom>
          <a:solidFill>
            <a:srgbClr val="7B17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7879"/>
            <a:ext cx="7772400" cy="110251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427734"/>
            <a:ext cx="7776864" cy="1602482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4869656"/>
            <a:ext cx="2133600" cy="273844"/>
          </a:xfrm>
        </p:spPr>
        <p:txBody>
          <a:bodyPr/>
          <a:lstStyle>
            <a:lvl1pPr algn="l">
              <a:defRPr/>
            </a:lvl1pPr>
          </a:lstStyle>
          <a:p>
            <a:fld id="{6F7FECBB-F54C-4E8E-8476-9B2A0E1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32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27534"/>
          </a:xfrm>
          <a:prstGeom prst="rect">
            <a:avLst/>
          </a:prstGeom>
          <a:solidFill>
            <a:srgbClr val="7B17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4869656"/>
            <a:ext cx="2133600" cy="273844"/>
          </a:xfrm>
        </p:spPr>
        <p:txBody>
          <a:bodyPr/>
          <a:lstStyle>
            <a:lvl1pPr algn="l">
              <a:defRPr>
                <a:solidFill>
                  <a:srgbClr val="7B1717"/>
                </a:solidFill>
              </a:defRPr>
            </a:lvl1pPr>
          </a:lstStyle>
          <a:p>
            <a:fld id="{6F7FECBB-F54C-4E8E-8476-9B2A0E1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3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148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79512" y="51470"/>
            <a:ext cx="4032448" cy="493563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7504" y="627534"/>
            <a:ext cx="4105275" cy="4464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61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51470"/>
            <a:ext cx="8229600" cy="493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627534"/>
            <a:ext cx="885698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486965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FECBB-F54C-4E8E-8476-9B2A0E1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83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00" indent="-2520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64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4400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dirty="0" smtClean="0"/>
              <a:t>Precision </a:t>
            </a:r>
            <a:r>
              <a:rPr lang="en-GB" sz="2800" dirty="0"/>
              <a:t>antihydrogen </a:t>
            </a:r>
            <a:r>
              <a:rPr lang="en-GB" sz="2800" dirty="0" smtClean="0"/>
              <a:t>gravity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600" dirty="0" smtClean="0"/>
              <a:t>Magnetic trap design in ALPHA-g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499742"/>
            <a:ext cx="7776864" cy="2016224"/>
          </a:xfrm>
        </p:spPr>
        <p:txBody>
          <a:bodyPr numCol="1" spcCol="0">
            <a:normAutofit/>
          </a:bodyPr>
          <a:lstStyle/>
          <a:p>
            <a:r>
              <a:rPr lang="en-US" dirty="0" smtClean="0"/>
              <a:t>CAP 2018, 6-11-2018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Chukman</a:t>
            </a:r>
            <a:r>
              <a:rPr lang="en-US" dirty="0" smtClean="0"/>
              <a:t> So / TRIUMF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9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research\2016-09-16 magnet design present 7\placement_error_sche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99542"/>
            <a:ext cx="4055226" cy="285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Wire placement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7534"/>
            <a:ext cx="4680520" cy="24482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Two types of winding</a:t>
            </a:r>
          </a:p>
          <a:p>
            <a:r>
              <a:rPr lang="en-GB" dirty="0" err="1" smtClean="0"/>
              <a:t>Octupole</a:t>
            </a:r>
            <a:r>
              <a:rPr lang="en-GB" dirty="0" smtClean="0"/>
              <a:t> winding</a:t>
            </a:r>
          </a:p>
          <a:p>
            <a:pPr lvl="1"/>
            <a:r>
              <a:rPr lang="en-GB" dirty="0" smtClean="0"/>
              <a:t>CNC wire laying</a:t>
            </a:r>
          </a:p>
          <a:p>
            <a:pPr lvl="1"/>
            <a:r>
              <a:rPr lang="en-GB" dirty="0" smtClean="0"/>
              <a:t>Impact of </a:t>
            </a:r>
            <a:r>
              <a:rPr lang="en-GB" dirty="0" err="1" smtClean="0"/>
              <a:t>octupole</a:t>
            </a:r>
            <a:r>
              <a:rPr lang="en-GB" dirty="0" smtClean="0"/>
              <a:t> error most severe near end turns</a:t>
            </a:r>
          </a:p>
          <a:p>
            <a:pPr lvl="1"/>
            <a:r>
              <a:rPr lang="en-GB" dirty="0" smtClean="0"/>
              <a:t>Measurement regions avoid these zones</a:t>
            </a:r>
          </a:p>
          <a:p>
            <a:pPr lvl="1"/>
            <a:r>
              <a:rPr lang="en-US" dirty="0" smtClean="0"/>
              <a:t>Instead of 3 separate </a:t>
            </a:r>
            <a:r>
              <a:rPr lang="en-US" dirty="0" err="1" smtClean="0"/>
              <a:t>octupoles</a:t>
            </a:r>
            <a:r>
              <a:rPr lang="en-US" dirty="0" smtClean="0"/>
              <a:t>, full length + boost </a:t>
            </a:r>
            <a:r>
              <a:rPr lang="en-US" dirty="0" err="1" smtClean="0"/>
              <a:t>octupole</a:t>
            </a:r>
            <a:r>
              <a:rPr lang="en-US" dirty="0" smtClean="0"/>
              <a:t> </a:t>
            </a:r>
            <a:r>
              <a:rPr lang="en-US" dirty="0" err="1" smtClean="0"/>
              <a:t>minimises</a:t>
            </a:r>
            <a:r>
              <a:rPr lang="en-US" dirty="0" smtClean="0"/>
              <a:t> number of end turns in the middle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6" b="100000" l="0" r="100000">
                        <a14:foregroundMark x1="76265" y1="2161" x2="75989" y2="25540"/>
                        <a14:foregroundMark x1="99402" y1="22593" x2="99954" y2="97642"/>
                        <a14:foregroundMark x1="76265" y1="2750" x2="50230" y2="196"/>
                        <a14:foregroundMark x1="598" y1="2750" x2="46" y2="73281"/>
                        <a14:foregroundMark x1="460" y1="96660" x2="53864" y2="99804"/>
                        <a14:foregroundMark x1="54002" y1="98232" x2="99816" y2="99804"/>
                        <a14:foregroundMark x1="10396" y1="40275" x2="52852" y2="38310"/>
                        <a14:foregroundMark x1="10534" y1="40275" x2="598" y2="196"/>
                        <a14:foregroundMark x1="11408" y1="15914" x2="49356" y2="19450"/>
                        <a14:foregroundMark x1="16007" y1="28094" x2="30313" y2="32613"/>
                        <a14:foregroundMark x1="12925" y1="5697" x2="32843" y2="6287"/>
                        <a14:foregroundMark x1="62162" y1="34656" x2="80278" y2="32275"/>
                        <a14:foregroundMark x1="97224" y1="28571" x2="78086" y2="28042"/>
                        <a14:foregroundMark x1="95544" y1="25132" x2="89993" y2="24603"/>
                        <a14:foregroundMark x1="97297" y1="21958" x2="90869" y2="21958"/>
                        <a14:foregroundMark x1="98247" y1="21164" x2="98247" y2="27249"/>
                        <a14:backgroundMark x1="79623" y1="4715" x2="97148" y2="4715"/>
                        <a14:backgroundMark x1="78657" y1="12377" x2="98436" y2="12377"/>
                        <a14:backgroundMark x1="77093" y1="2161" x2="77277" y2="194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3353828"/>
            <a:ext cx="5688632" cy="15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lpha\Desktop\oct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1" t="20373" b="23531"/>
          <a:stretch/>
        </p:blipFill>
        <p:spPr bwMode="auto">
          <a:xfrm>
            <a:off x="6084168" y="3571006"/>
            <a:ext cx="2535677" cy="149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6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Wire placement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7534"/>
            <a:ext cx="8784976" cy="1322853"/>
          </a:xfrm>
        </p:spPr>
        <p:txBody>
          <a:bodyPr>
            <a:normAutofit/>
          </a:bodyPr>
          <a:lstStyle/>
          <a:p>
            <a:r>
              <a:rPr lang="en-GB" dirty="0" smtClean="0"/>
              <a:t>Coil winding</a:t>
            </a:r>
          </a:p>
          <a:p>
            <a:pPr lvl="1"/>
            <a:r>
              <a:rPr lang="en-GB" dirty="0" smtClean="0"/>
              <a:t>Each layer is macro-photographed and precisely analysed</a:t>
            </a:r>
          </a:p>
          <a:p>
            <a:pPr lvl="1"/>
            <a:r>
              <a:rPr lang="en-GB" dirty="0" smtClean="0"/>
              <a:t>Turns located to within ± 0.025 mm (1/1000”)</a:t>
            </a:r>
          </a:p>
          <a:p>
            <a:pPr lvl="1"/>
            <a:r>
              <a:rPr lang="en-GB" dirty="0" smtClean="0"/>
              <a:t>Each coil trimmed by adaptive turn removal on outermost layer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3074" name="Picture 2" descr="C:\Users\alpha\Desktop\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89" r="43307" b="12377"/>
          <a:stretch/>
        </p:blipFill>
        <p:spPr bwMode="auto">
          <a:xfrm rot="5400000">
            <a:off x="2022248" y="2517451"/>
            <a:ext cx="2467082" cy="166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pha\Desktop\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17" r="31004" b="11650"/>
          <a:stretch/>
        </p:blipFill>
        <p:spPr bwMode="auto">
          <a:xfrm rot="5400000">
            <a:off x="3876176" y="2517451"/>
            <a:ext cx="2467082" cy="166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69202" y="4626273"/>
            <a:ext cx="1940002" cy="342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Fitting ruler markings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509931" y="4618728"/>
            <a:ext cx="1199572" cy="342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Fitting wires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01675" y="4120566"/>
            <a:ext cx="1551771" cy="523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Macro photograph</a:t>
            </a:r>
          </a:p>
          <a:p>
            <a:pPr algn="ctr"/>
            <a:r>
              <a:rPr lang="en-GB" sz="1400" dirty="0" smtClean="0"/>
              <a:t>(24 M pixel)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5579444" y="1990861"/>
            <a:ext cx="1580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Turn position / mm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596337" y="4652572"/>
            <a:ext cx="643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Turn #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5456364" y="3561504"/>
            <a:ext cx="1611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Turn deviation</a:t>
            </a:r>
          </a:p>
          <a:p>
            <a:pPr algn="ctr"/>
            <a:r>
              <a:rPr lang="en-GB" sz="1400" dirty="0" smtClean="0"/>
              <a:t>from linearity / mm</a:t>
            </a:r>
            <a:endParaRPr lang="en-GB" sz="1400" dirty="0"/>
          </a:p>
        </p:txBody>
      </p:sp>
      <p:pic>
        <p:nvPicPr>
          <p:cNvPr id="3076" name="Picture 4" descr="C:\Users\alpha\Desktop\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295" y="3113694"/>
            <a:ext cx="2552977" cy="153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lpha\Desktop\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594" y="1419622"/>
            <a:ext cx="2408678" cy="153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lpha\Desktop\Narrow-C-Layer-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"/>
          <a:stretch/>
        </p:blipFill>
        <p:spPr bwMode="auto">
          <a:xfrm>
            <a:off x="133443" y="2656208"/>
            <a:ext cx="2088232" cy="139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80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Quasi-trapped anti-atoms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21324"/>
            <a:ext cx="3168352" cy="310219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Energetic escape very unlikely</a:t>
            </a:r>
          </a:p>
          <a:p>
            <a:pPr lvl="1"/>
            <a:r>
              <a:rPr lang="en-US" dirty="0" smtClean="0"/>
              <a:t>Requires hitting pin hole with all energy allocated to </a:t>
            </a:r>
            <a:r>
              <a:rPr lang="en-US" i="1" dirty="0" smtClean="0"/>
              <a:t>z</a:t>
            </a:r>
          </a:p>
          <a:p>
            <a:pPr lvl="1"/>
            <a:r>
              <a:rPr lang="en-US" dirty="0" smtClean="0"/>
              <a:t>Slow (</a:t>
            </a:r>
            <a:r>
              <a:rPr lang="en-US" i="1" dirty="0" err="1" smtClean="0"/>
              <a:t>x</a:t>
            </a:r>
            <a:r>
              <a:rPr lang="en-US" dirty="0" err="1" smtClean="0"/>
              <a:t>,</a:t>
            </a:r>
            <a:r>
              <a:rPr lang="en-US" i="1" dirty="0" err="1" smtClean="0"/>
              <a:t>y</a:t>
            </a:r>
            <a:r>
              <a:rPr lang="en-US" dirty="0" smtClean="0"/>
              <a:t>) and </a:t>
            </a:r>
            <a:r>
              <a:rPr lang="en-US" i="1" dirty="0" smtClean="0"/>
              <a:t>z</a:t>
            </a:r>
            <a:r>
              <a:rPr lang="en-US" dirty="0" smtClean="0"/>
              <a:t> energies mixing</a:t>
            </a:r>
          </a:p>
          <a:p>
            <a:pPr lvl="1"/>
            <a:r>
              <a:rPr lang="en-US" dirty="0" smtClean="0"/>
              <a:t>Anti-atoms mostly escape off-axis, at much later time</a:t>
            </a:r>
          </a:p>
          <a:p>
            <a:r>
              <a:rPr lang="en-US" dirty="0" smtClean="0"/>
              <a:t>Tailor potential for all radii</a:t>
            </a:r>
          </a:p>
          <a:p>
            <a:pPr lvl="1"/>
            <a:r>
              <a:rPr lang="en-US" dirty="0" smtClean="0"/>
              <a:t>Balance escape under gravity</a:t>
            </a:r>
          </a:p>
          <a:p>
            <a:pPr lvl="1"/>
            <a:r>
              <a:rPr lang="en-US" dirty="0" smtClean="0"/>
              <a:t>Two extra correction coils to manipulate off-axis field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6" b="100000" l="0" r="100000">
                        <a14:foregroundMark x1="76265" y1="2161" x2="75989" y2="25540"/>
                        <a14:foregroundMark x1="99402" y1="22593" x2="99954" y2="97642"/>
                        <a14:foregroundMark x1="76265" y1="2750" x2="50230" y2="196"/>
                        <a14:foregroundMark x1="598" y1="2750" x2="46" y2="73281"/>
                        <a14:foregroundMark x1="460" y1="96660" x2="53864" y2="99804"/>
                        <a14:foregroundMark x1="54002" y1="98232" x2="99816" y2="99804"/>
                        <a14:foregroundMark x1="10396" y1="40275" x2="52852" y2="38310"/>
                        <a14:foregroundMark x1="10534" y1="40275" x2="598" y2="196"/>
                        <a14:foregroundMark x1="11408" y1="15914" x2="49356" y2="19450"/>
                        <a14:foregroundMark x1="16007" y1="28094" x2="30313" y2="32613"/>
                        <a14:foregroundMark x1="12925" y1="5697" x2="32843" y2="6287"/>
                        <a14:foregroundMark x1="62162" y1="34656" x2="80278" y2="32275"/>
                        <a14:foregroundMark x1="97224" y1="28571" x2="78086" y2="28042"/>
                        <a14:foregroundMark x1="95544" y1="25132" x2="89993" y2="24603"/>
                        <a14:foregroundMark x1="97297" y1="21958" x2="90869" y2="21958"/>
                        <a14:foregroundMark x1="98247" y1="21164" x2="98247" y2="27249"/>
                        <a14:backgroundMark x1="79623" y1="4715" x2="97148" y2="4715"/>
                        <a14:backgroundMark x1="78657" y1="12377" x2="98436" y2="12377"/>
                        <a14:backgroundMark x1="77093" y1="2161" x2="77277" y2="194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1923678"/>
            <a:ext cx="5688632" cy="15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lpha\Desktop\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" y="699542"/>
            <a:ext cx="9101680" cy="112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10080" y="665422"/>
            <a:ext cx="1020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bottom coil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30560" y="665422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top coil</a:t>
            </a:r>
            <a:endParaRPr lang="en-GB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620316" y="1419622"/>
            <a:ext cx="2959796" cy="936104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300192" y="1419622"/>
            <a:ext cx="492807" cy="936104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8224" y="3535192"/>
            <a:ext cx="1323081" cy="159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912" y="3535192"/>
            <a:ext cx="1323081" cy="159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H="1">
            <a:off x="5148064" y="3493372"/>
            <a:ext cx="432048" cy="3025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300192" y="3480401"/>
            <a:ext cx="432048" cy="3025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930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pha\Desktop\config 1-3 rev 11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6457"/>
            <a:ext cx="9144000" cy="19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563" y="627533"/>
                <a:ext cx="2808312" cy="2598923"/>
              </a:xfrm>
            </p:spPr>
            <p:txBody>
              <a:bodyPr numCol="1">
                <a:normAutofit/>
              </a:bodyPr>
              <a:lstStyle/>
              <a:p>
                <a:r>
                  <a:rPr lang="en-US" dirty="0" smtClean="0"/>
                  <a:t>ALPHA-g magnet system</a:t>
                </a:r>
              </a:p>
              <a:p>
                <a:pPr lvl="1"/>
                <a:r>
                  <a:rPr lang="en-US" dirty="0" smtClean="0"/>
                  <a:t>Vertical geometry</a:t>
                </a:r>
              </a:p>
              <a:p>
                <a:pPr lvl="1"/>
                <a:r>
                  <a:rPr lang="en-US" dirty="0" smtClean="0"/>
                  <a:t>Compensate gravity with offset coil currents</a:t>
                </a:r>
              </a:p>
              <a:p>
                <a:pPr lvl="1"/>
                <a:r>
                  <a:rPr lang="en-US" dirty="0" smtClean="0"/>
                  <a:t>Equal escape infers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sub>
                    </m:sSub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563" y="627533"/>
                <a:ext cx="2808312" cy="2598923"/>
              </a:xfrm>
              <a:blipFill rotWithShape="1">
                <a:blip r:embed="rId3"/>
                <a:stretch>
                  <a:fillRect l="-1522" t="-1174" r="-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72200" y="627534"/>
            <a:ext cx="2574354" cy="2376264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16000" indent="-216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52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4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Assembly in </a:t>
            </a:r>
            <a:r>
              <a:rPr lang="en-US" dirty="0" smtClean="0"/>
              <a:t>Aug</a:t>
            </a:r>
            <a:endParaRPr lang="en-US" dirty="0"/>
          </a:p>
          <a:p>
            <a:r>
              <a:rPr lang="en-US" dirty="0"/>
              <a:t>Commissioning in </a:t>
            </a:r>
            <a:r>
              <a:rPr lang="en-US" dirty="0" smtClean="0"/>
              <a:t>Sept</a:t>
            </a:r>
          </a:p>
          <a:p>
            <a:r>
              <a:rPr lang="en-US" dirty="0" smtClean="0"/>
              <a:t>Physics shortly after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771800" y="627533"/>
            <a:ext cx="3600400" cy="2880321"/>
          </a:xfrm>
          <a:prstGeom prst="rect">
            <a:avLst/>
          </a:prstGeom>
        </p:spPr>
        <p:txBody>
          <a:bodyPr vert="horz" lIns="91440" tIns="45720" rIns="91440" bIns="45720" numCol="1" rtlCol="0">
            <a:normAutofit lnSpcReduction="10000"/>
          </a:bodyPr>
          <a:lstStyle>
            <a:lvl1pPr marL="216000" indent="-216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00" indent="-252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4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Currently being manufactured</a:t>
            </a:r>
          </a:p>
          <a:p>
            <a:pPr lvl="1"/>
            <a:r>
              <a:rPr lang="en-US" dirty="0"/>
              <a:t>BNL, US: magnet windings</a:t>
            </a:r>
          </a:p>
          <a:p>
            <a:pPr lvl="1"/>
            <a:r>
              <a:rPr lang="en-US" dirty="0"/>
              <a:t>Babcock, Germany: solenoid magnet</a:t>
            </a:r>
          </a:p>
          <a:p>
            <a:pPr lvl="1"/>
            <a:r>
              <a:rPr lang="en-US" dirty="0"/>
              <a:t>RAL, UK: cryostat, </a:t>
            </a:r>
            <a:r>
              <a:rPr lang="en-US" dirty="0" err="1"/>
              <a:t>beamline</a:t>
            </a:r>
            <a:r>
              <a:rPr lang="en-US" dirty="0"/>
              <a:t> and support</a:t>
            </a:r>
          </a:p>
          <a:p>
            <a:pPr lvl="1"/>
            <a:r>
              <a:rPr lang="en-US" dirty="0"/>
              <a:t>AMI, US: high current leads</a:t>
            </a:r>
          </a:p>
          <a:p>
            <a:pPr lvl="1"/>
            <a:r>
              <a:rPr lang="en-US" dirty="0" err="1" smtClean="0"/>
              <a:t>Triumf</a:t>
            </a:r>
            <a:r>
              <a:rPr lang="en-US" dirty="0" smtClean="0"/>
              <a:t> &amp; York, </a:t>
            </a:r>
            <a:r>
              <a:rPr lang="en-US" dirty="0"/>
              <a:t>Canada: annihilation detector, cosmic </a:t>
            </a:r>
            <a:r>
              <a:rPr lang="en-US" dirty="0" smtClean="0"/>
              <a:t>veto</a:t>
            </a:r>
          </a:p>
          <a:p>
            <a:pPr lvl="1"/>
            <a:r>
              <a:rPr lang="en-US" dirty="0" smtClean="0"/>
              <a:t>UBC &amp; SFU, Canada: </a:t>
            </a:r>
            <a:r>
              <a:rPr lang="en-US" dirty="0" err="1" smtClean="0"/>
              <a:t>magnetometry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31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44408" y="4443958"/>
            <a:ext cx="864096" cy="648072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End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613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Environmental field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627534"/>
                <a:ext cx="3600400" cy="4176464"/>
              </a:xfrm>
            </p:spPr>
            <p:txBody>
              <a:bodyPr/>
              <a:lstStyle/>
              <a:p>
                <a:r>
                  <a:rPr lang="en-US" dirty="0" smtClean="0"/>
                  <a:t>Gradient in external fields → spurious force</a:t>
                </a:r>
              </a:p>
              <a:p>
                <a:pPr lvl="1"/>
                <a:r>
                  <a:rPr lang="en-US" dirty="0" smtClean="0"/>
                  <a:t>Earth</a:t>
                </a:r>
              </a:p>
              <a:p>
                <a:pPr lvl="1"/>
                <a:r>
                  <a:rPr lang="en-US" dirty="0" smtClean="0"/>
                  <a:t>Nearby ferromagnetic material</a:t>
                </a:r>
              </a:p>
              <a:p>
                <a:pPr lvl="1"/>
                <a:r>
                  <a:rPr lang="en-US" dirty="0" err="1" smtClean="0"/>
                  <a:t>Beamlines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Other experiments</a:t>
                </a:r>
              </a:p>
              <a:p>
                <a:r>
                  <a:rPr lang="en-US" dirty="0" smtClean="0"/>
                  <a:t>Copper coils outside the experiment compensating environmental fields</a:t>
                </a:r>
              </a:p>
              <a:p>
                <a:pPr lvl="1"/>
                <a:r>
                  <a:rPr lang="en-US" dirty="0" smtClean="0"/>
                  <a:t>Generating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/>
                  <a:t> proportional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627534"/>
                <a:ext cx="3600400" cy="4176464"/>
              </a:xfrm>
              <a:blipFill rotWithShape="1">
                <a:blip r:embed="rId2"/>
                <a:stretch>
                  <a:fillRect l="-1015" t="-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5677" y="1179445"/>
            <a:ext cx="1753968" cy="33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9646" y="1179445"/>
            <a:ext cx="1753968" cy="331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55902" y="1179445"/>
            <a:ext cx="1748367" cy="330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703669" y="1179445"/>
            <a:ext cx="3579945" cy="32403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360386" y="1179445"/>
            <a:ext cx="1743883" cy="32403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887048" y="4485971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> coils</a:t>
                </a:r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7048" y="4485971"/>
                <a:ext cx="1512168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476243" y="4494445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 smtClean="0"/>
                  <a:t> coils</a:t>
                </a:r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6243" y="4494445"/>
                <a:ext cx="1512168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4685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lpha\Desktop\50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9200"/>
            <a:ext cx="5765838" cy="221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lpha\Desktop\49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343" y="3049484"/>
            <a:ext cx="2963030" cy="198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Quasi-trapped anti-atoms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7534"/>
            <a:ext cx="8856984" cy="2232248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Octupole</a:t>
            </a:r>
            <a:r>
              <a:rPr lang="en-US" dirty="0"/>
              <a:t> </a:t>
            </a:r>
            <a:r>
              <a:rPr lang="en-US" dirty="0" smtClean="0"/>
              <a:t>– mirror coil interaction</a:t>
            </a:r>
          </a:p>
          <a:p>
            <a:pPr lvl="1"/>
            <a:r>
              <a:rPr lang="en-US" dirty="0" smtClean="0"/>
              <a:t>Fields add as vector, but anti-atom feels only |</a:t>
            </a:r>
            <a:r>
              <a:rPr lang="en-US" b="1" i="1" dirty="0" smtClean="0"/>
              <a:t>B</a:t>
            </a:r>
            <a:r>
              <a:rPr lang="en-US" dirty="0" smtClean="0"/>
              <a:t>|</a:t>
            </a:r>
          </a:p>
          <a:p>
            <a:pPr lvl="1"/>
            <a:r>
              <a:rPr lang="en-US" dirty="0" smtClean="0"/>
              <a:t>Quadrature stiffening</a:t>
            </a:r>
          </a:p>
          <a:p>
            <a:pPr lvl="1"/>
            <a:r>
              <a:rPr lang="en-US" dirty="0" smtClean="0"/>
              <a:t>Mirror coil less capable of increasing field at higher radii</a:t>
            </a:r>
          </a:p>
          <a:p>
            <a:r>
              <a:rPr lang="en-US" dirty="0" smtClean="0"/>
              <a:t>Increase |</a:t>
            </a:r>
            <a:r>
              <a:rPr lang="en-US" b="1" i="1" dirty="0" smtClean="0"/>
              <a:t>B</a:t>
            </a:r>
            <a:r>
              <a:rPr lang="en-US" dirty="0" smtClean="0"/>
              <a:t>| by a short corrector </a:t>
            </a:r>
            <a:r>
              <a:rPr lang="en-US" dirty="0" err="1" smtClean="0"/>
              <a:t>octupole</a:t>
            </a:r>
            <a:r>
              <a:rPr lang="en-US" dirty="0" smtClean="0"/>
              <a:t> at each coil</a:t>
            </a:r>
          </a:p>
          <a:p>
            <a:r>
              <a:rPr lang="en-US" dirty="0" smtClean="0"/>
              <a:t>Mirror coil – mirror coil interaction</a:t>
            </a:r>
          </a:p>
          <a:p>
            <a:pPr lvl="1"/>
            <a:r>
              <a:rPr lang="en-US" dirty="0" smtClean="0"/>
              <a:t>Off-axis field from coil is stronger than on-axis field</a:t>
            </a:r>
          </a:p>
          <a:p>
            <a:pPr lvl="1"/>
            <a:r>
              <a:rPr lang="en-US" dirty="0" smtClean="0"/>
              <a:t>Correctly compensating gravity for all radii requires coils of different widths</a:t>
            </a:r>
          </a:p>
          <a:p>
            <a:pPr lvl="1"/>
            <a:r>
              <a:rPr lang="en-US" dirty="0" smtClean="0"/>
              <a:t>Equivalent: two coils of different widths sharing current</a:t>
            </a:r>
          </a:p>
          <a:p>
            <a:r>
              <a:rPr lang="en-US" dirty="0" smtClean="0"/>
              <a:t>Each barrier made of three bodies in total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0232" y="668115"/>
            <a:ext cx="1944216" cy="234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155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Antimatter gravity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 of fundamental physics</a:t>
            </a:r>
          </a:p>
          <a:p>
            <a:pPr lvl="1"/>
            <a:r>
              <a:rPr lang="en-GB" dirty="0" smtClean="0"/>
              <a:t>Weak equivalence principle</a:t>
            </a:r>
          </a:p>
          <a:p>
            <a:pPr lvl="1"/>
            <a:r>
              <a:rPr lang="en-GB" dirty="0" smtClean="0"/>
              <a:t>Never before attempted</a:t>
            </a:r>
          </a:p>
          <a:p>
            <a:r>
              <a:rPr lang="en-GB" dirty="0" smtClean="0"/>
              <a:t>Antihydrogen</a:t>
            </a:r>
          </a:p>
          <a:p>
            <a:pPr lvl="1"/>
            <a:r>
              <a:rPr lang="en-GB" dirty="0" smtClean="0"/>
              <a:t>Pure antimatter system</a:t>
            </a:r>
          </a:p>
          <a:p>
            <a:pPr lvl="1"/>
            <a:r>
              <a:rPr lang="en-GB" dirty="0" smtClean="0"/>
              <a:t>Electrically neutral, not susceptible to electrostatic field</a:t>
            </a:r>
          </a:p>
          <a:p>
            <a:r>
              <a:rPr lang="en-GB" dirty="0" smtClean="0"/>
              <a:t>ALPHA’s antihydrogen production and trapping technology</a:t>
            </a:r>
          </a:p>
          <a:p>
            <a:pPr lvl="1"/>
            <a:r>
              <a:rPr lang="en-GB" dirty="0" smtClean="0"/>
              <a:t>CERN’s AD + positron accumulator</a:t>
            </a:r>
          </a:p>
          <a:p>
            <a:pPr lvl="1"/>
            <a:r>
              <a:rPr lang="en-GB" dirty="0" smtClean="0"/>
              <a:t>Penning trap manipulates antiprotons and positrons</a:t>
            </a:r>
          </a:p>
          <a:p>
            <a:pPr lvl="1"/>
            <a:r>
              <a:rPr lang="en-GB" b="1" dirty="0" smtClean="0"/>
              <a:t>Magnetic trap</a:t>
            </a:r>
            <a:r>
              <a:rPr lang="en-GB" dirty="0" smtClean="0"/>
              <a:t> confines antiatoms</a:t>
            </a:r>
          </a:p>
          <a:p>
            <a:pPr lvl="1"/>
            <a:r>
              <a:rPr lang="en-GB" dirty="0" smtClean="0"/>
              <a:t>&gt; 100 antiatoms trapped per experiment cycle</a:t>
            </a:r>
          </a:p>
          <a:p>
            <a:pPr lvl="1"/>
            <a:r>
              <a:rPr lang="en-GB" dirty="0" smtClean="0"/>
              <a:t>Compatible with </a:t>
            </a:r>
            <a:r>
              <a:rPr lang="en-GB" b="1" dirty="0" smtClean="0"/>
              <a:t>in-situ gravity</a:t>
            </a:r>
            <a:r>
              <a:rPr lang="en-GB" dirty="0" smtClean="0"/>
              <a:t> measurement</a:t>
            </a:r>
          </a:p>
          <a:p>
            <a:r>
              <a:rPr lang="en-GB" dirty="0" smtClean="0"/>
              <a:t>How? Challenges?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25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92135" y="2184542"/>
            <a:ext cx="8077243" cy="3146015"/>
            <a:chOff x="-48859" y="1865659"/>
            <a:chExt cx="8653307" cy="3370387"/>
          </a:xfrm>
        </p:grpSpPr>
        <p:pic>
          <p:nvPicPr>
            <p:cNvPr id="3074" name="Picture 2" descr="C:\Users\alpha\Desktop\fieldrz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865659"/>
              <a:ext cx="8280920" cy="3370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0" y="2289140"/>
              <a:ext cx="6799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>
                  <a:latin typeface="Georgia" pitchFamily="18" charset="0"/>
                </a:rPr>
                <a:t>radial</a:t>
              </a:r>
              <a:endParaRPr lang="en-GB" sz="1400" i="1" dirty="0">
                <a:latin typeface="Georgia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48859" y="3305819"/>
              <a:ext cx="4555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>
                  <a:latin typeface="Georgia" pitchFamily="18" charset="0"/>
                </a:rPr>
                <a:t>|</a:t>
              </a:r>
              <a:r>
                <a:rPr lang="en-GB" sz="1400" b="1" i="1" dirty="0" smtClean="0">
                  <a:latin typeface="Georgia" pitchFamily="18" charset="0"/>
                </a:rPr>
                <a:t>B</a:t>
              </a:r>
              <a:r>
                <a:rPr lang="en-GB" sz="1400" i="1" dirty="0" smtClean="0">
                  <a:latin typeface="Georgia" pitchFamily="18" charset="0"/>
                </a:rPr>
                <a:t>|</a:t>
              </a:r>
              <a:endParaRPr lang="en-GB" sz="1400" i="1" dirty="0">
                <a:latin typeface="Georgia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95936" y="4611835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i="1" dirty="0" smtClean="0">
                  <a:latin typeface="Georgia" pitchFamily="18" charset="0"/>
                </a:rPr>
                <a:t>axial</a:t>
              </a:r>
              <a:endParaRPr lang="en-GB" sz="1400" i="1" dirty="0">
                <a:latin typeface="Georgia" pitchFamily="18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4353515" y="2787774"/>
              <a:ext cx="290493" cy="910286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287843" y="2530247"/>
              <a:ext cx="8643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Georgia" pitchFamily="18" charset="0"/>
                </a:rPr>
                <a:t>octupole</a:t>
              </a:r>
              <a:endParaRPr lang="en-GB" dirty="0">
                <a:latin typeface="Georgia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87405" y="2776255"/>
              <a:ext cx="713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Georgia" pitchFamily="18" charset="0"/>
                </a:rPr>
                <a:t>mirror</a:t>
              </a:r>
              <a:endParaRPr lang="en-GB" sz="1400" dirty="0">
                <a:latin typeface="Georgia" pitchFamily="18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2419519" y="3058790"/>
              <a:ext cx="935617" cy="9793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963830" y="3447207"/>
              <a:ext cx="997183" cy="9409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105592" y="3150378"/>
              <a:ext cx="713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Georgia" pitchFamily="18" charset="0"/>
                </a:rPr>
                <a:t>mirror</a:t>
              </a:r>
              <a:endParaRPr lang="en-GB" sz="1400" dirty="0">
                <a:latin typeface="Georgia" pitchFamily="18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minimum trap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627534"/>
                <a:ext cx="5256584" cy="1728193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>
                    <a:ea typeface="Cambria Math"/>
                  </a:rPr>
                  <a:t>Anti-atoms confined via dipole moment in a region of minimum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acc>
                          <m:accPr>
                            <m:chr m:val="⃑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 smtClean="0"/>
                  <a:t> </a:t>
                </a:r>
              </a:p>
              <a:p>
                <a:r>
                  <a:rPr lang="en-GB" dirty="0" smtClean="0"/>
                  <a:t>Radial confinement: </a:t>
                </a:r>
                <a:r>
                  <a:rPr lang="en-GB" dirty="0" err="1" smtClean="0"/>
                  <a:t>octupole</a:t>
                </a:r>
                <a:endParaRPr lang="en-GB" dirty="0" smtClean="0"/>
              </a:p>
              <a:p>
                <a:r>
                  <a:rPr lang="en-GB" dirty="0" smtClean="0"/>
                  <a:t>Axial confinement: mirror coils</a:t>
                </a:r>
              </a:p>
              <a:p>
                <a:r>
                  <a:rPr lang="en-GB" dirty="0" smtClean="0"/>
                  <a:t>Additional force from gravity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627534"/>
                <a:ext cx="5256584" cy="1728193"/>
              </a:xfrm>
              <a:blipFill rotWithShape="1">
                <a:blip r:embed="rId3"/>
                <a:stretch>
                  <a:fillRect l="-695" t="-1767" b="-3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51" b="12786"/>
          <a:stretch/>
        </p:blipFill>
        <p:spPr bwMode="auto">
          <a:xfrm>
            <a:off x="5571278" y="746338"/>
            <a:ext cx="3445591" cy="185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029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92135" y="2184542"/>
            <a:ext cx="8077243" cy="3146015"/>
            <a:chOff x="-48859" y="1865659"/>
            <a:chExt cx="8653307" cy="3370387"/>
          </a:xfrm>
        </p:grpSpPr>
        <p:pic>
          <p:nvPicPr>
            <p:cNvPr id="3074" name="Picture 2" descr="C:\Users\alpha\Desktop\fieldrz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865659"/>
              <a:ext cx="8280920" cy="3370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0" y="2289140"/>
              <a:ext cx="6799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>
                  <a:latin typeface="Georgia" pitchFamily="18" charset="0"/>
                </a:rPr>
                <a:t>radial</a:t>
              </a:r>
              <a:endParaRPr lang="en-GB" sz="1400" i="1" dirty="0">
                <a:latin typeface="Georgia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48859" y="3305819"/>
              <a:ext cx="4555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>
                  <a:latin typeface="Georgia" pitchFamily="18" charset="0"/>
                </a:rPr>
                <a:t>|</a:t>
              </a:r>
              <a:r>
                <a:rPr lang="en-GB" sz="1400" b="1" i="1" dirty="0" smtClean="0">
                  <a:latin typeface="Georgia" pitchFamily="18" charset="0"/>
                </a:rPr>
                <a:t>B</a:t>
              </a:r>
              <a:r>
                <a:rPr lang="en-GB" sz="1400" i="1" dirty="0" smtClean="0">
                  <a:latin typeface="Georgia" pitchFamily="18" charset="0"/>
                </a:rPr>
                <a:t>|</a:t>
              </a:r>
              <a:endParaRPr lang="en-GB" sz="1400" i="1" dirty="0">
                <a:latin typeface="Georgia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95936" y="4611835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i="1" dirty="0" smtClean="0">
                  <a:latin typeface="Georgia" pitchFamily="18" charset="0"/>
                </a:rPr>
                <a:t>axial</a:t>
              </a:r>
              <a:endParaRPr lang="en-GB" sz="1400" i="1" dirty="0">
                <a:latin typeface="Georgia" pitchFamily="18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4353515" y="2787774"/>
              <a:ext cx="290493" cy="910286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287843" y="2530247"/>
              <a:ext cx="8643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Georgia" pitchFamily="18" charset="0"/>
                </a:rPr>
                <a:t>octupole</a:t>
              </a:r>
              <a:endParaRPr lang="en-GB" dirty="0">
                <a:latin typeface="Georgia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87405" y="2776255"/>
              <a:ext cx="713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Georgia" pitchFamily="18" charset="0"/>
                </a:rPr>
                <a:t>mirror</a:t>
              </a:r>
              <a:endParaRPr lang="en-GB" sz="1400" dirty="0">
                <a:latin typeface="Georgia" pitchFamily="18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2419519" y="3058790"/>
              <a:ext cx="935617" cy="9793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963830" y="3447207"/>
              <a:ext cx="997183" cy="9409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105592" y="3150378"/>
              <a:ext cx="713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Georgia" pitchFamily="18" charset="0"/>
                </a:rPr>
                <a:t>mirror</a:t>
              </a:r>
              <a:endParaRPr lang="en-GB" sz="1400" dirty="0">
                <a:latin typeface="Georgia" pitchFamily="18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7534"/>
            <a:ext cx="8784976" cy="1728193"/>
          </a:xfrm>
        </p:spPr>
        <p:txBody>
          <a:bodyPr/>
          <a:lstStyle/>
          <a:p>
            <a:r>
              <a:rPr lang="en-GB" dirty="0" smtClean="0">
                <a:ea typeface="Cambria Math"/>
              </a:rPr>
              <a:t>During gravity measurement:</a:t>
            </a:r>
          </a:p>
          <a:p>
            <a:pPr lvl="1"/>
            <a:r>
              <a:rPr lang="en-GB" dirty="0" smtClean="0">
                <a:ea typeface="Cambria Math"/>
              </a:rPr>
              <a:t>Anti-atom trapped</a:t>
            </a:r>
          </a:p>
          <a:p>
            <a:pPr lvl="1"/>
            <a:r>
              <a:rPr lang="en-GB" dirty="0" err="1" smtClean="0">
                <a:ea typeface="Cambria Math"/>
              </a:rPr>
              <a:t>Octupole</a:t>
            </a:r>
            <a:r>
              <a:rPr lang="en-GB" dirty="0" smtClean="0">
                <a:ea typeface="Cambria Math"/>
              </a:rPr>
              <a:t> stays on</a:t>
            </a:r>
          </a:p>
          <a:p>
            <a:pPr lvl="1"/>
            <a:r>
              <a:rPr lang="en-GB" dirty="0" smtClean="0">
                <a:ea typeface="Cambria Math"/>
              </a:rPr>
              <a:t>Mirror coils slowly turned off</a:t>
            </a:r>
          </a:p>
          <a:p>
            <a:pPr lvl="1"/>
            <a:r>
              <a:rPr lang="en-GB" dirty="0" smtClean="0">
                <a:ea typeface="Cambria Math"/>
              </a:rPr>
              <a:t>Observe antiatom escape, through outside annihilation detector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194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 method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7504" y="627533"/>
            <a:ext cx="3240360" cy="4248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Simplified picture</a:t>
            </a:r>
          </a:p>
          <a:p>
            <a:pPr lvl="1"/>
            <a:r>
              <a:rPr lang="en-GB" dirty="0" smtClean="0"/>
              <a:t>Up-down </a:t>
            </a:r>
            <a:r>
              <a:rPr lang="en-GB" dirty="0" smtClean="0"/>
              <a:t>z motion in </a:t>
            </a:r>
            <a:r>
              <a:rPr lang="en-GB" dirty="0" smtClean="0"/>
              <a:t>1D</a:t>
            </a:r>
          </a:p>
          <a:p>
            <a:pPr lvl="1"/>
            <a:r>
              <a:rPr lang="en-GB" dirty="0" err="1"/>
              <a:t>x,y</a:t>
            </a:r>
            <a:r>
              <a:rPr lang="en-GB" dirty="0"/>
              <a:t> motion </a:t>
            </a:r>
            <a:r>
              <a:rPr lang="en-GB" dirty="0" smtClean="0"/>
              <a:t>ignored</a:t>
            </a:r>
            <a:endParaRPr lang="en-GB" dirty="0" smtClean="0"/>
          </a:p>
          <a:p>
            <a:r>
              <a:rPr lang="en-GB" dirty="0" smtClean="0"/>
              <a:t>Equal coil currents</a:t>
            </a:r>
          </a:p>
          <a:p>
            <a:pPr lvl="1"/>
            <a:r>
              <a:rPr lang="en-GB" dirty="0" smtClean="0"/>
              <a:t>Gravity favour downward escape</a:t>
            </a:r>
          </a:p>
          <a:p>
            <a:pPr lvl="1"/>
            <a:r>
              <a:rPr lang="en-GB" dirty="0" smtClean="0"/>
              <a:t>Up-down measurement, sign of gravity</a:t>
            </a:r>
          </a:p>
          <a:p>
            <a:r>
              <a:rPr lang="en-GB" dirty="0" smtClean="0"/>
              <a:t>Slightly stronger bottom coil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qual escape infers gravity</a:t>
            </a:r>
          </a:p>
          <a:p>
            <a:pPr lvl="1"/>
            <a:r>
              <a:rPr lang="en-GB" dirty="0" smtClean="0"/>
              <a:t>1% precision measurement</a:t>
            </a:r>
            <a:endParaRPr lang="en-GB" dirty="0"/>
          </a:p>
        </p:txBody>
      </p:sp>
      <p:pic>
        <p:nvPicPr>
          <p:cNvPr id="3" name="Comp 1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21586" y="1563638"/>
            <a:ext cx="5870426" cy="247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5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 method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5" y="699539"/>
            <a:ext cx="6050796" cy="412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35495" y="627533"/>
                <a:ext cx="3024337" cy="41931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Simulation:</a:t>
                </a:r>
              </a:p>
              <a:p>
                <a:pPr lvl="1"/>
                <a:r>
                  <a:rPr lang="en-US" sz="1400" dirty="0" smtClean="0"/>
                  <a:t>How </a:t>
                </a:r>
                <a:r>
                  <a:rPr lang="en-US" sz="1400" dirty="0"/>
                  <a:t>escape </a:t>
                </a:r>
                <a:r>
                  <a:rPr lang="en-US" sz="1400" dirty="0" smtClean="0"/>
                  <a:t>swings from bottom to top when bottom coil is boosted</a:t>
                </a:r>
                <a:endParaRPr lang="en-US" sz="1400" dirty="0"/>
              </a:p>
              <a:p>
                <a:pPr lvl="1"/>
                <a:r>
                  <a:rPr lang="en-GB" sz="1400" dirty="0" smtClean="0"/>
                  <a:t>Curve shifts in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sz="1400" dirty="0" smtClean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GB" sz="1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sub>
                    </m:sSub>
                  </m:oMath>
                </a14:m>
                <a:endParaRPr lang="en-GB" sz="1400" dirty="0" smtClean="0"/>
              </a:p>
              <a:p>
                <a:r>
                  <a:rPr lang="en-GB" sz="1600" dirty="0" smtClean="0"/>
                  <a:t>Experimentally:</a:t>
                </a:r>
              </a:p>
              <a:p>
                <a:pPr lvl="1"/>
                <a:r>
                  <a:rPr lang="en-GB" sz="1400" dirty="0" smtClean="0"/>
                  <a:t>One current setting is used</a:t>
                </a:r>
              </a:p>
              <a:p>
                <a:pPr lvl="1"/>
                <a:r>
                  <a:rPr lang="en-GB" sz="1400" dirty="0" smtClean="0"/>
                  <a:t>Observed balance determines compatible curve</a:t>
                </a:r>
              </a:p>
              <a:p>
                <a:r>
                  <a:rPr lang="en-GB" sz="1600" dirty="0" smtClean="0"/>
                  <a:t>Function’s sharpness</a:t>
                </a:r>
              </a:p>
              <a:p>
                <a:pPr lvl="1"/>
                <a:r>
                  <a:rPr lang="en-GB" sz="1400" dirty="0" smtClean="0"/>
                  <a:t>Push intersects further apart</a:t>
                </a:r>
              </a:p>
              <a:p>
                <a:pPr lvl="1"/>
                <a:r>
                  <a:rPr lang="en-GB" sz="1400" dirty="0" smtClean="0"/>
                  <a:t>Improves precision</a:t>
                </a:r>
              </a:p>
              <a:p>
                <a:pPr lvl="1"/>
                <a:r>
                  <a:rPr lang="en-GB" sz="1400" dirty="0" smtClean="0"/>
                  <a:t>Cooled </a:t>
                </a:r>
                <a:r>
                  <a:rPr lang="en-GB" sz="1400" dirty="0" err="1" smtClean="0"/>
                  <a:t>Hbar</a:t>
                </a:r>
                <a:r>
                  <a:rPr lang="en-GB" sz="1400" dirty="0" smtClean="0"/>
                  <a:t> increase sharpness</a:t>
                </a:r>
              </a:p>
              <a:p>
                <a:pPr lvl="1"/>
                <a:r>
                  <a:rPr lang="en-GB" sz="1400" dirty="0" smtClean="0"/>
                  <a:t>Adiabatic cooling</a:t>
                </a:r>
              </a:p>
              <a:p>
                <a:pPr lvl="1"/>
                <a:r>
                  <a:rPr lang="en-GB" sz="1400" dirty="0" smtClean="0"/>
                  <a:t>Future: laser cooling</a:t>
                </a:r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5" y="627533"/>
                <a:ext cx="3024337" cy="4193104"/>
              </a:xfrm>
              <a:prstGeom prst="rect">
                <a:avLst/>
              </a:prstGeom>
              <a:blipFill rotWithShape="1">
                <a:blip r:embed="rId3"/>
                <a:stretch>
                  <a:fillRect l="-806" t="-1017" r="-1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189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7534"/>
            <a:ext cx="2952328" cy="4392488"/>
          </a:xfrm>
        </p:spPr>
        <p:txBody>
          <a:bodyPr>
            <a:normAutofit/>
          </a:bodyPr>
          <a:lstStyle/>
          <a:p>
            <a:pPr defTabSz="432000"/>
            <a:r>
              <a:rPr lang="en-US" dirty="0" smtClean="0"/>
              <a:t>Trapping antihydrogen</a:t>
            </a:r>
          </a:p>
          <a:p>
            <a:pPr lvl="1" defTabSz="432000"/>
            <a:r>
              <a:rPr lang="en-US" dirty="0" smtClean="0"/>
              <a:t>O(10</a:t>
            </a:r>
            <a:r>
              <a:rPr lang="en-US" baseline="30000" dirty="0" smtClean="0"/>
              <a:t>11</a:t>
            </a:r>
            <a:r>
              <a:rPr lang="en-US" dirty="0" smtClean="0"/>
              <a:t>) decrease in energy</a:t>
            </a:r>
          </a:p>
          <a:p>
            <a:pPr lvl="1" defTabSz="432000"/>
            <a:r>
              <a:rPr lang="en-US" dirty="0" smtClean="0"/>
              <a:t>Method developed and refined in ALPHA and ALPHA-2</a:t>
            </a:r>
          </a:p>
          <a:p>
            <a:pPr defTabSz="432000"/>
            <a:r>
              <a:rPr lang="en-US" dirty="0" smtClean="0"/>
              <a:t>Gravity measurement</a:t>
            </a:r>
          </a:p>
          <a:p>
            <a:pPr lvl="1" defTabSz="432000"/>
            <a:r>
              <a:rPr lang="en-US" dirty="0" smtClean="0"/>
              <a:t>O(10</a:t>
            </a:r>
            <a:r>
              <a:rPr lang="en-US" baseline="30000" dirty="0" smtClean="0"/>
              <a:t>5</a:t>
            </a:r>
            <a:r>
              <a:rPr lang="en-US" dirty="0" smtClean="0"/>
              <a:t>) further reduction in energy scale</a:t>
            </a:r>
          </a:p>
          <a:p>
            <a:pPr lvl="1" defTabSz="432000"/>
            <a:r>
              <a:rPr lang="en-US" dirty="0" smtClean="0"/>
              <a:t>10 ppm magnetic control, to &lt; 0.1 G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5816" y="790323"/>
            <a:ext cx="6165752" cy="415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42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magnet design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5496" y="3003799"/>
            <a:ext cx="9108504" cy="2139702"/>
          </a:xfrm>
        </p:spPr>
        <p:txBody>
          <a:bodyPr numCol="2" spcCol="360000">
            <a:normAutofit lnSpcReduction="10000"/>
          </a:bodyPr>
          <a:lstStyle/>
          <a:p>
            <a:r>
              <a:rPr lang="en-GB" dirty="0" smtClean="0"/>
              <a:t>Number and position of elements carefully tailored to achieve 10 ppm </a:t>
            </a:r>
            <a:r>
              <a:rPr lang="en-GB" b="1" i="1" dirty="0" smtClean="0"/>
              <a:t>B</a:t>
            </a:r>
            <a:r>
              <a:rPr lang="en-GB" dirty="0" smtClean="0"/>
              <a:t> control</a:t>
            </a:r>
          </a:p>
          <a:p>
            <a:r>
              <a:rPr lang="en-GB" dirty="0" smtClean="0"/>
              <a:t>Centre: minimal magnet</a:t>
            </a:r>
          </a:p>
          <a:p>
            <a:pPr lvl="1"/>
            <a:r>
              <a:rPr lang="en-GB" dirty="0" smtClean="0"/>
              <a:t>Precision measurement</a:t>
            </a:r>
          </a:p>
          <a:p>
            <a:r>
              <a:rPr lang="en-US" dirty="0"/>
              <a:t>Bottom: Strong </a:t>
            </a:r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Initial trap &amp; up-down measurement</a:t>
            </a:r>
          </a:p>
          <a:p>
            <a:r>
              <a:rPr lang="en-US" dirty="0" smtClean="0"/>
              <a:t>Top: reflected copy</a:t>
            </a:r>
          </a:p>
          <a:p>
            <a:r>
              <a:rPr lang="en-GB" dirty="0"/>
              <a:t>Factors that influenced the design: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b="1" dirty="0"/>
              <a:t>Persistent field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b="1" dirty="0"/>
              <a:t>Wire placement error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b="1" dirty="0"/>
              <a:t>Quasi-trapped antiatoms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dirty="0"/>
              <a:t>etc...</a:t>
            </a:r>
          </a:p>
          <a:p>
            <a:endParaRPr lang="en-US" dirty="0" smtClean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699543"/>
            <a:ext cx="8064896" cy="222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Persistent field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7534"/>
            <a:ext cx="8856984" cy="2726295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Induced field in superconductor</a:t>
            </a:r>
          </a:p>
          <a:p>
            <a:pPr lvl="1"/>
            <a:r>
              <a:rPr lang="en-US" dirty="0" smtClean="0"/>
              <a:t>Current loops induced in response to field changes</a:t>
            </a:r>
          </a:p>
          <a:p>
            <a:pPr lvl="1"/>
            <a:r>
              <a:rPr lang="en-US" dirty="0"/>
              <a:t>Analogous to eddy current in normal </a:t>
            </a:r>
            <a:r>
              <a:rPr lang="en-US" dirty="0" smtClean="0"/>
              <a:t>conductors</a:t>
            </a:r>
          </a:p>
          <a:p>
            <a:pPr lvl="1"/>
            <a:r>
              <a:rPr lang="en-US" dirty="0" smtClean="0"/>
              <a:t>Indefinite memory, no direct control</a:t>
            </a:r>
          </a:p>
          <a:p>
            <a:r>
              <a:rPr lang="en-US" dirty="0" smtClean="0"/>
              <a:t>ALPHA-2</a:t>
            </a:r>
          </a:p>
          <a:p>
            <a:pPr lvl="1"/>
            <a:r>
              <a:rPr lang="en-US" dirty="0" smtClean="0"/>
              <a:t>O(10 G) persistent field &gt;&gt; 0.1 G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Mitigation:</a:t>
            </a:r>
          </a:p>
          <a:p>
            <a:pPr lvl="1"/>
            <a:r>
              <a:rPr lang="en-US" dirty="0" smtClean="0"/>
              <a:t>Weak magnets, minimal </a:t>
            </a:r>
            <a:r>
              <a:rPr lang="en-US" dirty="0" err="1" smtClean="0"/>
              <a:t>NbTi</a:t>
            </a:r>
            <a:r>
              <a:rPr lang="en-US" dirty="0" smtClean="0"/>
              <a:t> around precision region</a:t>
            </a:r>
          </a:p>
          <a:p>
            <a:pPr lvl="1"/>
            <a:r>
              <a:rPr lang="en-US" dirty="0" smtClean="0"/>
              <a:t>Thin, numerous </a:t>
            </a:r>
            <a:r>
              <a:rPr lang="en-US" dirty="0" err="1" smtClean="0"/>
              <a:t>NbTi</a:t>
            </a:r>
            <a:r>
              <a:rPr lang="en-US" dirty="0" smtClean="0"/>
              <a:t> filaments in magnet wire, effect similar to lamination in iron transformer core</a:t>
            </a:r>
          </a:p>
          <a:p>
            <a:pPr lvl="1"/>
            <a:r>
              <a:rPr lang="en-US" dirty="0" err="1" smtClean="0"/>
              <a:t>Symmetrise</a:t>
            </a:r>
            <a:r>
              <a:rPr lang="en-US" dirty="0" smtClean="0"/>
              <a:t> magnetic history</a:t>
            </a:r>
          </a:p>
          <a:p>
            <a:pPr lvl="1"/>
            <a:r>
              <a:rPr lang="en-US" dirty="0" smtClean="0"/>
              <a:t>Expected to reach &lt; 0.1 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ECBB-F54C-4E8E-8476-9B2A0E11FA52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6" b="100000" l="0" r="100000">
                        <a14:foregroundMark x1="76265" y1="2161" x2="75989" y2="25540"/>
                        <a14:foregroundMark x1="99402" y1="22593" x2="99954" y2="97642"/>
                        <a14:foregroundMark x1="76265" y1="2750" x2="50230" y2="196"/>
                        <a14:foregroundMark x1="598" y1="2750" x2="46" y2="73281"/>
                        <a14:foregroundMark x1="460" y1="96660" x2="53864" y2="99804"/>
                        <a14:foregroundMark x1="54002" y1="98232" x2="99816" y2="99804"/>
                        <a14:foregroundMark x1="10396" y1="40275" x2="52852" y2="38310"/>
                        <a14:foregroundMark x1="10534" y1="40275" x2="598" y2="196"/>
                        <a14:foregroundMark x1="11408" y1="15914" x2="49356" y2="19450"/>
                        <a14:foregroundMark x1="16007" y1="28094" x2="30313" y2="32613"/>
                        <a14:foregroundMark x1="12925" y1="5697" x2="32843" y2="6287"/>
                        <a14:foregroundMark x1="62162" y1="34656" x2="80278" y2="32275"/>
                        <a14:foregroundMark x1="97224" y1="28571" x2="78086" y2="28042"/>
                        <a14:foregroundMark x1="95544" y1="25132" x2="89993" y2="24603"/>
                        <a14:foregroundMark x1="97297" y1="21958" x2="90869" y2="21958"/>
                        <a14:foregroundMark x1="98247" y1="21164" x2="98247" y2="27249"/>
                        <a14:backgroundMark x1="79623" y1="4715" x2="97148" y2="4715"/>
                        <a14:backgroundMark x1="78657" y1="12377" x2="98436" y2="12377"/>
                        <a14:backgroundMark x1="77093" y1="2161" x2="77277" y2="194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3353828"/>
            <a:ext cx="5688632" cy="15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Frankenstein So\Desktop\gdrive\2016-01-06 magnet design present\res\nested circles sing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91488"/>
            <a:ext cx="2100031" cy="201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164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27527</TotalTime>
  <Words>814</Words>
  <Application>Microsoft Office PowerPoint</Application>
  <PresentationFormat>On-screen Show (16:9)</PresentationFormat>
  <Paragraphs>178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Precision antihydrogen gravity Magnetic trap design in ALPHA-g</vt:lpstr>
      <vt:lpstr>Antimatter gravity</vt:lpstr>
      <vt:lpstr>Magnetic minimum trap</vt:lpstr>
      <vt:lpstr>Measurement method</vt:lpstr>
      <vt:lpstr>Measurement method</vt:lpstr>
      <vt:lpstr>Measurement method</vt:lpstr>
      <vt:lpstr>Challenges</vt:lpstr>
      <vt:lpstr>Overall magnet design</vt:lpstr>
      <vt:lpstr>1. Persistent field</vt:lpstr>
      <vt:lpstr>2. Wire placement</vt:lpstr>
      <vt:lpstr>2. Wire placement</vt:lpstr>
      <vt:lpstr>3. Quasi-trapped anti-atoms</vt:lpstr>
      <vt:lpstr>Summary</vt:lpstr>
      <vt:lpstr>End</vt:lpstr>
      <vt:lpstr>Environmental field</vt:lpstr>
      <vt:lpstr>Quasi-trapped anti-atoms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ALPHA-g magnet design</dc:title>
  <dc:creator>Frankenstein So</dc:creator>
  <cp:lastModifiedBy>Chukman So</cp:lastModifiedBy>
  <cp:revision>472</cp:revision>
  <dcterms:created xsi:type="dcterms:W3CDTF">2016-01-18T07:35:07Z</dcterms:created>
  <dcterms:modified xsi:type="dcterms:W3CDTF">2018-06-11T12:21:57Z</dcterms:modified>
</cp:coreProperties>
</file>