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9" r:id="rId6"/>
    <p:sldId id="261" r:id="rId7"/>
    <p:sldId id="267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5" autoAdjust="0"/>
    <p:restoredTop sz="74010" autoAdjust="0"/>
  </p:normalViewPr>
  <p:slideViewPr>
    <p:cSldViewPr snapToGrid="0">
      <p:cViewPr varScale="1">
        <p:scale>
          <a:sx n="57" d="100"/>
          <a:sy n="57" d="100"/>
        </p:scale>
        <p:origin x="10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6A355F-4DEA-40BB-9B4E-D19CFE75C577}" type="datetimeFigureOut">
              <a:rPr lang="en-CA" smtClean="0"/>
              <a:t>07/06/2018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147C1E-7D77-41F0-B78D-F1DE1BD9873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8135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147C1E-7D77-41F0-B78D-F1DE1BD9873B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4961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147C1E-7D77-41F0-B78D-F1DE1BD9873B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5266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147C1E-7D77-41F0-B78D-F1DE1BD9873B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3896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147C1E-7D77-41F0-B78D-F1DE1BD9873B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1303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147C1E-7D77-41F0-B78D-F1DE1BD9873B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7691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147C1E-7D77-41F0-B78D-F1DE1BD9873B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5021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147C1E-7D77-41F0-B78D-F1DE1BD9873B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278616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147C1E-7D77-41F0-B78D-F1DE1BD9873B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2534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9BF4E-D46B-4775-9022-BB764FE6C6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2DD1C7-C93A-4DE8-8BA0-DD4E950986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3A6606-52C4-4131-8A6E-8640DDDEB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D4276-22E3-4A58-A17F-FB62983E9D38}" type="datetimeFigureOut">
              <a:rPr lang="en-CA" smtClean="0"/>
              <a:t>07/06/2018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F3A0C-D344-4E3A-82DD-3EA94AFE8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6C3F0-9F36-494D-9D54-648518F2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45970-9A25-4AAD-AA1E-40784D4D41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1253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F28EC-3258-4216-A7AF-573B5B066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FE68B-9E6C-4217-A509-7FDBE795FA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AB67F-577E-4B9D-8C55-F87CA73EC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D4276-22E3-4A58-A17F-FB62983E9D38}" type="datetimeFigureOut">
              <a:rPr lang="en-CA" smtClean="0"/>
              <a:t>07/06/2018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A02E8-2322-4DA4-B269-B9B09F270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FE39C-A7C2-49D8-9057-8332661F6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45970-9A25-4AAD-AA1E-40784D4D41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6811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857E80-2EDA-448A-9F05-B3B355F1F2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1C1363-38F5-4475-A18A-95A889B76F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7F62B-8BA4-484D-BB50-EAC600CA3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D4276-22E3-4A58-A17F-FB62983E9D38}" type="datetimeFigureOut">
              <a:rPr lang="en-CA" smtClean="0"/>
              <a:t>07/06/2018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F7413-CBA9-4C51-9E81-C0B8E1DA5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CC1B9-D1E7-49D8-B1EC-280FC4AC8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45970-9A25-4AAD-AA1E-40784D4D41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3795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B4FC6-35DF-412E-BA55-00C13606D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0EBE9-A84D-48E1-AC40-2C7910C76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4993B-1176-47D6-A649-B209E659A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D4276-22E3-4A58-A17F-FB62983E9D38}" type="datetimeFigureOut">
              <a:rPr lang="en-CA" smtClean="0"/>
              <a:t>07/06/2018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97E8E-2F25-494F-817B-9486FDC63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1705D6-26FE-4FCC-A5E0-8E721D9C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45970-9A25-4AAD-AA1E-40784D4D41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3859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FF47D-A315-4710-B8C6-3A6586000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D20E5-7564-44A6-A823-57EC271098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E1C72-CD9A-4D40-AF7E-EC13BDF7A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D4276-22E3-4A58-A17F-FB62983E9D38}" type="datetimeFigureOut">
              <a:rPr lang="en-CA" smtClean="0"/>
              <a:t>07/06/2018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91424-4164-4E28-9202-325EF093A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8DA66-4E33-4734-A7EE-C10F18EE7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45970-9A25-4AAD-AA1E-40784D4D41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6324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432E6-A50D-4790-98B9-0D9F7ECD8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F8636-EB2E-45A8-8EE8-FBB7091AFB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795681-6A0B-468D-9B65-AD682E78CB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8CB71-6C59-44DC-A9C5-EFB19067F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D4276-22E3-4A58-A17F-FB62983E9D38}" type="datetimeFigureOut">
              <a:rPr lang="en-CA" smtClean="0"/>
              <a:t>07/06/2018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B51D8-7190-4E45-B143-C19DB7A93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00521A-D899-478C-A623-374E16F93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45970-9A25-4AAD-AA1E-40784D4D41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909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562D8-3136-4544-B0A2-F9346987B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EC5293-DE04-440A-B942-52DDE6A5F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1A2CAD-3892-4457-88FC-8FBA8E3EF7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88F9CD-478E-485D-A075-A378C8AC19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812803-CB52-430E-A8FB-33C8174887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38E9EE-61A1-45BA-92DC-0A9B095D8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D4276-22E3-4A58-A17F-FB62983E9D38}" type="datetimeFigureOut">
              <a:rPr lang="en-CA" smtClean="0"/>
              <a:t>07/06/2018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E2018A-8D45-46DC-B6E2-D6E9898AE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A82191-3FA2-4B67-90A4-F373D5014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45970-9A25-4AAD-AA1E-40784D4D41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9782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8F01A-D0F9-4216-9CD7-43A690D7F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521670-5C0E-4806-8AF1-7F5CAE5B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D4276-22E3-4A58-A17F-FB62983E9D38}" type="datetimeFigureOut">
              <a:rPr lang="en-CA" smtClean="0"/>
              <a:t>07/06/2018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28F271-D2DE-437F-A12C-2E3643932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644C0A-8D90-420C-BF8A-2912DB506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45970-9A25-4AAD-AA1E-40784D4D41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5323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0DC0E1-0887-4C13-BC0E-7A6E3D1C5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D4276-22E3-4A58-A17F-FB62983E9D38}" type="datetimeFigureOut">
              <a:rPr lang="en-CA" smtClean="0"/>
              <a:t>07/06/2018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F88310-FA68-45AB-83A1-5493D6676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BFEAD1-3201-4A22-A844-974F7427B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45970-9A25-4AAD-AA1E-40784D4D41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1263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5455E-40C7-4751-A13A-650B8D2E0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CFA67-38F8-4A55-81AE-357A612A0E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22F56E-C2AD-4F11-A310-28607E1341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352B8-50FE-4705-B369-F696A262F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D4276-22E3-4A58-A17F-FB62983E9D38}" type="datetimeFigureOut">
              <a:rPr lang="en-CA" smtClean="0"/>
              <a:t>07/06/2018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89310B-0371-4068-826E-3D19C9D30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05A6B0-AB17-4A27-AA7C-570F8A604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45970-9A25-4AAD-AA1E-40784D4D41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2047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9462C-0E25-4AA5-B7B0-D582EDCF1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5C6507-7C19-4574-B927-DE5BFA2086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AB7F5B-C44B-4F30-90B9-A35D35B2D8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95042-B236-4BC9-ABA5-F8960E003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D4276-22E3-4A58-A17F-FB62983E9D38}" type="datetimeFigureOut">
              <a:rPr lang="en-CA" smtClean="0"/>
              <a:t>07/06/2018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539644-0398-42B0-8C18-B7428CA60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696238-9F25-405D-8EF0-326707720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45970-9A25-4AAD-AA1E-40784D4D41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905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3D4028-A30E-458A-AE25-22BCE5E39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D6A4F4-9ED1-4CD3-B14B-F08AC99FF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3DAC6-201F-4F02-B8F8-FB5A128445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D4276-22E3-4A58-A17F-FB62983E9D38}" type="datetimeFigureOut">
              <a:rPr lang="en-CA" smtClean="0"/>
              <a:t>07/06/2018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348CA-5FBC-42E0-B347-BFF516AA9D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9DDF1-FE1B-414B-A71E-CE85AA6243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45970-9A25-4AAD-AA1E-40784D4D41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514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AE07A8-8752-4A32-86A4-06C8B57B5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669085" cy="34591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61CE90-D428-4F06-A7AE-39512583E1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134" y="2460097"/>
            <a:ext cx="12225866" cy="2387600"/>
          </a:xfrm>
          <a:ln>
            <a:noFill/>
          </a:ln>
        </p:spPr>
        <p:txBody>
          <a:bodyPr/>
          <a:lstStyle/>
          <a:p>
            <a:r>
              <a:rPr lang="en-CA" b="1" dirty="0">
                <a:ln>
                  <a:solidFill>
                    <a:schemeClr val="bg1"/>
                  </a:solidFill>
                </a:ln>
              </a:rPr>
              <a:t>Magnetic Resonance Imaging of        Fast Turbulent Gas Flow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28C78C-7A6B-4E71-AFBB-F6B49FA11C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971808"/>
            <a:ext cx="9719733" cy="1767659"/>
          </a:xfrm>
        </p:spPr>
        <p:txBody>
          <a:bodyPr>
            <a:normAutofit fontScale="85000" lnSpcReduction="20000"/>
          </a:bodyPr>
          <a:lstStyle/>
          <a:p>
            <a:r>
              <a:rPr lang="en-CA" sz="3200" dirty="0"/>
              <a:t>Amy-Rae Gauthier, University of New Brunswick </a:t>
            </a:r>
          </a:p>
          <a:p>
            <a:r>
              <a:rPr lang="en-CA" sz="3200" dirty="0"/>
              <a:t>Supervisor: Dr. Ben Newling</a:t>
            </a:r>
          </a:p>
          <a:p>
            <a:endParaRPr lang="en-CA" sz="3200" dirty="0"/>
          </a:p>
          <a:p>
            <a:r>
              <a:rPr lang="en-CA" sz="3200" dirty="0"/>
              <a:t>2018 CAP Congress, Halifax, NS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AC85EC-37CE-4FE9-AC35-DC31E03F9B91}"/>
              </a:ext>
            </a:extLst>
          </p:cNvPr>
          <p:cNvSpPr txBox="1">
            <a:spLocks/>
          </p:cNvSpPr>
          <p:nvPr/>
        </p:nvSpPr>
        <p:spPr>
          <a:xfrm>
            <a:off x="4842933" y="0"/>
            <a:ext cx="7636934" cy="278024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sz="3600" i="1" dirty="0"/>
              <a:t>“Instrumental or mechanical science is the noblest and, above all others, the most useful.”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CA" sz="3600" dirty="0"/>
              <a:t>-Leonardo da Vinci</a:t>
            </a:r>
          </a:p>
        </p:txBody>
      </p:sp>
    </p:spTree>
    <p:extLst>
      <p:ext uri="{BB962C8B-B14F-4D97-AF65-F5344CB8AC3E}">
        <p14:creationId xmlns:p14="http://schemas.microsoft.com/office/powerpoint/2010/main" val="3744231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F50EE-1C95-42D5-9534-8D89F6F3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E7CA8-AAC1-450A-8560-C3B4FEB27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5452" y="1584084"/>
            <a:ext cx="10515600" cy="4730451"/>
          </a:xfrm>
        </p:spPr>
        <p:txBody>
          <a:bodyPr>
            <a:normAutofit/>
          </a:bodyPr>
          <a:lstStyle/>
          <a:p>
            <a:r>
              <a:rPr lang="en-CA" sz="3600" dirty="0"/>
              <a:t>MRI is a non-invasive and naturally 3D measurement tool</a:t>
            </a:r>
          </a:p>
          <a:p>
            <a:r>
              <a:rPr lang="en-CA" sz="3600" dirty="0"/>
              <a:t>Motion-encoded SPRITE is a robust tool useful for measurements of fast turbulent gas flow</a:t>
            </a:r>
          </a:p>
          <a:p>
            <a:r>
              <a:rPr lang="en-CA" sz="3600" dirty="0"/>
              <a:t>The phase accumulation gives us information about the time-averaged velocity field</a:t>
            </a:r>
          </a:p>
          <a:p>
            <a:r>
              <a:rPr lang="en-CA" sz="3600" dirty="0"/>
              <a:t>The signal attenuation gives us information about the turbulent anisotropy</a:t>
            </a:r>
          </a:p>
          <a:p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3443858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FCB19-45C7-435E-A4E3-CD86B8069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MERCI/THANK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D2802-E4A5-42A1-85BE-C9E8F6F5F3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3200" dirty="0"/>
              <a:t>Further reading:</a:t>
            </a:r>
          </a:p>
          <a:p>
            <a:pPr marL="0" indent="0">
              <a:buNone/>
            </a:pPr>
            <a:r>
              <a:rPr lang="en-CA" sz="3200" dirty="0"/>
              <a:t>Newling, B. et al, “Velocity Imaging of Highly Turbulent Gas Flow”, Phys Rev Lett, 93 (15), 2004</a:t>
            </a:r>
          </a:p>
          <a:p>
            <a:pPr marL="0" indent="0">
              <a:buNone/>
            </a:pPr>
            <a:r>
              <a:rPr lang="en-CA" sz="3200" dirty="0" err="1"/>
              <a:t>Kuethe</a:t>
            </a:r>
            <a:r>
              <a:rPr lang="en-CA" sz="3200" dirty="0"/>
              <a:t>, D. O., “Measuring Distributions of Diffusivity in Turbulent Fluids with Magnetic Resonance Imaging”, Phys Rev A, 40 (8), 1989</a:t>
            </a:r>
          </a:p>
          <a:p>
            <a:pPr marL="0" indent="0">
              <a:buNone/>
            </a:pPr>
            <a:r>
              <a:rPr lang="en-CA" sz="3200" dirty="0" err="1"/>
              <a:t>Basser</a:t>
            </a:r>
            <a:r>
              <a:rPr lang="en-CA" sz="3200" dirty="0"/>
              <a:t>, P. et al, “MR Diffusion Tensor Spectroscopy and Imaging”, Biophysical Journal,  66 (1) , 1994</a:t>
            </a:r>
          </a:p>
        </p:txBody>
      </p:sp>
    </p:spTree>
    <p:extLst>
      <p:ext uri="{BB962C8B-B14F-4D97-AF65-F5344CB8AC3E}">
        <p14:creationId xmlns:p14="http://schemas.microsoft.com/office/powerpoint/2010/main" val="1525849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83666-F92E-4677-982E-32A5070CB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What’s so tricky about turbulence?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0B3E80-866C-401D-964D-A57DC83E9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373" y="1532327"/>
            <a:ext cx="6290288" cy="30741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3200" i="1" dirty="0"/>
              <a:t>“When I meet God, I am going to ask him two questions: Why relativity? And why turbulence? I really believe he will have an answer for the first.”</a:t>
            </a:r>
          </a:p>
          <a:p>
            <a:pPr marL="0" indent="0">
              <a:buNone/>
            </a:pPr>
            <a:r>
              <a:rPr lang="en-CA" sz="3200" dirty="0"/>
              <a:t>-Werner Heisenberg </a:t>
            </a:r>
          </a:p>
          <a:p>
            <a:pPr marL="0" indent="0">
              <a:buNone/>
            </a:pPr>
            <a:r>
              <a:rPr lang="en-CA" sz="3200" dirty="0"/>
              <a:t>(similar quote by Horace Lamb)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A98089-AD04-4F74-AB2C-0A17A2503E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706" y="1357424"/>
            <a:ext cx="3364301" cy="43357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160431-5991-443A-B05F-264CF4394E2B}"/>
              </a:ext>
            </a:extLst>
          </p:cNvPr>
          <p:cNvSpPr txBox="1"/>
          <p:nvPr/>
        </p:nvSpPr>
        <p:spPr>
          <a:xfrm>
            <a:off x="7418716" y="5710687"/>
            <a:ext cx="3398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-Smoke plume from a candle, Wikimedia Commons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AA71CF2-CC9A-4E33-A92A-5BB1C93282D9}"/>
                  </a:ext>
                </a:extLst>
              </p:cNvPr>
              <p:cNvSpPr txBox="1"/>
              <p:nvPr/>
            </p:nvSpPr>
            <p:spPr>
              <a:xfrm>
                <a:off x="1242523" y="4911945"/>
                <a:ext cx="4890378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A" sz="4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4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d>
                        <m:dPr>
                          <m:ctrlPr>
                            <a:rPr lang="en-CA" sz="4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4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sz="48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CA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CA" sz="4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4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b>
                          <m:r>
                            <a:rPr lang="en-CA" sz="4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CA" sz="4800" b="0" i="1" smtClean="0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CA" sz="4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⃗"/>
                              <m:ctrlPr>
                                <a:rPr lang="en-CA" sz="4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4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p>
                          <m:r>
                            <a:rPr lang="en-CA" sz="4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</m:sup>
                      </m:sSup>
                      <m:r>
                        <a:rPr lang="en-CA" sz="4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4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CA" sz="4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4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AA71CF2-CC9A-4E33-A92A-5BB1C93282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2523" y="4911945"/>
                <a:ext cx="4890378" cy="7386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3774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782D9-F27C-4012-9325-9B870832F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Why is MRI well-suited to turbulence?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EBCA06A-8ECA-4506-9DA2-4968A46CED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3079" y="1622424"/>
                <a:ext cx="4941538" cy="5032375"/>
              </a:xfrm>
            </p:spPr>
            <p:txBody>
              <a:bodyPr>
                <a:normAutofit/>
              </a:bodyPr>
              <a:lstStyle/>
              <a:p>
                <a:r>
                  <a:rPr lang="en-CA" sz="3200" dirty="0"/>
                  <a:t>Non-invasive</a:t>
                </a:r>
              </a:p>
              <a:p>
                <a:r>
                  <a:rPr lang="en-CA" sz="3200" dirty="0"/>
                  <a:t>Inherently 3D</a:t>
                </a:r>
              </a:p>
              <a:p>
                <a:r>
                  <a:rPr lang="en-CA" sz="3200" dirty="0"/>
                  <a:t>Use SF</a:t>
                </a:r>
                <a:r>
                  <a:rPr lang="en-CA" sz="3200" baseline="-25000" dirty="0"/>
                  <a:t>6 </a:t>
                </a:r>
                <a:r>
                  <a:rPr lang="en-CA" sz="3200" dirty="0"/>
                  <a:t>instead of air</a:t>
                </a:r>
              </a:p>
              <a:p>
                <a:r>
                  <a:rPr lang="en-CA" sz="3200" dirty="0"/>
                  <a:t>Spin angular momentum vectors align with B-fields</a:t>
                </a:r>
              </a:p>
              <a:p>
                <a:r>
                  <a:rPr lang="en-CA" sz="3200" dirty="0"/>
                  <a:t>Bulk magnetization vector </a:t>
                </a:r>
                <a:r>
                  <a:rPr lang="en-CA" sz="3200" dirty="0" err="1"/>
                  <a:t>precesses</a:t>
                </a:r>
                <a:r>
                  <a:rPr lang="en-CA" sz="3200" dirty="0"/>
                  <a:t> at Larmor frequency: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4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CA" sz="4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n-CA" sz="4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CA" sz="4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CA" sz="48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EBCA06A-8ECA-4506-9DA2-4968A46CED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3079" y="1622424"/>
                <a:ext cx="4941538" cy="5032375"/>
              </a:xfrm>
              <a:blipFill>
                <a:blip r:embed="rId3"/>
                <a:stretch>
                  <a:fillRect l="-2836" t="-2542" r="-37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17F777CA-9909-4478-A8B7-B12D4CE539A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" t="16331" r="3938"/>
          <a:stretch/>
        </p:blipFill>
        <p:spPr>
          <a:xfrm>
            <a:off x="5449329" y="1742303"/>
            <a:ext cx="6093883" cy="404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26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C6062-1BD3-409E-93FA-AA594BE39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A" dirty="0"/>
              <a:t>Motion-Encoded SPRITE MRI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02900DB-DE98-4972-B8CC-67F837CD448B}"/>
              </a:ext>
            </a:extLst>
          </p:cNvPr>
          <p:cNvGrpSpPr/>
          <p:nvPr/>
        </p:nvGrpSpPr>
        <p:grpSpPr>
          <a:xfrm>
            <a:off x="7801055" y="2139204"/>
            <a:ext cx="2249195" cy="1908643"/>
            <a:chOff x="5457371" y="5667828"/>
            <a:chExt cx="1132115" cy="936172"/>
          </a:xfrm>
        </p:grpSpPr>
        <p:cxnSp>
          <p:nvCxnSpPr>
            <p:cNvPr id="5" name="Elbow Connector 4">
              <a:extLst>
                <a:ext uri="{FF2B5EF4-FFF2-40B4-BE49-F238E27FC236}">
                  <a16:creationId xmlns:a16="http://schemas.microsoft.com/office/drawing/2014/main" id="{B8196F23-F8C5-4960-822B-5D1708BBCF5B}"/>
                </a:ext>
              </a:extLst>
            </p:cNvPr>
            <p:cNvCxnSpPr/>
            <p:nvPr/>
          </p:nvCxnSpPr>
          <p:spPr>
            <a:xfrm flipV="1">
              <a:off x="5457372" y="5675086"/>
              <a:ext cx="1132114" cy="928914"/>
            </a:xfrm>
            <a:prstGeom prst="bentConnector3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7B0169C-D640-48B0-AE78-B4CE651DFD58}"/>
                </a:ext>
              </a:extLst>
            </p:cNvPr>
            <p:cNvCxnSpPr/>
            <p:nvPr/>
          </p:nvCxnSpPr>
          <p:spPr>
            <a:xfrm flipV="1">
              <a:off x="5457371" y="6139543"/>
              <a:ext cx="0" cy="449943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6256BC0-F462-4A58-85E0-9FC2B64BD070}"/>
                </a:ext>
              </a:extLst>
            </p:cNvPr>
            <p:cNvCxnSpPr/>
            <p:nvPr/>
          </p:nvCxnSpPr>
          <p:spPr>
            <a:xfrm flipV="1">
              <a:off x="6567714" y="5667828"/>
              <a:ext cx="0" cy="449943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20B7CD0-F5C8-4518-8DC7-F0C4409B8923}"/>
              </a:ext>
            </a:extLst>
          </p:cNvPr>
          <p:cNvCxnSpPr/>
          <p:nvPr/>
        </p:nvCxnSpPr>
        <p:spPr>
          <a:xfrm flipV="1">
            <a:off x="7188196" y="3687505"/>
            <a:ext cx="3562068" cy="2729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3C14697-B275-4D73-BE33-B5EDCE07EC27}"/>
              </a:ext>
            </a:extLst>
          </p:cNvPr>
          <p:cNvCxnSpPr>
            <a:cxnSpLocks/>
          </p:cNvCxnSpPr>
          <p:nvPr/>
        </p:nvCxnSpPr>
        <p:spPr>
          <a:xfrm>
            <a:off x="7165760" y="2134057"/>
            <a:ext cx="0" cy="27607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B37B9F9-EEA7-442F-9ABC-F46A1E4726B3}"/>
              </a:ext>
            </a:extLst>
          </p:cNvPr>
          <p:cNvSpPr txBox="1"/>
          <p:nvPr/>
        </p:nvSpPr>
        <p:spPr>
          <a:xfrm>
            <a:off x="7965956" y="2246641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g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4DFD1F-9040-4F62-A6CD-D05472AFC99A}"/>
              </a:ext>
            </a:extLst>
          </p:cNvPr>
          <p:cNvSpPr txBox="1"/>
          <p:nvPr/>
        </p:nvSpPr>
        <p:spPr>
          <a:xfrm>
            <a:off x="10544254" y="3605618"/>
            <a:ext cx="3225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/>
              <a:t>t</a:t>
            </a:r>
            <a:endParaRPr lang="en-US" sz="32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2CB8EE6-4327-4754-AE45-6A4F36179896}"/>
              </a:ext>
            </a:extLst>
          </p:cNvPr>
          <p:cNvCxnSpPr/>
          <p:nvPr/>
        </p:nvCxnSpPr>
        <p:spPr>
          <a:xfrm>
            <a:off x="7185111" y="3110242"/>
            <a:ext cx="3496962" cy="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4071A87-B2B5-4A57-B65A-A3D0E65FFA7B}"/>
              </a:ext>
            </a:extLst>
          </p:cNvPr>
          <p:cNvSpPr txBox="1"/>
          <p:nvPr/>
        </p:nvSpPr>
        <p:spPr>
          <a:xfrm>
            <a:off x="6347076" y="2028072"/>
            <a:ext cx="8322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/>
              <a:t>G(t)</a:t>
            </a:r>
            <a:endParaRPr lang="en-US" sz="3200" dirty="0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2E2009A6-34E8-43CC-9986-97C2DC07BF86}"/>
              </a:ext>
            </a:extLst>
          </p:cNvPr>
          <p:cNvSpPr/>
          <p:nvPr/>
        </p:nvSpPr>
        <p:spPr>
          <a:xfrm>
            <a:off x="8418153" y="2121701"/>
            <a:ext cx="444843" cy="926757"/>
          </a:xfrm>
          <a:prstGeom prst="leftBrac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C1DEB37F-A1EC-40F2-8077-E217064EC941}"/>
              </a:ext>
            </a:extLst>
          </p:cNvPr>
          <p:cNvSpPr/>
          <p:nvPr/>
        </p:nvSpPr>
        <p:spPr>
          <a:xfrm>
            <a:off x="10704153" y="3159668"/>
            <a:ext cx="172994" cy="457200"/>
          </a:xfrm>
          <a:prstGeom prst="righ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30BEFE-6FD4-4ADD-B03B-F7FDEDB63912}"/>
              </a:ext>
            </a:extLst>
          </p:cNvPr>
          <p:cNvSpPr txBox="1"/>
          <p:nvPr/>
        </p:nvSpPr>
        <p:spPr>
          <a:xfrm>
            <a:off x="10945998" y="3128738"/>
            <a:ext cx="444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/>
              <a:t>G</a:t>
            </a:r>
            <a:endParaRPr lang="en-US" sz="3200" dirty="0"/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B7A80286-04BA-4DD5-9D72-DB246732E74A}"/>
              </a:ext>
            </a:extLst>
          </p:cNvPr>
          <p:cNvSpPr/>
          <p:nvPr/>
        </p:nvSpPr>
        <p:spPr>
          <a:xfrm rot="5400000">
            <a:off x="8733251" y="3215278"/>
            <a:ext cx="407771" cy="2273644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CC6DD7-E54B-4375-89CA-23BD761F7214}"/>
              </a:ext>
            </a:extLst>
          </p:cNvPr>
          <p:cNvSpPr txBox="1"/>
          <p:nvPr/>
        </p:nvSpPr>
        <p:spPr>
          <a:xfrm>
            <a:off x="8747933" y="4567487"/>
            <a:ext cx="466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err="1"/>
              <a:t>t</a:t>
            </a:r>
            <a:r>
              <a:rPr lang="en-CA" sz="3200" baseline="-25000" dirty="0" err="1"/>
              <a:t>p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7F5CF6A-5AE1-43F2-9628-E7B16E8AF9DB}"/>
                  </a:ext>
                </a:extLst>
              </p:cNvPr>
              <p:cNvSpPr txBox="1"/>
              <p:nvPr/>
            </p:nvSpPr>
            <p:spPr>
              <a:xfrm>
                <a:off x="677334" y="1845732"/>
                <a:ext cx="5079999" cy="3539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3200" dirty="0"/>
                  <a:t>Phase is related to time-averaged velocity field,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CA" sz="32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32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CA" sz="32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endParaRPr lang="en-CA" sz="3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3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3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sz="3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3200" dirty="0"/>
                  <a:t>Signal amplitude is related to the turbulence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7F5CF6A-5AE1-43F2-9628-E7B16E8AF9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334" y="1845732"/>
                <a:ext cx="5079999" cy="3539430"/>
              </a:xfrm>
              <a:prstGeom prst="rect">
                <a:avLst/>
              </a:prstGeom>
              <a:blipFill>
                <a:blip r:embed="rId3"/>
                <a:stretch>
                  <a:fillRect l="-2761" t="-2241" r="-120" b="-482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C1A00C9D-3B5C-4AAE-9D10-6670BB57848D}"/>
                  </a:ext>
                </a:extLst>
              </p:cNvPr>
              <p:cNvSpPr/>
              <p:nvPr/>
            </p:nvSpPr>
            <p:spPr>
              <a:xfrm>
                <a:off x="-1085311" y="2882172"/>
                <a:ext cx="9433155" cy="13829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A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d>
                        <m:dPr>
                          <m:ctrlPr>
                            <a:rPr lang="en-CA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CA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CA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CA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</m:d>
                      <m:r>
                        <a:rPr lang="en-CA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CA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CA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b>
                          <m:r>
                            <a:rPr lang="en-CA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ctrlPr>
                            <a:rPr lang="en-CA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sSubSup>
                                <m:sSubSupPr>
                                  <m:ctrlPr>
                                    <a:rPr lang="en-CA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CA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CA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CA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en-CA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CA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…</m:t>
                      </m:r>
                    </m:oMath>
                  </m:oMathPara>
                </a14:m>
                <a:endParaRPr lang="en-US" sz="3200" dirty="0"/>
              </a:p>
              <a:p>
                <a:endParaRPr lang="en-US" sz="1000" dirty="0"/>
              </a:p>
            </p:txBody>
          </p:sp>
        </mc:Choice>
        <mc:Fallback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C1A00C9D-3B5C-4AAE-9D10-6670BB5784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85311" y="2882172"/>
                <a:ext cx="9433155" cy="13829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ontent Placeholder 3">
                <a:extLst>
                  <a:ext uri="{FF2B5EF4-FFF2-40B4-BE49-F238E27FC236}">
                    <a16:creationId xmlns:a16="http://schemas.microsoft.com/office/drawing/2014/main" id="{B5DC3D04-DC78-4492-B766-F922987E6B4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817562" y="5258683"/>
                <a:ext cx="3633302" cy="1106521"/>
              </a:xfrm>
              <a:prstGeom prst="rect">
                <a:avLst/>
              </a:prstGeom>
              <a:noFill/>
            </p:spPr>
            <p:txBody>
              <a:bodyPr vert="horz" wrap="none" lIns="0" tIns="0" rIns="0" bIns="0" rtlCol="0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3200" b="1" i="1" kern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𝑫</m:t>
                      </m:r>
                      <m:r>
                        <a:rPr lang="en-CA" sz="3200" i="1" ker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CA" sz="3200" b="1" i="1" ker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n-CA" sz="3200" b="1" i="1" kern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3200" b="1" i="1" kern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𝒈</m:t>
                      </m:r>
                      <m:r>
                        <a:rPr lang="en-CA" sz="3200" b="1" i="1" kern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sz="3200" i="1" ker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ctrlPr>
                            <a:rPr lang="en-GB" sz="3200" i="1" ker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GB" sz="3200" i="1" ker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3200" ker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GB" sz="3200" i="1" kern="0">
                                      <a:solidFill>
                                        <a:sysClr val="windowText" lastClr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CA" sz="3200" b="0" i="1" kern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3200" i="1" kern="0">
                                          <a:solidFill>
                                            <a:sysClr val="windowText" lastClr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3200" i="1" kern="0">
                                          <a:solidFill>
                                            <a:sysClr val="windowText" lastClr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GB" sz="3200" i="1" kern="0">
                                          <a:solidFill>
                                            <a:sysClr val="windowText" lastClr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𝑜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func>
                        </m:e>
                      </m:d>
                    </m:oMath>
                  </m:oMathPara>
                </a14:m>
                <a:endParaRPr lang="en-US" sz="3200" kern="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84" name="Content Placeholder 3">
                <a:extLst>
                  <a:ext uri="{FF2B5EF4-FFF2-40B4-BE49-F238E27FC236}">
                    <a16:creationId xmlns:a16="http://schemas.microsoft.com/office/drawing/2014/main" id="{B5DC3D04-DC78-4492-B766-F922987E6B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7562" y="5258683"/>
                <a:ext cx="3633302" cy="110652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8442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8B14D-AB38-4DD0-95B6-F8E811D1D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Turbulent System #1: The Recorder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74DA6-5A63-4188-9540-A1AC83368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88467" cy="4351338"/>
          </a:xfrm>
        </p:spPr>
        <p:txBody>
          <a:bodyPr>
            <a:normAutofit/>
          </a:bodyPr>
          <a:lstStyle/>
          <a:p>
            <a:r>
              <a:rPr lang="en-CA" sz="3200" dirty="0"/>
              <a:t>Demonstration of time-averaged velocity field mapping</a:t>
            </a:r>
          </a:p>
          <a:p>
            <a:r>
              <a:rPr lang="en-CA" sz="3200" dirty="0"/>
              <a:t>Expect to see gas moving through the flue, then oscillating above and below the edge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AD6579-0BEC-408C-AF14-8FDCE7B4F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741" y="2540000"/>
            <a:ext cx="5702205" cy="23482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1383FB7-5B65-4639-8FBA-2C4B7E4FB1A7}"/>
                  </a:ext>
                </a:extLst>
              </p:cNvPr>
              <p:cNvSpPr txBox="1"/>
              <p:nvPr/>
            </p:nvSpPr>
            <p:spPr>
              <a:xfrm>
                <a:off x="988523" y="5233678"/>
                <a:ext cx="4890378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A" sz="4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4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d>
                        <m:dPr>
                          <m:ctrlPr>
                            <a:rPr lang="en-CA" sz="4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4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sz="48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CA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CA" sz="4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4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b>
                          <m:r>
                            <a:rPr lang="en-CA" sz="4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CA" sz="4800" b="0" i="1" smtClean="0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CA" sz="4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⃗"/>
                              <m:ctrlPr>
                                <a:rPr lang="en-CA" sz="4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4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p>
                          <m:r>
                            <a:rPr lang="en-CA" sz="4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</m:sup>
                      </m:sSup>
                      <m:r>
                        <a:rPr lang="en-CA" sz="4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4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CA" sz="4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4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1383FB7-5B65-4639-8FBA-2C4B7E4FB1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523" y="5233678"/>
                <a:ext cx="4890378" cy="7386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>
            <a:extLst>
              <a:ext uri="{FF2B5EF4-FFF2-40B4-BE49-F238E27FC236}">
                <a16:creationId xmlns:a16="http://schemas.microsoft.com/office/drawing/2014/main" id="{3614123E-DB48-43BB-8C12-42B5491AC765}"/>
              </a:ext>
            </a:extLst>
          </p:cNvPr>
          <p:cNvSpPr/>
          <p:nvPr/>
        </p:nvSpPr>
        <p:spPr>
          <a:xfrm>
            <a:off x="2912533" y="5164667"/>
            <a:ext cx="914400" cy="948267"/>
          </a:xfrm>
          <a:prstGeom prst="ellipse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14EE3F-7E12-4BD2-A309-9846EB26F145}"/>
              </a:ext>
            </a:extLst>
          </p:cNvPr>
          <p:cNvSpPr txBox="1"/>
          <p:nvPr/>
        </p:nvSpPr>
        <p:spPr>
          <a:xfrm>
            <a:off x="8212667" y="4947477"/>
            <a:ext cx="2557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Direction of Flow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A18502A-F423-4E14-B91C-C6F526BAB795}"/>
              </a:ext>
            </a:extLst>
          </p:cNvPr>
          <p:cNvCxnSpPr/>
          <p:nvPr/>
        </p:nvCxnSpPr>
        <p:spPr>
          <a:xfrm>
            <a:off x="8052519" y="5454018"/>
            <a:ext cx="2696817" cy="662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2075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C169E-F34D-4277-B751-0182ACA93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Turbulent System #1: The Recorder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262A1E-C09A-4D6C-8958-833D0D6FDA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476" y="129664"/>
            <a:ext cx="3331382" cy="1371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40316FA-C49A-41BD-AA73-B632354F61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6" t="5980" r="12654" b="9994"/>
          <a:stretch/>
        </p:blipFill>
        <p:spPr>
          <a:xfrm>
            <a:off x="6178380" y="2187145"/>
            <a:ext cx="5477951" cy="36699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729484-C905-42C1-B2B6-C43F46215B6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2" t="5936" r="12625" b="10038"/>
          <a:stretch/>
        </p:blipFill>
        <p:spPr>
          <a:xfrm>
            <a:off x="135920" y="2198834"/>
            <a:ext cx="5436973" cy="36335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9BBCAA-75E1-4CFE-8187-39F8B16A1160}"/>
              </a:ext>
            </a:extLst>
          </p:cNvPr>
          <p:cNvSpPr txBox="1"/>
          <p:nvPr/>
        </p:nvSpPr>
        <p:spPr>
          <a:xfrm>
            <a:off x="4779035" y="5831456"/>
            <a:ext cx="1137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-10 m/s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57AC87-66AF-4C21-9920-DDE828BBECFE}"/>
              </a:ext>
            </a:extLst>
          </p:cNvPr>
          <p:cNvSpPr txBox="1"/>
          <p:nvPr/>
        </p:nvSpPr>
        <p:spPr>
          <a:xfrm>
            <a:off x="4879675" y="1825923"/>
            <a:ext cx="1042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20 m/s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F1CDF-B49E-459A-9EF6-73B6054BFCCD}"/>
              </a:ext>
            </a:extLst>
          </p:cNvPr>
          <p:cNvSpPr txBox="1"/>
          <p:nvPr/>
        </p:nvSpPr>
        <p:spPr>
          <a:xfrm>
            <a:off x="11018807" y="1805795"/>
            <a:ext cx="887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3 m/s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34F18C-10CB-4587-AAE3-181C640DBC01}"/>
              </a:ext>
            </a:extLst>
          </p:cNvPr>
          <p:cNvSpPr txBox="1"/>
          <p:nvPr/>
        </p:nvSpPr>
        <p:spPr>
          <a:xfrm>
            <a:off x="10998679" y="5771070"/>
            <a:ext cx="981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-3 m/s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D1B1813-3BA5-4E42-AE98-BC5BFA7D5E24}"/>
              </a:ext>
            </a:extLst>
          </p:cNvPr>
          <p:cNvCxnSpPr/>
          <p:nvPr/>
        </p:nvCxnSpPr>
        <p:spPr>
          <a:xfrm flipV="1">
            <a:off x="327803" y="4572000"/>
            <a:ext cx="0" cy="1017917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28508A5-1290-46E2-B742-411EDB83DA22}"/>
              </a:ext>
            </a:extLst>
          </p:cNvPr>
          <p:cNvCxnSpPr/>
          <p:nvPr/>
        </p:nvCxnSpPr>
        <p:spPr>
          <a:xfrm>
            <a:off x="327803" y="5572664"/>
            <a:ext cx="1293963" cy="0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01D6D7A-E373-443E-A2E7-117526814546}"/>
              </a:ext>
            </a:extLst>
          </p:cNvPr>
          <p:cNvSpPr txBox="1"/>
          <p:nvPr/>
        </p:nvSpPr>
        <p:spPr>
          <a:xfrm>
            <a:off x="172528" y="4019909"/>
            <a:ext cx="346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bg1"/>
                </a:solidFill>
              </a:rPr>
              <a:t>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61B09E-3CD8-48F4-BD1A-8E7B342A81E5}"/>
              </a:ext>
            </a:extLst>
          </p:cNvPr>
          <p:cNvSpPr txBox="1"/>
          <p:nvPr/>
        </p:nvSpPr>
        <p:spPr>
          <a:xfrm>
            <a:off x="1601637" y="5310996"/>
            <a:ext cx="325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bg1"/>
                </a:solidFill>
              </a:rPr>
              <a:t>z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525D726-D07E-4612-A7CB-D3BBB7B63566}"/>
              </a:ext>
            </a:extLst>
          </p:cNvPr>
          <p:cNvCxnSpPr/>
          <p:nvPr/>
        </p:nvCxnSpPr>
        <p:spPr>
          <a:xfrm flipV="1">
            <a:off x="6397923" y="4551872"/>
            <a:ext cx="0" cy="1017917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9312CBB-39BE-4C12-B06A-8AE8952CB492}"/>
              </a:ext>
            </a:extLst>
          </p:cNvPr>
          <p:cNvCxnSpPr/>
          <p:nvPr/>
        </p:nvCxnSpPr>
        <p:spPr>
          <a:xfrm>
            <a:off x="6397923" y="5552536"/>
            <a:ext cx="1293963" cy="0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70CE961-F616-4650-A493-0867782DD060}"/>
              </a:ext>
            </a:extLst>
          </p:cNvPr>
          <p:cNvSpPr txBox="1"/>
          <p:nvPr/>
        </p:nvSpPr>
        <p:spPr>
          <a:xfrm>
            <a:off x="6242648" y="3999781"/>
            <a:ext cx="346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bg1"/>
                </a:solidFill>
              </a:rPr>
              <a:t>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4E3BE6-B00A-4077-8CF2-840CF530D27B}"/>
              </a:ext>
            </a:extLst>
          </p:cNvPr>
          <p:cNvSpPr txBox="1"/>
          <p:nvPr/>
        </p:nvSpPr>
        <p:spPr>
          <a:xfrm>
            <a:off x="7671757" y="5290868"/>
            <a:ext cx="325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bg1"/>
                </a:solidFill>
              </a:rPr>
              <a:t>z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0B5682-7ED5-44A5-92BE-F02B8339E901}"/>
              </a:ext>
            </a:extLst>
          </p:cNvPr>
          <p:cNvSpPr txBox="1"/>
          <p:nvPr/>
        </p:nvSpPr>
        <p:spPr>
          <a:xfrm>
            <a:off x="759125" y="2156603"/>
            <a:ext cx="3800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>
                <a:solidFill>
                  <a:schemeClr val="bg1"/>
                </a:solidFill>
              </a:rPr>
              <a:t>Velocity z-component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EC68B0-4F1D-4E1B-A7CC-52F730B8ABD4}"/>
              </a:ext>
            </a:extLst>
          </p:cNvPr>
          <p:cNvSpPr txBox="1"/>
          <p:nvPr/>
        </p:nvSpPr>
        <p:spPr>
          <a:xfrm>
            <a:off x="6846498" y="2153727"/>
            <a:ext cx="3800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>
                <a:solidFill>
                  <a:schemeClr val="bg1"/>
                </a:solidFill>
              </a:rPr>
              <a:t>Velocity y-component</a:t>
            </a:r>
          </a:p>
        </p:txBody>
      </p:sp>
    </p:spTree>
    <p:extLst>
      <p:ext uri="{BB962C8B-B14F-4D97-AF65-F5344CB8AC3E}">
        <p14:creationId xmlns:p14="http://schemas.microsoft.com/office/powerpoint/2010/main" val="2340062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Turbulent System #2: Obstructed Pipe</a:t>
            </a:r>
          </a:p>
        </p:txBody>
      </p:sp>
      <p:sp>
        <p:nvSpPr>
          <p:cNvPr id="4" name="Oval 3"/>
          <p:cNvSpPr/>
          <p:nvPr/>
        </p:nvSpPr>
        <p:spPr>
          <a:xfrm>
            <a:off x="8225458" y="4220829"/>
            <a:ext cx="2111172" cy="2184160"/>
          </a:xfrm>
          <a:prstGeom prst="ellips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7733290" y="4642860"/>
            <a:ext cx="43019" cy="2035127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739916" y="6658109"/>
            <a:ext cx="2696817" cy="662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03215" y="3970669"/>
            <a:ext cx="768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/>
              <a:t>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419061" y="6273794"/>
            <a:ext cx="768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/>
              <a:t>x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331612" y="1686039"/>
            <a:ext cx="4051495" cy="1927274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Rectangle 22"/>
          <p:cNvSpPr/>
          <p:nvPr/>
        </p:nvSpPr>
        <p:spPr>
          <a:xfrm>
            <a:off x="8414825" y="2614507"/>
            <a:ext cx="2293034" cy="9988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4" name="Straight Arrow Connector 23"/>
          <p:cNvCxnSpPr>
            <a:cxnSpLocks/>
          </p:cNvCxnSpPr>
          <p:nvPr/>
        </p:nvCxnSpPr>
        <p:spPr>
          <a:xfrm flipV="1">
            <a:off x="6754838" y="2302268"/>
            <a:ext cx="9276" cy="1522061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/>
          </p:cNvCxnSpPr>
          <p:nvPr/>
        </p:nvCxnSpPr>
        <p:spPr>
          <a:xfrm>
            <a:off x="6744235" y="3811485"/>
            <a:ext cx="2696817" cy="662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551264" y="1588279"/>
            <a:ext cx="667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/>
              <a:t>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460114" y="3469374"/>
            <a:ext cx="768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/>
              <a:t>z</a:t>
            </a:r>
          </a:p>
        </p:txBody>
      </p:sp>
      <p:sp>
        <p:nvSpPr>
          <p:cNvPr id="30" name="Partial Circle 29"/>
          <p:cNvSpPr/>
          <p:nvPr/>
        </p:nvSpPr>
        <p:spPr>
          <a:xfrm rot="16200000">
            <a:off x="8143703" y="4219910"/>
            <a:ext cx="2276418" cy="2137576"/>
          </a:xfrm>
          <a:prstGeom prst="pie">
            <a:avLst>
              <a:gd name="adj1" fmla="val 5429380"/>
              <a:gd name="adj2" fmla="val 1620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02284" y="1825492"/>
            <a:ext cx="2557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Direction of Flow</a:t>
            </a:r>
          </a:p>
        </p:txBody>
      </p:sp>
      <p:cxnSp>
        <p:nvCxnSpPr>
          <p:cNvPr id="21" name="Straight Arrow Connector 20"/>
          <p:cNvCxnSpPr>
            <a:cxnSpLocks/>
          </p:cNvCxnSpPr>
          <p:nvPr/>
        </p:nvCxnSpPr>
        <p:spPr>
          <a:xfrm>
            <a:off x="8142136" y="2332033"/>
            <a:ext cx="2696817" cy="662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E5D91E4-076C-40D0-9648-2D6EDB26C4A6}"/>
              </a:ext>
            </a:extLst>
          </p:cNvPr>
          <p:cNvSpPr txBox="1"/>
          <p:nvPr/>
        </p:nvSpPr>
        <p:spPr>
          <a:xfrm>
            <a:off x="795867" y="1540934"/>
            <a:ext cx="5588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3200" dirty="0"/>
              <a:t>Demonstration of Eddy-Self Diffusivity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3200" dirty="0"/>
              <a:t>Tells us where the turbulent fluctuations have the greatest effect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3200" dirty="0"/>
              <a:t>Expect the greatest turbulence when the gas hits the edge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9245102-AC73-45C3-90C5-1521FBEE64E4}"/>
                  </a:ext>
                </a:extLst>
              </p:cNvPr>
              <p:cNvSpPr txBox="1"/>
              <p:nvPr/>
            </p:nvSpPr>
            <p:spPr>
              <a:xfrm>
                <a:off x="988523" y="5233678"/>
                <a:ext cx="4890378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A" sz="4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4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d>
                        <m:dPr>
                          <m:ctrlPr>
                            <a:rPr lang="en-CA" sz="4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4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CA" sz="48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CA" sz="4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CA" sz="4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4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b>
                          <m:r>
                            <a:rPr lang="en-CA" sz="4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CA" sz="4800" b="0" i="1" smtClean="0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CA" sz="4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⃗"/>
                              <m:ctrlPr>
                                <a:rPr lang="en-CA" sz="4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4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p>
                          <m:r>
                            <a:rPr lang="en-CA" sz="4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</m:sup>
                      </m:sSup>
                      <m:r>
                        <a:rPr lang="en-CA" sz="4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4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CA" sz="4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48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9245102-AC73-45C3-90C5-1521FBEE64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523" y="5233678"/>
                <a:ext cx="4890378" cy="7386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Oval 18">
            <a:extLst>
              <a:ext uri="{FF2B5EF4-FFF2-40B4-BE49-F238E27FC236}">
                <a16:creationId xmlns:a16="http://schemas.microsoft.com/office/drawing/2014/main" id="{99B15965-8792-4F3C-AD09-94EA46A8984E}"/>
              </a:ext>
            </a:extLst>
          </p:cNvPr>
          <p:cNvSpPr/>
          <p:nvPr/>
        </p:nvSpPr>
        <p:spPr>
          <a:xfrm>
            <a:off x="4436529" y="5079998"/>
            <a:ext cx="1422403" cy="1117601"/>
          </a:xfrm>
          <a:prstGeom prst="ellipse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1482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DA9B0-D30E-4E71-8C0C-457FC2314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Turbulent System #2: Obstructed Pipe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7DCE34-8C80-4B1F-BC11-88DF4291C6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16"/>
          <a:stretch/>
        </p:blipFill>
        <p:spPr>
          <a:xfrm>
            <a:off x="759655" y="1308862"/>
            <a:ext cx="10705513" cy="54014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AF1449E-210C-486D-B8E7-AA59C2272E1B}"/>
              </a:ext>
            </a:extLst>
          </p:cNvPr>
          <p:cNvSpPr txBox="1"/>
          <p:nvPr/>
        </p:nvSpPr>
        <p:spPr>
          <a:xfrm>
            <a:off x="10164415" y="1895060"/>
            <a:ext cx="1656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/>
              <a:t>0.2 m</a:t>
            </a:r>
            <a:r>
              <a:rPr lang="en-CA" sz="2800" baseline="30000" dirty="0"/>
              <a:t>2</a:t>
            </a:r>
            <a:r>
              <a:rPr lang="en-CA" sz="2800" dirty="0"/>
              <a:t>/s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64D9E4-0AB9-4157-A920-11BF40947D9F}"/>
              </a:ext>
            </a:extLst>
          </p:cNvPr>
          <p:cNvSpPr txBox="1"/>
          <p:nvPr/>
        </p:nvSpPr>
        <p:spPr>
          <a:xfrm>
            <a:off x="10197545" y="5744816"/>
            <a:ext cx="1656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/>
              <a:t>-0.1 m</a:t>
            </a:r>
            <a:r>
              <a:rPr lang="en-CA" sz="2800" baseline="30000" dirty="0"/>
              <a:t>2</a:t>
            </a:r>
            <a:r>
              <a:rPr lang="en-CA" sz="2800" dirty="0"/>
              <a:t>/s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75A0B5-8893-4FFB-A8E7-E6A96AFF2480}"/>
              </a:ext>
            </a:extLst>
          </p:cNvPr>
          <p:cNvSpPr txBox="1"/>
          <p:nvPr/>
        </p:nvSpPr>
        <p:spPr>
          <a:xfrm>
            <a:off x="2057552" y="2274481"/>
            <a:ext cx="1497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err="1">
                <a:solidFill>
                  <a:schemeClr val="bg1"/>
                </a:solidFill>
              </a:rPr>
              <a:t>D</a:t>
            </a:r>
            <a:r>
              <a:rPr lang="en-CA" sz="2800" b="1" baseline="-25000" dirty="0" err="1">
                <a:solidFill>
                  <a:schemeClr val="bg1"/>
                </a:solidFill>
              </a:rPr>
              <a:t>xx</a:t>
            </a:r>
            <a:endParaRPr lang="en-CA" sz="28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9A2EF9-E1E5-4504-BBC4-358DBB859745}"/>
              </a:ext>
            </a:extLst>
          </p:cNvPr>
          <p:cNvSpPr txBox="1"/>
          <p:nvPr/>
        </p:nvSpPr>
        <p:spPr>
          <a:xfrm>
            <a:off x="5154381" y="4072598"/>
            <a:ext cx="1497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err="1">
                <a:solidFill>
                  <a:schemeClr val="bg1"/>
                </a:solidFill>
              </a:rPr>
              <a:t>D</a:t>
            </a:r>
            <a:r>
              <a:rPr lang="en-CA" sz="2800" b="1" baseline="-25000" dirty="0" err="1">
                <a:solidFill>
                  <a:schemeClr val="bg1"/>
                </a:solidFill>
              </a:rPr>
              <a:t>yy</a:t>
            </a:r>
            <a:endParaRPr lang="en-CA" sz="28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E4C19B-8AA1-472A-9C27-74E7D8C7663C}"/>
              </a:ext>
            </a:extLst>
          </p:cNvPr>
          <p:cNvSpPr txBox="1"/>
          <p:nvPr/>
        </p:nvSpPr>
        <p:spPr>
          <a:xfrm>
            <a:off x="8366911" y="5810264"/>
            <a:ext cx="1497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err="1">
                <a:solidFill>
                  <a:schemeClr val="bg1"/>
                </a:solidFill>
              </a:rPr>
              <a:t>D</a:t>
            </a:r>
            <a:r>
              <a:rPr lang="en-CA" sz="2800" b="1" baseline="-25000" dirty="0" err="1">
                <a:solidFill>
                  <a:schemeClr val="bg1"/>
                </a:solidFill>
              </a:rPr>
              <a:t>zz</a:t>
            </a:r>
            <a:endParaRPr lang="en-CA" sz="28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258C6A-553B-4D18-B39B-35E768188171}"/>
              </a:ext>
            </a:extLst>
          </p:cNvPr>
          <p:cNvSpPr txBox="1"/>
          <p:nvPr/>
        </p:nvSpPr>
        <p:spPr>
          <a:xfrm>
            <a:off x="5144390" y="2241351"/>
            <a:ext cx="1497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err="1">
                <a:solidFill>
                  <a:schemeClr val="bg1"/>
                </a:solidFill>
              </a:rPr>
              <a:t>D</a:t>
            </a:r>
            <a:r>
              <a:rPr lang="en-CA" sz="2800" b="1" baseline="-25000" dirty="0" err="1">
                <a:solidFill>
                  <a:schemeClr val="bg1"/>
                </a:solidFill>
              </a:rPr>
              <a:t>yx</a:t>
            </a:r>
            <a:endParaRPr lang="en-CA" sz="2800" b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80E256-335B-4655-9104-6CC4AED92E7C}"/>
              </a:ext>
            </a:extLst>
          </p:cNvPr>
          <p:cNvSpPr txBox="1"/>
          <p:nvPr/>
        </p:nvSpPr>
        <p:spPr>
          <a:xfrm>
            <a:off x="8342140" y="4066788"/>
            <a:ext cx="1497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err="1">
                <a:solidFill>
                  <a:schemeClr val="bg1"/>
                </a:solidFill>
              </a:rPr>
              <a:t>D</a:t>
            </a:r>
            <a:r>
              <a:rPr lang="en-CA" sz="2800" b="1" baseline="-25000" dirty="0" err="1">
                <a:solidFill>
                  <a:schemeClr val="bg1"/>
                </a:solidFill>
              </a:rPr>
              <a:t>zy</a:t>
            </a:r>
            <a:endParaRPr lang="en-CA" sz="28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9A45E5-6C16-45B0-B027-AE362AF0B85B}"/>
              </a:ext>
            </a:extLst>
          </p:cNvPr>
          <p:cNvSpPr txBox="1"/>
          <p:nvPr/>
        </p:nvSpPr>
        <p:spPr>
          <a:xfrm>
            <a:off x="8314820" y="2263677"/>
            <a:ext cx="1497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err="1">
                <a:solidFill>
                  <a:schemeClr val="bg1"/>
                </a:solidFill>
              </a:rPr>
              <a:t>D</a:t>
            </a:r>
            <a:r>
              <a:rPr lang="en-CA" sz="2800" b="1" baseline="-25000" dirty="0" err="1">
                <a:solidFill>
                  <a:schemeClr val="bg1"/>
                </a:solidFill>
              </a:rPr>
              <a:t>zx</a:t>
            </a:r>
            <a:endParaRPr lang="en-CA" sz="2800" b="1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9000659-F7F1-4510-9E0C-960344F9C614}"/>
              </a:ext>
            </a:extLst>
          </p:cNvPr>
          <p:cNvCxnSpPr/>
          <p:nvPr/>
        </p:nvCxnSpPr>
        <p:spPr>
          <a:xfrm flipV="1">
            <a:off x="1261811" y="4755392"/>
            <a:ext cx="9276" cy="1522061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3B43D0D-F3CA-4CC4-8F31-A1299FAC2AA8}"/>
              </a:ext>
            </a:extLst>
          </p:cNvPr>
          <p:cNvCxnSpPr/>
          <p:nvPr/>
        </p:nvCxnSpPr>
        <p:spPr>
          <a:xfrm>
            <a:off x="1251208" y="6264609"/>
            <a:ext cx="2696817" cy="662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FF1A77B-73F5-41D0-8E08-20B9328EADCD}"/>
              </a:ext>
            </a:extLst>
          </p:cNvPr>
          <p:cNvSpPr txBox="1"/>
          <p:nvPr/>
        </p:nvSpPr>
        <p:spPr>
          <a:xfrm>
            <a:off x="1058237" y="4041403"/>
            <a:ext cx="667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/>
              <a:t>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066F4E-E594-448C-B4FA-912674CA5C3F}"/>
              </a:ext>
            </a:extLst>
          </p:cNvPr>
          <p:cNvSpPr txBox="1"/>
          <p:nvPr/>
        </p:nvSpPr>
        <p:spPr>
          <a:xfrm>
            <a:off x="3967087" y="5922498"/>
            <a:ext cx="768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/>
              <a:t>z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CF33D7-B684-48B6-8132-FBEE426A02F3}"/>
              </a:ext>
            </a:extLst>
          </p:cNvPr>
          <p:cNvSpPr txBox="1"/>
          <p:nvPr/>
        </p:nvSpPr>
        <p:spPr>
          <a:xfrm>
            <a:off x="1828800" y="5049077"/>
            <a:ext cx="2557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Direction of Flow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5D6ADB6-7C6B-4595-8181-502C2AD21E26}"/>
              </a:ext>
            </a:extLst>
          </p:cNvPr>
          <p:cNvCxnSpPr/>
          <p:nvPr/>
        </p:nvCxnSpPr>
        <p:spPr>
          <a:xfrm>
            <a:off x="1668652" y="5555618"/>
            <a:ext cx="2696817" cy="662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481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0E71C-80E2-444D-AA31-46E31B48B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Turbulent System #2: Obstructed Pipe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1D39C7-24FC-4D86-A583-15EDEE2496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3" y="2274122"/>
            <a:ext cx="12192000" cy="23097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E741D3-5A3D-4DFE-B732-A4D9001347C5}"/>
              </a:ext>
            </a:extLst>
          </p:cNvPr>
          <p:cNvSpPr txBox="1"/>
          <p:nvPr/>
        </p:nvSpPr>
        <p:spPr>
          <a:xfrm>
            <a:off x="8542650" y="4931558"/>
            <a:ext cx="1656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/>
              <a:t>0.2 m</a:t>
            </a:r>
            <a:r>
              <a:rPr lang="en-CA" sz="2800" baseline="30000" dirty="0"/>
              <a:t>2</a:t>
            </a:r>
            <a:r>
              <a:rPr lang="en-CA" sz="2800" dirty="0"/>
              <a:t>/s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82670B-B6EF-4A99-9C34-0C65E3B335A2}"/>
              </a:ext>
            </a:extLst>
          </p:cNvPr>
          <p:cNvSpPr txBox="1"/>
          <p:nvPr/>
        </p:nvSpPr>
        <p:spPr>
          <a:xfrm>
            <a:off x="1795416" y="4899427"/>
            <a:ext cx="1656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/>
              <a:t>-0.1 m</a:t>
            </a:r>
            <a:r>
              <a:rPr lang="en-CA" sz="2800" baseline="30000" dirty="0"/>
              <a:t>2</a:t>
            </a:r>
            <a:r>
              <a:rPr lang="en-CA" sz="2800" dirty="0"/>
              <a:t>/s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553BF2-121C-4C9A-A653-19D741510E6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64" t="18072" b="19356"/>
          <a:stretch/>
        </p:blipFill>
        <p:spPr>
          <a:xfrm rot="5400000">
            <a:off x="5469146" y="2846717"/>
            <a:ext cx="879895" cy="49515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974FDE-1D4E-4CE2-82E0-E9859AB24655}"/>
              </a:ext>
            </a:extLst>
          </p:cNvPr>
          <p:cNvSpPr txBox="1"/>
          <p:nvPr/>
        </p:nvSpPr>
        <p:spPr>
          <a:xfrm>
            <a:off x="5697899" y="3413167"/>
            <a:ext cx="1497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 err="1">
                <a:solidFill>
                  <a:schemeClr val="bg1"/>
                </a:solidFill>
              </a:rPr>
              <a:t>D</a:t>
            </a:r>
            <a:r>
              <a:rPr lang="en-CA" sz="3600" b="1" baseline="-25000" dirty="0" err="1">
                <a:solidFill>
                  <a:schemeClr val="bg1"/>
                </a:solidFill>
              </a:rPr>
              <a:t>v</a:t>
            </a:r>
            <a:endParaRPr lang="en-CA" sz="36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42B087-4FD3-4007-950A-6504691AE57C}"/>
              </a:ext>
            </a:extLst>
          </p:cNvPr>
          <p:cNvSpPr txBox="1"/>
          <p:nvPr/>
        </p:nvSpPr>
        <p:spPr>
          <a:xfrm>
            <a:off x="1709619" y="3393039"/>
            <a:ext cx="1497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>
                <a:solidFill>
                  <a:schemeClr val="bg1"/>
                </a:solidFill>
              </a:rPr>
              <a:t>D</a:t>
            </a:r>
            <a:r>
              <a:rPr lang="en-CA" sz="3600" b="1" baseline="-25000" dirty="0">
                <a:solidFill>
                  <a:schemeClr val="bg1"/>
                </a:solidFill>
              </a:rPr>
              <a:t>u</a:t>
            </a:r>
            <a:endParaRPr lang="en-CA" sz="36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4013BA-D983-4A06-AEC2-15471A320A4E}"/>
              </a:ext>
            </a:extLst>
          </p:cNvPr>
          <p:cNvSpPr txBox="1"/>
          <p:nvPr/>
        </p:nvSpPr>
        <p:spPr>
          <a:xfrm>
            <a:off x="9714933" y="3375786"/>
            <a:ext cx="1497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 err="1">
                <a:solidFill>
                  <a:schemeClr val="bg1"/>
                </a:solidFill>
              </a:rPr>
              <a:t>D</a:t>
            </a:r>
            <a:r>
              <a:rPr lang="en-CA" sz="3600" b="1" baseline="-25000" dirty="0" err="1">
                <a:solidFill>
                  <a:schemeClr val="bg1"/>
                </a:solidFill>
              </a:rPr>
              <a:t>w</a:t>
            </a:r>
            <a:endParaRPr lang="en-CA" sz="3600" b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A47E8D-C691-40BF-9F86-04B46BBE7CE9}"/>
              </a:ext>
            </a:extLst>
          </p:cNvPr>
          <p:cNvSpPr txBox="1"/>
          <p:nvPr/>
        </p:nvSpPr>
        <p:spPr>
          <a:xfrm>
            <a:off x="3471333" y="5875867"/>
            <a:ext cx="50025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dirty="0"/>
              <a:t>Turbulence is anisotropic!</a:t>
            </a:r>
          </a:p>
        </p:txBody>
      </p:sp>
    </p:spTree>
    <p:extLst>
      <p:ext uri="{BB962C8B-B14F-4D97-AF65-F5344CB8AC3E}">
        <p14:creationId xmlns:p14="http://schemas.microsoft.com/office/powerpoint/2010/main" val="3129740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2376</TotalTime>
  <Words>505</Words>
  <Application>Microsoft Office PowerPoint</Application>
  <PresentationFormat>Widescreen</PresentationFormat>
  <Paragraphs>96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Office Theme</vt:lpstr>
      <vt:lpstr>Magnetic Resonance Imaging of        Fast Turbulent Gas Flow</vt:lpstr>
      <vt:lpstr>What’s so tricky about turbulence?</vt:lpstr>
      <vt:lpstr>Why is MRI well-suited to turbulence?</vt:lpstr>
      <vt:lpstr>Motion-Encoded SPRITE MRI</vt:lpstr>
      <vt:lpstr>Turbulent System #1: The Recorder</vt:lpstr>
      <vt:lpstr>Turbulent System #1: The Recorder</vt:lpstr>
      <vt:lpstr>Turbulent System #2: Obstructed Pipe</vt:lpstr>
      <vt:lpstr>Turbulent System #2: Obstructed Pipe</vt:lpstr>
      <vt:lpstr>Turbulent System #2: Obstructed Pipe</vt:lpstr>
      <vt:lpstr>Summary</vt:lpstr>
      <vt:lpstr>MERCI/THANK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can MRI tell us about turbulent flow?</dc:title>
  <dc:creator>The Gamblinses</dc:creator>
  <cp:lastModifiedBy>The Gamblinses</cp:lastModifiedBy>
  <cp:revision>57</cp:revision>
  <dcterms:created xsi:type="dcterms:W3CDTF">2018-04-04T13:27:54Z</dcterms:created>
  <dcterms:modified xsi:type="dcterms:W3CDTF">2018-06-08T18:25:59Z</dcterms:modified>
</cp:coreProperties>
</file>