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0"/>
  </p:notesMasterIdLst>
  <p:sldIdLst>
    <p:sldId id="256" r:id="rId2"/>
    <p:sldId id="294" r:id="rId3"/>
    <p:sldId id="295" r:id="rId4"/>
    <p:sldId id="292" r:id="rId5"/>
    <p:sldId id="297" r:id="rId6"/>
    <p:sldId id="293" r:id="rId7"/>
    <p:sldId id="303" r:id="rId8"/>
    <p:sldId id="300" r:id="rId9"/>
    <p:sldId id="302" r:id="rId10"/>
    <p:sldId id="298" r:id="rId11"/>
    <p:sldId id="308" r:id="rId12"/>
    <p:sldId id="304" r:id="rId13"/>
    <p:sldId id="310" r:id="rId14"/>
    <p:sldId id="312" r:id="rId15"/>
    <p:sldId id="311" r:id="rId16"/>
    <p:sldId id="305" r:id="rId17"/>
    <p:sldId id="309" r:id="rId18"/>
    <p:sldId id="29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2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8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1AE12-0FF4-4E9C-88C5-5FAB56D65F94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63388-7532-4EF0-B57B-6F0095CAD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359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63388-7532-4EF0-B57B-6F0095CAD0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27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669E-E693-4E62-ABD9-EA855A06ED82}" type="datetime1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4CA6-9FC7-478C-91B4-451D4D35D20D}" type="datetime1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2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F4A-BF26-4699-BDE2-EA8EDA0D14A9}" type="datetime1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38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C6305-5946-4406-808C-741A1C03F0A4}" type="datetime1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00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BD041-11ED-4FD7-8518-055CBAAC564D}" type="datetime1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67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7C66-ACDC-466E-83D5-B021B3277FCB}" type="datetime1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6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B107-0ECD-443C-8D8D-25F4491A503A}" type="datetime1">
              <a:rPr lang="en-US" smtClean="0"/>
              <a:t>5/22/2018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35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EF1A-2B51-42E1-8D0A-10AFEC6A7E74}" type="datetime1">
              <a:rPr lang="en-US" smtClean="0"/>
              <a:t>5/22/2018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093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A865-D70E-4058-8EBD-54F51D1AD7A6}" type="datetime1">
              <a:rPr lang="en-US" smtClean="0"/>
              <a:t>5/22/2018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84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34D1-3D67-4BC4-AC61-59A8CA940129}" type="datetime1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886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BF7D9-527A-44E9-B965-DB6E99D7147B}" type="datetime1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6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6B835-B158-4DB6-9FF4-5E515B5722D5}" type="datetime1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31EEB-8641-40F3-81FE-34DBE4480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9143" y="610773"/>
            <a:ext cx="819417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Status of Higgs Portal Dark Matter</a:t>
            </a:r>
            <a:endParaRPr lang="en-US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US" sz="3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Rainer Dick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Department of Physics &amp; Engineering Physics</a:t>
            </a: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68841"/>
            <a:ext cx="3483006" cy="1089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67994" y="5851755"/>
            <a:ext cx="4745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CAP Congress, </a:t>
            </a:r>
            <a:r>
              <a:rPr lang="en-US" sz="2400" dirty="0" smtClean="0"/>
              <a:t>Halifax, </a:t>
            </a:r>
            <a:r>
              <a:rPr lang="en-US" sz="2400" dirty="0"/>
              <a:t>June </a:t>
            </a:r>
            <a:r>
              <a:rPr lang="en-US" sz="2400" dirty="0" smtClean="0"/>
              <a:t>13, 2018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24527" y="2815765"/>
            <a:ext cx="588693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Update on Higgs-nucleon coupling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Scalar Higgs portal dark matter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Vector Higgs portal dark matter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CP even fermionic Higgs portal dark matter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CP odd fermionic Higgs portal dark matter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Mixed fermionic Higgs portal dark matter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Conclusions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5927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37456" y="337458"/>
                <a:ext cx="8338457" cy="5916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Electroweak singlet fermions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2400" dirty="0" smtClean="0"/>
                  <a:t> can couple through a Higgs portal</a:t>
                </a:r>
              </a:p>
              <a:p>
                <a:endParaRPr lang="en-US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ℋ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𝑖𝑏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This can arise through a scalar mediator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ℋ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𝜆𝜙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/>
                  <a:t>w</a:t>
                </a:r>
                <a:r>
                  <a:rPr lang="en-US" sz="2400" dirty="0" smtClean="0"/>
                  <a:t>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sz="2400" dirty="0" smtClean="0"/>
                  <a:t>. Note that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2400" dirty="0" smtClean="0"/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d>
                  </m:oMath>
                </a14:m>
                <a:r>
                  <a:rPr lang="en-US" sz="2400" dirty="0" smtClean="0"/>
                  <a:t>, i.e. the coupling scale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 smtClean="0"/>
                  <a:t> in itself does not necessarily set the scale of new physics beyond the minimal fermionic Higgs portal.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56" y="337458"/>
                <a:ext cx="8338457" cy="5916171"/>
              </a:xfrm>
              <a:prstGeom prst="rect">
                <a:avLst/>
              </a:prstGeom>
              <a:blipFill rotWithShape="0">
                <a:blip r:embed="rId4"/>
                <a:stretch>
                  <a:fillRect l="-1096" t="-824" r="-1827" b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37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52401" y="109010"/>
                <a:ext cx="6109607" cy="2261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</a:t>
                </a:r>
                <a:r>
                  <a:rPr lang="en-US" sz="2400" dirty="0" smtClean="0"/>
                  <a:t>he CP even model</a:t>
                </a:r>
              </a:p>
              <a:p>
                <a:endParaRPr lang="en-US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e>
                      </m:d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endParaRPr lang="en-US" sz="1200" dirty="0" smtClean="0"/>
              </a:p>
              <a:p>
                <a:r>
                  <a:rPr lang="en-US" sz="2400" dirty="0" smtClean="0"/>
                  <a:t>would require coupling scales </a:t>
                </a:r>
              </a:p>
              <a:p>
                <a:r>
                  <a:rPr lang="en-US" sz="2400" dirty="0" smtClean="0"/>
                  <a:t>in the </a:t>
                </a:r>
                <a:r>
                  <a:rPr lang="en-US" sz="2400" dirty="0" err="1" smtClean="0"/>
                  <a:t>TeV</a:t>
                </a:r>
                <a:r>
                  <a:rPr lang="en-US" sz="2400" dirty="0" smtClean="0"/>
                  <a:t> range: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109010"/>
                <a:ext cx="6109607" cy="2261132"/>
              </a:xfrm>
              <a:prstGeom prst="rect">
                <a:avLst/>
              </a:prstGeom>
              <a:blipFill rotWithShape="0">
                <a:blip r:embed="rId2"/>
                <a:stretch>
                  <a:fillRect l="-1497" t="-2156" b="-5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572" y="1543560"/>
            <a:ext cx="4408714" cy="30243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3592514"/>
            <a:ext cx="4419599" cy="294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20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453" y="3148466"/>
            <a:ext cx="4650097" cy="275159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85057" y="151996"/>
                <a:ext cx="5998028" cy="3544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However, the CP even model</a:t>
                </a:r>
              </a:p>
              <a:p>
                <a:endParaRPr lang="en-US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e>
                      </m:d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endParaRPr lang="en-US" sz="1200" dirty="0" smtClean="0"/>
              </a:p>
              <a:p>
                <a:r>
                  <a:rPr lang="en-US" sz="2400" dirty="0"/>
                  <a:t>y</a:t>
                </a:r>
                <a:r>
                  <a:rPr lang="en-US" sz="2400" dirty="0" smtClean="0"/>
                  <a:t>ields nucleon recoil cross sections</a:t>
                </a:r>
              </a:p>
              <a:p>
                <a:endParaRPr lang="en-US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h𝑁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sub>
                                  </m:s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endParaRPr lang="en-US" sz="1200" dirty="0"/>
              </a:p>
              <a:p>
                <a:r>
                  <a:rPr lang="en-US" sz="2400" dirty="0" smtClean="0"/>
                  <a:t>which are too large: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57" y="151996"/>
                <a:ext cx="5998028" cy="3544240"/>
              </a:xfrm>
              <a:prstGeom prst="rect">
                <a:avLst/>
              </a:prstGeom>
              <a:blipFill rotWithShape="0">
                <a:blip r:embed="rId3"/>
                <a:stretch>
                  <a:fillRect l="-1524" t="-1377" b="-3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0" y="4205773"/>
            <a:ext cx="4202833" cy="248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2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52401" y="109010"/>
                <a:ext cx="6672942" cy="2316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The CP odd model</a:t>
                </a:r>
              </a:p>
              <a:p>
                <a:endParaRPr lang="en-US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e>
                      </m:d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endParaRPr lang="en-US" sz="1200" dirty="0" smtClean="0"/>
              </a:p>
              <a:p>
                <a:r>
                  <a:rPr lang="en-US" sz="2400" dirty="0" smtClean="0"/>
                  <a:t>would requires larger coupling                                scales than the CP even model: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109010"/>
                <a:ext cx="6672942" cy="2316340"/>
              </a:xfrm>
              <a:prstGeom prst="rect">
                <a:avLst/>
              </a:prstGeom>
              <a:blipFill rotWithShape="0">
                <a:blip r:embed="rId2"/>
                <a:stretch>
                  <a:fillRect l="-1370" t="-2105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748309"/>
            <a:ext cx="4169229" cy="27906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029" y="1583871"/>
            <a:ext cx="4474028" cy="290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6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06666" y="283182"/>
                <a:ext cx="8567220" cy="23947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The CP odd model</a:t>
                </a:r>
              </a:p>
              <a:p>
                <a:endParaRPr lang="en-US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e>
                      </m:d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endParaRPr lang="en-US" sz="1200" dirty="0" smtClean="0"/>
              </a:p>
              <a:p>
                <a:r>
                  <a:rPr lang="en-US" sz="2400" dirty="0" smtClean="0"/>
                  <a:t>is constrained by the ATLAS and CMS limits on the branching ratio into invisible Higgs decays.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666" y="283182"/>
                <a:ext cx="8567220" cy="2394704"/>
              </a:xfrm>
              <a:prstGeom prst="rect">
                <a:avLst/>
              </a:prstGeom>
              <a:blipFill rotWithShape="0">
                <a:blip r:embed="rId2"/>
                <a:stretch>
                  <a:fillRect l="-1139" t="-2036" b="-1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57" y="2808514"/>
            <a:ext cx="5073256" cy="33268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19580" y="3559851"/>
                <a:ext cx="3712191" cy="182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 invisible decay width for the CP odd model is</a:t>
                </a:r>
              </a:p>
              <a:p>
                <a:endParaRPr lang="en-US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𝜒𝜒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−4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80" y="3559851"/>
                <a:ext cx="3712191" cy="1824217"/>
              </a:xfrm>
              <a:prstGeom prst="rect">
                <a:avLst/>
              </a:prstGeom>
              <a:blipFill rotWithShape="0">
                <a:blip r:embed="rId4"/>
                <a:stretch>
                  <a:fillRect l="-2627" t="-2676" r="-4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416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2142" y="116924"/>
                <a:ext cx="8458201" cy="6741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However, the CP odd model</a:t>
                </a:r>
              </a:p>
              <a:p>
                <a:endParaRPr lang="en-US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e>
                      </m:d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  <a:p>
                <a:endParaRPr lang="en-US" sz="1200" dirty="0" smtClean="0"/>
              </a:p>
              <a:p>
                <a:r>
                  <a:rPr lang="en-US" sz="2400" dirty="0"/>
                  <a:t>y</a:t>
                </a:r>
                <a:r>
                  <a:rPr lang="en-US" sz="2400" dirty="0" smtClean="0"/>
                  <a:t>ields nucleon recoil cross sections</a:t>
                </a:r>
              </a:p>
              <a:p>
                <a:endParaRPr lang="en-US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h𝑁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sub>
                                  </m:s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1200" dirty="0"/>
              </a:p>
              <a:p>
                <a:r>
                  <a:rPr lang="en-US" sz="2400" dirty="0" smtClean="0"/>
                  <a:t>which are too small to be tested by the direct search experiments.</a:t>
                </a:r>
              </a:p>
              <a:p>
                <a:r>
                  <a:rPr lang="en-US" sz="2400" dirty="0" smtClean="0"/>
                  <a:t>The difference between the CP odd and even couplings arises from</a:t>
                </a:r>
                <a:endParaRPr lang="en-US" sz="1200" dirty="0"/>
              </a:p>
              <a:p>
                <a:r>
                  <a:rPr lang="en-US" sz="2400" dirty="0" smtClean="0"/>
                  <a:t>Even: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m:rPr>
                              <m:brk m:alnAt="7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′ </m:t>
                          </m:r>
                        </m:sub>
                        <m:sup/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′ </m:t>
                                  </m:r>
                                </m:e>
                              </m:d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e>
                          </m:d>
                        </m:e>
                      </m:nary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=2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2400" dirty="0" smtClean="0"/>
              </a:p>
              <a:p>
                <a:r>
                  <a:rPr lang="en-US" sz="2400" dirty="0" smtClean="0"/>
                  <a:t>Odd: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m:rPr>
                              <m:brk m:alnAt="7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′ </m:t>
                          </m:r>
                        </m:sub>
                        <m:sup/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′ 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e>
                          </m:d>
                        </m:e>
                      </m:nary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𝒌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42" y="116924"/>
                <a:ext cx="8458201" cy="6741076"/>
              </a:xfrm>
              <a:prstGeom prst="rect">
                <a:avLst/>
              </a:prstGeom>
              <a:blipFill rotWithShape="0">
                <a:blip r:embed="rId2"/>
                <a:stretch>
                  <a:fillRect l="-1154" t="-723" r="-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12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522513" y="188026"/>
                <a:ext cx="8156015" cy="20472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The fermionic model with a mixed CP even and odd Higgs portal</a:t>
                </a:r>
              </a:p>
              <a:p>
                <a:endParaRPr lang="en-US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ℋ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acc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𝜁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𝜁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e>
                      </m:d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endParaRPr lang="en-US" sz="1200" dirty="0"/>
              </a:p>
              <a:p>
                <a:r>
                  <a:rPr lang="en-US" sz="2400" dirty="0"/>
                  <a:t>i</a:t>
                </a:r>
                <a:r>
                  <a:rPr lang="en-US" sz="2400" dirty="0" smtClean="0"/>
                  <a:t>s constrained by the limits from </a:t>
                </a:r>
                <a:r>
                  <a:rPr lang="en-US" sz="2400" dirty="0" err="1" smtClean="0"/>
                  <a:t>PandaX</a:t>
                </a:r>
                <a:r>
                  <a:rPr lang="en-US" sz="2400" dirty="0" smtClean="0"/>
                  <a:t>-II, LUX and XENON1T</a:t>
                </a:r>
                <a:endParaRPr lang="en-US" sz="24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513" y="188026"/>
                <a:ext cx="8156015" cy="2047292"/>
              </a:xfrm>
              <a:prstGeom prst="rect">
                <a:avLst/>
              </a:prstGeom>
              <a:blipFill rotWithShape="0">
                <a:blip r:embed="rId2"/>
                <a:stretch>
                  <a:fillRect l="-1196" t="-2381" b="-5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287" y="2275050"/>
            <a:ext cx="5452466" cy="36022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34678" y="5917043"/>
                <a:ext cx="84438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RD, arXiv:1804.02604 [</a:t>
                </a:r>
                <a:r>
                  <a:rPr lang="en-US" dirty="0" err="1" smtClean="0"/>
                  <a:t>hep-ph</a:t>
                </a:r>
                <a:r>
                  <a:rPr lang="en-US" dirty="0" smtClean="0"/>
                  <a:t>]. Allowed values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𝜁</m:t>
                    </m:r>
                  </m:oMath>
                </a14:m>
                <a:r>
                  <a:rPr lang="en-US" dirty="0" smtClean="0"/>
                  <a:t> are further reduced by a factor 0.727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h𝑁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89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78" y="5917043"/>
                <a:ext cx="8443850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577" t="-5660" r="-1154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4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72142" y="181514"/>
            <a:ext cx="8577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Conclusion:</a:t>
            </a:r>
            <a:r>
              <a:rPr lang="en-US" sz="2400" dirty="0" smtClean="0"/>
              <a:t> Status of minimal electroweak singlet Higgs portal dark matter from thermal freeze-out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9666711"/>
                  </p:ext>
                </p:extLst>
              </p:nvPr>
            </p:nvGraphicFramePr>
            <p:xfrm>
              <a:off x="272142" y="1212665"/>
              <a:ext cx="8497785" cy="429768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016331"/>
                    <a:gridCol w="3771900"/>
                    <a:gridCol w="3709554"/>
                  </a:tblGrid>
                  <a:tr h="637690"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Scalar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57 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≲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≲</m:t>
                              </m:r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 or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≳2.7</m:t>
                              </m:r>
                              <m: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TeV</m:t>
                              </m:r>
                            </m:oMath>
                          </a14:m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≳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4.5</m:t>
                              </m:r>
                              <m: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TeV</m:t>
                              </m:r>
                            </m:oMath>
                          </a14:m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), will </a:t>
                          </a: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be further constrained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by </a:t>
                          </a:r>
                          <a:r>
                            <a:rPr lang="en-US" b="0" baseline="0" dirty="0" err="1" smtClean="0">
                              <a:solidFill>
                                <a:schemeClr val="tx1"/>
                              </a:solidFill>
                            </a:rPr>
                            <a:t>XENONnT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and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LZ.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Can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be tested by DarkSide-20k and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DARWIN.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69455"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Vector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58 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≲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≲</m:t>
                              </m:r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 or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≳</m:t>
                              </m:r>
                              <m: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6.4 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TeV</m:t>
                              </m:r>
                            </m:oMath>
                          </a14:m>
                          <a:endParaRPr lang="en-US" b="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≳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11.7</m:t>
                              </m:r>
                              <m: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TeV</m:t>
                              </m:r>
                            </m:oMath>
                          </a14:m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), will </a:t>
                          </a: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be further constrained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by </a:t>
                          </a:r>
                          <a:r>
                            <a:rPr lang="en-US" b="0" baseline="0" dirty="0" err="1" smtClean="0">
                              <a:solidFill>
                                <a:schemeClr val="tx1"/>
                              </a:solidFill>
                            </a:rPr>
                            <a:t>XENONnT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and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LZ.</a:t>
                          </a:r>
                          <a:endParaRPr lang="en-US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Can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be tested by DarkSide-20k and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DARWIN.</a:t>
                          </a:r>
                          <a:endParaRPr lang="en-US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637690"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Fermion,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      CP even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Appears to be ruled out by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ATLAS and CMS at low masses, and by </a:t>
                          </a:r>
                          <a:r>
                            <a:rPr lang="en-US" b="0" baseline="0" dirty="0" err="1" smtClean="0">
                              <a:solidFill>
                                <a:schemeClr val="tx1"/>
                              </a:solidFill>
                            </a:rPr>
                            <a:t>PandaX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-II, LUX and XENON1T at high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masses.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637690"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Fermion,       CP odd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Recoil cross sections below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the neutrino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floor.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Constrained by ATLAS and CMS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to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≳56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GeV</m:t>
                              </m:r>
                            </m:oMath>
                          </a14:m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; also n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eeds further exploration </a:t>
                          </a:r>
                          <a:r>
                            <a:rPr lang="en-US" smtClean="0">
                              <a:solidFill>
                                <a:schemeClr val="tx1"/>
                              </a:solidFill>
                            </a:rPr>
                            <a:t>at </a:t>
                          </a:r>
                          <a:r>
                            <a:rPr lang="en-US" smtClean="0">
                              <a:solidFill>
                                <a:schemeClr val="tx1"/>
                              </a:solidFill>
                            </a:rPr>
                            <a:t>colliders.</a:t>
                          </a:r>
                          <a:endParaRPr lang="en-US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637690"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Fermion, mixed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CP even part will be further constrained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by direct search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experiments.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9666711"/>
                  </p:ext>
                </p:extLst>
              </p:nvPr>
            </p:nvGraphicFramePr>
            <p:xfrm>
              <a:off x="272142" y="1212665"/>
              <a:ext cx="8497785" cy="429768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016331"/>
                    <a:gridCol w="3771900"/>
                    <a:gridCol w="3709554"/>
                  </a:tblGrid>
                  <a:tr h="914400"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Scalar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7141" t="-46667" r="-98708" b="-38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Can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be tested by DarkSide-20k and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DARWIN.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Vector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7141" t="-146667" r="-98708" b="-28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Can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be tested by DarkSide-20k and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DARWIN.</a:t>
                          </a:r>
                          <a:endParaRPr lang="en-US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Fermion,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      CP even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Appears to be ruled out by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ATLAS and CMS at low masses, and by </a:t>
                          </a:r>
                          <a:r>
                            <a:rPr lang="en-US" b="0" baseline="0" dirty="0" err="1" smtClean="0">
                              <a:solidFill>
                                <a:schemeClr val="tx1"/>
                              </a:solidFill>
                            </a:rPr>
                            <a:t>PandaX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-II, LUX and XENON1T at high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masses.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Fermion,       CP odd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Recoil cross sections below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the neutrino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floor.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29228" t="-204314" r="-328" b="-6275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Fermion, mixed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CP even part will be further constrained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by direct search 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experiments.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5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710499"/>
            <a:ext cx="3419984" cy="106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596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62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965775"/>
            <a:ext cx="6346371" cy="38961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98234" y="139987"/>
                <a:ext cx="64913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/>
                  <a:t>The Higgs-nucleon coupling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h𝑁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h</m:t>
                    </m:r>
                    <m:acc>
                      <m:accPr>
                        <m:chr m:val="̅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234" y="139987"/>
                <a:ext cx="6491392" cy="584775"/>
              </a:xfrm>
              <a:prstGeom prst="rect">
                <a:avLst/>
              </a:prstGeom>
              <a:blipFill rotWithShape="0">
                <a:blip r:embed="rId3"/>
                <a:stretch>
                  <a:fillRect l="-2347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41515" y="1447800"/>
            <a:ext cx="5871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Higgs-nucleon coupling is critical for Higgs portal models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499053" y="1807029"/>
            <a:ext cx="236233" cy="96882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1515" y="2538987"/>
            <a:ext cx="318587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Shifman</a:t>
            </a:r>
            <a:r>
              <a:rPr lang="en-US" dirty="0" smtClean="0"/>
              <a:t>, </a:t>
            </a:r>
            <a:r>
              <a:rPr lang="en-US" dirty="0" err="1" smtClean="0"/>
              <a:t>Vainshtein</a:t>
            </a:r>
            <a:r>
              <a:rPr lang="en-US" dirty="0" smtClean="0"/>
              <a:t> </a:t>
            </a:r>
          </a:p>
          <a:p>
            <a:r>
              <a:rPr lang="en-US" dirty="0" smtClean="0"/>
              <a:t>&amp; </a:t>
            </a:r>
            <a:r>
              <a:rPr lang="en-US" dirty="0" err="1" smtClean="0"/>
              <a:t>Zakharov</a:t>
            </a:r>
            <a:r>
              <a:rPr lang="en-US" dirty="0" smtClean="0"/>
              <a:t> 1978;</a:t>
            </a:r>
          </a:p>
          <a:p>
            <a:r>
              <a:rPr lang="en-US" dirty="0" smtClean="0"/>
              <a:t>Ellis, Olive &amp; Savage 2008;</a:t>
            </a:r>
          </a:p>
          <a:p>
            <a:r>
              <a:rPr lang="en-US" dirty="0" err="1" smtClean="0"/>
              <a:t>Goudelis</a:t>
            </a:r>
            <a:r>
              <a:rPr lang="en-US" dirty="0" smtClean="0"/>
              <a:t>, Hermann &amp; </a:t>
            </a:r>
            <a:r>
              <a:rPr lang="en-US" dirty="0" err="1" smtClean="0"/>
              <a:t>St</a:t>
            </a:r>
            <a:r>
              <a:rPr lang="en-US" dirty="0" err="1" smtClean="0">
                <a:ea typeface="Cambria Math" panose="02040503050406030204" pitchFamily="18" charset="0"/>
              </a:rPr>
              <a:t>ål</a:t>
            </a:r>
            <a:r>
              <a:rPr lang="en-US" dirty="0" smtClean="0">
                <a:ea typeface="Cambria Math" panose="02040503050406030204" pitchFamily="18" charset="0"/>
              </a:rPr>
              <a:t> 2013;</a:t>
            </a:r>
          </a:p>
          <a:p>
            <a:r>
              <a:rPr lang="en-US" dirty="0" smtClean="0">
                <a:ea typeface="Cambria Math" panose="02040503050406030204" pitchFamily="18" charset="0"/>
              </a:rPr>
              <a:t>F.S. Sage &amp; RD 2015;</a:t>
            </a:r>
          </a:p>
          <a:p>
            <a:r>
              <a:rPr lang="en-US" dirty="0" err="1" smtClean="0">
                <a:ea typeface="Cambria Math" panose="02040503050406030204" pitchFamily="18" charset="0"/>
              </a:rPr>
              <a:t>Hoferichter</a:t>
            </a:r>
            <a:r>
              <a:rPr lang="en-US" dirty="0" smtClean="0">
                <a:ea typeface="Cambria Math" panose="02040503050406030204" pitchFamily="18" charset="0"/>
              </a:rPr>
              <a:t> et al. 2017.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2568" y="5221124"/>
                <a:ext cx="8272970" cy="8924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h𝑁</m:t>
                          </m:r>
                        </m:sub>
                      </m:sSub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</m:e>
                      </m:nary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68" y="5221124"/>
                <a:ext cx="8272970" cy="89248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54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98234" y="139987"/>
                <a:ext cx="64913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/>
                  <a:t>The Higgs-nucleon coupling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h𝑁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h</m:t>
                    </m:r>
                    <m:acc>
                      <m:accPr>
                        <m:chr m:val="̅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234" y="139987"/>
                <a:ext cx="6491392" cy="584775"/>
              </a:xfrm>
              <a:prstGeom prst="rect">
                <a:avLst/>
              </a:prstGeom>
              <a:blipFill rotWithShape="0">
                <a:blip r:embed="rId2"/>
                <a:stretch>
                  <a:fillRect l="-2347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76916" y="1311733"/>
                <a:ext cx="8272970" cy="8924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h𝑁</m:t>
                          </m:r>
                        </m:sub>
                      </m:sSub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</m:e>
                      </m:nary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916" y="1311733"/>
                <a:ext cx="8272970" cy="89248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76916" y="2791192"/>
                <a:ext cx="8500829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Lattice calculations, chiral perturbation theory, and sum rules indicate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≤0.1</m:t>
                    </m:r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55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2000" dirty="0" smtClean="0"/>
                  <a:t>.  </a:t>
                </a:r>
              </a:p>
              <a:p>
                <a:endParaRPr lang="en-US" sz="2000" dirty="0" smtClean="0"/>
              </a:p>
              <a:p>
                <a:r>
                  <a:rPr lang="en-US" sz="2000" dirty="0" smtClean="0"/>
                  <a:t>This yields the very conservative estimate</a:t>
                </a:r>
              </a:p>
              <a:p>
                <a:endParaRPr lang="en-US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210 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MeV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h𝑁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310 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en-US" sz="2000" dirty="0" smtClean="0"/>
              </a:p>
              <a:p>
                <a:endParaRPr lang="en-US" sz="2000" dirty="0" smtClean="0"/>
              </a:p>
              <a:p>
                <a:r>
                  <a:rPr lang="en-US" sz="2000" dirty="0" smtClean="0"/>
                  <a:t>(comparable to range found by </a:t>
                </a:r>
                <a:r>
                  <a:rPr lang="en-US" sz="2000" dirty="0" err="1" smtClean="0"/>
                  <a:t>Alarc</a:t>
                </a:r>
                <a:r>
                  <a:rPr lang="en-US" sz="2000" dirty="0" err="1" smtClean="0">
                    <a:ea typeface="Cambria Math" panose="02040503050406030204" pitchFamily="18" charset="0"/>
                  </a:rPr>
                  <a:t>ón</a:t>
                </a:r>
                <a:r>
                  <a:rPr lang="en-US" sz="2000" dirty="0" smtClean="0">
                    <a:ea typeface="Cambria Math" panose="02040503050406030204" pitchFamily="18" charset="0"/>
                  </a:rPr>
                  <a:t> et al. from pion-nucleon scattering)</a:t>
                </a:r>
                <a:endParaRPr lang="en-US" sz="2000" dirty="0"/>
              </a:p>
              <a:p>
                <a:r>
                  <a:rPr lang="en-US" sz="2000" dirty="0" smtClean="0"/>
                  <a:t>We plot nuclear recoil cross sections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h𝑁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2000" dirty="0" smtClean="0"/>
                  <a:t>.</a:t>
                </a:r>
              </a:p>
              <a:p>
                <a:r>
                  <a:rPr lang="en-US" sz="2000" dirty="0" smtClean="0"/>
                  <a:t>Rationale: Most cautious approach to mass exclusion limits from the</a:t>
                </a:r>
              </a:p>
              <a:p>
                <a:r>
                  <a:rPr lang="en-US" sz="2000" dirty="0"/>
                  <a:t>d</a:t>
                </a:r>
                <a:r>
                  <a:rPr lang="en-US" sz="2000" dirty="0" smtClean="0"/>
                  <a:t>irect search experiments </a:t>
                </a:r>
                <a:r>
                  <a:rPr lang="en-US" sz="2000" dirty="0" err="1" smtClean="0"/>
                  <a:t>PandaX</a:t>
                </a:r>
                <a:r>
                  <a:rPr lang="en-US" sz="2000" dirty="0" smtClean="0"/>
                  <a:t>-II, LUX and XENON1T.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916" y="2791192"/>
                <a:ext cx="8500829" cy="3477875"/>
              </a:xfrm>
              <a:prstGeom prst="rect">
                <a:avLst/>
              </a:prstGeom>
              <a:blipFill rotWithShape="0">
                <a:blip r:embed="rId4"/>
                <a:stretch>
                  <a:fillRect l="-717" t="-1053" b="-22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046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9229" y="269221"/>
                <a:ext cx="8472537" cy="6176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Scalar Higgs portal dark matter: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The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 smtClean="0"/>
                  <a:t> between a scalar electroweak singlet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 smtClean="0"/>
                  <a:t> and the Higgs doublet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 smtClean="0"/>
                  <a:t> yields in unitary gauge</a:t>
                </a:r>
              </a:p>
              <a:p>
                <a:endParaRPr lang="en-US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/>
                  <a:t>t</a:t>
                </a:r>
                <a:r>
                  <a:rPr lang="en-US" sz="2400" dirty="0" smtClean="0"/>
                  <a:t>he minimal </a:t>
                </a:r>
                <a:r>
                  <a:rPr lang="en-US" sz="2400" dirty="0" err="1" smtClean="0"/>
                  <a:t>renormalizable</a:t>
                </a:r>
                <a:r>
                  <a:rPr lang="en-US" sz="2400" dirty="0" smtClean="0"/>
                  <a:t> addition to the Standard Model with an additional stable particle,</a:t>
                </a: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𝜕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𝜕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err="1" smtClean="0"/>
                  <a:t>Silveira</a:t>
                </a:r>
                <a:r>
                  <a:rPr lang="en-US" sz="2400" dirty="0" smtClean="0"/>
                  <a:t> &amp; Zee 1985</a:t>
                </a:r>
                <a:r>
                  <a:rPr lang="en-US" sz="2400" dirty="0"/>
                  <a:t>;</a:t>
                </a:r>
                <a:r>
                  <a:rPr lang="en-US" sz="2400" dirty="0" smtClean="0"/>
                  <a:t> McDonald 1994; Bento </a:t>
                </a:r>
                <a:r>
                  <a:rPr lang="en-US" sz="2400" i="1" dirty="0" smtClean="0"/>
                  <a:t>et al. </a:t>
                </a:r>
                <a:r>
                  <a:rPr lang="en-US" sz="2400" dirty="0" smtClean="0"/>
                  <a:t>2000; </a:t>
                </a:r>
              </a:p>
              <a:p>
                <a:r>
                  <a:rPr lang="en-US" sz="2400" dirty="0" smtClean="0"/>
                  <a:t>Burgess, </a:t>
                </a:r>
                <a:r>
                  <a:rPr lang="en-US" sz="2400" dirty="0" err="1" smtClean="0"/>
                  <a:t>Pospelov</a:t>
                </a:r>
                <a:r>
                  <a:rPr lang="en-US" sz="2400" dirty="0" smtClean="0"/>
                  <a:t> &amp; </a:t>
                </a:r>
                <a:r>
                  <a:rPr lang="en-US" sz="2400" dirty="0" err="1" smtClean="0"/>
                  <a:t>ter</a:t>
                </a:r>
                <a:r>
                  <a:rPr lang="en-US" sz="2400" dirty="0" smtClean="0"/>
                  <a:t> Veldhuis 2001;…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29" y="269221"/>
                <a:ext cx="8472537" cy="6176243"/>
              </a:xfrm>
              <a:prstGeom prst="rect">
                <a:avLst/>
              </a:prstGeom>
              <a:blipFill rotWithShape="0">
                <a:blip r:embed="rId2"/>
                <a:stretch>
                  <a:fillRect l="-1871" t="-1283" b="-12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662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01336" y="104280"/>
                <a:ext cx="8581407" cy="6617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“Low mass region” = resonance region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f>
                      <m:fPr>
                        <m:type m:val="li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2=62.5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GeV</m:t>
                        </m:r>
                      </m:den>
                    </m:f>
                  </m:oMath>
                </a14:m>
                <a:r>
                  <a:rPr lang="en-US" sz="2400" dirty="0" smtClean="0"/>
                  <a:t>: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Scalar Higgs portal dark matter </a:t>
                </a:r>
              </a:p>
              <a:p>
                <a:r>
                  <a:rPr lang="en-US" sz="2400" dirty="0" smtClean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 is constrained </a:t>
                </a:r>
              </a:p>
              <a:p>
                <a:r>
                  <a:rPr lang="en-US" sz="2400" dirty="0" smtClean="0"/>
                  <a:t>by limits from ATLAS and CMS </a:t>
                </a:r>
              </a:p>
              <a:p>
                <a:r>
                  <a:rPr lang="en-US" sz="2400" dirty="0" smtClean="0"/>
                  <a:t>on the branching ratio into </a:t>
                </a:r>
              </a:p>
              <a:p>
                <a:r>
                  <a:rPr lang="en-US" sz="2400" dirty="0" smtClean="0"/>
                  <a:t>invisible Higgs decays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≤0.24</m:t>
                    </m:r>
                  </m:oMath>
                </a14:m>
                <a:r>
                  <a:rPr lang="en-US" sz="2400" dirty="0" smtClean="0"/>
                  <a:t>,</a:t>
                </a:r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and by the exclusion limits from </a:t>
                </a:r>
              </a:p>
              <a:p>
                <a:r>
                  <a:rPr lang="en-US" sz="2400" dirty="0" err="1" smtClean="0"/>
                  <a:t>PandaX</a:t>
                </a:r>
                <a:r>
                  <a:rPr lang="en-US" sz="2400" dirty="0" smtClean="0"/>
                  <a:t>-II, LUX and XENON1T on </a:t>
                </a:r>
              </a:p>
              <a:p>
                <a:r>
                  <a:rPr lang="en-US" sz="2400" dirty="0" smtClean="0"/>
                  <a:t>nucleon recoil cross sections.</a:t>
                </a:r>
              </a:p>
              <a:p>
                <a:r>
                  <a:rPr lang="en-US" sz="2400" dirty="0" err="1" smtClean="0"/>
                  <a:t>XENONnT</a:t>
                </a:r>
                <a:r>
                  <a:rPr lang="en-US" sz="2400" dirty="0" smtClean="0"/>
                  <a:t> and LZ will have the</a:t>
                </a:r>
              </a:p>
              <a:p>
                <a:r>
                  <a:rPr lang="en-US" sz="2400" dirty="0"/>
                  <a:t>p</a:t>
                </a:r>
                <a:r>
                  <a:rPr lang="en-US" sz="2400" dirty="0" smtClean="0"/>
                  <a:t>otential to exhaust the </a:t>
                </a:r>
              </a:p>
              <a:p>
                <a:r>
                  <a:rPr lang="en-US" sz="2400" dirty="0"/>
                  <a:t>r</a:t>
                </a:r>
                <a:r>
                  <a:rPr lang="en-US" sz="2400" dirty="0" smtClean="0"/>
                  <a:t>esonance region.</a:t>
                </a:r>
              </a:p>
              <a:p>
                <a:endParaRPr lang="en-US" sz="2000" dirty="0"/>
              </a:p>
              <a:p>
                <a:r>
                  <a:rPr lang="en-US" sz="2000" dirty="0" smtClean="0"/>
                  <a:t>RD, arXiv:1804.02604 [</a:t>
                </a:r>
                <a:r>
                  <a:rPr lang="en-US" sz="2000" dirty="0" err="1" smtClean="0"/>
                  <a:t>hep-ph</a:t>
                </a:r>
                <a:r>
                  <a:rPr lang="en-US" sz="2000" dirty="0" smtClean="0"/>
                  <a:t>]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336" y="104280"/>
                <a:ext cx="8581407" cy="6617196"/>
              </a:xfrm>
              <a:prstGeom prst="rect">
                <a:avLst/>
              </a:prstGeom>
              <a:blipFill rotWithShape="0">
                <a:blip r:embed="rId2"/>
                <a:stretch>
                  <a:fillRect l="-1065" t="-8748" b="-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73" y="724731"/>
            <a:ext cx="4487388" cy="30035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174" y="3953892"/>
            <a:ext cx="4529328" cy="276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60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73254" y="260490"/>
                <a:ext cx="3637637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Scalar Higgs portal matter in the high mass region is constrained by the direct search experiments </a:t>
                </a:r>
                <a:r>
                  <a:rPr lang="en-US" sz="2400" dirty="0" err="1" smtClean="0"/>
                  <a:t>PandaX</a:t>
                </a:r>
                <a:r>
                  <a:rPr lang="en-US" sz="2400" dirty="0" smtClean="0"/>
                  <a:t>-II, LZ and XENON1T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2.7 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TeV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(or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4.5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lang="en-US" sz="2400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h𝑁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89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2400" dirty="0" smtClean="0"/>
                  <a:t>)</a:t>
                </a:r>
                <a:r>
                  <a:rPr lang="en-US" sz="2400" dirty="0" smtClean="0"/>
                  <a:t>.</a:t>
                </a:r>
                <a:endParaRPr lang="en-US" sz="24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54" y="260490"/>
                <a:ext cx="3637637" cy="3046988"/>
              </a:xfrm>
              <a:prstGeom prst="rect">
                <a:avLst/>
              </a:prstGeom>
              <a:blipFill rotWithShape="0">
                <a:blip r:embed="rId2"/>
                <a:stretch>
                  <a:fillRect l="-2513" t="-1600" r="-2848" b="-3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630" y="260490"/>
            <a:ext cx="4251056" cy="42283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63" y="3896591"/>
            <a:ext cx="4572000" cy="2743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13614" y="4700799"/>
            <a:ext cx="38030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It should be detected or ruled out by DarkSide-20k and DARWIN</a:t>
            </a:r>
          </a:p>
          <a:p>
            <a:endParaRPr lang="en-US" sz="2000" dirty="0"/>
          </a:p>
          <a:p>
            <a:r>
              <a:rPr lang="en-US" sz="2000" dirty="0"/>
              <a:t>arXix:1804.02604 [</a:t>
            </a:r>
            <a:r>
              <a:rPr lang="en-US" sz="2000" dirty="0" err="1"/>
              <a:t>hep-ph</a:t>
            </a:r>
            <a:r>
              <a:rPr lang="en-US" sz="2000" dirty="0" smtClean="0"/>
              <a:t>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6520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" y="778376"/>
                <a:ext cx="9143999" cy="5037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smtClean="0"/>
                  <a:t>  Vector </a:t>
                </a:r>
                <a:r>
                  <a:rPr lang="en-US" sz="3200" dirty="0" smtClean="0"/>
                  <a:t>Higgs portal dark matter: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The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 smtClean="0"/>
                  <a:t> between an electroweak singlet vector </a:t>
                </a:r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 smtClean="0"/>
                  <a:t> and the Higgs doublet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 smtClean="0"/>
                  <a:t> yields in unitary gauge the vector</a:t>
                </a:r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Higgs portal addition to the Standard Model</a:t>
                </a: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US" sz="23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3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3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23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23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num>
                        <m:den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3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3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US" sz="23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3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3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3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sSub>
                        <m:sSubPr>
                          <m:ctrlP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sSup>
                        <m:sSupPr>
                          <m:ctrlP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3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3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3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num>
                        <m:den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3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3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2300" dirty="0" smtClean="0"/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 </a:t>
                </a:r>
                <a:r>
                  <a:rPr lang="en-US" sz="2400" dirty="0" err="1" smtClean="0"/>
                  <a:t>Lebedev</a:t>
                </a:r>
                <a:r>
                  <a:rPr lang="en-US" sz="2400" dirty="0" smtClean="0"/>
                  <a:t>, Lee &amp; </a:t>
                </a:r>
                <a:r>
                  <a:rPr lang="en-US" sz="2400" dirty="0" err="1" smtClean="0"/>
                  <a:t>Mambrini</a:t>
                </a:r>
                <a:r>
                  <a:rPr lang="en-US" sz="2400" dirty="0" smtClean="0"/>
                  <a:t> 2012; </a:t>
                </a:r>
                <a:r>
                  <a:rPr lang="en-US" sz="2400" dirty="0" err="1" smtClean="0"/>
                  <a:t>Djouadi</a:t>
                </a:r>
                <a:r>
                  <a:rPr lang="en-US" sz="2400" dirty="0" smtClean="0"/>
                  <a:t>, </a:t>
                </a:r>
                <a:r>
                  <a:rPr lang="en-US" sz="2400" dirty="0" err="1" smtClean="0"/>
                  <a:t>Lebedev</a:t>
                </a:r>
                <a:r>
                  <a:rPr lang="en-US" sz="2400" dirty="0" smtClean="0"/>
                  <a:t>, </a:t>
                </a:r>
                <a:r>
                  <a:rPr lang="en-US" sz="2400" dirty="0" err="1" smtClean="0"/>
                  <a:t>Mambrini</a:t>
                </a:r>
                <a:r>
                  <a:rPr lang="en-US" sz="2400" dirty="0" smtClean="0"/>
                  <a:t> &amp; </a:t>
                </a:r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</a:t>
                </a:r>
                <a:r>
                  <a:rPr lang="en-US" sz="2400" dirty="0" err="1" smtClean="0"/>
                  <a:t>Quevillon</a:t>
                </a:r>
                <a:r>
                  <a:rPr lang="en-US" sz="2400" dirty="0" smtClean="0"/>
                  <a:t> 2012;…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778376"/>
                <a:ext cx="9143999" cy="5037148"/>
              </a:xfrm>
              <a:prstGeom prst="rect">
                <a:avLst/>
              </a:prstGeom>
              <a:blipFill rotWithShape="0">
                <a:blip r:embed="rId2"/>
                <a:stretch>
                  <a:fillRect t="-1574" b="-18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214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28600" y="104280"/>
                <a:ext cx="8581407" cy="6617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“Low mass region” = resonance region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f>
                      <m:fPr>
                        <m:type m:val="li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2=62.5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GeV</m:t>
                        </m:r>
                      </m:den>
                    </m:f>
                  </m:oMath>
                </a14:m>
                <a:r>
                  <a:rPr lang="en-US" sz="2400" dirty="0" smtClean="0"/>
                  <a:t>: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Vector Higgs portal dark matter </a:t>
                </a:r>
              </a:p>
              <a:p>
                <a:r>
                  <a:rPr lang="en-US" sz="2400" dirty="0" smtClean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 is constrained </a:t>
                </a:r>
              </a:p>
              <a:p>
                <a:r>
                  <a:rPr lang="en-US" sz="2400" dirty="0" smtClean="0"/>
                  <a:t>by limits from ATLAS and CMS </a:t>
                </a:r>
              </a:p>
              <a:p>
                <a:r>
                  <a:rPr lang="en-US" sz="2400" dirty="0" smtClean="0"/>
                  <a:t>on the branching ratio into </a:t>
                </a:r>
              </a:p>
              <a:p>
                <a:r>
                  <a:rPr lang="en-US" sz="2400" dirty="0" smtClean="0"/>
                  <a:t>invisible Higgs decays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≤0.24</m:t>
                    </m:r>
                  </m:oMath>
                </a14:m>
                <a:r>
                  <a:rPr lang="en-US" sz="2400" dirty="0" smtClean="0"/>
                  <a:t>,</a:t>
                </a:r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and by the exclusion limits from </a:t>
                </a:r>
              </a:p>
              <a:p>
                <a:r>
                  <a:rPr lang="en-US" sz="2400" dirty="0" err="1" smtClean="0"/>
                  <a:t>PandaX</a:t>
                </a:r>
                <a:r>
                  <a:rPr lang="en-US" sz="2400" dirty="0" smtClean="0"/>
                  <a:t>-II, LUX and XENON1T on </a:t>
                </a:r>
              </a:p>
              <a:p>
                <a:r>
                  <a:rPr lang="en-US" sz="2400" dirty="0" smtClean="0"/>
                  <a:t>nucleon recoil cross sections.</a:t>
                </a:r>
              </a:p>
              <a:p>
                <a:r>
                  <a:rPr lang="en-US" sz="2400" dirty="0" err="1" smtClean="0"/>
                  <a:t>XENONnT</a:t>
                </a:r>
                <a:r>
                  <a:rPr lang="en-US" sz="2400" dirty="0" smtClean="0"/>
                  <a:t> and LZ will have the</a:t>
                </a:r>
              </a:p>
              <a:p>
                <a:r>
                  <a:rPr lang="en-US" sz="2400" dirty="0"/>
                  <a:t>p</a:t>
                </a:r>
                <a:r>
                  <a:rPr lang="en-US" sz="2400" dirty="0" smtClean="0"/>
                  <a:t>otential to exhaust the </a:t>
                </a:r>
              </a:p>
              <a:p>
                <a:r>
                  <a:rPr lang="en-US" sz="2400" dirty="0"/>
                  <a:t>r</a:t>
                </a:r>
                <a:r>
                  <a:rPr lang="en-US" sz="2400" dirty="0" smtClean="0"/>
                  <a:t>esonance region.</a:t>
                </a:r>
              </a:p>
              <a:p>
                <a:endParaRPr lang="en-US" sz="2000" dirty="0"/>
              </a:p>
              <a:p>
                <a:r>
                  <a:rPr lang="en-US" sz="2000" dirty="0" smtClean="0"/>
                  <a:t>RD, arXiv:1804.02604 [</a:t>
                </a:r>
                <a:r>
                  <a:rPr lang="en-US" sz="2000" dirty="0" err="1" smtClean="0"/>
                  <a:t>hep-ph</a:t>
                </a:r>
                <a:r>
                  <a:rPr lang="en-US" sz="2000" dirty="0" smtClean="0"/>
                  <a:t>]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04280"/>
                <a:ext cx="8581407" cy="6617196"/>
              </a:xfrm>
              <a:prstGeom prst="rect">
                <a:avLst/>
              </a:prstGeom>
              <a:blipFill rotWithShape="0">
                <a:blip r:embed="rId2"/>
                <a:stretch>
                  <a:fillRect l="-1137" t="-8748" b="-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743" y="714341"/>
            <a:ext cx="4572000" cy="30601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319" y="3852020"/>
            <a:ext cx="4535424" cy="2791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87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1EEB-8641-40F3-81FE-34DBE4480064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414817" y="260490"/>
                <a:ext cx="3637637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Vector Higgs portal matter in the high mass region is constrained by the direct search experiments </a:t>
                </a:r>
                <a:r>
                  <a:rPr lang="en-US" sz="2400" dirty="0" err="1" smtClean="0"/>
                  <a:t>PandaX</a:t>
                </a:r>
                <a:r>
                  <a:rPr lang="en-US" sz="2400" dirty="0" smtClean="0"/>
                  <a:t>-II, LZ and XENON1T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6.4 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TeV</m:t>
                    </m:r>
                  </m:oMath>
                </a14:m>
                <a:endParaRPr lang="en-US" sz="2400" b="0" dirty="0" smtClean="0">
                  <a:ea typeface="Cambria Math" panose="02040503050406030204" pitchFamily="18" charset="0"/>
                </a:endParaRPr>
              </a:p>
              <a:p>
                <a:r>
                  <a:rPr lang="en-US" sz="2400" dirty="0"/>
                  <a:t>(or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11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.7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lang="en-US" sz="2400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h𝑁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89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2400" dirty="0"/>
                  <a:t>).</a:t>
                </a:r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17" y="260490"/>
                <a:ext cx="3637637" cy="3416320"/>
              </a:xfrm>
              <a:prstGeom prst="rect">
                <a:avLst/>
              </a:prstGeom>
              <a:blipFill rotWithShape="0">
                <a:blip r:embed="rId2"/>
                <a:stretch>
                  <a:fillRect l="-2513" t="-1429" r="-2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070800" y="4723031"/>
            <a:ext cx="38030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It should be detected or ruled out by DarkSide-20k and DARWIN.</a:t>
            </a:r>
          </a:p>
          <a:p>
            <a:endParaRPr lang="en-US" sz="2000" dirty="0"/>
          </a:p>
          <a:p>
            <a:r>
              <a:rPr lang="en-US" sz="2000" dirty="0" smtClean="0"/>
              <a:t>arXix:1804.02604 [</a:t>
            </a:r>
            <a:r>
              <a:rPr lang="en-US" sz="2000" dirty="0" err="1" smtClean="0"/>
              <a:t>hep-ph</a:t>
            </a:r>
            <a:r>
              <a:rPr lang="en-US" sz="2000" dirty="0" smtClean="0"/>
              <a:t>]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026" y="260490"/>
            <a:ext cx="4311846" cy="42164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76" y="4030092"/>
            <a:ext cx="4568952" cy="269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49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1251</TotalTime>
  <Words>437</Words>
  <Application>Microsoft Office PowerPoint</Application>
  <PresentationFormat>On-screen Show (4:3)</PresentationFormat>
  <Paragraphs>198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Rainer</dc:creator>
  <cp:lastModifiedBy>Rainer</cp:lastModifiedBy>
  <cp:revision>137</cp:revision>
  <dcterms:created xsi:type="dcterms:W3CDTF">2015-05-17T22:45:27Z</dcterms:created>
  <dcterms:modified xsi:type="dcterms:W3CDTF">2018-05-22T20:22:56Z</dcterms:modified>
</cp:coreProperties>
</file>