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avi" ContentType="video/x-msvide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856" r:id="rId2"/>
    <p:sldMasterId id="2147483821" r:id="rId3"/>
    <p:sldMasterId id="2147483867" r:id="rId4"/>
    <p:sldMasterId id="2147483879" r:id="rId5"/>
  </p:sldMasterIdLst>
  <p:notesMasterIdLst>
    <p:notesMasterId r:id="rId49"/>
  </p:notesMasterIdLst>
  <p:sldIdLst>
    <p:sldId id="841" r:id="rId6"/>
    <p:sldId id="1084" r:id="rId7"/>
    <p:sldId id="1071" r:id="rId8"/>
    <p:sldId id="1081" r:id="rId9"/>
    <p:sldId id="1080" r:id="rId10"/>
    <p:sldId id="710" r:id="rId11"/>
    <p:sldId id="711" r:id="rId12"/>
    <p:sldId id="1077" r:id="rId13"/>
    <p:sldId id="1064" r:id="rId14"/>
    <p:sldId id="716" r:id="rId15"/>
    <p:sldId id="717" r:id="rId16"/>
    <p:sldId id="1067" r:id="rId17"/>
    <p:sldId id="1070" r:id="rId18"/>
    <p:sldId id="1065" r:id="rId19"/>
    <p:sldId id="1026" r:id="rId20"/>
    <p:sldId id="757" r:id="rId21"/>
    <p:sldId id="1027" r:id="rId22"/>
    <p:sldId id="1029" r:id="rId23"/>
    <p:sldId id="1078" r:id="rId24"/>
    <p:sldId id="1079" r:id="rId25"/>
    <p:sldId id="1072" r:id="rId26"/>
    <p:sldId id="1062" r:id="rId27"/>
    <p:sldId id="1038" r:id="rId28"/>
    <p:sldId id="1066" r:id="rId29"/>
    <p:sldId id="1039" r:id="rId30"/>
    <p:sldId id="1040" r:id="rId31"/>
    <p:sldId id="1068" r:id="rId32"/>
    <p:sldId id="1042" r:id="rId33"/>
    <p:sldId id="1043" r:id="rId34"/>
    <p:sldId id="1058" r:id="rId35"/>
    <p:sldId id="1069" r:id="rId36"/>
    <p:sldId id="1048" r:id="rId37"/>
    <p:sldId id="1049" r:id="rId38"/>
    <p:sldId id="1073" r:id="rId39"/>
    <p:sldId id="1075" r:id="rId40"/>
    <p:sldId id="1074" r:id="rId41"/>
    <p:sldId id="1055" r:id="rId42"/>
    <p:sldId id="1057" r:id="rId43"/>
    <p:sldId id="1050" r:id="rId44"/>
    <p:sldId id="1016" r:id="rId45"/>
    <p:sldId id="1054" r:id="rId46"/>
    <p:sldId id="1082" r:id="rId47"/>
    <p:sldId id="1083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24B55C25-73D6-4FBB-84F3-262942FF8FE6}">
          <p14:sldIdLst>
            <p14:sldId id="841"/>
            <p14:sldId id="1084"/>
          </p14:sldIdLst>
        </p14:section>
        <p14:section name="Technology" id="{DE9F8646-81AC-4450-BFD8-47524B0EDC38}">
          <p14:sldIdLst>
            <p14:sldId id="1071"/>
            <p14:sldId id="1081"/>
            <p14:sldId id="1080"/>
            <p14:sldId id="710"/>
            <p14:sldId id="711"/>
            <p14:sldId id="1077"/>
            <p14:sldId id="1064"/>
            <p14:sldId id="716"/>
            <p14:sldId id="717"/>
            <p14:sldId id="1067"/>
          </p14:sldIdLst>
        </p14:section>
        <p14:section name="Background mitigation" id="{237931DD-7E58-4541-ADAB-0BD6705B6C42}">
          <p14:sldIdLst>
            <p14:sldId id="1070"/>
            <p14:sldId id="1065"/>
            <p14:sldId id="1026"/>
            <p14:sldId id="757"/>
            <p14:sldId id="1027"/>
            <p14:sldId id="1029"/>
            <p14:sldId id="1078"/>
            <p14:sldId id="1079"/>
          </p14:sldIdLst>
        </p14:section>
        <p14:section name="PICO 60 C3F8 Recent Result" id="{E587C85E-20E2-4C43-ACFD-5F79CD15F4B7}">
          <p14:sldIdLst>
            <p14:sldId id="1072"/>
            <p14:sldId id="1062"/>
            <p14:sldId id="1038"/>
            <p14:sldId id="1066"/>
            <p14:sldId id="1039"/>
            <p14:sldId id="1040"/>
            <p14:sldId id="1068"/>
            <p14:sldId id="1042"/>
            <p14:sldId id="1043"/>
            <p14:sldId id="1058"/>
          </p14:sldIdLst>
        </p14:section>
        <p14:section name="Future program" id="{35E4039E-2A05-4C2B-8D30-CEC9C093407D}">
          <p14:sldIdLst>
            <p14:sldId id="1069"/>
            <p14:sldId id="1048"/>
            <p14:sldId id="1049"/>
            <p14:sldId id="1073"/>
            <p14:sldId id="1075"/>
            <p14:sldId id="1074"/>
            <p14:sldId id="1055"/>
            <p14:sldId id="1057"/>
            <p14:sldId id="1050"/>
          </p14:sldIdLst>
        </p14:section>
        <p14:section name="Conclusions" id="{205F75A8-EE6E-4451-B4B0-8C3797B3EE71}">
          <p14:sldIdLst>
            <p14:sldId id="1016"/>
          </p14:sldIdLst>
        </p14:section>
        <p14:section name="extra slides" id="{97CDC948-89B2-404E-9059-FC8155E51259}">
          <p14:sldIdLst>
            <p14:sldId id="1054"/>
            <p14:sldId id="1082"/>
            <p14:sldId id="10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  <a:srgbClr val="FFFF00"/>
    <a:srgbClr val="00CCFF"/>
    <a:srgbClr val="FFFFFF"/>
    <a:srgbClr val="FFCCF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29" autoAdjust="0"/>
  </p:normalViewPr>
  <p:slideViewPr>
    <p:cSldViewPr snapToGrid="0">
      <p:cViewPr varScale="1">
        <p:scale>
          <a:sx n="88" d="100"/>
          <a:sy n="88" d="100"/>
        </p:scale>
        <p:origin x="381" y="3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77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anose="02020603050405020304" pitchFamily="18" charset="0"/>
              </a:defRPr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4BE29C5F-1BC5-4A71-9F46-5E8E6CB9FBFE}" type="datetimeFigureOut">
              <a:rPr lang="en-CA" smtClean="0"/>
              <a:pPr/>
              <a:t>10-Jun-2018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pitchFamily="18" charset="0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CE7E20FC-D9BD-4BDB-8F86-DDA009DDA388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41646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FC6ECE-9BE9-443A-9429-E0102FDE499C}" type="slidenum">
              <a:rPr lang="en-CA" altLang="en-US">
                <a:solidFill>
                  <a:prstClr val="black"/>
                </a:solidFill>
              </a:rPr>
              <a:pPr/>
              <a:t>1</a:t>
            </a:fld>
            <a:endParaRPr lang="en-CA" altLang="en-US">
              <a:solidFill>
                <a:prstClr val="black"/>
              </a:solidFill>
            </a:endParaRPr>
          </a:p>
        </p:txBody>
      </p:sp>
      <p:sp>
        <p:nvSpPr>
          <p:cNvPr id="97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7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41C73-ECDA-394D-98A8-0F21F4C63EB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16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83F911B-60D2-4044-B7A0-70BDE599F1A5}" type="slidenum">
              <a:rPr lang="en-US" altLang="fr-FR" smtClean="0"/>
              <a:pPr/>
              <a:t>2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7731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50F9B8-4324-4CD8-8DD7-B05BEF9FA47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7010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23A0B0-B21F-43FF-AA5D-AE34AA0DA8D3}" type="slidenum">
              <a:rPr lang="en-CA" altLang="en-US"/>
              <a:pPr/>
              <a:t>14</a:t>
            </a:fld>
            <a:endParaRPr lang="en-CA" altLang="en-US"/>
          </a:p>
        </p:txBody>
      </p:sp>
      <p:sp>
        <p:nvSpPr>
          <p:cNvPr id="95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9249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73CE18-AF42-4DD2-B645-FA62EEBA8B61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A98AC1-5FC3-4EE7-BF42-6FC3A72FEDB5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78363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E20FC-D9BD-4BDB-8F86-DDA009DDA388}" type="slidenum">
              <a:rPr lang="en-CA" smtClean="0"/>
              <a:pPr/>
              <a:t>27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4934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39415" y="6379814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CIPANP 2018 Palm Springs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5070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DF03BE-2122-4FDC-98CD-80EABED27B55}" type="datetimeFigureOut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11-Jun-2018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D44816-E2F2-434E-9472-2D285291BC5C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8726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O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66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9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20169" y="6448925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CAP 2018 Halifax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7032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</a:defRPr>
            </a:lvl1pPr>
          </a:lstStyle>
          <a:p>
            <a:fld id="{AEDF03BE-2122-4FDC-98CD-80EABED27B55}" type="datetimeFigureOut">
              <a:rPr lang="en-CA" smtClean="0"/>
              <a:pPr/>
              <a:t>10-Jun-2018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</a:defRPr>
            </a:lvl1pPr>
          </a:lstStyle>
          <a:p>
            <a:fld id="{BED44816-E2F2-434E-9472-2D285291B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6144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20F26C66-96A1-47B4-BA93-30083A73EF9E}" type="slidenum">
              <a:rPr lang="en-US" altLang="en-US" smtClean="0">
                <a:latin typeface="Times New Roman" panose="02020603050405020304" pitchFamily="18" charset="0"/>
              </a:rPr>
              <a:pPr/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58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20169" y="6448925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CIPANP 2018 Palm Springs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9715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5280" cy="114204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endParaRPr lang="en-US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1"/>
          </p:nvPr>
        </p:nvSpPr>
        <p:spPr>
          <a:xfrm>
            <a:off x="3127681" y="6247376"/>
            <a:ext cx="2895840" cy="469489"/>
          </a:xfrm>
        </p:spPr>
        <p:txBody>
          <a:bodyPr/>
          <a:lstStyle>
            <a:lvl1pPr>
              <a:defRPr/>
            </a:lvl1pPr>
          </a:lstStyle>
          <a:p>
            <a:endParaRPr lang="en-US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fld id="{8C2F02F1-506F-4942-A1DB-56FD15A87B54}" type="slidenum">
              <a:rPr lang="en-US" altLang="fr-FR"/>
              <a:pPr/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385893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DF03BE-2122-4FDC-98CD-80EABED27B55}" type="datetimeFigureOut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11-Jun-2018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D44816-E2F2-434E-9472-2D285291BC5C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725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39415" y="6379814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CIPANP 2018 Palm Springs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90" y="17647"/>
            <a:ext cx="2375892" cy="6308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6" y="60177"/>
            <a:ext cx="1258279" cy="4501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855" r:id="rId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39415" y="6379814"/>
            <a:ext cx="3516312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CIPANP 2018 Palm Springs - </a:t>
            </a:r>
            <a:fld id="{329E8CF8-9B19-4B77-A315-89F3CEA49F3A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2027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7630" y="6576797"/>
            <a:ext cx="2133600" cy="27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latin typeface="Times New Roman" panose="02020603050405020304" pitchFamily="18" charset="0"/>
              </a:rPr>
              <a:t>Slide </a:t>
            </a:r>
            <a:fld id="{FCB7FB4D-07C7-4052-82FE-11AF47013E82}" type="slidenum">
              <a:rPr lang="en-US" altLang="en-US" smtClean="0"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618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65" r:id="rId2"/>
    <p:sldLayoutId id="2147483887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DF03BE-2122-4FDC-98CD-80EABED27B55}" type="datetimeFigureOut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11-Jun-2018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D44816-E2F2-434E-9472-2D285291BC5C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857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DF03BE-2122-4FDC-98CD-80EABED27B55}" type="datetimeFigureOut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11-Jun-2018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D44816-E2F2-434E-9472-2D285291BC5C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583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../media/media2.avi"/><Relationship Id="rId7" Type="http://schemas.openxmlformats.org/officeDocument/2006/relationships/image" Target="../media/image50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49.png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2.avi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0.jpeg"/><Relationship Id="rId4" Type="http://schemas.openxmlformats.org/officeDocument/2006/relationships/image" Target="../media/image5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3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3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31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30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9.bin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36.jpeg"/><Relationship Id="rId4" Type="http://schemas.openxmlformats.org/officeDocument/2006/relationships/image" Target="../media/image33.wmf"/><Relationship Id="rId9" Type="http://schemas.openxmlformats.org/officeDocument/2006/relationships/image" Target="../media/image3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45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6.wmf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4851" name="Line 3"/>
          <p:cNvSpPr>
            <a:spLocks noChangeShapeType="1"/>
          </p:cNvSpPr>
          <p:nvPr/>
        </p:nvSpPr>
        <p:spPr bwMode="auto">
          <a:xfrm flipH="1">
            <a:off x="4823362" y="1392239"/>
            <a:ext cx="21694" cy="3721644"/>
          </a:xfrm>
          <a:prstGeom prst="line">
            <a:avLst/>
          </a:prstGeom>
          <a:noFill/>
          <a:ln w="34925">
            <a:solidFill>
              <a:schemeClr val="bg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74852" name="Oval 4"/>
          <p:cNvSpPr>
            <a:spLocks noChangeArrowheads="1"/>
          </p:cNvSpPr>
          <p:nvPr/>
        </p:nvSpPr>
        <p:spPr bwMode="auto">
          <a:xfrm>
            <a:off x="4773613" y="1716088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74853" name="Rectangle 5"/>
          <p:cNvSpPr>
            <a:spLocks noChangeArrowheads="1"/>
          </p:cNvSpPr>
          <p:nvPr/>
        </p:nvSpPr>
        <p:spPr bwMode="auto">
          <a:xfrm>
            <a:off x="4981587" y="2658932"/>
            <a:ext cx="4149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PICO Background Mitigation      </a:t>
            </a:r>
            <a:endParaRPr lang="el-GR" altLang="en-US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4854" name="Oval 6"/>
          <p:cNvSpPr>
            <a:spLocks noChangeArrowheads="1"/>
          </p:cNvSpPr>
          <p:nvPr/>
        </p:nvSpPr>
        <p:spPr bwMode="auto">
          <a:xfrm>
            <a:off x="4768850" y="2763839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74856" name="Oval 8"/>
          <p:cNvSpPr>
            <a:spLocks noChangeArrowheads="1"/>
          </p:cNvSpPr>
          <p:nvPr/>
        </p:nvSpPr>
        <p:spPr bwMode="auto">
          <a:xfrm>
            <a:off x="4768850" y="3802063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74857" name="Rectangle 9"/>
          <p:cNvSpPr>
            <a:spLocks noChangeArrowheads="1"/>
          </p:cNvSpPr>
          <p:nvPr/>
        </p:nvSpPr>
        <p:spPr bwMode="auto">
          <a:xfrm>
            <a:off x="4981587" y="1607622"/>
            <a:ext cx="4022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PICO </a:t>
            </a:r>
            <a:r>
              <a:rPr lang="en-CA" altLang="en-US" dirty="0">
                <a:solidFill>
                  <a:srgbClr val="FFFF00"/>
                </a:solidFill>
                <a:latin typeface="Times New Roman" panose="02020603050405020304" pitchFamily="18" charset="0"/>
              </a:rPr>
              <a:t>superheated liquid </a:t>
            </a:r>
            <a:r>
              <a:rPr lang="en-CA" altLang="en-US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technology</a:t>
            </a:r>
            <a:endParaRPr lang="en-US" altLang="en-US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74858" name="Oval 10"/>
          <p:cNvSpPr>
            <a:spLocks noChangeArrowheads="1"/>
          </p:cNvSpPr>
          <p:nvPr/>
        </p:nvSpPr>
        <p:spPr bwMode="auto">
          <a:xfrm>
            <a:off x="4754563" y="4849813"/>
            <a:ext cx="152400" cy="1524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34902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74859" name="Rectangle 11"/>
          <p:cNvSpPr>
            <a:spLocks noChangeArrowheads="1"/>
          </p:cNvSpPr>
          <p:nvPr/>
        </p:nvSpPr>
        <p:spPr bwMode="auto">
          <a:xfrm>
            <a:off x="4981587" y="3694247"/>
            <a:ext cx="3997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Recent Results from PICO 60</a:t>
            </a:r>
            <a:endParaRPr lang="en-US" altLang="en-US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74861" name="Rectangle 13"/>
          <p:cNvSpPr>
            <a:spLocks noChangeArrowheads="1"/>
          </p:cNvSpPr>
          <p:nvPr/>
        </p:nvSpPr>
        <p:spPr bwMode="auto">
          <a:xfrm>
            <a:off x="4981587" y="4744551"/>
            <a:ext cx="3841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 smtClean="0">
                <a:solidFill>
                  <a:srgbClr val="FFFF00"/>
                </a:solidFill>
                <a:latin typeface="Times New Roman" panose="02020603050405020304" pitchFamily="18" charset="0"/>
              </a:rPr>
              <a:t>Future Plans: PICO 40 → PICO 500</a:t>
            </a:r>
            <a:endParaRPr lang="en-US" altLang="en-US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74862" name="Text Box 14"/>
          <p:cNvSpPr txBox="1">
            <a:spLocks noChangeArrowheads="1"/>
          </p:cNvSpPr>
          <p:nvPr/>
        </p:nvSpPr>
        <p:spPr bwMode="auto">
          <a:xfrm>
            <a:off x="5384800" y="812809"/>
            <a:ext cx="1866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u="sng">
                <a:solidFill>
                  <a:srgbClr val="00FFFF"/>
                </a:solidFill>
              </a:rPr>
              <a:t>Outline</a:t>
            </a:r>
          </a:p>
        </p:txBody>
      </p:sp>
      <p:sp>
        <p:nvSpPr>
          <p:cNvPr id="974863" name="Rectangle 15"/>
          <p:cNvSpPr>
            <a:spLocks noChangeArrowheads="1"/>
          </p:cNvSpPr>
          <p:nvPr/>
        </p:nvSpPr>
        <p:spPr bwMode="auto">
          <a:xfrm>
            <a:off x="833438" y="5578483"/>
            <a:ext cx="27368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rgbClr val="FFFF00"/>
                </a:solidFill>
                <a:latin typeface="Times New Roman" panose="02020603050405020304" pitchFamily="18" charset="0"/>
              </a:rPr>
              <a:t>Tony Noble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altLang="en-US" dirty="0">
                <a:solidFill>
                  <a:srgbClr val="FFFF00"/>
                </a:solidFill>
                <a:latin typeface="Times New Roman" panose="02020603050405020304" pitchFamily="18" charset="0"/>
              </a:rPr>
              <a:t>Queen’s University</a:t>
            </a:r>
            <a:endParaRPr lang="en-US" altLang="en-US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0" y="1595447"/>
            <a:ext cx="4211638" cy="284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CA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Results </a:t>
            </a:r>
            <a:r>
              <a:rPr lang="en-CA" sz="2400" b="1" dirty="0">
                <a:solidFill>
                  <a:srgbClr val="00CCFF"/>
                </a:solidFill>
                <a:latin typeface="Times New Roman" panose="02020603050405020304" pitchFamily="18" charset="0"/>
              </a:rPr>
              <a:t>and Future Plans </a:t>
            </a:r>
            <a:r>
              <a:rPr lang="en-CA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for the PICO Dark </a:t>
            </a:r>
            <a:r>
              <a:rPr lang="en-CA" sz="2400" b="1" dirty="0">
                <a:solidFill>
                  <a:srgbClr val="00CCFF"/>
                </a:solidFill>
                <a:latin typeface="Times New Roman" panose="02020603050405020304" pitchFamily="18" charset="0"/>
              </a:rPr>
              <a:t>Matter </a:t>
            </a:r>
            <a:r>
              <a:rPr lang="en-CA" sz="2400" b="1" dirty="0" smtClean="0">
                <a:solidFill>
                  <a:srgbClr val="00CCFF"/>
                </a:solidFill>
                <a:latin typeface="Times New Roman" panose="02020603050405020304" pitchFamily="18" charset="0"/>
              </a:rPr>
              <a:t>Bubble Chamber</a:t>
            </a:r>
            <a:endParaRPr lang="en-US" altLang="en-US" sz="1200" b="1" u="sng" dirty="0">
              <a:solidFill>
                <a:srgbClr val="00CCFF"/>
              </a:solidFill>
              <a:latin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b="1" dirty="0">
              <a:solidFill>
                <a:srgbClr val="00FFFF"/>
              </a:solidFill>
              <a:latin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algn="ctr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FFFF66"/>
              </a:solidFill>
              <a:latin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9359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70973" y="105416"/>
            <a:ext cx="8229600" cy="5635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of Operation: Original Bubble Chambers</a:t>
            </a:r>
          </a:p>
        </p:txBody>
      </p:sp>
      <p:sp>
        <p:nvSpPr>
          <p:cNvPr id="18454" name="Rectangle 28"/>
          <p:cNvSpPr>
            <a:spLocks noChangeArrowheads="1"/>
          </p:cNvSpPr>
          <p:nvPr/>
        </p:nvSpPr>
        <p:spPr bwMode="auto">
          <a:xfrm>
            <a:off x="4139952" y="5964809"/>
            <a:ext cx="48463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Raise pressure to stop bubble growth (100ms), reset chamber  (30sec)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23528" y="908725"/>
            <a:ext cx="4680520" cy="2841354"/>
            <a:chOff x="2678188" y="1447800"/>
            <a:chExt cx="7132189" cy="5324417"/>
          </a:xfrm>
        </p:grpSpPr>
        <p:sp>
          <p:nvSpPr>
            <p:cNvPr id="18435" name="Rectangle 18"/>
            <p:cNvSpPr>
              <a:spLocks noChangeArrowheads="1"/>
            </p:cNvSpPr>
            <p:nvPr/>
          </p:nvSpPr>
          <p:spPr bwMode="auto">
            <a:xfrm>
              <a:off x="4601020" y="1447800"/>
              <a:ext cx="3040062" cy="4648199"/>
            </a:xfrm>
            <a:prstGeom prst="rect">
              <a:avLst/>
            </a:prstGeom>
            <a:solidFill>
              <a:srgbClr val="F25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6" name="Oval 15"/>
            <p:cNvSpPr>
              <a:spLocks noChangeArrowheads="1"/>
            </p:cNvSpPr>
            <p:nvPr/>
          </p:nvSpPr>
          <p:spPr bwMode="auto">
            <a:xfrm>
              <a:off x="5444242" y="4171950"/>
              <a:ext cx="1303337" cy="1443038"/>
            </a:xfrm>
            <a:prstGeom prst="ellipse">
              <a:avLst/>
            </a:prstGeom>
            <a:solidFill>
              <a:srgbClr val="98DB00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F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7" name="Freeform 20"/>
            <p:cNvSpPr>
              <a:spLocks/>
            </p:cNvSpPr>
            <p:nvPr/>
          </p:nvSpPr>
          <p:spPr bwMode="auto">
            <a:xfrm>
              <a:off x="5299779" y="1447800"/>
              <a:ext cx="1592263" cy="1122363"/>
            </a:xfrm>
            <a:custGeom>
              <a:avLst/>
              <a:gdLst>
                <a:gd name="T0" fmla="*/ 48 w 528"/>
                <a:gd name="T1" fmla="*/ 480 h 480"/>
                <a:gd name="T2" fmla="*/ 0 w 528"/>
                <a:gd name="T3" fmla="*/ 432 h 480"/>
                <a:gd name="T4" fmla="*/ 96 w 528"/>
                <a:gd name="T5" fmla="*/ 336 h 480"/>
                <a:gd name="T6" fmla="*/ 0 w 528"/>
                <a:gd name="T7" fmla="*/ 240 h 480"/>
                <a:gd name="T8" fmla="*/ 96 w 528"/>
                <a:gd name="T9" fmla="*/ 144 h 480"/>
                <a:gd name="T10" fmla="*/ 48 w 528"/>
                <a:gd name="T11" fmla="*/ 96 h 480"/>
                <a:gd name="T12" fmla="*/ 0 w 528"/>
                <a:gd name="T13" fmla="*/ 48 h 480"/>
                <a:gd name="T14" fmla="*/ 48 w 528"/>
                <a:gd name="T15" fmla="*/ 0 h 480"/>
                <a:gd name="T16" fmla="*/ 480 w 528"/>
                <a:gd name="T17" fmla="*/ 0 h 480"/>
                <a:gd name="T18" fmla="*/ 528 w 528"/>
                <a:gd name="T19" fmla="*/ 48 h 480"/>
                <a:gd name="T20" fmla="*/ 432 w 528"/>
                <a:gd name="T21" fmla="*/ 144 h 480"/>
                <a:gd name="T22" fmla="*/ 528 w 528"/>
                <a:gd name="T23" fmla="*/ 240 h 480"/>
                <a:gd name="T24" fmla="*/ 432 w 528"/>
                <a:gd name="T25" fmla="*/ 336 h 480"/>
                <a:gd name="T26" fmla="*/ 528 w 528"/>
                <a:gd name="T27" fmla="*/ 432 h 480"/>
                <a:gd name="T28" fmla="*/ 480 w 528"/>
                <a:gd name="T29" fmla="*/ 480 h 480"/>
                <a:gd name="T30" fmla="*/ 48 w 528"/>
                <a:gd name="T31" fmla="*/ 480 h 4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28"/>
                <a:gd name="T49" fmla="*/ 0 h 480"/>
                <a:gd name="T50" fmla="*/ 528 w 528"/>
                <a:gd name="T51" fmla="*/ 480 h 4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28" h="480">
                  <a:moveTo>
                    <a:pt x="48" y="480"/>
                  </a:moveTo>
                  <a:lnTo>
                    <a:pt x="0" y="432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44"/>
                  </a:lnTo>
                  <a:lnTo>
                    <a:pt x="48" y="96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432" y="144"/>
                  </a:lnTo>
                  <a:lnTo>
                    <a:pt x="528" y="240"/>
                  </a:lnTo>
                  <a:lnTo>
                    <a:pt x="432" y="336"/>
                  </a:lnTo>
                  <a:lnTo>
                    <a:pt x="528" y="432"/>
                  </a:lnTo>
                  <a:lnTo>
                    <a:pt x="480" y="480"/>
                  </a:lnTo>
                  <a:lnTo>
                    <a:pt x="48" y="480"/>
                  </a:lnTo>
                  <a:close/>
                </a:path>
              </a:pathLst>
            </a:custGeom>
            <a:solidFill>
              <a:srgbClr val="3030FE"/>
            </a:solidFill>
            <a:ln w="38100" cmpd="sng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8" name="Rectangle 21"/>
            <p:cNvSpPr>
              <a:spLocks noChangeArrowheads="1"/>
            </p:cNvSpPr>
            <p:nvPr/>
          </p:nvSpPr>
          <p:spPr bwMode="auto">
            <a:xfrm>
              <a:off x="3272542" y="5775325"/>
              <a:ext cx="1736725" cy="320675"/>
            </a:xfrm>
            <a:prstGeom prst="rect">
              <a:avLst/>
            </a:prstGeom>
            <a:solidFill>
              <a:srgbClr val="F25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39" name="Line 22"/>
            <p:cNvSpPr>
              <a:spLocks noChangeShapeType="1"/>
            </p:cNvSpPr>
            <p:nvPr/>
          </p:nvSpPr>
          <p:spPr bwMode="auto">
            <a:xfrm>
              <a:off x="3272542" y="6096000"/>
              <a:ext cx="17367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0" name="Line 23"/>
            <p:cNvSpPr>
              <a:spLocks noChangeShapeType="1"/>
            </p:cNvSpPr>
            <p:nvPr/>
          </p:nvSpPr>
          <p:spPr bwMode="auto">
            <a:xfrm>
              <a:off x="3272542" y="5775325"/>
              <a:ext cx="13033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1" name="Text Box 7"/>
            <p:cNvSpPr txBox="1">
              <a:spLocks noChangeArrowheads="1"/>
            </p:cNvSpPr>
            <p:nvPr/>
          </p:nvSpPr>
          <p:spPr bwMode="auto">
            <a:xfrm>
              <a:off x="7700079" y="1810542"/>
              <a:ext cx="1945824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Buffer fluid</a:t>
              </a: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(water)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2" name="Text Box 8"/>
            <p:cNvSpPr txBox="1">
              <a:spLocks noChangeArrowheads="1"/>
            </p:cNvSpPr>
            <p:nvPr/>
          </p:nvSpPr>
          <p:spPr bwMode="auto">
            <a:xfrm>
              <a:off x="2678188" y="4239388"/>
              <a:ext cx="1688367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Hydraulic</a:t>
              </a: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fluid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3" name="Text Box 9"/>
            <p:cNvSpPr txBox="1">
              <a:spLocks noChangeArrowheads="1"/>
            </p:cNvSpPr>
            <p:nvPr/>
          </p:nvSpPr>
          <p:spPr bwMode="auto">
            <a:xfrm>
              <a:off x="7867974" y="3969510"/>
              <a:ext cx="1942403" cy="1211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Target fluid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(CF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I/C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4" name="Line 26"/>
            <p:cNvSpPr>
              <a:spLocks noChangeShapeType="1"/>
            </p:cNvSpPr>
            <p:nvPr/>
          </p:nvSpPr>
          <p:spPr bwMode="auto">
            <a:xfrm flipH="1">
              <a:off x="3204279" y="6248400"/>
              <a:ext cx="1066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5" name="Text Box 27"/>
            <p:cNvSpPr txBox="1">
              <a:spLocks noChangeArrowheads="1"/>
            </p:cNvSpPr>
            <p:nvPr/>
          </p:nvSpPr>
          <p:spPr bwMode="auto">
            <a:xfrm>
              <a:off x="4339345" y="6080125"/>
              <a:ext cx="3427541" cy="692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to </a:t>
              </a:r>
              <a:r>
                <a:rPr lang="en-US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hydraulic controller</a:t>
              </a:r>
              <a:endPara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6" name="Line 28"/>
            <p:cNvSpPr>
              <a:spLocks noChangeShapeType="1"/>
            </p:cNvSpPr>
            <p:nvPr/>
          </p:nvSpPr>
          <p:spPr bwMode="auto">
            <a:xfrm>
              <a:off x="5177542" y="14478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7" name="Rectangle 17"/>
            <p:cNvSpPr>
              <a:spLocks noChangeArrowheads="1"/>
            </p:cNvSpPr>
            <p:nvPr/>
          </p:nvSpPr>
          <p:spPr bwMode="auto">
            <a:xfrm>
              <a:off x="5444242" y="2514600"/>
              <a:ext cx="1303337" cy="1017588"/>
            </a:xfrm>
            <a:prstGeom prst="rect">
              <a:avLst/>
            </a:prstGeom>
            <a:solidFill>
              <a:srgbClr val="3030FE"/>
            </a:solidFill>
            <a:ln w="571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5444242" y="3211513"/>
              <a:ext cx="1303337" cy="1762125"/>
            </a:xfrm>
            <a:prstGeom prst="rect">
              <a:avLst/>
            </a:prstGeom>
            <a:solidFill>
              <a:srgbClr val="98DB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49" name="Line 31"/>
            <p:cNvSpPr>
              <a:spLocks noChangeShapeType="1"/>
            </p:cNvSpPr>
            <p:nvPr/>
          </p:nvSpPr>
          <p:spPr bwMode="auto">
            <a:xfrm flipV="1">
              <a:off x="6747579" y="2971800"/>
              <a:ext cx="0" cy="20018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0" name="Line 30"/>
            <p:cNvSpPr>
              <a:spLocks noChangeShapeType="1"/>
            </p:cNvSpPr>
            <p:nvPr/>
          </p:nvSpPr>
          <p:spPr bwMode="auto">
            <a:xfrm flipV="1">
              <a:off x="5444242" y="2971800"/>
              <a:ext cx="0" cy="20018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1" name="Line 32"/>
            <p:cNvSpPr>
              <a:spLocks noChangeShapeType="1"/>
            </p:cNvSpPr>
            <p:nvPr/>
          </p:nvSpPr>
          <p:spPr bwMode="auto">
            <a:xfrm flipV="1">
              <a:off x="5444242" y="2570163"/>
              <a:ext cx="0" cy="4016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2" name="Line 33"/>
            <p:cNvSpPr>
              <a:spLocks noChangeShapeType="1"/>
            </p:cNvSpPr>
            <p:nvPr/>
          </p:nvSpPr>
          <p:spPr bwMode="auto">
            <a:xfrm flipV="1">
              <a:off x="6747579" y="2570163"/>
              <a:ext cx="0" cy="4016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3" name="Line 12"/>
            <p:cNvSpPr>
              <a:spLocks noChangeShapeType="1"/>
            </p:cNvSpPr>
            <p:nvPr/>
          </p:nvSpPr>
          <p:spPr bwMode="auto">
            <a:xfrm flipH="1" flipV="1">
              <a:off x="6625342" y="4419600"/>
              <a:ext cx="10668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5" name="Line 12"/>
            <p:cNvSpPr>
              <a:spLocks noChangeShapeType="1"/>
            </p:cNvSpPr>
            <p:nvPr/>
          </p:nvSpPr>
          <p:spPr bwMode="auto">
            <a:xfrm flipH="1" flipV="1">
              <a:off x="4347279" y="3352800"/>
              <a:ext cx="10668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6" name="Text Box 8"/>
            <p:cNvSpPr txBox="1">
              <a:spLocks noChangeArrowheads="1"/>
            </p:cNvSpPr>
            <p:nvPr/>
          </p:nvSpPr>
          <p:spPr bwMode="auto">
            <a:xfrm>
              <a:off x="2743200" y="2623418"/>
              <a:ext cx="1832679" cy="1211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Synthetic silica jar</a:t>
              </a:r>
            </a:p>
          </p:txBody>
        </p:sp>
        <p:sp>
          <p:nvSpPr>
            <p:cNvPr id="18457" name="Line 12"/>
            <p:cNvSpPr>
              <a:spLocks noChangeShapeType="1"/>
            </p:cNvSpPr>
            <p:nvPr/>
          </p:nvSpPr>
          <p:spPr bwMode="auto">
            <a:xfrm flipH="1">
              <a:off x="4271079" y="4495800"/>
              <a:ext cx="68580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58" name="Line 12"/>
            <p:cNvSpPr>
              <a:spLocks noChangeShapeType="1"/>
            </p:cNvSpPr>
            <p:nvPr/>
          </p:nvSpPr>
          <p:spPr bwMode="auto">
            <a:xfrm flipH="1">
              <a:off x="6557079" y="2438400"/>
              <a:ext cx="114300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2" name="Picture 6" descr="expans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6332" y="842280"/>
            <a:ext cx="4188196" cy="262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1376141" y="4654818"/>
            <a:ext cx="561926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See </a:t>
            </a:r>
            <a:r>
              <a:rPr lang="en-US" sz="2000" dirty="0">
                <a:solidFill>
                  <a:srgbClr val="0000FF"/>
                </a:solidFill>
                <a:latin typeface="Candara" pitchFamily="34" charset="0"/>
              </a:rPr>
              <a:t>the </a:t>
            </a: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bubble:</a:t>
            </a:r>
            <a:endParaRPr lang="en-US" sz="2000" dirty="0">
              <a:solidFill>
                <a:srgbClr val="0000FF"/>
              </a:solidFill>
              <a:latin typeface="Candara" pitchFamily="34" charset="0"/>
            </a:endParaRP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Cameras trigger. record position, multiplicity</a:t>
            </a:r>
            <a:endParaRPr lang="en-US" sz="2000" dirty="0">
              <a:solidFill>
                <a:srgbClr val="0000FF"/>
              </a:solidFill>
              <a:latin typeface="Candara" pitchFamily="34" charset="0"/>
            </a:endParaRP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Microphones record acoustic trace</a:t>
            </a:r>
          </a:p>
          <a:p>
            <a:pPr marL="628650" lvl="1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Candara" pitchFamily="34" charset="0"/>
              </a:rPr>
              <a:t>Fast pressure transducer recording</a:t>
            </a: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.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37" name="Rectangle 28"/>
          <p:cNvSpPr>
            <a:spLocks noChangeArrowheads="1"/>
          </p:cNvSpPr>
          <p:nvPr/>
        </p:nvSpPr>
        <p:spPr bwMode="auto">
          <a:xfrm>
            <a:off x="407564" y="3861048"/>
            <a:ext cx="33217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Candara" pitchFamily="34" charset="0"/>
              </a:rPr>
              <a:t>L</a:t>
            </a:r>
            <a:r>
              <a:rPr lang="en-US" sz="2000" dirty="0" smtClean="0">
                <a:solidFill>
                  <a:prstClr val="black"/>
                </a:solidFill>
                <a:latin typeface="Candara" pitchFamily="34" charset="0"/>
              </a:rPr>
              <a:t>ower the pressure to a superheated state.</a:t>
            </a:r>
            <a:endParaRPr lang="en-US" sz="2000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2" name="Right Brace 1"/>
          <p:cNvSpPr/>
          <p:nvPr/>
        </p:nvSpPr>
        <p:spPr>
          <a:xfrm rot="5400000">
            <a:off x="5905614" y="3444052"/>
            <a:ext cx="249097" cy="612067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>
            <a:stCxn id="37" idx="3"/>
          </p:cNvCxnSpPr>
          <p:nvPr/>
        </p:nvCxnSpPr>
        <p:spPr>
          <a:xfrm flipV="1">
            <a:off x="3729340" y="3907717"/>
            <a:ext cx="2138804" cy="3072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053070" y="3874627"/>
            <a:ext cx="1177360" cy="1173892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ight Brace 38"/>
          <p:cNvSpPr/>
          <p:nvPr/>
        </p:nvSpPr>
        <p:spPr>
          <a:xfrm rot="5400000">
            <a:off x="8555703" y="3444052"/>
            <a:ext cx="249097" cy="612067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" name="Right Brace 39"/>
          <p:cNvSpPr/>
          <p:nvPr/>
        </p:nvSpPr>
        <p:spPr>
          <a:xfrm rot="5400000">
            <a:off x="7154780" y="2914972"/>
            <a:ext cx="262675" cy="1683805"/>
          </a:xfrm>
          <a:prstGeom prst="rightBrace">
            <a:avLst>
              <a:gd name="adj1" fmla="val 37193"/>
              <a:gd name="adj2" fmla="val 50000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7092280" y="3888203"/>
            <a:ext cx="1440160" cy="21603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77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0153"/>
            <a:ext cx="9164903" cy="5801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74524" y="835985"/>
            <a:ext cx="2206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>
                <a:solidFill>
                  <a:srgbClr val="FFFFFF"/>
                </a:solidFill>
                <a:latin typeface="Times New Roman" panose="02020603050405020304" pitchFamily="18" charset="0"/>
              </a:rPr>
              <a:t>100fps stereo images</a:t>
            </a:r>
          </a:p>
        </p:txBody>
      </p:sp>
      <p:sp>
        <p:nvSpPr>
          <p:cNvPr id="3" name="Rectangle 2"/>
          <p:cNvSpPr/>
          <p:nvPr/>
        </p:nvSpPr>
        <p:spPr>
          <a:xfrm>
            <a:off x="5591937" y="694317"/>
            <a:ext cx="2179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FF"/>
                </a:solidFill>
                <a:latin typeface="Times New Roman" panose="02020603050405020304" pitchFamily="18" charset="0"/>
              </a:rPr>
              <a:t>Acoustic Transducers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9347" y="3437517"/>
            <a:ext cx="2493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Times New Roman" panose="02020603050405020304" pitchFamily="18" charset="0"/>
              </a:rPr>
              <a:t>Fast Pressure Transducer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07583" y="6323527"/>
            <a:ext cx="3268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Screen Display during operations</a:t>
            </a:r>
            <a:endParaRPr lang="en-CA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1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l_20131110_0_28_cam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73921" y="513631"/>
            <a:ext cx="3591602" cy="5003471"/>
          </a:xfrm>
          <a:prstGeom prst="rect">
            <a:avLst/>
          </a:prstGeom>
        </p:spPr>
      </p:pic>
      <p:pic>
        <p:nvPicPr>
          <p:cNvPr id="6" name="2l_20131110_0_26_cam0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918410" y="513629"/>
            <a:ext cx="3473422" cy="5001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20944" y="165456"/>
            <a:ext cx="2944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solidFill>
                  <a:srgbClr val="FFFF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Two example events recorded</a:t>
            </a:r>
            <a:endParaRPr lang="en-CA" dirty="0">
              <a:solidFill>
                <a:srgbClr val="FFFF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01306" y="6949"/>
            <a:ext cx="261257" cy="3641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CA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3739" y="5774918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Single Bubble event</a:t>
            </a:r>
            <a:endParaRPr lang="en-CA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0199" y="5745091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</a:t>
            </a:r>
            <a:r>
              <a:rPr lang="en-CA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eutron event</a:t>
            </a:r>
            <a:endParaRPr lang="en-CA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02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83614" y="3009721"/>
            <a:ext cx="424346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Background Mitigation: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82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74650" y="0"/>
            <a:ext cx="8229600" cy="674370"/>
          </a:xfrm>
          <a:noFill/>
          <a:ln/>
        </p:spPr>
        <p:txBody>
          <a:bodyPr/>
          <a:lstStyle/>
          <a:p>
            <a:r>
              <a:rPr lang="en-US" altLang="en-US" sz="28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Backgrounds:</a:t>
            </a:r>
            <a:endParaRPr lang="en-US" altLang="en-US" sz="28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51299" name="Rectangle 3"/>
          <p:cNvSpPr>
            <a:spLocks noGrp="1" noChangeArrowheads="1"/>
          </p:cNvSpPr>
          <p:nvPr>
            <p:ph idx="1"/>
          </p:nvPr>
        </p:nvSpPr>
        <p:spPr>
          <a:xfrm>
            <a:off x="0" y="667703"/>
            <a:ext cx="6012160" cy="1800468"/>
          </a:xfrm>
        </p:spPr>
        <p:txBody>
          <a:bodyPr>
            <a:normAutofit fontScale="92500" lnSpcReduction="20000"/>
          </a:bodyPr>
          <a:lstStyle/>
          <a:p>
            <a:pPr marL="457200" lvl="1" indent="-457200"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low background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 to see rare events ….</a:t>
            </a:r>
          </a:p>
          <a:p>
            <a:pPr marL="857250" lvl="2" indent="-457200"/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 deep underground to escape cosmic rays.</a:t>
            </a:r>
          </a:p>
          <a:p>
            <a:pPr marL="857250" lvl="2" indent="-457200"/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local shielding</a:t>
            </a:r>
          </a:p>
          <a:p>
            <a:pPr marL="857250" lvl="2" indent="-457200"/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materials with ultra-low levels of radioactivity</a:t>
            </a:r>
          </a:p>
          <a:p>
            <a:pPr marL="857250" lvl="2" indent="-457200"/>
            <a:r>
              <a:rPr lang="en-US" altLang="en-US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particle discrimination techniques</a:t>
            </a:r>
            <a:r>
              <a:rPr lang="en-US" alt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51300" name="Picture 4" descr="m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/>
          <a:stretch>
            <a:fillRect/>
          </a:stretch>
        </p:blipFill>
        <p:spPr bwMode="auto">
          <a:xfrm>
            <a:off x="1547664" y="2501339"/>
            <a:ext cx="6420967" cy="42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16200000">
            <a:off x="-556516" y="4381051"/>
            <a:ext cx="2941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SNOLAB, CANADA</a:t>
            </a:r>
          </a:p>
        </p:txBody>
      </p:sp>
      <p:sp>
        <p:nvSpPr>
          <p:cNvPr id="12" name="Freeform 11"/>
          <p:cNvSpPr/>
          <p:nvPr/>
        </p:nvSpPr>
        <p:spPr>
          <a:xfrm>
            <a:off x="200263" y="1163782"/>
            <a:ext cx="1109293" cy="2103487"/>
          </a:xfrm>
          <a:custGeom>
            <a:avLst/>
            <a:gdLst>
              <a:gd name="connsiteX0" fmla="*/ 179747 w 179747"/>
              <a:gd name="connsiteY0" fmla="*/ 0 h 1092530"/>
              <a:gd name="connsiteX1" fmla="*/ 37243 w 179747"/>
              <a:gd name="connsiteY1" fmla="*/ 178130 h 1092530"/>
              <a:gd name="connsiteX2" fmla="*/ 13493 w 179747"/>
              <a:gd name="connsiteY2" fmla="*/ 475013 h 1092530"/>
              <a:gd name="connsiteX3" fmla="*/ 1618 w 179747"/>
              <a:gd name="connsiteY3" fmla="*/ 938150 h 1092530"/>
              <a:gd name="connsiteX4" fmla="*/ 49119 w 179747"/>
              <a:gd name="connsiteY4" fmla="*/ 1092530 h 1092530"/>
              <a:gd name="connsiteX0" fmla="*/ 179747 w 1109293"/>
              <a:gd name="connsiteY0" fmla="*/ 0 h 1640202"/>
              <a:gd name="connsiteX1" fmla="*/ 37243 w 1109293"/>
              <a:gd name="connsiteY1" fmla="*/ 178130 h 1640202"/>
              <a:gd name="connsiteX2" fmla="*/ 13493 w 1109293"/>
              <a:gd name="connsiteY2" fmla="*/ 475013 h 1640202"/>
              <a:gd name="connsiteX3" fmla="*/ 1618 w 1109293"/>
              <a:gd name="connsiteY3" fmla="*/ 938150 h 1640202"/>
              <a:gd name="connsiteX4" fmla="*/ 1109293 w 1109293"/>
              <a:gd name="connsiteY4" fmla="*/ 1640202 h 1640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9293" h="1640202">
                <a:moveTo>
                  <a:pt x="179747" y="0"/>
                </a:moveTo>
                <a:cubicBezTo>
                  <a:pt x="122349" y="49480"/>
                  <a:pt x="64952" y="98961"/>
                  <a:pt x="37243" y="178130"/>
                </a:cubicBezTo>
                <a:cubicBezTo>
                  <a:pt x="9534" y="257299"/>
                  <a:pt x="19430" y="348343"/>
                  <a:pt x="13493" y="475013"/>
                </a:cubicBezTo>
                <a:cubicBezTo>
                  <a:pt x="7556" y="601683"/>
                  <a:pt x="-4320" y="835231"/>
                  <a:pt x="1618" y="938150"/>
                </a:cubicBezTo>
                <a:cubicBezTo>
                  <a:pt x="7556" y="1041069"/>
                  <a:pt x="1088511" y="1614471"/>
                  <a:pt x="1109293" y="1640202"/>
                </a:cubicBezTo>
              </a:path>
            </a:pathLst>
          </a:custGeom>
          <a:noFill/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latin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56176" y="738197"/>
            <a:ext cx="24288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Neutrons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Electrons/gammas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Alpha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Neutrinos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Non-particle induced</a:t>
            </a:r>
            <a:endParaRPr lang="en-CA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843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77800"/>
            <a:ext cx="9144000" cy="763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Gamma/Beta Background Rejection. </a:t>
            </a:r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7350" y="803584"/>
            <a:ext cx="8299450" cy="4857929"/>
            <a:chOff x="387350" y="1425884"/>
            <a:chExt cx="8299450" cy="485792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350" y="1425884"/>
              <a:ext cx="8299450" cy="4857929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2120900" y="2164198"/>
              <a:ext cx="6479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</a:rPr>
                <a:t>C</a:t>
              </a:r>
              <a:r>
                <a:rPr lang="en-US" b="1" baseline="-25000" dirty="0" smtClean="0">
                  <a:latin typeface="Times New Roman" panose="02020603050405020304" pitchFamily="18" charset="0"/>
                </a:rPr>
                <a:t>3</a:t>
              </a:r>
              <a:r>
                <a:rPr lang="en-US" b="1" dirty="0" smtClean="0">
                  <a:latin typeface="Times New Roman" panose="02020603050405020304" pitchFamily="18" charset="0"/>
                </a:rPr>
                <a:t>F</a:t>
              </a:r>
              <a:r>
                <a:rPr lang="en-US" b="1" baseline="-25000" dirty="0" smtClean="0">
                  <a:latin typeface="Times New Roman" panose="02020603050405020304" pitchFamily="18" charset="0"/>
                </a:rPr>
                <a:t>8</a:t>
              </a:r>
              <a:endParaRPr lang="en-US" b="1" baseline="-25000" dirty="0">
                <a:latin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42045" y="257191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</a:rPr>
                <a:t>CF</a:t>
              </a:r>
              <a:r>
                <a:rPr lang="en-US" b="1" baseline="-25000" dirty="0" smtClean="0">
                  <a:latin typeface="Times New Roman" panose="02020603050405020304" pitchFamily="18" charset="0"/>
                </a:rPr>
                <a:t>3</a:t>
              </a:r>
              <a:r>
                <a:rPr lang="en-US" b="1" dirty="0" smtClean="0">
                  <a:latin typeface="Times New Roman" panose="02020603050405020304" pitchFamily="18" charset="0"/>
                </a:rPr>
                <a:t>I</a:t>
              </a:r>
              <a:endParaRPr lang="en-US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17120" y="4292662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</a:rPr>
                <a:t>PICO-60</a:t>
              </a:r>
              <a:endParaRPr lang="en-US" b="1" baseline="-25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20" name="Straight Arrow Connector 19"/>
            <p:cNvCxnSpPr>
              <a:stCxn id="18" idx="1"/>
            </p:cNvCxnSpPr>
            <p:nvPr/>
          </p:nvCxnSpPr>
          <p:spPr>
            <a:xfrm flipH="1">
              <a:off x="3242046" y="4477328"/>
              <a:ext cx="275074" cy="267438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Left Brace 2"/>
            <p:cNvSpPr/>
            <p:nvPr/>
          </p:nvSpPr>
          <p:spPr>
            <a:xfrm rot="10800000">
              <a:off x="7620000" y="1884785"/>
              <a:ext cx="309849" cy="1311007"/>
            </a:xfrm>
            <a:prstGeom prst="leftBrace">
              <a:avLst/>
            </a:prstGeom>
            <a:ln>
              <a:solidFill>
                <a:srgbClr val="FF0000"/>
              </a:solidFill>
            </a:ln>
            <a:effectLst>
              <a:outerShdw blurRad="40000" dist="20000" dir="5400000" rotWithShape="0">
                <a:srgbClr val="FF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5400000">
              <a:off x="6871534" y="2769845"/>
              <a:ext cx="24161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Various PICO Detectors</a:t>
              </a:r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422900" y="5295900"/>
            <a:ext cx="2151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(set by adjusting T,P)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2819" y="5694853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Excellent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electron/gamma rejection has been demonstrated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r>
              <a:rPr lang="en-US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reach lower thresholds than CF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for same rejection.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threshold extends the sensitivity to lower mass WIMPs.</a:t>
            </a:r>
          </a:p>
        </p:txBody>
      </p:sp>
    </p:spTree>
    <p:extLst>
      <p:ext uri="{BB962C8B-B14F-4D97-AF65-F5344CB8AC3E}">
        <p14:creationId xmlns:p14="http://schemas.microsoft.com/office/powerpoint/2010/main" val="377190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9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r="19765" b="39681"/>
          <a:stretch/>
        </p:blipFill>
        <p:spPr>
          <a:xfrm>
            <a:off x="0" y="3888432"/>
            <a:ext cx="9144000" cy="2996952"/>
          </a:xfrm>
          <a:prstGeom prst="rect">
            <a:avLst/>
          </a:prstGeom>
        </p:spPr>
      </p:pic>
      <p:pic>
        <p:nvPicPr>
          <p:cNvPr id="15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6268" y="582532"/>
            <a:ext cx="4154253" cy="3278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47" name="Rectangle 16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7445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Alpha Acoustic </a:t>
            </a:r>
            <a:r>
              <a:rPr 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iscrimination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765175"/>
            <a:ext cx="5029200" cy="27400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Discovery by PICASSO of acoustic discrimination against alphas</a:t>
            </a:r>
          </a:p>
          <a:p>
            <a:pPr lvl="1"/>
            <a:r>
              <a:rPr lang="en-US" sz="1600" b="1" dirty="0">
                <a:latin typeface="Candara" pitchFamily="34" charset="0"/>
              </a:rPr>
              <a:t>Nuclear recoils </a:t>
            </a:r>
            <a:r>
              <a:rPr lang="en-US" sz="1600" dirty="0">
                <a:latin typeface="Candara" pitchFamily="34" charset="0"/>
              </a:rPr>
              <a:t>deposit </a:t>
            </a:r>
            <a:r>
              <a:rPr lang="en-US" sz="1600" dirty="0" smtClean="0">
                <a:latin typeface="Candara" pitchFamily="34" charset="0"/>
              </a:rPr>
              <a:t>their energy </a:t>
            </a:r>
            <a:r>
              <a:rPr lang="en-US" sz="1600" dirty="0">
                <a:latin typeface="Candara" pitchFamily="34" charset="0"/>
              </a:rPr>
              <a:t>over tens of nanometers.</a:t>
            </a:r>
            <a:endParaRPr lang="en-US" sz="2000" dirty="0">
              <a:latin typeface="Candara" pitchFamily="34" charset="0"/>
              <a:sym typeface="Symbol" pitchFamily="18" charset="2"/>
            </a:endParaRPr>
          </a:p>
          <a:p>
            <a:pPr lvl="1"/>
            <a:r>
              <a:rPr lang="en-US" sz="1600" b="1" dirty="0" smtClean="0">
                <a:latin typeface="Candara" pitchFamily="34" charset="0"/>
              </a:rPr>
              <a:t>Alphas</a:t>
            </a:r>
            <a:r>
              <a:rPr lang="en-US" sz="1600" dirty="0" smtClean="0">
                <a:latin typeface="Candara" pitchFamily="34" charset="0"/>
              </a:rPr>
              <a:t> deposit their energy over tens of microns.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In bubble chambers alphas are several times louder due to the difference in the rate of expansion and the number of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protobubbles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.</a:t>
            </a:r>
          </a:p>
        </p:txBody>
      </p:sp>
      <p:sp>
        <p:nvSpPr>
          <p:cNvPr id="412" name="Oval 411"/>
          <p:cNvSpPr/>
          <p:nvPr/>
        </p:nvSpPr>
        <p:spPr>
          <a:xfrm>
            <a:off x="7406857" y="48140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0" name="Oval 409"/>
          <p:cNvSpPr/>
          <p:nvPr/>
        </p:nvSpPr>
        <p:spPr>
          <a:xfrm>
            <a:off x="7084948" y="4914917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5" name="Group 134"/>
          <p:cNvGrpSpPr>
            <a:grpSpLocks/>
          </p:cNvGrpSpPr>
          <p:nvPr/>
        </p:nvGrpSpPr>
        <p:grpSpPr bwMode="auto">
          <a:xfrm>
            <a:off x="2193086" y="4576771"/>
            <a:ext cx="847725" cy="779463"/>
            <a:chOff x="1153201" y="3268016"/>
            <a:chExt cx="848302" cy="779642"/>
          </a:xfrm>
        </p:grpSpPr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1172805" y="3363892"/>
              <a:ext cx="292756" cy="291299"/>
              <a:chOff x="1085911" y="3095726"/>
              <a:chExt cx="292756" cy="291299"/>
            </a:xfrm>
          </p:grpSpPr>
          <p:sp>
            <p:nvSpPr>
              <p:cNvPr id="16" name="Oval 15"/>
              <p:cNvSpPr>
                <a:spLocks noChangeArrowheads="1"/>
              </p:cNvSpPr>
              <p:nvPr/>
            </p:nvSpPr>
            <p:spPr bwMode="auto">
              <a:xfrm>
                <a:off x="1139381" y="309512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Oval 16"/>
              <p:cNvSpPr>
                <a:spLocks noChangeArrowheads="1"/>
              </p:cNvSpPr>
              <p:nvPr/>
            </p:nvSpPr>
            <p:spPr bwMode="auto">
              <a:xfrm>
                <a:off x="1218810" y="314593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Oval 17"/>
              <p:cNvSpPr>
                <a:spLocks noChangeArrowheads="1"/>
              </p:cNvSpPr>
              <p:nvPr/>
            </p:nvSpPr>
            <p:spPr bwMode="auto">
              <a:xfrm>
                <a:off x="1085370" y="317927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" name="Oval 18"/>
              <p:cNvSpPr>
                <a:spLocks noChangeArrowheads="1"/>
              </p:cNvSpPr>
              <p:nvPr/>
            </p:nvSpPr>
            <p:spPr bwMode="auto">
              <a:xfrm>
                <a:off x="1153679" y="3226914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1313792" y="3341650"/>
              <a:ext cx="292756" cy="291299"/>
              <a:chOff x="1085911" y="3095726"/>
              <a:chExt cx="292756" cy="291299"/>
            </a:xfrm>
          </p:grpSpPr>
          <p:sp>
            <p:nvSpPr>
              <p:cNvPr id="21" name="Oval 20"/>
              <p:cNvSpPr>
                <a:spLocks noChangeArrowheads="1"/>
              </p:cNvSpPr>
              <p:nvPr/>
            </p:nvSpPr>
            <p:spPr bwMode="auto">
              <a:xfrm>
                <a:off x="1139779" y="309513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auto">
              <a:xfrm>
                <a:off x="1217619" y="3145946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1085767" y="3179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" name="Oval 23"/>
              <p:cNvSpPr>
                <a:spLocks noChangeArrowheads="1"/>
              </p:cNvSpPr>
              <p:nvPr/>
            </p:nvSpPr>
            <p:spPr bwMode="auto">
              <a:xfrm>
                <a:off x="1154075" y="3226926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24"/>
            <p:cNvGrpSpPr>
              <a:grpSpLocks/>
            </p:cNvGrpSpPr>
            <p:nvPr/>
          </p:nvGrpSpPr>
          <p:grpSpPr bwMode="auto">
            <a:xfrm>
              <a:off x="1153201" y="3574896"/>
              <a:ext cx="292756" cy="291299"/>
              <a:chOff x="1085911" y="3095726"/>
              <a:chExt cx="292756" cy="291299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1139923" y="30953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1217764" y="31461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1085911" y="317946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1154220" y="3227097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1158592" y="3472358"/>
              <a:ext cx="292756" cy="291299"/>
              <a:chOff x="1085911" y="3095726"/>
              <a:chExt cx="292756" cy="291299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1139298" y="309621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1218727" y="314703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1085287" y="3180375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1153595" y="322642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Group 34"/>
            <p:cNvGrpSpPr>
              <a:grpSpLocks/>
            </p:cNvGrpSpPr>
            <p:nvPr/>
          </p:nvGrpSpPr>
          <p:grpSpPr bwMode="auto">
            <a:xfrm>
              <a:off x="1381446" y="3537712"/>
              <a:ext cx="292756" cy="291299"/>
              <a:chOff x="1085911" y="3095726"/>
              <a:chExt cx="292756" cy="291299"/>
            </a:xfrm>
          </p:grpSpPr>
          <p:sp>
            <p:nvSpPr>
              <p:cNvPr id="36" name="Oval 35"/>
              <p:cNvSpPr>
                <a:spLocks noChangeArrowheads="1"/>
              </p:cNvSpPr>
              <p:nvPr/>
            </p:nvSpPr>
            <p:spPr bwMode="auto">
              <a:xfrm>
                <a:off x="1140433" y="309596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1218274" y="314677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1086421" y="3180123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" name="Oval 38"/>
              <p:cNvSpPr>
                <a:spLocks noChangeArrowheads="1"/>
              </p:cNvSpPr>
              <p:nvPr/>
            </p:nvSpPr>
            <p:spPr bwMode="auto">
              <a:xfrm>
                <a:off x="1154731" y="322617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1333396" y="3414305"/>
              <a:ext cx="292756" cy="291299"/>
              <a:chOff x="1085911" y="3095726"/>
              <a:chExt cx="292756" cy="291299"/>
            </a:xfrm>
          </p:grpSpPr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1139238" y="309552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" name="Oval 41"/>
              <p:cNvSpPr>
                <a:spLocks noChangeArrowheads="1"/>
              </p:cNvSpPr>
              <p:nvPr/>
            </p:nvSpPr>
            <p:spPr bwMode="auto">
              <a:xfrm>
                <a:off x="1218667" y="314633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" name="Oval 42"/>
              <p:cNvSpPr>
                <a:spLocks noChangeArrowheads="1"/>
              </p:cNvSpPr>
              <p:nvPr/>
            </p:nvSpPr>
            <p:spPr bwMode="auto">
              <a:xfrm>
                <a:off x="1085227" y="31796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4" name="Oval 43"/>
              <p:cNvSpPr>
                <a:spLocks noChangeArrowheads="1"/>
              </p:cNvSpPr>
              <p:nvPr/>
            </p:nvSpPr>
            <p:spPr bwMode="auto">
              <a:xfrm>
                <a:off x="1153535" y="322731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2" name="Group 44"/>
            <p:cNvGrpSpPr>
              <a:grpSpLocks/>
            </p:cNvGrpSpPr>
            <p:nvPr/>
          </p:nvGrpSpPr>
          <p:grpSpPr bwMode="auto">
            <a:xfrm>
              <a:off x="1235796" y="3668420"/>
              <a:ext cx="292756" cy="291299"/>
              <a:chOff x="1085911" y="3095726"/>
              <a:chExt cx="292756" cy="291299"/>
            </a:xfrm>
          </p:grpSpPr>
          <p:sp>
            <p:nvSpPr>
              <p:cNvPr id="46" name="Oval 45"/>
              <p:cNvSpPr>
                <a:spLocks noChangeArrowheads="1"/>
              </p:cNvSpPr>
              <p:nvPr/>
            </p:nvSpPr>
            <p:spPr bwMode="auto">
              <a:xfrm>
                <a:off x="1139934" y="309546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" name="Oval 46"/>
              <p:cNvSpPr>
                <a:spLocks noChangeArrowheads="1"/>
              </p:cNvSpPr>
              <p:nvPr/>
            </p:nvSpPr>
            <p:spPr bwMode="auto">
              <a:xfrm>
                <a:off x="1217775" y="314627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1085922" y="317962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9" name="Oval 48"/>
              <p:cNvSpPr>
                <a:spLocks noChangeArrowheads="1"/>
              </p:cNvSpPr>
              <p:nvPr/>
            </p:nvSpPr>
            <p:spPr bwMode="auto">
              <a:xfrm>
                <a:off x="1154231" y="322725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3" name="Group 49"/>
            <p:cNvGrpSpPr>
              <a:grpSpLocks/>
            </p:cNvGrpSpPr>
            <p:nvPr/>
          </p:nvGrpSpPr>
          <p:grpSpPr bwMode="auto">
            <a:xfrm>
              <a:off x="1187018" y="3325002"/>
              <a:ext cx="292756" cy="291299"/>
              <a:chOff x="1085911" y="3095726"/>
              <a:chExt cx="292756" cy="291299"/>
            </a:xfrm>
          </p:grpSpPr>
          <p:sp>
            <p:nvSpPr>
              <p:cNvPr id="51" name="Oval 50"/>
              <p:cNvSpPr>
                <a:spLocks noChangeArrowheads="1"/>
              </p:cNvSpPr>
              <p:nvPr/>
            </p:nvSpPr>
            <p:spPr bwMode="auto">
              <a:xfrm>
                <a:off x="1139466" y="309590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" name="Oval 51"/>
              <p:cNvSpPr>
                <a:spLocks noChangeArrowheads="1"/>
              </p:cNvSpPr>
              <p:nvPr/>
            </p:nvSpPr>
            <p:spPr bwMode="auto">
              <a:xfrm>
                <a:off x="1218895" y="3146715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3" name="Oval 52"/>
              <p:cNvSpPr>
                <a:spLocks noChangeArrowheads="1"/>
              </p:cNvSpPr>
              <p:nvPr/>
            </p:nvSpPr>
            <p:spPr bwMode="auto">
              <a:xfrm>
                <a:off x="1085455" y="3180059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" name="Oval 53"/>
              <p:cNvSpPr>
                <a:spLocks noChangeArrowheads="1"/>
              </p:cNvSpPr>
              <p:nvPr/>
            </p:nvSpPr>
            <p:spPr bwMode="auto">
              <a:xfrm>
                <a:off x="1153763" y="3226108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4" name="Group 54"/>
            <p:cNvGrpSpPr>
              <a:grpSpLocks/>
            </p:cNvGrpSpPr>
            <p:nvPr/>
          </p:nvGrpSpPr>
          <p:grpSpPr bwMode="auto">
            <a:xfrm>
              <a:off x="1299579" y="3536006"/>
              <a:ext cx="292756" cy="291299"/>
              <a:chOff x="1085911" y="3095726"/>
              <a:chExt cx="292756" cy="291299"/>
            </a:xfrm>
          </p:grpSpPr>
          <p:sp>
            <p:nvSpPr>
              <p:cNvPr id="56" name="Oval 55"/>
              <p:cNvSpPr>
                <a:spLocks noChangeArrowheads="1"/>
              </p:cNvSpPr>
              <p:nvPr/>
            </p:nvSpPr>
            <p:spPr bwMode="auto">
              <a:xfrm>
                <a:off x="1139695" y="3096085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" name="Oval 56"/>
              <p:cNvSpPr>
                <a:spLocks noChangeArrowheads="1"/>
              </p:cNvSpPr>
              <p:nvPr/>
            </p:nvSpPr>
            <p:spPr bwMode="auto">
              <a:xfrm>
                <a:off x="1217535" y="314689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1085683" y="3180242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9" name="Oval 58"/>
              <p:cNvSpPr>
                <a:spLocks noChangeArrowheads="1"/>
              </p:cNvSpPr>
              <p:nvPr/>
            </p:nvSpPr>
            <p:spPr bwMode="auto">
              <a:xfrm>
                <a:off x="1153992" y="3226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5" name="Group 59"/>
            <p:cNvGrpSpPr>
              <a:grpSpLocks/>
            </p:cNvGrpSpPr>
            <p:nvPr/>
          </p:nvGrpSpPr>
          <p:grpSpPr bwMode="auto">
            <a:xfrm>
              <a:off x="1464769" y="3705604"/>
              <a:ext cx="292756" cy="291299"/>
              <a:chOff x="1085911" y="3095726"/>
              <a:chExt cx="292756" cy="291299"/>
            </a:xfrm>
          </p:grpSpPr>
          <p:sp>
            <p:nvSpPr>
              <p:cNvPr id="61" name="Oval 60"/>
              <p:cNvSpPr>
                <a:spLocks noChangeArrowheads="1"/>
              </p:cNvSpPr>
              <p:nvPr/>
            </p:nvSpPr>
            <p:spPr bwMode="auto">
              <a:xfrm>
                <a:off x="1139717" y="309638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61"/>
              <p:cNvSpPr>
                <a:spLocks noChangeArrowheads="1"/>
              </p:cNvSpPr>
              <p:nvPr/>
            </p:nvSpPr>
            <p:spPr bwMode="auto">
              <a:xfrm>
                <a:off x="1217557" y="314720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62"/>
              <p:cNvSpPr>
                <a:spLocks noChangeArrowheads="1"/>
              </p:cNvSpPr>
              <p:nvPr/>
            </p:nvSpPr>
            <p:spPr bwMode="auto">
              <a:xfrm>
                <a:off x="1085705" y="3180546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63"/>
              <p:cNvSpPr>
                <a:spLocks noChangeArrowheads="1"/>
              </p:cNvSpPr>
              <p:nvPr/>
            </p:nvSpPr>
            <p:spPr bwMode="auto">
              <a:xfrm>
                <a:off x="1154014" y="322659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0" name="Group 64"/>
            <p:cNvGrpSpPr>
              <a:grpSpLocks/>
            </p:cNvGrpSpPr>
            <p:nvPr/>
          </p:nvGrpSpPr>
          <p:grpSpPr bwMode="auto">
            <a:xfrm>
              <a:off x="1562369" y="3475689"/>
              <a:ext cx="292756" cy="291299"/>
              <a:chOff x="1085911" y="3095726"/>
              <a:chExt cx="292756" cy="291299"/>
            </a:xfrm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1140608" y="309606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66"/>
              <p:cNvSpPr>
                <a:spLocks noChangeArrowheads="1"/>
              </p:cNvSpPr>
              <p:nvPr/>
            </p:nvSpPr>
            <p:spPr bwMode="auto">
              <a:xfrm>
                <a:off x="1218449" y="314687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67"/>
              <p:cNvSpPr>
                <a:spLocks noChangeArrowheads="1"/>
              </p:cNvSpPr>
              <p:nvPr/>
            </p:nvSpPr>
            <p:spPr bwMode="auto">
              <a:xfrm>
                <a:off x="1086596" y="3180220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68"/>
              <p:cNvSpPr>
                <a:spLocks noChangeArrowheads="1"/>
              </p:cNvSpPr>
              <p:nvPr/>
            </p:nvSpPr>
            <p:spPr bwMode="auto">
              <a:xfrm>
                <a:off x="1154906" y="322626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5" name="Group 69"/>
            <p:cNvGrpSpPr>
              <a:grpSpLocks/>
            </p:cNvGrpSpPr>
            <p:nvPr/>
          </p:nvGrpSpPr>
          <p:grpSpPr bwMode="auto">
            <a:xfrm>
              <a:off x="1434887" y="3330039"/>
              <a:ext cx="292756" cy="291299"/>
              <a:chOff x="1085911" y="3095726"/>
              <a:chExt cx="292756" cy="291299"/>
            </a:xfrm>
          </p:grpSpPr>
          <p:sp>
            <p:nvSpPr>
              <p:cNvPr id="71" name="Oval 70"/>
              <p:cNvSpPr>
                <a:spLocks noChangeArrowheads="1"/>
              </p:cNvSpPr>
              <p:nvPr/>
            </p:nvSpPr>
            <p:spPr bwMode="auto">
              <a:xfrm>
                <a:off x="1139416" y="309562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2" name="Oval 71"/>
              <p:cNvSpPr>
                <a:spLocks noChangeArrowheads="1"/>
              </p:cNvSpPr>
              <p:nvPr/>
            </p:nvSpPr>
            <p:spPr bwMode="auto">
              <a:xfrm>
                <a:off x="1218845" y="314644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3" name="Oval 72"/>
              <p:cNvSpPr>
                <a:spLocks noChangeArrowheads="1"/>
              </p:cNvSpPr>
              <p:nvPr/>
            </p:nvSpPr>
            <p:spPr bwMode="auto">
              <a:xfrm>
                <a:off x="1085405" y="317978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4" name="Oval 73"/>
              <p:cNvSpPr>
                <a:spLocks noChangeArrowheads="1"/>
              </p:cNvSpPr>
              <p:nvPr/>
            </p:nvSpPr>
            <p:spPr bwMode="auto">
              <a:xfrm>
                <a:off x="1153713" y="3227422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30" name="Group 74"/>
            <p:cNvGrpSpPr>
              <a:grpSpLocks/>
            </p:cNvGrpSpPr>
            <p:nvPr/>
          </p:nvGrpSpPr>
          <p:grpSpPr bwMode="auto">
            <a:xfrm>
              <a:off x="1606548" y="3634574"/>
              <a:ext cx="292756" cy="291299"/>
              <a:chOff x="1085911" y="3095726"/>
              <a:chExt cx="292756" cy="291299"/>
            </a:xfrm>
          </p:grpSpPr>
          <p:sp>
            <p:nvSpPr>
              <p:cNvPr id="76" name="Oval 75"/>
              <p:cNvSpPr>
                <a:spLocks noChangeArrowheads="1"/>
              </p:cNvSpPr>
              <p:nvPr/>
            </p:nvSpPr>
            <p:spPr bwMode="auto">
              <a:xfrm>
                <a:off x="1139321" y="309596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Oval 76"/>
              <p:cNvSpPr>
                <a:spLocks noChangeArrowheads="1"/>
              </p:cNvSpPr>
              <p:nvPr/>
            </p:nvSpPr>
            <p:spPr bwMode="auto">
              <a:xfrm>
                <a:off x="1218750" y="31467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Oval 77"/>
              <p:cNvSpPr>
                <a:spLocks noChangeArrowheads="1"/>
              </p:cNvSpPr>
              <p:nvPr/>
            </p:nvSpPr>
            <p:spPr bwMode="auto">
              <a:xfrm>
                <a:off x="1085310" y="318012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1153618" y="3226170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35" name="Group 79"/>
            <p:cNvGrpSpPr>
              <a:grpSpLocks/>
            </p:cNvGrpSpPr>
            <p:nvPr/>
          </p:nvGrpSpPr>
          <p:grpSpPr bwMode="auto">
            <a:xfrm>
              <a:off x="1606548" y="3399363"/>
              <a:ext cx="292756" cy="291299"/>
              <a:chOff x="1085911" y="3095726"/>
              <a:chExt cx="292756" cy="291299"/>
            </a:xfrm>
          </p:grpSpPr>
          <p:sp>
            <p:nvSpPr>
              <p:cNvPr id="81" name="Oval 80"/>
              <p:cNvSpPr>
                <a:spLocks noChangeArrowheads="1"/>
              </p:cNvSpPr>
              <p:nvPr/>
            </p:nvSpPr>
            <p:spPr bwMode="auto">
              <a:xfrm>
                <a:off x="1139321" y="309617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Oval 81"/>
              <p:cNvSpPr>
                <a:spLocks noChangeArrowheads="1"/>
              </p:cNvSpPr>
              <p:nvPr/>
            </p:nvSpPr>
            <p:spPr bwMode="auto">
              <a:xfrm>
                <a:off x="1218750" y="3146983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Oval 82"/>
              <p:cNvSpPr>
                <a:spLocks noChangeArrowheads="1"/>
              </p:cNvSpPr>
              <p:nvPr/>
            </p:nvSpPr>
            <p:spPr bwMode="auto">
              <a:xfrm>
                <a:off x="1085310" y="3180328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Oval 83"/>
              <p:cNvSpPr>
                <a:spLocks noChangeArrowheads="1"/>
              </p:cNvSpPr>
              <p:nvPr/>
            </p:nvSpPr>
            <p:spPr bwMode="auto">
              <a:xfrm>
                <a:off x="1153618" y="3226376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40" name="Group 84"/>
            <p:cNvGrpSpPr>
              <a:grpSpLocks/>
            </p:cNvGrpSpPr>
            <p:nvPr/>
          </p:nvGrpSpPr>
          <p:grpSpPr bwMode="auto">
            <a:xfrm>
              <a:off x="1396387" y="3552654"/>
              <a:ext cx="292756" cy="291299"/>
              <a:chOff x="1085911" y="3095726"/>
              <a:chExt cx="292756" cy="291299"/>
            </a:xfrm>
          </p:grpSpPr>
          <p:sp>
            <p:nvSpPr>
              <p:cNvPr id="86" name="Oval 85"/>
              <p:cNvSpPr>
                <a:spLocks noChangeArrowheads="1"/>
              </p:cNvSpPr>
              <p:nvPr/>
            </p:nvSpPr>
            <p:spPr bwMode="auto">
              <a:xfrm>
                <a:off x="1139790" y="30953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7" name="Oval 86"/>
              <p:cNvSpPr>
                <a:spLocks noChangeArrowheads="1"/>
              </p:cNvSpPr>
              <p:nvPr/>
            </p:nvSpPr>
            <p:spPr bwMode="auto">
              <a:xfrm>
                <a:off x="1217630" y="314612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8" name="Oval 87"/>
              <p:cNvSpPr>
                <a:spLocks noChangeArrowheads="1"/>
              </p:cNvSpPr>
              <p:nvPr/>
            </p:nvSpPr>
            <p:spPr bwMode="auto">
              <a:xfrm>
                <a:off x="1085778" y="317947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9" name="Oval 88"/>
              <p:cNvSpPr>
                <a:spLocks noChangeArrowheads="1"/>
              </p:cNvSpPr>
              <p:nvPr/>
            </p:nvSpPr>
            <p:spPr bwMode="auto">
              <a:xfrm>
                <a:off x="1154086" y="322710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45" name="Group 89"/>
            <p:cNvGrpSpPr>
              <a:grpSpLocks/>
            </p:cNvGrpSpPr>
            <p:nvPr/>
          </p:nvGrpSpPr>
          <p:grpSpPr bwMode="auto">
            <a:xfrm>
              <a:off x="1533151" y="3268016"/>
              <a:ext cx="292756" cy="291299"/>
              <a:chOff x="1085911" y="3095726"/>
              <a:chExt cx="292756" cy="291299"/>
            </a:xfrm>
          </p:grpSpPr>
          <p:sp>
            <p:nvSpPr>
              <p:cNvPr id="91" name="Oval 90"/>
              <p:cNvSpPr>
                <a:spLocks noChangeArrowheads="1"/>
              </p:cNvSpPr>
              <p:nvPr/>
            </p:nvSpPr>
            <p:spPr bwMode="auto">
              <a:xfrm>
                <a:off x="1139644" y="309572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2" name="Oval 91"/>
              <p:cNvSpPr>
                <a:spLocks noChangeArrowheads="1"/>
              </p:cNvSpPr>
              <p:nvPr/>
            </p:nvSpPr>
            <p:spPr bwMode="auto">
              <a:xfrm>
                <a:off x="1217483" y="314653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3" name="Oval 92"/>
              <p:cNvSpPr>
                <a:spLocks noChangeArrowheads="1"/>
              </p:cNvSpPr>
              <p:nvPr/>
            </p:nvSpPr>
            <p:spPr bwMode="auto">
              <a:xfrm>
                <a:off x="1085632" y="317988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4" name="Oval 93"/>
              <p:cNvSpPr>
                <a:spLocks noChangeArrowheads="1"/>
              </p:cNvSpPr>
              <p:nvPr/>
            </p:nvSpPr>
            <p:spPr bwMode="auto">
              <a:xfrm>
                <a:off x="1153940" y="322593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50" name="Group 94"/>
            <p:cNvGrpSpPr>
              <a:grpSpLocks/>
            </p:cNvGrpSpPr>
            <p:nvPr/>
          </p:nvGrpSpPr>
          <p:grpSpPr bwMode="auto">
            <a:xfrm>
              <a:off x="1318391" y="3277921"/>
              <a:ext cx="292756" cy="291299"/>
              <a:chOff x="1085911" y="3095726"/>
              <a:chExt cx="292756" cy="291299"/>
            </a:xfrm>
          </p:grpSpPr>
          <p:sp>
            <p:nvSpPr>
              <p:cNvPr id="96" name="Oval 95"/>
              <p:cNvSpPr>
                <a:spLocks noChangeArrowheads="1"/>
              </p:cNvSpPr>
              <p:nvPr/>
            </p:nvSpPr>
            <p:spPr bwMode="auto">
              <a:xfrm>
                <a:off x="1139945" y="309534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7" name="Oval 96"/>
              <p:cNvSpPr>
                <a:spLocks noChangeArrowheads="1"/>
              </p:cNvSpPr>
              <p:nvPr/>
            </p:nvSpPr>
            <p:spPr bwMode="auto">
              <a:xfrm>
                <a:off x="1217786" y="3146160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8" name="Oval 97"/>
              <p:cNvSpPr>
                <a:spLocks noChangeArrowheads="1"/>
              </p:cNvSpPr>
              <p:nvPr/>
            </p:nvSpPr>
            <p:spPr bwMode="auto">
              <a:xfrm>
                <a:off x="1085933" y="31795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9" name="Oval 98"/>
              <p:cNvSpPr>
                <a:spLocks noChangeArrowheads="1"/>
              </p:cNvSpPr>
              <p:nvPr/>
            </p:nvSpPr>
            <p:spPr bwMode="auto">
              <a:xfrm>
                <a:off x="1154242" y="322714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55" name="Group 99"/>
            <p:cNvGrpSpPr>
              <a:grpSpLocks/>
            </p:cNvGrpSpPr>
            <p:nvPr/>
          </p:nvGrpSpPr>
          <p:grpSpPr bwMode="auto">
            <a:xfrm>
              <a:off x="1425625" y="3756359"/>
              <a:ext cx="292756" cy="291299"/>
              <a:chOff x="1085911" y="3095726"/>
              <a:chExt cx="292756" cy="291299"/>
            </a:xfrm>
          </p:grpSpPr>
          <p:sp>
            <p:nvSpPr>
              <p:cNvPr id="101" name="Oval 100"/>
              <p:cNvSpPr>
                <a:spLocks noChangeArrowheads="1"/>
              </p:cNvSpPr>
              <p:nvPr/>
            </p:nvSpPr>
            <p:spPr bwMode="auto">
              <a:xfrm>
                <a:off x="1139146" y="309644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2" name="Oval 101"/>
              <p:cNvSpPr>
                <a:spLocks noChangeArrowheads="1"/>
              </p:cNvSpPr>
              <p:nvPr/>
            </p:nvSpPr>
            <p:spPr bwMode="auto">
              <a:xfrm>
                <a:off x="1218575" y="314725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" name="Oval 102"/>
              <p:cNvSpPr>
                <a:spLocks noChangeArrowheads="1"/>
              </p:cNvSpPr>
              <p:nvPr/>
            </p:nvSpPr>
            <p:spPr bwMode="auto">
              <a:xfrm>
                <a:off x="1085134" y="3180603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4" name="Oval 103"/>
              <p:cNvSpPr>
                <a:spLocks noChangeArrowheads="1"/>
              </p:cNvSpPr>
              <p:nvPr/>
            </p:nvSpPr>
            <p:spPr bwMode="auto">
              <a:xfrm>
                <a:off x="1153443" y="3226651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0" name="Group 104"/>
            <p:cNvGrpSpPr>
              <a:grpSpLocks/>
            </p:cNvGrpSpPr>
            <p:nvPr/>
          </p:nvGrpSpPr>
          <p:grpSpPr bwMode="auto">
            <a:xfrm>
              <a:off x="1708747" y="3585868"/>
              <a:ext cx="292756" cy="291299"/>
              <a:chOff x="1085911" y="3095726"/>
              <a:chExt cx="292756" cy="291299"/>
            </a:xfrm>
          </p:grpSpPr>
          <p:sp>
            <p:nvSpPr>
              <p:cNvPr id="106" name="Oval 105"/>
              <p:cNvSpPr>
                <a:spLocks noChangeArrowheads="1"/>
              </p:cNvSpPr>
              <p:nvPr/>
            </p:nvSpPr>
            <p:spPr bwMode="auto">
              <a:xfrm>
                <a:off x="1140380" y="309544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7" name="Oval 106"/>
              <p:cNvSpPr>
                <a:spLocks noChangeArrowheads="1"/>
              </p:cNvSpPr>
              <p:nvPr/>
            </p:nvSpPr>
            <p:spPr bwMode="auto">
              <a:xfrm>
                <a:off x="1218221" y="314625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8" name="Oval 107"/>
              <p:cNvSpPr>
                <a:spLocks noChangeArrowheads="1"/>
              </p:cNvSpPr>
              <p:nvPr/>
            </p:nvSpPr>
            <p:spPr bwMode="auto">
              <a:xfrm>
                <a:off x="1086368" y="317960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9" name="Oval 108"/>
              <p:cNvSpPr>
                <a:spLocks noChangeArrowheads="1"/>
              </p:cNvSpPr>
              <p:nvPr/>
            </p:nvSpPr>
            <p:spPr bwMode="auto">
              <a:xfrm>
                <a:off x="1154678" y="322723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5" name="Group 109"/>
            <p:cNvGrpSpPr>
              <a:grpSpLocks/>
            </p:cNvGrpSpPr>
            <p:nvPr/>
          </p:nvGrpSpPr>
          <p:grpSpPr bwMode="auto">
            <a:xfrm>
              <a:off x="1381446" y="3490631"/>
              <a:ext cx="292756" cy="291299"/>
              <a:chOff x="1085911" y="3095726"/>
              <a:chExt cx="292756" cy="291299"/>
            </a:xfrm>
          </p:grpSpPr>
          <p:sp>
            <p:nvSpPr>
              <p:cNvPr id="111" name="Oval 110"/>
              <p:cNvSpPr>
                <a:spLocks noChangeArrowheads="1"/>
              </p:cNvSpPr>
              <p:nvPr/>
            </p:nvSpPr>
            <p:spPr bwMode="auto">
              <a:xfrm>
                <a:off x="1140433" y="309541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1218274" y="314622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112"/>
              <p:cNvSpPr>
                <a:spLocks noChangeArrowheads="1"/>
              </p:cNvSpPr>
              <p:nvPr/>
            </p:nvSpPr>
            <p:spPr bwMode="auto">
              <a:xfrm>
                <a:off x="1086421" y="317956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113"/>
              <p:cNvSpPr>
                <a:spLocks noChangeArrowheads="1"/>
              </p:cNvSpPr>
              <p:nvPr/>
            </p:nvSpPr>
            <p:spPr bwMode="auto">
              <a:xfrm>
                <a:off x="1154731" y="322720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0" name="Group 114"/>
            <p:cNvGrpSpPr>
              <a:grpSpLocks/>
            </p:cNvGrpSpPr>
            <p:nvPr/>
          </p:nvGrpSpPr>
          <p:grpSpPr bwMode="auto">
            <a:xfrm>
              <a:off x="1606548" y="3608110"/>
              <a:ext cx="292756" cy="291299"/>
              <a:chOff x="1085911" y="3095726"/>
              <a:chExt cx="292756" cy="291299"/>
            </a:xfrm>
          </p:grpSpPr>
          <p:sp>
            <p:nvSpPr>
              <p:cNvPr id="116" name="Oval 115"/>
              <p:cNvSpPr>
                <a:spLocks noChangeArrowheads="1"/>
              </p:cNvSpPr>
              <p:nvPr/>
            </p:nvSpPr>
            <p:spPr bwMode="auto">
              <a:xfrm>
                <a:off x="1139321" y="309543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116"/>
              <p:cNvSpPr>
                <a:spLocks noChangeArrowheads="1"/>
              </p:cNvSpPr>
              <p:nvPr/>
            </p:nvSpPr>
            <p:spPr bwMode="auto">
              <a:xfrm>
                <a:off x="1218750" y="314624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117"/>
              <p:cNvSpPr>
                <a:spLocks noChangeArrowheads="1"/>
              </p:cNvSpPr>
              <p:nvPr/>
            </p:nvSpPr>
            <p:spPr bwMode="auto">
              <a:xfrm>
                <a:off x="1085310" y="3179592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1153618" y="3227228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5" name="Group 124"/>
            <p:cNvGrpSpPr>
              <a:grpSpLocks/>
            </p:cNvGrpSpPr>
            <p:nvPr/>
          </p:nvGrpSpPr>
          <p:grpSpPr bwMode="auto">
            <a:xfrm>
              <a:off x="1644964" y="3681655"/>
              <a:ext cx="292756" cy="291299"/>
              <a:chOff x="1085911" y="3095726"/>
              <a:chExt cx="292756" cy="291299"/>
            </a:xfrm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1140619" y="3096519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Oval 126"/>
              <p:cNvSpPr>
                <a:spLocks noChangeArrowheads="1"/>
              </p:cNvSpPr>
              <p:nvPr/>
            </p:nvSpPr>
            <p:spPr bwMode="auto">
              <a:xfrm>
                <a:off x="1218460" y="314733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Oval 127"/>
              <p:cNvSpPr>
                <a:spLocks noChangeArrowheads="1"/>
              </p:cNvSpPr>
              <p:nvPr/>
            </p:nvSpPr>
            <p:spPr bwMode="auto">
              <a:xfrm>
                <a:off x="1086607" y="3180677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Oval 128"/>
              <p:cNvSpPr>
                <a:spLocks noChangeArrowheads="1"/>
              </p:cNvSpPr>
              <p:nvPr/>
            </p:nvSpPr>
            <p:spPr bwMode="auto">
              <a:xfrm>
                <a:off x="1154917" y="322672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0" name="Group 129"/>
            <p:cNvGrpSpPr>
              <a:grpSpLocks/>
            </p:cNvGrpSpPr>
            <p:nvPr/>
          </p:nvGrpSpPr>
          <p:grpSpPr bwMode="auto">
            <a:xfrm>
              <a:off x="1653870" y="3351643"/>
              <a:ext cx="292756" cy="291299"/>
              <a:chOff x="1085911" y="3095726"/>
              <a:chExt cx="292756" cy="291299"/>
            </a:xfrm>
          </p:grpSpPr>
          <p:sp>
            <p:nvSpPr>
              <p:cNvPr id="131" name="Oval 130"/>
              <p:cNvSpPr>
                <a:spLocks noChangeArrowheads="1"/>
              </p:cNvSpPr>
              <p:nvPr/>
            </p:nvSpPr>
            <p:spPr bwMode="auto">
              <a:xfrm>
                <a:off x="1139658" y="309625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Oval 131"/>
              <p:cNvSpPr>
                <a:spLocks noChangeArrowheads="1"/>
              </p:cNvSpPr>
              <p:nvPr/>
            </p:nvSpPr>
            <p:spPr bwMode="auto">
              <a:xfrm>
                <a:off x="1217497" y="3147067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Oval 132"/>
              <p:cNvSpPr>
                <a:spLocks noChangeArrowheads="1"/>
              </p:cNvSpPr>
              <p:nvPr/>
            </p:nvSpPr>
            <p:spPr bwMode="auto">
              <a:xfrm>
                <a:off x="1085646" y="318041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Oval 133"/>
              <p:cNvSpPr>
                <a:spLocks noChangeArrowheads="1"/>
              </p:cNvSpPr>
              <p:nvPr/>
            </p:nvSpPr>
            <p:spPr bwMode="auto">
              <a:xfrm>
                <a:off x="1153954" y="322646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5" name="Group 119"/>
            <p:cNvGrpSpPr>
              <a:grpSpLocks/>
            </p:cNvGrpSpPr>
            <p:nvPr/>
          </p:nvGrpSpPr>
          <p:grpSpPr bwMode="auto">
            <a:xfrm>
              <a:off x="1694534" y="3462460"/>
              <a:ext cx="292756" cy="291299"/>
              <a:chOff x="1085911" y="3095726"/>
              <a:chExt cx="292756" cy="291299"/>
            </a:xfrm>
          </p:grpSpPr>
          <p:sp>
            <p:nvSpPr>
              <p:cNvPr id="121" name="Oval 120"/>
              <p:cNvSpPr>
                <a:spLocks noChangeArrowheads="1"/>
              </p:cNvSpPr>
              <p:nvPr/>
            </p:nvSpPr>
            <p:spPr bwMode="auto">
              <a:xfrm>
                <a:off x="1140296" y="309500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2" name="Oval 121"/>
              <p:cNvSpPr>
                <a:spLocks noChangeArrowheads="1"/>
              </p:cNvSpPr>
              <p:nvPr/>
            </p:nvSpPr>
            <p:spPr bwMode="auto">
              <a:xfrm>
                <a:off x="1218136" y="314581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3" name="Oval 122"/>
              <p:cNvSpPr>
                <a:spLocks noChangeArrowheads="1"/>
              </p:cNvSpPr>
              <p:nvPr/>
            </p:nvSpPr>
            <p:spPr bwMode="auto">
              <a:xfrm>
                <a:off x="1086284" y="317915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4" name="Oval 123"/>
              <p:cNvSpPr>
                <a:spLocks noChangeArrowheads="1"/>
              </p:cNvSpPr>
              <p:nvPr/>
            </p:nvSpPr>
            <p:spPr bwMode="auto">
              <a:xfrm>
                <a:off x="1154593" y="322679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>
                  <a:defRPr/>
                </a:pPr>
                <a:endParaRPr lang="en-US" dirty="0">
                  <a:solidFill>
                    <a:prstClr val="white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90" name="Group 377"/>
          <p:cNvGrpSpPr>
            <a:grpSpLocks/>
          </p:cNvGrpSpPr>
          <p:nvPr/>
        </p:nvGrpSpPr>
        <p:grpSpPr bwMode="auto">
          <a:xfrm>
            <a:off x="3294806" y="4864109"/>
            <a:ext cx="293688" cy="290513"/>
            <a:chOff x="1085911" y="3095726"/>
            <a:chExt cx="292756" cy="291299"/>
          </a:xfrm>
        </p:grpSpPr>
        <p:sp>
          <p:nvSpPr>
            <p:cNvPr id="379" name="Oval 378"/>
            <p:cNvSpPr>
              <a:spLocks noChangeArrowheads="1"/>
            </p:cNvSpPr>
            <p:nvPr/>
          </p:nvSpPr>
          <p:spPr bwMode="auto">
            <a:xfrm>
              <a:off x="1139715" y="3095726"/>
              <a:ext cx="159829" cy="160772"/>
            </a:xfrm>
            <a:prstGeom prst="ellipse">
              <a:avLst/>
            </a:prstGeom>
            <a:gradFill rotWithShape="1">
              <a:gsLst>
                <a:gs pos="0">
                  <a:srgbClr val="F39D9D"/>
                </a:gs>
                <a:gs pos="100000">
                  <a:srgbClr val="B00000"/>
                </a:gs>
              </a:gsLst>
              <a:lin ang="5400000"/>
            </a:gradFill>
            <a:ln w="9525">
              <a:solidFill>
                <a:srgbClr val="99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0" name="Oval 379"/>
            <p:cNvSpPr>
              <a:spLocks noChangeArrowheads="1"/>
            </p:cNvSpPr>
            <p:nvPr/>
          </p:nvSpPr>
          <p:spPr bwMode="auto">
            <a:xfrm>
              <a:off x="1218838" y="3146663"/>
              <a:ext cx="159829" cy="160772"/>
            </a:xfrm>
            <a:prstGeom prst="ellipse">
              <a:avLst/>
            </a:prstGeom>
            <a:gradFill rotWithShape="1">
              <a:gsLst>
                <a:gs pos="0">
                  <a:srgbClr val="B8D5F5"/>
                </a:gs>
                <a:gs pos="100000">
                  <a:srgbClr val="0000FF"/>
                </a:gs>
              </a:gsLst>
              <a:lin ang="5400000"/>
            </a:gradFill>
            <a:ln w="9525">
              <a:solidFill>
                <a:srgbClr val="0A2646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1" name="Oval 380"/>
            <p:cNvSpPr>
              <a:spLocks noChangeArrowheads="1"/>
            </p:cNvSpPr>
            <p:nvPr/>
          </p:nvSpPr>
          <p:spPr bwMode="auto">
            <a:xfrm>
              <a:off x="1085911" y="3180092"/>
              <a:ext cx="159829" cy="159180"/>
            </a:xfrm>
            <a:prstGeom prst="ellipse">
              <a:avLst/>
            </a:prstGeom>
            <a:gradFill rotWithShape="1">
              <a:gsLst>
                <a:gs pos="0">
                  <a:srgbClr val="B8D5F5"/>
                </a:gs>
                <a:gs pos="100000">
                  <a:srgbClr val="0000FF"/>
                </a:gs>
              </a:gsLst>
              <a:lin ang="5400000"/>
            </a:gradFill>
            <a:ln w="9525">
              <a:solidFill>
                <a:srgbClr val="0A2646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2" name="Oval 381"/>
            <p:cNvSpPr>
              <a:spLocks noChangeArrowheads="1"/>
            </p:cNvSpPr>
            <p:nvPr/>
          </p:nvSpPr>
          <p:spPr bwMode="auto">
            <a:xfrm>
              <a:off x="1153957" y="3226253"/>
              <a:ext cx="161411" cy="160772"/>
            </a:xfrm>
            <a:prstGeom prst="ellipse">
              <a:avLst/>
            </a:prstGeom>
            <a:gradFill rotWithShape="1">
              <a:gsLst>
                <a:gs pos="0">
                  <a:srgbClr val="F39D9D"/>
                </a:gs>
                <a:gs pos="100000">
                  <a:srgbClr val="B00000"/>
                </a:gs>
              </a:gsLst>
              <a:lin ang="5400000"/>
            </a:gradFill>
            <a:ln w="9525">
              <a:solidFill>
                <a:srgbClr val="99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457200">
                <a:defRPr/>
              </a:pPr>
              <a:endParaRPr lang="en-US" dirty="0">
                <a:solidFill>
                  <a:prstClr val="white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7422" name="TextBox 384"/>
          <p:cNvSpPr txBox="1">
            <a:spLocks noChangeArrowheads="1"/>
          </p:cNvSpPr>
          <p:nvPr/>
        </p:nvSpPr>
        <p:spPr bwMode="auto">
          <a:xfrm>
            <a:off x="1214561" y="5494347"/>
            <a:ext cx="24856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Daughter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 heavy nucleus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(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100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keV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17423" name="TextBox 385"/>
          <p:cNvSpPr txBox="1">
            <a:spLocks noChangeArrowheads="1"/>
          </p:cNvSpPr>
          <p:nvPr/>
        </p:nvSpPr>
        <p:spPr bwMode="auto">
          <a:xfrm>
            <a:off x="4162116" y="5492759"/>
            <a:ext cx="166263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Helium nucleus</a:t>
            </a:r>
          </a:p>
          <a:p>
            <a:pPr algn="ctr"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(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5 </a:t>
            </a:r>
            <a:r>
              <a:rPr lang="en-US" dirty="0" err="1">
                <a:solidFill>
                  <a:prstClr val="black"/>
                </a:solidFill>
                <a:latin typeface="Candara" pitchFamily="34" charset="0"/>
              </a:rPr>
              <a:t>MeV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)</a:t>
            </a:r>
          </a:p>
        </p:txBody>
      </p:sp>
      <p:cxnSp>
        <p:nvCxnSpPr>
          <p:cNvPr id="389" name="Straight Arrow Connector 388"/>
          <p:cNvCxnSpPr>
            <a:cxnSpLocks noChangeShapeType="1"/>
          </p:cNvCxnSpPr>
          <p:nvPr/>
        </p:nvCxnSpPr>
        <p:spPr bwMode="auto">
          <a:xfrm>
            <a:off x="3501181" y="5011746"/>
            <a:ext cx="3860800" cy="17463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90" name="Straight Arrow Connector 389"/>
          <p:cNvCxnSpPr>
            <a:cxnSpLocks noChangeShapeType="1"/>
            <a:stCxn id="33" idx="3"/>
          </p:cNvCxnSpPr>
          <p:nvPr/>
        </p:nvCxnSpPr>
        <p:spPr bwMode="auto">
          <a:xfrm rot="5400000">
            <a:off x="2051794" y="4845059"/>
            <a:ext cx="14288" cy="32543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97" name="Oval 396"/>
          <p:cNvSpPr/>
          <p:nvPr/>
        </p:nvSpPr>
        <p:spPr>
          <a:xfrm>
            <a:off x="1605922" y="4864505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400" name="Straight Arrow Connector 399"/>
          <p:cNvCxnSpPr>
            <a:cxnSpLocks noChangeShapeType="1"/>
          </p:cNvCxnSpPr>
          <p:nvPr/>
        </p:nvCxnSpPr>
        <p:spPr bwMode="auto">
          <a:xfrm flipH="1">
            <a:off x="3363070" y="4497388"/>
            <a:ext cx="4161259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01" name="Straight Arrow Connector 400"/>
          <p:cNvCxnSpPr>
            <a:cxnSpLocks noChangeShapeType="1"/>
          </p:cNvCxnSpPr>
          <p:nvPr/>
        </p:nvCxnSpPr>
        <p:spPr bwMode="auto">
          <a:xfrm rot="5400000">
            <a:off x="1285038" y="5014913"/>
            <a:ext cx="325437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7431" name="TextBox 402"/>
          <p:cNvSpPr txBox="1">
            <a:spLocks noChangeArrowheads="1"/>
          </p:cNvSpPr>
          <p:nvPr/>
        </p:nvSpPr>
        <p:spPr bwMode="auto">
          <a:xfrm>
            <a:off x="4056814" y="4038600"/>
            <a:ext cx="9252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40 </a:t>
            </a:r>
            <a:r>
              <a:rPr lang="en-US" dirty="0" err="1">
                <a:solidFill>
                  <a:prstClr val="black"/>
                </a:solidFill>
                <a:latin typeface="Candara" pitchFamily="34" charset="0"/>
              </a:rPr>
              <a:t>μm</a:t>
            </a:r>
            <a:endParaRPr lang="en-US" dirty="0">
              <a:solidFill>
                <a:prstClr val="black"/>
              </a:solidFill>
              <a:latin typeface="Candara" pitchFamily="34" charset="0"/>
            </a:endParaRPr>
          </a:p>
        </p:txBody>
      </p:sp>
      <p:sp>
        <p:nvSpPr>
          <p:cNvPr id="17432" name="TextBox 405"/>
          <p:cNvSpPr txBox="1">
            <a:spLocks noChangeArrowheads="1"/>
          </p:cNvSpPr>
          <p:nvPr/>
        </p:nvSpPr>
        <p:spPr bwMode="auto">
          <a:xfrm>
            <a:off x="399207" y="4795839"/>
            <a:ext cx="9060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50 nm</a:t>
            </a:r>
          </a:p>
        </p:txBody>
      </p:sp>
      <p:sp>
        <p:nvSpPr>
          <p:cNvPr id="411" name="Oval 410"/>
          <p:cNvSpPr/>
          <p:nvPr/>
        </p:nvSpPr>
        <p:spPr>
          <a:xfrm>
            <a:off x="7521884" y="4979637"/>
            <a:ext cx="290476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434" name="Straight Arrow Connector 433"/>
          <p:cNvCxnSpPr>
            <a:cxnSpLocks noChangeShapeType="1"/>
          </p:cNvCxnSpPr>
          <p:nvPr/>
        </p:nvCxnSpPr>
        <p:spPr bwMode="auto">
          <a:xfrm>
            <a:off x="1295400" y="3886203"/>
            <a:ext cx="239834" cy="24026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7437" name="TextBox 435"/>
          <p:cNvSpPr txBox="1">
            <a:spLocks noChangeArrowheads="1"/>
          </p:cNvSpPr>
          <p:nvPr/>
        </p:nvSpPr>
        <p:spPr bwMode="auto">
          <a:xfrm>
            <a:off x="0" y="3581400"/>
            <a:ext cx="25683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Observable bubble 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  <a:sym typeface="Apple Symbols"/>
              </a:rPr>
              <a:t>~</a:t>
            </a:r>
            <a:r>
              <a:rPr lang="en-US" dirty="0">
                <a:solidFill>
                  <a:prstClr val="black"/>
                </a:solidFill>
                <a:latin typeface="Candara" pitchFamily="34" charset="0"/>
              </a:rPr>
              <a:t>mm</a:t>
            </a:r>
          </a:p>
        </p:txBody>
      </p:sp>
      <p:sp>
        <p:nvSpPr>
          <p:cNvPr id="2" name="Oval 409"/>
          <p:cNvSpPr/>
          <p:nvPr/>
        </p:nvSpPr>
        <p:spPr>
          <a:xfrm>
            <a:off x="4295722" y="50196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Oval 409"/>
          <p:cNvSpPr/>
          <p:nvPr/>
        </p:nvSpPr>
        <p:spPr>
          <a:xfrm>
            <a:off x="5438722" y="4778389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Oval 409"/>
          <p:cNvSpPr/>
          <p:nvPr/>
        </p:nvSpPr>
        <p:spPr>
          <a:xfrm>
            <a:off x="6505517" y="5067317"/>
            <a:ext cx="290475" cy="2904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00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470353"/>
              </p:ext>
            </p:extLst>
          </p:nvPr>
        </p:nvGraphicFramePr>
        <p:xfrm>
          <a:off x="6989255" y="5628701"/>
          <a:ext cx="1646237" cy="1023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40" name="Equation" r:id="rId6" imgW="711000" imgH="457200" progId="Equation.DSMT4">
                  <p:embed/>
                </p:oleObj>
              </mc:Choice>
              <mc:Fallback>
                <p:oleObj name="Equation" r:id="rId6" imgW="7110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9255" y="5628701"/>
                        <a:ext cx="1646237" cy="1023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51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109538"/>
            <a:ext cx="8229600" cy="925512"/>
          </a:xfrm>
          <a:prstGeom prst="rect">
            <a:avLst/>
          </a:prstGeom>
        </p:spPr>
        <p:txBody>
          <a:bodyPr/>
          <a:lstStyle/>
          <a:p>
            <a:r>
              <a:rPr lang="en-US" sz="32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Neutron Backgrounds</a:t>
            </a:r>
            <a:endParaRPr lang="en-US" sz="32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953000" y="1473200"/>
            <a:ext cx="4191000" cy="48895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</a:rPr>
              <a:t>Preferentially multiple-scatter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</a:rPr>
              <a:t>Allows us to measure background rate directly</a:t>
            </a:r>
          </a:p>
          <a:p>
            <a:r>
              <a:rPr lang="en-US" sz="2000" dirty="0" smtClean="0">
                <a:latin typeface="Times New Roman" panose="02020603050405020304" pitchFamily="18" charset="0"/>
              </a:rPr>
              <a:t>Simulation tells us to expect 3:1 multiples to singles ratio in PICO 60</a:t>
            </a:r>
          </a:p>
          <a:p>
            <a:r>
              <a:rPr lang="en-US" sz="2000" dirty="0" smtClean="0">
                <a:latin typeface="Times New Roman" panose="02020603050405020304" pitchFamily="18" charset="0"/>
              </a:rPr>
              <a:t>With water tank to shield external sources, residual background dominated by detector materials</a:t>
            </a:r>
            <a:endParaRPr lang="en-US" sz="2000" dirty="0">
              <a:latin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27"/>
          <a:stretch/>
        </p:blipFill>
        <p:spPr>
          <a:xfrm rot="5400000">
            <a:off x="228464" y="1649543"/>
            <a:ext cx="4521517" cy="44606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61306" y="1782431"/>
            <a:ext cx="345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How many bubbles can you count?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7815" y="5703947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Answer: 25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742" y="6283446"/>
            <a:ext cx="8398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For </a:t>
            </a:r>
            <a:r>
              <a:rPr lang="en-CA" dirty="0" err="1" smtClean="0"/>
              <a:t>exquitite</a:t>
            </a:r>
            <a:r>
              <a:rPr lang="en-CA" dirty="0" smtClean="0"/>
              <a:t> details on the neutron simulation. </a:t>
            </a:r>
            <a:r>
              <a:rPr lang="en-CA" b="1" dirty="0" smtClean="0"/>
              <a:t>See Talk by Arthur </a:t>
            </a:r>
            <a:r>
              <a:rPr lang="en-CA" b="1" dirty="0" err="1" smtClean="0"/>
              <a:t>Plante</a:t>
            </a:r>
            <a:r>
              <a:rPr lang="en-CA" b="1" dirty="0" smtClean="0"/>
              <a:t> :    W2-3 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297687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304103" y="1213845"/>
            <a:ext cx="5745991" cy="4277964"/>
            <a:chOff x="17086562" y="11282608"/>
            <a:chExt cx="6472402" cy="4818786"/>
          </a:xfrm>
        </p:grpSpPr>
        <p:sp>
          <p:nvSpPr>
            <p:cNvPr id="6" name="TextBox 5"/>
            <p:cNvSpPr txBox="1"/>
            <p:nvPr/>
          </p:nvSpPr>
          <p:spPr>
            <a:xfrm>
              <a:off x="18195974" y="15824046"/>
              <a:ext cx="4628277" cy="277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000" dirty="0" smtClean="0">
                  <a:latin typeface="Times New Roman" panose="02020603050405020304" pitchFamily="18" charset="0"/>
                </a:rPr>
                <a:t>C. Amole </a:t>
              </a:r>
              <a:r>
                <a:rPr lang="hu-HU" sz="1000" i="1" dirty="0" smtClean="0">
                  <a:latin typeface="Times New Roman" panose="02020603050405020304" pitchFamily="18" charset="0"/>
                </a:rPr>
                <a:t>et al</a:t>
              </a:r>
              <a:r>
                <a:rPr lang="hu-HU" sz="1000" dirty="0" smtClean="0">
                  <a:latin typeface="Times New Roman" panose="02020603050405020304" pitchFamily="18" charset="0"/>
                </a:rPr>
                <a:t>. Phys. Rev. D 93, 061101(R) (2016)</a:t>
              </a:r>
              <a:endParaRPr lang="en-US" sz="1000" dirty="0">
                <a:latin typeface="Times New Roman" panose="02020603050405020304" pitchFamily="18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86562" y="11770678"/>
              <a:ext cx="6472402" cy="415512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8135600" y="11286919"/>
              <a:ext cx="1891685" cy="728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latin typeface="Times New Roman" panose="02020603050405020304" pitchFamily="18" charset="0"/>
                </a:rPr>
                <a:t>Run 1</a:t>
              </a:r>
              <a:endParaRPr lang="en-US" sz="3600" dirty="0">
                <a:latin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660093" y="11282608"/>
              <a:ext cx="1580908" cy="728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latin typeface="Times New Roman" panose="02020603050405020304" pitchFamily="18" charset="0"/>
                </a:rPr>
                <a:t>After</a:t>
              </a:r>
              <a:endParaRPr lang="en-US" sz="36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2" name="Content Placeholder 2"/>
          <p:cNvSpPr>
            <a:spLocks noGrp="1"/>
          </p:cNvSpPr>
          <p:nvPr>
            <p:ph idx="4294967295"/>
          </p:nvPr>
        </p:nvSpPr>
        <p:spPr>
          <a:xfrm>
            <a:off x="0" y="1239838"/>
            <a:ext cx="3302000" cy="423545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Times New Roman" panose="02020603050405020304" pitchFamily="18" charset="0"/>
              </a:rPr>
              <a:t>PICO-2L Run1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latin typeface="Times New Roman" panose="02020603050405020304" pitchFamily="18" charset="0"/>
              </a:rPr>
              <a:t>9 candidate events in 32 live-days at 3.2keV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b="1" dirty="0" smtClean="0">
                <a:latin typeface="Times New Roman" panose="02020603050405020304" pitchFamily="18" charset="0"/>
              </a:rPr>
              <a:t>Inconsistent with known radioactive backgrounds AND dark matter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latin typeface="Times New Roman" panose="02020603050405020304" pitchFamily="18" charset="0"/>
              </a:rPr>
              <a:t>PICO-2L Run2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latin typeface="Times New Roman" panose="02020603050405020304" pitchFamily="18" charset="0"/>
              </a:rPr>
              <a:t>1 candidate event in 66 live-days at 3.2keV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b="1" dirty="0" smtClean="0">
                <a:latin typeface="Times New Roman" panose="02020603050405020304" pitchFamily="18" charset="0"/>
              </a:rPr>
              <a:t>Consistent with neutron expectations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latin typeface="Times New Roman" panose="02020603050405020304" pitchFamily="18" charset="0"/>
              </a:rPr>
              <a:t>Between </a:t>
            </a:r>
            <a:r>
              <a:rPr lang="en-US" dirty="0" smtClean="0">
                <a:latin typeface="Times New Roman" panose="02020603050405020304" pitchFamily="18" charset="0"/>
              </a:rPr>
              <a:t>runs, the detector was cleaned of particulate contamination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000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Anomalous Background</a:t>
            </a:r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00876" y="5644670"/>
            <a:ext cx="7742247" cy="81772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</a:rPr>
              <a:t>Between </a:t>
            </a:r>
            <a:r>
              <a:rPr lang="en-US" dirty="0" smtClean="0">
                <a:latin typeface="Times New Roman" panose="02020603050405020304" pitchFamily="18" charset="0"/>
              </a:rPr>
              <a:t>runs an enormous effort was made in how to clean detector of microscopic particulate </a:t>
            </a:r>
            <a:r>
              <a:rPr lang="en-US" dirty="0">
                <a:latin typeface="Times New Roman" panose="02020603050405020304" pitchFamily="18" charset="0"/>
              </a:rPr>
              <a:t>contamination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136105" y="944082"/>
            <a:ext cx="2916455" cy="4316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83648" y="3012368"/>
            <a:ext cx="3171181" cy="25720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079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4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8600" y="228600"/>
            <a:ext cx="8447856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 seen very clearly in PICO 60 with CF</a:t>
            </a:r>
            <a:r>
              <a:rPr lang="en-US" alt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classes of events clearly correlated with the temperature of the water and glycol …. Correlation with pump, heaters, electrical noise,  vibrations, </a:t>
            </a:r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convection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…?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060848"/>
            <a:ext cx="2592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in Glycol (not to scale)</a:t>
            </a:r>
            <a:endParaRPr lang="en-CA" sz="2000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059833" y="2420888"/>
            <a:ext cx="720079" cy="137919"/>
          </a:xfrm>
          <a:prstGeom prst="straightConnector1">
            <a:avLst/>
          </a:prstGeom>
          <a:ln w="1905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9326" y="2913696"/>
            <a:ext cx="2390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in Water (not to scale)</a:t>
            </a:r>
            <a:endParaRPr lang="en-CA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059833" y="3140968"/>
            <a:ext cx="688325" cy="99263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8983" y="4149080"/>
            <a:ext cx="2390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Anomolous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-Event 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rate</a:t>
            </a:r>
          </a:p>
          <a:p>
            <a:pPr algn="ctr"/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(not to scale)</a:t>
            </a: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798576" y="4552655"/>
            <a:ext cx="949582" cy="1724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59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" y="361"/>
            <a:ext cx="9144000" cy="6857279"/>
          </a:xfrm>
          <a:prstGeom prst="rect">
            <a:avLst/>
          </a:prstGeom>
          <a:gradFill rotWithShape="0">
            <a:gsLst>
              <a:gs pos="0">
                <a:srgbClr val="DD7C00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 sz="1633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3" y="64545"/>
            <a:ext cx="3875553" cy="1640414"/>
          </a:xfrm>
          <a:prstGeom prst="rect">
            <a:avLst/>
          </a:prstGeom>
        </p:spPr>
      </p:pic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151898" y="3444131"/>
            <a:ext cx="1926697" cy="207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fr-FR" sz="998" dirty="0">
                <a:ea typeface="FreeSerif" pitchFamily="16" charset="0"/>
                <a:cs typeface="FreeSerif" pitchFamily="16" charset="0"/>
              </a:rPr>
              <a:t>M. </a:t>
            </a:r>
            <a:r>
              <a:rPr lang="en-US" altLang="fr-FR" sz="998" dirty="0" err="1">
                <a:ea typeface="FreeSerif" pitchFamily="16" charset="0"/>
                <a:cs typeface="FreeSerif" pitchFamily="16" charset="0"/>
              </a:rPr>
              <a:t>Ardid</a:t>
            </a:r>
            <a:r>
              <a:rPr lang="en-US" altLang="fr-FR" sz="998" dirty="0">
                <a:ea typeface="FreeSerif" pitchFamily="16" charset="0"/>
                <a:cs typeface="FreeSerif" pitchFamily="16" charset="0"/>
              </a:rPr>
              <a:t>, M. </a:t>
            </a:r>
            <a:r>
              <a:rPr lang="en-US" altLang="fr-FR" sz="998" dirty="0" err="1">
                <a:ea typeface="FreeSerif" pitchFamily="16" charset="0"/>
                <a:cs typeface="FreeSerif" pitchFamily="16" charset="0"/>
              </a:rPr>
              <a:t>Bou</a:t>
            </a:r>
            <a:r>
              <a:rPr lang="en-US" altLang="fr-FR" sz="998" dirty="0">
                <a:ea typeface="FreeSerif" pitchFamily="16" charset="0"/>
                <a:cs typeface="FreeSerif" pitchFamily="16" charset="0"/>
              </a:rPr>
              <a:t>-Cabo, I. </a:t>
            </a:r>
            <a:r>
              <a:rPr lang="en-US" altLang="fr-FR" sz="998" dirty="0" err="1">
                <a:ea typeface="FreeSerif" pitchFamily="16" charset="0"/>
                <a:cs typeface="FreeSerif" pitchFamily="16" charset="0"/>
              </a:rPr>
              <a:t>Felis</a:t>
            </a:r>
            <a:endParaRPr lang="en-US" altLang="fr-FR" sz="998" dirty="0">
              <a:ea typeface="FreeSerif" pitchFamily="16" charset="0"/>
              <a:cs typeface="FreeSerif" pitchFamily="16" charset="0"/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890733" y="5924119"/>
            <a:ext cx="1961059" cy="80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fr-FR" sz="998" dirty="0">
                <a:ea typeface="FreeSerif" pitchFamily="16" charset="0"/>
                <a:cs typeface="FreeSerif" pitchFamily="16" charset="0"/>
              </a:rPr>
              <a:t>B. Broerman, G. Cao, K. Clark, G. Giroux, C. Hardy, C. Moore, A. Noble</a:t>
            </a:r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3200522" y="6268483"/>
            <a:ext cx="1879497" cy="41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fr-CA" sz="998" dirty="0"/>
              <a:t>I. Arnquist , C. </a:t>
            </a:r>
            <a:r>
              <a:rPr lang="fr-CA" sz="998" dirty="0" err="1"/>
              <a:t>Cowles</a:t>
            </a:r>
            <a:r>
              <a:rPr lang="fr-CA" sz="998" dirty="0"/>
              <a:t>, C.M. Jackson, B. Loer, K. Wierman</a:t>
            </a:r>
            <a:endParaRPr lang="en-US" altLang="fr-FR" sz="998" dirty="0">
              <a:latin typeface="FreeSans" pitchFamily="32" charset="0"/>
              <a:ea typeface="FreeSerif" pitchFamily="16" charset="0"/>
              <a:cs typeface="FreeSerif" pitchFamily="16" charset="0"/>
            </a:endParaRP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4901088" y="5578611"/>
            <a:ext cx="2093760" cy="41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fr-FR" sz="998" dirty="0">
                <a:ea typeface="FreeSerif" pitchFamily="16" charset="0"/>
                <a:cs typeface="FreeSerif" pitchFamily="16" charset="0"/>
              </a:rPr>
              <a:t>D. Baxter, C.E. Dahl, M. Jin,</a:t>
            </a:r>
          </a:p>
          <a:p>
            <a:pPr algn="ctr">
              <a:lnSpc>
                <a:spcPct val="100000"/>
              </a:lnSpc>
            </a:pPr>
            <a:r>
              <a:rPr lang="en-US" altLang="fr-FR" sz="998" dirty="0">
                <a:ea typeface="FreeSerif" pitchFamily="16" charset="0"/>
                <a:cs typeface="FreeSerif" pitchFamily="16" charset="0"/>
              </a:rPr>
              <a:t>J. Zhang</a:t>
            </a:r>
          </a:p>
        </p:txBody>
      </p:sp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7002963" y="2523004"/>
            <a:ext cx="2132777" cy="26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fr-FR" sz="998" dirty="0">
                <a:ea typeface="FreeSerif" pitchFamily="16" charset="0"/>
                <a:cs typeface="FreeSerif" pitchFamily="16" charset="0"/>
              </a:rPr>
              <a:t>E. Behnke, I. Levine, T. </a:t>
            </a:r>
            <a:r>
              <a:rPr lang="en-US" altLang="fr-FR" sz="998" dirty="0" err="1">
                <a:ea typeface="FreeSerif" pitchFamily="16" charset="0"/>
                <a:cs typeface="FreeSerif" pitchFamily="16" charset="0"/>
              </a:rPr>
              <a:t>Nania</a:t>
            </a:r>
            <a:endParaRPr lang="en-US" altLang="fr-FR" sz="998" dirty="0">
              <a:ea typeface="FreeSerif" pitchFamily="16" charset="0"/>
              <a:cs typeface="FreeSerif" pitchFamily="16" charset="0"/>
            </a:endParaRPr>
          </a:p>
        </p:txBody>
      </p:sp>
      <p:sp>
        <p:nvSpPr>
          <p:cNvPr id="36" name="Text Box 20"/>
          <p:cNvSpPr txBox="1">
            <a:spLocks noChangeArrowheads="1"/>
          </p:cNvSpPr>
          <p:nvPr/>
        </p:nvSpPr>
        <p:spPr bwMode="auto">
          <a:xfrm>
            <a:off x="7531246" y="3622553"/>
            <a:ext cx="1190074" cy="45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M. Das, S. </a:t>
            </a:r>
            <a:r>
              <a:rPr lang="en-CA" altLang="fr-FR" sz="998" dirty="0" err="1">
                <a:ea typeface="Calibri" panose="020F0502020204030204" pitchFamily="34" charset="0"/>
                <a:cs typeface="Calibri" panose="020F0502020204030204" pitchFamily="34" charset="0"/>
              </a:rPr>
              <a:t>Sahoo</a:t>
            </a: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, S. Seth</a:t>
            </a:r>
          </a:p>
        </p:txBody>
      </p:sp>
      <p:sp>
        <p:nvSpPr>
          <p:cNvPr id="37" name="Text Box 21"/>
          <p:cNvSpPr txBox="1">
            <a:spLocks noChangeArrowheads="1"/>
          </p:cNvSpPr>
          <p:nvPr/>
        </p:nvSpPr>
        <p:spPr bwMode="auto">
          <a:xfrm>
            <a:off x="44598" y="5117857"/>
            <a:ext cx="2095200" cy="45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fr-FR" sz="998" dirty="0">
                <a:ea typeface="FreeSerif" pitchFamily="16" charset="0"/>
                <a:cs typeface="FreeSerif" pitchFamily="16" charset="0"/>
              </a:rPr>
              <a:t>P.S. Cooper, M. Crisler, W.H. Lippincott, A. Sonnenschein</a:t>
            </a:r>
          </a:p>
        </p:txBody>
      </p:sp>
      <p:sp>
        <p:nvSpPr>
          <p:cNvPr id="38" name="Text Box 22"/>
          <p:cNvSpPr txBox="1">
            <a:spLocks noChangeArrowheads="1"/>
          </p:cNvSpPr>
          <p:nvPr/>
        </p:nvSpPr>
        <p:spPr bwMode="auto">
          <a:xfrm>
            <a:off x="5909867" y="1449926"/>
            <a:ext cx="1186560" cy="39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fr-FR" sz="998" dirty="0">
                <a:ea typeface="FreeSerif" pitchFamily="16" charset="0"/>
                <a:cs typeface="FreeSerif" pitchFamily="16" charset="0"/>
              </a:rPr>
              <a:t>J.I. Collar</a:t>
            </a:r>
          </a:p>
        </p:txBody>
      </p:sp>
      <p:sp>
        <p:nvSpPr>
          <p:cNvPr id="39" name="Text Box 23"/>
          <p:cNvSpPr txBox="1">
            <a:spLocks noChangeArrowheads="1"/>
          </p:cNvSpPr>
          <p:nvPr/>
        </p:nvSpPr>
        <p:spPr bwMode="auto">
          <a:xfrm>
            <a:off x="7227091" y="659095"/>
            <a:ext cx="1838556" cy="74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S. Chen, M. Laurin, </a:t>
            </a:r>
            <a:b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J.-P. Martin, A. Plante,</a:t>
            </a:r>
            <a:b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A.E. Robinson, N. Starinski, F. Tardif, D. Tiwari, V. Zacek, C. Wen Chao, </a:t>
            </a:r>
          </a:p>
        </p:txBody>
      </p:sp>
      <p:sp>
        <p:nvSpPr>
          <p:cNvPr id="40" name="Text Box 24"/>
          <p:cNvSpPr txBox="1">
            <a:spLocks noChangeArrowheads="1"/>
          </p:cNvSpPr>
          <p:nvPr/>
        </p:nvSpPr>
        <p:spPr bwMode="auto">
          <a:xfrm>
            <a:off x="3918825" y="1454995"/>
            <a:ext cx="2086560" cy="542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en-CA" altLang="fr-FR" sz="998" dirty="0" err="1">
                <a:ea typeface="Calibri" panose="020F0502020204030204" pitchFamily="34" charset="0"/>
                <a:cs typeface="Calibri" panose="020F0502020204030204" pitchFamily="34" charset="0"/>
              </a:rPr>
              <a:t>Filgas</a:t>
            </a: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, I. </a:t>
            </a:r>
            <a:r>
              <a:rPr lang="en-CA" altLang="fr-FR" sz="998" dirty="0" err="1">
                <a:ea typeface="Calibri" panose="020F0502020204030204" pitchFamily="34" charset="0"/>
                <a:cs typeface="Calibri" panose="020F0502020204030204" pitchFamily="34" charset="0"/>
              </a:rPr>
              <a:t>Stekl</a:t>
            </a:r>
            <a:endParaRPr lang="en-CA" altLang="fr-FR" sz="998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 Box 25"/>
          <p:cNvSpPr txBox="1">
            <a:spLocks noChangeArrowheads="1"/>
          </p:cNvSpPr>
          <p:nvPr/>
        </p:nvSpPr>
        <p:spPr bwMode="auto">
          <a:xfrm>
            <a:off x="2446711" y="5482476"/>
            <a:ext cx="1467416" cy="45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C. Coutu, S. Fallows, C. Krauss, M.-C. Piro</a:t>
            </a:r>
          </a:p>
        </p:txBody>
      </p:sp>
      <p:sp>
        <p:nvSpPr>
          <p:cNvPr id="42" name="Text Box 26"/>
          <p:cNvSpPr txBox="1">
            <a:spLocks noChangeArrowheads="1"/>
          </p:cNvSpPr>
          <p:nvPr/>
        </p:nvSpPr>
        <p:spPr bwMode="auto">
          <a:xfrm>
            <a:off x="675044" y="2544159"/>
            <a:ext cx="766684" cy="247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I. Lawson</a:t>
            </a:r>
          </a:p>
        </p:txBody>
      </p:sp>
      <p:sp>
        <p:nvSpPr>
          <p:cNvPr id="43" name="Text Box 28"/>
          <p:cNvSpPr txBox="1">
            <a:spLocks noChangeArrowheads="1"/>
          </p:cNvSpPr>
          <p:nvPr/>
        </p:nvSpPr>
        <p:spPr bwMode="auto">
          <a:xfrm>
            <a:off x="7443859" y="4547585"/>
            <a:ext cx="1355040" cy="254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CA" altLang="fr-FR" sz="998" dirty="0">
                <a:ea typeface="FreeSerif" pitchFamily="16" charset="0"/>
                <a:cs typeface="FreeSerif" pitchFamily="16" charset="0"/>
              </a:rPr>
              <a:t>D. </a:t>
            </a:r>
            <a:r>
              <a:rPr lang="en-CA" altLang="fr-FR" sz="998" dirty="0" err="1">
                <a:ea typeface="FreeSerif" pitchFamily="16" charset="0"/>
                <a:cs typeface="FreeSerif" pitchFamily="16" charset="0"/>
              </a:rPr>
              <a:t>Maurya</a:t>
            </a:r>
            <a:r>
              <a:rPr lang="en-CA" altLang="fr-FR" sz="998" dirty="0">
                <a:ea typeface="FreeSerif" pitchFamily="16" charset="0"/>
                <a:cs typeface="FreeSerif" pitchFamily="16" charset="0"/>
              </a:rPr>
              <a:t>, S. </a:t>
            </a:r>
            <a:r>
              <a:rPr lang="en-CA" altLang="fr-FR" sz="998" dirty="0" err="1">
                <a:ea typeface="FreeSerif" pitchFamily="16" charset="0"/>
                <a:cs typeface="FreeSerif" pitchFamily="16" charset="0"/>
              </a:rPr>
              <a:t>Priya</a:t>
            </a:r>
            <a:r>
              <a:rPr lang="en-CA" altLang="fr-FR" sz="998" dirty="0">
                <a:ea typeface="FreeSerif" pitchFamily="16" charset="0"/>
                <a:cs typeface="FreeSerif" pitchFamily="16" charset="0"/>
              </a:rPr>
              <a:t>, Y. Yan</a:t>
            </a:r>
          </a:p>
        </p:txBody>
      </p:sp>
      <p:sp>
        <p:nvSpPr>
          <p:cNvPr id="45" name="Text Box 33"/>
          <p:cNvSpPr txBox="1">
            <a:spLocks noChangeArrowheads="1"/>
          </p:cNvSpPr>
          <p:nvPr/>
        </p:nvSpPr>
        <p:spPr bwMode="auto">
          <a:xfrm>
            <a:off x="381751" y="4332140"/>
            <a:ext cx="1374873" cy="23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/>
            <a:r>
              <a:rPr lang="en-US" altLang="fr-FR" sz="998" dirty="0"/>
              <a:t>M. Bressler, R. Neilson</a:t>
            </a:r>
          </a:p>
        </p:txBody>
      </p:sp>
      <p:sp>
        <p:nvSpPr>
          <p:cNvPr id="46" name="Text Box 36"/>
          <p:cNvSpPr txBox="1">
            <a:spLocks noChangeArrowheads="1"/>
          </p:cNvSpPr>
          <p:nvPr/>
        </p:nvSpPr>
        <p:spPr bwMode="auto">
          <a:xfrm>
            <a:off x="7279671" y="5772537"/>
            <a:ext cx="2027520" cy="45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E. V</a:t>
            </a:r>
            <a:r>
              <a:rPr lang="en-CA" altLang="fr-FR" sz="998" dirty="0">
                <a:cs typeface="Arial" panose="020B0604020202020204" pitchFamily="34" charset="0"/>
              </a:rPr>
              <a:t>á</a:t>
            </a: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zqu</a:t>
            </a:r>
            <a:r>
              <a:rPr lang="en-CA" altLang="fr-FR" sz="998" dirty="0">
                <a:cs typeface="Arial" panose="020B0604020202020204" pitchFamily="34" charset="0"/>
              </a:rPr>
              <a:t>e</a:t>
            </a: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z-</a:t>
            </a:r>
            <a:r>
              <a:rPr lang="en-CA" altLang="fr-FR" sz="998" dirty="0" err="1"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CA" altLang="fr-FR" sz="998" dirty="0" err="1">
                <a:cs typeface="Arial" panose="020B0604020202020204" pitchFamily="34" charset="0"/>
              </a:rPr>
              <a:t>á</a:t>
            </a:r>
            <a:r>
              <a:rPr lang="en-CA" altLang="fr-FR" sz="998" dirty="0" err="1">
                <a:ea typeface="Calibri" panose="020F0502020204030204" pitchFamily="34" charset="0"/>
                <a:cs typeface="Calibri" panose="020F0502020204030204" pitchFamily="34" charset="0"/>
              </a:rPr>
              <a:t>uregui</a:t>
            </a:r>
            <a:endParaRPr lang="en-CA" altLang="fr-FR" sz="998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 Box 46"/>
          <p:cNvSpPr txBox="1">
            <a:spLocks noChangeArrowheads="1"/>
          </p:cNvSpPr>
          <p:nvPr/>
        </p:nvSpPr>
        <p:spPr bwMode="auto">
          <a:xfrm>
            <a:off x="5820471" y="6376680"/>
            <a:ext cx="2145811" cy="455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J. Farine, A. Le Blanc, C. </a:t>
            </a:r>
            <a:r>
              <a:rPr lang="fr-CA" sz="998" dirty="0" err="1"/>
              <a:t>Licciardi</a:t>
            </a:r>
            <a:r>
              <a:rPr lang="fr-CA" sz="998" dirty="0"/>
              <a:t>, </a:t>
            </a:r>
            <a:r>
              <a:rPr lang="en-CA" altLang="fr-FR" sz="998" dirty="0">
                <a:ea typeface="Calibri" panose="020F0502020204030204" pitchFamily="34" charset="0"/>
                <a:cs typeface="Calibri" panose="020F0502020204030204" pitchFamily="34" charset="0"/>
              </a:rPr>
              <a:t>O. Scallon, U. Wichoski</a:t>
            </a:r>
          </a:p>
        </p:txBody>
      </p:sp>
      <p:sp>
        <p:nvSpPr>
          <p:cNvPr id="49" name="Text Box 28"/>
          <p:cNvSpPr txBox="1">
            <a:spLocks noChangeArrowheads="1"/>
          </p:cNvSpPr>
          <p:nvPr/>
        </p:nvSpPr>
        <p:spPr bwMode="auto">
          <a:xfrm>
            <a:off x="4524127" y="458191"/>
            <a:ext cx="1355040" cy="254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CA" altLang="fr-FR" sz="998" dirty="0">
                <a:ea typeface="FreeSerif" pitchFamily="16" charset="0"/>
                <a:cs typeface="FreeSerif" pitchFamily="16" charset="0"/>
              </a:rPr>
              <a:t>O. Harris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584" y="850353"/>
            <a:ext cx="1255036" cy="52707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6" y="3896173"/>
            <a:ext cx="1530167" cy="38952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88" y="4832587"/>
            <a:ext cx="1584704" cy="286137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959" y="1819757"/>
            <a:ext cx="1408786" cy="665413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213" y="625928"/>
            <a:ext cx="1107868" cy="795606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681" y="6055926"/>
            <a:ext cx="1991507" cy="345144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857" y="166690"/>
            <a:ext cx="1665648" cy="284393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308" y="5164765"/>
            <a:ext cx="1608304" cy="402814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628" y="4089755"/>
            <a:ext cx="1490329" cy="489564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18" y="5646700"/>
            <a:ext cx="1461756" cy="608675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45" y="5880130"/>
            <a:ext cx="1057799" cy="728541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027" y="2871340"/>
            <a:ext cx="761769" cy="740182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72" y="1855260"/>
            <a:ext cx="1267030" cy="658577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566" y="106934"/>
            <a:ext cx="1315179" cy="502712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499" y="5112254"/>
            <a:ext cx="593763" cy="667253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403" y="5185946"/>
            <a:ext cx="634283" cy="513118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898" y="5117857"/>
            <a:ext cx="1565892" cy="367671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02" y="2926043"/>
            <a:ext cx="1441440" cy="456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Image 6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415" y="1815943"/>
            <a:ext cx="4839172" cy="3226115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431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304103" y="1213845"/>
            <a:ext cx="5745991" cy="4277964"/>
            <a:chOff x="17086562" y="11282608"/>
            <a:chExt cx="6472402" cy="4818786"/>
          </a:xfrm>
        </p:grpSpPr>
        <p:sp>
          <p:nvSpPr>
            <p:cNvPr id="6" name="TextBox 5"/>
            <p:cNvSpPr txBox="1"/>
            <p:nvPr/>
          </p:nvSpPr>
          <p:spPr>
            <a:xfrm>
              <a:off x="18195974" y="15824046"/>
              <a:ext cx="4628277" cy="277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000" dirty="0" smtClean="0">
                  <a:latin typeface="Times New Roman" panose="02020603050405020304" pitchFamily="18" charset="0"/>
                </a:rPr>
                <a:t>C. Amole </a:t>
              </a:r>
              <a:r>
                <a:rPr lang="hu-HU" sz="1000" i="1" dirty="0" smtClean="0">
                  <a:latin typeface="Times New Roman" panose="02020603050405020304" pitchFamily="18" charset="0"/>
                </a:rPr>
                <a:t>et al</a:t>
              </a:r>
              <a:r>
                <a:rPr lang="hu-HU" sz="1000" dirty="0" smtClean="0">
                  <a:latin typeface="Times New Roman" panose="02020603050405020304" pitchFamily="18" charset="0"/>
                </a:rPr>
                <a:t>. Phys. Rev. D 93, 061101(R) (2016)</a:t>
              </a:r>
              <a:endParaRPr lang="en-US" sz="1000" dirty="0">
                <a:latin typeface="Times New Roman" panose="02020603050405020304" pitchFamily="18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86562" y="11770678"/>
              <a:ext cx="6472402" cy="415512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8135600" y="11286919"/>
              <a:ext cx="1891685" cy="728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latin typeface="Times New Roman" panose="02020603050405020304" pitchFamily="18" charset="0"/>
                </a:rPr>
                <a:t>Run 1</a:t>
              </a:r>
              <a:endParaRPr lang="en-US" sz="3600" dirty="0">
                <a:latin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660093" y="11282608"/>
              <a:ext cx="1580908" cy="728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latin typeface="Times New Roman" panose="02020603050405020304" pitchFamily="18" charset="0"/>
                </a:rPr>
                <a:t>Run 2</a:t>
              </a:r>
              <a:endParaRPr lang="en-US" sz="36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2" name="Content Placeholder 2"/>
          <p:cNvSpPr>
            <a:spLocks noGrp="1"/>
          </p:cNvSpPr>
          <p:nvPr>
            <p:ph idx="4294967295"/>
          </p:nvPr>
        </p:nvSpPr>
        <p:spPr>
          <a:xfrm>
            <a:off x="0" y="1239838"/>
            <a:ext cx="3302000" cy="423545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Times New Roman" panose="02020603050405020304" pitchFamily="18" charset="0"/>
              </a:rPr>
              <a:t>PICO-2L Run1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latin typeface="Times New Roman" panose="02020603050405020304" pitchFamily="18" charset="0"/>
              </a:rPr>
              <a:t>9 candidate events in 32 live-days at 3.2keV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b="1" dirty="0" smtClean="0">
                <a:latin typeface="Times New Roman" panose="02020603050405020304" pitchFamily="18" charset="0"/>
              </a:rPr>
              <a:t>Inconsistent with known radioactive backgrounds AND dark matter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latin typeface="Times New Roman" panose="02020603050405020304" pitchFamily="18" charset="0"/>
              </a:rPr>
              <a:t>PICO-2L Run2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latin typeface="Times New Roman" panose="02020603050405020304" pitchFamily="18" charset="0"/>
              </a:rPr>
              <a:t>1 candidate event in </a:t>
            </a:r>
            <a:r>
              <a:rPr lang="en-US" dirty="0">
                <a:latin typeface="Times New Roman" panose="02020603050405020304" pitchFamily="18" charset="0"/>
              </a:rPr>
              <a:t>66 live-days at 3.2keV</a:t>
            </a:r>
            <a:endParaRPr lang="en-US" dirty="0" smtClean="0">
              <a:latin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b="1" dirty="0" smtClean="0">
                <a:latin typeface="Times New Roman" panose="02020603050405020304" pitchFamily="18" charset="0"/>
              </a:rPr>
              <a:t>Consistent with neutron expectations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latin typeface="Times New Roman" panose="02020603050405020304" pitchFamily="18" charset="0"/>
              </a:rPr>
              <a:t>Between runs, the detector was cleaned of particulate contamination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000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Anomalous Background</a:t>
            </a:r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00876" y="5644670"/>
            <a:ext cx="7742247" cy="81772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</a:rPr>
              <a:t>Hypothesis: combination of particulate matter and water leads to anomalous nucleation mechanism</a:t>
            </a:r>
          </a:p>
        </p:txBody>
      </p:sp>
    </p:spTree>
    <p:extLst>
      <p:ext uri="{BB962C8B-B14F-4D97-AF65-F5344CB8AC3E}">
        <p14:creationId xmlns:p14="http://schemas.microsoft.com/office/powerpoint/2010/main" val="399117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33712" y="2744895"/>
            <a:ext cx="523893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Latest PICO </a:t>
            </a:r>
            <a:r>
              <a:rPr kumimoji="0" lang="en-C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Results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20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 More in the pipeline, almost ready to publish</a:t>
            </a: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CA" sz="2000" b="0" i="0" u="none" strike="noStrike" kern="1200" cap="none" spc="0" normalizeH="0" baseline="0" noProof="0" dirty="0" smtClean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02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573" y="831053"/>
            <a:ext cx="853653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Brief Recap: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PICO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a merger of the original 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CASSO and 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UPP experiments (2014)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 then we have been progressing with a series of world leading results in SD interactions as we resolve background issues and build larger detectors: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COUPP – 4 	CF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(2011)	Unknown background limits physics reach</a:t>
            </a:r>
          </a:p>
          <a:p>
            <a:pPr marL="285750" indent="-285750">
              <a:buFontTx/>
              <a:buChar char="-"/>
            </a:pPr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– 2L - 1	C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(2014) 	Change fluid to type used by PICASSO</a:t>
            </a:r>
          </a:p>
          <a:p>
            <a:pPr marL="285750" indent="-285750">
              <a:buFontTx/>
              <a:buChar char="-"/>
            </a:pP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– 60 - 1	CF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(2014)	Large scale to understand background	</a:t>
            </a:r>
          </a:p>
          <a:p>
            <a:pPr marL="285750" indent="-285750">
              <a:buFontTx/>
              <a:buChar char="-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these, we believe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backgrounds to be related to particulates at the 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scale. Develop procedures to improve on particulate backgrounds and lower neutron backgrounds</a:t>
            </a:r>
          </a:p>
          <a:p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– 2L – 2	C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2016)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background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consistent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						environmental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neutrons) </a:t>
            </a:r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big !</a:t>
            </a:r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60 -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CA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2017)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Aim for background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free. Blinded data.</a:t>
            </a:r>
          </a:p>
          <a:p>
            <a:pPr marL="285750" indent="-285750">
              <a:buFontTx/>
              <a:buChar char="-"/>
            </a:pPr>
            <a:endParaRPr lang="en-CA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0" y="0"/>
            <a:ext cx="3048000" cy="718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879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z="36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PICO-60 Cleaning</a:t>
            </a:r>
            <a:endParaRPr lang="en-US" sz="36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5834" y="1245685"/>
            <a:ext cx="5346700" cy="12493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</a:rPr>
              <a:t>Every component touching the inner volume was cleaned </a:t>
            </a:r>
            <a:r>
              <a:rPr lang="en-US" sz="2400" dirty="0" smtClean="0">
                <a:latin typeface="Times New Roman" panose="02020603050405020304" pitchFamily="18" charset="0"/>
              </a:rPr>
              <a:t>according</a:t>
            </a:r>
            <a:r>
              <a:rPr lang="en-US" sz="2400" dirty="0" smtClean="0">
                <a:latin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</a:rPr>
              <a:t>to the standard: MIL-STD-1246C level 50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89722" y="3041183"/>
            <a:ext cx="4882336" cy="3315167"/>
            <a:chOff x="9489016" y="16734880"/>
            <a:chExt cx="4432539" cy="3009749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026961"/>
                </p:ext>
              </p:extLst>
            </p:nvPr>
          </p:nvGraphicFramePr>
          <p:xfrm>
            <a:off x="9489016" y="16734880"/>
            <a:ext cx="4432539" cy="30097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821" name="Acrobat Document" r:id="rId3" imgW="5400401" imgH="3666806" progId="AcroExch.Document.7">
                    <p:embed/>
                  </p:oleObj>
                </mc:Choice>
                <mc:Fallback>
                  <p:oleObj name="Acrobat Document" r:id="rId3" imgW="5400401" imgH="3666806" progId="AcroExch.Document.7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9489016" y="16734880"/>
                          <a:ext cx="4432539" cy="3009749"/>
                        </a:xfrm>
                        <a:prstGeom prst="rect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10606864" y="16743232"/>
              <a:ext cx="2600952" cy="2514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</a:rPr>
                <a:t>Post-Filtration Particulate Size Distribution</a:t>
              </a:r>
              <a:endParaRPr lang="en-US" sz="1200" dirty="0">
                <a:latin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801601" y="19463976"/>
              <a:ext cx="1093150" cy="2095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latin typeface="Times New Roman" panose="02020603050405020304" pitchFamily="18" charset="0"/>
                </a:rPr>
                <a:t>Particulate Size Bin</a:t>
              </a:r>
              <a:endParaRPr lang="en-US" sz="9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011078" y="19457312"/>
              <a:ext cx="394683" cy="19559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Times New Roman" panose="02020603050405020304" pitchFamily="18" charset="0"/>
                </a:rPr>
                <a:t>&lt;5</a:t>
              </a:r>
              <a:r>
                <a:rPr lang="en-US" sz="800" dirty="0" smtClean="0">
                  <a:latin typeface="Times New Roman" panose="02020603050405020304" pitchFamily="18" charset="0"/>
                  <a:sym typeface="Symbol" panose="05050102010706020507" pitchFamily="18" charset="2"/>
                </a:rPr>
                <a:t>m</a:t>
              </a:r>
              <a:endParaRPr lang="en-US" sz="800" dirty="0">
                <a:latin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569382" y="19452282"/>
              <a:ext cx="441253" cy="19559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Times New Roman" panose="02020603050405020304" pitchFamily="18" charset="0"/>
                </a:rPr>
                <a:t>&lt;15</a:t>
              </a:r>
              <a:r>
                <a:rPr lang="en-US" sz="800" dirty="0" smtClean="0">
                  <a:latin typeface="Times New Roman" panose="02020603050405020304" pitchFamily="18" charset="0"/>
                  <a:sym typeface="Symbol" panose="05050102010706020507" pitchFamily="18" charset="2"/>
                </a:rPr>
                <a:t>m</a:t>
              </a:r>
              <a:endParaRPr lang="en-US" sz="800" dirty="0">
                <a:latin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178982" y="19450883"/>
              <a:ext cx="441253" cy="19559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Times New Roman" panose="02020603050405020304" pitchFamily="18" charset="0"/>
                </a:rPr>
                <a:t>&lt;25</a:t>
              </a:r>
              <a:r>
                <a:rPr lang="en-US" sz="800" dirty="0" smtClean="0">
                  <a:latin typeface="Times New Roman" panose="02020603050405020304" pitchFamily="18" charset="0"/>
                  <a:sym typeface="Symbol" panose="05050102010706020507" pitchFamily="18" charset="2"/>
                </a:rPr>
                <a:t>m</a:t>
              </a:r>
              <a:endParaRPr lang="en-US" sz="800" dirty="0">
                <a:latin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88582" y="19450883"/>
              <a:ext cx="441253" cy="19559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Times New Roman" panose="02020603050405020304" pitchFamily="18" charset="0"/>
                </a:rPr>
                <a:t>&lt;50</a:t>
              </a:r>
              <a:r>
                <a:rPr lang="en-US" sz="800" dirty="0" smtClean="0">
                  <a:latin typeface="Times New Roman" panose="02020603050405020304" pitchFamily="18" charset="0"/>
                  <a:sym typeface="Symbol" panose="05050102010706020507" pitchFamily="18" charset="2"/>
                </a:rPr>
                <a:t>m</a:t>
              </a:r>
              <a:endParaRPr lang="en-US" sz="800" dirty="0">
                <a:latin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346885" y="19444156"/>
              <a:ext cx="487824" cy="19559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Times New Roman" panose="02020603050405020304" pitchFamily="18" charset="0"/>
                </a:rPr>
                <a:t>&lt;100</a:t>
              </a:r>
              <a:r>
                <a:rPr lang="en-US" sz="800" dirty="0" smtClean="0">
                  <a:latin typeface="Times New Roman" panose="02020603050405020304" pitchFamily="18" charset="0"/>
                  <a:sym typeface="Symbol" panose="05050102010706020507" pitchFamily="18" charset="2"/>
                </a:rPr>
                <a:t>m</a:t>
              </a:r>
              <a:endParaRPr lang="en-US" sz="800" dirty="0">
                <a:latin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495233" y="17036475"/>
              <a:ext cx="1962979" cy="894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</a:rPr>
                <a:t>-----</a:t>
              </a:r>
              <a:r>
                <a:rPr lang="en-US" sz="1000" dirty="0" smtClean="0">
                  <a:latin typeface="Times New Roman" panose="02020603050405020304" pitchFamily="18" charset="0"/>
                </a:rPr>
                <a:t> Mil-</a:t>
              </a:r>
              <a:r>
                <a:rPr lang="en-US" sz="1000" dirty="0" err="1" smtClean="0">
                  <a:latin typeface="Times New Roman" panose="02020603050405020304" pitchFamily="18" charset="0"/>
                </a:rPr>
                <a:t>Std</a:t>
              </a:r>
              <a:r>
                <a:rPr lang="en-US" sz="1000" dirty="0" smtClean="0">
                  <a:latin typeface="Times New Roman" panose="02020603050405020304" pitchFamily="18" charset="0"/>
                </a:rPr>
                <a:t> 1246C level 100</a:t>
              </a:r>
            </a:p>
            <a:p>
              <a:r>
                <a:rPr lang="en-US" sz="1000" b="1" dirty="0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-----</a:t>
              </a:r>
              <a:r>
                <a:rPr lang="en-US" sz="1000" dirty="0" smtClean="0">
                  <a:latin typeface="Times New Roman" panose="02020603050405020304" pitchFamily="18" charset="0"/>
                </a:rPr>
                <a:t> Mil-</a:t>
              </a:r>
              <a:r>
                <a:rPr lang="en-US" sz="1000" dirty="0" err="1" smtClean="0">
                  <a:latin typeface="Times New Roman" panose="02020603050405020304" pitchFamily="18" charset="0"/>
                </a:rPr>
                <a:t>Std</a:t>
              </a:r>
              <a:r>
                <a:rPr lang="en-US" sz="1000" dirty="0" smtClean="0">
                  <a:latin typeface="Times New Roman" panose="02020603050405020304" pitchFamily="18" charset="0"/>
                </a:rPr>
                <a:t> 1246C level 50 (Goal)</a:t>
              </a:r>
            </a:p>
            <a:p>
              <a:r>
                <a:rPr lang="en-US" sz="1000" b="1" dirty="0" smtClean="0">
                  <a:solidFill>
                    <a:srgbClr val="00B050"/>
                  </a:solidFill>
                  <a:latin typeface="Times New Roman" panose="02020603050405020304" pitchFamily="18" charset="0"/>
                </a:rPr>
                <a:t>-----</a:t>
              </a:r>
              <a:r>
                <a:rPr lang="en-US" sz="1000" dirty="0" smtClean="0">
                  <a:latin typeface="Times New Roman" panose="02020603050405020304" pitchFamily="18" charset="0"/>
                </a:rPr>
                <a:t> Mil-</a:t>
              </a:r>
              <a:r>
                <a:rPr lang="en-US" sz="1000" dirty="0" err="1" smtClean="0">
                  <a:latin typeface="Times New Roman" panose="02020603050405020304" pitchFamily="18" charset="0"/>
                </a:rPr>
                <a:t>Std</a:t>
              </a:r>
              <a:r>
                <a:rPr lang="en-US" sz="1000" dirty="0" smtClean="0">
                  <a:latin typeface="Times New Roman" panose="02020603050405020304" pitchFamily="18" charset="0"/>
                </a:rPr>
                <a:t> 1246C level 25</a:t>
              </a:r>
            </a:p>
            <a:p>
              <a:r>
                <a:rPr lang="en-US" sz="1000" dirty="0">
                  <a:latin typeface="Times New Roman" panose="02020603050405020304" pitchFamily="18" charset="0"/>
                </a:rPr>
                <a:t> </a:t>
              </a:r>
              <a:r>
                <a:rPr lang="en-US" sz="1000" dirty="0" smtClean="0">
                  <a:latin typeface="Times New Roman" panose="02020603050405020304" pitchFamily="18" charset="0"/>
                </a:rPr>
                <a:t> </a:t>
              </a:r>
              <a:r>
                <a:rPr lang="en-US" sz="1000" b="1" dirty="0" smtClean="0">
                  <a:latin typeface="Times New Roman" panose="02020603050405020304" pitchFamily="18" charset="0"/>
                </a:rPr>
                <a:t>*</a:t>
              </a:r>
              <a:r>
                <a:rPr lang="en-US" sz="1000" dirty="0" smtClean="0">
                  <a:latin typeface="Times New Roman" panose="02020603050405020304" pitchFamily="18" charset="0"/>
                </a:rPr>
                <a:t>    Filter Sample Normalized by Flow</a:t>
              </a:r>
            </a:p>
            <a:p>
              <a:endParaRPr lang="en-US" sz="800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15" name="Picture 14" descr="IMG_1641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84" b="23291"/>
          <a:stretch/>
        </p:blipFill>
        <p:spPr>
          <a:xfrm rot="5400000">
            <a:off x="4720038" y="2939415"/>
            <a:ext cx="4832350" cy="20015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1161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8" descr="Inner Vessel Clean r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0" r="8955"/>
          <a:stretch>
            <a:fillRect/>
          </a:stretch>
        </p:blipFill>
        <p:spPr bwMode="auto">
          <a:xfrm>
            <a:off x="76200" y="1452563"/>
            <a:ext cx="4800600" cy="471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4343400" cy="1143000"/>
          </a:xfrm>
        </p:spPr>
        <p:txBody>
          <a:bodyPr/>
          <a:lstStyle/>
          <a:p>
            <a:r>
              <a:rPr lang="en-US" altLang="en-US" dirty="0"/>
              <a:t>COUPP-60</a:t>
            </a:r>
          </a:p>
        </p:txBody>
      </p:sp>
      <p:pic>
        <p:nvPicPr>
          <p:cNvPr id="10244" name="Picture 6" descr="IVInstallationHD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3" t="-44" r="1218" b="44"/>
          <a:stretch>
            <a:fillRect/>
          </a:stretch>
        </p:blipFill>
        <p:spPr bwMode="auto">
          <a:xfrm rot="5400000">
            <a:off x="4130675" y="1584325"/>
            <a:ext cx="5486400" cy="368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783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90487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</a:rPr>
              <a:t>Commissioning</a:t>
            </a:r>
            <a:endParaRPr lang="en-US" dirty="0">
              <a:latin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0" y="5694363"/>
            <a:ext cx="5214938" cy="66516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Times New Roman" panose="02020603050405020304" pitchFamily="18" charset="0"/>
              </a:rPr>
              <a:t>Filled with 40L C</a:t>
            </a:r>
            <a:r>
              <a:rPr lang="en-US" baseline="-25000" dirty="0" smtClean="0">
                <a:latin typeface="Times New Roman" panose="02020603050405020304" pitchFamily="18" charset="0"/>
              </a:rPr>
              <a:t>3</a:t>
            </a:r>
            <a:r>
              <a:rPr lang="en-US" dirty="0" smtClean="0">
                <a:latin typeface="Times New Roman" panose="02020603050405020304" pitchFamily="18" charset="0"/>
              </a:rPr>
              <a:t>F</a:t>
            </a:r>
            <a:r>
              <a:rPr lang="en-US" baseline="-25000" dirty="0" smtClean="0">
                <a:latin typeface="Times New Roman" panose="02020603050405020304" pitchFamily="18" charset="0"/>
              </a:rPr>
              <a:t>8</a:t>
            </a:r>
            <a:r>
              <a:rPr lang="en-US" dirty="0" smtClean="0">
                <a:latin typeface="Times New Roman" panose="02020603050405020304" pitchFamily="18" charset="0"/>
              </a:rPr>
              <a:t> on June 30, 2016</a:t>
            </a:r>
          </a:p>
          <a:p>
            <a:r>
              <a:rPr lang="en-US" dirty="0" smtClean="0">
                <a:latin typeface="Times New Roman" panose="02020603050405020304" pitchFamily="18" charset="0"/>
              </a:rPr>
              <a:t>First physics run Nov. 2016 </a:t>
            </a:r>
            <a:r>
              <a:rPr lang="mr-IN" dirty="0" smtClean="0">
                <a:latin typeface="Times New Roman" panose="02020603050405020304" pitchFamily="18" charset="0"/>
              </a:rPr>
              <a:t>–</a:t>
            </a:r>
            <a:r>
              <a:rPr lang="en-US" dirty="0" smtClean="0">
                <a:latin typeface="Times New Roman" panose="02020603050405020304" pitchFamily="18" charset="0"/>
              </a:rPr>
              <a:t> Jan. 2017</a:t>
            </a:r>
            <a:endParaRPr lang="en-US" dirty="0">
              <a:latin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380" y="1278119"/>
            <a:ext cx="3134420" cy="47141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7" r="16511"/>
          <a:stretch/>
        </p:blipFill>
        <p:spPr>
          <a:xfrm>
            <a:off x="457200" y="1278119"/>
            <a:ext cx="4697896" cy="425469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8611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</a:rPr>
              <a:t>What do we measure?</a:t>
            </a:r>
            <a:endParaRPr lang="en-US" dirty="0">
              <a:latin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24013"/>
            <a:ext cx="8229600" cy="45259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</a:rPr>
              <a:t>Camera images (primary trigger)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</a:rPr>
              <a:t>How many bubbles were there?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</a:rPr>
              <a:t>What was the bubble’s position?</a:t>
            </a:r>
          </a:p>
          <a:p>
            <a:pPr lvl="1"/>
            <a:endParaRPr lang="en-US" dirty="0" smtClean="0">
              <a:latin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</a:rPr>
              <a:t>Temperature</a:t>
            </a:r>
            <a:endParaRPr lang="en-US" dirty="0" smtClean="0">
              <a:latin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</a:rPr>
              <a:t>Pressure (secondary trigger)</a:t>
            </a:r>
          </a:p>
          <a:p>
            <a:endParaRPr lang="en-US" dirty="0" smtClean="0">
              <a:latin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</a:rPr>
              <a:t>Acoustic </a:t>
            </a:r>
            <a:r>
              <a:rPr lang="en-US" dirty="0" smtClean="0">
                <a:latin typeface="Times New Roman" panose="02020603050405020304" pitchFamily="18" charset="0"/>
              </a:rPr>
              <a:t>signal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77932" y="2129296"/>
            <a:ext cx="250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Neutron Rejection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77932" y="3594455"/>
            <a:ext cx="2866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Threshold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Determination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77932" y="4920723"/>
            <a:ext cx="3215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Alpha Rejection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77932" y="2545186"/>
            <a:ext cx="2460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Surface Rejection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5791200" y="3517900"/>
            <a:ext cx="203200" cy="800100"/>
          </a:xfrm>
          <a:prstGeom prst="rightBrace">
            <a:avLst>
              <a:gd name="adj1" fmla="val 19444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4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</a:rPr>
              <a:t>What do we measure?</a:t>
            </a:r>
            <a:endParaRPr lang="en-US" dirty="0">
              <a:latin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24013"/>
            <a:ext cx="8229600" cy="45259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</a:rPr>
              <a:t>Camera images (primary trigger)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</a:rPr>
              <a:t>How many bubbles were there?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</a:rPr>
              <a:t>What was the bubble’s position?</a:t>
            </a:r>
          </a:p>
          <a:p>
            <a:pPr lvl="1"/>
            <a:endParaRPr lang="en-US" dirty="0" smtClean="0">
              <a:latin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</a:rPr>
              <a:t>Temperature</a:t>
            </a:r>
            <a:endParaRPr lang="en-US" dirty="0" smtClean="0">
              <a:latin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</a:rPr>
              <a:t>Pressure (secondary trigger)</a:t>
            </a:r>
          </a:p>
          <a:p>
            <a:endParaRPr lang="en-US" dirty="0" smtClean="0">
              <a:latin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</a:rPr>
              <a:t>Acoustic </a:t>
            </a:r>
            <a:r>
              <a:rPr lang="en-US" dirty="0" smtClean="0">
                <a:latin typeface="Times New Roman" panose="02020603050405020304" pitchFamily="18" charset="0"/>
              </a:rPr>
              <a:t>signal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77932" y="2129296"/>
            <a:ext cx="250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Neutron Rejection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77932" y="3594455"/>
            <a:ext cx="2866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Threshold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Determination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77932" y="4920723"/>
            <a:ext cx="3215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Alpha Rejection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77932" y="2545186"/>
            <a:ext cx="2460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Surface Rejection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5791200" y="3517900"/>
            <a:ext cx="203200" cy="800100"/>
          </a:xfrm>
          <a:prstGeom prst="rightBrace">
            <a:avLst>
              <a:gd name="adj1" fmla="val 19444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>
              <a:latin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315" y="4424051"/>
            <a:ext cx="8787864" cy="1222633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Blind this information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72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937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</a:rPr>
              <a:t>Before Opening the Box</a:t>
            </a:r>
            <a:endParaRPr lang="en-US" dirty="0">
              <a:latin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304925"/>
            <a:ext cx="4778375" cy="518477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Times New Roman" panose="02020603050405020304" pitchFamily="18" charset="0"/>
              </a:rPr>
              <a:t>106 bulk singles in WIMP search dataset</a:t>
            </a:r>
          </a:p>
          <a:p>
            <a:pPr lvl="1"/>
            <a:r>
              <a:rPr lang="en-US" i="1" dirty="0" smtClean="0">
                <a:latin typeface="Times New Roman" panose="02020603050405020304" pitchFamily="18" charset="0"/>
              </a:rPr>
              <a:t>Acoustics Still Blind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</a:rPr>
              <a:t>Consistent with Rn decay rate in pre-WIMP search </a:t>
            </a:r>
            <a:r>
              <a:rPr lang="en-US" dirty="0" err="1" smtClean="0">
                <a:latin typeface="Times New Roman" panose="02020603050405020304" pitchFamily="18" charset="0"/>
              </a:rPr>
              <a:t>unblinded</a:t>
            </a:r>
            <a:r>
              <a:rPr lang="en-US" dirty="0" smtClean="0">
                <a:latin typeface="Times New Roman" panose="02020603050405020304" pitchFamily="18" charset="0"/>
              </a:rPr>
              <a:t> data</a:t>
            </a:r>
          </a:p>
          <a:p>
            <a:r>
              <a:rPr lang="en-US" dirty="0" smtClean="0">
                <a:latin typeface="Times New Roman" panose="02020603050405020304" pitchFamily="18" charset="0"/>
              </a:rPr>
              <a:t>Neutron </a:t>
            </a:r>
            <a:r>
              <a:rPr lang="en-US" dirty="0">
                <a:latin typeface="Times New Roman" panose="02020603050405020304" pitchFamily="18" charset="0"/>
              </a:rPr>
              <a:t>Background</a:t>
            </a:r>
          </a:p>
          <a:p>
            <a:pPr lvl="1"/>
            <a:r>
              <a:rPr lang="en-US" dirty="0">
                <a:latin typeface="Times New Roman" panose="02020603050405020304" pitchFamily="18" charset="0"/>
              </a:rPr>
              <a:t>Not blinded to multiplicity</a:t>
            </a:r>
          </a:p>
          <a:p>
            <a:pPr lvl="1"/>
            <a:r>
              <a:rPr lang="en-US" dirty="0">
                <a:latin typeface="Times New Roman" panose="02020603050405020304" pitchFamily="18" charset="0"/>
              </a:rPr>
              <a:t>3 multiple </a:t>
            </a:r>
            <a:r>
              <a:rPr lang="en-US" dirty="0" smtClean="0">
                <a:latin typeface="Times New Roman" panose="02020603050405020304" pitchFamily="18" charset="0"/>
              </a:rPr>
              <a:t>bubble events </a:t>
            </a:r>
            <a:r>
              <a:rPr lang="en-US" dirty="0">
                <a:latin typeface="Times New Roman" panose="02020603050405020304" pitchFamily="18" charset="0"/>
              </a:rPr>
              <a:t>in the physics data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</a:rPr>
              <a:t>Multiples to singles ratio is approximately 3:1 from calibration and simulation</a:t>
            </a:r>
          </a:p>
          <a:p>
            <a:r>
              <a:rPr lang="en-US" b="1" dirty="0" smtClean="0">
                <a:latin typeface="Times New Roman" panose="02020603050405020304" pitchFamily="18" charset="0"/>
              </a:rPr>
              <a:t>Conclusion: 0-3 bulk singles would be consistent with neutrons and no anomalous background</a:t>
            </a:r>
          </a:p>
          <a:p>
            <a:endParaRPr lang="en-US" dirty="0">
              <a:latin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r="15487"/>
          <a:stretch/>
        </p:blipFill>
        <p:spPr>
          <a:xfrm>
            <a:off x="4834759" y="1621971"/>
            <a:ext cx="4156841" cy="42803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976376" y="1599937"/>
            <a:ext cx="3070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latin typeface="Times New Roman" panose="02020603050405020304" pitchFamily="18" charset="0"/>
              </a:rPr>
              <a:t>C. Amole </a:t>
            </a:r>
            <a:r>
              <a:rPr lang="hu-HU" sz="1600" b="1" i="1" dirty="0" smtClean="0">
                <a:latin typeface="Times New Roman" panose="02020603050405020304" pitchFamily="18" charset="0"/>
              </a:rPr>
              <a:t>et </a:t>
            </a:r>
            <a:r>
              <a:rPr lang="hu-HU" sz="1600" b="1" i="1" dirty="0" err="1" smtClean="0">
                <a:latin typeface="Times New Roman" panose="02020603050405020304" pitchFamily="18" charset="0"/>
              </a:rPr>
              <a:t>al</a:t>
            </a:r>
            <a:r>
              <a:rPr lang="hu-HU" sz="1600" b="1" dirty="0" smtClean="0">
                <a:latin typeface="Times New Roman" panose="02020603050405020304" pitchFamily="18" charset="0"/>
              </a:rPr>
              <a:t>., arXiv:1702.07666</a:t>
            </a:r>
            <a:r>
              <a:rPr lang="en-US" sz="1600" b="1" dirty="0" smtClean="0">
                <a:latin typeface="Times New Roman" panose="02020603050405020304" pitchFamily="18" charset="0"/>
              </a:rPr>
              <a:t> </a:t>
            </a:r>
            <a:endParaRPr lang="en-US" sz="16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43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87412"/>
          </a:xfrm>
          <a:prstGeom prst="rect">
            <a:avLst/>
          </a:prstGeom>
        </p:spPr>
        <p:txBody>
          <a:bodyPr/>
          <a:lstStyle/>
          <a:p>
            <a:r>
              <a:rPr lang="en-US" sz="32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After Opening the Box</a:t>
            </a:r>
            <a:endParaRPr lang="en-US" sz="32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95"/>
          <a:stretch/>
        </p:blipFill>
        <p:spPr>
          <a:xfrm>
            <a:off x="2323822" y="1542015"/>
            <a:ext cx="6559586" cy="2188850"/>
          </a:xfrm>
          <a:prstGeom prst="rect">
            <a:avLst/>
          </a:prstGeom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7017323" y="1043169"/>
            <a:ext cx="3070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latin typeface="Times New Roman" panose="02020603050405020304" pitchFamily="18" charset="0"/>
              </a:rPr>
              <a:t>C. Amole </a:t>
            </a:r>
            <a:r>
              <a:rPr lang="hu-HU" sz="1600" b="1" i="1" dirty="0" smtClean="0">
                <a:latin typeface="Times New Roman" panose="02020603050405020304" pitchFamily="18" charset="0"/>
              </a:rPr>
              <a:t>et </a:t>
            </a:r>
            <a:r>
              <a:rPr lang="hu-HU" sz="1600" b="1" i="1" dirty="0" err="1" smtClean="0">
                <a:latin typeface="Times New Roman" panose="02020603050405020304" pitchFamily="18" charset="0"/>
              </a:rPr>
              <a:t>al</a:t>
            </a:r>
            <a:r>
              <a:rPr lang="hu-HU" sz="1600" b="1" dirty="0" smtClean="0">
                <a:latin typeface="Times New Roman" panose="02020603050405020304" pitchFamily="18" charset="0"/>
              </a:rPr>
              <a:t>., arXiv:1702.07666</a:t>
            </a:r>
            <a:r>
              <a:rPr lang="en-US" sz="1600" b="1" dirty="0" smtClean="0">
                <a:latin typeface="Times New Roman" panose="02020603050405020304" pitchFamily="18" charset="0"/>
              </a:rPr>
              <a:t> </a:t>
            </a:r>
            <a:endParaRPr lang="en-US" sz="1600" b="1" dirty="0">
              <a:latin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54" y="1777299"/>
            <a:ext cx="209516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No events in signal region!</a:t>
            </a:r>
            <a:endParaRPr lang="en-US" sz="2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55452" y="2669851"/>
            <a:ext cx="2060657" cy="332589"/>
          </a:xfrm>
          <a:prstGeom prst="straightConnector1">
            <a:avLst/>
          </a:prstGeom>
          <a:ln w="5080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59784" y="3567991"/>
            <a:ext cx="315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</a:rPr>
              <a:t>Acoustic Power</a:t>
            </a:r>
            <a:endParaRPr lang="en-US" dirty="0" smtClean="0">
              <a:latin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66545" y="4110831"/>
            <a:ext cx="8686800" cy="161686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106 fiducial-bulk singles,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consistent with nuclear recoil hypothesis (all are consistent with radon chain alphas)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background events observed !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Blind analysis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82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8571" y="3036935"/>
            <a:ext cx="574625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Bubble</a:t>
            </a:r>
            <a:r>
              <a:rPr kumimoji="0" lang="en-CA" sz="3200" b="0" i="0" u="none" strike="noStrike" kern="1200" cap="none" spc="0" normalizeH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Chamber Technology</a:t>
            </a:r>
            <a:endParaRPr kumimoji="0" lang="en-CA" sz="3200" b="0" i="0" u="none" strike="noStrike" kern="1200" cap="none" spc="0" normalizeH="0" baseline="0" noProof="0" dirty="0" smtClean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68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50007" y="1330071"/>
            <a:ext cx="6420429" cy="4586861"/>
            <a:chOff x="1016001" y="1125669"/>
            <a:chExt cx="7537296" cy="538478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35"/>
            <a:stretch/>
          </p:blipFill>
          <p:spPr>
            <a:xfrm>
              <a:off x="1016001" y="1176450"/>
              <a:ext cx="6860593" cy="53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5774455" y="1125669"/>
              <a:ext cx="2778842" cy="325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1200" b="1" dirty="0" smtClean="0">
                  <a:latin typeface="Times New Roman" panose="02020603050405020304" pitchFamily="18" charset="0"/>
                </a:rPr>
                <a:t>C. Amole </a:t>
              </a:r>
              <a:r>
                <a:rPr lang="hu-HU" sz="1200" b="1" i="1" dirty="0" smtClean="0">
                  <a:latin typeface="Times New Roman" panose="02020603050405020304" pitchFamily="18" charset="0"/>
                </a:rPr>
                <a:t>et </a:t>
              </a:r>
              <a:r>
                <a:rPr lang="hu-HU" sz="1200" b="1" i="1" dirty="0" err="1" smtClean="0">
                  <a:latin typeface="Times New Roman" panose="02020603050405020304" pitchFamily="18" charset="0"/>
                </a:rPr>
                <a:t>al</a:t>
              </a:r>
              <a:r>
                <a:rPr lang="hu-HU" sz="1200" b="1" dirty="0" smtClean="0">
                  <a:latin typeface="Times New Roman" panose="02020603050405020304" pitchFamily="18" charset="0"/>
                </a:rPr>
                <a:t>., arXiv:1702.07666</a:t>
              </a:r>
              <a:r>
                <a:rPr lang="en-US" sz="1200" b="1" dirty="0" smtClean="0">
                  <a:latin typeface="Times New Roman" panose="02020603050405020304" pitchFamily="18" charset="0"/>
                </a:rPr>
                <a:t> </a:t>
              </a:r>
              <a:endParaRPr lang="en-US" sz="1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20483018">
              <a:off x="4327176" y="2093254"/>
              <a:ext cx="956359" cy="32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B050"/>
                  </a:solidFill>
                  <a:latin typeface="Times New Roman" panose="02020603050405020304" pitchFamily="18" charset="0"/>
                </a:rPr>
                <a:t>PICASSO</a:t>
              </a:r>
              <a:endParaRPr lang="en-US" sz="1200" dirty="0">
                <a:solidFill>
                  <a:srgbClr val="00B05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20437090">
              <a:off x="5359202" y="2525807"/>
              <a:ext cx="858502" cy="32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</a:rPr>
                <a:t>SIMPLE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9910941">
              <a:off x="6434668" y="2681840"/>
              <a:ext cx="969531" cy="32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00B0F0"/>
                  </a:solidFill>
                  <a:latin typeface="Times New Roman" panose="02020603050405020304" pitchFamily="18" charset="0"/>
                </a:rPr>
                <a:t>PandaX</a:t>
              </a:r>
              <a:r>
                <a:rPr lang="en-US" sz="1200" dirty="0" smtClean="0">
                  <a:solidFill>
                    <a:srgbClr val="00B0F0"/>
                  </a:solidFill>
                  <a:latin typeface="Times New Roman" panose="02020603050405020304" pitchFamily="18" charset="0"/>
                </a:rPr>
                <a:t>-II</a:t>
              </a:r>
              <a:endParaRPr lang="en-US" sz="1200" dirty="0">
                <a:solidFill>
                  <a:srgbClr val="00B0F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20328840">
              <a:off x="6060322" y="3491747"/>
              <a:ext cx="1253691" cy="32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PICO-60 CF</a:t>
              </a:r>
              <a:r>
                <a:rPr lang="en-US" sz="1200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r>
                <a:rPr lang="en-US" sz="1200" dirty="0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I</a:t>
              </a:r>
              <a:endParaRPr lang="en-US" sz="1200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3757993">
              <a:off x="2356666" y="2749948"/>
              <a:ext cx="1267695" cy="3251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7030A0"/>
                  </a:solidFill>
                  <a:latin typeface="Times New Roman" panose="02020603050405020304" pitchFamily="18" charset="0"/>
                </a:rPr>
                <a:t>PICO-2L C</a:t>
              </a:r>
              <a:r>
                <a:rPr lang="en-US" sz="1200" baseline="-25000" dirty="0" smtClean="0">
                  <a:solidFill>
                    <a:srgbClr val="7030A0"/>
                  </a:solidFill>
                  <a:latin typeface="Times New Roman" panose="02020603050405020304" pitchFamily="18" charset="0"/>
                </a:rPr>
                <a:t>3</a:t>
              </a:r>
              <a:r>
                <a:rPr lang="en-US" sz="1200" dirty="0" smtClean="0">
                  <a:solidFill>
                    <a:srgbClr val="7030A0"/>
                  </a:solidFill>
                  <a:latin typeface="Times New Roman" panose="02020603050405020304" pitchFamily="18" charset="0"/>
                </a:rPr>
                <a:t>F</a:t>
              </a:r>
              <a:r>
                <a:rPr lang="en-US" sz="1200" baseline="-25000" dirty="0" smtClean="0">
                  <a:solidFill>
                    <a:srgbClr val="7030A0"/>
                  </a:solidFill>
                  <a:latin typeface="Times New Roman" panose="02020603050405020304" pitchFamily="18" charset="0"/>
                </a:rPr>
                <a:t>8</a:t>
              </a:r>
              <a:endParaRPr lang="en-US" sz="1200" dirty="0">
                <a:solidFill>
                  <a:srgbClr val="7030A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08872" y="3879857"/>
              <a:ext cx="820865" cy="32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err="1" smtClean="0">
                  <a:solidFill>
                    <a:srgbClr val="FF35F5"/>
                  </a:solidFill>
                  <a:latin typeface="Times New Roman" panose="02020603050405020304" pitchFamily="18" charset="0"/>
                </a:rPr>
                <a:t>IceCube</a:t>
              </a:r>
              <a:endParaRPr lang="en-US" sz="1200" i="1" dirty="0">
                <a:solidFill>
                  <a:srgbClr val="FF35F5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69483" y="4025231"/>
              <a:ext cx="758764" cy="32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err="1" smtClean="0">
                  <a:latin typeface="Times New Roman" panose="02020603050405020304" pitchFamily="18" charset="0"/>
                </a:rPr>
                <a:t>SuperK</a:t>
              </a:r>
              <a:endParaRPr lang="en-US" sz="1200" i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628650" y="168089"/>
            <a:ext cx="7886700" cy="131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Spin-Dependent WIMP-Proton Coupling</a:t>
            </a:r>
          </a:p>
          <a:p>
            <a:pPr algn="ctr"/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Recent (2017) Limits from PICO-60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1215" y="6030655"/>
            <a:ext cx="821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latin typeface="Times New Roman" panose="02020603050405020304" pitchFamily="18" charset="0"/>
              </a:rPr>
              <a:t>PICO-60 </a:t>
            </a:r>
            <a:r>
              <a:rPr lang="mr-IN" dirty="0" smtClean="0">
                <a:latin typeface="Times New Roman" panose="02020603050405020304" pitchFamily="18" charset="0"/>
              </a:rPr>
              <a:t>–</a:t>
            </a:r>
            <a:r>
              <a:rPr lang="en-US" dirty="0" smtClean="0">
                <a:latin typeface="Times New Roman" panose="02020603050405020304" pitchFamily="18" charset="0"/>
              </a:rPr>
              <a:t> Blind analysis, 0 events observed, x17 improvement to set world best limit on spin dependent proton coupling</a:t>
            </a:r>
          </a:p>
        </p:txBody>
      </p:sp>
    </p:spTree>
    <p:extLst>
      <p:ext uri="{BB962C8B-B14F-4D97-AF65-F5344CB8AC3E}">
        <p14:creationId xmlns:p14="http://schemas.microsoft.com/office/powerpoint/2010/main" val="75514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6314" y="1795964"/>
            <a:ext cx="4012637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Plans: </a:t>
            </a:r>
          </a:p>
          <a:p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PICO 40  …. ~ now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PICO 500 …. ~ 2019</a:t>
            </a:r>
            <a:endParaRPr lang="en-CA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82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47" r="20701"/>
          <a:stretch/>
        </p:blipFill>
        <p:spPr>
          <a:xfrm>
            <a:off x="457200" y="-310108"/>
            <a:ext cx="2928257" cy="72869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49630" y="136473"/>
            <a:ext cx="6119747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</a:rPr>
              <a:t>PICO-40L:  </a:t>
            </a:r>
            <a:r>
              <a:rPr lang="en-US" sz="2700" dirty="0" smtClean="0">
                <a:latin typeface="Times New Roman" panose="02020603050405020304" pitchFamily="18" charset="0"/>
              </a:rPr>
              <a:t>Eliminate buffer fluid</a:t>
            </a:r>
            <a:endParaRPr lang="en-US" sz="2700" dirty="0">
              <a:latin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683000" y="2603500"/>
            <a:ext cx="1562100" cy="1917700"/>
          </a:xfrm>
          <a:prstGeom prst="straightConnector1">
            <a:avLst/>
          </a:prstGeom>
          <a:ln w="7620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082391" y="2424432"/>
            <a:ext cx="0" cy="2899056"/>
          </a:xfrm>
          <a:prstGeom prst="straightConnector1">
            <a:avLst/>
          </a:prstGeom>
          <a:ln w="152400" cmpd="sng">
            <a:gradFill flip="none" rotWithShape="1">
              <a:gsLst>
                <a:gs pos="0">
                  <a:srgbClr val="FF0000"/>
                </a:gs>
                <a:gs pos="73000">
                  <a:srgbClr val="3739E3"/>
                </a:gs>
                <a:gs pos="52000">
                  <a:srgbClr val="FF0000"/>
                </a:gs>
              </a:gsLst>
              <a:lin ang="5400000" scaled="0"/>
              <a:tileRect/>
            </a:gra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>
            <a:off x="6951529" y="3582689"/>
            <a:ext cx="31243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</a:rPr>
              <a:t>Thermal Gradient</a:t>
            </a:r>
            <a:endParaRPr lang="en-US" sz="3200" dirty="0">
              <a:latin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55114" y="1701622"/>
            <a:ext cx="15049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Helvetica"/>
              </a:rPr>
              <a:t>Purpose of buffer liquid is to isolate the active liquid from the stainless parts</a:t>
            </a:r>
            <a:endParaRPr lang="en-US" dirty="0">
              <a:latin typeface="Times New Roman" panose="02020603050405020304" pitchFamily="18" charset="0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77977" y="3851336"/>
            <a:ext cx="15049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Helvetica"/>
              </a:rPr>
              <a:t>Thermal gradient can ensure that target fluid near stainless parts is not active</a:t>
            </a:r>
            <a:endParaRPr lang="en-US" dirty="0">
              <a:latin typeface="Times New Roman" panose="02020603050405020304" pitchFamily="18" charset="0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78512" y="4463113"/>
            <a:ext cx="1504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Helvetica"/>
              </a:rPr>
              <a:t>PICO-60</a:t>
            </a:r>
            <a:endParaRPr lang="en-US" sz="2400" b="1" dirty="0">
              <a:latin typeface="Times New Roman" panose="02020603050405020304" pitchFamily="18" charset="0"/>
              <a:cs typeface="Helvetic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23526" y="1701622"/>
            <a:ext cx="15049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Helvetica"/>
              </a:rPr>
              <a:t>PICO-40L</a:t>
            </a:r>
            <a:endParaRPr lang="en-US" sz="2400" b="1" dirty="0">
              <a:latin typeface="Times New Roman" panose="02020603050405020304" pitchFamily="18" charset="0"/>
              <a:cs typeface="Helvetic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773" y="1580133"/>
            <a:ext cx="2712720" cy="477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5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35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</a:rPr>
              <a:t>PICO-40L</a:t>
            </a:r>
            <a:endParaRPr lang="en-US" dirty="0">
              <a:latin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109663"/>
            <a:ext cx="6574055" cy="53244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 smtClean="0">
                <a:latin typeface="Times New Roman" panose="02020603050405020304" pitchFamily="18" charset="0"/>
              </a:rPr>
              <a:t>Main Objectives</a:t>
            </a:r>
          </a:p>
          <a:p>
            <a:pPr marL="0" indent="0" algn="ctr">
              <a:buNone/>
            </a:pPr>
            <a:endParaRPr lang="en-US" b="1" u="sng" dirty="0" smtClean="0">
              <a:latin typeface="Times New Roman" panose="02020603050405020304" pitchFamily="18" charset="0"/>
            </a:endParaRPr>
          </a:p>
          <a:p>
            <a:pPr marL="355600" lvl="1" indent="-355600">
              <a:spcBef>
                <a:spcPts val="0"/>
              </a:spcBef>
              <a:spcAft>
                <a:spcPts val="1200"/>
              </a:spcAft>
            </a:pPr>
            <a:r>
              <a:rPr lang="en-US" sz="2200" dirty="0">
                <a:latin typeface="Times New Roman" panose="02020603050405020304" pitchFamily="18" charset="0"/>
              </a:rPr>
              <a:t>Reduced neutron backgrounds, allowing us to push down in </a:t>
            </a:r>
            <a:r>
              <a:rPr lang="en-US" sz="2200" dirty="0" smtClean="0">
                <a:latin typeface="Times New Roman" panose="02020603050405020304" pitchFamily="18" charset="0"/>
              </a:rPr>
              <a:t>cross-section. We expect an order of magnitude improvement in exclusion by running for a year.</a:t>
            </a:r>
            <a:endParaRPr lang="en-US" sz="2200" dirty="0">
              <a:latin typeface="Times New Roman" panose="02020603050405020304" pitchFamily="18" charset="0"/>
            </a:endParaRPr>
          </a:p>
          <a:p>
            <a:pPr marL="355600" lvl="1" indent="-355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</a:rPr>
              <a:t>Added stability could allow us to push down in threshold (WIMP mass) until we hit electron-recoil backgrounds.</a:t>
            </a:r>
          </a:p>
          <a:p>
            <a:pPr marL="355600" lvl="1" indent="-355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</a:rPr>
              <a:t>Ability to use new target fluids optimized for different WIMP masses</a:t>
            </a:r>
          </a:p>
          <a:p>
            <a:pPr marL="355600" lvl="1" indent="-355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</a:rPr>
              <a:t>Tests technology for future </a:t>
            </a:r>
            <a:r>
              <a:rPr lang="en-US" sz="2200" dirty="0" err="1" smtClean="0">
                <a:latin typeface="Times New Roman" panose="02020603050405020304" pitchFamily="18" charset="0"/>
              </a:rPr>
              <a:t>tonne</a:t>
            </a:r>
            <a:r>
              <a:rPr lang="en-US" sz="2200" dirty="0" smtClean="0">
                <a:latin typeface="Times New Roman" panose="02020603050405020304" pitchFamily="18" charset="0"/>
              </a:rPr>
              <a:t> scale detector: PICO 500</a:t>
            </a:r>
            <a:endParaRPr lang="en-US" sz="2200" dirty="0">
              <a:latin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473" y="449833"/>
            <a:ext cx="2712720" cy="477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6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-79590" y="496315"/>
            <a:ext cx="7024676" cy="53244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</a:p>
          <a:p>
            <a:pPr marL="0" indent="0" algn="ctr">
              <a:buNone/>
            </a:pPr>
            <a:endParaRPr lang="en-US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647" t="-1243" r="36939" b="1243"/>
          <a:stretch/>
        </p:blipFill>
        <p:spPr>
          <a:xfrm>
            <a:off x="7596000" y="385840"/>
            <a:ext cx="1512000" cy="44265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36737" y="766650"/>
            <a:ext cx="160564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Times New Roman" panose="02020603050405020304" pitchFamily="18" charset="0"/>
              </a:rPr>
              <a:t>40-liter</a:t>
            </a:r>
          </a:p>
          <a:p>
            <a:r>
              <a:rPr lang="en-CA" dirty="0">
                <a:solidFill>
                  <a:srgbClr val="FF0000"/>
                </a:solidFill>
                <a:latin typeface="Times New Roman" panose="02020603050405020304" pitchFamily="18" charset="0"/>
              </a:rPr>
              <a:t>Superheated</a:t>
            </a:r>
          </a:p>
          <a:p>
            <a:r>
              <a:rPr lang="en-CA" dirty="0">
                <a:solidFill>
                  <a:srgbClr val="FF0000"/>
                </a:solidFill>
                <a:latin typeface="Times New Roman" panose="02020603050405020304" pitchFamily="18" charset="0"/>
              </a:rPr>
              <a:t>Volume</a:t>
            </a:r>
          </a:p>
          <a:p>
            <a:r>
              <a:rPr lang="en-CA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15⁰C</a:t>
            </a:r>
          </a:p>
          <a:p>
            <a:endParaRPr lang="en-CA" dirty="0" smtClean="0">
              <a:latin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</a:endParaRPr>
          </a:p>
          <a:p>
            <a:endParaRPr lang="en-CA" dirty="0" smtClean="0">
              <a:latin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</a:endParaRPr>
          </a:p>
          <a:p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Cold </a:t>
            </a:r>
            <a:r>
              <a:rPr lang="en-CA" dirty="0">
                <a:solidFill>
                  <a:srgbClr val="0000FF"/>
                </a:solidFill>
                <a:latin typeface="Times New Roman" panose="02020603050405020304" pitchFamily="18" charset="0"/>
              </a:rPr>
              <a:t>Normal</a:t>
            </a:r>
          </a:p>
          <a:p>
            <a:r>
              <a:rPr lang="en-CA" dirty="0">
                <a:solidFill>
                  <a:srgbClr val="0000FF"/>
                </a:solidFill>
                <a:latin typeface="Times New Roman" panose="02020603050405020304" pitchFamily="18" charset="0"/>
              </a:rPr>
              <a:t>Liquid</a:t>
            </a:r>
          </a:p>
          <a:p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-25</a:t>
            </a:r>
            <a:r>
              <a:rPr lang="en-CA" dirty="0">
                <a:solidFill>
                  <a:srgbClr val="0000FF"/>
                </a:solidFill>
                <a:latin typeface="Times New Roman" panose="02020603050405020304" pitchFamily="18" charset="0"/>
              </a:rPr>
              <a:t>⁰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C</a:t>
            </a:r>
          </a:p>
          <a:p>
            <a:endParaRPr lang="en-CA" dirty="0" smtClean="0">
              <a:latin typeface="Times New Roman" panose="02020603050405020304" pitchFamily="18" charset="0"/>
            </a:endParaRPr>
          </a:p>
          <a:p>
            <a:endParaRPr lang="en-CA" dirty="0">
              <a:latin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" y="1313984"/>
            <a:ext cx="609599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Elimination (~entirely) of </a:t>
            </a:r>
            <a:r>
              <a:rPr lang="en-C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anomalous backgrounds</a:t>
            </a:r>
            <a:endParaRPr lang="en-C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Backgrounds caused by</a:t>
            </a:r>
          </a:p>
          <a:p>
            <a:pPr lvl="2"/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Water, </a:t>
            </a:r>
          </a:p>
          <a:p>
            <a:pPr lvl="2"/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Particulates,</a:t>
            </a:r>
          </a:p>
          <a:p>
            <a:pPr lvl="2"/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Surface tension effects</a:t>
            </a:r>
          </a:p>
          <a:p>
            <a:pPr lvl="1"/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Elimination of Water will break the chain</a:t>
            </a:r>
          </a:p>
          <a:p>
            <a:endParaRPr lang="en-C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technical </a:t>
            </a:r>
            <a:r>
              <a:rPr lang="en-C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C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enefits </a:t>
            </a:r>
            <a:r>
              <a:rPr lang="en-C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n</a:t>
            </a:r>
            <a:r>
              <a:rPr lang="en-C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water buffer: </a:t>
            </a:r>
          </a:p>
          <a:p>
            <a:pPr lvl="1"/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operate below ⁰C</a:t>
            </a:r>
          </a:p>
          <a:p>
            <a:pPr lvl="1"/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Active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fluid choice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require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compatible buffer fluid</a:t>
            </a:r>
          </a:p>
          <a:p>
            <a:pPr lvl="1"/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Full recirculation &amp; 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in-place purification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technically possible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1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" y="53137"/>
            <a:ext cx="8686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sz="800" dirty="0">
              <a:latin typeface="Times New Roman" panose="02020603050405020304" pitchFamily="18" charset="0"/>
            </a:endParaRPr>
          </a:p>
          <a:p>
            <a:r>
              <a:rPr lang="en-CA" dirty="0">
                <a:solidFill>
                  <a:srgbClr val="0000FF"/>
                </a:solidFill>
                <a:latin typeface="Times New Roman" panose="02020603050405020304" pitchFamily="18" charset="0"/>
              </a:rPr>
              <a:t>36-inch Diameter Pressure 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Vessel (much larger than before to keep neutrons at bay).</a:t>
            </a:r>
            <a:endParaRPr lang="en-CA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9151" t="-404" r="31955" b="404"/>
          <a:stretch/>
        </p:blipFill>
        <p:spPr>
          <a:xfrm>
            <a:off x="479425" y="597163"/>
            <a:ext cx="2040617" cy="40455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9551" r="30620"/>
          <a:stretch/>
        </p:blipFill>
        <p:spPr>
          <a:xfrm>
            <a:off x="2841172" y="1276579"/>
            <a:ext cx="2090057" cy="4046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9521" r="33244"/>
          <a:stretch/>
        </p:blipFill>
        <p:spPr>
          <a:xfrm>
            <a:off x="4931229" y="2336528"/>
            <a:ext cx="1953986" cy="4046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55572" y="578699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CA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New </a:t>
            </a:r>
            <a:r>
              <a:rPr lang="en-CA" sz="2000" dirty="0">
                <a:solidFill>
                  <a:srgbClr val="0000FF"/>
                </a:solidFill>
                <a:latin typeface="Times New Roman" panose="02020603050405020304" pitchFamily="18" charset="0"/>
              </a:rPr>
              <a:t>Thermal Control system</a:t>
            </a:r>
          </a:p>
          <a:p>
            <a:r>
              <a:rPr lang="en-CA" dirty="0">
                <a:solidFill>
                  <a:srgbClr val="0000FF"/>
                </a:solidFill>
                <a:latin typeface="ArialMT"/>
              </a:rPr>
              <a:t>(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Necessary </a:t>
            </a:r>
            <a:r>
              <a:rPr lang="en-CA" dirty="0">
                <a:solidFill>
                  <a:srgbClr val="0000FF"/>
                </a:solidFill>
                <a:latin typeface="Times New Roman" panose="02020603050405020304" pitchFamily="18" charset="0"/>
              </a:rPr>
              <a:t>to maintain dual temperature 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zones)</a:t>
            </a:r>
            <a:endParaRPr lang="en-CA" dirty="0"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48641" y="767310"/>
            <a:ext cx="548640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Larger Capacity Hydraulic System</a:t>
            </a:r>
          </a:p>
          <a:p>
            <a:r>
              <a:rPr lang="en-CA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Necessary </a:t>
            </a:r>
            <a:r>
              <a:rPr lang="en-CA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larger diameter pressure </a:t>
            </a:r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vessel)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60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1514" y="212603"/>
            <a:ext cx="53884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Schedule:</a:t>
            </a:r>
          </a:p>
          <a:p>
            <a:endParaRPr lang="en-C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significant components have been fabricated and are on site.</a:t>
            </a:r>
          </a:p>
          <a:p>
            <a:pPr marL="342900" indent="-342900">
              <a:buFontTx/>
              <a:buChar char="-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work is underway. Expected to be complete by August</a:t>
            </a:r>
          </a:p>
          <a:p>
            <a:pPr marL="342900" indent="-342900">
              <a:buFontTx/>
              <a:buChar char="-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Commissioning to begin in the fall to establish running conditions, do calibrations, etc. </a:t>
            </a:r>
          </a:p>
          <a:p>
            <a:pPr marL="342900" indent="-342900">
              <a:buFontTx/>
              <a:buChar char="-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initial open data set to establish good working conditions, the experiment will be blinded.</a:t>
            </a:r>
          </a:p>
          <a:p>
            <a:pPr marL="342900" indent="-342900">
              <a:buFontTx/>
              <a:buChar char="-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Roughly one year of exposure is planned for the moment. </a:t>
            </a:r>
          </a:p>
          <a:p>
            <a:pPr marL="342900" indent="-342900">
              <a:buFontTx/>
              <a:buChar char="-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Early commissioning data will be used to finalize design of PICO 500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8" t="5331" r="36579" b="9473"/>
          <a:stretch/>
        </p:blipFill>
        <p:spPr>
          <a:xfrm>
            <a:off x="5621153" y="671727"/>
            <a:ext cx="3467129" cy="50841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1514" y="6186818"/>
            <a:ext cx="8398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For a full description of PICO 40. </a:t>
            </a:r>
            <a:r>
              <a:rPr lang="en-CA" b="1" dirty="0" smtClean="0"/>
              <a:t>See Talk by Tristan Sullivan:    R3-3 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279643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73038"/>
            <a:ext cx="8229600" cy="4873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PICO-500</a:t>
            </a:r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703263"/>
            <a:ext cx="8229600" cy="160178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</a:rPr>
              <a:t>Engineering work ongoing as part of R&amp;D program</a:t>
            </a:r>
          </a:p>
          <a:p>
            <a:r>
              <a:rPr lang="en-US" sz="2400" dirty="0" smtClean="0">
                <a:latin typeface="Times New Roman" panose="02020603050405020304" pitchFamily="18" charset="0"/>
              </a:rPr>
              <a:t>Funding (~$5M CAD) has been awarded. Going through final budget finalization with agency now. Cash flow early 2018</a:t>
            </a:r>
          </a:p>
          <a:p>
            <a:r>
              <a:rPr lang="en-US" sz="2400" dirty="0" smtClean="0">
                <a:latin typeface="Times New Roman" panose="02020603050405020304" pitchFamily="18" charset="0"/>
              </a:rPr>
              <a:t>Construction envisioned for 2019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1855" y="2618072"/>
            <a:ext cx="3826042" cy="38260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209" y="2045367"/>
            <a:ext cx="4576813" cy="457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97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</a:rPr>
              <a:t>Spin-Dependent Future</a:t>
            </a:r>
            <a:endParaRPr lang="en-US" dirty="0">
              <a:latin typeface="Times New Roman" panose="02020603050405020304" pitchFamily="18" charset="0"/>
            </a:endParaRPr>
          </a:p>
        </p:txBody>
      </p:sp>
      <p:sp>
        <p:nvSpPr>
          <p:cNvPr id="58" name="Content Placeholder 2"/>
          <p:cNvSpPr>
            <a:spLocks noGrp="1"/>
          </p:cNvSpPr>
          <p:nvPr>
            <p:ph idx="4294967295"/>
          </p:nvPr>
        </p:nvSpPr>
        <p:spPr>
          <a:xfrm>
            <a:off x="5695950" y="1663700"/>
            <a:ext cx="3448050" cy="481647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</a:rPr>
              <a:t>PICO program has significant </a:t>
            </a:r>
            <a:r>
              <a:rPr lang="en-US" sz="2400" dirty="0" smtClean="0">
                <a:latin typeface="Times New Roman" panose="02020603050405020304" pitchFamily="18" charset="0"/>
              </a:rPr>
              <a:t>reach. Complementary to other DM experiments with SI interactions and higher mass reach. </a:t>
            </a:r>
            <a:endParaRPr lang="en-US" sz="2400" dirty="0" smtClean="0">
              <a:latin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</a:rPr>
              <a:t>Lower neutrino floor opens unique phase to PICO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99" y="1417638"/>
            <a:ext cx="4894494" cy="48367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5406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1276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Summary</a:t>
            </a:r>
            <a:endParaRPr lang="en-US" sz="28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57200" y="855893"/>
            <a:ext cx="8136053" cy="15555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bubble chambers at the 40L scale can be built  background-free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PICO dominates the search for spin-dependent WIMP-proton couplings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of PICO 40 is well underway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of PICO 500 is very advanced.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Fine details of engineering design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made based on PICO 40 experience.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5" t="22559" r="5854" b="28226"/>
          <a:stretch/>
        </p:blipFill>
        <p:spPr>
          <a:xfrm rot="5400000">
            <a:off x="224247" y="3943168"/>
            <a:ext cx="3171402" cy="165496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0" name="Group 9"/>
          <p:cNvGrpSpPr/>
          <p:nvPr/>
        </p:nvGrpSpPr>
        <p:grpSpPr>
          <a:xfrm>
            <a:off x="3174007" y="2434971"/>
            <a:ext cx="5969993" cy="4321429"/>
            <a:chOff x="1016001" y="1125669"/>
            <a:chExt cx="7537296" cy="538478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35"/>
            <a:stretch/>
          </p:blipFill>
          <p:spPr>
            <a:xfrm>
              <a:off x="1016001" y="1176450"/>
              <a:ext cx="6860593" cy="5334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5774456" y="1125669"/>
              <a:ext cx="2778841" cy="575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1200" b="1" dirty="0" smtClean="0">
                  <a:latin typeface="Times New Roman" panose="02020603050405020304" pitchFamily="18" charset="0"/>
                </a:rPr>
                <a:t>C. Amole </a:t>
              </a:r>
              <a:r>
                <a:rPr lang="hu-HU" sz="1200" b="1" i="1" dirty="0" smtClean="0">
                  <a:latin typeface="Times New Roman" panose="02020603050405020304" pitchFamily="18" charset="0"/>
                </a:rPr>
                <a:t>et </a:t>
              </a:r>
              <a:r>
                <a:rPr lang="hu-HU" sz="1200" b="1" i="1" dirty="0" err="1" smtClean="0">
                  <a:latin typeface="Times New Roman" panose="02020603050405020304" pitchFamily="18" charset="0"/>
                </a:rPr>
                <a:t>al</a:t>
              </a:r>
              <a:r>
                <a:rPr lang="hu-HU" sz="1200" b="1" dirty="0" smtClean="0">
                  <a:latin typeface="Times New Roman" panose="02020603050405020304" pitchFamily="18" charset="0"/>
                </a:rPr>
                <a:t>., arXiv:1702.07666</a:t>
              </a:r>
              <a:r>
                <a:rPr lang="en-US" sz="1200" b="1" dirty="0" smtClean="0">
                  <a:latin typeface="Times New Roman" panose="02020603050405020304" pitchFamily="18" charset="0"/>
                </a:rPr>
                <a:t> </a:t>
              </a:r>
              <a:endParaRPr lang="en-US" sz="1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20483018">
              <a:off x="4291098" y="2083266"/>
              <a:ext cx="1028516" cy="345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B050"/>
                  </a:solidFill>
                  <a:latin typeface="Times New Roman" panose="02020603050405020304" pitchFamily="18" charset="0"/>
                </a:rPr>
                <a:t>PICASSO</a:t>
              </a:r>
              <a:endParaRPr lang="en-US" sz="1200" dirty="0">
                <a:solidFill>
                  <a:srgbClr val="00B05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20437090">
              <a:off x="5326815" y="2515820"/>
              <a:ext cx="923276" cy="345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</a:rPr>
                <a:t>SIMPLE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9910941">
              <a:off x="6398094" y="2671854"/>
              <a:ext cx="1042682" cy="345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00B0F0"/>
                  </a:solidFill>
                  <a:latin typeface="Times New Roman" panose="02020603050405020304" pitchFamily="18" charset="0"/>
                </a:rPr>
                <a:t>PandaX</a:t>
              </a:r>
              <a:r>
                <a:rPr lang="en-US" sz="1200" dirty="0" smtClean="0">
                  <a:solidFill>
                    <a:srgbClr val="00B0F0"/>
                  </a:solidFill>
                  <a:latin typeface="Times New Roman" panose="02020603050405020304" pitchFamily="18" charset="0"/>
                </a:rPr>
                <a:t>-II</a:t>
              </a:r>
              <a:endParaRPr lang="en-US" sz="1200" dirty="0">
                <a:solidFill>
                  <a:srgbClr val="00B0F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20328840">
              <a:off x="6013027" y="3481760"/>
              <a:ext cx="1348282" cy="345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PICO-60 CF</a:t>
              </a:r>
              <a:r>
                <a:rPr lang="en-US" sz="1200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r>
                <a:rPr lang="en-US" sz="1200" dirty="0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I</a:t>
              </a:r>
              <a:endParaRPr lang="en-US" sz="1200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3757993">
              <a:off x="2317733" y="2737681"/>
              <a:ext cx="1345559" cy="349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7030A0"/>
                  </a:solidFill>
                  <a:latin typeface="Times New Roman" panose="02020603050405020304" pitchFamily="18" charset="0"/>
                </a:rPr>
                <a:t>PICO-2L C</a:t>
              </a:r>
              <a:r>
                <a:rPr lang="en-US" sz="1200" baseline="-25000" dirty="0" smtClean="0">
                  <a:solidFill>
                    <a:srgbClr val="7030A0"/>
                  </a:solidFill>
                  <a:latin typeface="Times New Roman" panose="02020603050405020304" pitchFamily="18" charset="0"/>
                </a:rPr>
                <a:t>3</a:t>
              </a:r>
              <a:r>
                <a:rPr lang="en-US" sz="1200" dirty="0" smtClean="0">
                  <a:solidFill>
                    <a:srgbClr val="7030A0"/>
                  </a:solidFill>
                  <a:latin typeface="Times New Roman" panose="02020603050405020304" pitchFamily="18" charset="0"/>
                </a:rPr>
                <a:t>F</a:t>
              </a:r>
              <a:r>
                <a:rPr lang="en-US" sz="1200" baseline="-25000" dirty="0" smtClean="0">
                  <a:solidFill>
                    <a:srgbClr val="7030A0"/>
                  </a:solidFill>
                  <a:latin typeface="Times New Roman" panose="02020603050405020304" pitchFamily="18" charset="0"/>
                </a:rPr>
                <a:t>8</a:t>
              </a:r>
              <a:endParaRPr lang="en-US" sz="1200" dirty="0">
                <a:solidFill>
                  <a:srgbClr val="7030A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08872" y="3879857"/>
              <a:ext cx="882799" cy="345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err="1" smtClean="0">
                  <a:solidFill>
                    <a:srgbClr val="FF35F5"/>
                  </a:solidFill>
                  <a:latin typeface="Times New Roman" panose="02020603050405020304" pitchFamily="18" charset="0"/>
                </a:rPr>
                <a:t>IceCube</a:t>
              </a:r>
              <a:endParaRPr lang="en-US" sz="1200" i="1" dirty="0">
                <a:solidFill>
                  <a:srgbClr val="FF35F5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069481" y="4025231"/>
              <a:ext cx="816012" cy="345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err="1" smtClean="0">
                  <a:latin typeface="Times New Roman" panose="02020603050405020304" pitchFamily="18" charset="0"/>
                </a:rPr>
                <a:t>SuperK</a:t>
              </a:r>
              <a:endParaRPr lang="en-US" sz="1200" i="1" dirty="0"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415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45" y="3789040"/>
            <a:ext cx="489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Very low event rate expected 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~(1 event per tonne/year) </a:t>
            </a:r>
          </a:p>
          <a:p>
            <a:pPr marL="355600" marR="0" lvl="2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−"/>
              <a:tabLst/>
              <a:defRPr/>
            </a:pPr>
            <a:endParaRPr kumimoji="0" lang="en-CA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marR="0" lvl="2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−"/>
              <a:tabLst/>
              <a:defRPr/>
            </a:pPr>
            <a:endParaRPr kumimoji="0" lang="en-CA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to remove ~all sources of backgrounds.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1840" y="116632"/>
            <a:ext cx="776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 WIMP Dark Matter Detection…The challenges: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179512" y="764704"/>
          <a:ext cx="656362" cy="648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8" name="Equation" r:id="rId3" imgW="152280" imgH="164880" progId="Equation.DSMT4">
                  <p:embed/>
                </p:oleObj>
              </mc:Choice>
              <mc:Fallback>
                <p:oleObj name="Equation" r:id="rId3" imgW="152280" imgH="164880" progId="Equation.DSMT4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764704"/>
                        <a:ext cx="656362" cy="648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134"/>
          <p:cNvGrpSpPr>
            <a:grpSpLocks/>
          </p:cNvGrpSpPr>
          <p:nvPr/>
        </p:nvGrpSpPr>
        <p:grpSpPr bwMode="auto">
          <a:xfrm>
            <a:off x="1921629" y="1875458"/>
            <a:ext cx="847725" cy="779462"/>
            <a:chOff x="1153201" y="3268016"/>
            <a:chExt cx="848302" cy="779642"/>
          </a:xfrm>
        </p:grpSpPr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1172805" y="3363892"/>
              <a:ext cx="292756" cy="291299"/>
              <a:chOff x="1085911" y="3095726"/>
              <a:chExt cx="292756" cy="291299"/>
            </a:xfrm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1139381" y="309512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7" name="Oval 126"/>
              <p:cNvSpPr>
                <a:spLocks noChangeArrowheads="1"/>
              </p:cNvSpPr>
              <p:nvPr/>
            </p:nvSpPr>
            <p:spPr bwMode="auto">
              <a:xfrm>
                <a:off x="1218810" y="314593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8" name="Oval 127"/>
              <p:cNvSpPr>
                <a:spLocks noChangeArrowheads="1"/>
              </p:cNvSpPr>
              <p:nvPr/>
            </p:nvSpPr>
            <p:spPr bwMode="auto">
              <a:xfrm>
                <a:off x="1085370" y="317927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9" name="Oval 128"/>
              <p:cNvSpPr>
                <a:spLocks noChangeArrowheads="1"/>
              </p:cNvSpPr>
              <p:nvPr/>
            </p:nvSpPr>
            <p:spPr bwMode="auto">
              <a:xfrm>
                <a:off x="1153679" y="3226914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19"/>
            <p:cNvGrpSpPr>
              <a:grpSpLocks/>
            </p:cNvGrpSpPr>
            <p:nvPr/>
          </p:nvGrpSpPr>
          <p:grpSpPr bwMode="auto">
            <a:xfrm>
              <a:off x="1313792" y="3341650"/>
              <a:ext cx="292756" cy="291299"/>
              <a:chOff x="1085911" y="3095726"/>
              <a:chExt cx="292756" cy="291299"/>
            </a:xfrm>
          </p:grpSpPr>
          <p:sp>
            <p:nvSpPr>
              <p:cNvPr id="122" name="Oval 121"/>
              <p:cNvSpPr>
                <a:spLocks noChangeArrowheads="1"/>
              </p:cNvSpPr>
              <p:nvPr/>
            </p:nvSpPr>
            <p:spPr bwMode="auto">
              <a:xfrm>
                <a:off x="1139779" y="309513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3" name="Oval 122"/>
              <p:cNvSpPr>
                <a:spLocks noChangeArrowheads="1"/>
              </p:cNvSpPr>
              <p:nvPr/>
            </p:nvSpPr>
            <p:spPr bwMode="auto">
              <a:xfrm>
                <a:off x="1217619" y="3145946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4" name="Oval 123"/>
              <p:cNvSpPr>
                <a:spLocks noChangeArrowheads="1"/>
              </p:cNvSpPr>
              <p:nvPr/>
            </p:nvSpPr>
            <p:spPr bwMode="auto">
              <a:xfrm>
                <a:off x="1085767" y="3179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5" name="Oval 124"/>
              <p:cNvSpPr>
                <a:spLocks noChangeArrowheads="1"/>
              </p:cNvSpPr>
              <p:nvPr/>
            </p:nvSpPr>
            <p:spPr bwMode="auto">
              <a:xfrm>
                <a:off x="1154075" y="3226926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 24"/>
            <p:cNvGrpSpPr>
              <a:grpSpLocks/>
            </p:cNvGrpSpPr>
            <p:nvPr/>
          </p:nvGrpSpPr>
          <p:grpSpPr bwMode="auto">
            <a:xfrm>
              <a:off x="1153201" y="3574896"/>
              <a:ext cx="292756" cy="291299"/>
              <a:chOff x="1085911" y="3095726"/>
              <a:chExt cx="292756" cy="291299"/>
            </a:xfrm>
          </p:grpSpPr>
          <p:sp>
            <p:nvSpPr>
              <p:cNvPr id="118" name="Oval 117"/>
              <p:cNvSpPr>
                <a:spLocks noChangeArrowheads="1"/>
              </p:cNvSpPr>
              <p:nvPr/>
            </p:nvSpPr>
            <p:spPr bwMode="auto">
              <a:xfrm>
                <a:off x="1139923" y="30953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1217764" y="31461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0" name="Oval 119"/>
              <p:cNvSpPr>
                <a:spLocks noChangeArrowheads="1"/>
              </p:cNvSpPr>
              <p:nvPr/>
            </p:nvSpPr>
            <p:spPr bwMode="auto">
              <a:xfrm>
                <a:off x="1085911" y="317946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1" name="Oval 120"/>
              <p:cNvSpPr>
                <a:spLocks noChangeArrowheads="1"/>
              </p:cNvSpPr>
              <p:nvPr/>
            </p:nvSpPr>
            <p:spPr bwMode="auto">
              <a:xfrm>
                <a:off x="1154220" y="3227097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29"/>
            <p:cNvGrpSpPr>
              <a:grpSpLocks/>
            </p:cNvGrpSpPr>
            <p:nvPr/>
          </p:nvGrpSpPr>
          <p:grpSpPr bwMode="auto">
            <a:xfrm>
              <a:off x="1158592" y="3472358"/>
              <a:ext cx="292756" cy="291299"/>
              <a:chOff x="1085911" y="3095726"/>
              <a:chExt cx="292756" cy="291299"/>
            </a:xfrm>
          </p:grpSpPr>
          <p:sp>
            <p:nvSpPr>
              <p:cNvPr id="114" name="Oval 113"/>
              <p:cNvSpPr>
                <a:spLocks noChangeArrowheads="1"/>
              </p:cNvSpPr>
              <p:nvPr/>
            </p:nvSpPr>
            <p:spPr bwMode="auto">
              <a:xfrm>
                <a:off x="1139298" y="309621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5" name="Oval 114"/>
              <p:cNvSpPr>
                <a:spLocks noChangeArrowheads="1"/>
              </p:cNvSpPr>
              <p:nvPr/>
            </p:nvSpPr>
            <p:spPr bwMode="auto">
              <a:xfrm>
                <a:off x="1218727" y="314703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6" name="Oval 115"/>
              <p:cNvSpPr>
                <a:spLocks noChangeArrowheads="1"/>
              </p:cNvSpPr>
              <p:nvPr/>
            </p:nvSpPr>
            <p:spPr bwMode="auto">
              <a:xfrm>
                <a:off x="1085287" y="3180375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7" name="Oval 116"/>
              <p:cNvSpPr>
                <a:spLocks noChangeArrowheads="1"/>
              </p:cNvSpPr>
              <p:nvPr/>
            </p:nvSpPr>
            <p:spPr bwMode="auto">
              <a:xfrm>
                <a:off x="1153595" y="322642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34"/>
            <p:cNvGrpSpPr>
              <a:grpSpLocks/>
            </p:cNvGrpSpPr>
            <p:nvPr/>
          </p:nvGrpSpPr>
          <p:grpSpPr bwMode="auto">
            <a:xfrm>
              <a:off x="1381446" y="3537712"/>
              <a:ext cx="292756" cy="291299"/>
              <a:chOff x="1085911" y="3095726"/>
              <a:chExt cx="292756" cy="291299"/>
            </a:xfrm>
          </p:grpSpPr>
          <p:sp>
            <p:nvSpPr>
              <p:cNvPr id="110" name="Oval 109"/>
              <p:cNvSpPr>
                <a:spLocks noChangeArrowheads="1"/>
              </p:cNvSpPr>
              <p:nvPr/>
            </p:nvSpPr>
            <p:spPr bwMode="auto">
              <a:xfrm>
                <a:off x="1140433" y="309596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1" name="Oval 110"/>
              <p:cNvSpPr>
                <a:spLocks noChangeArrowheads="1"/>
              </p:cNvSpPr>
              <p:nvPr/>
            </p:nvSpPr>
            <p:spPr bwMode="auto">
              <a:xfrm>
                <a:off x="1218274" y="314677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1086421" y="3180123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3" name="Oval 112"/>
              <p:cNvSpPr>
                <a:spLocks noChangeArrowheads="1"/>
              </p:cNvSpPr>
              <p:nvPr/>
            </p:nvSpPr>
            <p:spPr bwMode="auto">
              <a:xfrm>
                <a:off x="1154731" y="322617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39"/>
            <p:cNvGrpSpPr>
              <a:grpSpLocks/>
            </p:cNvGrpSpPr>
            <p:nvPr/>
          </p:nvGrpSpPr>
          <p:grpSpPr bwMode="auto">
            <a:xfrm>
              <a:off x="1333396" y="3414305"/>
              <a:ext cx="292756" cy="291299"/>
              <a:chOff x="1085911" y="3095726"/>
              <a:chExt cx="292756" cy="291299"/>
            </a:xfrm>
          </p:grpSpPr>
          <p:sp>
            <p:nvSpPr>
              <p:cNvPr id="106" name="Oval 105"/>
              <p:cNvSpPr>
                <a:spLocks noChangeArrowheads="1"/>
              </p:cNvSpPr>
              <p:nvPr/>
            </p:nvSpPr>
            <p:spPr bwMode="auto">
              <a:xfrm>
                <a:off x="1139238" y="309552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7" name="Oval 106"/>
              <p:cNvSpPr>
                <a:spLocks noChangeArrowheads="1"/>
              </p:cNvSpPr>
              <p:nvPr/>
            </p:nvSpPr>
            <p:spPr bwMode="auto">
              <a:xfrm>
                <a:off x="1218667" y="314633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8" name="Oval 107"/>
              <p:cNvSpPr>
                <a:spLocks noChangeArrowheads="1"/>
              </p:cNvSpPr>
              <p:nvPr/>
            </p:nvSpPr>
            <p:spPr bwMode="auto">
              <a:xfrm>
                <a:off x="1085227" y="31796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9" name="Oval 108"/>
              <p:cNvSpPr>
                <a:spLocks noChangeArrowheads="1"/>
              </p:cNvSpPr>
              <p:nvPr/>
            </p:nvSpPr>
            <p:spPr bwMode="auto">
              <a:xfrm>
                <a:off x="1153535" y="322731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44"/>
            <p:cNvGrpSpPr>
              <a:grpSpLocks/>
            </p:cNvGrpSpPr>
            <p:nvPr/>
          </p:nvGrpSpPr>
          <p:grpSpPr bwMode="auto">
            <a:xfrm>
              <a:off x="1235796" y="3668420"/>
              <a:ext cx="292756" cy="291299"/>
              <a:chOff x="1085911" y="3095726"/>
              <a:chExt cx="292756" cy="291299"/>
            </a:xfrm>
          </p:grpSpPr>
          <p:sp>
            <p:nvSpPr>
              <p:cNvPr id="102" name="Oval 101"/>
              <p:cNvSpPr>
                <a:spLocks noChangeArrowheads="1"/>
              </p:cNvSpPr>
              <p:nvPr/>
            </p:nvSpPr>
            <p:spPr bwMode="auto">
              <a:xfrm>
                <a:off x="1139934" y="309546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3" name="Oval 102"/>
              <p:cNvSpPr>
                <a:spLocks noChangeArrowheads="1"/>
              </p:cNvSpPr>
              <p:nvPr/>
            </p:nvSpPr>
            <p:spPr bwMode="auto">
              <a:xfrm>
                <a:off x="1217775" y="314627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4" name="Oval 103"/>
              <p:cNvSpPr>
                <a:spLocks noChangeArrowheads="1"/>
              </p:cNvSpPr>
              <p:nvPr/>
            </p:nvSpPr>
            <p:spPr bwMode="auto">
              <a:xfrm>
                <a:off x="1085922" y="317962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5" name="Oval 104"/>
              <p:cNvSpPr>
                <a:spLocks noChangeArrowheads="1"/>
              </p:cNvSpPr>
              <p:nvPr/>
            </p:nvSpPr>
            <p:spPr bwMode="auto">
              <a:xfrm>
                <a:off x="1154231" y="322725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49"/>
            <p:cNvGrpSpPr>
              <a:grpSpLocks/>
            </p:cNvGrpSpPr>
            <p:nvPr/>
          </p:nvGrpSpPr>
          <p:grpSpPr bwMode="auto">
            <a:xfrm>
              <a:off x="1187018" y="3325002"/>
              <a:ext cx="292756" cy="291299"/>
              <a:chOff x="1085911" y="3095726"/>
              <a:chExt cx="292756" cy="291299"/>
            </a:xfrm>
          </p:grpSpPr>
          <p:sp>
            <p:nvSpPr>
              <p:cNvPr id="98" name="Oval 97"/>
              <p:cNvSpPr>
                <a:spLocks noChangeArrowheads="1"/>
              </p:cNvSpPr>
              <p:nvPr/>
            </p:nvSpPr>
            <p:spPr bwMode="auto">
              <a:xfrm>
                <a:off x="1139466" y="309590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9" name="Oval 98"/>
              <p:cNvSpPr>
                <a:spLocks noChangeArrowheads="1"/>
              </p:cNvSpPr>
              <p:nvPr/>
            </p:nvSpPr>
            <p:spPr bwMode="auto">
              <a:xfrm>
                <a:off x="1218895" y="3146715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0" name="Oval 99"/>
              <p:cNvSpPr>
                <a:spLocks noChangeArrowheads="1"/>
              </p:cNvSpPr>
              <p:nvPr/>
            </p:nvSpPr>
            <p:spPr bwMode="auto">
              <a:xfrm>
                <a:off x="1085455" y="3180059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1" name="Oval 100"/>
              <p:cNvSpPr>
                <a:spLocks noChangeArrowheads="1"/>
              </p:cNvSpPr>
              <p:nvPr/>
            </p:nvSpPr>
            <p:spPr bwMode="auto">
              <a:xfrm>
                <a:off x="1153763" y="3226108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up 54"/>
            <p:cNvGrpSpPr>
              <a:grpSpLocks/>
            </p:cNvGrpSpPr>
            <p:nvPr/>
          </p:nvGrpSpPr>
          <p:grpSpPr bwMode="auto">
            <a:xfrm>
              <a:off x="1299579" y="3536006"/>
              <a:ext cx="292756" cy="291299"/>
              <a:chOff x="1085911" y="3095726"/>
              <a:chExt cx="292756" cy="291299"/>
            </a:xfrm>
          </p:grpSpPr>
          <p:sp>
            <p:nvSpPr>
              <p:cNvPr id="94" name="Oval 93"/>
              <p:cNvSpPr>
                <a:spLocks noChangeArrowheads="1"/>
              </p:cNvSpPr>
              <p:nvPr/>
            </p:nvSpPr>
            <p:spPr bwMode="auto">
              <a:xfrm>
                <a:off x="1139695" y="3096085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5" name="Oval 94"/>
              <p:cNvSpPr>
                <a:spLocks noChangeArrowheads="1"/>
              </p:cNvSpPr>
              <p:nvPr/>
            </p:nvSpPr>
            <p:spPr bwMode="auto">
              <a:xfrm>
                <a:off x="1217535" y="314689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6" name="Oval 95"/>
              <p:cNvSpPr>
                <a:spLocks noChangeArrowheads="1"/>
              </p:cNvSpPr>
              <p:nvPr/>
            </p:nvSpPr>
            <p:spPr bwMode="auto">
              <a:xfrm>
                <a:off x="1085683" y="3180242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7" name="Oval 96"/>
              <p:cNvSpPr>
                <a:spLocks noChangeArrowheads="1"/>
              </p:cNvSpPr>
              <p:nvPr/>
            </p:nvSpPr>
            <p:spPr bwMode="auto">
              <a:xfrm>
                <a:off x="1153992" y="3226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oup 59"/>
            <p:cNvGrpSpPr>
              <a:grpSpLocks/>
            </p:cNvGrpSpPr>
            <p:nvPr/>
          </p:nvGrpSpPr>
          <p:grpSpPr bwMode="auto">
            <a:xfrm>
              <a:off x="1464769" y="3705604"/>
              <a:ext cx="292756" cy="291299"/>
              <a:chOff x="1085911" y="3095726"/>
              <a:chExt cx="292756" cy="291299"/>
            </a:xfrm>
          </p:grpSpPr>
          <p:sp>
            <p:nvSpPr>
              <p:cNvPr id="90" name="Oval 89"/>
              <p:cNvSpPr>
                <a:spLocks noChangeArrowheads="1"/>
              </p:cNvSpPr>
              <p:nvPr/>
            </p:nvSpPr>
            <p:spPr bwMode="auto">
              <a:xfrm>
                <a:off x="1139717" y="309638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1" name="Oval 90"/>
              <p:cNvSpPr>
                <a:spLocks noChangeArrowheads="1"/>
              </p:cNvSpPr>
              <p:nvPr/>
            </p:nvSpPr>
            <p:spPr bwMode="auto">
              <a:xfrm>
                <a:off x="1217557" y="314720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2" name="Oval 91"/>
              <p:cNvSpPr>
                <a:spLocks noChangeArrowheads="1"/>
              </p:cNvSpPr>
              <p:nvPr/>
            </p:nvSpPr>
            <p:spPr bwMode="auto">
              <a:xfrm>
                <a:off x="1085705" y="3180546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3" name="Oval 92"/>
              <p:cNvSpPr>
                <a:spLocks noChangeArrowheads="1"/>
              </p:cNvSpPr>
              <p:nvPr/>
            </p:nvSpPr>
            <p:spPr bwMode="auto">
              <a:xfrm>
                <a:off x="1154014" y="322659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64"/>
            <p:cNvGrpSpPr>
              <a:grpSpLocks/>
            </p:cNvGrpSpPr>
            <p:nvPr/>
          </p:nvGrpSpPr>
          <p:grpSpPr bwMode="auto">
            <a:xfrm>
              <a:off x="1562369" y="3475689"/>
              <a:ext cx="292756" cy="291299"/>
              <a:chOff x="1085911" y="3095726"/>
              <a:chExt cx="292756" cy="291299"/>
            </a:xfrm>
          </p:grpSpPr>
          <p:sp>
            <p:nvSpPr>
              <p:cNvPr id="86" name="Oval 85"/>
              <p:cNvSpPr>
                <a:spLocks noChangeArrowheads="1"/>
              </p:cNvSpPr>
              <p:nvPr/>
            </p:nvSpPr>
            <p:spPr bwMode="auto">
              <a:xfrm>
                <a:off x="1140608" y="309606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7" name="Oval 86"/>
              <p:cNvSpPr>
                <a:spLocks noChangeArrowheads="1"/>
              </p:cNvSpPr>
              <p:nvPr/>
            </p:nvSpPr>
            <p:spPr bwMode="auto">
              <a:xfrm>
                <a:off x="1218449" y="314687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8" name="Oval 87"/>
              <p:cNvSpPr>
                <a:spLocks noChangeArrowheads="1"/>
              </p:cNvSpPr>
              <p:nvPr/>
            </p:nvSpPr>
            <p:spPr bwMode="auto">
              <a:xfrm>
                <a:off x="1086596" y="3180220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9" name="Oval 88"/>
              <p:cNvSpPr>
                <a:spLocks noChangeArrowheads="1"/>
              </p:cNvSpPr>
              <p:nvPr/>
            </p:nvSpPr>
            <p:spPr bwMode="auto">
              <a:xfrm>
                <a:off x="1154906" y="322626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oup 69"/>
            <p:cNvGrpSpPr>
              <a:grpSpLocks/>
            </p:cNvGrpSpPr>
            <p:nvPr/>
          </p:nvGrpSpPr>
          <p:grpSpPr bwMode="auto">
            <a:xfrm>
              <a:off x="1434887" y="3330039"/>
              <a:ext cx="292756" cy="291299"/>
              <a:chOff x="1085911" y="3095726"/>
              <a:chExt cx="292756" cy="291299"/>
            </a:xfrm>
          </p:grpSpPr>
          <p:sp>
            <p:nvSpPr>
              <p:cNvPr id="82" name="Oval 81"/>
              <p:cNvSpPr>
                <a:spLocks noChangeArrowheads="1"/>
              </p:cNvSpPr>
              <p:nvPr/>
            </p:nvSpPr>
            <p:spPr bwMode="auto">
              <a:xfrm>
                <a:off x="1139416" y="309562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3" name="Oval 82"/>
              <p:cNvSpPr>
                <a:spLocks noChangeArrowheads="1"/>
              </p:cNvSpPr>
              <p:nvPr/>
            </p:nvSpPr>
            <p:spPr bwMode="auto">
              <a:xfrm>
                <a:off x="1218845" y="314644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4" name="Oval 83"/>
              <p:cNvSpPr>
                <a:spLocks noChangeArrowheads="1"/>
              </p:cNvSpPr>
              <p:nvPr/>
            </p:nvSpPr>
            <p:spPr bwMode="auto">
              <a:xfrm>
                <a:off x="1085405" y="317978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5" name="Oval 84"/>
              <p:cNvSpPr>
                <a:spLocks noChangeArrowheads="1"/>
              </p:cNvSpPr>
              <p:nvPr/>
            </p:nvSpPr>
            <p:spPr bwMode="auto">
              <a:xfrm>
                <a:off x="1153713" y="3227422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Group 74"/>
            <p:cNvGrpSpPr>
              <a:grpSpLocks/>
            </p:cNvGrpSpPr>
            <p:nvPr/>
          </p:nvGrpSpPr>
          <p:grpSpPr bwMode="auto">
            <a:xfrm>
              <a:off x="1606548" y="3634574"/>
              <a:ext cx="292756" cy="291299"/>
              <a:chOff x="1085911" y="3095726"/>
              <a:chExt cx="292756" cy="291299"/>
            </a:xfrm>
          </p:grpSpPr>
          <p:sp>
            <p:nvSpPr>
              <p:cNvPr id="78" name="Oval 77"/>
              <p:cNvSpPr>
                <a:spLocks noChangeArrowheads="1"/>
              </p:cNvSpPr>
              <p:nvPr/>
            </p:nvSpPr>
            <p:spPr bwMode="auto">
              <a:xfrm>
                <a:off x="1139321" y="309596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1218750" y="31467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0" name="Oval 79"/>
              <p:cNvSpPr>
                <a:spLocks noChangeArrowheads="1"/>
              </p:cNvSpPr>
              <p:nvPr/>
            </p:nvSpPr>
            <p:spPr bwMode="auto">
              <a:xfrm>
                <a:off x="1085310" y="318012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1" name="Oval 80"/>
              <p:cNvSpPr>
                <a:spLocks noChangeArrowheads="1"/>
              </p:cNvSpPr>
              <p:nvPr/>
            </p:nvSpPr>
            <p:spPr bwMode="auto">
              <a:xfrm>
                <a:off x="1153618" y="3226170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79"/>
            <p:cNvGrpSpPr>
              <a:grpSpLocks/>
            </p:cNvGrpSpPr>
            <p:nvPr/>
          </p:nvGrpSpPr>
          <p:grpSpPr bwMode="auto">
            <a:xfrm>
              <a:off x="1606548" y="3399363"/>
              <a:ext cx="292756" cy="291299"/>
              <a:chOff x="1085911" y="3095726"/>
              <a:chExt cx="292756" cy="291299"/>
            </a:xfrm>
          </p:grpSpPr>
          <p:sp>
            <p:nvSpPr>
              <p:cNvPr id="74" name="Oval 73"/>
              <p:cNvSpPr>
                <a:spLocks noChangeArrowheads="1"/>
              </p:cNvSpPr>
              <p:nvPr/>
            </p:nvSpPr>
            <p:spPr bwMode="auto">
              <a:xfrm>
                <a:off x="1139321" y="309617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5" name="Oval 74"/>
              <p:cNvSpPr>
                <a:spLocks noChangeArrowheads="1"/>
              </p:cNvSpPr>
              <p:nvPr/>
            </p:nvSpPr>
            <p:spPr bwMode="auto">
              <a:xfrm>
                <a:off x="1218750" y="3146983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Oval 75"/>
              <p:cNvSpPr>
                <a:spLocks noChangeArrowheads="1"/>
              </p:cNvSpPr>
              <p:nvPr/>
            </p:nvSpPr>
            <p:spPr bwMode="auto">
              <a:xfrm>
                <a:off x="1085310" y="3180328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7" name="Oval 76"/>
              <p:cNvSpPr>
                <a:spLocks noChangeArrowheads="1"/>
              </p:cNvSpPr>
              <p:nvPr/>
            </p:nvSpPr>
            <p:spPr bwMode="auto">
              <a:xfrm>
                <a:off x="1153618" y="3226376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4" name="Group 84"/>
            <p:cNvGrpSpPr>
              <a:grpSpLocks/>
            </p:cNvGrpSpPr>
            <p:nvPr/>
          </p:nvGrpSpPr>
          <p:grpSpPr bwMode="auto">
            <a:xfrm>
              <a:off x="1396387" y="3552654"/>
              <a:ext cx="292756" cy="291299"/>
              <a:chOff x="1085911" y="3095726"/>
              <a:chExt cx="292756" cy="291299"/>
            </a:xfrm>
          </p:grpSpPr>
          <p:sp>
            <p:nvSpPr>
              <p:cNvPr id="70" name="Oval 69"/>
              <p:cNvSpPr>
                <a:spLocks noChangeArrowheads="1"/>
              </p:cNvSpPr>
              <p:nvPr/>
            </p:nvSpPr>
            <p:spPr bwMode="auto">
              <a:xfrm>
                <a:off x="1139790" y="30953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1" name="Oval 70"/>
              <p:cNvSpPr>
                <a:spLocks noChangeArrowheads="1"/>
              </p:cNvSpPr>
              <p:nvPr/>
            </p:nvSpPr>
            <p:spPr bwMode="auto">
              <a:xfrm>
                <a:off x="1217630" y="314612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2" name="Oval 71"/>
              <p:cNvSpPr>
                <a:spLocks noChangeArrowheads="1"/>
              </p:cNvSpPr>
              <p:nvPr/>
            </p:nvSpPr>
            <p:spPr bwMode="auto">
              <a:xfrm>
                <a:off x="1085778" y="317947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3" name="Oval 72"/>
              <p:cNvSpPr>
                <a:spLocks noChangeArrowheads="1"/>
              </p:cNvSpPr>
              <p:nvPr/>
            </p:nvSpPr>
            <p:spPr bwMode="auto">
              <a:xfrm>
                <a:off x="1154086" y="322710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5" name="Group 89"/>
            <p:cNvGrpSpPr>
              <a:grpSpLocks/>
            </p:cNvGrpSpPr>
            <p:nvPr/>
          </p:nvGrpSpPr>
          <p:grpSpPr bwMode="auto">
            <a:xfrm>
              <a:off x="1533151" y="3268016"/>
              <a:ext cx="292756" cy="291299"/>
              <a:chOff x="1085911" y="3095726"/>
              <a:chExt cx="292756" cy="291299"/>
            </a:xfrm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1139644" y="309572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7" name="Oval 66"/>
              <p:cNvSpPr>
                <a:spLocks noChangeArrowheads="1"/>
              </p:cNvSpPr>
              <p:nvPr/>
            </p:nvSpPr>
            <p:spPr bwMode="auto">
              <a:xfrm>
                <a:off x="1217483" y="314653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8" name="Oval 67"/>
              <p:cNvSpPr>
                <a:spLocks noChangeArrowheads="1"/>
              </p:cNvSpPr>
              <p:nvPr/>
            </p:nvSpPr>
            <p:spPr bwMode="auto">
              <a:xfrm>
                <a:off x="1085632" y="317988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9" name="Oval 68"/>
              <p:cNvSpPr>
                <a:spLocks noChangeArrowheads="1"/>
              </p:cNvSpPr>
              <p:nvPr/>
            </p:nvSpPr>
            <p:spPr bwMode="auto">
              <a:xfrm>
                <a:off x="1153940" y="322593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6" name="Group 94"/>
            <p:cNvGrpSpPr>
              <a:grpSpLocks/>
            </p:cNvGrpSpPr>
            <p:nvPr/>
          </p:nvGrpSpPr>
          <p:grpSpPr bwMode="auto">
            <a:xfrm>
              <a:off x="1318391" y="3277921"/>
              <a:ext cx="292756" cy="291299"/>
              <a:chOff x="1085911" y="3095726"/>
              <a:chExt cx="292756" cy="291299"/>
            </a:xfrm>
          </p:grpSpPr>
          <p:sp>
            <p:nvSpPr>
              <p:cNvPr id="62" name="Oval 61"/>
              <p:cNvSpPr>
                <a:spLocks noChangeArrowheads="1"/>
              </p:cNvSpPr>
              <p:nvPr/>
            </p:nvSpPr>
            <p:spPr bwMode="auto">
              <a:xfrm>
                <a:off x="1139945" y="309534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3" name="Oval 62"/>
              <p:cNvSpPr>
                <a:spLocks noChangeArrowheads="1"/>
              </p:cNvSpPr>
              <p:nvPr/>
            </p:nvSpPr>
            <p:spPr bwMode="auto">
              <a:xfrm>
                <a:off x="1217786" y="3146160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4" name="Oval 63"/>
              <p:cNvSpPr>
                <a:spLocks noChangeArrowheads="1"/>
              </p:cNvSpPr>
              <p:nvPr/>
            </p:nvSpPr>
            <p:spPr bwMode="auto">
              <a:xfrm>
                <a:off x="1085933" y="31795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5" name="Oval 64"/>
              <p:cNvSpPr>
                <a:spLocks noChangeArrowheads="1"/>
              </p:cNvSpPr>
              <p:nvPr/>
            </p:nvSpPr>
            <p:spPr bwMode="auto">
              <a:xfrm>
                <a:off x="1154242" y="322714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7" name="Group 99"/>
            <p:cNvGrpSpPr>
              <a:grpSpLocks/>
            </p:cNvGrpSpPr>
            <p:nvPr/>
          </p:nvGrpSpPr>
          <p:grpSpPr bwMode="auto">
            <a:xfrm>
              <a:off x="1425625" y="3756359"/>
              <a:ext cx="292756" cy="291299"/>
              <a:chOff x="1085911" y="3095726"/>
              <a:chExt cx="292756" cy="291299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1139146" y="309644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Oval 58"/>
              <p:cNvSpPr>
                <a:spLocks noChangeArrowheads="1"/>
              </p:cNvSpPr>
              <p:nvPr/>
            </p:nvSpPr>
            <p:spPr bwMode="auto">
              <a:xfrm>
                <a:off x="1218575" y="314725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1085134" y="3180603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1" name="Oval 60"/>
              <p:cNvSpPr>
                <a:spLocks noChangeArrowheads="1"/>
              </p:cNvSpPr>
              <p:nvPr/>
            </p:nvSpPr>
            <p:spPr bwMode="auto">
              <a:xfrm>
                <a:off x="1153443" y="3226651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8" name="Group 104"/>
            <p:cNvGrpSpPr>
              <a:grpSpLocks/>
            </p:cNvGrpSpPr>
            <p:nvPr/>
          </p:nvGrpSpPr>
          <p:grpSpPr bwMode="auto">
            <a:xfrm>
              <a:off x="1708747" y="3585868"/>
              <a:ext cx="292756" cy="291299"/>
              <a:chOff x="1085911" y="3095726"/>
              <a:chExt cx="292756" cy="291299"/>
            </a:xfrm>
          </p:grpSpPr>
          <p:sp>
            <p:nvSpPr>
              <p:cNvPr id="54" name="Oval 53"/>
              <p:cNvSpPr>
                <a:spLocks noChangeArrowheads="1"/>
              </p:cNvSpPr>
              <p:nvPr/>
            </p:nvSpPr>
            <p:spPr bwMode="auto">
              <a:xfrm>
                <a:off x="1140380" y="309544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5" name="Oval 54"/>
              <p:cNvSpPr>
                <a:spLocks noChangeArrowheads="1"/>
              </p:cNvSpPr>
              <p:nvPr/>
            </p:nvSpPr>
            <p:spPr bwMode="auto">
              <a:xfrm>
                <a:off x="1218221" y="314625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6" name="Oval 55"/>
              <p:cNvSpPr>
                <a:spLocks noChangeArrowheads="1"/>
              </p:cNvSpPr>
              <p:nvPr/>
            </p:nvSpPr>
            <p:spPr bwMode="auto">
              <a:xfrm>
                <a:off x="1086368" y="317960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Oval 56"/>
              <p:cNvSpPr>
                <a:spLocks noChangeArrowheads="1"/>
              </p:cNvSpPr>
              <p:nvPr/>
            </p:nvSpPr>
            <p:spPr bwMode="auto">
              <a:xfrm>
                <a:off x="1154678" y="322723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9" name="Group 109"/>
            <p:cNvGrpSpPr>
              <a:grpSpLocks/>
            </p:cNvGrpSpPr>
            <p:nvPr/>
          </p:nvGrpSpPr>
          <p:grpSpPr bwMode="auto">
            <a:xfrm>
              <a:off x="1381446" y="3490631"/>
              <a:ext cx="292756" cy="291299"/>
              <a:chOff x="1085911" y="3095726"/>
              <a:chExt cx="292756" cy="291299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1140433" y="309541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" name="Oval 50"/>
              <p:cNvSpPr>
                <a:spLocks noChangeArrowheads="1"/>
              </p:cNvSpPr>
              <p:nvPr/>
            </p:nvSpPr>
            <p:spPr bwMode="auto">
              <a:xfrm>
                <a:off x="1218274" y="314622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Oval 51"/>
              <p:cNvSpPr>
                <a:spLocks noChangeArrowheads="1"/>
              </p:cNvSpPr>
              <p:nvPr/>
            </p:nvSpPr>
            <p:spPr bwMode="auto">
              <a:xfrm>
                <a:off x="1086421" y="317956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Oval 52"/>
              <p:cNvSpPr>
                <a:spLocks noChangeArrowheads="1"/>
              </p:cNvSpPr>
              <p:nvPr/>
            </p:nvSpPr>
            <p:spPr bwMode="auto">
              <a:xfrm>
                <a:off x="1154731" y="322720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114"/>
            <p:cNvGrpSpPr>
              <a:grpSpLocks/>
            </p:cNvGrpSpPr>
            <p:nvPr/>
          </p:nvGrpSpPr>
          <p:grpSpPr bwMode="auto">
            <a:xfrm>
              <a:off x="1606548" y="3608110"/>
              <a:ext cx="292756" cy="291299"/>
              <a:chOff x="1085911" y="3095726"/>
              <a:chExt cx="292756" cy="291299"/>
            </a:xfrm>
          </p:grpSpPr>
          <p:sp>
            <p:nvSpPr>
              <p:cNvPr id="46" name="Oval 45"/>
              <p:cNvSpPr>
                <a:spLocks noChangeArrowheads="1"/>
              </p:cNvSpPr>
              <p:nvPr/>
            </p:nvSpPr>
            <p:spPr bwMode="auto">
              <a:xfrm>
                <a:off x="1139321" y="309543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Oval 46"/>
              <p:cNvSpPr>
                <a:spLocks noChangeArrowheads="1"/>
              </p:cNvSpPr>
              <p:nvPr/>
            </p:nvSpPr>
            <p:spPr bwMode="auto">
              <a:xfrm>
                <a:off x="1218750" y="314624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1085310" y="3179592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9" name="Oval 48"/>
              <p:cNvSpPr>
                <a:spLocks noChangeArrowheads="1"/>
              </p:cNvSpPr>
              <p:nvPr/>
            </p:nvSpPr>
            <p:spPr bwMode="auto">
              <a:xfrm>
                <a:off x="1153618" y="3227228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1" name="Group 124"/>
            <p:cNvGrpSpPr>
              <a:grpSpLocks/>
            </p:cNvGrpSpPr>
            <p:nvPr/>
          </p:nvGrpSpPr>
          <p:grpSpPr bwMode="auto">
            <a:xfrm>
              <a:off x="1644964" y="3681655"/>
              <a:ext cx="292756" cy="291299"/>
              <a:chOff x="1085911" y="3095726"/>
              <a:chExt cx="292756" cy="291299"/>
            </a:xfrm>
          </p:grpSpPr>
          <p:sp>
            <p:nvSpPr>
              <p:cNvPr id="42" name="Oval 41"/>
              <p:cNvSpPr>
                <a:spLocks noChangeArrowheads="1"/>
              </p:cNvSpPr>
              <p:nvPr/>
            </p:nvSpPr>
            <p:spPr bwMode="auto">
              <a:xfrm>
                <a:off x="1140619" y="3096519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>
                <a:spLocks noChangeArrowheads="1"/>
              </p:cNvSpPr>
              <p:nvPr/>
            </p:nvSpPr>
            <p:spPr bwMode="auto">
              <a:xfrm>
                <a:off x="1218460" y="314733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>
                <a:spLocks noChangeArrowheads="1"/>
              </p:cNvSpPr>
              <p:nvPr/>
            </p:nvSpPr>
            <p:spPr bwMode="auto">
              <a:xfrm>
                <a:off x="1086607" y="3180677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5" name="Oval 44"/>
              <p:cNvSpPr>
                <a:spLocks noChangeArrowheads="1"/>
              </p:cNvSpPr>
              <p:nvPr/>
            </p:nvSpPr>
            <p:spPr bwMode="auto">
              <a:xfrm>
                <a:off x="1154917" y="322672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2" name="Group 129"/>
            <p:cNvGrpSpPr>
              <a:grpSpLocks/>
            </p:cNvGrpSpPr>
            <p:nvPr/>
          </p:nvGrpSpPr>
          <p:grpSpPr bwMode="auto">
            <a:xfrm>
              <a:off x="1653870" y="3351643"/>
              <a:ext cx="292756" cy="291299"/>
              <a:chOff x="1085911" y="3095726"/>
              <a:chExt cx="292756" cy="291299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1139658" y="309625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>
                <a:spLocks noChangeArrowheads="1"/>
              </p:cNvSpPr>
              <p:nvPr/>
            </p:nvSpPr>
            <p:spPr bwMode="auto">
              <a:xfrm>
                <a:off x="1217497" y="3147067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1085646" y="318041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1153954" y="322646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3" name="Group 119"/>
            <p:cNvGrpSpPr>
              <a:grpSpLocks/>
            </p:cNvGrpSpPr>
            <p:nvPr/>
          </p:nvGrpSpPr>
          <p:grpSpPr bwMode="auto">
            <a:xfrm>
              <a:off x="1694534" y="3462460"/>
              <a:ext cx="292756" cy="291299"/>
              <a:chOff x="1085911" y="3095726"/>
              <a:chExt cx="292756" cy="291299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1140296" y="309500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1218136" y="314581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>
                <a:spLocks noChangeArrowheads="1"/>
              </p:cNvSpPr>
              <p:nvPr/>
            </p:nvSpPr>
            <p:spPr bwMode="auto">
              <a:xfrm>
                <a:off x="1086284" y="317915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1154593" y="322679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131" name="Straight Arrow Connector 130"/>
          <p:cNvCxnSpPr>
            <a:endCxn id="126" idx="0"/>
          </p:cNvCxnSpPr>
          <p:nvPr/>
        </p:nvCxnSpPr>
        <p:spPr>
          <a:xfrm>
            <a:off x="767253" y="1254352"/>
            <a:ext cx="1307570" cy="7163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V="1">
            <a:off x="2570123" y="1268760"/>
            <a:ext cx="1368922" cy="66915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4" name="Object 133"/>
          <p:cNvGraphicFramePr>
            <a:graphicFrameLocks noChangeAspect="1"/>
          </p:cNvGraphicFramePr>
          <p:nvPr>
            <p:extLst/>
          </p:nvPr>
        </p:nvGraphicFramePr>
        <p:xfrm>
          <a:off x="3914772" y="692696"/>
          <a:ext cx="787609" cy="766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9" name="Equation" r:id="rId5" imgW="190440" imgH="203040" progId="Equation.DSMT4">
                  <p:embed/>
                </p:oleObj>
              </mc:Choice>
              <mc:Fallback>
                <p:oleObj name="Equation" r:id="rId5" imgW="190440" imgH="203040" progId="Equation.DSMT4">
                  <p:embed/>
                  <p:pic>
                    <p:nvPicPr>
                      <p:cNvPr id="134" name="Object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4772" y="692696"/>
                        <a:ext cx="787609" cy="7666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8" name="Straight Arrow Connector 257"/>
          <p:cNvCxnSpPr>
            <a:stCxn id="45" idx="5"/>
          </p:cNvCxnSpPr>
          <p:nvPr/>
        </p:nvCxnSpPr>
        <p:spPr>
          <a:xfrm>
            <a:off x="2618873" y="2556827"/>
            <a:ext cx="440959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0" name="Object 2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798268"/>
              </p:ext>
            </p:extLst>
          </p:nvPr>
        </p:nvGraphicFramePr>
        <p:xfrm>
          <a:off x="3760788" y="2439988"/>
          <a:ext cx="1293812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0" name="Equation" r:id="rId7" imgW="469800" imgH="177480" progId="Equation.DSMT4">
                  <p:embed/>
                </p:oleObj>
              </mc:Choice>
              <mc:Fallback>
                <p:oleObj name="Equation" r:id="rId7" imgW="469800" imgH="177480" progId="Equation.DSMT4">
                  <p:embed/>
                  <p:pic>
                    <p:nvPicPr>
                      <p:cNvPr id="260" name="Object 2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0788" y="2439988"/>
                        <a:ext cx="1293812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1" name="TextBox 260"/>
          <p:cNvSpPr txBox="1"/>
          <p:nvPr/>
        </p:nvSpPr>
        <p:spPr>
          <a:xfrm>
            <a:off x="5076056" y="1121405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Must detect kinetic energy of recoiling nucleus in WIMP interaction.   ~(1-100 </a:t>
            </a:r>
            <a:r>
              <a:rPr kumimoji="0" lang="en-C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kumimoji="0" lang="en-CA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</a:t>
            </a:r>
            <a:r>
              <a:rPr kumimoji="0" lang="en-CA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                               </a:t>
            </a:r>
            <a:endParaRPr kumimoji="0" lang="en-CA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62" name="Straight Arrow Connector 261"/>
          <p:cNvCxnSpPr/>
          <p:nvPr/>
        </p:nvCxnSpPr>
        <p:spPr>
          <a:xfrm>
            <a:off x="5796136" y="4077072"/>
            <a:ext cx="440959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3" name="Object 262"/>
          <p:cNvGraphicFramePr>
            <a:graphicFrameLocks noChangeAspect="1"/>
          </p:cNvGraphicFramePr>
          <p:nvPr>
            <p:extLst/>
          </p:nvPr>
        </p:nvGraphicFramePr>
        <p:xfrm>
          <a:off x="6016615" y="3674503"/>
          <a:ext cx="553248" cy="619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1" name="Equation" r:id="rId9" imgW="164880" imgH="203040" progId="Equation.DSMT4">
                  <p:embed/>
                </p:oleObj>
              </mc:Choice>
              <mc:Fallback>
                <p:oleObj name="Equation" r:id="rId9" imgW="164880" imgH="203040" progId="Equation.DSMT4">
                  <p:embed/>
                  <p:pic>
                    <p:nvPicPr>
                      <p:cNvPr id="263" name="Object 2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15" y="3674503"/>
                        <a:ext cx="553248" cy="6199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4" name="Straight Arrow Connector 263"/>
          <p:cNvCxnSpPr/>
          <p:nvPr/>
        </p:nvCxnSpPr>
        <p:spPr>
          <a:xfrm flipH="1">
            <a:off x="7470008" y="3650383"/>
            <a:ext cx="486368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5" name="Object 264"/>
          <p:cNvGraphicFramePr>
            <a:graphicFrameLocks noChangeAspect="1"/>
          </p:cNvGraphicFramePr>
          <p:nvPr>
            <p:extLst/>
          </p:nvPr>
        </p:nvGraphicFramePr>
        <p:xfrm>
          <a:off x="7270750" y="3344863"/>
          <a:ext cx="50958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2" name="Equation" r:id="rId11" imgW="152280" imgH="139680" progId="Equation.DSMT4">
                  <p:embed/>
                </p:oleObj>
              </mc:Choice>
              <mc:Fallback>
                <p:oleObj name="Equation" r:id="rId11" imgW="152280" imgH="139680" progId="Equation.DSMT4">
                  <p:embed/>
                  <p:pic>
                    <p:nvPicPr>
                      <p:cNvPr id="265" name="Object 2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0750" y="3344863"/>
                        <a:ext cx="509588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7" name="Straight Arrow Connector 266"/>
          <p:cNvCxnSpPr/>
          <p:nvPr/>
        </p:nvCxnSpPr>
        <p:spPr>
          <a:xfrm>
            <a:off x="6949089" y="6122784"/>
            <a:ext cx="440959" cy="440125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8" name="Object 267"/>
          <p:cNvGraphicFramePr>
            <a:graphicFrameLocks noChangeAspect="1"/>
          </p:cNvGraphicFramePr>
          <p:nvPr>
            <p:extLst/>
          </p:nvPr>
        </p:nvGraphicFramePr>
        <p:xfrm>
          <a:off x="5451054" y="5055984"/>
          <a:ext cx="427037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3" name="Equation" r:id="rId13" imgW="126720" imgH="139680" progId="Equation.DSMT4">
                  <p:embed/>
                </p:oleObj>
              </mc:Choice>
              <mc:Fallback>
                <p:oleObj name="Equation" r:id="rId13" imgW="126720" imgH="139680" progId="Equation.DSMT4">
                  <p:embed/>
                  <p:pic>
                    <p:nvPicPr>
                      <p:cNvPr id="268" name="Object 2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1054" y="5055984"/>
                        <a:ext cx="427037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9" name="Object 268"/>
          <p:cNvGraphicFramePr>
            <a:graphicFrameLocks noChangeAspect="1"/>
          </p:cNvGraphicFramePr>
          <p:nvPr>
            <p:extLst/>
          </p:nvPr>
        </p:nvGraphicFramePr>
        <p:xfrm>
          <a:off x="7470008" y="4989875"/>
          <a:ext cx="4270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4" name="Equation" r:id="rId15" imgW="126720" imgH="139680" progId="Equation.DSMT4">
                  <p:embed/>
                </p:oleObj>
              </mc:Choice>
              <mc:Fallback>
                <p:oleObj name="Equation" r:id="rId15" imgW="126720" imgH="139680" progId="Equation.DSMT4">
                  <p:embed/>
                  <p:pic>
                    <p:nvPicPr>
                      <p:cNvPr id="269" name="Object 2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0008" y="4989875"/>
                        <a:ext cx="427038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0" name="Group 134"/>
          <p:cNvGrpSpPr>
            <a:grpSpLocks/>
          </p:cNvGrpSpPr>
          <p:nvPr/>
        </p:nvGrpSpPr>
        <p:grpSpPr bwMode="auto">
          <a:xfrm>
            <a:off x="6237095" y="5430634"/>
            <a:ext cx="847725" cy="779462"/>
            <a:chOff x="1153201" y="3268016"/>
            <a:chExt cx="848302" cy="779642"/>
          </a:xfrm>
        </p:grpSpPr>
        <p:grpSp>
          <p:nvGrpSpPr>
            <p:cNvPr id="271" name="Group 14"/>
            <p:cNvGrpSpPr>
              <a:grpSpLocks/>
            </p:cNvGrpSpPr>
            <p:nvPr/>
          </p:nvGrpSpPr>
          <p:grpSpPr bwMode="auto">
            <a:xfrm>
              <a:off x="1172805" y="3363892"/>
              <a:ext cx="292756" cy="291299"/>
              <a:chOff x="1085911" y="3095726"/>
              <a:chExt cx="292756" cy="291299"/>
            </a:xfrm>
          </p:grpSpPr>
          <p:sp>
            <p:nvSpPr>
              <p:cNvPr id="387" name="Oval 386"/>
              <p:cNvSpPr>
                <a:spLocks noChangeArrowheads="1"/>
              </p:cNvSpPr>
              <p:nvPr/>
            </p:nvSpPr>
            <p:spPr bwMode="auto">
              <a:xfrm>
                <a:off x="1139381" y="309512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8" name="Oval 387"/>
              <p:cNvSpPr>
                <a:spLocks noChangeArrowheads="1"/>
              </p:cNvSpPr>
              <p:nvPr/>
            </p:nvSpPr>
            <p:spPr bwMode="auto">
              <a:xfrm>
                <a:off x="1218810" y="314593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9" name="Oval 388"/>
              <p:cNvSpPr>
                <a:spLocks noChangeArrowheads="1"/>
              </p:cNvSpPr>
              <p:nvPr/>
            </p:nvSpPr>
            <p:spPr bwMode="auto">
              <a:xfrm>
                <a:off x="1085370" y="317927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90" name="Oval 389"/>
              <p:cNvSpPr>
                <a:spLocks noChangeArrowheads="1"/>
              </p:cNvSpPr>
              <p:nvPr/>
            </p:nvSpPr>
            <p:spPr bwMode="auto">
              <a:xfrm>
                <a:off x="1153679" y="3226914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72" name="Group 19"/>
            <p:cNvGrpSpPr>
              <a:grpSpLocks/>
            </p:cNvGrpSpPr>
            <p:nvPr/>
          </p:nvGrpSpPr>
          <p:grpSpPr bwMode="auto">
            <a:xfrm>
              <a:off x="1313792" y="3341650"/>
              <a:ext cx="292756" cy="291299"/>
              <a:chOff x="1085911" y="3095726"/>
              <a:chExt cx="292756" cy="291299"/>
            </a:xfrm>
          </p:grpSpPr>
          <p:sp>
            <p:nvSpPr>
              <p:cNvPr id="383" name="Oval 382"/>
              <p:cNvSpPr>
                <a:spLocks noChangeArrowheads="1"/>
              </p:cNvSpPr>
              <p:nvPr/>
            </p:nvSpPr>
            <p:spPr bwMode="auto">
              <a:xfrm>
                <a:off x="1139779" y="309513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4" name="Oval 383"/>
              <p:cNvSpPr>
                <a:spLocks noChangeArrowheads="1"/>
              </p:cNvSpPr>
              <p:nvPr/>
            </p:nvSpPr>
            <p:spPr bwMode="auto">
              <a:xfrm>
                <a:off x="1217619" y="3145946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5" name="Oval 384"/>
              <p:cNvSpPr>
                <a:spLocks noChangeArrowheads="1"/>
              </p:cNvSpPr>
              <p:nvPr/>
            </p:nvSpPr>
            <p:spPr bwMode="auto">
              <a:xfrm>
                <a:off x="1085767" y="3179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6" name="Oval 385"/>
              <p:cNvSpPr>
                <a:spLocks noChangeArrowheads="1"/>
              </p:cNvSpPr>
              <p:nvPr/>
            </p:nvSpPr>
            <p:spPr bwMode="auto">
              <a:xfrm>
                <a:off x="1154075" y="3226926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73" name="Group 24"/>
            <p:cNvGrpSpPr>
              <a:grpSpLocks/>
            </p:cNvGrpSpPr>
            <p:nvPr/>
          </p:nvGrpSpPr>
          <p:grpSpPr bwMode="auto">
            <a:xfrm>
              <a:off x="1153201" y="3574896"/>
              <a:ext cx="292756" cy="291299"/>
              <a:chOff x="1085911" y="3095726"/>
              <a:chExt cx="292756" cy="291299"/>
            </a:xfrm>
          </p:grpSpPr>
          <p:sp>
            <p:nvSpPr>
              <p:cNvPr id="379" name="Oval 378"/>
              <p:cNvSpPr>
                <a:spLocks noChangeArrowheads="1"/>
              </p:cNvSpPr>
              <p:nvPr/>
            </p:nvSpPr>
            <p:spPr bwMode="auto">
              <a:xfrm>
                <a:off x="1139923" y="30953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0" name="Oval 379"/>
              <p:cNvSpPr>
                <a:spLocks noChangeArrowheads="1"/>
              </p:cNvSpPr>
              <p:nvPr/>
            </p:nvSpPr>
            <p:spPr bwMode="auto">
              <a:xfrm>
                <a:off x="1217764" y="31461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1" name="Oval 380"/>
              <p:cNvSpPr>
                <a:spLocks noChangeArrowheads="1"/>
              </p:cNvSpPr>
              <p:nvPr/>
            </p:nvSpPr>
            <p:spPr bwMode="auto">
              <a:xfrm>
                <a:off x="1085911" y="317946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2" name="Oval 381"/>
              <p:cNvSpPr>
                <a:spLocks noChangeArrowheads="1"/>
              </p:cNvSpPr>
              <p:nvPr/>
            </p:nvSpPr>
            <p:spPr bwMode="auto">
              <a:xfrm>
                <a:off x="1154220" y="3227097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74" name="Group 29"/>
            <p:cNvGrpSpPr>
              <a:grpSpLocks/>
            </p:cNvGrpSpPr>
            <p:nvPr/>
          </p:nvGrpSpPr>
          <p:grpSpPr bwMode="auto">
            <a:xfrm>
              <a:off x="1158592" y="3472358"/>
              <a:ext cx="292756" cy="291299"/>
              <a:chOff x="1085911" y="3095726"/>
              <a:chExt cx="292756" cy="291299"/>
            </a:xfrm>
          </p:grpSpPr>
          <p:sp>
            <p:nvSpPr>
              <p:cNvPr id="375" name="Oval 374"/>
              <p:cNvSpPr>
                <a:spLocks noChangeArrowheads="1"/>
              </p:cNvSpPr>
              <p:nvPr/>
            </p:nvSpPr>
            <p:spPr bwMode="auto">
              <a:xfrm>
                <a:off x="1139298" y="309621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6" name="Oval 375"/>
              <p:cNvSpPr>
                <a:spLocks noChangeArrowheads="1"/>
              </p:cNvSpPr>
              <p:nvPr/>
            </p:nvSpPr>
            <p:spPr bwMode="auto">
              <a:xfrm>
                <a:off x="1218727" y="314703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7" name="Oval 376"/>
              <p:cNvSpPr>
                <a:spLocks noChangeArrowheads="1"/>
              </p:cNvSpPr>
              <p:nvPr/>
            </p:nvSpPr>
            <p:spPr bwMode="auto">
              <a:xfrm>
                <a:off x="1085287" y="3180375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8" name="Oval 377"/>
              <p:cNvSpPr>
                <a:spLocks noChangeArrowheads="1"/>
              </p:cNvSpPr>
              <p:nvPr/>
            </p:nvSpPr>
            <p:spPr bwMode="auto">
              <a:xfrm>
                <a:off x="1153595" y="322642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75" name="Group 34"/>
            <p:cNvGrpSpPr>
              <a:grpSpLocks/>
            </p:cNvGrpSpPr>
            <p:nvPr/>
          </p:nvGrpSpPr>
          <p:grpSpPr bwMode="auto">
            <a:xfrm>
              <a:off x="1381446" y="3537712"/>
              <a:ext cx="292756" cy="291299"/>
              <a:chOff x="1085911" y="3095726"/>
              <a:chExt cx="292756" cy="291299"/>
            </a:xfrm>
          </p:grpSpPr>
          <p:sp>
            <p:nvSpPr>
              <p:cNvPr id="371" name="Oval 370"/>
              <p:cNvSpPr>
                <a:spLocks noChangeArrowheads="1"/>
              </p:cNvSpPr>
              <p:nvPr/>
            </p:nvSpPr>
            <p:spPr bwMode="auto">
              <a:xfrm>
                <a:off x="1140433" y="309596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2" name="Oval 371"/>
              <p:cNvSpPr>
                <a:spLocks noChangeArrowheads="1"/>
              </p:cNvSpPr>
              <p:nvPr/>
            </p:nvSpPr>
            <p:spPr bwMode="auto">
              <a:xfrm>
                <a:off x="1218274" y="314677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3" name="Oval 372"/>
              <p:cNvSpPr>
                <a:spLocks noChangeArrowheads="1"/>
              </p:cNvSpPr>
              <p:nvPr/>
            </p:nvSpPr>
            <p:spPr bwMode="auto">
              <a:xfrm>
                <a:off x="1086421" y="3180123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4" name="Oval 373"/>
              <p:cNvSpPr>
                <a:spLocks noChangeArrowheads="1"/>
              </p:cNvSpPr>
              <p:nvPr/>
            </p:nvSpPr>
            <p:spPr bwMode="auto">
              <a:xfrm>
                <a:off x="1154731" y="322617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76" name="Group 39"/>
            <p:cNvGrpSpPr>
              <a:grpSpLocks/>
            </p:cNvGrpSpPr>
            <p:nvPr/>
          </p:nvGrpSpPr>
          <p:grpSpPr bwMode="auto">
            <a:xfrm>
              <a:off x="1333396" y="3414305"/>
              <a:ext cx="292756" cy="291299"/>
              <a:chOff x="1085911" y="3095726"/>
              <a:chExt cx="292756" cy="291299"/>
            </a:xfrm>
          </p:grpSpPr>
          <p:sp>
            <p:nvSpPr>
              <p:cNvPr id="367" name="Oval 366"/>
              <p:cNvSpPr>
                <a:spLocks noChangeArrowheads="1"/>
              </p:cNvSpPr>
              <p:nvPr/>
            </p:nvSpPr>
            <p:spPr bwMode="auto">
              <a:xfrm>
                <a:off x="1139238" y="309552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8" name="Oval 367"/>
              <p:cNvSpPr>
                <a:spLocks noChangeArrowheads="1"/>
              </p:cNvSpPr>
              <p:nvPr/>
            </p:nvSpPr>
            <p:spPr bwMode="auto">
              <a:xfrm>
                <a:off x="1218667" y="314633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9" name="Oval 368"/>
              <p:cNvSpPr>
                <a:spLocks noChangeArrowheads="1"/>
              </p:cNvSpPr>
              <p:nvPr/>
            </p:nvSpPr>
            <p:spPr bwMode="auto">
              <a:xfrm>
                <a:off x="1085227" y="31796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0" name="Oval 369"/>
              <p:cNvSpPr>
                <a:spLocks noChangeArrowheads="1"/>
              </p:cNvSpPr>
              <p:nvPr/>
            </p:nvSpPr>
            <p:spPr bwMode="auto">
              <a:xfrm>
                <a:off x="1153535" y="3227313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77" name="Group 44"/>
            <p:cNvGrpSpPr>
              <a:grpSpLocks/>
            </p:cNvGrpSpPr>
            <p:nvPr/>
          </p:nvGrpSpPr>
          <p:grpSpPr bwMode="auto">
            <a:xfrm>
              <a:off x="1235796" y="3668420"/>
              <a:ext cx="292756" cy="291299"/>
              <a:chOff x="1085911" y="3095726"/>
              <a:chExt cx="292756" cy="291299"/>
            </a:xfrm>
          </p:grpSpPr>
          <p:sp>
            <p:nvSpPr>
              <p:cNvPr id="363" name="Oval 362"/>
              <p:cNvSpPr>
                <a:spLocks noChangeArrowheads="1"/>
              </p:cNvSpPr>
              <p:nvPr/>
            </p:nvSpPr>
            <p:spPr bwMode="auto">
              <a:xfrm>
                <a:off x="1139934" y="309546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4" name="Oval 363"/>
              <p:cNvSpPr>
                <a:spLocks noChangeArrowheads="1"/>
              </p:cNvSpPr>
              <p:nvPr/>
            </p:nvSpPr>
            <p:spPr bwMode="auto">
              <a:xfrm>
                <a:off x="1217775" y="314627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5" name="Oval 364"/>
              <p:cNvSpPr>
                <a:spLocks noChangeArrowheads="1"/>
              </p:cNvSpPr>
              <p:nvPr/>
            </p:nvSpPr>
            <p:spPr bwMode="auto">
              <a:xfrm>
                <a:off x="1085922" y="317962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6" name="Oval 365"/>
              <p:cNvSpPr>
                <a:spLocks noChangeArrowheads="1"/>
              </p:cNvSpPr>
              <p:nvPr/>
            </p:nvSpPr>
            <p:spPr bwMode="auto">
              <a:xfrm>
                <a:off x="1154231" y="322725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78" name="Group 49"/>
            <p:cNvGrpSpPr>
              <a:grpSpLocks/>
            </p:cNvGrpSpPr>
            <p:nvPr/>
          </p:nvGrpSpPr>
          <p:grpSpPr bwMode="auto">
            <a:xfrm>
              <a:off x="1187018" y="3325002"/>
              <a:ext cx="292756" cy="291299"/>
              <a:chOff x="1085911" y="3095726"/>
              <a:chExt cx="292756" cy="291299"/>
            </a:xfrm>
          </p:grpSpPr>
          <p:sp>
            <p:nvSpPr>
              <p:cNvPr id="359" name="Oval 358"/>
              <p:cNvSpPr>
                <a:spLocks noChangeArrowheads="1"/>
              </p:cNvSpPr>
              <p:nvPr/>
            </p:nvSpPr>
            <p:spPr bwMode="auto">
              <a:xfrm>
                <a:off x="1139466" y="309590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0" name="Oval 359"/>
              <p:cNvSpPr>
                <a:spLocks noChangeArrowheads="1"/>
              </p:cNvSpPr>
              <p:nvPr/>
            </p:nvSpPr>
            <p:spPr bwMode="auto">
              <a:xfrm>
                <a:off x="1218895" y="3146715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1" name="Oval 360"/>
              <p:cNvSpPr>
                <a:spLocks noChangeArrowheads="1"/>
              </p:cNvSpPr>
              <p:nvPr/>
            </p:nvSpPr>
            <p:spPr bwMode="auto">
              <a:xfrm>
                <a:off x="1085455" y="3180059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2" name="Oval 361"/>
              <p:cNvSpPr>
                <a:spLocks noChangeArrowheads="1"/>
              </p:cNvSpPr>
              <p:nvPr/>
            </p:nvSpPr>
            <p:spPr bwMode="auto">
              <a:xfrm>
                <a:off x="1153763" y="3226108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79" name="Group 54"/>
            <p:cNvGrpSpPr>
              <a:grpSpLocks/>
            </p:cNvGrpSpPr>
            <p:nvPr/>
          </p:nvGrpSpPr>
          <p:grpSpPr bwMode="auto">
            <a:xfrm>
              <a:off x="1299579" y="3536006"/>
              <a:ext cx="292756" cy="291299"/>
              <a:chOff x="1085911" y="3095726"/>
              <a:chExt cx="292756" cy="291299"/>
            </a:xfrm>
          </p:grpSpPr>
          <p:sp>
            <p:nvSpPr>
              <p:cNvPr id="355" name="Oval 354"/>
              <p:cNvSpPr>
                <a:spLocks noChangeArrowheads="1"/>
              </p:cNvSpPr>
              <p:nvPr/>
            </p:nvSpPr>
            <p:spPr bwMode="auto">
              <a:xfrm>
                <a:off x="1139695" y="3096085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6" name="Oval 355"/>
              <p:cNvSpPr>
                <a:spLocks noChangeArrowheads="1"/>
              </p:cNvSpPr>
              <p:nvPr/>
            </p:nvSpPr>
            <p:spPr bwMode="auto">
              <a:xfrm>
                <a:off x="1217535" y="314689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7" name="Oval 356"/>
              <p:cNvSpPr>
                <a:spLocks noChangeArrowheads="1"/>
              </p:cNvSpPr>
              <p:nvPr/>
            </p:nvSpPr>
            <p:spPr bwMode="auto">
              <a:xfrm>
                <a:off x="1085683" y="3180242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8" name="Oval 357"/>
              <p:cNvSpPr>
                <a:spLocks noChangeArrowheads="1"/>
              </p:cNvSpPr>
              <p:nvPr/>
            </p:nvSpPr>
            <p:spPr bwMode="auto">
              <a:xfrm>
                <a:off x="1153992" y="322629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80" name="Group 59"/>
            <p:cNvGrpSpPr>
              <a:grpSpLocks/>
            </p:cNvGrpSpPr>
            <p:nvPr/>
          </p:nvGrpSpPr>
          <p:grpSpPr bwMode="auto">
            <a:xfrm>
              <a:off x="1464769" y="3705604"/>
              <a:ext cx="292756" cy="291299"/>
              <a:chOff x="1085911" y="3095726"/>
              <a:chExt cx="292756" cy="291299"/>
            </a:xfrm>
          </p:grpSpPr>
          <p:sp>
            <p:nvSpPr>
              <p:cNvPr id="351" name="Oval 350"/>
              <p:cNvSpPr>
                <a:spLocks noChangeArrowheads="1"/>
              </p:cNvSpPr>
              <p:nvPr/>
            </p:nvSpPr>
            <p:spPr bwMode="auto">
              <a:xfrm>
                <a:off x="1139717" y="309638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2" name="Oval 351"/>
              <p:cNvSpPr>
                <a:spLocks noChangeArrowheads="1"/>
              </p:cNvSpPr>
              <p:nvPr/>
            </p:nvSpPr>
            <p:spPr bwMode="auto">
              <a:xfrm>
                <a:off x="1217557" y="3147201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3" name="Oval 352"/>
              <p:cNvSpPr>
                <a:spLocks noChangeArrowheads="1"/>
              </p:cNvSpPr>
              <p:nvPr/>
            </p:nvSpPr>
            <p:spPr bwMode="auto">
              <a:xfrm>
                <a:off x="1085705" y="3180546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4" name="Oval 353"/>
              <p:cNvSpPr>
                <a:spLocks noChangeArrowheads="1"/>
              </p:cNvSpPr>
              <p:nvPr/>
            </p:nvSpPr>
            <p:spPr bwMode="auto">
              <a:xfrm>
                <a:off x="1154014" y="322659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81" name="Group 64"/>
            <p:cNvGrpSpPr>
              <a:grpSpLocks/>
            </p:cNvGrpSpPr>
            <p:nvPr/>
          </p:nvGrpSpPr>
          <p:grpSpPr bwMode="auto">
            <a:xfrm>
              <a:off x="1562369" y="3475689"/>
              <a:ext cx="292756" cy="291299"/>
              <a:chOff x="1085911" y="3095726"/>
              <a:chExt cx="292756" cy="291299"/>
            </a:xfrm>
          </p:grpSpPr>
          <p:sp>
            <p:nvSpPr>
              <p:cNvPr id="347" name="Oval 346"/>
              <p:cNvSpPr>
                <a:spLocks noChangeArrowheads="1"/>
              </p:cNvSpPr>
              <p:nvPr/>
            </p:nvSpPr>
            <p:spPr bwMode="auto">
              <a:xfrm>
                <a:off x="1140608" y="309606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8" name="Oval 347"/>
              <p:cNvSpPr>
                <a:spLocks noChangeArrowheads="1"/>
              </p:cNvSpPr>
              <p:nvPr/>
            </p:nvSpPr>
            <p:spPr bwMode="auto">
              <a:xfrm>
                <a:off x="1218449" y="314687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9" name="Oval 348"/>
              <p:cNvSpPr>
                <a:spLocks noChangeArrowheads="1"/>
              </p:cNvSpPr>
              <p:nvPr/>
            </p:nvSpPr>
            <p:spPr bwMode="auto">
              <a:xfrm>
                <a:off x="1086596" y="3180220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0" name="Oval 349"/>
              <p:cNvSpPr>
                <a:spLocks noChangeArrowheads="1"/>
              </p:cNvSpPr>
              <p:nvPr/>
            </p:nvSpPr>
            <p:spPr bwMode="auto">
              <a:xfrm>
                <a:off x="1154906" y="322626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82" name="Group 69"/>
            <p:cNvGrpSpPr>
              <a:grpSpLocks/>
            </p:cNvGrpSpPr>
            <p:nvPr/>
          </p:nvGrpSpPr>
          <p:grpSpPr bwMode="auto">
            <a:xfrm>
              <a:off x="1434887" y="3330039"/>
              <a:ext cx="292756" cy="291299"/>
              <a:chOff x="1085911" y="3095726"/>
              <a:chExt cx="292756" cy="291299"/>
            </a:xfrm>
          </p:grpSpPr>
          <p:sp>
            <p:nvSpPr>
              <p:cNvPr id="343" name="Oval 342"/>
              <p:cNvSpPr>
                <a:spLocks noChangeArrowheads="1"/>
              </p:cNvSpPr>
              <p:nvPr/>
            </p:nvSpPr>
            <p:spPr bwMode="auto">
              <a:xfrm>
                <a:off x="1139416" y="309562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4" name="Oval 343"/>
              <p:cNvSpPr>
                <a:spLocks noChangeArrowheads="1"/>
              </p:cNvSpPr>
              <p:nvPr/>
            </p:nvSpPr>
            <p:spPr bwMode="auto">
              <a:xfrm>
                <a:off x="1218845" y="314644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5" name="Oval 344"/>
              <p:cNvSpPr>
                <a:spLocks noChangeArrowheads="1"/>
              </p:cNvSpPr>
              <p:nvPr/>
            </p:nvSpPr>
            <p:spPr bwMode="auto">
              <a:xfrm>
                <a:off x="1085405" y="317978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6" name="Oval 345"/>
              <p:cNvSpPr>
                <a:spLocks noChangeArrowheads="1"/>
              </p:cNvSpPr>
              <p:nvPr/>
            </p:nvSpPr>
            <p:spPr bwMode="auto">
              <a:xfrm>
                <a:off x="1153713" y="3227422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83" name="Group 74"/>
            <p:cNvGrpSpPr>
              <a:grpSpLocks/>
            </p:cNvGrpSpPr>
            <p:nvPr/>
          </p:nvGrpSpPr>
          <p:grpSpPr bwMode="auto">
            <a:xfrm>
              <a:off x="1606548" y="3634574"/>
              <a:ext cx="292756" cy="291299"/>
              <a:chOff x="1085911" y="3095726"/>
              <a:chExt cx="292756" cy="291299"/>
            </a:xfrm>
          </p:grpSpPr>
          <p:sp>
            <p:nvSpPr>
              <p:cNvPr id="339" name="Oval 338"/>
              <p:cNvSpPr>
                <a:spLocks noChangeArrowheads="1"/>
              </p:cNvSpPr>
              <p:nvPr/>
            </p:nvSpPr>
            <p:spPr bwMode="auto">
              <a:xfrm>
                <a:off x="1139321" y="309596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0" name="Oval 339"/>
              <p:cNvSpPr>
                <a:spLocks noChangeArrowheads="1"/>
              </p:cNvSpPr>
              <p:nvPr/>
            </p:nvSpPr>
            <p:spPr bwMode="auto">
              <a:xfrm>
                <a:off x="1218750" y="3146777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1" name="Oval 340"/>
              <p:cNvSpPr>
                <a:spLocks noChangeArrowheads="1"/>
              </p:cNvSpPr>
              <p:nvPr/>
            </p:nvSpPr>
            <p:spPr bwMode="auto">
              <a:xfrm>
                <a:off x="1085310" y="318012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2" name="Oval 341"/>
              <p:cNvSpPr>
                <a:spLocks noChangeArrowheads="1"/>
              </p:cNvSpPr>
              <p:nvPr/>
            </p:nvSpPr>
            <p:spPr bwMode="auto">
              <a:xfrm>
                <a:off x="1153618" y="3226170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84" name="Group 79"/>
            <p:cNvGrpSpPr>
              <a:grpSpLocks/>
            </p:cNvGrpSpPr>
            <p:nvPr/>
          </p:nvGrpSpPr>
          <p:grpSpPr bwMode="auto">
            <a:xfrm>
              <a:off x="1606548" y="3399363"/>
              <a:ext cx="292756" cy="291299"/>
              <a:chOff x="1085911" y="3095726"/>
              <a:chExt cx="292756" cy="291299"/>
            </a:xfrm>
          </p:grpSpPr>
          <p:sp>
            <p:nvSpPr>
              <p:cNvPr id="335" name="Oval 334"/>
              <p:cNvSpPr>
                <a:spLocks noChangeArrowheads="1"/>
              </p:cNvSpPr>
              <p:nvPr/>
            </p:nvSpPr>
            <p:spPr bwMode="auto">
              <a:xfrm>
                <a:off x="1139321" y="309617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6" name="Oval 335"/>
              <p:cNvSpPr>
                <a:spLocks noChangeArrowheads="1"/>
              </p:cNvSpPr>
              <p:nvPr/>
            </p:nvSpPr>
            <p:spPr bwMode="auto">
              <a:xfrm>
                <a:off x="1218750" y="3146983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7" name="Oval 336"/>
              <p:cNvSpPr>
                <a:spLocks noChangeArrowheads="1"/>
              </p:cNvSpPr>
              <p:nvPr/>
            </p:nvSpPr>
            <p:spPr bwMode="auto">
              <a:xfrm>
                <a:off x="1085310" y="3180328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8" name="Oval 337"/>
              <p:cNvSpPr>
                <a:spLocks noChangeArrowheads="1"/>
              </p:cNvSpPr>
              <p:nvPr/>
            </p:nvSpPr>
            <p:spPr bwMode="auto">
              <a:xfrm>
                <a:off x="1153618" y="3226376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85" name="Group 84"/>
            <p:cNvGrpSpPr>
              <a:grpSpLocks/>
            </p:cNvGrpSpPr>
            <p:nvPr/>
          </p:nvGrpSpPr>
          <p:grpSpPr bwMode="auto">
            <a:xfrm>
              <a:off x="1396387" y="3552654"/>
              <a:ext cx="292756" cy="291299"/>
              <a:chOff x="1085911" y="3095726"/>
              <a:chExt cx="292756" cy="291299"/>
            </a:xfrm>
          </p:grpSpPr>
          <p:sp>
            <p:nvSpPr>
              <p:cNvPr id="331" name="Oval 330"/>
              <p:cNvSpPr>
                <a:spLocks noChangeArrowheads="1"/>
              </p:cNvSpPr>
              <p:nvPr/>
            </p:nvSpPr>
            <p:spPr bwMode="auto">
              <a:xfrm>
                <a:off x="1139790" y="3095316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2" name="Oval 331"/>
              <p:cNvSpPr>
                <a:spLocks noChangeArrowheads="1"/>
              </p:cNvSpPr>
              <p:nvPr/>
            </p:nvSpPr>
            <p:spPr bwMode="auto">
              <a:xfrm>
                <a:off x="1217630" y="314612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3" name="Oval 332"/>
              <p:cNvSpPr>
                <a:spLocks noChangeArrowheads="1"/>
              </p:cNvSpPr>
              <p:nvPr/>
            </p:nvSpPr>
            <p:spPr bwMode="auto">
              <a:xfrm>
                <a:off x="1085778" y="3179473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4" name="Oval 333"/>
              <p:cNvSpPr>
                <a:spLocks noChangeArrowheads="1"/>
              </p:cNvSpPr>
              <p:nvPr/>
            </p:nvSpPr>
            <p:spPr bwMode="auto">
              <a:xfrm>
                <a:off x="1154086" y="3227109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86" name="Group 89"/>
            <p:cNvGrpSpPr>
              <a:grpSpLocks/>
            </p:cNvGrpSpPr>
            <p:nvPr/>
          </p:nvGrpSpPr>
          <p:grpSpPr bwMode="auto">
            <a:xfrm>
              <a:off x="1533151" y="3268016"/>
              <a:ext cx="292756" cy="291299"/>
              <a:chOff x="1085911" y="3095726"/>
              <a:chExt cx="292756" cy="291299"/>
            </a:xfrm>
          </p:grpSpPr>
          <p:sp>
            <p:nvSpPr>
              <p:cNvPr id="327" name="Oval 326"/>
              <p:cNvSpPr>
                <a:spLocks noChangeArrowheads="1"/>
              </p:cNvSpPr>
              <p:nvPr/>
            </p:nvSpPr>
            <p:spPr bwMode="auto">
              <a:xfrm>
                <a:off x="1139644" y="309572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8" name="Oval 327"/>
              <p:cNvSpPr>
                <a:spLocks noChangeArrowheads="1"/>
              </p:cNvSpPr>
              <p:nvPr/>
            </p:nvSpPr>
            <p:spPr bwMode="auto">
              <a:xfrm>
                <a:off x="1217483" y="314653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9" name="Oval 328"/>
              <p:cNvSpPr>
                <a:spLocks noChangeArrowheads="1"/>
              </p:cNvSpPr>
              <p:nvPr/>
            </p:nvSpPr>
            <p:spPr bwMode="auto">
              <a:xfrm>
                <a:off x="1085632" y="317988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0" name="Oval 329"/>
              <p:cNvSpPr>
                <a:spLocks noChangeArrowheads="1"/>
              </p:cNvSpPr>
              <p:nvPr/>
            </p:nvSpPr>
            <p:spPr bwMode="auto">
              <a:xfrm>
                <a:off x="1153940" y="3225931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87" name="Group 94"/>
            <p:cNvGrpSpPr>
              <a:grpSpLocks/>
            </p:cNvGrpSpPr>
            <p:nvPr/>
          </p:nvGrpSpPr>
          <p:grpSpPr bwMode="auto">
            <a:xfrm>
              <a:off x="1318391" y="3277921"/>
              <a:ext cx="292756" cy="291299"/>
              <a:chOff x="1085911" y="3095726"/>
              <a:chExt cx="292756" cy="291299"/>
            </a:xfrm>
          </p:grpSpPr>
          <p:sp>
            <p:nvSpPr>
              <p:cNvPr id="323" name="Oval 322"/>
              <p:cNvSpPr>
                <a:spLocks noChangeArrowheads="1"/>
              </p:cNvSpPr>
              <p:nvPr/>
            </p:nvSpPr>
            <p:spPr bwMode="auto">
              <a:xfrm>
                <a:off x="1139945" y="3095348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4" name="Oval 323"/>
              <p:cNvSpPr>
                <a:spLocks noChangeArrowheads="1"/>
              </p:cNvSpPr>
              <p:nvPr/>
            </p:nvSpPr>
            <p:spPr bwMode="auto">
              <a:xfrm>
                <a:off x="1217786" y="3146160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5" name="Oval 324"/>
              <p:cNvSpPr>
                <a:spLocks noChangeArrowheads="1"/>
              </p:cNvSpPr>
              <p:nvPr/>
            </p:nvSpPr>
            <p:spPr bwMode="auto">
              <a:xfrm>
                <a:off x="1085933" y="317950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6" name="Oval 325"/>
              <p:cNvSpPr>
                <a:spLocks noChangeArrowheads="1"/>
              </p:cNvSpPr>
              <p:nvPr/>
            </p:nvSpPr>
            <p:spPr bwMode="auto">
              <a:xfrm>
                <a:off x="1154242" y="3227140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88" name="Group 99"/>
            <p:cNvGrpSpPr>
              <a:grpSpLocks/>
            </p:cNvGrpSpPr>
            <p:nvPr/>
          </p:nvGrpSpPr>
          <p:grpSpPr bwMode="auto">
            <a:xfrm>
              <a:off x="1425625" y="3756359"/>
              <a:ext cx="292756" cy="291299"/>
              <a:chOff x="1085911" y="3095726"/>
              <a:chExt cx="292756" cy="291299"/>
            </a:xfrm>
          </p:grpSpPr>
          <p:sp>
            <p:nvSpPr>
              <p:cNvPr id="319" name="Oval 318"/>
              <p:cNvSpPr>
                <a:spLocks noChangeArrowheads="1"/>
              </p:cNvSpPr>
              <p:nvPr/>
            </p:nvSpPr>
            <p:spPr bwMode="auto">
              <a:xfrm>
                <a:off x="1139146" y="309644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0" name="Oval 319"/>
              <p:cNvSpPr>
                <a:spLocks noChangeArrowheads="1"/>
              </p:cNvSpPr>
              <p:nvPr/>
            </p:nvSpPr>
            <p:spPr bwMode="auto">
              <a:xfrm>
                <a:off x="1218575" y="314725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1" name="Oval 320"/>
              <p:cNvSpPr>
                <a:spLocks noChangeArrowheads="1"/>
              </p:cNvSpPr>
              <p:nvPr/>
            </p:nvSpPr>
            <p:spPr bwMode="auto">
              <a:xfrm>
                <a:off x="1085134" y="3180603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2" name="Oval 321"/>
              <p:cNvSpPr>
                <a:spLocks noChangeArrowheads="1"/>
              </p:cNvSpPr>
              <p:nvPr/>
            </p:nvSpPr>
            <p:spPr bwMode="auto">
              <a:xfrm>
                <a:off x="1153443" y="3226651"/>
                <a:ext cx="162035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89" name="Group 104"/>
            <p:cNvGrpSpPr>
              <a:grpSpLocks/>
            </p:cNvGrpSpPr>
            <p:nvPr/>
          </p:nvGrpSpPr>
          <p:grpSpPr bwMode="auto">
            <a:xfrm>
              <a:off x="1708747" y="3585868"/>
              <a:ext cx="292756" cy="291299"/>
              <a:chOff x="1085911" y="3095726"/>
              <a:chExt cx="292756" cy="291299"/>
            </a:xfrm>
          </p:grpSpPr>
          <p:sp>
            <p:nvSpPr>
              <p:cNvPr id="315" name="Oval 314"/>
              <p:cNvSpPr>
                <a:spLocks noChangeArrowheads="1"/>
              </p:cNvSpPr>
              <p:nvPr/>
            </p:nvSpPr>
            <p:spPr bwMode="auto">
              <a:xfrm>
                <a:off x="1140380" y="3095447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6" name="Oval 315"/>
              <p:cNvSpPr>
                <a:spLocks noChangeArrowheads="1"/>
              </p:cNvSpPr>
              <p:nvPr/>
            </p:nvSpPr>
            <p:spPr bwMode="auto">
              <a:xfrm>
                <a:off x="1218221" y="3146259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7" name="Oval 316"/>
              <p:cNvSpPr>
                <a:spLocks noChangeArrowheads="1"/>
              </p:cNvSpPr>
              <p:nvPr/>
            </p:nvSpPr>
            <p:spPr bwMode="auto">
              <a:xfrm>
                <a:off x="1086368" y="3179603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8" name="Oval 317"/>
              <p:cNvSpPr>
                <a:spLocks noChangeArrowheads="1"/>
              </p:cNvSpPr>
              <p:nvPr/>
            </p:nvSpPr>
            <p:spPr bwMode="auto">
              <a:xfrm>
                <a:off x="1154678" y="3227239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90" name="Group 109"/>
            <p:cNvGrpSpPr>
              <a:grpSpLocks/>
            </p:cNvGrpSpPr>
            <p:nvPr/>
          </p:nvGrpSpPr>
          <p:grpSpPr bwMode="auto">
            <a:xfrm>
              <a:off x="1381446" y="3490631"/>
              <a:ext cx="292756" cy="291299"/>
              <a:chOff x="1085911" y="3095726"/>
              <a:chExt cx="292756" cy="291299"/>
            </a:xfrm>
          </p:grpSpPr>
          <p:sp>
            <p:nvSpPr>
              <p:cNvPr id="311" name="Oval 310"/>
              <p:cNvSpPr>
                <a:spLocks noChangeArrowheads="1"/>
              </p:cNvSpPr>
              <p:nvPr/>
            </p:nvSpPr>
            <p:spPr bwMode="auto">
              <a:xfrm>
                <a:off x="1140433" y="3095412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2" name="Oval 311"/>
              <p:cNvSpPr>
                <a:spLocks noChangeArrowheads="1"/>
              </p:cNvSpPr>
              <p:nvPr/>
            </p:nvSpPr>
            <p:spPr bwMode="auto">
              <a:xfrm>
                <a:off x="1218274" y="3146224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3" name="Oval 312"/>
              <p:cNvSpPr>
                <a:spLocks noChangeArrowheads="1"/>
              </p:cNvSpPr>
              <p:nvPr/>
            </p:nvSpPr>
            <p:spPr bwMode="auto">
              <a:xfrm>
                <a:off x="1086421" y="3179568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4" name="Oval 313"/>
              <p:cNvSpPr>
                <a:spLocks noChangeArrowheads="1"/>
              </p:cNvSpPr>
              <p:nvPr/>
            </p:nvSpPr>
            <p:spPr bwMode="auto">
              <a:xfrm>
                <a:off x="1154731" y="322720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91" name="Group 114"/>
            <p:cNvGrpSpPr>
              <a:grpSpLocks/>
            </p:cNvGrpSpPr>
            <p:nvPr/>
          </p:nvGrpSpPr>
          <p:grpSpPr bwMode="auto">
            <a:xfrm>
              <a:off x="1606548" y="3608110"/>
              <a:ext cx="292756" cy="291299"/>
              <a:chOff x="1085911" y="3095726"/>
              <a:chExt cx="292756" cy="291299"/>
            </a:xfrm>
          </p:grpSpPr>
          <p:sp>
            <p:nvSpPr>
              <p:cNvPr id="307" name="Oval 306"/>
              <p:cNvSpPr>
                <a:spLocks noChangeArrowheads="1"/>
              </p:cNvSpPr>
              <p:nvPr/>
            </p:nvSpPr>
            <p:spPr bwMode="auto">
              <a:xfrm>
                <a:off x="1139321" y="3095436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8" name="Oval 307"/>
              <p:cNvSpPr>
                <a:spLocks noChangeArrowheads="1"/>
              </p:cNvSpPr>
              <p:nvPr/>
            </p:nvSpPr>
            <p:spPr bwMode="auto">
              <a:xfrm>
                <a:off x="1218750" y="3146248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9" name="Oval 308"/>
              <p:cNvSpPr>
                <a:spLocks noChangeArrowheads="1"/>
              </p:cNvSpPr>
              <p:nvPr/>
            </p:nvSpPr>
            <p:spPr bwMode="auto">
              <a:xfrm>
                <a:off x="1085310" y="3179592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0" name="Oval 309"/>
              <p:cNvSpPr>
                <a:spLocks noChangeArrowheads="1"/>
              </p:cNvSpPr>
              <p:nvPr/>
            </p:nvSpPr>
            <p:spPr bwMode="auto">
              <a:xfrm>
                <a:off x="1153618" y="3227228"/>
                <a:ext cx="162035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92" name="Group 124"/>
            <p:cNvGrpSpPr>
              <a:grpSpLocks/>
            </p:cNvGrpSpPr>
            <p:nvPr/>
          </p:nvGrpSpPr>
          <p:grpSpPr bwMode="auto">
            <a:xfrm>
              <a:off x="1644964" y="3681655"/>
              <a:ext cx="292756" cy="291299"/>
              <a:chOff x="1085911" y="3095726"/>
              <a:chExt cx="292756" cy="291299"/>
            </a:xfrm>
          </p:grpSpPr>
          <p:sp>
            <p:nvSpPr>
              <p:cNvPr id="303" name="Oval 302"/>
              <p:cNvSpPr>
                <a:spLocks noChangeArrowheads="1"/>
              </p:cNvSpPr>
              <p:nvPr/>
            </p:nvSpPr>
            <p:spPr bwMode="auto">
              <a:xfrm>
                <a:off x="1140619" y="3096519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4" name="Oval 303"/>
              <p:cNvSpPr>
                <a:spLocks noChangeArrowheads="1"/>
              </p:cNvSpPr>
              <p:nvPr/>
            </p:nvSpPr>
            <p:spPr bwMode="auto">
              <a:xfrm>
                <a:off x="1218460" y="3147331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5" name="Oval 304"/>
              <p:cNvSpPr>
                <a:spLocks noChangeArrowheads="1"/>
              </p:cNvSpPr>
              <p:nvPr/>
            </p:nvSpPr>
            <p:spPr bwMode="auto">
              <a:xfrm>
                <a:off x="1086607" y="3180677"/>
                <a:ext cx="160447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6" name="Oval 305"/>
              <p:cNvSpPr>
                <a:spLocks noChangeArrowheads="1"/>
              </p:cNvSpPr>
              <p:nvPr/>
            </p:nvSpPr>
            <p:spPr bwMode="auto">
              <a:xfrm>
                <a:off x="1154917" y="3226724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93" name="Group 129"/>
            <p:cNvGrpSpPr>
              <a:grpSpLocks/>
            </p:cNvGrpSpPr>
            <p:nvPr/>
          </p:nvGrpSpPr>
          <p:grpSpPr bwMode="auto">
            <a:xfrm>
              <a:off x="1653870" y="3351643"/>
              <a:ext cx="292756" cy="291299"/>
              <a:chOff x="1085911" y="3095726"/>
              <a:chExt cx="292756" cy="291299"/>
            </a:xfrm>
          </p:grpSpPr>
          <p:sp>
            <p:nvSpPr>
              <p:cNvPr id="299" name="Oval 298"/>
              <p:cNvSpPr>
                <a:spLocks noChangeArrowheads="1"/>
              </p:cNvSpPr>
              <p:nvPr/>
            </p:nvSpPr>
            <p:spPr bwMode="auto">
              <a:xfrm>
                <a:off x="1139658" y="3096255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0" name="Oval 299"/>
              <p:cNvSpPr>
                <a:spLocks noChangeArrowheads="1"/>
              </p:cNvSpPr>
              <p:nvPr/>
            </p:nvSpPr>
            <p:spPr bwMode="auto">
              <a:xfrm>
                <a:off x="1217497" y="3147067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1" name="Oval 300"/>
              <p:cNvSpPr>
                <a:spLocks noChangeArrowheads="1"/>
              </p:cNvSpPr>
              <p:nvPr/>
            </p:nvSpPr>
            <p:spPr bwMode="auto">
              <a:xfrm>
                <a:off x="1085646" y="3180412"/>
                <a:ext cx="160446" cy="158787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2" name="Oval 301"/>
              <p:cNvSpPr>
                <a:spLocks noChangeArrowheads="1"/>
              </p:cNvSpPr>
              <p:nvPr/>
            </p:nvSpPr>
            <p:spPr bwMode="auto">
              <a:xfrm>
                <a:off x="1153954" y="3226460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94" name="Group 119"/>
            <p:cNvGrpSpPr>
              <a:grpSpLocks/>
            </p:cNvGrpSpPr>
            <p:nvPr/>
          </p:nvGrpSpPr>
          <p:grpSpPr bwMode="auto">
            <a:xfrm>
              <a:off x="1694534" y="3462460"/>
              <a:ext cx="292756" cy="291299"/>
              <a:chOff x="1085911" y="3095726"/>
              <a:chExt cx="292756" cy="291299"/>
            </a:xfrm>
          </p:grpSpPr>
          <p:sp>
            <p:nvSpPr>
              <p:cNvPr id="295" name="Oval 294"/>
              <p:cNvSpPr>
                <a:spLocks noChangeArrowheads="1"/>
              </p:cNvSpPr>
              <p:nvPr/>
            </p:nvSpPr>
            <p:spPr bwMode="auto">
              <a:xfrm>
                <a:off x="1140296" y="3095002"/>
                <a:ext cx="160446" cy="160374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6" name="Oval 295"/>
              <p:cNvSpPr>
                <a:spLocks noChangeArrowheads="1"/>
              </p:cNvSpPr>
              <p:nvPr/>
            </p:nvSpPr>
            <p:spPr bwMode="auto">
              <a:xfrm>
                <a:off x="1218136" y="3145814"/>
                <a:ext cx="160447" cy="160374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7" name="Oval 296"/>
              <p:cNvSpPr>
                <a:spLocks noChangeArrowheads="1"/>
              </p:cNvSpPr>
              <p:nvPr/>
            </p:nvSpPr>
            <p:spPr bwMode="auto">
              <a:xfrm>
                <a:off x="1086284" y="3179158"/>
                <a:ext cx="160446" cy="160375"/>
              </a:xfrm>
              <a:prstGeom prst="ellipse">
                <a:avLst/>
              </a:prstGeom>
              <a:gradFill rotWithShape="1">
                <a:gsLst>
                  <a:gs pos="0">
                    <a:srgbClr val="B8D5F5"/>
                  </a:gs>
                  <a:gs pos="100000">
                    <a:srgbClr val="0000FF"/>
                  </a:gs>
                </a:gsLst>
                <a:lin ang="5400000"/>
              </a:gradFill>
              <a:ln w="9525">
                <a:solidFill>
                  <a:srgbClr val="0A2646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8" name="Oval 297"/>
              <p:cNvSpPr>
                <a:spLocks noChangeArrowheads="1"/>
              </p:cNvSpPr>
              <p:nvPr/>
            </p:nvSpPr>
            <p:spPr bwMode="auto">
              <a:xfrm>
                <a:off x="1154593" y="3226794"/>
                <a:ext cx="160447" cy="160375"/>
              </a:xfrm>
              <a:prstGeom prst="ellipse">
                <a:avLst/>
              </a:prstGeom>
              <a:gradFill rotWithShape="1">
                <a:gsLst>
                  <a:gs pos="0">
                    <a:srgbClr val="F39D9D"/>
                  </a:gs>
                  <a:gs pos="100000">
                    <a:srgbClr val="B00000"/>
                  </a:gs>
                </a:gsLst>
                <a:lin ang="5400000"/>
              </a:gradFill>
              <a:ln w="9525">
                <a:solidFill>
                  <a:srgbClr val="99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aphicFrame>
        <p:nvGraphicFramePr>
          <p:cNvPr id="391" name="Object 390"/>
          <p:cNvGraphicFramePr>
            <a:graphicFrameLocks noChangeAspect="1"/>
          </p:cNvGraphicFramePr>
          <p:nvPr>
            <p:extLst/>
          </p:nvPr>
        </p:nvGraphicFramePr>
        <p:xfrm>
          <a:off x="7308676" y="5976821"/>
          <a:ext cx="12954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5" name="Equation" r:id="rId17" imgW="469800" imgH="177480" progId="Equation.DSMT4">
                  <p:embed/>
                </p:oleObj>
              </mc:Choice>
              <mc:Fallback>
                <p:oleObj name="Equation" r:id="rId17" imgW="469800" imgH="177480" progId="Equation.DSMT4">
                  <p:embed/>
                  <p:pic>
                    <p:nvPicPr>
                      <p:cNvPr id="391" name="Object 3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676" y="5976821"/>
                        <a:ext cx="12954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2" name="Straight Arrow Connector 391"/>
          <p:cNvCxnSpPr/>
          <p:nvPr/>
        </p:nvCxnSpPr>
        <p:spPr>
          <a:xfrm>
            <a:off x="5796136" y="5430634"/>
            <a:ext cx="579865" cy="1580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Arrow Connector 393"/>
          <p:cNvCxnSpPr/>
          <p:nvPr/>
        </p:nvCxnSpPr>
        <p:spPr>
          <a:xfrm flipV="1">
            <a:off x="6983220" y="5301208"/>
            <a:ext cx="486788" cy="28182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077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5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787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</a:rPr>
              <a:t>Spin-independent Limits</a:t>
            </a:r>
            <a:endParaRPr lang="en-US" dirty="0">
              <a:latin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839" y="1739027"/>
            <a:ext cx="5241079" cy="39308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44966" y="1466461"/>
            <a:ext cx="3456873" cy="463205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anose="02020603050405020304" pitchFamily="18" charset="0"/>
              </a:rPr>
              <a:t>Light nuclear targets give sensitivity to low-mass WIMPs</a:t>
            </a:r>
          </a:p>
          <a:p>
            <a:r>
              <a:rPr lang="en-US" dirty="0" smtClean="0">
                <a:latin typeface="Times New Roman" panose="02020603050405020304" pitchFamily="18" charset="0"/>
              </a:rPr>
              <a:t>Unexplored phase space would be accessible with slightly reduced threshold</a:t>
            </a:r>
            <a:endParaRPr lang="en-US" dirty="0">
              <a:latin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27694" y="1739027"/>
            <a:ext cx="3070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>
                <a:latin typeface="Times New Roman" panose="02020603050405020304" pitchFamily="18" charset="0"/>
              </a:rPr>
              <a:t>C. Amole </a:t>
            </a:r>
            <a:r>
              <a:rPr lang="hu-HU" sz="1600" b="1" i="1" dirty="0" smtClean="0">
                <a:latin typeface="Times New Roman" panose="02020603050405020304" pitchFamily="18" charset="0"/>
              </a:rPr>
              <a:t>et </a:t>
            </a:r>
            <a:r>
              <a:rPr lang="hu-HU" sz="1600" b="1" i="1" dirty="0" err="1" smtClean="0">
                <a:latin typeface="Times New Roman" panose="02020603050405020304" pitchFamily="18" charset="0"/>
              </a:rPr>
              <a:t>al</a:t>
            </a:r>
            <a:r>
              <a:rPr lang="hu-HU" sz="1600" b="1" dirty="0" smtClean="0">
                <a:latin typeface="Times New Roman" panose="02020603050405020304" pitchFamily="18" charset="0"/>
              </a:rPr>
              <a:t>., arXiv:1702.07666</a:t>
            </a:r>
            <a:r>
              <a:rPr lang="en-US" sz="1600" b="1" dirty="0" smtClean="0">
                <a:latin typeface="Times New Roman" panose="02020603050405020304" pitchFamily="18" charset="0"/>
              </a:rPr>
              <a:t> </a:t>
            </a:r>
            <a:endParaRPr lang="en-US" sz="1600" b="1" dirty="0">
              <a:latin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3817584">
            <a:off x="5573048" y="4569588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  <a:latin typeface="Times New Roman" panose="02020603050405020304" pitchFamily="18" charset="0"/>
              </a:rPr>
              <a:t>LUX</a:t>
            </a:r>
            <a:endParaRPr lang="en-US" sz="1400" dirty="0">
              <a:solidFill>
                <a:srgbClr val="FFC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3824932">
            <a:off x="5712296" y="4481452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B0F0"/>
                </a:solidFill>
                <a:latin typeface="Times New Roman" panose="02020603050405020304" pitchFamily="18" charset="0"/>
              </a:rPr>
              <a:t>PandaX</a:t>
            </a:r>
            <a:r>
              <a:rPr lang="en-US" sz="1400" dirty="0" smtClean="0">
                <a:solidFill>
                  <a:srgbClr val="00B0F0"/>
                </a:solidFill>
                <a:latin typeface="Times New Roman" panose="02020603050405020304" pitchFamily="18" charset="0"/>
              </a:rPr>
              <a:t>-II</a:t>
            </a:r>
            <a:endParaRPr lang="en-US" sz="1400" dirty="0">
              <a:solidFill>
                <a:srgbClr val="00B0F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4368647">
            <a:off x="5929304" y="2449796"/>
            <a:ext cx="1215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PICO-60 CF</a:t>
            </a:r>
            <a:r>
              <a:rPr lang="en-US" sz="1400" baseline="-25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I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4587133">
            <a:off x="5169632" y="2430530"/>
            <a:ext cx="1229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PICO-2L C</a:t>
            </a:r>
            <a:r>
              <a:rPr lang="en-US" sz="1400" baseline="-250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3</a:t>
            </a:r>
            <a:r>
              <a:rPr lang="en-US" sz="14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F</a:t>
            </a:r>
            <a:r>
              <a:rPr lang="en-US" sz="1400" baseline="-250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8</a:t>
            </a:r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741812">
            <a:off x="7118323" y="3144963"/>
            <a:ext cx="1003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35F5"/>
                </a:solidFill>
                <a:latin typeface="Times New Roman" panose="02020603050405020304" pitchFamily="18" charset="0"/>
              </a:rPr>
              <a:t>CRESST-II</a:t>
            </a:r>
            <a:endParaRPr lang="en-US" sz="1400" dirty="0">
              <a:solidFill>
                <a:srgbClr val="FF35F5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3605129">
            <a:off x="4453041" y="2805122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 New Roman" panose="02020603050405020304" pitchFamily="18" charset="0"/>
              </a:rPr>
              <a:t>CDMSlite</a:t>
            </a:r>
            <a:endParaRPr lang="en-US" sz="1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28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867400" y="2573964"/>
            <a:ext cx="3048000" cy="3139417"/>
            <a:chOff x="5867400" y="2297889"/>
            <a:chExt cx="3048000" cy="3139417"/>
          </a:xfrm>
        </p:grpSpPr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5867400" y="2389306"/>
              <a:ext cx="3048000" cy="3048000"/>
            </a:xfrm>
            <a:prstGeom prst="rect">
              <a:avLst/>
            </a:prstGeom>
            <a:solidFill>
              <a:srgbClr val="7194E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6629400" y="3227506"/>
              <a:ext cx="1371600" cy="1371600"/>
            </a:xfrm>
            <a:prstGeom prst="ellipse">
              <a:avLst/>
            </a:prstGeom>
            <a:solidFill>
              <a:srgbClr val="BBE0E3"/>
            </a:solidFill>
            <a:ln w="381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5927692" y="2297889"/>
              <a:ext cx="1578535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</a:t>
              </a:r>
              <a:r>
                <a:rPr kumimoji="0" lang="en-US" sz="28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=</a:t>
              </a:r>
              <a:r>
                <a:rPr lang="en-US" sz="2800" kern="0" dirty="0" smtClean="0">
                  <a:solidFill>
                    <a:sysClr val="windowText" lastClr="000000"/>
                  </a:solidFill>
                </a:rPr>
                <a:t>35 psi</a:t>
              </a:r>
              <a:r>
                <a:rPr kumimoji="0" lang="en-US" sz="28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0" cap="none" spc="0" normalizeH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</a:t>
              </a:r>
              <a:r>
                <a:rPr kumimoji="0" lang="en-US" sz="2800" b="0" u="none" strike="noStrike" kern="0" cap="none" spc="0" normalizeH="0" baseline="-2500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</a:t>
              </a:r>
              <a:r>
                <a:rPr kumimoji="0" lang="en-US" sz="2800" b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=15.0</a:t>
              </a:r>
              <a:r>
                <a:rPr kumimoji="0" lang="en-US" sz="2800" b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</a:t>
              </a:r>
              <a:r>
                <a:rPr kumimoji="0" lang="en-US" sz="2800" b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6629400" y="3494214"/>
              <a:ext cx="142337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28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</a:t>
              </a:r>
              <a:r>
                <a:rPr lang="en-US" sz="2800" kern="0" dirty="0" smtClean="0">
                  <a:solidFill>
                    <a:sysClr val="windowText" lastClr="000000"/>
                  </a:solidFill>
                </a:rPr>
                <a:t>= 77.9</a:t>
              </a:r>
              <a:br>
                <a:rPr lang="en-US" sz="2800" kern="0" dirty="0" smtClean="0">
                  <a:solidFill>
                    <a:sysClr val="windowText" lastClr="000000"/>
                  </a:solidFill>
                </a:rPr>
              </a:br>
              <a:r>
                <a:rPr lang="en-US" sz="2800" kern="0" dirty="0" smtClean="0">
                  <a:solidFill>
                    <a:sysClr val="windowText" lastClr="000000"/>
                  </a:solidFill>
                </a:rPr>
                <a:t>     psi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840149" y="5002289"/>
            <a:ext cx="954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C</a:t>
            </a:r>
            <a:r>
              <a:rPr lang="en-US" sz="3600" b="1" baseline="-25000" dirty="0" smtClean="0"/>
              <a:t>3</a:t>
            </a:r>
            <a:r>
              <a:rPr lang="en-US" sz="3600" b="1" dirty="0" smtClean="0"/>
              <a:t>F</a:t>
            </a:r>
            <a:r>
              <a:rPr lang="en-US" sz="3600" b="1" baseline="-25000" dirty="0" smtClean="0"/>
              <a:t>8</a:t>
            </a:r>
            <a:endParaRPr lang="en-US" sz="3600" b="1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5867400" y="4893324"/>
            <a:ext cx="1962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r</a:t>
            </a:r>
            <a:r>
              <a:rPr lang="en-US" sz="2800" baseline="-25000" dirty="0" smtClean="0"/>
              <a:t>c</a:t>
            </a:r>
            <a:r>
              <a:rPr lang="en-US" sz="2800" dirty="0" smtClean="0"/>
              <a:t>= 24.1 nm</a:t>
            </a:r>
            <a:endParaRPr lang="en-US" sz="2800" i="1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6395357" y="4648504"/>
            <a:ext cx="371929" cy="35378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24" descr="eq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68" r="55000" b="43726"/>
          <a:stretch>
            <a:fillRect/>
          </a:stretch>
        </p:blipFill>
        <p:spPr bwMode="auto">
          <a:xfrm>
            <a:off x="76200" y="2460763"/>
            <a:ext cx="41148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5" descr="eq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1" t="43768" r="26666" b="43726"/>
          <a:stretch>
            <a:fillRect/>
          </a:stretch>
        </p:blipFill>
        <p:spPr bwMode="auto">
          <a:xfrm>
            <a:off x="990600" y="3429277"/>
            <a:ext cx="25908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6" descr="eq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2" t="43768" b="43726"/>
          <a:stretch>
            <a:fillRect/>
          </a:stretch>
        </p:blipFill>
        <p:spPr bwMode="auto">
          <a:xfrm>
            <a:off x="1066800" y="4267477"/>
            <a:ext cx="24384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27"/>
          <p:cNvSpPr>
            <a:spLocks noChangeArrowheads="1"/>
          </p:cNvSpPr>
          <p:nvPr/>
        </p:nvSpPr>
        <p:spPr bwMode="auto">
          <a:xfrm>
            <a:off x="990600" y="2514877"/>
            <a:ext cx="3200400" cy="1066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28"/>
          <p:cNvSpPr>
            <a:spLocks noChangeArrowheads="1"/>
          </p:cNvSpPr>
          <p:nvPr/>
        </p:nvSpPr>
        <p:spPr bwMode="auto">
          <a:xfrm>
            <a:off x="990600" y="3657877"/>
            <a:ext cx="2667000" cy="76200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990600" y="4496077"/>
            <a:ext cx="2438400" cy="762000"/>
          </a:xfrm>
          <a:prstGeom prst="rect">
            <a:avLst/>
          </a:prstGeom>
          <a:noFill/>
          <a:ln w="28575">
            <a:solidFill>
              <a:srgbClr val="1C9335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4191000" y="3726415"/>
            <a:ext cx="14542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1.95 </a:t>
            </a:r>
            <a:r>
              <a:rPr lang="en-US" sz="2800" dirty="0" err="1">
                <a:solidFill>
                  <a:srgbClr val="0000FF"/>
                </a:solidFill>
              </a:rPr>
              <a:t>keV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087230" y="4553634"/>
            <a:ext cx="15580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7800"/>
                </a:solidFill>
              </a:rPr>
              <a:t>-</a:t>
            </a:r>
            <a:r>
              <a:rPr lang="en-US" sz="2800" dirty="0" smtClean="0">
                <a:solidFill>
                  <a:srgbClr val="007800"/>
                </a:solidFill>
              </a:rPr>
              <a:t>0.15 </a:t>
            </a:r>
            <a:r>
              <a:rPr lang="en-US" sz="2800" dirty="0" err="1">
                <a:solidFill>
                  <a:srgbClr val="007800"/>
                </a:solidFill>
              </a:rPr>
              <a:t>keV</a:t>
            </a:r>
            <a:endParaRPr lang="en-US" sz="2800" dirty="0">
              <a:solidFill>
                <a:srgbClr val="007800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191000" y="2753419"/>
            <a:ext cx="14542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1.57 </a:t>
            </a:r>
            <a:r>
              <a:rPr lang="en-US" sz="2800" dirty="0" err="1">
                <a:solidFill>
                  <a:srgbClr val="FF0000"/>
                </a:solidFill>
              </a:rPr>
              <a:t>keV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57353" y="1531972"/>
            <a:ext cx="68050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Surface energy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00FF"/>
                </a:solidFill>
              </a:rPr>
              <a:t>Bulk energy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7800"/>
                </a:solidFill>
              </a:rPr>
              <a:t>Reversible Work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3934519" y="5344486"/>
            <a:ext cx="1710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= 3.37 </a:t>
            </a:r>
            <a:r>
              <a:rPr lang="en-US" sz="2800" dirty="0" err="1" smtClean="0"/>
              <a:t>keV</a:t>
            </a:r>
            <a:endParaRPr lang="en-US" sz="28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3934519" y="5344486"/>
            <a:ext cx="171072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24843" y="490361"/>
            <a:ext cx="5437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Seitz Threshold Calculation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69177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9440"/>
          </a:xfrm>
        </p:spPr>
        <p:txBody>
          <a:bodyPr/>
          <a:lstStyle/>
          <a:p>
            <a:r>
              <a:rPr lang="en-US" dirty="0" smtClean="0"/>
              <a:t>Nuclear Recoil Efficiency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966" y="3262593"/>
            <a:ext cx="6338067" cy="32763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708" y="1102083"/>
            <a:ext cx="3744279" cy="20454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248785"/>
            <a:ext cx="4483332" cy="202346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Use neutrons to determine nucleation efficiency from nuclear recoils</a:t>
            </a:r>
          </a:p>
          <a:p>
            <a:r>
              <a:rPr lang="en-US" dirty="0" smtClean="0"/>
              <a:t>Full paper is in preparation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6458714" y="4777641"/>
            <a:ext cx="28969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Amole, C. et al. </a:t>
            </a:r>
            <a:r>
              <a:rPr lang="hu-HU" sz="1000" dirty="0" smtClean="0"/>
              <a:t>Phys. Rev. Lett. 114, 231302 (2015)</a:t>
            </a:r>
            <a:r>
              <a:rPr lang="en-US" sz="1000" dirty="0" smtClean="0"/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6179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955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Candara" pitchFamily="34" charset="0"/>
              </a:rPr>
              <a:t>Bubble chamber fluids</a:t>
            </a:r>
            <a:endParaRPr lang="en-US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0045"/>
            <a:ext cx="3962400" cy="4724400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 smtClean="0">
                <a:latin typeface="Candara" pitchFamily="34" charset="0"/>
              </a:rPr>
              <a:t>Could make a dark matter bubble chamber with any liquid.</a:t>
            </a:r>
          </a:p>
          <a:p>
            <a:endParaRPr lang="en-US" sz="2000" dirty="0" smtClean="0">
              <a:latin typeface="Candara" pitchFamily="34" charset="0"/>
            </a:endParaRPr>
          </a:p>
          <a:p>
            <a:r>
              <a:rPr lang="en-US" sz="2000" dirty="0" smtClean="0">
                <a:latin typeface="Candara" pitchFamily="34" charset="0"/>
              </a:rPr>
              <a:t>Fluorocarbons are ideal:</a:t>
            </a:r>
          </a:p>
          <a:p>
            <a:pPr lvl="1"/>
            <a:r>
              <a:rPr lang="en-US" sz="2000" dirty="0" smtClean="0">
                <a:latin typeface="Candara" pitchFamily="34" charset="0"/>
              </a:rPr>
              <a:t>Superheated fluid at room temperature and pressure.</a:t>
            </a:r>
          </a:p>
          <a:p>
            <a:pPr lvl="1"/>
            <a:r>
              <a:rPr lang="en-US" sz="2000" dirty="0" smtClean="0">
                <a:latin typeface="Candara" pitchFamily="34" charset="0"/>
              </a:rPr>
              <a:t>Not flammable.</a:t>
            </a:r>
          </a:p>
          <a:p>
            <a:pPr lvl="1"/>
            <a:r>
              <a:rPr lang="en-US" sz="2000" dirty="0" smtClean="0">
                <a:latin typeface="Candara" pitchFamily="34" charset="0"/>
              </a:rPr>
              <a:t>Low toxicity.</a:t>
            </a:r>
          </a:p>
          <a:p>
            <a:pPr lvl="1"/>
            <a:r>
              <a:rPr lang="en-US" sz="2000" dirty="0" smtClean="0">
                <a:latin typeface="Candara" pitchFamily="34" charset="0"/>
              </a:rPr>
              <a:t>Fluorine is ideal spin-dependent target.</a:t>
            </a:r>
          </a:p>
          <a:p>
            <a:pPr lvl="1"/>
            <a:r>
              <a:rPr lang="en-US" sz="2000" dirty="0" smtClean="0">
                <a:latin typeface="Candara" pitchFamily="34" charset="0"/>
              </a:rPr>
              <a:t>Fluorine can be replaced with high-mass halogen (</a:t>
            </a:r>
            <a:r>
              <a:rPr lang="en-US" sz="2000" dirty="0" err="1" smtClean="0">
                <a:latin typeface="Candara" pitchFamily="34" charset="0"/>
              </a:rPr>
              <a:t>Cl</a:t>
            </a:r>
            <a:r>
              <a:rPr lang="en-US" sz="2000" dirty="0" smtClean="0">
                <a:latin typeface="Candara" pitchFamily="34" charset="0"/>
              </a:rPr>
              <a:t>, Br, I) for improved A</a:t>
            </a:r>
            <a:r>
              <a:rPr lang="en-US" sz="2000" baseline="30000" dirty="0" smtClean="0">
                <a:latin typeface="Candara" pitchFamily="34" charset="0"/>
              </a:rPr>
              <a:t>2</a:t>
            </a:r>
            <a:r>
              <a:rPr lang="en-US" sz="2000" dirty="0" smtClean="0">
                <a:latin typeface="Candara" pitchFamily="34" charset="0"/>
              </a:rPr>
              <a:t> enhancement.</a:t>
            </a:r>
          </a:p>
          <a:p>
            <a:pPr lvl="1"/>
            <a:endParaRPr lang="en-US" sz="2000" dirty="0" smtClean="0">
              <a:latin typeface="Candara" pitchFamily="34" charset="0"/>
            </a:endParaRPr>
          </a:p>
          <a:p>
            <a:r>
              <a:rPr lang="en-US" sz="2000" dirty="0" smtClean="0">
                <a:latin typeface="Candara" pitchFamily="34" charset="0"/>
              </a:rPr>
              <a:t>COUPP/PICO bubble chambers have until now used </a:t>
            </a:r>
            <a:r>
              <a:rPr lang="en-US" sz="2000" dirty="0" smtClean="0">
                <a:latin typeface="Candara" pitchFamily="34" charset="0"/>
              </a:rPr>
              <a:t>CF</a:t>
            </a:r>
            <a:r>
              <a:rPr lang="en-US" sz="2000" baseline="-25000" dirty="0" smtClean="0">
                <a:latin typeface="Candara" pitchFamily="34" charset="0"/>
              </a:rPr>
              <a:t>3</a:t>
            </a:r>
            <a:r>
              <a:rPr lang="en-US" sz="2000" dirty="0">
                <a:latin typeface="Candara" pitchFamily="34" charset="0"/>
              </a:rPr>
              <a:t>I, C</a:t>
            </a:r>
            <a:r>
              <a:rPr lang="en-US" sz="2000" baseline="-25000" dirty="0">
                <a:latin typeface="Candara" pitchFamily="34" charset="0"/>
              </a:rPr>
              <a:t>3</a:t>
            </a:r>
            <a:r>
              <a:rPr lang="en-US" sz="2000" dirty="0">
                <a:latin typeface="Candara" pitchFamily="34" charset="0"/>
              </a:rPr>
              <a:t>F</a:t>
            </a:r>
            <a:r>
              <a:rPr lang="en-US" sz="2000" baseline="-25000" dirty="0">
                <a:latin typeface="Candara" pitchFamily="34" charset="0"/>
              </a:rPr>
              <a:t>8</a:t>
            </a:r>
            <a:r>
              <a:rPr lang="en-US" sz="2000" dirty="0" smtClean="0">
                <a:latin typeface="Candara" pitchFamily="34" charset="0"/>
              </a:rPr>
              <a:t> </a:t>
            </a:r>
            <a:r>
              <a:rPr lang="en-US" sz="2000" dirty="0" smtClean="0">
                <a:latin typeface="Candara" pitchFamily="34" charset="0"/>
              </a:rPr>
              <a:t>as active fluid. </a:t>
            </a:r>
          </a:p>
          <a:p>
            <a:endParaRPr lang="en-US" sz="2000" dirty="0" smtClean="0">
              <a:latin typeface="Candara" pitchFamily="34" charset="0"/>
            </a:endParaRPr>
          </a:p>
          <a:p>
            <a:r>
              <a:rPr lang="en-US" sz="2000" dirty="0" smtClean="0">
                <a:latin typeface="Candara" pitchFamily="34" charset="0"/>
              </a:rPr>
              <a:t>PICASSO used similar C</a:t>
            </a:r>
            <a:r>
              <a:rPr lang="en-US" sz="2000" baseline="-25000" dirty="0" smtClean="0">
                <a:latin typeface="Candara" pitchFamily="34" charset="0"/>
              </a:rPr>
              <a:t>4</a:t>
            </a:r>
            <a:r>
              <a:rPr lang="en-US" sz="2000" dirty="0" smtClean="0">
                <a:latin typeface="Candara" pitchFamily="34" charset="0"/>
              </a:rPr>
              <a:t>F</a:t>
            </a:r>
            <a:r>
              <a:rPr lang="en-US" sz="2000" baseline="-25000" dirty="0" smtClean="0">
                <a:latin typeface="Candara" pitchFamily="34" charset="0"/>
              </a:rPr>
              <a:t>10</a:t>
            </a:r>
            <a:endParaRPr lang="en-US" sz="2000" dirty="0">
              <a:latin typeface="Candara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962400" y="1398807"/>
            <a:ext cx="5029200" cy="1066800"/>
            <a:chOff x="2657000" y="1282700"/>
            <a:chExt cx="6852526" cy="1689100"/>
          </a:xfrm>
        </p:grpSpPr>
        <p:graphicFrame>
          <p:nvGraphicFramePr>
            <p:cNvPr id="8" name="Content Placeholder 7"/>
            <p:cNvGraphicFramePr>
              <a:graphicFrameLocks noChangeAspect="1"/>
            </p:cNvGraphicFramePr>
            <p:nvPr/>
          </p:nvGraphicFramePr>
          <p:xfrm>
            <a:off x="2657000" y="1976438"/>
            <a:ext cx="6748700" cy="7768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58" name="Equation" r:id="rId3" imgW="3644640" imgH="419040" progId="Equation.3">
                    <p:embed/>
                  </p:oleObj>
                </mc:Choice>
                <mc:Fallback>
                  <p:oleObj name="Equation" r:id="rId3" imgW="3644640" imgH="419040" progId="Equation.3">
                    <p:embed/>
                    <p:pic>
                      <p:nvPicPr>
                        <p:cNvPr id="8" name="Content Placeholder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7000" y="1976438"/>
                          <a:ext cx="6748700" cy="7768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3072305" y="1403350"/>
              <a:ext cx="1862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Spin-independent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06220" y="1282700"/>
              <a:ext cx="1687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Spin-dependent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072305" y="1905001"/>
              <a:ext cx="2491828" cy="106679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564132" y="1828800"/>
              <a:ext cx="3945394" cy="1066799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4" name="Picture 6" descr="matrix_Page_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253703"/>
            <a:ext cx="3524250" cy="278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ight Brace 14"/>
          <p:cNvSpPr/>
          <p:nvPr/>
        </p:nvSpPr>
        <p:spPr>
          <a:xfrm rot="5400000">
            <a:off x="7749047" y="1626004"/>
            <a:ext cx="293214" cy="1903859"/>
          </a:xfrm>
          <a:prstGeom prst="rightBrace">
            <a:avLst>
              <a:gd name="adj1" fmla="val 31555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7144019"/>
              </p:ext>
            </p:extLst>
          </p:nvPr>
        </p:nvGraphicFramePr>
        <p:xfrm>
          <a:off x="7725742" y="2719359"/>
          <a:ext cx="374650" cy="399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9" name="Equation" r:id="rId6" imgW="190440" imgH="203040" progId="Equation.DSMT4">
                  <p:embed/>
                </p:oleObj>
              </mc:Choice>
              <mc:Fallback>
                <p:oleObj name="Equation" r:id="rId6" imgW="190440" imgH="203040" progId="Equation.DSMT4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725742" y="2719359"/>
                        <a:ext cx="374650" cy="3996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2244406"/>
              </p:ext>
            </p:extLst>
          </p:nvPr>
        </p:nvGraphicFramePr>
        <p:xfrm>
          <a:off x="4868863" y="2591020"/>
          <a:ext cx="62547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0" name="Equation" r:id="rId8" imgW="317160" imgH="190440" progId="Equation.DSMT4">
                  <p:embed/>
                </p:oleObj>
              </mc:Choice>
              <mc:Fallback>
                <p:oleObj name="Equation" r:id="rId8" imgW="317160" imgH="190440" progId="Equation.DSMT4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8863" y="2591020"/>
                        <a:ext cx="625475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9742" y="6283446"/>
            <a:ext cx="8398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Hydrogen would also be great. </a:t>
            </a:r>
            <a:r>
              <a:rPr lang="en-CA" b="1" dirty="0" smtClean="0"/>
              <a:t>See Talk by </a:t>
            </a:r>
            <a:r>
              <a:rPr lang="en-CA" b="1" dirty="0" err="1"/>
              <a:t>Frédéric</a:t>
            </a:r>
            <a:r>
              <a:rPr lang="en-CA" b="1" dirty="0"/>
              <a:t> Tardif </a:t>
            </a:r>
            <a:r>
              <a:rPr lang="en-CA" b="1" dirty="0" smtClean="0"/>
              <a:t>:    W2-3 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338757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 idx="4294967295"/>
          </p:nvPr>
        </p:nvSpPr>
        <p:spPr>
          <a:xfrm>
            <a:off x="1726900" y="-14193"/>
            <a:ext cx="6931025" cy="73342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Bubble Chamber </a:t>
            </a:r>
            <a:r>
              <a:rPr lang="e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peration</a:t>
            </a:r>
            <a:endParaRPr lang="e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9186" y="1158057"/>
            <a:ext cx="3784125" cy="4003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Shape 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659" y="1158073"/>
            <a:ext cx="3784124" cy="4074639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Shape 51"/>
          <p:cNvSpPr txBox="1"/>
          <p:nvPr/>
        </p:nvSpPr>
        <p:spPr>
          <a:xfrm>
            <a:off x="788951" y="866855"/>
            <a:ext cx="2830010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</a:rPr>
              <a:t>Phase diagram</a:t>
            </a:r>
          </a:p>
        </p:txBody>
      </p:sp>
      <p:sp>
        <p:nvSpPr>
          <p:cNvPr id="52" name="Shape 52"/>
          <p:cNvSpPr txBox="1"/>
          <p:nvPr/>
        </p:nvSpPr>
        <p:spPr>
          <a:xfrm>
            <a:off x="5129793" y="815324"/>
            <a:ext cx="2739197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</a:rPr>
              <a:t>Gibbs free energy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x="77274" y="5514531"/>
            <a:ext cx="4310432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When on the saturation curve, liquid and gas are in equilibrium. (Same pressure, temperature and chemical potential). </a:t>
            </a:r>
            <a:endParaRPr lang="en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" name="Shape 54"/>
          <p:cNvSpPr txBox="1"/>
          <p:nvPr/>
        </p:nvSpPr>
        <p:spPr>
          <a:xfrm>
            <a:off x="6937209" y="3311629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Liquid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5128396" y="3311629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Vapour</a:t>
            </a:r>
          </a:p>
        </p:txBody>
      </p:sp>
      <p:sp>
        <p:nvSpPr>
          <p:cNvPr id="12" name="Shape 53"/>
          <p:cNvSpPr txBox="1"/>
          <p:nvPr/>
        </p:nvSpPr>
        <p:spPr>
          <a:xfrm>
            <a:off x="4481576" y="5517720"/>
            <a:ext cx="4561269" cy="16268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At equilibrium, the potential has two minima (one dominantly gas like and one liquid dominated)</a:t>
            </a:r>
            <a:endParaRPr lang="en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47025" y="4554238"/>
            <a:ext cx="111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Gas Like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81965" y="4554238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Liquid Like</a:t>
            </a:r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H="1" flipV="1">
            <a:off x="7289378" y="4120282"/>
            <a:ext cx="193260" cy="4339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0"/>
          </p:cNvCxnSpPr>
          <p:nvPr/>
        </p:nvCxnSpPr>
        <p:spPr>
          <a:xfrm flipV="1">
            <a:off x="5405832" y="4071908"/>
            <a:ext cx="0" cy="4823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77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9488" y="1375759"/>
            <a:ext cx="3784126" cy="408321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/>
          <p:nvPr/>
        </p:nvSpPr>
        <p:spPr>
          <a:xfrm>
            <a:off x="5194147" y="4275740"/>
            <a:ext cx="703200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Vapour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6789710" y="3515775"/>
            <a:ext cx="1143678" cy="4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Superheated Liquid</a:t>
            </a:r>
          </a:p>
        </p:txBody>
      </p:sp>
      <p:cxnSp>
        <p:nvCxnSpPr>
          <p:cNvPr id="69" name="Shape 69"/>
          <p:cNvCxnSpPr>
            <a:stCxn id="17" idx="0"/>
          </p:cNvCxnSpPr>
          <p:nvPr/>
        </p:nvCxnSpPr>
        <p:spPr>
          <a:xfrm flipV="1">
            <a:off x="6419045" y="4182255"/>
            <a:ext cx="1006252" cy="1236999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3" name="Shape 47"/>
          <p:cNvSpPr txBox="1">
            <a:spLocks/>
          </p:cNvSpPr>
          <p:nvPr/>
        </p:nvSpPr>
        <p:spPr bwMode="auto">
          <a:xfrm>
            <a:off x="563126" y="-21255"/>
            <a:ext cx="6931025" cy="73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" sz="32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Bubble Chamber Operation</a:t>
            </a:r>
            <a:endParaRPr lang="en" sz="32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hape 51"/>
          <p:cNvSpPr txBox="1"/>
          <p:nvPr/>
        </p:nvSpPr>
        <p:spPr>
          <a:xfrm>
            <a:off x="788951" y="866855"/>
            <a:ext cx="2830010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</a:rPr>
              <a:t>Phase diagram</a:t>
            </a:r>
          </a:p>
        </p:txBody>
      </p:sp>
      <p:sp>
        <p:nvSpPr>
          <p:cNvPr id="15" name="Shape 52"/>
          <p:cNvSpPr txBox="1"/>
          <p:nvPr/>
        </p:nvSpPr>
        <p:spPr>
          <a:xfrm>
            <a:off x="5129793" y="815324"/>
            <a:ext cx="2739197" cy="32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</a:rPr>
              <a:t>Gibbs free energy</a:t>
            </a:r>
          </a:p>
        </p:txBody>
      </p:sp>
      <p:sp>
        <p:nvSpPr>
          <p:cNvPr id="16" name="Shape 53"/>
          <p:cNvSpPr txBox="1"/>
          <p:nvPr/>
        </p:nvSpPr>
        <p:spPr>
          <a:xfrm>
            <a:off x="321972" y="5540287"/>
            <a:ext cx="3979572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We now lower the pressure of the chamber carefully….starting from the pure liquid phase.</a:t>
            </a:r>
            <a:endParaRPr lang="en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Shape 53"/>
          <p:cNvSpPr txBox="1"/>
          <p:nvPr/>
        </p:nvSpPr>
        <p:spPr>
          <a:xfrm>
            <a:off x="4312281" y="5419247"/>
            <a:ext cx="4213537" cy="11953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This distorts the potential, leading to a </a:t>
            </a:r>
            <a:r>
              <a:rPr lang="en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meta-stable</a:t>
            </a:r>
            <a:r>
              <a:rPr lang="en" b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  </a:t>
            </a:r>
            <a:r>
              <a:rPr lang="en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superheated liquid state. Unless sufficient energy is added, it will stay in meta-stable state.</a:t>
            </a:r>
            <a:endParaRPr lang="en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09120" y="1392343"/>
            <a:ext cx="3784124" cy="4043985"/>
            <a:chOff x="509120" y="1392337"/>
            <a:chExt cx="3784124" cy="4043985"/>
          </a:xfrm>
        </p:grpSpPr>
        <p:pic>
          <p:nvPicPr>
            <p:cNvPr id="63" name="Shape 6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09120" y="1392337"/>
              <a:ext cx="3784124" cy="404398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2807595" y="3116687"/>
              <a:ext cx="0" cy="87576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321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19972" y="1124744"/>
            <a:ext cx="4536504" cy="3024336"/>
          </a:xfrm>
          <a:prstGeom prst="rect">
            <a:avLst/>
          </a:prstGeom>
          <a:solidFill>
            <a:srgbClr val="33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6321782" y="2816952"/>
            <a:ext cx="180000" cy="18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Oval 1"/>
          <p:cNvSpPr/>
          <p:nvPr/>
        </p:nvSpPr>
        <p:spPr>
          <a:xfrm>
            <a:off x="5799714" y="2277008"/>
            <a:ext cx="1224136" cy="1224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6159754" y="2607295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i="1" dirty="0" err="1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P</a:t>
            </a:r>
            <a:r>
              <a:rPr lang="en-CA" sz="2400" b="1" i="1" baseline="-25000" dirty="0" err="1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b</a:t>
            </a:r>
            <a:endParaRPr lang="en-CA" sz="2400" b="1" i="1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>
            <a:endCxn id="2" idx="1"/>
          </p:cNvCxnSpPr>
          <p:nvPr/>
        </p:nvCxnSpPr>
        <p:spPr>
          <a:xfrm>
            <a:off x="5727706" y="2132856"/>
            <a:ext cx="251279" cy="32340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2" idx="7"/>
          </p:cNvCxnSpPr>
          <p:nvPr/>
        </p:nvCxnSpPr>
        <p:spPr>
          <a:xfrm flipH="1">
            <a:off x="6844579" y="2132856"/>
            <a:ext cx="395295" cy="32340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2" idx="0"/>
          </p:cNvCxnSpPr>
          <p:nvPr/>
        </p:nvCxnSpPr>
        <p:spPr>
          <a:xfrm flipV="1">
            <a:off x="6411782" y="2277008"/>
            <a:ext cx="0" cy="330287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3528" y="1124744"/>
            <a:ext cx="373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A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 small proto-bubble is produced. </a:t>
            </a:r>
            <a:endParaRPr lang="en-CA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0031" y="1794758"/>
            <a:ext cx="3727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CA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The bubble begins to expand as the  vapour is produced. Outward pressure </a:t>
            </a:r>
            <a:r>
              <a:rPr lang="en-CA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P</a:t>
            </a:r>
            <a:r>
              <a:rPr lang="en-CA" baseline="-25000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b</a:t>
            </a:r>
            <a:endParaRPr lang="en-CA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0031" y="3055145"/>
            <a:ext cx="3727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CA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This is opposed by the external pressure of the liquid    , and … </a:t>
            </a:r>
            <a:endParaRPr lang="en-CA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/>
          </p:nvPr>
        </p:nvGraphicFramePr>
        <p:xfrm>
          <a:off x="7347886" y="1673512"/>
          <a:ext cx="1085746" cy="782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8" name="Equation" r:id="rId3" imgW="545760" imgH="393480" progId="Equation.DSMT4">
                  <p:embed/>
                </p:oleObj>
              </mc:Choice>
              <mc:Fallback>
                <p:oleObj name="Equation" r:id="rId3" imgW="545760" imgH="393480" progId="Equation.DSMT4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47886" y="1673512"/>
                        <a:ext cx="1085746" cy="7827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5399093" y="1678831"/>
          <a:ext cx="328613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9" name="Equation" r:id="rId5" imgW="164880" imgH="228600" progId="Equation.DSMT4">
                  <p:embed/>
                </p:oleObj>
              </mc:Choice>
              <mc:Fallback>
                <p:oleObj name="Equation" r:id="rId5" imgW="164880" imgH="228600" progId="Equation.DSMT4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9093" y="1678831"/>
                        <a:ext cx="328613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23528" y="4006805"/>
            <a:ext cx="3727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CA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It is opposed by the surface tension at the interface.  </a:t>
            </a:r>
            <a:endParaRPr lang="en-CA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/>
          </p:nvPr>
        </p:nvGraphicFramePr>
        <p:xfrm>
          <a:off x="2727264" y="3356991"/>
          <a:ext cx="260560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20" name="Equation" r:id="rId7" imgW="164880" imgH="228600" progId="Equation.DSMT4">
                  <p:embed/>
                </p:oleObj>
              </mc:Choice>
              <mc:Fallback>
                <p:oleObj name="Equation" r:id="rId7" imgW="164880" imgH="228600" progId="Equation.DSMT4">
                  <p:embed/>
                  <p:pic>
                    <p:nvPicPr>
                      <p:cNvPr id="25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7264" y="3356991"/>
                        <a:ext cx="260560" cy="3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554504" y="117348"/>
            <a:ext cx="6606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Bubble Nucleation Dynamics. What Controls Bubble Growth?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1520" y="5013176"/>
            <a:ext cx="1832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At equilibrium: 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/>
          </p:nvPr>
        </p:nvGraphicFramePr>
        <p:xfrm>
          <a:off x="2269629" y="4941168"/>
          <a:ext cx="143827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21" name="Equation" r:id="rId9" imgW="723600" imgH="228600" progId="Equation.DSMT4">
                  <p:embed/>
                </p:oleObj>
              </mc:Choice>
              <mc:Fallback>
                <p:oleObj name="Equation" r:id="rId9" imgW="723600" imgH="228600" progId="Equation.DSMT4">
                  <p:embed/>
                  <p:pic>
                    <p:nvPicPr>
                      <p:cNvPr id="28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9629" y="4941168"/>
                        <a:ext cx="1438275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694118"/>
              </p:ext>
            </p:extLst>
          </p:nvPr>
        </p:nvGraphicFramePr>
        <p:xfrm>
          <a:off x="2197100" y="5762625"/>
          <a:ext cx="1511300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22" name="Equation" r:id="rId11" imgW="876240" imgH="431640" progId="Equation.DSMT4">
                  <p:embed/>
                </p:oleObj>
              </mc:Choice>
              <mc:Fallback>
                <p:oleObj name="Equation" r:id="rId11" imgW="876240" imgH="431640" progId="Equation.DSMT4">
                  <p:embed/>
                  <p:pic>
                    <p:nvPicPr>
                      <p:cNvPr id="29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100" y="5762625"/>
                        <a:ext cx="1511300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Left Brace 29"/>
          <p:cNvSpPr/>
          <p:nvPr/>
        </p:nvSpPr>
        <p:spPr>
          <a:xfrm>
            <a:off x="3923928" y="5589240"/>
            <a:ext cx="288032" cy="1152128"/>
          </a:xfrm>
          <a:prstGeom prst="leftBrace">
            <a:avLst>
              <a:gd name="adj1" fmla="val 24824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TextBox 30"/>
          <p:cNvSpPr txBox="1"/>
          <p:nvPr/>
        </p:nvSpPr>
        <p:spPr>
          <a:xfrm>
            <a:off x="4417221" y="5302949"/>
            <a:ext cx="4547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At larger radii, diff pressure is small, bubble grows easily …. Rapid boiling</a:t>
            </a:r>
            <a:endParaRPr lang="en-CA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17221" y="6211669"/>
            <a:ext cx="4547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At smaller radii, diff pressure is large, bubble can’t grow …. Collapse</a:t>
            </a:r>
            <a:endParaRPr lang="en-CA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7207" y="5751047"/>
            <a:ext cx="19554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Critical radius for (unstable) equilibrium: </a:t>
            </a:r>
            <a:endParaRPr lang="en-CA" sz="2000" dirty="0">
              <a:solidFill>
                <a:srgbClr val="0000FF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8585" y="624218"/>
            <a:ext cx="8398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For a full description. </a:t>
            </a:r>
            <a:r>
              <a:rPr lang="en-CA" b="1" dirty="0" smtClean="0"/>
              <a:t>See Talk by Alexandre Le Blanc :    W1-3 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38991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86600" y="6324600"/>
            <a:ext cx="2895600" cy="365125"/>
          </a:xfrm>
        </p:spPr>
        <p:txBody>
          <a:bodyPr/>
          <a:lstStyle/>
          <a:p>
            <a:pPr algn="ctr">
              <a:defRPr/>
            </a:pPr>
            <a:fld id="{11FBEC05-69A1-4995-8F48-28AFB912F0D5}" type="slidenum">
              <a:rPr lang="en-US"/>
              <a:pPr algn="ctr">
                <a:defRPr/>
              </a:pPr>
              <a:t>9</a:t>
            </a:fld>
            <a:endParaRPr lang="en-US" dirty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 detection with bubble chambers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016" y="764704"/>
            <a:ext cx="8382000" cy="411685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bubble chamber is filled with a superheated fluid in meta-stable state.</a:t>
            </a:r>
          </a:p>
          <a:p>
            <a:pPr>
              <a:lnSpc>
                <a:spcPct val="90000"/>
              </a:lnSpc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deposition greater than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radius less than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from particle interaction will result in expanding bubble 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(Seitz “Hot-Spike” Model).</a:t>
            </a:r>
          </a:p>
          <a:p>
            <a:pPr>
              <a:lnSpc>
                <a:spcPct val="90000"/>
              </a:lnSpc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smaller or more diffuse energy deposit will create a bubble that immediately collapses.</a:t>
            </a:r>
          </a:p>
          <a:p>
            <a:pPr>
              <a:lnSpc>
                <a:spcPct val="90000"/>
              </a:lnSpc>
            </a:pPr>
            <a:endParaRPr lang="en-US" sz="2000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endParaRPr lang="en-US" sz="2000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endParaRPr lang="en-US" sz="2000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</a:pPr>
            <a:endParaRPr lang="en-US" sz="2000" dirty="0" smtClean="0">
              <a:latin typeface="Candara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latin typeface="Candara" pitchFamily="34" charset="0"/>
            </a:endParaRP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2992274" y="3316922"/>
            <a:ext cx="17237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 energy</a:t>
            </a:r>
          </a:p>
        </p:txBody>
      </p:sp>
      <p:sp>
        <p:nvSpPr>
          <p:cNvPr id="14343" name="Text Box 5"/>
          <p:cNvSpPr txBox="1">
            <a:spLocks noChangeArrowheads="1"/>
          </p:cNvSpPr>
          <p:nvPr/>
        </p:nvSpPr>
        <p:spPr bwMode="auto">
          <a:xfrm>
            <a:off x="5148064" y="3316922"/>
            <a:ext cx="13292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Latent heat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818233" y="2276872"/>
          <a:ext cx="4625975" cy="94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4" name="Equation" r:id="rId4" imgW="2108160" imgH="431640" progId="Equation.DSMT4">
                  <p:embed/>
                </p:oleObj>
              </mc:Choice>
              <mc:Fallback>
                <p:oleObj name="Equation" r:id="rId4" imgW="2108160" imgH="431640" progId="Equation.DSMT4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18233" y="2276872"/>
                        <a:ext cx="4625975" cy="947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5324435"/>
            <a:ext cx="81369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away message:    </a:t>
            </a:r>
          </a:p>
          <a:p>
            <a:pPr algn="ctr"/>
            <a:endParaRPr lang="en-CA" sz="800" b="1" u="sng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sensitive, particle must deposit enough energy within a critical radius.</a:t>
            </a:r>
          </a:p>
          <a:p>
            <a:endParaRPr lang="en-CA" sz="1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02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theme1.xml><?xml version="1.0" encoding="utf-8"?>
<a:theme xmlns:a="http://schemas.openxmlformats.org/drawingml/2006/main" name="CIPANP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mpt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ony Comic H Times Body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FFFF00"/>
            </a:solidFill>
            <a:latin typeface="+mn-lt"/>
          </a:defRPr>
        </a:defPPr>
      </a:lstStyle>
    </a:txDef>
  </a:objectDefaults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14400</TotalTime>
  <Words>2132</Words>
  <Application>Microsoft Office PowerPoint</Application>
  <PresentationFormat>On-screen Show (4:3)</PresentationFormat>
  <Paragraphs>398</Paragraphs>
  <Slides>43</Slides>
  <Notes>10</Notes>
  <HiddenSlides>0</HiddenSlides>
  <MMClips>2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66" baseType="lpstr">
      <vt:lpstr>Apple Symbols</vt:lpstr>
      <vt:lpstr>Arial</vt:lpstr>
      <vt:lpstr>ArialMT</vt:lpstr>
      <vt:lpstr>Calibri</vt:lpstr>
      <vt:lpstr>Candara</vt:lpstr>
      <vt:lpstr>Comic Sans MS</vt:lpstr>
      <vt:lpstr>Droid Sans Fallback</vt:lpstr>
      <vt:lpstr>FreeSans</vt:lpstr>
      <vt:lpstr>FreeSerif</vt:lpstr>
      <vt:lpstr>Helvetica</vt:lpstr>
      <vt:lpstr>Mangal</vt:lpstr>
      <vt:lpstr>Symbol</vt:lpstr>
      <vt:lpstr>Times New Roman</vt:lpstr>
      <vt:lpstr>Verdana</vt:lpstr>
      <vt:lpstr>Wingdings</vt:lpstr>
      <vt:lpstr>CIPANP</vt:lpstr>
      <vt:lpstr>Empty</vt:lpstr>
      <vt:lpstr>7_Default Design</vt:lpstr>
      <vt:lpstr>Office Theme</vt:lpstr>
      <vt:lpstr>1_Office Theme</vt:lpstr>
      <vt:lpstr>Equation</vt:lpstr>
      <vt:lpstr>Acrobat Document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Bubble chamber fluids</vt:lpstr>
      <vt:lpstr>Bubble Chamber Operation</vt:lpstr>
      <vt:lpstr>PowerPoint Presentation</vt:lpstr>
      <vt:lpstr>PowerPoint Presentation</vt:lpstr>
      <vt:lpstr>Particle detection with bubble chambers</vt:lpstr>
      <vt:lpstr>Principle of Operation: Original Bubble Chambers</vt:lpstr>
      <vt:lpstr>PowerPoint Presentation</vt:lpstr>
      <vt:lpstr>PowerPoint Presentation</vt:lpstr>
      <vt:lpstr>PowerPoint Presentation</vt:lpstr>
      <vt:lpstr>Backgrounds:</vt:lpstr>
      <vt:lpstr>Gamma/Beta Background Rejection. </vt:lpstr>
      <vt:lpstr>Alpha Acoustic Discrimination</vt:lpstr>
      <vt:lpstr>Neutron Backgrounds</vt:lpstr>
      <vt:lpstr>Anomalous Background</vt:lpstr>
      <vt:lpstr>PowerPoint Presentation</vt:lpstr>
      <vt:lpstr>Anomalous Background</vt:lpstr>
      <vt:lpstr>PowerPoint Presentation</vt:lpstr>
      <vt:lpstr>PowerPoint Presentation</vt:lpstr>
      <vt:lpstr>PICO-60 Cleaning</vt:lpstr>
      <vt:lpstr>COUPP-60</vt:lpstr>
      <vt:lpstr>Commissioning</vt:lpstr>
      <vt:lpstr>What do we measure?</vt:lpstr>
      <vt:lpstr>What do we measure?</vt:lpstr>
      <vt:lpstr>Before Opening the Box</vt:lpstr>
      <vt:lpstr>After Opening the Box</vt:lpstr>
      <vt:lpstr>PowerPoint Presentation</vt:lpstr>
      <vt:lpstr>PowerPoint Presentation</vt:lpstr>
      <vt:lpstr>PICO-40L:  Eliminate buffer fluid</vt:lpstr>
      <vt:lpstr>PICO-40L</vt:lpstr>
      <vt:lpstr>PowerPoint Presentation</vt:lpstr>
      <vt:lpstr>PowerPoint Presentation</vt:lpstr>
      <vt:lpstr>PowerPoint Presentation</vt:lpstr>
      <vt:lpstr>PICO-500</vt:lpstr>
      <vt:lpstr>Spin-Dependent Future</vt:lpstr>
      <vt:lpstr>Summary</vt:lpstr>
      <vt:lpstr>PowerPoint Presentation</vt:lpstr>
      <vt:lpstr>Spin-independent Limits</vt:lpstr>
      <vt:lpstr> </vt:lpstr>
      <vt:lpstr>Nuclear Recoil Efficiency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Noble</dc:creator>
  <cp:lastModifiedBy>Tony Noble</cp:lastModifiedBy>
  <cp:revision>194</cp:revision>
  <dcterms:created xsi:type="dcterms:W3CDTF">2015-05-31T10:03:20Z</dcterms:created>
  <dcterms:modified xsi:type="dcterms:W3CDTF">2018-06-11T15:48:32Z</dcterms:modified>
</cp:coreProperties>
</file>