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6" r:id="rId4"/>
    <p:sldId id="259" r:id="rId5"/>
    <p:sldId id="269" r:id="rId6"/>
    <p:sldId id="282" r:id="rId7"/>
    <p:sldId id="264" r:id="rId8"/>
    <p:sldId id="263" r:id="rId9"/>
    <p:sldId id="268" r:id="rId10"/>
    <p:sldId id="265" r:id="rId11"/>
    <p:sldId id="283" r:id="rId12"/>
    <p:sldId id="267" r:id="rId13"/>
    <p:sldId id="274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0" userDrawn="1">
          <p15:clr>
            <a:srgbClr val="A4A3A4"/>
          </p15:clr>
        </p15:guide>
        <p15:guide id="2" pos="4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  <a:srgbClr val="CC0000"/>
    <a:srgbClr val="B00000"/>
    <a:srgbClr val="FDE12F"/>
    <a:srgbClr val="96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7" autoAdjust="0"/>
    <p:restoredTop sz="95260" autoAdjust="0"/>
  </p:normalViewPr>
  <p:slideViewPr>
    <p:cSldViewPr snapToGrid="0" showGuides="1">
      <p:cViewPr varScale="1">
        <p:scale>
          <a:sx n="86" d="100"/>
          <a:sy n="86" d="100"/>
        </p:scale>
        <p:origin x="1482" y="45"/>
      </p:cViewPr>
      <p:guideLst>
        <p:guide orient="horz" pos="360"/>
        <p:guide pos="432"/>
      </p:guideLst>
    </p:cSldViewPr>
  </p:slideViewPr>
  <p:outlineViewPr>
    <p:cViewPr>
      <p:scale>
        <a:sx n="33" d="100"/>
        <a:sy n="33" d="100"/>
      </p:scale>
      <p:origin x="0" y="-441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8543E1-BCC2-46E0-8070-80178EB26217}" type="datetimeFigureOut">
              <a:rPr lang="en-US" smtClean="0"/>
              <a:t>2017-05-25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CE375-B035-44BE-9211-B99E85A76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69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6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168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807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250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08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6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943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46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2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7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42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609455"/>
            <a:ext cx="6443758" cy="248545"/>
          </a:xfrm>
        </p:spPr>
        <p:txBody>
          <a:bodyPr/>
          <a:lstStyle>
            <a:lvl1pPr algn="l"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 err="1" smtClean="0"/>
              <a:t>SuperCDMS</a:t>
            </a:r>
            <a:r>
              <a:rPr lang="en-US" dirty="0" smtClean="0"/>
              <a:t> &amp; CUTE – Wolfgang Rau – CAP Congress, Queen’s 05/17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03240" y="0"/>
            <a:ext cx="503226" cy="365125"/>
          </a:xfrm>
          <a:solidFill>
            <a:srgbClr val="965050">
              <a:alpha val="40000"/>
            </a:srgbClr>
          </a:solidFill>
          <a:ln>
            <a:solidFill>
              <a:srgbClr val="965050">
                <a:alpha val="40000"/>
              </a:srgbClr>
            </a:solidFill>
          </a:ln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fld id="{08E4A9D5-7BF8-4B2E-AEB3-EDC91787516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-1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bg1"/>
                </a:solidFill>
              </a:rPr>
              <a:t>Overview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399848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bg1"/>
                </a:solidFill>
              </a:rPr>
              <a:t>CUTE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099773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bg1"/>
                </a:solidFill>
              </a:rPr>
              <a:t>Analysis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458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26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33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09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jpeg"/><Relationship Id="rId7" Type="http://schemas.openxmlformats.org/officeDocument/2006/relationships/image" Target="../media/image16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9.emf"/><Relationship Id="rId10" Type="http://schemas.openxmlformats.org/officeDocument/2006/relationships/image" Target="../media/image19.jpeg"/><Relationship Id="rId4" Type="http://schemas.openxmlformats.org/officeDocument/2006/relationships/image" Target="../media/image14.png"/><Relationship Id="rId9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nolab.ca/lrt2010/files/snolab_logo_m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865" y="3372361"/>
            <a:ext cx="2125665" cy="98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1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99848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99773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6497" y="1467252"/>
            <a:ext cx="5652894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SuperCDMS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	and CUTE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		at SNOLAB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	</a:t>
            </a:r>
            <a:r>
              <a:rPr lang="en-US" sz="2000" dirty="0" smtClean="0">
                <a:solidFill>
                  <a:schemeClr val="bg1"/>
                </a:solidFill>
              </a:rPr>
              <a:t>		Wolfgang Rau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			Queen’s University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			for the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			</a:t>
            </a:r>
            <a:r>
              <a:rPr lang="en-US" sz="2000" dirty="0" err="1" smtClean="0">
                <a:solidFill>
                  <a:schemeClr val="bg1"/>
                </a:solidFill>
              </a:rPr>
              <a:t>SuperCDMS</a:t>
            </a:r>
            <a:r>
              <a:rPr lang="en-US" sz="2000" dirty="0" smtClean="0">
                <a:solidFill>
                  <a:schemeClr val="bg1"/>
                </a:solidFill>
              </a:rPr>
              <a:t> Collaboration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613043" y="749923"/>
            <a:ext cx="1606731" cy="1568554"/>
            <a:chOff x="849961" y="3526972"/>
            <a:chExt cx="2187760" cy="21357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20" r="2582"/>
          <a:stretch/>
        </p:blipFill>
        <p:spPr>
          <a:xfrm>
            <a:off x="5025267" y="2283357"/>
            <a:ext cx="1848936" cy="821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01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1702" y="964252"/>
            <a:ext cx="8244764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Detectors: larger crystals; prototypes for both </a:t>
            </a:r>
            <a:r>
              <a:rPr lang="en-US" dirty="0" err="1" smtClean="0">
                <a:solidFill>
                  <a:schemeClr val="bg1"/>
                </a:solidFill>
              </a:rPr>
              <a:t>iZIP</a:t>
            </a:r>
            <a:r>
              <a:rPr lang="en-US" dirty="0" smtClean="0">
                <a:solidFill>
                  <a:schemeClr val="bg1"/>
                </a:solidFill>
              </a:rPr>
              <a:t> and HV detectors exist and have been tested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using old electronics – good performance so far.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Detector tower (mechanical structure, wiring): design ready, mechanical prototype exists; wiring prototype exists – final version expected soon.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Readout electronics: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Preamp: thermal readout design ready; charge readout: circuits are being tested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“Warm electronics” (outside cryostat): prototype exists, tests underway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DAQ: MIDAS based, being developed at UBC with help from TRIUMF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and </a:t>
            </a:r>
            <a:r>
              <a:rPr lang="en-US" dirty="0" err="1" smtClean="0">
                <a:solidFill>
                  <a:schemeClr val="bg1"/>
                </a:solidFill>
              </a:rPr>
              <a:t>UofT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[M. Wilson, POS-46]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Cryogenics design completed; shielding: design advanced,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Dilution refrigerator is procured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Backgrounds: extensive material screening program; tracking and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monitoring program; minimizing cosmogenic exposure for crystals;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radon filter to be installed for detector assembly cleanroom at SNOLAB.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0072" y="467971"/>
            <a:ext cx="4874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Developments (selection of activities)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" descr="C:\Users\Wolfgang\Eigene\Dienst\Projekte\CDMS\Bilder\100mm_iZIP_Side1a_packaged.JPG"/>
          <p:cNvPicPr>
            <a:picLocks noChangeAspect="1" noChangeArrowheads="1"/>
          </p:cNvPicPr>
          <p:nvPr/>
        </p:nvPicPr>
        <p:blipFill>
          <a:blip r:embed="rId3" cstate="print"/>
          <a:srcRect l="3594" t="15313" r="12031"/>
          <a:stretch>
            <a:fillRect/>
          </a:stretch>
        </p:blipFill>
        <p:spPr bwMode="auto">
          <a:xfrm>
            <a:off x="5697826" y="1632324"/>
            <a:ext cx="2917104" cy="219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016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5352" y="3515166"/>
            <a:ext cx="4123946" cy="1794451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4474" y="2403077"/>
            <a:ext cx="1566224" cy="375365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b="60406"/>
          <a:stretch/>
        </p:blipFill>
        <p:spPr>
          <a:xfrm>
            <a:off x="252482" y="1759119"/>
            <a:ext cx="5278771" cy="1701205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52482" y="1759119"/>
            <a:ext cx="2582877" cy="1654641"/>
            <a:chOff x="252482" y="1759119"/>
            <a:chExt cx="2582877" cy="165464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7"/>
            <a:srcRect r="51071" b="62015"/>
            <a:stretch/>
          </p:blipFill>
          <p:spPr>
            <a:xfrm>
              <a:off x="252482" y="1759119"/>
              <a:ext cx="2582877" cy="165464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136072" y="1950203"/>
              <a:ext cx="46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HV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83299" y="3573246"/>
            <a:ext cx="2825081" cy="2116667"/>
            <a:chOff x="3200400" y="3335867"/>
            <a:chExt cx="2825081" cy="2116667"/>
          </a:xfrm>
        </p:grpSpPr>
        <p:pic>
          <p:nvPicPr>
            <p:cNvPr id="24" name="Picture 23" descr="G124.pn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77" t="35638" r="23426" b="13118"/>
            <a:stretch/>
          </p:blipFill>
          <p:spPr>
            <a:xfrm>
              <a:off x="3200400" y="3335867"/>
              <a:ext cx="2825081" cy="2116667"/>
            </a:xfrm>
            <a:prstGeom prst="rect">
              <a:avLst/>
            </a:prstGeom>
          </p:spPr>
        </p:pic>
        <p:sp>
          <p:nvSpPr>
            <p:cNvPr id="25" name="TextBox 11"/>
            <p:cNvSpPr txBox="1"/>
            <p:nvPr/>
          </p:nvSpPr>
          <p:spPr>
            <a:xfrm>
              <a:off x="3276600" y="4953000"/>
              <a:ext cx="50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HV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5405" y="1009881"/>
            <a:ext cx="7928264" cy="3665386"/>
            <a:chOff x="605405" y="1009881"/>
            <a:chExt cx="7928264" cy="3665386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5405" y="1009881"/>
              <a:ext cx="7928264" cy="3665386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85800" y="1354611"/>
              <a:ext cx="2020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Shielded transport container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871491" y="1127224"/>
            <a:ext cx="4574265" cy="3430699"/>
            <a:chOff x="3871491" y="1127224"/>
            <a:chExt cx="4574265" cy="3430699"/>
          </a:xfrm>
        </p:grpSpPr>
        <p:pic>
          <p:nvPicPr>
            <p:cNvPr id="18" name="Picture 17" descr="IMG_0018.JP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1491" y="1127224"/>
              <a:ext cx="4574265" cy="3430699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841980" y="3656317"/>
              <a:ext cx="233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Underground polishing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392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-0.60486 0.49259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43" y="2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300" fill="hold"/>
                                        <p:tgtEl>
                                          <p:spTgt spid="15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07407E-6 L 0.05 0.05301 " pathEditMode="relative" rAng="0" ptsTypes="AA">
                                      <p:cBhvr>
                                        <p:cTn id="4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96296E-6 L 0.36632 0.26203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16" y="1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9898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CUTE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9447" y="468343"/>
            <a:ext cx="8025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Cryogenic Underground </a:t>
            </a:r>
            <a:r>
              <a:rPr lang="en-US" sz="2400" dirty="0" err="1" smtClean="0">
                <a:solidFill>
                  <a:schemeClr val="bg1"/>
                </a:solidFill>
              </a:rPr>
              <a:t>TEst</a:t>
            </a:r>
            <a:r>
              <a:rPr lang="en-US" sz="2400" dirty="0" smtClean="0">
                <a:solidFill>
                  <a:schemeClr val="bg1"/>
                </a:solidFill>
              </a:rPr>
              <a:t> facility (CUTE) </a:t>
            </a:r>
            <a:r>
              <a:rPr lang="en-US" sz="2400" dirty="0" smtClean="0">
                <a:solidFill>
                  <a:srgbClr val="00B050"/>
                </a:solidFill>
              </a:rPr>
              <a:t>– a Queen’s 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9203" y="986546"/>
            <a:ext cx="7732053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Motivation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Detector performance: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etector integrity after transportation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Background discrimination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Noise performance (impact of background)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Background studies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Confirm that screening program and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   handling procedures are appropriate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Study cosmogenic backgrounds (</a:t>
            </a:r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H, </a:t>
            </a:r>
            <a:r>
              <a:rPr lang="en-US" baseline="30000" dirty="0" smtClean="0">
                <a:solidFill>
                  <a:schemeClr val="bg1"/>
                </a:solidFill>
              </a:rPr>
              <a:t>32</a:t>
            </a:r>
            <a:r>
              <a:rPr lang="en-US" dirty="0" smtClean="0">
                <a:solidFill>
                  <a:schemeClr val="bg1"/>
                </a:solidFill>
              </a:rPr>
              <a:t>Si)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Available for testing of other cryogenic detectors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for rare event searches (e.g. EURECA detectors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integration with </a:t>
            </a:r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Opportunity for early science! (BG </a:t>
            </a:r>
            <a:r>
              <a:rPr lang="en-CA" dirty="0" smtClean="0">
                <a:solidFill>
                  <a:schemeClr val="bg1"/>
                </a:solidFill>
                <a:latin typeface="Lucida Handwriting" pitchFamily="66" charset="0"/>
              </a:rPr>
              <a:t>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(few </a:t>
            </a:r>
            <a:r>
              <a:rPr lang="en-US" dirty="0" err="1" smtClean="0">
                <a:solidFill>
                  <a:schemeClr val="bg1"/>
                </a:solidFill>
              </a:rPr>
              <a:t>evt</a:t>
            </a:r>
            <a:r>
              <a:rPr lang="en-US" dirty="0" smtClean="0">
                <a:solidFill>
                  <a:schemeClr val="bg1"/>
                </a:solidFill>
              </a:rPr>
              <a:t>/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r>
              <a:rPr lang="en-US" dirty="0" smtClean="0">
                <a:solidFill>
                  <a:schemeClr val="bg1"/>
                </a:solidFill>
              </a:rPr>
              <a:t>/kg/d below 100 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r>
              <a:rPr lang="en-US" dirty="0" smtClean="0">
                <a:solidFill>
                  <a:schemeClr val="bg1"/>
                </a:solidFill>
              </a:rPr>
              <a:t>))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bg1"/>
                </a:solidFill>
              </a:rPr>
              <a:t>Schedule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Cryostat ordered, to arrive at Queen’s this summer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Infrastructure (water tank, platform, crane): ordered, installation starts in July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Sept/Oct: test cryostat at Queen’s; installation underground end of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Commissioning: early 2018 (~2-3 years ahead of </a:t>
            </a:r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780216" y="1452331"/>
            <a:ext cx="2955972" cy="2694359"/>
            <a:chOff x="4828289" y="3146986"/>
            <a:chExt cx="3868138" cy="3525797"/>
          </a:xfrm>
        </p:grpSpPr>
        <p:grpSp>
          <p:nvGrpSpPr>
            <p:cNvPr id="8" name="Group 7"/>
            <p:cNvGrpSpPr/>
            <p:nvPr/>
          </p:nvGrpSpPr>
          <p:grpSpPr>
            <a:xfrm>
              <a:off x="4828289" y="3146986"/>
              <a:ext cx="3793888" cy="3525797"/>
              <a:chOff x="2657470" y="2446638"/>
              <a:chExt cx="3793888" cy="3525797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657470" y="2446638"/>
                <a:ext cx="3793888" cy="3525797"/>
                <a:chOff x="2657470" y="2446638"/>
                <a:chExt cx="3793888" cy="3525797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2657470" y="3054240"/>
                  <a:ext cx="3793888" cy="2918195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2666819" y="2446638"/>
                  <a:ext cx="3769174" cy="3517557"/>
                </a:xfrm>
                <a:prstGeom prst="rect">
                  <a:avLst/>
                </a:prstGeom>
                <a:noFill/>
                <a:ln w="317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3610250" y="2448713"/>
                  <a:ext cx="1919417" cy="473236"/>
                </a:xfrm>
                <a:prstGeom prst="rect">
                  <a:avLst/>
                </a:prstGeom>
                <a:noFill/>
                <a:ln w="317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3626013" y="5246795"/>
                <a:ext cx="1880180" cy="4833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Water Shield</a:t>
                </a:r>
                <a:endParaRPr lang="en-US" dirty="0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6242714" y="3622297"/>
              <a:ext cx="998708" cy="21411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6416728" y="3338631"/>
              <a:ext cx="652182" cy="2357775"/>
              <a:chOff x="4245909" y="2638283"/>
              <a:chExt cx="652182" cy="2357775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245909" y="2642346"/>
                <a:ext cx="652182" cy="2277468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5400000">
                <a:off x="3393115" y="3575520"/>
                <a:ext cx="2357775" cy="4833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Fridge:     &lt;10 </a:t>
                </a:r>
                <a:r>
                  <a:rPr lang="en-US" dirty="0" err="1" smtClean="0"/>
                  <a:t>mK</a:t>
                </a:r>
                <a:endParaRPr lang="en-US" dirty="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943180" y="3342694"/>
              <a:ext cx="2753247" cy="1183048"/>
              <a:chOff x="3772361" y="2642346"/>
              <a:chExt cx="2753247" cy="1183048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3772361" y="2642346"/>
                <a:ext cx="1586753" cy="0"/>
              </a:xfrm>
              <a:prstGeom prst="line">
                <a:avLst/>
              </a:prstGeom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Freeform 16"/>
              <p:cNvSpPr/>
              <p:nvPr/>
            </p:nvSpPr>
            <p:spPr>
              <a:xfrm>
                <a:off x="5036922" y="2682538"/>
                <a:ext cx="219987" cy="208319"/>
              </a:xfrm>
              <a:custGeom>
                <a:avLst/>
                <a:gdLst>
                  <a:gd name="connsiteX0" fmla="*/ 34637 w 263237"/>
                  <a:gd name="connsiteY0" fmla="*/ 6927 h 450273"/>
                  <a:gd name="connsiteX1" fmla="*/ 242455 w 263237"/>
                  <a:gd name="connsiteY1" fmla="*/ 0 h 450273"/>
                  <a:gd name="connsiteX2" fmla="*/ 48491 w 263237"/>
                  <a:gd name="connsiteY2" fmla="*/ 110836 h 450273"/>
                  <a:gd name="connsiteX3" fmla="*/ 242455 w 263237"/>
                  <a:gd name="connsiteY3" fmla="*/ 228600 h 450273"/>
                  <a:gd name="connsiteX4" fmla="*/ 69273 w 263237"/>
                  <a:gd name="connsiteY4" fmla="*/ 332509 h 450273"/>
                  <a:gd name="connsiteX5" fmla="*/ 263237 w 263237"/>
                  <a:gd name="connsiteY5" fmla="*/ 429491 h 450273"/>
                  <a:gd name="connsiteX6" fmla="*/ 0 w 263237"/>
                  <a:gd name="connsiteY6" fmla="*/ 450273 h 450273"/>
                  <a:gd name="connsiteX0" fmla="*/ 34637 w 242455"/>
                  <a:gd name="connsiteY0" fmla="*/ 6927 h 450273"/>
                  <a:gd name="connsiteX1" fmla="*/ 242455 w 242455"/>
                  <a:gd name="connsiteY1" fmla="*/ 0 h 450273"/>
                  <a:gd name="connsiteX2" fmla="*/ 48491 w 242455"/>
                  <a:gd name="connsiteY2" fmla="*/ 110836 h 450273"/>
                  <a:gd name="connsiteX3" fmla="*/ 242455 w 242455"/>
                  <a:gd name="connsiteY3" fmla="*/ 228600 h 450273"/>
                  <a:gd name="connsiteX4" fmla="*/ 69273 w 242455"/>
                  <a:gd name="connsiteY4" fmla="*/ 332509 h 450273"/>
                  <a:gd name="connsiteX5" fmla="*/ 238899 w 242455"/>
                  <a:gd name="connsiteY5" fmla="*/ 443398 h 450273"/>
                  <a:gd name="connsiteX6" fmla="*/ 0 w 242455"/>
                  <a:gd name="connsiteY6" fmla="*/ 450273 h 450273"/>
                  <a:gd name="connsiteX0" fmla="*/ 34637 w 242455"/>
                  <a:gd name="connsiteY0" fmla="*/ 6927 h 450273"/>
                  <a:gd name="connsiteX1" fmla="*/ 242455 w 242455"/>
                  <a:gd name="connsiteY1" fmla="*/ 0 h 450273"/>
                  <a:gd name="connsiteX2" fmla="*/ 48491 w 242455"/>
                  <a:gd name="connsiteY2" fmla="*/ 110836 h 450273"/>
                  <a:gd name="connsiteX3" fmla="*/ 242455 w 242455"/>
                  <a:gd name="connsiteY3" fmla="*/ 228600 h 450273"/>
                  <a:gd name="connsiteX4" fmla="*/ 43197 w 242455"/>
                  <a:gd name="connsiteY4" fmla="*/ 332509 h 450273"/>
                  <a:gd name="connsiteX5" fmla="*/ 238899 w 242455"/>
                  <a:gd name="connsiteY5" fmla="*/ 443398 h 450273"/>
                  <a:gd name="connsiteX6" fmla="*/ 0 w 242455"/>
                  <a:gd name="connsiteY6" fmla="*/ 450273 h 450273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8560 w 207818"/>
                  <a:gd name="connsiteY4" fmla="*/ 332509 h 448535"/>
                  <a:gd name="connsiteX5" fmla="*/ 204262 w 207818"/>
                  <a:gd name="connsiteY5" fmla="*/ 443398 h 448535"/>
                  <a:gd name="connsiteX6" fmla="*/ 8823 w 207818"/>
                  <a:gd name="connsiteY6" fmla="*/ 448535 h 448535"/>
                  <a:gd name="connsiteX0" fmla="*/ 15514 w 223332"/>
                  <a:gd name="connsiteY0" fmla="*/ 6927 h 448535"/>
                  <a:gd name="connsiteX1" fmla="*/ 223332 w 223332"/>
                  <a:gd name="connsiteY1" fmla="*/ 0 h 448535"/>
                  <a:gd name="connsiteX2" fmla="*/ 29368 w 223332"/>
                  <a:gd name="connsiteY2" fmla="*/ 110836 h 448535"/>
                  <a:gd name="connsiteX3" fmla="*/ 223332 w 223332"/>
                  <a:gd name="connsiteY3" fmla="*/ 228600 h 448535"/>
                  <a:gd name="connsiteX4" fmla="*/ 24074 w 223332"/>
                  <a:gd name="connsiteY4" fmla="*/ 332509 h 448535"/>
                  <a:gd name="connsiteX5" fmla="*/ 219776 w 223332"/>
                  <a:gd name="connsiteY5" fmla="*/ 443398 h 448535"/>
                  <a:gd name="connsiteX6" fmla="*/ 0 w 223332"/>
                  <a:gd name="connsiteY6" fmla="*/ 448535 h 448535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8560 w 207818"/>
                  <a:gd name="connsiteY4" fmla="*/ 332509 h 448535"/>
                  <a:gd name="connsiteX5" fmla="*/ 204262 w 207818"/>
                  <a:gd name="connsiteY5" fmla="*/ 443398 h 448535"/>
                  <a:gd name="connsiteX6" fmla="*/ 8824 w 207818"/>
                  <a:gd name="connsiteY6" fmla="*/ 448535 h 448535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13775 w 207818"/>
                  <a:gd name="connsiteY4" fmla="*/ 332509 h 448535"/>
                  <a:gd name="connsiteX5" fmla="*/ 204262 w 207818"/>
                  <a:gd name="connsiteY5" fmla="*/ 443398 h 448535"/>
                  <a:gd name="connsiteX6" fmla="*/ 8824 w 207818"/>
                  <a:gd name="connsiteY6" fmla="*/ 448535 h 448535"/>
                  <a:gd name="connsiteX0" fmla="*/ 5083 w 212901"/>
                  <a:gd name="connsiteY0" fmla="*/ 6927 h 448535"/>
                  <a:gd name="connsiteX1" fmla="*/ 212901 w 212901"/>
                  <a:gd name="connsiteY1" fmla="*/ 0 h 448535"/>
                  <a:gd name="connsiteX2" fmla="*/ 18937 w 212901"/>
                  <a:gd name="connsiteY2" fmla="*/ 110836 h 448535"/>
                  <a:gd name="connsiteX3" fmla="*/ 212901 w 212901"/>
                  <a:gd name="connsiteY3" fmla="*/ 228600 h 448535"/>
                  <a:gd name="connsiteX4" fmla="*/ 18858 w 212901"/>
                  <a:gd name="connsiteY4" fmla="*/ 332509 h 448535"/>
                  <a:gd name="connsiteX5" fmla="*/ 209345 w 212901"/>
                  <a:gd name="connsiteY5" fmla="*/ 443398 h 448535"/>
                  <a:gd name="connsiteX6" fmla="*/ 0 w 212901"/>
                  <a:gd name="connsiteY6" fmla="*/ 448535 h 448535"/>
                  <a:gd name="connsiteX0" fmla="*/ 0 w 219987"/>
                  <a:gd name="connsiteY0" fmla="*/ 6927 h 448535"/>
                  <a:gd name="connsiteX1" fmla="*/ 219987 w 219987"/>
                  <a:gd name="connsiteY1" fmla="*/ 0 h 448535"/>
                  <a:gd name="connsiteX2" fmla="*/ 26023 w 219987"/>
                  <a:gd name="connsiteY2" fmla="*/ 110836 h 448535"/>
                  <a:gd name="connsiteX3" fmla="*/ 219987 w 219987"/>
                  <a:gd name="connsiteY3" fmla="*/ 228600 h 448535"/>
                  <a:gd name="connsiteX4" fmla="*/ 25944 w 219987"/>
                  <a:gd name="connsiteY4" fmla="*/ 332509 h 448535"/>
                  <a:gd name="connsiteX5" fmla="*/ 216431 w 219987"/>
                  <a:gd name="connsiteY5" fmla="*/ 443398 h 448535"/>
                  <a:gd name="connsiteX6" fmla="*/ 7086 w 219987"/>
                  <a:gd name="connsiteY6" fmla="*/ 448535 h 44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987" h="448535">
                    <a:moveTo>
                      <a:pt x="0" y="6927"/>
                    </a:moveTo>
                    <a:lnTo>
                      <a:pt x="219987" y="0"/>
                    </a:lnTo>
                    <a:lnTo>
                      <a:pt x="26023" y="110836"/>
                    </a:lnTo>
                    <a:lnTo>
                      <a:pt x="219987" y="228600"/>
                    </a:lnTo>
                    <a:lnTo>
                      <a:pt x="25944" y="332509"/>
                    </a:lnTo>
                    <a:lnTo>
                      <a:pt x="216431" y="443398"/>
                    </a:lnTo>
                    <a:lnTo>
                      <a:pt x="7086" y="448535"/>
                    </a:lnTo>
                  </a:path>
                </a:pathLst>
              </a:custGeom>
              <a:noFill/>
              <a:ln w="2222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 rot="10800000">
                <a:off x="3859116" y="2679948"/>
                <a:ext cx="219987" cy="208319"/>
              </a:xfrm>
              <a:custGeom>
                <a:avLst/>
                <a:gdLst>
                  <a:gd name="connsiteX0" fmla="*/ 34637 w 263237"/>
                  <a:gd name="connsiteY0" fmla="*/ 6927 h 450273"/>
                  <a:gd name="connsiteX1" fmla="*/ 242455 w 263237"/>
                  <a:gd name="connsiteY1" fmla="*/ 0 h 450273"/>
                  <a:gd name="connsiteX2" fmla="*/ 48491 w 263237"/>
                  <a:gd name="connsiteY2" fmla="*/ 110836 h 450273"/>
                  <a:gd name="connsiteX3" fmla="*/ 242455 w 263237"/>
                  <a:gd name="connsiteY3" fmla="*/ 228600 h 450273"/>
                  <a:gd name="connsiteX4" fmla="*/ 69273 w 263237"/>
                  <a:gd name="connsiteY4" fmla="*/ 332509 h 450273"/>
                  <a:gd name="connsiteX5" fmla="*/ 263237 w 263237"/>
                  <a:gd name="connsiteY5" fmla="*/ 429491 h 450273"/>
                  <a:gd name="connsiteX6" fmla="*/ 0 w 263237"/>
                  <a:gd name="connsiteY6" fmla="*/ 450273 h 450273"/>
                  <a:gd name="connsiteX0" fmla="*/ 34637 w 242455"/>
                  <a:gd name="connsiteY0" fmla="*/ 6927 h 450273"/>
                  <a:gd name="connsiteX1" fmla="*/ 242455 w 242455"/>
                  <a:gd name="connsiteY1" fmla="*/ 0 h 450273"/>
                  <a:gd name="connsiteX2" fmla="*/ 48491 w 242455"/>
                  <a:gd name="connsiteY2" fmla="*/ 110836 h 450273"/>
                  <a:gd name="connsiteX3" fmla="*/ 242455 w 242455"/>
                  <a:gd name="connsiteY3" fmla="*/ 228600 h 450273"/>
                  <a:gd name="connsiteX4" fmla="*/ 69273 w 242455"/>
                  <a:gd name="connsiteY4" fmla="*/ 332509 h 450273"/>
                  <a:gd name="connsiteX5" fmla="*/ 238899 w 242455"/>
                  <a:gd name="connsiteY5" fmla="*/ 443398 h 450273"/>
                  <a:gd name="connsiteX6" fmla="*/ 0 w 242455"/>
                  <a:gd name="connsiteY6" fmla="*/ 450273 h 450273"/>
                  <a:gd name="connsiteX0" fmla="*/ 34637 w 242455"/>
                  <a:gd name="connsiteY0" fmla="*/ 6927 h 450273"/>
                  <a:gd name="connsiteX1" fmla="*/ 242455 w 242455"/>
                  <a:gd name="connsiteY1" fmla="*/ 0 h 450273"/>
                  <a:gd name="connsiteX2" fmla="*/ 48491 w 242455"/>
                  <a:gd name="connsiteY2" fmla="*/ 110836 h 450273"/>
                  <a:gd name="connsiteX3" fmla="*/ 242455 w 242455"/>
                  <a:gd name="connsiteY3" fmla="*/ 228600 h 450273"/>
                  <a:gd name="connsiteX4" fmla="*/ 43197 w 242455"/>
                  <a:gd name="connsiteY4" fmla="*/ 332509 h 450273"/>
                  <a:gd name="connsiteX5" fmla="*/ 238899 w 242455"/>
                  <a:gd name="connsiteY5" fmla="*/ 443398 h 450273"/>
                  <a:gd name="connsiteX6" fmla="*/ 0 w 242455"/>
                  <a:gd name="connsiteY6" fmla="*/ 450273 h 450273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8560 w 207818"/>
                  <a:gd name="connsiteY4" fmla="*/ 332509 h 448535"/>
                  <a:gd name="connsiteX5" fmla="*/ 204262 w 207818"/>
                  <a:gd name="connsiteY5" fmla="*/ 443398 h 448535"/>
                  <a:gd name="connsiteX6" fmla="*/ 8823 w 207818"/>
                  <a:gd name="connsiteY6" fmla="*/ 448535 h 448535"/>
                  <a:gd name="connsiteX0" fmla="*/ 15514 w 223332"/>
                  <a:gd name="connsiteY0" fmla="*/ 6927 h 448535"/>
                  <a:gd name="connsiteX1" fmla="*/ 223332 w 223332"/>
                  <a:gd name="connsiteY1" fmla="*/ 0 h 448535"/>
                  <a:gd name="connsiteX2" fmla="*/ 29368 w 223332"/>
                  <a:gd name="connsiteY2" fmla="*/ 110836 h 448535"/>
                  <a:gd name="connsiteX3" fmla="*/ 223332 w 223332"/>
                  <a:gd name="connsiteY3" fmla="*/ 228600 h 448535"/>
                  <a:gd name="connsiteX4" fmla="*/ 24074 w 223332"/>
                  <a:gd name="connsiteY4" fmla="*/ 332509 h 448535"/>
                  <a:gd name="connsiteX5" fmla="*/ 219776 w 223332"/>
                  <a:gd name="connsiteY5" fmla="*/ 443398 h 448535"/>
                  <a:gd name="connsiteX6" fmla="*/ 0 w 223332"/>
                  <a:gd name="connsiteY6" fmla="*/ 448535 h 448535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8560 w 207818"/>
                  <a:gd name="connsiteY4" fmla="*/ 332509 h 448535"/>
                  <a:gd name="connsiteX5" fmla="*/ 204262 w 207818"/>
                  <a:gd name="connsiteY5" fmla="*/ 443398 h 448535"/>
                  <a:gd name="connsiteX6" fmla="*/ 8824 w 207818"/>
                  <a:gd name="connsiteY6" fmla="*/ 448535 h 448535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13775 w 207818"/>
                  <a:gd name="connsiteY4" fmla="*/ 332509 h 448535"/>
                  <a:gd name="connsiteX5" fmla="*/ 204262 w 207818"/>
                  <a:gd name="connsiteY5" fmla="*/ 443398 h 448535"/>
                  <a:gd name="connsiteX6" fmla="*/ 8824 w 207818"/>
                  <a:gd name="connsiteY6" fmla="*/ 448535 h 448535"/>
                  <a:gd name="connsiteX0" fmla="*/ 5083 w 212901"/>
                  <a:gd name="connsiteY0" fmla="*/ 6927 h 448535"/>
                  <a:gd name="connsiteX1" fmla="*/ 212901 w 212901"/>
                  <a:gd name="connsiteY1" fmla="*/ 0 h 448535"/>
                  <a:gd name="connsiteX2" fmla="*/ 18937 w 212901"/>
                  <a:gd name="connsiteY2" fmla="*/ 110836 h 448535"/>
                  <a:gd name="connsiteX3" fmla="*/ 212901 w 212901"/>
                  <a:gd name="connsiteY3" fmla="*/ 228600 h 448535"/>
                  <a:gd name="connsiteX4" fmla="*/ 18858 w 212901"/>
                  <a:gd name="connsiteY4" fmla="*/ 332509 h 448535"/>
                  <a:gd name="connsiteX5" fmla="*/ 209345 w 212901"/>
                  <a:gd name="connsiteY5" fmla="*/ 443398 h 448535"/>
                  <a:gd name="connsiteX6" fmla="*/ 0 w 212901"/>
                  <a:gd name="connsiteY6" fmla="*/ 448535 h 448535"/>
                  <a:gd name="connsiteX0" fmla="*/ 0 w 219987"/>
                  <a:gd name="connsiteY0" fmla="*/ 6927 h 448535"/>
                  <a:gd name="connsiteX1" fmla="*/ 219987 w 219987"/>
                  <a:gd name="connsiteY1" fmla="*/ 0 h 448535"/>
                  <a:gd name="connsiteX2" fmla="*/ 26023 w 219987"/>
                  <a:gd name="connsiteY2" fmla="*/ 110836 h 448535"/>
                  <a:gd name="connsiteX3" fmla="*/ 219987 w 219987"/>
                  <a:gd name="connsiteY3" fmla="*/ 228600 h 448535"/>
                  <a:gd name="connsiteX4" fmla="*/ 25944 w 219987"/>
                  <a:gd name="connsiteY4" fmla="*/ 332509 h 448535"/>
                  <a:gd name="connsiteX5" fmla="*/ 216431 w 219987"/>
                  <a:gd name="connsiteY5" fmla="*/ 443398 h 448535"/>
                  <a:gd name="connsiteX6" fmla="*/ 7086 w 219987"/>
                  <a:gd name="connsiteY6" fmla="*/ 448535 h 44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987" h="448535">
                    <a:moveTo>
                      <a:pt x="0" y="6927"/>
                    </a:moveTo>
                    <a:lnTo>
                      <a:pt x="219987" y="0"/>
                    </a:lnTo>
                    <a:lnTo>
                      <a:pt x="26023" y="110836"/>
                    </a:lnTo>
                    <a:lnTo>
                      <a:pt x="219987" y="228600"/>
                    </a:lnTo>
                    <a:lnTo>
                      <a:pt x="25944" y="332509"/>
                    </a:lnTo>
                    <a:lnTo>
                      <a:pt x="216431" y="443398"/>
                    </a:lnTo>
                    <a:lnTo>
                      <a:pt x="7086" y="448535"/>
                    </a:lnTo>
                  </a:path>
                </a:pathLst>
              </a:custGeom>
              <a:noFill/>
              <a:ln w="2222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053634" y="2979617"/>
                <a:ext cx="1471974" cy="845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C000"/>
                    </a:solidFill>
                  </a:rPr>
                  <a:t>Vibration </a:t>
                </a:r>
                <a:br>
                  <a:rPr lang="en-US" b="1" dirty="0" smtClean="0">
                    <a:solidFill>
                      <a:srgbClr val="FFC000"/>
                    </a:solidFill>
                  </a:rPr>
                </a:br>
                <a:r>
                  <a:rPr lang="en-US" b="1" dirty="0" smtClean="0">
                    <a:solidFill>
                      <a:srgbClr val="FFC000"/>
                    </a:solidFill>
                  </a:rPr>
                  <a:t>damping</a:t>
                </a:r>
                <a:endParaRPr lang="en-US" b="1" dirty="0">
                  <a:solidFill>
                    <a:srgbClr val="FFC000"/>
                  </a:solidFill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6446619" y="4325257"/>
              <a:ext cx="593092" cy="2580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P</a:t>
              </a:r>
              <a:r>
                <a:rPr lang="en-US" dirty="0" err="1" smtClean="0">
                  <a:solidFill>
                    <a:schemeClr val="tx1"/>
                  </a:solidFill>
                </a:rPr>
                <a:t>b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20" r="2582"/>
          <a:stretch/>
        </p:blipFill>
        <p:spPr>
          <a:xfrm>
            <a:off x="8129068" y="6381206"/>
            <a:ext cx="1003683" cy="44588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2583" y="1033226"/>
            <a:ext cx="3367784" cy="320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88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0072" y="467971"/>
            <a:ext cx="2262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Analysis Projects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1701" y="1087155"/>
            <a:ext cx="836062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Photo-Neutron calibration (low-energy nuclear recoil calibration); last “physics” measurement from Soudan (2015). Analysis under way (</a:t>
            </a:r>
            <a:r>
              <a:rPr lang="en-US" dirty="0" smtClean="0">
                <a:solidFill>
                  <a:srgbClr val="00B050"/>
                </a:solidFill>
              </a:rPr>
              <a:t>B. von </a:t>
            </a:r>
            <a:r>
              <a:rPr lang="en-US" dirty="0" err="1" smtClean="0">
                <a:solidFill>
                  <a:srgbClr val="00B050"/>
                </a:solidFill>
              </a:rPr>
              <a:t>Krosigk</a:t>
            </a:r>
            <a:r>
              <a:rPr lang="en-US" dirty="0" smtClean="0">
                <a:solidFill>
                  <a:srgbClr val="00B050"/>
                </a:solidFill>
              </a:rPr>
              <a:t>, UBC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Backgrounds: Analysis of cosmogenic backgrounds in </a:t>
            </a:r>
            <a:r>
              <a:rPr lang="en-US" dirty="0" err="1" smtClean="0">
                <a:solidFill>
                  <a:schemeClr val="bg1"/>
                </a:solidFill>
              </a:rPr>
              <a:t>CDMSlite</a:t>
            </a:r>
            <a:r>
              <a:rPr lang="en-US" dirty="0" smtClean="0">
                <a:solidFill>
                  <a:schemeClr val="bg1"/>
                </a:solidFill>
              </a:rPr>
              <a:t> (</a:t>
            </a:r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H and others)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Analysis in good shape; hope to publish this summer or fall (</a:t>
            </a:r>
            <a:r>
              <a:rPr lang="en-US" dirty="0" smtClean="0">
                <a:solidFill>
                  <a:srgbClr val="00B050"/>
                </a:solidFill>
              </a:rPr>
              <a:t>E. </a:t>
            </a:r>
            <a:r>
              <a:rPr lang="en-US" dirty="0" err="1" smtClean="0">
                <a:solidFill>
                  <a:srgbClr val="00B050"/>
                </a:solidFill>
              </a:rPr>
              <a:t>Fascione</a:t>
            </a:r>
            <a:r>
              <a:rPr lang="en-US" dirty="0" smtClean="0">
                <a:solidFill>
                  <a:srgbClr val="00B050"/>
                </a:solidFill>
              </a:rPr>
              <a:t>, Queen’s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Rare interactions: follow-up of LIPs analysis (use </a:t>
            </a:r>
            <a:r>
              <a:rPr lang="en-US" dirty="0" err="1" smtClean="0">
                <a:solidFill>
                  <a:schemeClr val="bg1"/>
                </a:solidFill>
              </a:rPr>
              <a:t>CDMSlite</a:t>
            </a:r>
            <a:r>
              <a:rPr lang="en-US" dirty="0" smtClean="0">
                <a:solidFill>
                  <a:schemeClr val="bg1"/>
                </a:solidFill>
              </a:rPr>
              <a:t> data to improve our sensitivity for lower fractional charges?)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Annual modulation – long time coming; hopefully ready within the next 2-3 months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Standard WIMP search from </a:t>
            </a:r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r>
              <a:rPr lang="en-US" dirty="0" smtClean="0">
                <a:solidFill>
                  <a:schemeClr val="bg1"/>
                </a:solidFill>
              </a:rPr>
              <a:t> (full discrimination, intermediate to high mass range): not competitive with </a:t>
            </a:r>
            <a:r>
              <a:rPr lang="en-US" dirty="0" err="1" smtClean="0">
                <a:solidFill>
                  <a:schemeClr val="bg1"/>
                </a:solidFill>
              </a:rPr>
              <a:t>Xe</a:t>
            </a:r>
            <a:r>
              <a:rPr lang="en-US" dirty="0" smtClean="0">
                <a:solidFill>
                  <a:schemeClr val="bg1"/>
                </a:solidFill>
              </a:rPr>
              <a:t> for ‘vanilla WIMP’, but still important for </a:t>
            </a:r>
            <a:r>
              <a:rPr lang="en-US" dirty="0" smtClean="0">
                <a:solidFill>
                  <a:schemeClr val="bg1"/>
                </a:solidFill>
              </a:rPr>
              <a:t>more general models </a:t>
            </a:r>
            <a:r>
              <a:rPr lang="en-US" dirty="0" smtClean="0">
                <a:solidFill>
                  <a:schemeClr val="bg1"/>
                </a:solidFill>
              </a:rPr>
              <a:t>(EFT …); analysis essentially finished – publication in preparation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bg1"/>
                </a:solidFill>
              </a:rPr>
              <a:t>CDMSlite</a:t>
            </a:r>
            <a:r>
              <a:rPr lang="en-US" dirty="0" smtClean="0">
                <a:solidFill>
                  <a:schemeClr val="bg1"/>
                </a:solidFill>
              </a:rPr>
              <a:t>: detailed discussion of previous analysis </a:t>
            </a:r>
            <a:r>
              <a:rPr lang="en-US" dirty="0" smtClean="0">
                <a:solidFill>
                  <a:srgbClr val="00B050"/>
                </a:solidFill>
              </a:rPr>
              <a:t>[R. Underwood, POS-39]</a:t>
            </a:r>
            <a:r>
              <a:rPr lang="en-US" dirty="0" smtClean="0">
                <a:solidFill>
                  <a:schemeClr val="bg1"/>
                </a:solidFill>
              </a:rPr>
              <a:t> and incremental results (publication very soon)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Last </a:t>
            </a:r>
            <a:r>
              <a:rPr lang="en-US" dirty="0" err="1" smtClean="0">
                <a:solidFill>
                  <a:schemeClr val="bg1"/>
                </a:solidFill>
              </a:rPr>
              <a:t>CDMSlite</a:t>
            </a:r>
            <a:r>
              <a:rPr lang="en-US" dirty="0" smtClean="0">
                <a:solidFill>
                  <a:schemeClr val="bg1"/>
                </a:solidFill>
              </a:rPr>
              <a:t> data set – blinding scheme developed </a:t>
            </a:r>
            <a:r>
              <a:rPr lang="en-US" dirty="0" smtClean="0">
                <a:solidFill>
                  <a:srgbClr val="00B050"/>
                </a:solidFill>
              </a:rPr>
              <a:t>[</a:t>
            </a:r>
            <a:r>
              <a:rPr lang="en-US" dirty="0">
                <a:solidFill>
                  <a:srgbClr val="00B050"/>
                </a:solidFill>
              </a:rPr>
              <a:t>X. Zhang, </a:t>
            </a:r>
            <a:r>
              <a:rPr lang="en-US" dirty="0" smtClean="0">
                <a:solidFill>
                  <a:srgbClr val="00B050"/>
                </a:solidFill>
              </a:rPr>
              <a:t>Thursday R3-4</a:t>
            </a:r>
            <a:r>
              <a:rPr lang="en-US" dirty="0">
                <a:solidFill>
                  <a:srgbClr val="00B050"/>
                </a:solidFill>
              </a:rPr>
              <a:t>; </a:t>
            </a:r>
            <a:r>
              <a:rPr lang="en-US" dirty="0" smtClean="0">
                <a:solidFill>
                  <a:srgbClr val="00B050"/>
                </a:solidFill>
              </a:rPr>
              <a:t>2:30]</a:t>
            </a:r>
            <a:r>
              <a:rPr lang="en-US" dirty="0" smtClean="0">
                <a:solidFill>
                  <a:schemeClr val="bg1"/>
                </a:solidFill>
              </a:rPr>
              <a:t>, consider background modeling; analysis ongoing (</a:t>
            </a:r>
            <a:r>
              <a:rPr lang="en-US" dirty="0" smtClean="0">
                <a:solidFill>
                  <a:srgbClr val="00B050"/>
                </a:solidFill>
              </a:rPr>
              <a:t>W. Page, D. </a:t>
            </a:r>
            <a:r>
              <a:rPr lang="en-US" dirty="0" err="1" smtClean="0">
                <a:solidFill>
                  <a:srgbClr val="00B050"/>
                </a:solidFill>
              </a:rPr>
              <a:t>MacDonell</a:t>
            </a:r>
            <a:r>
              <a:rPr lang="en-US" dirty="0" smtClean="0">
                <a:solidFill>
                  <a:srgbClr val="00B050"/>
                </a:solidFill>
              </a:rPr>
              <a:t>, UBC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Test sensitivity of detectors to vibrations </a:t>
            </a:r>
            <a:r>
              <a:rPr lang="en-US" dirty="0" smtClean="0">
                <a:solidFill>
                  <a:srgbClr val="00B050"/>
                </a:solidFill>
              </a:rPr>
              <a:t>[R. </a:t>
            </a:r>
            <a:r>
              <a:rPr lang="en-US" dirty="0" err="1" smtClean="0">
                <a:solidFill>
                  <a:srgbClr val="00B050"/>
                </a:solidFill>
              </a:rPr>
              <a:t>Germond</a:t>
            </a:r>
            <a:r>
              <a:rPr lang="en-US" dirty="0" smtClean="0">
                <a:solidFill>
                  <a:srgbClr val="00B050"/>
                </a:solidFill>
              </a:rPr>
              <a:t>, POS-33]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99773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Analysis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22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580" y="4434833"/>
            <a:ext cx="6038850" cy="214312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0072" y="467971"/>
            <a:ext cx="1541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Calibration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1701" y="1087155"/>
            <a:ext cx="8316291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bg1"/>
                </a:solidFill>
              </a:rPr>
              <a:t>Energy threshold in the eV range: need new methods for low-energy calibration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Neutron activation: </a:t>
            </a:r>
            <a:r>
              <a:rPr lang="en-US" baseline="30000" dirty="0" smtClean="0">
                <a:solidFill>
                  <a:schemeClr val="bg1"/>
                </a:solidFill>
              </a:rPr>
              <a:t>70</a:t>
            </a:r>
            <a:r>
              <a:rPr lang="en-US" dirty="0" smtClean="0">
                <a:solidFill>
                  <a:schemeClr val="bg1"/>
                </a:solidFill>
              </a:rPr>
              <a:t>Ge 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 </a:t>
            </a:r>
            <a:r>
              <a:rPr lang="en-US" baseline="30000" dirty="0" smtClean="0">
                <a:solidFill>
                  <a:schemeClr val="bg1"/>
                </a:solidFill>
                <a:sym typeface="Symbol" panose="05050102010706020507" pitchFamily="18" charset="2"/>
              </a:rPr>
              <a:t>71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Ge, EC (10.4 </a:t>
            </a:r>
            <a:r>
              <a:rPr lang="en-US" dirty="0" err="1" smtClean="0">
                <a:solidFill>
                  <a:schemeClr val="bg1"/>
                </a:solidFill>
                <a:sym typeface="Symbol" panose="05050102010706020507" pitchFamily="18" charset="2"/>
              </a:rPr>
              <a:t>keV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, 1.3 </a:t>
            </a:r>
            <a:r>
              <a:rPr lang="en-US" dirty="0" err="1" smtClean="0">
                <a:solidFill>
                  <a:schemeClr val="bg1"/>
                </a:solidFill>
                <a:sym typeface="Symbol" panose="05050102010706020507" pitchFamily="18" charset="2"/>
              </a:rPr>
              <a:t>keV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, 0.16 eV); doesn’t work for Si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Queen’s effort: use IR photons (long-term goal: single e-h pair measurement)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Low energy scale by comparison of detectors close to and far from photon source </a:t>
            </a:r>
            <a:r>
              <a:rPr lang="en-US" dirty="0">
                <a:solidFill>
                  <a:srgbClr val="00B050"/>
                </a:solidFill>
              </a:rPr>
              <a:t>[M. </a:t>
            </a:r>
            <a:r>
              <a:rPr lang="en-US" dirty="0" err="1">
                <a:solidFill>
                  <a:srgbClr val="00B050"/>
                </a:solidFill>
              </a:rPr>
              <a:t>Ghaith</a:t>
            </a:r>
            <a:r>
              <a:rPr lang="en-US" dirty="0">
                <a:solidFill>
                  <a:srgbClr val="00B050"/>
                </a:solidFill>
              </a:rPr>
              <a:t>, Monday M4-3]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Low energy nuclear recoil calibration: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neutron scattering (TUNL, DD generator),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l-GR" dirty="0" smtClean="0">
                <a:solidFill>
                  <a:schemeClr val="bg1"/>
                </a:solidFill>
              </a:rPr>
              <a:t>γ</a:t>
            </a:r>
            <a:r>
              <a:rPr lang="en-US" dirty="0" smtClean="0">
                <a:solidFill>
                  <a:schemeClr val="bg1"/>
                </a:solidFill>
              </a:rPr>
              <a:t> recoils after thermal neutron capture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99773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Calibration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3205" y="2613703"/>
            <a:ext cx="1333500" cy="3162300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3630205" y="5267396"/>
            <a:ext cx="3506280" cy="514149"/>
            <a:chOff x="3802856" y="4901636"/>
            <a:chExt cx="3506280" cy="514149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3802856" y="4901636"/>
              <a:ext cx="1727879" cy="33691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126629" y="5010061"/>
              <a:ext cx="1182507" cy="405724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541819" y="4932155"/>
              <a:ext cx="325367" cy="6344"/>
            </a:xfrm>
            <a:prstGeom prst="line">
              <a:avLst/>
            </a:prstGeom>
            <a:ln w="28575">
              <a:solidFill>
                <a:srgbClr val="FFC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894896" y="4943239"/>
              <a:ext cx="231049" cy="57595"/>
            </a:xfrm>
            <a:prstGeom prst="line">
              <a:avLst/>
            </a:prstGeom>
            <a:ln w="28575">
              <a:solidFill>
                <a:srgbClr val="FFC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5740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0072" y="467971"/>
            <a:ext cx="1669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Conclusions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1702" y="1349605"/>
            <a:ext cx="824476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r>
              <a:rPr lang="en-US" dirty="0" smtClean="0">
                <a:solidFill>
                  <a:schemeClr val="bg1"/>
                </a:solidFill>
              </a:rPr>
              <a:t> SNOLAB aims at detecting dark matter WIMPs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Main focus are low-mass WIMPs (&lt; 10 GeV/c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Project planning well under way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Main R&amp;D is done, full technical design close to completion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Start of operation expected in 2020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Initial payload: ~30 kg, significant push in threshold and sensitivity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Upgrades (improved HV detectors, EURECA detectors, …) will allow us to reach the neutrino floor at low mass and/or check discovery claims at high mass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CUTE: Queen’s initiative for an underground test facility, operational in early 2018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(detector performance studies, background checks, early dark matter science)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Analysis: many updates in the pipeline; small steps until new facilities come online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96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Overview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7423" y="1547947"/>
            <a:ext cx="3310202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SuperCDMS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Detector technology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	Detector generations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Experimental Setup</a:t>
            </a:r>
          </a:p>
          <a:p>
            <a:r>
              <a:rPr lang="en-US" sz="2000" dirty="0">
                <a:solidFill>
                  <a:schemeClr val="bg1"/>
                </a:solidFill>
              </a:rPr>
              <a:t>	</a:t>
            </a:r>
            <a:r>
              <a:rPr lang="en-US" sz="2000" dirty="0" smtClean="0">
                <a:solidFill>
                  <a:schemeClr val="bg1"/>
                </a:solidFill>
              </a:rPr>
              <a:t>Goals for SNOLAB</a:t>
            </a:r>
          </a:p>
          <a:p>
            <a:r>
              <a:rPr lang="en-US" sz="2000" dirty="0">
                <a:solidFill>
                  <a:schemeClr val="bg1"/>
                </a:solidFill>
              </a:rPr>
              <a:t>	</a:t>
            </a:r>
            <a:r>
              <a:rPr lang="en-US" sz="2000" dirty="0" smtClean="0">
                <a:solidFill>
                  <a:schemeClr val="bg1"/>
                </a:solidFill>
              </a:rPr>
              <a:t>Status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CUTE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Motivation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Design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Status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0" y="1547947"/>
            <a:ext cx="3347648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Analysis Projects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	Detector Calibration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	Backgrounds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	Rare </a:t>
            </a:r>
            <a:r>
              <a:rPr lang="en-US" sz="2000" dirty="0" smtClean="0">
                <a:solidFill>
                  <a:schemeClr val="bg1"/>
                </a:solidFill>
              </a:rPr>
              <a:t>interactions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	Dark Matter searches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Conclusions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08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0072" y="467971"/>
            <a:ext cx="3416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SuperCDMS Collaboration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85790" y="3889642"/>
            <a:ext cx="7590716" cy="25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chemeClr val="bg1"/>
                </a:solidFill>
                <a:latin typeface="Arial" charset="0"/>
                <a:cs typeface="Arial" charset="0"/>
              </a:rPr>
              <a:t>California Institute of 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Technology           CNRS/LPN           Durham University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Fermi </a:t>
            </a:r>
            <a:r>
              <a:rPr lang="en-US" sz="1400" b="1" dirty="0">
                <a:solidFill>
                  <a:schemeClr val="bg1"/>
                </a:solidFill>
                <a:latin typeface="Arial" charset="0"/>
                <a:cs typeface="Arial" charset="0"/>
              </a:rPr>
              <a:t>National Accelerator 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Laboratory      NISER    NIST    Northwestern University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PNNL          Queen’s University           Santa Clara University          SLAC/KIPA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South</a:t>
            </a:r>
            <a:r>
              <a:rPr lang="en-CA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Dakota School of Mines &amp; Technology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          SNOLAB/Laurentian University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Southern Methodist University</a:t>
            </a:r>
            <a:r>
              <a:rPr lang="en-CA" sz="1400" b="1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en-CA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       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Stanford University           Texas A&amp;M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University of British Columbia/TRIUMF        University of California, Berkeley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University of Colorado Denver          University of Evansville          University of Florida</a:t>
            </a:r>
          </a:p>
          <a:p>
            <a:pPr lvl="0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University of Minnesota          University of South Dakota       University of Toronto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3300" t="30302" r="2483" b="28500"/>
          <a:stretch>
            <a:fillRect/>
          </a:stretch>
        </p:blipFill>
        <p:spPr bwMode="auto">
          <a:xfrm>
            <a:off x="685800" y="1556801"/>
            <a:ext cx="8258175" cy="1805002"/>
          </a:xfrm>
          <a:prstGeom prst="rect">
            <a:avLst/>
          </a:prstGeom>
          <a:noFill/>
          <a:effectLst/>
        </p:spPr>
      </p:pic>
      <p:grpSp>
        <p:nvGrpSpPr>
          <p:cNvPr id="12" name="Group 11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06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94" name="Group 193"/>
          <p:cNvGrpSpPr/>
          <p:nvPr/>
        </p:nvGrpSpPr>
        <p:grpSpPr>
          <a:xfrm>
            <a:off x="3514660" y="88608"/>
            <a:ext cx="2114681" cy="2114680"/>
            <a:chOff x="3514660" y="88608"/>
            <a:chExt cx="2114681" cy="2114680"/>
          </a:xfrm>
        </p:grpSpPr>
        <p:sp>
          <p:nvSpPr>
            <p:cNvPr id="7" name="Oval 6"/>
            <p:cNvSpPr/>
            <p:nvPr/>
          </p:nvSpPr>
          <p:spPr>
            <a:xfrm>
              <a:off x="3514660" y="88608"/>
              <a:ext cx="2114680" cy="21146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>
                <a:rot lat="18000000" lon="0" rev="0"/>
              </a:camera>
              <a:lightRig rig="threePt" dir="t"/>
            </a:scene3d>
            <a:sp3d extrusionH="647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14660" y="759648"/>
              <a:ext cx="2114681" cy="646331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18000000" lon="0" rev="0"/>
              </a:camera>
              <a:lightRig rig="threePt" dir="t"/>
            </a:scene3d>
            <a:sp3d extrusionH="647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 smtClean="0">
                  <a:solidFill>
                    <a:schemeClr val="tx1"/>
                  </a:solidFill>
                </a:rPr>
                <a:t>Semiconductor</a:t>
              </a:r>
              <a:br>
                <a:rPr lang="en-US" dirty="0" smtClean="0">
                  <a:solidFill>
                    <a:schemeClr val="tx1"/>
                  </a:solidFill>
                </a:rPr>
              </a:br>
              <a:r>
                <a:rPr lang="en-US" dirty="0" smtClean="0">
                  <a:solidFill>
                    <a:schemeClr val="tx1"/>
                  </a:solidFill>
                </a:rPr>
                <a:t>operated at</a:t>
              </a:r>
              <a:br>
                <a:rPr lang="en-US" dirty="0" smtClean="0">
                  <a:solidFill>
                    <a:schemeClr val="tx1"/>
                  </a:solidFill>
                </a:rPr>
              </a:br>
              <a:r>
                <a:rPr lang="en-US" dirty="0" smtClean="0">
                  <a:solidFill>
                    <a:schemeClr val="tx1"/>
                  </a:solidFill>
                </a:rPr>
                <a:t>few 10s of </a:t>
              </a:r>
              <a:r>
                <a:rPr lang="en-US" dirty="0" err="1" smtClean="0">
                  <a:solidFill>
                    <a:schemeClr val="tx1"/>
                  </a:solidFill>
                </a:rPr>
                <a:t>mK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642584" y="1080345"/>
            <a:ext cx="2114680" cy="21146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398825" y="1080345"/>
            <a:ext cx="2114680" cy="21146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34763" y="1725259"/>
            <a:ext cx="2022501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</a:rPr>
              <a:t>Z</a:t>
            </a:r>
            <a:r>
              <a:rPr lang="en-US" sz="2800" dirty="0" smtClean="0">
                <a:solidFill>
                  <a:schemeClr val="tx1"/>
                </a:solidFill>
              </a:rPr>
              <a:t>IP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98825" y="1725258"/>
            <a:ext cx="2114681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 smtClean="0">
                <a:solidFill>
                  <a:schemeClr val="tx1"/>
                </a:solidFill>
              </a:rPr>
              <a:t>HV</a:t>
            </a:r>
          </a:p>
        </p:txBody>
      </p:sp>
      <p:grpSp>
        <p:nvGrpSpPr>
          <p:cNvPr id="196" name="Group 195"/>
          <p:cNvGrpSpPr/>
          <p:nvPr/>
        </p:nvGrpSpPr>
        <p:grpSpPr>
          <a:xfrm>
            <a:off x="3638507" y="2272745"/>
            <a:ext cx="1817292" cy="1646787"/>
            <a:chOff x="3638507" y="2272745"/>
            <a:chExt cx="1817292" cy="1646787"/>
          </a:xfrm>
        </p:grpSpPr>
        <p:sp>
          <p:nvSpPr>
            <p:cNvPr id="11" name="TextBox 10"/>
            <p:cNvSpPr txBox="1"/>
            <p:nvPr/>
          </p:nvSpPr>
          <p:spPr>
            <a:xfrm>
              <a:off x="3638507" y="2272745"/>
              <a:ext cx="181729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Phonon Readout: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Tungsten TES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95" name="Group 194"/>
            <p:cNvGrpSpPr/>
            <p:nvPr/>
          </p:nvGrpSpPr>
          <p:grpSpPr>
            <a:xfrm>
              <a:off x="3725050" y="3038561"/>
              <a:ext cx="1717765" cy="880971"/>
              <a:chOff x="3725050" y="3038561"/>
              <a:chExt cx="1717765" cy="880971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3725050" y="3038561"/>
                <a:ext cx="1717765" cy="880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3938451" y="3127148"/>
                <a:ext cx="0" cy="70379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3938451" y="3830946"/>
                <a:ext cx="132588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4628993" y="3545603"/>
                <a:ext cx="6614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R vs T</a:t>
                </a:r>
                <a:endParaRPr lang="en-US" sz="1600" dirty="0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4016829" y="3264759"/>
                <a:ext cx="1182188" cy="530812"/>
              </a:xfrm>
              <a:custGeom>
                <a:avLst/>
                <a:gdLst>
                  <a:gd name="connsiteX0" fmla="*/ 0 w 1182188"/>
                  <a:gd name="connsiteY0" fmla="*/ 445394 h 454631"/>
                  <a:gd name="connsiteX1" fmla="*/ 411480 w 1182188"/>
                  <a:gd name="connsiteY1" fmla="*/ 451926 h 454631"/>
                  <a:gd name="connsiteX2" fmla="*/ 509451 w 1182188"/>
                  <a:gd name="connsiteY2" fmla="*/ 406206 h 454631"/>
                  <a:gd name="connsiteX3" fmla="*/ 542108 w 1182188"/>
                  <a:gd name="connsiteY3" fmla="*/ 177606 h 454631"/>
                  <a:gd name="connsiteX4" fmla="*/ 542108 w 1182188"/>
                  <a:gd name="connsiteY4" fmla="*/ 40446 h 454631"/>
                  <a:gd name="connsiteX5" fmla="*/ 600891 w 1182188"/>
                  <a:gd name="connsiteY5" fmla="*/ 14320 h 454631"/>
                  <a:gd name="connsiteX6" fmla="*/ 979714 w 1182188"/>
                  <a:gd name="connsiteY6" fmla="*/ 1257 h 454631"/>
                  <a:gd name="connsiteX7" fmla="*/ 1182188 w 1182188"/>
                  <a:gd name="connsiteY7" fmla="*/ 1257 h 454631"/>
                  <a:gd name="connsiteX0" fmla="*/ 0 w 1182188"/>
                  <a:gd name="connsiteY0" fmla="*/ 454187 h 458564"/>
                  <a:gd name="connsiteX1" fmla="*/ 411480 w 1182188"/>
                  <a:gd name="connsiteY1" fmla="*/ 451926 h 458564"/>
                  <a:gd name="connsiteX2" fmla="*/ 509451 w 1182188"/>
                  <a:gd name="connsiteY2" fmla="*/ 406206 h 458564"/>
                  <a:gd name="connsiteX3" fmla="*/ 542108 w 1182188"/>
                  <a:gd name="connsiteY3" fmla="*/ 177606 h 458564"/>
                  <a:gd name="connsiteX4" fmla="*/ 542108 w 1182188"/>
                  <a:gd name="connsiteY4" fmla="*/ 40446 h 458564"/>
                  <a:gd name="connsiteX5" fmla="*/ 600891 w 1182188"/>
                  <a:gd name="connsiteY5" fmla="*/ 14320 h 458564"/>
                  <a:gd name="connsiteX6" fmla="*/ 979714 w 1182188"/>
                  <a:gd name="connsiteY6" fmla="*/ 1257 h 458564"/>
                  <a:gd name="connsiteX7" fmla="*/ 1182188 w 1182188"/>
                  <a:gd name="connsiteY7" fmla="*/ 1257 h 458564"/>
                  <a:gd name="connsiteX0" fmla="*/ 0 w 1182188"/>
                  <a:gd name="connsiteY0" fmla="*/ 454187 h 455949"/>
                  <a:gd name="connsiteX1" fmla="*/ 411480 w 1182188"/>
                  <a:gd name="connsiteY1" fmla="*/ 451926 h 455949"/>
                  <a:gd name="connsiteX2" fmla="*/ 509451 w 1182188"/>
                  <a:gd name="connsiteY2" fmla="*/ 406206 h 455949"/>
                  <a:gd name="connsiteX3" fmla="*/ 542108 w 1182188"/>
                  <a:gd name="connsiteY3" fmla="*/ 177606 h 455949"/>
                  <a:gd name="connsiteX4" fmla="*/ 542108 w 1182188"/>
                  <a:gd name="connsiteY4" fmla="*/ 40446 h 455949"/>
                  <a:gd name="connsiteX5" fmla="*/ 600891 w 1182188"/>
                  <a:gd name="connsiteY5" fmla="*/ 14320 h 455949"/>
                  <a:gd name="connsiteX6" fmla="*/ 979714 w 1182188"/>
                  <a:gd name="connsiteY6" fmla="*/ 1257 h 455949"/>
                  <a:gd name="connsiteX7" fmla="*/ 1182188 w 1182188"/>
                  <a:gd name="connsiteY7" fmla="*/ 1257 h 455949"/>
                  <a:gd name="connsiteX0" fmla="*/ 0 w 1182188"/>
                  <a:gd name="connsiteY0" fmla="*/ 454187 h 454187"/>
                  <a:gd name="connsiteX1" fmla="*/ 411480 w 1182188"/>
                  <a:gd name="connsiteY1" fmla="*/ 451926 h 454187"/>
                  <a:gd name="connsiteX2" fmla="*/ 509451 w 1182188"/>
                  <a:gd name="connsiteY2" fmla="*/ 406206 h 454187"/>
                  <a:gd name="connsiteX3" fmla="*/ 542108 w 1182188"/>
                  <a:gd name="connsiteY3" fmla="*/ 177606 h 454187"/>
                  <a:gd name="connsiteX4" fmla="*/ 542108 w 1182188"/>
                  <a:gd name="connsiteY4" fmla="*/ 40446 h 454187"/>
                  <a:gd name="connsiteX5" fmla="*/ 600891 w 1182188"/>
                  <a:gd name="connsiteY5" fmla="*/ 14320 h 454187"/>
                  <a:gd name="connsiteX6" fmla="*/ 979714 w 1182188"/>
                  <a:gd name="connsiteY6" fmla="*/ 1257 h 454187"/>
                  <a:gd name="connsiteX7" fmla="*/ 1182188 w 1182188"/>
                  <a:gd name="connsiteY7" fmla="*/ 1257 h 454187"/>
                  <a:gd name="connsiteX0" fmla="*/ 0 w 1182188"/>
                  <a:gd name="connsiteY0" fmla="*/ 454187 h 454187"/>
                  <a:gd name="connsiteX1" fmla="*/ 411480 w 1182188"/>
                  <a:gd name="connsiteY1" fmla="*/ 451926 h 454187"/>
                  <a:gd name="connsiteX2" fmla="*/ 509451 w 1182188"/>
                  <a:gd name="connsiteY2" fmla="*/ 406206 h 454187"/>
                  <a:gd name="connsiteX3" fmla="*/ 542108 w 1182188"/>
                  <a:gd name="connsiteY3" fmla="*/ 177606 h 454187"/>
                  <a:gd name="connsiteX4" fmla="*/ 555297 w 1182188"/>
                  <a:gd name="connsiteY4" fmla="*/ 81477 h 454187"/>
                  <a:gd name="connsiteX5" fmla="*/ 600891 w 1182188"/>
                  <a:gd name="connsiteY5" fmla="*/ 14320 h 454187"/>
                  <a:gd name="connsiteX6" fmla="*/ 979714 w 1182188"/>
                  <a:gd name="connsiteY6" fmla="*/ 1257 h 454187"/>
                  <a:gd name="connsiteX7" fmla="*/ 1182188 w 1182188"/>
                  <a:gd name="connsiteY7" fmla="*/ 1257 h 454187"/>
                  <a:gd name="connsiteX0" fmla="*/ 0 w 1182188"/>
                  <a:gd name="connsiteY0" fmla="*/ 453885 h 453885"/>
                  <a:gd name="connsiteX1" fmla="*/ 411480 w 1182188"/>
                  <a:gd name="connsiteY1" fmla="*/ 451624 h 453885"/>
                  <a:gd name="connsiteX2" fmla="*/ 509451 w 1182188"/>
                  <a:gd name="connsiteY2" fmla="*/ 405904 h 453885"/>
                  <a:gd name="connsiteX3" fmla="*/ 542108 w 1182188"/>
                  <a:gd name="connsiteY3" fmla="*/ 177304 h 453885"/>
                  <a:gd name="connsiteX4" fmla="*/ 555297 w 1182188"/>
                  <a:gd name="connsiteY4" fmla="*/ 81175 h 453885"/>
                  <a:gd name="connsiteX5" fmla="*/ 647784 w 1182188"/>
                  <a:gd name="connsiteY5" fmla="*/ 9622 h 453885"/>
                  <a:gd name="connsiteX6" fmla="*/ 979714 w 1182188"/>
                  <a:gd name="connsiteY6" fmla="*/ 955 h 453885"/>
                  <a:gd name="connsiteX7" fmla="*/ 1182188 w 1182188"/>
                  <a:gd name="connsiteY7" fmla="*/ 955 h 453885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665346"/>
                  <a:gd name="connsiteX1" fmla="*/ 411480 w 1182188"/>
                  <a:gd name="connsiteY1" fmla="*/ 451624 h 665346"/>
                  <a:gd name="connsiteX2" fmla="*/ 516778 w 1182188"/>
                  <a:gd name="connsiteY2" fmla="*/ 385389 h 665346"/>
                  <a:gd name="connsiteX3" fmla="*/ 247566 w 1182188"/>
                  <a:gd name="connsiteY3" fmla="*/ 659416 h 665346"/>
                  <a:gd name="connsiteX4" fmla="*/ 555297 w 1182188"/>
                  <a:gd name="connsiteY4" fmla="*/ 81175 h 665346"/>
                  <a:gd name="connsiteX5" fmla="*/ 647784 w 1182188"/>
                  <a:gd name="connsiteY5" fmla="*/ 9622 h 665346"/>
                  <a:gd name="connsiteX6" fmla="*/ 979714 w 1182188"/>
                  <a:gd name="connsiteY6" fmla="*/ 955 h 665346"/>
                  <a:gd name="connsiteX7" fmla="*/ 1182188 w 1182188"/>
                  <a:gd name="connsiteY7" fmla="*/ 955 h 665346"/>
                  <a:gd name="connsiteX0" fmla="*/ 0 w 1182188"/>
                  <a:gd name="connsiteY0" fmla="*/ 453885 h 665346"/>
                  <a:gd name="connsiteX1" fmla="*/ 411480 w 1182188"/>
                  <a:gd name="connsiteY1" fmla="*/ 451624 h 665346"/>
                  <a:gd name="connsiteX2" fmla="*/ 516778 w 1182188"/>
                  <a:gd name="connsiteY2" fmla="*/ 385389 h 665346"/>
                  <a:gd name="connsiteX3" fmla="*/ 247566 w 1182188"/>
                  <a:gd name="connsiteY3" fmla="*/ 659416 h 665346"/>
                  <a:gd name="connsiteX4" fmla="*/ 555297 w 1182188"/>
                  <a:gd name="connsiteY4" fmla="*/ 81175 h 665346"/>
                  <a:gd name="connsiteX5" fmla="*/ 647784 w 1182188"/>
                  <a:gd name="connsiteY5" fmla="*/ 9622 h 665346"/>
                  <a:gd name="connsiteX6" fmla="*/ 979714 w 1182188"/>
                  <a:gd name="connsiteY6" fmla="*/ 955 h 665346"/>
                  <a:gd name="connsiteX7" fmla="*/ 1182188 w 1182188"/>
                  <a:gd name="connsiteY7" fmla="*/ 955 h 665346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53831 w 1182188"/>
                  <a:gd name="connsiteY3" fmla="*/ 228593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53831 w 1182188"/>
                  <a:gd name="connsiteY3" fmla="*/ 228593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39177 w 1182188"/>
                  <a:gd name="connsiteY3" fmla="*/ 225662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6406"/>
                  <a:gd name="connsiteX1" fmla="*/ 411480 w 1182188"/>
                  <a:gd name="connsiteY1" fmla="*/ 451624 h 456406"/>
                  <a:gd name="connsiteX2" fmla="*/ 516778 w 1182188"/>
                  <a:gd name="connsiteY2" fmla="*/ 395647 h 456406"/>
                  <a:gd name="connsiteX3" fmla="*/ 539177 w 1182188"/>
                  <a:gd name="connsiteY3" fmla="*/ 225662 h 456406"/>
                  <a:gd name="connsiteX4" fmla="*/ 555297 w 1182188"/>
                  <a:gd name="connsiteY4" fmla="*/ 81175 h 456406"/>
                  <a:gd name="connsiteX5" fmla="*/ 647784 w 1182188"/>
                  <a:gd name="connsiteY5" fmla="*/ 9622 h 456406"/>
                  <a:gd name="connsiteX6" fmla="*/ 979714 w 1182188"/>
                  <a:gd name="connsiteY6" fmla="*/ 955 h 456406"/>
                  <a:gd name="connsiteX7" fmla="*/ 1182188 w 1182188"/>
                  <a:gd name="connsiteY7" fmla="*/ 955 h 45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82188" h="456406">
                    <a:moveTo>
                      <a:pt x="0" y="453885"/>
                    </a:moveTo>
                    <a:cubicBezTo>
                      <a:pt x="137160" y="453131"/>
                      <a:pt x="325350" y="461330"/>
                      <a:pt x="411480" y="451624"/>
                    </a:cubicBezTo>
                    <a:cubicBezTo>
                      <a:pt x="497610" y="441918"/>
                      <a:pt x="495495" y="433307"/>
                      <a:pt x="516778" y="395647"/>
                    </a:cubicBezTo>
                    <a:cubicBezTo>
                      <a:pt x="538061" y="357987"/>
                      <a:pt x="532757" y="278074"/>
                      <a:pt x="539177" y="225662"/>
                    </a:cubicBezTo>
                    <a:cubicBezTo>
                      <a:pt x="545597" y="173250"/>
                      <a:pt x="537196" y="117182"/>
                      <a:pt x="555297" y="81175"/>
                    </a:cubicBezTo>
                    <a:cubicBezTo>
                      <a:pt x="573398" y="45168"/>
                      <a:pt x="577048" y="22992"/>
                      <a:pt x="647784" y="9622"/>
                    </a:cubicBezTo>
                    <a:cubicBezTo>
                      <a:pt x="718520" y="-3748"/>
                      <a:pt x="890647" y="2400"/>
                      <a:pt x="979714" y="955"/>
                    </a:cubicBezTo>
                    <a:cubicBezTo>
                      <a:pt x="1068781" y="-490"/>
                      <a:pt x="1129392" y="-134"/>
                      <a:pt x="1182188" y="955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263956" y="3264759"/>
            <a:ext cx="28274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Add: charge readout (few V)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Background discrimination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Threshold &lt; 10 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93824" y="3253215"/>
            <a:ext cx="30196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Add: high voltage (~</a:t>
            </a:r>
            <a:r>
              <a:rPr lang="en-US" dirty="0">
                <a:solidFill>
                  <a:schemeClr val="bg1"/>
                </a:solidFill>
              </a:rPr>
              <a:t>7</a:t>
            </a:r>
            <a:r>
              <a:rPr lang="en-US" dirty="0" smtClean="0">
                <a:solidFill>
                  <a:schemeClr val="bg1"/>
                </a:solidFill>
              </a:rPr>
              <a:t>0 V)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Phonons from drifting charges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Threshold &lt; 0.1 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r>
              <a:rPr lang="en-US" dirty="0" smtClean="0">
                <a:solidFill>
                  <a:schemeClr val="bg1"/>
                </a:solidFill>
              </a:rPr>
              <a:t> (phonon)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5" name="Group 78"/>
          <p:cNvGrpSpPr/>
          <p:nvPr/>
        </p:nvGrpSpPr>
        <p:grpSpPr>
          <a:xfrm>
            <a:off x="521403" y="4197589"/>
            <a:ext cx="2319478" cy="1470399"/>
            <a:chOff x="2971800" y="924911"/>
            <a:chExt cx="3313546" cy="2100573"/>
          </a:xfrm>
          <a:effectLst/>
        </p:grpSpPr>
        <p:sp>
          <p:nvSpPr>
            <p:cNvPr id="26" name="Rectangle 25"/>
            <p:cNvSpPr/>
            <p:nvPr/>
          </p:nvSpPr>
          <p:spPr>
            <a:xfrm>
              <a:off x="2971800" y="1305911"/>
              <a:ext cx="3200400" cy="1295400"/>
            </a:xfrm>
            <a:prstGeom prst="rect">
              <a:avLst/>
            </a:prstGeom>
            <a:solidFill>
              <a:srgbClr val="DCDC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7150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198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1054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4102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4958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8006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8862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1910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2766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5814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9718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7150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0198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1054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4102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4958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8006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8862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1910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2766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5814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9718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614235" y="924911"/>
              <a:ext cx="373729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FF0000"/>
                  </a:solidFill>
                </a:rPr>
                <a:t>+</a:t>
              </a:r>
              <a:endParaRPr lang="en-CA" b="1" dirty="0">
                <a:solidFill>
                  <a:srgbClr val="FF0000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900200" y="924911"/>
              <a:ext cx="37602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B050"/>
                  </a:solidFill>
                </a:rPr>
                <a:t>0</a:t>
              </a:r>
              <a:endParaRPr lang="en-CA" b="1" dirty="0">
                <a:solidFill>
                  <a:srgbClr val="00B05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601660" y="2629771"/>
              <a:ext cx="424109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70C0"/>
                  </a:solidFill>
                </a:rPr>
                <a:t>– </a:t>
              </a:r>
              <a:endParaRPr lang="en-CA" b="1" dirty="0">
                <a:solidFill>
                  <a:srgbClr val="0070C0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909325" y="2625431"/>
              <a:ext cx="37602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B050"/>
                  </a:solidFill>
                </a:rPr>
                <a:t>0</a:t>
              </a:r>
              <a:endParaRPr lang="en-CA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04" name="Group 78"/>
          <p:cNvGrpSpPr/>
          <p:nvPr/>
        </p:nvGrpSpPr>
        <p:grpSpPr>
          <a:xfrm>
            <a:off x="6319665" y="4161712"/>
            <a:ext cx="2309642" cy="1488461"/>
            <a:chOff x="2971800" y="899110"/>
            <a:chExt cx="3299493" cy="2126374"/>
          </a:xfrm>
          <a:effectLst/>
        </p:grpSpPr>
        <p:sp>
          <p:nvSpPr>
            <p:cNvPr id="105" name="Rectangle 104"/>
            <p:cNvSpPr/>
            <p:nvPr/>
          </p:nvSpPr>
          <p:spPr>
            <a:xfrm>
              <a:off x="2971800" y="1305912"/>
              <a:ext cx="3200400" cy="1295401"/>
            </a:xfrm>
            <a:prstGeom prst="rect">
              <a:avLst/>
            </a:prstGeom>
            <a:solidFill>
              <a:srgbClr val="DCDC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2971800" y="1229711"/>
              <a:ext cx="3200406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971800" y="2601311"/>
              <a:ext cx="3200405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5441852" y="899110"/>
              <a:ext cx="75845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>
                  <a:solidFill>
                    <a:srgbClr val="FF0000"/>
                  </a:solidFill>
                </a:rPr>
                <a:t> </a:t>
              </a:r>
              <a:r>
                <a:rPr lang="en-CA" sz="1200" b="1" dirty="0" smtClean="0">
                  <a:solidFill>
                    <a:srgbClr val="FF0000"/>
                  </a:solidFill>
                </a:rPr>
                <a:t>   0 V</a:t>
              </a:r>
              <a:endParaRPr lang="en-CA" b="1" dirty="0">
                <a:solidFill>
                  <a:srgbClr val="FF0000"/>
                </a:solidFill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441852" y="2629771"/>
              <a:ext cx="82944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70C0"/>
                  </a:solidFill>
                </a:rPr>
                <a:t>– 70 V</a:t>
              </a:r>
              <a:endParaRPr lang="en-CA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603719" y="4381726"/>
            <a:ext cx="800330" cy="1068544"/>
            <a:chOff x="603719" y="4238044"/>
            <a:chExt cx="800330" cy="1068544"/>
          </a:xfrm>
        </p:grpSpPr>
        <p:grpSp>
          <p:nvGrpSpPr>
            <p:cNvPr id="198" name="Group 197"/>
            <p:cNvGrpSpPr/>
            <p:nvPr/>
          </p:nvGrpSpPr>
          <p:grpSpPr>
            <a:xfrm>
              <a:off x="1026086" y="4238044"/>
              <a:ext cx="377963" cy="1068544"/>
              <a:chOff x="1026086" y="4238044"/>
              <a:chExt cx="377963" cy="1068544"/>
            </a:xfrm>
          </p:grpSpPr>
          <p:grpSp>
            <p:nvGrpSpPr>
              <p:cNvPr id="134" name="Group 133"/>
              <p:cNvGrpSpPr/>
              <p:nvPr/>
            </p:nvGrpSpPr>
            <p:grpSpPr>
              <a:xfrm>
                <a:off x="1026578" y="4238044"/>
                <a:ext cx="377471" cy="154948"/>
                <a:chOff x="1129530" y="4238044"/>
                <a:chExt cx="377471" cy="154948"/>
              </a:xfrm>
            </p:grpSpPr>
            <p:sp>
              <p:nvSpPr>
                <p:cNvPr id="132" name="Arc 131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Arc 132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5" name="Group 134"/>
              <p:cNvGrpSpPr/>
              <p:nvPr/>
            </p:nvGrpSpPr>
            <p:grpSpPr>
              <a:xfrm rot="10800000">
                <a:off x="1026086" y="5151640"/>
                <a:ext cx="377471" cy="154948"/>
                <a:chOff x="1129530" y="4238044"/>
                <a:chExt cx="377471" cy="154948"/>
              </a:xfrm>
            </p:grpSpPr>
            <p:sp>
              <p:nvSpPr>
                <p:cNvPr id="136" name="Arc 135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Arc 136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39" name="Straight Connector 138"/>
              <p:cNvCxnSpPr/>
              <p:nvPr/>
            </p:nvCxnSpPr>
            <p:spPr>
              <a:xfrm>
                <a:off x="1214822" y="4323960"/>
                <a:ext cx="0" cy="9034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Freeform 140"/>
              <p:cNvSpPr/>
              <p:nvPr/>
            </p:nvSpPr>
            <p:spPr>
              <a:xfrm>
                <a:off x="1054496" y="4329113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Freeform 141"/>
              <p:cNvSpPr/>
              <p:nvPr/>
            </p:nvSpPr>
            <p:spPr>
              <a:xfrm rot="10800000">
                <a:off x="1232152" y="4329104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603719" y="4238044"/>
              <a:ext cx="377963" cy="1068544"/>
              <a:chOff x="603719" y="4238044"/>
              <a:chExt cx="377963" cy="1068544"/>
            </a:xfrm>
          </p:grpSpPr>
          <p:grpSp>
            <p:nvGrpSpPr>
              <p:cNvPr id="143" name="Group 142"/>
              <p:cNvGrpSpPr/>
              <p:nvPr/>
            </p:nvGrpSpPr>
            <p:grpSpPr>
              <a:xfrm>
                <a:off x="604211" y="4238044"/>
                <a:ext cx="377471" cy="154948"/>
                <a:chOff x="1129530" y="4238044"/>
                <a:chExt cx="377471" cy="154948"/>
              </a:xfrm>
            </p:grpSpPr>
            <p:sp>
              <p:nvSpPr>
                <p:cNvPr id="144" name="Arc 143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Arc 144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 rot="10800000">
                <a:off x="603719" y="5151640"/>
                <a:ext cx="377471" cy="154948"/>
                <a:chOff x="1129530" y="4238044"/>
                <a:chExt cx="377471" cy="154948"/>
              </a:xfrm>
            </p:grpSpPr>
            <p:sp>
              <p:nvSpPr>
                <p:cNvPr id="147" name="Arc 146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Arc 147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49" name="Straight Connector 148"/>
              <p:cNvCxnSpPr/>
              <p:nvPr/>
            </p:nvCxnSpPr>
            <p:spPr>
              <a:xfrm>
                <a:off x="792455" y="4323960"/>
                <a:ext cx="0" cy="9034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Freeform 149"/>
              <p:cNvSpPr/>
              <p:nvPr/>
            </p:nvSpPr>
            <p:spPr>
              <a:xfrm>
                <a:off x="632129" y="4329113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Freeform 150"/>
              <p:cNvSpPr/>
              <p:nvPr/>
            </p:nvSpPr>
            <p:spPr>
              <a:xfrm rot="10800000">
                <a:off x="809785" y="4329104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2" name="TextBox 151"/>
          <p:cNvSpPr txBox="1"/>
          <p:nvPr/>
        </p:nvSpPr>
        <p:spPr>
          <a:xfrm>
            <a:off x="1472778" y="4444150"/>
            <a:ext cx="1375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emove surface</a:t>
            </a:r>
          </a:p>
          <a:p>
            <a:pPr algn="ctr"/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153" name="Oval 152"/>
          <p:cNvSpPr/>
          <p:nvPr/>
        </p:nvSpPr>
        <p:spPr>
          <a:xfrm>
            <a:off x="6650654" y="4854371"/>
            <a:ext cx="129654" cy="1296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" rtlCol="0" anchor="ctr"/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–</a:t>
            </a:r>
            <a:endParaRPr lang="en-US" dirty="0"/>
          </a:p>
        </p:txBody>
      </p:sp>
      <p:sp>
        <p:nvSpPr>
          <p:cNvPr id="154" name="Oval 153"/>
          <p:cNvSpPr/>
          <p:nvPr/>
        </p:nvSpPr>
        <p:spPr>
          <a:xfrm>
            <a:off x="7194666" y="4771343"/>
            <a:ext cx="129654" cy="1296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" rtlCol="0" anchor="ctr"/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+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6" name="Straight Arrow Connector 155"/>
          <p:cNvCxnSpPr>
            <a:stCxn id="153" idx="0"/>
          </p:cNvCxnSpPr>
          <p:nvPr/>
        </p:nvCxnSpPr>
        <p:spPr>
          <a:xfrm flipH="1" flipV="1">
            <a:off x="6715125" y="4472786"/>
            <a:ext cx="356" cy="381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54" idx="4"/>
          </p:cNvCxnSpPr>
          <p:nvPr/>
        </p:nvCxnSpPr>
        <p:spPr>
          <a:xfrm>
            <a:off x="7259493" y="4900997"/>
            <a:ext cx="0" cy="4448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2" name="Group 161"/>
          <p:cNvGrpSpPr/>
          <p:nvPr/>
        </p:nvGrpSpPr>
        <p:grpSpPr>
          <a:xfrm rot="5400000">
            <a:off x="7207601" y="4895115"/>
            <a:ext cx="365078" cy="365078"/>
            <a:chOff x="9642143" y="4710689"/>
            <a:chExt cx="365078" cy="365078"/>
          </a:xfrm>
        </p:grpSpPr>
        <p:sp>
          <p:nvSpPr>
            <p:cNvPr id="159" name="Arc 158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Arc 159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Arc 160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6670807" y="4543222"/>
            <a:ext cx="365078" cy="365078"/>
            <a:chOff x="9642143" y="4710689"/>
            <a:chExt cx="365078" cy="365078"/>
          </a:xfrm>
        </p:grpSpPr>
        <p:sp>
          <p:nvSpPr>
            <p:cNvPr id="164" name="Arc 163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Arc 164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Arc 165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7" name="Group 166"/>
          <p:cNvGrpSpPr/>
          <p:nvPr/>
        </p:nvGrpSpPr>
        <p:grpSpPr>
          <a:xfrm rot="10800000">
            <a:off x="6938668" y="4788093"/>
            <a:ext cx="365078" cy="365078"/>
            <a:chOff x="9642143" y="4710689"/>
            <a:chExt cx="365078" cy="365078"/>
          </a:xfrm>
        </p:grpSpPr>
        <p:sp>
          <p:nvSpPr>
            <p:cNvPr id="168" name="Arc 167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Arc 168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Arc 169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1" name="Group 170"/>
          <p:cNvGrpSpPr/>
          <p:nvPr/>
        </p:nvGrpSpPr>
        <p:grpSpPr>
          <a:xfrm rot="16200000">
            <a:off x="6385845" y="4600529"/>
            <a:ext cx="365078" cy="365078"/>
            <a:chOff x="9642143" y="4710689"/>
            <a:chExt cx="365078" cy="365078"/>
          </a:xfrm>
        </p:grpSpPr>
        <p:sp>
          <p:nvSpPr>
            <p:cNvPr id="172" name="Arc 171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Arc 172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Arc 173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5" name="TextBox 174"/>
          <p:cNvSpPr txBox="1"/>
          <p:nvPr/>
        </p:nvSpPr>
        <p:spPr>
          <a:xfrm>
            <a:off x="7170090" y="4410421"/>
            <a:ext cx="14414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large phonon signal from</a:t>
            </a:r>
          </a:p>
          <a:p>
            <a:pPr algn="r"/>
            <a:r>
              <a:rPr lang="en-US" dirty="0" smtClean="0"/>
              <a:t>charges</a:t>
            </a:r>
            <a:endParaRPr lang="en-US" dirty="0"/>
          </a:p>
        </p:txBody>
      </p:sp>
      <p:grpSp>
        <p:nvGrpSpPr>
          <p:cNvPr id="187" name="Group 186"/>
          <p:cNvGrpSpPr/>
          <p:nvPr/>
        </p:nvGrpSpPr>
        <p:grpSpPr>
          <a:xfrm>
            <a:off x="3386850" y="4202267"/>
            <a:ext cx="2239101" cy="2014263"/>
            <a:chOff x="9598031" y="4109009"/>
            <a:chExt cx="2239101" cy="2014263"/>
          </a:xfrm>
        </p:grpSpPr>
        <p:pic>
          <p:nvPicPr>
            <p:cNvPr id="177" name="Picture 176" descr="Z5_Cf252_2D.gif                                                00026B5Ccocaine                        B8159389: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9598031" y="4109009"/>
              <a:ext cx="2239101" cy="2014263"/>
            </a:xfrm>
            <a:prstGeom prst="rect">
              <a:avLst/>
            </a:prstGeom>
            <a:noFill/>
          </p:spPr>
        </p:pic>
        <p:sp>
          <p:nvSpPr>
            <p:cNvPr id="179" name="Rectangle 168"/>
            <p:cNvSpPr>
              <a:spLocks noChangeArrowheads="1"/>
            </p:cNvSpPr>
            <p:nvPr/>
          </p:nvSpPr>
          <p:spPr bwMode="auto">
            <a:xfrm>
              <a:off x="9804496" y="5960894"/>
              <a:ext cx="2024074" cy="155767"/>
            </a:xfrm>
            <a:prstGeom prst="rect">
              <a:avLst/>
            </a:prstGeom>
            <a:solidFill>
              <a:schemeClr val="bg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Phonon 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2" name="Rectangle 171"/>
            <p:cNvSpPr>
              <a:spLocks noChangeArrowheads="1"/>
            </p:cNvSpPr>
            <p:nvPr/>
          </p:nvSpPr>
          <p:spPr bwMode="auto">
            <a:xfrm rot="16200000">
              <a:off x="8825642" y="5007950"/>
              <a:ext cx="1810856" cy="238411"/>
            </a:xfrm>
            <a:prstGeom prst="rect">
              <a:avLst/>
            </a:prstGeom>
            <a:solidFill>
              <a:schemeClr val="bg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Charge 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5" name="Text Box 174"/>
            <p:cNvSpPr txBox="1">
              <a:spLocks noChangeArrowheads="1"/>
            </p:cNvSpPr>
            <p:nvPr/>
          </p:nvSpPr>
          <p:spPr bwMode="auto">
            <a:xfrm>
              <a:off x="10717581" y="5528904"/>
              <a:ext cx="984470" cy="36933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>
                  <a:cs typeface="Times New Roman" pitchFamily="18" charset="0"/>
                </a:rPr>
                <a:t>Nuclear </a:t>
              </a:r>
              <a:r>
                <a:rPr lang="en-US" sz="1200" dirty="0" smtClean="0">
                  <a:cs typeface="Times New Roman" pitchFamily="18" charset="0"/>
                </a:rPr>
                <a:t>recoils:</a:t>
              </a:r>
              <a:endParaRPr lang="en-US" sz="1200" dirty="0">
                <a:cs typeface="Times New Roman" pitchFamily="18" charset="0"/>
              </a:endParaRPr>
            </a:p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6" name="Text Box 173"/>
            <p:cNvSpPr txBox="1">
              <a:spLocks noChangeArrowheads="1"/>
            </p:cNvSpPr>
            <p:nvPr/>
          </p:nvSpPr>
          <p:spPr bwMode="auto">
            <a:xfrm>
              <a:off x="9874711" y="4317976"/>
              <a:ext cx="1157305" cy="461665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>
                  <a:cs typeface="Times New Roman" pitchFamily="18" charset="0"/>
                </a:rPr>
                <a:t>Electron </a:t>
              </a:r>
              <a:r>
                <a:rPr lang="en-US" sz="1200" dirty="0" smtClean="0">
                  <a:cs typeface="Times New Roman" pitchFamily="18" charset="0"/>
                </a:rPr>
                <a:t>recoils:</a:t>
              </a:r>
              <a:br>
                <a:rPr lang="en-US" sz="1200" dirty="0" smtClean="0">
                  <a:cs typeface="Times New Roman" pitchFamily="18" charset="0"/>
                </a:rPr>
              </a:br>
              <a:r>
                <a:rPr lang="en-US" sz="1200" dirty="0" smtClean="0">
                  <a:cs typeface="Times New Roman" pitchFamily="18" charset="0"/>
                </a:rPr>
                <a:t>background</a:t>
              </a:r>
              <a:endParaRPr lang="en-US" sz="1200" dirty="0">
                <a:cs typeface="Times New Roman" pitchFamily="18" charset="0"/>
              </a:endParaRPr>
            </a:p>
          </p:txBody>
        </p:sp>
      </p:grpSp>
      <p:sp>
        <p:nvSpPr>
          <p:cNvPr id="190" name="Right Arrow 189"/>
          <p:cNvSpPr/>
          <p:nvPr/>
        </p:nvSpPr>
        <p:spPr>
          <a:xfrm rot="1409505">
            <a:off x="5721254" y="1729952"/>
            <a:ext cx="591181" cy="3507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ight Arrow 190"/>
          <p:cNvSpPr/>
          <p:nvPr/>
        </p:nvSpPr>
        <p:spPr>
          <a:xfrm rot="9217262">
            <a:off x="2792250" y="1745788"/>
            <a:ext cx="591181" cy="3507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TextBox 191"/>
          <p:cNvSpPr txBox="1"/>
          <p:nvPr/>
        </p:nvSpPr>
        <p:spPr>
          <a:xfrm>
            <a:off x="405662" y="5656221"/>
            <a:ext cx="253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&lt; 1 background event for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whole exposure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6316521" y="5656221"/>
            <a:ext cx="2151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ffective threshold: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few hundred eV (NR)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600072" y="467971"/>
            <a:ext cx="1392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Detectors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202" name="Group 201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203" name="Picture 20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204" name="Oval 203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" name="Straight Arrow Connector 3"/>
          <p:cNvCxnSpPr/>
          <p:nvPr/>
        </p:nvCxnSpPr>
        <p:spPr>
          <a:xfrm flipH="1" flipV="1">
            <a:off x="1394771" y="4554815"/>
            <a:ext cx="259766" cy="1655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flipH="1">
            <a:off x="1402394" y="5215929"/>
            <a:ext cx="185948" cy="61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642583" y="1725259"/>
            <a:ext cx="1692377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 err="1">
                <a:solidFill>
                  <a:schemeClr val="tx1"/>
                </a:solidFill>
              </a:rPr>
              <a:t>i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pic>
        <p:nvPicPr>
          <p:cNvPr id="118" name="Picture 9" descr="CDMS_Detector"/>
          <p:cNvPicPr>
            <a:picLocks noChangeAspect="1" noChangeArrowheads="1"/>
          </p:cNvPicPr>
          <p:nvPr/>
        </p:nvPicPr>
        <p:blipFill>
          <a:blip r:embed="rId4" cstate="screen">
            <a:lum bright="3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090" y="4188089"/>
            <a:ext cx="2081442" cy="216721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9" name="TextBox 118"/>
          <p:cNvSpPr txBox="1"/>
          <p:nvPr/>
        </p:nvSpPr>
        <p:spPr>
          <a:xfrm>
            <a:off x="7004196" y="488897"/>
            <a:ext cx="16674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Super</a:t>
            </a:r>
          </a:p>
          <a:p>
            <a:pPr algn="r"/>
            <a:r>
              <a:rPr lang="en-CA" sz="2400" dirty="0" smtClean="0">
                <a:solidFill>
                  <a:schemeClr val="bg1"/>
                </a:solidFill>
              </a:rPr>
              <a:t>Soudan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719174" y="488896"/>
            <a:ext cx="941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CDMS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32457" y="548827"/>
            <a:ext cx="8749477" cy="6184900"/>
          </a:xfrm>
          <a:prstGeom prst="rect">
            <a:avLst/>
          </a:prstGeom>
          <a:solidFill>
            <a:schemeClr val="tx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972937" y="645606"/>
            <a:ext cx="27297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90500" lvl="0" indent="-190500">
              <a:spcBef>
                <a:spcPts val="600"/>
              </a:spcBef>
            </a:pPr>
            <a:r>
              <a:rPr lang="en-US" sz="2400" dirty="0" err="1" smtClean="0">
                <a:solidFill>
                  <a:schemeClr val="bg1"/>
                </a:solidFill>
              </a:rPr>
              <a:t>Neganov</a:t>
            </a:r>
            <a:r>
              <a:rPr lang="en-US" sz="2400" dirty="0" smtClean="0">
                <a:solidFill>
                  <a:schemeClr val="bg1"/>
                </a:solidFill>
              </a:rPr>
              <a:t>-Luke Effect</a:t>
            </a:r>
          </a:p>
        </p:txBody>
      </p:sp>
      <p:sp>
        <p:nvSpPr>
          <p:cNvPr id="122" name="Oval 121"/>
          <p:cNvSpPr/>
          <p:nvPr/>
        </p:nvSpPr>
        <p:spPr>
          <a:xfrm>
            <a:off x="2228035" y="3565946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3052789" y="4341393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4" name="Oval 123"/>
          <p:cNvSpPr/>
          <p:nvPr/>
        </p:nvSpPr>
        <p:spPr>
          <a:xfrm>
            <a:off x="2502953" y="4341393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6" name="Oval 125"/>
          <p:cNvSpPr/>
          <p:nvPr/>
        </p:nvSpPr>
        <p:spPr>
          <a:xfrm>
            <a:off x="2777871" y="3565946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7" name="Oval 126"/>
          <p:cNvSpPr/>
          <p:nvPr/>
        </p:nvSpPr>
        <p:spPr>
          <a:xfrm>
            <a:off x="3602625" y="4341393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9" name="Oval 128"/>
          <p:cNvSpPr/>
          <p:nvPr/>
        </p:nvSpPr>
        <p:spPr>
          <a:xfrm>
            <a:off x="3327707" y="3565946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3877541" y="3565946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1759048" y="1253364"/>
            <a:ext cx="2931223" cy="1689847"/>
            <a:chOff x="1376084" y="1080247"/>
            <a:chExt cx="2931223" cy="1689847"/>
          </a:xfrm>
        </p:grpSpPr>
        <p:grpSp>
          <p:nvGrpSpPr>
            <p:cNvPr id="140" name="Group 123"/>
            <p:cNvGrpSpPr/>
            <p:nvPr/>
          </p:nvGrpSpPr>
          <p:grpSpPr>
            <a:xfrm>
              <a:off x="4007225" y="1116106"/>
              <a:ext cx="300082" cy="1645024"/>
              <a:chOff x="4007225" y="1116106"/>
              <a:chExt cx="300082" cy="1645024"/>
            </a:xfrm>
          </p:grpSpPr>
          <p:cxnSp>
            <p:nvCxnSpPr>
              <p:cNvPr id="178" name="Straight Connector 177"/>
              <p:cNvCxnSpPr/>
              <p:nvPr/>
            </p:nvCxnSpPr>
            <p:spPr>
              <a:xfrm>
                <a:off x="4078941" y="1214718"/>
                <a:ext cx="0" cy="1546412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0" name="TextBox 179"/>
              <p:cNvSpPr txBox="1"/>
              <p:nvPr/>
            </p:nvSpPr>
            <p:spPr>
              <a:xfrm>
                <a:off x="4007225" y="1116106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>
                    <a:solidFill>
                      <a:schemeClr val="bg1">
                        <a:lumMod val="85000"/>
                      </a:schemeClr>
                    </a:solidFill>
                  </a:rPr>
                  <a:t>+</a:t>
                </a:r>
                <a:endParaRPr lang="en-CA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grpSp>
          <p:nvGrpSpPr>
            <p:cNvPr id="155" name="Group 139"/>
            <p:cNvGrpSpPr/>
            <p:nvPr/>
          </p:nvGrpSpPr>
          <p:grpSpPr>
            <a:xfrm>
              <a:off x="1376084" y="1080247"/>
              <a:ext cx="308098" cy="1689847"/>
              <a:chOff x="1376084" y="1080247"/>
              <a:chExt cx="308098" cy="1689847"/>
            </a:xfrm>
          </p:grpSpPr>
          <p:cxnSp>
            <p:nvCxnSpPr>
              <p:cNvPr id="157" name="Straight Connector 156"/>
              <p:cNvCxnSpPr/>
              <p:nvPr/>
            </p:nvCxnSpPr>
            <p:spPr>
              <a:xfrm>
                <a:off x="1600200" y="1223682"/>
                <a:ext cx="0" cy="1546412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TextBox 175"/>
              <p:cNvSpPr txBox="1"/>
              <p:nvPr/>
            </p:nvSpPr>
            <p:spPr>
              <a:xfrm>
                <a:off x="1376084" y="1080247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>
                    <a:solidFill>
                      <a:schemeClr val="bg1">
                        <a:lumMod val="85000"/>
                      </a:schemeClr>
                    </a:solidFill>
                  </a:rPr>
                  <a:t>- </a:t>
                </a:r>
                <a:endParaRPr lang="en-CA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</p:grpSp>
      <p:cxnSp>
        <p:nvCxnSpPr>
          <p:cNvPr id="181" name="Straight Connector 180"/>
          <p:cNvCxnSpPr/>
          <p:nvPr/>
        </p:nvCxnSpPr>
        <p:spPr>
          <a:xfrm>
            <a:off x="4462215" y="1955769"/>
            <a:ext cx="0" cy="306808"/>
          </a:xfrm>
          <a:prstGeom prst="line">
            <a:avLst/>
          </a:prstGeom>
          <a:ln w="28575">
            <a:solidFill>
              <a:schemeClr val="tx1">
                <a:alpha val="8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2010739" y="1955058"/>
            <a:ext cx="294968" cy="294968"/>
          </a:xfrm>
          <a:prstGeom prst="ellipse">
            <a:avLst/>
          </a:prstGeom>
          <a:solidFill>
            <a:srgbClr val="00B0F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tlCol="0" anchor="ctr"/>
          <a:lstStyle/>
          <a:p>
            <a:pPr algn="ctr"/>
            <a:r>
              <a:rPr lang="en-CA" sz="2800" dirty="0" smtClean="0">
                <a:solidFill>
                  <a:schemeClr val="bg1">
                    <a:lumMod val="85000"/>
                  </a:schemeClr>
                </a:solidFill>
              </a:rPr>
              <a:t>-</a:t>
            </a:r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601729" y="131611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In Vacuum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88" name="Oval 187"/>
          <p:cNvSpPr/>
          <p:nvPr/>
        </p:nvSpPr>
        <p:spPr>
          <a:xfrm>
            <a:off x="2027664" y="4106247"/>
            <a:ext cx="294968" cy="294968"/>
          </a:xfrm>
          <a:prstGeom prst="ellipse">
            <a:avLst/>
          </a:prstGeom>
          <a:solidFill>
            <a:srgbClr val="00B0F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tlCol="0" anchor="ctr"/>
          <a:lstStyle/>
          <a:p>
            <a:pPr algn="ctr"/>
            <a:r>
              <a:rPr lang="en-CA" sz="2800" dirty="0" smtClean="0">
                <a:solidFill>
                  <a:schemeClr val="bg1">
                    <a:lumMod val="85000"/>
                  </a:schemeClr>
                </a:solidFill>
              </a:rPr>
              <a:t>-</a:t>
            </a:r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1775973" y="3202848"/>
            <a:ext cx="2931223" cy="1689847"/>
            <a:chOff x="1376084" y="1080247"/>
            <a:chExt cx="2931223" cy="1689847"/>
          </a:xfrm>
        </p:grpSpPr>
        <p:grpSp>
          <p:nvGrpSpPr>
            <p:cNvPr id="197" name="Group 123"/>
            <p:cNvGrpSpPr/>
            <p:nvPr/>
          </p:nvGrpSpPr>
          <p:grpSpPr>
            <a:xfrm>
              <a:off x="4007225" y="1116106"/>
              <a:ext cx="300082" cy="1645024"/>
              <a:chOff x="4007225" y="1116106"/>
              <a:chExt cx="300082" cy="1645024"/>
            </a:xfrm>
          </p:grpSpPr>
          <p:cxnSp>
            <p:nvCxnSpPr>
              <p:cNvPr id="208" name="Straight Connector 207"/>
              <p:cNvCxnSpPr/>
              <p:nvPr/>
            </p:nvCxnSpPr>
            <p:spPr>
              <a:xfrm>
                <a:off x="4078941" y="1214718"/>
                <a:ext cx="0" cy="1546412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9" name="TextBox 208"/>
              <p:cNvSpPr txBox="1"/>
              <p:nvPr/>
            </p:nvSpPr>
            <p:spPr>
              <a:xfrm>
                <a:off x="4007225" y="1116106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>
                    <a:solidFill>
                      <a:schemeClr val="bg1">
                        <a:lumMod val="85000"/>
                      </a:schemeClr>
                    </a:solidFill>
                  </a:rPr>
                  <a:t>+</a:t>
                </a:r>
                <a:endParaRPr lang="en-CA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grpSp>
          <p:nvGrpSpPr>
            <p:cNvPr id="205" name="Group 139"/>
            <p:cNvGrpSpPr/>
            <p:nvPr/>
          </p:nvGrpSpPr>
          <p:grpSpPr>
            <a:xfrm>
              <a:off x="1376084" y="1080247"/>
              <a:ext cx="308098" cy="1689847"/>
              <a:chOff x="1376084" y="1080247"/>
              <a:chExt cx="308098" cy="1689847"/>
            </a:xfrm>
          </p:grpSpPr>
          <p:cxnSp>
            <p:nvCxnSpPr>
              <p:cNvPr id="206" name="Straight Connector 21"/>
              <p:cNvCxnSpPr/>
              <p:nvPr/>
            </p:nvCxnSpPr>
            <p:spPr>
              <a:xfrm>
                <a:off x="1600200" y="1223682"/>
                <a:ext cx="0" cy="1546412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" name="TextBox 206"/>
              <p:cNvSpPr txBox="1"/>
              <p:nvPr/>
            </p:nvSpPr>
            <p:spPr>
              <a:xfrm>
                <a:off x="1376084" y="1080247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>
                    <a:solidFill>
                      <a:schemeClr val="bg1">
                        <a:lumMod val="85000"/>
                      </a:schemeClr>
                    </a:solidFill>
                  </a:rPr>
                  <a:t>- </a:t>
                </a:r>
                <a:endParaRPr lang="en-CA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</p:grpSp>
      <p:sp>
        <p:nvSpPr>
          <p:cNvPr id="210" name="TextBox 209"/>
          <p:cNvSpPr txBox="1"/>
          <p:nvPr/>
        </p:nvSpPr>
        <p:spPr>
          <a:xfrm>
            <a:off x="2766571" y="3184917"/>
            <a:ext cx="1066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In Matter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4984533" y="1827105"/>
            <a:ext cx="33956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Electron gains kinetic energy</a:t>
            </a:r>
          </a:p>
          <a:p>
            <a:r>
              <a:rPr lang="en-CA" dirty="0" smtClean="0">
                <a:solidFill>
                  <a:schemeClr val="bg1"/>
                </a:solidFill>
              </a:rPr>
              <a:t>(E = q · V </a:t>
            </a:r>
            <a:r>
              <a:rPr lang="en-CA" dirty="0" smtClean="0">
                <a:solidFill>
                  <a:schemeClr val="bg1"/>
                </a:solidFill>
                <a:sym typeface="Symbol"/>
              </a:rPr>
              <a:t> 1 </a:t>
            </a:r>
            <a:r>
              <a:rPr lang="en-CA" i="1" dirty="0" err="1" smtClean="0">
                <a:solidFill>
                  <a:schemeClr val="bg1"/>
                </a:solidFill>
                <a:sym typeface="Symbol"/>
              </a:rPr>
              <a:t>e</a:t>
            </a:r>
            <a:r>
              <a:rPr lang="en-CA" dirty="0" err="1" smtClean="0">
                <a:solidFill>
                  <a:schemeClr val="bg1"/>
                </a:solidFill>
                <a:sym typeface="Symbol"/>
              </a:rPr>
              <a:t>V</a:t>
            </a:r>
            <a:r>
              <a:rPr lang="en-CA" dirty="0" smtClean="0">
                <a:solidFill>
                  <a:schemeClr val="bg1"/>
                </a:solidFill>
                <a:sym typeface="Symbol"/>
              </a:rPr>
              <a:t> for 1 V potential)</a:t>
            </a:r>
          </a:p>
        </p:txBody>
      </p:sp>
      <p:sp>
        <p:nvSpPr>
          <p:cNvPr id="212" name="TextBox 211"/>
          <p:cNvSpPr txBox="1"/>
          <p:nvPr/>
        </p:nvSpPr>
        <p:spPr>
          <a:xfrm>
            <a:off x="4984533" y="3376075"/>
            <a:ext cx="34165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Deposited energy in crystal lattice:</a:t>
            </a:r>
          </a:p>
          <a:p>
            <a:r>
              <a:rPr lang="en-CA" dirty="0" err="1" smtClean="0">
                <a:solidFill>
                  <a:schemeClr val="bg1"/>
                </a:solidFill>
                <a:sym typeface="Symbol"/>
              </a:rPr>
              <a:t>Neganov</a:t>
            </a:r>
            <a:r>
              <a:rPr lang="en-CA" dirty="0" smtClean="0">
                <a:solidFill>
                  <a:schemeClr val="bg1"/>
                </a:solidFill>
                <a:sym typeface="Symbol"/>
              </a:rPr>
              <a:t>-Luke phonons</a:t>
            </a:r>
            <a:br>
              <a:rPr lang="en-CA" dirty="0" smtClean="0">
                <a:solidFill>
                  <a:schemeClr val="bg1"/>
                </a:solidFill>
                <a:sym typeface="Symbol"/>
              </a:rPr>
            </a:br>
            <a:endParaRPr lang="en-CA" dirty="0" smtClean="0">
              <a:solidFill>
                <a:schemeClr val="bg1"/>
              </a:solidFill>
              <a:sym typeface="Symbol"/>
            </a:endParaRPr>
          </a:p>
          <a:p>
            <a:r>
              <a:rPr lang="en-CA" dirty="0" smtClean="0">
                <a:solidFill>
                  <a:schemeClr val="bg1"/>
                </a:solidFill>
                <a:sym typeface="Symbol"/>
              </a:rPr>
              <a:t> V, # charges</a:t>
            </a:r>
          </a:p>
        </p:txBody>
      </p:sp>
      <p:sp>
        <p:nvSpPr>
          <p:cNvPr id="213" name="TextBox 212"/>
          <p:cNvSpPr txBox="1"/>
          <p:nvPr/>
        </p:nvSpPr>
        <p:spPr>
          <a:xfrm>
            <a:off x="1356863" y="5406592"/>
            <a:ext cx="71962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55600" indent="-355600">
              <a:buFont typeface="Arial" pitchFamily="34" charset="0"/>
              <a:buChar char="•"/>
            </a:pPr>
            <a:r>
              <a:rPr lang="en-CA" dirty="0" smtClean="0">
                <a:solidFill>
                  <a:schemeClr val="bg1"/>
                </a:solidFill>
              </a:rPr>
              <a:t>Luke phonons mix charge and phonon signal </a:t>
            </a:r>
            <a:r>
              <a:rPr lang="en-CA" dirty="0" smtClean="0">
                <a:solidFill>
                  <a:schemeClr val="bg1"/>
                </a:solidFill>
                <a:sym typeface="Symbol"/>
              </a:rPr>
              <a:t> reduced discrimination</a:t>
            </a:r>
            <a:endParaRPr lang="en-CA" dirty="0" smtClean="0">
              <a:solidFill>
                <a:schemeClr val="bg1"/>
              </a:solidFill>
            </a:endParaRPr>
          </a:p>
          <a:p>
            <a:pPr marL="355600" indent="-355600">
              <a:buFont typeface="Arial" pitchFamily="34" charset="0"/>
              <a:buChar char="•"/>
            </a:pPr>
            <a:r>
              <a:rPr lang="en-CA" dirty="0" smtClean="0">
                <a:solidFill>
                  <a:schemeClr val="bg1"/>
                </a:solidFill>
              </a:rPr>
              <a:t>Apply high voltage </a:t>
            </a:r>
            <a:r>
              <a:rPr lang="en-CA" dirty="0" smtClean="0">
                <a:solidFill>
                  <a:schemeClr val="bg1"/>
                </a:solidFill>
                <a:sym typeface="Symbol"/>
              </a:rPr>
              <a:t> large final phonon signal, measures charge!!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CA" dirty="0" smtClean="0">
                <a:solidFill>
                  <a:schemeClr val="bg1"/>
                </a:solidFill>
                <a:sym typeface="Symbol"/>
              </a:rPr>
              <a:t>ER much more amplified than NR</a:t>
            </a:r>
            <a:br>
              <a:rPr lang="en-CA" dirty="0" smtClean="0">
                <a:solidFill>
                  <a:schemeClr val="bg1"/>
                </a:solidFill>
                <a:sym typeface="Symbol"/>
              </a:rPr>
            </a:br>
            <a:r>
              <a:rPr lang="en-CA" dirty="0" smtClean="0">
                <a:solidFill>
                  <a:schemeClr val="bg1"/>
                </a:solidFill>
                <a:sym typeface="Symbol"/>
              </a:rPr>
              <a:t>  gain in threshold; dilute background from ER</a:t>
            </a:r>
          </a:p>
        </p:txBody>
      </p:sp>
    </p:spTree>
    <p:extLst>
      <p:ext uri="{BB962C8B-B14F-4D97-AF65-F5344CB8AC3E}">
        <p14:creationId xmlns:p14="http://schemas.microsoft.com/office/powerpoint/2010/main" val="128326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63" presetClass="path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0.85017 -1.48148E-6 " pathEditMode="relative" rAng="0" ptsTypes="AA">
                                      <p:cBhvr>
                                        <p:cTn id="88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6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0069 L 0.01805 -0.0213 L 0.03403 0.00116 L 0.05191 -0.02037 L 0.06718 0.00162 L 0.08611 -0.02014 L 0.10121 0.00255 L 0.11979 -0.01945 L 0.13524 0.00347 L 0.15382 -0.01921 L 0.16927 0.0044 L 0.18784 -0.01829 L 0.2033 0.00463 L 0.22153 -0.01759 L 0.23698 0.00532 " pathEditMode="relative" rAng="19080000" ptsTypes="AAAAAAAAAAAAAAA">
                                      <p:cBhvr>
                                        <p:cTn id="120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8" y="231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40" presetClass="path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88889E-6 2.96296E-6 C 3.88889E-6 -0.00787 3.88889E-6 -0.01528 0.00017 -0.01528 C 0.00034 -0.01528 0.00034 -0.00787 0.00052 2.96296E-6 C 0.00052 0.00879 0.00052 0.01759 0.00086 0.01759 C 0.00104 0.01759 0.00104 0.00879 0.00104 2.96296E-6 C 0.00121 -0.00787 0.00121 -0.01528 0.00139 -0.01528 C 0.00156 -0.01528 0.00156 -0.00787 0.00173 2.96296E-6 C 0.00173 0.00879 0.00173 0.01759 0.00191 0.01759 C 0.00208 0.01759 0.00225 2.96296E-6 0.00225 0.00023 C 0.00225 -0.00787 0.00243 -0.01528 0.0026 -0.01528 C 0.00277 -0.01528 0.00277 -0.00787 0.00277 2.96296E-6 C 0.00295 0.00879 0.00295 0.01759 0.00312 0.01759 C 0.00329 0.01759 0.00329 0.00879 0.00347 2.96296E-6 C 0.00347 -0.00787 0.00347 -0.01528 0.00364 -0.01528 C 0.00382 -0.01528 0.00399 -0.00787 0.00399 2.96296E-6 C 0.00399 0.00879 0.00416 0.01759 0.00434 0.01759 C 0.00451 0.01759 0.00451 0.00879 0.00468 2.96296E-6 " pathEditMode="relative" rAng="0" ptsTypes="AAAAAAAAAAAAAAAAA">
                                      <p:cBhvr>
                                        <p:cTn id="122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116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40" presetClass="pat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4.44444E-6 0.00185 C -4.44444E-6 -0.00625 -4.44444E-6 -0.01412 0.00018 -0.01412 C 0.00035 -0.01412 0.00035 -0.00625 0.00053 0.00185 C 0.00053 0.01111 0.00053 0.0206 0.0007 0.0206 C 0.00087 0.0206 0.00105 0.01111 0.00105 0.00185 C 0.00105 -0.00625 0.00122 -0.01412 0.00122 -0.01389 C 0.00139 -0.01412 0.00157 -0.00625 0.00157 0.00185 C 0.00174 0.01111 0.00174 0.0206 0.00191 0.0206 C 0.00209 0.0206 0.00226 0.00185 0.00226 0.00208 C 0.00226 -0.00625 0.00226 -0.01412 0.00261 -0.01412 C 0.00261 -0.01389 0.00261 -0.00625 0.00278 0.00185 C 0.00278 0.01111 0.00296 0.0206 0.00313 0.0206 C 0.0033 0.0206 0.0033 0.01111 0.0033 0.00185 C 0.0033 -0.00625 0.00348 -0.01412 0.00365 -0.01412 C 0.00382 -0.01412 0.004 -0.00625 0.004 0.00185 C 0.004 0.01111 0.004 0.0206 0.00417 0.0206 C 0.00452 0.0206 0.00452 0.01111 0.00487 0.00185 " pathEditMode="relative" rAng="0" ptsTypes="AAAAAAAAAAAAAAAAA">
                                      <p:cBhvr>
                                        <p:cTn id="124" dur="3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139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40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8.33333E-7 2.96296E-6 C 8.33333E-7 -0.00787 8.33333E-7 -0.01528 0.00017 -0.01528 C 0.00035 -0.01528 0.00035 -0.00787 0.00052 2.96296E-6 C 0.00052 0.00879 0.00052 0.01759 0.00087 0.01759 C 0.00104 0.01759 0.00104 0.00879 0.00104 2.96296E-6 C 0.00121 -0.00787 0.00121 -0.01528 0.00139 -0.01528 C 0.00156 -0.01528 0.00156 -0.00787 0.00174 2.96296E-6 C 0.00174 0.00879 0.00174 0.01759 0.00191 0.01759 C 0.00208 0.01759 0.00226 2.96296E-6 0.00226 0.00023 C 0.00226 -0.00787 0.00243 -0.01528 0.0026 -0.01528 C 0.00278 -0.01528 0.00278 -0.00787 0.00278 2.96296E-6 C 0.00295 0.00879 0.00295 0.01759 0.00312 0.01759 C 0.0033 0.01759 0.0033 0.00879 0.00347 2.96296E-6 C 0.00347 -0.00787 0.00347 -0.01528 0.00365 -0.01528 C 0.00382 -0.01528 0.00399 -0.00787 0.00399 2.96296E-6 C 0.00399 0.00879 0.00417 0.01759 0.00434 0.01759 C 0.00451 0.01759 0.00451 0.00879 0.00469 2.96296E-6 " pathEditMode="relative" rAng="0" ptsTypes="AAAAAAAAAAAAAAAAA">
                                      <p:cBhvr>
                                        <p:cTn id="126" dur="3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116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40" presetClass="pat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88889E-6 -1.48148E-6 C -3.88889E-6 -0.0081 -3.88889E-6 -0.01597 0.00018 -0.01597 C 0.00035 -0.01597 0.00035 -0.0081 0.00052 -1.48148E-6 C 0.00052 0.00926 0.00052 0.01875 0.0007 0.01875 C 0.00087 0.01875 0.00105 0.00926 0.00105 -1.48148E-6 C 0.00105 -0.0081 0.00122 -0.01597 0.00122 -0.01574 C 0.00139 -0.01597 0.00157 -0.0081 0.00157 -1.48148E-6 C 0.00174 0.00926 0.00174 0.01875 0.00191 0.01875 C 0.00209 0.01875 0.00226 -1.48148E-6 0.00226 0.00023 C 0.00226 -0.0081 0.00226 -0.01597 0.00261 -0.01597 C 0.00261 -0.01574 0.00261 -0.0081 0.00278 -1.48148E-6 C 0.00278 0.00926 0.00296 0.01875 0.00313 0.01875 C 0.0033 0.01875 0.0033 0.00926 0.0033 -1.48148E-6 C 0.0033 -0.0081 0.00348 -0.01597 0.00365 -0.01597 C 0.00382 -0.01597 0.004 -0.0081 0.004 -1.48148E-6 C 0.004 0.00926 0.004 0.01875 0.00417 0.01875 C 0.00452 0.01875 0.00452 0.00926 0.00487 -1.48148E-6 " pathEditMode="relative" rAng="0" ptsTypes="AAAAAAAAAAAAAAAAA">
                                      <p:cBhvr>
                                        <p:cTn id="128" dur="3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139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40" presetClass="pat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38889E-6 2.96296E-6 C 1.38889E-6 -0.00787 1.38889E-6 -0.01528 0.00017 -0.01528 C 0.00035 -0.01528 0.00035 -0.00787 0.00052 2.96296E-6 C 0.00052 0.00879 0.00052 0.01759 0.00087 0.01759 C 0.00104 0.01759 0.00104 0.00879 0.00104 2.96296E-6 C 0.00121 -0.00787 0.00121 -0.01528 0.00139 -0.01528 C 0.00156 -0.01528 0.00156 -0.00787 0.00173 2.96296E-6 C 0.00173 0.00879 0.00173 0.01759 0.00191 0.01759 C 0.00208 0.01759 0.00226 2.96296E-6 0.00226 0.00023 C 0.00226 -0.00787 0.00243 -0.01528 0.0026 -0.01528 C 0.00278 -0.01528 0.00278 -0.00787 0.00278 2.96296E-6 C 0.00295 0.00879 0.00295 0.01759 0.00312 0.01759 C 0.0033 0.01759 0.0033 0.00879 0.00347 2.96296E-6 C 0.00347 -0.00787 0.00347 -0.01528 0.00364 -0.01528 C 0.00382 -0.01528 0.00399 -0.00787 0.00399 2.96296E-6 C 0.00399 0.00879 0.00417 0.01759 0.00434 0.01759 C 0.00451 0.01759 0.00451 0.00879 0.00469 2.96296E-6 " pathEditMode="relative" rAng="0" ptsTypes="AAAAAAAAAAAAAAAAA">
                                      <p:cBhvr>
                                        <p:cTn id="130" dur="3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116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40" presetClass="pat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3.33333E-6 -1.48148E-6 C -3.33333E-6 -0.0081 -3.33333E-6 -0.01597 0.00018 -0.01597 C 0.00035 -0.01597 0.00035 -0.0081 0.00052 -1.48148E-6 C 0.00052 0.00926 0.00052 0.01875 0.0007 0.01875 C 0.00087 0.01875 0.00105 0.00926 0.00105 -1.48148E-6 C 0.00105 -0.0081 0.00122 -0.01597 0.00122 -0.01574 C 0.00139 -0.01597 0.00157 -0.0081 0.00157 -1.48148E-6 C 0.00174 0.00926 0.00174 0.01875 0.00191 0.01875 C 0.00209 0.01875 0.00226 -1.48148E-6 0.00226 0.00023 C 0.00226 -0.0081 0.00226 -0.01597 0.00261 -0.01597 C 0.00261 -0.01574 0.00261 -0.0081 0.00278 -1.48148E-6 C 0.00278 0.00926 0.00295 0.01875 0.00313 0.01875 C 0.0033 0.01875 0.0033 0.00926 0.0033 -1.48148E-6 C 0.0033 -0.0081 0.00348 -0.01597 0.00365 -0.01597 C 0.00382 -0.01597 0.004 -0.0081 0.004 -1.48148E-6 C 0.004 0.00926 0.004 0.01875 0.00417 0.01875 C 0.00452 0.01875 0.00452 0.00926 0.00486 -1.48148E-6 " pathEditMode="relative" rAng="0" ptsTypes="AAAAAAAAAAAAAAAAA">
                                      <p:cBhvr>
                                        <p:cTn id="132" dur="3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139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40" presetClass="path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66667E-6 2.96296E-6 C -1.66667E-6 -0.00787 -1.66667E-6 -0.01528 0.00018 -0.01528 C 0.00035 -0.01528 0.00035 -0.00787 0.00052 2.96296E-6 C 0.00052 0.00879 0.00052 0.01759 0.00087 0.01759 C 0.00104 0.01759 0.00104 0.00879 0.00104 2.96296E-6 C 0.00122 -0.00787 0.00122 -0.01528 0.00139 -0.01528 C 0.00156 -0.01528 0.00156 -0.00787 0.00174 2.96296E-6 C 0.00174 0.00879 0.00174 0.01759 0.00191 0.01759 C 0.00209 0.01759 0.00226 2.96296E-6 0.00226 0.00023 C 0.00226 -0.00787 0.00243 -0.01528 0.00261 -0.01528 C 0.00278 -0.01528 0.00278 -0.00787 0.00278 2.96296E-6 C 0.00295 0.00879 0.00295 0.01759 0.00313 0.01759 C 0.0033 0.01759 0.0033 0.00879 0.00347 2.96296E-6 C 0.00347 -0.00787 0.00347 -0.01528 0.00365 -0.01528 C 0.00382 -0.01528 0.00399 -0.00787 0.00399 2.96296E-6 C 0.00399 0.00879 0.00417 0.01759 0.00434 0.01759 C 0.00452 0.01759 0.00452 0.00879 0.00469 2.96296E-6 " pathEditMode="relative" rAng="0" ptsTypes="AAAAAAAAAAAAAAAAA">
                                      <p:cBhvr>
                                        <p:cTn id="134" dur="3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9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23" grpId="0"/>
      <p:bldP spid="24" grpId="0"/>
      <p:bldP spid="152" grpId="0"/>
      <p:bldP spid="153" grpId="0" animBg="1"/>
      <p:bldP spid="154" grpId="0" animBg="1"/>
      <p:bldP spid="175" grpId="0"/>
      <p:bldP spid="190" grpId="0" animBg="1"/>
      <p:bldP spid="191" grpId="0" animBg="1"/>
      <p:bldP spid="192" grpId="0"/>
      <p:bldP spid="193" grpId="0"/>
      <p:bldP spid="117" grpId="0"/>
      <p:bldP spid="119" grpId="0"/>
      <p:bldP spid="3" grpId="0" animBg="1"/>
      <p:bldP spid="3" grpId="1" animBg="1"/>
      <p:bldP spid="121" grpId="0"/>
      <p:bldP spid="121" grpId="1"/>
      <p:bldP spid="122" grpId="0" animBg="1"/>
      <p:bldP spid="122" grpId="1" animBg="1"/>
      <p:bldP spid="122" grpId="2" animBg="1"/>
      <p:bldP spid="123" grpId="0" animBg="1"/>
      <p:bldP spid="123" grpId="1" animBg="1"/>
      <p:bldP spid="123" grpId="2" animBg="1"/>
      <p:bldP spid="124" grpId="0" animBg="1"/>
      <p:bldP spid="124" grpId="1" animBg="1"/>
      <p:bldP spid="124" grpId="2" animBg="1"/>
      <p:bldP spid="126" grpId="0" animBg="1"/>
      <p:bldP spid="126" grpId="1" animBg="1"/>
      <p:bldP spid="126" grpId="2" animBg="1"/>
      <p:bldP spid="127" grpId="0" animBg="1"/>
      <p:bldP spid="127" grpId="1" animBg="1"/>
      <p:bldP spid="127" grpId="2" animBg="1"/>
      <p:bldP spid="129" grpId="0" animBg="1"/>
      <p:bldP spid="129" grpId="1" animBg="1"/>
      <p:bldP spid="129" grpId="2" animBg="1"/>
      <p:bldP spid="131" grpId="0" animBg="1"/>
      <p:bldP spid="131" grpId="1" animBg="1"/>
      <p:bldP spid="131" grpId="2" animBg="1"/>
      <p:bldP spid="183" grpId="0" animBg="1"/>
      <p:bldP spid="183" grpId="1" animBg="1"/>
      <p:bldP spid="183" grpId="2" animBg="1"/>
      <p:bldP spid="184" grpId="0"/>
      <p:bldP spid="184" grpId="1"/>
      <p:bldP spid="188" grpId="0" animBg="1"/>
      <p:bldP spid="188" grpId="1" animBg="1"/>
      <p:bldP spid="188" grpId="2" animBg="1"/>
      <p:bldP spid="210" grpId="0"/>
      <p:bldP spid="210" grpId="1"/>
      <p:bldP spid="211" grpId="0"/>
      <p:bldP spid="211" grpId="1"/>
      <p:bldP spid="212" grpId="0"/>
      <p:bldP spid="212" grpId="1"/>
      <p:bldP spid="213" grpId="0"/>
      <p:bldP spid="2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94" name="Group 193"/>
          <p:cNvGrpSpPr/>
          <p:nvPr/>
        </p:nvGrpSpPr>
        <p:grpSpPr>
          <a:xfrm>
            <a:off x="3514660" y="88608"/>
            <a:ext cx="2114681" cy="2114680"/>
            <a:chOff x="3514660" y="88608"/>
            <a:chExt cx="2114681" cy="2114680"/>
          </a:xfrm>
        </p:grpSpPr>
        <p:sp>
          <p:nvSpPr>
            <p:cNvPr id="7" name="Oval 6"/>
            <p:cNvSpPr/>
            <p:nvPr/>
          </p:nvSpPr>
          <p:spPr>
            <a:xfrm>
              <a:off x="3514660" y="88608"/>
              <a:ext cx="2114680" cy="21146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>
                <a:rot lat="18000000" lon="0" rev="0"/>
              </a:camera>
              <a:lightRig rig="threePt" dir="t"/>
            </a:scene3d>
            <a:sp3d extrusionH="647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14660" y="759648"/>
              <a:ext cx="2114681" cy="646331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18000000" lon="0" rev="0"/>
              </a:camera>
              <a:lightRig rig="threePt" dir="t"/>
            </a:scene3d>
            <a:sp3d extrusionH="647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>
                  <a:solidFill>
                    <a:schemeClr val="tx1"/>
                  </a:solidFill>
                </a:rPr>
                <a:t>Ge / Si</a:t>
              </a:r>
            </a:p>
            <a:p>
              <a:r>
                <a:rPr lang="en-US" dirty="0">
                  <a:solidFill>
                    <a:schemeClr val="tx1"/>
                  </a:solidFill>
                </a:rPr>
                <a:t>100 mm </a:t>
              </a:r>
              <a:r>
                <a:rPr lang="en-US" dirty="0">
                  <a:solidFill>
                    <a:schemeClr val="tx1"/>
                  </a:solidFill>
                  <a:sym typeface="Symbol" panose="05050102010706020507" pitchFamily="18" charset="2"/>
                </a:rPr>
                <a:t>  x 33 </a:t>
              </a:r>
              <a:r>
                <a:rPr lang="en-US" dirty="0" smtClean="0">
                  <a:solidFill>
                    <a:schemeClr val="tx1"/>
                  </a:solidFill>
                  <a:sym typeface="Symbol" panose="05050102010706020507" pitchFamily="18" charset="2"/>
                </a:rPr>
                <a:t>mm</a:t>
              </a:r>
            </a:p>
            <a:p>
              <a:r>
                <a:rPr lang="en-US" dirty="0" smtClean="0">
                  <a:solidFill>
                    <a:schemeClr val="tx1"/>
                  </a:solidFill>
                  <a:sym typeface="Symbol" panose="05050102010706020507" pitchFamily="18" charset="2"/>
                </a:rPr>
                <a:t>Operated at 30 </a:t>
              </a:r>
              <a:r>
                <a:rPr lang="en-US" dirty="0" err="1" smtClean="0">
                  <a:solidFill>
                    <a:schemeClr val="tx1"/>
                  </a:solidFill>
                  <a:sym typeface="Symbol" panose="05050102010706020507" pitchFamily="18" charset="2"/>
                </a:rPr>
                <a:t>mK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642584" y="1080345"/>
            <a:ext cx="2114680" cy="21146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398825" y="1080345"/>
            <a:ext cx="2114680" cy="21146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42583" y="1725259"/>
            <a:ext cx="2114681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 err="1" smtClean="0">
                <a:solidFill>
                  <a:schemeClr val="tx1"/>
                </a:solidFill>
              </a:rPr>
              <a:t>iZIP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98825" y="1725258"/>
            <a:ext cx="2114681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 smtClean="0">
                <a:solidFill>
                  <a:schemeClr val="tx1"/>
                </a:solidFill>
              </a:rPr>
              <a:t>HV</a:t>
            </a:r>
          </a:p>
        </p:txBody>
      </p:sp>
      <p:grpSp>
        <p:nvGrpSpPr>
          <p:cNvPr id="196" name="Group 195"/>
          <p:cNvGrpSpPr/>
          <p:nvPr/>
        </p:nvGrpSpPr>
        <p:grpSpPr>
          <a:xfrm>
            <a:off x="3638507" y="2272745"/>
            <a:ext cx="1817292" cy="1646787"/>
            <a:chOff x="3638507" y="2272745"/>
            <a:chExt cx="1817292" cy="1646787"/>
          </a:xfrm>
        </p:grpSpPr>
        <p:sp>
          <p:nvSpPr>
            <p:cNvPr id="11" name="TextBox 10"/>
            <p:cNvSpPr txBox="1"/>
            <p:nvPr/>
          </p:nvSpPr>
          <p:spPr>
            <a:xfrm>
              <a:off x="3638507" y="2272745"/>
              <a:ext cx="181729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Phonon Readout: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Tungsten TES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95" name="Group 194"/>
            <p:cNvGrpSpPr/>
            <p:nvPr/>
          </p:nvGrpSpPr>
          <p:grpSpPr>
            <a:xfrm>
              <a:off x="3725050" y="3038561"/>
              <a:ext cx="1717765" cy="880971"/>
              <a:chOff x="3725050" y="3038561"/>
              <a:chExt cx="1717765" cy="880971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3725050" y="3038561"/>
                <a:ext cx="1717765" cy="880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3938451" y="3127148"/>
                <a:ext cx="0" cy="70379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3938451" y="3830946"/>
                <a:ext cx="132588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4628993" y="3545603"/>
                <a:ext cx="6614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R vs T</a:t>
                </a:r>
                <a:endParaRPr lang="en-US" sz="1600" dirty="0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4016829" y="3264759"/>
                <a:ext cx="1182188" cy="530812"/>
              </a:xfrm>
              <a:custGeom>
                <a:avLst/>
                <a:gdLst>
                  <a:gd name="connsiteX0" fmla="*/ 0 w 1182188"/>
                  <a:gd name="connsiteY0" fmla="*/ 445394 h 454631"/>
                  <a:gd name="connsiteX1" fmla="*/ 411480 w 1182188"/>
                  <a:gd name="connsiteY1" fmla="*/ 451926 h 454631"/>
                  <a:gd name="connsiteX2" fmla="*/ 509451 w 1182188"/>
                  <a:gd name="connsiteY2" fmla="*/ 406206 h 454631"/>
                  <a:gd name="connsiteX3" fmla="*/ 542108 w 1182188"/>
                  <a:gd name="connsiteY3" fmla="*/ 177606 h 454631"/>
                  <a:gd name="connsiteX4" fmla="*/ 542108 w 1182188"/>
                  <a:gd name="connsiteY4" fmla="*/ 40446 h 454631"/>
                  <a:gd name="connsiteX5" fmla="*/ 600891 w 1182188"/>
                  <a:gd name="connsiteY5" fmla="*/ 14320 h 454631"/>
                  <a:gd name="connsiteX6" fmla="*/ 979714 w 1182188"/>
                  <a:gd name="connsiteY6" fmla="*/ 1257 h 454631"/>
                  <a:gd name="connsiteX7" fmla="*/ 1182188 w 1182188"/>
                  <a:gd name="connsiteY7" fmla="*/ 1257 h 454631"/>
                  <a:gd name="connsiteX0" fmla="*/ 0 w 1182188"/>
                  <a:gd name="connsiteY0" fmla="*/ 454187 h 458564"/>
                  <a:gd name="connsiteX1" fmla="*/ 411480 w 1182188"/>
                  <a:gd name="connsiteY1" fmla="*/ 451926 h 458564"/>
                  <a:gd name="connsiteX2" fmla="*/ 509451 w 1182188"/>
                  <a:gd name="connsiteY2" fmla="*/ 406206 h 458564"/>
                  <a:gd name="connsiteX3" fmla="*/ 542108 w 1182188"/>
                  <a:gd name="connsiteY3" fmla="*/ 177606 h 458564"/>
                  <a:gd name="connsiteX4" fmla="*/ 542108 w 1182188"/>
                  <a:gd name="connsiteY4" fmla="*/ 40446 h 458564"/>
                  <a:gd name="connsiteX5" fmla="*/ 600891 w 1182188"/>
                  <a:gd name="connsiteY5" fmla="*/ 14320 h 458564"/>
                  <a:gd name="connsiteX6" fmla="*/ 979714 w 1182188"/>
                  <a:gd name="connsiteY6" fmla="*/ 1257 h 458564"/>
                  <a:gd name="connsiteX7" fmla="*/ 1182188 w 1182188"/>
                  <a:gd name="connsiteY7" fmla="*/ 1257 h 458564"/>
                  <a:gd name="connsiteX0" fmla="*/ 0 w 1182188"/>
                  <a:gd name="connsiteY0" fmla="*/ 454187 h 455949"/>
                  <a:gd name="connsiteX1" fmla="*/ 411480 w 1182188"/>
                  <a:gd name="connsiteY1" fmla="*/ 451926 h 455949"/>
                  <a:gd name="connsiteX2" fmla="*/ 509451 w 1182188"/>
                  <a:gd name="connsiteY2" fmla="*/ 406206 h 455949"/>
                  <a:gd name="connsiteX3" fmla="*/ 542108 w 1182188"/>
                  <a:gd name="connsiteY3" fmla="*/ 177606 h 455949"/>
                  <a:gd name="connsiteX4" fmla="*/ 542108 w 1182188"/>
                  <a:gd name="connsiteY4" fmla="*/ 40446 h 455949"/>
                  <a:gd name="connsiteX5" fmla="*/ 600891 w 1182188"/>
                  <a:gd name="connsiteY5" fmla="*/ 14320 h 455949"/>
                  <a:gd name="connsiteX6" fmla="*/ 979714 w 1182188"/>
                  <a:gd name="connsiteY6" fmla="*/ 1257 h 455949"/>
                  <a:gd name="connsiteX7" fmla="*/ 1182188 w 1182188"/>
                  <a:gd name="connsiteY7" fmla="*/ 1257 h 455949"/>
                  <a:gd name="connsiteX0" fmla="*/ 0 w 1182188"/>
                  <a:gd name="connsiteY0" fmla="*/ 454187 h 454187"/>
                  <a:gd name="connsiteX1" fmla="*/ 411480 w 1182188"/>
                  <a:gd name="connsiteY1" fmla="*/ 451926 h 454187"/>
                  <a:gd name="connsiteX2" fmla="*/ 509451 w 1182188"/>
                  <a:gd name="connsiteY2" fmla="*/ 406206 h 454187"/>
                  <a:gd name="connsiteX3" fmla="*/ 542108 w 1182188"/>
                  <a:gd name="connsiteY3" fmla="*/ 177606 h 454187"/>
                  <a:gd name="connsiteX4" fmla="*/ 542108 w 1182188"/>
                  <a:gd name="connsiteY4" fmla="*/ 40446 h 454187"/>
                  <a:gd name="connsiteX5" fmla="*/ 600891 w 1182188"/>
                  <a:gd name="connsiteY5" fmla="*/ 14320 h 454187"/>
                  <a:gd name="connsiteX6" fmla="*/ 979714 w 1182188"/>
                  <a:gd name="connsiteY6" fmla="*/ 1257 h 454187"/>
                  <a:gd name="connsiteX7" fmla="*/ 1182188 w 1182188"/>
                  <a:gd name="connsiteY7" fmla="*/ 1257 h 454187"/>
                  <a:gd name="connsiteX0" fmla="*/ 0 w 1182188"/>
                  <a:gd name="connsiteY0" fmla="*/ 454187 h 454187"/>
                  <a:gd name="connsiteX1" fmla="*/ 411480 w 1182188"/>
                  <a:gd name="connsiteY1" fmla="*/ 451926 h 454187"/>
                  <a:gd name="connsiteX2" fmla="*/ 509451 w 1182188"/>
                  <a:gd name="connsiteY2" fmla="*/ 406206 h 454187"/>
                  <a:gd name="connsiteX3" fmla="*/ 542108 w 1182188"/>
                  <a:gd name="connsiteY3" fmla="*/ 177606 h 454187"/>
                  <a:gd name="connsiteX4" fmla="*/ 555297 w 1182188"/>
                  <a:gd name="connsiteY4" fmla="*/ 81477 h 454187"/>
                  <a:gd name="connsiteX5" fmla="*/ 600891 w 1182188"/>
                  <a:gd name="connsiteY5" fmla="*/ 14320 h 454187"/>
                  <a:gd name="connsiteX6" fmla="*/ 979714 w 1182188"/>
                  <a:gd name="connsiteY6" fmla="*/ 1257 h 454187"/>
                  <a:gd name="connsiteX7" fmla="*/ 1182188 w 1182188"/>
                  <a:gd name="connsiteY7" fmla="*/ 1257 h 454187"/>
                  <a:gd name="connsiteX0" fmla="*/ 0 w 1182188"/>
                  <a:gd name="connsiteY0" fmla="*/ 453885 h 453885"/>
                  <a:gd name="connsiteX1" fmla="*/ 411480 w 1182188"/>
                  <a:gd name="connsiteY1" fmla="*/ 451624 h 453885"/>
                  <a:gd name="connsiteX2" fmla="*/ 509451 w 1182188"/>
                  <a:gd name="connsiteY2" fmla="*/ 405904 h 453885"/>
                  <a:gd name="connsiteX3" fmla="*/ 542108 w 1182188"/>
                  <a:gd name="connsiteY3" fmla="*/ 177304 h 453885"/>
                  <a:gd name="connsiteX4" fmla="*/ 555297 w 1182188"/>
                  <a:gd name="connsiteY4" fmla="*/ 81175 h 453885"/>
                  <a:gd name="connsiteX5" fmla="*/ 647784 w 1182188"/>
                  <a:gd name="connsiteY5" fmla="*/ 9622 h 453885"/>
                  <a:gd name="connsiteX6" fmla="*/ 979714 w 1182188"/>
                  <a:gd name="connsiteY6" fmla="*/ 955 h 453885"/>
                  <a:gd name="connsiteX7" fmla="*/ 1182188 w 1182188"/>
                  <a:gd name="connsiteY7" fmla="*/ 955 h 453885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665346"/>
                  <a:gd name="connsiteX1" fmla="*/ 411480 w 1182188"/>
                  <a:gd name="connsiteY1" fmla="*/ 451624 h 665346"/>
                  <a:gd name="connsiteX2" fmla="*/ 516778 w 1182188"/>
                  <a:gd name="connsiteY2" fmla="*/ 385389 h 665346"/>
                  <a:gd name="connsiteX3" fmla="*/ 247566 w 1182188"/>
                  <a:gd name="connsiteY3" fmla="*/ 659416 h 665346"/>
                  <a:gd name="connsiteX4" fmla="*/ 555297 w 1182188"/>
                  <a:gd name="connsiteY4" fmla="*/ 81175 h 665346"/>
                  <a:gd name="connsiteX5" fmla="*/ 647784 w 1182188"/>
                  <a:gd name="connsiteY5" fmla="*/ 9622 h 665346"/>
                  <a:gd name="connsiteX6" fmla="*/ 979714 w 1182188"/>
                  <a:gd name="connsiteY6" fmla="*/ 955 h 665346"/>
                  <a:gd name="connsiteX7" fmla="*/ 1182188 w 1182188"/>
                  <a:gd name="connsiteY7" fmla="*/ 955 h 665346"/>
                  <a:gd name="connsiteX0" fmla="*/ 0 w 1182188"/>
                  <a:gd name="connsiteY0" fmla="*/ 453885 h 665346"/>
                  <a:gd name="connsiteX1" fmla="*/ 411480 w 1182188"/>
                  <a:gd name="connsiteY1" fmla="*/ 451624 h 665346"/>
                  <a:gd name="connsiteX2" fmla="*/ 516778 w 1182188"/>
                  <a:gd name="connsiteY2" fmla="*/ 385389 h 665346"/>
                  <a:gd name="connsiteX3" fmla="*/ 247566 w 1182188"/>
                  <a:gd name="connsiteY3" fmla="*/ 659416 h 665346"/>
                  <a:gd name="connsiteX4" fmla="*/ 555297 w 1182188"/>
                  <a:gd name="connsiteY4" fmla="*/ 81175 h 665346"/>
                  <a:gd name="connsiteX5" fmla="*/ 647784 w 1182188"/>
                  <a:gd name="connsiteY5" fmla="*/ 9622 h 665346"/>
                  <a:gd name="connsiteX6" fmla="*/ 979714 w 1182188"/>
                  <a:gd name="connsiteY6" fmla="*/ 955 h 665346"/>
                  <a:gd name="connsiteX7" fmla="*/ 1182188 w 1182188"/>
                  <a:gd name="connsiteY7" fmla="*/ 955 h 665346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53831 w 1182188"/>
                  <a:gd name="connsiteY3" fmla="*/ 228593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53831 w 1182188"/>
                  <a:gd name="connsiteY3" fmla="*/ 228593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39177 w 1182188"/>
                  <a:gd name="connsiteY3" fmla="*/ 225662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6406"/>
                  <a:gd name="connsiteX1" fmla="*/ 411480 w 1182188"/>
                  <a:gd name="connsiteY1" fmla="*/ 451624 h 456406"/>
                  <a:gd name="connsiteX2" fmla="*/ 516778 w 1182188"/>
                  <a:gd name="connsiteY2" fmla="*/ 395647 h 456406"/>
                  <a:gd name="connsiteX3" fmla="*/ 539177 w 1182188"/>
                  <a:gd name="connsiteY3" fmla="*/ 225662 h 456406"/>
                  <a:gd name="connsiteX4" fmla="*/ 555297 w 1182188"/>
                  <a:gd name="connsiteY4" fmla="*/ 81175 h 456406"/>
                  <a:gd name="connsiteX5" fmla="*/ 647784 w 1182188"/>
                  <a:gd name="connsiteY5" fmla="*/ 9622 h 456406"/>
                  <a:gd name="connsiteX6" fmla="*/ 979714 w 1182188"/>
                  <a:gd name="connsiteY6" fmla="*/ 955 h 456406"/>
                  <a:gd name="connsiteX7" fmla="*/ 1182188 w 1182188"/>
                  <a:gd name="connsiteY7" fmla="*/ 955 h 45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82188" h="456406">
                    <a:moveTo>
                      <a:pt x="0" y="453885"/>
                    </a:moveTo>
                    <a:cubicBezTo>
                      <a:pt x="137160" y="453131"/>
                      <a:pt x="325350" y="461330"/>
                      <a:pt x="411480" y="451624"/>
                    </a:cubicBezTo>
                    <a:cubicBezTo>
                      <a:pt x="497610" y="441918"/>
                      <a:pt x="495495" y="433307"/>
                      <a:pt x="516778" y="395647"/>
                    </a:cubicBezTo>
                    <a:cubicBezTo>
                      <a:pt x="538061" y="357987"/>
                      <a:pt x="532757" y="278074"/>
                      <a:pt x="539177" y="225662"/>
                    </a:cubicBezTo>
                    <a:cubicBezTo>
                      <a:pt x="545597" y="173250"/>
                      <a:pt x="537196" y="117182"/>
                      <a:pt x="555297" y="81175"/>
                    </a:cubicBezTo>
                    <a:cubicBezTo>
                      <a:pt x="573398" y="45168"/>
                      <a:pt x="577048" y="22992"/>
                      <a:pt x="647784" y="9622"/>
                    </a:cubicBezTo>
                    <a:cubicBezTo>
                      <a:pt x="718520" y="-3748"/>
                      <a:pt x="890647" y="2400"/>
                      <a:pt x="979714" y="955"/>
                    </a:cubicBezTo>
                    <a:cubicBezTo>
                      <a:pt x="1068781" y="-490"/>
                      <a:pt x="1129392" y="-134"/>
                      <a:pt x="1182188" y="955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263956" y="3264759"/>
            <a:ext cx="28274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Add: charge readout (few V)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Background discrimination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Threshold </a:t>
            </a:r>
            <a:r>
              <a:rPr lang="en-US" dirty="0" smtClean="0">
                <a:solidFill>
                  <a:srgbClr val="00B050"/>
                </a:solidFill>
              </a:rPr>
              <a:t>&lt; 1 </a:t>
            </a:r>
            <a:r>
              <a:rPr lang="en-US" dirty="0" err="1" smtClean="0">
                <a:solidFill>
                  <a:srgbClr val="00B050"/>
                </a:solidFill>
              </a:rPr>
              <a:t>keV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93824" y="3253215"/>
            <a:ext cx="30196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Add: high voltage (</a:t>
            </a:r>
            <a:r>
              <a:rPr lang="en-US" dirty="0" smtClean="0">
                <a:solidFill>
                  <a:srgbClr val="00B050"/>
                </a:solidFill>
              </a:rPr>
              <a:t>~100 V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Phonons from drifting charges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Threshold &lt; 0.1 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r>
              <a:rPr lang="en-US" dirty="0" smtClean="0">
                <a:solidFill>
                  <a:schemeClr val="bg1"/>
                </a:solidFill>
              </a:rPr>
              <a:t> (phonon)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5" name="Group 78"/>
          <p:cNvGrpSpPr/>
          <p:nvPr/>
        </p:nvGrpSpPr>
        <p:grpSpPr>
          <a:xfrm>
            <a:off x="521403" y="4197589"/>
            <a:ext cx="2319478" cy="1470399"/>
            <a:chOff x="2971800" y="924911"/>
            <a:chExt cx="3313546" cy="2100573"/>
          </a:xfrm>
          <a:effectLst/>
        </p:grpSpPr>
        <p:sp>
          <p:nvSpPr>
            <p:cNvPr id="26" name="Rectangle 25"/>
            <p:cNvSpPr/>
            <p:nvPr/>
          </p:nvSpPr>
          <p:spPr>
            <a:xfrm>
              <a:off x="2971800" y="1305911"/>
              <a:ext cx="3200400" cy="1295400"/>
            </a:xfrm>
            <a:prstGeom prst="rect">
              <a:avLst/>
            </a:prstGeom>
            <a:solidFill>
              <a:srgbClr val="DCDC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7150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198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1054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4102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4958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8006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8862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1910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2766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5814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9718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7150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0198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1054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4102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4958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8006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8862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1910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2766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5814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9718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614235" y="924911"/>
              <a:ext cx="373729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FF0000"/>
                  </a:solidFill>
                </a:rPr>
                <a:t>+</a:t>
              </a:r>
              <a:endParaRPr lang="en-CA" b="1" dirty="0">
                <a:solidFill>
                  <a:srgbClr val="FF0000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900200" y="924911"/>
              <a:ext cx="37602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B050"/>
                  </a:solidFill>
                </a:rPr>
                <a:t>0</a:t>
              </a:r>
              <a:endParaRPr lang="en-CA" b="1" dirty="0">
                <a:solidFill>
                  <a:srgbClr val="00B05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601660" y="2629771"/>
              <a:ext cx="424109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70C0"/>
                  </a:solidFill>
                </a:rPr>
                <a:t>– </a:t>
              </a:r>
              <a:endParaRPr lang="en-CA" b="1" dirty="0">
                <a:solidFill>
                  <a:srgbClr val="0070C0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909325" y="2625431"/>
              <a:ext cx="37602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B050"/>
                  </a:solidFill>
                </a:rPr>
                <a:t>0</a:t>
              </a:r>
              <a:endParaRPr lang="en-CA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04" name="Group 78"/>
          <p:cNvGrpSpPr/>
          <p:nvPr/>
        </p:nvGrpSpPr>
        <p:grpSpPr>
          <a:xfrm>
            <a:off x="6319665" y="4161712"/>
            <a:ext cx="2309643" cy="1488461"/>
            <a:chOff x="2971800" y="899110"/>
            <a:chExt cx="3299495" cy="2126374"/>
          </a:xfrm>
          <a:effectLst/>
        </p:grpSpPr>
        <p:sp>
          <p:nvSpPr>
            <p:cNvPr id="105" name="Rectangle 104"/>
            <p:cNvSpPr/>
            <p:nvPr/>
          </p:nvSpPr>
          <p:spPr>
            <a:xfrm>
              <a:off x="2971800" y="1305912"/>
              <a:ext cx="3200400" cy="1295401"/>
            </a:xfrm>
            <a:prstGeom prst="rect">
              <a:avLst/>
            </a:prstGeom>
            <a:solidFill>
              <a:srgbClr val="DCDC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2971800" y="1229711"/>
              <a:ext cx="3200406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971800" y="2601311"/>
              <a:ext cx="3200405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5441852" y="899110"/>
              <a:ext cx="829443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FF0000"/>
                  </a:solidFill>
                </a:rPr>
                <a:t>+ 50 V</a:t>
              </a:r>
              <a:endParaRPr lang="en-CA" b="1" dirty="0">
                <a:solidFill>
                  <a:srgbClr val="FF0000"/>
                </a:solidFill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441852" y="2629771"/>
              <a:ext cx="82944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70C0"/>
                  </a:solidFill>
                </a:rPr>
                <a:t>– 50 V</a:t>
              </a:r>
              <a:endParaRPr lang="en-CA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603719" y="4381726"/>
            <a:ext cx="800330" cy="1068544"/>
            <a:chOff x="603719" y="4238044"/>
            <a:chExt cx="800330" cy="1068544"/>
          </a:xfrm>
        </p:grpSpPr>
        <p:grpSp>
          <p:nvGrpSpPr>
            <p:cNvPr id="198" name="Group 197"/>
            <p:cNvGrpSpPr/>
            <p:nvPr/>
          </p:nvGrpSpPr>
          <p:grpSpPr>
            <a:xfrm>
              <a:off x="1026086" y="4238044"/>
              <a:ext cx="377963" cy="1068544"/>
              <a:chOff x="1026086" y="4238044"/>
              <a:chExt cx="377963" cy="1068544"/>
            </a:xfrm>
          </p:grpSpPr>
          <p:grpSp>
            <p:nvGrpSpPr>
              <p:cNvPr id="134" name="Group 133"/>
              <p:cNvGrpSpPr/>
              <p:nvPr/>
            </p:nvGrpSpPr>
            <p:grpSpPr>
              <a:xfrm>
                <a:off x="1026578" y="4238044"/>
                <a:ext cx="377471" cy="154948"/>
                <a:chOff x="1129530" y="4238044"/>
                <a:chExt cx="377471" cy="154948"/>
              </a:xfrm>
            </p:grpSpPr>
            <p:sp>
              <p:nvSpPr>
                <p:cNvPr id="132" name="Arc 131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Arc 132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5" name="Group 134"/>
              <p:cNvGrpSpPr/>
              <p:nvPr/>
            </p:nvGrpSpPr>
            <p:grpSpPr>
              <a:xfrm rot="10800000">
                <a:off x="1026086" y="5151640"/>
                <a:ext cx="377471" cy="154948"/>
                <a:chOff x="1129530" y="4238044"/>
                <a:chExt cx="377471" cy="154948"/>
              </a:xfrm>
            </p:grpSpPr>
            <p:sp>
              <p:nvSpPr>
                <p:cNvPr id="136" name="Arc 135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Arc 136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39" name="Straight Connector 138"/>
              <p:cNvCxnSpPr/>
              <p:nvPr/>
            </p:nvCxnSpPr>
            <p:spPr>
              <a:xfrm>
                <a:off x="1214822" y="4323960"/>
                <a:ext cx="0" cy="9034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Freeform 140"/>
              <p:cNvSpPr/>
              <p:nvPr/>
            </p:nvSpPr>
            <p:spPr>
              <a:xfrm>
                <a:off x="1054496" y="4329113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Freeform 141"/>
              <p:cNvSpPr/>
              <p:nvPr/>
            </p:nvSpPr>
            <p:spPr>
              <a:xfrm rot="10800000">
                <a:off x="1232152" y="4329104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603719" y="4238044"/>
              <a:ext cx="377963" cy="1068544"/>
              <a:chOff x="603719" y="4238044"/>
              <a:chExt cx="377963" cy="1068544"/>
            </a:xfrm>
          </p:grpSpPr>
          <p:grpSp>
            <p:nvGrpSpPr>
              <p:cNvPr id="143" name="Group 142"/>
              <p:cNvGrpSpPr/>
              <p:nvPr/>
            </p:nvGrpSpPr>
            <p:grpSpPr>
              <a:xfrm>
                <a:off x="604211" y="4238044"/>
                <a:ext cx="377471" cy="154948"/>
                <a:chOff x="1129530" y="4238044"/>
                <a:chExt cx="377471" cy="154948"/>
              </a:xfrm>
            </p:grpSpPr>
            <p:sp>
              <p:nvSpPr>
                <p:cNvPr id="144" name="Arc 143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Arc 144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 rot="10800000">
                <a:off x="603719" y="5151640"/>
                <a:ext cx="377471" cy="154948"/>
                <a:chOff x="1129530" y="4238044"/>
                <a:chExt cx="377471" cy="154948"/>
              </a:xfrm>
            </p:grpSpPr>
            <p:sp>
              <p:nvSpPr>
                <p:cNvPr id="147" name="Arc 146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Arc 147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49" name="Straight Connector 148"/>
              <p:cNvCxnSpPr/>
              <p:nvPr/>
            </p:nvCxnSpPr>
            <p:spPr>
              <a:xfrm>
                <a:off x="792455" y="4323960"/>
                <a:ext cx="0" cy="9034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Freeform 149"/>
              <p:cNvSpPr/>
              <p:nvPr/>
            </p:nvSpPr>
            <p:spPr>
              <a:xfrm>
                <a:off x="632129" y="4329113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Freeform 150"/>
              <p:cNvSpPr/>
              <p:nvPr/>
            </p:nvSpPr>
            <p:spPr>
              <a:xfrm rot="10800000">
                <a:off x="809785" y="4329104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2" name="TextBox 151"/>
          <p:cNvSpPr txBox="1"/>
          <p:nvPr/>
        </p:nvSpPr>
        <p:spPr>
          <a:xfrm>
            <a:off x="1472778" y="4444150"/>
            <a:ext cx="1375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emove surface</a:t>
            </a:r>
          </a:p>
          <a:p>
            <a:pPr algn="ctr"/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153" name="Oval 152"/>
          <p:cNvSpPr/>
          <p:nvPr/>
        </p:nvSpPr>
        <p:spPr>
          <a:xfrm>
            <a:off x="6650654" y="4854371"/>
            <a:ext cx="129654" cy="1296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" rtlCol="0" anchor="ctr"/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–</a:t>
            </a:r>
            <a:endParaRPr lang="en-US" dirty="0"/>
          </a:p>
        </p:txBody>
      </p:sp>
      <p:sp>
        <p:nvSpPr>
          <p:cNvPr id="154" name="Oval 153"/>
          <p:cNvSpPr/>
          <p:nvPr/>
        </p:nvSpPr>
        <p:spPr>
          <a:xfrm>
            <a:off x="7194666" y="4771343"/>
            <a:ext cx="129654" cy="1296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" rtlCol="0" anchor="ctr"/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+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6" name="Straight Arrow Connector 155"/>
          <p:cNvCxnSpPr>
            <a:stCxn id="153" idx="0"/>
          </p:cNvCxnSpPr>
          <p:nvPr/>
        </p:nvCxnSpPr>
        <p:spPr>
          <a:xfrm flipH="1" flipV="1">
            <a:off x="6715125" y="4472786"/>
            <a:ext cx="356" cy="381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54" idx="4"/>
          </p:cNvCxnSpPr>
          <p:nvPr/>
        </p:nvCxnSpPr>
        <p:spPr>
          <a:xfrm>
            <a:off x="7259493" y="4900997"/>
            <a:ext cx="0" cy="4448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2" name="Group 161"/>
          <p:cNvGrpSpPr/>
          <p:nvPr/>
        </p:nvGrpSpPr>
        <p:grpSpPr>
          <a:xfrm rot="5400000">
            <a:off x="7207601" y="4895115"/>
            <a:ext cx="365078" cy="365078"/>
            <a:chOff x="9642143" y="4710689"/>
            <a:chExt cx="365078" cy="365078"/>
          </a:xfrm>
        </p:grpSpPr>
        <p:sp>
          <p:nvSpPr>
            <p:cNvPr id="159" name="Arc 158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Arc 159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Arc 160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6670807" y="4543222"/>
            <a:ext cx="365078" cy="365078"/>
            <a:chOff x="9642143" y="4710689"/>
            <a:chExt cx="365078" cy="365078"/>
          </a:xfrm>
        </p:grpSpPr>
        <p:sp>
          <p:nvSpPr>
            <p:cNvPr id="164" name="Arc 163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Arc 164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Arc 165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7" name="Group 166"/>
          <p:cNvGrpSpPr/>
          <p:nvPr/>
        </p:nvGrpSpPr>
        <p:grpSpPr>
          <a:xfrm rot="10800000">
            <a:off x="6938668" y="4788093"/>
            <a:ext cx="365078" cy="365078"/>
            <a:chOff x="9642143" y="4710689"/>
            <a:chExt cx="365078" cy="365078"/>
          </a:xfrm>
        </p:grpSpPr>
        <p:sp>
          <p:nvSpPr>
            <p:cNvPr id="168" name="Arc 167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Arc 168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Arc 169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1" name="Group 170"/>
          <p:cNvGrpSpPr/>
          <p:nvPr/>
        </p:nvGrpSpPr>
        <p:grpSpPr>
          <a:xfrm rot="16200000">
            <a:off x="6385845" y="4600529"/>
            <a:ext cx="365078" cy="365078"/>
            <a:chOff x="9642143" y="4710689"/>
            <a:chExt cx="365078" cy="365078"/>
          </a:xfrm>
        </p:grpSpPr>
        <p:sp>
          <p:nvSpPr>
            <p:cNvPr id="172" name="Arc 171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Arc 172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Arc 173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5" name="TextBox 174"/>
          <p:cNvSpPr txBox="1"/>
          <p:nvPr/>
        </p:nvSpPr>
        <p:spPr>
          <a:xfrm>
            <a:off x="7170090" y="4410421"/>
            <a:ext cx="14414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large phonon signal from</a:t>
            </a:r>
          </a:p>
          <a:p>
            <a:pPr algn="r"/>
            <a:r>
              <a:rPr lang="en-US" dirty="0" smtClean="0"/>
              <a:t>charges</a:t>
            </a:r>
            <a:endParaRPr lang="en-US" dirty="0"/>
          </a:p>
        </p:txBody>
      </p:sp>
      <p:grpSp>
        <p:nvGrpSpPr>
          <p:cNvPr id="187" name="Group 186"/>
          <p:cNvGrpSpPr/>
          <p:nvPr/>
        </p:nvGrpSpPr>
        <p:grpSpPr>
          <a:xfrm>
            <a:off x="3386850" y="4202267"/>
            <a:ext cx="2239101" cy="2014263"/>
            <a:chOff x="9598031" y="4109009"/>
            <a:chExt cx="2239101" cy="2014263"/>
          </a:xfrm>
        </p:grpSpPr>
        <p:pic>
          <p:nvPicPr>
            <p:cNvPr id="177" name="Picture 176" descr="Z5_Cf252_2D.gif                                                00026B5Ccocaine                        B8159389: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9598031" y="4109009"/>
              <a:ext cx="2239101" cy="2014263"/>
            </a:xfrm>
            <a:prstGeom prst="rect">
              <a:avLst/>
            </a:prstGeom>
            <a:noFill/>
          </p:spPr>
        </p:pic>
        <p:sp>
          <p:nvSpPr>
            <p:cNvPr id="179" name="Rectangle 168"/>
            <p:cNvSpPr>
              <a:spLocks noChangeArrowheads="1"/>
            </p:cNvSpPr>
            <p:nvPr/>
          </p:nvSpPr>
          <p:spPr bwMode="auto">
            <a:xfrm>
              <a:off x="9804496" y="5960894"/>
              <a:ext cx="2024074" cy="155767"/>
            </a:xfrm>
            <a:prstGeom prst="rect">
              <a:avLst/>
            </a:prstGeom>
            <a:solidFill>
              <a:schemeClr val="bg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Phonon 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2" name="Rectangle 171"/>
            <p:cNvSpPr>
              <a:spLocks noChangeArrowheads="1"/>
            </p:cNvSpPr>
            <p:nvPr/>
          </p:nvSpPr>
          <p:spPr bwMode="auto">
            <a:xfrm rot="16200000">
              <a:off x="8825642" y="5007950"/>
              <a:ext cx="1810856" cy="238411"/>
            </a:xfrm>
            <a:prstGeom prst="rect">
              <a:avLst/>
            </a:prstGeom>
            <a:solidFill>
              <a:schemeClr val="bg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Charge 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5" name="Text Box 174"/>
            <p:cNvSpPr txBox="1">
              <a:spLocks noChangeArrowheads="1"/>
            </p:cNvSpPr>
            <p:nvPr/>
          </p:nvSpPr>
          <p:spPr bwMode="auto">
            <a:xfrm>
              <a:off x="10717581" y="5528904"/>
              <a:ext cx="984470" cy="36933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>
                  <a:cs typeface="Times New Roman" pitchFamily="18" charset="0"/>
                </a:rPr>
                <a:t>Nuclear </a:t>
              </a:r>
              <a:r>
                <a:rPr lang="en-US" sz="1200" dirty="0" smtClean="0">
                  <a:cs typeface="Times New Roman" pitchFamily="18" charset="0"/>
                </a:rPr>
                <a:t>recoils:</a:t>
              </a:r>
              <a:endParaRPr lang="en-US" sz="1200" dirty="0">
                <a:cs typeface="Times New Roman" pitchFamily="18" charset="0"/>
              </a:endParaRPr>
            </a:p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6" name="Text Box 173"/>
            <p:cNvSpPr txBox="1">
              <a:spLocks noChangeArrowheads="1"/>
            </p:cNvSpPr>
            <p:nvPr/>
          </p:nvSpPr>
          <p:spPr bwMode="auto">
            <a:xfrm>
              <a:off x="9874711" y="4317976"/>
              <a:ext cx="1157305" cy="461665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>
                  <a:cs typeface="Times New Roman" pitchFamily="18" charset="0"/>
                </a:rPr>
                <a:t>Electron </a:t>
              </a:r>
              <a:r>
                <a:rPr lang="en-US" sz="1200" dirty="0" smtClean="0">
                  <a:cs typeface="Times New Roman" pitchFamily="18" charset="0"/>
                </a:rPr>
                <a:t>recoils:</a:t>
              </a:r>
              <a:br>
                <a:rPr lang="en-US" sz="1200" dirty="0" smtClean="0">
                  <a:cs typeface="Times New Roman" pitchFamily="18" charset="0"/>
                </a:rPr>
              </a:br>
              <a:r>
                <a:rPr lang="en-US" sz="1200" dirty="0" smtClean="0">
                  <a:cs typeface="Times New Roman" pitchFamily="18" charset="0"/>
                </a:rPr>
                <a:t>background</a:t>
              </a:r>
              <a:endParaRPr lang="en-US" sz="1200" dirty="0">
                <a:cs typeface="Times New Roman" pitchFamily="18" charset="0"/>
              </a:endParaRPr>
            </a:p>
          </p:txBody>
        </p:sp>
      </p:grpSp>
      <p:sp>
        <p:nvSpPr>
          <p:cNvPr id="190" name="Right Arrow 189"/>
          <p:cNvSpPr/>
          <p:nvPr/>
        </p:nvSpPr>
        <p:spPr>
          <a:xfrm rot="1409505">
            <a:off x="5721254" y="1729952"/>
            <a:ext cx="591181" cy="3507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ight Arrow 190"/>
          <p:cNvSpPr/>
          <p:nvPr/>
        </p:nvSpPr>
        <p:spPr>
          <a:xfrm rot="9217262">
            <a:off x="2792250" y="1745788"/>
            <a:ext cx="591181" cy="3507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TextBox 191"/>
          <p:cNvSpPr txBox="1"/>
          <p:nvPr/>
        </p:nvSpPr>
        <p:spPr>
          <a:xfrm>
            <a:off x="405662" y="5656221"/>
            <a:ext cx="253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&lt; 1 background event for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whole exposure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6013234" y="5656221"/>
            <a:ext cx="2757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ffective threshold: </a:t>
            </a:r>
            <a:r>
              <a:rPr lang="en-US" dirty="0" smtClean="0">
                <a:solidFill>
                  <a:srgbClr val="00B050"/>
                </a:solidFill>
              </a:rPr>
              <a:t>few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(or one) electron-hole pairs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600072" y="467971"/>
            <a:ext cx="1392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Detectors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202" name="Group 201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203" name="Picture 20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204" name="Oval 203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" name="Straight Arrow Connector 3"/>
          <p:cNvCxnSpPr/>
          <p:nvPr/>
        </p:nvCxnSpPr>
        <p:spPr>
          <a:xfrm flipH="1" flipV="1">
            <a:off x="1394771" y="4554815"/>
            <a:ext cx="259766" cy="1655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flipH="1">
            <a:off x="1402394" y="5215929"/>
            <a:ext cx="185948" cy="61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8648701" y="4281488"/>
            <a:ext cx="257174" cy="79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 flipH="1">
            <a:off x="8611521" y="5525656"/>
            <a:ext cx="257174" cy="79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flipH="1">
            <a:off x="5993825" y="1040069"/>
            <a:ext cx="526038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7004196" y="488897"/>
            <a:ext cx="16674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err="1" smtClean="0">
                <a:solidFill>
                  <a:schemeClr val="bg1"/>
                </a:solidFill>
              </a:rPr>
              <a:t>SuperCDMS</a:t>
            </a:r>
            <a:endParaRPr lang="en-CA" sz="2400" dirty="0" smtClean="0">
              <a:solidFill>
                <a:schemeClr val="bg1"/>
              </a:solidFill>
            </a:endParaRPr>
          </a:p>
          <a:p>
            <a:pPr algn="r"/>
            <a:r>
              <a:rPr lang="en-CA" sz="2400" dirty="0" smtClean="0">
                <a:solidFill>
                  <a:srgbClr val="00B050"/>
                </a:solidFill>
              </a:rPr>
              <a:t>SNOLAB</a:t>
            </a:r>
            <a:endParaRPr lang="en-CA" sz="2400" dirty="0">
              <a:solidFill>
                <a:srgbClr val="00B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65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877079" y="2765330"/>
            <a:ext cx="6125870" cy="2708960"/>
            <a:chOff x="877079" y="2765330"/>
            <a:chExt cx="6125870" cy="270896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200" b="10503"/>
            <a:stretch/>
          </p:blipFill>
          <p:spPr>
            <a:xfrm>
              <a:off x="877079" y="2767424"/>
              <a:ext cx="6125870" cy="2706866"/>
            </a:xfrm>
            <a:prstGeom prst="rect">
              <a:avLst/>
            </a:prstGeom>
          </p:spPr>
        </p:pic>
        <p:sp>
          <p:nvSpPr>
            <p:cNvPr id="48" name="Rectangle 47"/>
            <p:cNvSpPr/>
            <p:nvPr/>
          </p:nvSpPr>
          <p:spPr>
            <a:xfrm rot="6539607">
              <a:off x="4119799" y="3301290"/>
              <a:ext cx="644656" cy="1078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879287" y="2765330"/>
              <a:ext cx="3201386" cy="1458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457190" y="2765330"/>
              <a:ext cx="2545759" cy="3991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52520" y="5336365"/>
              <a:ext cx="3201386" cy="137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7665" y="1018119"/>
            <a:ext cx="985635" cy="236220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1386739" y="4376349"/>
            <a:ext cx="661691" cy="15400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0072" y="1321123"/>
            <a:ext cx="2350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Fridge to provide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&lt;15 </a:t>
            </a:r>
            <a:r>
              <a:rPr lang="en-US" dirty="0" err="1" smtClean="0">
                <a:solidFill>
                  <a:schemeClr val="bg1"/>
                </a:solidFill>
              </a:rPr>
              <a:t>mK</a:t>
            </a:r>
            <a:r>
              <a:rPr lang="en-US" dirty="0" smtClean="0">
                <a:solidFill>
                  <a:schemeClr val="bg1"/>
                </a:solidFill>
              </a:rPr>
              <a:t> at the detector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501795" y="2020388"/>
            <a:ext cx="230113" cy="11380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69558" y="5922344"/>
            <a:ext cx="2732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Mounted on spring-loaded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platform (seismic isolation)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4127603" y="5182626"/>
            <a:ext cx="614167" cy="7507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148135" y="2694813"/>
            <a:ext cx="316021" cy="10347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381255" y="4955041"/>
            <a:ext cx="1580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Signal vacuum </a:t>
            </a:r>
            <a:b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</a:b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feedthroughs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5940191" y="3779733"/>
            <a:ext cx="1441064" cy="13666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080673" y="1069283"/>
            <a:ext cx="23787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Initial Payload:</a:t>
            </a:r>
          </a:p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2 HV towers (4 Ge/2Si)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  <a:sym typeface="Symbol" panose="05050102010706020507" pitchFamily="18" charset="2"/>
              </a:rPr>
              <a:t>1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 Ge </a:t>
            </a:r>
            <a:r>
              <a:rPr lang="en-US" dirty="0" err="1" smtClean="0">
                <a:solidFill>
                  <a:schemeClr val="bg1"/>
                </a:solidFill>
                <a:sym typeface="Symbol" panose="05050102010706020507" pitchFamily="18" charset="2"/>
              </a:rPr>
              <a:t>iZIP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 tower</a:t>
            </a:r>
          </a:p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1 Ge/Si </a:t>
            </a:r>
            <a:r>
              <a:rPr lang="en-US" dirty="0" err="1" smtClean="0">
                <a:solidFill>
                  <a:schemeClr val="bg1"/>
                </a:solidFill>
                <a:sym typeface="Symbol" panose="05050102010706020507" pitchFamily="18" charset="2"/>
              </a:rPr>
              <a:t>iZIP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 tower (4/2)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00072" y="467971"/>
            <a:ext cx="4232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Implementation (SNOLAB setup)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53" name="Oval 52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5" name="Straight Arrow Connector 54"/>
          <p:cNvCxnSpPr/>
          <p:nvPr/>
        </p:nvCxnSpPr>
        <p:spPr>
          <a:xfrm flipH="1" flipV="1">
            <a:off x="2239305" y="5360141"/>
            <a:ext cx="380789" cy="55620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092707" y="1989501"/>
            <a:ext cx="2896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Detector volume</a:t>
            </a:r>
          </a:p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(space for up to 31 “towers”)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55541" y="5894911"/>
            <a:ext cx="1205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Cold finger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496402" y="3645844"/>
            <a:ext cx="1293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 detectors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 1 tower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475821" y="4359633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30 cm HDPE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531663" y="4523393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2</a:t>
            </a:r>
            <a:r>
              <a:rPr lang="en-US" sz="1600" dirty="0" smtClean="0">
                <a:solidFill>
                  <a:schemeClr val="bg1"/>
                </a:solidFill>
              </a:rPr>
              <a:t>0 cm </a:t>
            </a:r>
            <a:r>
              <a:rPr lang="en-US" sz="1600" dirty="0" err="1" smtClean="0">
                <a:solidFill>
                  <a:schemeClr val="bg1"/>
                </a:solidFill>
              </a:rPr>
              <a:t>Pb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71991" y="4728187"/>
            <a:ext cx="2286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6</a:t>
            </a:r>
            <a:r>
              <a:rPr lang="en-US" sz="1600" dirty="0" smtClean="0"/>
              <a:t>0 cm HDPE base / water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293579" y="5819502"/>
            <a:ext cx="1880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Additional cooling</a:t>
            </a:r>
            <a:b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</a:b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(70 K/4 K)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4972933" y="3729514"/>
            <a:ext cx="950452" cy="21099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826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3" grpId="0"/>
      <p:bldP spid="28" grpId="0"/>
      <p:bldP spid="36" grpId="0"/>
      <p:bldP spid="37" grpId="0"/>
      <p:bldP spid="38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600072" y="467971"/>
            <a:ext cx="1202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SNOLAB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l="5729" t="9052" r="21516" b="14670"/>
          <a:stretch/>
        </p:blipFill>
        <p:spPr>
          <a:xfrm rot="10800000">
            <a:off x="882166" y="1018684"/>
            <a:ext cx="7089314" cy="55500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77320" y="4702751"/>
            <a:ext cx="799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Radon</a:t>
            </a:r>
            <a:br>
              <a:rPr lang="en-US" dirty="0" smtClean="0"/>
            </a:br>
            <a:r>
              <a:rPr lang="en-US" dirty="0" smtClean="0"/>
              <a:t>filter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18320" y="1648136"/>
            <a:ext cx="708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Clean</a:t>
            </a:r>
            <a:br>
              <a:rPr lang="en-US" dirty="0" smtClean="0"/>
            </a:br>
            <a:r>
              <a:rPr lang="en-US" dirty="0" smtClean="0"/>
              <a:t>room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5400000">
            <a:off x="7051841" y="3915429"/>
            <a:ext cx="612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Cryo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151213" y="4469083"/>
            <a:ext cx="11975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Cryogenics</a:t>
            </a:r>
            <a:br>
              <a:rPr lang="en-US" dirty="0" smtClean="0"/>
            </a:br>
            <a:r>
              <a:rPr lang="en-US" dirty="0" smtClean="0"/>
              <a:t>and radon</a:t>
            </a:r>
            <a:br>
              <a:rPr lang="en-US" dirty="0" smtClean="0"/>
            </a:br>
            <a:r>
              <a:rPr lang="en-US" dirty="0" smtClean="0"/>
              <a:t>filter plant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154235" y="3576418"/>
            <a:ext cx="1890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Experimental area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635404" y="4729232"/>
            <a:ext cx="808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Access</a:t>
            </a:r>
            <a:br>
              <a:rPr lang="en-US" dirty="0" smtClean="0"/>
            </a:br>
            <a:r>
              <a:rPr lang="en-US" dirty="0" smtClean="0"/>
              <a:t>drift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5749966" y="5398469"/>
            <a:ext cx="779770" cy="538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5749966" y="3463401"/>
            <a:ext cx="973905" cy="9996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3664300" y="3301208"/>
            <a:ext cx="483879" cy="459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 flipH="1">
            <a:off x="6050617" y="3416482"/>
            <a:ext cx="485174" cy="3446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0800000" flipH="1">
            <a:off x="2039521" y="3509483"/>
            <a:ext cx="479830" cy="12136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 flipH="1" flipV="1">
            <a:off x="2039521" y="5381619"/>
            <a:ext cx="593126" cy="912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386870" y="3589776"/>
            <a:ext cx="679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CUTE</a:t>
            </a:r>
            <a:endParaRPr lang="en-US" dirty="0"/>
          </a:p>
        </p:txBody>
      </p:sp>
      <p:cxnSp>
        <p:nvCxnSpPr>
          <p:cNvPr id="46" name="Straight Connector 45"/>
          <p:cNvCxnSpPr/>
          <p:nvPr/>
        </p:nvCxnSpPr>
        <p:spPr>
          <a:xfrm rot="10800000" flipH="1">
            <a:off x="2105888" y="3053692"/>
            <a:ext cx="272602" cy="637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0800000">
            <a:off x="1089244" y="3053692"/>
            <a:ext cx="291570" cy="720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019070" y="4188976"/>
            <a:ext cx="8629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Backup</a:t>
            </a:r>
            <a:br>
              <a:rPr lang="en-US" dirty="0" smtClean="0"/>
            </a:br>
            <a:r>
              <a:rPr lang="en-US" dirty="0" smtClean="0"/>
              <a:t>cooling</a:t>
            </a:r>
            <a:br>
              <a:rPr lang="en-US" dirty="0" smtClean="0"/>
            </a:br>
            <a:r>
              <a:rPr lang="en-US" dirty="0" smtClean="0"/>
              <a:t>(ice)</a:t>
            </a:r>
            <a:endParaRPr lang="en-US" dirty="0"/>
          </a:p>
        </p:txBody>
      </p:sp>
      <p:cxnSp>
        <p:nvCxnSpPr>
          <p:cNvPr id="57" name="Straight Connector 56"/>
          <p:cNvCxnSpPr/>
          <p:nvPr/>
        </p:nvCxnSpPr>
        <p:spPr>
          <a:xfrm rot="10800000">
            <a:off x="3499180" y="4545808"/>
            <a:ext cx="513834" cy="1048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634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6" name="Picture 45" hidden="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1091" y="1152898"/>
            <a:ext cx="3699825" cy="34160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019402"/>
            <a:ext cx="7620000" cy="5500287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600072" y="467971"/>
            <a:ext cx="758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Goal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51" name="Oval 50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2098807" y="4004260"/>
            <a:ext cx="2699421" cy="1628549"/>
            <a:chOff x="2098807" y="4004260"/>
            <a:chExt cx="2699421" cy="1628549"/>
          </a:xfrm>
        </p:grpSpPr>
        <p:cxnSp>
          <p:nvCxnSpPr>
            <p:cNvPr id="92" name="Straight Arrow Connector 91"/>
            <p:cNvCxnSpPr/>
            <p:nvPr/>
          </p:nvCxnSpPr>
          <p:spPr>
            <a:xfrm flipH="1">
              <a:off x="4769466" y="5024010"/>
              <a:ext cx="28762" cy="608799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2759226" y="4438704"/>
              <a:ext cx="331852" cy="568232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 flipH="1">
              <a:off x="2098807" y="4004260"/>
              <a:ext cx="435291" cy="51130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 rot="1110664">
              <a:off x="3279279" y="4718788"/>
              <a:ext cx="11603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solidFill>
                    <a:srgbClr val="00B050"/>
                  </a:solidFill>
                </a:rPr>
                <a:t>Longterm</a:t>
              </a:r>
              <a:r>
                <a:rPr lang="en-US" b="1" dirty="0" smtClean="0">
                  <a:solidFill>
                    <a:srgbClr val="00B050"/>
                  </a:solidFill>
                </a:rPr>
                <a:t> goal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3652559">
            <a:off x="6137588" y="4206693"/>
            <a:ext cx="7280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92D050"/>
                </a:solidFill>
              </a:rPr>
              <a:t>LUX 2013</a:t>
            </a:r>
            <a:endParaRPr lang="en-US" sz="11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66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6901" y="3408396"/>
            <a:ext cx="820412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Funding approved (CFI: 2012, DOE/NSF: 2014)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DOE/NSF review process: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First step passed (CD 1: conceptual design review)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Next step end of 2017: technical design review/ready for construction (CD 2/3)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Reviews at SNOLAB: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passed Gateway 1 (space allocation) in fall 2015 / GW2a (early construction) in December 2016; upcoming: GW2 (construction) fall 2017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Total project costs ~$30M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1077685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157237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236789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316341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395893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475445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554997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634548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67787" y="1545007"/>
            <a:ext cx="8601891" cy="92078"/>
          </a:xfrm>
          <a:prstGeom prst="rect">
            <a:avLst/>
          </a:prstGeom>
          <a:gradFill flip="none" rotWithShape="1">
            <a:gsLst>
              <a:gs pos="0">
                <a:srgbClr val="0070C0">
                  <a:lumMod val="17000"/>
                </a:srgbClr>
              </a:gs>
              <a:gs pos="28000">
                <a:srgbClr val="0070C0"/>
              </a:gs>
              <a:gs pos="100000">
                <a:srgbClr val="0070C0">
                  <a:lumMod val="32000"/>
                  <a:lumOff val="6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1077685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157237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236789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316341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395893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475445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554997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8634548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286232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66593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46954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27315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07676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88037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68401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4380" y="2193551"/>
            <a:ext cx="1470082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CFI application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437609" y="1571015"/>
            <a:ext cx="0" cy="631262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882710" y="2315489"/>
            <a:ext cx="612284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GW 1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3896987" y="1589032"/>
            <a:ext cx="0" cy="737778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797366" y="1865269"/>
            <a:ext cx="722890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GW 2a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5230858" y="1565220"/>
            <a:ext cx="0" cy="295385"/>
          </a:xfrm>
          <a:prstGeom prst="straightConnector1">
            <a:avLst/>
          </a:prstGeom>
          <a:ln w="19050">
            <a:solidFill>
              <a:srgbClr val="92D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31721" y="1863945"/>
            <a:ext cx="1322863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CFI approved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851262" y="1578151"/>
            <a:ext cx="0" cy="295385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194269" y="1891081"/>
            <a:ext cx="1488549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US G2 decision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2852056" y="1565221"/>
            <a:ext cx="0" cy="323251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1927321" y="1564815"/>
            <a:ext cx="0" cy="806756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886648" y="2365996"/>
            <a:ext cx="1909625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DOE/NSF proposals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020598" y="1893129"/>
            <a:ext cx="528350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CD 1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4049387" y="1597744"/>
            <a:ext cx="0" cy="295385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5749036" y="1558070"/>
            <a:ext cx="0" cy="737967"/>
          </a:xfrm>
          <a:prstGeom prst="straightConnector1">
            <a:avLst/>
          </a:prstGeom>
          <a:ln w="254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907554" y="2296037"/>
            <a:ext cx="855683" cy="553998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CAP </a:t>
            </a:r>
            <a:r>
              <a:rPr lang="en-US" dirty="0" smtClean="0"/>
              <a:t>17</a:t>
            </a:r>
            <a:br>
              <a:rPr lang="en-US" dirty="0" smtClean="0"/>
            </a:br>
            <a:r>
              <a:rPr lang="en-US" dirty="0" smtClean="0"/>
              <a:t>Queen’s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5862935" y="2379525"/>
            <a:ext cx="612284" cy="276999"/>
          </a:xfrm>
          <a:prstGeom prst="rect">
            <a:avLst/>
          </a:prstGeom>
          <a:solidFill>
            <a:srgbClr val="92D050">
              <a:alpha val="38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GW </a:t>
            </a:r>
            <a:r>
              <a:rPr lang="en-US" dirty="0"/>
              <a:t>2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6081638" y="1573619"/>
            <a:ext cx="0" cy="805906"/>
          </a:xfrm>
          <a:prstGeom prst="straightConnector1">
            <a:avLst/>
          </a:prstGeom>
          <a:ln w="19050">
            <a:solidFill>
              <a:srgbClr val="92D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270556" y="2067271"/>
            <a:ext cx="735138" cy="276999"/>
          </a:xfrm>
          <a:prstGeom prst="rect">
            <a:avLst/>
          </a:prstGeom>
          <a:solidFill>
            <a:srgbClr val="92D050">
              <a:alpha val="38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CD </a:t>
            </a:r>
            <a:r>
              <a:rPr lang="en-US" dirty="0" smtClean="0"/>
              <a:t>2/3</a:t>
            </a:r>
            <a:endParaRPr lang="en-US" dirty="0"/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6361206" y="1567545"/>
            <a:ext cx="0" cy="499726"/>
          </a:xfrm>
          <a:prstGeom prst="straightConnector1">
            <a:avLst/>
          </a:prstGeom>
          <a:ln w="19050">
            <a:solidFill>
              <a:srgbClr val="92D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7860876" y="2202851"/>
            <a:ext cx="1008802" cy="830997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/>
              <a:t>CD 4</a:t>
            </a:r>
          </a:p>
          <a:p>
            <a:pPr algn="r"/>
            <a:r>
              <a:rPr lang="en-US" dirty="0"/>
              <a:t>Start of </a:t>
            </a:r>
            <a:br>
              <a:rPr lang="en-US" dirty="0"/>
            </a:br>
            <a:r>
              <a:rPr lang="en-US" dirty="0"/>
              <a:t>operation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 flipV="1">
            <a:off x="8771021" y="1568467"/>
            <a:ext cx="0" cy="640010"/>
          </a:xfrm>
          <a:prstGeom prst="straightConnector1">
            <a:avLst/>
          </a:prstGeom>
          <a:ln w="19050">
            <a:solidFill>
              <a:srgbClr val="92D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6388446" y="1757915"/>
            <a:ext cx="2377440" cy="26138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Main construction phase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00072" y="467971"/>
            <a:ext cx="2932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Schedule and Funding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87" name="Picture 8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88" name="Oval 87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Rectangle 58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55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6346</TotalTime>
  <Words>923</Words>
  <Application>Microsoft Office PowerPoint</Application>
  <PresentationFormat>On-screen Show (4:3)</PresentationFormat>
  <Paragraphs>272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Lucida Handwriting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Wolfgang</dc:creator>
  <cp:lastModifiedBy>Wolfgang</cp:lastModifiedBy>
  <cp:revision>154</cp:revision>
  <dcterms:created xsi:type="dcterms:W3CDTF">2016-06-04T16:06:17Z</dcterms:created>
  <dcterms:modified xsi:type="dcterms:W3CDTF">2017-05-25T23:29:14Z</dcterms:modified>
</cp:coreProperties>
</file>