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 id="2147483683" r:id="rId3"/>
  </p:sldMasterIdLst>
  <p:notesMasterIdLst>
    <p:notesMasterId r:id="rId35"/>
  </p:notesMasterIdLst>
  <p:sldIdLst>
    <p:sldId id="256" r:id="rId4"/>
    <p:sldId id="293" r:id="rId5"/>
    <p:sldId id="297" r:id="rId6"/>
    <p:sldId id="294" r:id="rId7"/>
    <p:sldId id="310" r:id="rId8"/>
    <p:sldId id="295" r:id="rId9"/>
    <p:sldId id="291" r:id="rId10"/>
    <p:sldId id="272" r:id="rId11"/>
    <p:sldId id="277" r:id="rId12"/>
    <p:sldId id="278" r:id="rId13"/>
    <p:sldId id="273" r:id="rId14"/>
    <p:sldId id="279" r:id="rId15"/>
    <p:sldId id="280" r:id="rId16"/>
    <p:sldId id="281" r:id="rId17"/>
    <p:sldId id="284" r:id="rId18"/>
    <p:sldId id="282" r:id="rId19"/>
    <p:sldId id="298" r:id="rId20"/>
    <p:sldId id="299" r:id="rId21"/>
    <p:sldId id="300" r:id="rId22"/>
    <p:sldId id="301" r:id="rId23"/>
    <p:sldId id="302" r:id="rId24"/>
    <p:sldId id="304" r:id="rId25"/>
    <p:sldId id="306" r:id="rId26"/>
    <p:sldId id="311" r:id="rId27"/>
    <p:sldId id="312" r:id="rId28"/>
    <p:sldId id="303" r:id="rId29"/>
    <p:sldId id="313" r:id="rId30"/>
    <p:sldId id="314" r:id="rId31"/>
    <p:sldId id="307" r:id="rId32"/>
    <p:sldId id="308" r:id="rId33"/>
    <p:sldId id="31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2" autoAdjust="0"/>
    <p:restoredTop sz="94660"/>
  </p:normalViewPr>
  <p:slideViewPr>
    <p:cSldViewPr snapToGrid="0" showGuides="1">
      <p:cViewPr varScale="1">
        <p:scale>
          <a:sx n="116" d="100"/>
          <a:sy n="116" d="100"/>
        </p:scale>
        <p:origin x="138"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7EC710-C99B-4CBA-88D5-EF76C6DFBA1F}" type="datetimeFigureOut">
              <a:rPr lang="en-CA" smtClean="0"/>
              <a:t>2017-05-27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8BE5E8-2999-44A4-BD15-B7EBE369B5E1}" type="slidenum">
              <a:rPr lang="en-CA" smtClean="0"/>
              <a:t>‹#›</a:t>
            </a:fld>
            <a:endParaRPr lang="en-CA"/>
          </a:p>
        </p:txBody>
      </p:sp>
    </p:spTree>
    <p:extLst>
      <p:ext uri="{BB962C8B-B14F-4D97-AF65-F5344CB8AC3E}">
        <p14:creationId xmlns:p14="http://schemas.microsoft.com/office/powerpoint/2010/main" val="3280759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08BE5E8-2999-44A4-BD15-B7EBE369B5E1}" type="slidenum">
              <a:rPr lang="en-CA" smtClean="0"/>
              <a:t>1</a:t>
            </a:fld>
            <a:endParaRPr lang="en-CA"/>
          </a:p>
        </p:txBody>
      </p:sp>
    </p:spTree>
    <p:extLst>
      <p:ext uri="{BB962C8B-B14F-4D97-AF65-F5344CB8AC3E}">
        <p14:creationId xmlns:p14="http://schemas.microsoft.com/office/powerpoint/2010/main" val="1961325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28208B-EA5B-44F6-AB2D-26473C5AA46F}"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72191-263C-4C6F-AA0D-B3337649B016}" type="datetime1">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C2E00B-60E1-4690-B69D-8BBEE15E67F2}"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08FB11-F2F7-49A3-95DD-22332F17F988}"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48B0C1-C97F-4E76-ADDE-541DB34748FD}"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1B3D3A9-723E-463E-A23B-0544D255DFF3}" type="datetime1">
              <a:rPr lang="en-US" smtClean="0"/>
              <a:t>5/27/2017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A28BA6A-AEE8-4AC0-BF35-3A3A6683088A}" type="datetime1">
              <a:rPr lang="en-US" smtClean="0"/>
              <a:t>5/27/2017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801381-7A26-4092-A5C9-2732A3865A47}"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3B5A46-9B64-402F-80CD-36485B202AB0}"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33333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418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A81BE43-DAC8-45D6-8205-56E542E22B53}"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2945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385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79554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4928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8623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86681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01925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23324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E9872A-FF7C-0342-807B-BB52E17796D8}"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1A01E06-060B-324C-AAD0-9FAA24E14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1647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1378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C4ED4A-DD88-4E4F-A45A-535712814905}" type="datetime1">
              <a:rPr lang="en-US" smtClean="0"/>
              <a:t>5/27/2017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85670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90932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691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84518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10781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47825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90443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58905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19494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E92739-8AA4-4EF2-BEC5-0F91C6F059CC}" type="datetimeFigureOut">
              <a:rPr lang="en-US" smtClean="0">
                <a:solidFill>
                  <a:prstClr val="black">
                    <a:tint val="75000"/>
                  </a:prstClr>
                </a:solidFill>
              </a:rPr>
              <a:pPr/>
              <a:t>5/27/2017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5CB85EA-B7B2-4520-80A1-F3790DFF72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52552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F108E4-1D20-4B5D-8A4D-78F425EA9E90}" type="datetime1">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F2D6BE-2586-4403-98B4-21B2746C9100}" type="datetime1">
              <a:rPr lang="en-US" smtClean="0"/>
              <a:t>5/27/2017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804CA357-0D18-448E-96AC-5D346C739CFD}" type="datetime1">
              <a:rPr lang="en-US" smtClean="0"/>
              <a:t>5/27/2017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57DBBC0-DAB2-485C-A7FD-5405BC75403F}" type="datetime1">
              <a:rPr lang="en-US" smtClean="0"/>
              <a:t>5/27/2017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0560DD98-1B28-4189-A57F-C97B0BFC32CF}" type="datetime1">
              <a:rPr lang="en-US" smtClean="0"/>
              <a:t>5/27/2017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BAF938-0E4C-4EE3-AABE-A0B658369B87}" type="datetime1">
              <a:rPr lang="en-US" smtClean="0"/>
              <a:t>5/27/2017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1C3B388-18BC-4A2B-A1B3-7C4F2451690C}" type="datetime1">
              <a:rPr lang="en-US" smtClean="0"/>
              <a:t>5/27/2017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9E9872A-FF7C-0342-807B-BB52E17796D8}" type="datetimeFigureOut">
              <a:rPr lang="en-US" smtClean="0">
                <a:solidFill>
                  <a:prstClr val="black">
                    <a:tint val="75000"/>
                  </a:prstClr>
                </a:solidFill>
              </a:rPr>
              <a:pPr defTabSz="914400"/>
              <a:t>5/27/2017</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41A01E06-060B-324C-AAD0-9FAA24E144A3}"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252665597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3E92739-8AA4-4EF2-BEC5-0F91C6F059CC}" type="datetimeFigureOut">
              <a:rPr lang="en-US" smtClean="0">
                <a:solidFill>
                  <a:prstClr val="black">
                    <a:tint val="75000"/>
                  </a:prstClr>
                </a:solidFill>
              </a:rPr>
              <a:pPr defTabSz="914400"/>
              <a:t>5/27/2017</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5CB85EA-B7B2-4520-80A1-F3790DFF728A}"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163521272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emf"/><Relationship Id="rId1" Type="http://schemas.openxmlformats.org/officeDocument/2006/relationships/slideLayout" Target="../slideLayouts/slideLayout2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 Id="rId9" Type="http://schemas.openxmlformats.org/officeDocument/2006/relationships/image" Target="../media/image18.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gif"/><Relationship Id="rId7"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30.xml"/><Relationship Id="rId6" Type="http://schemas.openxmlformats.org/officeDocument/2006/relationships/image" Target="../media/image24.jpe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EXO</a:t>
            </a:r>
            <a:endParaRPr lang="en-CA" dirty="0"/>
          </a:p>
        </p:txBody>
      </p:sp>
      <p:sp>
        <p:nvSpPr>
          <p:cNvPr id="3" name="Subtitle 2"/>
          <p:cNvSpPr>
            <a:spLocks noGrp="1"/>
          </p:cNvSpPr>
          <p:nvPr>
            <p:ph type="subTitle" idx="1"/>
          </p:nvPr>
        </p:nvSpPr>
        <p:spPr/>
        <p:txBody>
          <a:bodyPr>
            <a:normAutofit fontScale="70000" lnSpcReduction="20000"/>
          </a:bodyPr>
          <a:lstStyle/>
          <a:p>
            <a:r>
              <a:rPr lang="en-CA" dirty="0" smtClean="0"/>
              <a:t>David Sinclair</a:t>
            </a:r>
          </a:p>
          <a:p>
            <a:r>
              <a:rPr lang="en-CA" dirty="0" smtClean="0"/>
              <a:t>Presentation to the 2017 </a:t>
            </a:r>
            <a:r>
              <a:rPr lang="en-CA" dirty="0" smtClean="0"/>
              <a:t>IPP AGM</a:t>
            </a:r>
          </a:p>
          <a:p>
            <a:r>
              <a:rPr lang="en-CA" dirty="0" smtClean="0"/>
              <a:t>Kingston</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1</a:t>
            </a:fld>
            <a:endParaRPr lang="en-US" dirty="0"/>
          </a:p>
        </p:txBody>
      </p:sp>
    </p:spTree>
    <p:extLst>
      <p:ext uri="{BB962C8B-B14F-4D97-AF65-F5344CB8AC3E}">
        <p14:creationId xmlns:p14="http://schemas.microsoft.com/office/powerpoint/2010/main" val="2625656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EXO-200 -&gt; </a:t>
            </a:r>
            <a:r>
              <a:rPr lang="en-CA" dirty="0" err="1" smtClean="0"/>
              <a:t>nEXO</a:t>
            </a:r>
            <a:r>
              <a:rPr lang="en-CA" dirty="0" smtClean="0"/>
              <a:t>: Design Concepts</a:t>
            </a:r>
            <a:endParaRPr lang="en-CA" dirty="0"/>
          </a:p>
        </p:txBody>
      </p:sp>
      <p:sp>
        <p:nvSpPr>
          <p:cNvPr id="3" name="Content Placeholder 2"/>
          <p:cNvSpPr>
            <a:spLocks noGrp="1"/>
          </p:cNvSpPr>
          <p:nvPr>
            <p:ph idx="1"/>
          </p:nvPr>
        </p:nvSpPr>
        <p:spPr/>
        <p:txBody>
          <a:bodyPr/>
          <a:lstStyle/>
          <a:p>
            <a:r>
              <a:rPr lang="en-CA" dirty="0" smtClean="0"/>
              <a:t>EXO-200 has two back-to-back TPCs with central cathode</a:t>
            </a:r>
          </a:p>
          <a:p>
            <a:r>
              <a:rPr lang="en-CA" dirty="0" err="1" smtClean="0"/>
              <a:t>nEXO</a:t>
            </a:r>
            <a:r>
              <a:rPr lang="en-CA" dirty="0" smtClean="0"/>
              <a:t> has a single TPC with diameter = height</a:t>
            </a:r>
          </a:p>
          <a:p>
            <a:r>
              <a:rPr lang="en-CA" dirty="0" smtClean="0"/>
              <a:t>This gives best, homogeneous and shielded conditions</a:t>
            </a:r>
          </a:p>
          <a:p>
            <a:r>
              <a:rPr lang="en-CA" dirty="0" err="1" smtClean="0"/>
              <a:t>nEXO</a:t>
            </a:r>
            <a:r>
              <a:rPr lang="en-CA" dirty="0" smtClean="0"/>
              <a:t> has much longer drift length</a:t>
            </a:r>
          </a:p>
          <a:p>
            <a:pPr lvl="1"/>
            <a:r>
              <a:rPr lang="en-CA" dirty="0" smtClean="0"/>
              <a:t>EXO-200 had excellent electron lifetime (~3 </a:t>
            </a:r>
            <a:r>
              <a:rPr lang="en-CA" dirty="0" err="1" smtClean="0"/>
              <a:t>ms</a:t>
            </a:r>
            <a:r>
              <a:rPr lang="en-CA" dirty="0" smtClean="0"/>
              <a:t>) but </a:t>
            </a:r>
            <a:r>
              <a:rPr lang="en-CA" dirty="0" err="1" smtClean="0"/>
              <a:t>nEXO</a:t>
            </a:r>
            <a:r>
              <a:rPr lang="en-CA" dirty="0" smtClean="0"/>
              <a:t> must be better</a:t>
            </a:r>
          </a:p>
          <a:p>
            <a:pPr lvl="1"/>
            <a:r>
              <a:rPr lang="en-CA" dirty="0" smtClean="0"/>
              <a:t>Eliminate plastics wherever possible</a:t>
            </a:r>
          </a:p>
          <a:p>
            <a:pPr lvl="1"/>
            <a:r>
              <a:rPr lang="en-CA" dirty="0" smtClean="0"/>
              <a:t>(EXO-200 used SNO acrylic to support the field cage and clean Teflon as a reflector to enhance photon collection. Must find fused silica or something to replace the acrylic and eliminate the Teflon)</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3550056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EXO-200 -&gt; </a:t>
            </a:r>
            <a:r>
              <a:rPr lang="en-CA" dirty="0" err="1" smtClean="0"/>
              <a:t>nEXO</a:t>
            </a:r>
            <a:r>
              <a:rPr lang="en-CA" dirty="0" smtClean="0"/>
              <a:t>: Light Sensors</a:t>
            </a:r>
            <a:endParaRPr lang="en-CA" dirty="0"/>
          </a:p>
        </p:txBody>
      </p:sp>
      <p:sp>
        <p:nvSpPr>
          <p:cNvPr id="4" name="Content Placeholder 3"/>
          <p:cNvSpPr>
            <a:spLocks noGrp="1"/>
          </p:cNvSpPr>
          <p:nvPr>
            <p:ph idx="1"/>
          </p:nvPr>
        </p:nvSpPr>
        <p:spPr/>
        <p:txBody>
          <a:bodyPr>
            <a:normAutofit lnSpcReduction="10000"/>
          </a:bodyPr>
          <a:lstStyle/>
          <a:p>
            <a:r>
              <a:rPr lang="en-CA" dirty="0" smtClean="0"/>
              <a:t>In EXO-200 LAAPDs are used for light detection. </a:t>
            </a:r>
          </a:p>
          <a:p>
            <a:r>
              <a:rPr lang="en-CA" dirty="0" smtClean="0"/>
              <a:t>The units we used are not available</a:t>
            </a:r>
          </a:p>
          <a:p>
            <a:r>
              <a:rPr lang="en-CA" dirty="0" smtClean="0"/>
              <a:t>Need high voltage (~2 kV)</a:t>
            </a:r>
          </a:p>
          <a:p>
            <a:r>
              <a:rPr lang="en-CA" dirty="0" smtClean="0"/>
              <a:t>Noise a problem – low gain</a:t>
            </a:r>
          </a:p>
          <a:p>
            <a:r>
              <a:rPr lang="en-CA" dirty="0" err="1" smtClean="0"/>
              <a:t>nEXO</a:t>
            </a:r>
            <a:r>
              <a:rPr lang="en-CA" dirty="0" smtClean="0"/>
              <a:t> - </a:t>
            </a:r>
          </a:p>
          <a:p>
            <a:r>
              <a:rPr lang="en-CA" dirty="0" smtClean="0"/>
              <a:t>Use </a:t>
            </a:r>
            <a:r>
              <a:rPr lang="en-CA" dirty="0" err="1" smtClean="0"/>
              <a:t>SiPMs</a:t>
            </a:r>
            <a:r>
              <a:rPr lang="en-CA" dirty="0" smtClean="0"/>
              <a:t> and cover the barrel (4 m</a:t>
            </a:r>
            <a:r>
              <a:rPr lang="en-CA" baseline="30000" dirty="0" smtClean="0"/>
              <a:t>2</a:t>
            </a:r>
            <a:r>
              <a:rPr lang="en-CA" dirty="0" smtClean="0"/>
              <a:t>)</a:t>
            </a:r>
          </a:p>
          <a:p>
            <a:r>
              <a:rPr lang="en-CA" dirty="0" smtClean="0"/>
              <a:t>Better light collection -&gt; better resolution</a:t>
            </a:r>
          </a:p>
          <a:p>
            <a:r>
              <a:rPr lang="en-CA" dirty="0" smtClean="0"/>
              <a:t>Need </a:t>
            </a:r>
            <a:r>
              <a:rPr lang="en-CA" dirty="0" err="1" smtClean="0"/>
              <a:t>SiPMs</a:t>
            </a:r>
            <a:r>
              <a:rPr lang="en-CA" dirty="0" smtClean="0"/>
              <a:t> sensitive to 172 nm light (</a:t>
            </a:r>
            <a:r>
              <a:rPr lang="en-CA" dirty="0" smtClean="0">
                <a:latin typeface="Symbol" panose="05050102010706020507" pitchFamily="18" charset="2"/>
              </a:rPr>
              <a:t>e</a:t>
            </a:r>
            <a:r>
              <a:rPr lang="en-CA" dirty="0" smtClean="0">
                <a:latin typeface=" Century Gothic (Body)"/>
              </a:rPr>
              <a:t>&gt; 15%)</a:t>
            </a:r>
            <a:endParaRPr lang="en-CA" dirty="0" smtClean="0"/>
          </a:p>
          <a:p>
            <a:r>
              <a:rPr lang="en-CA" dirty="0" smtClean="0"/>
              <a:t>Need operation at -100°, Low dark noise, Low cross talk, etc.</a:t>
            </a:r>
          </a:p>
          <a:p>
            <a:r>
              <a:rPr lang="en-CA" dirty="0" smtClean="0"/>
              <a:t>This is a major area of development for Canada</a:t>
            </a:r>
            <a:endParaRPr lang="en-CA" dirty="0"/>
          </a:p>
        </p:txBody>
      </p:sp>
      <p:sp>
        <p:nvSpPr>
          <p:cNvPr id="2" name="Slide Number Placeholder 1"/>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1163402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Expected sensitivity for </a:t>
            </a:r>
            <a:r>
              <a:rPr lang="en-CA" dirty="0" err="1" smtClean="0"/>
              <a:t>nEXO</a:t>
            </a:r>
            <a:endParaRPr lang="en-CA" dirty="0"/>
          </a:p>
        </p:txBody>
      </p:sp>
      <p:sp>
        <p:nvSpPr>
          <p:cNvPr id="4" name="Content Placeholder 3"/>
          <p:cNvSpPr>
            <a:spLocks noGrp="1"/>
          </p:cNvSpPr>
          <p:nvPr>
            <p:ph idx="1"/>
          </p:nvPr>
        </p:nvSpPr>
        <p:spPr/>
        <p:txBody>
          <a:bodyPr/>
          <a:lstStyle/>
          <a:p>
            <a:r>
              <a:rPr lang="en-CA" dirty="0" smtClean="0"/>
              <a:t>Extensive and detailed Monte Carlo simulations have been made to estimate the sensitivity and discovery potential for </a:t>
            </a:r>
            <a:r>
              <a:rPr lang="en-CA" dirty="0" err="1" smtClean="0"/>
              <a:t>nEXO</a:t>
            </a:r>
            <a:endParaRPr lang="en-CA" dirty="0" smtClean="0"/>
          </a:p>
          <a:p>
            <a:r>
              <a:rPr lang="en-CA" dirty="0" smtClean="0"/>
              <a:t>All activity levels are based on measurement and experience with EXO-200</a:t>
            </a:r>
          </a:p>
          <a:p>
            <a:r>
              <a:rPr lang="en-CA" dirty="0" smtClean="0"/>
              <a:t>Sensitivity and Discovery calculations developed in Canada</a:t>
            </a:r>
          </a:p>
          <a:p>
            <a:endParaRPr lang="en-CA" dirty="0"/>
          </a:p>
        </p:txBody>
      </p:sp>
      <p:sp>
        <p:nvSpPr>
          <p:cNvPr id="2" name="Slide Number Placeholder 1"/>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3846929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t>13</a:t>
            </a:fld>
            <a:endParaRPr lang="en-US" dirty="0"/>
          </a:p>
        </p:txBody>
      </p:sp>
      <p:pic>
        <p:nvPicPr>
          <p:cNvPr id="3" name="Picture 2"/>
          <p:cNvPicPr>
            <a:picLocks noChangeAspect="1"/>
          </p:cNvPicPr>
          <p:nvPr/>
        </p:nvPicPr>
        <p:blipFill>
          <a:blip r:embed="rId2"/>
          <a:stretch>
            <a:fillRect/>
          </a:stretch>
        </p:blipFill>
        <p:spPr>
          <a:xfrm>
            <a:off x="1042974" y="28897"/>
            <a:ext cx="10063470" cy="6829103"/>
          </a:xfrm>
          <a:prstGeom prst="rect">
            <a:avLst/>
          </a:prstGeom>
        </p:spPr>
      </p:pic>
    </p:spTree>
    <p:extLst>
      <p:ext uri="{BB962C8B-B14F-4D97-AF65-F5344CB8AC3E}">
        <p14:creationId xmlns:p14="http://schemas.microsoft.com/office/powerpoint/2010/main" val="1316361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t>14</a:t>
            </a:fld>
            <a:endParaRPr lang="en-US" dirty="0"/>
          </a:p>
        </p:txBody>
      </p:sp>
      <p:pic>
        <p:nvPicPr>
          <p:cNvPr id="3" name="Picture 2"/>
          <p:cNvPicPr>
            <a:picLocks noChangeAspect="1"/>
          </p:cNvPicPr>
          <p:nvPr/>
        </p:nvPicPr>
        <p:blipFill>
          <a:blip r:embed="rId2"/>
          <a:stretch>
            <a:fillRect/>
          </a:stretch>
        </p:blipFill>
        <p:spPr>
          <a:xfrm>
            <a:off x="0" y="0"/>
            <a:ext cx="7603588" cy="6826481"/>
          </a:xfrm>
          <a:prstGeom prst="rect">
            <a:avLst/>
          </a:prstGeom>
        </p:spPr>
      </p:pic>
      <p:sp>
        <p:nvSpPr>
          <p:cNvPr id="4" name="TextBox 3"/>
          <p:cNvSpPr txBox="1"/>
          <p:nvPr/>
        </p:nvSpPr>
        <p:spPr>
          <a:xfrm>
            <a:off x="7814604" y="1695157"/>
            <a:ext cx="4217821" cy="1569660"/>
          </a:xfrm>
          <a:prstGeom prst="rect">
            <a:avLst/>
          </a:prstGeom>
          <a:noFill/>
        </p:spPr>
        <p:txBody>
          <a:bodyPr wrap="none" rtlCol="0">
            <a:spAutoFit/>
          </a:bodyPr>
          <a:lstStyle/>
          <a:p>
            <a:r>
              <a:rPr lang="en-CA" sz="2400" dirty="0" smtClean="0"/>
              <a:t>Expected data for 10 years</a:t>
            </a:r>
          </a:p>
          <a:p>
            <a:r>
              <a:rPr lang="en-CA" sz="2400" dirty="0" smtClean="0"/>
              <a:t> </a:t>
            </a:r>
          </a:p>
          <a:p>
            <a:r>
              <a:rPr lang="en-CA" sz="2400" dirty="0" smtClean="0"/>
              <a:t>Discovery potential limit</a:t>
            </a:r>
          </a:p>
          <a:p>
            <a:r>
              <a:rPr lang="en-CA" sz="2400" dirty="0" smtClean="0"/>
              <a:t>5.5 x 10</a:t>
            </a:r>
            <a:r>
              <a:rPr lang="en-CA" sz="2400" baseline="30000" dirty="0" smtClean="0"/>
              <a:t>27</a:t>
            </a:r>
            <a:r>
              <a:rPr lang="en-CA" sz="2400" dirty="0" smtClean="0"/>
              <a:t>yr</a:t>
            </a:r>
            <a:endParaRPr lang="en-CA" sz="2400" dirty="0"/>
          </a:p>
        </p:txBody>
      </p:sp>
    </p:spTree>
    <p:extLst>
      <p:ext uri="{BB962C8B-B14F-4D97-AF65-F5344CB8AC3E}">
        <p14:creationId xmlns:p14="http://schemas.microsoft.com/office/powerpoint/2010/main" val="1539593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t>15</a:t>
            </a:fld>
            <a:endParaRPr lang="en-US" dirty="0"/>
          </a:p>
        </p:txBody>
      </p:sp>
      <p:pic>
        <p:nvPicPr>
          <p:cNvPr id="3" name="Picture 2"/>
          <p:cNvPicPr>
            <a:picLocks noChangeAspect="1"/>
          </p:cNvPicPr>
          <p:nvPr/>
        </p:nvPicPr>
        <p:blipFill>
          <a:blip r:embed="rId2"/>
          <a:stretch>
            <a:fillRect/>
          </a:stretch>
        </p:blipFill>
        <p:spPr>
          <a:xfrm>
            <a:off x="-177211" y="-729441"/>
            <a:ext cx="12369211" cy="6443003"/>
          </a:xfrm>
          <a:prstGeom prst="rect">
            <a:avLst/>
          </a:prstGeom>
        </p:spPr>
      </p:pic>
    </p:spTree>
    <p:extLst>
      <p:ext uri="{BB962C8B-B14F-4D97-AF65-F5344CB8AC3E}">
        <p14:creationId xmlns:p14="http://schemas.microsoft.com/office/powerpoint/2010/main" val="3891198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t>16</a:t>
            </a:fld>
            <a:endParaRPr lang="en-US" dirty="0"/>
          </a:p>
        </p:txBody>
      </p:sp>
      <p:pic>
        <p:nvPicPr>
          <p:cNvPr id="3" name="Picture 2"/>
          <p:cNvPicPr>
            <a:picLocks noChangeAspect="1"/>
          </p:cNvPicPr>
          <p:nvPr/>
        </p:nvPicPr>
        <p:blipFill>
          <a:blip r:embed="rId2"/>
          <a:stretch>
            <a:fillRect/>
          </a:stretch>
        </p:blipFill>
        <p:spPr>
          <a:xfrm>
            <a:off x="56270" y="0"/>
            <a:ext cx="10179589" cy="6811425"/>
          </a:xfrm>
          <a:prstGeom prst="rect">
            <a:avLst/>
          </a:prstGeom>
        </p:spPr>
      </p:pic>
    </p:spTree>
    <p:extLst>
      <p:ext uri="{BB962C8B-B14F-4D97-AF65-F5344CB8AC3E}">
        <p14:creationId xmlns:p14="http://schemas.microsoft.com/office/powerpoint/2010/main" val="710395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The Canadian Program</a:t>
            </a:r>
            <a:endParaRPr lang="en-CA" dirty="0"/>
          </a:p>
        </p:txBody>
      </p:sp>
      <p:sp>
        <p:nvSpPr>
          <p:cNvPr id="4" name="Content Placeholder 3"/>
          <p:cNvSpPr>
            <a:spLocks noGrp="1"/>
          </p:cNvSpPr>
          <p:nvPr>
            <p:ph idx="1"/>
          </p:nvPr>
        </p:nvSpPr>
        <p:spPr/>
        <p:txBody>
          <a:bodyPr/>
          <a:lstStyle/>
          <a:p>
            <a:endParaRPr lang="en-CA"/>
          </a:p>
        </p:txBody>
      </p:sp>
      <p:sp>
        <p:nvSpPr>
          <p:cNvPr id="2" name="Slide Number Placeholder 1"/>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3452182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1037768" y="1509941"/>
            <a:ext cx="1547046" cy="5372313"/>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8" name="Rectangle 57"/>
          <p:cNvSpPr/>
          <p:nvPr/>
        </p:nvSpPr>
        <p:spPr>
          <a:xfrm>
            <a:off x="2589686" y="1519735"/>
            <a:ext cx="1547046" cy="5362519"/>
          </a:xfrm>
          <a:prstGeom prst="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6" name="Rectangle 55"/>
          <p:cNvSpPr/>
          <p:nvPr/>
        </p:nvSpPr>
        <p:spPr>
          <a:xfrm>
            <a:off x="5689501" y="1495480"/>
            <a:ext cx="1547046" cy="5386773"/>
          </a:xfrm>
          <a:prstGeom prst="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5" name="Rectangle 54"/>
          <p:cNvSpPr/>
          <p:nvPr/>
        </p:nvSpPr>
        <p:spPr>
          <a:xfrm>
            <a:off x="4142455" y="1495481"/>
            <a:ext cx="1547046" cy="5386773"/>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48" name="Picture 47"/>
          <p:cNvPicPr>
            <a:picLocks noChangeAspect="1"/>
          </p:cNvPicPr>
          <p:nvPr/>
        </p:nvPicPr>
        <p:blipFill>
          <a:blip r:embed="rId2"/>
          <a:stretch>
            <a:fillRect/>
          </a:stretch>
        </p:blipFill>
        <p:spPr>
          <a:xfrm>
            <a:off x="1608445" y="5487332"/>
            <a:ext cx="3264332" cy="1314993"/>
          </a:xfrm>
          <a:prstGeom prst="rect">
            <a:avLst/>
          </a:prstGeom>
        </p:spPr>
      </p:pic>
      <p:pic>
        <p:nvPicPr>
          <p:cNvPr id="49" name="Picture 48"/>
          <p:cNvPicPr>
            <a:picLocks noChangeAspect="1"/>
          </p:cNvPicPr>
          <p:nvPr/>
        </p:nvPicPr>
        <p:blipFill rotWithShape="1">
          <a:blip r:embed="rId3"/>
          <a:srcRect l="26409" t="21245" r="12880" b="12516"/>
          <a:stretch/>
        </p:blipFill>
        <p:spPr>
          <a:xfrm>
            <a:off x="3356423" y="2671239"/>
            <a:ext cx="2129355" cy="1569639"/>
          </a:xfrm>
          <a:prstGeom prst="rect">
            <a:avLst/>
          </a:prstGeom>
        </p:spPr>
      </p:pic>
      <p:sp>
        <p:nvSpPr>
          <p:cNvPr id="51" name="TextBox 50"/>
          <p:cNvSpPr txBox="1"/>
          <p:nvPr/>
        </p:nvSpPr>
        <p:spPr>
          <a:xfrm>
            <a:off x="155732" y="2647936"/>
            <a:ext cx="1689630" cy="646331"/>
          </a:xfrm>
          <a:prstGeom prst="rect">
            <a:avLst/>
          </a:prstGeom>
          <a:noFill/>
        </p:spPr>
        <p:txBody>
          <a:bodyPr wrap="none" rtlCol="0">
            <a:spAutoFit/>
          </a:bodyPr>
          <a:lstStyle/>
          <a:p>
            <a:pPr defTabSz="914400"/>
            <a:r>
              <a:rPr lang="en-US" b="1" dirty="0">
                <a:solidFill>
                  <a:prstClr val="black"/>
                </a:solidFill>
              </a:rPr>
              <a:t>Photo-detector </a:t>
            </a:r>
          </a:p>
          <a:p>
            <a:pPr defTabSz="914400"/>
            <a:r>
              <a:rPr lang="en-US" b="1" dirty="0">
                <a:solidFill>
                  <a:prstClr val="black"/>
                </a:solidFill>
              </a:rPr>
              <a:t>Technology</a:t>
            </a:r>
          </a:p>
        </p:txBody>
      </p:sp>
      <p:sp>
        <p:nvSpPr>
          <p:cNvPr id="52" name="TextBox 51"/>
          <p:cNvSpPr txBox="1"/>
          <p:nvPr/>
        </p:nvSpPr>
        <p:spPr>
          <a:xfrm>
            <a:off x="3748954" y="3331787"/>
            <a:ext cx="1394036" cy="584775"/>
          </a:xfrm>
          <a:prstGeom prst="rect">
            <a:avLst/>
          </a:prstGeom>
          <a:noFill/>
        </p:spPr>
        <p:txBody>
          <a:bodyPr wrap="none" rtlCol="0">
            <a:spAutoFit/>
          </a:bodyPr>
          <a:lstStyle/>
          <a:p>
            <a:pPr defTabSz="914400"/>
            <a:r>
              <a:rPr lang="en-US" sz="1600" dirty="0">
                <a:solidFill>
                  <a:prstClr val="white"/>
                </a:solidFill>
              </a:rPr>
              <a:t>First 3DdSiPM </a:t>
            </a:r>
          </a:p>
          <a:p>
            <a:pPr defTabSz="914400"/>
            <a:r>
              <a:rPr lang="en-US" sz="1600" dirty="0">
                <a:solidFill>
                  <a:prstClr val="white"/>
                </a:solidFill>
              </a:rPr>
              <a:t>at </a:t>
            </a:r>
            <a:r>
              <a:rPr lang="en-US" sz="1600" dirty="0" err="1">
                <a:solidFill>
                  <a:prstClr val="white"/>
                </a:solidFill>
              </a:rPr>
              <a:t>Sherbrooke</a:t>
            </a:r>
            <a:endParaRPr lang="en-US" sz="1600" dirty="0">
              <a:solidFill>
                <a:prstClr val="white"/>
              </a:solidFill>
            </a:endParaRPr>
          </a:p>
        </p:txBody>
      </p:sp>
      <p:sp>
        <p:nvSpPr>
          <p:cNvPr id="53" name="TextBox 52"/>
          <p:cNvSpPr txBox="1"/>
          <p:nvPr/>
        </p:nvSpPr>
        <p:spPr>
          <a:xfrm>
            <a:off x="65598" y="5844626"/>
            <a:ext cx="1744773" cy="646331"/>
          </a:xfrm>
          <a:prstGeom prst="rect">
            <a:avLst/>
          </a:prstGeom>
          <a:noFill/>
        </p:spPr>
        <p:txBody>
          <a:bodyPr wrap="none" rtlCol="0">
            <a:spAutoFit/>
          </a:bodyPr>
          <a:lstStyle/>
          <a:p>
            <a:pPr defTabSz="914400"/>
            <a:r>
              <a:rPr lang="en-US" b="1" dirty="0">
                <a:solidFill>
                  <a:prstClr val="black"/>
                </a:solidFill>
              </a:rPr>
              <a:t>Photo-detector </a:t>
            </a:r>
          </a:p>
          <a:p>
            <a:pPr defTabSz="914400"/>
            <a:r>
              <a:rPr lang="en-US" b="1" dirty="0">
                <a:solidFill>
                  <a:prstClr val="black"/>
                </a:solidFill>
              </a:rPr>
              <a:t>Characterization</a:t>
            </a:r>
          </a:p>
        </p:txBody>
      </p:sp>
      <p:pic>
        <p:nvPicPr>
          <p:cNvPr id="54" name="Picture 53"/>
          <p:cNvPicPr>
            <a:picLocks noChangeAspect="1"/>
          </p:cNvPicPr>
          <p:nvPr/>
        </p:nvPicPr>
        <p:blipFill>
          <a:blip r:embed="rId4"/>
          <a:stretch>
            <a:fillRect/>
          </a:stretch>
        </p:blipFill>
        <p:spPr>
          <a:xfrm>
            <a:off x="5455579" y="5423269"/>
            <a:ext cx="1590508" cy="1489047"/>
          </a:xfrm>
          <a:prstGeom prst="rect">
            <a:avLst/>
          </a:prstGeom>
        </p:spPr>
      </p:pic>
      <p:sp>
        <p:nvSpPr>
          <p:cNvPr id="60" name="TextBox 59"/>
          <p:cNvSpPr txBox="1"/>
          <p:nvPr/>
        </p:nvSpPr>
        <p:spPr>
          <a:xfrm>
            <a:off x="6045223" y="1339596"/>
            <a:ext cx="550151" cy="307777"/>
          </a:xfrm>
          <a:prstGeom prst="rect">
            <a:avLst/>
          </a:prstGeom>
          <a:noFill/>
        </p:spPr>
        <p:txBody>
          <a:bodyPr wrap="none" rtlCol="0">
            <a:spAutoFit/>
          </a:bodyPr>
          <a:lstStyle/>
          <a:p>
            <a:pPr defTabSz="914400"/>
            <a:r>
              <a:rPr lang="en-US" sz="1400" dirty="0">
                <a:solidFill>
                  <a:prstClr val="black"/>
                </a:solidFill>
              </a:rPr>
              <a:t>2017</a:t>
            </a:r>
          </a:p>
        </p:txBody>
      </p:sp>
      <p:sp>
        <p:nvSpPr>
          <p:cNvPr id="61" name="Rectangle 60"/>
          <p:cNvSpPr/>
          <p:nvPr/>
        </p:nvSpPr>
        <p:spPr>
          <a:xfrm>
            <a:off x="8783593" y="1495479"/>
            <a:ext cx="1547046" cy="5386773"/>
          </a:xfrm>
          <a:prstGeom prst="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2" name="Rectangle 61"/>
          <p:cNvSpPr/>
          <p:nvPr/>
        </p:nvSpPr>
        <p:spPr>
          <a:xfrm>
            <a:off x="7236547" y="1495481"/>
            <a:ext cx="1547046" cy="5386772"/>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3" name="Rectangle 62"/>
          <p:cNvSpPr/>
          <p:nvPr/>
        </p:nvSpPr>
        <p:spPr>
          <a:xfrm>
            <a:off x="10330639" y="1495479"/>
            <a:ext cx="1547046" cy="5386773"/>
          </a:xfrm>
          <a:prstGeom prst="rect">
            <a:avLst/>
          </a:prstGeom>
          <a:solidFill>
            <a:schemeClr val="accent1">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30614" y="2668104"/>
            <a:ext cx="1624317" cy="1335819"/>
          </a:xfrm>
          <a:prstGeom prst="rect">
            <a:avLst/>
          </a:prstGeom>
          <a:noFill/>
          <a:ln>
            <a:noFill/>
          </a:ln>
        </p:spPr>
      </p:pic>
      <p:pic>
        <p:nvPicPr>
          <p:cNvPr id="64" name="Picture 63"/>
          <p:cNvPicPr>
            <a:picLocks noChangeAspect="1"/>
          </p:cNvPicPr>
          <p:nvPr/>
        </p:nvPicPr>
        <p:blipFill rotWithShape="1">
          <a:blip r:embed="rId6">
            <a:extLst>
              <a:ext uri="{28A0092B-C50C-407E-A947-70E740481C1C}">
                <a14:useLocalDpi xmlns:a14="http://schemas.microsoft.com/office/drawing/2010/main" val="0"/>
              </a:ext>
            </a:extLst>
          </a:blip>
          <a:srcRect l="1746" t="25308" r="29063" b="38426"/>
          <a:stretch/>
        </p:blipFill>
        <p:spPr bwMode="auto">
          <a:xfrm>
            <a:off x="7571723" y="5409762"/>
            <a:ext cx="1977085" cy="1465737"/>
          </a:xfrm>
          <a:prstGeom prst="rect">
            <a:avLst/>
          </a:prstGeom>
          <a:ln>
            <a:noFill/>
          </a:ln>
          <a:extLst>
            <a:ext uri="{53640926-AAD7-44D8-BBD7-CCE9431645EC}">
              <a14:shadowObscured xmlns:a14="http://schemas.microsoft.com/office/drawing/2010/main"/>
            </a:ext>
          </a:extLst>
        </p:spPr>
      </p:pic>
      <p:sp>
        <p:nvSpPr>
          <p:cNvPr id="65" name="TextBox 64"/>
          <p:cNvSpPr txBox="1"/>
          <p:nvPr/>
        </p:nvSpPr>
        <p:spPr>
          <a:xfrm>
            <a:off x="2067662" y="4532531"/>
            <a:ext cx="2435282" cy="830997"/>
          </a:xfrm>
          <a:prstGeom prst="rect">
            <a:avLst/>
          </a:prstGeom>
          <a:noFill/>
        </p:spPr>
        <p:txBody>
          <a:bodyPr wrap="none" rtlCol="0">
            <a:spAutoFit/>
          </a:bodyPr>
          <a:lstStyle/>
          <a:p>
            <a:pPr defTabSz="914400"/>
            <a:r>
              <a:rPr lang="en-US" sz="1600" dirty="0" err="1">
                <a:solidFill>
                  <a:prstClr val="black"/>
                </a:solidFill>
              </a:rPr>
              <a:t>SiPM</a:t>
            </a:r>
            <a:r>
              <a:rPr lang="en-US" sz="1600" dirty="0">
                <a:solidFill>
                  <a:prstClr val="black"/>
                </a:solidFill>
              </a:rPr>
              <a:t> test setups</a:t>
            </a:r>
          </a:p>
          <a:p>
            <a:pPr defTabSz="914400"/>
            <a:r>
              <a:rPr lang="en-US" sz="1600" dirty="0">
                <a:solidFill>
                  <a:prstClr val="black"/>
                </a:solidFill>
              </a:rPr>
              <a:t>In vacuum at Stanford </a:t>
            </a:r>
          </a:p>
          <a:p>
            <a:pPr defTabSz="914400"/>
            <a:r>
              <a:rPr lang="en-US" sz="1600" dirty="0">
                <a:solidFill>
                  <a:prstClr val="black"/>
                </a:solidFill>
              </a:rPr>
              <a:t>In GN2 @ TRIUMF phase 1 </a:t>
            </a:r>
          </a:p>
        </p:txBody>
      </p:sp>
      <p:sp>
        <p:nvSpPr>
          <p:cNvPr id="66" name="TextBox 65"/>
          <p:cNvSpPr txBox="1"/>
          <p:nvPr/>
        </p:nvSpPr>
        <p:spPr>
          <a:xfrm>
            <a:off x="5032949" y="4497444"/>
            <a:ext cx="2574166" cy="1077218"/>
          </a:xfrm>
          <a:prstGeom prst="rect">
            <a:avLst/>
          </a:prstGeom>
          <a:noFill/>
        </p:spPr>
        <p:txBody>
          <a:bodyPr wrap="none" rtlCol="0">
            <a:spAutoFit/>
          </a:bodyPr>
          <a:lstStyle/>
          <a:p>
            <a:pPr defTabSz="914400"/>
            <a:r>
              <a:rPr lang="en-US" sz="1600" dirty="0" err="1">
                <a:solidFill>
                  <a:prstClr val="black"/>
                </a:solidFill>
              </a:rPr>
              <a:t>SiPM</a:t>
            </a:r>
            <a:r>
              <a:rPr lang="en-US" sz="1600" dirty="0">
                <a:solidFill>
                  <a:prstClr val="black"/>
                </a:solidFill>
              </a:rPr>
              <a:t> test setups </a:t>
            </a:r>
          </a:p>
          <a:p>
            <a:pPr defTabSz="914400"/>
            <a:r>
              <a:rPr lang="en-US" sz="1600" dirty="0">
                <a:solidFill>
                  <a:prstClr val="black"/>
                </a:solidFill>
              </a:rPr>
              <a:t>In vacuum at Stanford &amp; BNL</a:t>
            </a:r>
          </a:p>
          <a:p>
            <a:pPr defTabSz="914400"/>
            <a:r>
              <a:rPr lang="en-US" sz="1600" dirty="0">
                <a:solidFill>
                  <a:prstClr val="black"/>
                </a:solidFill>
              </a:rPr>
              <a:t>In </a:t>
            </a:r>
            <a:r>
              <a:rPr lang="en-US" sz="1600" dirty="0" err="1">
                <a:solidFill>
                  <a:prstClr val="black"/>
                </a:solidFill>
              </a:rPr>
              <a:t>LXe</a:t>
            </a:r>
            <a:r>
              <a:rPr lang="en-US" sz="1600" dirty="0">
                <a:solidFill>
                  <a:prstClr val="black"/>
                </a:solidFill>
              </a:rPr>
              <a:t> at Erlangen,  UMass</a:t>
            </a:r>
          </a:p>
          <a:p>
            <a:pPr defTabSz="914400"/>
            <a:r>
              <a:rPr lang="en-US" sz="1600" dirty="0">
                <a:solidFill>
                  <a:prstClr val="black"/>
                </a:solidFill>
              </a:rPr>
              <a:t>In GN2 @ TRIUMF phase 2</a:t>
            </a:r>
          </a:p>
        </p:txBody>
      </p:sp>
      <p:sp>
        <p:nvSpPr>
          <p:cNvPr id="67" name="TextBox 66"/>
          <p:cNvSpPr txBox="1"/>
          <p:nvPr/>
        </p:nvSpPr>
        <p:spPr>
          <a:xfrm>
            <a:off x="7650639" y="1341124"/>
            <a:ext cx="550151" cy="307777"/>
          </a:xfrm>
          <a:prstGeom prst="rect">
            <a:avLst/>
          </a:prstGeom>
          <a:noFill/>
        </p:spPr>
        <p:txBody>
          <a:bodyPr wrap="none" rtlCol="0">
            <a:spAutoFit/>
          </a:bodyPr>
          <a:lstStyle/>
          <a:p>
            <a:pPr defTabSz="914400"/>
            <a:r>
              <a:rPr lang="en-US" sz="1400" dirty="0">
                <a:solidFill>
                  <a:prstClr val="black"/>
                </a:solidFill>
              </a:rPr>
              <a:t>2018</a:t>
            </a:r>
          </a:p>
        </p:txBody>
      </p:sp>
      <p:sp>
        <p:nvSpPr>
          <p:cNvPr id="68" name="TextBox 67"/>
          <p:cNvSpPr txBox="1"/>
          <p:nvPr/>
        </p:nvSpPr>
        <p:spPr>
          <a:xfrm>
            <a:off x="9231037" y="1327515"/>
            <a:ext cx="550151" cy="307777"/>
          </a:xfrm>
          <a:prstGeom prst="rect">
            <a:avLst/>
          </a:prstGeom>
          <a:noFill/>
        </p:spPr>
        <p:txBody>
          <a:bodyPr wrap="none" rtlCol="0">
            <a:spAutoFit/>
          </a:bodyPr>
          <a:lstStyle/>
          <a:p>
            <a:pPr defTabSz="914400"/>
            <a:r>
              <a:rPr lang="en-US" sz="1400" dirty="0">
                <a:solidFill>
                  <a:prstClr val="black"/>
                </a:solidFill>
              </a:rPr>
              <a:t>2019</a:t>
            </a:r>
          </a:p>
        </p:txBody>
      </p:sp>
      <p:sp>
        <p:nvSpPr>
          <p:cNvPr id="69" name="TextBox 68"/>
          <p:cNvSpPr txBox="1"/>
          <p:nvPr/>
        </p:nvSpPr>
        <p:spPr>
          <a:xfrm>
            <a:off x="10741629" y="1327514"/>
            <a:ext cx="550151" cy="307777"/>
          </a:xfrm>
          <a:prstGeom prst="rect">
            <a:avLst/>
          </a:prstGeom>
          <a:noFill/>
        </p:spPr>
        <p:txBody>
          <a:bodyPr wrap="none" rtlCol="0">
            <a:spAutoFit/>
          </a:bodyPr>
          <a:lstStyle/>
          <a:p>
            <a:pPr defTabSz="914400"/>
            <a:r>
              <a:rPr lang="en-US" sz="1400" dirty="0">
                <a:solidFill>
                  <a:prstClr val="black"/>
                </a:solidFill>
              </a:rPr>
              <a:t>2020</a:t>
            </a:r>
          </a:p>
        </p:txBody>
      </p:sp>
      <p:sp>
        <p:nvSpPr>
          <p:cNvPr id="70" name="TextBox 69"/>
          <p:cNvSpPr txBox="1"/>
          <p:nvPr/>
        </p:nvSpPr>
        <p:spPr>
          <a:xfrm>
            <a:off x="4518077" y="1337956"/>
            <a:ext cx="550151" cy="307777"/>
          </a:xfrm>
          <a:prstGeom prst="rect">
            <a:avLst/>
          </a:prstGeom>
          <a:noFill/>
        </p:spPr>
        <p:txBody>
          <a:bodyPr wrap="none" rtlCol="0">
            <a:spAutoFit/>
          </a:bodyPr>
          <a:lstStyle/>
          <a:p>
            <a:pPr defTabSz="914400"/>
            <a:r>
              <a:rPr lang="en-US" sz="1400" dirty="0">
                <a:solidFill>
                  <a:prstClr val="black"/>
                </a:solidFill>
              </a:rPr>
              <a:t>2016</a:t>
            </a:r>
          </a:p>
        </p:txBody>
      </p:sp>
      <p:sp>
        <p:nvSpPr>
          <p:cNvPr id="71" name="TextBox 70"/>
          <p:cNvSpPr txBox="1"/>
          <p:nvPr/>
        </p:nvSpPr>
        <p:spPr>
          <a:xfrm>
            <a:off x="3092599" y="1343398"/>
            <a:ext cx="550151" cy="307777"/>
          </a:xfrm>
          <a:prstGeom prst="rect">
            <a:avLst/>
          </a:prstGeom>
          <a:noFill/>
        </p:spPr>
        <p:txBody>
          <a:bodyPr wrap="none" rtlCol="0">
            <a:spAutoFit/>
          </a:bodyPr>
          <a:lstStyle/>
          <a:p>
            <a:pPr defTabSz="914400"/>
            <a:r>
              <a:rPr lang="en-US" sz="1400" dirty="0">
                <a:solidFill>
                  <a:prstClr val="black"/>
                </a:solidFill>
              </a:rPr>
              <a:t>2015</a:t>
            </a:r>
          </a:p>
        </p:txBody>
      </p:sp>
      <p:sp>
        <p:nvSpPr>
          <p:cNvPr id="72" name="TextBox 71"/>
          <p:cNvSpPr txBox="1"/>
          <p:nvPr/>
        </p:nvSpPr>
        <p:spPr>
          <a:xfrm>
            <a:off x="1579408" y="1339597"/>
            <a:ext cx="550151" cy="307777"/>
          </a:xfrm>
          <a:prstGeom prst="rect">
            <a:avLst/>
          </a:prstGeom>
          <a:noFill/>
        </p:spPr>
        <p:txBody>
          <a:bodyPr wrap="none" rtlCol="0">
            <a:spAutoFit/>
          </a:bodyPr>
          <a:lstStyle/>
          <a:p>
            <a:pPr defTabSz="914400"/>
            <a:r>
              <a:rPr lang="en-US" sz="1400" dirty="0">
                <a:solidFill>
                  <a:prstClr val="black"/>
                </a:solidFill>
              </a:rPr>
              <a:t>2014</a:t>
            </a:r>
          </a:p>
        </p:txBody>
      </p:sp>
      <p:sp>
        <p:nvSpPr>
          <p:cNvPr id="73" name="TextBox 72"/>
          <p:cNvSpPr txBox="1"/>
          <p:nvPr/>
        </p:nvSpPr>
        <p:spPr>
          <a:xfrm>
            <a:off x="7513432" y="4534546"/>
            <a:ext cx="2409762" cy="584775"/>
          </a:xfrm>
          <a:prstGeom prst="rect">
            <a:avLst/>
          </a:prstGeom>
          <a:noFill/>
        </p:spPr>
        <p:txBody>
          <a:bodyPr wrap="none" rtlCol="0">
            <a:spAutoFit/>
          </a:bodyPr>
          <a:lstStyle/>
          <a:p>
            <a:pPr defTabSz="914400"/>
            <a:r>
              <a:rPr lang="en-US" sz="1600" dirty="0" err="1">
                <a:solidFill>
                  <a:prstClr val="black"/>
                </a:solidFill>
              </a:rPr>
              <a:t>SiPM</a:t>
            </a:r>
            <a:r>
              <a:rPr lang="en-US" sz="1600" dirty="0">
                <a:solidFill>
                  <a:prstClr val="black"/>
                </a:solidFill>
              </a:rPr>
              <a:t> efficiency/reflectivity</a:t>
            </a:r>
          </a:p>
          <a:p>
            <a:pPr defTabSz="914400"/>
            <a:r>
              <a:rPr lang="en-US" sz="1600" dirty="0">
                <a:solidFill>
                  <a:prstClr val="black"/>
                </a:solidFill>
              </a:rPr>
              <a:t>Setup (CFI)</a:t>
            </a:r>
          </a:p>
        </p:txBody>
      </p:sp>
      <p:sp>
        <p:nvSpPr>
          <p:cNvPr id="74" name="TextBox 73"/>
          <p:cNvSpPr txBox="1"/>
          <p:nvPr/>
        </p:nvSpPr>
        <p:spPr>
          <a:xfrm>
            <a:off x="3685181" y="1539058"/>
            <a:ext cx="1321965" cy="584775"/>
          </a:xfrm>
          <a:prstGeom prst="rect">
            <a:avLst/>
          </a:prstGeom>
          <a:noFill/>
        </p:spPr>
        <p:txBody>
          <a:bodyPr wrap="none" rtlCol="0">
            <a:spAutoFit/>
          </a:bodyPr>
          <a:lstStyle/>
          <a:p>
            <a:pPr defTabSz="914400"/>
            <a:r>
              <a:rPr lang="en-US" sz="1600" dirty="0">
                <a:solidFill>
                  <a:prstClr val="black"/>
                </a:solidFill>
              </a:rPr>
              <a:t>Suitable </a:t>
            </a:r>
            <a:r>
              <a:rPr lang="en-US" sz="1600" dirty="0" err="1">
                <a:solidFill>
                  <a:prstClr val="black"/>
                </a:solidFill>
              </a:rPr>
              <a:t>SiPM</a:t>
            </a:r>
            <a:endParaRPr lang="en-US" sz="1600" dirty="0">
              <a:solidFill>
                <a:prstClr val="black"/>
              </a:solidFill>
            </a:endParaRPr>
          </a:p>
          <a:p>
            <a:pPr defTabSz="914400"/>
            <a:r>
              <a:rPr lang="en-US" sz="1600" dirty="0">
                <a:solidFill>
                  <a:prstClr val="black"/>
                </a:solidFill>
              </a:rPr>
              <a:t>identified</a:t>
            </a:r>
          </a:p>
        </p:txBody>
      </p:sp>
      <p:sp>
        <p:nvSpPr>
          <p:cNvPr id="77" name="TextBox 76"/>
          <p:cNvSpPr txBox="1"/>
          <p:nvPr/>
        </p:nvSpPr>
        <p:spPr>
          <a:xfrm>
            <a:off x="8288438" y="1539057"/>
            <a:ext cx="1112164" cy="584775"/>
          </a:xfrm>
          <a:prstGeom prst="rect">
            <a:avLst/>
          </a:prstGeom>
          <a:noFill/>
        </p:spPr>
        <p:txBody>
          <a:bodyPr wrap="none" rtlCol="0">
            <a:spAutoFit/>
          </a:bodyPr>
          <a:lstStyle/>
          <a:p>
            <a:pPr defTabSz="914400"/>
            <a:r>
              <a:rPr lang="en-US" sz="1600" dirty="0">
                <a:solidFill>
                  <a:prstClr val="black"/>
                </a:solidFill>
              </a:rPr>
              <a:t>DOE down </a:t>
            </a:r>
          </a:p>
          <a:p>
            <a:pPr defTabSz="914400"/>
            <a:r>
              <a:rPr lang="en-US" sz="1600" dirty="0">
                <a:solidFill>
                  <a:prstClr val="black"/>
                </a:solidFill>
              </a:rPr>
              <a:t>Select</a:t>
            </a:r>
          </a:p>
        </p:txBody>
      </p:sp>
      <p:sp>
        <p:nvSpPr>
          <p:cNvPr id="79" name="TextBox 78"/>
          <p:cNvSpPr txBox="1"/>
          <p:nvPr/>
        </p:nvSpPr>
        <p:spPr>
          <a:xfrm>
            <a:off x="9785344" y="1575164"/>
            <a:ext cx="1184491" cy="584775"/>
          </a:xfrm>
          <a:prstGeom prst="rect">
            <a:avLst/>
          </a:prstGeom>
          <a:noFill/>
        </p:spPr>
        <p:txBody>
          <a:bodyPr wrap="none" rtlCol="0">
            <a:spAutoFit/>
          </a:bodyPr>
          <a:lstStyle/>
          <a:p>
            <a:pPr defTabSz="914400"/>
            <a:r>
              <a:rPr lang="en-US" sz="1600" dirty="0" err="1">
                <a:solidFill>
                  <a:prstClr val="black"/>
                </a:solidFill>
              </a:rPr>
              <a:t>nEXO</a:t>
            </a:r>
            <a:r>
              <a:rPr lang="en-US" sz="1600" dirty="0">
                <a:solidFill>
                  <a:prstClr val="black"/>
                </a:solidFill>
              </a:rPr>
              <a:t> </a:t>
            </a:r>
            <a:r>
              <a:rPr lang="en-US" sz="1600" dirty="0" err="1">
                <a:solidFill>
                  <a:prstClr val="black"/>
                </a:solidFill>
              </a:rPr>
              <a:t>SiPM</a:t>
            </a:r>
            <a:r>
              <a:rPr lang="en-US" sz="1600" dirty="0">
                <a:solidFill>
                  <a:prstClr val="black"/>
                </a:solidFill>
              </a:rPr>
              <a:t> </a:t>
            </a:r>
          </a:p>
          <a:p>
            <a:pPr defTabSz="914400"/>
            <a:r>
              <a:rPr lang="en-US" sz="1600" dirty="0">
                <a:solidFill>
                  <a:prstClr val="black"/>
                </a:solidFill>
              </a:rPr>
              <a:t>tech. select.</a:t>
            </a:r>
          </a:p>
        </p:txBody>
      </p:sp>
      <p:sp>
        <p:nvSpPr>
          <p:cNvPr id="81" name="TextBox 80"/>
          <p:cNvSpPr txBox="1"/>
          <p:nvPr/>
        </p:nvSpPr>
        <p:spPr>
          <a:xfrm>
            <a:off x="6671260" y="1509941"/>
            <a:ext cx="1051891" cy="584775"/>
          </a:xfrm>
          <a:prstGeom prst="rect">
            <a:avLst/>
          </a:prstGeom>
          <a:noFill/>
        </p:spPr>
        <p:txBody>
          <a:bodyPr wrap="none" rtlCol="0">
            <a:spAutoFit/>
          </a:bodyPr>
          <a:lstStyle/>
          <a:p>
            <a:pPr defTabSz="914400"/>
            <a:r>
              <a:rPr lang="en-US" sz="1600" dirty="0">
                <a:solidFill>
                  <a:prstClr val="black"/>
                </a:solidFill>
              </a:rPr>
              <a:t>Final spec.</a:t>
            </a:r>
          </a:p>
          <a:p>
            <a:pPr defTabSz="914400"/>
            <a:r>
              <a:rPr lang="en-US" sz="1600" dirty="0">
                <a:solidFill>
                  <a:prstClr val="black"/>
                </a:solidFill>
              </a:rPr>
              <a:t>for </a:t>
            </a:r>
            <a:r>
              <a:rPr lang="en-US" sz="1600" dirty="0" err="1">
                <a:solidFill>
                  <a:prstClr val="black"/>
                </a:solidFill>
              </a:rPr>
              <a:t>SiPM</a:t>
            </a:r>
            <a:endParaRPr lang="en-US" sz="1600" dirty="0">
              <a:solidFill>
                <a:prstClr val="black"/>
              </a:solidFill>
            </a:endParaRPr>
          </a:p>
        </p:txBody>
      </p:sp>
      <p:sp>
        <p:nvSpPr>
          <p:cNvPr id="84" name="TextBox 83"/>
          <p:cNvSpPr txBox="1"/>
          <p:nvPr/>
        </p:nvSpPr>
        <p:spPr>
          <a:xfrm>
            <a:off x="8529482" y="2160685"/>
            <a:ext cx="1843903" cy="584775"/>
          </a:xfrm>
          <a:prstGeom prst="rect">
            <a:avLst/>
          </a:prstGeom>
          <a:noFill/>
        </p:spPr>
        <p:txBody>
          <a:bodyPr wrap="none" rtlCol="0">
            <a:spAutoFit/>
          </a:bodyPr>
          <a:lstStyle/>
          <a:p>
            <a:pPr defTabSz="914400"/>
            <a:r>
              <a:rPr lang="en-US" sz="1600">
                <a:solidFill>
                  <a:prstClr val="black"/>
                </a:solidFill>
              </a:rPr>
              <a:t>Complete 3DdSiPM </a:t>
            </a:r>
          </a:p>
          <a:p>
            <a:pPr defTabSz="914400"/>
            <a:r>
              <a:rPr lang="en-US" sz="1600" dirty="0">
                <a:solidFill>
                  <a:prstClr val="black"/>
                </a:solidFill>
              </a:rPr>
              <a:t>solution</a:t>
            </a:r>
          </a:p>
        </p:txBody>
      </p:sp>
      <p:pic>
        <p:nvPicPr>
          <p:cNvPr id="85" name="Content Placeholder 7" descr="MPPCSurfZoom.jpg"/>
          <p:cNvPicPr>
            <a:picLocks noChangeAspect="1"/>
          </p:cNvPicPr>
          <p:nvPr/>
        </p:nvPicPr>
        <p:blipFill>
          <a:blip r:embed="rId7" cstate="print"/>
          <a:srcRect l="9129" t="3348" r="48874" b="43091"/>
          <a:stretch>
            <a:fillRect/>
          </a:stretch>
        </p:blipFill>
        <p:spPr bwMode="auto">
          <a:xfrm>
            <a:off x="2005221" y="2646885"/>
            <a:ext cx="894352" cy="855468"/>
          </a:xfrm>
          <a:prstGeom prst="rect">
            <a:avLst/>
          </a:prstGeom>
          <a:noFill/>
          <a:ln w="9525">
            <a:noFill/>
            <a:miter lim="800000"/>
            <a:headEnd/>
            <a:tailEnd/>
          </a:ln>
        </p:spPr>
      </p:pic>
      <p:sp>
        <p:nvSpPr>
          <p:cNvPr id="86" name="TextBox 85"/>
          <p:cNvSpPr txBox="1"/>
          <p:nvPr/>
        </p:nvSpPr>
        <p:spPr>
          <a:xfrm>
            <a:off x="1667668" y="2094716"/>
            <a:ext cx="1840568" cy="584775"/>
          </a:xfrm>
          <a:prstGeom prst="rect">
            <a:avLst/>
          </a:prstGeom>
          <a:noFill/>
        </p:spPr>
        <p:txBody>
          <a:bodyPr wrap="none" rtlCol="0">
            <a:spAutoFit/>
          </a:bodyPr>
          <a:lstStyle/>
          <a:p>
            <a:pPr defTabSz="914400"/>
            <a:r>
              <a:rPr lang="en-US" sz="1600" dirty="0">
                <a:solidFill>
                  <a:prstClr val="black"/>
                </a:solidFill>
              </a:rPr>
              <a:t>Analog </a:t>
            </a:r>
            <a:r>
              <a:rPr lang="en-US" sz="1600" dirty="0" err="1">
                <a:solidFill>
                  <a:prstClr val="black"/>
                </a:solidFill>
              </a:rPr>
              <a:t>SiPM</a:t>
            </a:r>
            <a:endParaRPr lang="en-US" sz="1600" dirty="0">
              <a:solidFill>
                <a:prstClr val="black"/>
              </a:solidFill>
            </a:endParaRPr>
          </a:p>
          <a:p>
            <a:pPr defTabSz="914400"/>
            <a:r>
              <a:rPr lang="en-US" sz="1600" dirty="0">
                <a:solidFill>
                  <a:prstClr val="black"/>
                </a:solidFill>
              </a:rPr>
              <a:t>for </a:t>
            </a:r>
            <a:r>
              <a:rPr lang="en-US" sz="1600" dirty="0" err="1">
                <a:solidFill>
                  <a:prstClr val="black"/>
                </a:solidFill>
              </a:rPr>
              <a:t>nEXO</a:t>
            </a:r>
            <a:r>
              <a:rPr lang="en-US" sz="1600" dirty="0">
                <a:solidFill>
                  <a:prstClr val="black"/>
                </a:solidFill>
              </a:rPr>
              <a:t> (FBK, HPK)</a:t>
            </a:r>
          </a:p>
        </p:txBody>
      </p:sp>
      <p:sp>
        <p:nvSpPr>
          <p:cNvPr id="87" name="TextBox 86"/>
          <p:cNvSpPr txBox="1"/>
          <p:nvPr/>
        </p:nvSpPr>
        <p:spPr>
          <a:xfrm>
            <a:off x="94538" y="1664832"/>
            <a:ext cx="1768626" cy="369332"/>
          </a:xfrm>
          <a:prstGeom prst="rect">
            <a:avLst/>
          </a:prstGeom>
          <a:noFill/>
        </p:spPr>
        <p:txBody>
          <a:bodyPr wrap="none" rtlCol="0">
            <a:spAutoFit/>
          </a:bodyPr>
          <a:lstStyle/>
          <a:p>
            <a:pPr defTabSz="914400"/>
            <a:r>
              <a:rPr lang="en-US" b="1" dirty="0">
                <a:solidFill>
                  <a:prstClr val="black"/>
                </a:solidFill>
              </a:rPr>
              <a:t>Main milestones</a:t>
            </a:r>
          </a:p>
        </p:txBody>
      </p:sp>
      <p:pic>
        <p:nvPicPr>
          <p:cNvPr id="88" name="Picture 87"/>
          <p:cNvPicPr>
            <a:picLocks noChangeAspect="1"/>
          </p:cNvPicPr>
          <p:nvPr/>
        </p:nvPicPr>
        <p:blipFill>
          <a:blip r:embed="rId8"/>
          <a:stretch>
            <a:fillRect/>
          </a:stretch>
        </p:blipFill>
        <p:spPr>
          <a:xfrm>
            <a:off x="4903469" y="2490622"/>
            <a:ext cx="2974308" cy="1572787"/>
          </a:xfrm>
          <a:prstGeom prst="rect">
            <a:avLst/>
          </a:prstGeom>
        </p:spPr>
      </p:pic>
      <p:sp>
        <p:nvSpPr>
          <p:cNvPr id="89" name="TextBox 88"/>
          <p:cNvSpPr txBox="1"/>
          <p:nvPr/>
        </p:nvSpPr>
        <p:spPr>
          <a:xfrm>
            <a:off x="5615900" y="2162322"/>
            <a:ext cx="1781257" cy="584775"/>
          </a:xfrm>
          <a:prstGeom prst="rect">
            <a:avLst/>
          </a:prstGeom>
          <a:noFill/>
        </p:spPr>
        <p:txBody>
          <a:bodyPr wrap="none" rtlCol="0">
            <a:spAutoFit/>
          </a:bodyPr>
          <a:lstStyle/>
          <a:p>
            <a:pPr defTabSz="914400"/>
            <a:r>
              <a:rPr lang="en-US" sz="1600" dirty="0">
                <a:solidFill>
                  <a:prstClr val="black"/>
                </a:solidFill>
              </a:rPr>
              <a:t>36cm</a:t>
            </a:r>
            <a:r>
              <a:rPr lang="en-US" sz="1600" baseline="30000" dirty="0">
                <a:solidFill>
                  <a:prstClr val="black"/>
                </a:solidFill>
              </a:rPr>
              <a:t>2</a:t>
            </a:r>
            <a:r>
              <a:rPr lang="en-US" sz="1600" dirty="0">
                <a:solidFill>
                  <a:prstClr val="black"/>
                </a:solidFill>
              </a:rPr>
              <a:t> analog </a:t>
            </a:r>
            <a:r>
              <a:rPr lang="en-US" sz="1600" dirty="0" err="1">
                <a:solidFill>
                  <a:prstClr val="black"/>
                </a:solidFill>
              </a:rPr>
              <a:t>SiPM</a:t>
            </a:r>
            <a:endParaRPr lang="en-US" sz="1600" dirty="0">
              <a:solidFill>
                <a:prstClr val="black"/>
              </a:solidFill>
            </a:endParaRPr>
          </a:p>
          <a:p>
            <a:pPr defTabSz="914400"/>
            <a:r>
              <a:rPr lang="en-US" sz="1600" dirty="0">
                <a:solidFill>
                  <a:prstClr val="black"/>
                </a:solidFill>
              </a:rPr>
              <a:t>(Stanford)</a:t>
            </a:r>
          </a:p>
        </p:txBody>
      </p:sp>
      <p:sp>
        <p:nvSpPr>
          <p:cNvPr id="90" name="TextBox 89"/>
          <p:cNvSpPr txBox="1"/>
          <p:nvPr/>
        </p:nvSpPr>
        <p:spPr>
          <a:xfrm>
            <a:off x="7362331" y="2167218"/>
            <a:ext cx="990977" cy="584775"/>
          </a:xfrm>
          <a:prstGeom prst="rect">
            <a:avLst/>
          </a:prstGeom>
          <a:noFill/>
        </p:spPr>
        <p:txBody>
          <a:bodyPr wrap="none" rtlCol="0">
            <a:spAutoFit/>
          </a:bodyPr>
          <a:lstStyle/>
          <a:p>
            <a:pPr defTabSz="914400"/>
            <a:r>
              <a:rPr lang="en-US" sz="1600">
                <a:solidFill>
                  <a:prstClr val="black"/>
                </a:solidFill>
              </a:rPr>
              <a:t>3DdSiPM </a:t>
            </a:r>
          </a:p>
          <a:p>
            <a:pPr defTabSz="914400"/>
            <a:r>
              <a:rPr lang="en-US" sz="1600" dirty="0">
                <a:solidFill>
                  <a:prstClr val="black"/>
                </a:solidFill>
              </a:rPr>
              <a:t>for </a:t>
            </a:r>
            <a:r>
              <a:rPr lang="en-US" sz="1600" dirty="0" err="1">
                <a:solidFill>
                  <a:prstClr val="black"/>
                </a:solidFill>
              </a:rPr>
              <a:t>nEXO</a:t>
            </a:r>
            <a:endParaRPr lang="en-US" sz="1600" dirty="0">
              <a:solidFill>
                <a:prstClr val="black"/>
              </a:solidFill>
            </a:endParaRPr>
          </a:p>
        </p:txBody>
      </p:sp>
      <p:cxnSp>
        <p:nvCxnSpPr>
          <p:cNvPr id="92" name="Straight Connector 91"/>
          <p:cNvCxnSpPr/>
          <p:nvPr/>
        </p:nvCxnSpPr>
        <p:spPr>
          <a:xfrm flipV="1">
            <a:off x="155824" y="2124101"/>
            <a:ext cx="11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94538" y="4532531"/>
            <a:ext cx="11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155732" y="1575164"/>
            <a:ext cx="1188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9" name="Picture 98"/>
          <p:cNvPicPr>
            <a:picLocks noChangeAspect="1"/>
          </p:cNvPicPr>
          <p:nvPr/>
        </p:nvPicPr>
        <p:blipFill>
          <a:blip r:embed="rId9"/>
          <a:stretch>
            <a:fillRect/>
          </a:stretch>
        </p:blipFill>
        <p:spPr>
          <a:xfrm>
            <a:off x="7359912" y="2951757"/>
            <a:ext cx="1132583" cy="646800"/>
          </a:xfrm>
          <a:prstGeom prst="rect">
            <a:avLst/>
          </a:prstGeom>
        </p:spPr>
      </p:pic>
      <p:sp>
        <p:nvSpPr>
          <p:cNvPr id="2" name="Title 1"/>
          <p:cNvSpPr>
            <a:spLocks noGrp="1"/>
          </p:cNvSpPr>
          <p:nvPr>
            <p:ph type="title"/>
          </p:nvPr>
        </p:nvSpPr>
        <p:spPr/>
        <p:txBody>
          <a:bodyPr/>
          <a:lstStyle/>
          <a:p>
            <a:r>
              <a:rPr lang="en-US" dirty="0" err="1"/>
              <a:t>nEXO</a:t>
            </a:r>
            <a:r>
              <a:rPr lang="en-US" dirty="0"/>
              <a:t> photo-detector effort</a:t>
            </a:r>
          </a:p>
        </p:txBody>
      </p:sp>
    </p:spTree>
    <p:extLst>
      <p:ext uri="{BB962C8B-B14F-4D97-AF65-F5344CB8AC3E}">
        <p14:creationId xmlns:p14="http://schemas.microsoft.com/office/powerpoint/2010/main" val="11290138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or related support for the development of </a:t>
            </a:r>
            <a:r>
              <a:rPr lang="en-US" dirty="0" err="1"/>
              <a:t>nEXO</a:t>
            </a:r>
            <a:r>
              <a:rPr lang="en-US" dirty="0"/>
              <a:t> photo-detectors</a:t>
            </a:r>
          </a:p>
        </p:txBody>
      </p:sp>
      <p:sp>
        <p:nvSpPr>
          <p:cNvPr id="3" name="Content Placeholder 2"/>
          <p:cNvSpPr>
            <a:spLocks noGrp="1"/>
          </p:cNvSpPr>
          <p:nvPr>
            <p:ph idx="1"/>
          </p:nvPr>
        </p:nvSpPr>
        <p:spPr/>
        <p:txBody>
          <a:bodyPr>
            <a:normAutofit fontScale="55000" lnSpcReduction="20000"/>
          </a:bodyPr>
          <a:lstStyle/>
          <a:p>
            <a:r>
              <a:rPr lang="en-US" dirty="0"/>
              <a:t>CRFREF</a:t>
            </a:r>
          </a:p>
          <a:p>
            <a:pPr lvl="1"/>
            <a:r>
              <a:rPr lang="en-US" dirty="0"/>
              <a:t>One technician at TRIUMF working about 50% on photo-detector development for 5 to 6 years</a:t>
            </a:r>
          </a:p>
          <a:p>
            <a:pPr lvl="1"/>
            <a:r>
              <a:rPr lang="en-US" dirty="0"/>
              <a:t>One research professional at </a:t>
            </a:r>
            <a:r>
              <a:rPr lang="en-US" dirty="0" err="1"/>
              <a:t>U.Sherbrooke</a:t>
            </a:r>
            <a:r>
              <a:rPr lang="en-US" dirty="0"/>
              <a:t> working on 3DdSiPMs development for </a:t>
            </a:r>
            <a:r>
              <a:rPr lang="en-US" dirty="0" err="1"/>
              <a:t>astro</a:t>
            </a:r>
            <a:r>
              <a:rPr lang="en-US" dirty="0"/>
              <a:t>-particle physics for 3.5 years.</a:t>
            </a:r>
          </a:p>
          <a:p>
            <a:r>
              <a:rPr lang="en-US" dirty="0"/>
              <a:t>CFI. “Facility for Development of Noble Liquid Detectors and Optical Readout for Subatomic Physics and Particle Astrophysics” </a:t>
            </a:r>
          </a:p>
          <a:p>
            <a:pPr lvl="1"/>
            <a:r>
              <a:rPr lang="en-US" dirty="0"/>
              <a:t>Date: applied for Oct. 2016. Award announcement: Jun. 2017, </a:t>
            </a:r>
          </a:p>
          <a:p>
            <a:pPr lvl="1"/>
            <a:r>
              <a:rPr lang="en-US" dirty="0"/>
              <a:t>PI: Mark </a:t>
            </a:r>
            <a:r>
              <a:rPr lang="en-US" dirty="0" err="1"/>
              <a:t>Boulay</a:t>
            </a:r>
            <a:r>
              <a:rPr lang="en-US" dirty="0"/>
              <a:t> (Carleton). </a:t>
            </a:r>
          </a:p>
          <a:p>
            <a:pPr lvl="1"/>
            <a:r>
              <a:rPr lang="en-US" dirty="0"/>
              <a:t>Amount: ~2M$ for 3DdSiPM at </a:t>
            </a:r>
            <a:r>
              <a:rPr lang="en-US" dirty="0" err="1"/>
              <a:t>Sherbrooke</a:t>
            </a:r>
            <a:r>
              <a:rPr lang="en-US" dirty="0"/>
              <a:t>, ~1M$ for </a:t>
            </a:r>
            <a:r>
              <a:rPr lang="en-US" dirty="0" err="1"/>
              <a:t>SiPM</a:t>
            </a:r>
            <a:r>
              <a:rPr lang="en-US" dirty="0"/>
              <a:t> characterization at TRIUMF, ~0.5M$ for large area </a:t>
            </a:r>
            <a:r>
              <a:rPr lang="en-US" dirty="0" err="1"/>
              <a:t>SiPM</a:t>
            </a:r>
            <a:r>
              <a:rPr lang="en-US" dirty="0"/>
              <a:t> at McGill</a:t>
            </a:r>
          </a:p>
          <a:p>
            <a:r>
              <a:rPr lang="en-US" dirty="0"/>
              <a:t>DRDC 1. ”Enabling Single Photon imaging technologies for underwater arctic surveillance”</a:t>
            </a:r>
          </a:p>
          <a:p>
            <a:pPr lvl="1"/>
            <a:r>
              <a:rPr lang="en-US" dirty="0"/>
              <a:t>Date: applied for February 1, 2017, award announcement?</a:t>
            </a:r>
          </a:p>
          <a:p>
            <a:pPr lvl="1"/>
            <a:r>
              <a:rPr lang="en-US" dirty="0"/>
              <a:t>PI: JF Pratte, </a:t>
            </a:r>
            <a:r>
              <a:rPr lang="en-US" dirty="0" err="1"/>
              <a:t>Sherbrooke</a:t>
            </a:r>
            <a:endParaRPr lang="en-US" dirty="0"/>
          </a:p>
          <a:p>
            <a:pPr lvl="1"/>
            <a:r>
              <a:rPr lang="en-US" dirty="0"/>
              <a:t>Amount: 6M$ (no deliverable for SAP but building highly relevant expertise)</a:t>
            </a:r>
          </a:p>
          <a:p>
            <a:r>
              <a:rPr lang="en-US" dirty="0"/>
              <a:t>DRDC 2. “A broadband single photon detector for enhanced arctic air surveillance”</a:t>
            </a:r>
          </a:p>
          <a:p>
            <a:pPr lvl="1"/>
            <a:r>
              <a:rPr lang="en-US" dirty="0"/>
              <a:t>Date: applied for February 1, 2017, award announcement?</a:t>
            </a:r>
          </a:p>
          <a:p>
            <a:pPr lvl="1"/>
            <a:r>
              <a:rPr lang="en-US" dirty="0"/>
              <a:t>PI: F. Retiere, TRIUMF</a:t>
            </a:r>
          </a:p>
          <a:p>
            <a:pPr lvl="1"/>
            <a:r>
              <a:rPr lang="en-US" dirty="0"/>
              <a:t>Amount: 3M$. Need DRDC1 to be viable (no deliverable for SAP but building highly relevant expertise)</a:t>
            </a:r>
          </a:p>
          <a:p>
            <a:r>
              <a:rPr lang="en-US" dirty="0"/>
              <a:t>NSERC CRD. “Input/Output Through Silicon </a:t>
            </a:r>
            <a:r>
              <a:rPr lang="en-US" dirty="0" err="1"/>
              <a:t>Vias</a:t>
            </a:r>
            <a:r>
              <a:rPr lang="en-US" dirty="0"/>
              <a:t> in CMOS”</a:t>
            </a:r>
          </a:p>
          <a:p>
            <a:pPr lvl="1"/>
            <a:r>
              <a:rPr lang="en-US" dirty="0"/>
              <a:t>Date: application in 2017</a:t>
            </a:r>
          </a:p>
          <a:p>
            <a:pPr lvl="1"/>
            <a:r>
              <a:rPr lang="en-US" dirty="0"/>
              <a:t>PI: </a:t>
            </a:r>
            <a:r>
              <a:rPr lang="en-US" dirty="0" err="1"/>
              <a:t>S.Charlebois</a:t>
            </a:r>
            <a:r>
              <a:rPr lang="en-US" dirty="0"/>
              <a:t> in partnership with Teledyne-DALSA</a:t>
            </a:r>
          </a:p>
          <a:p>
            <a:r>
              <a:rPr lang="en-US" dirty="0"/>
              <a:t>Partnerships with industrials (KETEK, Hamamatsu) being investigated for 3DdSiPMs </a:t>
            </a:r>
          </a:p>
        </p:txBody>
      </p:sp>
    </p:spTree>
    <p:extLst>
      <p:ext uri="{BB962C8B-B14F-4D97-AF65-F5344CB8AC3E}">
        <p14:creationId xmlns:p14="http://schemas.microsoft.com/office/powerpoint/2010/main" val="609232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EXO</a:t>
            </a:r>
            <a:endParaRPr lang="en-CA" dirty="0"/>
          </a:p>
        </p:txBody>
      </p:sp>
      <p:sp>
        <p:nvSpPr>
          <p:cNvPr id="3" name="Content Placeholder 2"/>
          <p:cNvSpPr>
            <a:spLocks noGrp="1"/>
          </p:cNvSpPr>
          <p:nvPr>
            <p:ph idx="1"/>
          </p:nvPr>
        </p:nvSpPr>
        <p:spPr/>
        <p:txBody>
          <a:bodyPr/>
          <a:lstStyle/>
          <a:p>
            <a:r>
              <a:rPr lang="en-CA" dirty="0" smtClean="0"/>
              <a:t>EXO is a program searching for </a:t>
            </a:r>
            <a:r>
              <a:rPr lang="en-CA" dirty="0" err="1" smtClean="0"/>
              <a:t>neutrinoless</a:t>
            </a:r>
            <a:r>
              <a:rPr lang="en-CA" dirty="0" smtClean="0"/>
              <a:t> double beta decay in Xenon</a:t>
            </a:r>
          </a:p>
          <a:p>
            <a:r>
              <a:rPr lang="en-CA" dirty="0" smtClean="0"/>
              <a:t>It is comprised of 3 activities</a:t>
            </a:r>
          </a:p>
          <a:p>
            <a:pPr lvl="1"/>
            <a:r>
              <a:rPr lang="en-CA" dirty="0" smtClean="0"/>
              <a:t>EXO-200 – a 200 kg detector operating at WIPP in New Mexico</a:t>
            </a:r>
          </a:p>
          <a:p>
            <a:pPr lvl="1"/>
            <a:r>
              <a:rPr lang="en-CA" dirty="0" err="1" smtClean="0"/>
              <a:t>nEXO</a:t>
            </a:r>
            <a:r>
              <a:rPr lang="en-CA" dirty="0" smtClean="0"/>
              <a:t> – a proposed 5 tonne detector at SNOLAB</a:t>
            </a:r>
          </a:p>
          <a:p>
            <a:pPr lvl="1"/>
            <a:r>
              <a:rPr lang="en-CA" dirty="0" smtClean="0"/>
              <a:t>Detector Development to extend to the Normal Hierarchy</a:t>
            </a:r>
            <a:endParaRPr lang="en-CA" dirty="0" smtClean="0"/>
          </a:p>
          <a:p>
            <a:r>
              <a:rPr lang="en-CA" dirty="0" smtClean="0"/>
              <a:t>The realization of </a:t>
            </a:r>
            <a:r>
              <a:rPr lang="en-CA" dirty="0" err="1" smtClean="0"/>
              <a:t>nEXO</a:t>
            </a:r>
            <a:r>
              <a:rPr lang="en-CA" dirty="0" smtClean="0"/>
              <a:t> – a major international project to be sited in Canada is the top priority of the Canadian collaboration but the other activities are very important and complementary</a:t>
            </a:r>
          </a:p>
          <a:p>
            <a:endParaRPr lang="en-CA" dirty="0" smtClean="0"/>
          </a:p>
        </p:txBody>
      </p:sp>
      <p:sp>
        <p:nvSpPr>
          <p:cNvPr id="4" name="Slide Number Placeholder 3"/>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1702903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nEXO</a:t>
            </a:r>
            <a:r>
              <a:rPr lang="en-US" dirty="0"/>
              <a:t> Photo-detector group management</a:t>
            </a:r>
          </a:p>
        </p:txBody>
      </p:sp>
      <p:sp>
        <p:nvSpPr>
          <p:cNvPr id="3" name="Content Placeholder 2"/>
          <p:cNvSpPr>
            <a:spLocks noGrp="1"/>
          </p:cNvSpPr>
          <p:nvPr>
            <p:ph idx="1"/>
          </p:nvPr>
        </p:nvSpPr>
        <p:spPr/>
        <p:txBody>
          <a:bodyPr>
            <a:normAutofit fontScale="92500" lnSpcReduction="10000"/>
          </a:bodyPr>
          <a:lstStyle/>
          <a:p>
            <a:r>
              <a:rPr lang="en-US" dirty="0"/>
              <a:t>Define specifications for </a:t>
            </a:r>
            <a:r>
              <a:rPr lang="en-US" dirty="0" err="1"/>
              <a:t>SiPMs</a:t>
            </a:r>
            <a:r>
              <a:rPr lang="en-US" dirty="0"/>
              <a:t> and passive optics (mirrored electrode)</a:t>
            </a:r>
          </a:p>
          <a:p>
            <a:pPr lvl="1"/>
            <a:r>
              <a:rPr lang="en-US" dirty="0"/>
              <a:t>TRIUMF taking over simulation effort from IHEP (Eric Woolsey, graduate student)</a:t>
            </a:r>
          </a:p>
          <a:p>
            <a:pPr lvl="2"/>
            <a:r>
              <a:rPr lang="en-US" dirty="0"/>
              <a:t>In FY2017 investigate interplay between </a:t>
            </a:r>
            <a:r>
              <a:rPr lang="en-US" dirty="0" err="1"/>
              <a:t>SiPM</a:t>
            </a:r>
            <a:r>
              <a:rPr lang="en-US" dirty="0"/>
              <a:t> efficiency and reflectivity</a:t>
            </a:r>
          </a:p>
          <a:p>
            <a:pPr lvl="2"/>
            <a:r>
              <a:rPr lang="en-US" dirty="0"/>
              <a:t>Investigate electrodes made of silicon</a:t>
            </a:r>
          </a:p>
          <a:p>
            <a:r>
              <a:rPr lang="en-US" dirty="0"/>
              <a:t>Agree on measurement techniques for assessing specifications</a:t>
            </a:r>
          </a:p>
          <a:p>
            <a:r>
              <a:rPr lang="en-US" dirty="0"/>
              <a:t>Define the photo-detector architecture up to the electronics</a:t>
            </a:r>
          </a:p>
          <a:p>
            <a:r>
              <a:rPr lang="en-US" dirty="0"/>
              <a:t>Coordinate </a:t>
            </a:r>
            <a:r>
              <a:rPr lang="en-US" dirty="0" err="1"/>
              <a:t>SiPM</a:t>
            </a:r>
            <a:r>
              <a:rPr lang="en-US" dirty="0"/>
              <a:t> prototyping effort with manufacturers, including 3DdSiPM development</a:t>
            </a:r>
          </a:p>
          <a:p>
            <a:r>
              <a:rPr lang="en-US" dirty="0"/>
              <a:t>Organize workshops at IEEE NSS to share research effort with other collaborations (DarkSide50k, CTA, MEG,</a:t>
            </a:r>
            <a:r>
              <a:rPr lang="mr-IN" dirty="0"/>
              <a:t>…</a:t>
            </a:r>
            <a:r>
              <a:rPr lang="en-US" dirty="0"/>
              <a:t>)</a:t>
            </a:r>
          </a:p>
          <a:p>
            <a:r>
              <a:rPr lang="en-US" dirty="0"/>
              <a:t>Support from NSERC critical for HQP and travel</a:t>
            </a:r>
          </a:p>
        </p:txBody>
      </p:sp>
    </p:spTree>
    <p:extLst>
      <p:ext uri="{BB962C8B-B14F-4D97-AF65-F5344CB8AC3E}">
        <p14:creationId xmlns:p14="http://schemas.microsoft.com/office/powerpoint/2010/main" val="561766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nEXO</a:t>
            </a:r>
            <a:r>
              <a:rPr lang="en-US" dirty="0"/>
              <a:t> photo-detector characterization</a:t>
            </a:r>
          </a:p>
        </p:txBody>
      </p:sp>
      <p:sp>
        <p:nvSpPr>
          <p:cNvPr id="3" name="Content Placeholder 2"/>
          <p:cNvSpPr>
            <a:spLocks noGrp="1"/>
          </p:cNvSpPr>
          <p:nvPr>
            <p:ph idx="1"/>
          </p:nvPr>
        </p:nvSpPr>
        <p:spPr>
          <a:xfrm>
            <a:off x="826168" y="1825625"/>
            <a:ext cx="10515600" cy="4351338"/>
          </a:xfrm>
        </p:spPr>
        <p:txBody>
          <a:bodyPr>
            <a:normAutofit fontScale="85000" lnSpcReduction="20000"/>
          </a:bodyPr>
          <a:lstStyle/>
          <a:p>
            <a:r>
              <a:rPr lang="en-US" dirty="0"/>
              <a:t>Setup for measuring </a:t>
            </a:r>
            <a:r>
              <a:rPr lang="en-US" dirty="0" err="1"/>
              <a:t>SiPM</a:t>
            </a:r>
            <a:r>
              <a:rPr lang="en-US" dirty="0"/>
              <a:t> efficiency at 175nm and assessing nuisance parameters</a:t>
            </a:r>
          </a:p>
          <a:p>
            <a:pPr lvl="1"/>
            <a:r>
              <a:rPr lang="en-US" dirty="0"/>
              <a:t>TRIUMF setup upgraded in FY2016 using NSERC and TRIUMF funds. Expected to be used until 2019</a:t>
            </a:r>
          </a:p>
          <a:p>
            <a:r>
              <a:rPr lang="en-US" dirty="0"/>
              <a:t>Combined efficiency/reflectivity test setup at TRIUMF requested from CFI</a:t>
            </a:r>
          </a:p>
          <a:p>
            <a:pPr lvl="1"/>
            <a:r>
              <a:rPr lang="en-US" dirty="0"/>
              <a:t>Risk mitigation if CFI fails, contribute to exploitation of setups at </a:t>
            </a:r>
            <a:r>
              <a:rPr lang="en-US" dirty="0" err="1"/>
              <a:t>U.Alabama</a:t>
            </a:r>
            <a:r>
              <a:rPr lang="en-US" dirty="0"/>
              <a:t> and IHEP</a:t>
            </a:r>
          </a:p>
          <a:p>
            <a:pPr lvl="2"/>
            <a:r>
              <a:rPr lang="en-US" dirty="0"/>
              <a:t>Need travel funds</a:t>
            </a:r>
          </a:p>
          <a:p>
            <a:r>
              <a:rPr lang="en-US" dirty="0"/>
              <a:t>Setup for measuring </a:t>
            </a:r>
            <a:r>
              <a:rPr lang="en-US" dirty="0" err="1"/>
              <a:t>SiPM</a:t>
            </a:r>
            <a:r>
              <a:rPr lang="en-US" dirty="0"/>
              <a:t> self-emission (light emitted in avalanches) at TRIUMF requested from CFI and DRDC2</a:t>
            </a:r>
          </a:p>
          <a:p>
            <a:pPr lvl="1"/>
            <a:r>
              <a:rPr lang="en-US" dirty="0"/>
              <a:t>Risk mitigation if CFI and DRDC2 fails, reuse some equipment available at </a:t>
            </a:r>
            <a:r>
              <a:rPr lang="en-US" dirty="0" err="1"/>
              <a:t>U.Sherbrooke</a:t>
            </a:r>
            <a:endParaRPr lang="en-US" dirty="0"/>
          </a:p>
          <a:p>
            <a:r>
              <a:rPr lang="en-US" dirty="0"/>
              <a:t>Overall setup operation and data analysis</a:t>
            </a:r>
          </a:p>
          <a:p>
            <a:pPr lvl="1"/>
            <a:r>
              <a:rPr lang="en-US" dirty="0"/>
              <a:t>Maintenance and upgrade by CFREF funded technician. </a:t>
            </a:r>
          </a:p>
          <a:p>
            <a:pPr lvl="1"/>
            <a:r>
              <a:rPr lang="en-US" dirty="0"/>
              <a:t>Operation and data analysis by HQPs requested from NSERC</a:t>
            </a:r>
          </a:p>
          <a:p>
            <a:pPr lvl="2"/>
            <a:r>
              <a:rPr lang="en-US" dirty="0"/>
              <a:t>Currently done by 1 Italian student paid by INFN and 1 Chinese professor on sabbatical (paid by China)</a:t>
            </a:r>
          </a:p>
          <a:p>
            <a:pPr lvl="2"/>
            <a:r>
              <a:rPr lang="en-US" dirty="0"/>
              <a:t>Postdoc critical for continuity between visitors, coop and graduate students</a:t>
            </a:r>
          </a:p>
        </p:txBody>
      </p:sp>
    </p:spTree>
    <p:extLst>
      <p:ext uri="{BB962C8B-B14F-4D97-AF65-F5344CB8AC3E}">
        <p14:creationId xmlns:p14="http://schemas.microsoft.com/office/powerpoint/2010/main" val="1376843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scale photo-detector plane</a:t>
            </a:r>
          </a:p>
        </p:txBody>
      </p:sp>
      <p:sp>
        <p:nvSpPr>
          <p:cNvPr id="3" name="Content Placeholder 2"/>
          <p:cNvSpPr>
            <a:spLocks noGrp="1"/>
          </p:cNvSpPr>
          <p:nvPr>
            <p:ph idx="1"/>
          </p:nvPr>
        </p:nvSpPr>
        <p:spPr/>
        <p:txBody>
          <a:bodyPr>
            <a:normAutofit lnSpcReduction="10000"/>
          </a:bodyPr>
          <a:lstStyle/>
          <a:p>
            <a:r>
              <a:rPr lang="en-US" dirty="0"/>
              <a:t>Scaling up from ~1cm</a:t>
            </a:r>
            <a:r>
              <a:rPr lang="en-US" baseline="30000" dirty="0"/>
              <a:t>2</a:t>
            </a:r>
            <a:r>
              <a:rPr lang="en-US" dirty="0"/>
              <a:t> </a:t>
            </a:r>
            <a:r>
              <a:rPr lang="en-US" dirty="0" err="1"/>
              <a:t>SiPM</a:t>
            </a:r>
            <a:r>
              <a:rPr lang="en-US" dirty="0"/>
              <a:t> chips to 100cm</a:t>
            </a:r>
            <a:r>
              <a:rPr lang="en-US" baseline="30000" dirty="0"/>
              <a:t>2</a:t>
            </a:r>
            <a:r>
              <a:rPr lang="en-US" dirty="0"/>
              <a:t> module and 10,000 cm</a:t>
            </a:r>
            <a:r>
              <a:rPr lang="en-US" baseline="30000" dirty="0"/>
              <a:t>2</a:t>
            </a:r>
            <a:r>
              <a:rPr lang="en-US" dirty="0"/>
              <a:t> staves</a:t>
            </a:r>
          </a:p>
          <a:p>
            <a:pPr lvl="1"/>
            <a:r>
              <a:rPr lang="en-US" dirty="0"/>
              <a:t>Critical effort if Canada is to build the complete photo-detector staves for </a:t>
            </a:r>
            <a:r>
              <a:rPr lang="en-US" dirty="0" err="1"/>
              <a:t>nEXO</a:t>
            </a:r>
            <a:endParaRPr lang="en-US" dirty="0"/>
          </a:p>
          <a:p>
            <a:pPr lvl="2"/>
            <a:r>
              <a:rPr lang="en-US" dirty="0"/>
              <a:t>Will likely compete with other groups for this work package</a:t>
            </a:r>
          </a:p>
          <a:p>
            <a:pPr lvl="1"/>
            <a:r>
              <a:rPr lang="en-US" dirty="0"/>
              <a:t>Assembly and test equipment requested from CFI</a:t>
            </a:r>
          </a:p>
          <a:p>
            <a:pPr lvl="2"/>
            <a:r>
              <a:rPr lang="en-US" dirty="0"/>
              <a:t>Risk mitigation if CFI fails: short term, collaborate with US groups, long term: apply for equipment again</a:t>
            </a:r>
          </a:p>
          <a:p>
            <a:r>
              <a:rPr lang="en-US" dirty="0"/>
              <a:t>Effort led by McGill</a:t>
            </a:r>
          </a:p>
          <a:p>
            <a:pPr lvl="1"/>
            <a:r>
              <a:rPr lang="en-US" dirty="0"/>
              <a:t>Electrical engineering support through CFREF - CPARC</a:t>
            </a:r>
          </a:p>
          <a:p>
            <a:pPr lvl="1"/>
            <a:r>
              <a:rPr lang="en-US" dirty="0"/>
              <a:t>HQP requested from NSERC: Ako Jamil (PhD) and undergraduate student (</a:t>
            </a:r>
            <a:r>
              <a:rPr lang="en-US" dirty="0" err="1"/>
              <a:t>Soud</a:t>
            </a:r>
            <a:r>
              <a:rPr lang="en-US" dirty="0"/>
              <a:t> Kharusi)</a:t>
            </a:r>
          </a:p>
        </p:txBody>
      </p:sp>
    </p:spTree>
    <p:extLst>
      <p:ext uri="{BB962C8B-B14F-4D97-AF65-F5344CB8AC3E}">
        <p14:creationId xmlns:p14="http://schemas.microsoft.com/office/powerpoint/2010/main" val="3297254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Other </a:t>
            </a:r>
            <a:r>
              <a:rPr lang="en-CA" dirty="0" err="1" smtClean="0"/>
              <a:t>nEXO</a:t>
            </a:r>
            <a:r>
              <a:rPr lang="en-CA" dirty="0" smtClean="0"/>
              <a:t> development</a:t>
            </a:r>
            <a:endParaRPr lang="en-CA" dirty="0"/>
          </a:p>
        </p:txBody>
      </p:sp>
      <p:sp>
        <p:nvSpPr>
          <p:cNvPr id="4" name="Content Placeholder 3"/>
          <p:cNvSpPr>
            <a:spLocks noGrp="1"/>
          </p:cNvSpPr>
          <p:nvPr>
            <p:ph idx="1"/>
          </p:nvPr>
        </p:nvSpPr>
        <p:spPr/>
        <p:txBody>
          <a:bodyPr/>
          <a:lstStyle/>
          <a:p>
            <a:pPr lvl="1"/>
            <a:r>
              <a:rPr lang="en-CA" dirty="0" smtClean="0"/>
              <a:t>Continuing the battle against radon ingress – monitoring and removal techniques (Laurentian)</a:t>
            </a:r>
          </a:p>
          <a:p>
            <a:pPr lvl="1"/>
            <a:r>
              <a:rPr lang="en-CA" dirty="0" smtClean="0"/>
              <a:t>Calibration techniques and hardware – </a:t>
            </a:r>
            <a:r>
              <a:rPr lang="en-CA" dirty="0" err="1" smtClean="0"/>
              <a:t>nEXO</a:t>
            </a:r>
            <a:r>
              <a:rPr lang="en-CA" dirty="0" smtClean="0"/>
              <a:t> gains enormous advantage from self shielding but this also makes calibration with external gamma sources challenging. Simulations and new insertion hardware being developed (Laurentian)</a:t>
            </a:r>
          </a:p>
          <a:p>
            <a:pPr lvl="1"/>
            <a:r>
              <a:rPr lang="en-CA" dirty="0" smtClean="0"/>
              <a:t>Explore improved spatial resolution to improve background rejection through use of 2 phase detection. Carleton funded development but now 2 students have chosen this for grad studies.</a:t>
            </a:r>
          </a:p>
          <a:p>
            <a:pPr lvl="4"/>
            <a:endParaRPr lang="en-CA" dirty="0"/>
          </a:p>
        </p:txBody>
      </p:sp>
      <p:sp>
        <p:nvSpPr>
          <p:cNvPr id="2" name="Slide Number Placeholder 1"/>
          <p:cNvSpPr>
            <a:spLocks noGrp="1"/>
          </p:cNvSpPr>
          <p:nvPr>
            <p:ph type="sldNum" sz="quarter" idx="12"/>
          </p:nvPr>
        </p:nvSpPr>
        <p:spPr/>
        <p:txBody>
          <a:bodyPr/>
          <a:lstStyle/>
          <a:p>
            <a:fld id="{D57F1E4F-1CFF-5643-939E-02111984F565}" type="slidenum">
              <a:rPr lang="en-US" smtClean="0">
                <a:solidFill>
                  <a:prstClr val="white">
                    <a:tint val="75000"/>
                  </a:prstClr>
                </a:solidFill>
              </a:rPr>
              <a:pPr/>
              <a:t>23</a:t>
            </a:fld>
            <a:endParaRPr lang="en-US" dirty="0">
              <a:solidFill>
                <a:prstClr val="white">
                  <a:tint val="75000"/>
                </a:prstClr>
              </a:solidFill>
            </a:endParaRPr>
          </a:p>
        </p:txBody>
      </p:sp>
    </p:spTree>
    <p:extLst>
      <p:ext uri="{BB962C8B-B14F-4D97-AF65-F5344CB8AC3E}">
        <p14:creationId xmlns:p14="http://schemas.microsoft.com/office/powerpoint/2010/main" val="23000749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Development of new technologies</a:t>
            </a:r>
            <a:endParaRPr lang="en-CA" dirty="0"/>
          </a:p>
        </p:txBody>
      </p:sp>
      <p:sp>
        <p:nvSpPr>
          <p:cNvPr id="3" name="Content Placeholder 2"/>
          <p:cNvSpPr>
            <a:spLocks noGrp="1"/>
          </p:cNvSpPr>
          <p:nvPr>
            <p:ph idx="1"/>
          </p:nvPr>
        </p:nvSpPr>
        <p:spPr/>
        <p:txBody>
          <a:bodyPr/>
          <a:lstStyle/>
          <a:p>
            <a:r>
              <a:rPr lang="en-CA" dirty="0" smtClean="0"/>
              <a:t>1) New forms of </a:t>
            </a:r>
            <a:r>
              <a:rPr lang="en-CA" dirty="0" err="1" smtClean="0"/>
              <a:t>SiPM</a:t>
            </a:r>
            <a:r>
              <a:rPr lang="en-CA" dirty="0" smtClean="0"/>
              <a:t> </a:t>
            </a:r>
          </a:p>
          <a:p>
            <a:r>
              <a:rPr lang="en-CA" dirty="0" smtClean="0"/>
              <a:t>2) Use of 2 phase detection techniques to reduce backgrounds</a:t>
            </a:r>
          </a:p>
          <a:p>
            <a:r>
              <a:rPr lang="en-CA" dirty="0" smtClean="0"/>
              <a:t>3) Single ion Ba tagging techniques to reduce backgrounds</a:t>
            </a:r>
          </a:p>
          <a:p>
            <a:r>
              <a:rPr lang="en-CA" dirty="0" smtClean="0"/>
              <a:t>Success with these technologies could lead to a concept for detection of </a:t>
            </a:r>
            <a:r>
              <a:rPr lang="en-CA" dirty="0" err="1" smtClean="0"/>
              <a:t>neutrinoless</a:t>
            </a:r>
            <a:r>
              <a:rPr lang="en-CA" dirty="0" smtClean="0"/>
              <a:t> double beta decay at the normal hierarchy</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24</a:t>
            </a:fld>
            <a:endParaRPr lang="en-US" dirty="0"/>
          </a:p>
        </p:txBody>
      </p:sp>
    </p:spTree>
    <p:extLst>
      <p:ext uri="{BB962C8B-B14F-4D97-AF65-F5344CB8AC3E}">
        <p14:creationId xmlns:p14="http://schemas.microsoft.com/office/powerpoint/2010/main" val="10178998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Supporting the new technologies</a:t>
            </a:r>
            <a:endParaRPr lang="en-CA" dirty="0"/>
          </a:p>
        </p:txBody>
      </p:sp>
      <p:sp>
        <p:nvSpPr>
          <p:cNvPr id="3" name="Content Placeholder 2"/>
          <p:cNvSpPr>
            <a:spLocks noGrp="1"/>
          </p:cNvSpPr>
          <p:nvPr>
            <p:ph idx="1"/>
          </p:nvPr>
        </p:nvSpPr>
        <p:spPr/>
        <p:txBody>
          <a:bodyPr/>
          <a:lstStyle/>
          <a:p>
            <a:r>
              <a:rPr lang="en-CA" dirty="0" smtClean="0"/>
              <a:t>Funds requested from CFI for</a:t>
            </a:r>
          </a:p>
          <a:p>
            <a:pPr lvl="1"/>
            <a:r>
              <a:rPr lang="en-CA" dirty="0" smtClean="0"/>
              <a:t>(a) Development of infrastructure and testing for all aspects of </a:t>
            </a:r>
            <a:r>
              <a:rPr lang="en-CA" dirty="0" err="1" smtClean="0"/>
              <a:t>SiPM</a:t>
            </a:r>
            <a:r>
              <a:rPr lang="en-CA" dirty="0" smtClean="0"/>
              <a:t> application to </a:t>
            </a:r>
            <a:r>
              <a:rPr lang="en-CA" dirty="0" err="1" smtClean="0"/>
              <a:t>nEXO</a:t>
            </a:r>
            <a:endParaRPr lang="en-CA" dirty="0" smtClean="0"/>
          </a:p>
          <a:p>
            <a:pPr lvl="1"/>
            <a:r>
              <a:rPr lang="en-CA" dirty="0" smtClean="0"/>
              <a:t>(b) A Cryogenics laboratory to be established at Carleton for developing next generation of cryogenic liquid detectors including 2 phase detection for double beta decay and dark matter </a:t>
            </a:r>
          </a:p>
          <a:p>
            <a:r>
              <a:rPr lang="en-CA" dirty="0" smtClean="0"/>
              <a:t>NSERC requests separate project request for Ba tagging development – will be submitted in Fall.</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25</a:t>
            </a:fld>
            <a:endParaRPr lang="en-US" dirty="0"/>
          </a:p>
        </p:txBody>
      </p:sp>
    </p:spTree>
    <p:extLst>
      <p:ext uri="{BB962C8B-B14F-4D97-AF65-F5344CB8AC3E}">
        <p14:creationId xmlns:p14="http://schemas.microsoft.com/office/powerpoint/2010/main" val="37576865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3DdSiPM for </a:t>
            </a:r>
            <a:r>
              <a:rPr lang="en-US" dirty="0" err="1"/>
              <a:t>nEXO</a:t>
            </a:r>
            <a:endParaRPr lang="en-US" dirty="0"/>
          </a:p>
        </p:txBody>
      </p:sp>
      <p:sp>
        <p:nvSpPr>
          <p:cNvPr id="3" name="Content Placeholder 2"/>
          <p:cNvSpPr>
            <a:spLocks noGrp="1"/>
          </p:cNvSpPr>
          <p:nvPr>
            <p:ph idx="1"/>
          </p:nvPr>
        </p:nvSpPr>
        <p:spPr/>
        <p:txBody>
          <a:bodyPr>
            <a:normAutofit fontScale="85000" lnSpcReduction="10000"/>
          </a:bodyPr>
          <a:lstStyle/>
          <a:p>
            <a:r>
              <a:rPr lang="en-US" dirty="0"/>
              <a:t>Establishing 3DdSiPM production at Teledyne-DALSA and </a:t>
            </a:r>
            <a:r>
              <a:rPr lang="en-US" dirty="0" err="1"/>
              <a:t>Sherbrooke</a:t>
            </a:r>
            <a:endParaRPr lang="en-US" dirty="0"/>
          </a:p>
          <a:p>
            <a:pPr lvl="1"/>
            <a:r>
              <a:rPr lang="en-US" dirty="0"/>
              <a:t>Generic effort regardless of end project</a:t>
            </a:r>
          </a:p>
          <a:p>
            <a:pPr lvl="1"/>
            <a:r>
              <a:rPr lang="en-US" dirty="0"/>
              <a:t>Fund requested from CFI and DRDC1</a:t>
            </a:r>
          </a:p>
          <a:p>
            <a:pPr lvl="2"/>
            <a:r>
              <a:rPr lang="en-US" dirty="0"/>
              <a:t>Risk mitigation if CFI and DRDC1 fails, investigating partnership with established companies (Hamamatsu, KETEK) or with new venture</a:t>
            </a:r>
          </a:p>
          <a:p>
            <a:r>
              <a:rPr lang="en-US" dirty="0" smtClean="0"/>
              <a:t>Tailoring </a:t>
            </a:r>
            <a:r>
              <a:rPr lang="en-US" dirty="0"/>
              <a:t>photo-detector tier for </a:t>
            </a:r>
            <a:r>
              <a:rPr lang="en-US" dirty="0" err="1"/>
              <a:t>nEXO</a:t>
            </a:r>
            <a:r>
              <a:rPr lang="en-US" dirty="0"/>
              <a:t> (VUV sensitivity and cryogenic operation)</a:t>
            </a:r>
          </a:p>
          <a:p>
            <a:pPr lvl="1"/>
            <a:r>
              <a:rPr lang="en-US" dirty="0"/>
              <a:t>Design proposed in DRDC2 compatible with VUV. Could also be tested with CFI funds</a:t>
            </a:r>
          </a:p>
          <a:p>
            <a:pPr lvl="2"/>
            <a:r>
              <a:rPr lang="en-US" dirty="0"/>
              <a:t>Risk mitigation: low cost small technology demonstration test. Probably not complete sensors</a:t>
            </a:r>
          </a:p>
          <a:p>
            <a:pPr lvl="1"/>
            <a:r>
              <a:rPr lang="en-US" dirty="0"/>
              <a:t>Additional support will likely be needed from NSERC RTI (FY2018, FY2019) for investigating ultra-shallow (delta) doping and VUV anti-reflective coatings</a:t>
            </a:r>
          </a:p>
          <a:p>
            <a:r>
              <a:rPr lang="en-US" dirty="0" smtClean="0"/>
              <a:t>Tailoring </a:t>
            </a:r>
            <a:r>
              <a:rPr lang="en-US" dirty="0"/>
              <a:t>electronics for </a:t>
            </a:r>
            <a:r>
              <a:rPr lang="en-US" dirty="0" err="1"/>
              <a:t>nEXO</a:t>
            </a:r>
            <a:r>
              <a:rPr lang="en-US" dirty="0"/>
              <a:t> (ultra-low power dissipation and moderate speed)</a:t>
            </a:r>
          </a:p>
          <a:p>
            <a:pPr lvl="1"/>
            <a:r>
              <a:rPr lang="en-US" dirty="0"/>
              <a:t>Need CFI or DRDC funds for large production though small production possible </a:t>
            </a:r>
            <a:r>
              <a:rPr lang="en-US" dirty="0" smtClean="0"/>
              <a:t>without</a:t>
            </a:r>
            <a:endParaRPr lang="en-US" dirty="0"/>
          </a:p>
        </p:txBody>
      </p:sp>
    </p:spTree>
    <p:extLst>
      <p:ext uri="{BB962C8B-B14F-4D97-AF65-F5344CB8AC3E}">
        <p14:creationId xmlns:p14="http://schemas.microsoft.com/office/powerpoint/2010/main" val="37643640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2 Phase detection</a:t>
            </a:r>
            <a:endParaRPr lang="en-CA" dirty="0"/>
          </a:p>
        </p:txBody>
      </p:sp>
      <p:sp>
        <p:nvSpPr>
          <p:cNvPr id="3" name="Content Placeholder 2"/>
          <p:cNvSpPr>
            <a:spLocks noGrp="1"/>
          </p:cNvSpPr>
          <p:nvPr>
            <p:ph idx="1"/>
          </p:nvPr>
        </p:nvSpPr>
        <p:spPr/>
        <p:txBody>
          <a:bodyPr/>
          <a:lstStyle/>
          <a:p>
            <a:r>
              <a:rPr lang="en-CA" dirty="0" smtClean="0"/>
              <a:t>The addition of an electroluminescence region to the </a:t>
            </a:r>
            <a:r>
              <a:rPr lang="en-CA" dirty="0" err="1" smtClean="0"/>
              <a:t>nEXO</a:t>
            </a:r>
            <a:r>
              <a:rPr lang="en-CA" dirty="0" smtClean="0"/>
              <a:t> detector concept, together with the use of 3D </a:t>
            </a:r>
            <a:r>
              <a:rPr lang="en-CA" dirty="0" err="1" smtClean="0"/>
              <a:t>SiPM</a:t>
            </a:r>
            <a:r>
              <a:rPr lang="en-CA" dirty="0" smtClean="0"/>
              <a:t> would allow much greater spatial resolution to determine the topological details of the decay events. </a:t>
            </a:r>
          </a:p>
          <a:p>
            <a:r>
              <a:rPr lang="en-CA" dirty="0" smtClean="0"/>
              <a:t>This should allow substantial improvement in background rejection</a:t>
            </a:r>
          </a:p>
          <a:p>
            <a:r>
              <a:rPr lang="en-CA" dirty="0" smtClean="0"/>
              <a:t>In early gas xenon detectors, requirement of 2 beta tracks reduced background by ~25</a:t>
            </a:r>
            <a:endParaRPr lang="en-CA" dirty="0"/>
          </a:p>
        </p:txBody>
      </p:sp>
    </p:spTree>
    <p:extLst>
      <p:ext uri="{BB962C8B-B14F-4D97-AF65-F5344CB8AC3E}">
        <p14:creationId xmlns:p14="http://schemas.microsoft.com/office/powerpoint/2010/main" val="16172572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825625"/>
            <a:ext cx="10515600" cy="4351338"/>
          </a:xfrm>
        </p:spPr>
        <p:txBody>
          <a:bodyPr/>
          <a:lstStyle/>
          <a:p>
            <a:endParaRPr lang="en-CA" sz="800" dirty="0">
              <a:latin typeface="Times New Roman" panose="02020603050405020304" pitchFamily="18" charset="0"/>
            </a:endParaRPr>
          </a:p>
          <a:p>
            <a:endParaRPr lang="en-CA" sz="800" dirty="0">
              <a:latin typeface="Arial" panose="020B0604020202020204" pitchFamily="34" charset="0"/>
            </a:endParaRPr>
          </a:p>
          <a:p>
            <a:endParaRPr lang="en-CA" dirty="0"/>
          </a:p>
        </p:txBody>
      </p:sp>
      <p:pic>
        <p:nvPicPr>
          <p:cNvPr id="4" name="Picture 3"/>
          <p:cNvPicPr>
            <a:picLocks noChangeAspect="1"/>
          </p:cNvPicPr>
          <p:nvPr/>
        </p:nvPicPr>
        <p:blipFill>
          <a:blip r:embed="rId2"/>
          <a:stretch>
            <a:fillRect/>
          </a:stretch>
        </p:blipFill>
        <p:spPr>
          <a:xfrm>
            <a:off x="0" y="-89550"/>
            <a:ext cx="9793137" cy="6947550"/>
          </a:xfrm>
          <a:prstGeom prst="rect">
            <a:avLst/>
          </a:prstGeom>
        </p:spPr>
      </p:pic>
      <p:sp>
        <p:nvSpPr>
          <p:cNvPr id="5" name="TextBox 4"/>
          <p:cNvSpPr txBox="1"/>
          <p:nvPr/>
        </p:nvSpPr>
        <p:spPr>
          <a:xfrm>
            <a:off x="6960972" y="175540"/>
            <a:ext cx="1680012" cy="461665"/>
          </a:xfrm>
          <a:prstGeom prst="rect">
            <a:avLst/>
          </a:prstGeom>
          <a:noFill/>
        </p:spPr>
        <p:txBody>
          <a:bodyPr wrap="none" rtlCol="0">
            <a:spAutoFit/>
          </a:bodyPr>
          <a:lstStyle/>
          <a:p>
            <a:r>
              <a:rPr lang="en-CA" sz="2400" dirty="0" smtClean="0">
                <a:solidFill>
                  <a:srgbClr val="FF0000"/>
                </a:solidFill>
              </a:rPr>
              <a:t>(NEXT Data)</a:t>
            </a:r>
            <a:endParaRPr lang="en-CA" sz="2400" dirty="0">
              <a:solidFill>
                <a:srgbClr val="FF0000"/>
              </a:solidFill>
            </a:endParaRPr>
          </a:p>
        </p:txBody>
      </p:sp>
    </p:spTree>
    <p:extLst>
      <p:ext uri="{BB962C8B-B14F-4D97-AF65-F5344CB8AC3E}">
        <p14:creationId xmlns:p14="http://schemas.microsoft.com/office/powerpoint/2010/main" val="39428770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9841"/>
            <a:ext cx="10515600" cy="1325563"/>
          </a:xfrm>
        </p:spPr>
        <p:txBody>
          <a:bodyPr/>
          <a:lstStyle/>
          <a:p>
            <a:r>
              <a:rPr lang="en-US" dirty="0"/>
              <a:t>Ba-tagging</a:t>
            </a:r>
          </a:p>
        </p:txBody>
      </p:sp>
      <p:sp>
        <p:nvSpPr>
          <p:cNvPr id="3" name="Content Placeholder 2"/>
          <p:cNvSpPr>
            <a:spLocks noGrp="1"/>
          </p:cNvSpPr>
          <p:nvPr>
            <p:ph idx="1"/>
          </p:nvPr>
        </p:nvSpPr>
        <p:spPr>
          <a:xfrm>
            <a:off x="838199" y="1205948"/>
            <a:ext cx="11115262" cy="5393635"/>
          </a:xfrm>
        </p:spPr>
        <p:txBody>
          <a:bodyPr>
            <a:normAutofit fontScale="92500" lnSpcReduction="10000"/>
          </a:bodyPr>
          <a:lstStyle/>
          <a:p>
            <a:r>
              <a:rPr lang="en-US" dirty="0"/>
              <a:t>Ba-tagging not part of the baseline design (reminder: baseline design means we can start building </a:t>
            </a:r>
            <a:r>
              <a:rPr lang="en-US" dirty="0" err="1"/>
              <a:t>nEXO</a:t>
            </a:r>
            <a:r>
              <a:rPr lang="en-US" dirty="0"/>
              <a:t> the day after the down select)</a:t>
            </a:r>
          </a:p>
          <a:p>
            <a:r>
              <a:rPr lang="en-US" dirty="0"/>
              <a:t>But: Ba-tagging is being developed by several groups in the </a:t>
            </a:r>
            <a:r>
              <a:rPr lang="en-US" dirty="0" err="1"/>
              <a:t>nEXO</a:t>
            </a:r>
            <a:r>
              <a:rPr lang="en-US" dirty="0"/>
              <a:t> collaboration (Stanford, Colorado State, U. Illinois Champaign, </a:t>
            </a:r>
            <a:r>
              <a:rPr lang="en-US" b="1" dirty="0"/>
              <a:t>TRIUMF, Carleton, McGill</a:t>
            </a:r>
            <a:r>
              <a:rPr lang="en-US" dirty="0"/>
              <a:t>)</a:t>
            </a:r>
          </a:p>
          <a:p>
            <a:r>
              <a:rPr lang="en-US" dirty="0"/>
              <a:t>Great progress has been made so far:</a:t>
            </a:r>
          </a:p>
          <a:p>
            <a:pPr lvl="1"/>
            <a:r>
              <a:rPr lang="en-US" dirty="0"/>
              <a:t>Three </a:t>
            </a:r>
            <a:r>
              <a:rPr lang="en-US" dirty="0" err="1"/>
              <a:t>nEXO</a:t>
            </a:r>
            <a:r>
              <a:rPr lang="en-US" dirty="0"/>
              <a:t> collaboration paper on Ba-tagging (the only </a:t>
            </a:r>
            <a:r>
              <a:rPr lang="en-US" dirty="0" err="1"/>
              <a:t>nEXO</a:t>
            </a:r>
            <a:r>
              <a:rPr lang="en-US" dirty="0"/>
              <a:t> collaboration wide paper)</a:t>
            </a:r>
          </a:p>
          <a:p>
            <a:r>
              <a:rPr lang="en-US" dirty="0"/>
              <a:t>No technology identified so far that is sensitive on the 1 Ba-ion level</a:t>
            </a:r>
          </a:p>
          <a:p>
            <a:r>
              <a:rPr lang="en-US" dirty="0"/>
              <a:t>Canada now concentrates Ba-tagging experts with the hires of R. Gornea and T. Brunner </a:t>
            </a:r>
            <a:r>
              <a:rPr lang="en-US" dirty="0">
                <a:sym typeface="Wingdings" panose="05000000000000000000" pitchFamily="2" charset="2"/>
              </a:rPr>
              <a:t> great potential to solve the challenges</a:t>
            </a:r>
          </a:p>
          <a:p>
            <a:r>
              <a:rPr lang="en-US" dirty="0">
                <a:sym typeface="Wingdings" panose="05000000000000000000" pitchFamily="2" charset="2"/>
              </a:rPr>
              <a:t>Modest funding requested for preparatory activities</a:t>
            </a:r>
            <a:endParaRPr lang="en-US" dirty="0"/>
          </a:p>
          <a:p>
            <a:r>
              <a:rPr lang="en-US" dirty="0"/>
              <a:t>Coherent Canadian approach to tackle the challenges of Ba-tagging</a:t>
            </a:r>
          </a:p>
          <a:p>
            <a:pPr marL="0" indent="0">
              <a:buNone/>
            </a:pPr>
            <a:r>
              <a:rPr lang="en-US" dirty="0">
                <a:solidFill>
                  <a:srgbClr val="FF0000"/>
                </a:solidFill>
                <a:sym typeface="Wingdings" panose="05000000000000000000" pitchFamily="2" charset="2"/>
              </a:rPr>
              <a:t> Ba-tagging is the only way to verify that a positive </a:t>
            </a:r>
            <a:r>
              <a:rPr lang="en-US" dirty="0" err="1">
                <a:solidFill>
                  <a:srgbClr val="FF0000"/>
                </a:solidFill>
                <a:latin typeface="Symbol" panose="05050102010706020507" pitchFamily="18" charset="2"/>
                <a:sym typeface="Wingdings" panose="05000000000000000000" pitchFamily="2" charset="2"/>
              </a:rPr>
              <a:t>0nbb</a:t>
            </a:r>
            <a:r>
              <a:rPr lang="en-US" dirty="0">
                <a:solidFill>
                  <a:srgbClr val="FF0000"/>
                </a:solidFill>
                <a:latin typeface="Symbol" panose="05050102010706020507" pitchFamily="18" charset="2"/>
                <a:sym typeface="Wingdings" panose="05000000000000000000" pitchFamily="2" charset="2"/>
              </a:rPr>
              <a:t> </a:t>
            </a:r>
            <a:r>
              <a:rPr lang="en-US" dirty="0">
                <a:solidFill>
                  <a:srgbClr val="FF0000"/>
                </a:solidFill>
                <a:sym typeface="Wingdings" panose="05000000000000000000" pitchFamily="2" charset="2"/>
              </a:rPr>
              <a:t>signal is indeed from a </a:t>
            </a:r>
            <a:r>
              <a:rPr lang="en-US" dirty="0">
                <a:solidFill>
                  <a:srgbClr val="FF0000"/>
                </a:solidFill>
                <a:latin typeface="Symbol" panose="05050102010706020507" pitchFamily="18" charset="2"/>
                <a:sym typeface="Wingdings" panose="05000000000000000000" pitchFamily="2" charset="2"/>
              </a:rPr>
              <a:t>bb </a:t>
            </a:r>
            <a:r>
              <a:rPr lang="en-US" dirty="0">
                <a:solidFill>
                  <a:srgbClr val="FF0000"/>
                </a:solidFill>
                <a:sym typeface="Wingdings" panose="05000000000000000000" pitchFamily="2" charset="2"/>
              </a:rPr>
              <a:t>decay</a:t>
            </a:r>
            <a:endParaRPr lang="en-US" dirty="0">
              <a:solidFill>
                <a:srgbClr val="FF0000"/>
              </a:solidFill>
            </a:endParaRPr>
          </a:p>
          <a:p>
            <a:endParaRPr lang="en-US" dirty="0"/>
          </a:p>
        </p:txBody>
      </p:sp>
    </p:spTree>
    <p:extLst>
      <p:ext uri="{BB962C8B-B14F-4D97-AF65-F5344CB8AC3E}">
        <p14:creationId xmlns:p14="http://schemas.microsoft.com/office/powerpoint/2010/main" val="563715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Canadian participation in EXO</a:t>
            </a:r>
            <a:endParaRPr lang="en-CA" dirty="0"/>
          </a:p>
        </p:txBody>
      </p:sp>
      <p:sp>
        <p:nvSpPr>
          <p:cNvPr id="3" name="Content Placeholder 2"/>
          <p:cNvSpPr>
            <a:spLocks noGrp="1"/>
          </p:cNvSpPr>
          <p:nvPr>
            <p:ph idx="1"/>
          </p:nvPr>
        </p:nvSpPr>
        <p:spPr/>
        <p:txBody>
          <a:bodyPr/>
          <a:lstStyle/>
          <a:p>
            <a:r>
              <a:rPr lang="en-CA" dirty="0" smtClean="0"/>
              <a:t>Carleton – </a:t>
            </a:r>
            <a:r>
              <a:rPr lang="en-CA" dirty="0" smtClean="0">
                <a:solidFill>
                  <a:srgbClr val="FFFF00"/>
                </a:solidFill>
              </a:rPr>
              <a:t>Mark Boulay, Razvan Gornea</a:t>
            </a:r>
            <a:r>
              <a:rPr lang="en-CA" dirty="0" smtClean="0"/>
              <a:t>, Thomas Koffas, David Sinclair</a:t>
            </a:r>
          </a:p>
          <a:p>
            <a:r>
              <a:rPr lang="en-CA" dirty="0" smtClean="0"/>
              <a:t>Laurentian – Bruce Cleveland, Jacques Farine, Ubi Wichoski</a:t>
            </a:r>
          </a:p>
          <a:p>
            <a:r>
              <a:rPr lang="en-CA" dirty="0" smtClean="0">
                <a:solidFill>
                  <a:srgbClr val="00B0F0"/>
                </a:solidFill>
              </a:rPr>
              <a:t>McGill</a:t>
            </a:r>
            <a:r>
              <a:rPr lang="en-CA" dirty="0" smtClean="0"/>
              <a:t> – </a:t>
            </a:r>
            <a:r>
              <a:rPr lang="en-CA" dirty="0" smtClean="0">
                <a:solidFill>
                  <a:srgbClr val="FFFF00"/>
                </a:solidFill>
              </a:rPr>
              <a:t>Thomas Brunner </a:t>
            </a:r>
            <a:r>
              <a:rPr lang="en-CA" dirty="0" smtClean="0"/>
              <a:t>(Deputy Spokesperson)</a:t>
            </a:r>
          </a:p>
          <a:p>
            <a:r>
              <a:rPr lang="en-CA" dirty="0" err="1" smtClean="0">
                <a:solidFill>
                  <a:srgbClr val="00B0F0"/>
                </a:solidFill>
              </a:rPr>
              <a:t>Sherbrooke</a:t>
            </a:r>
            <a:r>
              <a:rPr lang="en-CA" dirty="0" smtClean="0"/>
              <a:t> – </a:t>
            </a:r>
            <a:r>
              <a:rPr lang="en-CA" dirty="0" smtClean="0">
                <a:solidFill>
                  <a:srgbClr val="FFFF00"/>
                </a:solidFill>
              </a:rPr>
              <a:t>Serge Charlebois, Rejean Fontaine, Jean-Francois Pratte</a:t>
            </a:r>
          </a:p>
          <a:p>
            <a:r>
              <a:rPr lang="en-CA" dirty="0" smtClean="0"/>
              <a:t>TRIUMF – Jens Dilling, Reiner Kruecken, Fabrice Retiere</a:t>
            </a:r>
          </a:p>
          <a:p>
            <a:endParaRPr lang="en-CA" dirty="0" smtClean="0"/>
          </a:p>
          <a:p>
            <a:r>
              <a:rPr lang="en-CA" dirty="0" smtClean="0">
                <a:solidFill>
                  <a:srgbClr val="FFFF00"/>
                </a:solidFill>
              </a:rPr>
              <a:t>New collaborator since last grant</a:t>
            </a:r>
          </a:p>
          <a:p>
            <a:r>
              <a:rPr lang="en-CA" dirty="0" smtClean="0">
                <a:solidFill>
                  <a:srgbClr val="00B0F0"/>
                </a:solidFill>
              </a:rPr>
              <a:t>New Institution since last grant</a:t>
            </a:r>
            <a:endParaRPr lang="en-CA" dirty="0">
              <a:solidFill>
                <a:srgbClr val="00B0F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4106302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902"/>
            <a:ext cx="10515600" cy="998109"/>
          </a:xfrm>
        </p:spPr>
        <p:txBody>
          <a:bodyPr>
            <a:normAutofit/>
          </a:bodyPr>
          <a:lstStyle/>
          <a:p>
            <a:pPr algn="ctr"/>
            <a:r>
              <a:rPr lang="en-US" dirty="0"/>
              <a:t>Ba-tagging – the Canadian approach</a:t>
            </a:r>
          </a:p>
        </p:txBody>
      </p:sp>
      <p:pic>
        <p:nvPicPr>
          <p:cNvPr id="4" name="Content Placeholder 3" descr="Ba-tagging.pdf"/>
          <p:cNvPicPr>
            <a:picLocks noGrp="1"/>
          </p:cNvPicPr>
          <p:nvPr>
            <p:ph idx="1"/>
          </p:nvPr>
        </p:nvPicPr>
        <p:blipFill>
          <a:blip r:embed="rId2"/>
          <a:stretch>
            <a:fillRect/>
          </a:stretch>
        </p:blipFill>
        <p:spPr>
          <a:xfrm>
            <a:off x="2440968" y="961409"/>
            <a:ext cx="6408920" cy="2490036"/>
          </a:xfrm>
          <a:prstGeom prst="rect">
            <a:avLst/>
          </a:prstGeom>
        </p:spPr>
      </p:pic>
      <p:sp>
        <p:nvSpPr>
          <p:cNvPr id="6" name="Rectangle 5"/>
          <p:cNvSpPr/>
          <p:nvPr/>
        </p:nvSpPr>
        <p:spPr>
          <a:xfrm>
            <a:off x="4230800" y="1179294"/>
            <a:ext cx="1692925" cy="1426265"/>
          </a:xfrm>
          <a:prstGeom prst="rect">
            <a:avLst/>
          </a:prstGeom>
          <a:solidFill>
            <a:schemeClr val="bg1">
              <a:alpha val="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350">
              <a:solidFill>
                <a:prstClr val="white"/>
              </a:solidFill>
            </a:endParaRPr>
          </a:p>
        </p:txBody>
      </p:sp>
      <p:cxnSp>
        <p:nvCxnSpPr>
          <p:cNvPr id="9" name="Straight Connector 8"/>
          <p:cNvCxnSpPr/>
          <p:nvPr/>
        </p:nvCxnSpPr>
        <p:spPr>
          <a:xfrm>
            <a:off x="6261654" y="1055054"/>
            <a:ext cx="21965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295324" y="2690041"/>
            <a:ext cx="116287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58202" y="1055056"/>
            <a:ext cx="0" cy="16349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6261654" y="1706068"/>
            <a:ext cx="1033670" cy="24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261654" y="1055055"/>
            <a:ext cx="0" cy="65598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295324" y="1706068"/>
            <a:ext cx="0" cy="9839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932027" y="1708552"/>
            <a:ext cx="971613" cy="897006"/>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350">
              <a:solidFill>
                <a:prstClr val="white"/>
              </a:solidFill>
            </a:endParaRPr>
          </a:p>
        </p:txBody>
      </p:sp>
      <p:sp>
        <p:nvSpPr>
          <p:cNvPr id="25" name="Rectangle 24"/>
          <p:cNvSpPr/>
          <p:nvPr/>
        </p:nvSpPr>
        <p:spPr>
          <a:xfrm>
            <a:off x="7295323" y="2752422"/>
            <a:ext cx="1649896" cy="7926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350">
              <a:solidFill>
                <a:prstClr val="white"/>
              </a:solidFill>
            </a:endParaRPr>
          </a:p>
        </p:txBody>
      </p:sp>
      <p:pic>
        <p:nvPicPr>
          <p:cNvPr id="26" name="Picture 2" descr="http://www.music.mcgill.ca/%7Eich/pix/McGill_logoT.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8151" b="-6295"/>
          <a:stretch/>
        </p:blipFill>
        <p:spPr bwMode="auto">
          <a:xfrm>
            <a:off x="3665859" y="2430130"/>
            <a:ext cx="417841" cy="4759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a:picLocks noChangeAspect="1"/>
          </p:cNvPicPr>
          <p:nvPr/>
        </p:nvPicPr>
        <p:blipFill>
          <a:blip r:embed="rId4"/>
          <a:stretch>
            <a:fillRect/>
          </a:stretch>
        </p:blipFill>
        <p:spPr>
          <a:xfrm>
            <a:off x="5782484" y="2762841"/>
            <a:ext cx="1121156" cy="308046"/>
          </a:xfrm>
          <a:prstGeom prst="rect">
            <a:avLst/>
          </a:prstGeom>
        </p:spPr>
      </p:pic>
      <p:pic>
        <p:nvPicPr>
          <p:cNvPr id="28" name="Picture 4" descr="https://lh3.googleusercontent.com/-zqGEhei6SwA/VQdAqbsZdmI/AAAAAAAAABU/v3uPAq0NHcQ/s426/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5292" y="890528"/>
            <a:ext cx="510419" cy="51041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s://lh3.googleusercontent.com/-zqGEhei6SwA/VQdAqbsZdmI/AAAAAAAAABU/v3uPAq0NHcQ/s426/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9836" y="775774"/>
            <a:ext cx="510419" cy="51041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http://www.music.mcgill.ca/%7Eich/pix/McGill_logoT.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8151" b="-6295"/>
          <a:stretch/>
        </p:blipFill>
        <p:spPr bwMode="auto">
          <a:xfrm>
            <a:off x="8527379" y="3607469"/>
            <a:ext cx="417841" cy="47597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p:cNvPicPr>
            <a:picLocks noChangeAspect="1"/>
          </p:cNvPicPr>
          <p:nvPr/>
        </p:nvPicPr>
        <p:blipFill>
          <a:blip r:embed="rId4"/>
          <a:stretch>
            <a:fillRect/>
          </a:stretch>
        </p:blipFill>
        <p:spPr>
          <a:xfrm>
            <a:off x="7218313" y="3634144"/>
            <a:ext cx="1121156" cy="308046"/>
          </a:xfrm>
          <a:prstGeom prst="rect">
            <a:avLst/>
          </a:prstGeom>
        </p:spPr>
      </p:pic>
      <p:sp>
        <p:nvSpPr>
          <p:cNvPr id="20" name="Rectangle 19"/>
          <p:cNvSpPr/>
          <p:nvPr/>
        </p:nvSpPr>
        <p:spPr>
          <a:xfrm>
            <a:off x="2345638" y="918368"/>
            <a:ext cx="1155629" cy="1987739"/>
          </a:xfrm>
          <a:prstGeom prst="rect">
            <a:avLst/>
          </a:prstGeom>
          <a:solidFill>
            <a:schemeClr val="bg1">
              <a:alpha val="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350">
              <a:solidFill>
                <a:prstClr val="white"/>
              </a:solidFill>
            </a:endParaRPr>
          </a:p>
        </p:txBody>
      </p:sp>
      <p:pic>
        <p:nvPicPr>
          <p:cNvPr id="21" name="Picture 4" descr="https://lh3.googleusercontent.com/-zqGEhei6SwA/VQdAqbsZdmI/AAAAAAAAABU/v3uPAq0NHcQ/s426/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19642" y="2638338"/>
            <a:ext cx="510419" cy="51041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501266" y="1472497"/>
            <a:ext cx="732806" cy="914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350">
              <a:solidFill>
                <a:prstClr val="white"/>
              </a:solidFill>
            </a:endParaRPr>
          </a:p>
        </p:txBody>
      </p:sp>
      <p:sp>
        <p:nvSpPr>
          <p:cNvPr id="5" name="TextBox 4"/>
          <p:cNvSpPr txBox="1"/>
          <p:nvPr/>
        </p:nvSpPr>
        <p:spPr>
          <a:xfrm>
            <a:off x="172789" y="6173329"/>
            <a:ext cx="3412477" cy="646331"/>
          </a:xfrm>
          <a:prstGeom prst="rect">
            <a:avLst/>
          </a:prstGeom>
          <a:noFill/>
        </p:spPr>
        <p:txBody>
          <a:bodyPr wrap="square" rtlCol="0">
            <a:spAutoFit/>
          </a:bodyPr>
          <a:lstStyle/>
          <a:p>
            <a:pPr defTabSz="914400"/>
            <a:r>
              <a:rPr lang="en-US" altLang="en-US" dirty="0">
                <a:solidFill>
                  <a:prstClr val="black"/>
                </a:solidFill>
                <a:latin typeface="Arial" charset="0"/>
                <a:cs typeface="Arial" charset="0"/>
                <a:sym typeface="Arial" charset="0"/>
              </a:rPr>
              <a:t>Extract Ba</a:t>
            </a:r>
            <a:r>
              <a:rPr lang="en-US" altLang="en-US" baseline="32000" dirty="0">
                <a:solidFill>
                  <a:prstClr val="black"/>
                </a:solidFill>
                <a:latin typeface="Arial" charset="0"/>
                <a:cs typeface="Arial" charset="0"/>
                <a:sym typeface="Arial" charset="0"/>
              </a:rPr>
              <a:t>+(+)</a:t>
            </a:r>
            <a:r>
              <a:rPr lang="en-US" altLang="en-US" dirty="0">
                <a:solidFill>
                  <a:prstClr val="black"/>
                </a:solidFill>
                <a:latin typeface="Arial" charset="0"/>
                <a:cs typeface="Arial" charset="0"/>
                <a:sym typeface="Arial" charset="0"/>
              </a:rPr>
              <a:t> from liquid </a:t>
            </a:r>
            <a:r>
              <a:rPr lang="en-US" altLang="en-US" dirty="0" err="1">
                <a:solidFill>
                  <a:prstClr val="black"/>
                </a:solidFill>
                <a:latin typeface="Arial" charset="0"/>
                <a:cs typeface="Arial" charset="0"/>
                <a:sym typeface="Arial" charset="0"/>
              </a:rPr>
              <a:t>Xe</a:t>
            </a:r>
            <a:r>
              <a:rPr lang="en-US" altLang="en-US" dirty="0">
                <a:solidFill>
                  <a:prstClr val="black"/>
                </a:solidFill>
                <a:latin typeface="Arial" charset="0"/>
                <a:cs typeface="Arial" charset="0"/>
                <a:sym typeface="Arial" charset="0"/>
              </a:rPr>
              <a:t> TPC into a </a:t>
            </a:r>
            <a:r>
              <a:rPr lang="en-US" altLang="en-US" dirty="0" err="1">
                <a:solidFill>
                  <a:prstClr val="black"/>
                </a:solidFill>
                <a:latin typeface="Arial" charset="0"/>
                <a:cs typeface="Arial" charset="0"/>
                <a:sym typeface="Arial" charset="0"/>
              </a:rPr>
              <a:t>Xe</a:t>
            </a:r>
            <a:r>
              <a:rPr lang="en-US" altLang="en-US" dirty="0">
                <a:solidFill>
                  <a:prstClr val="black"/>
                </a:solidFill>
                <a:latin typeface="Arial" charset="0"/>
                <a:cs typeface="Arial" charset="0"/>
                <a:sym typeface="Arial" charset="0"/>
              </a:rPr>
              <a:t> gas environment</a:t>
            </a:r>
            <a:endParaRPr lang="en-US" altLang="en-US" dirty="0">
              <a:solidFill>
                <a:prstClr val="black"/>
              </a:solidFill>
              <a:ea typeface="Gill Sans" charset="0"/>
              <a:cs typeface="Gill Sans" charset="0"/>
            </a:endParaRPr>
          </a:p>
        </p:txBody>
      </p:sp>
      <p:sp>
        <p:nvSpPr>
          <p:cNvPr id="8" name="TextBox 7"/>
          <p:cNvSpPr txBox="1"/>
          <p:nvPr/>
        </p:nvSpPr>
        <p:spPr>
          <a:xfrm>
            <a:off x="4017692" y="6171146"/>
            <a:ext cx="3286539" cy="646331"/>
          </a:xfrm>
          <a:prstGeom prst="rect">
            <a:avLst/>
          </a:prstGeom>
          <a:noFill/>
        </p:spPr>
        <p:txBody>
          <a:bodyPr wrap="square" rtlCol="0">
            <a:spAutoFit/>
          </a:bodyPr>
          <a:lstStyle/>
          <a:p>
            <a:pPr defTabSz="914400"/>
            <a:r>
              <a:rPr lang="en-US" altLang="en-US" dirty="0">
                <a:solidFill>
                  <a:prstClr val="black"/>
                </a:solidFill>
                <a:latin typeface="Arial" charset="0"/>
                <a:cs typeface="Arial" charset="0"/>
                <a:sym typeface="Arial" charset="0"/>
              </a:rPr>
              <a:t>Extract Ba</a:t>
            </a:r>
            <a:r>
              <a:rPr lang="en-US" altLang="en-US" baseline="32000" dirty="0">
                <a:solidFill>
                  <a:prstClr val="black"/>
                </a:solidFill>
                <a:latin typeface="Arial" charset="0"/>
                <a:cs typeface="Arial" charset="0"/>
                <a:sym typeface="Arial" charset="0"/>
              </a:rPr>
              <a:t>+(+)</a:t>
            </a:r>
            <a:r>
              <a:rPr lang="en-US" altLang="en-US" dirty="0">
                <a:solidFill>
                  <a:prstClr val="black"/>
                </a:solidFill>
                <a:latin typeface="Arial" charset="0"/>
                <a:cs typeface="Arial" charset="0"/>
                <a:sym typeface="Arial" charset="0"/>
              </a:rPr>
              <a:t> with a </a:t>
            </a:r>
            <a:r>
              <a:rPr lang="en-US" altLang="en-US" dirty="0" err="1">
                <a:solidFill>
                  <a:prstClr val="black"/>
                </a:solidFill>
                <a:latin typeface="Arial" charset="0"/>
                <a:cs typeface="Arial" charset="0"/>
                <a:sym typeface="Arial" charset="0"/>
              </a:rPr>
              <a:t>Xe</a:t>
            </a:r>
            <a:r>
              <a:rPr lang="en-US" altLang="en-US" dirty="0">
                <a:solidFill>
                  <a:prstClr val="black"/>
                </a:solidFill>
                <a:latin typeface="Arial" charset="0"/>
                <a:cs typeface="Arial" charset="0"/>
                <a:sym typeface="Arial" charset="0"/>
              </a:rPr>
              <a:t> gas jet into a low pressure chamber</a:t>
            </a:r>
            <a:r>
              <a:rPr lang="en-US" altLang="en-US" dirty="0">
                <a:solidFill>
                  <a:prstClr val="black"/>
                </a:solidFill>
                <a:sym typeface="Arial" charset="0"/>
              </a:rPr>
              <a:t>.</a:t>
            </a:r>
            <a:endParaRPr lang="en-US" altLang="en-US" dirty="0">
              <a:solidFill>
                <a:prstClr val="black"/>
              </a:solidFill>
              <a:ea typeface="Gill Sans" charset="0"/>
              <a:cs typeface="Gill Sans" charset="0"/>
            </a:endParaRPr>
          </a:p>
        </p:txBody>
      </p:sp>
      <p:pic>
        <p:nvPicPr>
          <p:cNvPr id="33" name="Picture 5" descr="C:\Users\Thomas Brunner\OneDrive\EXO\CorelDraw\20141113-Funnel-concept..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14924"/>
          <a:stretch/>
        </p:blipFill>
        <p:spPr bwMode="auto">
          <a:xfrm>
            <a:off x="4090579" y="3290568"/>
            <a:ext cx="2998669" cy="153973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56676" y="4944521"/>
            <a:ext cx="2268803" cy="907521"/>
          </a:xfrm>
          <a:prstGeom prst="rect">
            <a:avLst/>
          </a:prstGeom>
        </p:spPr>
      </p:pic>
      <p:sp>
        <p:nvSpPr>
          <p:cNvPr id="35" name="TextBox 34"/>
          <p:cNvSpPr txBox="1"/>
          <p:nvPr/>
        </p:nvSpPr>
        <p:spPr>
          <a:xfrm>
            <a:off x="7675360" y="6171145"/>
            <a:ext cx="4211840" cy="646331"/>
          </a:xfrm>
          <a:prstGeom prst="rect">
            <a:avLst/>
          </a:prstGeom>
          <a:noFill/>
        </p:spPr>
        <p:txBody>
          <a:bodyPr wrap="square" rtlCol="0">
            <a:spAutoFit/>
          </a:bodyPr>
          <a:lstStyle/>
          <a:p>
            <a:pPr defTabSz="914400"/>
            <a:r>
              <a:rPr lang="en-US" altLang="en-US" dirty="0">
                <a:solidFill>
                  <a:prstClr val="black"/>
                </a:solidFill>
                <a:latin typeface="Arial" charset="0"/>
                <a:cs typeface="Arial" charset="0"/>
                <a:sym typeface="Arial" charset="0"/>
              </a:rPr>
              <a:t>Identify Ba</a:t>
            </a:r>
            <a:r>
              <a:rPr lang="en-US" altLang="en-US" baseline="32000" dirty="0">
                <a:solidFill>
                  <a:prstClr val="black"/>
                </a:solidFill>
                <a:latin typeface="Arial" charset="0"/>
                <a:cs typeface="Arial" charset="0"/>
                <a:sym typeface="Arial" charset="0"/>
              </a:rPr>
              <a:t>+(+)</a:t>
            </a:r>
            <a:r>
              <a:rPr lang="en-US" altLang="en-US" dirty="0">
                <a:solidFill>
                  <a:prstClr val="black"/>
                </a:solidFill>
                <a:latin typeface="Arial" charset="0"/>
                <a:cs typeface="Arial" charset="0"/>
                <a:sym typeface="Arial" charset="0"/>
              </a:rPr>
              <a:t> with laser-fluorescence spectroscopy</a:t>
            </a:r>
            <a:r>
              <a:rPr lang="en-US" altLang="en-US" dirty="0">
                <a:solidFill>
                  <a:prstClr val="black"/>
                </a:solidFill>
                <a:sym typeface="Arial" charset="0"/>
              </a:rPr>
              <a:t>.</a:t>
            </a:r>
            <a:endParaRPr lang="en-US" altLang="en-US" dirty="0">
              <a:solidFill>
                <a:prstClr val="black"/>
              </a:solidFill>
              <a:ea typeface="Gill Sans" charset="0"/>
              <a:cs typeface="Gill Sans" charset="0"/>
            </a:endParaRPr>
          </a:p>
        </p:txBody>
      </p:sp>
      <p:pic>
        <p:nvPicPr>
          <p:cNvPr id="36" name="Picture 2"/>
          <p:cNvPicPr>
            <a:picLocks noChangeAspect="1" noChangeArrowheads="1"/>
          </p:cNvPicPr>
          <p:nvPr/>
        </p:nvPicPr>
        <p:blipFill>
          <a:blip r:embed="rId8"/>
          <a:srcRect/>
          <a:stretch>
            <a:fillRect/>
          </a:stretch>
        </p:blipFill>
        <p:spPr bwMode="auto">
          <a:xfrm>
            <a:off x="7675360" y="4221491"/>
            <a:ext cx="4026310" cy="1902254"/>
          </a:xfrm>
          <a:prstGeom prst="rect">
            <a:avLst/>
          </a:prstGeom>
          <a:noFill/>
          <a:ln w="9525">
            <a:noFill/>
            <a:miter lim="800000"/>
            <a:headEnd/>
            <a:tailEnd/>
          </a:ln>
          <a:effectLst/>
        </p:spPr>
      </p:pic>
      <p:sp>
        <p:nvSpPr>
          <p:cNvPr id="37" name="TextBox 36"/>
          <p:cNvSpPr txBox="1"/>
          <p:nvPr/>
        </p:nvSpPr>
        <p:spPr>
          <a:xfrm>
            <a:off x="4278033" y="5894846"/>
            <a:ext cx="2882777" cy="307777"/>
          </a:xfrm>
          <a:prstGeom prst="rect">
            <a:avLst/>
          </a:prstGeom>
          <a:noFill/>
        </p:spPr>
        <p:txBody>
          <a:bodyPr wrap="none" rtlCol="0">
            <a:spAutoFit/>
          </a:bodyPr>
          <a:lstStyle/>
          <a:p>
            <a:pPr defTabSz="914400"/>
            <a:r>
              <a:rPr lang="en-US" sz="1400" dirty="0">
                <a:solidFill>
                  <a:prstClr val="black"/>
                </a:solidFill>
              </a:rPr>
              <a:t>Int. J. Mass. </a:t>
            </a:r>
            <a:r>
              <a:rPr lang="en-US" sz="1400" dirty="0" err="1">
                <a:solidFill>
                  <a:prstClr val="black"/>
                </a:solidFill>
              </a:rPr>
              <a:t>Spectrom</a:t>
            </a:r>
            <a:r>
              <a:rPr lang="en-US" sz="1400" dirty="0">
                <a:solidFill>
                  <a:prstClr val="black"/>
                </a:solidFill>
              </a:rPr>
              <a:t>. 379(2015)110</a:t>
            </a:r>
          </a:p>
        </p:txBody>
      </p:sp>
      <p:sp>
        <p:nvSpPr>
          <p:cNvPr id="38" name="TextBox 37"/>
          <p:cNvSpPr txBox="1"/>
          <p:nvPr/>
        </p:nvSpPr>
        <p:spPr>
          <a:xfrm>
            <a:off x="9174959" y="2945252"/>
            <a:ext cx="2927352" cy="646331"/>
          </a:xfrm>
          <a:prstGeom prst="rect">
            <a:avLst/>
          </a:prstGeom>
          <a:noFill/>
        </p:spPr>
        <p:txBody>
          <a:bodyPr wrap="square" rtlCol="0">
            <a:spAutoFit/>
          </a:bodyPr>
          <a:lstStyle/>
          <a:p>
            <a:pPr defTabSz="914400"/>
            <a:r>
              <a:rPr lang="en-US" altLang="en-US" dirty="0">
                <a:solidFill>
                  <a:prstClr val="black"/>
                </a:solidFill>
                <a:latin typeface="Arial" charset="0"/>
                <a:cs typeface="Arial" charset="0"/>
                <a:sym typeface="Arial" charset="0"/>
              </a:rPr>
              <a:t>Systematic ion-extraction studies with MR TOF MS</a:t>
            </a:r>
            <a:endParaRPr lang="en-US" altLang="en-US" dirty="0">
              <a:solidFill>
                <a:prstClr val="black"/>
              </a:solidFill>
              <a:ea typeface="Gill Sans" charset="0"/>
              <a:cs typeface="Gill Sans" charset="0"/>
            </a:endParaRPr>
          </a:p>
        </p:txBody>
      </p:sp>
      <p:pic>
        <p:nvPicPr>
          <p:cNvPr id="10" name="Picture 9"/>
          <p:cNvPicPr>
            <a:picLocks noChangeAspect="1"/>
          </p:cNvPicPr>
          <p:nvPr/>
        </p:nvPicPr>
        <p:blipFill rotWithShape="1">
          <a:blip r:embed="rId9"/>
          <a:srcRect t="3789"/>
          <a:stretch/>
        </p:blipFill>
        <p:spPr>
          <a:xfrm>
            <a:off x="9262131" y="1706068"/>
            <a:ext cx="2740951" cy="1054006"/>
          </a:xfrm>
          <a:prstGeom prst="rect">
            <a:avLst/>
          </a:prstGeom>
        </p:spPr>
      </p:pic>
      <p:pic>
        <p:nvPicPr>
          <p:cNvPr id="39" name="Shape 143" descr="CapillarySetup2.png"/>
          <p:cNvPicPr preferRelativeResize="0"/>
          <p:nvPr/>
        </p:nvPicPr>
        <p:blipFill>
          <a:blip r:embed="rId10">
            <a:alphaModFix/>
          </a:blip>
          <a:stretch>
            <a:fillRect/>
          </a:stretch>
        </p:blipFill>
        <p:spPr>
          <a:xfrm>
            <a:off x="204852" y="3376718"/>
            <a:ext cx="3061148" cy="2727115"/>
          </a:xfrm>
          <a:prstGeom prst="rect">
            <a:avLst/>
          </a:prstGeom>
          <a:noFill/>
          <a:ln>
            <a:noFill/>
          </a:ln>
        </p:spPr>
      </p:pic>
      <p:sp>
        <p:nvSpPr>
          <p:cNvPr id="13" name="Rectangle 12"/>
          <p:cNvSpPr/>
          <p:nvPr/>
        </p:nvSpPr>
        <p:spPr>
          <a:xfrm>
            <a:off x="204852" y="3201764"/>
            <a:ext cx="3380414" cy="361571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0" name="Rectangle 39"/>
          <p:cNvSpPr/>
          <p:nvPr/>
        </p:nvSpPr>
        <p:spPr>
          <a:xfrm>
            <a:off x="4014784" y="3201764"/>
            <a:ext cx="3203529" cy="36157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1" name="Rectangle 40"/>
          <p:cNvSpPr/>
          <p:nvPr/>
        </p:nvSpPr>
        <p:spPr>
          <a:xfrm>
            <a:off x="9174959" y="1541343"/>
            <a:ext cx="2981884" cy="20928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2" name="Rectangle 41"/>
          <p:cNvSpPr/>
          <p:nvPr/>
        </p:nvSpPr>
        <p:spPr>
          <a:xfrm>
            <a:off x="7645061" y="4196980"/>
            <a:ext cx="4242139" cy="259923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Tree>
    <p:extLst>
      <p:ext uri="{BB962C8B-B14F-4D97-AF65-F5344CB8AC3E}">
        <p14:creationId xmlns:p14="http://schemas.microsoft.com/office/powerpoint/2010/main" val="25313418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Status</a:t>
            </a:r>
            <a:endParaRPr lang="en-CA" dirty="0"/>
          </a:p>
        </p:txBody>
      </p:sp>
      <p:sp>
        <p:nvSpPr>
          <p:cNvPr id="3" name="Content Placeholder 2"/>
          <p:cNvSpPr>
            <a:spLocks noGrp="1"/>
          </p:cNvSpPr>
          <p:nvPr>
            <p:ph idx="1"/>
          </p:nvPr>
        </p:nvSpPr>
        <p:spPr/>
        <p:txBody>
          <a:bodyPr/>
          <a:lstStyle/>
          <a:p>
            <a:r>
              <a:rPr lang="en-CA" dirty="0" smtClean="0"/>
              <a:t>Time scale for project driven by US funding decisions</a:t>
            </a:r>
          </a:p>
          <a:p>
            <a:r>
              <a:rPr lang="en-CA" dirty="0" smtClean="0"/>
              <a:t>‘</a:t>
            </a:r>
            <a:r>
              <a:rPr lang="en-CA" dirty="0" err="1" smtClean="0"/>
              <a:t>Downselect</a:t>
            </a:r>
            <a:r>
              <a:rPr lang="en-CA" dirty="0" smtClean="0"/>
              <a:t>’ always 2-3 years off</a:t>
            </a:r>
          </a:p>
          <a:p>
            <a:r>
              <a:rPr lang="en-CA" dirty="0" smtClean="0"/>
              <a:t>Recently R&amp;D funding provided for preparation for </a:t>
            </a:r>
            <a:r>
              <a:rPr lang="en-CA" dirty="0" err="1" smtClean="0"/>
              <a:t>Downselect</a:t>
            </a:r>
            <a:endParaRPr lang="en-CA" dirty="0" smtClean="0"/>
          </a:p>
          <a:p>
            <a:r>
              <a:rPr lang="en-CA" dirty="0" err="1" smtClean="0"/>
              <a:t>nEXO</a:t>
            </a:r>
            <a:r>
              <a:rPr lang="en-CA" dirty="0" smtClean="0"/>
              <a:t> received substantial support through this process</a:t>
            </a:r>
          </a:p>
          <a:p>
            <a:r>
              <a:rPr lang="en-CA" dirty="0" smtClean="0"/>
              <a:t>Prospects for a major new double beta initiative </a:t>
            </a:r>
            <a:r>
              <a:rPr lang="en-CA" smtClean="0"/>
              <a:t>look very good</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31</a:t>
            </a:fld>
            <a:endParaRPr lang="en-US" dirty="0"/>
          </a:p>
        </p:txBody>
      </p:sp>
    </p:spTree>
    <p:extLst>
      <p:ext uri="{BB962C8B-B14F-4D97-AF65-F5344CB8AC3E}">
        <p14:creationId xmlns:p14="http://schemas.microsoft.com/office/powerpoint/2010/main" val="143895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EXO-200</a:t>
            </a:r>
            <a:endParaRPr lang="en-CA" dirty="0"/>
          </a:p>
        </p:txBody>
      </p:sp>
      <p:sp>
        <p:nvSpPr>
          <p:cNvPr id="3" name="Content Placeholder 2"/>
          <p:cNvSpPr>
            <a:spLocks noGrp="1"/>
          </p:cNvSpPr>
          <p:nvPr>
            <p:ph idx="1"/>
          </p:nvPr>
        </p:nvSpPr>
        <p:spPr/>
        <p:txBody>
          <a:bodyPr/>
          <a:lstStyle/>
          <a:p>
            <a:r>
              <a:rPr lang="en-CA" dirty="0" smtClean="0"/>
              <a:t>Major successes </a:t>
            </a:r>
          </a:p>
          <a:p>
            <a:pPr lvl="1"/>
            <a:r>
              <a:rPr lang="en-CA" dirty="0" smtClean="0"/>
              <a:t>First project to detect 2-neutrino </a:t>
            </a:r>
            <a:r>
              <a:rPr lang="en-CA" dirty="0" smtClean="0">
                <a:latin typeface="bbSymbol"/>
              </a:rPr>
              <a:t>beta-beta decay of Xenon</a:t>
            </a:r>
          </a:p>
          <a:p>
            <a:pPr lvl="1"/>
            <a:r>
              <a:rPr lang="en-CA" dirty="0" smtClean="0">
                <a:latin typeface="bbSymbol"/>
              </a:rPr>
              <a:t>Most precise measure of the rate for a 2 neutrino double beta decay </a:t>
            </a:r>
          </a:p>
          <a:p>
            <a:pPr lvl="1"/>
            <a:r>
              <a:rPr lang="en-CA" dirty="0" smtClean="0">
                <a:latin typeface="bbSymbol"/>
              </a:rPr>
              <a:t>First project to challenge the Heidelberg-Moscow claim of observation of 0 neutrino double beta decay</a:t>
            </a:r>
          </a:p>
          <a:p>
            <a:pPr lvl="1"/>
            <a:r>
              <a:rPr lang="en-CA" dirty="0" smtClean="0">
                <a:latin typeface="bbSymbol"/>
              </a:rPr>
              <a:t>Continues to take precision data and should produce another globally competitive result</a:t>
            </a:r>
          </a:p>
          <a:p>
            <a:pPr lvl="1"/>
            <a:r>
              <a:rPr lang="en-CA" dirty="0" smtClean="0">
                <a:latin typeface="bbSymbol"/>
              </a:rPr>
              <a:t>Strong </a:t>
            </a:r>
            <a:r>
              <a:rPr lang="en-CA" dirty="0" err="1" smtClean="0">
                <a:latin typeface="bbSymbol"/>
              </a:rPr>
              <a:t>Candian</a:t>
            </a:r>
            <a:r>
              <a:rPr lang="en-CA" dirty="0" smtClean="0">
                <a:latin typeface="bbSymbol"/>
              </a:rPr>
              <a:t> participation in operation and analysis</a:t>
            </a:r>
          </a:p>
          <a:p>
            <a:pPr lvl="1"/>
            <a:r>
              <a:rPr lang="en-CA" dirty="0" err="1" smtClean="0">
                <a:latin typeface="bbSymbol"/>
              </a:rPr>
              <a:t>Candian</a:t>
            </a:r>
            <a:r>
              <a:rPr lang="en-CA" dirty="0" smtClean="0">
                <a:latin typeface="bbSymbol"/>
              </a:rPr>
              <a:t> (Jacques Farine) chairs the Collaboration Board</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2301657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Next Analysis for EXO-200</a:t>
            </a:r>
            <a:endParaRPr lang="en-CA" dirty="0"/>
          </a:p>
        </p:txBody>
      </p:sp>
      <p:sp>
        <p:nvSpPr>
          <p:cNvPr id="3" name="Content Placeholder 2"/>
          <p:cNvSpPr>
            <a:spLocks noGrp="1"/>
          </p:cNvSpPr>
          <p:nvPr>
            <p:ph idx="1"/>
          </p:nvPr>
        </p:nvSpPr>
        <p:spPr/>
        <p:txBody>
          <a:bodyPr/>
          <a:lstStyle/>
          <a:p>
            <a:r>
              <a:rPr lang="en-CA" dirty="0" smtClean="0"/>
              <a:t>Caio Licciardi (EXO Post doc at Carleton) will present the first analysis of the current EXO-200 run at TAUP. Caio is the co-analysis coordinator</a:t>
            </a:r>
          </a:p>
          <a:p>
            <a:r>
              <a:rPr lang="en-CA" dirty="0" smtClean="0"/>
              <a:t>Main technique will be a </a:t>
            </a:r>
            <a:r>
              <a:rPr lang="en-CA" dirty="0" err="1" smtClean="0"/>
              <a:t>multivariant</a:t>
            </a:r>
            <a:r>
              <a:rPr lang="en-CA" dirty="0" smtClean="0"/>
              <a:t> analysis technique introduced by Thomas Koffas which forms part of the thesis of a student Warren Cree</a:t>
            </a:r>
          </a:p>
          <a:p>
            <a:endParaRPr lang="en-CA" dirty="0" smtClean="0"/>
          </a:p>
          <a:p>
            <a:pPr marL="0" indent="0">
              <a:buNone/>
            </a:pP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2086898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nEXO</a:t>
            </a:r>
            <a:endParaRPr lang="en-CA" dirty="0"/>
          </a:p>
        </p:txBody>
      </p:sp>
      <p:sp>
        <p:nvSpPr>
          <p:cNvPr id="3" name="Content Placeholder 2"/>
          <p:cNvSpPr>
            <a:spLocks noGrp="1"/>
          </p:cNvSpPr>
          <p:nvPr>
            <p:ph idx="1"/>
          </p:nvPr>
        </p:nvSpPr>
        <p:spPr/>
        <p:txBody>
          <a:bodyPr/>
          <a:lstStyle/>
          <a:p>
            <a:r>
              <a:rPr lang="en-CA" dirty="0" smtClean="0"/>
              <a:t>Proposal being developed for submission to the US DOE ‘down select’</a:t>
            </a:r>
          </a:p>
          <a:p>
            <a:r>
              <a:rPr lang="en-CA" dirty="0" smtClean="0"/>
              <a:t>Canadian leadership in light detection (Fabrice Retiere is the Manager for this activity), in Radon control (Jacques Farine is the subgroup manager) and participation in calibration and low background assay. Major role played in simulation.</a:t>
            </a:r>
          </a:p>
          <a:p>
            <a:r>
              <a:rPr lang="en-CA" dirty="0" smtClean="0"/>
              <a:t>Work on concepts beyond the baseline being explored as possible enhancements to sensitivity</a:t>
            </a:r>
          </a:p>
          <a:p>
            <a:r>
              <a:rPr lang="en-CA" dirty="0" smtClean="0"/>
              <a:t>Collaboration Board chaired by Canadian (David Sinclair)</a:t>
            </a:r>
          </a:p>
          <a:p>
            <a:pPr marL="0" indent="0">
              <a:buNone/>
            </a:pPr>
            <a:endParaRPr lang="en-CA" dirty="0" smtClean="0"/>
          </a:p>
          <a:p>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125191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nEXO</a:t>
            </a:r>
            <a:endParaRPr lang="en-CA" dirty="0"/>
          </a:p>
        </p:txBody>
      </p:sp>
      <p:sp>
        <p:nvSpPr>
          <p:cNvPr id="3" name="Content Placeholder 2"/>
          <p:cNvSpPr>
            <a:spLocks noGrp="1"/>
          </p:cNvSpPr>
          <p:nvPr>
            <p:ph idx="1"/>
          </p:nvPr>
        </p:nvSpPr>
        <p:spPr/>
        <p:txBody>
          <a:bodyPr/>
          <a:lstStyle/>
          <a:p>
            <a:r>
              <a:rPr lang="en-CA" dirty="0" smtClean="0"/>
              <a:t>A detector to explore the inverted hierarchy region of parameter space for </a:t>
            </a:r>
            <a:r>
              <a:rPr lang="en-CA" dirty="0" err="1" smtClean="0"/>
              <a:t>neutrinoless</a:t>
            </a:r>
            <a:r>
              <a:rPr lang="en-CA" dirty="0" smtClean="0"/>
              <a:t> double beta decay</a:t>
            </a:r>
          </a:p>
          <a:p>
            <a:r>
              <a:rPr lang="en-CA" dirty="0" smtClean="0"/>
              <a:t>Based on the success of EXO-200</a:t>
            </a:r>
          </a:p>
          <a:p>
            <a:r>
              <a:rPr lang="en-CA" dirty="0" smtClean="0"/>
              <a:t>Modify the design to improve and optimize</a:t>
            </a:r>
          </a:p>
          <a:p>
            <a:r>
              <a:rPr lang="en-CA" dirty="0" smtClean="0"/>
              <a:t>Base performance predictions on a proven detector</a:t>
            </a:r>
            <a:endParaRPr lang="en-CA" dirty="0"/>
          </a:p>
        </p:txBody>
      </p:sp>
      <p:sp>
        <p:nvSpPr>
          <p:cNvPr id="4" name="Slide Number Placeholder 3"/>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1964680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t>8</a:t>
            </a:fld>
            <a:endParaRPr lang="en-US" dirty="0"/>
          </a:p>
        </p:txBody>
      </p:sp>
      <p:pic>
        <p:nvPicPr>
          <p:cNvPr id="5" name="Picture 4"/>
          <p:cNvPicPr>
            <a:picLocks noChangeAspect="1"/>
          </p:cNvPicPr>
          <p:nvPr/>
        </p:nvPicPr>
        <p:blipFill>
          <a:blip r:embed="rId2"/>
          <a:stretch>
            <a:fillRect/>
          </a:stretch>
        </p:blipFill>
        <p:spPr>
          <a:xfrm>
            <a:off x="3313216" y="45257"/>
            <a:ext cx="5557651" cy="6777137"/>
          </a:xfrm>
          <a:prstGeom prst="rect">
            <a:avLst/>
          </a:prstGeom>
        </p:spPr>
      </p:pic>
    </p:spTree>
    <p:extLst>
      <p:ext uri="{BB962C8B-B14F-4D97-AF65-F5344CB8AC3E}">
        <p14:creationId xmlns:p14="http://schemas.microsoft.com/office/powerpoint/2010/main" val="3252309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EXO-200 -&gt; </a:t>
            </a:r>
            <a:r>
              <a:rPr lang="en-CA" dirty="0" err="1" smtClean="0"/>
              <a:t>nEXO</a:t>
            </a:r>
            <a:r>
              <a:rPr lang="en-CA" dirty="0" smtClean="0"/>
              <a:t> : Location</a:t>
            </a:r>
            <a:endParaRPr lang="en-CA" dirty="0"/>
          </a:p>
        </p:txBody>
      </p:sp>
      <p:sp>
        <p:nvSpPr>
          <p:cNvPr id="4" name="Content Placeholder 3"/>
          <p:cNvSpPr>
            <a:spLocks noGrp="1"/>
          </p:cNvSpPr>
          <p:nvPr>
            <p:ph idx="1"/>
          </p:nvPr>
        </p:nvSpPr>
        <p:spPr/>
        <p:txBody>
          <a:bodyPr/>
          <a:lstStyle/>
          <a:p>
            <a:r>
              <a:rPr lang="en-CA" dirty="0" smtClean="0"/>
              <a:t>EXO-200 is at WIPP</a:t>
            </a:r>
          </a:p>
          <a:p>
            <a:r>
              <a:rPr lang="en-CA" dirty="0" smtClean="0"/>
              <a:t>Depth is too shallow for a larger detector</a:t>
            </a:r>
          </a:p>
          <a:p>
            <a:r>
              <a:rPr lang="en-CA" dirty="0" smtClean="0"/>
              <a:t>Salt creeps!</a:t>
            </a:r>
          </a:p>
          <a:p>
            <a:r>
              <a:rPr lang="en-CA" dirty="0" smtClean="0"/>
              <a:t>Lead used for shielding</a:t>
            </a:r>
          </a:p>
          <a:p>
            <a:r>
              <a:rPr lang="en-CA" dirty="0" err="1" smtClean="0"/>
              <a:t>nEXO</a:t>
            </a:r>
            <a:r>
              <a:rPr lang="en-CA" dirty="0" smtClean="0"/>
              <a:t> is expected to be at SNOLAB</a:t>
            </a:r>
          </a:p>
          <a:p>
            <a:r>
              <a:rPr lang="en-CA" dirty="0" smtClean="0"/>
              <a:t>Negligible cosmogenic production</a:t>
            </a:r>
          </a:p>
          <a:p>
            <a:r>
              <a:rPr lang="en-CA" dirty="0" smtClean="0"/>
              <a:t>Water shield kills local neutrons, gammas and is very pure</a:t>
            </a:r>
          </a:p>
          <a:p>
            <a:endParaRPr lang="en-CA" dirty="0"/>
          </a:p>
        </p:txBody>
      </p:sp>
      <p:sp>
        <p:nvSpPr>
          <p:cNvPr id="2" name="Slide Number Placeholder 1"/>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7521369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2721</TotalTime>
  <Words>2027</Words>
  <Application>Microsoft Office PowerPoint</Application>
  <PresentationFormat>Widescreen</PresentationFormat>
  <Paragraphs>244</Paragraphs>
  <Slides>31</Slides>
  <Notes>1</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31</vt:i4>
      </vt:variant>
    </vt:vector>
  </HeadingPairs>
  <TitlesOfParts>
    <vt:vector size="46" baseType="lpstr">
      <vt:lpstr> Century Gothic (Body)</vt:lpstr>
      <vt:lpstr>Arial</vt:lpstr>
      <vt:lpstr>bbSymbol</vt:lpstr>
      <vt:lpstr>Calibri</vt:lpstr>
      <vt:lpstr>Calibri Light</vt:lpstr>
      <vt:lpstr>Century Gothic</vt:lpstr>
      <vt:lpstr>Gill Sans</vt:lpstr>
      <vt:lpstr>Mangal</vt:lpstr>
      <vt:lpstr>Symbol</vt:lpstr>
      <vt:lpstr>Times New Roman</vt:lpstr>
      <vt:lpstr>Wingdings</vt:lpstr>
      <vt:lpstr>Wingdings 3</vt:lpstr>
      <vt:lpstr>Ion</vt:lpstr>
      <vt:lpstr>Office Theme</vt:lpstr>
      <vt:lpstr>1_Office Theme</vt:lpstr>
      <vt:lpstr>EXO</vt:lpstr>
      <vt:lpstr>What is EXO</vt:lpstr>
      <vt:lpstr>Canadian participation in EXO</vt:lpstr>
      <vt:lpstr>EXO-200</vt:lpstr>
      <vt:lpstr>Next Analysis for EXO-200</vt:lpstr>
      <vt:lpstr>nEXO</vt:lpstr>
      <vt:lpstr>nEXO</vt:lpstr>
      <vt:lpstr>PowerPoint Presentation</vt:lpstr>
      <vt:lpstr>EXO-200 -&gt; nEXO : Location</vt:lpstr>
      <vt:lpstr>EXO-200 -&gt; nEXO: Design Concepts</vt:lpstr>
      <vt:lpstr>EXO-200 -&gt; nEXO: Light Sensors</vt:lpstr>
      <vt:lpstr>Expected sensitivity for nEXO</vt:lpstr>
      <vt:lpstr>PowerPoint Presentation</vt:lpstr>
      <vt:lpstr>PowerPoint Presentation</vt:lpstr>
      <vt:lpstr>PowerPoint Presentation</vt:lpstr>
      <vt:lpstr>PowerPoint Presentation</vt:lpstr>
      <vt:lpstr>The Canadian Program</vt:lpstr>
      <vt:lpstr>nEXO photo-detector effort</vt:lpstr>
      <vt:lpstr>Additional or related support for the development of nEXO photo-detectors</vt:lpstr>
      <vt:lpstr>nEXO Photo-detector group management</vt:lpstr>
      <vt:lpstr>nEXO photo-detector characterization</vt:lpstr>
      <vt:lpstr>Large scale photo-detector plane</vt:lpstr>
      <vt:lpstr>Other nEXO development</vt:lpstr>
      <vt:lpstr>Development of new technologies</vt:lpstr>
      <vt:lpstr>Supporting the new technologies</vt:lpstr>
      <vt:lpstr>3DdSiPM for nEXO</vt:lpstr>
      <vt:lpstr>2 Phase detection</vt:lpstr>
      <vt:lpstr>PowerPoint Presentation</vt:lpstr>
      <vt:lpstr>Ba-tagging</vt:lpstr>
      <vt:lpstr>Ba-tagging – the Canadian approach</vt:lpstr>
      <vt:lpstr>Status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EXO Search for Neutrinoless Double Beta Decay</dc:title>
  <dc:creator>David Sinclair</dc:creator>
  <cp:lastModifiedBy>David Sinclair</cp:lastModifiedBy>
  <cp:revision>63</cp:revision>
  <dcterms:created xsi:type="dcterms:W3CDTF">2016-10-28T13:53:25Z</dcterms:created>
  <dcterms:modified xsi:type="dcterms:W3CDTF">2017-05-28T11:38:02Z</dcterms:modified>
</cp:coreProperties>
</file>