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</Types>
</file>

<file path=_rels/.rels><?xml version="1.0" encoding="UTF-8" standalone="yes"?>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1pPr>
    <a:lvl2pPr marL="0" marR="0" indent="228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2pPr>
    <a:lvl3pPr marL="0" marR="0" indent="457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3pPr>
    <a:lvl4pPr marL="0" marR="0" indent="685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4pPr>
    <a:lvl5pPr marL="0" marR="0" indent="9144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5pPr>
    <a:lvl6pPr marL="0" marR="0" indent="11430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6pPr>
    <a:lvl7pPr marL="0" marR="0" indent="1371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7pPr>
    <a:lvl8pPr marL="0" marR="0" indent="1600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8pPr>
    <a:lvl9pPr marL="0" marR="0" indent="1828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 b="def" i="def"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E1E0DA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2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3D7"/>
          </a:solidFill>
        </a:fill>
      </a:tcStyle>
    </a:wholeTbl>
    <a:band2H>
      <a:tcTxStyle b="def" i="def"/>
      <a:tcStyle>
        <a:tcBdr/>
        <a:fill>
          <a:solidFill>
            <a:srgbClr val="C3C2C2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DCE5E6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 b="def" i="def"/>
      <a:tcStyle>
        <a:tcBdr/>
        <a:fill>
          <a:solidFill>
            <a:srgbClr val="DEDEDF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1"/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Relationship Id="rId20" Type="http://schemas.openxmlformats.org/officeDocument/2006/relationships/slide" Target="slides/slide13.xml"/><Relationship Id="rId21" Type="http://schemas.openxmlformats.org/officeDocument/2006/relationships/slide" Target="slides/slide14.xml"/><Relationship Id="rId22" Type="http://schemas.openxmlformats.org/officeDocument/2006/relationships/slide" Target="slides/slide15.xml"/><Relationship Id="rId23" Type="http://schemas.openxmlformats.org/officeDocument/2006/relationships/slide" Target="slides/slide16.xml"/><Relationship Id="rId24" Type="http://schemas.openxmlformats.org/officeDocument/2006/relationships/slide" Target="slides/slide17.xml"/></Relationships>

</file>

<file path=ppt/notesMasters/_rels/notes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17" name="Shape 117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notesSlides/_rels/notesSlide1.xml.rels><?xml version="1.0" encoding="UTF-8" standalone="yes"?><Relationships xmlns="http://schemas.openxmlformats.org/package/2006/relationships"><Relationship Id="rId1" Type="http://schemas.openxmlformats.org/officeDocument/2006/relationships/slide" Target="../slides/slide1.xml"/><Relationship Id="rId2" Type="http://schemas.openxmlformats.org/officeDocument/2006/relationships/notesMaster" Target="../notesMasters/notesMaster1.xml"/></Relationships>

</file>

<file path=ppt/notesSlides/_rels/notesSlide10.xml.rels><?xml version="1.0" encoding="UTF-8" standalone="yes"?><Relationships xmlns="http://schemas.openxmlformats.org/package/2006/relationships"><Relationship Id="rId1" Type="http://schemas.openxmlformats.org/officeDocument/2006/relationships/slide" Target="../slides/slide10.xml"/><Relationship Id="rId2" Type="http://schemas.openxmlformats.org/officeDocument/2006/relationships/notesMaster" Target="../notesMasters/notesMaster1.xml"/></Relationships>

</file>

<file path=ppt/notesSlides/_rels/notesSlide11.xml.rels><?xml version="1.0" encoding="UTF-8" standalone="yes"?><Relationships xmlns="http://schemas.openxmlformats.org/package/2006/relationships"><Relationship Id="rId1" Type="http://schemas.openxmlformats.org/officeDocument/2006/relationships/slide" Target="../slides/slide11.xml"/><Relationship Id="rId2" Type="http://schemas.openxmlformats.org/officeDocument/2006/relationships/notesMaster" Target="../notesMasters/notesMaster1.xml"/></Relationships>

</file>

<file path=ppt/notesSlides/_rels/notesSlide12.xml.rels><?xml version="1.0" encoding="UTF-8" standalone="yes"?><Relationships xmlns="http://schemas.openxmlformats.org/package/2006/relationships"><Relationship Id="rId1" Type="http://schemas.openxmlformats.org/officeDocument/2006/relationships/slide" Target="../slides/slide12.xml"/><Relationship Id="rId2" Type="http://schemas.openxmlformats.org/officeDocument/2006/relationships/notesMaster" Target="../notesMasters/notesMaster1.xml"/></Relationships>

</file>

<file path=ppt/notesSlides/_rels/notesSlide13.xml.rels><?xml version="1.0" encoding="UTF-8" standalone="yes"?><Relationships xmlns="http://schemas.openxmlformats.org/package/2006/relationships"><Relationship Id="rId1" Type="http://schemas.openxmlformats.org/officeDocument/2006/relationships/slide" Target="../slides/slide13.xml"/><Relationship Id="rId2" Type="http://schemas.openxmlformats.org/officeDocument/2006/relationships/notesMaster" Target="../notesMasters/notesMaster1.xml"/></Relationships>

</file>

<file path=ppt/notesSlides/_rels/notesSlide14.xml.rels><?xml version="1.0" encoding="UTF-8" standalone="yes"?><Relationships xmlns="http://schemas.openxmlformats.org/package/2006/relationships"><Relationship Id="rId1" Type="http://schemas.openxmlformats.org/officeDocument/2006/relationships/slide" Target="../slides/slide14.xml"/><Relationship Id="rId2" Type="http://schemas.openxmlformats.org/officeDocument/2006/relationships/notesMaster" Target="../notesMasters/notesMaster1.xml"/></Relationships>

</file>

<file path=ppt/notesSlides/_rels/notesSlide15.xml.rels><?xml version="1.0" encoding="UTF-8" standalone="yes"?><Relationships xmlns="http://schemas.openxmlformats.org/package/2006/relationships"><Relationship Id="rId1" Type="http://schemas.openxmlformats.org/officeDocument/2006/relationships/slide" Target="../slides/slide15.xml"/><Relationship Id="rId2" Type="http://schemas.openxmlformats.org/officeDocument/2006/relationships/notesMaster" Target="../notesMasters/notesMaster1.xml"/></Relationships>

</file>

<file path=ppt/notesSlides/_rels/notesSlide2.xml.rels><?xml version="1.0" encoding="UTF-8" standalone="yes"?><Relationships xmlns="http://schemas.openxmlformats.org/package/2006/relationships"><Relationship Id="rId1" Type="http://schemas.openxmlformats.org/officeDocument/2006/relationships/slide" Target="../slides/slide2.xml"/><Relationship Id="rId2" Type="http://schemas.openxmlformats.org/officeDocument/2006/relationships/notesMaster" Target="../notesMasters/notesMaster1.xml"/></Relationships>

</file>

<file path=ppt/notesSlides/_rels/notesSlide3.xml.rels><?xml version="1.0" encoding="UTF-8" standalone="yes"?><Relationships xmlns="http://schemas.openxmlformats.org/package/2006/relationships"><Relationship Id="rId1" Type="http://schemas.openxmlformats.org/officeDocument/2006/relationships/slide" Target="../slides/slide3.xml"/><Relationship Id="rId2" Type="http://schemas.openxmlformats.org/officeDocument/2006/relationships/notesMaster" Target="../notesMasters/notesMaster1.xml"/></Relationships>

</file>

<file path=ppt/notesSlides/_rels/notesSlide4.xml.rels><?xml version="1.0" encoding="UTF-8" standalone="yes"?><Relationships xmlns="http://schemas.openxmlformats.org/package/2006/relationships"><Relationship Id="rId1" Type="http://schemas.openxmlformats.org/officeDocument/2006/relationships/slide" Target="../slides/slide4.xml"/><Relationship Id="rId2" Type="http://schemas.openxmlformats.org/officeDocument/2006/relationships/notesMaster" Target="../notesMasters/notesMaster1.xml"/></Relationships>

</file>

<file path=ppt/notesSlides/_rels/notesSlide5.xml.rels><?xml version="1.0" encoding="UTF-8" standalone="yes"?><Relationships xmlns="http://schemas.openxmlformats.org/package/2006/relationships"><Relationship Id="rId1" Type="http://schemas.openxmlformats.org/officeDocument/2006/relationships/slide" Target="../slides/slide5.xml"/><Relationship Id="rId2" Type="http://schemas.openxmlformats.org/officeDocument/2006/relationships/notesMaster" Target="../notesMasters/notesMaster1.xml"/></Relationships>

</file>

<file path=ppt/notesSlides/_rels/notesSlide6.xml.rels><?xml version="1.0" encoding="UTF-8" standalone="yes"?><Relationships xmlns="http://schemas.openxmlformats.org/package/2006/relationships"><Relationship Id="rId1" Type="http://schemas.openxmlformats.org/officeDocument/2006/relationships/slide" Target="../slides/slide6.xml"/><Relationship Id="rId2" Type="http://schemas.openxmlformats.org/officeDocument/2006/relationships/notesMaster" Target="../notesMasters/notesMaster1.xml"/></Relationships>

</file>

<file path=ppt/notesSlides/_rels/notesSlide7.xml.rels><?xml version="1.0" encoding="UTF-8" standalone="yes"?><Relationships xmlns="http://schemas.openxmlformats.org/package/2006/relationships"><Relationship Id="rId1" Type="http://schemas.openxmlformats.org/officeDocument/2006/relationships/slide" Target="../slides/slide7.xml"/><Relationship Id="rId2" Type="http://schemas.openxmlformats.org/officeDocument/2006/relationships/notesMaster" Target="../notesMasters/notesMaster1.xml"/></Relationships>

</file>

<file path=ppt/notesSlides/_rels/notesSlide8.xml.rels><?xml version="1.0" encoding="UTF-8" standalone="yes"?><Relationships xmlns="http://schemas.openxmlformats.org/package/2006/relationships"><Relationship Id="rId1" Type="http://schemas.openxmlformats.org/officeDocument/2006/relationships/slide" Target="../slides/slide8.xml"/><Relationship Id="rId2" Type="http://schemas.openxmlformats.org/officeDocument/2006/relationships/notesMaster" Target="../notesMasters/notesMaster1.xml"/></Relationships>

</file>

<file path=ppt/notesSlides/_rels/notesSlide9.xml.rels><?xml version="1.0" encoding="UTF-8" standalone="yes"?><Relationships xmlns="http://schemas.openxmlformats.org/package/2006/relationships"><Relationship Id="rId1" Type="http://schemas.openxmlformats.org/officeDocument/2006/relationships/slide" Target="../slides/slide9.xml"/><Relationship Id="rId2" Type="http://schemas.openxmlformats.org/officeDocument/2006/relationships/notesMaster" Target="../notesMasters/notesMaster1.xml"/></Relationships>
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Shape 121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22" name="Shape 122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marL="197555" indent="-197555">
              <a:buSzPct val="75000"/>
              <a:buChar char="•"/>
              <a:defRPr sz="1400"/>
            </a:pPr>
            <a:r>
              <a:t>I shall present what we believe is a fundamental characteristic of plasma convection, also known as ambipolar or </a:t>
            </a:r>
            <a:r>
              <a:rPr b="1" i="1"/>
              <a:t>E</a:t>
            </a:r>
            <a:r>
              <a:t>x</a:t>
            </a:r>
            <a:r>
              <a:rPr b="1" i="1"/>
              <a:t>B</a:t>
            </a:r>
            <a:r>
              <a:t> drift.</a:t>
            </a:r>
          </a:p>
          <a:p>
            <a:pPr marL="197555" indent="-197555">
              <a:buSzPct val="75000"/>
              <a:buChar char="•"/>
              <a:defRPr sz="1400"/>
            </a:pPr>
            <a:r>
              <a:t>The effect is that, while </a:t>
            </a:r>
            <a:r>
              <a:rPr b="1" i="1"/>
              <a:t>E</a:t>
            </a:r>
            <a:r>
              <a:t>x</a:t>
            </a:r>
            <a:r>
              <a:rPr b="1" i="1"/>
              <a:t>B</a:t>
            </a:r>
            <a:r>
              <a:t> drift does not depend explicitly on any plasma parameters, nevertheless </a:t>
            </a:r>
            <a:r>
              <a:rPr b="1" i="1"/>
              <a:t>E</a:t>
            </a:r>
            <a:r>
              <a:t> will tend to become structured – at least on </a:t>
            </a:r>
            <a:r>
              <a:rPr b="1"/>
              <a:t>closed</a:t>
            </a:r>
            <a:r>
              <a:t> field lines – in a density-dependent way.</a:t>
            </a:r>
          </a:p>
          <a:p>
            <a:pPr marL="197555" indent="-197555">
              <a:buSzPct val="75000"/>
              <a:buChar char="•"/>
              <a:defRPr sz="1400"/>
            </a:pPr>
            <a:r>
              <a:t>I’ll try to explain what we think should be observable, and also to defend the considerable number of idealisations we have to make to arrive at our results.</a:t>
            </a: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Shape 167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68" name="Shape 168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 sz="1400"/>
            </a:pPr>
            <a:r>
              <a:t>So, we also approached the problem from a non-conducting perspective.  Curiously, we found the same results as the high-magnetisation limit of the conducting results (</a:t>
            </a:r>
            <a:r>
              <a:rPr i="1"/>
              <a:t>kappa</a:t>
            </a:r>
            <a:r>
              <a:t> \to \infty), although it comes about for completely different physical reasons.</a:t>
            </a:r>
          </a:p>
          <a:p>
            <a:pPr>
              <a:defRPr sz="1400"/>
            </a:pPr>
          </a:p>
          <a:p>
            <a:pPr>
              <a:defRPr sz="1400"/>
            </a:pPr>
            <a:r>
              <a:t>Slab:  now </a:t>
            </a:r>
            <a:r>
              <a:rPr b="1" i="1"/>
              <a:t>E</a:t>
            </a:r>
            <a:r>
              <a:t> will still be weaker inside.  The boundary still doesn’t move.  The current density </a:t>
            </a:r>
            <a:r>
              <a:rPr b="1" i="1"/>
              <a:t>J</a:t>
            </a:r>
            <a:r>
              <a:t> remains uniform.</a:t>
            </a:r>
          </a:p>
          <a:p>
            <a:pPr>
              <a:defRPr sz="1400"/>
            </a:pPr>
          </a:p>
          <a:p>
            <a:pPr>
              <a:defRPr sz="1400"/>
            </a:pPr>
            <a:r>
              <a:t>Circle:  There is no equivalent to the Hall conductivity, so the charge dipole is exactly at 6 o’clock, and the </a:t>
            </a:r>
            <a:r>
              <a:rPr b="1" i="1"/>
              <a:t>E</a:t>
            </a:r>
            <a:r>
              <a:t> field inside is parallel to the surroundings, just weaker.</a:t>
            </a:r>
          </a:p>
          <a:p>
            <a:pPr>
              <a:defRPr sz="1400"/>
            </a:pPr>
          </a:p>
          <a:p>
            <a:pPr>
              <a:defRPr sz="1400"/>
            </a:pPr>
            <a:r>
              <a:t>Must emphasise:  in the collisionless case, there is no unique steady state.</a:t>
            </a: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Shape 172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73" name="Shape 173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marL="172861" indent="-172861">
              <a:buSzPct val="75000"/>
              <a:buChar char="•"/>
              <a:defRPr sz="1400"/>
            </a:pPr>
            <a:r>
              <a:t>Slab geometry:  Suppose the plasma mass density is higher inside by a factor </a:t>
            </a:r>
            <a:r>
              <a:rPr i="1"/>
              <a:t>n</a:t>
            </a:r>
            <a:r>
              <a:t>.  There is no drift initially.</a:t>
            </a:r>
          </a:p>
          <a:p>
            <a:pPr marL="172861" indent="-172861">
              <a:buSzPct val="75000"/>
              <a:buChar char="•"/>
              <a:defRPr sz="1400"/>
            </a:pPr>
            <a:r>
              <a:t>Imagine that FAC’s far off in \pm y gradually build up an </a:t>
            </a:r>
            <a:r>
              <a:rPr b="1" i="1"/>
              <a:t>E</a:t>
            </a:r>
            <a:r>
              <a:t> field</a:t>
            </a:r>
          </a:p>
          <a:p>
            <a:pPr marL="172861" indent="-172861">
              <a:buSzPct val="75000"/>
              <a:buChar char="•"/>
              <a:defRPr sz="1400"/>
            </a:pPr>
            <a:r>
              <a:t>Permittivity or Susceptibility:  degree to which </a:t>
            </a:r>
            <a:r>
              <a:rPr b="1" i="1"/>
              <a:t>E</a:t>
            </a:r>
            <a:r>
              <a:t> is reduced inside a material</a:t>
            </a:r>
          </a:p>
          <a:p>
            <a:pPr lvl="1" marL="617361" indent="-172861">
              <a:buSzPct val="75000"/>
              <a:buChar char="•"/>
              <a:defRPr sz="1400"/>
            </a:pPr>
            <a:r>
              <a:t>propagation speed perpendicular to </a:t>
            </a:r>
            <a:r>
              <a:rPr b="1" i="1"/>
              <a:t>B</a:t>
            </a:r>
          </a:p>
          <a:p>
            <a:pPr lvl="1" marL="617361" indent="-172861">
              <a:buSzPct val="75000"/>
              <a:buChar char="•"/>
              <a:defRPr sz="1400"/>
            </a:pPr>
            <a:r>
              <a:t>polarisation current</a:t>
            </a:r>
          </a:p>
          <a:p>
            <a:pPr lvl="1" marL="617361" indent="-172861">
              <a:buSzPct val="75000"/>
              <a:buChar char="•"/>
              <a:defRPr sz="1400"/>
            </a:pPr>
            <a:r>
              <a:t>particle dynamics</a:t>
            </a:r>
          </a:p>
          <a:p>
            <a:pPr lvl="1" marL="617361" indent="-172861">
              <a:buSzPct val="75000"/>
              <a:buChar char="•"/>
              <a:defRPr sz="1400"/>
            </a:pPr>
            <a:r>
              <a:t>energy density</a:t>
            </a:r>
          </a:p>
          <a:p>
            <a:pPr marL="172861" indent="-172861">
              <a:buSzPct val="75000"/>
              <a:buChar char="•"/>
              <a:defRPr sz="1400"/>
            </a:pPr>
            <a:r>
              <a:t>All lead to the same value [Click]  </a:t>
            </a:r>
            <a:r>
              <a:rPr i="1"/>
              <a:t>chi_e</a:t>
            </a:r>
            <a:r>
              <a:t> ~ 10^4 to 10^6 for space plasmas.</a:t>
            </a:r>
          </a:p>
          <a:p>
            <a:pPr marL="172861" indent="-172861">
              <a:buSzPct val="75000"/>
              <a:buChar char="•"/>
              <a:defRPr sz="1400"/>
            </a:pPr>
            <a:r>
              <a:t>An FAC couplet above and below panel generates an </a:t>
            </a:r>
            <a:r>
              <a:rPr b="1" i="1"/>
              <a:t>E</a:t>
            </a:r>
            <a:r>
              <a:t> field</a:t>
            </a:r>
          </a:p>
          <a:p>
            <a:pPr marL="172861" indent="-172861">
              <a:buSzPct val="75000"/>
              <a:buChar char="•"/>
              <a:defRPr sz="1400"/>
            </a:pPr>
            <a:r>
              <a:t>We assume zero free charge.  Therefore the difference in polarisability causes a net charge to appear on the interface.</a:t>
            </a:r>
          </a:p>
          <a:p>
            <a:pPr marL="172861" indent="-172861">
              <a:buSzPct val="75000"/>
              <a:buChar char="•"/>
              <a:defRPr sz="1400"/>
            </a:pPr>
            <a:r>
              <a:t>No </a:t>
            </a:r>
            <a:r>
              <a:rPr b="1"/>
              <a:t>free</a:t>
            </a:r>
            <a:r>
              <a:t> currents.</a:t>
            </a: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Shape 176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77" name="Shape 177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marL="172861" indent="-172861">
              <a:buSzPct val="75000"/>
              <a:buChar char="•"/>
              <a:defRPr sz="1400"/>
            </a:pPr>
            <a:r>
              <a:t>Far-off FAC in the +/- y directions generate a “background” field which is uniform far away.</a:t>
            </a:r>
          </a:p>
          <a:p>
            <a:pPr marL="172861" indent="-172861">
              <a:buSzPct val="75000"/>
              <a:buChar char="•"/>
              <a:defRPr sz="1400"/>
            </a:pPr>
            <a:r>
              <a:t>Polarisation of patch leads to a dipole of net charge.</a:t>
            </a:r>
          </a:p>
          <a:p>
            <a:pPr marL="172861" indent="-172861">
              <a:buSzPct val="75000"/>
              <a:buChar char="•"/>
              <a:defRPr sz="1400"/>
            </a:pPr>
            <a:r>
              <a:t>2-D or cylindrical dipole has field lines and equipotential lines that are circular.</a:t>
            </a: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Shape 180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81" name="Shape 181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marL="172861" indent="-172861">
              <a:buSzPct val="75000"/>
              <a:buChar char="•"/>
              <a:defRPr sz="1400"/>
            </a:pPr>
            <a:r>
              <a:t>Flow field is along equipotential lines.</a:t>
            </a:r>
          </a:p>
          <a:p>
            <a:pPr marL="172861" indent="-172861">
              <a:buSzPct val="75000"/>
              <a:buChar char="•"/>
              <a:defRPr sz="1400"/>
            </a:pPr>
            <a:r>
              <a:t>How does the boundary move?  Conservation of each species requires that its flux into the boundary is the same on both sides.</a:t>
            </a:r>
          </a:p>
          <a:p>
            <a:pPr marL="172861" indent="-172861">
              <a:buSzPct val="75000"/>
              <a:buChar char="•"/>
              <a:defRPr sz="1400"/>
            </a:pPr>
            <a:r>
              <a:t>[click]  </a:t>
            </a:r>
            <a:r>
              <a:rPr i="1"/>
              <a:t>rho_s</a:t>
            </a:r>
            <a:r>
              <a:t> is the density, </a:t>
            </a:r>
            <a:r>
              <a:rPr b="1" i="1"/>
              <a:t>v</a:t>
            </a:r>
            <a:r>
              <a:rPr i="1"/>
              <a:t>_s</a:t>
            </a:r>
            <a:r>
              <a:t> is the species drift, </a:t>
            </a:r>
            <a:r>
              <a:rPr b="1" i="1"/>
              <a:t>v</a:t>
            </a:r>
            <a:r>
              <a:rPr i="1"/>
              <a:t>_b</a:t>
            </a:r>
            <a:r>
              <a:t> is the boundary drift, and </a:t>
            </a:r>
            <a:r>
              <a:rPr b="1" i="1"/>
              <a:t>n</a:t>
            </a:r>
            <a:r>
              <a:rPr i="1"/>
              <a:t>-cap</a:t>
            </a:r>
            <a:r>
              <a:t> is the outward normal.</a:t>
            </a:r>
          </a:p>
          <a:p>
            <a:pPr marL="172861" indent="-172861">
              <a:buSzPct val="75000"/>
              <a:buChar char="•"/>
              <a:defRPr sz="1400"/>
            </a:pPr>
            <a:r>
              <a:t>If we were to follow and move with the plasma inside the patch, then the boundary would not move, and the exterior flow field would be a simple diversion around the patch.</a:t>
            </a: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Shape 185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86" name="Shape 186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marL="172861" indent="-172861">
              <a:buSzPct val="75000"/>
              <a:buChar char="•"/>
              <a:defRPr sz="1400"/>
            </a:pPr>
            <a:r>
              <a:t>Once we’re able to publish this you’ll be able to read all of the conclusions.</a:t>
            </a:r>
          </a:p>
          <a:p>
            <a:pPr marL="172861" indent="-172861">
              <a:buSzPct val="75000"/>
              <a:buChar char="•"/>
              <a:defRPr sz="1400"/>
            </a:pPr>
            <a:r>
              <a:t>The most significant one is that for the non-collisional or non-conducting case we get the same results as for the limit of high ion-magnetisation in the conducting case.</a:t>
            </a: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Shape 190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91" name="Shape 191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 sz="1400"/>
            </a:pPr>
            <a:r>
              <a:t>For you:</a:t>
            </a:r>
          </a:p>
          <a:p>
            <a:pPr marL="172861" indent="-172861">
              <a:buSzPct val="75000"/>
              <a:buChar char="•"/>
              <a:defRPr sz="1400"/>
            </a:pPr>
            <a:r>
              <a:t>Have you seen these results presented anywhere before?</a:t>
            </a:r>
          </a:p>
          <a:p>
            <a:pPr marL="172861" indent="-172861">
              <a:buSzPct val="75000"/>
              <a:buChar char="•"/>
              <a:defRPr sz="1400"/>
            </a:pPr>
            <a:r>
              <a:t>Are there any observations that support this prediction?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Shape 126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27" name="Shape 127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 sz="1200"/>
            </a:pPr>
            <a:r>
              <a:t>None of these are novel assumptions.  Nor do any of them wholly prevent the applicability of our results to at least some region of Earth’s ionosphere.</a:t>
            </a:r>
          </a:p>
          <a:p>
            <a:pPr marL="271638" indent="-271638">
              <a:buSzPct val="75000"/>
              <a:buChar char="•"/>
              <a:defRPr sz="1200"/>
            </a:pPr>
            <a:r>
              <a:t>2-D: a flux tube must convect coherently, so we can regard the plasma as height-integrated or height-averaged</a:t>
            </a:r>
          </a:p>
          <a:p>
            <a:pPr lvl="1" marL="716138" indent="-271638">
              <a:buSzPct val="75000"/>
              <a:buChar char="•"/>
              <a:defRPr sz="1200"/>
            </a:pPr>
            <a:r>
              <a:t>essentially we’re saying that the parallel electric field and FAC’s won’t always be that important.</a:t>
            </a:r>
          </a:p>
          <a:p>
            <a:pPr marL="271638" indent="-271638">
              <a:buSzPct val="75000"/>
              <a:buChar char="•"/>
              <a:defRPr sz="1200"/>
            </a:pPr>
            <a:r>
              <a:t>Closed field lines:  our effect should observable on closed FL’s – and to some degree it might even be seen on open FL’s</a:t>
            </a:r>
          </a:p>
          <a:p>
            <a:pPr marL="271638" indent="-271638">
              <a:buSzPct val="75000"/>
              <a:buChar char="•"/>
              <a:defRPr sz="1200"/>
            </a:pPr>
            <a:r>
              <a:t>Steady state:  Alfvén waves have had sufficient time to propagate, so the flux tube has a uniform potential.</a:t>
            </a:r>
          </a:p>
          <a:p>
            <a:pPr marL="271638" indent="-271638">
              <a:buSzPct val="75000"/>
              <a:buChar char="•"/>
              <a:defRPr sz="1200"/>
            </a:pPr>
            <a:r>
              <a:t>Cold plasma:  Warm plasma effects may occur overtop of or in addition to what we’ll present, but the E-field structuring we propose is a zeroth-order transport effect.</a:t>
            </a:r>
          </a:p>
          <a:p>
            <a:pPr marL="271638" indent="-271638">
              <a:buSzPct val="75000"/>
              <a:buChar char="•"/>
              <a:defRPr sz="1200"/>
            </a:pPr>
            <a:r>
              <a:t>The scenarios we see will have free currents, and there could be transient FAC’s, but they will not change the magnetic field topology.</a:t>
            </a:r>
          </a:p>
          <a:p>
            <a:pPr marL="271638" indent="-271638">
              <a:buSzPct val="75000"/>
              <a:buChar char="•"/>
              <a:defRPr sz="1200"/>
            </a:pPr>
            <a:r>
              <a:t>For ease of mathematical analysis:  Single ion species;  fully magnetised electrons;  no neutral drift:  measure </a:t>
            </a:r>
            <a:r>
              <a:rPr b="1" i="1"/>
              <a:t>E</a:t>
            </a:r>
            <a:r>
              <a:t> in frame of neutrals.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Shape 132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33" name="Shape 133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marL="271638" indent="-271638">
              <a:buSzPct val="75000"/>
              <a:buChar char="•"/>
              <a:defRPr sz="1600"/>
            </a:pPr>
            <a:r>
              <a:t>Another aspect of our modeling efforts is a 2-D simulation in a </a:t>
            </a:r>
            <a:r>
              <a:rPr b="1"/>
              <a:t>meridional</a:t>
            </a:r>
            <a:r>
              <a:t> plane.</a:t>
            </a:r>
          </a:p>
          <a:p>
            <a:pPr marL="271638" indent="-271638">
              <a:buSzPct val="75000"/>
              <a:buChar char="•"/>
              <a:defRPr sz="1600"/>
            </a:pPr>
            <a:r>
              <a:t>Originally a desire to better understand the electric potential boundary condition at the upper boundary of that model led us to the current effort.</a:t>
            </a:r>
          </a:p>
          <a:p>
            <a:pPr marL="271638" indent="-271638">
              <a:buSzPct val="75000"/>
              <a:buChar char="•"/>
              <a:defRPr sz="1600"/>
            </a:pPr>
            <a:r>
              <a:t>But in this analysis we’re looking at a plane </a:t>
            </a:r>
            <a:r>
              <a:rPr b="1"/>
              <a:t>perpendicular</a:t>
            </a:r>
            <a:r>
              <a:t> to the magnetic field, and assuming that the parallel electric field can be neglected.</a:t>
            </a:r>
          </a:p>
          <a:p>
            <a:pPr marL="271638" indent="-271638">
              <a:buSzPct val="75000"/>
              <a:buChar char="•"/>
              <a:defRPr sz="1600"/>
            </a:pPr>
            <a:r>
              <a:t>So when we talk about the </a:t>
            </a:r>
            <a:r>
              <a:rPr b="1" i="1"/>
              <a:t>E</a:t>
            </a:r>
            <a:r>
              <a:t> field we mean the </a:t>
            </a:r>
            <a:r>
              <a:rPr b="1"/>
              <a:t>perpendicular</a:t>
            </a:r>
            <a:r>
              <a:t> electric field.</a:t>
            </a:r>
          </a:p>
          <a:p>
            <a:pPr marL="271638" indent="-271638">
              <a:buSzPct val="75000"/>
              <a:buChar char="•"/>
              <a:defRPr sz="1600"/>
            </a:pPr>
            <a:r>
              <a:t>The first geometry we’ll look at is a slab.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Shape 136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37" name="Shape 137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marL="271638" indent="-271638">
              <a:buSzPct val="75000"/>
              <a:buChar char="•"/>
              <a:defRPr sz="1400"/>
            </a:pPr>
            <a:r>
              <a:t>Slab of higher plasma density in a plane parallel to </a:t>
            </a:r>
            <a:r>
              <a:rPr b="1" i="1"/>
              <a:t>B</a:t>
            </a:r>
            <a:r>
              <a:t>, e.g. like an L-shell</a:t>
            </a:r>
          </a:p>
          <a:p>
            <a:pPr marL="271638" indent="-271638">
              <a:buSzPct val="75000"/>
              <a:buChar char="•"/>
              <a:defRPr sz="1400"/>
            </a:pPr>
            <a:r>
              <a:t>Effectively infinite in the x direction</a:t>
            </a:r>
          </a:p>
          <a:p>
            <a:pPr marL="271638" indent="-271638">
              <a:buSzPct val="75000"/>
              <a:buChar char="•"/>
              <a:defRPr sz="1400"/>
            </a:pPr>
            <a:r>
              <a:t>There is an electric field, and a current is closing FAC’s that are far off in the \pm y direction.</a:t>
            </a:r>
          </a:p>
          <a:p>
            <a:pPr marL="271638" indent="-271638">
              <a:buSzPct val="75000"/>
              <a:buChar char="•"/>
              <a:defRPr sz="1400"/>
            </a:pPr>
            <a:r>
              <a:t>The current density </a:t>
            </a:r>
            <a:r>
              <a:rPr b="1" i="1"/>
              <a:t>J</a:t>
            </a:r>
            <a:r>
              <a:t> is at an angle to the </a:t>
            </a:r>
            <a:r>
              <a:rPr b="1" i="1"/>
              <a:t>E</a:t>
            </a:r>
            <a:r>
              <a:t> field because of the Hall conductivity.</a:t>
            </a:r>
          </a:p>
          <a:p>
            <a:pPr marL="271638" indent="-271638">
              <a:buSzPct val="75000"/>
              <a:buChar char="•"/>
              <a:defRPr sz="1400"/>
            </a:pPr>
            <a:r>
              <a:t>The plasma in the slab has a density that is a factor </a:t>
            </a:r>
            <a:r>
              <a:rPr i="1"/>
              <a:t>n</a:t>
            </a:r>
            <a:r>
              <a:t> higher than it is in the background, outside the slab.</a:t>
            </a:r>
          </a:p>
          <a:p>
            <a:pPr marL="271638" indent="-271638">
              <a:buSzPct val="75000"/>
              <a:buChar char="•"/>
              <a:defRPr sz="1400"/>
            </a:pPr>
            <a:r>
              <a:t>If </a:t>
            </a:r>
            <a:r>
              <a:rPr b="1" i="1"/>
              <a:t>E</a:t>
            </a:r>
            <a:r>
              <a:t> were as strong inside the slab as outside, there would be an accumulation of free charge.</a:t>
            </a:r>
          </a:p>
          <a:p>
            <a:pPr marL="271638" indent="-271638">
              <a:buSzPct val="75000"/>
              <a:buChar char="•"/>
              <a:defRPr sz="1400"/>
            </a:pPr>
            <a:r>
              <a:t>In steady state there will be a polarisation of the slab, until the point at which </a:t>
            </a:r>
            <a:r>
              <a:rPr b="1" i="1"/>
              <a:t>J</a:t>
            </a:r>
            <a:r>
              <a:t> is once again uniform.</a:t>
            </a:r>
          </a:p>
          <a:p>
            <a:pPr marL="271638" indent="-271638">
              <a:buSzPct val="75000"/>
              <a:buChar char="•"/>
              <a:defRPr sz="1400"/>
            </a:pPr>
            <a:r>
              <a:t>A result of this geometry is that the boundary does not move.  A non-moving boundary trivially gives conservation of both species.</a:t>
            </a:r>
          </a:p>
          <a:p>
            <a:pPr marL="271638" indent="-271638">
              <a:buSzPct val="75000"/>
              <a:buChar char="•"/>
              <a:defRPr sz="1400"/>
            </a:pPr>
            <a:r>
              <a:t>But the significant point is that density variations create a structuring of the </a:t>
            </a:r>
            <a:r>
              <a:rPr b="1" i="1"/>
              <a:t>E</a:t>
            </a:r>
            <a:r>
              <a:t> field.</a:t>
            </a:r>
          </a:p>
          <a:p>
            <a:pPr marL="271638" indent="-271638">
              <a:buSzPct val="75000"/>
              <a:buChar char="•"/>
              <a:defRPr sz="1400"/>
            </a:pPr>
            <a:r>
              <a:t>Is the 2-D assumption valid in the ionosphere?  There may be transient FAC’s as the change in </a:t>
            </a:r>
            <a:r>
              <a:rPr b="1" i="1"/>
              <a:t>E</a:t>
            </a:r>
            <a:r>
              <a:t> in the E-region propagate upward, but within 1 second the F-region will have adopted the same </a:t>
            </a:r>
            <a:r>
              <a:rPr b="1" i="1"/>
              <a:t>E</a:t>
            </a:r>
            <a:r>
              <a:rPr i="1"/>
              <a:t>x</a:t>
            </a:r>
            <a:r>
              <a:rPr b="1" i="1"/>
              <a:t>B</a:t>
            </a:r>
            <a:r>
              <a:t> drift.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Shape 141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42" name="Shape 142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marL="172861" indent="-172861">
              <a:buSzPct val="75000"/>
              <a:buChar char="•"/>
              <a:defRPr sz="1400"/>
            </a:pPr>
            <a:r>
              <a:t>A patch of density that is a factor n higher than the surrounding field tubes.</a:t>
            </a:r>
          </a:p>
          <a:p>
            <a:pPr marL="172861" indent="-172861">
              <a:buSzPct val="75000"/>
              <a:buChar char="•"/>
              <a:defRPr sz="1400"/>
            </a:pPr>
            <a:r>
              <a:t>If </a:t>
            </a:r>
            <a:r>
              <a:rPr b="1" i="1"/>
              <a:t>E</a:t>
            </a:r>
            <a:r>
              <a:t> were uniform, then </a:t>
            </a:r>
            <a:r>
              <a:rPr b="1" i="1"/>
              <a:t>J</a:t>
            </a:r>
            <a:r>
              <a:t> would be larger inside, and charge would accumulate as a dipole.</a:t>
            </a:r>
          </a:p>
          <a:p>
            <a:pPr marL="172861" indent="-172861">
              <a:buSzPct val="75000"/>
              <a:buChar char="•"/>
              <a:defRPr sz="1400"/>
            </a:pPr>
            <a:r>
              <a:t>Unlike the spherical dipole that is more familiar in space physics, a 2-D or </a:t>
            </a:r>
            <a:r>
              <a:rPr b="1"/>
              <a:t>cylindrical</a:t>
            </a:r>
            <a:r>
              <a:t> dipole has field lines and equipotential lines that are circular.</a:t>
            </a:r>
          </a:p>
          <a:p>
            <a:pPr marL="172861" indent="-172861">
              <a:buSzPct val="75000"/>
              <a:buChar char="•"/>
              <a:defRPr sz="1400"/>
            </a:pPr>
            <a:r>
              <a:rPr b="1" i="1"/>
              <a:t>E</a:t>
            </a:r>
            <a:r>
              <a:t> remains uniform inside the circle, but the dipole is oriented toward 7 o’clock.  This reduces the magnitude of </a:t>
            </a:r>
            <a:r>
              <a:rPr b="1" i="1"/>
              <a:t>E</a:t>
            </a:r>
            <a:r>
              <a:t> inside the patch, and also rotates it toward 5 o’clock.</a:t>
            </a:r>
          </a:p>
          <a:p>
            <a:pPr marL="172861" indent="-172861">
              <a:buSzPct val="75000"/>
              <a:buChar char="•"/>
              <a:defRPr sz="1400"/>
            </a:pPr>
            <a:r>
              <a:t>This change in turn alters the exact angle at which charge accumulates.  So there’s an implicit relationship between the electric field inside and charge accumulation.</a:t>
            </a:r>
          </a:p>
          <a:p>
            <a:pPr marL="172861" indent="-172861">
              <a:buSzPct val="75000"/>
              <a:buChar char="•"/>
              <a:defRPr sz="1400"/>
            </a:pPr>
            <a:r>
              <a:t>But there is a unique solution for the dipole which give a divergence-free </a:t>
            </a:r>
            <a:r>
              <a:rPr b="1" i="1"/>
              <a:t>J</a:t>
            </a:r>
            <a:r>
              <a:t>.</a:t>
            </a:r>
          </a:p>
          <a:p>
            <a:pPr marL="172861" indent="-172861">
              <a:buSzPct val="75000"/>
              <a:buChar char="•"/>
              <a:defRPr sz="1400"/>
            </a:pPr>
            <a:r>
              <a:t>Does the boundary move?  [click]  Let the drift speed of the boundary be </a:t>
            </a:r>
            <a:r>
              <a:rPr b="1" i="1"/>
              <a:t>v</a:t>
            </a:r>
            <a:r>
              <a:rPr i="1"/>
              <a:t>_b</a:t>
            </a:r>
            <a:r>
              <a:t>.</a:t>
            </a:r>
          </a:p>
          <a:p>
            <a:pPr marL="172861" indent="-172861">
              <a:buSzPct val="75000"/>
              <a:buChar char="•"/>
              <a:defRPr sz="1400"/>
            </a:pPr>
            <a:r>
              <a:t>The conversation condition for each species </a:t>
            </a:r>
            <a:r>
              <a:rPr i="1"/>
              <a:t>s</a:t>
            </a:r>
            <a:r>
              <a:t> requires that the flux into the boundary be the same as the flux out on the other side.</a:t>
            </a:r>
          </a:p>
          <a:p>
            <a:pPr marL="172861" indent="-172861">
              <a:buSzPct val="75000"/>
              <a:buChar char="•"/>
              <a:defRPr sz="1400"/>
            </a:pPr>
            <a:r>
              <a:rPr i="1"/>
              <a:t>rho_s</a:t>
            </a:r>
            <a:r>
              <a:t> is the density, </a:t>
            </a:r>
            <a:r>
              <a:rPr b="1" i="1"/>
              <a:t>v</a:t>
            </a:r>
            <a:r>
              <a:rPr i="1"/>
              <a:t>_s</a:t>
            </a:r>
            <a:r>
              <a:t> is the species drift, and </a:t>
            </a:r>
            <a:r>
              <a:rPr b="1" i="1"/>
              <a:t>n</a:t>
            </a:r>
            <a:r>
              <a:rPr i="1"/>
              <a:t>-cap</a:t>
            </a:r>
            <a:r>
              <a:t> is the outward normal.</a:t>
            </a:r>
          </a:p>
          <a:p>
            <a:pPr marL="172861" indent="-172861">
              <a:buSzPct val="75000"/>
              <a:buChar char="•"/>
              <a:defRPr sz="1400"/>
            </a:pPr>
            <a:r>
              <a:t>We can rearrange to get the component of boundary drift normal to itself.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Shape 145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46" name="Shape 146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marL="271638" indent="-271638">
              <a:buSzPct val="75000"/>
              <a:buChar char="•"/>
              <a:defRPr sz="1400"/>
            </a:pPr>
            <a:r>
              <a:t>I’m not going to talk about equations.  I’ve got a draft paper if you want to see them.</a:t>
            </a:r>
          </a:p>
          <a:p>
            <a:pPr marL="271638" indent="-271638">
              <a:buSzPct val="75000"/>
              <a:buChar char="•"/>
              <a:defRPr sz="1400"/>
            </a:pPr>
            <a:r>
              <a:t>But I want to show that the drift of the boundary can be determined from the conservation requirement for </a:t>
            </a:r>
            <a:r>
              <a:rPr b="1"/>
              <a:t>each</a:t>
            </a:r>
            <a:r>
              <a:t> species.</a:t>
            </a:r>
          </a:p>
          <a:p>
            <a:pPr marL="271638" indent="-271638">
              <a:buSzPct val="75000"/>
              <a:buChar char="•"/>
              <a:defRPr sz="1400"/>
            </a:pPr>
            <a:r>
              <a:t>I only want to show these to make the point that </a:t>
            </a:r>
            <a:r>
              <a:rPr b="1" i="1"/>
              <a:t>v</a:t>
            </a:r>
            <a:r>
              <a:rPr i="1"/>
              <a:t>_b</a:t>
            </a:r>
            <a:r>
              <a:t> must be equal to the species drift </a:t>
            </a:r>
            <a:r>
              <a:rPr b="1" i="1"/>
              <a:t>v</a:t>
            </a:r>
            <a:r>
              <a:rPr i="1"/>
              <a:t>_s</a:t>
            </a:r>
            <a:r>
              <a:t>, plus a term which is proportional to the current density </a:t>
            </a:r>
            <a:r>
              <a:rPr b="1" i="1"/>
              <a:t>J</a:t>
            </a:r>
            <a:r>
              <a:t>, that is, to the difference between the ion and electron drift speeds.</a:t>
            </a:r>
          </a:p>
          <a:p>
            <a:pPr marL="271638" indent="-271638">
              <a:buSzPct val="75000"/>
              <a:buChar char="•"/>
              <a:defRPr sz="1400"/>
            </a:pPr>
            <a:r>
              <a:t>But the factors in front of that term are species-dependent.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Shape 151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52" name="Shape 152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marL="172861" indent="-172861">
              <a:buSzPct val="75000"/>
              <a:buChar char="•"/>
              <a:defRPr sz="1200"/>
            </a:pPr>
            <a:r>
              <a:t>The next three slides all show drift vectors, not patch geometry.</a:t>
            </a:r>
          </a:p>
          <a:p>
            <a:pPr marL="172861" indent="-172861">
              <a:buSzPct val="75000"/>
              <a:buChar char="•"/>
              <a:defRPr sz="1200"/>
            </a:pPr>
            <a:r>
              <a:t>The black triangle shows species drift speeds in the background plasma.</a:t>
            </a:r>
          </a:p>
          <a:p>
            <a:pPr marL="172861" indent="-172861">
              <a:buSzPct val="75000"/>
              <a:buChar char="•"/>
              <a:defRPr sz="1200"/>
            </a:pPr>
            <a:r>
              <a:t>The ions drift at an angle relative to ambipolar.</a:t>
            </a:r>
          </a:p>
          <a:p>
            <a:pPr marL="172861" indent="-172861">
              <a:buSzPct val="75000"/>
              <a:buChar char="•"/>
              <a:defRPr sz="1200"/>
            </a:pPr>
            <a:r>
              <a:t>The cotangent of this angle </a:t>
            </a:r>
            <a:r>
              <a:rPr i="1"/>
              <a:t>phi_i</a:t>
            </a:r>
            <a:r>
              <a:t> is the ion magn. parameter </a:t>
            </a:r>
            <a:r>
              <a:rPr i="1"/>
              <a:t>kappa</a:t>
            </a:r>
            <a:r>
              <a:t>.</a:t>
            </a:r>
          </a:p>
          <a:p>
            <a:pPr marL="172861" indent="-172861">
              <a:buSzPct val="75000"/>
              <a:buChar char="•"/>
              <a:defRPr sz="1200"/>
            </a:pPr>
            <a:r>
              <a:t>The conservation condition yields an expression for the dipole strength and the electric field inside the patch in steady state.</a:t>
            </a:r>
          </a:p>
          <a:p>
            <a:pPr marL="172861" indent="-172861">
              <a:buSzPct val="75000"/>
              <a:buChar char="•"/>
              <a:defRPr sz="1200"/>
            </a:pPr>
            <a:r>
              <a:t>We can use either species (ions or electrons) and obtain the same </a:t>
            </a:r>
            <a:r>
              <a:rPr b="1" i="1"/>
              <a:t>v</a:t>
            </a:r>
            <a:r>
              <a:t>_b, and that construction is shown in blue.</a:t>
            </a:r>
          </a:p>
          <a:p>
            <a:pPr marL="172861" indent="-172861">
              <a:buSzPct val="75000"/>
              <a:buChar char="•"/>
              <a:defRPr sz="1200"/>
            </a:pPr>
            <a:r>
              <a:t>In solving for </a:t>
            </a:r>
            <a:r>
              <a:rPr b="1" i="1"/>
              <a:t>v</a:t>
            </a:r>
            <a:r>
              <a:rPr i="1"/>
              <a:t>_b</a:t>
            </a:r>
            <a:r>
              <a:t> using the ion species, there is a term with (</a:t>
            </a:r>
            <a:r>
              <a:rPr b="1" i="1"/>
              <a:t>v</a:t>
            </a:r>
            <a:r>
              <a:rPr i="1"/>
              <a:t>_e</a:t>
            </a:r>
            <a:r>
              <a:t> – </a:t>
            </a:r>
            <a:r>
              <a:rPr b="1" i="1"/>
              <a:t>v</a:t>
            </a:r>
            <a:r>
              <a:rPr i="1"/>
              <a:t>_i</a:t>
            </a:r>
            <a:r>
              <a:t>) in it, but also a small rotation (called </a:t>
            </a:r>
            <a:r>
              <a:rPr i="1"/>
              <a:t>alpha</a:t>
            </a:r>
            <a:r>
              <a:t> here) proportional to (n-1).  (This situation is with a patch about one-sixth denser than the background.)</a:t>
            </a:r>
          </a:p>
          <a:p>
            <a:pPr marL="172861" indent="-172861">
              <a:buSzPct val="75000"/>
              <a:buChar char="•"/>
              <a:defRPr sz="1200"/>
            </a:pPr>
            <a:r>
              <a:t>Using the electron species, the term proportional to </a:t>
            </a:r>
            <a:r>
              <a:rPr b="1" i="1"/>
              <a:t>J</a:t>
            </a:r>
            <a:r>
              <a:t> is scaled down by the same factor </a:t>
            </a:r>
            <a:r>
              <a:rPr i="1"/>
              <a:t>alpha</a:t>
            </a:r>
            <a:r>
              <a:t>, but rotated by 90°.</a:t>
            </a:r>
          </a:p>
          <a:p>
            <a:pPr marL="172861" indent="-172861">
              <a:buSzPct val="75000"/>
              <a:buChar char="•"/>
              <a:defRPr sz="1200"/>
            </a:pPr>
            <a:r>
              <a:t>Both species yield the same result.</a:t>
            </a:r>
          </a:p>
          <a:p>
            <a:pPr marL="172861" indent="-172861">
              <a:buSzPct val="75000"/>
              <a:buChar char="•"/>
              <a:defRPr sz="1200"/>
            </a:pPr>
            <a:r>
              <a:t>For a density enhancement, the boundary of the patch drifts more slowly than the background ambipolar and (in Boreal regions) slightly leftward, that is with a small component against </a:t>
            </a:r>
            <a:r>
              <a:rPr b="1" i="1"/>
              <a:t>E</a:t>
            </a:r>
            <a:r>
              <a:t>.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Shape 157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58" name="Shape 158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marL="172861" indent="-172861">
              <a:buSzPct val="75000"/>
              <a:buChar char="•"/>
              <a:defRPr sz="1400"/>
            </a:pPr>
            <a:r>
              <a:t>If we throw off the small angle approximation, we can find the drift speed of a patch or depletion with any degree of enhancement.</a:t>
            </a:r>
          </a:p>
          <a:p>
            <a:pPr marL="172861" indent="-172861">
              <a:buSzPct val="75000"/>
              <a:buChar char="•"/>
              <a:defRPr sz="1400"/>
            </a:pPr>
            <a:r>
              <a:rPr i="1"/>
              <a:t>eta</a:t>
            </a:r>
            <a:r>
              <a:t> is an alternate way of parameterising the relative density, equal to (n-1)/(n+1).</a:t>
            </a:r>
          </a:p>
          <a:p>
            <a:pPr marL="172861" indent="-172861">
              <a:buSzPct val="75000"/>
              <a:buChar char="•"/>
              <a:defRPr sz="1400"/>
            </a:pPr>
            <a:r>
              <a:t>There are three limits that are easy to calculate:</a:t>
            </a:r>
          </a:p>
          <a:p>
            <a:pPr lvl="1" marL="617361" indent="-172861">
              <a:buSzPct val="75000"/>
              <a:buChar char="•"/>
              <a:defRPr sz="1400"/>
            </a:pPr>
            <a:r>
              <a:t>In the limit of high density, the patch will not move.</a:t>
            </a:r>
          </a:p>
          <a:p>
            <a:pPr lvl="1" marL="617361" indent="-172861">
              <a:buSzPct val="75000"/>
              <a:buChar char="•"/>
              <a:defRPr sz="1400"/>
            </a:pPr>
            <a:r>
              <a:t>In the limit of low density, the patch will drift at twice the ion drift speed.</a:t>
            </a:r>
          </a:p>
          <a:p>
            <a:pPr lvl="1" marL="617361" indent="-172861">
              <a:buSzPct val="75000"/>
              <a:buChar char="•"/>
              <a:defRPr sz="1400"/>
            </a:pPr>
            <a:r>
              <a:t>And if </a:t>
            </a:r>
            <a:r>
              <a:rPr i="1"/>
              <a:t>n</a:t>
            </a:r>
            <a:r>
              <a:t>=1 there will be no difference from the background drift.</a:t>
            </a:r>
          </a:p>
          <a:p>
            <a:pPr marL="172861" indent="-172861">
              <a:buSzPct val="75000"/>
              <a:buChar char="•"/>
              <a:defRPr sz="1400"/>
            </a:pPr>
            <a:r>
              <a:t>These three cases form an isosceles triangle.  The general drift for any </a:t>
            </a:r>
            <a:r>
              <a:rPr i="1"/>
              <a:t>n</a:t>
            </a:r>
            <a:r>
              <a:t> turns out to be along the blue arc, centred on this speed called </a:t>
            </a:r>
            <a:r>
              <a:rPr b="1" i="1"/>
              <a:t>v</a:t>
            </a:r>
            <a:r>
              <a:rPr i="1"/>
              <a:t>_cent</a:t>
            </a:r>
            <a:r>
              <a:t>.</a:t>
            </a:r>
          </a:p>
          <a:p>
            <a:pPr marL="172861" indent="-172861">
              <a:buSzPct val="75000"/>
              <a:buChar char="•"/>
              <a:defRPr sz="1400"/>
            </a:pPr>
            <a:r>
              <a:t>I need to point out that nothing drifts at that velocity, but all of the solutions for varying </a:t>
            </a:r>
            <a:r>
              <a:rPr i="1"/>
              <a:t>n</a:t>
            </a:r>
            <a:r>
              <a:t> lie along an arc around it.</a:t>
            </a:r>
          </a:p>
          <a:p>
            <a:pPr marL="172861" indent="-172861">
              <a:buSzPct val="75000"/>
              <a:buChar char="•"/>
              <a:defRPr sz="1400"/>
            </a:pPr>
            <a:r>
              <a:t>The angle </a:t>
            </a:r>
            <a:r>
              <a:rPr i="1"/>
              <a:t>beta</a:t>
            </a:r>
            <a:r>
              <a:t> depends on the ratio of enhancement </a:t>
            </a:r>
            <a:r>
              <a:rPr i="1"/>
              <a:t>eta</a:t>
            </a:r>
            <a:r>
              <a:t> to the ion magnetisation </a:t>
            </a:r>
            <a:r>
              <a:rPr i="1"/>
              <a:t>kappa</a:t>
            </a:r>
            <a:r>
              <a:t>.</a:t>
            </a:r>
          </a:p>
          <a:p>
            <a:pPr marL="172861" indent="-172861">
              <a:buSzPct val="75000"/>
              <a:buChar char="•"/>
              <a:defRPr sz="1400"/>
            </a:pPr>
            <a:r>
              <a:t>This diagramme shows results for an ion magnetisation ratio of about 0.7.</a:t>
            </a: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Shape 162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63" name="Shape 163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marL="172861" indent="-172861">
              <a:buSzPct val="75000"/>
              <a:buChar char="•"/>
              <a:defRPr sz="1400"/>
            </a:pPr>
            <a:r>
              <a:t>And finally, for various values of ion magnetisation, here is what the patch drift velocity for a 2-D plasma should look like.</a:t>
            </a:r>
          </a:p>
          <a:p>
            <a:pPr marL="172861" indent="-172861">
              <a:buSzPct val="75000"/>
              <a:buChar char="•"/>
              <a:defRPr sz="1400"/>
            </a:pPr>
            <a:r>
              <a:t>Each circular arc corresponds to a different ion magnetisation ratio.</a:t>
            </a:r>
          </a:p>
          <a:p>
            <a:pPr marL="172861" indent="-172861">
              <a:buSzPct val="75000"/>
              <a:buChar char="•"/>
              <a:defRPr sz="1400"/>
            </a:pPr>
            <a:r>
              <a:t>A small enhancement should yield a drift near ambipolar.</a:t>
            </a:r>
          </a:p>
          <a:p>
            <a:pPr marL="172861" indent="-172861">
              <a:buSzPct val="75000"/>
              <a:buChar char="•"/>
              <a:defRPr sz="1400"/>
            </a:pPr>
            <a:r>
              <a:t>Stronger patches should drift more slowly.</a:t>
            </a:r>
          </a:p>
          <a:p>
            <a:pPr marL="172861" indent="-172861">
              <a:buSzPct val="75000"/>
              <a:buChar char="•"/>
              <a:defRPr sz="1400"/>
            </a:pPr>
            <a:r>
              <a:t>Deep depletions should have a component in the same sense as </a:t>
            </a:r>
            <a:r>
              <a:rPr b="1" i="1"/>
              <a:t>E</a:t>
            </a:r>
            <a:r>
              <a:t>, usually faster than ambipolar, but potentially slower as well.</a:t>
            </a:r>
          </a:p>
          <a:p>
            <a:pPr marL="172861" indent="-172861">
              <a:buSzPct val="75000"/>
              <a:buChar char="•"/>
              <a:defRPr sz="1400"/>
            </a:pPr>
            <a:r>
              <a:t>What happens in a real ionosphere with magnetisation that changes continually with height?</a:t>
            </a:r>
          </a:p>
          <a:p>
            <a:pPr marL="172861" indent="-172861">
              <a:buSzPct val="75000"/>
              <a:buChar char="•"/>
              <a:defRPr sz="1400"/>
            </a:pPr>
            <a:r>
              <a:t>For example, in a patch of twice the background density, each layer will be getting forced in a slightly different direction.  [gesture]</a:t>
            </a:r>
          </a:p>
          <a:p>
            <a:pPr marL="172861" indent="-172861">
              <a:buSzPct val="75000"/>
              <a:buChar char="•"/>
              <a:defRPr sz="1400"/>
            </a:pPr>
            <a:r>
              <a:t>[click]  A conjecture is that the net drift of a flux tube will be a weighted average of these drifts, as determined by the ratio of height-integrated Pedersen and Hall conductivities, big </a:t>
            </a:r>
            <a:r>
              <a:rPr i="1"/>
              <a:t>Sigma_P</a:t>
            </a:r>
            <a:r>
              <a:t> over big </a:t>
            </a:r>
            <a:r>
              <a:rPr i="1"/>
              <a:t>Sigma_H</a:t>
            </a:r>
            <a:r>
              <a:t>.</a:t>
            </a:r>
          </a:p>
          <a:p>
            <a:pPr marL="172861" indent="-172861">
              <a:buSzPct val="75000"/>
              <a:buChar char="•"/>
              <a:defRPr sz="1400"/>
            </a:pPr>
            <a:r>
              <a:t>Emph:  so it’s really the </a:t>
            </a:r>
            <a:r>
              <a:rPr b="1"/>
              <a:t>E- and lower F-region</a:t>
            </a:r>
            <a:r>
              <a:t> enhancement that drives things.</a:t>
            </a:r>
          </a:p>
          <a:p>
            <a:pPr marL="172861" indent="-172861">
              <a:buSzPct val="75000"/>
              <a:buChar char="•"/>
              <a:defRPr sz="1400"/>
            </a:pPr>
            <a:r>
              <a:t>And a closed flux tube has </a:t>
            </a:r>
            <a:r>
              <a:rPr b="1"/>
              <a:t>two ends</a:t>
            </a:r>
            <a:r>
              <a:t> in the ionosphere, so reality can be quite complicated.</a:t>
            </a:r>
          </a:p>
          <a:p>
            <a:pPr marL="172861" indent="-172861">
              <a:buSzPct val="75000"/>
              <a:buChar char="•"/>
              <a:defRPr sz="1400"/>
            </a:pPr>
            <a:r>
              <a:t>That much is conjecture, but in the 2-D limit, these circular arcs are exact.</a:t>
            </a:r>
          </a:p>
          <a:p>
            <a:pPr marL="172861" indent="-172861">
              <a:buSzPct val="75000"/>
              <a:buChar char="•"/>
              <a:defRPr sz="1400"/>
            </a:pPr>
            <a:r>
              <a:t>Now, we were a bit surprised by the limit of high ion magnetisation kappa, because we were expecting to see the density dependence approach zero in the case of low conductivity.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Sp="1" showMasterPhAnim="1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/>
          <p:nvPr>
            <p:ph type="title"/>
          </p:nvPr>
        </p:nvSpPr>
        <p:spPr>
          <a:xfrm>
            <a:off x="1270000" y="1638300"/>
            <a:ext cx="10464800" cy="3302000"/>
          </a:xfrm>
          <a:prstGeom prst="rect">
            <a:avLst/>
          </a:prstGeom>
        </p:spPr>
        <p:txBody>
          <a:bodyPr anchor="b"/>
          <a:lstStyle/>
          <a:p>
            <a:pPr/>
            <a:r>
              <a:t>Title Text</a:t>
            </a:r>
          </a:p>
        </p:txBody>
      </p:sp>
      <p:sp>
        <p:nvSpPr>
          <p:cNvPr id="12" name="Shape 12"/>
          <p:cNvSpPr/>
          <p:nvPr>
            <p:ph type="body" sz="quarter" idx="1"/>
          </p:nvPr>
        </p:nvSpPr>
        <p:spPr>
          <a:xfrm>
            <a:off x="1270000" y="50292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hape 13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/>
          <p:nvPr>
            <p:ph type="body" sz="quarter" idx="13"/>
          </p:nvPr>
        </p:nvSpPr>
        <p:spPr>
          <a:xfrm>
            <a:off x="1270000" y="6362700"/>
            <a:ext cx="10464800" cy="469900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2400"/>
            </a:lvl1pPr>
          </a:lstStyle>
          <a:p>
            <a:pPr/>
            <a:r>
              <a:t>–Johnny Appleseed</a:t>
            </a:r>
          </a:p>
        </p:txBody>
      </p:sp>
      <p:sp>
        <p:nvSpPr>
          <p:cNvPr id="94" name="Shape 94"/>
          <p:cNvSpPr/>
          <p:nvPr>
            <p:ph type="body" sz="quarter" idx="14"/>
          </p:nvPr>
        </p:nvSpPr>
        <p:spPr>
          <a:xfrm>
            <a:off x="1270000" y="4267200"/>
            <a:ext cx="10464800" cy="685800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3800"/>
            </a:lvl1pPr>
          </a:lstStyle>
          <a:p>
            <a:pPr/>
            <a:r>
              <a:t>“Type a quote here.” </a:t>
            </a:r>
          </a:p>
        </p:txBody>
      </p:sp>
      <p:sp>
        <p:nvSpPr>
          <p:cNvPr id="95" name="Shape 95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/>
          <p:nvPr>
            <p:ph type="pic" idx="13"/>
          </p:nvPr>
        </p:nvSpPr>
        <p:spPr>
          <a:xfrm>
            <a:off x="0" y="0"/>
            <a:ext cx="13004800" cy="9753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103" name="Shape 103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>
            <p:ph type="pic" idx="13"/>
          </p:nvPr>
        </p:nvSpPr>
        <p:spPr>
          <a:xfrm>
            <a:off x="1606550" y="635000"/>
            <a:ext cx="9779000" cy="59182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21" name="Shape 21"/>
          <p:cNvSpPr/>
          <p:nvPr>
            <p:ph type="title"/>
          </p:nvPr>
        </p:nvSpPr>
        <p:spPr>
          <a:xfrm>
            <a:off x="1270000" y="6718300"/>
            <a:ext cx="10464800" cy="1422400"/>
          </a:xfrm>
          <a:prstGeom prst="rect">
            <a:avLst/>
          </a:prstGeom>
        </p:spPr>
        <p:txBody>
          <a:bodyPr anchor="b"/>
          <a:lstStyle/>
          <a:p>
            <a:pPr/>
            <a:r>
              <a:t>Title Text</a:t>
            </a:r>
          </a:p>
        </p:txBody>
      </p:sp>
      <p:sp>
        <p:nvSpPr>
          <p:cNvPr id="22" name="Shape 22"/>
          <p:cNvSpPr/>
          <p:nvPr>
            <p:ph type="body" sz="quarter" idx="1"/>
          </p:nvPr>
        </p:nvSpPr>
        <p:spPr>
          <a:xfrm>
            <a:off x="1270000" y="81915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hape 23"/>
          <p:cNvSpPr/>
          <p:nvPr>
            <p:ph type="sldNum" sz="quarter" idx="2"/>
          </p:nvPr>
        </p:nvSpPr>
        <p:spPr>
          <a:xfrm>
            <a:off x="6311798" y="9245600"/>
            <a:ext cx="368504" cy="381000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/>
          <p:nvPr>
            <p:ph type="title"/>
          </p:nvPr>
        </p:nvSpPr>
        <p:spPr>
          <a:xfrm>
            <a:off x="1270000" y="3225800"/>
            <a:ext cx="10464800" cy="3302000"/>
          </a:xfrm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31" name="Shape 31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/>
          <p:nvPr>
            <p:ph type="pic" sz="half" idx="13"/>
          </p:nvPr>
        </p:nvSpPr>
        <p:spPr>
          <a:xfrm>
            <a:off x="6718300" y="635000"/>
            <a:ext cx="5334000" cy="8229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39" name="Shape 39"/>
          <p:cNvSpPr/>
          <p:nvPr>
            <p:ph type="title"/>
          </p:nvPr>
        </p:nvSpPr>
        <p:spPr>
          <a:xfrm>
            <a:off x="952500" y="635000"/>
            <a:ext cx="5334000" cy="3987800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pPr/>
            <a:r>
              <a:t>Title Text</a:t>
            </a:r>
          </a:p>
        </p:txBody>
      </p:sp>
      <p:sp>
        <p:nvSpPr>
          <p:cNvPr id="40" name="Shape 40"/>
          <p:cNvSpPr/>
          <p:nvPr>
            <p:ph type="body" sz="quarter" idx="1"/>
          </p:nvPr>
        </p:nvSpPr>
        <p:spPr>
          <a:xfrm>
            <a:off x="952500" y="4762500"/>
            <a:ext cx="5334000" cy="41021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Shape 41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hape 48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49" name="Shape 49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57" name="Shape 57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" name="Shape 58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/>
          <p:nvPr>
            <p:ph type="pic" sz="half" idx="13"/>
          </p:nvPr>
        </p:nvSpPr>
        <p:spPr>
          <a:xfrm>
            <a:off x="6718300" y="2603500"/>
            <a:ext cx="5334000" cy="62865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66" name="Shape 66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67" name="Shape 67"/>
          <p:cNvSpPr/>
          <p:nvPr>
            <p:ph type="body" sz="half" idx="1"/>
          </p:nvPr>
        </p:nvSpPr>
        <p:spPr>
          <a:xfrm>
            <a:off x="952500" y="2603500"/>
            <a:ext cx="5334000" cy="6286500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3200"/>
              </a:spcBef>
              <a:defRPr sz="2800"/>
            </a:lvl1pPr>
            <a:lvl2pPr marL="685800" indent="-342900">
              <a:spcBef>
                <a:spcPts val="3200"/>
              </a:spcBef>
              <a:defRPr sz="2800"/>
            </a:lvl2pPr>
            <a:lvl3pPr marL="1028700" indent="-342900">
              <a:spcBef>
                <a:spcPts val="3200"/>
              </a:spcBef>
              <a:defRPr sz="2800"/>
            </a:lvl3pPr>
            <a:lvl4pPr marL="1371600" indent="-342900">
              <a:spcBef>
                <a:spcPts val="3200"/>
              </a:spcBef>
              <a:defRPr sz="2800"/>
            </a:lvl4pPr>
            <a:lvl5pPr marL="1714500" indent="-342900">
              <a:spcBef>
                <a:spcPts val="3200"/>
              </a:spcBef>
              <a:defRPr sz="28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" name="Shape 68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/>
          <p:nvPr>
            <p:ph type="body" idx="1"/>
          </p:nvPr>
        </p:nvSpPr>
        <p:spPr>
          <a:xfrm>
            <a:off x="952500" y="1270000"/>
            <a:ext cx="11099800" cy="7213600"/>
          </a:xfrm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Shape 76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/>
          <p:nvPr>
            <p:ph type="pic" sz="quarter" idx="13"/>
          </p:nvPr>
        </p:nvSpPr>
        <p:spPr>
          <a:xfrm>
            <a:off x="6718300" y="5092700"/>
            <a:ext cx="5334000" cy="3771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4" name="Shape 84"/>
          <p:cNvSpPr/>
          <p:nvPr>
            <p:ph type="pic" sz="quarter" idx="14"/>
          </p:nvPr>
        </p:nvSpPr>
        <p:spPr>
          <a:xfrm>
            <a:off x="6724518" y="889000"/>
            <a:ext cx="5334001" cy="3771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5" name="Shape 85"/>
          <p:cNvSpPr/>
          <p:nvPr>
            <p:ph type="pic" sz="half" idx="15"/>
          </p:nvPr>
        </p:nvSpPr>
        <p:spPr>
          <a:xfrm>
            <a:off x="952500" y="889000"/>
            <a:ext cx="5334000" cy="7975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6" name="Shape 86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/>
          <p:nvPr>
            <p:ph type="title"/>
          </p:nvPr>
        </p:nvSpPr>
        <p:spPr>
          <a:xfrm>
            <a:off x="952500" y="444500"/>
            <a:ext cx="11099800" cy="2159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3" name="Shape 3"/>
          <p:cNvSpPr/>
          <p:nvPr>
            <p:ph type="body" idx="1"/>
          </p:nvPr>
        </p:nvSpPr>
        <p:spPr>
          <a:xfrm>
            <a:off x="952500" y="2603500"/>
            <a:ext cx="11099800" cy="628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hape 4"/>
          <p:cNvSpPr/>
          <p:nvPr>
            <p:ph type="sldNum" sz="quarter" idx="2"/>
          </p:nvPr>
        </p:nvSpPr>
        <p:spPr>
          <a:xfrm>
            <a:off x="6311798" y="9251950"/>
            <a:ext cx="368504" cy="3810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1800"/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ransition xmlns:p14="http://schemas.microsoft.com/office/powerpoint/2010/main" spd="med" advClick="1"/>
  <p:txStyles>
    <p:title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228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685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143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600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9pPr>
    </p:titleStyle>
    <p:bodyStyle>
      <a:lvl1pPr marL="444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1pPr>
      <a:lvl2pPr marL="889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2pPr>
      <a:lvl3pPr marL="1333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3pPr>
      <a:lvl4pPr marL="1778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4pPr>
      <a:lvl5pPr marL="2222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5pPr>
      <a:lvl6pPr marL="2667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6pPr>
      <a:lvl7pPr marL="3111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7pPr>
      <a:lvl8pPr marL="3556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8pPr>
      <a:lvl9pPr marL="4000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228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685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143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600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
</file>

<file path=ppt/slides/_rels/slide1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0.xml"/></Relationships>

</file>

<file path=ppt/slides/_rels/slide1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5.png"/><Relationship Id="rId4" Type="http://schemas.openxmlformats.org/officeDocument/2006/relationships/image" Target="../media/image16.png"/></Relationships>

</file>

<file path=ppt/slides/_rels/slide1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7.png"/></Relationships>

</file>

<file path=ppt/slides/_rels/slide1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8.png"/></Relationships>

</file>

<file path=ppt/slides/_rels/slide1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4.xml"/></Relationships>

</file>

<file path=ppt/slides/_rels/slide1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.tif"/></Relationships>

</file>

<file path=ppt/slides/_rels/slide1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9.png"/></Relationships>

</file>

<file path=ppt/slides/_rels/slide1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.tif"/><Relationship Id="rId3" Type="http://schemas.openxmlformats.org/officeDocument/2006/relationships/image" Target="../media/image3.tif"/></Relationships>
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.xml"/></Relationships>
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/Relationships>
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png"/></Relationships>
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4.png"/><Relationship Id="rId4" Type="http://schemas.openxmlformats.org/officeDocument/2006/relationships/image" Target="../media/image5.png"/></Relationships>
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6.png"/></Relationships>

</file>

<file path=ppt/slides/_rels/slide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5" Type="http://schemas.openxmlformats.org/officeDocument/2006/relationships/image" Target="../media/image9.png"/></Relationships>

</file>

<file path=ppt/slides/_rels/slide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5" Type="http://schemas.openxmlformats.org/officeDocument/2006/relationships/image" Target="../media/image12.png"/></Relationships>

</file>

<file path=ppt/slides/_rels/slide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3.png"/><Relationship Id="rId4" Type="http://schemas.openxmlformats.org/officeDocument/2006/relationships/image" Target="../media/image14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hape 119"/>
          <p:cNvSpPr/>
          <p:nvPr>
            <p:ph type="ctrTitle"/>
          </p:nvPr>
        </p:nvSpPr>
        <p:spPr>
          <a:xfrm>
            <a:off x="1270000" y="775059"/>
            <a:ext cx="10464800" cy="3995763"/>
          </a:xfrm>
          <a:prstGeom prst="rect">
            <a:avLst/>
          </a:prstGeom>
        </p:spPr>
        <p:txBody>
          <a:bodyPr/>
          <a:lstStyle>
            <a:lvl1pPr>
              <a:defRPr sz="7200"/>
            </a:lvl1pPr>
          </a:lstStyle>
          <a:p>
            <a:pPr/>
            <a:r>
              <a:t>On the convection of ionospheric density features</a:t>
            </a:r>
          </a:p>
        </p:txBody>
      </p:sp>
      <p:sp>
        <p:nvSpPr>
          <p:cNvPr id="120" name="Shape 120"/>
          <p:cNvSpPr/>
          <p:nvPr>
            <p:ph type="subTitle" sz="half" idx="1"/>
          </p:nvPr>
        </p:nvSpPr>
        <p:spPr>
          <a:xfrm>
            <a:off x="831648" y="5029200"/>
            <a:ext cx="11341504" cy="2652003"/>
          </a:xfrm>
          <a:prstGeom prst="rect">
            <a:avLst/>
          </a:prstGeom>
        </p:spPr>
        <p:txBody>
          <a:bodyPr/>
          <a:lstStyle/>
          <a:p>
            <a:pPr>
              <a:defRPr sz="4000"/>
            </a:pPr>
            <a:r>
              <a:t>John D. de Boer, Jean-Marc A. Noël (RMC Kingston) and Jean-Pierre St.-Maurice (U Sask)</a:t>
            </a:r>
          </a:p>
          <a:p>
            <a:pPr>
              <a:defRPr sz="4000"/>
            </a:pPr>
          </a:p>
          <a:p>
            <a:pPr>
              <a:defRPr b="1" sz="4000">
                <a:latin typeface="Helvetica"/>
                <a:ea typeface="Helvetica"/>
                <a:cs typeface="Helvetica"/>
                <a:sym typeface="Helvetica"/>
              </a:defRPr>
            </a:pPr>
            <a:r>
              <a:t>CAP 2017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Shape 165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572516">
              <a:defRPr sz="7056"/>
            </a:lvl1pPr>
          </a:lstStyle>
          <a:p>
            <a:pPr/>
            <a:r>
              <a:t>Removing neutral collisions</a:t>
            </a:r>
          </a:p>
        </p:txBody>
      </p:sp>
      <p:sp>
        <p:nvSpPr>
          <p:cNvPr id="166" name="Shape 166"/>
          <p:cNvSpPr/>
          <p:nvPr>
            <p:ph type="body" idx="1"/>
          </p:nvPr>
        </p:nvSpPr>
        <p:spPr>
          <a:xfrm>
            <a:off x="952500" y="2603500"/>
            <a:ext cx="11099800" cy="5459976"/>
          </a:xfrm>
          <a:prstGeom prst="rect">
            <a:avLst/>
          </a:prstGeom>
        </p:spPr>
        <p:txBody>
          <a:bodyPr/>
          <a:lstStyle/>
          <a:p>
            <a:pPr>
              <a:defRPr sz="4000"/>
            </a:pPr>
            <a:r>
              <a:t>Next two figures:</a:t>
            </a:r>
          </a:p>
          <a:p>
            <a:pPr>
              <a:defRPr sz="4000"/>
            </a:pPr>
            <a:r>
              <a:t>Slab geometry:  same result for </a:t>
            </a:r>
            <a:r>
              <a:rPr b="1" i="1">
                <a:latin typeface="Helvetica"/>
                <a:ea typeface="Helvetica"/>
                <a:cs typeface="Helvetica"/>
                <a:sym typeface="Helvetica"/>
              </a:rPr>
              <a:t>E</a:t>
            </a:r>
            <a:r>
              <a:t> as before, although for different reasons.</a:t>
            </a:r>
          </a:p>
          <a:p>
            <a:pPr>
              <a:defRPr sz="4000"/>
            </a:pPr>
            <a:r>
              <a:t>Circular geometry:  the patch (or depletion) still suffers a polarisation, but the dipole axis is exactly aligned with </a:t>
            </a:r>
            <a:r>
              <a:rPr b="1" i="1">
                <a:latin typeface="Helvetica"/>
                <a:ea typeface="Helvetica"/>
                <a:cs typeface="Helvetica"/>
                <a:sym typeface="Helvetica"/>
              </a:rPr>
              <a:t>E</a:t>
            </a:r>
            <a:r>
              <a:t>.  Otherwise identical results for patch drift.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0" name="layer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214186" y="1086628"/>
            <a:ext cx="10576428" cy="5063286"/>
          </a:xfrm>
          <a:prstGeom prst="rect">
            <a:avLst/>
          </a:prstGeom>
          <a:ln w="12700">
            <a:miter lim="400000"/>
          </a:ln>
        </p:spPr>
      </p:pic>
      <p:pic>
        <p:nvPicPr>
          <p:cNvPr id="171" name="pasted-image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359485" y="7134112"/>
            <a:ext cx="3844906" cy="142895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 p14:dur="1000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71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5" name="elecdip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802363" y="1742253"/>
            <a:ext cx="11400074" cy="626909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 p14:dur="1000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9" name="pasted-image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809259" y="901864"/>
            <a:ext cx="11386282" cy="6252105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 p14:dur="1000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Shape 183"/>
          <p:cNvSpPr/>
          <p:nvPr>
            <p:ph type="title"/>
          </p:nvPr>
        </p:nvSpPr>
        <p:spPr>
          <a:xfrm>
            <a:off x="952500" y="444500"/>
            <a:ext cx="11099800" cy="1409390"/>
          </a:xfrm>
          <a:prstGeom prst="rect">
            <a:avLst/>
          </a:prstGeom>
        </p:spPr>
        <p:txBody>
          <a:bodyPr/>
          <a:lstStyle>
            <a:lvl1pPr>
              <a:defRPr sz="7200"/>
            </a:lvl1pPr>
          </a:lstStyle>
          <a:p>
            <a:pPr/>
            <a:r>
              <a:t>Conclusions</a:t>
            </a:r>
          </a:p>
        </p:txBody>
      </p:sp>
      <p:sp>
        <p:nvSpPr>
          <p:cNvPr id="184" name="Shape 184"/>
          <p:cNvSpPr/>
          <p:nvPr>
            <p:ph type="body" idx="1"/>
          </p:nvPr>
        </p:nvSpPr>
        <p:spPr>
          <a:xfrm>
            <a:off x="952500" y="1970482"/>
            <a:ext cx="11099800" cy="6919518"/>
          </a:xfrm>
          <a:prstGeom prst="rect">
            <a:avLst/>
          </a:prstGeom>
        </p:spPr>
        <p:txBody>
          <a:bodyPr/>
          <a:lstStyle/>
          <a:p>
            <a:pPr marL="253364" indent="-253364" defTabSz="332993">
              <a:spcBef>
                <a:spcPts val="2300"/>
              </a:spcBef>
              <a:defRPr sz="2280"/>
            </a:pPr>
            <a:r>
              <a:t>The treatment of a collisionless plasma as having an electric susceptibility yields results consistent with the κ→∞ limit of a conducting plasma.</a:t>
            </a:r>
          </a:p>
          <a:p>
            <a:pPr marL="253364" indent="-253364" defTabSz="332993">
              <a:spcBef>
                <a:spcPts val="2300"/>
              </a:spcBef>
              <a:defRPr sz="2280"/>
            </a:pPr>
            <a:r>
              <a:t>While an open flux tube may have a uniform electric field “imposed” on it, plasma on closed flux tubes will experience a structuring of the electric field that depends on mass density features.</a:t>
            </a:r>
          </a:p>
          <a:p>
            <a:pPr marL="253364" indent="-253364" defTabSz="332993">
              <a:spcBef>
                <a:spcPts val="2300"/>
              </a:spcBef>
              <a:defRPr sz="2280"/>
            </a:pPr>
            <a:r>
              <a:t>A non-conducting plasma can have a free-charge distribution, concomitant with an arbitrary initial 2-D flow field.  But a conducting plasma has a unique steady state.</a:t>
            </a:r>
          </a:p>
          <a:p>
            <a:pPr marL="253364" indent="-253364" defTabSz="332993">
              <a:spcBef>
                <a:spcPts val="2300"/>
              </a:spcBef>
              <a:defRPr sz="2280"/>
            </a:pPr>
            <a:r>
              <a:t>For a circular density feature, a dipolar surface charge with appropriate magnitude and orientation yields a divergence-free current field.</a:t>
            </a:r>
          </a:p>
          <a:p>
            <a:pPr marL="253364" indent="-253364" defTabSz="332993">
              <a:spcBef>
                <a:spcPts val="2300"/>
              </a:spcBef>
              <a:defRPr sz="2280"/>
            </a:pPr>
            <a:r>
              <a:t>The boundary of a circular density feature retains a circular shape, and its electrons, although it does not “own” a particular parcel of ions.</a:t>
            </a:r>
          </a:p>
          <a:p>
            <a:pPr marL="253364" indent="-253364" defTabSz="332993">
              <a:spcBef>
                <a:spcPts val="2300"/>
              </a:spcBef>
              <a:defRPr sz="2280"/>
            </a:pPr>
            <a:r>
              <a:t>The boundary should convect with a velocity given by the expression found – always slower than ambipolar for an enhancement and usually faster for a depletion.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Shape 188"/>
          <p:cNvSpPr/>
          <p:nvPr>
            <p:ph type="title"/>
          </p:nvPr>
        </p:nvSpPr>
        <p:spPr>
          <a:xfrm>
            <a:off x="952500" y="444500"/>
            <a:ext cx="11099800" cy="1419211"/>
          </a:xfrm>
          <a:prstGeom prst="rect">
            <a:avLst/>
          </a:prstGeom>
        </p:spPr>
        <p:txBody>
          <a:bodyPr/>
          <a:lstStyle>
            <a:lvl1pPr>
              <a:defRPr sz="7200"/>
            </a:lvl1pPr>
          </a:lstStyle>
          <a:p>
            <a:pPr/>
            <a:r>
              <a:t>Questions?</a:t>
            </a:r>
          </a:p>
        </p:txBody>
      </p:sp>
      <p:pic>
        <p:nvPicPr>
          <p:cNvPr id="189" name="pasted-image.tif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346813" y="1834445"/>
            <a:ext cx="10311174" cy="7361017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 p14:dur="1000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3" name="pasted-imag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432300" y="2768600"/>
            <a:ext cx="4140200" cy="4216400"/>
          </a:xfrm>
          <a:prstGeom prst="rect">
            <a:avLst/>
          </a:prstGeom>
          <a:ln w="12700">
            <a:miter lim="400000"/>
          </a:ln>
        </p:spPr>
      </p:pic>
      <p:sp>
        <p:nvSpPr>
          <p:cNvPr id="194" name="Shape 194"/>
          <p:cNvSpPr/>
          <p:nvPr/>
        </p:nvSpPr>
        <p:spPr>
          <a:xfrm>
            <a:off x="3015640" y="7432637"/>
            <a:ext cx="6973520" cy="584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3200"/>
            </a:pPr>
            <a:r>
              <a:t>detail from Zhang </a:t>
            </a:r>
            <a:r>
              <a:rPr i="1"/>
              <a:t>et al.</a:t>
            </a:r>
            <a:r>
              <a:t> 2013 Fig. 2.C.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6" name="pasted-image.tif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 rot="1674785">
            <a:off x="1703555" y="1891479"/>
            <a:ext cx="5386386" cy="5431272"/>
          </a:xfrm>
          <a:prstGeom prst="rect">
            <a:avLst/>
          </a:prstGeom>
          <a:ln w="12700">
            <a:miter lim="400000"/>
          </a:ln>
        </p:spPr>
      </p:pic>
      <p:pic>
        <p:nvPicPr>
          <p:cNvPr id="197" name="pasted-image.tif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8620549" y="3906454"/>
            <a:ext cx="4385360" cy="584714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 p14:dur="1000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Shape 124"/>
          <p:cNvSpPr/>
          <p:nvPr>
            <p:ph type="title"/>
          </p:nvPr>
        </p:nvSpPr>
        <p:spPr>
          <a:xfrm>
            <a:off x="952500" y="444500"/>
            <a:ext cx="11099800" cy="1519735"/>
          </a:xfrm>
          <a:prstGeom prst="rect">
            <a:avLst/>
          </a:prstGeom>
        </p:spPr>
        <p:txBody>
          <a:bodyPr/>
          <a:lstStyle>
            <a:lvl1pPr>
              <a:defRPr sz="7200"/>
            </a:lvl1pPr>
          </a:lstStyle>
          <a:p>
            <a:pPr/>
            <a:r>
              <a:t>Assumptions</a:t>
            </a:r>
          </a:p>
        </p:txBody>
      </p:sp>
      <p:sp>
        <p:nvSpPr>
          <p:cNvPr id="125" name="Shape 125"/>
          <p:cNvSpPr/>
          <p:nvPr>
            <p:ph type="body" idx="1"/>
          </p:nvPr>
        </p:nvSpPr>
        <p:spPr>
          <a:xfrm>
            <a:off x="952500" y="2080827"/>
            <a:ext cx="11099800" cy="6809173"/>
          </a:xfrm>
          <a:prstGeom prst="rect">
            <a:avLst/>
          </a:prstGeom>
        </p:spPr>
        <p:txBody>
          <a:bodyPr/>
          <a:lstStyle/>
          <a:p>
            <a:pPr marL="346709" indent="-346709" defTabSz="455675">
              <a:spcBef>
                <a:spcPts val="3200"/>
              </a:spcBef>
              <a:defRPr sz="3120"/>
            </a:pPr>
            <a:r>
              <a:t>2-D plasma</a:t>
            </a:r>
          </a:p>
          <a:p>
            <a:pPr marL="346709" indent="-346709" defTabSz="455675">
              <a:spcBef>
                <a:spcPts val="3200"/>
              </a:spcBef>
              <a:defRPr sz="3120"/>
            </a:pPr>
            <a:r>
              <a:t>Closed field lines</a:t>
            </a:r>
          </a:p>
          <a:p>
            <a:pPr marL="346709" indent="-346709" defTabSz="455675">
              <a:spcBef>
                <a:spcPts val="3200"/>
              </a:spcBef>
              <a:defRPr sz="3120"/>
            </a:pPr>
            <a:r>
              <a:t>Steady state</a:t>
            </a:r>
          </a:p>
          <a:p>
            <a:pPr marL="346709" indent="-346709" defTabSz="455675">
              <a:spcBef>
                <a:spcPts val="3200"/>
              </a:spcBef>
              <a:defRPr sz="3120"/>
            </a:pPr>
            <a:r>
              <a:t>Cold plasma</a:t>
            </a:r>
          </a:p>
          <a:p>
            <a:pPr marL="346709" indent="-346709" defTabSz="455675">
              <a:spcBef>
                <a:spcPts val="3200"/>
              </a:spcBef>
              <a:defRPr sz="3120"/>
            </a:pPr>
            <a:r>
              <a:t>Currents don’t make significant changes in </a:t>
            </a:r>
            <a:r>
              <a:rPr b="1" i="1">
                <a:latin typeface="Helvetica"/>
                <a:ea typeface="Helvetica"/>
                <a:cs typeface="Helvetica"/>
                <a:sym typeface="Helvetica"/>
              </a:rPr>
              <a:t>B</a:t>
            </a:r>
            <a:r>
              <a:t>.</a:t>
            </a:r>
          </a:p>
          <a:p>
            <a:pPr marL="346709" indent="-346709" defTabSz="455675">
              <a:spcBef>
                <a:spcPts val="3200"/>
              </a:spcBef>
              <a:defRPr sz="3120"/>
            </a:pPr>
            <a:r>
              <a:t>Single ion species</a:t>
            </a:r>
          </a:p>
          <a:p>
            <a:pPr marL="346709" indent="-346709" defTabSz="455675">
              <a:spcBef>
                <a:spcPts val="3200"/>
              </a:spcBef>
              <a:defRPr sz="3120"/>
            </a:pPr>
            <a:r>
              <a:t>Fully-magnetised electrons</a:t>
            </a:r>
          </a:p>
          <a:p>
            <a:pPr marL="346709" indent="-346709" defTabSz="455675">
              <a:spcBef>
                <a:spcPts val="3200"/>
              </a:spcBef>
              <a:defRPr sz="3120"/>
            </a:pPr>
            <a:r>
              <a:t>No neutral drift (or </a:t>
            </a:r>
            <a:r>
              <a:rPr b="1" i="1">
                <a:latin typeface="Helvetica"/>
                <a:ea typeface="Helvetica"/>
                <a:cs typeface="Helvetica"/>
                <a:sym typeface="Helvetica"/>
              </a:rPr>
              <a:t>E</a:t>
            </a:r>
            <a:r>
              <a:t> measured in neutral frame)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9" name="pasted-image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006600" y="882650"/>
            <a:ext cx="8991600" cy="7988300"/>
          </a:xfrm>
          <a:prstGeom prst="rect">
            <a:avLst/>
          </a:prstGeom>
          <a:ln w="12700">
            <a:miter lim="400000"/>
          </a:ln>
        </p:spPr>
      </p:pic>
      <p:sp>
        <p:nvSpPr>
          <p:cNvPr id="130" name="Shape 130"/>
          <p:cNvSpPr/>
          <p:nvPr/>
        </p:nvSpPr>
        <p:spPr>
          <a:xfrm>
            <a:off x="8580607" y="3395519"/>
            <a:ext cx="2781677" cy="11489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meridional plane</a:t>
            </a:r>
          </a:p>
        </p:txBody>
      </p:sp>
      <p:sp>
        <p:nvSpPr>
          <p:cNvPr id="131" name="Shape 131"/>
          <p:cNvSpPr/>
          <p:nvPr/>
        </p:nvSpPr>
        <p:spPr>
          <a:xfrm>
            <a:off x="9381820" y="7410474"/>
            <a:ext cx="2781677" cy="11489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perpendicular plane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5" name="pasted-image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70188" y="1698030"/>
            <a:ext cx="11664424" cy="635754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 p14:dur="1000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9" name="pasted-image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08000" y="723900"/>
            <a:ext cx="11988800" cy="8305800"/>
          </a:xfrm>
          <a:prstGeom prst="rect">
            <a:avLst/>
          </a:prstGeom>
          <a:ln w="12700">
            <a:miter lim="400000"/>
          </a:ln>
        </p:spPr>
      </p:pic>
      <p:pic>
        <p:nvPicPr>
          <p:cNvPr id="140" name="pasted-image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267616" y="7382557"/>
            <a:ext cx="6753323" cy="227399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 p14:dur="1000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40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4" name="pasted-image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722457" y="417394"/>
            <a:ext cx="11559886" cy="891881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 p14:dur="1000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8" name="patchdrift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44591" y="1326945"/>
            <a:ext cx="11715618" cy="7099710"/>
          </a:xfrm>
          <a:prstGeom prst="rect">
            <a:avLst/>
          </a:prstGeom>
          <a:ln w="12700">
            <a:miter lim="400000"/>
          </a:ln>
        </p:spPr>
      </p:pic>
      <p:pic>
        <p:nvPicPr>
          <p:cNvPr id="149" name="pasted-image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270943" y="8379791"/>
            <a:ext cx="1045469" cy="629133"/>
          </a:xfrm>
          <a:prstGeom prst="rect">
            <a:avLst/>
          </a:prstGeom>
          <a:ln w="12700">
            <a:miter lim="400000"/>
          </a:ln>
        </p:spPr>
      </p:pic>
      <p:pic>
        <p:nvPicPr>
          <p:cNvPr id="150" name="pasted-image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557915" y="7954684"/>
            <a:ext cx="1832901" cy="1479347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 p14:dur="1000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4" name="pasted-image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066800" y="755650"/>
            <a:ext cx="10871200" cy="8242300"/>
          </a:xfrm>
          <a:prstGeom prst="rect">
            <a:avLst/>
          </a:prstGeom>
          <a:ln w="12700">
            <a:miter lim="400000"/>
          </a:ln>
        </p:spPr>
      </p:pic>
      <p:pic>
        <p:nvPicPr>
          <p:cNvPr id="155" name="pasted-image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3755103" y="8386902"/>
            <a:ext cx="3253029" cy="770455"/>
          </a:xfrm>
          <a:prstGeom prst="rect">
            <a:avLst/>
          </a:prstGeom>
          <a:ln w="12700">
            <a:miter lim="400000"/>
          </a:ln>
        </p:spPr>
      </p:pic>
      <p:pic>
        <p:nvPicPr>
          <p:cNvPr id="156" name="pasted-image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410474" y="8093821"/>
            <a:ext cx="2592647" cy="135661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 p14:dur="1000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0" name="pasted-image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970434" y="973657"/>
            <a:ext cx="11063932" cy="7806286"/>
          </a:xfrm>
          <a:prstGeom prst="rect">
            <a:avLst/>
          </a:prstGeom>
          <a:ln w="12700">
            <a:miter lim="400000"/>
          </a:ln>
        </p:spPr>
      </p:pic>
      <p:pic>
        <p:nvPicPr>
          <p:cNvPr id="161" name="pasted-image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8319816" y="890231"/>
            <a:ext cx="3797553" cy="75951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 p14:dur="1000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61" grpId="1"/>
    </p:bldLst>
  </p:timing>
</p:sld>
</file>

<file path=ppt/theme/_rels/theme1.xml.rels><?xml version="1.0" encoding="UTF-8" standalone="yes"?><Relationships xmlns="http://schemas.openxmlformats.org/package/2006/relationships"><Relationship Id="rId1" Type="http://schemas.openxmlformats.org/officeDocument/2006/relationships/image" Target="../media/image1.png"/></Relationships>

</file>

<file path=ppt/theme/_rels/theme2.xml.rels><?xml version="1.0" encoding="UTF-8" standalone="yes"?><Relationships xmlns="http://schemas.openxmlformats.org/package/2006/relationships"><Relationship Id="rId1" Type="http://schemas.openxmlformats.org/officeDocument/2006/relationships/image" Target="../media/image1.png"/></Relationships>

</file>

<file path=ppt/theme/theme1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50800" dist="12700" dir="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r:embed="rId1"/>
          <a:srcRect l="0" t="0" r="0" b="0"/>
          <a:tile tx="0" ty="0" sx="100000" sy="100000" flip="none" algn="tl"/>
        </a:blipFill>
        <a:ln w="12700" cap="flat">
          <a:noFill/>
          <a:miter lim="400000"/>
        </a:ln>
        <a:effectLst>
          <a:outerShdw sx="100000" sy="100000" kx="0" ky="0" algn="b" rotWithShape="0" blurRad="38100" dist="25400" dir="540000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6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50800" dist="12700" dir="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r:embed="rId1"/>
          <a:srcRect l="0" t="0" r="0" b="0"/>
          <a:tile tx="0" ty="0" sx="100000" sy="100000" flip="none" algn="tl"/>
        </a:blipFill>
        <a:ln w="12700" cap="flat">
          <a:noFill/>
          <a:miter lim="400000"/>
        </a:ln>
        <a:effectLst>
          <a:outerShdw sx="100000" sy="100000" kx="0" ky="0" algn="b" rotWithShape="0" blurRad="38100" dist="25400" dir="540000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6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