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7" r:id="rId1"/>
  </p:sldMasterIdLst>
  <p:notesMasterIdLst>
    <p:notesMasterId r:id="rId22"/>
  </p:notesMasterIdLst>
  <p:sldIdLst>
    <p:sldId id="326" r:id="rId2"/>
    <p:sldId id="358" r:id="rId3"/>
    <p:sldId id="360" r:id="rId4"/>
    <p:sldId id="359" r:id="rId5"/>
    <p:sldId id="351" r:id="rId6"/>
    <p:sldId id="366" r:id="rId7"/>
    <p:sldId id="353" r:id="rId8"/>
    <p:sldId id="354" r:id="rId9"/>
    <p:sldId id="350" r:id="rId10"/>
    <p:sldId id="320" r:id="rId11"/>
    <p:sldId id="361" r:id="rId12"/>
    <p:sldId id="362" r:id="rId13"/>
    <p:sldId id="365" r:id="rId14"/>
    <p:sldId id="364" r:id="rId15"/>
    <p:sldId id="363" r:id="rId16"/>
    <p:sldId id="343" r:id="rId17"/>
    <p:sldId id="338" r:id="rId18"/>
    <p:sldId id="356" r:id="rId19"/>
    <p:sldId id="357" r:id="rId20"/>
    <p:sldId id="34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0" autoAdjust="0"/>
    <p:restoredTop sz="94660"/>
  </p:normalViewPr>
  <p:slideViewPr>
    <p:cSldViewPr>
      <p:cViewPr varScale="1">
        <p:scale>
          <a:sx n="76" d="100"/>
          <a:sy n="76" d="100"/>
        </p:scale>
        <p:origin x="1299" y="39"/>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46ACAF-6DDE-4CA3-8E8C-BEDE42353BB8}" type="datetimeFigureOut">
              <a:rPr lang="en-US" smtClean="0"/>
              <a:pPr/>
              <a:t>5/31/2017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0B58D7-E2C7-4569-8079-D08FC59AD63B}" type="slidenum">
              <a:rPr lang="en-US" smtClean="0"/>
              <a:pPr/>
              <a:t>‹#›</a:t>
            </a:fld>
            <a:endParaRPr lang="en-US"/>
          </a:p>
        </p:txBody>
      </p:sp>
    </p:spTree>
    <p:extLst>
      <p:ext uri="{BB962C8B-B14F-4D97-AF65-F5344CB8AC3E}">
        <p14:creationId xmlns:p14="http://schemas.microsoft.com/office/powerpoint/2010/main" val="564487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pearsonmylabandmastering.com/northamerica/masteringphysics/"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www.heqco.ca/en-ca/Research/ResPub/Pages/Evaluating-the-Effectiveness-of-Modified-Peer-Instruction-in-Large-Introductory-Physics-Classes-.aspx" TargetMode="External"/><Relationship Id="rId4" Type="http://schemas.openxmlformats.org/officeDocument/2006/relationships/hyperlink" Target="http://www.heqco.ca/"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This talk describes a course coordinator/instructor’s experience of a course redesign following one of the </a:t>
            </a:r>
            <a:r>
              <a:rPr lang="en-CA" sz="1200" dirty="0" smtClean="0"/>
              <a:t>National Council for Academic Transformation (NCAT) models.</a:t>
            </a:r>
          </a:p>
          <a:p>
            <a:endParaRPr lang="en-CA" dirty="0" smtClean="0"/>
          </a:p>
          <a:p>
            <a:endParaRPr lang="en-CA" dirty="0"/>
          </a:p>
        </p:txBody>
      </p:sp>
      <p:sp>
        <p:nvSpPr>
          <p:cNvPr id="4" name="Slide Number Placeholder 3"/>
          <p:cNvSpPr>
            <a:spLocks noGrp="1"/>
          </p:cNvSpPr>
          <p:nvPr>
            <p:ph type="sldNum" sz="quarter" idx="10"/>
          </p:nvPr>
        </p:nvSpPr>
        <p:spPr/>
        <p:txBody>
          <a:bodyPr/>
          <a:lstStyle/>
          <a:p>
            <a:fld id="{C30B58D7-E2C7-4569-8079-D08FC59AD63B}" type="slidenum">
              <a:rPr lang="en-US" smtClean="0"/>
              <a:pPr/>
              <a:t>1</a:t>
            </a:fld>
            <a:endParaRPr lang="en-US"/>
          </a:p>
        </p:txBody>
      </p:sp>
    </p:spTree>
    <p:extLst>
      <p:ext uri="{BB962C8B-B14F-4D97-AF65-F5344CB8AC3E}">
        <p14:creationId xmlns:p14="http://schemas.microsoft.com/office/powerpoint/2010/main" val="3899191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We already tried various measures to turn the class into a more active learning environment. In particular, we have been using clickers to collect student responses since 2006 and the </a:t>
            </a:r>
            <a:r>
              <a:rPr lang="en-US" dirty="0" err="1" smtClean="0"/>
              <a:t>MasteringPhysics</a:t>
            </a:r>
            <a:r>
              <a:rPr lang="en-US" dirty="0" smtClean="0"/>
              <a:t> online platform </a:t>
            </a:r>
            <a:r>
              <a:rPr lang="en-US" u="sng" dirty="0" smtClean="0">
                <a:hlinkClick r:id="rId3"/>
              </a:rPr>
              <a:t>http://www.pearsonmylabandmastering.com/northamerica/masteringphysics/</a:t>
            </a:r>
            <a:r>
              <a:rPr lang="en-US" dirty="0" smtClean="0"/>
              <a:t> since 2007. At the time of the NCAT redesign proposal we were at the final stages of the data analysis for the project commissioned by the Higher Education Quality Council of Ontario (HEQCO) </a:t>
            </a:r>
            <a:r>
              <a:rPr lang="en-US" u="sng" dirty="0" smtClean="0">
                <a:hlinkClick r:id="rId4"/>
              </a:rPr>
              <a:t>http://www.heqco.ca/</a:t>
            </a:r>
            <a:r>
              <a:rPr lang="en-US" dirty="0" smtClean="0"/>
              <a:t> . The report [3] is available at </a:t>
            </a:r>
            <a:r>
              <a:rPr lang="en-US" u="sng" dirty="0" smtClean="0">
                <a:hlinkClick r:id="rId5"/>
              </a:rPr>
              <a:t>http://www.heqco.ca/en-ca/Research/ResPub/Pages/Evaluating-the-Effectiveness-of-Modified-Peer-Instruction-in-Large-Introductory-Physics-Classes-.aspx</a:t>
            </a:r>
            <a:r>
              <a:rPr lang="en-US" dirty="0" smtClean="0"/>
              <a:t>. The project was designed to evaluate the effectiveness of the selected large-class teaching strategies as a part of HEQCO initiative on improvement teaching and learning in large classes. These changes, already implemented before NCAT redesign, were in line with the evidence-based best practices in science teaching. Those practices proved to be effective in many different settings, and we have evidence that they worked in our classes as well [3-5]. Therefore, we had solid evidence that our previous work on improving the course already lead to better learning outcomes, better course retention and better grades for those students who completed the course. We intended to build upon this success in our NCAT course redesign. We believed that we could make further significant improvements, in particular, in the area of quality of student learning and adequately preparing the students for their upper year physics courses. Finally, there was a team of enthusiastic instructors willing to invest their time and efforts in this course redesign.</a:t>
            </a:r>
            <a:endParaRPr lang="en-CA" dirty="0" smtClean="0"/>
          </a:p>
          <a:p>
            <a:endParaRPr lang="en-CA" dirty="0"/>
          </a:p>
        </p:txBody>
      </p:sp>
      <p:sp>
        <p:nvSpPr>
          <p:cNvPr id="4" name="Slide Number Placeholder 3"/>
          <p:cNvSpPr>
            <a:spLocks noGrp="1"/>
          </p:cNvSpPr>
          <p:nvPr>
            <p:ph type="sldNum" sz="quarter" idx="10"/>
          </p:nvPr>
        </p:nvSpPr>
        <p:spPr/>
        <p:txBody>
          <a:bodyPr/>
          <a:lstStyle/>
          <a:p>
            <a:fld id="{C30B58D7-E2C7-4569-8079-D08FC59AD63B}" type="slidenum">
              <a:rPr lang="en-US" smtClean="0"/>
              <a:pPr/>
              <a:t>3</a:t>
            </a:fld>
            <a:endParaRPr lang="en-US"/>
          </a:p>
        </p:txBody>
      </p:sp>
    </p:spTree>
    <p:extLst>
      <p:ext uri="{BB962C8B-B14F-4D97-AF65-F5344CB8AC3E}">
        <p14:creationId xmlns:p14="http://schemas.microsoft.com/office/powerpoint/2010/main" val="1453198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30B58D7-E2C7-4569-8079-D08FC59AD63B}" type="slidenum">
              <a:rPr lang="en-US" smtClean="0"/>
              <a:pPr/>
              <a:t>4</a:t>
            </a:fld>
            <a:endParaRPr lang="en-US"/>
          </a:p>
        </p:txBody>
      </p:sp>
    </p:spTree>
    <p:extLst>
      <p:ext uri="{BB962C8B-B14F-4D97-AF65-F5344CB8AC3E}">
        <p14:creationId xmlns:p14="http://schemas.microsoft.com/office/powerpoint/2010/main" val="1688179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However, we still retained the large lecture setting with the lectures that could be best characterized as the elements of modified Peer Instruction [6, 7] and Just-in-Time Teaching [8]. The Peer Instruction pedagogy was pioneered a couple decades ago by Eric Mazur [6, 7]. It is now widely adopted in science teaching and beyond. Our students were required to read a textbook before class and answer a short pre-lecture online quiz covering the material of the assigned pre-lecture reading. During class time we packed conceptual material in short lecture segments that were followed by the small-group discussions of the examples, and questions to the class. The students’ responses to the questions were collected with personal response systems (clickers), which provide immediate feedback to both the students and the instructor. We continued to move further away from traditional lectures and closer toward a flipped classroom environment. In addition to the previously implemented pre-lecture textbook reading, we required the students to watch video vignettes and mini-lesson targeting topics and concepts that are known to be particularly difficult to students. All the materials were made available either through the course management system (Blackboard) or through the </a:t>
            </a:r>
            <a:r>
              <a:rPr lang="en-US" dirty="0" err="1" smtClean="0"/>
              <a:t>MasteringPhysics</a:t>
            </a:r>
            <a:r>
              <a:rPr lang="en-US" dirty="0" smtClean="0"/>
              <a:t> student resources page.</a:t>
            </a:r>
            <a:endParaRPr lang="en-CA" dirty="0" smtClean="0"/>
          </a:p>
          <a:p>
            <a:r>
              <a:rPr lang="en-US" dirty="0" smtClean="0"/>
              <a:t>Since the students were expected to familiarize themselves with the new material before coming to class, the class time was shifted to include less didactic lecturing. Instead, more time was spent on the difficult aspects of the material being covered using Peer Instructions with clickers, small discussion groups, working on examples and answering common students’ questions.</a:t>
            </a:r>
            <a:endParaRPr lang="en-CA" dirty="0" smtClean="0"/>
          </a:p>
          <a:p>
            <a:r>
              <a:rPr lang="en-US" dirty="0" smtClean="0"/>
              <a:t>Following a Just-in-Time Teaching approach, students were encouraged to send their questions to the instructor after finishing the assigned reading and prior to the lecture. Unfortunately, relatively few students took this opportunity.</a:t>
            </a:r>
            <a:endParaRPr lang="en-CA" dirty="0" smtClean="0"/>
          </a:p>
          <a:p>
            <a:endParaRPr lang="en-CA" dirty="0"/>
          </a:p>
        </p:txBody>
      </p:sp>
      <p:sp>
        <p:nvSpPr>
          <p:cNvPr id="4" name="Slide Number Placeholder 3"/>
          <p:cNvSpPr>
            <a:spLocks noGrp="1"/>
          </p:cNvSpPr>
          <p:nvPr>
            <p:ph type="sldNum" sz="quarter" idx="10"/>
          </p:nvPr>
        </p:nvSpPr>
        <p:spPr/>
        <p:txBody>
          <a:bodyPr/>
          <a:lstStyle/>
          <a:p>
            <a:fld id="{C30B58D7-E2C7-4569-8079-D08FC59AD63B}" type="slidenum">
              <a:rPr lang="en-US" smtClean="0"/>
              <a:pPr/>
              <a:t>10</a:t>
            </a:fld>
            <a:endParaRPr lang="en-US"/>
          </a:p>
        </p:txBody>
      </p:sp>
    </p:spTree>
    <p:extLst>
      <p:ext uri="{BB962C8B-B14F-4D97-AF65-F5344CB8AC3E}">
        <p14:creationId xmlns:p14="http://schemas.microsoft.com/office/powerpoint/2010/main" val="18773813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A38FBFE-91ED-45C7-8A8E-07A90EAC5731}"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1635409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38FBFE-91ED-45C7-8A8E-07A90EAC5731}"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3629376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38FBFE-91ED-45C7-8A8E-07A90EAC5731}"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CE88C-16B5-4C26-BDDE-CDF7D795E5CD}"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725696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38FBFE-91ED-45C7-8A8E-07A90EAC5731}"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28215447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38FBFE-91ED-45C7-8A8E-07A90EAC5731}"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CE88C-16B5-4C26-BDDE-CDF7D795E5CD}"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65429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38FBFE-91ED-45C7-8A8E-07A90EAC5731}"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35224466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38FBFE-91ED-45C7-8A8E-07A90EAC5731}"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1869593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38FBFE-91ED-45C7-8A8E-07A90EAC5731}"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3850495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38FBFE-91ED-45C7-8A8E-07A90EAC5731}"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2883473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38FBFE-91ED-45C7-8A8E-07A90EAC5731}"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1914741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A38FBFE-91ED-45C7-8A8E-07A90EAC5731}" type="datetimeFigureOut">
              <a:rPr lang="en-US" smtClean="0"/>
              <a:pPr/>
              <a:t>5/31/2017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795479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A38FBFE-91ED-45C7-8A8E-07A90EAC5731}" type="datetimeFigureOut">
              <a:rPr lang="en-US" smtClean="0"/>
              <a:pPr/>
              <a:t>5/31/2017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1187888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A38FBFE-91ED-45C7-8A8E-07A90EAC5731}" type="datetimeFigureOut">
              <a:rPr lang="en-US" smtClean="0"/>
              <a:pPr/>
              <a:t>5/31/2017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1254617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38FBFE-91ED-45C7-8A8E-07A90EAC5731}" type="datetimeFigureOut">
              <a:rPr lang="en-US" smtClean="0"/>
              <a:pPr/>
              <a:t>5/31/2017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2740825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38FBFE-91ED-45C7-8A8E-07A90EAC5731}" type="datetimeFigureOut">
              <a:rPr lang="en-US" smtClean="0"/>
              <a:pPr/>
              <a:t>5/31/2017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3059144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38FBFE-91ED-45C7-8A8E-07A90EAC5731}" type="datetimeFigureOut">
              <a:rPr lang="en-US" smtClean="0"/>
              <a:pPr/>
              <a:t>5/31/2017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4CE88C-16B5-4C26-BDDE-CDF7D795E5CD}" type="slidenum">
              <a:rPr lang="en-US" smtClean="0"/>
              <a:pPr/>
              <a:t>‹#›</a:t>
            </a:fld>
            <a:endParaRPr lang="en-US"/>
          </a:p>
        </p:txBody>
      </p:sp>
    </p:spTree>
    <p:extLst>
      <p:ext uri="{BB962C8B-B14F-4D97-AF65-F5344CB8AC3E}">
        <p14:creationId xmlns:p14="http://schemas.microsoft.com/office/powerpoint/2010/main" val="3289753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A38FBFE-91ED-45C7-8A8E-07A90EAC5731}" type="datetimeFigureOut">
              <a:rPr lang="en-US" smtClean="0"/>
              <a:pPr/>
              <a:t>5/31/2017</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774CE88C-16B5-4C26-BDDE-CDF7D795E5CD}" type="slidenum">
              <a:rPr lang="en-US" smtClean="0"/>
              <a:pPr/>
              <a:t>‹#›</a:t>
            </a:fld>
            <a:endParaRPr lang="en-US"/>
          </a:p>
        </p:txBody>
      </p:sp>
    </p:spTree>
    <p:extLst>
      <p:ext uri="{BB962C8B-B14F-4D97-AF65-F5344CB8AC3E}">
        <p14:creationId xmlns:p14="http://schemas.microsoft.com/office/powerpoint/2010/main" val="2593813007"/>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 id="2147483869" r:id="rId12"/>
    <p:sldLayoutId id="2147483870" r:id="rId13"/>
    <p:sldLayoutId id="2147483871" r:id="rId14"/>
    <p:sldLayoutId id="2147483872" r:id="rId15"/>
    <p:sldLayoutId id="214748387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pearsonmylabandmastering.com/northamerica/masteringphysic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www.thencat.or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04800"/>
            <a:ext cx="6324600" cy="2133600"/>
          </a:xfrm>
        </p:spPr>
        <p:txBody>
          <a:bodyPr>
            <a:normAutofit/>
          </a:bodyPr>
          <a:lstStyle/>
          <a:p>
            <a:pPr algn="ctr"/>
            <a:r>
              <a:rPr lang="en-CA" sz="3200" b="1" dirty="0" smtClean="0"/>
              <a:t/>
            </a:r>
            <a:br>
              <a:rPr lang="en-CA" sz="3200" b="1" dirty="0" smtClean="0"/>
            </a:br>
            <a:r>
              <a:rPr lang="en-CA" sz="3200" b="1" dirty="0"/>
              <a:t/>
            </a:r>
            <a:br>
              <a:rPr lang="en-CA" sz="3200" b="1" dirty="0"/>
            </a:br>
            <a:r>
              <a:rPr lang="en-CA" sz="3200" b="1" dirty="0" smtClean="0"/>
              <a:t/>
            </a:r>
            <a:br>
              <a:rPr lang="en-CA" sz="3200" b="1" dirty="0" smtClean="0"/>
            </a:br>
            <a:endParaRPr lang="en-CA" sz="3200" b="1" dirty="0"/>
          </a:p>
        </p:txBody>
      </p:sp>
      <p:sp>
        <p:nvSpPr>
          <p:cNvPr id="3" name="Subtitle 2"/>
          <p:cNvSpPr>
            <a:spLocks noGrp="1"/>
          </p:cNvSpPr>
          <p:nvPr>
            <p:ph type="subTitle" idx="1"/>
          </p:nvPr>
        </p:nvSpPr>
        <p:spPr>
          <a:xfrm>
            <a:off x="863082" y="3047999"/>
            <a:ext cx="5766318" cy="3733801"/>
          </a:xfrm>
        </p:spPr>
        <p:txBody>
          <a:bodyPr>
            <a:normAutofit/>
          </a:bodyPr>
          <a:lstStyle/>
          <a:p>
            <a:pPr algn="ctr"/>
            <a:r>
              <a:rPr lang="en-CA" sz="1900" b="1" i="1" dirty="0" smtClean="0">
                <a:solidFill>
                  <a:schemeClr val="tx1"/>
                </a:solidFill>
              </a:rPr>
              <a:t>Tetyana Antimirova</a:t>
            </a:r>
          </a:p>
          <a:p>
            <a:pPr algn="ctr"/>
            <a:r>
              <a:rPr lang="en-CA" sz="1900" b="1" i="1" dirty="0" smtClean="0">
                <a:solidFill>
                  <a:schemeClr val="tx1"/>
                </a:solidFill>
              </a:rPr>
              <a:t>Department of Physics </a:t>
            </a:r>
          </a:p>
          <a:p>
            <a:pPr algn="ctr"/>
            <a:r>
              <a:rPr lang="en-CA" sz="1900" b="1" i="1" dirty="0" smtClean="0">
                <a:solidFill>
                  <a:schemeClr val="tx1"/>
                </a:solidFill>
              </a:rPr>
              <a:t>Faculty of Science</a:t>
            </a:r>
          </a:p>
          <a:p>
            <a:pPr algn="ctr"/>
            <a:r>
              <a:rPr lang="en-CA" sz="1900" b="1" i="1" dirty="0" smtClean="0">
                <a:solidFill>
                  <a:schemeClr val="tx1"/>
                </a:solidFill>
              </a:rPr>
              <a:t>Ryerson University </a:t>
            </a:r>
          </a:p>
          <a:p>
            <a:pPr algn="ctr"/>
            <a:r>
              <a:rPr lang="en-CA" sz="1900" b="1" i="1" dirty="0" smtClean="0">
                <a:solidFill>
                  <a:schemeClr val="tx1"/>
                </a:solidFill>
              </a:rPr>
              <a:t>Toronto, Canad</a:t>
            </a:r>
            <a:r>
              <a:rPr lang="en-CA" sz="1900" b="1" dirty="0" smtClean="0">
                <a:solidFill>
                  <a:schemeClr val="tx1"/>
                </a:solidFill>
              </a:rPr>
              <a:t>a</a:t>
            </a:r>
          </a:p>
          <a:p>
            <a:pPr algn="ctr"/>
            <a:endParaRPr lang="en-CA" sz="1900" b="1" dirty="0">
              <a:solidFill>
                <a:schemeClr val="tx1"/>
              </a:solidFill>
            </a:endParaRPr>
          </a:p>
          <a:p>
            <a:pPr algn="ctr"/>
            <a:r>
              <a:rPr lang="en-CA" sz="1900" b="1" dirty="0" smtClean="0">
                <a:solidFill>
                  <a:schemeClr val="tx1"/>
                </a:solidFill>
              </a:rPr>
              <a:t>Canadian Association of Physicists Congress </a:t>
            </a:r>
          </a:p>
          <a:p>
            <a:pPr algn="ctr"/>
            <a:r>
              <a:rPr lang="en-CA" sz="1900" b="1" dirty="0" smtClean="0">
                <a:solidFill>
                  <a:schemeClr val="tx1"/>
                </a:solidFill>
              </a:rPr>
              <a:t>May 29-June 2, 2017 </a:t>
            </a:r>
          </a:p>
          <a:p>
            <a:pPr algn="ctr"/>
            <a:r>
              <a:rPr lang="en-CA" sz="1900" b="1" dirty="0" smtClean="0">
                <a:solidFill>
                  <a:schemeClr val="tx1"/>
                </a:solidFill>
              </a:rPr>
              <a:t>Queen’s University, Kingston, Ontario</a:t>
            </a:r>
          </a:p>
          <a:p>
            <a:pPr algn="ctr"/>
            <a:endParaRPr lang="en-CA" sz="1900" b="1" dirty="0" smtClean="0">
              <a:solidFill>
                <a:schemeClr val="tx1"/>
              </a:solidFill>
            </a:endParaRPr>
          </a:p>
          <a:p>
            <a:pPr algn="ctr"/>
            <a:endParaRPr lang="en-CA" sz="2200" b="1" dirty="0" smtClean="0">
              <a:solidFill>
                <a:schemeClr val="tx1"/>
              </a:solidFill>
            </a:endParaRPr>
          </a:p>
          <a:p>
            <a:pPr algn="ctr"/>
            <a:endParaRPr lang="en-CA" sz="2200" b="1" dirty="0" smtClean="0">
              <a:solidFill>
                <a:schemeClr val="tx1"/>
              </a:solidFill>
            </a:endParaRPr>
          </a:p>
          <a:p>
            <a:endParaRPr lang="en-CA" sz="2200" b="1" dirty="0" smtClean="0">
              <a:solidFill>
                <a:schemeClr val="tx1"/>
              </a:solidFill>
            </a:endParaRPr>
          </a:p>
          <a:p>
            <a:endParaRPr lang="en-CA" dirty="0" smtClean="0"/>
          </a:p>
          <a:p>
            <a:endParaRPr lang="en-CA" dirty="0"/>
          </a:p>
        </p:txBody>
      </p:sp>
      <p:pic>
        <p:nvPicPr>
          <p:cNvPr id="2050" name="Picture 2" descr="Ryerson Univers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5995987"/>
            <a:ext cx="1371600" cy="66268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09600" y="838200"/>
            <a:ext cx="7086600" cy="2492990"/>
          </a:xfrm>
          <a:prstGeom prst="rect">
            <a:avLst/>
          </a:prstGeom>
        </p:spPr>
        <p:txBody>
          <a:bodyPr wrap="square">
            <a:spAutoFit/>
          </a:bodyPr>
          <a:lstStyle/>
          <a:p>
            <a:pPr algn="ctr"/>
            <a:r>
              <a:rPr lang="en-US" sz="3200" b="1" dirty="0" smtClean="0"/>
              <a:t>Blended Introductory Physics Course for Science Programs: Instructor’s Experience of </a:t>
            </a:r>
            <a:r>
              <a:rPr lang="en-US" sz="3200" b="1" dirty="0"/>
              <a:t>NCAT </a:t>
            </a:r>
            <a:r>
              <a:rPr lang="en-US" sz="3200" b="1" dirty="0" smtClean="0"/>
              <a:t>Redesign</a:t>
            </a:r>
            <a:endParaRPr lang="en-CA" sz="3200" b="1" dirty="0"/>
          </a:p>
          <a:p>
            <a:pPr algn="ctr"/>
            <a:endParaRPr lang="en-CA" sz="2800" b="1" dirty="0"/>
          </a:p>
        </p:txBody>
      </p:sp>
      <p:pic>
        <p:nvPicPr>
          <p:cNvPr id="1026" name="Picture 2" descr="Ho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282" y="5643561"/>
            <a:ext cx="685800" cy="704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8485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pPr lvl="2"/>
            <a:r>
              <a:rPr lang="en-US" sz="3200" dirty="0" smtClean="0"/>
              <a:t>            </a:t>
            </a:r>
            <a:r>
              <a:rPr lang="en-US" sz="3200" b="1" dirty="0" smtClean="0">
                <a:solidFill>
                  <a:srgbClr val="C00000"/>
                </a:solidFill>
              </a:rPr>
              <a:t>Course Before the Redesign</a:t>
            </a:r>
            <a:endParaRPr lang="en-CA" sz="3200" b="1" dirty="0">
              <a:solidFill>
                <a:srgbClr val="C00000"/>
              </a:solidFill>
            </a:endParaRPr>
          </a:p>
        </p:txBody>
      </p:sp>
      <p:sp>
        <p:nvSpPr>
          <p:cNvPr id="3" name="Content Placeholder 2"/>
          <p:cNvSpPr>
            <a:spLocks noGrp="1"/>
          </p:cNvSpPr>
          <p:nvPr>
            <p:ph idx="1"/>
          </p:nvPr>
        </p:nvSpPr>
        <p:spPr>
          <a:xfrm>
            <a:off x="457200" y="914400"/>
            <a:ext cx="8229600" cy="5791200"/>
          </a:xfrm>
        </p:spPr>
        <p:txBody>
          <a:bodyPr>
            <a:noAutofit/>
          </a:bodyPr>
          <a:lstStyle/>
          <a:p>
            <a:r>
              <a:rPr lang="en-US" sz="2800" dirty="0" smtClean="0"/>
              <a:t>Lectures with Peer </a:t>
            </a:r>
            <a:r>
              <a:rPr lang="en-US" sz="2800" dirty="0"/>
              <a:t>Instruction </a:t>
            </a:r>
            <a:r>
              <a:rPr lang="en-US" sz="2800" dirty="0" smtClean="0"/>
              <a:t>supported </a:t>
            </a:r>
            <a:r>
              <a:rPr lang="en-US" sz="2800" dirty="0"/>
              <a:t>by </a:t>
            </a:r>
            <a:r>
              <a:rPr lang="en-US" sz="2800" dirty="0" smtClean="0"/>
              <a:t>clickers</a:t>
            </a:r>
          </a:p>
          <a:p>
            <a:r>
              <a:rPr lang="en-US" sz="2800" dirty="0" smtClean="0"/>
              <a:t>Mandatory home homework offered through “Mastering Physics” platform</a:t>
            </a:r>
          </a:p>
          <a:p>
            <a:r>
              <a:rPr lang="en-US" sz="2800" dirty="0" smtClean="0"/>
              <a:t>Labs</a:t>
            </a:r>
          </a:p>
          <a:p>
            <a:r>
              <a:rPr lang="en-US" sz="2800" dirty="0" smtClean="0"/>
              <a:t>Tutorials</a:t>
            </a:r>
          </a:p>
          <a:p>
            <a:endParaRPr lang="en-US" sz="2800" dirty="0" smtClean="0"/>
          </a:p>
        </p:txBody>
      </p:sp>
    </p:spTree>
    <p:extLst>
      <p:ext uri="{BB962C8B-B14F-4D97-AF65-F5344CB8AC3E}">
        <p14:creationId xmlns:p14="http://schemas.microsoft.com/office/powerpoint/2010/main" val="33588105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      Course Modifications</a:t>
            </a:r>
            <a:endParaRPr lang="en-CA" b="1" dirty="0"/>
          </a:p>
        </p:txBody>
      </p:sp>
      <p:sp>
        <p:nvSpPr>
          <p:cNvPr id="3" name="Content Placeholder 2"/>
          <p:cNvSpPr>
            <a:spLocks noGrp="1"/>
          </p:cNvSpPr>
          <p:nvPr>
            <p:ph idx="1"/>
          </p:nvPr>
        </p:nvSpPr>
        <p:spPr>
          <a:xfrm>
            <a:off x="609599" y="1524000"/>
            <a:ext cx="6347714" cy="4517363"/>
          </a:xfrm>
        </p:spPr>
        <p:txBody>
          <a:bodyPr>
            <a:noAutofit/>
          </a:bodyPr>
          <a:lstStyle/>
          <a:p>
            <a:r>
              <a:rPr lang="en-US" sz="2800" dirty="0" smtClean="0"/>
              <a:t>The main change was expanding the online component</a:t>
            </a:r>
          </a:p>
          <a:p>
            <a:r>
              <a:rPr lang="en-US" sz="2800" dirty="0"/>
              <a:t>Retained </a:t>
            </a:r>
            <a:r>
              <a:rPr lang="en-US" sz="2800" dirty="0" smtClean="0"/>
              <a:t>in-class large </a:t>
            </a:r>
            <a:r>
              <a:rPr lang="en-US" sz="2800" dirty="0"/>
              <a:t>lecture setting </a:t>
            </a:r>
            <a:endParaRPr lang="en-US" sz="2800" dirty="0" smtClean="0"/>
          </a:p>
          <a:p>
            <a:r>
              <a:rPr lang="en-US" sz="2800" dirty="0" smtClean="0"/>
              <a:t>Enforced </a:t>
            </a:r>
            <a:r>
              <a:rPr lang="en-US" sz="2800" dirty="0"/>
              <a:t>pre-lecture preparation by checking the </a:t>
            </a:r>
            <a:r>
              <a:rPr lang="en-US" sz="2800" dirty="0" smtClean="0"/>
              <a:t>completion of assigned pre-lecture tasks</a:t>
            </a:r>
            <a:endParaRPr lang="en-US" sz="2800" dirty="0"/>
          </a:p>
          <a:p>
            <a:endParaRPr lang="en-CA" sz="3200" dirty="0"/>
          </a:p>
        </p:txBody>
      </p:sp>
    </p:spTree>
    <p:extLst>
      <p:ext uri="{BB962C8B-B14F-4D97-AF65-F5344CB8AC3E}">
        <p14:creationId xmlns:p14="http://schemas.microsoft.com/office/powerpoint/2010/main" val="14667036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CA" b="1" dirty="0" smtClean="0"/>
              <a:t>    Course Online Component</a:t>
            </a:r>
            <a:endParaRPr lang="en-CA" b="1" dirty="0"/>
          </a:p>
        </p:txBody>
      </p:sp>
      <p:sp>
        <p:nvSpPr>
          <p:cNvPr id="3" name="Content Placeholder 2"/>
          <p:cNvSpPr>
            <a:spLocks noGrp="1"/>
          </p:cNvSpPr>
          <p:nvPr>
            <p:ph idx="1"/>
          </p:nvPr>
        </p:nvSpPr>
        <p:spPr>
          <a:xfrm>
            <a:off x="457200" y="914400"/>
            <a:ext cx="7239000" cy="5943600"/>
          </a:xfrm>
        </p:spPr>
        <p:txBody>
          <a:bodyPr>
            <a:normAutofit/>
          </a:bodyPr>
          <a:lstStyle/>
          <a:p>
            <a:r>
              <a:rPr lang="en-CA" sz="2400" dirty="0"/>
              <a:t>Online component  allows students to progress through </a:t>
            </a:r>
            <a:r>
              <a:rPr lang="en-CA" sz="2400" dirty="0" smtClean="0"/>
              <a:t>the materials at </a:t>
            </a:r>
            <a:r>
              <a:rPr lang="en-CA" sz="2400" dirty="0"/>
              <a:t>their own pace </a:t>
            </a:r>
          </a:p>
          <a:p>
            <a:r>
              <a:rPr lang="en-CA" sz="2400" dirty="0" smtClean="0"/>
              <a:t>We use online </a:t>
            </a:r>
            <a:r>
              <a:rPr lang="en-CA" sz="2400" dirty="0"/>
              <a:t>self-tutoring/homework/assignment system (Mastering Physics from Pearson Education) </a:t>
            </a:r>
            <a:r>
              <a:rPr lang="en-CA" sz="2400" u="sng" dirty="0">
                <a:hlinkClick r:id="rId2"/>
              </a:rPr>
              <a:t>http://www.pearsonmylabandmastering.com/northamerica/masteringphysics/</a:t>
            </a:r>
            <a:r>
              <a:rPr lang="en-CA" sz="2400" dirty="0"/>
              <a:t> to assign short pre-lecture reading quizzes as well as tutorials and post-lecture extensive homework problem solving </a:t>
            </a:r>
            <a:r>
              <a:rPr lang="en-CA" sz="2400" dirty="0" smtClean="0"/>
              <a:t>assignments</a:t>
            </a:r>
          </a:p>
          <a:p>
            <a:pPr marL="0" indent="0">
              <a:buNone/>
            </a:pPr>
            <a:endParaRPr lang="en-CA" sz="2400" dirty="0"/>
          </a:p>
          <a:p>
            <a:endParaRPr lang="en-CA" sz="2400" dirty="0"/>
          </a:p>
          <a:p>
            <a:endParaRPr lang="en-CA" sz="2400" dirty="0" smtClean="0"/>
          </a:p>
        </p:txBody>
      </p:sp>
    </p:spTree>
    <p:extLst>
      <p:ext uri="{BB962C8B-B14F-4D97-AF65-F5344CB8AC3E}">
        <p14:creationId xmlns:p14="http://schemas.microsoft.com/office/powerpoint/2010/main" val="2172449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Relatively New Features in Mastering Physics</a:t>
            </a:r>
            <a:endParaRPr lang="en-CA" b="1" dirty="0"/>
          </a:p>
        </p:txBody>
      </p:sp>
      <p:sp>
        <p:nvSpPr>
          <p:cNvPr id="3" name="Content Placeholder 2"/>
          <p:cNvSpPr>
            <a:spLocks noGrp="1"/>
          </p:cNvSpPr>
          <p:nvPr>
            <p:ph idx="1"/>
          </p:nvPr>
        </p:nvSpPr>
        <p:spPr/>
        <p:txBody>
          <a:bodyPr>
            <a:normAutofit lnSpcReduction="10000"/>
          </a:bodyPr>
          <a:lstStyle/>
          <a:p>
            <a:r>
              <a:rPr lang="en-CA" sz="2800" dirty="0" smtClean="0"/>
              <a:t>Short videos with built-in self-evaluation  questions</a:t>
            </a:r>
          </a:p>
          <a:p>
            <a:r>
              <a:rPr lang="en-CA" sz="2800" dirty="0" smtClean="0"/>
              <a:t>Adaptive features for homework assignments (differentiated </a:t>
            </a:r>
            <a:r>
              <a:rPr lang="en-CA" sz="2800" dirty="0"/>
              <a:t>follow-up assignments </a:t>
            </a:r>
            <a:r>
              <a:rPr lang="en-CA" sz="2800" dirty="0" smtClean="0"/>
              <a:t>that can </a:t>
            </a:r>
            <a:r>
              <a:rPr lang="en-CA" sz="2800" dirty="0" smtClean="0"/>
              <a:t>be added based </a:t>
            </a:r>
            <a:r>
              <a:rPr lang="en-CA" sz="2800" dirty="0"/>
              <a:t>on the needs of the individual </a:t>
            </a:r>
            <a:r>
              <a:rPr lang="en-CA" sz="2800" dirty="0" smtClean="0"/>
              <a:t>students)</a:t>
            </a:r>
          </a:p>
          <a:p>
            <a:r>
              <a:rPr lang="en-CA" sz="2800" dirty="0" smtClean="0"/>
              <a:t>The access to Learning Catalytics is added through MP</a:t>
            </a:r>
            <a:endParaRPr lang="en-CA" sz="2800" dirty="0"/>
          </a:p>
        </p:txBody>
      </p:sp>
    </p:spTree>
    <p:extLst>
      <p:ext uri="{BB962C8B-B14F-4D97-AF65-F5344CB8AC3E}">
        <p14:creationId xmlns:p14="http://schemas.microsoft.com/office/powerpoint/2010/main" val="20794096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Reinforcing Pre-Lecture Preparations</a:t>
            </a:r>
            <a:endParaRPr lang="en-CA" b="1" dirty="0"/>
          </a:p>
        </p:txBody>
      </p:sp>
      <p:sp>
        <p:nvSpPr>
          <p:cNvPr id="3" name="Content Placeholder 2"/>
          <p:cNvSpPr>
            <a:spLocks noGrp="1"/>
          </p:cNvSpPr>
          <p:nvPr>
            <p:ph idx="1"/>
          </p:nvPr>
        </p:nvSpPr>
        <p:spPr/>
        <p:txBody>
          <a:bodyPr/>
          <a:lstStyle/>
          <a:p>
            <a:r>
              <a:rPr lang="en-CA" sz="2800" dirty="0" smtClean="0"/>
              <a:t>Assign </a:t>
            </a:r>
            <a:r>
              <a:rPr lang="en-CA" sz="2800" dirty="0" smtClean="0"/>
              <a:t>pre-lecture textbook </a:t>
            </a:r>
            <a:r>
              <a:rPr lang="en-CA" sz="2800" dirty="0"/>
              <a:t>reading and/or video </a:t>
            </a:r>
            <a:r>
              <a:rPr lang="en-CA" sz="2800" dirty="0" smtClean="0"/>
              <a:t>watching and</a:t>
            </a:r>
          </a:p>
          <a:p>
            <a:r>
              <a:rPr lang="en-CA" sz="2800" dirty="0" smtClean="0"/>
              <a:t>Monitor the compliance: </a:t>
            </a:r>
            <a:r>
              <a:rPr lang="en-CA" sz="2800" dirty="0" smtClean="0"/>
              <a:t>expand </a:t>
            </a:r>
            <a:r>
              <a:rPr lang="en-CA" sz="2800" dirty="0"/>
              <a:t>pre-lecture assignments to monitor the students compliance with pre-lecture reading and/or watching videos requirement</a:t>
            </a:r>
          </a:p>
          <a:p>
            <a:endParaRPr lang="en-CA" dirty="0"/>
          </a:p>
        </p:txBody>
      </p:sp>
    </p:spTree>
    <p:extLst>
      <p:ext uri="{BB962C8B-B14F-4D97-AF65-F5344CB8AC3E}">
        <p14:creationId xmlns:p14="http://schemas.microsoft.com/office/powerpoint/2010/main" val="34476122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Post-Lectures Homework Problem Solving</a:t>
            </a:r>
            <a:endParaRPr lang="en-CA" b="1" dirty="0"/>
          </a:p>
        </p:txBody>
      </p:sp>
      <p:sp>
        <p:nvSpPr>
          <p:cNvPr id="3" name="Content Placeholder 2"/>
          <p:cNvSpPr>
            <a:spLocks noGrp="1"/>
          </p:cNvSpPr>
          <p:nvPr>
            <p:ph idx="1"/>
          </p:nvPr>
        </p:nvSpPr>
        <p:spPr/>
        <p:txBody>
          <a:bodyPr>
            <a:normAutofit/>
          </a:bodyPr>
          <a:lstStyle/>
          <a:p>
            <a:r>
              <a:rPr lang="en-CA" sz="2800" dirty="0"/>
              <a:t>Adaptive (differentiated) follow-up assignments based on the needs of the individual </a:t>
            </a:r>
            <a:r>
              <a:rPr lang="en-CA" sz="2800" dirty="0" smtClean="0"/>
              <a:t>students</a:t>
            </a:r>
            <a:endParaRPr lang="en-CA" sz="2800" dirty="0"/>
          </a:p>
        </p:txBody>
      </p:sp>
    </p:spTree>
    <p:extLst>
      <p:ext uri="{BB962C8B-B14F-4D97-AF65-F5344CB8AC3E}">
        <p14:creationId xmlns:p14="http://schemas.microsoft.com/office/powerpoint/2010/main" val="37927487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381999" cy="1320800"/>
          </a:xfrm>
        </p:spPr>
        <p:txBody>
          <a:bodyPr>
            <a:normAutofit/>
          </a:bodyPr>
          <a:lstStyle/>
          <a:p>
            <a:r>
              <a:rPr lang="en-CA" b="1" dirty="0"/>
              <a:t>The Results: Learning </a:t>
            </a:r>
            <a:r>
              <a:rPr lang="en-CA" b="1" dirty="0" smtClean="0"/>
              <a:t>Environment</a:t>
            </a:r>
            <a:br>
              <a:rPr lang="en-CA" b="1" dirty="0" smtClean="0"/>
            </a:br>
            <a:endParaRPr lang="en-CA" dirty="0"/>
          </a:p>
        </p:txBody>
      </p:sp>
      <p:sp>
        <p:nvSpPr>
          <p:cNvPr id="3" name="Content Placeholder 2"/>
          <p:cNvSpPr>
            <a:spLocks noGrp="1"/>
          </p:cNvSpPr>
          <p:nvPr>
            <p:ph idx="1"/>
          </p:nvPr>
        </p:nvSpPr>
        <p:spPr>
          <a:xfrm>
            <a:off x="381000" y="1524000"/>
            <a:ext cx="7162801" cy="4769193"/>
          </a:xfrm>
        </p:spPr>
        <p:txBody>
          <a:bodyPr>
            <a:noAutofit/>
          </a:bodyPr>
          <a:lstStyle/>
          <a:p>
            <a:r>
              <a:rPr lang="en-US" sz="2400" b="1" dirty="0" smtClean="0">
                <a:solidFill>
                  <a:srgbClr val="C00000"/>
                </a:solidFill>
              </a:rPr>
              <a:t>Improved compliancy with pre-lecture studies</a:t>
            </a:r>
          </a:p>
          <a:p>
            <a:r>
              <a:rPr lang="en-US" sz="2400" b="1" dirty="0" smtClean="0">
                <a:solidFill>
                  <a:srgbClr val="C00000"/>
                </a:solidFill>
              </a:rPr>
              <a:t>Improved ongoing </a:t>
            </a:r>
            <a:r>
              <a:rPr lang="en-US" sz="2400" b="1" dirty="0">
                <a:solidFill>
                  <a:srgbClr val="C00000"/>
                </a:solidFill>
              </a:rPr>
              <a:t>automated but highly individualized feedback </a:t>
            </a:r>
            <a:endParaRPr lang="en-US" sz="2400" b="1" dirty="0" smtClean="0">
              <a:solidFill>
                <a:srgbClr val="C00000"/>
              </a:solidFill>
            </a:endParaRPr>
          </a:p>
          <a:p>
            <a:r>
              <a:rPr lang="en-US" sz="2400" dirty="0" smtClean="0"/>
              <a:t>Improved  </a:t>
            </a:r>
            <a:r>
              <a:rPr lang="en-US" sz="2400" dirty="0"/>
              <a:t>consistency between different class sections </a:t>
            </a:r>
          </a:p>
          <a:p>
            <a:r>
              <a:rPr lang="en-US" sz="2400" dirty="0" smtClean="0"/>
              <a:t>Improved </a:t>
            </a:r>
            <a:r>
              <a:rPr lang="en-US" sz="2400" dirty="0"/>
              <a:t>accessibility to overcome work and scheduling </a:t>
            </a:r>
            <a:r>
              <a:rPr lang="en-US" sz="2400" dirty="0" smtClean="0"/>
              <a:t>constraints</a:t>
            </a:r>
            <a:endParaRPr lang="en-US" sz="2400" dirty="0" smtClean="0"/>
          </a:p>
          <a:p>
            <a:r>
              <a:rPr lang="en-CA" sz="2400" dirty="0"/>
              <a:t>With the increase of the online component of the course, the role of the Teaching Assistants shifted from administering and grading toward more tutoring and mentoring roles</a:t>
            </a:r>
            <a:endParaRPr lang="en-US" sz="2400" dirty="0" smtClean="0"/>
          </a:p>
        </p:txBody>
      </p:sp>
    </p:spTree>
    <p:extLst>
      <p:ext uri="{BB962C8B-B14F-4D97-AF65-F5344CB8AC3E}">
        <p14:creationId xmlns:p14="http://schemas.microsoft.com/office/powerpoint/2010/main" val="15686147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a:t>The Results: </a:t>
            </a:r>
            <a:r>
              <a:rPr lang="en-CA" b="1" dirty="0" smtClean="0"/>
              <a:t>Learning </a:t>
            </a:r>
            <a:r>
              <a:rPr lang="en-CA" b="1" dirty="0"/>
              <a:t>Outcomes</a:t>
            </a:r>
            <a:endParaRPr lang="en-CA" dirty="0"/>
          </a:p>
        </p:txBody>
      </p:sp>
      <p:sp>
        <p:nvSpPr>
          <p:cNvPr id="3" name="Content Placeholder 2"/>
          <p:cNvSpPr>
            <a:spLocks noGrp="1"/>
          </p:cNvSpPr>
          <p:nvPr>
            <p:ph idx="1"/>
          </p:nvPr>
        </p:nvSpPr>
        <p:spPr>
          <a:xfrm>
            <a:off x="609599" y="2160590"/>
            <a:ext cx="6781801" cy="4316409"/>
          </a:xfrm>
        </p:spPr>
        <p:txBody>
          <a:bodyPr>
            <a:normAutofit/>
          </a:bodyPr>
          <a:lstStyle/>
          <a:p>
            <a:r>
              <a:rPr lang="en-CA" sz="2400" dirty="0" smtClean="0"/>
              <a:t>The </a:t>
            </a:r>
            <a:r>
              <a:rPr lang="en-CA" sz="2400" dirty="0"/>
              <a:t>students achieved better mastery of core physics concepts included in the course </a:t>
            </a:r>
            <a:r>
              <a:rPr lang="en-CA" sz="2400" dirty="0" smtClean="0"/>
              <a:t>syllabus</a:t>
            </a:r>
          </a:p>
          <a:p>
            <a:r>
              <a:rPr lang="en-CA" sz="2400" dirty="0" smtClean="0"/>
              <a:t>Further improvement </a:t>
            </a:r>
            <a:r>
              <a:rPr lang="en-CA" sz="2400" dirty="0"/>
              <a:t>in retention and successful completion rate which was achieved without increasing the cost of course </a:t>
            </a:r>
            <a:r>
              <a:rPr lang="en-CA" sz="2400" dirty="0" smtClean="0"/>
              <a:t>delivery </a:t>
            </a:r>
          </a:p>
          <a:p>
            <a:pPr marL="0" indent="0">
              <a:buNone/>
            </a:pPr>
            <a:endParaRPr lang="en-CA" sz="2400" dirty="0" smtClean="0"/>
          </a:p>
        </p:txBody>
      </p:sp>
    </p:spTree>
    <p:extLst>
      <p:ext uri="{BB962C8B-B14F-4D97-AF65-F5344CB8AC3E}">
        <p14:creationId xmlns:p14="http://schemas.microsoft.com/office/powerpoint/2010/main" val="4751275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                </a:t>
            </a:r>
            <a:r>
              <a:rPr lang="en-CA" b="1" dirty="0" smtClean="0"/>
              <a:t>Challenges</a:t>
            </a:r>
            <a:endParaRPr lang="en-CA" b="1" dirty="0"/>
          </a:p>
        </p:txBody>
      </p:sp>
      <p:sp>
        <p:nvSpPr>
          <p:cNvPr id="3" name="Content Placeholder 2"/>
          <p:cNvSpPr>
            <a:spLocks noGrp="1"/>
          </p:cNvSpPr>
          <p:nvPr>
            <p:ph idx="1"/>
          </p:nvPr>
        </p:nvSpPr>
        <p:spPr/>
        <p:txBody>
          <a:bodyPr>
            <a:normAutofit/>
          </a:bodyPr>
          <a:lstStyle/>
          <a:p>
            <a:r>
              <a:rPr lang="en-CA" sz="2400" dirty="0" smtClean="0"/>
              <a:t>The students do not complete the suggested tasks unless the activities are graded</a:t>
            </a:r>
          </a:p>
          <a:p>
            <a:r>
              <a:rPr lang="en-CA" sz="2400" dirty="0" smtClean="0"/>
              <a:t>Academic integrity issues for the unsupervised online activities</a:t>
            </a:r>
          </a:p>
          <a:p>
            <a:pPr marL="0" indent="0">
              <a:buNone/>
            </a:pPr>
            <a:endParaRPr lang="en-CA" sz="2400" dirty="0"/>
          </a:p>
        </p:txBody>
      </p:sp>
    </p:spTree>
    <p:extLst>
      <p:ext uri="{BB962C8B-B14F-4D97-AF65-F5344CB8AC3E}">
        <p14:creationId xmlns:p14="http://schemas.microsoft.com/office/powerpoint/2010/main" val="28910467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           </a:t>
            </a:r>
            <a:r>
              <a:rPr lang="en-CA" b="1" dirty="0" smtClean="0"/>
              <a:t>Future Plans</a:t>
            </a:r>
            <a:endParaRPr lang="en-CA" b="1" dirty="0"/>
          </a:p>
        </p:txBody>
      </p:sp>
      <p:sp>
        <p:nvSpPr>
          <p:cNvPr id="3" name="Content Placeholder 2"/>
          <p:cNvSpPr>
            <a:spLocks noGrp="1"/>
          </p:cNvSpPr>
          <p:nvPr>
            <p:ph idx="1"/>
          </p:nvPr>
        </p:nvSpPr>
        <p:spPr/>
        <p:txBody>
          <a:bodyPr>
            <a:normAutofit/>
          </a:bodyPr>
          <a:lstStyle/>
          <a:p>
            <a:r>
              <a:rPr lang="en-CA" sz="2400" dirty="0" smtClean="0"/>
              <a:t>Use the systems that allows to ask questions not limited to the multiple choice </a:t>
            </a:r>
            <a:r>
              <a:rPr lang="en-CA" sz="2400" dirty="0" smtClean="0"/>
              <a:t>format</a:t>
            </a:r>
            <a:endParaRPr lang="en-CA" sz="2400" dirty="0" smtClean="0"/>
          </a:p>
          <a:p>
            <a:r>
              <a:rPr lang="en-CA" sz="2400" dirty="0" smtClean="0"/>
              <a:t>Explore systems that facilitate collaborations between the students</a:t>
            </a:r>
          </a:p>
          <a:p>
            <a:r>
              <a:rPr lang="en-CA" sz="2400" dirty="0" smtClean="0"/>
              <a:t>Explore open resources </a:t>
            </a:r>
            <a:endParaRPr lang="en-CA" sz="2400" dirty="0"/>
          </a:p>
        </p:txBody>
      </p:sp>
    </p:spTree>
    <p:extLst>
      <p:ext uri="{BB962C8B-B14F-4D97-AF65-F5344CB8AC3E}">
        <p14:creationId xmlns:p14="http://schemas.microsoft.com/office/powerpoint/2010/main" val="8166597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           Physics1@Ryerson</a:t>
            </a:r>
            <a:endParaRPr lang="en-CA" b="1" dirty="0"/>
          </a:p>
        </p:txBody>
      </p:sp>
      <p:sp>
        <p:nvSpPr>
          <p:cNvPr id="3" name="Content Placeholder 2"/>
          <p:cNvSpPr>
            <a:spLocks noGrp="1"/>
          </p:cNvSpPr>
          <p:nvPr>
            <p:ph idx="1"/>
          </p:nvPr>
        </p:nvSpPr>
        <p:spPr>
          <a:xfrm>
            <a:off x="609599" y="1447800"/>
            <a:ext cx="6347714" cy="5181600"/>
          </a:xfrm>
        </p:spPr>
        <p:txBody>
          <a:bodyPr>
            <a:normAutofit fontScale="77500" lnSpcReduction="20000"/>
          </a:bodyPr>
          <a:lstStyle/>
          <a:p>
            <a:r>
              <a:rPr lang="en-CA" sz="2800" dirty="0" smtClean="0"/>
              <a:t>Calculus-based introductory physics course for science </a:t>
            </a:r>
            <a:r>
              <a:rPr lang="en-CA" sz="2800" dirty="0" smtClean="0"/>
              <a:t>programs (offered since 2005)</a:t>
            </a:r>
            <a:endParaRPr lang="en-CA" sz="2800" dirty="0" smtClean="0"/>
          </a:p>
          <a:p>
            <a:r>
              <a:rPr lang="en-CA" sz="2800" dirty="0" smtClean="0"/>
              <a:t>Mechanics (3/4) + Electrostatics (1/4) </a:t>
            </a:r>
          </a:p>
          <a:p>
            <a:r>
              <a:rPr lang="en-CA" sz="2800" dirty="0" smtClean="0"/>
              <a:t>Includes students in life sciences, physical sciences and mathematics</a:t>
            </a:r>
          </a:p>
          <a:p>
            <a:r>
              <a:rPr lang="en-CA" sz="2800" dirty="0" smtClean="0"/>
              <a:t>500+</a:t>
            </a:r>
          </a:p>
          <a:p>
            <a:r>
              <a:rPr lang="en-CA" sz="2800" dirty="0" smtClean="0"/>
              <a:t>3 “lecture</a:t>
            </a:r>
            <a:r>
              <a:rPr lang="en-CA" sz="2800" dirty="0" smtClean="0"/>
              <a:t>” hours per week</a:t>
            </a:r>
          </a:p>
          <a:p>
            <a:r>
              <a:rPr lang="en-CA" sz="2800" dirty="0" smtClean="0"/>
              <a:t>2 lab hours every </a:t>
            </a:r>
            <a:r>
              <a:rPr lang="en-CA" sz="2800" dirty="0" smtClean="0"/>
              <a:t>other </a:t>
            </a:r>
            <a:r>
              <a:rPr lang="en-CA" sz="2800" dirty="0" smtClean="0"/>
              <a:t>week</a:t>
            </a:r>
          </a:p>
          <a:p>
            <a:r>
              <a:rPr lang="en-CA" sz="2800" dirty="0" smtClean="0"/>
              <a:t>2 tutorial hours every </a:t>
            </a:r>
            <a:r>
              <a:rPr lang="en-CA" sz="2800" dirty="0" smtClean="0"/>
              <a:t>other </a:t>
            </a:r>
            <a:r>
              <a:rPr lang="en-CA" sz="2800" dirty="0" smtClean="0"/>
              <a:t>week</a:t>
            </a:r>
          </a:p>
          <a:p>
            <a:r>
              <a:rPr lang="en-US" sz="2800" dirty="0"/>
              <a:t>This course is typically taught in two or three parallel lecture sections</a:t>
            </a:r>
          </a:p>
          <a:p>
            <a:r>
              <a:rPr lang="en-US" sz="2800" dirty="0"/>
              <a:t>All lecture sections share the same syllabus, </a:t>
            </a:r>
            <a:r>
              <a:rPr lang="en-US" sz="2800" dirty="0" smtClean="0"/>
              <a:t>common mandatory </a:t>
            </a:r>
            <a:r>
              <a:rPr lang="en-US" sz="2800" dirty="0"/>
              <a:t>labs and tutorials, and a common grading scheme for all </a:t>
            </a:r>
            <a:r>
              <a:rPr lang="en-US" sz="2800" dirty="0" smtClean="0"/>
              <a:t>evaluations.</a:t>
            </a:r>
            <a:endParaRPr lang="en-US" sz="2800" dirty="0"/>
          </a:p>
          <a:p>
            <a:endParaRPr lang="en-CA" sz="2800" dirty="0" smtClean="0"/>
          </a:p>
          <a:p>
            <a:endParaRPr lang="en-CA" dirty="0"/>
          </a:p>
        </p:txBody>
      </p:sp>
    </p:spTree>
    <p:extLst>
      <p:ext uri="{BB962C8B-B14F-4D97-AF65-F5344CB8AC3E}">
        <p14:creationId xmlns:p14="http://schemas.microsoft.com/office/powerpoint/2010/main" val="35883981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Thank you!</a:t>
            </a:r>
            <a:br>
              <a:rPr lang="en-CA" dirty="0" smtClean="0"/>
            </a:br>
            <a:r>
              <a:rPr lang="en-CA" dirty="0" smtClean="0"/>
              <a:t/>
            </a:r>
            <a:br>
              <a:rPr lang="en-CA" dirty="0" smtClean="0"/>
            </a:br>
            <a:r>
              <a:rPr lang="en-CA" sz="2400" dirty="0" smtClean="0"/>
              <a:t>Contact : antimiro@ryerson.ca</a:t>
            </a:r>
            <a:endParaRPr lang="en-CA" sz="2400" dirty="0"/>
          </a:p>
        </p:txBody>
      </p:sp>
    </p:spTree>
    <p:extLst>
      <p:ext uri="{BB962C8B-B14F-4D97-AF65-F5344CB8AC3E}">
        <p14:creationId xmlns:p14="http://schemas.microsoft.com/office/powerpoint/2010/main" val="15238835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CA" b="1" dirty="0" smtClean="0"/>
              <a:t>                  </a:t>
            </a:r>
            <a:r>
              <a:rPr lang="en-CA" sz="4000" b="1" dirty="0" smtClean="0"/>
              <a:t>Challenges</a:t>
            </a:r>
            <a:endParaRPr lang="en-CA" sz="4000" b="1" dirty="0"/>
          </a:p>
        </p:txBody>
      </p:sp>
      <p:sp>
        <p:nvSpPr>
          <p:cNvPr id="3" name="Content Placeholder 2"/>
          <p:cNvSpPr>
            <a:spLocks noGrp="1"/>
          </p:cNvSpPr>
          <p:nvPr>
            <p:ph idx="1"/>
          </p:nvPr>
        </p:nvSpPr>
        <p:spPr>
          <a:xfrm>
            <a:off x="457200" y="1676400"/>
            <a:ext cx="8229600" cy="4724400"/>
          </a:xfrm>
        </p:spPr>
        <p:txBody>
          <a:bodyPr>
            <a:noAutofit/>
          </a:bodyPr>
          <a:lstStyle/>
          <a:p>
            <a:r>
              <a:rPr lang="en-US" sz="2400" dirty="0" smtClean="0"/>
              <a:t>On </a:t>
            </a:r>
            <a:r>
              <a:rPr lang="en-US" sz="2400" dirty="0"/>
              <a:t>average, about 30% of students </a:t>
            </a:r>
            <a:r>
              <a:rPr lang="en-US" sz="2400" dirty="0" smtClean="0"/>
              <a:t>do </a:t>
            </a:r>
            <a:r>
              <a:rPr lang="en-US" sz="2400" dirty="0"/>
              <a:t>not have grade 12 physics </a:t>
            </a:r>
            <a:r>
              <a:rPr lang="en-US" sz="2400" dirty="0" smtClean="0"/>
              <a:t>experience</a:t>
            </a:r>
          </a:p>
          <a:p>
            <a:r>
              <a:rPr lang="en-US" sz="2400" dirty="0"/>
              <a:t>T</a:t>
            </a:r>
            <a:r>
              <a:rPr lang="en-US" sz="2400" dirty="0" smtClean="0"/>
              <a:t>he </a:t>
            </a:r>
            <a:r>
              <a:rPr lang="en-US" sz="2400" dirty="0"/>
              <a:t>course </a:t>
            </a:r>
            <a:r>
              <a:rPr lang="en-US" sz="2400" dirty="0" smtClean="0"/>
              <a:t>had low </a:t>
            </a:r>
            <a:r>
              <a:rPr lang="en-US" sz="2400" dirty="0"/>
              <a:t>retention and low successful completion </a:t>
            </a:r>
            <a:r>
              <a:rPr lang="en-US" sz="2400" dirty="0" smtClean="0"/>
              <a:t>rates </a:t>
            </a:r>
          </a:p>
          <a:p>
            <a:r>
              <a:rPr lang="en-US" sz="2400" dirty="0" smtClean="0"/>
              <a:t>Students’ preparedness for the upper year courses</a:t>
            </a:r>
          </a:p>
          <a:p>
            <a:pPr marL="0" indent="0">
              <a:buNone/>
            </a:pPr>
            <a:r>
              <a:rPr lang="en-US" sz="2400" dirty="0" smtClean="0"/>
              <a:t>    (</a:t>
            </a:r>
            <a:r>
              <a:rPr lang="en-US" sz="2400" dirty="0" smtClean="0"/>
              <a:t>knowledge retention)</a:t>
            </a:r>
          </a:p>
        </p:txBody>
      </p:sp>
    </p:spTree>
    <p:extLst>
      <p:ext uri="{BB962C8B-B14F-4D97-AF65-F5344CB8AC3E}">
        <p14:creationId xmlns:p14="http://schemas.microsoft.com/office/powerpoint/2010/main" val="10353126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066800"/>
          </a:xfrm>
        </p:spPr>
        <p:txBody>
          <a:bodyPr>
            <a:normAutofit/>
          </a:bodyPr>
          <a:lstStyle/>
          <a:p>
            <a:pPr lvl="0"/>
            <a:r>
              <a:rPr lang="en-US" b="1" dirty="0" smtClean="0"/>
              <a:t>  </a:t>
            </a:r>
            <a:r>
              <a:rPr lang="en-US" b="1" dirty="0" smtClean="0">
                <a:solidFill>
                  <a:srgbClr val="C00000"/>
                </a:solidFill>
              </a:rPr>
              <a:t>Motivation </a:t>
            </a:r>
            <a:r>
              <a:rPr lang="en-US" b="1" dirty="0">
                <a:solidFill>
                  <a:srgbClr val="C00000"/>
                </a:solidFill>
              </a:rPr>
              <a:t>for Course Redesign</a:t>
            </a:r>
            <a:endParaRPr lang="en-CA" b="1" cap="all" dirty="0">
              <a:solidFill>
                <a:srgbClr val="C00000"/>
              </a:solidFill>
            </a:endParaRPr>
          </a:p>
        </p:txBody>
      </p:sp>
      <p:sp>
        <p:nvSpPr>
          <p:cNvPr id="3" name="Content Placeholder 2"/>
          <p:cNvSpPr>
            <a:spLocks noGrp="1"/>
          </p:cNvSpPr>
          <p:nvPr>
            <p:ph idx="1"/>
          </p:nvPr>
        </p:nvSpPr>
        <p:spPr>
          <a:xfrm>
            <a:off x="228600" y="1524000"/>
            <a:ext cx="8610600" cy="5257800"/>
          </a:xfrm>
        </p:spPr>
        <p:txBody>
          <a:bodyPr>
            <a:normAutofit/>
          </a:bodyPr>
          <a:lstStyle/>
          <a:p>
            <a:r>
              <a:rPr lang="en-US" sz="2400" dirty="0" smtClean="0"/>
              <a:t>Requires </a:t>
            </a:r>
            <a:r>
              <a:rPr lang="en-US" sz="2400" dirty="0"/>
              <a:t>extensive human resources, as well as the space and equipment requirements and </a:t>
            </a:r>
            <a:r>
              <a:rPr lang="en-US" sz="2400" dirty="0" smtClean="0"/>
              <a:t>constraints</a:t>
            </a:r>
          </a:p>
          <a:p>
            <a:r>
              <a:rPr lang="en-US" sz="2400" dirty="0" smtClean="0"/>
              <a:t>To deal with </a:t>
            </a:r>
            <a:r>
              <a:rPr lang="en-US" sz="2400" dirty="0"/>
              <a:t>continuous increase in introductory science </a:t>
            </a:r>
            <a:r>
              <a:rPr lang="en-US" sz="2400" dirty="0" smtClean="0"/>
              <a:t>class sizes </a:t>
            </a:r>
            <a:r>
              <a:rPr lang="en-US" sz="2400" dirty="0"/>
              <a:t>for science, pre-medical and engineering </a:t>
            </a:r>
            <a:r>
              <a:rPr lang="en-US" sz="2400" dirty="0" smtClean="0"/>
              <a:t>programs</a:t>
            </a:r>
          </a:p>
          <a:p>
            <a:r>
              <a:rPr lang="en-US" sz="2400" dirty="0" smtClean="0"/>
              <a:t> To </a:t>
            </a:r>
            <a:r>
              <a:rPr lang="en-US" sz="2400" dirty="0"/>
              <a:t>i</a:t>
            </a:r>
            <a:r>
              <a:rPr lang="en-US" sz="2400" dirty="0" smtClean="0"/>
              <a:t>mprove the retention and completion rates </a:t>
            </a:r>
          </a:p>
          <a:p>
            <a:r>
              <a:rPr lang="en-CA" sz="2400" dirty="0" smtClean="0"/>
              <a:t>To improve the quality of student learning and preparedness for upper year courses</a:t>
            </a:r>
          </a:p>
          <a:p>
            <a:r>
              <a:rPr lang="en-CA" sz="2400" dirty="0" smtClean="0"/>
              <a:t>The course had been a work in progress, with small incremental improvements</a:t>
            </a:r>
            <a:endParaRPr lang="en-CA" sz="2400" dirty="0"/>
          </a:p>
        </p:txBody>
      </p:sp>
    </p:spTree>
    <p:extLst>
      <p:ext uri="{BB962C8B-B14F-4D97-AF65-F5344CB8AC3E}">
        <p14:creationId xmlns:p14="http://schemas.microsoft.com/office/powerpoint/2010/main" val="18734644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CA" b="1" dirty="0" smtClean="0"/>
              <a:t>               What is NCAT?</a:t>
            </a:r>
            <a:endParaRPr lang="en-CA" b="1" dirty="0"/>
          </a:p>
        </p:txBody>
      </p:sp>
      <p:sp>
        <p:nvSpPr>
          <p:cNvPr id="3" name="Content Placeholder 2"/>
          <p:cNvSpPr>
            <a:spLocks noGrp="1"/>
          </p:cNvSpPr>
          <p:nvPr>
            <p:ph idx="1"/>
          </p:nvPr>
        </p:nvSpPr>
        <p:spPr>
          <a:xfrm>
            <a:off x="457200" y="1066800"/>
            <a:ext cx="8229600" cy="5791200"/>
          </a:xfrm>
        </p:spPr>
        <p:txBody>
          <a:bodyPr>
            <a:normAutofit/>
          </a:bodyPr>
          <a:lstStyle/>
          <a:p>
            <a:r>
              <a:rPr lang="en-CA" sz="2800" b="1" dirty="0"/>
              <a:t>National Council for Academic Transformation (NCAT) </a:t>
            </a:r>
            <a:r>
              <a:rPr lang="en-CA" sz="2800" u="sng" dirty="0" smtClean="0">
                <a:hlinkClick r:id="rId2"/>
              </a:rPr>
              <a:t>http</a:t>
            </a:r>
            <a:r>
              <a:rPr lang="en-CA" sz="2800" u="sng" dirty="0">
                <a:hlinkClick r:id="rId2"/>
              </a:rPr>
              <a:t>://www.thencat.org/</a:t>
            </a:r>
            <a:r>
              <a:rPr lang="en-CA" sz="2800" dirty="0"/>
              <a:t> </a:t>
            </a:r>
            <a:r>
              <a:rPr lang="en-CA" sz="2800" dirty="0" smtClean="0"/>
              <a:t>) is </a:t>
            </a:r>
            <a:r>
              <a:rPr lang="en-CA" sz="2800" dirty="0"/>
              <a:t>an independent, non-profit US-based organization </a:t>
            </a:r>
            <a:r>
              <a:rPr lang="en-US" sz="2800" dirty="0"/>
              <a:t>that “provides leadership in using information technology to redesign learning environments to produce better learning outcomes for students at a reduced cost to the </a:t>
            </a:r>
            <a:r>
              <a:rPr lang="en-US" sz="2800" dirty="0" smtClean="0"/>
              <a:t>institution”.</a:t>
            </a:r>
          </a:p>
          <a:p>
            <a:r>
              <a:rPr lang="en-US" sz="2800" dirty="0"/>
              <a:t>The NCAT staff includes faculty members, administrators and researchers with extensive experience in higher education.</a:t>
            </a:r>
            <a:endParaRPr lang="en-US" sz="2800" dirty="0" smtClean="0"/>
          </a:p>
          <a:p>
            <a:endParaRPr lang="en-US" dirty="0"/>
          </a:p>
          <a:p>
            <a:endParaRPr lang="en-US" dirty="0"/>
          </a:p>
        </p:txBody>
      </p:sp>
      <p:pic>
        <p:nvPicPr>
          <p:cNvPr id="2050" name="Picture 2" descr="http://www.thencat.org/Home_Page/images/NCAT_Home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337" y="5867400"/>
            <a:ext cx="6791325" cy="858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08844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76200"/>
            <a:ext cx="6347713" cy="1854200"/>
          </a:xfrm>
        </p:spPr>
        <p:txBody>
          <a:bodyPr>
            <a:normAutofit/>
          </a:bodyPr>
          <a:lstStyle/>
          <a:p>
            <a:r>
              <a:rPr lang="en-CA" b="1" dirty="0" smtClean="0"/>
              <a:t>NCAT Course Redesign Key Elements</a:t>
            </a:r>
            <a:endParaRPr lang="en-CA" b="1" dirty="0"/>
          </a:p>
        </p:txBody>
      </p:sp>
      <p:sp>
        <p:nvSpPr>
          <p:cNvPr id="3" name="Content Placeholder 2"/>
          <p:cNvSpPr>
            <a:spLocks noGrp="1"/>
          </p:cNvSpPr>
          <p:nvPr>
            <p:ph idx="1"/>
          </p:nvPr>
        </p:nvSpPr>
        <p:spPr>
          <a:xfrm>
            <a:off x="609598" y="1295400"/>
            <a:ext cx="7391401" cy="5334000"/>
          </a:xfrm>
        </p:spPr>
        <p:txBody>
          <a:bodyPr>
            <a:noAutofit/>
          </a:bodyPr>
          <a:lstStyle/>
          <a:p>
            <a:pPr marL="0" indent="0">
              <a:buNone/>
            </a:pPr>
            <a:r>
              <a:rPr lang="en-US" sz="2000" dirty="0" smtClean="0"/>
              <a:t>NCAT </a:t>
            </a:r>
            <a:r>
              <a:rPr lang="en-US" sz="2000" dirty="0"/>
              <a:t>identifies eight main elements of successful course </a:t>
            </a:r>
            <a:r>
              <a:rPr lang="en-US" sz="2000" dirty="0" smtClean="0"/>
              <a:t>redesign: </a:t>
            </a:r>
          </a:p>
          <a:p>
            <a:r>
              <a:rPr lang="en-US" sz="2000" dirty="0" smtClean="0"/>
              <a:t>establishing </a:t>
            </a:r>
            <a:r>
              <a:rPr lang="en-US" sz="2000" dirty="0"/>
              <a:t>greater course consistency through the whole course </a:t>
            </a:r>
            <a:r>
              <a:rPr lang="en-US" sz="2000" dirty="0" smtClean="0"/>
              <a:t>redesign</a:t>
            </a:r>
          </a:p>
          <a:p>
            <a:r>
              <a:rPr lang="en-US" sz="2000" dirty="0" smtClean="0"/>
              <a:t>requiring </a:t>
            </a:r>
            <a:r>
              <a:rPr lang="en-US" sz="2000" dirty="0"/>
              <a:t>active </a:t>
            </a:r>
            <a:r>
              <a:rPr lang="en-US" sz="2000" dirty="0" smtClean="0"/>
              <a:t>learning</a:t>
            </a:r>
          </a:p>
          <a:p>
            <a:r>
              <a:rPr lang="en-US" sz="2000" dirty="0" smtClean="0"/>
              <a:t>increasing </a:t>
            </a:r>
            <a:r>
              <a:rPr lang="en-US" sz="2000" dirty="0"/>
              <a:t>interaction among </a:t>
            </a:r>
            <a:r>
              <a:rPr lang="en-US" sz="2000" dirty="0" smtClean="0"/>
              <a:t>students</a:t>
            </a:r>
          </a:p>
          <a:p>
            <a:r>
              <a:rPr lang="en-US" sz="2000" dirty="0" smtClean="0"/>
              <a:t>providing </a:t>
            </a:r>
            <a:r>
              <a:rPr lang="en-US" sz="2000" dirty="0"/>
              <a:t>regular assessment and prompt (ideally, automated) </a:t>
            </a:r>
            <a:r>
              <a:rPr lang="en-US" sz="2000" dirty="0" smtClean="0"/>
              <a:t>  feedback</a:t>
            </a:r>
          </a:p>
          <a:p>
            <a:r>
              <a:rPr lang="en-US" sz="2000" dirty="0" smtClean="0"/>
              <a:t>providing </a:t>
            </a:r>
            <a:r>
              <a:rPr lang="en-US" sz="2000" dirty="0"/>
              <a:t>students with one-on-one individualized, </a:t>
            </a:r>
            <a:r>
              <a:rPr lang="en-US" sz="2000" dirty="0" smtClean="0"/>
              <a:t>on-demand assistance </a:t>
            </a:r>
            <a:r>
              <a:rPr lang="en-US" sz="2000" dirty="0"/>
              <a:t>from qualified </a:t>
            </a:r>
            <a:r>
              <a:rPr lang="en-US" sz="2000" dirty="0" smtClean="0"/>
              <a:t>personnel</a:t>
            </a:r>
          </a:p>
          <a:p>
            <a:r>
              <a:rPr lang="en-US" sz="2000" dirty="0" smtClean="0"/>
              <a:t>allowing </a:t>
            </a:r>
            <a:r>
              <a:rPr lang="en-US" sz="2000" dirty="0"/>
              <a:t>differentiated learning and sufficient time on </a:t>
            </a:r>
            <a:r>
              <a:rPr lang="en-US" sz="2000" dirty="0" smtClean="0"/>
              <a:t>task</a:t>
            </a:r>
          </a:p>
          <a:p>
            <a:r>
              <a:rPr lang="en-US" sz="2000" dirty="0" smtClean="0"/>
              <a:t>thoroughly </a:t>
            </a:r>
            <a:r>
              <a:rPr lang="en-US" sz="2000" dirty="0"/>
              <a:t>monitoring student progress and intervening when </a:t>
            </a:r>
            <a:r>
              <a:rPr lang="en-US" sz="2000" dirty="0" smtClean="0"/>
              <a:t>necessary</a:t>
            </a:r>
          </a:p>
          <a:p>
            <a:r>
              <a:rPr lang="en-CA" sz="2000" dirty="0" smtClean="0"/>
              <a:t>measuring </a:t>
            </a:r>
            <a:r>
              <a:rPr lang="en-CA" sz="2000" dirty="0"/>
              <a:t>learning, completion, and </a:t>
            </a:r>
            <a:r>
              <a:rPr lang="en-CA" sz="2000" dirty="0" smtClean="0"/>
              <a:t>cost</a:t>
            </a:r>
          </a:p>
          <a:p>
            <a:pPr marL="0" indent="0">
              <a:buNone/>
            </a:pPr>
            <a:endParaRPr lang="en-CA" sz="2000" dirty="0"/>
          </a:p>
        </p:txBody>
      </p:sp>
    </p:spTree>
    <p:extLst>
      <p:ext uri="{BB962C8B-B14F-4D97-AF65-F5344CB8AC3E}">
        <p14:creationId xmlns:p14="http://schemas.microsoft.com/office/powerpoint/2010/main" val="628540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lstStyle/>
          <a:p>
            <a:r>
              <a:rPr lang="en-CA" b="1" dirty="0" smtClean="0"/>
              <a:t>         </a:t>
            </a:r>
            <a:r>
              <a:rPr lang="en-CA" b="1" dirty="0" smtClean="0">
                <a:solidFill>
                  <a:srgbClr val="C00000"/>
                </a:solidFill>
              </a:rPr>
              <a:t>Ryerson Courses Redesign</a:t>
            </a:r>
            <a:endParaRPr lang="en-CA" b="1" dirty="0">
              <a:solidFill>
                <a:srgbClr val="C00000"/>
              </a:solidFill>
            </a:endParaRPr>
          </a:p>
        </p:txBody>
      </p:sp>
      <p:sp>
        <p:nvSpPr>
          <p:cNvPr id="3" name="Content Placeholder 2"/>
          <p:cNvSpPr>
            <a:spLocks noGrp="1"/>
          </p:cNvSpPr>
          <p:nvPr>
            <p:ph idx="1"/>
          </p:nvPr>
        </p:nvSpPr>
        <p:spPr>
          <a:xfrm>
            <a:off x="152400" y="1371600"/>
            <a:ext cx="8991600" cy="5486400"/>
          </a:xfrm>
        </p:spPr>
        <p:txBody>
          <a:bodyPr>
            <a:noAutofit/>
          </a:bodyPr>
          <a:lstStyle/>
          <a:p>
            <a:r>
              <a:rPr lang="en-CA" sz="2400" dirty="0" smtClean="0"/>
              <a:t>In </a:t>
            </a:r>
            <a:r>
              <a:rPr lang="en-CA" sz="2400" dirty="0"/>
              <a:t>2014 Ryerson University applied for and received funding from the government of Ontario to carry out a pilot course redesign </a:t>
            </a:r>
            <a:r>
              <a:rPr lang="en-CA" sz="2400" dirty="0" smtClean="0"/>
              <a:t>project </a:t>
            </a:r>
            <a:endParaRPr lang="en-US" sz="2400" dirty="0"/>
          </a:p>
          <a:p>
            <a:r>
              <a:rPr lang="en-US" sz="2400" dirty="0" smtClean="0"/>
              <a:t> Funded </a:t>
            </a:r>
            <a:r>
              <a:rPr lang="en-US" sz="2400" dirty="0"/>
              <a:t>through a Productivity and Innovation Fund (PIF) </a:t>
            </a:r>
            <a:r>
              <a:rPr lang="en-US" sz="2400" dirty="0" smtClean="0"/>
              <a:t>grant </a:t>
            </a:r>
          </a:p>
          <a:p>
            <a:r>
              <a:rPr lang="en-CA" sz="2400" dirty="0" smtClean="0"/>
              <a:t>Two goals were simultaneously pursued in this project:</a:t>
            </a:r>
          </a:p>
          <a:p>
            <a:pPr marL="0" indent="0">
              <a:buNone/>
            </a:pPr>
            <a:r>
              <a:rPr lang="en-CA" sz="2400" dirty="0" smtClean="0"/>
              <a:t>     1) improving student learning outcomes </a:t>
            </a:r>
          </a:p>
          <a:p>
            <a:pPr marL="0" indent="0">
              <a:buNone/>
            </a:pPr>
            <a:r>
              <a:rPr lang="en-CA" sz="2400" dirty="0" smtClean="0"/>
              <a:t>     2) improving the institution’s capacity to deliver enhanced educational  experience efficiently (i.e., productivity improvement)</a:t>
            </a:r>
          </a:p>
        </p:txBody>
      </p:sp>
    </p:spTree>
    <p:extLst>
      <p:ext uri="{BB962C8B-B14F-4D97-AF65-F5344CB8AC3E}">
        <p14:creationId xmlns:p14="http://schemas.microsoft.com/office/powerpoint/2010/main" val="27867112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186" y="76200"/>
            <a:ext cx="6347713" cy="1320800"/>
          </a:xfrm>
        </p:spPr>
        <p:txBody>
          <a:bodyPr/>
          <a:lstStyle/>
          <a:p>
            <a:r>
              <a:rPr lang="en-CA" b="1" dirty="0" smtClean="0"/>
              <a:t>    Ryerson </a:t>
            </a:r>
            <a:r>
              <a:rPr lang="en-CA" b="1" dirty="0"/>
              <a:t>Courses Redesign</a:t>
            </a:r>
            <a:endParaRPr lang="en-CA" dirty="0"/>
          </a:p>
        </p:txBody>
      </p:sp>
      <p:sp>
        <p:nvSpPr>
          <p:cNvPr id="3" name="Content Placeholder 2"/>
          <p:cNvSpPr>
            <a:spLocks noGrp="1"/>
          </p:cNvSpPr>
          <p:nvPr>
            <p:ph idx="1"/>
          </p:nvPr>
        </p:nvSpPr>
        <p:spPr>
          <a:xfrm>
            <a:off x="609598" y="1397000"/>
            <a:ext cx="7391401" cy="5080000"/>
          </a:xfrm>
        </p:spPr>
        <p:txBody>
          <a:bodyPr>
            <a:noAutofit/>
          </a:bodyPr>
          <a:lstStyle/>
          <a:p>
            <a:r>
              <a:rPr lang="en-US" sz="2400" dirty="0"/>
              <a:t>Fourteen courses across different faculties were selected for the pilot on course </a:t>
            </a:r>
            <a:r>
              <a:rPr lang="en-US" sz="2400" dirty="0" smtClean="0"/>
              <a:t>redesign</a:t>
            </a:r>
          </a:p>
          <a:p>
            <a:r>
              <a:rPr lang="en-US" sz="2400" dirty="0"/>
              <a:t>R</a:t>
            </a:r>
            <a:r>
              <a:rPr lang="en-US" sz="2400" dirty="0" smtClean="0"/>
              <a:t>epresented </a:t>
            </a:r>
            <a:r>
              <a:rPr lang="en-US" sz="2400" dirty="0"/>
              <a:t>science, engineering, business and community service </a:t>
            </a:r>
            <a:r>
              <a:rPr lang="en-US" sz="2400" dirty="0" smtClean="0"/>
              <a:t>courses</a:t>
            </a:r>
            <a:endParaRPr lang="en-CA" sz="2400" dirty="0" smtClean="0"/>
          </a:p>
          <a:p>
            <a:r>
              <a:rPr lang="en-CA" sz="2400" dirty="0" smtClean="0"/>
              <a:t> </a:t>
            </a:r>
            <a:r>
              <a:rPr lang="en-CA" sz="2400" dirty="0"/>
              <a:t>The courses redesign followed the NCAT </a:t>
            </a:r>
            <a:r>
              <a:rPr lang="en-CA" sz="2400" dirty="0" smtClean="0"/>
              <a:t>guidelines</a:t>
            </a:r>
          </a:p>
          <a:p>
            <a:r>
              <a:rPr lang="en-CA" sz="2400" dirty="0"/>
              <a:t>The large-enrollment introductory physics course for science program majors was among the fourteen courses selected for the </a:t>
            </a:r>
            <a:r>
              <a:rPr lang="en-CA" sz="2400" dirty="0" smtClean="0"/>
              <a:t>pilot</a:t>
            </a:r>
            <a:endParaRPr lang="en-CA" sz="2400" dirty="0"/>
          </a:p>
          <a:p>
            <a:endParaRPr lang="en-CA" sz="2400" dirty="0"/>
          </a:p>
        </p:txBody>
      </p:sp>
    </p:spTree>
    <p:extLst>
      <p:ext uri="{BB962C8B-B14F-4D97-AF65-F5344CB8AC3E}">
        <p14:creationId xmlns:p14="http://schemas.microsoft.com/office/powerpoint/2010/main" val="25930158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   The Supplemental Model</a:t>
            </a:r>
            <a:endParaRPr lang="en-CA" b="1" dirty="0"/>
          </a:p>
        </p:txBody>
      </p:sp>
      <p:sp>
        <p:nvSpPr>
          <p:cNvPr id="3" name="Content Placeholder 2"/>
          <p:cNvSpPr>
            <a:spLocks noGrp="1"/>
          </p:cNvSpPr>
          <p:nvPr>
            <p:ph idx="1"/>
          </p:nvPr>
        </p:nvSpPr>
        <p:spPr>
          <a:xfrm>
            <a:off x="457200" y="1295400"/>
            <a:ext cx="8229600" cy="5486400"/>
          </a:xfrm>
        </p:spPr>
        <p:txBody>
          <a:bodyPr>
            <a:normAutofit fontScale="92500" lnSpcReduction="20000"/>
          </a:bodyPr>
          <a:lstStyle/>
          <a:p>
            <a:endParaRPr lang="en-US" dirty="0" smtClean="0">
              <a:solidFill>
                <a:srgbClr val="333333"/>
              </a:solidFill>
              <a:latin typeface="Arial" panose="020B0604020202020204" pitchFamily="34" charset="0"/>
              <a:ea typeface="Times New Roman" panose="02020603050405020304" pitchFamily="18" charset="0"/>
            </a:endParaRPr>
          </a:p>
          <a:p>
            <a:r>
              <a:rPr lang="en-US" sz="2600" dirty="0">
                <a:solidFill>
                  <a:srgbClr val="000000"/>
                </a:solidFill>
                <a:latin typeface="Arial" panose="020B0604020202020204" pitchFamily="34" charset="0"/>
                <a:ea typeface="Times New Roman" panose="02020603050405020304" pitchFamily="18" charset="0"/>
              </a:rPr>
              <a:t>The changes in our course </a:t>
            </a:r>
            <a:r>
              <a:rPr lang="en-US" sz="2600" dirty="0">
                <a:latin typeface="Arial" panose="020B0604020202020204" pitchFamily="34" charset="0"/>
                <a:ea typeface="Times New Roman" panose="02020603050405020304" pitchFamily="18" charset="0"/>
              </a:rPr>
              <a:t>can be characterized best as the supplemental model of </a:t>
            </a:r>
            <a:r>
              <a:rPr lang="en-US" sz="2600" dirty="0" smtClean="0">
                <a:latin typeface="Arial" panose="020B0604020202020204" pitchFamily="34" charset="0"/>
                <a:ea typeface="Times New Roman" panose="02020603050405020304" pitchFamily="18" charset="0"/>
              </a:rPr>
              <a:t>NCAT </a:t>
            </a:r>
            <a:endParaRPr lang="en-US" sz="2600" dirty="0">
              <a:latin typeface="Arial" panose="020B0604020202020204" pitchFamily="34" charset="0"/>
              <a:ea typeface="Times New Roman" panose="02020603050405020304" pitchFamily="18" charset="0"/>
            </a:endParaRPr>
          </a:p>
          <a:p>
            <a:pPr marL="0" indent="0">
              <a:buNone/>
            </a:pPr>
            <a:r>
              <a:rPr lang="en-CA" sz="2600" b="1" dirty="0" smtClean="0"/>
              <a:t>     The </a:t>
            </a:r>
            <a:r>
              <a:rPr lang="en-CA" sz="2600" b="1" dirty="0"/>
              <a:t>Supplemental Model</a:t>
            </a:r>
            <a:endParaRPr lang="en-US" sz="2600" dirty="0">
              <a:solidFill>
                <a:srgbClr val="333333"/>
              </a:solidFill>
              <a:latin typeface="Arial" panose="020B0604020202020204" pitchFamily="34" charset="0"/>
              <a:ea typeface="Times New Roman" panose="02020603050405020304" pitchFamily="18" charset="0"/>
            </a:endParaRPr>
          </a:p>
          <a:p>
            <a:r>
              <a:rPr lang="en-US" sz="2600" dirty="0" smtClean="0">
                <a:solidFill>
                  <a:srgbClr val="333333"/>
                </a:solidFill>
                <a:latin typeface="Arial" panose="020B0604020202020204" pitchFamily="34" charset="0"/>
                <a:ea typeface="Times New Roman" panose="02020603050405020304" pitchFamily="18" charset="0"/>
              </a:rPr>
              <a:t>retains </a:t>
            </a:r>
            <a:r>
              <a:rPr lang="en-US" sz="2600" dirty="0">
                <a:solidFill>
                  <a:srgbClr val="333333"/>
                </a:solidFill>
                <a:latin typeface="Arial" panose="020B0604020202020204" pitchFamily="34" charset="0"/>
                <a:ea typeface="Times New Roman" panose="02020603050405020304" pitchFamily="18" charset="0"/>
              </a:rPr>
              <a:t>the basic structure of the traditional course </a:t>
            </a:r>
            <a:endParaRPr lang="en-US" sz="2600" dirty="0" smtClean="0">
              <a:solidFill>
                <a:srgbClr val="333333"/>
              </a:solidFill>
              <a:latin typeface="Arial" panose="020B0604020202020204" pitchFamily="34" charset="0"/>
              <a:ea typeface="Times New Roman" panose="02020603050405020304" pitchFamily="18" charset="0"/>
            </a:endParaRPr>
          </a:p>
          <a:p>
            <a:pPr marL="0" indent="0">
              <a:buNone/>
            </a:pPr>
            <a:r>
              <a:rPr lang="en-US" sz="2600" dirty="0">
                <a:solidFill>
                  <a:srgbClr val="333333"/>
                </a:solidFill>
                <a:latin typeface="Arial" panose="020B0604020202020204" pitchFamily="34" charset="0"/>
                <a:ea typeface="Times New Roman" panose="02020603050405020304" pitchFamily="18" charset="0"/>
              </a:rPr>
              <a:t> </a:t>
            </a:r>
            <a:r>
              <a:rPr lang="en-US" sz="2600" dirty="0" smtClean="0">
                <a:solidFill>
                  <a:srgbClr val="333333"/>
                </a:solidFill>
                <a:latin typeface="Arial" panose="020B0604020202020204" pitchFamily="34" charset="0"/>
                <a:ea typeface="Times New Roman" panose="02020603050405020304" pitchFamily="18" charset="0"/>
              </a:rPr>
              <a:t>    and</a:t>
            </a:r>
          </a:p>
          <a:p>
            <a:pPr marL="0" indent="0">
              <a:buNone/>
            </a:pPr>
            <a:r>
              <a:rPr lang="en-US" sz="2600" dirty="0" smtClean="0">
                <a:solidFill>
                  <a:srgbClr val="333333"/>
                </a:solidFill>
                <a:latin typeface="Arial" panose="020B0604020202020204" pitchFamily="34" charset="0"/>
                <a:ea typeface="Times New Roman" panose="02020603050405020304" pitchFamily="18" charset="0"/>
              </a:rPr>
              <a:t>    a) supplements </a:t>
            </a:r>
            <a:r>
              <a:rPr lang="en-US" sz="2600" dirty="0">
                <a:solidFill>
                  <a:srgbClr val="333333"/>
                </a:solidFill>
                <a:latin typeface="Arial" panose="020B0604020202020204" pitchFamily="34" charset="0"/>
                <a:ea typeface="Times New Roman" panose="02020603050405020304" pitchFamily="18" charset="0"/>
              </a:rPr>
              <a:t>lectures and textbooks with </a:t>
            </a:r>
            <a:r>
              <a:rPr lang="en-US" sz="2600" dirty="0" smtClean="0">
                <a:solidFill>
                  <a:srgbClr val="333333"/>
                </a:solidFill>
                <a:latin typeface="Arial" panose="020B0604020202020204" pitchFamily="34" charset="0"/>
                <a:ea typeface="Times New Roman" panose="02020603050405020304" pitchFamily="18" charset="0"/>
              </a:rPr>
              <a:t>technology-   </a:t>
            </a:r>
          </a:p>
          <a:p>
            <a:pPr marL="0" indent="0">
              <a:buNone/>
            </a:pPr>
            <a:r>
              <a:rPr lang="en-US" sz="2600" dirty="0">
                <a:solidFill>
                  <a:srgbClr val="333333"/>
                </a:solidFill>
                <a:latin typeface="Arial" panose="020B0604020202020204" pitchFamily="34" charset="0"/>
                <a:ea typeface="Times New Roman" panose="02020603050405020304" pitchFamily="18" charset="0"/>
              </a:rPr>
              <a:t> </a:t>
            </a:r>
            <a:r>
              <a:rPr lang="en-US" sz="2600" dirty="0" smtClean="0">
                <a:solidFill>
                  <a:srgbClr val="333333"/>
                </a:solidFill>
                <a:latin typeface="Arial" panose="020B0604020202020204" pitchFamily="34" charset="0"/>
                <a:ea typeface="Times New Roman" panose="02020603050405020304" pitchFamily="18" charset="0"/>
              </a:rPr>
              <a:t>    based</a:t>
            </a:r>
            <a:r>
              <a:rPr lang="en-US" sz="2600" dirty="0">
                <a:solidFill>
                  <a:srgbClr val="333333"/>
                </a:solidFill>
                <a:latin typeface="Arial" panose="020B0604020202020204" pitchFamily="34" charset="0"/>
                <a:ea typeface="Times New Roman" panose="02020603050405020304" pitchFamily="18" charset="0"/>
              </a:rPr>
              <a:t>, out-of-class </a:t>
            </a:r>
            <a:r>
              <a:rPr lang="en-US" sz="2600" dirty="0" smtClean="0">
                <a:solidFill>
                  <a:srgbClr val="333333"/>
                </a:solidFill>
                <a:latin typeface="Arial" panose="020B0604020202020204" pitchFamily="34" charset="0"/>
                <a:ea typeface="Times New Roman" panose="02020603050405020304" pitchFamily="18" charset="0"/>
              </a:rPr>
              <a:t>activities </a:t>
            </a:r>
          </a:p>
          <a:p>
            <a:pPr marL="0" indent="0">
              <a:buNone/>
            </a:pPr>
            <a:r>
              <a:rPr lang="en-US" sz="2600" dirty="0" smtClean="0">
                <a:solidFill>
                  <a:srgbClr val="333333"/>
                </a:solidFill>
                <a:latin typeface="Arial" panose="020B0604020202020204" pitchFamily="34" charset="0"/>
                <a:ea typeface="Times New Roman" panose="02020603050405020304" pitchFamily="18" charset="0"/>
              </a:rPr>
              <a:t>     and/or </a:t>
            </a:r>
          </a:p>
          <a:p>
            <a:pPr marL="0" indent="0">
              <a:buNone/>
            </a:pPr>
            <a:r>
              <a:rPr lang="en-US" sz="2600" dirty="0" smtClean="0">
                <a:solidFill>
                  <a:srgbClr val="333333"/>
                </a:solidFill>
                <a:latin typeface="Arial" panose="020B0604020202020204" pitchFamily="34" charset="0"/>
                <a:ea typeface="Times New Roman" panose="02020603050405020304" pitchFamily="18" charset="0"/>
              </a:rPr>
              <a:t>     b) changes what goes on in the class by creating an                                                                         active learning environment within a large lecture hall setting</a:t>
            </a:r>
            <a:r>
              <a:rPr lang="en-US" sz="2600" dirty="0" smtClean="0">
                <a:latin typeface="Arial" panose="020B0604020202020204" pitchFamily="34" charset="0"/>
                <a:ea typeface="Times New Roman" panose="02020603050405020304" pitchFamily="18" charset="0"/>
                <a:cs typeface="Times New Roman" panose="02020603050405020304" pitchFamily="18" charset="0"/>
              </a:rPr>
              <a:t>“</a:t>
            </a:r>
            <a:r>
              <a:rPr lang="en-US" sz="2600" dirty="0" smtClean="0">
                <a:solidFill>
                  <a:srgbClr val="333333"/>
                </a:solidFill>
                <a:latin typeface="Arial" panose="020B0604020202020204" pitchFamily="34" charset="0"/>
                <a:ea typeface="Times New Roman" panose="02020603050405020304" pitchFamily="18" charset="0"/>
              </a:rPr>
              <a:t>.</a:t>
            </a:r>
          </a:p>
          <a:p>
            <a:pPr marL="0" indent="0">
              <a:buNone/>
            </a:pPr>
            <a:endParaRPr lang="en-US" sz="2600" dirty="0">
              <a:solidFill>
                <a:srgbClr val="333333"/>
              </a:solidFill>
              <a:latin typeface="Arial" panose="020B0604020202020204" pitchFamily="34" charset="0"/>
              <a:ea typeface="Times New Roman" panose="02020603050405020304" pitchFamily="18" charset="0"/>
            </a:endParaRPr>
          </a:p>
          <a:p>
            <a:r>
              <a:rPr lang="en-US" sz="2600" dirty="0" smtClean="0">
                <a:solidFill>
                  <a:srgbClr val="333333"/>
                </a:solidFill>
                <a:latin typeface="Arial" panose="020B0604020202020204" pitchFamily="34" charset="0"/>
                <a:ea typeface="Times New Roman" panose="02020603050405020304" pitchFamily="18" charset="0"/>
              </a:rPr>
              <a:t> </a:t>
            </a:r>
            <a:r>
              <a:rPr lang="en-US" sz="2600" dirty="0">
                <a:solidFill>
                  <a:srgbClr val="333333"/>
                </a:solidFill>
                <a:latin typeface="Arial" panose="020B0604020202020204" pitchFamily="34" charset="0"/>
                <a:ea typeface="Times New Roman" panose="02020603050405020304" pitchFamily="18" charset="0"/>
              </a:rPr>
              <a:t>In our case, both features a) and b) were present</a:t>
            </a:r>
            <a:endParaRPr lang="en-CA" sz="2600" dirty="0"/>
          </a:p>
          <a:p>
            <a:endParaRPr lang="en-CA" sz="2600" dirty="0"/>
          </a:p>
        </p:txBody>
      </p:sp>
    </p:spTree>
    <p:extLst>
      <p:ext uri="{BB962C8B-B14F-4D97-AF65-F5344CB8AC3E}">
        <p14:creationId xmlns:p14="http://schemas.microsoft.com/office/powerpoint/2010/main" val="321857602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1278</TotalTime>
  <Words>1547</Words>
  <Application>Microsoft Office PowerPoint</Application>
  <PresentationFormat>On-screen Show (4:3)</PresentationFormat>
  <Paragraphs>120</Paragraphs>
  <Slides>20</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Times New Roman</vt:lpstr>
      <vt:lpstr>Trebuchet MS</vt:lpstr>
      <vt:lpstr>Wingdings 3</vt:lpstr>
      <vt:lpstr>Facet</vt:lpstr>
      <vt:lpstr>   </vt:lpstr>
      <vt:lpstr>           Physics1@Ryerson</vt:lpstr>
      <vt:lpstr>                  Challenges</vt:lpstr>
      <vt:lpstr>  Motivation for Course Redesign</vt:lpstr>
      <vt:lpstr>               What is NCAT?</vt:lpstr>
      <vt:lpstr>NCAT Course Redesign Key Elements</vt:lpstr>
      <vt:lpstr>         Ryerson Courses Redesign</vt:lpstr>
      <vt:lpstr>    Ryerson Courses Redesign</vt:lpstr>
      <vt:lpstr>   The Supplemental Model</vt:lpstr>
      <vt:lpstr>            Course Before the Redesign</vt:lpstr>
      <vt:lpstr>      Course Modifications</vt:lpstr>
      <vt:lpstr>    Course Online Component</vt:lpstr>
      <vt:lpstr>Relatively New Features in Mastering Physics</vt:lpstr>
      <vt:lpstr>Reinforcing Pre-Lecture Preparations</vt:lpstr>
      <vt:lpstr>Post-Lectures Homework Problem Solving</vt:lpstr>
      <vt:lpstr>The Results: Learning Environment </vt:lpstr>
      <vt:lpstr>The Results: Learning Outcomes</vt:lpstr>
      <vt:lpstr>                Challenges</vt:lpstr>
      <vt:lpstr>           Future Plans</vt:lpstr>
      <vt:lpstr>Thank you!  Contact : antimiro@ryerson.ca</vt:lpstr>
    </vt:vector>
  </TitlesOfParts>
  <Company>Ryerson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antimiro</dc:creator>
  <cp:lastModifiedBy>antimiro</cp:lastModifiedBy>
  <cp:revision>405</cp:revision>
  <dcterms:created xsi:type="dcterms:W3CDTF">2013-09-16T19:32:19Z</dcterms:created>
  <dcterms:modified xsi:type="dcterms:W3CDTF">2017-05-31T19:55:55Z</dcterms:modified>
</cp:coreProperties>
</file>