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wdp" ContentType="image/vnd.ms-photo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278" r:id="rId3"/>
    <p:sldId id="277" r:id="rId4"/>
    <p:sldId id="257" r:id="rId5"/>
    <p:sldId id="264" r:id="rId6"/>
    <p:sldId id="263" r:id="rId7"/>
    <p:sldId id="261" r:id="rId8"/>
    <p:sldId id="262" r:id="rId9"/>
    <p:sldId id="307" r:id="rId10"/>
    <p:sldId id="266" r:id="rId11"/>
    <p:sldId id="306" r:id="rId12"/>
    <p:sldId id="285" r:id="rId13"/>
    <p:sldId id="268" r:id="rId14"/>
    <p:sldId id="269" r:id="rId15"/>
    <p:sldId id="290" r:id="rId16"/>
    <p:sldId id="270" r:id="rId17"/>
    <p:sldId id="271" r:id="rId18"/>
    <p:sldId id="304" r:id="rId19"/>
    <p:sldId id="279" r:id="rId20"/>
    <p:sldId id="291" r:id="rId21"/>
    <p:sldId id="292" r:id="rId22"/>
    <p:sldId id="295" r:id="rId23"/>
    <p:sldId id="294" r:id="rId24"/>
    <p:sldId id="296" r:id="rId25"/>
    <p:sldId id="297" r:id="rId26"/>
    <p:sldId id="298" r:id="rId27"/>
    <p:sldId id="299" r:id="rId28"/>
    <p:sldId id="300" r:id="rId29"/>
    <p:sldId id="301" r:id="rId30"/>
    <p:sldId id="302" r:id="rId31"/>
    <p:sldId id="303" r:id="rId32"/>
    <p:sldId id="305" r:id="rId33"/>
    <p:sldId id="284" r:id="rId34"/>
    <p:sldId id="273" r:id="rId35"/>
    <p:sldId id="274" r:id="rId36"/>
    <p:sldId id="275" r:id="rId37"/>
    <p:sldId id="283" r:id="rId3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056" autoAdjust="0"/>
    <p:restoredTop sz="94660"/>
  </p:normalViewPr>
  <p:slideViewPr>
    <p:cSldViewPr snapToGrid="0">
      <p:cViewPr>
        <p:scale>
          <a:sx n="98" d="100"/>
          <a:sy n="98" d="100"/>
        </p:scale>
        <p:origin x="616" y="8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esProps" Target="presProps.xml"/><Relationship Id="rId42" Type="http://schemas.openxmlformats.org/officeDocument/2006/relationships/viewProps" Target="viewProps.xml"/><Relationship Id="rId43" Type="http://schemas.openxmlformats.org/officeDocument/2006/relationships/theme" Target="theme/theme1.xml"/><Relationship Id="rId4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454C1-7F7D-0E42-83EA-A66D6C6A89A5}" type="datetimeFigureOut">
              <a:rPr lang="en-US" smtClean="0"/>
              <a:t>5/30/17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97BB7F-F560-2143-892D-68BC30217BF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4852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3C433-0124-0248-92C4-BDC27BB970CE}" type="datetimeFigureOut">
              <a:rPr lang="en-US" smtClean="0"/>
              <a:t>5/30/17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31DADC-9D22-CC45-B285-71B036080D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9773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1DADC-9D22-CC45-B285-71B036080DE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0601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1DADC-9D22-CC45-B285-71B036080DE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336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531DADC-9D22-CC45-B285-71B036080DE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48373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9D420-AD0C-8740-9935-9BD6DC1AC1BC}" type="datetime1">
              <a:rPr lang="en-CA" smtClean="0"/>
              <a:t>2017-05-30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8217547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50A9D2-2C52-1E41-BCE6-4471468763AA}" type="datetime1">
              <a:rPr lang="en-CA" smtClean="0"/>
              <a:t>2017-05-30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0493124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8DD845-84AB-9943-AB34-11B7C0123D77}" type="datetime1">
              <a:rPr lang="en-CA" smtClean="0"/>
              <a:t>2017-05-30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57815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C308A-A738-0940-A531-7D2AF649B425}" type="datetime1">
              <a:rPr lang="en-CA" smtClean="0"/>
              <a:t>2017-05-30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977401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3025EB-E515-ED45-8A3E-715AAD275DA5}" type="datetime1">
              <a:rPr lang="en-CA" smtClean="0"/>
              <a:t>2017-05-30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11491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547417-34F8-C04F-BDBB-4B2D24622D62}" type="datetime1">
              <a:rPr lang="en-CA" smtClean="0"/>
              <a:t>2017-05-30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68126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3C8285-7D30-8544-867C-E1CD8371737F}" type="datetime1">
              <a:rPr lang="en-CA" smtClean="0"/>
              <a:t>2017-05-30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371024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ED899-0881-2843-9B62-B4B964319AC9}" type="datetime1">
              <a:rPr lang="en-CA" smtClean="0"/>
              <a:t>2017-05-30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12768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FBA0D6-A110-F946-8872-1DF2463F9D82}" type="datetime1">
              <a:rPr lang="en-CA" smtClean="0"/>
              <a:t>2017-05-30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38640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EBB025-8665-6D43-81C8-27249E274851}" type="datetime1">
              <a:rPr lang="en-CA" smtClean="0"/>
              <a:t>2017-05-30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408789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3B8FEE-1A30-944D-87D7-75FFEAE28C2C}" type="datetime1">
              <a:rPr lang="en-CA" smtClean="0"/>
              <a:t>2017-05-30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583503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4A4DA4-9A16-AA4B-B5EE-5004F02B4907}" type="datetime1">
              <a:rPr lang="en-CA" smtClean="0"/>
              <a:t>2017-05-30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6F1F16-BDDF-4FFE-B536-1B1A74D0197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6098169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4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7.jpeg"/><Relationship Id="rId3" Type="http://schemas.microsoft.com/office/2007/relationships/hdphoto" Target="../media/hdphoto3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0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Relationship Id="rId3" Type="http://schemas.openxmlformats.org/officeDocument/2006/relationships/image" Target="../media/image2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8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8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5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3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3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7.jp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37063" y="1542924"/>
            <a:ext cx="9144000" cy="3522789"/>
          </a:xfrm>
        </p:spPr>
        <p:txBody>
          <a:bodyPr>
            <a:normAutofit/>
          </a:bodyPr>
          <a:lstStyle/>
          <a:p>
            <a:pPr algn="l"/>
            <a:r>
              <a:rPr lang="en-CA" sz="5300" b="1" dirty="0"/>
              <a:t>Detection of radiation induced changes in human lens epithelial cells using Raman spectroscopy</a:t>
            </a:r>
            <a:r>
              <a:rPr lang="en-CA" dirty="0"/>
              <a:t/>
            </a:r>
            <a:br>
              <a:rPr lang="en-CA" dirty="0"/>
            </a:br>
            <a:endParaRPr lang="en-CA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37063" y="4422489"/>
            <a:ext cx="9144000" cy="1655762"/>
          </a:xfrm>
        </p:spPr>
        <p:txBody>
          <a:bodyPr/>
          <a:lstStyle/>
          <a:p>
            <a:pPr algn="l"/>
            <a:r>
              <a:rPr lang="en-CA" dirty="0"/>
              <a:t>Harry Allen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</a:t>
            </a:fld>
            <a:endParaRPr lang="en-CA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86" y="400254"/>
            <a:ext cx="3848714" cy="95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76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Confocal Raman </a:t>
            </a:r>
            <a:r>
              <a:rPr lang="en-CA" b="1" dirty="0" err="1" smtClean="0"/>
              <a:t>Microspectroscopy</a:t>
            </a:r>
            <a:endParaRPr lang="en-CA" b="1" dirty="0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928" y="1930000"/>
            <a:ext cx="6163698" cy="463803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3457" y="4910255"/>
            <a:ext cx="5121275" cy="148082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207243" y="4479754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1200" dirty="0"/>
              <a:t>http://microscopy.duke.edu/learn/introtomicroscopy/confocals.html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114032" y="4676409"/>
            <a:ext cx="4636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8  </a:t>
            </a:r>
            <a:r>
              <a:rPr lang="en-CA" dirty="0"/>
              <a:t>            </a:t>
            </a:r>
            <a:r>
              <a:rPr lang="en-CA" dirty="0" smtClean="0"/>
              <a:t>      </a:t>
            </a:r>
            <a:r>
              <a:rPr lang="en-CA" sz="2400" dirty="0"/>
              <a:t>Pinhole lens           </a:t>
            </a:r>
            <a:r>
              <a:rPr lang="en-CA" sz="2400" dirty="0" smtClean="0"/>
              <a:t>Pinhole</a:t>
            </a:r>
            <a:endParaRPr lang="en-CA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7114032" y="1855523"/>
            <a:ext cx="355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3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9890024" y="2759798"/>
            <a:ext cx="19461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Long-pass Dichroic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8811928" y="4154740"/>
            <a:ext cx="13626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Sample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9576310" y="1455023"/>
            <a:ext cx="25736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Raman scattered light transmitted 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6903457" y="2715571"/>
            <a:ext cx="246284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Rayleigh scattered light reflected</a:t>
            </a:r>
            <a:endParaRPr lang="en-US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99582" y="1428539"/>
            <a:ext cx="2474976" cy="29464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10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53298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Procedure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the data was acquired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11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491926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Procedure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12</a:t>
            </a:fld>
            <a:endParaRPr lang="en-CA" sz="2400" dirty="0"/>
          </a:p>
        </p:txBody>
      </p:sp>
      <p:sp>
        <p:nvSpPr>
          <p:cNvPr id="8" name="Right Arrow 7"/>
          <p:cNvSpPr/>
          <p:nvPr/>
        </p:nvSpPr>
        <p:spPr>
          <a:xfrm>
            <a:off x="3811587" y="2565400"/>
            <a:ext cx="838200" cy="32067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Lightning Bolt 8"/>
          <p:cNvSpPr/>
          <p:nvPr/>
        </p:nvSpPr>
        <p:spPr>
          <a:xfrm>
            <a:off x="4835524" y="1072966"/>
            <a:ext cx="1193800" cy="1334294"/>
          </a:xfrm>
          <a:prstGeom prst="lightningBol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5102224" y="2505684"/>
            <a:ext cx="1841500" cy="425449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1606550" y="2547283"/>
            <a:ext cx="825500" cy="28164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628900" y="2547283"/>
            <a:ext cx="825500" cy="28164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84200" y="2565400"/>
            <a:ext cx="825500" cy="28164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1089025" y="2875568"/>
            <a:ext cx="825500" cy="28164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2092325" y="2884298"/>
            <a:ext cx="825500" cy="28164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1089025" y="2182439"/>
            <a:ext cx="825500" cy="28164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2101850" y="2191634"/>
            <a:ext cx="825500" cy="281641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981075" y="3257847"/>
            <a:ext cx="26130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HLE cells grown</a:t>
            </a:r>
            <a:endParaRPr lang="en-US" sz="2400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321298" y="3257847"/>
            <a:ext cx="167005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/>
              <a:t>Irradiated</a:t>
            </a:r>
            <a:endParaRPr lang="en-US" sz="2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905498" y="1496724"/>
            <a:ext cx="1778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smtClean="0"/>
              <a:t>X-Rays</a:t>
            </a:r>
            <a:endParaRPr lang="en-US" sz="3200"/>
          </a:p>
        </p:txBody>
      </p:sp>
      <p:sp>
        <p:nvSpPr>
          <p:cNvPr id="21" name="Right Arrow 20"/>
          <p:cNvSpPr/>
          <p:nvPr/>
        </p:nvSpPr>
        <p:spPr>
          <a:xfrm>
            <a:off x="7396161" y="2523143"/>
            <a:ext cx="838200" cy="320673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8591548" y="1943100"/>
            <a:ext cx="2762252" cy="1524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8699498" y="2116281"/>
            <a:ext cx="2590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24 hour</a:t>
            </a:r>
          </a:p>
          <a:p>
            <a:pPr algn="ctr"/>
            <a:r>
              <a:rPr lang="en-US" sz="2400" b="1" dirty="0" smtClean="0"/>
              <a:t>Incubation</a:t>
            </a:r>
          </a:p>
          <a:p>
            <a:pPr algn="ctr"/>
            <a:r>
              <a:rPr lang="en-US" sz="2400" b="1" dirty="0" smtClean="0"/>
              <a:t>period</a:t>
            </a:r>
            <a:endParaRPr lang="en-US" sz="2400" b="1" dirty="0"/>
          </a:p>
        </p:txBody>
      </p:sp>
      <p:sp>
        <p:nvSpPr>
          <p:cNvPr id="24" name="Down Arrow 23"/>
          <p:cNvSpPr/>
          <p:nvPr/>
        </p:nvSpPr>
        <p:spPr>
          <a:xfrm>
            <a:off x="9817100" y="3719512"/>
            <a:ext cx="330200" cy="7493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736600" y="1688812"/>
            <a:ext cx="2730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smtClean="0"/>
              <a:t>7 Quartz coverslips</a:t>
            </a:r>
            <a:endParaRPr lang="en-US" sz="240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41127" y="4353029"/>
            <a:ext cx="1771650" cy="1476375"/>
          </a:xfrm>
          <a:prstGeom prst="rect">
            <a:avLst/>
          </a:prstGeom>
        </p:spPr>
      </p:pic>
      <p:sp>
        <p:nvSpPr>
          <p:cNvPr id="31" name="Left Arrow 30"/>
          <p:cNvSpPr/>
          <p:nvPr/>
        </p:nvSpPr>
        <p:spPr>
          <a:xfrm>
            <a:off x="3789362" y="5420138"/>
            <a:ext cx="882650" cy="339121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Left Arrow 32"/>
          <p:cNvSpPr/>
          <p:nvPr/>
        </p:nvSpPr>
        <p:spPr>
          <a:xfrm>
            <a:off x="7351711" y="5420138"/>
            <a:ext cx="882650" cy="339121"/>
          </a:xfrm>
          <a:prstGeom prst="lef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Diamond 33"/>
          <p:cNvSpPr/>
          <p:nvPr/>
        </p:nvSpPr>
        <p:spPr>
          <a:xfrm>
            <a:off x="8842374" y="4579938"/>
            <a:ext cx="2260600" cy="2073275"/>
          </a:xfrm>
          <a:prstGeom prst="diamond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9217025" y="5385742"/>
            <a:ext cx="15303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Cells Fixed</a:t>
            </a:r>
            <a:endParaRPr lang="en-US" sz="24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4846634" y="5940851"/>
            <a:ext cx="25606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Raman Spectra Collected</a:t>
            </a:r>
            <a:endParaRPr lang="en-US" sz="2400" b="1" dirty="0"/>
          </a:p>
        </p:txBody>
      </p:sp>
      <p:pic>
        <p:nvPicPr>
          <p:cNvPr id="37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01" y="4112218"/>
            <a:ext cx="3219035" cy="2155604"/>
          </a:xfrm>
        </p:spPr>
      </p:pic>
      <p:sp>
        <p:nvSpPr>
          <p:cNvPr id="38" name="TextBox 37"/>
          <p:cNvSpPr txBox="1"/>
          <p:nvPr/>
        </p:nvSpPr>
        <p:spPr>
          <a:xfrm>
            <a:off x="244883" y="6308079"/>
            <a:ext cx="38841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smtClean="0"/>
              <a:t>Averaging + BG subtraction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916661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Procedure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Raman spectra recorded using the CRM, with a 785 nm laser and a 60x immersion objective</a:t>
            </a:r>
          </a:p>
          <a:p>
            <a:r>
              <a:rPr lang="en-CA" dirty="0"/>
              <a:t>Sample coverslips with adhered cells immersed in Phosphate-buffered saline (PBS) solution</a:t>
            </a:r>
          </a:p>
          <a:p>
            <a:r>
              <a:rPr lang="en-CA" dirty="0"/>
              <a:t>20 nucleus and 20 cytoplasm measurements </a:t>
            </a:r>
            <a:r>
              <a:rPr lang="en-CA" dirty="0" smtClean="0"/>
              <a:t>taken per slip</a:t>
            </a:r>
            <a:endParaRPr lang="en-CA" dirty="0"/>
          </a:p>
          <a:p>
            <a:r>
              <a:rPr lang="en-CA" dirty="0"/>
              <a:t>Each measurement </a:t>
            </a:r>
            <a:r>
              <a:rPr lang="en-CA" dirty="0" smtClean="0"/>
              <a:t>is </a:t>
            </a:r>
            <a:r>
              <a:rPr lang="en-CA" dirty="0"/>
              <a:t>the average of 9 </a:t>
            </a:r>
            <a:r>
              <a:rPr lang="en-CA" dirty="0" smtClean="0"/>
              <a:t>one </a:t>
            </a:r>
            <a:r>
              <a:rPr lang="en-CA" dirty="0"/>
              <a:t>minute spot measurements over a 3x3 grid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3000" contras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42294"/>
            <a:ext cx="5181600" cy="4318000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13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364653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Processing Spectra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162594" y="1175980"/>
            <a:ext cx="10488082" cy="823912"/>
          </a:xfrm>
        </p:spPr>
        <p:txBody>
          <a:bodyPr>
            <a:noAutofit/>
          </a:bodyPr>
          <a:lstStyle/>
          <a:p>
            <a:r>
              <a:rPr lang="en-CA" b="0" dirty="0"/>
              <a:t>After spectrum-based method for iterative removal of fluorescence (SMIRF)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14</a:t>
            </a:fld>
            <a:endParaRPr lang="en-CA" sz="2400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828" y="2073893"/>
            <a:ext cx="5698950" cy="3961464"/>
          </a:xfrm>
        </p:spPr>
      </p:pic>
      <p:sp>
        <p:nvSpPr>
          <p:cNvPr id="15" name="Curved Up Arrow 14"/>
          <p:cNvSpPr/>
          <p:nvPr/>
        </p:nvSpPr>
        <p:spPr>
          <a:xfrm>
            <a:off x="4725161" y="6035357"/>
            <a:ext cx="2473234" cy="686118"/>
          </a:xfrm>
          <a:prstGeom prst="curvedUp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5279" y="1928363"/>
            <a:ext cx="6044355" cy="4106994"/>
          </a:xfrm>
        </p:spPr>
      </p:pic>
    </p:spTree>
    <p:extLst>
      <p:ext uri="{BB962C8B-B14F-4D97-AF65-F5344CB8AC3E}">
        <p14:creationId xmlns:p14="http://schemas.microsoft.com/office/powerpoint/2010/main" val="477276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Data Analysis Techniques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Once we have our data, we need to analyze it </a:t>
            </a:r>
          </a:p>
          <a:p>
            <a:r>
              <a:rPr lang="en-US" dirty="0" smtClean="0"/>
              <a:t>Spectral differences can be seen visually by simply plotting the mean spectra of different doses together</a:t>
            </a:r>
          </a:p>
          <a:p>
            <a:r>
              <a:rPr lang="en-US" dirty="0" smtClean="0"/>
              <a:t>We also take the ratio of the area under a peak for a dose to that of the control to see how peak sizes change with respect to dose</a:t>
            </a:r>
          </a:p>
          <a:p>
            <a:r>
              <a:rPr lang="en-US" dirty="0" smtClean="0"/>
              <a:t>For our classification objectives, we need to test how well we can separate measurements from the 6 doses plus control (0 </a:t>
            </a:r>
            <a:r>
              <a:rPr lang="en-US" dirty="0" err="1" smtClean="0"/>
              <a:t>Gy</a:t>
            </a:r>
            <a:r>
              <a:rPr lang="en-US" dirty="0" smtClean="0"/>
              <a:t>)</a:t>
            </a:r>
          </a:p>
          <a:p>
            <a:r>
              <a:rPr lang="en-US" dirty="0" smtClean="0"/>
              <a:t>We are currently using </a:t>
            </a:r>
            <a:r>
              <a:rPr lang="en-US" u="sng" dirty="0" smtClean="0"/>
              <a:t>Principal Component Analysis</a:t>
            </a:r>
            <a:r>
              <a:rPr lang="en-US" dirty="0" smtClean="0"/>
              <a:t> and </a:t>
            </a:r>
            <a:r>
              <a:rPr lang="en-US" u="sng" dirty="0" smtClean="0"/>
              <a:t>Linear Discriminant Analysis</a:t>
            </a:r>
            <a:r>
              <a:rPr lang="en-US" dirty="0" smtClean="0"/>
              <a:t> to do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15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5192797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Principal Component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34000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Spectra have 1024 wavenumbers with a lot of correlation</a:t>
            </a:r>
          </a:p>
          <a:p>
            <a:r>
              <a:rPr lang="en-US" dirty="0" smtClean="0"/>
              <a:t>PCA gives uncorrelated variables by finding the eigenvectors of the covariance matrix</a:t>
            </a:r>
          </a:p>
          <a:p>
            <a:r>
              <a:rPr lang="en-US" dirty="0" smtClean="0"/>
              <a:t>Choose first N PCs, accounting for most (&gt;95%) of the variance</a:t>
            </a:r>
          </a:p>
          <a:p>
            <a:r>
              <a:rPr lang="en-US" dirty="0" smtClean="0"/>
              <a:t>Data dimensionality reduced from 1024 to less than number of measurements per dose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7334" y="1825625"/>
            <a:ext cx="5139239" cy="3725752"/>
          </a:xfrm>
          <a:prstGeom prst="rect">
            <a:avLst/>
          </a:prstGeom>
        </p:spPr>
      </p:pic>
      <p:cxnSp>
        <p:nvCxnSpPr>
          <p:cNvPr id="9" name="Straight Arrow Connector 8"/>
          <p:cNvCxnSpPr/>
          <p:nvPr/>
        </p:nvCxnSpPr>
        <p:spPr bwMode="auto">
          <a:xfrm>
            <a:off x="8762674" y="3719779"/>
            <a:ext cx="1386408" cy="936104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 flipV="1">
            <a:off x="8762674" y="3431747"/>
            <a:ext cx="234280" cy="288032"/>
          </a:xfrm>
          <a:prstGeom prst="straightConnector1">
            <a:avLst/>
          </a:prstGeom>
          <a:solidFill>
            <a:schemeClr val="accent1"/>
          </a:solidFill>
          <a:ln w="222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/>
          <p:cNvSpPr txBox="1"/>
          <p:nvPr/>
        </p:nvSpPr>
        <p:spPr>
          <a:xfrm>
            <a:off x="9378579" y="4482250"/>
            <a:ext cx="16995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PC1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8478183" y="3065977"/>
            <a:ext cx="195538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PC2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16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248694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Linear Discriminant Analysis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325932" cy="4351338"/>
          </a:xfrm>
        </p:spPr>
        <p:txBody>
          <a:bodyPr>
            <a:normAutofit/>
          </a:bodyPr>
          <a:lstStyle/>
          <a:p>
            <a:r>
              <a:rPr lang="en-US" dirty="0" smtClean="0"/>
              <a:t>Wish to discriminate between N classes (doses) in data</a:t>
            </a:r>
          </a:p>
          <a:p>
            <a:r>
              <a:rPr lang="en-US" dirty="0" smtClean="0"/>
              <a:t>Multiclass LDA projects data onto an N-1 hyperplane, maximizing between class variance </a:t>
            </a:r>
            <a:r>
              <a:rPr lang="en-US" smtClean="0"/>
              <a:t>and minimizing </a:t>
            </a:r>
            <a:r>
              <a:rPr lang="en-US" dirty="0" smtClean="0"/>
              <a:t>within class variance</a:t>
            </a:r>
          </a:p>
          <a:p>
            <a:r>
              <a:rPr lang="en-US" dirty="0"/>
              <a:t>A</a:t>
            </a:r>
            <a:r>
              <a:rPr lang="en-US" dirty="0" smtClean="0"/>
              <a:t> distance metric is then used to determine which class mean a data point being tested is closest to in the transformed space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973943"/>
            <a:ext cx="5526314" cy="3581831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17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034570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Comparing </a:t>
            </a:r>
            <a:r>
              <a:rPr lang="en-US" dirty="0"/>
              <a:t>m</a:t>
            </a:r>
            <a:r>
              <a:rPr lang="en-US" dirty="0" smtClean="0"/>
              <a:t>ean spectra for different doses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18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71883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Nucleus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19</a:t>
            </a:fld>
            <a:endParaRPr lang="en-CA" sz="2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1690688"/>
            <a:ext cx="9331324" cy="466566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056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Acknowledgements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Dr. Sangeeta </a:t>
            </a:r>
            <a:r>
              <a:rPr lang="en-US" dirty="0" err="1" smtClean="0"/>
              <a:t>Murugkar</a:t>
            </a:r>
            <a:endParaRPr lang="en-US" dirty="0" smtClean="0"/>
          </a:p>
          <a:p>
            <a:r>
              <a:rPr lang="en-US" dirty="0" smtClean="0"/>
              <a:t>Dr. Vinita Chauhan</a:t>
            </a:r>
          </a:p>
          <a:p>
            <a:r>
              <a:rPr lang="en-US" dirty="0" smtClean="0"/>
              <a:t>Dr. </a:t>
            </a:r>
            <a:r>
              <a:rPr lang="en-US" dirty="0" err="1" smtClean="0"/>
              <a:t>Balazs</a:t>
            </a:r>
            <a:r>
              <a:rPr lang="en-US" dirty="0" smtClean="0"/>
              <a:t> </a:t>
            </a:r>
            <a:r>
              <a:rPr lang="en-US" dirty="0" err="1" smtClean="0"/>
              <a:t>Nyiri</a:t>
            </a:r>
            <a:endParaRPr lang="en-US" dirty="0" smtClean="0"/>
          </a:p>
          <a:p>
            <a:r>
              <a:rPr lang="en-US" dirty="0" err="1" smtClean="0"/>
              <a:t>Achint</a:t>
            </a:r>
            <a:r>
              <a:rPr lang="en-US" dirty="0" smtClean="0"/>
              <a:t> Kumar</a:t>
            </a:r>
          </a:p>
          <a:p>
            <a:r>
              <a:rPr lang="en-US" dirty="0" err="1" smtClean="0"/>
              <a:t>Abrar</a:t>
            </a:r>
            <a:r>
              <a:rPr lang="en-US" dirty="0" smtClean="0"/>
              <a:t> Ahmad</a:t>
            </a:r>
          </a:p>
          <a:p>
            <a:r>
              <a:rPr lang="en-US" dirty="0" smtClean="0"/>
              <a:t>Hamid </a:t>
            </a:r>
            <a:r>
              <a:rPr lang="en-US" dirty="0" err="1" smtClean="0"/>
              <a:t>Moradi</a:t>
            </a:r>
            <a:endParaRPr lang="en-US" dirty="0" smtClean="0"/>
          </a:p>
          <a:p>
            <a:r>
              <a:rPr lang="en-US" dirty="0" smtClean="0"/>
              <a:t>Chris </a:t>
            </a:r>
            <a:r>
              <a:rPr lang="en-US" dirty="0" err="1" smtClean="0"/>
              <a:t>Dedek</a:t>
            </a:r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3812997" y="5617585"/>
            <a:ext cx="4070727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600" b="1" dirty="0" smtClean="0"/>
              <a:t>Thank you!</a:t>
            </a:r>
            <a:endParaRPr lang="en-US" sz="66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</a:t>
            </a:fld>
            <a:endParaRPr lang="en-CA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85424" y="1945500"/>
            <a:ext cx="5906589" cy="300289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0127" y="5862427"/>
            <a:ext cx="2488826" cy="7851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4605" y="5079727"/>
            <a:ext cx="3938347" cy="219447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86" y="400254"/>
            <a:ext cx="3848714" cy="95801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539772" y="4956593"/>
            <a:ext cx="539789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Century Schoolbook" charset="0"/>
                <a:ea typeface="Century Schoolbook" charset="0"/>
                <a:cs typeface="Century Schoolbook" charset="0"/>
              </a:rPr>
              <a:t>Carleton </a:t>
            </a:r>
            <a:r>
              <a:rPr lang="en-US" sz="2000" b="1" dirty="0" err="1" smtClean="0">
                <a:latin typeface="Century Schoolbook" charset="0"/>
                <a:ea typeface="Century Schoolbook" charset="0"/>
                <a:cs typeface="Century Schoolbook" charset="0"/>
              </a:rPr>
              <a:t>Biophotonics</a:t>
            </a:r>
            <a:r>
              <a:rPr lang="en-US" sz="2000" b="1" dirty="0" smtClean="0">
                <a:latin typeface="Century Schoolbook" charset="0"/>
                <a:ea typeface="Century Schoolbook" charset="0"/>
                <a:cs typeface="Century Schoolbook" charset="0"/>
              </a:rPr>
              <a:t> Research Group</a:t>
            </a:r>
            <a:endParaRPr lang="en-US" sz="2000" b="1" dirty="0">
              <a:latin typeface="Century Schoolbook" charset="0"/>
              <a:ea typeface="Century Schoolbook" charset="0"/>
              <a:cs typeface="Century Schoolbook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214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Nucleus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20</a:t>
            </a:fld>
            <a:endParaRPr lang="en-CA" sz="2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1690688"/>
            <a:ext cx="9331324" cy="466566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25189" y="4193177"/>
            <a:ext cx="836022" cy="10711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91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Nucleus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21</a:t>
            </a:fld>
            <a:endParaRPr lang="en-CA" sz="2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1690688"/>
            <a:ext cx="9331324" cy="466566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25189" y="4193177"/>
            <a:ext cx="836022" cy="10711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499" y="1688034"/>
            <a:ext cx="4974280" cy="467097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2325189" y="1682726"/>
            <a:ext cx="1443310" cy="25104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25189" y="5264331"/>
            <a:ext cx="1443310" cy="10999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933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Nucleus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22</a:t>
            </a:fld>
            <a:endParaRPr lang="en-CA" sz="2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1690688"/>
            <a:ext cx="9331324" cy="466566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325189" y="4193177"/>
            <a:ext cx="836022" cy="107115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8499" y="1688034"/>
            <a:ext cx="4974280" cy="467097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2325189" y="1682726"/>
            <a:ext cx="1443310" cy="25104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325189" y="5264331"/>
            <a:ext cx="1443310" cy="109998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2999" y="1682726"/>
            <a:ext cx="7458216" cy="4723537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7901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Nucleus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23</a:t>
            </a:fld>
            <a:endParaRPr lang="en-CA" sz="2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1690688"/>
            <a:ext cx="9331324" cy="466566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66560" y="3331029"/>
            <a:ext cx="548640" cy="7315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047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Nucleus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24</a:t>
            </a:fld>
            <a:endParaRPr lang="en-CA" sz="2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1690688"/>
            <a:ext cx="9331324" cy="466566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66560" y="3331029"/>
            <a:ext cx="548640" cy="7315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370" y="1707363"/>
            <a:ext cx="4340851" cy="473213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5985221" y="4062549"/>
            <a:ext cx="1329979" cy="23769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985221" y="1690688"/>
            <a:ext cx="1329979" cy="16403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43495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Nucleus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25</a:t>
            </a:fld>
            <a:endParaRPr lang="en-CA" sz="2400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85" y="1690688"/>
            <a:ext cx="9331324" cy="4665662"/>
          </a:xfr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6766560" y="3331029"/>
            <a:ext cx="548640" cy="73152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370" y="1707363"/>
            <a:ext cx="4340851" cy="473213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7" name="Straight Connector 6"/>
          <p:cNvCxnSpPr/>
          <p:nvPr/>
        </p:nvCxnSpPr>
        <p:spPr>
          <a:xfrm flipV="1">
            <a:off x="5985221" y="4062549"/>
            <a:ext cx="1329979" cy="2376953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H="1" flipV="1">
            <a:off x="5985221" y="1690688"/>
            <a:ext cx="1329979" cy="164034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4370" y="1707363"/>
            <a:ext cx="7498128" cy="4748814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69494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Cytoplasm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26</a:t>
            </a:fld>
            <a:endParaRPr lang="en-CA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9" y="1690688"/>
            <a:ext cx="9331321" cy="4665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8767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Cytoplasm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27</a:t>
            </a:fld>
            <a:endParaRPr lang="en-CA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9" y="1690688"/>
            <a:ext cx="9331321" cy="4665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968343" y="2142307"/>
            <a:ext cx="559707" cy="14630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2499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Cytoplasm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28</a:t>
            </a:fld>
            <a:endParaRPr lang="en-CA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9" y="1690688"/>
            <a:ext cx="9331321" cy="4665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968343" y="2142307"/>
            <a:ext cx="559707" cy="14630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797" y="1690687"/>
            <a:ext cx="3950881" cy="503078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Connector 7"/>
          <p:cNvCxnSpPr/>
          <p:nvPr/>
        </p:nvCxnSpPr>
        <p:spPr>
          <a:xfrm flipV="1">
            <a:off x="7471678" y="3605349"/>
            <a:ext cx="1056372" cy="31161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7471678" y="1690687"/>
            <a:ext cx="1056372" cy="4516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5020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Cytoplasm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29</a:t>
            </a:fld>
            <a:endParaRPr lang="en-CA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9" y="1690688"/>
            <a:ext cx="9331321" cy="4665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7968343" y="2142307"/>
            <a:ext cx="559707" cy="146304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0797" y="1690687"/>
            <a:ext cx="3950881" cy="503078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Connector 7"/>
          <p:cNvCxnSpPr/>
          <p:nvPr/>
        </p:nvCxnSpPr>
        <p:spPr>
          <a:xfrm flipV="1">
            <a:off x="7471678" y="3605349"/>
            <a:ext cx="1056372" cy="311612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 flipV="1">
            <a:off x="7471678" y="1690687"/>
            <a:ext cx="1056372" cy="45162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58135" y="1690686"/>
            <a:ext cx="7943352" cy="5030789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31041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Outline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Rationale</a:t>
            </a:r>
            <a:endParaRPr lang="en-US" dirty="0" smtClean="0"/>
          </a:p>
          <a:p>
            <a:r>
              <a:rPr lang="en-US" dirty="0" smtClean="0"/>
              <a:t>Objectives</a:t>
            </a:r>
          </a:p>
          <a:p>
            <a:r>
              <a:rPr lang="en-US" dirty="0" smtClean="0"/>
              <a:t>Raman Scattering</a:t>
            </a:r>
          </a:p>
          <a:p>
            <a:r>
              <a:rPr lang="en-US" dirty="0" smtClean="0"/>
              <a:t>Raman Spectroscopy</a:t>
            </a:r>
          </a:p>
          <a:p>
            <a:r>
              <a:rPr lang="en-US" dirty="0" smtClean="0"/>
              <a:t>Procedure</a:t>
            </a:r>
          </a:p>
          <a:p>
            <a:r>
              <a:rPr lang="en-US" dirty="0" smtClean="0"/>
              <a:t>Analysis Techniques</a:t>
            </a:r>
          </a:p>
          <a:p>
            <a:r>
              <a:rPr lang="en-US" dirty="0" smtClean="0"/>
              <a:t>Results</a:t>
            </a:r>
          </a:p>
          <a:p>
            <a:r>
              <a:rPr lang="en-US" dirty="0" smtClean="0"/>
              <a:t>Conclusions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48773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Cytoplasm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30</a:t>
            </a:fld>
            <a:endParaRPr lang="en-CA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9" y="1690688"/>
            <a:ext cx="9331321" cy="4665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01291" y="4127863"/>
            <a:ext cx="326572" cy="8229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114" y="1628005"/>
            <a:ext cx="3973285" cy="509904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Connector 7"/>
          <p:cNvCxnSpPr/>
          <p:nvPr/>
        </p:nvCxnSpPr>
        <p:spPr>
          <a:xfrm flipV="1">
            <a:off x="3801291" y="1628005"/>
            <a:ext cx="1225823" cy="24998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01291" y="4950823"/>
            <a:ext cx="1225823" cy="17706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7933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Cytoplasm Spectra</a:t>
            </a:r>
            <a:endParaRPr lang="en-US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31</a:t>
            </a:fld>
            <a:endParaRPr lang="en-CA" sz="24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650" y="2050868"/>
            <a:ext cx="1772152" cy="404513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879" y="1690688"/>
            <a:ext cx="9331321" cy="4665661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01291" y="4127863"/>
            <a:ext cx="326572" cy="822960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27114" y="1628005"/>
            <a:ext cx="3973285" cy="5099049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8" name="Straight Connector 7"/>
          <p:cNvCxnSpPr/>
          <p:nvPr/>
        </p:nvCxnSpPr>
        <p:spPr>
          <a:xfrm flipV="1">
            <a:off x="3801291" y="1628005"/>
            <a:ext cx="1225823" cy="249985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3801291" y="4950823"/>
            <a:ext cx="1225823" cy="177065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1156" y="1628005"/>
            <a:ext cx="8074833" cy="5114061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949132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Dose discrimination using PCA-LDA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32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361131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PCA-LDA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Data for nucleus, cytoplasm analyzed separately as well as combined</a:t>
            </a:r>
          </a:p>
          <a:p>
            <a:r>
              <a:rPr lang="en-US" dirty="0" smtClean="0"/>
              <a:t>For each analysis, data is randomly partitioned into </a:t>
            </a:r>
            <a:r>
              <a:rPr lang="en-US" dirty="0"/>
              <a:t>~</a:t>
            </a:r>
            <a:r>
              <a:rPr lang="en-US" dirty="0" smtClean="0"/>
              <a:t>25</a:t>
            </a:r>
            <a:r>
              <a:rPr lang="en-US" dirty="0" smtClean="0"/>
              <a:t>% test set and </a:t>
            </a:r>
            <a:r>
              <a:rPr lang="en-US" dirty="0" smtClean="0"/>
              <a:t>~75</a:t>
            </a:r>
            <a:r>
              <a:rPr lang="en-US" dirty="0" smtClean="0"/>
              <a:t>% training set</a:t>
            </a:r>
          </a:p>
          <a:p>
            <a:r>
              <a:rPr lang="en-US" dirty="0" smtClean="0"/>
              <a:t>Training set is used to find linear discriminants for classification</a:t>
            </a:r>
          </a:p>
          <a:p>
            <a:r>
              <a:rPr lang="en-US" dirty="0" smtClean="0"/>
              <a:t>100 different partitions tested and an average accuracy with error is found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33</a:t>
            </a:fld>
            <a:endParaRPr lang="en-CA" sz="24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5397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PCA-LDA of Nucleus Spectra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988629" y="1825625"/>
            <a:ext cx="4715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Average test set accuracy: </a:t>
            </a:r>
            <a:r>
              <a:rPr lang="en-US" sz="2400" dirty="0" smtClean="0"/>
              <a:t>(92 ± 3)%</a:t>
            </a:r>
            <a:endParaRPr lang="en-US" sz="2400" dirty="0"/>
          </a:p>
        </p:txBody>
      </p:sp>
      <p:sp>
        <p:nvSpPr>
          <p:cNvPr id="14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en-US" dirty="0"/>
              <a:t>469 nuclei measurements</a:t>
            </a:r>
          </a:p>
          <a:p>
            <a:r>
              <a:rPr lang="en-US" dirty="0"/>
              <a:t>50 </a:t>
            </a:r>
            <a:r>
              <a:rPr lang="en-US" dirty="0" smtClean="0"/>
              <a:t>PCs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34</a:t>
            </a:fld>
            <a:endParaRPr lang="en-C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71" y="2890141"/>
            <a:ext cx="5693228" cy="3415937"/>
          </a:xfrm>
          <a:prstGeom prst="rect">
            <a:avLst/>
          </a:prstGeom>
        </p:spPr>
      </p:pic>
      <p:graphicFrame>
        <p:nvGraphicFramePr>
          <p:cNvPr id="9" name="Tab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78529444"/>
              </p:ext>
            </p:extLst>
          </p:nvPr>
        </p:nvGraphicFramePr>
        <p:xfrm>
          <a:off x="6296296" y="3056708"/>
          <a:ext cx="5316584" cy="2547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4147"/>
                <a:gridCol w="664147"/>
                <a:gridCol w="664715"/>
                <a:gridCol w="664715"/>
                <a:gridCol w="664715"/>
                <a:gridCol w="664715"/>
                <a:gridCol w="664715"/>
                <a:gridCol w="664715"/>
              </a:tblGrid>
              <a:tr h="318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01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25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01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25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14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50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16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13" name="Down Arrow 12"/>
          <p:cNvSpPr/>
          <p:nvPr/>
        </p:nvSpPr>
        <p:spPr>
          <a:xfrm>
            <a:off x="6360522" y="2873828"/>
            <a:ext cx="341813" cy="365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676900" y="2422227"/>
            <a:ext cx="1709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Actual Dose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8193678" y="2625961"/>
            <a:ext cx="2664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Predicted Dose</a:t>
            </a:r>
            <a:endParaRPr lang="en-US" sz="2400" dirty="0"/>
          </a:p>
        </p:txBody>
      </p:sp>
      <p:sp>
        <p:nvSpPr>
          <p:cNvPr id="17" name="TextBox 16"/>
          <p:cNvSpPr txBox="1"/>
          <p:nvPr/>
        </p:nvSpPr>
        <p:spPr>
          <a:xfrm>
            <a:off x="6154237" y="5689173"/>
            <a:ext cx="56834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Table 1: Nucleus Test Data Confusion Matrix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268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PCA-LDA of Cytoplasm Spectra</a:t>
            </a:r>
            <a:endParaRPr lang="en-US" b="1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013960" cy="1283335"/>
          </a:xfrm>
        </p:spPr>
        <p:txBody>
          <a:bodyPr/>
          <a:lstStyle/>
          <a:p>
            <a:r>
              <a:rPr lang="en-US" dirty="0" smtClean="0"/>
              <a:t>259 cytoplasm </a:t>
            </a:r>
            <a:r>
              <a:rPr lang="en-US" dirty="0"/>
              <a:t>measurements</a:t>
            </a:r>
          </a:p>
          <a:p>
            <a:r>
              <a:rPr lang="en-US" dirty="0" smtClean="0"/>
              <a:t>30 </a:t>
            </a:r>
            <a:r>
              <a:rPr lang="en-US" dirty="0" smtClean="0"/>
              <a:t>PCs</a:t>
            </a:r>
            <a:endParaRPr lang="en-US" dirty="0"/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35</a:t>
            </a:fld>
            <a:endParaRPr lang="en-CA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54" y="2880287"/>
            <a:ext cx="5697583" cy="341854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988629" y="1825625"/>
            <a:ext cx="4715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Average test set accuracy: </a:t>
            </a:r>
            <a:r>
              <a:rPr lang="en-US" sz="2400" dirty="0" smtClean="0"/>
              <a:t>(90 ± 2)%</a:t>
            </a:r>
            <a:endParaRPr lang="en-US" sz="2400" dirty="0"/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7199129"/>
              </p:ext>
            </p:extLst>
          </p:nvPr>
        </p:nvGraphicFramePr>
        <p:xfrm>
          <a:off x="6296296" y="3056708"/>
          <a:ext cx="5316584" cy="2547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4147"/>
                <a:gridCol w="664147"/>
                <a:gridCol w="664715"/>
                <a:gridCol w="664715"/>
                <a:gridCol w="664715"/>
                <a:gridCol w="664715"/>
                <a:gridCol w="664715"/>
                <a:gridCol w="664715"/>
              </a:tblGrid>
              <a:tr h="318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01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25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01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7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25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50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9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8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13" name="Down Arrow 12"/>
          <p:cNvSpPr/>
          <p:nvPr/>
        </p:nvSpPr>
        <p:spPr>
          <a:xfrm>
            <a:off x="6360522" y="2873828"/>
            <a:ext cx="341813" cy="365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5676900" y="2422227"/>
            <a:ext cx="1709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Actual Dose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8193678" y="2625961"/>
            <a:ext cx="2664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Predicted Dose</a:t>
            </a:r>
            <a:endParaRPr lang="en-US" sz="2400" dirty="0"/>
          </a:p>
        </p:txBody>
      </p:sp>
      <p:sp>
        <p:nvSpPr>
          <p:cNvPr id="16" name="TextBox 15"/>
          <p:cNvSpPr txBox="1"/>
          <p:nvPr/>
        </p:nvSpPr>
        <p:spPr>
          <a:xfrm>
            <a:off x="6096000" y="5658757"/>
            <a:ext cx="603776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Table 2: Cytoplasm Test Data Confusion Matrix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1182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Results: PCA-LDA of all Spectra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1178832"/>
          </a:xfrm>
        </p:spPr>
        <p:txBody>
          <a:bodyPr/>
          <a:lstStyle/>
          <a:p>
            <a:r>
              <a:rPr lang="en-US" dirty="0" smtClean="0"/>
              <a:t>742 combined </a:t>
            </a:r>
            <a:r>
              <a:rPr lang="en-US" dirty="0"/>
              <a:t>measurements</a:t>
            </a:r>
          </a:p>
          <a:p>
            <a:r>
              <a:rPr lang="en-US" dirty="0"/>
              <a:t>7</a:t>
            </a:r>
            <a:r>
              <a:rPr lang="en-US" dirty="0" smtClean="0"/>
              <a:t>0 </a:t>
            </a:r>
            <a:r>
              <a:rPr lang="en-US" dirty="0" smtClean="0"/>
              <a:t>PCs</a:t>
            </a: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36</a:t>
            </a:fld>
            <a:endParaRPr lang="en-CA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634" y="2860729"/>
            <a:ext cx="5680165" cy="3408099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988629" y="1825625"/>
            <a:ext cx="47156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Average test set accuracy: </a:t>
            </a:r>
            <a:r>
              <a:rPr lang="en-US" sz="2400" dirty="0" smtClean="0"/>
              <a:t>(94 ± 2)%</a:t>
            </a:r>
            <a:endParaRPr lang="en-US" sz="24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1187531"/>
              </p:ext>
            </p:extLst>
          </p:nvPr>
        </p:nvGraphicFramePr>
        <p:xfrm>
          <a:off x="6296296" y="3056708"/>
          <a:ext cx="5316584" cy="25472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664147"/>
                <a:gridCol w="664147"/>
                <a:gridCol w="664715"/>
                <a:gridCol w="664715"/>
                <a:gridCol w="664715"/>
                <a:gridCol w="664715"/>
                <a:gridCol w="664715"/>
                <a:gridCol w="664715"/>
              </a:tblGrid>
              <a:tr h="31840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</a:rPr>
                        <a:t> </a:t>
                      </a:r>
                      <a:endParaRPr lang="en-US" sz="10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01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25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01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05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25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3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 smtClean="0">
                          <a:effectLst/>
                        </a:rPr>
                        <a:t>.</a:t>
                      </a:r>
                      <a:r>
                        <a:rPr lang="en-US" sz="1600" dirty="0">
                          <a:effectLst/>
                        </a:rPr>
                        <a:t>50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</a:t>
                      </a:r>
                    </a:p>
                  </a:txBody>
                  <a:tcPr marL="12700" marR="12700" marT="12700" marB="0" anchor="b"/>
                </a:tc>
              </a:tr>
              <a:tr h="318407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2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26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</a:tr>
              <a:tr h="318409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 </a:t>
                      </a:r>
                      <a:r>
                        <a:rPr lang="en-US" sz="1600" dirty="0" err="1">
                          <a:effectLst/>
                        </a:rPr>
                        <a:t>Gy</a:t>
                      </a:r>
                      <a:endParaRPr lang="en-US" sz="1600" dirty="0">
                        <a:effectLst/>
                        <a:latin typeface="Calibri" charset="0"/>
                        <a:ea typeface="Calibri" charset="0"/>
                        <a:cs typeface="Times New Roman" charset="0"/>
                      </a:endParaRPr>
                    </a:p>
                  </a:txBody>
                  <a:tcPr marL="57211" marR="57211" marT="0" marB="0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1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0</a:t>
                      </a: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charset="0"/>
                        </a:rPr>
                        <a:t>25</a:t>
                      </a: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12" name="Down Arrow 11"/>
          <p:cNvSpPr/>
          <p:nvPr/>
        </p:nvSpPr>
        <p:spPr>
          <a:xfrm>
            <a:off x="6360522" y="2873828"/>
            <a:ext cx="341813" cy="3657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676900" y="2422227"/>
            <a:ext cx="17090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Actual Dose</a:t>
            </a:r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8193678" y="2625961"/>
            <a:ext cx="26648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Predicted Dose</a:t>
            </a:r>
            <a:endParaRPr lang="en-US" sz="2400" dirty="0"/>
          </a:p>
        </p:txBody>
      </p:sp>
      <p:sp>
        <p:nvSpPr>
          <p:cNvPr id="15" name="TextBox 14"/>
          <p:cNvSpPr txBox="1"/>
          <p:nvPr/>
        </p:nvSpPr>
        <p:spPr>
          <a:xfrm>
            <a:off x="6154237" y="5689173"/>
            <a:ext cx="59027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Table 3</a:t>
            </a:r>
            <a:r>
              <a:rPr lang="en-US" sz="2400" smtClean="0"/>
              <a:t>: Combined Test Data Confusion Matrix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45537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Summary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Spectral Differences in Raman spectra of HLE cells are visible</a:t>
            </a:r>
          </a:p>
          <a:p>
            <a:r>
              <a:rPr lang="en-US" dirty="0" smtClean="0"/>
              <a:t>We can identify bands that show the largest changes, such as proteins, lipids, DNA and glutathione</a:t>
            </a:r>
          </a:p>
          <a:p>
            <a:r>
              <a:rPr lang="en-US" dirty="0" smtClean="0"/>
              <a:t>Greater than 90% accuracy can be obtained using a 25% test, 75% train model of our data</a:t>
            </a:r>
          </a:p>
          <a:p>
            <a:r>
              <a:rPr lang="en-US" dirty="0"/>
              <a:t>C</a:t>
            </a:r>
            <a:r>
              <a:rPr lang="en-US" dirty="0" smtClean="0"/>
              <a:t>ombining nucleus and cytoplasm data increases classification accuracy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37</a:t>
            </a:fld>
            <a:endParaRPr lang="en-CA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546928" y="5530632"/>
            <a:ext cx="5651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/>
              <a:t>Thank you </a:t>
            </a:r>
            <a:r>
              <a:rPr lang="en-US" sz="3600" b="1" smtClean="0"/>
              <a:t>for your time!</a:t>
            </a:r>
            <a:endParaRPr lang="en-US" sz="3600" b="1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86" y="400254"/>
            <a:ext cx="3848714" cy="958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9550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Rationale</a:t>
            </a:r>
            <a:endParaRPr lang="en-CA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CA" dirty="0"/>
              <a:t>Lens </a:t>
            </a:r>
            <a:r>
              <a:rPr lang="en-CA" dirty="0" smtClean="0"/>
              <a:t>is </a:t>
            </a:r>
            <a:r>
              <a:rPr lang="en-CA" dirty="0"/>
              <a:t>radiosensitive</a:t>
            </a:r>
          </a:p>
          <a:p>
            <a:r>
              <a:rPr lang="en-CA" dirty="0"/>
              <a:t>IR induces cataracts</a:t>
            </a:r>
          </a:p>
          <a:p>
            <a:r>
              <a:rPr lang="en-CA" dirty="0"/>
              <a:t>Threshold dose was thought to be 2 </a:t>
            </a:r>
            <a:r>
              <a:rPr lang="en-CA" dirty="0" err="1"/>
              <a:t>Gy</a:t>
            </a:r>
            <a:r>
              <a:rPr lang="en-CA" dirty="0"/>
              <a:t> for detectable opacities</a:t>
            </a:r>
          </a:p>
          <a:p>
            <a:r>
              <a:rPr lang="en-CA" dirty="0"/>
              <a:t>Recent epidemiological studies suggest 1 </a:t>
            </a:r>
            <a:r>
              <a:rPr lang="en-CA" dirty="0" err="1"/>
              <a:t>Gy</a:t>
            </a:r>
            <a:r>
              <a:rPr lang="en-CA" dirty="0"/>
              <a:t> threshold for low LET IR.</a:t>
            </a:r>
          </a:p>
          <a:p>
            <a:r>
              <a:rPr lang="en-CA" dirty="0"/>
              <a:t>ICRP currently suggests a nominal threshold of 0.5 </a:t>
            </a:r>
            <a:r>
              <a:rPr lang="en-CA" dirty="0" err="1" smtClean="0"/>
              <a:t>Gy</a:t>
            </a:r>
            <a:endParaRPr lang="en-CA" dirty="0" smtClean="0"/>
          </a:p>
          <a:p>
            <a:r>
              <a:rPr lang="en-CA" dirty="0" smtClean="0"/>
              <a:t>Increase in reported </a:t>
            </a:r>
            <a:r>
              <a:rPr lang="en-CA" dirty="0" smtClean="0"/>
              <a:t>injuries </a:t>
            </a:r>
            <a:r>
              <a:rPr lang="en-CA" dirty="0" smtClean="0"/>
              <a:t>due to new diagnostic procedures such as fluoroscopy</a:t>
            </a:r>
            <a:endParaRPr lang="en-CA" dirty="0"/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4</a:t>
            </a:fld>
            <a:endParaRPr lang="en-CA" sz="2400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334000" cy="1196975"/>
          </a:xfrm>
        </p:spPr>
        <p:txBody>
          <a:bodyPr>
            <a:normAutofit fontScale="92500" lnSpcReduction="20000"/>
          </a:bodyPr>
          <a:lstStyle/>
          <a:p>
            <a:r>
              <a:rPr lang="en-CA" dirty="0" smtClean="0"/>
              <a:t>Need for sensitive assays capable of detecting minute biological changes due to low dose IR exposure</a:t>
            </a:r>
          </a:p>
          <a:p>
            <a:endParaRPr lang="en-CA" dirty="0"/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3022600"/>
            <a:ext cx="5534499" cy="2958307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6019800" y="6356350"/>
            <a:ext cx="164910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400" dirty="0"/>
              <a:t>http://www.aao.org</a:t>
            </a:r>
          </a:p>
        </p:txBody>
      </p:sp>
    </p:spTree>
    <p:extLst>
      <p:ext uri="{BB962C8B-B14F-4D97-AF65-F5344CB8AC3E}">
        <p14:creationId xmlns:p14="http://schemas.microsoft.com/office/powerpoint/2010/main" val="33479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>
                <a:solidFill>
                  <a:prstClr val="black"/>
                </a:solidFill>
              </a:rPr>
              <a:t>Human Lens Epithelial Cells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8200" y="1693947"/>
            <a:ext cx="4970417" cy="1009015"/>
          </a:xfrm>
        </p:spPr>
        <p:txBody>
          <a:bodyPr>
            <a:normAutofit/>
          </a:bodyPr>
          <a:lstStyle/>
          <a:p>
            <a:r>
              <a:rPr lang="en-CA" dirty="0" smtClean="0"/>
              <a:t>HLE Cells maintain homeostasis of the lens</a:t>
            </a:r>
          </a:p>
          <a:p>
            <a:endParaRPr lang="en-CA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5</a:t>
            </a:fld>
            <a:endParaRPr lang="en-CA" sz="2400" dirty="0"/>
          </a:p>
        </p:txBody>
      </p:sp>
      <p:pic>
        <p:nvPicPr>
          <p:cNvPr id="15" name="Content Placeholder 1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38000" contrast="4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2706220"/>
            <a:ext cx="4345577" cy="3621315"/>
          </a:xfr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0349" y="2582806"/>
            <a:ext cx="6458212" cy="3522661"/>
          </a:xfrm>
          <a:prstGeom prst="rect">
            <a:avLst/>
          </a:prstGeom>
        </p:spPr>
      </p:pic>
      <p:sp>
        <p:nvSpPr>
          <p:cNvPr id="19" name="Content Placeholder 3"/>
          <p:cNvSpPr txBox="1">
            <a:spLocks/>
          </p:cNvSpPr>
          <p:nvPr/>
        </p:nvSpPr>
        <p:spPr>
          <a:xfrm>
            <a:off x="6305006" y="1690688"/>
            <a:ext cx="5151120" cy="10090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dirty="0" smtClean="0"/>
              <a:t>Differentiate into lens fiber cells</a:t>
            </a:r>
          </a:p>
          <a:p>
            <a:endParaRPr lang="en-CA" dirty="0"/>
          </a:p>
        </p:txBody>
      </p:sp>
      <p:sp>
        <p:nvSpPr>
          <p:cNvPr id="5" name="Rectangle 4"/>
          <p:cNvSpPr/>
          <p:nvPr/>
        </p:nvSpPr>
        <p:spPr>
          <a:xfrm>
            <a:off x="5808617" y="6327535"/>
            <a:ext cx="400891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http://</a:t>
            </a:r>
            <a:r>
              <a:rPr lang="en-US" sz="1200" dirty="0" err="1"/>
              <a:t>www.abc.net.au</a:t>
            </a:r>
            <a:r>
              <a:rPr lang="en-US" sz="1200" dirty="0"/>
              <a:t>/science/</a:t>
            </a:r>
            <a:r>
              <a:rPr lang="en-US" sz="1200" dirty="0" err="1"/>
              <a:t>drkarl</a:t>
            </a:r>
            <a:r>
              <a:rPr lang="en-US" sz="1200" dirty="0"/>
              <a:t>/</a:t>
            </a:r>
            <a:r>
              <a:rPr lang="en-US" sz="1200" dirty="0" err="1"/>
              <a:t>img</a:t>
            </a:r>
            <a:r>
              <a:rPr lang="en-US" sz="1200" dirty="0"/>
              <a:t>/4253961/</a:t>
            </a:r>
            <a:r>
              <a:rPr lang="en-US" sz="1200" dirty="0" err="1"/>
              <a:t>lens.jpg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39464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/>
              <a:t>Objectives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Determine whether IR induced changes in Raman spectra of HLE cells are </a:t>
            </a:r>
            <a:r>
              <a:rPr lang="en-CA" dirty="0" smtClean="0"/>
              <a:t>detectable over a range of doses</a:t>
            </a:r>
            <a:endParaRPr lang="en-CA" dirty="0"/>
          </a:p>
          <a:p>
            <a:r>
              <a:rPr lang="en-CA" dirty="0"/>
              <a:t>Analyse those differences, if present, to determine which biomolecules are changing in concentration</a:t>
            </a:r>
          </a:p>
          <a:p>
            <a:r>
              <a:rPr lang="en-CA" dirty="0"/>
              <a:t>Determine </a:t>
            </a:r>
            <a:r>
              <a:rPr lang="en-CA" dirty="0" smtClean="0"/>
              <a:t>whether we can discriminate between Raman spectra by dose </a:t>
            </a:r>
            <a:r>
              <a:rPr lang="en-CA" dirty="0" smtClean="0"/>
              <a:t>using multivariate statistical techniques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CA" sz="3200" b="1" dirty="0" smtClean="0"/>
              <a:t>Doses investigated:</a:t>
            </a:r>
          </a:p>
          <a:p>
            <a:pPr marL="0" marR="0" lvl="0" indent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A" sz="3200" b="1" dirty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CA" sz="3200" b="1" dirty="0" smtClean="0"/>
              <a:t>0.01 </a:t>
            </a:r>
            <a:r>
              <a:rPr lang="en-CA" sz="3200" b="1" dirty="0" err="1" smtClean="0"/>
              <a:t>Gy</a:t>
            </a:r>
            <a:endParaRPr lang="en-CA" sz="3200" b="1" dirty="0" smtClean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CA" sz="3200" dirty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CA" sz="3200" b="1" dirty="0" smtClean="0"/>
              <a:t>0.05 </a:t>
            </a:r>
            <a:r>
              <a:rPr lang="en-CA" sz="3200" b="1" dirty="0" err="1" smtClean="0"/>
              <a:t>Gy</a:t>
            </a:r>
            <a:endParaRPr lang="en-CA" sz="3200" b="1" dirty="0" smtClean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CA" sz="3200" dirty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CA" sz="3200" b="1" dirty="0" smtClean="0"/>
              <a:t>0.25 </a:t>
            </a:r>
            <a:r>
              <a:rPr lang="en-CA" sz="3200" b="1" dirty="0" err="1" smtClean="0"/>
              <a:t>Gy</a:t>
            </a:r>
            <a:endParaRPr lang="en-CA" sz="3200" b="1" dirty="0" smtClean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CA" sz="3200" dirty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CA" sz="3200" b="1" dirty="0" smtClean="0"/>
              <a:t>0.5  </a:t>
            </a:r>
            <a:r>
              <a:rPr lang="en-CA" sz="3200" b="1" dirty="0" err="1" smtClean="0"/>
              <a:t>Gy</a:t>
            </a:r>
            <a:endParaRPr lang="en-CA" sz="3200" b="1" dirty="0" smtClean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CA" sz="3200" dirty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CA" sz="3200" b="1" dirty="0" smtClean="0"/>
              <a:t>2 </a:t>
            </a:r>
            <a:r>
              <a:rPr lang="en-CA" sz="3200" b="1" dirty="0" err="1" smtClean="0"/>
              <a:t>Gy</a:t>
            </a:r>
            <a:endParaRPr lang="en-CA" sz="3200" b="1" dirty="0" smtClean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endParaRPr lang="en-CA" sz="3200" dirty="0"/>
          </a:p>
          <a:p>
            <a:pPr marR="0" lvl="0" defTabSz="914400" eaLnBrk="1" fontAlgn="auto" latinLnBrk="0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lang="en-CA" sz="3200" b="1" dirty="0" smtClean="0"/>
              <a:t>5 </a:t>
            </a:r>
            <a:r>
              <a:rPr lang="en-CA" sz="3200" b="1" dirty="0" err="1" smtClean="0"/>
              <a:t>Gy</a:t>
            </a:r>
            <a:endParaRPr lang="en-CA" sz="3200" b="1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6</a:t>
            </a:fld>
            <a:endParaRPr lang="en-CA" sz="2400" dirty="0"/>
          </a:p>
        </p:txBody>
      </p:sp>
      <p:sp>
        <p:nvSpPr>
          <p:cNvPr id="6" name="Right Brace 5"/>
          <p:cNvSpPr/>
          <p:nvPr/>
        </p:nvSpPr>
        <p:spPr>
          <a:xfrm>
            <a:off x="8007531" y="2442753"/>
            <a:ext cx="603069" cy="1619795"/>
          </a:xfrm>
          <a:prstGeom prst="rightBrace">
            <a:avLst/>
          </a:prstGeom>
          <a:solidFill>
            <a:schemeClr val="bg1"/>
          </a:solidFill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8806543" y="2991040"/>
            <a:ext cx="261257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Low dose range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696737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Raman </a:t>
            </a:r>
            <a:r>
              <a:rPr lang="en-CA" b="1" dirty="0"/>
              <a:t>Scattering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 smtClean="0"/>
              <a:t>Inelastic </a:t>
            </a:r>
            <a:r>
              <a:rPr lang="en-CA" dirty="0"/>
              <a:t>scattering of light</a:t>
            </a:r>
          </a:p>
          <a:p>
            <a:r>
              <a:rPr lang="en-CA" dirty="0"/>
              <a:t>Photon either </a:t>
            </a:r>
            <a:r>
              <a:rPr lang="en-CA" dirty="0" smtClean="0"/>
              <a:t>loses </a:t>
            </a:r>
            <a:r>
              <a:rPr lang="en-CA" dirty="0"/>
              <a:t>(Stokes) or gains (anti-Stokes) energy</a:t>
            </a:r>
          </a:p>
          <a:p>
            <a:r>
              <a:rPr lang="en-CA" dirty="0"/>
              <a:t>Molecule reciprocally gains or loses the same amount in vibrational energy</a:t>
            </a:r>
          </a:p>
          <a:p>
            <a:r>
              <a:rPr lang="en-CA" dirty="0"/>
              <a:t>The difference in energy gives a “Raman Shift” wavenumber</a:t>
            </a:r>
          </a:p>
          <a:p>
            <a:endParaRPr lang="en-CA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755" y="1829140"/>
            <a:ext cx="5144850" cy="2903982"/>
          </a:xfrm>
        </p:spPr>
      </p:pic>
      <p:sp>
        <p:nvSpPr>
          <p:cNvPr id="7" name="Rectangle 6"/>
          <p:cNvSpPr/>
          <p:nvPr/>
        </p:nvSpPr>
        <p:spPr>
          <a:xfrm>
            <a:off x="6372755" y="4576632"/>
            <a:ext cx="2074177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CA" sz="1200" dirty="0"/>
              <a:t>http://www.hamamatsu.com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2512" y="5493775"/>
            <a:ext cx="2817192" cy="68318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675120" y="5182879"/>
            <a:ext cx="50627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2400" dirty="0"/>
              <a:t>The probability of a spontaneous Stokes Raman scatter is ~10</a:t>
            </a:r>
            <a:r>
              <a:rPr lang="en-CA" sz="2400" baseline="30000" dirty="0"/>
              <a:t>-7</a:t>
            </a:r>
            <a:endParaRPr lang="en-CA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7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975966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Raman </a:t>
            </a:r>
            <a:r>
              <a:rPr lang="en-CA" b="1" dirty="0"/>
              <a:t>Scattering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/>
              <a:t>Quantum nature of a molecule limits its allowed vibrational frequencies to a discrete set characteristic of that molecule</a:t>
            </a:r>
          </a:p>
          <a:p>
            <a:r>
              <a:rPr lang="en-CA" dirty="0"/>
              <a:t>Raman shift wavenumbers are thus characteristic of the scattering molecule</a:t>
            </a:r>
          </a:p>
          <a:p>
            <a:r>
              <a:rPr lang="en-CA" dirty="0"/>
              <a:t>Raman scattering thus generates a “fingerprint” spectrum which can be analysed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019332"/>
            <a:ext cx="5181600" cy="3963924"/>
          </a:xfrm>
        </p:spPr>
      </p:pic>
      <p:sp>
        <p:nvSpPr>
          <p:cNvPr id="6" name="Rectangle 5"/>
          <p:cNvSpPr/>
          <p:nvPr/>
        </p:nvSpPr>
        <p:spPr>
          <a:xfrm>
            <a:off x="6376508" y="5983256"/>
            <a:ext cx="34029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CA" sz="1200" dirty="0"/>
              <a:t>https://en.wikipedia.org/wiki/Raman_spectroscopy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8</a:t>
            </a:fld>
            <a:endParaRPr lang="en-CA" sz="2400" dirty="0"/>
          </a:p>
        </p:txBody>
      </p:sp>
    </p:spTree>
    <p:extLst>
      <p:ext uri="{BB962C8B-B14F-4D97-AF65-F5344CB8AC3E}">
        <p14:creationId xmlns:p14="http://schemas.microsoft.com/office/powerpoint/2010/main" val="193451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b="1" dirty="0" smtClean="0"/>
              <a:t>Raman </a:t>
            </a:r>
            <a:r>
              <a:rPr lang="en-CA" b="1" dirty="0"/>
              <a:t>Scattering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CA" dirty="0"/>
              <a:t>Quantum nature of a molecule limits its allowed vibrational frequencies to a discrete set characteristic of that molecule</a:t>
            </a:r>
          </a:p>
          <a:p>
            <a:r>
              <a:rPr lang="en-CA" dirty="0"/>
              <a:t>Raman shift wavenumbers are thus characteristic of the scattering molecule</a:t>
            </a:r>
          </a:p>
          <a:p>
            <a:r>
              <a:rPr lang="en-CA" dirty="0"/>
              <a:t>Raman scattering thus generates a “fingerprint” spectrum which can be analysed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6F1F16-BDDF-4FFE-B536-1B1A74D0197A}" type="slidenum">
              <a:rPr lang="en-CA" sz="2400" smtClean="0"/>
              <a:t>9</a:t>
            </a:fld>
            <a:endParaRPr lang="en-CA" sz="2400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1861068"/>
            <a:ext cx="5181600" cy="4280452"/>
          </a:xfrm>
        </p:spPr>
      </p:pic>
    </p:spTree>
    <p:extLst>
      <p:ext uri="{BB962C8B-B14F-4D97-AF65-F5344CB8AC3E}">
        <p14:creationId xmlns:p14="http://schemas.microsoft.com/office/powerpoint/2010/main" val="303117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4742</TotalTime>
  <Words>1256</Words>
  <Application>Microsoft Macintosh PowerPoint</Application>
  <PresentationFormat>Widescreen</PresentationFormat>
  <Paragraphs>394</Paragraphs>
  <Slides>37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3" baseType="lpstr">
      <vt:lpstr>Calibri</vt:lpstr>
      <vt:lpstr>Calibri Light</vt:lpstr>
      <vt:lpstr>Century Schoolbook</vt:lpstr>
      <vt:lpstr>Times New Roman</vt:lpstr>
      <vt:lpstr>Arial</vt:lpstr>
      <vt:lpstr>Office Theme</vt:lpstr>
      <vt:lpstr>Detection of radiation induced changes in human lens epithelial cells using Raman spectroscopy </vt:lpstr>
      <vt:lpstr>Acknowledgements</vt:lpstr>
      <vt:lpstr>Outline</vt:lpstr>
      <vt:lpstr>Rationale</vt:lpstr>
      <vt:lpstr>Human Lens Epithelial Cells</vt:lpstr>
      <vt:lpstr>Objectives</vt:lpstr>
      <vt:lpstr>Raman Scattering</vt:lpstr>
      <vt:lpstr>Raman Scattering</vt:lpstr>
      <vt:lpstr>Raman Scattering</vt:lpstr>
      <vt:lpstr>Confocal Raman Microspectroscopy</vt:lpstr>
      <vt:lpstr>Procedure</vt:lpstr>
      <vt:lpstr>Procedure</vt:lpstr>
      <vt:lpstr>Procedure</vt:lpstr>
      <vt:lpstr>Processing Spectra</vt:lpstr>
      <vt:lpstr>Data Analysis Techniques</vt:lpstr>
      <vt:lpstr>Principal Component Analysis</vt:lpstr>
      <vt:lpstr>Linear Discriminant Analysis</vt:lpstr>
      <vt:lpstr>Results</vt:lpstr>
      <vt:lpstr>Results: Nucleus Spectra</vt:lpstr>
      <vt:lpstr>Results: Nucleus Spectra</vt:lpstr>
      <vt:lpstr>Results: Nucleus Spectra</vt:lpstr>
      <vt:lpstr>Results: Nucleus Spectra</vt:lpstr>
      <vt:lpstr>Results: Nucleus Spectra</vt:lpstr>
      <vt:lpstr>Results: Nucleus Spectra</vt:lpstr>
      <vt:lpstr>Results: Nucleus Spectra</vt:lpstr>
      <vt:lpstr>Results: Cytoplasm Spectra</vt:lpstr>
      <vt:lpstr>Results: Cytoplasm Spectra</vt:lpstr>
      <vt:lpstr>Results: Cytoplasm Spectra</vt:lpstr>
      <vt:lpstr>Results: Cytoplasm Spectra</vt:lpstr>
      <vt:lpstr>Results: Cytoplasm Spectra</vt:lpstr>
      <vt:lpstr>Results: Cytoplasm Spectra</vt:lpstr>
      <vt:lpstr>Results</vt:lpstr>
      <vt:lpstr>Results: PCA-LDA</vt:lpstr>
      <vt:lpstr>Results: PCA-LDA of Nucleus Spectra</vt:lpstr>
      <vt:lpstr>Results: PCA-LDA of Cytoplasm Spectra</vt:lpstr>
      <vt:lpstr>Results: PCA-LDA of all Spectra</vt:lpstr>
      <vt:lpstr>Summary</vt:lpstr>
    </vt:vector>
  </TitlesOfParts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SangeetaLab</dc:creator>
  <cp:lastModifiedBy>Microsoft Office User</cp:lastModifiedBy>
  <cp:revision>164</cp:revision>
  <dcterms:created xsi:type="dcterms:W3CDTF">2017-05-26T14:43:20Z</dcterms:created>
  <dcterms:modified xsi:type="dcterms:W3CDTF">2017-05-31T03:54:25Z</dcterms:modified>
</cp:coreProperties>
</file>