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35" r:id="rId3"/>
    <p:sldId id="320" r:id="rId4"/>
    <p:sldId id="321" r:id="rId5"/>
    <p:sldId id="322" r:id="rId6"/>
    <p:sldId id="319" r:id="rId7"/>
    <p:sldId id="261" r:id="rId8"/>
    <p:sldId id="329" r:id="rId9"/>
    <p:sldId id="324" r:id="rId10"/>
    <p:sldId id="325" r:id="rId11"/>
    <p:sldId id="326" r:id="rId12"/>
    <p:sldId id="275" r:id="rId13"/>
    <p:sldId id="328" r:id="rId14"/>
    <p:sldId id="330" r:id="rId15"/>
    <p:sldId id="331" r:id="rId16"/>
    <p:sldId id="332" r:id="rId17"/>
    <p:sldId id="333" r:id="rId18"/>
    <p:sldId id="334" r:id="rId19"/>
    <p:sldId id="318" r:id="rId20"/>
    <p:sldId id="294" r:id="rId21"/>
    <p:sldId id="304" r:id="rId22"/>
    <p:sldId id="29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412" autoAdjust="0"/>
    <p:restoredTop sz="94660"/>
  </p:normalViewPr>
  <p:slideViewPr>
    <p:cSldViewPr>
      <p:cViewPr>
        <p:scale>
          <a:sx n="48" d="100"/>
          <a:sy n="48" d="100"/>
        </p:scale>
        <p:origin x="-2556" y="-5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BDF261-5387-444E-A462-14B6447A90DB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613BE-79C0-407A-9083-F2C372D1BCA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085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17EC8-2016-4A6F-9122-014B8D76518D}" type="slidenum">
              <a:rPr lang="en-CA" smtClean="0"/>
              <a:pPr/>
              <a:t>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07763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17EC8-2016-4A6F-9122-014B8D76518D}" type="slidenum">
              <a:rPr lang="en-CA" smtClean="0"/>
              <a:pPr/>
              <a:t>14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09421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17EC8-2016-4A6F-9122-014B8D76518D}" type="slidenum">
              <a:rPr lang="en-CA" smtClean="0"/>
              <a:pPr/>
              <a:t>15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50727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32A636-7836-41F1-807B-E6EAA48A1AE6}" type="slidenum">
              <a:rPr lang="en-CA" altLang="en-US"/>
              <a:pPr/>
              <a:t>16</a:t>
            </a:fld>
            <a:endParaRPr lang="en-CA" altLang="en-US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57712" cy="3417888"/>
          </a:xfrm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altLang="en-US"/>
              <a:t>Can choose standard deviation on the noise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CD2AD2-9543-41AB-B9EC-694718C2ABD3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5596D-80FB-47FC-AE38-E0758DB9F56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8000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CD2AD2-9543-41AB-B9EC-694718C2ABD3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5596D-80FB-47FC-AE38-E0758DB9F56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8784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CD2AD2-9543-41AB-B9EC-694718C2ABD3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5596D-80FB-47FC-AE38-E0758DB9F56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0470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3048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3E25FFD-9A2F-4531-90B6-C6DF2EBDE715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859803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CD2AD2-9543-41AB-B9EC-694718C2ABD3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5596D-80FB-47FC-AE38-E0758DB9F56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0549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CD2AD2-9543-41AB-B9EC-694718C2ABD3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5596D-80FB-47FC-AE38-E0758DB9F56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1653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CD2AD2-9543-41AB-B9EC-694718C2ABD3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5596D-80FB-47FC-AE38-E0758DB9F56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372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CD2AD2-9543-41AB-B9EC-694718C2ABD3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5596D-80FB-47FC-AE38-E0758DB9F56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5365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CD2AD2-9543-41AB-B9EC-694718C2ABD3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5596D-80FB-47FC-AE38-E0758DB9F56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3313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CD2AD2-9543-41AB-B9EC-694718C2ABD3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5596D-80FB-47FC-AE38-E0758DB9F56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6026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CD2AD2-9543-41AB-B9EC-694718C2ABD3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5596D-80FB-47FC-AE38-E0758DB9F56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539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CD2AD2-9543-41AB-B9EC-694718C2ABD3}" type="datetimeFigureOut">
              <a:rPr lang="en-CA" smtClean="0"/>
              <a:t>2017-05-28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5596D-80FB-47FC-AE38-E0758DB9F56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2077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069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67856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omic Sans MS" panose="030F0702030302020204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40768"/>
            <a:ext cx="9144000" cy="1470025"/>
          </a:xfrm>
        </p:spPr>
        <p:txBody>
          <a:bodyPr>
            <a:noAutofit/>
          </a:bodyPr>
          <a:lstStyle/>
          <a:p>
            <a:r>
              <a:rPr lang="en-CA" sz="5400" dirty="0"/>
              <a:t>Inferring sizes of compartments using oscillating gradient spin echo magnetic resonance imaging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45024"/>
            <a:ext cx="9144000" cy="3960440"/>
          </a:xfrm>
        </p:spPr>
        <p:txBody>
          <a:bodyPr>
            <a:normAutofit/>
          </a:bodyPr>
          <a:lstStyle/>
          <a:p>
            <a:endParaRPr lang="en-CA" dirty="0" smtClean="0"/>
          </a:p>
          <a:p>
            <a:r>
              <a:rPr lang="en-CA" sz="3600" dirty="0" smtClean="0"/>
              <a:t>Melanie Martin</a:t>
            </a:r>
          </a:p>
          <a:p>
            <a:r>
              <a:rPr lang="en-CA" sz="3600" dirty="0" smtClean="0"/>
              <a:t>University of Winnipeg</a:t>
            </a:r>
          </a:p>
          <a:p>
            <a:r>
              <a:rPr lang="en-CA" sz="3600" dirty="0" smtClean="0"/>
              <a:t>Sheryl Herrera and Morgan </a:t>
            </a:r>
            <a:r>
              <a:rPr lang="en-CA" sz="3600" dirty="0" err="1" smtClean="0"/>
              <a:t>Mercredi</a:t>
            </a:r>
            <a:endParaRPr lang="en-CA" sz="3600" dirty="0" smtClean="0"/>
          </a:p>
          <a:p>
            <a:r>
              <a:rPr lang="en-CA" sz="3600" dirty="0" smtClean="0"/>
              <a:t>University of Manitoba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47558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>
            <a:lvl1pPr algn="ctr">
              <a:defRPr sz="4400">
                <a:solidFill>
                  <a:schemeClr val="tx2"/>
                </a:solidFill>
                <a:latin typeface="Times"/>
              </a:defRPr>
            </a:lvl1pPr>
            <a:lvl2pPr algn="ctr">
              <a:defRPr sz="4400">
                <a:solidFill>
                  <a:schemeClr val="tx2"/>
                </a:solidFill>
                <a:latin typeface="Times"/>
              </a:defRPr>
            </a:lvl2pPr>
            <a:lvl3pPr algn="ctr">
              <a:defRPr sz="4400">
                <a:solidFill>
                  <a:schemeClr val="tx2"/>
                </a:solidFill>
                <a:latin typeface="Times"/>
              </a:defRPr>
            </a:lvl3pPr>
            <a:lvl4pPr algn="ctr">
              <a:defRPr sz="4400">
                <a:solidFill>
                  <a:schemeClr val="tx2"/>
                </a:solidFill>
                <a:latin typeface="Times"/>
              </a:defRPr>
            </a:lvl4pPr>
            <a:lvl5pPr algn="ctr">
              <a:defRPr sz="4400">
                <a:solidFill>
                  <a:schemeClr val="tx2"/>
                </a:solidFill>
                <a:latin typeface="Times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n-US" altLang="en-US" dirty="0">
                <a:latin typeface="Comic Sans MS" panose="030F0702030302020204" pitchFamily="66" charset="0"/>
              </a:rPr>
              <a:t>Measurements at Short </a:t>
            </a:r>
            <a:r>
              <a:rPr lang="en-US" altLang="en-US" dirty="0">
                <a:latin typeface="Symbol" charset="2"/>
              </a:rPr>
              <a:t></a:t>
            </a:r>
            <a:r>
              <a:rPr lang="en-US" altLang="en-US" baseline="-25000" dirty="0" err="1">
                <a:latin typeface="Comic Sans MS" panose="030F0702030302020204" pitchFamily="66" charset="0"/>
              </a:rPr>
              <a:t>eff</a:t>
            </a: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112734" y="1981200"/>
            <a:ext cx="9031266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9pPr>
          </a:lstStyle>
          <a:p>
            <a:r>
              <a:rPr lang="en-US" altLang="en-US" dirty="0">
                <a:latin typeface="Comic Sans MS" panose="030F0702030302020204" pitchFamily="66" charset="0"/>
              </a:rPr>
              <a:t>Small displacements </a:t>
            </a:r>
            <a:r>
              <a:rPr lang="en-US" altLang="en-US" dirty="0">
                <a:latin typeface="Monotype Sorts" charset="2"/>
              </a:rPr>
              <a:t></a:t>
            </a:r>
            <a:r>
              <a:rPr lang="en-US" altLang="en-US" dirty="0"/>
              <a:t> </a:t>
            </a:r>
            <a:r>
              <a:rPr lang="en-US" altLang="en-US" dirty="0">
                <a:latin typeface="Comic Sans MS" panose="030F0702030302020204" pitchFamily="66" charset="0"/>
              </a:rPr>
              <a:t>small effects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Increase sensitivity/accuracy </a:t>
            </a:r>
            <a:r>
              <a:rPr lang="en-US" altLang="en-US" dirty="0" smtClean="0">
                <a:latin typeface="Comic Sans MS" panose="030F0702030302020204" pitchFamily="66" charset="0"/>
              </a:rPr>
              <a:t>by </a:t>
            </a:r>
            <a:r>
              <a:rPr lang="en-US" altLang="en-US" dirty="0">
                <a:latin typeface="Comic Sans MS" panose="030F0702030302020204" pitchFamily="66" charset="0"/>
              </a:rPr>
              <a:t>averaging</a:t>
            </a:r>
          </a:p>
          <a:p>
            <a:pPr>
              <a:buFontTx/>
              <a:buNone/>
            </a:pPr>
            <a:r>
              <a:rPr lang="en-US" altLang="en-US" dirty="0">
                <a:latin typeface="Comic Sans MS" panose="030F0702030302020204" pitchFamily="66" charset="0"/>
              </a:rPr>
              <a:t>or...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Increase effect size by using very big g</a:t>
            </a:r>
          </a:p>
          <a:p>
            <a:pPr>
              <a:buFontTx/>
              <a:buNone/>
            </a:pPr>
            <a:r>
              <a:rPr lang="en-US" altLang="en-US" dirty="0">
                <a:latin typeface="Comic Sans MS" panose="030F0702030302020204" pitchFamily="66" charset="0"/>
              </a:rPr>
              <a:t>or...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Use another method</a:t>
            </a:r>
          </a:p>
        </p:txBody>
      </p:sp>
    </p:spTree>
    <p:extLst>
      <p:ext uri="{BB962C8B-B14F-4D97-AF65-F5344CB8AC3E}">
        <p14:creationId xmlns:p14="http://schemas.microsoft.com/office/powerpoint/2010/main" val="410945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 smtClean="0"/>
              <a:t>Oscillating </a:t>
            </a:r>
            <a:r>
              <a:rPr lang="en-US" altLang="en-US" dirty="0"/>
              <a:t>Gradient Spin Echo Sequence</a:t>
            </a:r>
          </a:p>
        </p:txBody>
      </p:sp>
    </p:spTree>
    <p:extLst>
      <p:ext uri="{BB962C8B-B14F-4D97-AF65-F5344CB8AC3E}">
        <p14:creationId xmlns:p14="http://schemas.microsoft.com/office/powerpoint/2010/main" val="10037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OGSE Pulse Sequence</a:t>
            </a:r>
          </a:p>
        </p:txBody>
      </p:sp>
      <p:pic>
        <p:nvPicPr>
          <p:cNvPr id="4102" name="Picture 6" descr="defense.ogse.eps                                               0001B385Macintosh HD                   ABA78158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13" y="1644650"/>
            <a:ext cx="7037387" cy="356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5622925" y="4770438"/>
            <a:ext cx="159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OGSE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46778" y="6501008"/>
            <a:ext cx="4288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600" dirty="0" err="1" smtClean="0">
                <a:latin typeface="Comic Sans MS" panose="030F0702030302020204" pitchFamily="66" charset="0"/>
              </a:rPr>
              <a:t>Schachter</a:t>
            </a:r>
            <a:r>
              <a:rPr lang="en-CA" sz="1600" dirty="0" smtClean="0">
                <a:latin typeface="Comic Sans MS" panose="030F0702030302020204" pitchFamily="66" charset="0"/>
              </a:rPr>
              <a:t> et al, JMR 2000</a:t>
            </a:r>
            <a:endParaRPr lang="en-CA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91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en-US"/>
              <a:t>Axon diameter distributions (AxCaliber)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altLang="en-US" dirty="0" err="1"/>
              <a:t>AxCaliber</a:t>
            </a:r>
            <a:r>
              <a:rPr lang="en-CA" altLang="en-US" dirty="0"/>
              <a:t> is a model for estimating axon distributions using diffusion MRI</a:t>
            </a:r>
          </a:p>
          <a:p>
            <a:r>
              <a:rPr lang="en-CA" altLang="en-US" dirty="0"/>
              <a:t>Model the signal as coming from two compartments:</a:t>
            </a:r>
          </a:p>
          <a:p>
            <a:endParaRPr lang="en-CA" altLang="en-US" i="1" dirty="0"/>
          </a:p>
          <a:p>
            <a:pPr lvl="1"/>
            <a:endParaRPr lang="en-CA" altLang="en-US" i="1" dirty="0"/>
          </a:p>
          <a:p>
            <a:pPr lvl="1"/>
            <a:endParaRPr lang="en-CA" altLang="en-US" i="1" dirty="0"/>
          </a:p>
          <a:p>
            <a:pPr lvl="1"/>
            <a:endParaRPr lang="en-CA" altLang="en-US" i="1" dirty="0"/>
          </a:p>
          <a:p>
            <a:pPr lvl="1"/>
            <a:endParaRPr lang="en-CA" altLang="en-US" i="1" dirty="0"/>
          </a:p>
          <a:p>
            <a:pPr lvl="1"/>
            <a:endParaRPr lang="en-CA" altLang="en-US" i="1" dirty="0"/>
          </a:p>
          <a:p>
            <a:pPr lvl="1"/>
            <a:endParaRPr lang="en-CA" altLang="en-US" i="1" dirty="0"/>
          </a:p>
          <a:p>
            <a:pPr lvl="1"/>
            <a:r>
              <a:rPr lang="en-CA" altLang="en-US" i="1" dirty="0"/>
              <a:t>f</a:t>
            </a:r>
            <a:r>
              <a:rPr lang="en-CA" altLang="en-US" dirty="0"/>
              <a:t>: volume fraction of intracellular space</a:t>
            </a:r>
          </a:p>
          <a:p>
            <a:pPr lvl="1"/>
            <a:r>
              <a:rPr lang="en-CA" altLang="en-US" i="1" dirty="0"/>
              <a:t>D</a:t>
            </a:r>
            <a:r>
              <a:rPr lang="en-CA" altLang="en-US" baseline="-25000" dirty="0"/>
              <a:t>h</a:t>
            </a:r>
            <a:r>
              <a:rPr lang="en-CA" altLang="en-US" dirty="0"/>
              <a:t>: hindered diffusion coefficient (apparent extracellular diffusion coefficient)</a:t>
            </a:r>
          </a:p>
          <a:p>
            <a:pPr lvl="1"/>
            <a:r>
              <a:rPr lang="en-CA" altLang="en-US" i="1" dirty="0"/>
              <a:t>D</a:t>
            </a:r>
            <a:r>
              <a:rPr lang="en-CA" altLang="en-US" baseline="-25000" dirty="0"/>
              <a:t>i</a:t>
            </a:r>
            <a:r>
              <a:rPr lang="en-CA" altLang="en-US" dirty="0"/>
              <a:t> : intracellular diffusion coefficient</a:t>
            </a:r>
          </a:p>
          <a:p>
            <a:pPr lvl="1"/>
            <a:r>
              <a:rPr lang="en-CA" altLang="en-US" i="1" dirty="0"/>
              <a:t>w</a:t>
            </a:r>
            <a:r>
              <a:rPr lang="en-CA" altLang="en-US" dirty="0"/>
              <a:t>(</a:t>
            </a:r>
            <a:r>
              <a:rPr lang="en-CA" altLang="en-US" i="1" dirty="0" err="1"/>
              <a:t>r</a:t>
            </a:r>
            <a:r>
              <a:rPr lang="en-CA" altLang="en-US" baseline="-25000" dirty="0" err="1"/>
              <a:t>i</a:t>
            </a:r>
            <a:r>
              <a:rPr lang="en-CA" altLang="en-US" dirty="0"/>
              <a:t>, </a:t>
            </a:r>
            <a:r>
              <a:rPr lang="en-CA" altLang="en-US" b="1" i="1" dirty="0">
                <a:latin typeface="Symbol" pitchFamily="18" charset="2"/>
              </a:rPr>
              <a:t></a:t>
            </a:r>
            <a:r>
              <a:rPr lang="en-CA" altLang="en-US" dirty="0"/>
              <a:t>): axon radius distribution (parameterized by </a:t>
            </a:r>
            <a:r>
              <a:rPr lang="en-CA" altLang="en-US" b="1" i="1" dirty="0">
                <a:latin typeface="Symbol" pitchFamily="18" charset="2"/>
              </a:rPr>
              <a:t></a:t>
            </a:r>
            <a:r>
              <a:rPr lang="en-CA" altLang="en-US" dirty="0"/>
              <a:t>)</a:t>
            </a:r>
          </a:p>
          <a:p>
            <a:pPr lvl="1"/>
            <a:r>
              <a:rPr lang="en-CA" altLang="en-US" dirty="0" err="1"/>
              <a:t>exp</a:t>
            </a:r>
            <a:r>
              <a:rPr lang="en-CA" altLang="en-US" dirty="0"/>
              <a:t>(-</a:t>
            </a:r>
            <a:r>
              <a:rPr lang="en-CA" altLang="en-US" i="1" dirty="0">
                <a:latin typeface="Symbol" pitchFamily="18" charset="2"/>
              </a:rPr>
              <a:t></a:t>
            </a:r>
            <a:r>
              <a:rPr lang="en-CA" altLang="en-US" dirty="0"/>
              <a:t>(</a:t>
            </a:r>
            <a:r>
              <a:rPr lang="en-CA" altLang="en-US" i="1" dirty="0" err="1"/>
              <a:t>r</a:t>
            </a:r>
            <a:r>
              <a:rPr lang="en-CA" altLang="en-US" baseline="-25000" dirty="0" err="1"/>
              <a:t>i</a:t>
            </a:r>
            <a:r>
              <a:rPr lang="en-CA" altLang="en-US" dirty="0"/>
              <a:t>, </a:t>
            </a:r>
            <a:r>
              <a:rPr lang="en-CA" altLang="en-US" i="1" dirty="0"/>
              <a:t>D</a:t>
            </a:r>
            <a:r>
              <a:rPr lang="en-CA" altLang="en-US" baseline="-25000" dirty="0"/>
              <a:t>i</a:t>
            </a:r>
            <a:r>
              <a:rPr lang="en-CA" altLang="en-US" dirty="0"/>
              <a:t>)):  analytical signal from single cylinder</a:t>
            </a:r>
          </a:p>
          <a:p>
            <a:endParaRPr lang="en-CA" altLang="en-US" dirty="0"/>
          </a:p>
        </p:txBody>
      </p:sp>
      <p:pic>
        <p:nvPicPr>
          <p:cNvPr id="168964" name="Picture 4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43200"/>
            <a:ext cx="4659313" cy="45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8965" name="Oval 5"/>
          <p:cNvSpPr>
            <a:spLocks noChangeArrowheads="1"/>
          </p:cNvSpPr>
          <p:nvPr/>
        </p:nvSpPr>
        <p:spPr bwMode="auto">
          <a:xfrm>
            <a:off x="2438400" y="2667000"/>
            <a:ext cx="1524000" cy="609600"/>
          </a:xfrm>
          <a:prstGeom prst="ellipse">
            <a:avLst/>
          </a:prstGeom>
          <a:noFill/>
          <a:ln w="324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8966" name="Oval 6"/>
          <p:cNvSpPr>
            <a:spLocks noChangeArrowheads="1"/>
          </p:cNvSpPr>
          <p:nvPr/>
        </p:nvSpPr>
        <p:spPr bwMode="auto">
          <a:xfrm>
            <a:off x="4191000" y="2514600"/>
            <a:ext cx="2819400" cy="990600"/>
          </a:xfrm>
          <a:prstGeom prst="ellipse">
            <a:avLst/>
          </a:prstGeom>
          <a:noFill/>
          <a:ln w="324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68967" name="Text Box 7"/>
          <p:cNvSpPr txBox="1">
            <a:spLocks noChangeArrowheads="1"/>
          </p:cNvSpPr>
          <p:nvPr/>
        </p:nvSpPr>
        <p:spPr bwMode="auto">
          <a:xfrm>
            <a:off x="1600200" y="3810000"/>
            <a:ext cx="1905000" cy="339725"/>
          </a:xfrm>
          <a:prstGeom prst="rect">
            <a:avLst/>
          </a:prstGeom>
          <a:noFill/>
          <a:ln w="32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spcBef>
                <a:spcPts val="1000"/>
              </a:spcBef>
              <a:buClrTx/>
              <a:buFontTx/>
              <a:buNone/>
            </a:pPr>
            <a:r>
              <a:rPr lang="en-CA" altLang="en-US" sz="1600" i="0">
                <a:solidFill>
                  <a:schemeClr val="tx1"/>
                </a:solidFill>
                <a:latin typeface="Calibri" pitchFamily="34" charset="0"/>
              </a:rPr>
              <a:t>Extracellular signal</a:t>
            </a:r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6324600" y="3733800"/>
            <a:ext cx="2133600" cy="339725"/>
          </a:xfrm>
          <a:prstGeom prst="rect">
            <a:avLst/>
          </a:prstGeom>
          <a:noFill/>
          <a:ln w="32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spcBef>
                <a:spcPts val="1000"/>
              </a:spcBef>
              <a:buClrTx/>
              <a:buFontTx/>
              <a:buNone/>
            </a:pPr>
            <a:r>
              <a:rPr lang="en-CA" altLang="en-US" sz="1600" i="0" dirty="0">
                <a:solidFill>
                  <a:schemeClr val="tx1"/>
                </a:solidFill>
                <a:latin typeface="Calibri" pitchFamily="34" charset="0"/>
              </a:rPr>
              <a:t>Intracellular signal</a:t>
            </a:r>
          </a:p>
        </p:txBody>
      </p:sp>
      <p:sp>
        <p:nvSpPr>
          <p:cNvPr id="168969" name="Line 9"/>
          <p:cNvSpPr>
            <a:spLocks noChangeShapeType="1"/>
          </p:cNvSpPr>
          <p:nvPr/>
        </p:nvSpPr>
        <p:spPr bwMode="auto">
          <a:xfrm flipV="1">
            <a:off x="2743200" y="3343275"/>
            <a:ext cx="228600" cy="476250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68970" name="Line 10"/>
          <p:cNvSpPr>
            <a:spLocks noChangeShapeType="1"/>
          </p:cNvSpPr>
          <p:nvPr/>
        </p:nvSpPr>
        <p:spPr bwMode="auto">
          <a:xfrm flipH="1" flipV="1">
            <a:off x="6772275" y="3343275"/>
            <a:ext cx="552450" cy="400050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6992516" y="3201988"/>
            <a:ext cx="531813" cy="53181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224336" y="3137148"/>
            <a:ext cx="547464" cy="7239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50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1520" y="1113130"/>
            <a:ext cx="878497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i="1" dirty="0" smtClean="0"/>
              <a:t>Capillary tubing </a:t>
            </a:r>
            <a:r>
              <a:rPr lang="en-CA" sz="2200" b="1" dirty="0" smtClean="0"/>
              <a:t>(OD ~ 150 </a:t>
            </a:r>
            <a:r>
              <a:rPr lang="en-CA" sz="2200" b="1" dirty="0">
                <a:sym typeface="Symbol" panose="05050102010706020507" pitchFamily="18" charset="2"/>
              </a:rPr>
              <a:t>m </a:t>
            </a:r>
            <a:r>
              <a:rPr lang="en-CA" sz="2200" b="1" dirty="0" smtClean="0">
                <a:sym typeface="Symbol" panose="05050102010706020507" pitchFamily="18" charset="2"/>
              </a:rPr>
              <a:t>, </a:t>
            </a:r>
            <a:r>
              <a:rPr lang="en-CA" sz="2200" b="1" dirty="0" smtClean="0"/>
              <a:t>ID ~ 2 </a:t>
            </a:r>
            <a:r>
              <a:rPr lang="en-CA" sz="2200" b="1" dirty="0">
                <a:sym typeface="Symbol" panose="05050102010706020507" pitchFamily="18" charset="2"/>
              </a:rPr>
              <a:t></a:t>
            </a:r>
            <a:r>
              <a:rPr lang="en-CA" sz="2200" b="1" dirty="0" smtClean="0">
                <a:sym typeface="Symbol" panose="05050102010706020507" pitchFamily="18" charset="2"/>
              </a:rPr>
              <a:t>m)</a:t>
            </a:r>
            <a:endParaRPr lang="en-CA" sz="2200" b="1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ym typeface="Symbol" panose="05050102010706020507" pitchFamily="18" charset="2"/>
              </a:rPr>
              <a:t>Soaked in filtered water, packed into centrifuge tubing, ~500 pcs(~2cm)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ym typeface="Symbol" panose="05050102010706020507" pitchFamily="18" charset="2"/>
              </a:rPr>
              <a:t>Tubing were also filled with water but the volume was not large enough to produce a measurable signal.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ym typeface="Symbol" panose="05050102010706020507" pitchFamily="18" charset="2"/>
              </a:rPr>
              <a:t>ROIs were created for the noise, within the centrifuge tubing, and a larger capillary tube (ID ~ 750 </a:t>
            </a:r>
            <a:r>
              <a:rPr lang="en-CA" sz="2200" dirty="0">
                <a:sym typeface="Symbol" panose="05050102010706020507" pitchFamily="18" charset="2"/>
              </a:rPr>
              <a:t>m</a:t>
            </a:r>
            <a:r>
              <a:rPr lang="en-CA" sz="2200" dirty="0" smtClean="0">
                <a:sym typeface="Symbol" panose="05050102010706020507" pitchFamily="18" charset="2"/>
              </a:rPr>
              <a:t>) for comparison.</a:t>
            </a:r>
          </a:p>
          <a:p>
            <a:endParaRPr lang="en-CA" sz="2200" dirty="0" smtClean="0">
              <a:sym typeface="Symbol" panose="050501020107060205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200" dirty="0">
              <a:sym typeface="Symbol" panose="05050102010706020507" pitchFamily="18" charset="2"/>
            </a:endParaRPr>
          </a:p>
          <a:p>
            <a:endParaRPr lang="en-CA" sz="2200" dirty="0" smtClean="0">
              <a:sym typeface="Symbol" panose="05050102010706020507" pitchFamily="18" charset="2"/>
            </a:endParaRPr>
          </a:p>
          <a:p>
            <a:endParaRPr lang="en-CA" sz="22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0" y="548680"/>
            <a:ext cx="9144000" cy="49244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2600" b="1" dirty="0" smtClean="0">
                <a:solidFill>
                  <a:schemeClr val="bg1"/>
                </a:solidFill>
              </a:rPr>
              <a:t>    Phantom (capillary tubes)</a:t>
            </a:r>
            <a:endParaRPr lang="en-CA" sz="2600" b="1" baseline="300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9" t="4000" r="8174" b="4000"/>
          <a:stretch/>
        </p:blipFill>
        <p:spPr>
          <a:xfrm>
            <a:off x="4572000" y="3163190"/>
            <a:ext cx="3744417" cy="331200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1" t="16001" r="39752" b="12600"/>
          <a:stretch/>
        </p:blipFill>
        <p:spPr>
          <a:xfrm rot="5400000">
            <a:off x="955788" y="3035386"/>
            <a:ext cx="3344392" cy="36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0" y="5607663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rgbClr val="519F96"/>
                </a:solidFill>
              </a:rPr>
              <a:t>noise</a:t>
            </a:r>
            <a:endParaRPr lang="en-CA" sz="2000" b="1" dirty="0">
              <a:solidFill>
                <a:srgbClr val="519F9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2240" y="5998172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>
                <a:solidFill>
                  <a:srgbClr val="FF33CC"/>
                </a:solidFill>
              </a:rPr>
              <a:t>750 </a:t>
            </a:r>
            <a:r>
              <a:rPr lang="en-CA" sz="2000" b="1" dirty="0">
                <a:solidFill>
                  <a:srgbClr val="FF33CC"/>
                </a:solidFill>
                <a:sym typeface="Symbol" panose="05050102010706020507" pitchFamily="18" charset="2"/>
              </a:rPr>
              <a:t></a:t>
            </a:r>
            <a:r>
              <a:rPr lang="en-CA" sz="2000" b="1" dirty="0" smtClean="0">
                <a:solidFill>
                  <a:srgbClr val="FF33CC"/>
                </a:solidFill>
                <a:sym typeface="Symbol" panose="05050102010706020507" pitchFamily="18" charset="2"/>
              </a:rPr>
              <a:t>m</a:t>
            </a:r>
            <a:r>
              <a:rPr lang="en-CA" sz="2000" b="1" dirty="0">
                <a:solidFill>
                  <a:srgbClr val="FF33CC"/>
                </a:solidFill>
                <a:sym typeface="Symbol" panose="05050102010706020507" pitchFamily="18" charset="2"/>
              </a:rPr>
              <a:t> </a:t>
            </a:r>
            <a:r>
              <a:rPr lang="en-CA" sz="2000" b="1" dirty="0" smtClean="0">
                <a:solidFill>
                  <a:srgbClr val="FF33CC"/>
                </a:solidFill>
                <a:sym typeface="Symbol" panose="05050102010706020507" pitchFamily="18" charset="2"/>
              </a:rPr>
              <a:t>tube</a:t>
            </a:r>
            <a:endParaRPr lang="en-CA" sz="20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67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9512" y="1052736"/>
            <a:ext cx="878497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ym typeface="Symbol" panose="05050102010706020507" pitchFamily="18" charset="2"/>
              </a:rPr>
              <a:t>Surface </a:t>
            </a:r>
            <a:r>
              <a:rPr lang="en-CA" sz="2200" dirty="0">
                <a:sym typeface="Symbol" panose="05050102010706020507" pitchFamily="18" charset="2"/>
              </a:rPr>
              <a:t>to volume </a:t>
            </a:r>
            <a:r>
              <a:rPr lang="en-CA" sz="2200" dirty="0" smtClean="0">
                <a:sym typeface="Symbol" panose="05050102010706020507" pitchFamily="18" charset="2"/>
              </a:rPr>
              <a:t>ratio </a:t>
            </a:r>
            <a:r>
              <a:rPr lang="en-CA" sz="2200" dirty="0">
                <a:sym typeface="Symbol" panose="05050102010706020507" pitchFamily="18" charset="2"/>
              </a:rPr>
              <a:t>was found to be 0.09 </a:t>
            </a:r>
            <a:r>
              <a:rPr lang="en-CA" sz="2200" dirty="0" smtClean="0">
                <a:sym typeface="Symbol" panose="05050102010706020507" pitchFamily="18" charset="2"/>
              </a:rPr>
              <a:t> 0.01 m</a:t>
            </a:r>
            <a:r>
              <a:rPr lang="en-CA" sz="2200" baseline="30000" dirty="0" smtClean="0">
                <a:sym typeface="Symbol" panose="05050102010706020507" pitchFamily="18" charset="2"/>
              </a:rPr>
              <a:t>-1, </a:t>
            </a:r>
            <a:r>
              <a:rPr lang="en-CA" sz="2200" dirty="0" smtClean="0">
                <a:sym typeface="Symbol" panose="05050102010706020507" pitchFamily="18" charset="2"/>
              </a:rPr>
              <a:t>containing </a:t>
            </a:r>
            <a:r>
              <a:rPr lang="en-CA" sz="2200" dirty="0">
                <a:sym typeface="Symbol" panose="05050102010706020507" pitchFamily="18" charset="2"/>
              </a:rPr>
              <a:t>water </a:t>
            </a:r>
            <a:r>
              <a:rPr lang="en-CA" sz="2200" dirty="0" smtClean="0">
                <a:sym typeface="Symbol" panose="05050102010706020507" pitchFamily="18" charset="2"/>
              </a:rPr>
              <a:t>diffusing </a:t>
            </a:r>
            <a:r>
              <a:rPr lang="en-CA" sz="2200" dirty="0">
                <a:sym typeface="Symbol" panose="05050102010706020507" pitchFamily="18" charset="2"/>
              </a:rPr>
              <a:t>at 2.01 </a:t>
            </a:r>
            <a:r>
              <a:rPr lang="en-CA" sz="2200" dirty="0" smtClean="0">
                <a:sym typeface="Symbol" panose="05050102010706020507" pitchFamily="18" charset="2"/>
              </a:rPr>
              <a:t> </a:t>
            </a:r>
            <a:r>
              <a:rPr lang="en-CA" sz="2200" dirty="0">
                <a:sym typeface="Symbol" panose="05050102010706020507" pitchFamily="18" charset="2"/>
              </a:rPr>
              <a:t>0.01 </a:t>
            </a:r>
            <a:r>
              <a:rPr lang="en-CA" sz="2200" dirty="0" smtClean="0">
                <a:sym typeface="Symbol" panose="05050102010706020507" pitchFamily="18" charset="2"/>
              </a:rPr>
              <a:t>m</a:t>
            </a:r>
            <a:r>
              <a:rPr lang="en-CA" sz="2200" baseline="30000" dirty="0" smtClean="0">
                <a:sym typeface="Symbol" panose="05050102010706020507" pitchFamily="18" charset="2"/>
              </a:rPr>
              <a:t>2</a:t>
            </a:r>
            <a:r>
              <a:rPr lang="en-CA" sz="2200" dirty="0" smtClean="0">
                <a:sym typeface="Symbol" panose="05050102010706020507" pitchFamily="18" charset="2"/>
              </a:rPr>
              <a:t>/</a:t>
            </a:r>
            <a:r>
              <a:rPr lang="en-CA" sz="2200" dirty="0" err="1" smtClean="0">
                <a:sym typeface="Symbol" panose="05050102010706020507" pitchFamily="18" charset="2"/>
              </a:rPr>
              <a:t>ms.</a:t>
            </a:r>
            <a:endParaRPr lang="en-CA" sz="2200" dirty="0">
              <a:sym typeface="Symbol" panose="050501020107060205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ym typeface="Symbol" panose="05050102010706020507" pitchFamily="18" charset="2"/>
              </a:rPr>
              <a:t>Corresponds </a:t>
            </a:r>
            <a:r>
              <a:rPr lang="en-CA" sz="2200" dirty="0">
                <a:sym typeface="Symbol" panose="05050102010706020507" pitchFamily="18" charset="2"/>
              </a:rPr>
              <a:t>to tube diameters of 180  </a:t>
            </a:r>
            <a:r>
              <a:rPr lang="en-CA" sz="2200" dirty="0" smtClean="0">
                <a:sym typeface="Symbol" panose="05050102010706020507" pitchFamily="18" charset="2"/>
              </a:rPr>
              <a:t>30 m </a:t>
            </a:r>
            <a:br>
              <a:rPr lang="en-CA" sz="2200" dirty="0" smtClean="0">
                <a:sym typeface="Symbol" panose="05050102010706020507" pitchFamily="18" charset="2"/>
              </a:rPr>
            </a:br>
            <a:r>
              <a:rPr lang="en-CA" dirty="0" smtClean="0">
                <a:sym typeface="Symbol" panose="05050102010706020507" pitchFamily="18" charset="2"/>
              </a:rPr>
              <a:t>(Assuming 80% hexagonal packing)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dirty="0" smtClean="0">
              <a:sym typeface="Symbol" panose="050501020107060205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ym typeface="Symbol" panose="05050102010706020507" pitchFamily="18" charset="2"/>
              </a:rPr>
              <a:t>Actual average outer diameter ~151 </a:t>
            </a:r>
            <a:r>
              <a:rPr lang="en-CA" sz="2200" dirty="0">
                <a:sym typeface="Symbol" panose="05050102010706020507" pitchFamily="18" charset="2"/>
              </a:rPr>
              <a:t></a:t>
            </a:r>
            <a:r>
              <a:rPr lang="en-CA" sz="2200" dirty="0" smtClean="0">
                <a:sym typeface="Symbol" panose="05050102010706020507" pitchFamily="18" charset="2"/>
              </a:rPr>
              <a:t>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200" dirty="0">
              <a:sym typeface="Symbol" panose="05050102010706020507" pitchFamily="18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476672"/>
            <a:ext cx="9144000" cy="49244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2600" b="1" dirty="0" smtClean="0">
                <a:solidFill>
                  <a:schemeClr val="bg1"/>
                </a:solidFill>
              </a:rPr>
              <a:t>    Phantom (capillary tubes)</a:t>
            </a:r>
            <a:endParaRPr lang="en-CA" sz="2600" b="1" baseline="300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3" y="2970359"/>
            <a:ext cx="5040000" cy="381287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8B0B-E9D5-4034-B8A1-088ECFFD5A9A}" type="slidenum">
              <a:rPr lang="en-CA" smtClean="0"/>
              <a:pPr/>
              <a:t>15</a:t>
            </a:fld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9" t="4000" r="8174" b="4000"/>
          <a:stretch/>
        </p:blipFill>
        <p:spPr>
          <a:xfrm>
            <a:off x="287524" y="3122896"/>
            <a:ext cx="3744417" cy="33120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20072" y="2296617"/>
            <a:ext cx="19553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200" b="1" dirty="0" smtClean="0"/>
              <a:t>Plot for ROI # 4</a:t>
            </a:r>
            <a:endParaRPr lang="en-CA" sz="2200" b="1" dirty="0"/>
          </a:p>
        </p:txBody>
      </p:sp>
    </p:spTree>
    <p:extLst>
      <p:ext uri="{BB962C8B-B14F-4D97-AF65-F5344CB8AC3E}">
        <p14:creationId xmlns:p14="http://schemas.microsoft.com/office/powerpoint/2010/main" val="226431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/>
              <a:t>Effects of noise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8291264" cy="1806575"/>
          </a:xfrm>
        </p:spPr>
        <p:txBody>
          <a:bodyPr>
            <a:normAutofit fontScale="77500" lnSpcReduction="20000"/>
          </a:bodyPr>
          <a:lstStyle/>
          <a:p>
            <a:pPr>
              <a:buClrTx/>
              <a:buFontTx/>
              <a:buChar char="•"/>
            </a:pPr>
            <a:r>
              <a:rPr lang="en-CA" altLang="en-US" dirty="0"/>
              <a:t>To see the effects of noise on the parameter estimates, add Gaussian noise to the </a:t>
            </a:r>
            <a:r>
              <a:rPr lang="en-CA" altLang="en-US" i="1" dirty="0" err="1"/>
              <a:t>M</a:t>
            </a:r>
            <a:r>
              <a:rPr lang="en-CA" altLang="en-US" baseline="-25000" dirty="0" err="1"/>
              <a:t>x</a:t>
            </a:r>
            <a:r>
              <a:rPr lang="en-CA" altLang="en-US" dirty="0"/>
              <a:t> and </a:t>
            </a:r>
            <a:r>
              <a:rPr lang="en-CA" altLang="en-US" i="1" dirty="0"/>
              <a:t>M</a:t>
            </a:r>
            <a:r>
              <a:rPr lang="en-CA" altLang="en-US" baseline="-25000" dirty="0"/>
              <a:t>y</a:t>
            </a:r>
            <a:r>
              <a:rPr lang="en-CA" altLang="en-US" dirty="0"/>
              <a:t> components of the simulation </a:t>
            </a:r>
            <a:r>
              <a:rPr lang="en-CA" altLang="en-US" dirty="0" smtClean="0"/>
              <a:t>results</a:t>
            </a:r>
            <a:endParaRPr lang="en-CA" altLang="en-US" dirty="0"/>
          </a:p>
          <a:p>
            <a:pPr>
              <a:buClrTx/>
              <a:buFontTx/>
              <a:buChar char="•"/>
            </a:pPr>
            <a:r>
              <a:rPr lang="en-CA" altLang="en-US" dirty="0"/>
              <a:t>For each realization of noise, do the fitting procedure and store the parameter estimates (repeat 1000 times)</a:t>
            </a:r>
          </a:p>
          <a:p>
            <a:pPr>
              <a:buClrTx/>
              <a:buFontTx/>
              <a:buChar char="•"/>
            </a:pPr>
            <a:endParaRPr lang="en-CA" altLang="en-US" dirty="0"/>
          </a:p>
          <a:p>
            <a:endParaRPr lang="en-CA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6DCE-85D5-46A2-B333-1FCA73907FCA}" type="slidenum">
              <a:rPr lang="en-CA" altLang="en-US"/>
              <a:pPr/>
              <a:t>16</a:t>
            </a:fld>
            <a:endParaRPr lang="en-CA" altLang="en-US"/>
          </a:p>
        </p:txBody>
      </p:sp>
      <p:pic>
        <p:nvPicPr>
          <p:cNvPr id="174085" name="Picture 5" descr="CylinderNoi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8705" r="35834" b="19913"/>
          <a:stretch>
            <a:fillRect/>
          </a:stretch>
        </p:blipFill>
        <p:spPr bwMode="auto">
          <a:xfrm>
            <a:off x="1691680" y="3406775"/>
            <a:ext cx="5638800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30480" y="5805264"/>
            <a:ext cx="1813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>
                <a:latin typeface="Comic Sans MS" panose="030F0702030302020204" pitchFamily="66" charset="0"/>
              </a:rPr>
              <a:t>Mercredi</a:t>
            </a:r>
            <a:r>
              <a:rPr lang="en-CA" dirty="0" smtClean="0">
                <a:latin typeface="Comic Sans MS" panose="030F0702030302020204" pitchFamily="66" charset="0"/>
              </a:rPr>
              <a:t> et al MAGMA 2017</a:t>
            </a:r>
            <a:endParaRPr lang="en-CA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76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/>
              <a:t>OGSE frequencies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116832"/>
          </a:xfrm>
        </p:spPr>
        <p:txBody>
          <a:bodyPr>
            <a:normAutofit fontScale="77500" lnSpcReduction="20000"/>
          </a:bodyPr>
          <a:lstStyle/>
          <a:p>
            <a:pPr>
              <a:buClrTx/>
              <a:buFontTx/>
              <a:buChar char="•"/>
            </a:pPr>
            <a:r>
              <a:rPr lang="en-CA" altLang="en-US" dirty="0"/>
              <a:t>Want to see how the fitted parameter distributions change when using smaller (or fewer) OGSE </a:t>
            </a:r>
            <a:r>
              <a:rPr lang="en-CA" altLang="en-US" dirty="0" smtClean="0"/>
              <a:t>frequencies</a:t>
            </a:r>
            <a:endParaRPr lang="en-CA" altLang="en-US" dirty="0"/>
          </a:p>
          <a:p>
            <a:pPr>
              <a:buClrTx/>
              <a:buFontTx/>
              <a:buChar char="•"/>
            </a:pPr>
            <a:r>
              <a:rPr lang="en-CA" altLang="en-US" dirty="0"/>
              <a:t>Use </a:t>
            </a:r>
            <a:r>
              <a:rPr lang="en-CA" altLang="en-US" i="1" dirty="0" err="1"/>
              <a:t>n</a:t>
            </a:r>
            <a:r>
              <a:rPr lang="en-CA" altLang="en-US" baseline="-25000" dirty="0" err="1"/>
              <a:t>f</a:t>
            </a:r>
            <a:r>
              <a:rPr lang="en-CA" altLang="en-US" dirty="0"/>
              <a:t> = {5, 10, 15, 20} frequencies (50 – 250, 500, 750, 1000 Hz</a:t>
            </a:r>
            <a:r>
              <a:rPr lang="en-CA" altLang="en-US" dirty="0" smtClean="0"/>
              <a:t>)</a:t>
            </a:r>
            <a:endParaRPr lang="en-CA" altLang="en-US" dirty="0"/>
          </a:p>
          <a:p>
            <a:pPr>
              <a:buClrTx/>
              <a:buFontTx/>
              <a:buChar char="•"/>
            </a:pPr>
            <a:r>
              <a:rPr lang="en-CA" altLang="en-US" dirty="0"/>
              <a:t>For some diameters, </a:t>
            </a:r>
            <a:r>
              <a:rPr lang="en-CA" altLang="en-US" dirty="0" err="1">
                <a:latin typeface="Symbol" pitchFamily="18" charset="2"/>
              </a:rPr>
              <a:t>s</a:t>
            </a:r>
            <a:r>
              <a:rPr lang="en-CA" altLang="en-US" baseline="-25000" dirty="0" err="1"/>
              <a:t>d</a:t>
            </a:r>
            <a:r>
              <a:rPr lang="en-CA" altLang="en-US" dirty="0"/>
              <a:t> change very little</a:t>
            </a:r>
          </a:p>
          <a:p>
            <a:endParaRPr lang="en-CA" altLang="en-US" dirty="0"/>
          </a:p>
        </p:txBody>
      </p:sp>
      <p:pic>
        <p:nvPicPr>
          <p:cNvPr id="177157" name="Picture 5" descr="IntraCyl_G900mT_DiameterSTD_Fre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7" t="5151" r="7167"/>
          <a:stretch>
            <a:fillRect/>
          </a:stretch>
        </p:blipFill>
        <p:spPr bwMode="auto">
          <a:xfrm>
            <a:off x="5029200" y="3810000"/>
            <a:ext cx="3733800" cy="233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158" name="Picture 6" descr="d4_noi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6" t="5200" r="8958" b="2925"/>
          <a:stretch>
            <a:fillRect/>
          </a:stretch>
        </p:blipFill>
        <p:spPr bwMode="auto">
          <a:xfrm>
            <a:off x="685800" y="3886200"/>
            <a:ext cx="4191000" cy="222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3048000" y="45720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altLang="en-US" sz="1400" i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en-CA" altLang="en-US" sz="1400" baseline="-25000">
                <a:solidFill>
                  <a:schemeClr val="tx1"/>
                </a:solidFill>
                <a:latin typeface="Calibri" pitchFamily="34" charset="0"/>
              </a:rPr>
              <a:t>d</a:t>
            </a:r>
            <a:endParaRPr lang="en-CA" altLang="en-US" sz="1400" i="0">
              <a:solidFill>
                <a:schemeClr val="tx1"/>
              </a:solidFill>
              <a:latin typeface="Symbol" pitchFamily="18" charset="2"/>
            </a:endParaRPr>
          </a:p>
        </p:txBody>
      </p:sp>
      <p:sp>
        <p:nvSpPr>
          <p:cNvPr id="177160" name="Line 8"/>
          <p:cNvSpPr>
            <a:spLocks noChangeShapeType="1"/>
          </p:cNvSpPr>
          <p:nvPr/>
        </p:nvSpPr>
        <p:spPr bwMode="auto">
          <a:xfrm flipV="1">
            <a:off x="2895600" y="4876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7161" name="Line 9"/>
          <p:cNvSpPr>
            <a:spLocks noChangeShapeType="1"/>
          </p:cNvSpPr>
          <p:nvPr/>
        </p:nvSpPr>
        <p:spPr bwMode="auto">
          <a:xfrm>
            <a:off x="2590800" y="4191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7162" name="Text Box 10"/>
          <p:cNvSpPr txBox="1">
            <a:spLocks noChangeArrowheads="1"/>
          </p:cNvSpPr>
          <p:nvPr/>
        </p:nvSpPr>
        <p:spPr bwMode="auto">
          <a:xfrm>
            <a:off x="2438400" y="38862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altLang="en-US" sz="1400" i="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CA" altLang="en-US" sz="1400" baseline="-25000">
                <a:solidFill>
                  <a:schemeClr val="tx1"/>
                </a:solidFill>
                <a:latin typeface="Calibri" pitchFamily="34" charset="0"/>
              </a:rPr>
              <a:t>d</a:t>
            </a:r>
            <a:endParaRPr lang="en-CA" altLang="en-US" sz="140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98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/>
              <a:t>OGSE gradients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600201"/>
            <a:ext cx="3803848" cy="4493096"/>
          </a:xfrm>
        </p:spPr>
        <p:txBody>
          <a:bodyPr>
            <a:noAutofit/>
          </a:bodyPr>
          <a:lstStyle/>
          <a:p>
            <a:r>
              <a:rPr lang="en-CA" altLang="en-US" sz="2400" dirty="0"/>
              <a:t>See how fitted parameter distributions change when using smaller (and fewer) </a:t>
            </a:r>
            <a:r>
              <a:rPr lang="en-CA" altLang="en-US" sz="2400" dirty="0" smtClean="0"/>
              <a:t>gradients</a:t>
            </a:r>
            <a:endParaRPr lang="en-CA" altLang="en-US" sz="2400" dirty="0"/>
          </a:p>
          <a:p>
            <a:r>
              <a:rPr lang="en-CA" altLang="en-US" sz="2400" dirty="0"/>
              <a:t>G = {G</a:t>
            </a:r>
            <a:r>
              <a:rPr lang="en-CA" altLang="en-US" sz="2400" baseline="-25000" dirty="0"/>
              <a:t>0</a:t>
            </a:r>
            <a:r>
              <a:rPr lang="en-CA" altLang="en-US" sz="2400" dirty="0"/>
              <a:t>=0, G</a:t>
            </a:r>
            <a:r>
              <a:rPr lang="en-CA" altLang="en-US" sz="2400" baseline="-25000" dirty="0"/>
              <a:t>1</a:t>
            </a:r>
            <a:r>
              <a:rPr lang="en-CA" altLang="en-US" sz="2400" dirty="0"/>
              <a:t>,…, </a:t>
            </a:r>
            <a:r>
              <a:rPr lang="en-CA" altLang="en-US" sz="2400" dirty="0" err="1"/>
              <a:t>G</a:t>
            </a:r>
            <a:r>
              <a:rPr lang="en-CA" altLang="en-US" sz="2400" baseline="-25000" dirty="0" err="1"/>
              <a:t>max</a:t>
            </a:r>
            <a:r>
              <a:rPr lang="en-CA" altLang="en-US" sz="2400" dirty="0"/>
              <a:t> = 900 </a:t>
            </a:r>
            <a:r>
              <a:rPr lang="en-CA" altLang="en-US" sz="2400" dirty="0" err="1"/>
              <a:t>mT</a:t>
            </a:r>
            <a:r>
              <a:rPr lang="en-CA" altLang="en-US" sz="2400" dirty="0"/>
              <a:t>/m</a:t>
            </a:r>
            <a:r>
              <a:rPr lang="en-CA" altLang="en-US" sz="2400" dirty="0" smtClean="0"/>
              <a:t>}</a:t>
            </a:r>
            <a:endParaRPr lang="en-CA" altLang="en-US" sz="2400" dirty="0"/>
          </a:p>
          <a:p>
            <a:r>
              <a:rPr lang="en-CA" altLang="en-US" sz="2400" dirty="0"/>
              <a:t>Multiple gradients are slightly better than just </a:t>
            </a:r>
            <a:r>
              <a:rPr lang="en-CA" altLang="en-US" sz="2400" dirty="0" smtClean="0"/>
              <a:t>two</a:t>
            </a:r>
            <a:endParaRPr lang="en-CA" altLang="en-US" sz="2400" dirty="0"/>
          </a:p>
          <a:p>
            <a:r>
              <a:rPr lang="en-CA" altLang="en-US" sz="2400" dirty="0"/>
              <a:t>Two gradients can be better, if the nonzero gradient is big enough</a:t>
            </a:r>
          </a:p>
        </p:txBody>
      </p:sp>
      <p:graphicFrame>
        <p:nvGraphicFramePr>
          <p:cNvPr id="107588" name="Group 68"/>
          <p:cNvGraphicFramePr>
            <a:graphicFrameLocks noGrp="1"/>
          </p:cNvGraphicFramePr>
          <p:nvPr>
            <p:ph sz="half" idx="2"/>
          </p:nvPr>
        </p:nvGraphicFramePr>
        <p:xfrm>
          <a:off x="4876800" y="1752600"/>
          <a:ext cx="3810000" cy="2133600"/>
        </p:xfrm>
        <a:graphic>
          <a:graphicData uri="http://schemas.openxmlformats.org/drawingml/2006/table">
            <a:tbl>
              <a:tblPr/>
              <a:tblGrid>
                <a:gridCol w="1905000"/>
                <a:gridCol w="1905000"/>
              </a:tblGrid>
              <a:tr h="180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#1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#2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#3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#4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#5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#6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#7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4572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9144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371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18288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G</a:t>
                      </a:r>
                      <a:r>
                        <a:rPr kumimoji="0" lang="en-CA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7589" name="Picture 69" descr="IntraCyl_G900mT_DiameterSTD_Gr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7426" b="897"/>
          <a:stretch>
            <a:fillRect/>
          </a:stretch>
        </p:blipFill>
        <p:spPr bwMode="auto">
          <a:xfrm>
            <a:off x="4343400" y="3962400"/>
            <a:ext cx="4572000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90" name="Text Box 70"/>
          <p:cNvSpPr txBox="1">
            <a:spLocks noChangeArrowheads="1"/>
          </p:cNvSpPr>
          <p:nvPr/>
        </p:nvSpPr>
        <p:spPr bwMode="auto">
          <a:xfrm>
            <a:off x="5867400" y="6477000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CA" altLang="en-US" sz="1200" i="0">
                <a:solidFill>
                  <a:schemeClr val="tx1"/>
                </a:solidFill>
              </a:rPr>
              <a:t>Intra-axonal simulations</a:t>
            </a:r>
          </a:p>
          <a:p>
            <a:pPr>
              <a:spcBef>
                <a:spcPct val="50000"/>
              </a:spcBef>
            </a:pPr>
            <a:endParaRPr lang="en-CA" alt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25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Future studies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Finding the optimal limited range of frequencies and gradient strengths for expected diameter sizes</a:t>
            </a:r>
          </a:p>
          <a:p>
            <a:r>
              <a:rPr lang="en-CA" dirty="0" smtClean="0"/>
              <a:t>Finding the optimal signal-to-noise ratio for the experiments</a:t>
            </a:r>
          </a:p>
          <a:p>
            <a:r>
              <a:rPr lang="en-CA" dirty="0" smtClean="0"/>
              <a:t>Finding the optimal resolution for the images</a:t>
            </a:r>
          </a:p>
          <a:p>
            <a:r>
              <a:rPr lang="en-CA" dirty="0" smtClean="0"/>
              <a:t>Measurements on brains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700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Outline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MRI</a:t>
            </a:r>
          </a:p>
          <a:p>
            <a:r>
              <a:rPr lang="en-CA" dirty="0" smtClean="0"/>
              <a:t>Diffusion</a:t>
            </a:r>
          </a:p>
          <a:p>
            <a:r>
              <a:rPr lang="en-CA" dirty="0" smtClean="0"/>
              <a:t>Restricted diffusion</a:t>
            </a:r>
          </a:p>
          <a:p>
            <a:r>
              <a:rPr lang="en-CA" dirty="0" smtClean="0"/>
              <a:t>A model of diffusion to infer cell sizes</a:t>
            </a:r>
          </a:p>
          <a:p>
            <a:r>
              <a:rPr lang="en-CA" dirty="0" smtClean="0"/>
              <a:t>Phantom data</a:t>
            </a:r>
          </a:p>
          <a:p>
            <a:r>
              <a:rPr lang="en-CA" dirty="0" smtClean="0"/>
              <a:t>Simulation data to reduce imaging time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5140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Conclusions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MRI can infer sizes of structures by measuring water diffusion within the structures</a:t>
            </a:r>
          </a:p>
          <a:p>
            <a:r>
              <a:rPr lang="en-CA" dirty="0" smtClean="0"/>
              <a:t>OGSE sequences can make measurements of micron diameters in biological samples</a:t>
            </a:r>
          </a:p>
        </p:txBody>
      </p:sp>
    </p:spTree>
    <p:extLst>
      <p:ext uri="{BB962C8B-B14F-4D97-AF65-F5344CB8AC3E}">
        <p14:creationId xmlns:p14="http://schemas.microsoft.com/office/powerpoint/2010/main" val="234724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9642"/>
            <a:ext cx="7772400" cy="1143000"/>
          </a:xfrm>
        </p:spPr>
        <p:txBody>
          <a:bodyPr/>
          <a:lstStyle/>
          <a:p>
            <a:r>
              <a:rPr lang="en-US" dirty="0" smtClean="0"/>
              <a:t>Acknowledgements</a:t>
            </a:r>
          </a:p>
        </p:txBody>
      </p:sp>
      <p:sp>
        <p:nvSpPr>
          <p:cNvPr id="14234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327768"/>
            <a:ext cx="3810000" cy="4114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400" u="sng" dirty="0" smtClean="0"/>
          </a:p>
          <a:p>
            <a:pPr marL="0" indent="0" algn="ctr">
              <a:lnSpc>
                <a:spcPct val="80000"/>
              </a:lnSpc>
              <a:buNone/>
            </a:pPr>
            <a:endParaRPr lang="en-US" u="sng" dirty="0" smtClean="0"/>
          </a:p>
          <a:p>
            <a:pPr marL="0" indent="0" algn="ctr">
              <a:lnSpc>
                <a:spcPct val="80000"/>
              </a:lnSpc>
              <a:buNone/>
            </a:pPr>
            <a:r>
              <a:rPr lang="en-US" u="sng" dirty="0" smtClean="0"/>
              <a:t>Martin Lab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FF00"/>
                </a:solidFill>
              </a:rPr>
              <a:t>Richard </a:t>
            </a:r>
            <a:r>
              <a:rPr lang="en-US" dirty="0" err="1" smtClean="0">
                <a:solidFill>
                  <a:srgbClr val="FFFF00"/>
                </a:solidFill>
              </a:rPr>
              <a:t>Buist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FF00"/>
                </a:solidFill>
              </a:rPr>
              <a:t>Sheryl Herrera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FF00"/>
                </a:solidFill>
              </a:rPr>
              <a:t>Morgan </a:t>
            </a:r>
            <a:r>
              <a:rPr lang="en-US" dirty="0" err="1">
                <a:solidFill>
                  <a:srgbClr val="FFFF00"/>
                </a:solidFill>
              </a:rPr>
              <a:t>Mercredi</a:t>
            </a:r>
            <a:endParaRPr lang="en-US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FFFF00"/>
                </a:solidFill>
              </a:rPr>
              <a:t>Trevor Vincent</a:t>
            </a:r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1167010"/>
            <a:ext cx="3810000" cy="4114800"/>
          </a:xfrm>
        </p:spPr>
        <p:txBody>
          <a:bodyPr/>
          <a:lstStyle/>
          <a:p>
            <a:pPr marL="0" indent="0">
              <a:buNone/>
            </a:pPr>
            <a:r>
              <a:rPr lang="en-CA" u="sng" dirty="0" smtClean="0"/>
              <a:t>Collaborator</a:t>
            </a:r>
          </a:p>
          <a:p>
            <a:r>
              <a:rPr lang="en-CA" dirty="0" smtClean="0"/>
              <a:t>Chris </a:t>
            </a:r>
            <a:r>
              <a:rPr lang="en-CA" dirty="0" err="1" smtClean="0"/>
              <a:t>Bidinosti</a:t>
            </a:r>
            <a:endParaRPr lang="en-CA" dirty="0" smtClean="0"/>
          </a:p>
          <a:p>
            <a:r>
              <a:rPr lang="en-CA" dirty="0" smtClean="0"/>
              <a:t>Kant Matsuda</a:t>
            </a:r>
          </a:p>
          <a:p>
            <a:pPr marL="0" indent="0">
              <a:buNone/>
            </a:pPr>
            <a:endParaRPr lang="en-CA" dirty="0" smtClean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60" b="51983"/>
          <a:stretch/>
        </p:blipFill>
        <p:spPr>
          <a:xfrm>
            <a:off x="179512" y="4077072"/>
            <a:ext cx="8784976" cy="2429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83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170384"/>
            <a:ext cx="9144000" cy="5715000"/>
            <a:chOff x="0" y="1143000"/>
            <a:chExt cx="9144000" cy="5486400"/>
          </a:xfrm>
        </p:grpSpPr>
        <p:sp>
          <p:nvSpPr>
            <p:cNvPr id="143362" name="Rectangle 2"/>
            <p:cNvSpPr>
              <a:spLocks noChangeArrowheads="1"/>
            </p:cNvSpPr>
            <p:nvPr/>
          </p:nvSpPr>
          <p:spPr bwMode="auto">
            <a:xfrm>
              <a:off x="0" y="1143000"/>
              <a:ext cx="9144000" cy="5486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3369" name="Rectangle 9"/>
            <p:cNvSpPr>
              <a:spLocks noChangeArrowheads="1"/>
            </p:cNvSpPr>
            <p:nvPr/>
          </p:nvSpPr>
          <p:spPr bwMode="auto">
            <a:xfrm>
              <a:off x="0" y="1143000"/>
              <a:ext cx="9144000" cy="381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3370" name="Rectangle 10"/>
            <p:cNvSpPr>
              <a:spLocks noChangeArrowheads="1"/>
            </p:cNvSpPr>
            <p:nvPr/>
          </p:nvSpPr>
          <p:spPr bwMode="auto">
            <a:xfrm>
              <a:off x="0" y="6248400"/>
              <a:ext cx="9144000" cy="381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14336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</p:spPr>
        <p:txBody>
          <a:bodyPr/>
          <a:lstStyle/>
          <a:p>
            <a:r>
              <a:rPr lang="en-US" sz="4000" smtClean="0"/>
              <a:t>Acknowledgments</a:t>
            </a:r>
          </a:p>
        </p:txBody>
      </p:sp>
      <p:pic>
        <p:nvPicPr>
          <p:cNvPr id="143364" name="Picture 12" descr="nser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5FFFE"/>
              </a:clrFrom>
              <a:clrTo>
                <a:srgbClr val="E5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999" y="2604149"/>
            <a:ext cx="4102100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5" name="Picture 13" descr="CFI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340" y="4326600"/>
            <a:ext cx="2291578" cy="1077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6" name="Picture 6" descr="UW blue back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FE"/>
              </a:clrFrom>
              <a:clrTo>
                <a:srgbClr val="0000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49462"/>
            <a:ext cx="41941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7" name="Picture 7" descr="colour_horizontal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00" y="1494483"/>
            <a:ext cx="4102100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8" name="Picture 8" descr="image00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355" y="5483367"/>
            <a:ext cx="41021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08880"/>
            <a:ext cx="3048000" cy="18573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811" y="4326601"/>
            <a:ext cx="2783326" cy="126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94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>
            <a:lvl1pPr algn="ctr">
              <a:defRPr sz="4400">
                <a:solidFill>
                  <a:schemeClr val="tx2"/>
                </a:solidFill>
                <a:latin typeface="Times"/>
              </a:defRPr>
            </a:lvl1pPr>
            <a:lvl2pPr algn="ctr">
              <a:defRPr sz="4400">
                <a:solidFill>
                  <a:schemeClr val="tx2"/>
                </a:solidFill>
                <a:latin typeface="Times"/>
              </a:defRPr>
            </a:lvl2pPr>
            <a:lvl3pPr algn="ctr">
              <a:defRPr sz="4400">
                <a:solidFill>
                  <a:schemeClr val="tx2"/>
                </a:solidFill>
                <a:latin typeface="Times"/>
              </a:defRPr>
            </a:lvl3pPr>
            <a:lvl4pPr algn="ctr">
              <a:defRPr sz="4400">
                <a:solidFill>
                  <a:schemeClr val="tx2"/>
                </a:solidFill>
                <a:latin typeface="Times"/>
              </a:defRPr>
            </a:lvl4pPr>
            <a:lvl5pPr algn="ctr">
              <a:defRPr sz="4400">
                <a:solidFill>
                  <a:schemeClr val="tx2"/>
                </a:solidFill>
                <a:latin typeface="Times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n-US" altLang="en-US"/>
              <a:t>NMR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9pPr>
          </a:lstStyle>
          <a:p>
            <a:r>
              <a:rPr lang="en-US" altLang="en-US" sz="2800" dirty="0">
                <a:latin typeface="Comic Sans MS" panose="030F0702030302020204" pitchFamily="66" charset="0"/>
              </a:rPr>
              <a:t>Nuclear magnetization, </a:t>
            </a:r>
            <a:r>
              <a:rPr lang="en-US" altLang="en-US" sz="2800" b="1" dirty="0">
                <a:latin typeface="Comic Sans MS" panose="030F0702030302020204" pitchFamily="66" charset="0"/>
              </a:rPr>
              <a:t>M</a:t>
            </a:r>
            <a:r>
              <a:rPr lang="en-US" altLang="en-US" sz="2800" dirty="0">
                <a:latin typeface="Comic Sans MS" panose="030F0702030302020204" pitchFamily="66" charset="0"/>
              </a:rPr>
              <a:t>, is an ensemble effect</a:t>
            </a:r>
          </a:p>
          <a:p>
            <a:r>
              <a:rPr lang="en-US" altLang="en-US" sz="2800" dirty="0">
                <a:latin typeface="Comic Sans MS" panose="030F0702030302020204" pitchFamily="66" charset="0"/>
              </a:rPr>
              <a:t>Angular momentum (spin) means they </a:t>
            </a:r>
            <a:r>
              <a:rPr lang="en-US" altLang="en-US" sz="2800" dirty="0" err="1">
                <a:latin typeface="Comic Sans MS" panose="030F0702030302020204" pitchFamily="66" charset="0"/>
              </a:rPr>
              <a:t>precess</a:t>
            </a:r>
            <a:r>
              <a:rPr lang="en-US" altLang="en-US" sz="2800" dirty="0">
                <a:latin typeface="Comic Sans MS" panose="030F0702030302020204" pitchFamily="66" charset="0"/>
              </a:rPr>
              <a:t> in </a:t>
            </a:r>
            <a:r>
              <a:rPr lang="en-US" altLang="en-US" sz="2800" b="1" dirty="0">
                <a:latin typeface="Comic Sans MS" panose="030F0702030302020204" pitchFamily="66" charset="0"/>
              </a:rPr>
              <a:t>B</a:t>
            </a:r>
            <a:r>
              <a:rPr lang="en-US" altLang="en-US" sz="2800" b="1" baseline="-25000" dirty="0">
                <a:latin typeface="Comic Sans MS" panose="030F0702030302020204" pitchFamily="66" charset="0"/>
              </a:rPr>
              <a:t>0</a:t>
            </a:r>
            <a:r>
              <a:rPr lang="en-US" altLang="en-US" sz="2800" dirty="0">
                <a:latin typeface="Comic Sans MS" panose="030F0702030302020204" pitchFamily="66" charset="0"/>
              </a:rPr>
              <a:t> field</a:t>
            </a: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2128838" y="2133600"/>
            <a:ext cx="1411287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>
                <a:latin typeface="Symbol" charset="2"/>
              </a:rPr>
              <a:t></a:t>
            </a:r>
            <a:r>
              <a:rPr lang="en-US" altLang="en-US" baseline="-25000"/>
              <a:t>0</a:t>
            </a:r>
            <a:r>
              <a:rPr lang="en-US" altLang="en-US"/>
              <a:t> = -</a:t>
            </a:r>
            <a:r>
              <a:rPr lang="en-US" altLang="en-US">
                <a:latin typeface="Symbol" charset="2"/>
              </a:rPr>
              <a:t></a:t>
            </a:r>
            <a:r>
              <a:rPr lang="en-US" altLang="en-US" b="1"/>
              <a:t>B</a:t>
            </a:r>
            <a:r>
              <a:rPr lang="en-US" altLang="en-US" baseline="-25000"/>
              <a:t>0</a:t>
            </a:r>
          </a:p>
        </p:txBody>
      </p:sp>
      <p:sp>
        <p:nvSpPr>
          <p:cNvPr id="59397" name="Line 5"/>
          <p:cNvSpPr>
            <a:spLocks noChangeShapeType="1"/>
          </p:cNvSpPr>
          <p:nvPr/>
        </p:nvSpPr>
        <p:spPr bwMode="auto">
          <a:xfrm flipV="1">
            <a:off x="2690813" y="3241675"/>
            <a:ext cx="0" cy="15525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59398" name="Oval 6"/>
          <p:cNvSpPr>
            <a:spLocks noChangeArrowheads="1"/>
          </p:cNvSpPr>
          <p:nvPr/>
        </p:nvSpPr>
        <p:spPr bwMode="auto">
          <a:xfrm>
            <a:off x="1381125" y="3586163"/>
            <a:ext cx="2768600" cy="1968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 flipV="1">
            <a:off x="2720975" y="3709988"/>
            <a:ext cx="1425575" cy="1068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2976563" y="3776663"/>
            <a:ext cx="2317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2551113" y="2886075"/>
            <a:ext cx="4445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B</a:t>
            </a:r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2776538" y="3024188"/>
            <a:ext cx="2952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r>
              <a:rPr lang="en-US" altLang="en-US" sz="1600"/>
              <a:t>0</a:t>
            </a: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4205288" y="3287713"/>
            <a:ext cx="56197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18376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609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>
            <a:lvl1pPr algn="ctr">
              <a:defRPr sz="4400">
                <a:solidFill>
                  <a:schemeClr val="tx2"/>
                </a:solidFill>
                <a:latin typeface="Times"/>
              </a:defRPr>
            </a:lvl1pPr>
            <a:lvl2pPr algn="ctr">
              <a:defRPr sz="4400">
                <a:solidFill>
                  <a:schemeClr val="tx2"/>
                </a:solidFill>
                <a:latin typeface="Times"/>
              </a:defRPr>
            </a:lvl2pPr>
            <a:lvl3pPr algn="ctr">
              <a:defRPr sz="4400">
                <a:solidFill>
                  <a:schemeClr val="tx2"/>
                </a:solidFill>
                <a:latin typeface="Times"/>
              </a:defRPr>
            </a:lvl3pPr>
            <a:lvl4pPr algn="ctr">
              <a:defRPr sz="4400">
                <a:solidFill>
                  <a:schemeClr val="tx2"/>
                </a:solidFill>
                <a:latin typeface="Times"/>
              </a:defRPr>
            </a:lvl4pPr>
            <a:lvl5pPr algn="ctr">
              <a:defRPr sz="4400">
                <a:solidFill>
                  <a:schemeClr val="tx2"/>
                </a:solidFill>
                <a:latin typeface="Times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n-US" altLang="en-US" dirty="0">
                <a:latin typeface="Comic Sans MS" panose="030F0702030302020204" pitchFamily="66" charset="0"/>
              </a:rPr>
              <a:t>Gradients for Measurement of Diffusion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0" y="1981200"/>
            <a:ext cx="9144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9pPr>
          </a:lstStyle>
          <a:p>
            <a:r>
              <a:rPr lang="en-US" altLang="en-US" dirty="0">
                <a:latin typeface="Comic Sans MS" panose="030F0702030302020204" pitchFamily="66" charset="0"/>
              </a:rPr>
              <a:t>If the field </a:t>
            </a:r>
            <a:r>
              <a:rPr lang="en-US" altLang="en-US" b="1" dirty="0">
                <a:latin typeface="Comic Sans MS" panose="030F0702030302020204" pitchFamily="66" charset="0"/>
              </a:rPr>
              <a:t>B</a:t>
            </a:r>
            <a:r>
              <a:rPr lang="en-US" altLang="en-US" dirty="0">
                <a:latin typeface="Comic Sans MS" panose="030F0702030302020204" pitchFamily="66" charset="0"/>
              </a:rPr>
              <a:t> is uniform then all spins have the same frequency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If </a:t>
            </a:r>
            <a:r>
              <a:rPr lang="en-US" altLang="en-US" b="1" dirty="0">
                <a:latin typeface="Comic Sans MS" panose="030F0702030302020204" pitchFamily="66" charset="0"/>
              </a:rPr>
              <a:t>B</a:t>
            </a:r>
            <a:r>
              <a:rPr lang="en-US" altLang="en-US" dirty="0">
                <a:latin typeface="Comic Sans MS" panose="030F0702030302020204" pitchFamily="66" charset="0"/>
              </a:rPr>
              <a:t> = </a:t>
            </a:r>
            <a:r>
              <a:rPr lang="en-US" altLang="en-US" b="1" dirty="0">
                <a:latin typeface="Comic Sans MS" panose="030F0702030302020204" pitchFamily="66" charset="0"/>
              </a:rPr>
              <a:t>B</a:t>
            </a:r>
            <a:r>
              <a:rPr lang="en-US" altLang="en-US" b="1" baseline="-25000" dirty="0">
                <a:latin typeface="Comic Sans MS" panose="030F0702030302020204" pitchFamily="66" charset="0"/>
              </a:rPr>
              <a:t>0</a:t>
            </a:r>
            <a:r>
              <a:rPr lang="en-US" altLang="en-US" dirty="0">
                <a:latin typeface="Comic Sans MS" panose="030F0702030302020204" pitchFamily="66" charset="0"/>
              </a:rPr>
              <a:t> + </a:t>
            </a:r>
            <a:r>
              <a:rPr lang="en-US" altLang="en-US" b="1" dirty="0" err="1">
                <a:latin typeface="Comic Sans MS" panose="030F0702030302020204" pitchFamily="66" charset="0"/>
              </a:rPr>
              <a:t>g</a:t>
            </a:r>
            <a:r>
              <a:rPr lang="en-US" altLang="en-US" dirty="0" err="1">
                <a:latin typeface="Comic Sans MS" panose="030F0702030302020204" pitchFamily="66" charset="0"/>
              </a:rPr>
              <a:t>•</a:t>
            </a:r>
            <a:r>
              <a:rPr lang="en-US" altLang="en-US" b="1" i="1" dirty="0" err="1">
                <a:latin typeface="Comic Sans MS" panose="030F0702030302020204" pitchFamily="66" charset="0"/>
              </a:rPr>
              <a:t>x</a:t>
            </a:r>
            <a:r>
              <a:rPr lang="en-US" altLang="en-US" dirty="0">
                <a:latin typeface="Comic Sans MS" panose="030F0702030302020204" pitchFamily="66" charset="0"/>
              </a:rPr>
              <a:t> [</a:t>
            </a:r>
            <a:r>
              <a:rPr lang="en-US" altLang="en-US" b="1" dirty="0">
                <a:latin typeface="Comic Sans MS" panose="030F0702030302020204" pitchFamily="66" charset="0"/>
              </a:rPr>
              <a:t>g</a:t>
            </a:r>
            <a:r>
              <a:rPr lang="en-US" altLang="en-US" dirty="0">
                <a:latin typeface="Comic Sans MS" panose="030F0702030302020204" pitchFamily="66" charset="0"/>
              </a:rPr>
              <a:t> = linear gradient] then spins at different positions </a:t>
            </a:r>
            <a:r>
              <a:rPr lang="en-US" altLang="en-US" i="1" dirty="0">
                <a:latin typeface="Comic Sans MS" panose="030F0702030302020204" pitchFamily="66" charset="0"/>
              </a:rPr>
              <a:t>x </a:t>
            </a:r>
            <a:r>
              <a:rPr lang="en-US" altLang="en-US" dirty="0">
                <a:latin typeface="Comic Sans MS" panose="030F0702030302020204" pitchFamily="66" charset="0"/>
              </a:rPr>
              <a:t>have different frequencies (</a:t>
            </a:r>
            <a:r>
              <a:rPr lang="en-US" altLang="en-US" dirty="0" err="1">
                <a:latin typeface="Symbol" panose="05050102010706020507" pitchFamily="18" charset="2"/>
              </a:rPr>
              <a:t>Dw</a:t>
            </a:r>
            <a:r>
              <a:rPr lang="en-US" altLang="en-US" dirty="0">
                <a:latin typeface="Comic Sans MS" panose="030F0702030302020204" pitchFamily="66" charset="0"/>
              </a:rPr>
              <a:t> = </a:t>
            </a:r>
            <a:r>
              <a:rPr lang="en-US" altLang="en-US" dirty="0" err="1">
                <a:latin typeface="Symbol" panose="05050102010706020507" pitchFamily="18" charset="2"/>
              </a:rPr>
              <a:t>g</a:t>
            </a:r>
            <a:r>
              <a:rPr lang="en-US" altLang="en-US" dirty="0" err="1">
                <a:latin typeface="Comic Sans MS" panose="030F0702030302020204" pitchFamily="66" charset="0"/>
              </a:rPr>
              <a:t>g</a:t>
            </a:r>
            <a:r>
              <a:rPr lang="en-US" altLang="en-US" i="1" dirty="0" err="1">
                <a:latin typeface="Comic Sans MS" panose="030F0702030302020204" pitchFamily="66" charset="0"/>
              </a:rPr>
              <a:t>x</a:t>
            </a:r>
            <a:r>
              <a:rPr lang="en-US" altLang="en-US" dirty="0">
                <a:latin typeface="Comic Sans MS" panose="030F0702030302020204" pitchFamily="66" charset="0"/>
              </a:rPr>
              <a:t>)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If spins move along </a:t>
            </a:r>
            <a:r>
              <a:rPr lang="en-US" altLang="en-US" i="1" dirty="0">
                <a:latin typeface="Comic Sans MS" panose="030F0702030302020204" pitchFamily="66" charset="0"/>
              </a:rPr>
              <a:t>x</a:t>
            </a:r>
            <a:r>
              <a:rPr lang="en-US" altLang="en-US" dirty="0">
                <a:latin typeface="Comic Sans MS" panose="030F0702030302020204" pitchFamily="66" charset="0"/>
              </a:rPr>
              <a:t> their NMR frequencies change with time</a:t>
            </a:r>
          </a:p>
        </p:txBody>
      </p:sp>
    </p:spTree>
    <p:extLst>
      <p:ext uri="{BB962C8B-B14F-4D97-AF65-F5344CB8AC3E}">
        <p14:creationId xmlns:p14="http://schemas.microsoft.com/office/powerpoint/2010/main" val="392728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609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>
            <a:lvl1pPr algn="ctr">
              <a:defRPr sz="4400">
                <a:solidFill>
                  <a:schemeClr val="tx2"/>
                </a:solidFill>
                <a:latin typeface="Times"/>
              </a:defRPr>
            </a:lvl1pPr>
            <a:lvl2pPr algn="ctr">
              <a:defRPr sz="4400">
                <a:solidFill>
                  <a:schemeClr val="tx2"/>
                </a:solidFill>
                <a:latin typeface="Times"/>
              </a:defRPr>
            </a:lvl2pPr>
            <a:lvl3pPr algn="ctr">
              <a:defRPr sz="4400">
                <a:solidFill>
                  <a:schemeClr val="tx2"/>
                </a:solidFill>
                <a:latin typeface="Times"/>
              </a:defRPr>
            </a:lvl3pPr>
            <a:lvl4pPr algn="ctr">
              <a:defRPr sz="4400">
                <a:solidFill>
                  <a:schemeClr val="tx2"/>
                </a:solidFill>
                <a:latin typeface="Times"/>
              </a:defRPr>
            </a:lvl4pPr>
            <a:lvl5pPr algn="ctr">
              <a:defRPr sz="4400">
                <a:solidFill>
                  <a:schemeClr val="tx2"/>
                </a:solidFill>
                <a:latin typeface="Times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n-US" altLang="en-US" dirty="0">
                <a:latin typeface="Comic Sans MS" panose="030F0702030302020204" pitchFamily="66" charset="0"/>
              </a:rPr>
              <a:t>Measuring Diffusion Using NMR</a:t>
            </a:r>
          </a:p>
        </p:txBody>
      </p:sp>
      <p:sp>
        <p:nvSpPr>
          <p:cNvPr id="62467" name="Line 3"/>
          <p:cNvSpPr>
            <a:spLocks noChangeShapeType="1"/>
          </p:cNvSpPr>
          <p:nvPr/>
        </p:nvSpPr>
        <p:spPr bwMode="auto">
          <a:xfrm flipV="1">
            <a:off x="1752600" y="3429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>
              <a:latin typeface="Comic Sans MS" panose="030F0702030302020204" pitchFamily="66" charset="0"/>
            </a:endParaRP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7180263" y="3452813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>
              <a:latin typeface="Comic Sans MS" panose="030F0702030302020204" pitchFamily="66" charset="0"/>
            </a:endParaRPr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>
            <a:off x="1752600" y="3810000"/>
            <a:ext cx="5410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>
              <a:latin typeface="Comic Sans MS" panose="030F0702030302020204" pitchFamily="66" charset="0"/>
            </a:endParaRP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4305300" y="2971800"/>
            <a:ext cx="53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>
                <a:latin typeface="Symbol" panose="05050102010706020507" pitchFamily="18" charset="2"/>
              </a:rPr>
              <a:t>D</a:t>
            </a:r>
            <a:endParaRPr lang="en-US" altLang="en-US" dirty="0">
              <a:latin typeface="Symbol" panose="05050102010706020507" pitchFamily="18" charset="2"/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0" y="4800600"/>
            <a:ext cx="3200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latin typeface="Comic Sans MS" panose="030F0702030302020204" pitchFamily="66" charset="0"/>
              </a:rPr>
              <a:t>apply g </a:t>
            </a:r>
          </a:p>
          <a:p>
            <a:pPr algn="ctr">
              <a:spcBef>
                <a:spcPct val="50000"/>
              </a:spcBef>
            </a:pPr>
            <a:r>
              <a:rPr lang="en-US" altLang="en-US" dirty="0">
                <a:latin typeface="Comic Sans MS" panose="030F0702030302020204" pitchFamily="66" charset="0"/>
                <a:sym typeface="Monotype Sorts" charset="2"/>
              </a:rPr>
              <a:t> </a:t>
            </a:r>
            <a:r>
              <a:rPr lang="en-US" altLang="en-US" dirty="0">
                <a:latin typeface="Comic Sans MS" panose="030F0702030302020204" pitchFamily="66" charset="0"/>
              </a:rPr>
              <a:t>change </a:t>
            </a:r>
            <a:r>
              <a:rPr lang="en-US" altLang="en-US" dirty="0" smtClean="0">
                <a:latin typeface="Comic Sans MS" panose="030F0702030302020204" pitchFamily="66" charset="0"/>
              </a:rPr>
              <a:t>phase</a:t>
            </a: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5410200" y="4800600"/>
            <a:ext cx="3200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latin typeface="Comic Sans MS" panose="030F0702030302020204" pitchFamily="66" charset="0"/>
              </a:rPr>
              <a:t>apply -g </a:t>
            </a:r>
          </a:p>
          <a:p>
            <a:pPr algn="ctr">
              <a:spcBef>
                <a:spcPct val="50000"/>
              </a:spcBef>
            </a:pPr>
            <a:r>
              <a:rPr lang="en-US" altLang="en-US" dirty="0">
                <a:latin typeface="Comic Sans MS" panose="030F0702030302020204" pitchFamily="66" charset="0"/>
                <a:sym typeface="Monotype Sorts" charset="2"/>
              </a:rPr>
              <a:t> </a:t>
            </a:r>
            <a:r>
              <a:rPr lang="en-US" altLang="en-US" dirty="0" smtClean="0">
                <a:latin typeface="Comic Sans MS" panose="030F0702030302020204" pitchFamily="66" charset="0"/>
                <a:sym typeface="Monotype Sorts" charset="2"/>
              </a:rPr>
              <a:t>phase </a:t>
            </a:r>
            <a:r>
              <a:rPr lang="en-US" altLang="en-US" dirty="0" smtClean="0">
                <a:latin typeface="Comic Sans MS" panose="030F0702030302020204" pitchFamily="66" charset="0"/>
              </a:rPr>
              <a:t>reversal</a:t>
            </a: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62473" name="Line 9"/>
          <p:cNvSpPr>
            <a:spLocks noChangeShapeType="1"/>
          </p:cNvSpPr>
          <p:nvPr/>
        </p:nvSpPr>
        <p:spPr bwMode="auto">
          <a:xfrm>
            <a:off x="1508125" y="4772025"/>
            <a:ext cx="6670675" cy="0"/>
          </a:xfrm>
          <a:prstGeom prst="line">
            <a:avLst/>
          </a:prstGeom>
          <a:noFill/>
          <a:ln w="28575">
            <a:solidFill>
              <a:schemeClr val="tx2"/>
            </a:solidFill>
            <a:prstDash val="lgDash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>
              <a:latin typeface="Comic Sans MS" panose="030F0702030302020204" pitchFamily="66" charset="0"/>
            </a:endParaRP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7658100" y="4273550"/>
            <a:ext cx="8226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latin typeface="Comic Sans MS" panose="030F0702030302020204" pitchFamily="66" charset="0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50969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>
            <a:lvl1pPr algn="ctr">
              <a:defRPr sz="4400">
                <a:solidFill>
                  <a:schemeClr val="tx2"/>
                </a:solidFill>
                <a:latin typeface="Times"/>
              </a:defRPr>
            </a:lvl1pPr>
            <a:lvl2pPr algn="ctr">
              <a:defRPr sz="4400">
                <a:solidFill>
                  <a:schemeClr val="tx2"/>
                </a:solidFill>
                <a:latin typeface="Times"/>
              </a:defRPr>
            </a:lvl2pPr>
            <a:lvl3pPr algn="ctr">
              <a:defRPr sz="4400">
                <a:solidFill>
                  <a:schemeClr val="tx2"/>
                </a:solidFill>
                <a:latin typeface="Times"/>
              </a:defRPr>
            </a:lvl3pPr>
            <a:lvl4pPr algn="ctr">
              <a:defRPr sz="4400">
                <a:solidFill>
                  <a:schemeClr val="tx2"/>
                </a:solidFill>
                <a:latin typeface="Times"/>
              </a:defRPr>
            </a:lvl4pPr>
            <a:lvl5pPr algn="ctr">
              <a:defRPr sz="4400">
                <a:solidFill>
                  <a:schemeClr val="tx2"/>
                </a:solidFill>
                <a:latin typeface="Times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n-US" altLang="en-US">
                <a:latin typeface="Comic Sans MS" panose="030F0702030302020204" pitchFamily="66" charset="0"/>
              </a:rPr>
              <a:t>Diffusion Coefficient</a:t>
            </a: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9pPr>
          </a:lstStyle>
          <a:p>
            <a:r>
              <a:rPr lang="en-US" altLang="en-US" dirty="0">
                <a:latin typeface="Comic Sans MS" panose="030F0702030302020204" pitchFamily="66" charset="0"/>
              </a:rPr>
              <a:t>Einstein relation</a:t>
            </a:r>
          </a:p>
          <a:p>
            <a:pPr>
              <a:buFontTx/>
              <a:buNone/>
            </a:pPr>
            <a:r>
              <a:rPr lang="en-US" altLang="en-US" dirty="0">
                <a:latin typeface="Comic Sans MS" panose="030F0702030302020204" pitchFamily="66" charset="0"/>
              </a:rPr>
              <a:t>		1D    &lt;(x</a:t>
            </a:r>
            <a:r>
              <a:rPr lang="en-US" altLang="en-US" baseline="-25000" dirty="0">
                <a:latin typeface="Comic Sans MS" panose="030F0702030302020204" pitchFamily="66" charset="0"/>
              </a:rPr>
              <a:t>1</a:t>
            </a:r>
            <a:r>
              <a:rPr lang="en-US" altLang="en-US" dirty="0">
                <a:latin typeface="Comic Sans MS" panose="030F0702030302020204" pitchFamily="66" charset="0"/>
              </a:rPr>
              <a:t>-x</a:t>
            </a:r>
            <a:r>
              <a:rPr lang="en-US" altLang="en-US" baseline="-25000" dirty="0">
                <a:latin typeface="Comic Sans MS" panose="030F0702030302020204" pitchFamily="66" charset="0"/>
              </a:rPr>
              <a:t>2</a:t>
            </a:r>
            <a:r>
              <a:rPr lang="en-US" altLang="en-US" dirty="0">
                <a:latin typeface="Comic Sans MS" panose="030F0702030302020204" pitchFamily="66" charset="0"/>
              </a:rPr>
              <a:t>)</a:t>
            </a:r>
            <a:r>
              <a:rPr lang="en-US" altLang="en-US" baseline="30000" dirty="0">
                <a:latin typeface="Comic Sans MS" panose="030F0702030302020204" pitchFamily="66" charset="0"/>
              </a:rPr>
              <a:t>2</a:t>
            </a:r>
            <a:r>
              <a:rPr lang="en-US" altLang="en-US" dirty="0">
                <a:latin typeface="Comic Sans MS" panose="030F0702030302020204" pitchFamily="66" charset="0"/>
              </a:rPr>
              <a:t>&gt; = 2Dt</a:t>
            </a:r>
          </a:p>
          <a:p>
            <a:r>
              <a:rPr lang="en-US" altLang="en-US" dirty="0" smtClean="0">
                <a:latin typeface="Comic Sans MS" panose="030F0702030302020204" pitchFamily="66" charset="0"/>
              </a:rPr>
              <a:t>D </a:t>
            </a:r>
            <a:r>
              <a:rPr lang="en-US" altLang="en-US" dirty="0">
                <a:latin typeface="Comic Sans MS" panose="030F0702030302020204" pitchFamily="66" charset="0"/>
              </a:rPr>
              <a:t>is characteristic of medium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Magnitude of D depends on ease of movement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D</a:t>
            </a:r>
            <a:r>
              <a:rPr lang="en-US" altLang="en-US" baseline="-25000" dirty="0">
                <a:latin typeface="Comic Sans MS" panose="030F0702030302020204" pitchFamily="66" charset="0"/>
              </a:rPr>
              <a:t>H2O</a:t>
            </a:r>
            <a:r>
              <a:rPr lang="en-US" altLang="en-US" dirty="0">
                <a:latin typeface="Comic Sans MS" panose="030F0702030302020204" pitchFamily="66" charset="0"/>
              </a:rPr>
              <a:t> = 2 </a:t>
            </a:r>
            <a:r>
              <a:rPr lang="en-US" altLang="en-US" dirty="0">
                <a:latin typeface="Symbol" panose="05050102010706020507" pitchFamily="18" charset="2"/>
              </a:rPr>
              <a:t></a:t>
            </a:r>
            <a:r>
              <a:rPr lang="en-US" altLang="en-US" dirty="0">
                <a:latin typeface="Comic Sans MS" panose="030F0702030302020204" pitchFamily="66" charset="0"/>
              </a:rPr>
              <a:t>m</a:t>
            </a:r>
            <a:r>
              <a:rPr lang="en-US" altLang="en-US" baseline="30000" dirty="0">
                <a:latin typeface="Comic Sans MS" panose="030F0702030302020204" pitchFamily="66" charset="0"/>
              </a:rPr>
              <a:t>2</a:t>
            </a:r>
            <a:r>
              <a:rPr lang="en-US" altLang="en-US" dirty="0">
                <a:latin typeface="Comic Sans MS" panose="030F0702030302020204" pitchFamily="66" charset="0"/>
              </a:rPr>
              <a:t>/</a:t>
            </a:r>
            <a:r>
              <a:rPr lang="en-US" altLang="en-US" dirty="0" err="1">
                <a:latin typeface="Comic Sans MS" panose="030F0702030302020204" pitchFamily="66" charset="0"/>
              </a:rPr>
              <a:t>ms</a:t>
            </a:r>
            <a:r>
              <a:rPr lang="en-US" altLang="en-US" dirty="0">
                <a:latin typeface="Comic Sans MS" panose="030F0702030302020204" pitchFamily="66" charset="0"/>
              </a:rPr>
              <a:t> at room temperature</a:t>
            </a:r>
          </a:p>
          <a:p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56327" name="Freeform 7"/>
          <p:cNvSpPr>
            <a:spLocks/>
          </p:cNvSpPr>
          <p:nvPr/>
        </p:nvSpPr>
        <p:spPr bwMode="auto">
          <a:xfrm>
            <a:off x="6016625" y="2252663"/>
            <a:ext cx="2089150" cy="1320800"/>
          </a:xfrm>
          <a:custGeom>
            <a:avLst/>
            <a:gdLst>
              <a:gd name="T0" fmla="*/ 245 w 1316"/>
              <a:gd name="T1" fmla="*/ 325 h 832"/>
              <a:gd name="T2" fmla="*/ 555 w 1316"/>
              <a:gd name="T3" fmla="*/ 192 h 832"/>
              <a:gd name="T4" fmla="*/ 621 w 1316"/>
              <a:gd name="T5" fmla="*/ 98 h 832"/>
              <a:gd name="T6" fmla="*/ 678 w 1316"/>
              <a:gd name="T7" fmla="*/ 40 h 832"/>
              <a:gd name="T8" fmla="*/ 702 w 1316"/>
              <a:gd name="T9" fmla="*/ 11 h 832"/>
              <a:gd name="T10" fmla="*/ 760 w 1316"/>
              <a:gd name="T11" fmla="*/ 4 h 832"/>
              <a:gd name="T12" fmla="*/ 792 w 1316"/>
              <a:gd name="T13" fmla="*/ 62 h 832"/>
              <a:gd name="T14" fmla="*/ 792 w 1316"/>
              <a:gd name="T15" fmla="*/ 145 h 832"/>
              <a:gd name="T16" fmla="*/ 809 w 1316"/>
              <a:gd name="T17" fmla="*/ 220 h 832"/>
              <a:gd name="T18" fmla="*/ 931 w 1316"/>
              <a:gd name="T19" fmla="*/ 246 h 832"/>
              <a:gd name="T20" fmla="*/ 1045 w 1316"/>
              <a:gd name="T21" fmla="*/ 249 h 832"/>
              <a:gd name="T22" fmla="*/ 1184 w 1316"/>
              <a:gd name="T23" fmla="*/ 231 h 832"/>
              <a:gd name="T24" fmla="*/ 1282 w 1316"/>
              <a:gd name="T25" fmla="*/ 257 h 832"/>
              <a:gd name="T26" fmla="*/ 1307 w 1316"/>
              <a:gd name="T27" fmla="*/ 181 h 832"/>
              <a:gd name="T28" fmla="*/ 1192 w 1316"/>
              <a:gd name="T29" fmla="*/ 130 h 832"/>
              <a:gd name="T30" fmla="*/ 1054 w 1316"/>
              <a:gd name="T31" fmla="*/ 217 h 832"/>
              <a:gd name="T32" fmla="*/ 1070 w 1316"/>
              <a:gd name="T33" fmla="*/ 473 h 832"/>
              <a:gd name="T34" fmla="*/ 1078 w 1316"/>
              <a:gd name="T35" fmla="*/ 549 h 832"/>
              <a:gd name="T36" fmla="*/ 1037 w 1316"/>
              <a:gd name="T37" fmla="*/ 545 h 832"/>
              <a:gd name="T38" fmla="*/ 898 w 1316"/>
              <a:gd name="T39" fmla="*/ 549 h 832"/>
              <a:gd name="T40" fmla="*/ 874 w 1316"/>
              <a:gd name="T41" fmla="*/ 607 h 832"/>
              <a:gd name="T42" fmla="*/ 907 w 1316"/>
              <a:gd name="T43" fmla="*/ 719 h 832"/>
              <a:gd name="T44" fmla="*/ 915 w 1316"/>
              <a:gd name="T45" fmla="*/ 780 h 832"/>
              <a:gd name="T46" fmla="*/ 898 w 1316"/>
              <a:gd name="T47" fmla="*/ 831 h 832"/>
              <a:gd name="T48" fmla="*/ 694 w 1316"/>
              <a:gd name="T49" fmla="*/ 802 h 832"/>
              <a:gd name="T50" fmla="*/ 572 w 1316"/>
              <a:gd name="T51" fmla="*/ 773 h 832"/>
              <a:gd name="T52" fmla="*/ 547 w 1316"/>
              <a:gd name="T53" fmla="*/ 719 h 832"/>
              <a:gd name="T54" fmla="*/ 515 w 1316"/>
              <a:gd name="T55" fmla="*/ 661 h 832"/>
              <a:gd name="T56" fmla="*/ 245 w 1316"/>
              <a:gd name="T57" fmla="*/ 632 h 832"/>
              <a:gd name="T58" fmla="*/ 310 w 1316"/>
              <a:gd name="T59" fmla="*/ 556 h 832"/>
              <a:gd name="T60" fmla="*/ 400 w 1316"/>
              <a:gd name="T61" fmla="*/ 462 h 832"/>
              <a:gd name="T62" fmla="*/ 368 w 1316"/>
              <a:gd name="T63" fmla="*/ 387 h 832"/>
              <a:gd name="T64" fmla="*/ 278 w 1316"/>
              <a:gd name="T65" fmla="*/ 296 h 832"/>
              <a:gd name="T66" fmla="*/ 180 w 1316"/>
              <a:gd name="T67" fmla="*/ 224 h 832"/>
              <a:gd name="T68" fmla="*/ 139 w 1316"/>
              <a:gd name="T69" fmla="*/ 177 h 832"/>
              <a:gd name="T70" fmla="*/ 163 w 1316"/>
              <a:gd name="T71" fmla="*/ 105 h 832"/>
              <a:gd name="T72" fmla="*/ 204 w 1316"/>
              <a:gd name="T73" fmla="*/ 76 h 832"/>
              <a:gd name="T74" fmla="*/ 278 w 1316"/>
              <a:gd name="T75" fmla="*/ 94 h 832"/>
              <a:gd name="T76" fmla="*/ 384 w 1316"/>
              <a:gd name="T77" fmla="*/ 166 h 832"/>
              <a:gd name="T78" fmla="*/ 433 w 1316"/>
              <a:gd name="T79" fmla="*/ 228 h 832"/>
              <a:gd name="T80" fmla="*/ 523 w 1316"/>
              <a:gd name="T81" fmla="*/ 275 h 832"/>
              <a:gd name="T82" fmla="*/ 547 w 1316"/>
              <a:gd name="T83" fmla="*/ 387 h 832"/>
              <a:gd name="T84" fmla="*/ 637 w 1316"/>
              <a:gd name="T85" fmla="*/ 462 h 832"/>
              <a:gd name="T86" fmla="*/ 670 w 1316"/>
              <a:gd name="T87" fmla="*/ 448 h 832"/>
              <a:gd name="T88" fmla="*/ 670 w 1316"/>
              <a:gd name="T89" fmla="*/ 358 h 832"/>
              <a:gd name="T90" fmla="*/ 653 w 1316"/>
              <a:gd name="T91" fmla="*/ 314 h 832"/>
              <a:gd name="T92" fmla="*/ 702 w 1316"/>
              <a:gd name="T93" fmla="*/ 282 h 832"/>
              <a:gd name="T94" fmla="*/ 776 w 1316"/>
              <a:gd name="T95" fmla="*/ 332 h 832"/>
              <a:gd name="T96" fmla="*/ 825 w 1316"/>
              <a:gd name="T97" fmla="*/ 448 h 832"/>
              <a:gd name="T98" fmla="*/ 800 w 1316"/>
              <a:gd name="T99" fmla="*/ 582 h 832"/>
              <a:gd name="T100" fmla="*/ 719 w 1316"/>
              <a:gd name="T101" fmla="*/ 625 h 832"/>
              <a:gd name="T102" fmla="*/ 662 w 1316"/>
              <a:gd name="T103" fmla="*/ 614 h 832"/>
              <a:gd name="T104" fmla="*/ 645 w 1316"/>
              <a:gd name="T105" fmla="*/ 556 h 832"/>
              <a:gd name="T106" fmla="*/ 637 w 1316"/>
              <a:gd name="T107" fmla="*/ 285 h 832"/>
              <a:gd name="T108" fmla="*/ 686 w 1316"/>
              <a:gd name="T109" fmla="*/ 228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16" h="832">
                <a:moveTo>
                  <a:pt x="0" y="405"/>
                </a:moveTo>
                <a:lnTo>
                  <a:pt x="82" y="376"/>
                </a:lnTo>
                <a:lnTo>
                  <a:pt x="163" y="350"/>
                </a:lnTo>
                <a:lnTo>
                  <a:pt x="245" y="325"/>
                </a:lnTo>
                <a:lnTo>
                  <a:pt x="335" y="304"/>
                </a:lnTo>
                <a:lnTo>
                  <a:pt x="417" y="275"/>
                </a:lnTo>
                <a:lnTo>
                  <a:pt x="490" y="239"/>
                </a:lnTo>
                <a:lnTo>
                  <a:pt x="555" y="192"/>
                </a:lnTo>
                <a:lnTo>
                  <a:pt x="580" y="163"/>
                </a:lnTo>
                <a:lnTo>
                  <a:pt x="604" y="130"/>
                </a:lnTo>
                <a:lnTo>
                  <a:pt x="613" y="116"/>
                </a:lnTo>
                <a:lnTo>
                  <a:pt x="621" y="98"/>
                </a:lnTo>
                <a:lnTo>
                  <a:pt x="637" y="87"/>
                </a:lnTo>
                <a:lnTo>
                  <a:pt x="653" y="80"/>
                </a:lnTo>
                <a:lnTo>
                  <a:pt x="670" y="58"/>
                </a:lnTo>
                <a:lnTo>
                  <a:pt x="678" y="40"/>
                </a:lnTo>
                <a:lnTo>
                  <a:pt x="678" y="33"/>
                </a:lnTo>
                <a:lnTo>
                  <a:pt x="686" y="25"/>
                </a:lnTo>
                <a:lnTo>
                  <a:pt x="694" y="15"/>
                </a:lnTo>
                <a:lnTo>
                  <a:pt x="702" y="11"/>
                </a:lnTo>
                <a:lnTo>
                  <a:pt x="719" y="0"/>
                </a:lnTo>
                <a:lnTo>
                  <a:pt x="735" y="0"/>
                </a:lnTo>
                <a:lnTo>
                  <a:pt x="743" y="0"/>
                </a:lnTo>
                <a:lnTo>
                  <a:pt x="760" y="4"/>
                </a:lnTo>
                <a:lnTo>
                  <a:pt x="768" y="11"/>
                </a:lnTo>
                <a:lnTo>
                  <a:pt x="776" y="25"/>
                </a:lnTo>
                <a:lnTo>
                  <a:pt x="784" y="47"/>
                </a:lnTo>
                <a:lnTo>
                  <a:pt x="792" y="62"/>
                </a:lnTo>
                <a:lnTo>
                  <a:pt x="792" y="69"/>
                </a:lnTo>
                <a:lnTo>
                  <a:pt x="792" y="98"/>
                </a:lnTo>
                <a:lnTo>
                  <a:pt x="792" y="123"/>
                </a:lnTo>
                <a:lnTo>
                  <a:pt x="792" y="145"/>
                </a:lnTo>
                <a:lnTo>
                  <a:pt x="792" y="166"/>
                </a:lnTo>
                <a:lnTo>
                  <a:pt x="792" y="192"/>
                </a:lnTo>
                <a:lnTo>
                  <a:pt x="800" y="210"/>
                </a:lnTo>
                <a:lnTo>
                  <a:pt x="809" y="220"/>
                </a:lnTo>
                <a:lnTo>
                  <a:pt x="825" y="228"/>
                </a:lnTo>
                <a:lnTo>
                  <a:pt x="858" y="235"/>
                </a:lnTo>
                <a:lnTo>
                  <a:pt x="898" y="239"/>
                </a:lnTo>
                <a:lnTo>
                  <a:pt x="931" y="246"/>
                </a:lnTo>
                <a:lnTo>
                  <a:pt x="956" y="257"/>
                </a:lnTo>
                <a:lnTo>
                  <a:pt x="972" y="264"/>
                </a:lnTo>
                <a:lnTo>
                  <a:pt x="988" y="267"/>
                </a:lnTo>
                <a:lnTo>
                  <a:pt x="1045" y="249"/>
                </a:lnTo>
                <a:lnTo>
                  <a:pt x="1070" y="235"/>
                </a:lnTo>
                <a:lnTo>
                  <a:pt x="1094" y="217"/>
                </a:lnTo>
                <a:lnTo>
                  <a:pt x="1143" y="224"/>
                </a:lnTo>
                <a:lnTo>
                  <a:pt x="1184" y="231"/>
                </a:lnTo>
                <a:lnTo>
                  <a:pt x="1217" y="246"/>
                </a:lnTo>
                <a:lnTo>
                  <a:pt x="1241" y="253"/>
                </a:lnTo>
                <a:lnTo>
                  <a:pt x="1258" y="267"/>
                </a:lnTo>
                <a:lnTo>
                  <a:pt x="1282" y="257"/>
                </a:lnTo>
                <a:lnTo>
                  <a:pt x="1290" y="242"/>
                </a:lnTo>
                <a:lnTo>
                  <a:pt x="1307" y="224"/>
                </a:lnTo>
                <a:lnTo>
                  <a:pt x="1315" y="199"/>
                </a:lnTo>
                <a:lnTo>
                  <a:pt x="1307" y="181"/>
                </a:lnTo>
                <a:lnTo>
                  <a:pt x="1290" y="170"/>
                </a:lnTo>
                <a:lnTo>
                  <a:pt x="1266" y="152"/>
                </a:lnTo>
                <a:lnTo>
                  <a:pt x="1233" y="141"/>
                </a:lnTo>
                <a:lnTo>
                  <a:pt x="1192" y="130"/>
                </a:lnTo>
                <a:lnTo>
                  <a:pt x="1152" y="145"/>
                </a:lnTo>
                <a:lnTo>
                  <a:pt x="1119" y="163"/>
                </a:lnTo>
                <a:lnTo>
                  <a:pt x="1086" y="188"/>
                </a:lnTo>
                <a:lnTo>
                  <a:pt x="1054" y="217"/>
                </a:lnTo>
                <a:lnTo>
                  <a:pt x="1045" y="282"/>
                </a:lnTo>
                <a:lnTo>
                  <a:pt x="1045" y="347"/>
                </a:lnTo>
                <a:lnTo>
                  <a:pt x="1054" y="408"/>
                </a:lnTo>
                <a:lnTo>
                  <a:pt x="1070" y="473"/>
                </a:lnTo>
                <a:lnTo>
                  <a:pt x="1070" y="502"/>
                </a:lnTo>
                <a:lnTo>
                  <a:pt x="1078" y="524"/>
                </a:lnTo>
                <a:lnTo>
                  <a:pt x="1078" y="542"/>
                </a:lnTo>
                <a:lnTo>
                  <a:pt x="1078" y="549"/>
                </a:lnTo>
                <a:lnTo>
                  <a:pt x="1078" y="556"/>
                </a:lnTo>
                <a:lnTo>
                  <a:pt x="1070" y="556"/>
                </a:lnTo>
                <a:lnTo>
                  <a:pt x="1062" y="553"/>
                </a:lnTo>
                <a:lnTo>
                  <a:pt x="1037" y="545"/>
                </a:lnTo>
                <a:lnTo>
                  <a:pt x="996" y="538"/>
                </a:lnTo>
                <a:lnTo>
                  <a:pt x="964" y="538"/>
                </a:lnTo>
                <a:lnTo>
                  <a:pt x="939" y="542"/>
                </a:lnTo>
                <a:lnTo>
                  <a:pt x="898" y="549"/>
                </a:lnTo>
                <a:lnTo>
                  <a:pt x="858" y="564"/>
                </a:lnTo>
                <a:lnTo>
                  <a:pt x="858" y="574"/>
                </a:lnTo>
                <a:lnTo>
                  <a:pt x="858" y="589"/>
                </a:lnTo>
                <a:lnTo>
                  <a:pt x="874" y="607"/>
                </a:lnTo>
                <a:lnTo>
                  <a:pt x="882" y="621"/>
                </a:lnTo>
                <a:lnTo>
                  <a:pt x="890" y="661"/>
                </a:lnTo>
                <a:lnTo>
                  <a:pt x="898" y="701"/>
                </a:lnTo>
                <a:lnTo>
                  <a:pt x="907" y="719"/>
                </a:lnTo>
                <a:lnTo>
                  <a:pt x="915" y="740"/>
                </a:lnTo>
                <a:lnTo>
                  <a:pt x="923" y="755"/>
                </a:lnTo>
                <a:lnTo>
                  <a:pt x="923" y="762"/>
                </a:lnTo>
                <a:lnTo>
                  <a:pt x="915" y="780"/>
                </a:lnTo>
                <a:lnTo>
                  <a:pt x="907" y="802"/>
                </a:lnTo>
                <a:lnTo>
                  <a:pt x="898" y="824"/>
                </a:lnTo>
                <a:lnTo>
                  <a:pt x="898" y="827"/>
                </a:lnTo>
                <a:lnTo>
                  <a:pt x="898" y="831"/>
                </a:lnTo>
                <a:lnTo>
                  <a:pt x="874" y="831"/>
                </a:lnTo>
                <a:lnTo>
                  <a:pt x="849" y="831"/>
                </a:lnTo>
                <a:lnTo>
                  <a:pt x="776" y="816"/>
                </a:lnTo>
                <a:lnTo>
                  <a:pt x="694" y="802"/>
                </a:lnTo>
                <a:lnTo>
                  <a:pt x="670" y="795"/>
                </a:lnTo>
                <a:lnTo>
                  <a:pt x="645" y="791"/>
                </a:lnTo>
                <a:lnTo>
                  <a:pt x="596" y="777"/>
                </a:lnTo>
                <a:lnTo>
                  <a:pt x="572" y="773"/>
                </a:lnTo>
                <a:lnTo>
                  <a:pt x="564" y="769"/>
                </a:lnTo>
                <a:lnTo>
                  <a:pt x="564" y="759"/>
                </a:lnTo>
                <a:lnTo>
                  <a:pt x="555" y="748"/>
                </a:lnTo>
                <a:lnTo>
                  <a:pt x="547" y="719"/>
                </a:lnTo>
                <a:lnTo>
                  <a:pt x="539" y="690"/>
                </a:lnTo>
                <a:lnTo>
                  <a:pt x="531" y="679"/>
                </a:lnTo>
                <a:lnTo>
                  <a:pt x="531" y="672"/>
                </a:lnTo>
                <a:lnTo>
                  <a:pt x="515" y="661"/>
                </a:lnTo>
                <a:lnTo>
                  <a:pt x="498" y="654"/>
                </a:lnTo>
                <a:lnTo>
                  <a:pt x="457" y="650"/>
                </a:lnTo>
                <a:lnTo>
                  <a:pt x="351" y="643"/>
                </a:lnTo>
                <a:lnTo>
                  <a:pt x="245" y="632"/>
                </a:lnTo>
                <a:lnTo>
                  <a:pt x="253" y="603"/>
                </a:lnTo>
                <a:lnTo>
                  <a:pt x="269" y="582"/>
                </a:lnTo>
                <a:lnTo>
                  <a:pt x="286" y="567"/>
                </a:lnTo>
                <a:lnTo>
                  <a:pt x="310" y="556"/>
                </a:lnTo>
                <a:lnTo>
                  <a:pt x="359" y="538"/>
                </a:lnTo>
                <a:lnTo>
                  <a:pt x="384" y="527"/>
                </a:lnTo>
                <a:lnTo>
                  <a:pt x="408" y="513"/>
                </a:lnTo>
                <a:lnTo>
                  <a:pt x="400" y="462"/>
                </a:lnTo>
                <a:lnTo>
                  <a:pt x="392" y="415"/>
                </a:lnTo>
                <a:lnTo>
                  <a:pt x="392" y="408"/>
                </a:lnTo>
                <a:lnTo>
                  <a:pt x="384" y="401"/>
                </a:lnTo>
                <a:lnTo>
                  <a:pt x="368" y="387"/>
                </a:lnTo>
                <a:lnTo>
                  <a:pt x="343" y="361"/>
                </a:lnTo>
                <a:lnTo>
                  <a:pt x="327" y="340"/>
                </a:lnTo>
                <a:lnTo>
                  <a:pt x="302" y="318"/>
                </a:lnTo>
                <a:lnTo>
                  <a:pt x="278" y="296"/>
                </a:lnTo>
                <a:lnTo>
                  <a:pt x="261" y="289"/>
                </a:lnTo>
                <a:lnTo>
                  <a:pt x="245" y="278"/>
                </a:lnTo>
                <a:lnTo>
                  <a:pt x="220" y="246"/>
                </a:lnTo>
                <a:lnTo>
                  <a:pt x="180" y="224"/>
                </a:lnTo>
                <a:lnTo>
                  <a:pt x="163" y="213"/>
                </a:lnTo>
                <a:lnTo>
                  <a:pt x="155" y="210"/>
                </a:lnTo>
                <a:lnTo>
                  <a:pt x="147" y="195"/>
                </a:lnTo>
                <a:lnTo>
                  <a:pt x="139" y="177"/>
                </a:lnTo>
                <a:lnTo>
                  <a:pt x="139" y="170"/>
                </a:lnTo>
                <a:lnTo>
                  <a:pt x="139" y="159"/>
                </a:lnTo>
                <a:lnTo>
                  <a:pt x="147" y="130"/>
                </a:lnTo>
                <a:lnTo>
                  <a:pt x="163" y="105"/>
                </a:lnTo>
                <a:lnTo>
                  <a:pt x="163" y="94"/>
                </a:lnTo>
                <a:lnTo>
                  <a:pt x="171" y="90"/>
                </a:lnTo>
                <a:lnTo>
                  <a:pt x="188" y="80"/>
                </a:lnTo>
                <a:lnTo>
                  <a:pt x="204" y="76"/>
                </a:lnTo>
                <a:lnTo>
                  <a:pt x="220" y="69"/>
                </a:lnTo>
                <a:lnTo>
                  <a:pt x="229" y="69"/>
                </a:lnTo>
                <a:lnTo>
                  <a:pt x="253" y="80"/>
                </a:lnTo>
                <a:lnTo>
                  <a:pt x="278" y="94"/>
                </a:lnTo>
                <a:lnTo>
                  <a:pt x="294" y="112"/>
                </a:lnTo>
                <a:lnTo>
                  <a:pt x="319" y="130"/>
                </a:lnTo>
                <a:lnTo>
                  <a:pt x="351" y="148"/>
                </a:lnTo>
                <a:lnTo>
                  <a:pt x="384" y="166"/>
                </a:lnTo>
                <a:lnTo>
                  <a:pt x="392" y="192"/>
                </a:lnTo>
                <a:lnTo>
                  <a:pt x="408" y="206"/>
                </a:lnTo>
                <a:lnTo>
                  <a:pt x="417" y="220"/>
                </a:lnTo>
                <a:lnTo>
                  <a:pt x="433" y="228"/>
                </a:lnTo>
                <a:lnTo>
                  <a:pt x="466" y="235"/>
                </a:lnTo>
                <a:lnTo>
                  <a:pt x="482" y="239"/>
                </a:lnTo>
                <a:lnTo>
                  <a:pt x="506" y="246"/>
                </a:lnTo>
                <a:lnTo>
                  <a:pt x="523" y="275"/>
                </a:lnTo>
                <a:lnTo>
                  <a:pt x="539" y="289"/>
                </a:lnTo>
                <a:lnTo>
                  <a:pt x="539" y="307"/>
                </a:lnTo>
                <a:lnTo>
                  <a:pt x="547" y="354"/>
                </a:lnTo>
                <a:lnTo>
                  <a:pt x="547" y="387"/>
                </a:lnTo>
                <a:lnTo>
                  <a:pt x="572" y="415"/>
                </a:lnTo>
                <a:lnTo>
                  <a:pt x="604" y="434"/>
                </a:lnTo>
                <a:lnTo>
                  <a:pt x="629" y="455"/>
                </a:lnTo>
                <a:lnTo>
                  <a:pt x="637" y="462"/>
                </a:lnTo>
                <a:lnTo>
                  <a:pt x="645" y="466"/>
                </a:lnTo>
                <a:lnTo>
                  <a:pt x="653" y="466"/>
                </a:lnTo>
                <a:lnTo>
                  <a:pt x="662" y="459"/>
                </a:lnTo>
                <a:lnTo>
                  <a:pt x="670" y="448"/>
                </a:lnTo>
                <a:lnTo>
                  <a:pt x="686" y="434"/>
                </a:lnTo>
                <a:lnTo>
                  <a:pt x="678" y="405"/>
                </a:lnTo>
                <a:lnTo>
                  <a:pt x="670" y="376"/>
                </a:lnTo>
                <a:lnTo>
                  <a:pt x="670" y="358"/>
                </a:lnTo>
                <a:lnTo>
                  <a:pt x="662" y="336"/>
                </a:lnTo>
                <a:lnTo>
                  <a:pt x="653" y="322"/>
                </a:lnTo>
                <a:lnTo>
                  <a:pt x="653" y="318"/>
                </a:lnTo>
                <a:lnTo>
                  <a:pt x="653" y="314"/>
                </a:lnTo>
                <a:lnTo>
                  <a:pt x="662" y="300"/>
                </a:lnTo>
                <a:lnTo>
                  <a:pt x="662" y="293"/>
                </a:lnTo>
                <a:lnTo>
                  <a:pt x="678" y="282"/>
                </a:lnTo>
                <a:lnTo>
                  <a:pt x="702" y="282"/>
                </a:lnTo>
                <a:lnTo>
                  <a:pt x="719" y="289"/>
                </a:lnTo>
                <a:lnTo>
                  <a:pt x="743" y="300"/>
                </a:lnTo>
                <a:lnTo>
                  <a:pt x="760" y="314"/>
                </a:lnTo>
                <a:lnTo>
                  <a:pt x="776" y="332"/>
                </a:lnTo>
                <a:lnTo>
                  <a:pt x="792" y="347"/>
                </a:lnTo>
                <a:lnTo>
                  <a:pt x="800" y="376"/>
                </a:lnTo>
                <a:lnTo>
                  <a:pt x="809" y="405"/>
                </a:lnTo>
                <a:lnTo>
                  <a:pt x="825" y="448"/>
                </a:lnTo>
                <a:lnTo>
                  <a:pt x="825" y="473"/>
                </a:lnTo>
                <a:lnTo>
                  <a:pt x="817" y="502"/>
                </a:lnTo>
                <a:lnTo>
                  <a:pt x="809" y="538"/>
                </a:lnTo>
                <a:lnTo>
                  <a:pt x="800" y="582"/>
                </a:lnTo>
                <a:lnTo>
                  <a:pt x="800" y="585"/>
                </a:lnTo>
                <a:lnTo>
                  <a:pt x="784" y="592"/>
                </a:lnTo>
                <a:lnTo>
                  <a:pt x="751" y="607"/>
                </a:lnTo>
                <a:lnTo>
                  <a:pt x="719" y="625"/>
                </a:lnTo>
                <a:lnTo>
                  <a:pt x="702" y="632"/>
                </a:lnTo>
                <a:lnTo>
                  <a:pt x="678" y="625"/>
                </a:lnTo>
                <a:lnTo>
                  <a:pt x="670" y="621"/>
                </a:lnTo>
                <a:lnTo>
                  <a:pt x="662" y="614"/>
                </a:lnTo>
                <a:lnTo>
                  <a:pt x="653" y="596"/>
                </a:lnTo>
                <a:lnTo>
                  <a:pt x="645" y="578"/>
                </a:lnTo>
                <a:lnTo>
                  <a:pt x="645" y="560"/>
                </a:lnTo>
                <a:lnTo>
                  <a:pt x="645" y="556"/>
                </a:lnTo>
                <a:lnTo>
                  <a:pt x="645" y="553"/>
                </a:lnTo>
                <a:lnTo>
                  <a:pt x="637" y="434"/>
                </a:lnTo>
                <a:lnTo>
                  <a:pt x="629" y="314"/>
                </a:lnTo>
                <a:lnTo>
                  <a:pt x="637" y="285"/>
                </a:lnTo>
                <a:lnTo>
                  <a:pt x="662" y="260"/>
                </a:lnTo>
                <a:lnTo>
                  <a:pt x="678" y="239"/>
                </a:lnTo>
                <a:lnTo>
                  <a:pt x="686" y="231"/>
                </a:lnTo>
                <a:lnTo>
                  <a:pt x="686" y="228"/>
                </a:lnTo>
                <a:lnTo>
                  <a:pt x="694" y="210"/>
                </a:lnTo>
                <a:lnTo>
                  <a:pt x="694" y="202"/>
                </a:lnTo>
                <a:lnTo>
                  <a:pt x="694" y="199"/>
                </a:lnTo>
              </a:path>
            </a:pathLst>
          </a:custGeom>
          <a:noFill/>
          <a:ln w="381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14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05" name="Rectangle 1041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63506" name="Rectangle 1042"/>
          <p:cNvSpPr>
            <a:spLocks noChangeArrowheads="1"/>
          </p:cNvSpPr>
          <p:nvPr/>
        </p:nvSpPr>
        <p:spPr bwMode="auto">
          <a:xfrm>
            <a:off x="685800" y="2087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>
            <a:lvl1pPr algn="ctr">
              <a:defRPr sz="4400">
                <a:solidFill>
                  <a:schemeClr val="tx2"/>
                </a:solidFill>
                <a:latin typeface="Times"/>
              </a:defRPr>
            </a:lvl1pPr>
            <a:lvl2pPr algn="ctr">
              <a:defRPr sz="4400">
                <a:solidFill>
                  <a:schemeClr val="tx2"/>
                </a:solidFill>
                <a:latin typeface="Times"/>
              </a:defRPr>
            </a:lvl2pPr>
            <a:lvl3pPr algn="ctr">
              <a:defRPr sz="4400">
                <a:solidFill>
                  <a:schemeClr val="tx2"/>
                </a:solidFill>
                <a:latin typeface="Times"/>
              </a:defRPr>
            </a:lvl3pPr>
            <a:lvl4pPr algn="ctr">
              <a:defRPr sz="4400">
                <a:solidFill>
                  <a:schemeClr val="tx2"/>
                </a:solidFill>
                <a:latin typeface="Times"/>
              </a:defRPr>
            </a:lvl4pPr>
            <a:lvl5pPr algn="ctr">
              <a:defRPr sz="4400">
                <a:solidFill>
                  <a:schemeClr val="tx2"/>
                </a:solidFill>
                <a:latin typeface="Times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r>
              <a:rPr lang="en-US" altLang="en-US" dirty="0">
                <a:latin typeface="Comic Sans MS" panose="030F0702030302020204" pitchFamily="66" charset="0"/>
              </a:rPr>
              <a:t>Restricted Diffusion</a:t>
            </a:r>
          </a:p>
        </p:txBody>
      </p:sp>
      <p:sp>
        <p:nvSpPr>
          <p:cNvPr id="63507" name="Rectangle 1043"/>
          <p:cNvSpPr>
            <a:spLocks noChangeArrowheads="1"/>
          </p:cNvSpPr>
          <p:nvPr/>
        </p:nvSpPr>
        <p:spPr bwMode="auto">
          <a:xfrm>
            <a:off x="2016691" y="1540704"/>
            <a:ext cx="712731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/>
              </a:defRPr>
            </a:lvl9pPr>
          </a:lstStyle>
          <a:p>
            <a:r>
              <a:rPr lang="en-US" altLang="en-US" sz="2800" dirty="0">
                <a:latin typeface="Comic Sans MS" panose="030F0702030302020204" pitchFamily="66" charset="0"/>
              </a:rPr>
              <a:t>Unrestricted diffusion </a:t>
            </a:r>
            <a:r>
              <a:rPr lang="en-US" altLang="en-US" sz="2800" dirty="0" smtClean="0">
                <a:latin typeface="Comic Sans MS" panose="030F0702030302020204" pitchFamily="66" charset="0"/>
              </a:rPr>
              <a:t>if                  &lt;</a:t>
            </a:r>
            <a:r>
              <a:rPr lang="en-US" altLang="en-US" sz="2800" dirty="0">
                <a:latin typeface="Comic Sans MS" panose="030F0702030302020204" pitchFamily="66" charset="0"/>
              </a:rPr>
              <a:t>r</a:t>
            </a:r>
            <a:r>
              <a:rPr lang="en-US" altLang="en-US" sz="2800" baseline="30000" dirty="0">
                <a:latin typeface="Comic Sans MS" panose="030F0702030302020204" pitchFamily="66" charset="0"/>
              </a:rPr>
              <a:t>2</a:t>
            </a:r>
            <a:r>
              <a:rPr lang="en-US" altLang="en-US" sz="2800" dirty="0">
                <a:latin typeface="Comic Sans MS" panose="030F0702030302020204" pitchFamily="66" charset="0"/>
              </a:rPr>
              <a:t>&gt; &gt;&gt; 2</a:t>
            </a:r>
            <a:r>
              <a:rPr lang="en-US" altLang="en-US" sz="2800" dirty="0" smtClean="0">
                <a:latin typeface="Comic Sans MS" panose="030F0702030302020204" pitchFamily="66" charset="0"/>
              </a:rPr>
              <a:t>D</a:t>
            </a:r>
            <a:r>
              <a:rPr lang="en-US" altLang="en-US" sz="2800" baseline="-25000" dirty="0" smtClean="0">
                <a:latin typeface="Comic Sans MS" panose="030F0702030302020204" pitchFamily="66" charset="0"/>
              </a:rPr>
              <a:t>free</a:t>
            </a:r>
            <a:r>
              <a:rPr lang="en-US" altLang="en-US" sz="2800" dirty="0">
                <a:latin typeface="Symbol" charset="2"/>
              </a:rPr>
              <a:t></a:t>
            </a:r>
            <a:r>
              <a:rPr lang="en-US" altLang="en-US" sz="2800" baseline="-25000" dirty="0">
                <a:latin typeface="Comic Sans MS" panose="030F0702030302020204" pitchFamily="66" charset="0"/>
              </a:rPr>
              <a:t>eff</a:t>
            </a:r>
            <a:endParaRPr lang="en-US" altLang="en-US" sz="2800" dirty="0">
              <a:latin typeface="Comic Sans MS" panose="030F0702030302020204" pitchFamily="66" charset="0"/>
            </a:endParaRPr>
          </a:p>
          <a:p>
            <a:endParaRPr lang="en-US" altLang="en-US" sz="2800" dirty="0"/>
          </a:p>
          <a:p>
            <a:pPr marL="0" indent="0">
              <a:buNone/>
            </a:pPr>
            <a:r>
              <a:rPr lang="en-US" altLang="en-US" sz="1200" dirty="0" smtClean="0">
                <a:latin typeface="Comic Sans MS" panose="030F0702030302020204" pitchFamily="66" charset="0"/>
              </a:rPr>
              <a:t>      </a:t>
            </a:r>
            <a:endParaRPr lang="en-US" altLang="en-US" sz="1200" dirty="0">
              <a:latin typeface="Comic Sans MS" panose="030F0702030302020204" pitchFamily="66" charset="0"/>
            </a:endParaRPr>
          </a:p>
          <a:p>
            <a:r>
              <a:rPr lang="en-US" altLang="en-US" sz="2800" dirty="0" smtClean="0">
                <a:latin typeface="Comic Sans MS" panose="030F0702030302020204" pitchFamily="66" charset="0"/>
              </a:rPr>
              <a:t>Hindered diffusion if barriers partially permeable and/or &lt;r</a:t>
            </a:r>
            <a:r>
              <a:rPr lang="en-US" altLang="en-US" sz="2800" baseline="30000" dirty="0" smtClean="0">
                <a:latin typeface="Comic Sans MS" panose="030F0702030302020204" pitchFamily="66" charset="0"/>
              </a:rPr>
              <a:t>2</a:t>
            </a:r>
            <a:r>
              <a:rPr lang="en-US" altLang="en-US" sz="2800" dirty="0" smtClean="0">
                <a:latin typeface="Comic Sans MS" panose="030F0702030302020204" pitchFamily="66" charset="0"/>
              </a:rPr>
              <a:t>&gt; ≈ 2D</a:t>
            </a:r>
            <a:r>
              <a:rPr lang="en-US" altLang="en-US" sz="2800" baseline="-25000" dirty="0" smtClean="0">
                <a:latin typeface="Comic Sans MS" panose="030F0702030302020204" pitchFamily="66" charset="0"/>
              </a:rPr>
              <a:t>free</a:t>
            </a:r>
            <a:r>
              <a:rPr lang="en-US" altLang="en-US" sz="2800" dirty="0" smtClean="0">
                <a:latin typeface="Symbol" charset="2"/>
              </a:rPr>
              <a:t></a:t>
            </a:r>
            <a:r>
              <a:rPr lang="en-US" altLang="en-US" sz="2800" baseline="-25000" dirty="0" smtClean="0">
                <a:latin typeface="Comic Sans MS" panose="030F0702030302020204" pitchFamily="66" charset="0"/>
              </a:rPr>
              <a:t>eff</a:t>
            </a:r>
            <a:endParaRPr lang="en-US" altLang="en-US" sz="2800" dirty="0">
              <a:latin typeface="Comic Sans MS" panose="030F0702030302020204" pitchFamily="66" charset="0"/>
            </a:endParaRPr>
          </a:p>
          <a:p>
            <a:endParaRPr lang="en-US" altLang="en-US" sz="2800" dirty="0"/>
          </a:p>
          <a:p>
            <a:r>
              <a:rPr lang="en-US" altLang="en-US" sz="2800" dirty="0">
                <a:latin typeface="Comic Sans MS" panose="030F0702030302020204" pitchFamily="66" charset="0"/>
              </a:rPr>
              <a:t>Restricted diffusion </a:t>
            </a:r>
            <a:r>
              <a:rPr lang="en-US" altLang="en-US" sz="2800" dirty="0" smtClean="0">
                <a:latin typeface="Comic Sans MS" panose="030F0702030302020204" pitchFamily="66" charset="0"/>
              </a:rPr>
              <a:t>if &lt;</a:t>
            </a:r>
            <a:r>
              <a:rPr lang="en-US" altLang="en-US" sz="2800" dirty="0">
                <a:latin typeface="Comic Sans MS" panose="030F0702030302020204" pitchFamily="66" charset="0"/>
              </a:rPr>
              <a:t>r</a:t>
            </a:r>
            <a:r>
              <a:rPr lang="en-US" altLang="en-US" sz="2800" baseline="30000" dirty="0">
                <a:latin typeface="Comic Sans MS" panose="030F0702030302020204" pitchFamily="66" charset="0"/>
              </a:rPr>
              <a:t>2</a:t>
            </a:r>
            <a:r>
              <a:rPr lang="en-US" altLang="en-US" sz="2800" dirty="0">
                <a:latin typeface="Comic Sans MS" panose="030F0702030302020204" pitchFamily="66" charset="0"/>
              </a:rPr>
              <a:t>&gt; &lt;&lt; 2</a:t>
            </a:r>
            <a:r>
              <a:rPr lang="en-US" altLang="en-US" sz="2800" dirty="0" smtClean="0">
                <a:latin typeface="Comic Sans MS" panose="030F0702030302020204" pitchFamily="66" charset="0"/>
              </a:rPr>
              <a:t>D</a:t>
            </a:r>
            <a:r>
              <a:rPr lang="en-US" altLang="en-US" sz="2800" baseline="-25000" dirty="0" smtClean="0">
                <a:latin typeface="Comic Sans MS" panose="030F0702030302020204" pitchFamily="66" charset="0"/>
              </a:rPr>
              <a:t>free</a:t>
            </a:r>
            <a:r>
              <a:rPr lang="en-US" altLang="en-US" sz="2800" dirty="0" smtClean="0">
                <a:latin typeface="Symbol" charset="2"/>
              </a:rPr>
              <a:t></a:t>
            </a:r>
            <a:r>
              <a:rPr lang="en-US" altLang="en-US" sz="2800" baseline="-25000" dirty="0" smtClean="0">
                <a:latin typeface="Comic Sans MS" panose="030F0702030302020204" pitchFamily="66" charset="0"/>
              </a:rPr>
              <a:t>eff</a:t>
            </a:r>
            <a:endParaRPr lang="en-US" altLang="en-US" sz="2800" baseline="-25000" dirty="0">
              <a:latin typeface="Comic Sans MS" panose="030F0702030302020204" pitchFamily="66" charset="0"/>
            </a:endParaRPr>
          </a:p>
        </p:txBody>
      </p:sp>
      <p:sp>
        <p:nvSpPr>
          <p:cNvPr id="63518" name="Rectangle 1054"/>
          <p:cNvSpPr>
            <a:spLocks noChangeArrowheads="1"/>
          </p:cNvSpPr>
          <p:nvPr/>
        </p:nvSpPr>
        <p:spPr bwMode="auto">
          <a:xfrm>
            <a:off x="0" y="948457"/>
            <a:ext cx="9144000" cy="52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7" tIns="44450" rIns="90487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dirty="0">
                <a:latin typeface="Comic Sans MS" panose="030F0702030302020204" pitchFamily="66" charset="0"/>
              </a:rPr>
              <a:t>Diffusion time is </a:t>
            </a:r>
            <a:r>
              <a:rPr lang="en-US" altLang="en-US" sz="2800" dirty="0">
                <a:latin typeface="Symbol" charset="2"/>
              </a:rPr>
              <a:t></a:t>
            </a:r>
            <a:r>
              <a:rPr lang="en-US" altLang="en-US" sz="2800" baseline="-25000" dirty="0" err="1">
                <a:latin typeface="Comic Sans MS" panose="030F0702030302020204" pitchFamily="66" charset="0"/>
              </a:rPr>
              <a:t>eff</a:t>
            </a:r>
            <a:endParaRPr lang="en-US" altLang="en-US" sz="2800" dirty="0">
              <a:latin typeface="Comic Sans MS" panose="030F0702030302020204" pitchFamily="66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3863" y="1535768"/>
            <a:ext cx="404697" cy="823912"/>
            <a:chOff x="163863" y="1535768"/>
            <a:chExt cx="404697" cy="823912"/>
          </a:xfrm>
        </p:grpSpPr>
        <p:sp>
          <p:nvSpPr>
            <p:cNvPr id="63519" name="Line 1055"/>
            <p:cNvSpPr>
              <a:spLocks noChangeShapeType="1"/>
            </p:cNvSpPr>
            <p:nvPr/>
          </p:nvSpPr>
          <p:spPr bwMode="auto">
            <a:xfrm flipV="1">
              <a:off x="163863" y="1535768"/>
              <a:ext cx="1587" cy="823912"/>
            </a:xfrm>
            <a:prstGeom prst="line">
              <a:avLst/>
            </a:prstGeom>
            <a:noFill/>
            <a:ln w="38100">
              <a:solidFill>
                <a:srgbClr val="FFFF99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63520" name="Text Box 1056"/>
            <p:cNvSpPr txBox="1">
              <a:spLocks noChangeArrowheads="1"/>
            </p:cNvSpPr>
            <p:nvPr/>
          </p:nvSpPr>
          <p:spPr bwMode="auto">
            <a:xfrm>
              <a:off x="210770" y="1624668"/>
              <a:ext cx="357790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 dirty="0">
                  <a:latin typeface="Comic Sans MS" panose="030F0702030302020204" pitchFamily="66" charset="0"/>
                </a:rPr>
                <a:t>r</a:t>
              </a:r>
              <a:endParaRPr lang="en-US" altLang="en-US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79455" y="3501008"/>
            <a:ext cx="774700" cy="774700"/>
            <a:chOff x="779455" y="3212976"/>
            <a:chExt cx="774700" cy="774700"/>
          </a:xfrm>
        </p:grpSpPr>
        <p:sp>
          <p:nvSpPr>
            <p:cNvPr id="22" name="Oval 1049"/>
            <p:cNvSpPr>
              <a:spLocks noChangeArrowheads="1"/>
            </p:cNvSpPr>
            <p:nvPr/>
          </p:nvSpPr>
          <p:spPr bwMode="auto">
            <a:xfrm>
              <a:off x="779455" y="3212976"/>
              <a:ext cx="774700" cy="7747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1017639" y="3347884"/>
              <a:ext cx="341508" cy="501445"/>
            </a:xfrm>
            <a:custGeom>
              <a:avLst/>
              <a:gdLst>
                <a:gd name="connsiteX0" fmla="*/ 0 w 341508"/>
                <a:gd name="connsiteY0" fmla="*/ 0 h 501445"/>
                <a:gd name="connsiteX1" fmla="*/ 73742 w 341508"/>
                <a:gd name="connsiteY1" fmla="*/ 14748 h 501445"/>
                <a:gd name="connsiteX2" fmla="*/ 117987 w 341508"/>
                <a:gd name="connsiteY2" fmla="*/ 29497 h 501445"/>
                <a:gd name="connsiteX3" fmla="*/ 132735 w 341508"/>
                <a:gd name="connsiteY3" fmla="*/ 73742 h 501445"/>
                <a:gd name="connsiteX4" fmla="*/ 147484 w 341508"/>
                <a:gd name="connsiteY4" fmla="*/ 265471 h 501445"/>
                <a:gd name="connsiteX5" fmla="*/ 176980 w 341508"/>
                <a:gd name="connsiteY5" fmla="*/ 309716 h 501445"/>
                <a:gd name="connsiteX6" fmla="*/ 324464 w 341508"/>
                <a:gd name="connsiteY6" fmla="*/ 353961 h 501445"/>
                <a:gd name="connsiteX7" fmla="*/ 339213 w 341508"/>
                <a:gd name="connsiteY7" fmla="*/ 501445 h 50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508" h="501445">
                  <a:moveTo>
                    <a:pt x="0" y="0"/>
                  </a:moveTo>
                  <a:cubicBezTo>
                    <a:pt x="24581" y="4916"/>
                    <a:pt x="49423" y="8668"/>
                    <a:pt x="73742" y="14748"/>
                  </a:cubicBezTo>
                  <a:cubicBezTo>
                    <a:pt x="88824" y="18519"/>
                    <a:pt x="106994" y="18504"/>
                    <a:pt x="117987" y="29497"/>
                  </a:cubicBezTo>
                  <a:cubicBezTo>
                    <a:pt x="128980" y="40490"/>
                    <a:pt x="127819" y="58994"/>
                    <a:pt x="132735" y="73742"/>
                  </a:cubicBezTo>
                  <a:cubicBezTo>
                    <a:pt x="137651" y="137652"/>
                    <a:pt x="135671" y="202470"/>
                    <a:pt x="147484" y="265471"/>
                  </a:cubicBezTo>
                  <a:cubicBezTo>
                    <a:pt x="150751" y="282893"/>
                    <a:pt x="161949" y="300322"/>
                    <a:pt x="176980" y="309716"/>
                  </a:cubicBezTo>
                  <a:cubicBezTo>
                    <a:pt x="200919" y="324678"/>
                    <a:pt x="289925" y="345326"/>
                    <a:pt x="324464" y="353961"/>
                  </a:cubicBezTo>
                  <a:cubicBezTo>
                    <a:pt x="350096" y="430853"/>
                    <a:pt x="339213" y="382660"/>
                    <a:pt x="339213" y="501445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3224" y="1509867"/>
            <a:ext cx="1460500" cy="1460500"/>
            <a:chOff x="453224" y="1509867"/>
            <a:chExt cx="1460500" cy="1460500"/>
          </a:xfrm>
        </p:grpSpPr>
        <p:sp>
          <p:nvSpPr>
            <p:cNvPr id="63511" name="Oval 1047"/>
            <p:cNvSpPr>
              <a:spLocks noChangeArrowheads="1"/>
            </p:cNvSpPr>
            <p:nvPr/>
          </p:nvSpPr>
          <p:spPr bwMode="auto">
            <a:xfrm>
              <a:off x="453224" y="1509867"/>
              <a:ext cx="1460500" cy="14605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1119730" y="1872983"/>
              <a:ext cx="341508" cy="501445"/>
            </a:xfrm>
            <a:custGeom>
              <a:avLst/>
              <a:gdLst>
                <a:gd name="connsiteX0" fmla="*/ 0 w 341508"/>
                <a:gd name="connsiteY0" fmla="*/ 0 h 501445"/>
                <a:gd name="connsiteX1" fmla="*/ 73742 w 341508"/>
                <a:gd name="connsiteY1" fmla="*/ 14748 h 501445"/>
                <a:gd name="connsiteX2" fmla="*/ 117987 w 341508"/>
                <a:gd name="connsiteY2" fmla="*/ 29497 h 501445"/>
                <a:gd name="connsiteX3" fmla="*/ 132735 w 341508"/>
                <a:gd name="connsiteY3" fmla="*/ 73742 h 501445"/>
                <a:gd name="connsiteX4" fmla="*/ 147484 w 341508"/>
                <a:gd name="connsiteY4" fmla="*/ 265471 h 501445"/>
                <a:gd name="connsiteX5" fmla="*/ 176980 w 341508"/>
                <a:gd name="connsiteY5" fmla="*/ 309716 h 501445"/>
                <a:gd name="connsiteX6" fmla="*/ 324464 w 341508"/>
                <a:gd name="connsiteY6" fmla="*/ 353961 h 501445"/>
                <a:gd name="connsiteX7" fmla="*/ 339213 w 341508"/>
                <a:gd name="connsiteY7" fmla="*/ 501445 h 50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508" h="501445">
                  <a:moveTo>
                    <a:pt x="0" y="0"/>
                  </a:moveTo>
                  <a:cubicBezTo>
                    <a:pt x="24581" y="4916"/>
                    <a:pt x="49423" y="8668"/>
                    <a:pt x="73742" y="14748"/>
                  </a:cubicBezTo>
                  <a:cubicBezTo>
                    <a:pt x="88824" y="18519"/>
                    <a:pt x="106994" y="18504"/>
                    <a:pt x="117987" y="29497"/>
                  </a:cubicBezTo>
                  <a:cubicBezTo>
                    <a:pt x="128980" y="40490"/>
                    <a:pt x="127819" y="58994"/>
                    <a:pt x="132735" y="73742"/>
                  </a:cubicBezTo>
                  <a:cubicBezTo>
                    <a:pt x="137651" y="137652"/>
                    <a:pt x="135671" y="202470"/>
                    <a:pt x="147484" y="265471"/>
                  </a:cubicBezTo>
                  <a:cubicBezTo>
                    <a:pt x="150751" y="282893"/>
                    <a:pt x="161949" y="300322"/>
                    <a:pt x="176980" y="309716"/>
                  </a:cubicBezTo>
                  <a:cubicBezTo>
                    <a:pt x="200919" y="324678"/>
                    <a:pt x="289925" y="345326"/>
                    <a:pt x="324464" y="353961"/>
                  </a:cubicBezTo>
                  <a:cubicBezTo>
                    <a:pt x="350096" y="430853"/>
                    <a:pt x="339213" y="382660"/>
                    <a:pt x="339213" y="501445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1600" y="4797152"/>
            <a:ext cx="375047" cy="375047"/>
            <a:chOff x="971600" y="4797152"/>
            <a:chExt cx="375047" cy="375047"/>
          </a:xfrm>
        </p:grpSpPr>
        <p:sp>
          <p:nvSpPr>
            <p:cNvPr id="63516" name="Oval 1052"/>
            <p:cNvSpPr>
              <a:spLocks noChangeArrowheads="1"/>
            </p:cNvSpPr>
            <p:nvPr/>
          </p:nvSpPr>
          <p:spPr bwMode="auto">
            <a:xfrm>
              <a:off x="971600" y="4797152"/>
              <a:ext cx="375047" cy="37504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032387" y="4866968"/>
              <a:ext cx="235974" cy="284582"/>
            </a:xfrm>
            <a:custGeom>
              <a:avLst/>
              <a:gdLst>
                <a:gd name="connsiteX0" fmla="*/ 147484 w 235974"/>
                <a:gd name="connsiteY0" fmla="*/ 0 h 284582"/>
                <a:gd name="connsiteX1" fmla="*/ 132736 w 235974"/>
                <a:gd name="connsiteY1" fmla="*/ 73742 h 284582"/>
                <a:gd name="connsiteX2" fmla="*/ 162232 w 235974"/>
                <a:gd name="connsiteY2" fmla="*/ 191729 h 284582"/>
                <a:gd name="connsiteX3" fmla="*/ 147484 w 235974"/>
                <a:gd name="connsiteY3" fmla="*/ 280219 h 284582"/>
                <a:gd name="connsiteX4" fmla="*/ 103239 w 235974"/>
                <a:gd name="connsiteY4" fmla="*/ 265471 h 284582"/>
                <a:gd name="connsiteX5" fmla="*/ 88490 w 235974"/>
                <a:gd name="connsiteY5" fmla="*/ 221226 h 284582"/>
                <a:gd name="connsiteX6" fmla="*/ 132736 w 235974"/>
                <a:gd name="connsiteY6" fmla="*/ 176980 h 284582"/>
                <a:gd name="connsiteX7" fmla="*/ 176981 w 235974"/>
                <a:gd name="connsiteY7" fmla="*/ 162232 h 284582"/>
                <a:gd name="connsiteX8" fmla="*/ 235974 w 235974"/>
                <a:gd name="connsiteY8" fmla="*/ 73742 h 284582"/>
                <a:gd name="connsiteX9" fmla="*/ 191729 w 235974"/>
                <a:gd name="connsiteY9" fmla="*/ 44245 h 284582"/>
                <a:gd name="connsiteX10" fmla="*/ 58994 w 235974"/>
                <a:gd name="connsiteY10" fmla="*/ 147484 h 284582"/>
                <a:gd name="connsiteX11" fmla="*/ 0 w 235974"/>
                <a:gd name="connsiteY11" fmla="*/ 147484 h 28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5974" h="284582">
                  <a:moveTo>
                    <a:pt x="147484" y="0"/>
                  </a:moveTo>
                  <a:cubicBezTo>
                    <a:pt x="142568" y="24581"/>
                    <a:pt x="132736" y="48675"/>
                    <a:pt x="132736" y="73742"/>
                  </a:cubicBezTo>
                  <a:cubicBezTo>
                    <a:pt x="132736" y="109337"/>
                    <a:pt x="150594" y="156815"/>
                    <a:pt x="162232" y="191729"/>
                  </a:cubicBezTo>
                  <a:cubicBezTo>
                    <a:pt x="157316" y="221226"/>
                    <a:pt x="166164" y="256868"/>
                    <a:pt x="147484" y="280219"/>
                  </a:cubicBezTo>
                  <a:cubicBezTo>
                    <a:pt x="137773" y="292358"/>
                    <a:pt x="114232" y="276464"/>
                    <a:pt x="103239" y="265471"/>
                  </a:cubicBezTo>
                  <a:cubicBezTo>
                    <a:pt x="92246" y="254478"/>
                    <a:pt x="93406" y="235974"/>
                    <a:pt x="88490" y="221226"/>
                  </a:cubicBezTo>
                  <a:cubicBezTo>
                    <a:pt x="103239" y="206477"/>
                    <a:pt x="115381" y="188550"/>
                    <a:pt x="132736" y="176980"/>
                  </a:cubicBezTo>
                  <a:cubicBezTo>
                    <a:pt x="145671" y="168357"/>
                    <a:pt x="165988" y="173225"/>
                    <a:pt x="176981" y="162232"/>
                  </a:cubicBezTo>
                  <a:cubicBezTo>
                    <a:pt x="202048" y="137165"/>
                    <a:pt x="235974" y="73742"/>
                    <a:pt x="235974" y="73742"/>
                  </a:cubicBezTo>
                  <a:cubicBezTo>
                    <a:pt x="221226" y="63910"/>
                    <a:pt x="207927" y="37046"/>
                    <a:pt x="191729" y="44245"/>
                  </a:cubicBezTo>
                  <a:cubicBezTo>
                    <a:pt x="51041" y="106773"/>
                    <a:pt x="158169" y="133316"/>
                    <a:pt x="58994" y="147484"/>
                  </a:cubicBezTo>
                  <a:cubicBezTo>
                    <a:pt x="39527" y="150265"/>
                    <a:pt x="19665" y="147484"/>
                    <a:pt x="0" y="14748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87087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548680"/>
            <a:ext cx="9144000" cy="49244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2600" b="1" dirty="0" smtClean="0">
                <a:solidFill>
                  <a:schemeClr val="bg1"/>
                </a:solidFill>
              </a:rPr>
              <a:t>    Axons</a:t>
            </a:r>
            <a:endParaRPr lang="en-CA" sz="2600" b="1" baseline="30000" dirty="0">
              <a:solidFill>
                <a:schemeClr val="bg1"/>
              </a:solidFill>
            </a:endParaRPr>
          </a:p>
        </p:txBody>
      </p:sp>
      <p:pic>
        <p:nvPicPr>
          <p:cNvPr id="8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1" y="3231119"/>
            <a:ext cx="5308696" cy="2700000"/>
          </a:xfrm>
        </p:spPr>
      </p:pic>
      <p:sp>
        <p:nvSpPr>
          <p:cNvPr id="12" name="TextBox 11"/>
          <p:cNvSpPr txBox="1"/>
          <p:nvPr/>
        </p:nvSpPr>
        <p:spPr>
          <a:xfrm>
            <a:off x="697012" y="6109996"/>
            <a:ext cx="595346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750" dirty="0">
                <a:latin typeface="+mj-lt"/>
              </a:rPr>
              <a:t>http://www.biomedresearches.com/root/pages/researches/epilepsy/structure_of_nervous_system.html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32034"/>
            <a:ext cx="2944069" cy="2700001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333601" y="1307348"/>
            <a:ext cx="8353199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400" dirty="0" smtClean="0"/>
              <a:t>Part of neurons, or nerve cells in the brain.</a:t>
            </a:r>
          </a:p>
          <a:p>
            <a:r>
              <a:rPr lang="en-CA" sz="2400" dirty="0" smtClean="0"/>
              <a:t>Long, threadlike projections that conduct electrical impulses in nerve cells.</a:t>
            </a:r>
          </a:p>
          <a:p>
            <a:r>
              <a:rPr lang="en-CA" sz="2400" dirty="0" smtClean="0"/>
              <a:t>Transmits information to nerve cells throughout the body.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36949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Biological Tissues</a:t>
            </a:r>
          </a:p>
        </p:txBody>
      </p:sp>
      <p:sp>
        <p:nvSpPr>
          <p:cNvPr id="911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14800"/>
          </a:xfrm>
        </p:spPr>
        <p:txBody>
          <a:bodyPr>
            <a:normAutofit/>
          </a:bodyPr>
          <a:lstStyle/>
          <a:p>
            <a:r>
              <a:rPr lang="en-US" altLang="en-US" dirty="0"/>
              <a:t>Free water diffuses ≈ 5 </a:t>
            </a:r>
            <a:r>
              <a:rPr lang="en-US" altLang="en-US" dirty="0">
                <a:latin typeface="Symbol" charset="2"/>
              </a:rPr>
              <a:t>m</a:t>
            </a:r>
            <a:r>
              <a:rPr lang="en-US" altLang="en-US" dirty="0"/>
              <a:t>m in 5 </a:t>
            </a:r>
            <a:r>
              <a:rPr lang="en-US" altLang="en-US" dirty="0" err="1" smtClean="0"/>
              <a:t>ms</a:t>
            </a:r>
            <a:endParaRPr lang="en-US" altLang="en-US" dirty="0" smtClean="0"/>
          </a:p>
          <a:p>
            <a:r>
              <a:rPr lang="en-US" altLang="en-US" dirty="0" smtClean="0"/>
              <a:t>Cells </a:t>
            </a:r>
            <a:r>
              <a:rPr lang="en-US" altLang="en-US" dirty="0"/>
              <a:t>are ≈ </a:t>
            </a:r>
            <a:r>
              <a:rPr lang="en-US" altLang="en-US" dirty="0" smtClean="0"/>
              <a:t>0.1 </a:t>
            </a:r>
            <a:r>
              <a:rPr lang="en-US" altLang="en-US" dirty="0"/>
              <a:t>- 50 </a:t>
            </a:r>
            <a:r>
              <a:rPr lang="en-US" altLang="en-US" dirty="0">
                <a:latin typeface="Symbol" charset="2"/>
              </a:rPr>
              <a:t>m</a:t>
            </a:r>
            <a:r>
              <a:rPr lang="en-US" altLang="en-US" dirty="0"/>
              <a:t>m in </a:t>
            </a:r>
            <a:r>
              <a:rPr lang="en-US" altLang="en-US" dirty="0" smtClean="0"/>
              <a:t>size</a:t>
            </a:r>
          </a:p>
          <a:p>
            <a:r>
              <a:rPr lang="en-US" altLang="en-US" dirty="0" smtClean="0"/>
              <a:t>Axons in mice are &lt; 1 </a:t>
            </a:r>
            <a:r>
              <a:rPr lang="en-US" altLang="en-US" dirty="0" smtClean="0">
                <a:latin typeface="Symbol" charset="2"/>
              </a:rPr>
              <a:t>m</a:t>
            </a:r>
            <a:r>
              <a:rPr lang="en-US" altLang="en-US" dirty="0" smtClean="0"/>
              <a:t>m in diameter</a:t>
            </a:r>
            <a:endParaRPr lang="en-US" altLang="en-US" dirty="0"/>
          </a:p>
          <a:p>
            <a:r>
              <a:rPr lang="en-US" altLang="en-US" dirty="0" smtClean="0"/>
              <a:t>Standard MRI requires </a:t>
            </a:r>
            <a:r>
              <a:rPr lang="en-US" altLang="en-US" dirty="0"/>
              <a:t>≈ 10 - 100 </a:t>
            </a:r>
            <a:r>
              <a:rPr lang="en-US" altLang="en-US" dirty="0" err="1"/>
              <a:t>ms</a:t>
            </a:r>
            <a:endParaRPr lang="en-US" altLang="en-US" dirty="0"/>
          </a:p>
          <a:p>
            <a:r>
              <a:rPr lang="en-US" altLang="en-US" dirty="0" smtClean="0"/>
              <a:t>Standard MRI cannot measure the transition from restricted to free diffusion</a:t>
            </a:r>
          </a:p>
          <a:p>
            <a:r>
              <a:rPr lang="en-US" altLang="en-US" dirty="0" smtClean="0"/>
              <a:t>Standard MRI cannot infer cell sizes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035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5485</TotalTime>
  <Words>835</Words>
  <Application>Microsoft Office PowerPoint</Application>
  <PresentationFormat>On-screen Show (4:3)</PresentationFormat>
  <Paragraphs>158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Inferring sizes of compartments using oscillating gradient spin echo magnetic resonance imaging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Biological Tissues</vt:lpstr>
      <vt:lpstr>PowerPoint Presentation</vt:lpstr>
      <vt:lpstr>Oscillating Gradient Spin Echo Sequence</vt:lpstr>
      <vt:lpstr>OGSE Pulse Sequence</vt:lpstr>
      <vt:lpstr>Axon diameter distributions (AxCaliber)</vt:lpstr>
      <vt:lpstr>PowerPoint Presentation</vt:lpstr>
      <vt:lpstr>PowerPoint Presentation</vt:lpstr>
      <vt:lpstr>Effects of noise</vt:lpstr>
      <vt:lpstr>OGSE frequencies</vt:lpstr>
      <vt:lpstr>OGSE gradients</vt:lpstr>
      <vt:lpstr>Future studies</vt:lpstr>
      <vt:lpstr>Conclusions</vt:lpstr>
      <vt:lpstr>Acknowledgements</vt:lpstr>
      <vt:lpstr>Acknowledgments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</dc:creator>
  <cp:lastModifiedBy>Melanie</cp:lastModifiedBy>
  <cp:revision>168</cp:revision>
  <dcterms:created xsi:type="dcterms:W3CDTF">2015-05-11T23:54:45Z</dcterms:created>
  <dcterms:modified xsi:type="dcterms:W3CDTF">2017-05-29T00:43:26Z</dcterms:modified>
</cp:coreProperties>
</file>