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2" r:id="rId1"/>
  </p:sldMasterIdLst>
  <p:notesMasterIdLst>
    <p:notesMasterId r:id="rId35"/>
  </p:notesMasterIdLst>
  <p:sldIdLst>
    <p:sldId id="256" r:id="rId2"/>
    <p:sldId id="281" r:id="rId3"/>
    <p:sldId id="280" r:id="rId4"/>
    <p:sldId id="282" r:id="rId5"/>
    <p:sldId id="283" r:id="rId6"/>
    <p:sldId id="278" r:id="rId7"/>
    <p:sldId id="257" r:id="rId8"/>
    <p:sldId id="300" r:id="rId9"/>
    <p:sldId id="258" r:id="rId10"/>
    <p:sldId id="267" r:id="rId11"/>
    <p:sldId id="279" r:id="rId12"/>
    <p:sldId id="268" r:id="rId13"/>
    <p:sldId id="269" r:id="rId14"/>
    <p:sldId id="270" r:id="rId15"/>
    <p:sldId id="276" r:id="rId16"/>
    <p:sldId id="271" r:id="rId17"/>
    <p:sldId id="272" r:id="rId18"/>
    <p:sldId id="265" r:id="rId19"/>
    <p:sldId id="299" r:id="rId20"/>
    <p:sldId id="261" r:id="rId21"/>
    <p:sldId id="303" r:id="rId22"/>
    <p:sldId id="304" r:id="rId23"/>
    <p:sldId id="298" r:id="rId24"/>
    <p:sldId id="275" r:id="rId25"/>
    <p:sldId id="301" r:id="rId26"/>
    <p:sldId id="302" r:id="rId27"/>
    <p:sldId id="285" r:id="rId28"/>
    <p:sldId id="288" r:id="rId29"/>
    <p:sldId id="287" r:id="rId30"/>
    <p:sldId id="290" r:id="rId31"/>
    <p:sldId id="294" r:id="rId32"/>
    <p:sldId id="293" r:id="rId33"/>
    <p:sldId id="29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707" autoAdjust="0"/>
    <p:restoredTop sz="84367" autoAdjust="0"/>
  </p:normalViewPr>
  <p:slideViewPr>
    <p:cSldViewPr>
      <p:cViewPr>
        <p:scale>
          <a:sx n="90" d="100"/>
          <a:sy n="90" d="100"/>
        </p:scale>
        <p:origin x="-124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6527F2-999D-42DE-AAF3-FF198F78A01E}" type="datetimeFigureOut">
              <a:rPr lang="en-CA" smtClean="0"/>
              <a:t>27/05/2017</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32BC72-EF49-447A-9C15-33AB91C9D5F5}" type="slidenum">
              <a:rPr lang="en-CA" smtClean="0"/>
              <a:t>‹#›</a:t>
            </a:fld>
            <a:endParaRPr lang="en-CA"/>
          </a:p>
        </p:txBody>
      </p:sp>
    </p:spTree>
    <p:extLst>
      <p:ext uri="{BB962C8B-B14F-4D97-AF65-F5344CB8AC3E}">
        <p14:creationId xmlns:p14="http://schemas.microsoft.com/office/powerpoint/2010/main" val="2403517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i="1" dirty="0" smtClean="0">
                <a:solidFill>
                  <a:prstClr val="white"/>
                </a:solidFill>
                <a:latin typeface="Cambria Math" pitchFamily="18" charset="0"/>
                <a:ea typeface="Cambria Math" pitchFamily="18" charset="0"/>
              </a:rPr>
              <a:t>mm</a:t>
            </a:r>
            <a:r>
              <a:rPr lang="en-CA" sz="1200" dirty="0" smtClean="0">
                <a:solidFill>
                  <a:prstClr val="white"/>
                </a:solidFill>
              </a:rPr>
              <a:t> and </a:t>
            </a:r>
            <a:r>
              <a:rPr lang="en-CA" sz="1200" i="1" dirty="0" smtClean="0">
                <a:solidFill>
                  <a:prstClr val="white"/>
                </a:solidFill>
                <a:latin typeface="Cambria Math" pitchFamily="18" charset="0"/>
                <a:ea typeface="Cambria Math" pitchFamily="18" charset="0"/>
              </a:rPr>
              <a:t>cm</a:t>
            </a:r>
            <a:r>
              <a:rPr lang="en-CA" sz="1200" dirty="0" smtClean="0">
                <a:solidFill>
                  <a:prstClr val="white"/>
                </a:solidFill>
              </a:rPr>
              <a:t> sized meteoroids should not technically produce shock waves in MLT because of the high Knudsen number (rarefied regime)</a:t>
            </a:r>
            <a:endParaRPr lang="en-CA" sz="1200" dirty="0" smtClean="0"/>
          </a:p>
          <a:p>
            <a:r>
              <a:rPr lang="en-CA" dirty="0" smtClean="0"/>
              <a:t>Figure 4. (a–i) Masked and filtered Na airglow images for earlier times (frames #504–512). The blue dotted lines show the meteor trajectory. The blue triangles</a:t>
            </a:r>
          </a:p>
          <a:p>
            <a:r>
              <a:rPr lang="en-CA" dirty="0" smtClean="0"/>
              <a:t>show the assumed location of the meteor at z = 92 km. The orange-brown dashed lines show portions of the best fit plane waves, as described in the text.</a:t>
            </a:r>
            <a:endParaRPr lang="en-CA" dirty="0"/>
          </a:p>
        </p:txBody>
      </p:sp>
      <p:sp>
        <p:nvSpPr>
          <p:cNvPr id="4" name="Slide Number Placeholder 3"/>
          <p:cNvSpPr>
            <a:spLocks noGrp="1"/>
          </p:cNvSpPr>
          <p:nvPr>
            <p:ph type="sldNum" sz="quarter" idx="10"/>
          </p:nvPr>
        </p:nvSpPr>
        <p:spPr/>
        <p:txBody>
          <a:bodyPr/>
          <a:lstStyle/>
          <a:p>
            <a:fld id="{A232BC72-EF49-447A-9C15-33AB91C9D5F5}" type="slidenum">
              <a:rPr lang="en-CA" smtClean="0"/>
              <a:t>5</a:t>
            </a:fld>
            <a:endParaRPr lang="en-CA"/>
          </a:p>
        </p:txBody>
      </p:sp>
    </p:spTree>
    <p:extLst>
      <p:ext uri="{BB962C8B-B14F-4D97-AF65-F5344CB8AC3E}">
        <p14:creationId xmlns:p14="http://schemas.microsoft.com/office/powerpoint/2010/main" val="3194556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CA" dirty="0" smtClean="0"/>
                  <a:t>When r0 is small compared to the probing</a:t>
                </a:r>
              </a:p>
              <a:p>
                <a:r>
                  <a:rPr lang="en-CA" dirty="0" smtClean="0"/>
                  <a:t>wavelength, waves scattered from the front and back of a trail</a:t>
                </a:r>
              </a:p>
              <a:p>
                <a:r>
                  <a:rPr lang="en-CA" dirty="0" smtClean="0"/>
                  <a:t>add in phase and reinforce the radar return.</a:t>
                </a:r>
              </a:p>
              <a:p>
                <a:endParaRPr lang="en-CA" dirty="0" smtClean="0"/>
              </a:p>
              <a:p>
                <a:r>
                  <a:rPr lang="en-CA" dirty="0" smtClean="0"/>
                  <a:t>The source of head echo scattering remains undetermined;</a:t>
                </a:r>
              </a:p>
              <a:p>
                <a:r>
                  <a:rPr lang="en-CA" dirty="0" smtClean="0"/>
                  <a:t>a number of scattering mechanisms may play a role</a:t>
                </a:r>
              </a:p>
              <a:p>
                <a:r>
                  <a:rPr lang="en-CA" dirty="0" smtClean="0"/>
                  <a:t>in interpreting radar data and head echoes.</a:t>
                </a:r>
              </a:p>
              <a:p>
                <a:endParaRPr lang="en-CA" dirty="0" smtClean="0"/>
              </a:p>
              <a:p>
                <a:r>
                  <a:rPr lang="en-CA" dirty="0" smtClean="0"/>
                  <a:t>One possible mechanism results from</a:t>
                </a:r>
              </a:p>
              <a:p>
                <a:r>
                  <a:rPr lang="en-CA" dirty="0" smtClean="0"/>
                  <a:t>coherent returns from a volume of electrons that is small</a:t>
                </a:r>
              </a:p>
              <a:p>
                <a:r>
                  <a:rPr lang="en-CA" dirty="0" smtClean="0"/>
                  <a:t>compared with the incident radar wavelength [Mathews et</a:t>
                </a:r>
              </a:p>
              <a:p>
                <a:r>
                  <a:rPr lang="en-CA" dirty="0" smtClean="0"/>
                  <a:t>al., 1997]. Backscatter from this volume is proportional to</a:t>
                </a:r>
              </a:p>
              <a:p>
                <a:r>
                  <a:rPr lang="en-CA" dirty="0" smtClean="0"/>
                  <a:t>N</a:t>
                </a:r>
                <a:r>
                  <a:rPr lang="en-CA" baseline="30000" dirty="0" smtClean="0"/>
                  <a:t>2</a:t>
                </a:r>
                <a:r>
                  <a:rPr lang="en-CA" dirty="0" smtClean="0"/>
                  <a:t> (number of electrons) according to</a:t>
                </a:r>
              </a:p>
              <a:p>
                <a:pPr/>
                <a14:m>
                  <m:oMathPara xmlns:m="http://schemas.openxmlformats.org/officeDocument/2006/math">
                    <m:oMathParaPr>
                      <m:jc m:val="centerGroup"/>
                    </m:oMathParaPr>
                    <m:oMath xmlns:m="http://schemas.openxmlformats.org/officeDocument/2006/math">
                      <m:r>
                        <m:rPr>
                          <m:sty m:val="p"/>
                        </m:rPr>
                        <a:rPr lang="el-GR" i="1" dirty="0" smtClean="0">
                          <a:latin typeface="Cambria Math"/>
                          <a:ea typeface="Cambria Math"/>
                        </a:rPr>
                        <m:t>σ</m:t>
                      </m:r>
                      <m:r>
                        <a:rPr lang="en-CA" b="0" i="1" dirty="0" smtClean="0">
                          <a:latin typeface="Cambria Math"/>
                          <a:ea typeface="Cambria Math"/>
                        </a:rPr>
                        <m:t>=4</m:t>
                      </m:r>
                      <m:r>
                        <a:rPr lang="en-CA" b="0" i="1" dirty="0" smtClean="0">
                          <a:latin typeface="Cambria Math"/>
                          <a:ea typeface="Cambria Math"/>
                        </a:rPr>
                        <m:t>𝜋</m:t>
                      </m:r>
                      <m:sSup>
                        <m:sSupPr>
                          <m:ctrlPr>
                            <a:rPr lang="en-CA" b="0" i="1" dirty="0" smtClean="0">
                              <a:latin typeface="Cambria Math"/>
                              <a:ea typeface="Cambria Math"/>
                            </a:rPr>
                          </m:ctrlPr>
                        </m:sSupPr>
                        <m:e>
                          <m:r>
                            <a:rPr lang="en-CA" b="0" i="1" dirty="0" smtClean="0">
                              <a:latin typeface="Cambria Math"/>
                              <a:ea typeface="Cambria Math"/>
                            </a:rPr>
                            <m:t>𝑎</m:t>
                          </m:r>
                        </m:e>
                        <m:sup>
                          <m:r>
                            <a:rPr lang="en-CA" b="0" i="1" dirty="0" smtClean="0">
                              <a:latin typeface="Cambria Math"/>
                              <a:ea typeface="Cambria Math"/>
                            </a:rPr>
                            <m:t>2</m:t>
                          </m:r>
                        </m:sup>
                      </m:sSup>
                      <m:sSup>
                        <m:sSupPr>
                          <m:ctrlPr>
                            <a:rPr lang="en-CA" b="0" i="1" dirty="0" smtClean="0">
                              <a:latin typeface="Cambria Math"/>
                              <a:ea typeface="Cambria Math"/>
                            </a:rPr>
                          </m:ctrlPr>
                        </m:sSupPr>
                        <m:e>
                          <m:r>
                            <a:rPr lang="en-CA" b="0" i="1" dirty="0" smtClean="0">
                              <a:latin typeface="Cambria Math"/>
                              <a:ea typeface="Cambria Math"/>
                            </a:rPr>
                            <m:t>𝑁</m:t>
                          </m:r>
                        </m:e>
                        <m:sup>
                          <m:r>
                            <a:rPr lang="en-CA" b="0" i="1" dirty="0" smtClean="0">
                              <a:latin typeface="Cambria Math"/>
                              <a:ea typeface="Cambria Math"/>
                            </a:rPr>
                            <m:t>2</m:t>
                          </m:r>
                        </m:sup>
                      </m:sSup>
                    </m:oMath>
                  </m:oMathPara>
                </a14:m>
                <a:endParaRPr lang="en-CA" dirty="0" smtClean="0"/>
              </a:p>
              <a:p>
                <a:r>
                  <a:rPr lang="en-CA" dirty="0" smtClean="0"/>
                  <a:t>where a is the classical electron radius. This assumes that</a:t>
                </a:r>
              </a:p>
              <a:p>
                <a:r>
                  <a:rPr lang="en-CA" dirty="0" smtClean="0"/>
                  <a:t>the electrons scatter in-phase and that the scattered E fields</a:t>
                </a:r>
              </a:p>
              <a:p>
                <a:r>
                  <a:rPr lang="en-CA" dirty="0" smtClean="0"/>
                  <a:t>add. If a region is to contribute substantially to the RCS its</a:t>
                </a:r>
              </a:p>
              <a:p>
                <a:r>
                  <a:rPr lang="en-CA" dirty="0" smtClean="0"/>
                  <a:t>diameter must be less than </a:t>
                </a:r>
                <a:r>
                  <a:rPr lang="el-GR" dirty="0" smtClean="0"/>
                  <a:t>λ</a:t>
                </a:r>
                <a:r>
                  <a:rPr lang="en-CA" dirty="0" smtClean="0"/>
                  <a:t>/4; regions outside this will</a:t>
                </a:r>
              </a:p>
              <a:p>
                <a:r>
                  <a:rPr lang="en-CA" dirty="0" smtClean="0"/>
                  <a:t>tend to average to the incoherent scatter RCS</a:t>
                </a:r>
              </a:p>
              <a:p>
                <a:r>
                  <a:rPr lang="en-CA" dirty="0" smtClean="0"/>
                  <a:t>Another possibility is </a:t>
                </a:r>
                <a:r>
                  <a:rPr lang="en-CA" dirty="0" err="1" smtClean="0"/>
                  <a:t>overdense</a:t>
                </a:r>
                <a:r>
                  <a:rPr lang="en-CA" dirty="0" smtClean="0"/>
                  <a:t> scattering [Wannberg</a:t>
                </a:r>
              </a:p>
              <a:p>
                <a:r>
                  <a:rPr lang="en-CA" dirty="0" smtClean="0"/>
                  <a:t>et al., 1996], which occurs when the plasma frequency</a:t>
                </a:r>
              </a:p>
              <a:p>
                <a:r>
                  <a:rPr lang="en-CA" dirty="0" smtClean="0"/>
                  <a:t>exceeds the radar frequency</a:t>
                </a:r>
              </a:p>
              <a:p>
                <a:endParaRPr lang="en-CA" dirty="0"/>
              </a:p>
            </p:txBody>
          </p:sp>
        </mc:Choice>
        <mc:Fallback xmlns="">
          <p:sp>
            <p:nvSpPr>
              <p:cNvPr id="3" name="Notes Placeholder 2"/>
              <p:cNvSpPr>
                <a:spLocks noGrp="1"/>
              </p:cNvSpPr>
              <p:nvPr>
                <p:ph type="body" idx="1"/>
              </p:nvPr>
            </p:nvSpPr>
            <p:spPr/>
            <p:txBody>
              <a:bodyPr/>
              <a:lstStyle/>
              <a:p>
                <a:r>
                  <a:rPr lang="en-CA" dirty="0" smtClean="0"/>
                  <a:t>When r0 is small compared to the probing</a:t>
                </a:r>
              </a:p>
              <a:p>
                <a:r>
                  <a:rPr lang="en-CA" dirty="0" smtClean="0"/>
                  <a:t>wavelength, waves scattered from the front and back of a trail</a:t>
                </a:r>
              </a:p>
              <a:p>
                <a:r>
                  <a:rPr lang="en-CA" dirty="0" smtClean="0"/>
                  <a:t>add in phase and reinforce the radar return.</a:t>
                </a:r>
              </a:p>
              <a:p>
                <a:endParaRPr lang="en-CA" dirty="0" smtClean="0"/>
              </a:p>
              <a:p>
                <a:r>
                  <a:rPr lang="en-CA" dirty="0" smtClean="0"/>
                  <a:t>The source of head echo scattering remains undetermined;</a:t>
                </a:r>
              </a:p>
              <a:p>
                <a:r>
                  <a:rPr lang="en-CA" dirty="0" smtClean="0"/>
                  <a:t>a number of scattering mechanisms may play a role</a:t>
                </a:r>
              </a:p>
              <a:p>
                <a:r>
                  <a:rPr lang="en-CA" dirty="0" smtClean="0"/>
                  <a:t>in interpreting radar data and head echoes.</a:t>
                </a:r>
              </a:p>
              <a:p>
                <a:endParaRPr lang="en-CA" dirty="0" smtClean="0"/>
              </a:p>
              <a:p>
                <a:r>
                  <a:rPr lang="en-CA" dirty="0" smtClean="0"/>
                  <a:t>One possible mechanism results from</a:t>
                </a:r>
              </a:p>
              <a:p>
                <a:r>
                  <a:rPr lang="en-CA" dirty="0" smtClean="0"/>
                  <a:t>coherent returns from a volume of electrons that is small</a:t>
                </a:r>
              </a:p>
              <a:p>
                <a:r>
                  <a:rPr lang="en-CA" dirty="0" smtClean="0"/>
                  <a:t>compared with the incident radar wavelength [Mathews et</a:t>
                </a:r>
              </a:p>
              <a:p>
                <a:r>
                  <a:rPr lang="en-CA" dirty="0" smtClean="0"/>
                  <a:t>al., 1997]. Backscatter from this volume is proportional to</a:t>
                </a:r>
              </a:p>
              <a:p>
                <a:r>
                  <a:rPr lang="en-CA" dirty="0" smtClean="0"/>
                  <a:t>N</a:t>
                </a:r>
                <a:r>
                  <a:rPr lang="en-CA" baseline="30000" dirty="0" smtClean="0"/>
                  <a:t>2</a:t>
                </a:r>
                <a:r>
                  <a:rPr lang="en-CA" dirty="0" smtClean="0"/>
                  <a:t> (number of electrons) according to</a:t>
                </a:r>
              </a:p>
              <a:p>
                <a:r>
                  <a:rPr lang="el-GR" i="0" dirty="0" smtClean="0">
                    <a:latin typeface="Cambria Math"/>
                    <a:ea typeface="Cambria Math"/>
                  </a:rPr>
                  <a:t>σ</a:t>
                </a:r>
                <a:r>
                  <a:rPr lang="en-CA" b="0" i="0" dirty="0" smtClean="0">
                    <a:latin typeface="Cambria Math"/>
                    <a:ea typeface="Cambria Math"/>
                  </a:rPr>
                  <a:t>=4𝜋𝑎^2 𝑁^2</a:t>
                </a:r>
                <a:endParaRPr lang="en-CA" dirty="0" smtClean="0"/>
              </a:p>
              <a:p>
                <a:r>
                  <a:rPr lang="en-CA" dirty="0" smtClean="0"/>
                  <a:t>where a is the classical electron radius. This assumes that</a:t>
                </a:r>
              </a:p>
              <a:p>
                <a:r>
                  <a:rPr lang="en-CA" dirty="0" smtClean="0"/>
                  <a:t>the electrons scatter in-phase and that the scattered E fields</a:t>
                </a:r>
              </a:p>
              <a:p>
                <a:r>
                  <a:rPr lang="en-CA" dirty="0" smtClean="0"/>
                  <a:t>add. If a region is to contribute substantially to the RCS its</a:t>
                </a:r>
              </a:p>
              <a:p>
                <a:r>
                  <a:rPr lang="en-CA" dirty="0" smtClean="0"/>
                  <a:t>diameter must be less than </a:t>
                </a:r>
                <a:r>
                  <a:rPr lang="el-GR" dirty="0" smtClean="0"/>
                  <a:t>λ</a:t>
                </a:r>
                <a:r>
                  <a:rPr lang="en-CA" dirty="0" smtClean="0"/>
                  <a:t>/4; regions outside this will</a:t>
                </a:r>
              </a:p>
              <a:p>
                <a:r>
                  <a:rPr lang="en-CA" dirty="0" smtClean="0"/>
                  <a:t>tend to average to the incoherent scatter RCS</a:t>
                </a:r>
              </a:p>
              <a:p>
                <a:r>
                  <a:rPr lang="en-CA" dirty="0" smtClean="0"/>
                  <a:t>Another possibility is </a:t>
                </a:r>
                <a:r>
                  <a:rPr lang="en-CA" dirty="0" err="1" smtClean="0"/>
                  <a:t>overdense</a:t>
                </a:r>
                <a:r>
                  <a:rPr lang="en-CA" dirty="0" smtClean="0"/>
                  <a:t> scattering [Wannberg</a:t>
                </a:r>
              </a:p>
              <a:p>
                <a:r>
                  <a:rPr lang="en-CA" dirty="0" smtClean="0"/>
                  <a:t>et al., 1996], which occurs when the plasma frequency</a:t>
                </a:r>
              </a:p>
              <a:p>
                <a:r>
                  <a:rPr lang="en-CA" dirty="0" smtClean="0"/>
                  <a:t>exceeds the radar frequency</a:t>
                </a:r>
              </a:p>
              <a:p>
                <a:endParaRPr lang="en-CA" dirty="0"/>
              </a:p>
            </p:txBody>
          </p:sp>
        </mc:Fallback>
      </mc:AlternateContent>
      <p:sp>
        <p:nvSpPr>
          <p:cNvPr id="4" name="Slide Number Placeholder 3"/>
          <p:cNvSpPr>
            <a:spLocks noGrp="1"/>
          </p:cNvSpPr>
          <p:nvPr>
            <p:ph type="sldNum" sz="quarter" idx="10"/>
          </p:nvPr>
        </p:nvSpPr>
        <p:spPr/>
        <p:txBody>
          <a:bodyPr/>
          <a:lstStyle/>
          <a:p>
            <a:fld id="{A232BC72-EF49-447A-9C15-33AB91C9D5F5}" type="slidenum">
              <a:rPr lang="en-CA" smtClean="0"/>
              <a:t>24</a:t>
            </a:fld>
            <a:endParaRPr lang="en-CA"/>
          </a:p>
        </p:txBody>
      </p:sp>
    </p:spTree>
    <p:extLst>
      <p:ext uri="{BB962C8B-B14F-4D97-AF65-F5344CB8AC3E}">
        <p14:creationId xmlns:p14="http://schemas.microsoft.com/office/powerpoint/2010/main" val="1753372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A232BC72-EF49-447A-9C15-33AB91C9D5F5}" type="slidenum">
              <a:rPr lang="en-CA" smtClean="0"/>
              <a:t>6</a:t>
            </a:fld>
            <a:endParaRPr lang="en-CA"/>
          </a:p>
        </p:txBody>
      </p:sp>
    </p:spTree>
    <p:extLst>
      <p:ext uri="{BB962C8B-B14F-4D97-AF65-F5344CB8AC3E}">
        <p14:creationId xmlns:p14="http://schemas.microsoft.com/office/powerpoint/2010/main" val="30941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dirty="0" smtClean="0">
                <a:solidFill>
                  <a:prstClr val="white"/>
                </a:solidFill>
                <a:effectLst>
                  <a:outerShdw blurRad="38100" dist="38100" dir="2700000" algn="tl">
                    <a:srgbClr val="000000">
                      <a:alpha val="43137"/>
                    </a:srgbClr>
                  </a:outerShdw>
                </a:effectLst>
              </a:rPr>
              <a:t>Therefore, the flow is in </a:t>
            </a:r>
            <a:r>
              <a:rPr lang="en-CA" sz="1200" dirty="0" err="1" smtClean="0">
                <a:solidFill>
                  <a:prstClr val="white"/>
                </a:solidFill>
                <a:effectLst>
                  <a:outerShdw blurRad="38100" dist="38100" dir="2700000" algn="tl">
                    <a:srgbClr val="000000">
                      <a:alpha val="43137"/>
                    </a:srgbClr>
                  </a:outerShdw>
                </a:effectLst>
              </a:rPr>
              <a:t>nonequilibrium</a:t>
            </a:r>
            <a:r>
              <a:rPr lang="en-CA" sz="1200" dirty="0" smtClean="0">
                <a:solidFill>
                  <a:prstClr val="white"/>
                </a:solidFill>
                <a:effectLst>
                  <a:outerShdw blurRad="38100" dist="38100" dir="2700000" algn="tl">
                    <a:srgbClr val="000000">
                      <a:alpha val="43137"/>
                    </a:srgbClr>
                  </a:outerShdw>
                </a:effectLst>
              </a:rPr>
              <a:t>, and irreversible processes occur inside the shock layer</a:t>
            </a:r>
          </a:p>
          <a:p>
            <a:endParaRPr lang="en-CA" dirty="0"/>
          </a:p>
        </p:txBody>
      </p:sp>
      <p:sp>
        <p:nvSpPr>
          <p:cNvPr id="4" name="Slide Number Placeholder 3"/>
          <p:cNvSpPr>
            <a:spLocks noGrp="1"/>
          </p:cNvSpPr>
          <p:nvPr>
            <p:ph type="sldNum" sz="quarter" idx="10"/>
          </p:nvPr>
        </p:nvSpPr>
        <p:spPr/>
        <p:txBody>
          <a:bodyPr/>
          <a:lstStyle/>
          <a:p>
            <a:fld id="{A232BC72-EF49-447A-9C15-33AB91C9D5F5}" type="slidenum">
              <a:rPr lang="en-CA" smtClean="0"/>
              <a:t>7</a:t>
            </a:fld>
            <a:endParaRPr lang="en-CA"/>
          </a:p>
        </p:txBody>
      </p:sp>
    </p:spTree>
    <p:extLst>
      <p:ext uri="{BB962C8B-B14F-4D97-AF65-F5344CB8AC3E}">
        <p14:creationId xmlns:p14="http://schemas.microsoft.com/office/powerpoint/2010/main" val="1690014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effectLst>
                  <a:outerShdw blurRad="38100" dist="38100" dir="2700000" algn="tl">
                    <a:srgbClr val="000000">
                      <a:alpha val="43137"/>
                    </a:srgbClr>
                  </a:outerShdw>
                </a:effectLst>
              </a:rPr>
              <a:t>Caused by primarily high energy collisional ionization </a:t>
            </a:r>
          </a:p>
          <a:p>
            <a:endParaRPr lang="en-CA" dirty="0"/>
          </a:p>
        </p:txBody>
      </p:sp>
      <p:sp>
        <p:nvSpPr>
          <p:cNvPr id="4" name="Slide Number Placeholder 3"/>
          <p:cNvSpPr>
            <a:spLocks noGrp="1"/>
          </p:cNvSpPr>
          <p:nvPr>
            <p:ph type="sldNum" sz="quarter" idx="10"/>
          </p:nvPr>
        </p:nvSpPr>
        <p:spPr/>
        <p:txBody>
          <a:bodyPr/>
          <a:lstStyle/>
          <a:p>
            <a:fld id="{A232BC72-EF49-447A-9C15-33AB91C9D5F5}" type="slidenum">
              <a:rPr lang="en-CA" smtClean="0"/>
              <a:t>10</a:t>
            </a:fld>
            <a:endParaRPr lang="en-CA"/>
          </a:p>
        </p:txBody>
      </p:sp>
    </p:spTree>
    <p:extLst>
      <p:ext uri="{BB962C8B-B14F-4D97-AF65-F5344CB8AC3E}">
        <p14:creationId xmlns:p14="http://schemas.microsoft.com/office/powerpoint/2010/main" val="31110923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20624" marR="0" lvl="0" indent="-384048" algn="l" defTabSz="914400" rtl="0" eaLnBrk="1" fontAlgn="auto" latinLnBrk="0" hangingPunct="1">
              <a:lnSpc>
                <a:spcPct val="100000"/>
              </a:lnSpc>
              <a:spcBef>
                <a:spcPct val="20000"/>
              </a:spcBef>
              <a:spcAft>
                <a:spcPts val="0"/>
              </a:spcAft>
              <a:buClr>
                <a:srgbClr val="6EA0B0"/>
              </a:buClr>
              <a:buSzPct val="80000"/>
              <a:buFont typeface="Wingdings 2"/>
              <a:buChar char=""/>
              <a:tabLst/>
              <a:defRPr/>
            </a:pPr>
            <a:r>
              <a:rPr kumimoji="0" lang="en-CA" sz="2100" b="0" i="0" u="none" strike="noStrike" kern="1200" cap="none" spc="0" normalizeH="0" baseline="0" noProof="0" dirty="0" smtClean="0">
                <a:ln>
                  <a:noFill/>
                </a:ln>
                <a:solidFill>
                  <a:prstClr val="white"/>
                </a:solidFill>
                <a:effectLst/>
                <a:uLnTx/>
                <a:uFillTx/>
                <a:latin typeface="Arial"/>
                <a:ea typeface="+mn-ea"/>
                <a:cs typeface="+mn-cs"/>
              </a:rPr>
              <a:t>In the frame of reference moving with the meteoroid, the effective mean free path of the evaporated molecules is much shorter than the mean free path of the ambient atmosphere.</a:t>
            </a:r>
          </a:p>
          <a:p>
            <a:pPr marL="420624" marR="0" lvl="0" indent="-384048" algn="l" defTabSz="914400" rtl="0" eaLnBrk="1" fontAlgn="auto" latinLnBrk="0" hangingPunct="1">
              <a:lnSpc>
                <a:spcPct val="100000"/>
              </a:lnSpc>
              <a:spcBef>
                <a:spcPct val="20000"/>
              </a:spcBef>
              <a:spcAft>
                <a:spcPts val="0"/>
              </a:spcAft>
              <a:buClr>
                <a:srgbClr val="6EA0B0"/>
              </a:buClr>
              <a:buSzPct val="80000"/>
              <a:buFont typeface="Wingdings 2"/>
              <a:buChar char=""/>
              <a:tabLst/>
              <a:defRPr/>
            </a:pPr>
            <a:r>
              <a:rPr kumimoji="0" lang="en-CA" sz="2100" b="0" i="0" u="none" strike="noStrike" kern="1200" cap="none" spc="0" normalizeH="0" baseline="0" noProof="0" dirty="0" smtClean="0">
                <a:ln>
                  <a:noFill/>
                </a:ln>
                <a:solidFill>
                  <a:prstClr val="white"/>
                </a:solidFill>
                <a:effectLst/>
                <a:uLnTx/>
                <a:uFillTx/>
                <a:latin typeface="Arial"/>
                <a:ea typeface="+mn-ea"/>
                <a:cs typeface="+mn-cs"/>
              </a:rPr>
              <a:t>For typical meteoric velocities, </a:t>
            </a:r>
            <a:r>
              <a:rPr kumimoji="0" lang="en-CA" sz="2100" b="0" i="0" u="none" strike="noStrike" kern="1200" cap="none" spc="0" normalizeH="0" baseline="0" noProof="0" dirty="0" err="1" smtClean="0">
                <a:ln>
                  <a:noFill/>
                </a:ln>
                <a:solidFill>
                  <a:prstClr val="white"/>
                </a:solidFill>
                <a:effectLst/>
                <a:uLnTx/>
                <a:uFillTx/>
                <a:latin typeface="Arial"/>
                <a:ea typeface="+mn-ea"/>
                <a:cs typeface="+mn-cs"/>
              </a:rPr>
              <a:t>l</a:t>
            </a:r>
            <a:r>
              <a:rPr kumimoji="0" lang="en-CA" sz="2100" b="0" i="0" u="none" strike="noStrike" kern="1200" cap="none" spc="0" normalizeH="0" baseline="-25000" noProof="0" dirty="0" err="1" smtClean="0">
                <a:ln>
                  <a:noFill/>
                </a:ln>
                <a:solidFill>
                  <a:prstClr val="white"/>
                </a:solidFill>
                <a:effectLst/>
                <a:uLnTx/>
                <a:uFillTx/>
                <a:latin typeface="Arial"/>
                <a:ea typeface="+mn-ea"/>
                <a:cs typeface="+mn-cs"/>
              </a:rPr>
              <a:t>r</a:t>
            </a:r>
            <a:r>
              <a:rPr kumimoji="0" lang="en-CA" sz="2100" b="0" i="0" u="none" strike="noStrike" kern="1200" cap="none" spc="0" normalizeH="0" baseline="0" noProof="0" dirty="0" smtClean="0">
                <a:ln>
                  <a:noFill/>
                </a:ln>
                <a:solidFill>
                  <a:prstClr val="white"/>
                </a:solidFill>
                <a:effectLst/>
                <a:uLnTx/>
                <a:uFillTx/>
                <a:latin typeface="Arial"/>
                <a:ea typeface="+mn-ea"/>
                <a:cs typeface="+mn-cs"/>
              </a:rPr>
              <a:t> is of the order of a few tens of centimeters as at 120 km altitude and about 10mm at 104 km altitude, that is, of the same order as the target sizes estimated above (</a:t>
            </a:r>
            <a:r>
              <a:rPr kumimoji="0" lang="en-CA" sz="2100" b="0" i="0" u="none" strike="noStrike" kern="1200" cap="none" spc="0" normalizeH="0" baseline="0" noProof="0" dirty="0" err="1" smtClean="0">
                <a:ln>
                  <a:noFill/>
                </a:ln>
                <a:solidFill>
                  <a:prstClr val="white"/>
                </a:solidFill>
                <a:effectLst/>
                <a:uLnTx/>
                <a:uFillTx/>
                <a:latin typeface="Arial"/>
                <a:ea typeface="+mn-ea"/>
                <a:cs typeface="+mn-cs"/>
              </a:rPr>
              <a:t>Westman</a:t>
            </a:r>
            <a:r>
              <a:rPr kumimoji="0" lang="en-CA" sz="2100" b="0" i="0" u="none" strike="noStrike" kern="1200" cap="none" spc="0" normalizeH="0" baseline="0" noProof="0" dirty="0" smtClean="0">
                <a:ln>
                  <a:noFill/>
                </a:ln>
                <a:solidFill>
                  <a:prstClr val="white"/>
                </a:solidFill>
                <a:effectLst/>
                <a:uLnTx/>
                <a:uFillTx/>
                <a:latin typeface="Arial"/>
                <a:ea typeface="+mn-ea"/>
                <a:cs typeface="+mn-cs"/>
              </a:rPr>
              <a:t> et al. 2004)</a:t>
            </a:r>
          </a:p>
          <a:p>
            <a:endParaRPr lang="en-CA" dirty="0"/>
          </a:p>
        </p:txBody>
      </p:sp>
      <p:sp>
        <p:nvSpPr>
          <p:cNvPr id="4" name="Slide Number Placeholder 3"/>
          <p:cNvSpPr>
            <a:spLocks noGrp="1"/>
          </p:cNvSpPr>
          <p:nvPr>
            <p:ph type="sldNum" sz="quarter" idx="10"/>
          </p:nvPr>
        </p:nvSpPr>
        <p:spPr/>
        <p:txBody>
          <a:bodyPr/>
          <a:lstStyle/>
          <a:p>
            <a:fld id="{A232BC72-EF49-447A-9C15-33AB91C9D5F5}" type="slidenum">
              <a:rPr lang="en-CA" smtClean="0"/>
              <a:t>11</a:t>
            </a:fld>
            <a:endParaRPr lang="en-CA"/>
          </a:p>
        </p:txBody>
      </p:sp>
    </p:spTree>
    <p:extLst>
      <p:ext uri="{BB962C8B-B14F-4D97-AF65-F5344CB8AC3E}">
        <p14:creationId xmlns:p14="http://schemas.microsoft.com/office/powerpoint/2010/main" val="507661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effectLst>
                  <a:outerShdw blurRad="38100" dist="38100" dir="2700000" algn="tl">
                    <a:srgbClr val="000000">
                      <a:alpha val="43137"/>
                    </a:srgbClr>
                  </a:outerShdw>
                </a:effectLst>
              </a:rPr>
              <a:t>At lower altitudes, as the atmospheric mean free path decreases, so will the size of the ionized region </a:t>
            </a:r>
          </a:p>
          <a:p>
            <a:endParaRPr lang="en-CA" dirty="0"/>
          </a:p>
        </p:txBody>
      </p:sp>
      <p:sp>
        <p:nvSpPr>
          <p:cNvPr id="4" name="Slide Number Placeholder 3"/>
          <p:cNvSpPr>
            <a:spLocks noGrp="1"/>
          </p:cNvSpPr>
          <p:nvPr>
            <p:ph type="sldNum" sz="quarter" idx="10"/>
          </p:nvPr>
        </p:nvSpPr>
        <p:spPr/>
        <p:txBody>
          <a:bodyPr/>
          <a:lstStyle/>
          <a:p>
            <a:fld id="{A232BC72-EF49-447A-9C15-33AB91C9D5F5}" type="slidenum">
              <a:rPr lang="en-CA" smtClean="0"/>
              <a:t>12</a:t>
            </a:fld>
            <a:endParaRPr lang="en-CA"/>
          </a:p>
        </p:txBody>
      </p:sp>
    </p:spTree>
    <p:extLst>
      <p:ext uri="{BB962C8B-B14F-4D97-AF65-F5344CB8AC3E}">
        <p14:creationId xmlns:p14="http://schemas.microsoft.com/office/powerpoint/2010/main" val="1864931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smtClean="0">
                <a:solidFill>
                  <a:srgbClr val="FFFF00"/>
                </a:solidFill>
                <a:effectLst>
                  <a:outerShdw blurRad="38100" dist="38100" dir="2700000" algn="tl">
                    <a:srgbClr val="000000">
                      <a:alpha val="43137"/>
                    </a:srgbClr>
                  </a:outerShdw>
                </a:effectLst>
              </a:rPr>
              <a:t>RCS will scale with total number of electrons for plasma radii large compared to the radar wavelength and that this is also proportional to total light production </a:t>
            </a:r>
            <a:r>
              <a:rPr lang="en-CA" dirty="0" smtClean="0">
                <a:solidFill>
                  <a:prstClr val="white"/>
                </a:solidFill>
                <a:effectLst>
                  <a:outerShdw blurRad="38100" dist="38100" dir="2700000" algn="tl">
                    <a:srgbClr val="000000">
                      <a:alpha val="43137"/>
                    </a:srgbClr>
                  </a:outerShdw>
                </a:effectLst>
              </a:rPr>
              <a:t>(e.g. Marshall and Close 2015).</a:t>
            </a:r>
          </a:p>
          <a:p>
            <a:endParaRPr lang="en-CA" dirty="0"/>
          </a:p>
        </p:txBody>
      </p:sp>
      <p:sp>
        <p:nvSpPr>
          <p:cNvPr id="4" name="Slide Number Placeholder 3"/>
          <p:cNvSpPr>
            <a:spLocks noGrp="1"/>
          </p:cNvSpPr>
          <p:nvPr>
            <p:ph type="sldNum" sz="quarter" idx="10"/>
          </p:nvPr>
        </p:nvSpPr>
        <p:spPr/>
        <p:txBody>
          <a:bodyPr/>
          <a:lstStyle/>
          <a:p>
            <a:fld id="{A232BC72-EF49-447A-9C15-33AB91C9D5F5}" type="slidenum">
              <a:rPr lang="en-CA" smtClean="0"/>
              <a:t>13</a:t>
            </a:fld>
            <a:endParaRPr lang="en-CA"/>
          </a:p>
        </p:txBody>
      </p:sp>
    </p:spTree>
    <p:extLst>
      <p:ext uri="{BB962C8B-B14F-4D97-AF65-F5344CB8AC3E}">
        <p14:creationId xmlns:p14="http://schemas.microsoft.com/office/powerpoint/2010/main" val="3369237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At</a:t>
            </a:r>
            <a:r>
              <a:rPr lang="en-CA" baseline="0" dirty="0" smtClean="0"/>
              <a:t> UHF, the target scattering </a:t>
            </a:r>
            <a:r>
              <a:rPr lang="en-CA" baseline="0" dirty="0" err="1" smtClean="0"/>
              <a:t>corss</a:t>
            </a:r>
            <a:r>
              <a:rPr lang="en-CA" baseline="0" dirty="0" smtClean="0"/>
              <a:t>-section can be regarded as close to the </a:t>
            </a:r>
            <a:r>
              <a:rPr lang="en-CA" baseline="0" dirty="0" smtClean="0"/>
              <a:t>geometrical </a:t>
            </a:r>
            <a:r>
              <a:rPr lang="en-CA" baseline="0" dirty="0" smtClean="0"/>
              <a:t>cross section and </a:t>
            </a:r>
            <a:r>
              <a:rPr lang="el-GR" baseline="0" dirty="0" smtClean="0"/>
              <a:t>σ</a:t>
            </a:r>
            <a:r>
              <a:rPr lang="en-CA" baseline="0" dirty="0" smtClean="0"/>
              <a:t>=</a:t>
            </a:r>
            <a:r>
              <a:rPr lang="el-GR" baseline="0" dirty="0" smtClean="0"/>
              <a:t>π</a:t>
            </a:r>
            <a:r>
              <a:rPr lang="en-CA" baseline="0" dirty="0" smtClean="0"/>
              <a:t>r^2.long </a:t>
            </a:r>
            <a:r>
              <a:rPr lang="en-CA" baseline="0" dirty="0" err="1" smtClean="0"/>
              <a:t>wavelenghts</a:t>
            </a:r>
            <a:r>
              <a:rPr lang="en-CA" baseline="0" dirty="0" smtClean="0"/>
              <a:t> , the Mie treatment assumes a form close to the Rayleigh scattering (when the ratio is much smaller than 1)</a:t>
            </a:r>
            <a:endParaRPr lang="en-CA" dirty="0"/>
          </a:p>
        </p:txBody>
      </p:sp>
      <p:sp>
        <p:nvSpPr>
          <p:cNvPr id="4" name="Slide Number Placeholder 3"/>
          <p:cNvSpPr>
            <a:spLocks noGrp="1"/>
          </p:cNvSpPr>
          <p:nvPr>
            <p:ph type="sldNum" sz="quarter" idx="10"/>
          </p:nvPr>
        </p:nvSpPr>
        <p:spPr/>
        <p:txBody>
          <a:bodyPr/>
          <a:lstStyle/>
          <a:p>
            <a:fld id="{A232BC72-EF49-447A-9C15-33AB91C9D5F5}" type="slidenum">
              <a:rPr lang="en-CA" smtClean="0"/>
              <a:t>14</a:t>
            </a:fld>
            <a:endParaRPr lang="en-CA"/>
          </a:p>
        </p:txBody>
      </p:sp>
    </p:spTree>
    <p:extLst>
      <p:ext uri="{BB962C8B-B14F-4D97-AF65-F5344CB8AC3E}">
        <p14:creationId xmlns:p14="http://schemas.microsoft.com/office/powerpoint/2010/main" val="8971234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Vhf </a:t>
            </a:r>
            <a:r>
              <a:rPr lang="en-CA" sz="1200" b="0" i="0" u="none" strike="noStrike" kern="1200" baseline="0" dirty="0" smtClean="0">
                <a:solidFill>
                  <a:schemeClr val="tx1"/>
                </a:solidFill>
                <a:latin typeface="+mn-lt"/>
                <a:ea typeface="+mn-ea"/>
                <a:cs typeface="+mn-cs"/>
              </a:rPr>
              <a:t>sensitivity to larger particles than those detected by typical HPLA radars</a:t>
            </a:r>
            <a:endParaRPr lang="en-CA" dirty="0"/>
          </a:p>
        </p:txBody>
      </p:sp>
      <p:sp>
        <p:nvSpPr>
          <p:cNvPr id="4" name="Slide Number Placeholder 3"/>
          <p:cNvSpPr>
            <a:spLocks noGrp="1"/>
          </p:cNvSpPr>
          <p:nvPr>
            <p:ph type="sldNum" sz="quarter" idx="10"/>
          </p:nvPr>
        </p:nvSpPr>
        <p:spPr/>
        <p:txBody>
          <a:bodyPr/>
          <a:lstStyle/>
          <a:p>
            <a:fld id="{A232BC72-EF49-447A-9C15-33AB91C9D5F5}" type="slidenum">
              <a:rPr lang="en-CA" smtClean="0"/>
              <a:t>15</a:t>
            </a:fld>
            <a:endParaRPr lang="en-CA"/>
          </a:p>
        </p:txBody>
      </p:sp>
    </p:spTree>
    <p:extLst>
      <p:ext uri="{BB962C8B-B14F-4D97-AF65-F5344CB8AC3E}">
        <p14:creationId xmlns:p14="http://schemas.microsoft.com/office/powerpoint/2010/main" val="3991731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2BF9C-115C-416C-942B-9B62F5A57D08}" type="datetime1">
              <a:rPr lang="en-CA" smtClean="0"/>
              <a:t>27/05/2017</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571EC42A-B842-494B-AF8C-1FA31CD79704}"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C276DC-36A0-4EAC-B5E2-094575BAFB8D}" type="datetime1">
              <a:rPr lang="en-CA" smtClean="0"/>
              <a:t>27/05/2017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71EC42A-B842-494B-AF8C-1FA31CD79704}"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AD5A09-BBC5-41A0-A814-F8CC08760BB4}" type="datetime1">
              <a:rPr lang="en-CA" smtClean="0"/>
              <a:t>27/05/2017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71EC42A-B842-494B-AF8C-1FA31CD79704}"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F99E05-2180-4DEE-A0D2-805B53B7D1E6}" type="datetime1">
              <a:rPr lang="en-CA" smtClean="0"/>
              <a:t>27/05/2017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71EC42A-B842-494B-AF8C-1FA31CD79704}"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01FD777-249D-4A7A-8490-37E527E76F5B}" type="datetime1">
              <a:rPr lang="en-CA" smtClean="0"/>
              <a:t>27/05/2017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571EC42A-B842-494B-AF8C-1FA31CD79704}"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225FE54-0D3D-45A0-8975-6B33A863AE61}" type="datetime1">
              <a:rPr lang="en-CA" smtClean="0"/>
              <a:t>27/05/2017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71EC42A-B842-494B-AF8C-1FA31CD79704}"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3AD9353-12E6-4F2F-9E92-6DAF4A4293B5}" type="datetime1">
              <a:rPr lang="en-CA" smtClean="0"/>
              <a:t>27/05/2017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571EC42A-B842-494B-AF8C-1FA31CD79704}"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02B635A-60ED-49AE-9D05-A64EBEF39F84}" type="datetime1">
              <a:rPr lang="en-CA" smtClean="0"/>
              <a:t>27/05/2017</a:t>
            </a:fld>
            <a:endParaRPr lang="en-CA"/>
          </a:p>
        </p:txBody>
      </p:sp>
      <p:sp>
        <p:nvSpPr>
          <p:cNvPr id="8" name="Slide Number Placeholder 7"/>
          <p:cNvSpPr>
            <a:spLocks noGrp="1"/>
          </p:cNvSpPr>
          <p:nvPr>
            <p:ph type="sldNum" sz="quarter" idx="11"/>
          </p:nvPr>
        </p:nvSpPr>
        <p:spPr/>
        <p:txBody>
          <a:bodyPr/>
          <a:lstStyle/>
          <a:p>
            <a:fld id="{571EC42A-B842-494B-AF8C-1FA31CD79704}" type="slidenum">
              <a:rPr lang="en-CA" smtClean="0"/>
              <a:t>‹#›</a:t>
            </a:fld>
            <a:endParaRPr lang="en-CA"/>
          </a:p>
        </p:txBody>
      </p:sp>
      <p:sp>
        <p:nvSpPr>
          <p:cNvPr id="9" name="Footer Placeholder 8"/>
          <p:cNvSpPr>
            <a:spLocks noGrp="1"/>
          </p:cNvSpPr>
          <p:nvPr>
            <p:ph type="ftr" sz="quarter" idx="12"/>
          </p:nvPr>
        </p:nvSpPr>
        <p:spPr/>
        <p:txBody>
          <a:bodyPr/>
          <a:lstStyle/>
          <a:p>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99BD2A-2734-4FD0-B7B7-973AA715FF33}" type="datetime1">
              <a:rPr lang="en-CA" smtClean="0"/>
              <a:t>27/05/2017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571EC42A-B842-494B-AF8C-1FA31CD79704}"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B47F23B-FA6E-4DF7-8342-C88E18C9545D}" type="datetime1">
              <a:rPr lang="en-CA" smtClean="0"/>
              <a:t>27/05/2017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156448" y="6422064"/>
            <a:ext cx="762000" cy="365125"/>
          </a:xfrm>
        </p:spPr>
        <p:txBody>
          <a:bodyPr/>
          <a:lstStyle/>
          <a:p>
            <a:fld id="{571EC42A-B842-494B-AF8C-1FA31CD79704}"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5831261F-1096-4E07-8175-46BCC3006157}" type="datetime1">
              <a:rPr lang="en-CA" smtClean="0"/>
              <a:t>27/05/2017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571EC42A-B842-494B-AF8C-1FA31CD79704}"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929195E-7EE3-4254-9EC9-07B50D4F27D0}" type="datetime1">
              <a:rPr lang="en-CA" smtClean="0"/>
              <a:t>27/05/2017</a:t>
            </a:fld>
            <a:endParaRPr lang="en-CA"/>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CA"/>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71EC42A-B842-494B-AF8C-1FA31CD79704}" type="slidenum">
              <a:rPr lang="en-CA" smtClean="0"/>
              <a:t>‹#›</a:t>
            </a:fld>
            <a:endParaRPr lang="en-CA"/>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196752"/>
            <a:ext cx="8424936" cy="2179672"/>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CA"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Detection of Meteor Generated Shock Waves Using the Radio Signatures of Meteor Head Echoes</a:t>
            </a:r>
            <a:endParaRPr lang="en-CA"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ubtitle 2"/>
          <p:cNvSpPr>
            <a:spLocks noGrp="1"/>
          </p:cNvSpPr>
          <p:nvPr>
            <p:ph type="subTitle" idx="1"/>
          </p:nvPr>
        </p:nvSpPr>
        <p:spPr>
          <a:xfrm>
            <a:off x="168277" y="3789040"/>
            <a:ext cx="8912968" cy="576064"/>
          </a:xfrm>
        </p:spPr>
        <p:txBody>
          <a:bodyPr>
            <a:normAutofit/>
          </a:bodyPr>
          <a:lstStyle/>
          <a:p>
            <a:pPr algn="ctr"/>
            <a:r>
              <a:rPr lang="en-CA" sz="1800" dirty="0">
                <a:solidFill>
                  <a:srgbClr val="FFC000"/>
                </a:solidFill>
                <a:effectLst>
                  <a:outerShdw blurRad="38100" dist="38100" dir="2700000" algn="tl">
                    <a:srgbClr val="000000">
                      <a:alpha val="43137"/>
                    </a:srgbClr>
                  </a:outerShdw>
                </a:effectLst>
              </a:rPr>
              <a:t>Reynold E. </a:t>
            </a:r>
            <a:r>
              <a:rPr lang="en-CA" sz="1800" dirty="0" smtClean="0">
                <a:solidFill>
                  <a:srgbClr val="FFC000"/>
                </a:solidFill>
                <a:effectLst>
                  <a:outerShdw blurRad="38100" dist="38100" dir="2700000" algn="tl">
                    <a:srgbClr val="000000">
                      <a:alpha val="43137"/>
                    </a:srgbClr>
                  </a:outerShdw>
                </a:effectLst>
              </a:rPr>
              <a:t>Silber</a:t>
            </a:r>
            <a:r>
              <a:rPr lang="en-CA" sz="1800" baseline="30000" dirty="0" smtClean="0">
                <a:solidFill>
                  <a:srgbClr val="FFC000"/>
                </a:solidFill>
                <a:effectLst>
                  <a:outerShdw blurRad="38100" dist="38100" dir="2700000" algn="tl">
                    <a:srgbClr val="000000">
                      <a:alpha val="43137"/>
                    </a:srgbClr>
                  </a:outerShdw>
                </a:effectLst>
              </a:rPr>
              <a:t>1</a:t>
            </a:r>
            <a:r>
              <a:rPr lang="en-CA" sz="1800" dirty="0" smtClean="0">
                <a:solidFill>
                  <a:srgbClr val="FFC000"/>
                </a:solidFill>
                <a:effectLst>
                  <a:outerShdw blurRad="38100" dist="38100" dir="2700000" algn="tl">
                    <a:srgbClr val="000000">
                      <a:alpha val="43137"/>
                    </a:srgbClr>
                  </a:outerShdw>
                </a:effectLst>
              </a:rPr>
              <a:t>, </a:t>
            </a:r>
            <a:r>
              <a:rPr lang="en-CA" sz="1800" dirty="0">
                <a:solidFill>
                  <a:srgbClr val="FFC000"/>
                </a:solidFill>
                <a:effectLst>
                  <a:outerShdw blurRad="38100" dist="38100" dir="2700000" algn="tl">
                    <a:srgbClr val="000000">
                      <a:alpha val="43137"/>
                    </a:srgbClr>
                  </a:outerShdw>
                </a:effectLst>
              </a:rPr>
              <a:t>Wayne K. </a:t>
            </a:r>
            <a:r>
              <a:rPr lang="en-CA" sz="1800" dirty="0" smtClean="0">
                <a:solidFill>
                  <a:srgbClr val="FFC000"/>
                </a:solidFill>
                <a:effectLst>
                  <a:outerShdw blurRad="38100" dist="38100" dir="2700000" algn="tl">
                    <a:srgbClr val="000000">
                      <a:alpha val="43137"/>
                    </a:srgbClr>
                  </a:outerShdw>
                </a:effectLst>
              </a:rPr>
              <a:t>Hocking</a:t>
            </a:r>
            <a:r>
              <a:rPr lang="en-CA" sz="1800" baseline="30000" dirty="0" smtClean="0">
                <a:solidFill>
                  <a:srgbClr val="FFC000"/>
                </a:solidFill>
                <a:effectLst>
                  <a:outerShdw blurRad="38100" dist="38100" dir="2700000" algn="tl">
                    <a:srgbClr val="000000">
                      <a:alpha val="43137"/>
                    </a:srgbClr>
                  </a:outerShdw>
                </a:effectLst>
              </a:rPr>
              <a:t>2</a:t>
            </a:r>
            <a:r>
              <a:rPr lang="en-CA" sz="1800" dirty="0">
                <a:solidFill>
                  <a:srgbClr val="FFC000"/>
                </a:solidFill>
                <a:effectLst>
                  <a:outerShdw blurRad="38100" dist="38100" dir="2700000" algn="tl">
                    <a:srgbClr val="000000">
                      <a:alpha val="43137"/>
                    </a:srgbClr>
                  </a:outerShdw>
                </a:effectLst>
              </a:rPr>
              <a:t>,</a:t>
            </a:r>
            <a:r>
              <a:rPr lang="en-CA" sz="1800" dirty="0" smtClean="0">
                <a:solidFill>
                  <a:srgbClr val="FFC000"/>
                </a:solidFill>
                <a:effectLst>
                  <a:outerShdw blurRad="38100" dist="38100" dir="2700000" algn="tl">
                    <a:srgbClr val="000000">
                      <a:alpha val="43137"/>
                    </a:srgbClr>
                  </a:outerShdw>
                </a:effectLst>
              </a:rPr>
              <a:t> </a:t>
            </a:r>
            <a:r>
              <a:rPr lang="en-CA" sz="1800" dirty="0">
                <a:solidFill>
                  <a:srgbClr val="FFC000"/>
                </a:solidFill>
                <a:effectLst>
                  <a:outerShdw blurRad="38100" dist="38100" dir="2700000" algn="tl">
                    <a:srgbClr val="000000">
                      <a:alpha val="43137"/>
                    </a:srgbClr>
                  </a:outerShdw>
                </a:effectLst>
              </a:rPr>
              <a:t>Elizabeth A. </a:t>
            </a:r>
            <a:r>
              <a:rPr lang="en-CA" sz="1800" dirty="0" smtClean="0">
                <a:solidFill>
                  <a:srgbClr val="FFC000"/>
                </a:solidFill>
                <a:effectLst>
                  <a:outerShdw blurRad="38100" dist="38100" dir="2700000" algn="tl">
                    <a:srgbClr val="000000">
                      <a:alpha val="43137"/>
                    </a:srgbClr>
                  </a:outerShdw>
                </a:effectLst>
              </a:rPr>
              <a:t>Silber</a:t>
            </a:r>
            <a:r>
              <a:rPr lang="en-CA" sz="1800" baseline="30000" dirty="0" smtClean="0">
                <a:solidFill>
                  <a:srgbClr val="FFC000"/>
                </a:solidFill>
                <a:effectLst>
                  <a:outerShdw blurRad="38100" dist="38100" dir="2700000" algn="tl">
                    <a:srgbClr val="000000">
                      <a:alpha val="43137"/>
                    </a:srgbClr>
                  </a:outerShdw>
                </a:effectLst>
              </a:rPr>
              <a:t>3</a:t>
            </a:r>
            <a:r>
              <a:rPr lang="en-CA" sz="1800" dirty="0" smtClean="0">
                <a:solidFill>
                  <a:srgbClr val="FFC000"/>
                </a:solidFill>
                <a:effectLst>
                  <a:outerShdw blurRad="38100" dist="38100" dir="2700000" algn="tl">
                    <a:srgbClr val="000000">
                      <a:alpha val="43137"/>
                    </a:srgbClr>
                  </a:outerShdw>
                </a:effectLst>
              </a:rPr>
              <a:t>, Maria Gritsevich</a:t>
            </a:r>
            <a:r>
              <a:rPr lang="en-CA" sz="1800" baseline="30000" dirty="0" smtClean="0">
                <a:solidFill>
                  <a:srgbClr val="FFC000"/>
                </a:solidFill>
                <a:effectLst>
                  <a:outerShdw blurRad="38100" dist="38100" dir="2700000" algn="tl">
                    <a:srgbClr val="000000">
                      <a:alpha val="43137"/>
                    </a:srgbClr>
                  </a:outerShdw>
                </a:effectLst>
              </a:rPr>
              <a:t>4,5</a:t>
            </a:r>
          </a:p>
          <a:p>
            <a:pPr algn="ctr"/>
            <a:endParaRPr lang="en-CA" sz="1100" dirty="0">
              <a:effectLst>
                <a:outerShdw blurRad="38100" dist="38100" dir="2700000" algn="tl">
                  <a:srgbClr val="000000">
                    <a:alpha val="43137"/>
                  </a:srgbClr>
                </a:outerShdw>
              </a:effectLst>
            </a:endParaRPr>
          </a:p>
        </p:txBody>
      </p:sp>
      <p:sp>
        <p:nvSpPr>
          <p:cNvPr id="4" name="Subtitle 2"/>
          <p:cNvSpPr txBox="1">
            <a:spLocks/>
          </p:cNvSpPr>
          <p:nvPr/>
        </p:nvSpPr>
        <p:spPr>
          <a:xfrm>
            <a:off x="97497" y="4365104"/>
            <a:ext cx="8100392" cy="1152128"/>
          </a:xfrm>
          <a:prstGeom prst="rect">
            <a:avLst/>
          </a:prstGeom>
        </p:spPr>
        <p:txBody>
          <a:bodyPr vert="horz" tIns="0" rIns="45720" bIns="0" anchor="b">
            <a:normAutofit/>
          </a:bodyPr>
          <a:lstStyle>
            <a:lvl1pPr marL="0" indent="0" algn="r" rtl="0" eaLnBrk="1" latinLnBrk="0" hangingPunct="1">
              <a:spcBef>
                <a:spcPct val="20000"/>
              </a:spcBef>
              <a:buClr>
                <a:schemeClr val="accent1"/>
              </a:buClr>
              <a:buSzPct val="80000"/>
              <a:buFont typeface="Wingdings 2"/>
              <a:buNone/>
              <a:defRPr kumimoji="0" sz="2000" kern="1200">
                <a:solidFill>
                  <a:schemeClr val="tx1"/>
                </a:solidFill>
                <a:effectLst/>
                <a:latin typeface="+mn-lt"/>
                <a:ea typeface="+mn-ea"/>
                <a:cs typeface="+mn-cs"/>
              </a:defRPr>
            </a:lvl1pPr>
            <a:lvl2pPr marL="457200" indent="0" algn="ctr" rtl="0" eaLnBrk="1" latinLnBrk="0" hangingPunct="1">
              <a:spcBef>
                <a:spcPct val="20000"/>
              </a:spcBef>
              <a:buClr>
                <a:schemeClr val="accent1"/>
              </a:buClr>
              <a:buSzPct val="90000"/>
              <a:buFont typeface="Wingdings 2"/>
              <a:buNone/>
              <a:defRPr kumimoji="0" sz="2600" kern="1200">
                <a:solidFill>
                  <a:schemeClr val="tx1"/>
                </a:solidFill>
                <a:latin typeface="+mn-lt"/>
                <a:ea typeface="+mn-ea"/>
                <a:cs typeface="+mn-cs"/>
              </a:defRPr>
            </a:lvl2pPr>
            <a:lvl3pPr marL="914400" indent="0" algn="ctr" rtl="0" eaLnBrk="1" latinLnBrk="0" hangingPunct="1">
              <a:spcBef>
                <a:spcPct val="20000"/>
              </a:spcBef>
              <a:buClr>
                <a:schemeClr val="accent2"/>
              </a:buClr>
              <a:buSzPct val="85000"/>
              <a:buFont typeface="Arial"/>
              <a:buNone/>
              <a:defRPr kumimoji="0" sz="2400" kern="1200">
                <a:solidFill>
                  <a:schemeClr val="tx1"/>
                </a:solidFill>
                <a:latin typeface="+mn-lt"/>
                <a:ea typeface="+mn-ea"/>
                <a:cs typeface="+mn-cs"/>
              </a:defRPr>
            </a:lvl3pPr>
            <a:lvl4pPr marL="1371600" indent="0" algn="ctr" rtl="0" eaLnBrk="1" latinLnBrk="0" hangingPunct="1">
              <a:spcBef>
                <a:spcPct val="20000"/>
              </a:spcBef>
              <a:buClr>
                <a:schemeClr val="accent3"/>
              </a:buClr>
              <a:buSzPct val="90000"/>
              <a:buFont typeface="Wingdings 2"/>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accent4"/>
              </a:buClr>
              <a:buSzPct val="100000"/>
              <a:buFont typeface="Arial"/>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accent5"/>
              </a:buClr>
              <a:buFont typeface="Arial"/>
              <a:buNone/>
              <a:defRPr kumimoji="0" sz="2000" kern="1200" baseline="0">
                <a:solidFill>
                  <a:schemeClr val="tx1"/>
                </a:solidFill>
                <a:latin typeface="+mn-lt"/>
                <a:ea typeface="+mn-ea"/>
                <a:cs typeface="+mn-cs"/>
              </a:defRPr>
            </a:lvl6pPr>
            <a:lvl7pPr marL="2743200" indent="0" algn="ctr" rtl="0" eaLnBrk="1" latinLnBrk="0" hangingPunct="1">
              <a:spcBef>
                <a:spcPct val="20000"/>
              </a:spcBef>
              <a:buClr>
                <a:schemeClr val="accent6"/>
              </a:buClr>
              <a:buSzPct val="100000"/>
              <a:buFont typeface="Arial"/>
              <a:buNone/>
              <a:defRPr kumimoji="0" sz="1800" kern="1200" baseline="0">
                <a:solidFill>
                  <a:schemeClr val="tx1"/>
                </a:solidFill>
                <a:latin typeface="+mn-lt"/>
                <a:ea typeface="+mn-ea"/>
                <a:cs typeface="+mn-cs"/>
              </a:defRPr>
            </a:lvl7pPr>
            <a:lvl8pPr marL="32004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8pPr>
            <a:lvl9pPr marL="3657600" indent="0" algn="ctr" rtl="0" eaLnBrk="1" latinLnBrk="0" hangingPunct="1">
              <a:spcBef>
                <a:spcPct val="20000"/>
              </a:spcBef>
              <a:buClr>
                <a:schemeClr val="accent6"/>
              </a:buClr>
              <a:buFont typeface="Arial"/>
              <a:buNone/>
              <a:defRPr kumimoji="0" sz="1600" kern="1200">
                <a:solidFill>
                  <a:schemeClr val="tx1"/>
                </a:solidFill>
                <a:latin typeface="+mn-lt"/>
                <a:ea typeface="+mn-ea"/>
                <a:cs typeface="+mn-cs"/>
              </a:defRPr>
            </a:lvl9pPr>
          </a:lstStyle>
          <a:p>
            <a:pPr algn="just"/>
            <a:r>
              <a:rPr lang="en-CA" sz="1200" baseline="30000" dirty="0" smtClean="0">
                <a:effectLst>
                  <a:outerShdw blurRad="38100" dist="38100" dir="2700000" algn="tl">
                    <a:srgbClr val="000000">
                      <a:alpha val="43137"/>
                    </a:srgbClr>
                  </a:outerShdw>
                </a:effectLst>
              </a:rPr>
              <a:t>1</a:t>
            </a:r>
            <a:r>
              <a:rPr lang="en-CA" sz="1200" dirty="0" smtClean="0">
                <a:effectLst>
                  <a:outerShdw blurRad="38100" dist="38100" dir="2700000" algn="tl">
                    <a:srgbClr val="000000">
                      <a:alpha val="43137"/>
                    </a:srgbClr>
                  </a:outerShdw>
                </a:effectLst>
              </a:rPr>
              <a:t>Department of Earth Sciences, The University of Western Ontario, Canada</a:t>
            </a:r>
          </a:p>
          <a:p>
            <a:pPr algn="just"/>
            <a:r>
              <a:rPr lang="en-CA" sz="1200" baseline="30000" dirty="0" smtClean="0">
                <a:effectLst>
                  <a:outerShdw blurRad="38100" dist="38100" dir="2700000" algn="tl">
                    <a:srgbClr val="000000">
                      <a:alpha val="43137"/>
                    </a:srgbClr>
                  </a:outerShdw>
                </a:effectLst>
              </a:rPr>
              <a:t>2</a:t>
            </a:r>
            <a:r>
              <a:rPr lang="en-CA" sz="1200" dirty="0" smtClean="0">
                <a:effectLst>
                  <a:outerShdw blurRad="38100" dist="38100" dir="2700000" algn="tl">
                    <a:srgbClr val="000000">
                      <a:alpha val="43137"/>
                    </a:srgbClr>
                  </a:outerShdw>
                </a:effectLst>
              </a:rPr>
              <a:t>Department of Physics and Astronomy, The University of Western Ontario, Canada</a:t>
            </a:r>
          </a:p>
          <a:p>
            <a:pPr algn="just"/>
            <a:r>
              <a:rPr lang="en-CA" sz="1200" baseline="30000" dirty="0" smtClean="0">
                <a:effectLst>
                  <a:outerShdw blurRad="38100" dist="38100" dir="2700000" algn="tl">
                    <a:srgbClr val="000000">
                      <a:alpha val="43137"/>
                    </a:srgbClr>
                  </a:outerShdw>
                </a:effectLst>
              </a:rPr>
              <a:t>3</a:t>
            </a:r>
            <a:r>
              <a:rPr lang="en-CA" sz="1200" dirty="0" smtClean="0">
                <a:effectLst>
                  <a:outerShdw blurRad="38100" dist="38100" dir="2700000" algn="tl">
                    <a:srgbClr val="000000">
                      <a:alpha val="43137"/>
                    </a:srgbClr>
                  </a:outerShdw>
                </a:effectLst>
              </a:rPr>
              <a:t>Department of Earth, Environmental and Planetary Science, Brown University, USA</a:t>
            </a:r>
          </a:p>
          <a:p>
            <a:pPr algn="just"/>
            <a:r>
              <a:rPr lang="en-CA" sz="1200" baseline="30000" dirty="0" smtClean="0">
                <a:effectLst>
                  <a:outerShdw blurRad="38100" dist="38100" dir="2700000" algn="tl">
                    <a:srgbClr val="000000">
                      <a:alpha val="43137"/>
                    </a:srgbClr>
                  </a:outerShdw>
                </a:effectLst>
              </a:rPr>
              <a:t>4</a:t>
            </a:r>
            <a:r>
              <a:rPr lang="en-CA" sz="1200" dirty="0" smtClean="0">
                <a:effectLst>
                  <a:outerShdw blurRad="38100" dist="38100" dir="2700000" algn="tl">
                    <a:srgbClr val="000000">
                      <a:alpha val="43137"/>
                    </a:srgbClr>
                  </a:outerShdw>
                </a:effectLst>
              </a:rPr>
              <a:t>Department of Physics, University of Helsinki, Finland</a:t>
            </a:r>
          </a:p>
          <a:p>
            <a:pPr algn="just"/>
            <a:r>
              <a:rPr lang="en-CA" sz="1200" baseline="30000" dirty="0" smtClean="0">
                <a:effectLst>
                  <a:outerShdw blurRad="38100" dist="38100" dir="2700000" algn="tl">
                    <a:srgbClr val="000000">
                      <a:alpha val="43137"/>
                    </a:srgbClr>
                  </a:outerShdw>
                </a:effectLst>
              </a:rPr>
              <a:t>5</a:t>
            </a:r>
            <a:r>
              <a:rPr lang="en-CA" sz="1200" dirty="0" smtClean="0">
                <a:effectLst>
                  <a:outerShdw blurRad="38100" dist="38100" dir="2700000" algn="tl">
                    <a:srgbClr val="000000">
                      <a:alpha val="43137"/>
                    </a:srgbClr>
                  </a:outerShdw>
                </a:effectLst>
              </a:rPr>
              <a:t>Institute of Physics and Technology, Ural Federal University, Russia</a:t>
            </a:r>
            <a:endParaRPr lang="en-CA" sz="1200" dirty="0">
              <a:effectLst>
                <a:outerShdw blurRad="38100" dist="38100" dir="2700000" algn="tl">
                  <a:srgbClr val="000000">
                    <a:alpha val="43137"/>
                  </a:srgbClr>
                </a:outerShdw>
              </a:effectLst>
            </a:endParaRPr>
          </a:p>
        </p:txBody>
      </p:sp>
      <p:sp>
        <p:nvSpPr>
          <p:cNvPr id="5" name="TextBox 4"/>
          <p:cNvSpPr txBox="1"/>
          <p:nvPr/>
        </p:nvSpPr>
        <p:spPr>
          <a:xfrm>
            <a:off x="1088976" y="106822"/>
            <a:ext cx="2403222" cy="923330"/>
          </a:xfrm>
          <a:prstGeom prst="rect">
            <a:avLst/>
          </a:prstGeom>
          <a:noFill/>
        </p:spPr>
        <p:txBody>
          <a:bodyPr wrap="none" rtlCol="0">
            <a:spAutoFit/>
          </a:bodyPr>
          <a:lstStyle/>
          <a:p>
            <a:r>
              <a:rPr lang="en-CA" dirty="0" smtClean="0">
                <a:solidFill>
                  <a:schemeClr val="tx1">
                    <a:lumMod val="85000"/>
                  </a:schemeClr>
                </a:solidFill>
                <a:effectLst>
                  <a:outerShdw blurRad="38100" dist="38100" dir="2700000" algn="tl">
                    <a:srgbClr val="000000">
                      <a:alpha val="43137"/>
                    </a:srgbClr>
                  </a:outerShdw>
                </a:effectLst>
              </a:rPr>
              <a:t>CAP Congress</a:t>
            </a:r>
          </a:p>
          <a:p>
            <a:r>
              <a:rPr lang="en-CA" dirty="0" smtClean="0">
                <a:solidFill>
                  <a:schemeClr val="tx1">
                    <a:lumMod val="85000"/>
                  </a:schemeClr>
                </a:solidFill>
                <a:effectLst>
                  <a:outerShdw blurRad="38100" dist="38100" dir="2700000" algn="tl">
                    <a:srgbClr val="000000">
                      <a:alpha val="43137"/>
                    </a:srgbClr>
                  </a:outerShdw>
                </a:effectLst>
              </a:rPr>
              <a:t>Kingston, ON</a:t>
            </a:r>
          </a:p>
          <a:p>
            <a:r>
              <a:rPr lang="en-CA" dirty="0" smtClean="0">
                <a:solidFill>
                  <a:schemeClr val="tx1">
                    <a:lumMod val="85000"/>
                  </a:schemeClr>
                </a:solidFill>
                <a:effectLst>
                  <a:outerShdw blurRad="38100" dist="38100" dir="2700000" algn="tl">
                    <a:srgbClr val="000000">
                      <a:alpha val="43137"/>
                    </a:srgbClr>
                  </a:outerShdw>
                </a:effectLst>
              </a:rPr>
              <a:t>28 May – 2 Jun, 2017</a:t>
            </a:r>
            <a:endParaRPr lang="en-CA" dirty="0">
              <a:solidFill>
                <a:schemeClr val="tx1">
                  <a:lumMod val="85000"/>
                </a:schemeClr>
              </a:solidFill>
              <a:effectLst>
                <a:outerShdw blurRad="38100" dist="38100" dir="2700000" algn="tl">
                  <a:srgbClr val="000000">
                    <a:alpha val="43137"/>
                  </a:srgbClr>
                </a:outerShdw>
              </a:effectLst>
            </a:endParaRPr>
          </a:p>
        </p:txBody>
      </p:sp>
      <p:pic>
        <p:nvPicPr>
          <p:cNvPr id="1026" name="Picture 2" descr="C:\Users\NumberOne\Dropbox\logos\Brown-Logo.jpg"/>
          <p:cNvPicPr>
            <a:picLocks noChangeAspect="1" noChangeArrowheads="1"/>
          </p:cNvPicPr>
          <p:nvPr/>
        </p:nvPicPr>
        <p:blipFill rotWithShape="1">
          <a:blip r:embed="rId2">
            <a:extLst>
              <a:ext uri="{28A0092B-C50C-407E-A947-70E740481C1C}">
                <a14:useLocalDpi xmlns:a14="http://schemas.microsoft.com/office/drawing/2010/main" val="0"/>
              </a:ext>
            </a:extLst>
          </a:blip>
          <a:srcRect l="28889" t="4667" r="26667" b="4667"/>
          <a:stretch/>
        </p:blipFill>
        <p:spPr bwMode="auto">
          <a:xfrm>
            <a:off x="1547664" y="5646576"/>
            <a:ext cx="929979" cy="105397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NumberOne\Dropbox\logos\Stacked.gif"/>
          <p:cNvPicPr>
            <a:picLocks noChangeAspect="1" noChangeArrowheads="1"/>
          </p:cNvPicPr>
          <p:nvPr/>
        </p:nvPicPr>
        <p:blipFill rotWithShape="1">
          <a:blip r:embed="rId3">
            <a:extLst>
              <a:ext uri="{28A0092B-C50C-407E-A947-70E740481C1C}">
                <a14:useLocalDpi xmlns:a14="http://schemas.microsoft.com/office/drawing/2010/main" val="0"/>
              </a:ext>
            </a:extLst>
          </a:blip>
          <a:srcRect l="10676" t="10851" r="11291" b="9717"/>
          <a:stretch/>
        </p:blipFill>
        <p:spPr bwMode="auto">
          <a:xfrm>
            <a:off x="395536" y="5646576"/>
            <a:ext cx="956107" cy="10539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NumberOne\Dropbox\logos\caplogo-final-with-split-name-for-web.jpg"/>
          <p:cNvPicPr>
            <a:picLocks noChangeAspect="1" noChangeArrowheads="1"/>
          </p:cNvPicPr>
          <p:nvPr/>
        </p:nvPicPr>
        <p:blipFill rotWithShape="1">
          <a:blip r:embed="rId4">
            <a:extLst>
              <a:ext uri="{28A0092B-C50C-407E-A947-70E740481C1C}">
                <a14:useLocalDpi xmlns:a14="http://schemas.microsoft.com/office/drawing/2010/main" val="0"/>
              </a:ext>
            </a:extLst>
          </a:blip>
          <a:srcRect l="8121" t="17574" r="7968" b="18376"/>
          <a:stretch/>
        </p:blipFill>
        <p:spPr bwMode="auto">
          <a:xfrm>
            <a:off x="97284" y="106822"/>
            <a:ext cx="976040" cy="1007344"/>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NumberOne\Dropbox\logos\university-of-helsinki-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99792" y="5659684"/>
            <a:ext cx="1053976" cy="10539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NumberOne\Dropbox\logos\ural university.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23928" y="6130668"/>
            <a:ext cx="1152128" cy="6093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2234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3" y="274638"/>
            <a:ext cx="7776863" cy="1143000"/>
          </a:xfrm>
        </p:spPr>
        <p:txBody>
          <a:bodyPr>
            <a:normAutofit fontScale="90000"/>
          </a:bodyPr>
          <a:lstStyle/>
          <a:p>
            <a:r>
              <a:rPr lang="en-CA" b="1" dirty="0" smtClean="0">
                <a:solidFill>
                  <a:srgbClr val="FFFF00"/>
                </a:solidFill>
                <a:effectLst>
                  <a:outerShdw blurRad="38100" dist="38100" dir="2700000" algn="tl">
                    <a:srgbClr val="000000">
                      <a:alpha val="43137"/>
                    </a:srgbClr>
                  </a:outerShdw>
                </a:effectLst>
              </a:rPr>
              <a:t>How do we define a meteor head echo (MHE)?</a:t>
            </a:r>
            <a:endParaRPr lang="en-CA" b="1"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37853" y="2420888"/>
            <a:ext cx="4727376" cy="1931020"/>
          </a:xfrm>
        </p:spPr>
        <p:txBody>
          <a:bodyPr>
            <a:normAutofit/>
          </a:bodyPr>
          <a:lstStyle/>
          <a:p>
            <a:r>
              <a:rPr lang="en-CA" sz="2000" dirty="0" smtClean="0">
                <a:solidFill>
                  <a:srgbClr val="FFFF00"/>
                </a:solidFill>
                <a:effectLst>
                  <a:outerShdw blurRad="38100" dist="38100" dir="2700000" algn="tl">
                    <a:srgbClr val="000000">
                      <a:alpha val="43137"/>
                    </a:srgbClr>
                  </a:outerShdw>
                </a:effectLst>
              </a:rPr>
              <a:t>…radar detectable Doppler shifted plasma region that </a:t>
            </a:r>
            <a:r>
              <a:rPr lang="en-CA" sz="2000" dirty="0">
                <a:solidFill>
                  <a:srgbClr val="FFFF00"/>
                </a:solidFill>
                <a:effectLst>
                  <a:outerShdw blurRad="38100" dist="38100" dir="2700000" algn="tl">
                    <a:srgbClr val="000000">
                      <a:alpha val="43137"/>
                    </a:srgbClr>
                  </a:outerShdw>
                </a:effectLst>
              </a:rPr>
              <a:t>surrounds a </a:t>
            </a:r>
            <a:r>
              <a:rPr lang="en-CA" sz="2000" dirty="0" smtClean="0">
                <a:solidFill>
                  <a:srgbClr val="FFFF00"/>
                </a:solidFill>
                <a:effectLst>
                  <a:outerShdw blurRad="38100" dist="38100" dir="2700000" algn="tl">
                    <a:srgbClr val="000000">
                      <a:alpha val="43137"/>
                    </a:srgbClr>
                  </a:outerShdw>
                </a:effectLst>
              </a:rPr>
              <a:t>meteoroid and travels </a:t>
            </a:r>
            <a:r>
              <a:rPr lang="en-CA" sz="2000" dirty="0">
                <a:solidFill>
                  <a:srgbClr val="FFFF00"/>
                </a:solidFill>
                <a:effectLst>
                  <a:outerShdw blurRad="38100" dist="38100" dir="2700000" algn="tl">
                    <a:srgbClr val="000000">
                      <a:alpha val="43137"/>
                    </a:srgbClr>
                  </a:outerShdw>
                </a:effectLst>
              </a:rPr>
              <a:t>at its </a:t>
            </a:r>
            <a:r>
              <a:rPr lang="en-CA" sz="2000" dirty="0" smtClean="0">
                <a:solidFill>
                  <a:srgbClr val="FFFF00"/>
                </a:solidFill>
                <a:effectLst>
                  <a:outerShdw blurRad="38100" dist="38100" dir="2700000" algn="tl">
                    <a:srgbClr val="000000">
                      <a:alpha val="43137"/>
                    </a:srgbClr>
                  </a:outerShdw>
                </a:effectLst>
              </a:rPr>
              <a:t>velocity</a:t>
            </a:r>
          </a:p>
          <a:p>
            <a:endParaRPr lang="en-CA" sz="2000" dirty="0" smtClean="0">
              <a:solidFill>
                <a:srgbClr val="FFFF00"/>
              </a:solidFill>
              <a:effectLst>
                <a:outerShdw blurRad="38100" dist="38100" dir="2700000" algn="tl">
                  <a:srgbClr val="000000">
                    <a:alpha val="43137"/>
                  </a:srgbClr>
                </a:outerShdw>
              </a:effectLst>
            </a:endParaRP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700808"/>
            <a:ext cx="3851920" cy="3862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6648237" y="1412776"/>
            <a:ext cx="2390398" cy="230832"/>
          </a:xfrm>
          <a:prstGeom prst="rect">
            <a:avLst/>
          </a:prstGeom>
          <a:solidFill>
            <a:schemeClr val="accent4">
              <a:lumMod val="20000"/>
              <a:lumOff val="80000"/>
            </a:schemeClr>
          </a:solidFill>
        </p:spPr>
        <p:txBody>
          <a:bodyPr wrap="none">
            <a:spAutoFit/>
          </a:bodyPr>
          <a:lstStyle/>
          <a:p>
            <a:pPr lvl="0"/>
            <a:r>
              <a:rPr lang="en-CA" sz="900" dirty="0">
                <a:solidFill>
                  <a:prstClr val="black"/>
                </a:solidFill>
                <a:latin typeface="AdvPSTim"/>
              </a:rPr>
              <a:t>(</a:t>
            </a:r>
            <a:r>
              <a:rPr lang="en-CA" sz="900" dirty="0" err="1">
                <a:solidFill>
                  <a:prstClr val="black"/>
                </a:solidFill>
                <a:latin typeface="AdvPSTim"/>
              </a:rPr>
              <a:t>Stenbaek</a:t>
            </a:r>
            <a:r>
              <a:rPr lang="en-CA" sz="900" dirty="0">
                <a:solidFill>
                  <a:prstClr val="black"/>
                </a:solidFill>
                <a:latin typeface="AdvPSTim"/>
              </a:rPr>
              <a:t>-Nielsen and </a:t>
            </a:r>
            <a:r>
              <a:rPr lang="en-CA" sz="900" dirty="0" err="1">
                <a:solidFill>
                  <a:prstClr val="black"/>
                </a:solidFill>
                <a:latin typeface="AdvPSTim"/>
              </a:rPr>
              <a:t>Jennniskens</a:t>
            </a:r>
            <a:r>
              <a:rPr lang="en-CA" sz="900" dirty="0">
                <a:solidFill>
                  <a:prstClr val="black"/>
                </a:solidFill>
                <a:latin typeface="AdvPSTim"/>
              </a:rPr>
              <a:t>, 2004)</a:t>
            </a:r>
            <a:endParaRPr lang="en-CA" sz="900" dirty="0">
              <a:solidFill>
                <a:prstClr val="black"/>
              </a:solidFill>
            </a:endParaRPr>
          </a:p>
        </p:txBody>
      </p:sp>
      <p:sp>
        <p:nvSpPr>
          <p:cNvPr id="6" name="TextBox 5"/>
          <p:cNvSpPr txBox="1"/>
          <p:nvPr/>
        </p:nvSpPr>
        <p:spPr>
          <a:xfrm>
            <a:off x="467544" y="5733256"/>
            <a:ext cx="8583086" cy="646331"/>
          </a:xfrm>
          <a:prstGeom prst="rect">
            <a:avLst/>
          </a:prstGeom>
          <a:solidFill>
            <a:schemeClr val="accent6">
              <a:lumMod val="75000"/>
            </a:schemeClr>
          </a:solidFill>
        </p:spPr>
        <p:txBody>
          <a:bodyPr wrap="square" rtlCol="0">
            <a:spAutoFit/>
          </a:bodyPr>
          <a:lstStyle/>
          <a:p>
            <a:r>
              <a:rPr lang="en-CA" dirty="0" smtClean="0">
                <a:solidFill>
                  <a:srgbClr val="FFFF00"/>
                </a:solidFill>
                <a:effectLst>
                  <a:outerShdw blurRad="38100" dist="38100" dir="2700000" algn="tl">
                    <a:srgbClr val="000000">
                      <a:alpha val="43137"/>
                    </a:srgbClr>
                  </a:outerShdw>
                </a:effectLst>
                <a:latin typeface="AdvPSTim"/>
              </a:rPr>
              <a:t>Images show </a:t>
            </a:r>
            <a:r>
              <a:rPr lang="en-CA" dirty="0">
                <a:solidFill>
                  <a:srgbClr val="FFFF00"/>
                </a:solidFill>
                <a:effectLst>
                  <a:outerShdw blurRad="38100" dist="38100" dir="2700000" algn="tl">
                    <a:srgbClr val="000000">
                      <a:alpha val="43137"/>
                    </a:srgbClr>
                  </a:outerShdw>
                </a:effectLst>
                <a:latin typeface="AdvPSTim"/>
              </a:rPr>
              <a:t>the development of the shock-like </a:t>
            </a:r>
            <a:r>
              <a:rPr lang="en-CA" dirty="0" smtClean="0">
                <a:solidFill>
                  <a:srgbClr val="FFFF00"/>
                </a:solidFill>
                <a:effectLst>
                  <a:outerShdw blurRad="38100" dist="38100" dir="2700000" algn="tl">
                    <a:srgbClr val="000000">
                      <a:alpha val="43137"/>
                    </a:srgbClr>
                  </a:outerShdw>
                </a:effectLst>
                <a:latin typeface="AdvPSTim"/>
              </a:rPr>
              <a:t>structure </a:t>
            </a:r>
            <a:r>
              <a:rPr lang="en-CA" dirty="0" smtClean="0">
                <a:solidFill>
                  <a:srgbClr val="FFFF00"/>
                </a:solidFill>
                <a:effectLst>
                  <a:outerShdw blurRad="38100" dist="38100" dir="2700000" algn="tl">
                    <a:srgbClr val="000000">
                      <a:alpha val="43137"/>
                    </a:srgbClr>
                  </a:outerShdw>
                </a:effectLst>
              </a:rPr>
              <a:t>during </a:t>
            </a:r>
            <a:r>
              <a:rPr lang="en-CA" dirty="0">
                <a:solidFill>
                  <a:srgbClr val="FFFF00"/>
                </a:solidFill>
                <a:effectLst>
                  <a:outerShdw blurRad="38100" dist="38100" dir="2700000" algn="tl">
                    <a:srgbClr val="000000">
                      <a:alpha val="43137"/>
                    </a:srgbClr>
                  </a:outerShdw>
                </a:effectLst>
              </a:rPr>
              <a:t>Leonid </a:t>
            </a:r>
            <a:r>
              <a:rPr lang="en-CA" dirty="0" smtClean="0">
                <a:solidFill>
                  <a:srgbClr val="FFFF00"/>
                </a:solidFill>
                <a:effectLst>
                  <a:outerShdw blurRad="38100" dist="38100" dir="2700000" algn="tl">
                    <a:srgbClr val="000000">
                      <a:alpha val="43137"/>
                    </a:srgbClr>
                  </a:outerShdw>
                </a:effectLst>
              </a:rPr>
              <a:t>entry, 115 -104 km altitudes. In this case it serves as a good visual depiction of the MHE.</a:t>
            </a:r>
            <a:endParaRPr lang="en-CA" dirty="0">
              <a:solidFill>
                <a:srgbClr val="FFFF00"/>
              </a:solidFill>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571EC42A-B842-494B-AF8C-1FA31CD79704}" type="slidenum">
              <a:rPr lang="en-CA" smtClean="0"/>
              <a:t>10</a:t>
            </a:fld>
            <a:endParaRPr lang="en-CA"/>
          </a:p>
        </p:txBody>
      </p:sp>
    </p:spTree>
    <p:extLst>
      <p:ext uri="{BB962C8B-B14F-4D97-AF65-F5344CB8AC3E}">
        <p14:creationId xmlns:p14="http://schemas.microsoft.com/office/powerpoint/2010/main" val="21577461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32656"/>
            <a:ext cx="5364088" cy="6525344"/>
          </a:xfrm>
        </p:spPr>
        <p:txBody>
          <a:bodyPr>
            <a:normAutofit/>
          </a:bodyPr>
          <a:lstStyle/>
          <a:p>
            <a:r>
              <a:rPr lang="en-CA" sz="2000" dirty="0" smtClean="0">
                <a:solidFill>
                  <a:srgbClr val="FFFF00"/>
                </a:solidFill>
                <a:effectLst>
                  <a:outerShdw blurRad="38100" dist="38100" dir="2700000" algn="tl">
                    <a:srgbClr val="000000">
                      <a:alpha val="43137"/>
                    </a:srgbClr>
                  </a:outerShdw>
                </a:effectLst>
              </a:rPr>
              <a:t>Formation </a:t>
            </a:r>
            <a:r>
              <a:rPr lang="en-CA" sz="2000" dirty="0">
                <a:solidFill>
                  <a:srgbClr val="FFFF00"/>
                </a:solidFill>
                <a:effectLst>
                  <a:outerShdw blurRad="38100" dist="38100" dir="2700000" algn="tl">
                    <a:srgbClr val="000000">
                      <a:alpha val="43137"/>
                    </a:srgbClr>
                  </a:outerShdw>
                </a:effectLst>
              </a:rPr>
              <a:t>of MHEs coincides with the sputtering regime </a:t>
            </a:r>
            <a:r>
              <a:rPr lang="en-CA" sz="2000" dirty="0" smtClean="0">
                <a:solidFill>
                  <a:srgbClr val="FFFF00"/>
                </a:solidFill>
                <a:effectLst>
                  <a:outerShdw blurRad="38100" dist="38100" dir="2700000" algn="tl">
                    <a:srgbClr val="000000">
                      <a:alpha val="43137"/>
                    </a:srgbClr>
                  </a:outerShdw>
                </a:effectLst>
              </a:rPr>
              <a:t>(colliding </a:t>
            </a:r>
            <a:r>
              <a:rPr lang="en-CA" sz="2000" dirty="0">
                <a:solidFill>
                  <a:srgbClr val="FFFF00"/>
                </a:solidFill>
                <a:effectLst>
                  <a:outerShdw blurRad="38100" dist="38100" dir="2700000" algn="tl">
                    <a:srgbClr val="000000">
                      <a:alpha val="43137"/>
                    </a:srgbClr>
                  </a:outerShdw>
                </a:effectLst>
              </a:rPr>
              <a:t>atmospheric molecules directly impact the meteoroid </a:t>
            </a:r>
            <a:r>
              <a:rPr lang="en-CA" sz="2000" dirty="0" smtClean="0">
                <a:solidFill>
                  <a:srgbClr val="FFFF00"/>
                </a:solidFill>
                <a:effectLst>
                  <a:outerShdw blurRad="38100" dist="38100" dir="2700000" algn="tl">
                    <a:srgbClr val="000000">
                      <a:alpha val="43137"/>
                    </a:srgbClr>
                  </a:outerShdw>
                </a:effectLst>
              </a:rPr>
              <a:t>surface) - a </a:t>
            </a:r>
            <a:r>
              <a:rPr lang="en-CA" sz="2000" dirty="0">
                <a:solidFill>
                  <a:srgbClr val="FFFF00"/>
                </a:solidFill>
                <a:effectLst>
                  <a:outerShdw blurRad="38100" dist="38100" dir="2700000" algn="tl">
                    <a:srgbClr val="000000">
                      <a:alpha val="43137"/>
                    </a:srgbClr>
                  </a:outerShdw>
                </a:effectLst>
              </a:rPr>
              <a:t>large number of </a:t>
            </a:r>
            <a:r>
              <a:rPr lang="en-CA" sz="2000" dirty="0" smtClean="0">
                <a:solidFill>
                  <a:srgbClr val="FFFF00"/>
                </a:solidFill>
                <a:effectLst>
                  <a:outerShdw blurRad="38100" dist="38100" dir="2700000" algn="tl">
                    <a:srgbClr val="000000">
                      <a:alpha val="43137"/>
                    </a:srgbClr>
                  </a:outerShdw>
                </a:effectLst>
              </a:rPr>
              <a:t>high energy </a:t>
            </a:r>
            <a:r>
              <a:rPr lang="en-CA" sz="2000" dirty="0" err="1" smtClean="0">
                <a:solidFill>
                  <a:srgbClr val="FFFF00"/>
                </a:solidFill>
                <a:effectLst>
                  <a:outerShdw blurRad="38100" dist="38100" dir="2700000" algn="tl">
                    <a:srgbClr val="000000">
                      <a:alpha val="43137"/>
                    </a:srgbClr>
                  </a:outerShdw>
                </a:effectLst>
              </a:rPr>
              <a:t>collisionally</a:t>
            </a:r>
            <a:r>
              <a:rPr lang="en-CA" sz="2000" dirty="0" smtClean="0">
                <a:solidFill>
                  <a:srgbClr val="FFFF00"/>
                </a:solidFill>
                <a:effectLst>
                  <a:outerShdw blurRad="38100" dist="38100" dir="2700000" algn="tl">
                    <a:srgbClr val="000000">
                      <a:alpha val="43137"/>
                    </a:srgbClr>
                  </a:outerShdw>
                </a:effectLst>
              </a:rPr>
              <a:t> </a:t>
            </a:r>
            <a:r>
              <a:rPr lang="en-CA" sz="2000" dirty="0">
                <a:solidFill>
                  <a:srgbClr val="FFFF00"/>
                </a:solidFill>
                <a:effectLst>
                  <a:outerShdw blurRad="38100" dist="38100" dir="2700000" algn="tl">
                    <a:srgbClr val="000000">
                      <a:alpha val="43137"/>
                    </a:srgbClr>
                  </a:outerShdw>
                </a:effectLst>
              </a:rPr>
              <a:t>evaporated meteoric atoms </a:t>
            </a:r>
            <a:r>
              <a:rPr lang="en-CA" sz="2000" dirty="0" smtClean="0">
                <a:solidFill>
                  <a:srgbClr val="FFFF00"/>
                </a:solidFill>
                <a:effectLst>
                  <a:outerShdw blurRad="38100" dist="38100" dir="2700000" algn="tl">
                    <a:srgbClr val="000000">
                      <a:alpha val="43137"/>
                    </a:srgbClr>
                  </a:outerShdw>
                </a:effectLst>
              </a:rPr>
              <a:t>are </a:t>
            </a:r>
            <a:r>
              <a:rPr lang="en-CA" sz="2000" dirty="0">
                <a:solidFill>
                  <a:srgbClr val="FFFF00"/>
                </a:solidFill>
                <a:effectLst>
                  <a:outerShdw blurRad="38100" dist="38100" dir="2700000" algn="tl">
                    <a:srgbClr val="000000">
                      <a:alpha val="43137"/>
                    </a:srgbClr>
                  </a:outerShdw>
                </a:effectLst>
              </a:rPr>
              <a:t>ejected – some along the axis of meteor propagation with speeds of up to </a:t>
            </a:r>
            <a:r>
              <a:rPr lang="en-CA" sz="2000" dirty="0">
                <a:solidFill>
                  <a:srgbClr val="00B0F0"/>
                </a:solidFill>
                <a:effectLst>
                  <a:outerShdw blurRad="38100" dist="38100" dir="2700000" algn="tl">
                    <a:srgbClr val="000000">
                      <a:alpha val="43137"/>
                    </a:srgbClr>
                  </a:outerShdw>
                </a:effectLst>
              </a:rPr>
              <a:t>1.5</a:t>
            </a:r>
            <a:r>
              <a:rPr lang="en-CA" sz="2000" i="1" dirty="0">
                <a:solidFill>
                  <a:srgbClr val="00B0F0"/>
                </a:solidFill>
                <a:effectLst>
                  <a:outerShdw blurRad="38100" dist="38100" dir="2700000" algn="tl">
                    <a:srgbClr val="000000">
                      <a:alpha val="43137"/>
                    </a:srgbClr>
                  </a:outerShdw>
                </a:effectLst>
              </a:rPr>
              <a:t>v</a:t>
            </a:r>
            <a:r>
              <a:rPr lang="en-CA" sz="2000" i="1" baseline="-25000" dirty="0">
                <a:solidFill>
                  <a:srgbClr val="00B0F0"/>
                </a:solidFill>
                <a:effectLst>
                  <a:outerShdw blurRad="38100" dist="38100" dir="2700000" algn="tl">
                    <a:srgbClr val="000000">
                      <a:alpha val="43137"/>
                    </a:srgbClr>
                  </a:outerShdw>
                </a:effectLst>
              </a:rPr>
              <a:t>meteor</a:t>
            </a:r>
            <a:r>
              <a:rPr lang="en-CA" sz="2000" dirty="0">
                <a:solidFill>
                  <a:srgbClr val="00B0F0"/>
                </a:solidFill>
                <a:effectLst>
                  <a:outerShdw blurRad="38100" dist="38100" dir="2700000" algn="tl">
                    <a:srgbClr val="000000">
                      <a:alpha val="43137"/>
                    </a:srgbClr>
                  </a:outerShdw>
                </a:effectLst>
              </a:rPr>
              <a:t> </a:t>
            </a:r>
            <a:r>
              <a:rPr lang="en-CA" sz="2000" dirty="0" smtClean="0">
                <a:solidFill>
                  <a:srgbClr val="00B0F0"/>
                </a:solidFill>
                <a:effectLst>
                  <a:outerShdw blurRad="38100" dist="38100" dir="2700000" algn="tl">
                    <a:srgbClr val="000000">
                      <a:alpha val="43137"/>
                    </a:srgbClr>
                  </a:outerShdw>
                </a:effectLst>
              </a:rPr>
              <a:t>. </a:t>
            </a:r>
          </a:p>
          <a:p>
            <a:endParaRPr lang="en-CA" sz="2000" dirty="0" smtClean="0">
              <a:solidFill>
                <a:srgbClr val="FFFF00"/>
              </a:solidFill>
              <a:effectLst>
                <a:outerShdw blurRad="38100" dist="38100" dir="2700000" algn="tl">
                  <a:srgbClr val="000000">
                    <a:alpha val="43137"/>
                  </a:srgbClr>
                </a:outerShdw>
              </a:effectLst>
            </a:endParaRPr>
          </a:p>
          <a:p>
            <a:r>
              <a:rPr lang="en-CA" sz="2000" dirty="0" smtClean="0">
                <a:solidFill>
                  <a:srgbClr val="FFFF00"/>
                </a:solidFill>
                <a:effectLst>
                  <a:outerShdw blurRad="38100" dist="38100" dir="2700000" algn="tl">
                    <a:srgbClr val="000000">
                      <a:alpha val="43137"/>
                    </a:srgbClr>
                  </a:outerShdw>
                </a:effectLst>
              </a:rPr>
              <a:t>Second </a:t>
            </a:r>
            <a:r>
              <a:rPr lang="en-CA" sz="2000" dirty="0">
                <a:solidFill>
                  <a:srgbClr val="FFFF00"/>
                </a:solidFill>
                <a:effectLst>
                  <a:outerShdw blurRad="38100" dist="38100" dir="2700000" algn="tl">
                    <a:srgbClr val="000000">
                      <a:alpha val="43137"/>
                    </a:srgbClr>
                  </a:outerShdw>
                </a:effectLst>
              </a:rPr>
              <a:t>and third order ionizing collisions of ejected meteoric atoms form </a:t>
            </a:r>
            <a:r>
              <a:rPr lang="en-CA" sz="2000" dirty="0" smtClean="0">
                <a:solidFill>
                  <a:srgbClr val="FFFF00"/>
                </a:solidFill>
                <a:effectLst>
                  <a:outerShdw blurRad="38100" dist="38100" dir="2700000" algn="tl">
                    <a:srgbClr val="000000">
                      <a:alpha val="43137"/>
                    </a:srgbClr>
                  </a:outerShdw>
                </a:effectLst>
              </a:rPr>
              <a:t>fast, </a:t>
            </a:r>
            <a:r>
              <a:rPr lang="en-CA" sz="2000" dirty="0">
                <a:solidFill>
                  <a:srgbClr val="FFFF00"/>
                </a:solidFill>
                <a:effectLst>
                  <a:outerShdw blurRad="38100" dist="38100" dir="2700000" algn="tl">
                    <a:srgbClr val="000000">
                      <a:alpha val="43137"/>
                    </a:srgbClr>
                  </a:outerShdw>
                </a:effectLst>
              </a:rPr>
              <a:t>scattering high energy electrons, some distance ahead of and around the meteor. </a:t>
            </a:r>
            <a:endParaRPr lang="en-CA" sz="2000" dirty="0" smtClean="0">
              <a:solidFill>
                <a:srgbClr val="FFFF00"/>
              </a:solidFill>
              <a:effectLst>
                <a:outerShdw blurRad="38100" dist="38100" dir="2700000" algn="tl">
                  <a:srgbClr val="000000">
                    <a:alpha val="43137"/>
                  </a:srgbClr>
                </a:outerShdw>
              </a:effectLst>
            </a:endParaRPr>
          </a:p>
          <a:p>
            <a:endParaRPr lang="en-CA" sz="2000" dirty="0" smtClean="0">
              <a:solidFill>
                <a:srgbClr val="FFFF00"/>
              </a:solidFill>
              <a:effectLst>
                <a:outerShdw blurRad="38100" dist="38100" dir="2700000" algn="tl">
                  <a:srgbClr val="000000">
                    <a:alpha val="43137"/>
                  </a:srgbClr>
                </a:outerShdw>
              </a:effectLst>
            </a:endParaRPr>
          </a:p>
          <a:p>
            <a:r>
              <a:rPr lang="en-CA" sz="2000" dirty="0" smtClean="0">
                <a:solidFill>
                  <a:srgbClr val="FFFF00"/>
                </a:solidFill>
                <a:effectLst>
                  <a:outerShdw blurRad="38100" dist="38100" dir="2700000" algn="tl">
                    <a:srgbClr val="000000">
                      <a:alpha val="43137"/>
                    </a:srgbClr>
                  </a:outerShdw>
                </a:effectLst>
              </a:rPr>
              <a:t>Coulombic </a:t>
            </a:r>
            <a:r>
              <a:rPr lang="en-CA" sz="2000" dirty="0">
                <a:solidFill>
                  <a:srgbClr val="FFFF00"/>
                </a:solidFill>
                <a:effectLst>
                  <a:outerShdw blurRad="38100" dist="38100" dir="2700000" algn="tl">
                    <a:srgbClr val="000000">
                      <a:alpha val="43137"/>
                    </a:srgbClr>
                  </a:outerShdw>
                </a:effectLst>
              </a:rPr>
              <a:t>forces </a:t>
            </a:r>
            <a:r>
              <a:rPr lang="en-CA" sz="2000" dirty="0" smtClean="0">
                <a:solidFill>
                  <a:srgbClr val="FFFF00"/>
                </a:solidFill>
                <a:effectLst>
                  <a:outerShdw blurRad="38100" dist="38100" dir="2700000" algn="tl">
                    <a:srgbClr val="000000">
                      <a:alpha val="43137"/>
                    </a:srgbClr>
                  </a:outerShdw>
                </a:effectLst>
              </a:rPr>
              <a:t>ineffective </a:t>
            </a:r>
            <a:r>
              <a:rPr lang="en-CA" sz="2000" dirty="0">
                <a:solidFill>
                  <a:srgbClr val="FFFF00"/>
                </a:solidFill>
                <a:effectLst>
                  <a:outerShdw blurRad="38100" dist="38100" dir="2700000" algn="tl">
                    <a:srgbClr val="000000">
                      <a:alpha val="43137"/>
                    </a:srgbClr>
                  </a:outerShdw>
                </a:effectLst>
              </a:rPr>
              <a:t>in controlling the </a:t>
            </a:r>
            <a:r>
              <a:rPr lang="en-CA" sz="2000" dirty="0" smtClean="0">
                <a:solidFill>
                  <a:srgbClr val="FFFF00"/>
                </a:solidFill>
                <a:effectLst>
                  <a:outerShdw blurRad="38100" dist="38100" dir="2700000" algn="tl">
                    <a:srgbClr val="000000">
                      <a:alpha val="43137"/>
                    </a:srgbClr>
                  </a:outerShdw>
                </a:effectLst>
              </a:rPr>
              <a:t>departure of </a:t>
            </a:r>
            <a:r>
              <a:rPr lang="en-CA" sz="2000" dirty="0">
                <a:solidFill>
                  <a:srgbClr val="FFFF00"/>
                </a:solidFill>
                <a:effectLst>
                  <a:outerShdw blurRad="38100" dist="38100" dir="2700000" algn="tl">
                    <a:srgbClr val="000000">
                      <a:alpha val="43137"/>
                    </a:srgbClr>
                  </a:outerShdw>
                </a:effectLst>
              </a:rPr>
              <a:t>high energy ballistic </a:t>
            </a:r>
            <a:r>
              <a:rPr lang="en-CA" sz="2000" dirty="0" smtClean="0">
                <a:solidFill>
                  <a:srgbClr val="FFFF00"/>
                </a:solidFill>
                <a:effectLst>
                  <a:outerShdw blurRad="38100" dist="38100" dir="2700000" algn="tl">
                    <a:srgbClr val="000000">
                      <a:alpha val="43137"/>
                    </a:srgbClr>
                  </a:outerShdw>
                </a:effectLst>
              </a:rPr>
              <a:t>electrons because of the </a:t>
            </a:r>
            <a:r>
              <a:rPr lang="en-CA" sz="2000" dirty="0">
                <a:solidFill>
                  <a:srgbClr val="FFFF00"/>
                </a:solidFill>
                <a:effectLst>
                  <a:outerShdw blurRad="38100" dist="38100" dir="2700000" algn="tl">
                    <a:srgbClr val="000000">
                      <a:alpha val="43137"/>
                    </a:srgbClr>
                  </a:outerShdw>
                </a:effectLst>
              </a:rPr>
              <a:t>initial charge separation between ions and </a:t>
            </a:r>
            <a:r>
              <a:rPr lang="en-CA" sz="2000" dirty="0" smtClean="0">
                <a:solidFill>
                  <a:srgbClr val="FFFF00"/>
                </a:solidFill>
                <a:effectLst>
                  <a:outerShdw blurRad="38100" dist="38100" dir="2700000" algn="tl">
                    <a:srgbClr val="000000">
                      <a:alpha val="43137"/>
                    </a:srgbClr>
                  </a:outerShdw>
                </a:effectLst>
              </a:rPr>
              <a:t>electrons in </a:t>
            </a:r>
            <a:r>
              <a:rPr lang="en-CA" sz="2000" dirty="0">
                <a:solidFill>
                  <a:srgbClr val="FFFF00"/>
                </a:solidFill>
                <a:effectLst>
                  <a:outerShdw blurRad="38100" dist="38100" dir="2700000" algn="tl">
                    <a:srgbClr val="000000">
                      <a:alpha val="43137"/>
                    </a:srgbClr>
                  </a:outerShdw>
                </a:effectLst>
              </a:rPr>
              <a:t>the low plasma density (at higher altitudes) </a:t>
            </a:r>
            <a:r>
              <a:rPr lang="en-CA" sz="2000" dirty="0" smtClean="0">
                <a:solidFill>
                  <a:srgbClr val="FFFF00"/>
                </a:solidFill>
                <a:effectLst>
                  <a:outerShdw blurRad="38100" dist="38100" dir="2700000" algn="tl">
                    <a:srgbClr val="000000">
                      <a:alpha val="43137"/>
                    </a:srgbClr>
                  </a:outerShdw>
                </a:effectLst>
              </a:rPr>
              <a:t>.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22118"/>
            <a:ext cx="3677228" cy="5255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364088" y="5517232"/>
            <a:ext cx="3677228" cy="1169551"/>
          </a:xfrm>
          <a:prstGeom prst="rect">
            <a:avLst/>
          </a:prstGeom>
          <a:solidFill>
            <a:schemeClr val="accent4">
              <a:lumMod val="40000"/>
              <a:lumOff val="60000"/>
            </a:schemeClr>
          </a:solidFill>
        </p:spPr>
        <p:txBody>
          <a:bodyPr wrap="square">
            <a:spAutoFit/>
          </a:bodyPr>
          <a:lstStyle/>
          <a:p>
            <a:r>
              <a:rPr lang="en-CA" sz="1000" b="0" i="0" u="none" strike="noStrike" baseline="0" dirty="0" smtClean="0">
                <a:solidFill>
                  <a:schemeClr val="bg1"/>
                </a:solidFill>
                <a:latin typeface="AdvPSTim"/>
              </a:rPr>
              <a:t>Three scale-sizes of physical phenomena in the Leonid meteor</a:t>
            </a:r>
            <a:r>
              <a:rPr lang="en-CA" sz="1000" b="0" i="0" u="none" strike="noStrike" dirty="0" smtClean="0">
                <a:solidFill>
                  <a:schemeClr val="bg1"/>
                </a:solidFill>
                <a:latin typeface="AdvPSTim"/>
              </a:rPr>
              <a:t> </a:t>
            </a:r>
            <a:r>
              <a:rPr lang="en-CA" sz="1000" b="0" i="0" u="none" strike="noStrike" baseline="0" dirty="0" smtClean="0">
                <a:solidFill>
                  <a:schemeClr val="bg1"/>
                </a:solidFill>
                <a:latin typeface="AdvPSTim"/>
              </a:rPr>
              <a:t>images. Top section of figure shows the meteor </a:t>
            </a:r>
            <a:r>
              <a:rPr lang="en-CA" sz="1000" b="0" i="0" u="none" strike="noStrike" baseline="0" dirty="0" err="1" smtClean="0">
                <a:solidFill>
                  <a:schemeClr val="bg1"/>
                </a:solidFill>
                <a:latin typeface="AdvPSTim"/>
              </a:rPr>
              <a:t>vapor</a:t>
            </a:r>
            <a:r>
              <a:rPr lang="en-CA" sz="1000" b="0" i="0" u="none" strike="noStrike" baseline="0" dirty="0" smtClean="0">
                <a:solidFill>
                  <a:schemeClr val="bg1"/>
                </a:solidFill>
                <a:latin typeface="AdvPSTim"/>
              </a:rPr>
              <a:t> cloud calculated</a:t>
            </a:r>
            <a:r>
              <a:rPr lang="en-CA" sz="1000" b="0" i="0" u="none" strike="noStrike" dirty="0" smtClean="0">
                <a:solidFill>
                  <a:schemeClr val="bg1"/>
                </a:solidFill>
                <a:latin typeface="AdvPSTim"/>
              </a:rPr>
              <a:t> </a:t>
            </a:r>
            <a:r>
              <a:rPr lang="en-CA" sz="1000" b="0" i="0" u="none" strike="noStrike" baseline="0" dirty="0" smtClean="0">
                <a:solidFill>
                  <a:schemeClr val="bg1"/>
                </a:solidFill>
                <a:latin typeface="AdvPSTim"/>
              </a:rPr>
              <a:t>by </a:t>
            </a:r>
            <a:r>
              <a:rPr lang="en-CA" sz="1000" b="0" i="0" u="none" strike="noStrike" baseline="0" dirty="0" err="1" smtClean="0">
                <a:solidFill>
                  <a:schemeClr val="bg1"/>
                </a:solidFill>
                <a:latin typeface="AdvPSTim"/>
              </a:rPr>
              <a:t>Popova</a:t>
            </a:r>
            <a:r>
              <a:rPr lang="en-CA" sz="1000" b="0" i="0" u="none" strike="noStrike" baseline="0" dirty="0" smtClean="0">
                <a:solidFill>
                  <a:schemeClr val="bg1"/>
                </a:solidFill>
                <a:latin typeface="AdvPSTim"/>
              </a:rPr>
              <a:t> et al., 2000. The center section shows the meteor wake</a:t>
            </a:r>
            <a:r>
              <a:rPr lang="en-CA" sz="1000" b="0" i="0" u="none" strike="noStrike" dirty="0" smtClean="0">
                <a:solidFill>
                  <a:schemeClr val="bg1"/>
                </a:solidFill>
                <a:latin typeface="AdvPSTim"/>
              </a:rPr>
              <a:t> </a:t>
            </a:r>
            <a:r>
              <a:rPr lang="en-CA" sz="1000" b="0" i="0" u="none" strike="noStrike" baseline="0" dirty="0" smtClean="0">
                <a:solidFill>
                  <a:schemeClr val="bg1"/>
                </a:solidFill>
                <a:latin typeface="AdvPSTim"/>
              </a:rPr>
              <a:t>calculated by Boyd, 2000. These models do not describe the “</a:t>
            </a:r>
            <a:r>
              <a:rPr lang="en-CA" sz="1000" b="0" i="1" u="none" strike="noStrike" baseline="0" dirty="0" smtClean="0">
                <a:solidFill>
                  <a:schemeClr val="bg1"/>
                </a:solidFill>
                <a:latin typeface="AdvPSTim"/>
              </a:rPr>
              <a:t>UV-induced</a:t>
            </a:r>
            <a:r>
              <a:rPr lang="en-CA" sz="1000" b="0" i="1" u="none" strike="noStrike" dirty="0" smtClean="0">
                <a:solidFill>
                  <a:schemeClr val="bg1"/>
                </a:solidFill>
                <a:latin typeface="AdvPSTim"/>
              </a:rPr>
              <a:t> </a:t>
            </a:r>
            <a:r>
              <a:rPr lang="en-CA" sz="1000" b="0" i="1" u="none" strike="noStrike" baseline="0" dirty="0" smtClean="0">
                <a:solidFill>
                  <a:schemeClr val="bg1"/>
                </a:solidFill>
                <a:latin typeface="AdvPSTim"/>
              </a:rPr>
              <a:t>halo and shock-like structure</a:t>
            </a:r>
            <a:r>
              <a:rPr lang="en-CA" sz="1000" b="0" i="0" u="none" strike="noStrike" baseline="0" dirty="0" smtClean="0">
                <a:solidFill>
                  <a:schemeClr val="bg1"/>
                </a:solidFill>
                <a:latin typeface="AdvPSTim"/>
              </a:rPr>
              <a:t>” seen in the high frame rate imager</a:t>
            </a:r>
            <a:r>
              <a:rPr lang="en-CA" sz="1000" b="0" i="0" u="none" strike="noStrike" dirty="0" smtClean="0">
                <a:solidFill>
                  <a:schemeClr val="bg1"/>
                </a:solidFill>
                <a:latin typeface="AdvPSTim"/>
              </a:rPr>
              <a:t> </a:t>
            </a:r>
            <a:r>
              <a:rPr lang="en-CA" sz="1000" b="0" i="0" u="none" strike="noStrike" baseline="0" dirty="0" smtClean="0">
                <a:solidFill>
                  <a:schemeClr val="bg1"/>
                </a:solidFill>
                <a:latin typeface="AdvPSTim"/>
              </a:rPr>
              <a:t>(bottom). (</a:t>
            </a:r>
            <a:r>
              <a:rPr lang="en-CA" sz="1000" b="0" i="0" u="none" strike="noStrike" baseline="0" dirty="0" err="1" smtClean="0">
                <a:solidFill>
                  <a:schemeClr val="bg1"/>
                </a:solidFill>
                <a:latin typeface="AdvPSTim"/>
              </a:rPr>
              <a:t>Stenbaek</a:t>
            </a:r>
            <a:r>
              <a:rPr lang="en-CA" sz="1000" b="0" i="0" u="none" strike="noStrike" baseline="0" dirty="0" smtClean="0">
                <a:solidFill>
                  <a:schemeClr val="bg1"/>
                </a:solidFill>
                <a:latin typeface="AdvPSTim"/>
              </a:rPr>
              <a:t>-Nielsen and </a:t>
            </a:r>
            <a:r>
              <a:rPr lang="en-CA" sz="1000" b="0" i="0" u="none" strike="noStrike" baseline="0" dirty="0" err="1" smtClean="0">
                <a:solidFill>
                  <a:schemeClr val="bg1"/>
                </a:solidFill>
                <a:latin typeface="AdvPSTim"/>
              </a:rPr>
              <a:t>Jennniskens</a:t>
            </a:r>
            <a:r>
              <a:rPr lang="en-CA" sz="1000" dirty="0" smtClean="0">
                <a:solidFill>
                  <a:schemeClr val="bg1"/>
                </a:solidFill>
                <a:latin typeface="AdvPSTim"/>
              </a:rPr>
              <a:t>, 2004)</a:t>
            </a:r>
            <a:endParaRPr lang="en-CA" sz="1000" dirty="0">
              <a:solidFill>
                <a:schemeClr val="bg1"/>
              </a:solidFill>
            </a:endParaRPr>
          </a:p>
        </p:txBody>
      </p:sp>
      <p:sp>
        <p:nvSpPr>
          <p:cNvPr id="2" name="Slide Number Placeholder 1"/>
          <p:cNvSpPr>
            <a:spLocks noGrp="1"/>
          </p:cNvSpPr>
          <p:nvPr>
            <p:ph type="sldNum" sz="quarter" idx="12"/>
          </p:nvPr>
        </p:nvSpPr>
        <p:spPr/>
        <p:txBody>
          <a:bodyPr/>
          <a:lstStyle/>
          <a:p>
            <a:fld id="{571EC42A-B842-494B-AF8C-1FA31CD79704}" type="slidenum">
              <a:rPr lang="en-CA" smtClean="0"/>
              <a:t>11</a:t>
            </a:fld>
            <a:endParaRPr lang="en-CA"/>
          </a:p>
        </p:txBody>
      </p:sp>
    </p:spTree>
    <p:extLst>
      <p:ext uri="{BB962C8B-B14F-4D97-AF65-F5344CB8AC3E}">
        <p14:creationId xmlns:p14="http://schemas.microsoft.com/office/powerpoint/2010/main" val="18354997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b="1" dirty="0" smtClean="0">
                <a:solidFill>
                  <a:srgbClr val="FFFF00"/>
                </a:solidFill>
                <a:effectLst>
                  <a:outerShdw blurRad="38100" dist="38100" dir="2700000" algn="tl">
                    <a:srgbClr val="000000">
                      <a:alpha val="43137"/>
                    </a:srgbClr>
                  </a:outerShdw>
                </a:effectLst>
              </a:rPr>
              <a:t>Basic Assumptions </a:t>
            </a:r>
            <a:r>
              <a:rPr lang="en-CA" sz="1200" dirty="0" smtClean="0"/>
              <a:t>(e.g. Close et al. 2012)</a:t>
            </a:r>
            <a:endParaRPr lang="en-CA" dirty="0"/>
          </a:p>
        </p:txBody>
      </p:sp>
      <p:sp>
        <p:nvSpPr>
          <p:cNvPr id="3" name="Content Placeholder 2"/>
          <p:cNvSpPr>
            <a:spLocks noGrp="1"/>
          </p:cNvSpPr>
          <p:nvPr>
            <p:ph idx="1"/>
          </p:nvPr>
        </p:nvSpPr>
        <p:spPr>
          <a:xfrm>
            <a:off x="457200" y="1600200"/>
            <a:ext cx="8219256" cy="4781128"/>
          </a:xfrm>
        </p:spPr>
        <p:txBody>
          <a:bodyPr>
            <a:normAutofit/>
          </a:bodyPr>
          <a:lstStyle/>
          <a:p>
            <a:r>
              <a:rPr lang="en-CA" sz="2000" dirty="0" smtClean="0">
                <a:solidFill>
                  <a:srgbClr val="FFFF00"/>
                </a:solidFill>
                <a:effectLst>
                  <a:outerShdw blurRad="38100" dist="38100" dir="2700000" algn="tl">
                    <a:srgbClr val="000000">
                      <a:alpha val="43137"/>
                    </a:srgbClr>
                  </a:outerShdw>
                </a:effectLst>
              </a:rPr>
              <a:t>MHE region hemispheric – </a:t>
            </a:r>
            <a:r>
              <a:rPr lang="en-CA" sz="2000" dirty="0" smtClean="0">
                <a:solidFill>
                  <a:srgbClr val="00B0F0"/>
                </a:solidFill>
                <a:effectLst>
                  <a:outerShdw blurRad="38100" dist="38100" dir="2700000" algn="tl">
                    <a:srgbClr val="000000">
                      <a:alpha val="43137"/>
                    </a:srgbClr>
                  </a:outerShdw>
                </a:effectLst>
              </a:rPr>
              <a:t>simplifies the interpretation of RCS and the actual geometric area.  </a:t>
            </a:r>
          </a:p>
          <a:p>
            <a:endParaRPr lang="en-CA" sz="2000" dirty="0" smtClean="0">
              <a:solidFill>
                <a:srgbClr val="FFFF00"/>
              </a:solidFill>
              <a:effectLst>
                <a:outerShdw blurRad="38100" dist="38100" dir="2700000" algn="tl">
                  <a:srgbClr val="000000">
                    <a:alpha val="43137"/>
                  </a:srgbClr>
                </a:outerShdw>
              </a:effectLst>
            </a:endParaRPr>
          </a:p>
          <a:p>
            <a:r>
              <a:rPr lang="en-CA" sz="2000" dirty="0" smtClean="0">
                <a:solidFill>
                  <a:srgbClr val="FFFF00"/>
                </a:solidFill>
                <a:effectLst>
                  <a:outerShdw blurRad="38100" dist="38100" dir="2700000" algn="tl">
                    <a:srgbClr val="000000">
                      <a:alpha val="43137"/>
                    </a:srgbClr>
                  </a:outerShdw>
                </a:effectLst>
              </a:rPr>
              <a:t>MHE plasma’s </a:t>
            </a:r>
            <a:r>
              <a:rPr lang="en-CA" sz="2000" dirty="0">
                <a:solidFill>
                  <a:srgbClr val="FFFF00"/>
                </a:solidFill>
                <a:effectLst>
                  <a:outerShdw blurRad="38100" dist="38100" dir="2700000" algn="tl">
                    <a:srgbClr val="000000">
                      <a:alpha val="43137"/>
                    </a:srgbClr>
                  </a:outerShdw>
                </a:effectLst>
              </a:rPr>
              <a:t>radius depends upon </a:t>
            </a:r>
            <a:r>
              <a:rPr lang="en-CA" sz="2000" dirty="0" smtClean="0">
                <a:solidFill>
                  <a:srgbClr val="FFFF00"/>
                </a:solidFill>
                <a:effectLst>
                  <a:outerShdw blurRad="38100" dist="38100" dir="2700000" algn="tl">
                    <a:srgbClr val="000000">
                      <a:alpha val="43137"/>
                    </a:srgbClr>
                  </a:outerShdw>
                </a:effectLst>
              </a:rPr>
              <a:t>altitude and </a:t>
            </a:r>
            <a:r>
              <a:rPr lang="en-CA" sz="2000" dirty="0">
                <a:solidFill>
                  <a:srgbClr val="FFFF00"/>
                </a:solidFill>
                <a:effectLst>
                  <a:outerShdw blurRad="38100" dist="38100" dir="2700000" algn="tl">
                    <a:srgbClr val="000000">
                      <a:alpha val="43137"/>
                    </a:srgbClr>
                  </a:outerShdw>
                </a:effectLst>
              </a:rPr>
              <a:t>scales with the atmospheric mean free path and </a:t>
            </a:r>
            <a:r>
              <a:rPr lang="en-CA" sz="2000" dirty="0" smtClean="0">
                <a:solidFill>
                  <a:srgbClr val="FFFF00"/>
                </a:solidFill>
                <a:effectLst>
                  <a:outerShdw blurRad="38100" dist="38100" dir="2700000" algn="tl">
                    <a:srgbClr val="000000">
                      <a:alpha val="43137"/>
                    </a:srgbClr>
                  </a:outerShdw>
                </a:effectLst>
              </a:rPr>
              <a:t>meteoroid speed</a:t>
            </a:r>
          </a:p>
          <a:p>
            <a:endParaRPr lang="en-CA" sz="2000" dirty="0" smtClean="0">
              <a:solidFill>
                <a:srgbClr val="FFFF00"/>
              </a:solidFill>
              <a:effectLst>
                <a:outerShdw blurRad="38100" dist="38100" dir="2700000" algn="tl">
                  <a:srgbClr val="000000">
                    <a:alpha val="43137"/>
                  </a:srgbClr>
                </a:outerShdw>
              </a:effectLst>
            </a:endParaRPr>
          </a:p>
          <a:p>
            <a:r>
              <a:rPr lang="en-CA" sz="2000" dirty="0" smtClean="0">
                <a:solidFill>
                  <a:srgbClr val="FFFF00"/>
                </a:solidFill>
                <a:effectLst>
                  <a:outerShdw blurRad="38100" dist="38100" dir="2700000" algn="tl">
                    <a:srgbClr val="000000">
                      <a:alpha val="43137"/>
                    </a:srgbClr>
                  </a:outerShdw>
                </a:effectLst>
              </a:rPr>
              <a:t>MHE plasma </a:t>
            </a:r>
            <a:r>
              <a:rPr lang="en-CA" sz="2000" dirty="0">
                <a:solidFill>
                  <a:srgbClr val="FFFF00"/>
                </a:solidFill>
                <a:effectLst>
                  <a:outerShdw blurRad="38100" dist="38100" dir="2700000" algn="tl">
                    <a:srgbClr val="000000">
                      <a:alpha val="43137"/>
                    </a:srgbClr>
                  </a:outerShdw>
                </a:effectLst>
              </a:rPr>
              <a:t>density </a:t>
            </a:r>
            <a:r>
              <a:rPr lang="en-CA" sz="2000" dirty="0" smtClean="0">
                <a:solidFill>
                  <a:srgbClr val="FFFF00"/>
                </a:solidFill>
                <a:effectLst>
                  <a:outerShdw blurRad="38100" dist="38100" dir="2700000" algn="tl">
                    <a:srgbClr val="000000">
                      <a:alpha val="43137"/>
                    </a:srgbClr>
                  </a:outerShdw>
                </a:effectLst>
              </a:rPr>
              <a:t>- </a:t>
            </a:r>
            <a:r>
              <a:rPr lang="en-CA" sz="2000" dirty="0" err="1" smtClean="0">
                <a:solidFill>
                  <a:srgbClr val="00B0F0"/>
                </a:solidFill>
                <a:effectLst>
                  <a:outerShdw blurRad="38100" dist="38100" dir="2700000" algn="tl">
                    <a:srgbClr val="000000">
                      <a:alpha val="43137"/>
                    </a:srgbClr>
                  </a:outerShdw>
                </a:effectLst>
              </a:rPr>
              <a:t>overdense</a:t>
            </a:r>
            <a:r>
              <a:rPr lang="en-CA" sz="2000" dirty="0" smtClean="0">
                <a:solidFill>
                  <a:srgbClr val="FFFF00"/>
                </a:solidFill>
                <a:effectLst>
                  <a:outerShdw blurRad="38100" dist="38100" dir="2700000" algn="tl">
                    <a:srgbClr val="000000">
                      <a:alpha val="43137"/>
                    </a:srgbClr>
                  </a:outerShdw>
                </a:effectLst>
              </a:rPr>
              <a:t> </a:t>
            </a:r>
          </a:p>
          <a:p>
            <a:r>
              <a:rPr lang="en-CA" sz="2000" dirty="0">
                <a:solidFill>
                  <a:srgbClr val="FFFF00"/>
                </a:solidFill>
                <a:effectLst>
                  <a:outerShdw blurRad="38100" dist="38100" dir="2700000" algn="tl">
                    <a:srgbClr val="000000">
                      <a:alpha val="43137"/>
                    </a:srgbClr>
                  </a:outerShdw>
                </a:effectLst>
              </a:rPr>
              <a:t>At lower altitudes, as the atmospheric mean free path decreases, so will the size of the ionized region</a:t>
            </a:r>
            <a:endParaRPr lang="en-CA" sz="2000" dirty="0" smtClean="0">
              <a:solidFill>
                <a:srgbClr val="FFFF00"/>
              </a:solidFill>
              <a:effectLst>
                <a:outerShdw blurRad="38100" dist="38100" dir="2700000" algn="tl">
                  <a:srgbClr val="000000">
                    <a:alpha val="43137"/>
                  </a:srgbClr>
                </a:outerShdw>
              </a:effectLst>
            </a:endParaRPr>
          </a:p>
          <a:p>
            <a:endParaRPr lang="en-CA" sz="2000" dirty="0" smtClean="0">
              <a:solidFill>
                <a:srgbClr val="FFFF00"/>
              </a:solidFill>
              <a:effectLst>
                <a:outerShdw blurRad="38100" dist="38100" dir="2700000" algn="tl">
                  <a:srgbClr val="000000">
                    <a:alpha val="43137"/>
                  </a:srgbClr>
                </a:outerShdw>
              </a:effectLst>
            </a:endParaRPr>
          </a:p>
          <a:p>
            <a:r>
              <a:rPr lang="en-CA" sz="2000" dirty="0" smtClean="0">
                <a:solidFill>
                  <a:srgbClr val="FFFF00"/>
                </a:solidFill>
                <a:effectLst>
                  <a:outerShdw blurRad="38100" dist="38100" dir="2700000" algn="tl">
                    <a:srgbClr val="000000">
                      <a:alpha val="43137"/>
                    </a:srgbClr>
                  </a:outerShdw>
                </a:effectLst>
              </a:rPr>
              <a:t>It is possible to relate those parameters to meteor shock wave formation</a:t>
            </a:r>
            <a:endParaRPr lang="en-CA" sz="2000" dirty="0">
              <a:solidFill>
                <a:srgbClr val="FFFF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571EC42A-B842-494B-AF8C-1FA31CD79704}" type="slidenum">
              <a:rPr lang="en-CA" smtClean="0"/>
              <a:t>12</a:t>
            </a:fld>
            <a:endParaRPr lang="en-CA"/>
          </a:p>
        </p:txBody>
      </p:sp>
    </p:spTree>
    <p:extLst>
      <p:ext uri="{BB962C8B-B14F-4D97-AF65-F5344CB8AC3E}">
        <p14:creationId xmlns:p14="http://schemas.microsoft.com/office/powerpoint/2010/main" val="24597171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01" y="116632"/>
            <a:ext cx="8659272" cy="1143000"/>
          </a:xfrm>
        </p:spPr>
        <p:txBody>
          <a:bodyPr>
            <a:noAutofit/>
          </a:bodyPr>
          <a:lstStyle/>
          <a:p>
            <a:r>
              <a:rPr lang="en-CA" sz="3600" b="1" dirty="0" smtClean="0">
                <a:solidFill>
                  <a:srgbClr val="FFFF00"/>
                </a:solidFill>
                <a:effectLst>
                  <a:outerShdw blurRad="38100" dist="38100" dir="2700000" algn="tl">
                    <a:srgbClr val="000000">
                      <a:alpha val="43137"/>
                    </a:srgbClr>
                  </a:outerShdw>
                </a:effectLst>
              </a:rPr>
              <a:t>How to detect meteor shockwaves and constrain their formation altitudes?</a:t>
            </a:r>
            <a:endParaRPr lang="en-CA" sz="3600" b="1"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216" y="1383159"/>
            <a:ext cx="4982845" cy="5013176"/>
          </a:xfrm>
        </p:spPr>
        <p:txBody>
          <a:bodyPr>
            <a:normAutofit/>
          </a:bodyPr>
          <a:lstStyle/>
          <a:p>
            <a:r>
              <a:rPr lang="en-CA" sz="2000" dirty="0" smtClean="0">
                <a:solidFill>
                  <a:srgbClr val="FFFF00"/>
                </a:solidFill>
                <a:effectLst>
                  <a:outerShdw blurRad="38100" dist="38100" dir="2700000" algn="tl">
                    <a:srgbClr val="000000">
                      <a:alpha val="43137"/>
                    </a:srgbClr>
                  </a:outerShdw>
                </a:effectLst>
              </a:rPr>
              <a:t>The MHE will </a:t>
            </a:r>
            <a:r>
              <a:rPr lang="en-CA" sz="2000" i="1" dirty="0" smtClean="0">
                <a:solidFill>
                  <a:srgbClr val="00B0F0"/>
                </a:solidFill>
                <a:effectLst>
                  <a:outerShdw blurRad="38100" dist="38100" dir="2700000" algn="tl">
                    <a:srgbClr val="000000">
                      <a:alpha val="43137"/>
                    </a:srgbClr>
                  </a:outerShdw>
                </a:effectLst>
              </a:rPr>
              <a:t>“terminate”  (RCS falls below pre-determined </a:t>
            </a:r>
            <a:r>
              <a:rPr lang="en-CA" sz="2000" i="1" dirty="0" err="1" smtClean="0">
                <a:solidFill>
                  <a:srgbClr val="00B0F0"/>
                </a:solidFill>
                <a:effectLst>
                  <a:outerShdw blurRad="38100" dist="38100" dir="2700000" algn="tl">
                    <a:srgbClr val="000000">
                      <a:alpha val="43137"/>
                    </a:srgbClr>
                  </a:outerShdw>
                </a:effectLst>
              </a:rPr>
              <a:t>dBsm</a:t>
            </a:r>
            <a:r>
              <a:rPr lang="en-CA" sz="2000" i="1" dirty="0" smtClean="0">
                <a:solidFill>
                  <a:srgbClr val="00B0F0"/>
                </a:solidFill>
                <a:effectLst>
                  <a:outerShdw blurRad="38100" dist="38100" dir="2700000" algn="tl">
                    <a:srgbClr val="000000">
                      <a:alpha val="43137"/>
                    </a:srgbClr>
                  </a:outerShdw>
                </a:effectLst>
              </a:rPr>
              <a:t> threshold) </a:t>
            </a:r>
            <a:r>
              <a:rPr lang="en-CA" sz="2000" dirty="0" smtClean="0">
                <a:solidFill>
                  <a:srgbClr val="FFFF00"/>
                </a:solidFill>
                <a:effectLst>
                  <a:outerShdw blurRad="38100" dist="38100" dir="2700000" algn="tl">
                    <a:srgbClr val="000000">
                      <a:alpha val="43137"/>
                    </a:srgbClr>
                  </a:outerShdw>
                </a:effectLst>
              </a:rPr>
              <a:t>upon </a:t>
            </a:r>
            <a:r>
              <a:rPr lang="en-CA" sz="2000" dirty="0">
                <a:solidFill>
                  <a:srgbClr val="FFFF00"/>
                </a:solidFill>
                <a:effectLst>
                  <a:outerShdw blurRad="38100" dist="38100" dir="2700000" algn="tl">
                    <a:srgbClr val="000000">
                      <a:alpha val="43137"/>
                    </a:srgbClr>
                  </a:outerShdw>
                </a:effectLst>
              </a:rPr>
              <a:t>the formation of the shock front with high (</a:t>
            </a:r>
            <a:r>
              <a:rPr lang="en-CA" sz="2000" dirty="0" err="1">
                <a:solidFill>
                  <a:srgbClr val="FFFF00"/>
                </a:solidFill>
                <a:effectLst>
                  <a:outerShdw blurRad="38100" dist="38100" dir="2700000" algn="tl">
                    <a:srgbClr val="000000">
                      <a:alpha val="43137"/>
                    </a:srgbClr>
                  </a:outerShdw>
                </a:effectLst>
              </a:rPr>
              <a:t>quasineutral</a:t>
            </a:r>
            <a:r>
              <a:rPr lang="en-CA" sz="2000" dirty="0">
                <a:solidFill>
                  <a:srgbClr val="FFFF00"/>
                </a:solidFill>
                <a:effectLst>
                  <a:outerShdw blurRad="38100" dist="38100" dir="2700000" algn="tl">
                    <a:srgbClr val="000000">
                      <a:alpha val="43137"/>
                    </a:srgbClr>
                  </a:outerShdw>
                </a:effectLst>
              </a:rPr>
              <a:t>) plasma density in strongly stratified flow </a:t>
            </a:r>
            <a:r>
              <a:rPr lang="en-CA" sz="2000" dirty="0" smtClean="0">
                <a:solidFill>
                  <a:srgbClr val="FFFF00"/>
                </a:solidFill>
                <a:effectLst>
                  <a:outerShdw blurRad="38100" dist="38100" dir="2700000" algn="tl">
                    <a:srgbClr val="000000">
                      <a:alpha val="43137"/>
                    </a:srgbClr>
                  </a:outerShdw>
                </a:effectLst>
              </a:rPr>
              <a:t>fields</a:t>
            </a:r>
          </a:p>
          <a:p>
            <a:r>
              <a:rPr lang="en-CA" sz="2000" dirty="0" smtClean="0">
                <a:solidFill>
                  <a:srgbClr val="FFFF00"/>
                </a:solidFill>
                <a:effectLst>
                  <a:outerShdw blurRad="38100" dist="38100" dir="2700000" algn="tl">
                    <a:srgbClr val="000000">
                      <a:alpha val="43137"/>
                    </a:srgbClr>
                  </a:outerShdw>
                </a:effectLst>
              </a:rPr>
              <a:t>or </a:t>
            </a:r>
            <a:r>
              <a:rPr lang="en-CA" sz="2000" dirty="0" smtClean="0">
                <a:solidFill>
                  <a:srgbClr val="00B0F0"/>
                </a:solidFill>
                <a:effectLst>
                  <a:outerShdw blurRad="38100" dist="38100" dir="2700000" algn="tl">
                    <a:srgbClr val="000000">
                      <a:alpha val="43137"/>
                    </a:srgbClr>
                  </a:outerShdw>
                </a:effectLst>
              </a:rPr>
              <a:t>because its radar RCS will be too small to detect with VHF radar </a:t>
            </a:r>
          </a:p>
          <a:p>
            <a:r>
              <a:rPr lang="en-CA" sz="2000" dirty="0">
                <a:solidFill>
                  <a:srgbClr val="FFFF00"/>
                </a:solidFill>
                <a:effectLst>
                  <a:outerShdw blurRad="38100" dist="38100" dir="2700000" algn="tl">
                    <a:srgbClr val="000000">
                      <a:alpha val="43137"/>
                    </a:srgbClr>
                  </a:outerShdw>
                </a:effectLst>
              </a:rPr>
              <a:t>In the shock layer and in the region of high plasma density, </a:t>
            </a:r>
            <a:r>
              <a:rPr lang="en-US" sz="2000" dirty="0" smtClean="0">
                <a:solidFill>
                  <a:srgbClr val="FFFF00"/>
                </a:solidFill>
                <a:effectLst>
                  <a:outerShdw blurRad="38100" dist="38100" dir="2700000" algn="tl">
                    <a:srgbClr val="000000">
                      <a:alpha val="43137"/>
                    </a:srgbClr>
                  </a:outerShdw>
                </a:effectLst>
              </a:rPr>
              <a:t>Coulombic </a:t>
            </a:r>
            <a:r>
              <a:rPr lang="en-US" sz="2000" dirty="0">
                <a:solidFill>
                  <a:srgbClr val="FFFF00"/>
                </a:solidFill>
                <a:effectLst>
                  <a:outerShdw blurRad="38100" dist="38100" dir="2700000" algn="tl">
                    <a:srgbClr val="000000">
                      <a:alpha val="43137"/>
                    </a:srgbClr>
                  </a:outerShdw>
                </a:effectLst>
              </a:rPr>
              <a:t>forces are sufficiently strong as to prevent the large scale electron scattering associated with MHEs at higher altitudes.</a:t>
            </a:r>
            <a:endParaRPr lang="en-CA" sz="2000" dirty="0">
              <a:solidFill>
                <a:srgbClr val="FFFF00"/>
              </a:solidFill>
            </a:endParaRPr>
          </a:p>
          <a:p>
            <a:r>
              <a:rPr lang="en-CA" sz="2000" dirty="0" smtClean="0">
                <a:solidFill>
                  <a:srgbClr val="FFFF00"/>
                </a:solidFill>
                <a:effectLst>
                  <a:outerShdw blurRad="38100" dist="38100" dir="2700000" algn="tl">
                    <a:srgbClr val="000000">
                      <a:alpha val="43137"/>
                    </a:srgbClr>
                  </a:outerShdw>
                </a:effectLst>
              </a:rPr>
              <a:t>f(</a:t>
            </a:r>
            <a:r>
              <a:rPr lang="el-GR" sz="2000" dirty="0" smtClean="0">
                <a:solidFill>
                  <a:srgbClr val="FFFF00"/>
                </a:solidFill>
                <a:effectLst>
                  <a:outerShdw blurRad="38100" dist="38100" dir="2700000" algn="tl">
                    <a:srgbClr val="000000">
                      <a:alpha val="43137"/>
                    </a:srgbClr>
                  </a:outerShdw>
                </a:effectLst>
              </a:rPr>
              <a:t>λ</a:t>
            </a:r>
            <a:r>
              <a:rPr lang="en-CA" sz="2000" dirty="0" smtClean="0">
                <a:solidFill>
                  <a:srgbClr val="FFFF00"/>
                </a:solidFill>
                <a:effectLst>
                  <a:outerShdw blurRad="38100" dist="38100" dir="2700000" algn="tl">
                    <a:srgbClr val="000000">
                      <a:alpha val="43137"/>
                    </a:srgbClr>
                  </a:outerShdw>
                </a:effectLst>
              </a:rPr>
              <a:t>) and other set parameters</a:t>
            </a:r>
            <a:endParaRPr lang="en-CA" sz="2000" dirty="0">
              <a:solidFill>
                <a:srgbClr val="FFFF00"/>
              </a:solidFill>
              <a:effectLst>
                <a:outerShdw blurRad="38100" dist="38100" dir="2700000" algn="tl">
                  <a:srgbClr val="000000">
                    <a:alpha val="43137"/>
                  </a:srgbClr>
                </a:outerShdw>
              </a:effectLst>
            </a:endParaRPr>
          </a:p>
          <a:p>
            <a:pPr marL="36576" indent="0">
              <a:buNone/>
            </a:pPr>
            <a:endParaRPr lang="en-CA" sz="2000" dirty="0" smtClean="0">
              <a:solidFill>
                <a:srgbClr val="FFFF00"/>
              </a:solidFill>
            </a:endParaRPr>
          </a:p>
          <a:p>
            <a:endParaRPr lang="en-CA" sz="2000" dirty="0">
              <a:solidFill>
                <a:srgbClr val="FFFF00"/>
              </a:solidFill>
            </a:endParaRPr>
          </a:p>
        </p:txBody>
      </p:sp>
      <p:pic>
        <p:nvPicPr>
          <p:cNvPr id="5" name="Picture 4" descr="C:\Users\MR SMITH\Pictures\Shokc wave pics\breakdown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96061" y="2050829"/>
            <a:ext cx="4040435" cy="331771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571EC42A-B842-494B-AF8C-1FA31CD79704}" type="slidenum">
              <a:rPr lang="en-CA" smtClean="0"/>
              <a:t>13</a:t>
            </a:fld>
            <a:endParaRPr lang="en-CA" dirty="0"/>
          </a:p>
        </p:txBody>
      </p:sp>
      <p:sp>
        <p:nvSpPr>
          <p:cNvPr id="6" name="Rectangle 5"/>
          <p:cNvSpPr/>
          <p:nvPr/>
        </p:nvSpPr>
        <p:spPr>
          <a:xfrm>
            <a:off x="107504" y="6304002"/>
            <a:ext cx="9036496" cy="369332"/>
          </a:xfrm>
          <a:prstGeom prst="rect">
            <a:avLst/>
          </a:prstGeom>
        </p:spPr>
        <p:txBody>
          <a:bodyPr wrap="square">
            <a:spAutoFit/>
          </a:bodyPr>
          <a:lstStyle/>
          <a:p>
            <a:pPr lvl="0"/>
            <a:r>
              <a:rPr lang="en-CA" dirty="0">
                <a:solidFill>
                  <a:srgbClr val="00B0F0"/>
                </a:solidFill>
                <a:effectLst>
                  <a:outerShdw blurRad="38100" dist="38100" dir="2700000" algn="tl">
                    <a:srgbClr val="000000">
                      <a:alpha val="43137"/>
                    </a:srgbClr>
                  </a:outerShdw>
                </a:effectLst>
              </a:rPr>
              <a:t>RCS will scale with total number of electrons </a:t>
            </a:r>
            <a:r>
              <a:rPr lang="en-CA" dirty="0" smtClean="0">
                <a:solidFill>
                  <a:prstClr val="white"/>
                </a:solidFill>
                <a:effectLst>
                  <a:outerShdw blurRad="38100" dist="38100" dir="2700000" algn="tl">
                    <a:srgbClr val="000000">
                      <a:alpha val="43137"/>
                    </a:srgbClr>
                  </a:outerShdw>
                </a:effectLst>
              </a:rPr>
              <a:t>(</a:t>
            </a:r>
            <a:r>
              <a:rPr lang="en-CA" dirty="0">
                <a:solidFill>
                  <a:prstClr val="white"/>
                </a:solidFill>
                <a:effectLst>
                  <a:outerShdw blurRad="38100" dist="38100" dir="2700000" algn="tl">
                    <a:srgbClr val="000000">
                      <a:alpha val="43137"/>
                    </a:srgbClr>
                  </a:outerShdw>
                </a:effectLst>
              </a:rPr>
              <a:t>e.g. Marshall and Close 2015).</a:t>
            </a:r>
          </a:p>
        </p:txBody>
      </p:sp>
    </p:spTree>
    <p:extLst>
      <p:ext uri="{BB962C8B-B14F-4D97-AF65-F5344CB8AC3E}">
        <p14:creationId xmlns:p14="http://schemas.microsoft.com/office/powerpoint/2010/main" val="39162015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355" y="274638"/>
            <a:ext cx="8844604" cy="1143000"/>
          </a:xfrm>
        </p:spPr>
        <p:txBody>
          <a:bodyPr>
            <a:noAutofit/>
          </a:bodyPr>
          <a:lstStyle/>
          <a:p>
            <a:r>
              <a:rPr lang="en-CA" sz="4000" b="1" dirty="0" smtClean="0">
                <a:solidFill>
                  <a:srgbClr val="FFFF00"/>
                </a:solidFill>
                <a:effectLst>
                  <a:outerShdw blurRad="38100" dist="38100" dir="2700000" algn="tl">
                    <a:srgbClr val="000000">
                      <a:alpha val="43137"/>
                    </a:srgbClr>
                  </a:outerShdw>
                </a:effectLst>
              </a:rPr>
              <a:t>Technical Challenges and Considerations</a:t>
            </a:r>
            <a:endParaRPr lang="en-CA" sz="4000" b="1"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1"/>
            <a:ext cx="8363272" cy="964704"/>
          </a:xfrm>
        </p:spPr>
        <p:txBody>
          <a:bodyPr/>
          <a:lstStyle/>
          <a:p>
            <a:pPr lvl="0">
              <a:buClr>
                <a:srgbClr val="6EA0B0"/>
              </a:buClr>
            </a:pPr>
            <a:r>
              <a:rPr lang="en-CA" sz="2100" dirty="0">
                <a:solidFill>
                  <a:srgbClr val="FFFF00"/>
                </a:solidFill>
                <a:effectLst>
                  <a:outerShdw blurRad="38100" dist="38100" dir="2700000" algn="tl">
                    <a:srgbClr val="000000">
                      <a:alpha val="43137"/>
                    </a:srgbClr>
                  </a:outerShdw>
                </a:effectLst>
              </a:rPr>
              <a:t>The observed MHE </a:t>
            </a:r>
            <a:r>
              <a:rPr lang="en-CA" sz="2100" dirty="0" smtClean="0">
                <a:solidFill>
                  <a:srgbClr val="FFFF00"/>
                </a:solidFill>
                <a:effectLst>
                  <a:outerShdw blurRad="38100" dist="38100" dir="2700000" algn="tl">
                    <a:srgbClr val="000000">
                      <a:alpha val="43137"/>
                    </a:srgbClr>
                  </a:outerShdw>
                </a:effectLst>
              </a:rPr>
              <a:t>target sizes strongly </a:t>
            </a:r>
            <a:r>
              <a:rPr lang="en-CA" sz="2100" dirty="0">
                <a:solidFill>
                  <a:srgbClr val="FFFF00"/>
                </a:solidFill>
                <a:effectLst>
                  <a:outerShdw blurRad="38100" dist="38100" dir="2700000" algn="tl">
                    <a:srgbClr val="000000">
                      <a:alpha val="43137"/>
                    </a:srgbClr>
                  </a:outerShdw>
                </a:effectLst>
              </a:rPr>
              <a:t>depends on the observing radar frequency and associated biases</a:t>
            </a:r>
          </a:p>
          <a:p>
            <a:endParaRPr lang="en-CA" dirty="0">
              <a:effectLst>
                <a:outerShdw blurRad="38100" dist="38100" dir="2700000" algn="tl">
                  <a:srgbClr val="000000">
                    <a:alpha val="43137"/>
                  </a:srgbClr>
                </a:outerShdw>
              </a:effectLs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355" y="2492896"/>
            <a:ext cx="5101317" cy="2224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267672" y="2492896"/>
            <a:ext cx="3743287" cy="2123658"/>
          </a:xfrm>
          <a:prstGeom prst="rect">
            <a:avLst/>
          </a:prstGeom>
        </p:spPr>
        <p:txBody>
          <a:bodyPr wrap="square">
            <a:spAutoFit/>
          </a:bodyPr>
          <a:lstStyle/>
          <a:p>
            <a:pPr algn="just"/>
            <a:r>
              <a:rPr lang="en-CA" sz="1200" dirty="0">
                <a:effectLst>
                  <a:outerShdw blurRad="38100" dist="38100" dir="2700000" algn="tl">
                    <a:srgbClr val="000000">
                      <a:alpha val="43137"/>
                    </a:srgbClr>
                  </a:outerShdw>
                </a:effectLst>
                <a:latin typeface="AdvTT5843c571"/>
              </a:rPr>
              <a:t>Illustration of how the electron density theoretically</a:t>
            </a:r>
          </a:p>
          <a:p>
            <a:pPr algn="just"/>
            <a:r>
              <a:rPr lang="en-CA" sz="1200" dirty="0">
                <a:effectLst>
                  <a:outerShdw blurRad="38100" dist="38100" dir="2700000" algn="tl">
                    <a:srgbClr val="000000">
                      <a:alpha val="43137"/>
                    </a:srgbClr>
                  </a:outerShdw>
                </a:effectLst>
                <a:latin typeface="AdvTT5843c571"/>
              </a:rPr>
              <a:t>varies as a function of distance from the meteoroid.</a:t>
            </a:r>
          </a:p>
          <a:p>
            <a:pPr algn="just"/>
            <a:r>
              <a:rPr lang="en-CA" sz="1200" dirty="0">
                <a:effectLst>
                  <a:outerShdw blurRad="38100" dist="38100" dir="2700000" algn="tl">
                    <a:srgbClr val="000000">
                      <a:alpha val="43137"/>
                    </a:srgbClr>
                  </a:outerShdw>
                </a:effectLst>
                <a:latin typeface="AdvTT5843c571"/>
              </a:rPr>
              <a:t>The </a:t>
            </a:r>
            <a:r>
              <a:rPr lang="en-CA" sz="1200" dirty="0" smtClean="0">
                <a:effectLst>
                  <a:outerShdw blurRad="38100" dist="38100" dir="2700000" algn="tl">
                    <a:srgbClr val="000000">
                      <a:alpha val="43137"/>
                    </a:srgbClr>
                  </a:outerShdw>
                </a:effectLst>
                <a:latin typeface="AdvTT5843c571"/>
              </a:rPr>
              <a:t>light colour </a:t>
            </a:r>
            <a:r>
              <a:rPr lang="en-CA" sz="1200" dirty="0">
                <a:effectLst>
                  <a:outerShdw blurRad="38100" dist="38100" dir="2700000" algn="tl">
                    <a:srgbClr val="000000">
                      <a:alpha val="43137"/>
                    </a:srgbClr>
                  </a:outerShdw>
                </a:effectLst>
                <a:latin typeface="AdvTT5843c571"/>
              </a:rPr>
              <a:t>center represents the meteoroid, the </a:t>
            </a:r>
            <a:r>
              <a:rPr lang="en-CA" sz="1200" dirty="0" smtClean="0">
                <a:effectLst>
                  <a:outerShdw blurRad="38100" dist="38100" dir="2700000" algn="tl">
                    <a:srgbClr val="000000">
                      <a:alpha val="43137"/>
                    </a:srgbClr>
                  </a:outerShdw>
                </a:effectLst>
                <a:latin typeface="AdvTT5843c571"/>
              </a:rPr>
              <a:t>grey portion </a:t>
            </a:r>
            <a:r>
              <a:rPr lang="en-CA" sz="1200" dirty="0">
                <a:effectLst>
                  <a:outerShdw blurRad="38100" dist="38100" dir="2700000" algn="tl">
                    <a:srgbClr val="000000">
                      <a:alpha val="43137"/>
                    </a:srgbClr>
                  </a:outerShdw>
                </a:effectLst>
                <a:latin typeface="AdvTT5843c571"/>
              </a:rPr>
              <a:t>denotes the region where the electron </a:t>
            </a:r>
            <a:r>
              <a:rPr lang="en-CA" sz="1200" dirty="0" smtClean="0">
                <a:effectLst>
                  <a:outerShdw blurRad="38100" dist="38100" dir="2700000" algn="tl">
                    <a:srgbClr val="000000">
                      <a:alpha val="43137"/>
                    </a:srgbClr>
                  </a:outerShdw>
                </a:effectLst>
                <a:latin typeface="AdvTT5843c571"/>
              </a:rPr>
              <a:t>density increases</a:t>
            </a:r>
            <a:r>
              <a:rPr lang="en-CA" sz="1200" dirty="0">
                <a:effectLst>
                  <a:outerShdw blurRad="38100" dist="38100" dir="2700000" algn="tl">
                    <a:srgbClr val="000000">
                      <a:alpha val="43137"/>
                    </a:srgbClr>
                  </a:outerShdw>
                </a:effectLst>
                <a:latin typeface="AdvTT5843c571"/>
              </a:rPr>
              <a:t>, and the subsequent </a:t>
            </a:r>
            <a:r>
              <a:rPr lang="en-CA" sz="1200" dirty="0" smtClean="0">
                <a:effectLst>
                  <a:outerShdw blurRad="38100" dist="38100" dir="2700000" algn="tl">
                    <a:srgbClr val="000000">
                      <a:alpha val="43137"/>
                    </a:srgbClr>
                  </a:outerShdw>
                </a:effectLst>
                <a:latin typeface="AdvTT5843c571"/>
              </a:rPr>
              <a:t>dark </a:t>
            </a:r>
            <a:r>
              <a:rPr lang="en-CA" sz="1200" dirty="0">
                <a:effectLst>
                  <a:outerShdw blurRad="38100" dist="38100" dir="2700000" algn="tl">
                    <a:srgbClr val="000000">
                      <a:alpha val="43137"/>
                    </a:srgbClr>
                  </a:outerShdw>
                </a:effectLst>
                <a:latin typeface="AdvTT5843c571"/>
              </a:rPr>
              <a:t>rings show how </a:t>
            </a:r>
            <a:r>
              <a:rPr lang="en-CA" sz="1200" dirty="0" smtClean="0">
                <a:effectLst>
                  <a:outerShdw blurRad="38100" dist="38100" dir="2700000" algn="tl">
                    <a:srgbClr val="000000">
                      <a:alpha val="43137"/>
                    </a:srgbClr>
                  </a:outerShdw>
                </a:effectLst>
                <a:latin typeface="AdvTT5843c571"/>
              </a:rPr>
              <a:t>the electron </a:t>
            </a:r>
            <a:r>
              <a:rPr lang="en-CA" sz="1200" dirty="0">
                <a:effectLst>
                  <a:outerShdw blurRad="38100" dist="38100" dir="2700000" algn="tl">
                    <a:srgbClr val="000000">
                      <a:alpha val="43137"/>
                    </a:srgbClr>
                  </a:outerShdw>
                </a:effectLst>
                <a:latin typeface="AdvTT5843c571"/>
              </a:rPr>
              <a:t>density decreases with radius. By </a:t>
            </a:r>
            <a:r>
              <a:rPr lang="en-CA" sz="1200" dirty="0" smtClean="0">
                <a:effectLst>
                  <a:outerShdw blurRad="38100" dist="38100" dir="2700000" algn="tl">
                    <a:srgbClr val="000000">
                      <a:alpha val="43137"/>
                    </a:srgbClr>
                  </a:outerShdw>
                </a:effectLst>
                <a:latin typeface="AdvTT5843c571"/>
              </a:rPr>
              <a:t>assuming </a:t>
            </a:r>
            <a:r>
              <a:rPr lang="en-CA" sz="1200" dirty="0" err="1" smtClean="0">
                <a:effectLst>
                  <a:outerShdw blurRad="38100" dist="38100" dir="2700000" algn="tl">
                    <a:srgbClr val="000000">
                      <a:alpha val="43137"/>
                    </a:srgbClr>
                  </a:outerShdw>
                </a:effectLst>
                <a:latin typeface="AdvTT5843c571"/>
              </a:rPr>
              <a:t>overdense</a:t>
            </a:r>
            <a:r>
              <a:rPr lang="en-CA" sz="1200" dirty="0" smtClean="0">
                <a:effectLst>
                  <a:outerShdw blurRad="38100" dist="38100" dir="2700000" algn="tl">
                    <a:srgbClr val="000000">
                      <a:alpha val="43137"/>
                    </a:srgbClr>
                  </a:outerShdw>
                </a:effectLst>
                <a:latin typeface="AdvTT5843c571"/>
              </a:rPr>
              <a:t> </a:t>
            </a:r>
            <a:r>
              <a:rPr lang="en-CA" sz="1200" dirty="0">
                <a:effectLst>
                  <a:outerShdw blurRad="38100" dist="38100" dir="2700000" algn="tl">
                    <a:srgbClr val="000000">
                      <a:alpha val="43137"/>
                    </a:srgbClr>
                  </a:outerShdw>
                </a:effectLst>
                <a:latin typeface="AdvTT5843c571"/>
              </a:rPr>
              <a:t>reflection, the UHF wave (higher </a:t>
            </a:r>
            <a:r>
              <a:rPr lang="en-CA" sz="1200" dirty="0" smtClean="0">
                <a:effectLst>
                  <a:outerShdw blurRad="38100" dist="38100" dir="2700000" algn="tl">
                    <a:srgbClr val="000000">
                      <a:alpha val="43137"/>
                    </a:srgbClr>
                  </a:outerShdw>
                </a:effectLst>
                <a:latin typeface="AdvTT5843c571"/>
              </a:rPr>
              <a:t>critical frequency</a:t>
            </a:r>
            <a:r>
              <a:rPr lang="en-CA" sz="1200" dirty="0">
                <a:effectLst>
                  <a:outerShdw blurRad="38100" dist="38100" dir="2700000" algn="tl">
                    <a:srgbClr val="000000">
                      <a:alpha val="43137"/>
                    </a:srgbClr>
                  </a:outerShdw>
                </a:effectLst>
                <a:latin typeface="AdvTT5843c571"/>
              </a:rPr>
              <a:t>) penetrates further into the meteoroid than </a:t>
            </a:r>
            <a:r>
              <a:rPr lang="en-CA" sz="1200" dirty="0" smtClean="0">
                <a:effectLst>
                  <a:outerShdw blurRad="38100" dist="38100" dir="2700000" algn="tl">
                    <a:srgbClr val="000000">
                      <a:alpha val="43137"/>
                    </a:srgbClr>
                  </a:outerShdw>
                </a:effectLst>
                <a:latin typeface="AdvTT5843c571"/>
              </a:rPr>
              <a:t>the VHF </a:t>
            </a:r>
            <a:r>
              <a:rPr lang="en-CA" sz="1200" dirty="0">
                <a:effectLst>
                  <a:outerShdw blurRad="38100" dist="38100" dir="2700000" algn="tl">
                    <a:srgbClr val="000000">
                      <a:alpha val="43137"/>
                    </a:srgbClr>
                  </a:outerShdw>
                </a:effectLst>
                <a:latin typeface="AdvTT5843c571"/>
              </a:rPr>
              <a:t>reflection, thus explaining the lower UHF RCS (</a:t>
            </a:r>
            <a:r>
              <a:rPr lang="en-CA" sz="1200" dirty="0" smtClean="0">
                <a:effectLst>
                  <a:outerShdw blurRad="38100" dist="38100" dir="2700000" algn="tl">
                    <a:srgbClr val="000000">
                      <a:alpha val="43137"/>
                    </a:srgbClr>
                  </a:outerShdw>
                </a:effectLst>
                <a:latin typeface="AdvTT5843c571"/>
              </a:rPr>
              <a:t>radius of </a:t>
            </a:r>
            <a:r>
              <a:rPr lang="en-CA" sz="1200" dirty="0">
                <a:effectLst>
                  <a:outerShdw blurRad="38100" dist="38100" dir="2700000" algn="tl">
                    <a:srgbClr val="000000">
                      <a:alpha val="43137"/>
                    </a:srgbClr>
                  </a:outerShdw>
                </a:effectLst>
                <a:latin typeface="AdvTT5843c571"/>
              </a:rPr>
              <a:t>head echo</a:t>
            </a:r>
            <a:r>
              <a:rPr lang="en-CA" sz="1200" dirty="0" smtClean="0">
                <a:effectLst>
                  <a:outerShdw blurRad="38100" dist="38100" dir="2700000" algn="tl">
                    <a:srgbClr val="000000">
                      <a:alpha val="43137"/>
                    </a:srgbClr>
                  </a:outerShdw>
                </a:effectLst>
                <a:latin typeface="AdvTT5843c571"/>
              </a:rPr>
              <a:t>). (Close et al. 2002)</a:t>
            </a:r>
            <a:endParaRPr lang="en-CA" sz="1200" dirty="0">
              <a:effectLst>
                <a:outerShdw blurRad="38100" dist="38100" dir="2700000" algn="tl">
                  <a:srgbClr val="000000">
                    <a:alpha val="43137"/>
                  </a:srgbClr>
                </a:outerShdw>
              </a:effectLst>
            </a:endParaRPr>
          </a:p>
        </p:txBody>
      </p:sp>
      <p:sp>
        <p:nvSpPr>
          <p:cNvPr id="6" name="Content Placeholder 2"/>
          <p:cNvSpPr txBox="1">
            <a:spLocks/>
          </p:cNvSpPr>
          <p:nvPr/>
        </p:nvSpPr>
        <p:spPr>
          <a:xfrm>
            <a:off x="429946" y="4758860"/>
            <a:ext cx="8363272" cy="1982508"/>
          </a:xfrm>
          <a:prstGeom prst="rect">
            <a:avLst/>
          </a:prstGeom>
        </p:spPr>
        <p:txBody>
          <a:bodyPr vert="horz">
            <a:normAutofit lnSpcReduction="10000"/>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0">
              <a:buClr>
                <a:srgbClr val="6EA0B0"/>
              </a:buClr>
            </a:pPr>
            <a:r>
              <a:rPr lang="en-CA" sz="2100" dirty="0">
                <a:solidFill>
                  <a:srgbClr val="FFFF00"/>
                </a:solidFill>
                <a:effectLst>
                  <a:outerShdw blurRad="38100" dist="38100" dir="2700000" algn="tl">
                    <a:srgbClr val="000000">
                      <a:alpha val="43137"/>
                    </a:srgbClr>
                  </a:outerShdw>
                </a:effectLst>
              </a:rPr>
              <a:t>Target RCS fluctuations due to aspect angle, frequency, and polarization </a:t>
            </a:r>
            <a:r>
              <a:rPr lang="en-CA" sz="2100" dirty="0" smtClean="0">
                <a:solidFill>
                  <a:srgbClr val="FFFF00"/>
                </a:solidFill>
                <a:effectLst>
                  <a:outerShdw blurRad="38100" dist="38100" dir="2700000" algn="tl">
                    <a:srgbClr val="000000">
                      <a:alpha val="43137"/>
                    </a:srgbClr>
                  </a:outerShdw>
                </a:effectLst>
              </a:rPr>
              <a:t>are also present.</a:t>
            </a:r>
          </a:p>
          <a:p>
            <a:pPr lvl="0">
              <a:buClr>
                <a:srgbClr val="6EA0B0"/>
              </a:buClr>
            </a:pPr>
            <a:r>
              <a:rPr lang="en-CA" sz="2100" dirty="0" smtClean="0">
                <a:solidFill>
                  <a:srgbClr val="FFFF00"/>
                </a:solidFill>
                <a:effectLst>
                  <a:outerShdw blurRad="38100" dist="38100" dir="2700000" algn="tl">
                    <a:srgbClr val="000000">
                      <a:alpha val="43137"/>
                    </a:srgbClr>
                  </a:outerShdw>
                </a:effectLst>
              </a:rPr>
              <a:t>The methodology is simplified by </a:t>
            </a:r>
            <a:r>
              <a:rPr lang="en-CA" sz="2100" dirty="0">
                <a:solidFill>
                  <a:srgbClr val="FFFF00"/>
                </a:solidFill>
                <a:effectLst>
                  <a:outerShdw blurRad="38100" dist="38100" dir="2700000" algn="tl">
                    <a:srgbClr val="000000">
                      <a:alpha val="43137"/>
                    </a:srgbClr>
                  </a:outerShdw>
                </a:effectLst>
              </a:rPr>
              <a:t>the assumption of hemispherical structure moving at geocentric meteor </a:t>
            </a:r>
            <a:r>
              <a:rPr lang="en-CA" sz="2100" dirty="0" smtClean="0">
                <a:solidFill>
                  <a:srgbClr val="FFFF00"/>
                </a:solidFill>
                <a:effectLst>
                  <a:outerShdw blurRad="38100" dist="38100" dir="2700000" algn="tl">
                    <a:srgbClr val="000000">
                      <a:alpha val="43137"/>
                    </a:srgbClr>
                  </a:outerShdw>
                </a:effectLst>
              </a:rPr>
              <a:t>velocity</a:t>
            </a:r>
          </a:p>
          <a:p>
            <a:pPr lvl="0">
              <a:buClr>
                <a:srgbClr val="6EA0B0"/>
              </a:buClr>
            </a:pPr>
            <a:r>
              <a:rPr lang="en-CA" sz="2100" dirty="0" smtClean="0">
                <a:solidFill>
                  <a:srgbClr val="FFFF00"/>
                </a:solidFill>
                <a:effectLst>
                  <a:outerShdw blurRad="38100" dist="38100" dir="2700000" algn="tl">
                    <a:srgbClr val="000000">
                      <a:alpha val="43137"/>
                    </a:srgbClr>
                  </a:outerShdw>
                </a:effectLst>
              </a:rPr>
              <a:t>Scattering behaviour function of target circumference and radar wavelength ratio  </a:t>
            </a:r>
            <a:r>
              <a:rPr lang="el-GR" sz="2100" dirty="0" smtClean="0">
                <a:solidFill>
                  <a:srgbClr val="FFFF00"/>
                </a:solidFill>
                <a:effectLst>
                  <a:outerShdw blurRad="38100" dist="38100" dir="2700000" algn="tl">
                    <a:srgbClr val="000000">
                      <a:alpha val="43137"/>
                    </a:srgbClr>
                  </a:outerShdw>
                </a:effectLst>
                <a:latin typeface="Cambria Math" pitchFamily="18" charset="0"/>
                <a:ea typeface="Cambria Math" pitchFamily="18" charset="0"/>
              </a:rPr>
              <a:t>α</a:t>
            </a:r>
            <a:r>
              <a:rPr lang="en-CA" sz="2100" dirty="0" smtClean="0">
                <a:solidFill>
                  <a:srgbClr val="FFFF00"/>
                </a:solidFill>
                <a:effectLst>
                  <a:outerShdw blurRad="38100" dist="38100" dir="2700000" algn="tl">
                    <a:srgbClr val="000000">
                      <a:alpha val="43137"/>
                    </a:srgbClr>
                  </a:outerShdw>
                </a:effectLst>
                <a:latin typeface="Cambria Math" pitchFamily="18" charset="0"/>
                <a:ea typeface="Cambria Math" pitchFamily="18" charset="0"/>
              </a:rPr>
              <a:t>=2</a:t>
            </a:r>
            <a:r>
              <a:rPr lang="el-GR" sz="2100" dirty="0" smtClean="0">
                <a:solidFill>
                  <a:srgbClr val="FFFF00"/>
                </a:solidFill>
                <a:effectLst>
                  <a:outerShdw blurRad="38100" dist="38100" dir="2700000" algn="tl">
                    <a:srgbClr val="000000">
                      <a:alpha val="43137"/>
                    </a:srgbClr>
                  </a:outerShdw>
                </a:effectLst>
                <a:latin typeface="Cambria Math" pitchFamily="18" charset="0"/>
                <a:ea typeface="Cambria Math" pitchFamily="18" charset="0"/>
              </a:rPr>
              <a:t>π</a:t>
            </a:r>
            <a:r>
              <a:rPr lang="en-CA" sz="2100" dirty="0" smtClean="0">
                <a:solidFill>
                  <a:srgbClr val="FFFF00"/>
                </a:solidFill>
                <a:effectLst>
                  <a:outerShdw blurRad="38100" dist="38100" dir="2700000" algn="tl">
                    <a:srgbClr val="000000">
                      <a:alpha val="43137"/>
                    </a:srgbClr>
                  </a:outerShdw>
                </a:effectLst>
                <a:latin typeface="Cambria Math" pitchFamily="18" charset="0"/>
                <a:ea typeface="Cambria Math" pitchFamily="18" charset="0"/>
              </a:rPr>
              <a:t>a/</a:t>
            </a:r>
            <a:r>
              <a:rPr lang="el-GR" sz="2100" dirty="0" smtClean="0">
                <a:solidFill>
                  <a:srgbClr val="FFFF00"/>
                </a:solidFill>
                <a:effectLst>
                  <a:outerShdw blurRad="38100" dist="38100" dir="2700000" algn="tl">
                    <a:srgbClr val="000000">
                      <a:alpha val="43137"/>
                    </a:srgbClr>
                  </a:outerShdw>
                </a:effectLst>
                <a:latin typeface="Cambria Math" pitchFamily="18" charset="0"/>
                <a:ea typeface="Cambria Math" pitchFamily="18" charset="0"/>
              </a:rPr>
              <a:t>λ</a:t>
            </a:r>
            <a:endParaRPr lang="en-CA" sz="2100" dirty="0">
              <a:solidFill>
                <a:srgbClr val="FFFF00"/>
              </a:solidFill>
              <a:effectLst>
                <a:outerShdw blurRad="38100" dist="38100" dir="2700000" algn="tl">
                  <a:srgbClr val="000000">
                    <a:alpha val="43137"/>
                  </a:srgbClr>
                </a:outerShdw>
              </a:effectLst>
              <a:latin typeface="Cambria Math" pitchFamily="18" charset="0"/>
              <a:ea typeface="Cambria Math" pitchFamily="18" charset="0"/>
            </a:endParaRPr>
          </a:p>
          <a:p>
            <a:pPr lvl="0">
              <a:buClr>
                <a:srgbClr val="6EA0B0"/>
              </a:buClr>
            </a:pPr>
            <a:endParaRPr lang="en-CA" sz="2100" dirty="0" smtClean="0">
              <a:solidFill>
                <a:prstClr val="white"/>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lstStyle/>
          <a:p>
            <a:fld id="{571EC42A-B842-494B-AF8C-1FA31CD79704}" type="slidenum">
              <a:rPr lang="en-CA" smtClean="0"/>
              <a:t>14</a:t>
            </a:fld>
            <a:endParaRPr lang="en-CA"/>
          </a:p>
        </p:txBody>
      </p:sp>
    </p:spTree>
    <p:extLst>
      <p:ext uri="{BB962C8B-B14F-4D97-AF65-F5344CB8AC3E}">
        <p14:creationId xmlns:p14="http://schemas.microsoft.com/office/powerpoint/2010/main" val="6380508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7467600" cy="1143000"/>
          </a:xfrm>
        </p:spPr>
        <p:txBody>
          <a:bodyPr>
            <a:normAutofit/>
          </a:bodyPr>
          <a:lstStyle/>
          <a:p>
            <a:r>
              <a:rPr lang="en-CA" sz="4000" b="1" dirty="0" smtClean="0">
                <a:solidFill>
                  <a:srgbClr val="FFFF00"/>
                </a:solidFill>
                <a:effectLst>
                  <a:outerShdw blurRad="38100" dist="38100" dir="2700000" algn="tl">
                    <a:srgbClr val="000000">
                      <a:alpha val="43137"/>
                    </a:srgbClr>
                  </a:outerShdw>
                </a:effectLst>
              </a:rPr>
              <a:t>Experimental Verification </a:t>
            </a:r>
            <a:endParaRPr lang="en-CA" sz="4000" b="1"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196752"/>
            <a:ext cx="8219256" cy="1296144"/>
          </a:xfrm>
        </p:spPr>
        <p:txBody>
          <a:bodyPr>
            <a:normAutofit/>
          </a:bodyPr>
          <a:lstStyle/>
          <a:p>
            <a:r>
              <a:rPr lang="en-CA" sz="2000" dirty="0" smtClean="0">
                <a:solidFill>
                  <a:srgbClr val="FFFF00"/>
                </a:solidFill>
                <a:effectLst>
                  <a:outerShdw blurRad="38100" dist="38100" dir="2700000" algn="tl">
                    <a:srgbClr val="000000">
                      <a:alpha val="43137"/>
                    </a:srgbClr>
                  </a:outerShdw>
                </a:effectLst>
              </a:rPr>
              <a:t>Should include </a:t>
            </a:r>
            <a:r>
              <a:rPr lang="en-CA" sz="2000" dirty="0" smtClean="0">
                <a:solidFill>
                  <a:srgbClr val="00B0F0"/>
                </a:solidFill>
                <a:effectLst>
                  <a:outerShdw blurRad="38100" dist="38100" dir="2700000" algn="tl">
                    <a:srgbClr val="000000">
                      <a:alpha val="43137"/>
                    </a:srgbClr>
                  </a:outerShdw>
                </a:effectLst>
              </a:rPr>
              <a:t>simultaneous </a:t>
            </a:r>
            <a:r>
              <a:rPr lang="en-CA" sz="2000" smtClean="0">
                <a:solidFill>
                  <a:srgbClr val="00B0F0"/>
                </a:solidFill>
                <a:effectLst>
                  <a:outerShdw blurRad="38100" dist="38100" dir="2700000" algn="tl">
                    <a:srgbClr val="000000">
                      <a:alpha val="43137"/>
                    </a:srgbClr>
                  </a:outerShdw>
                </a:effectLst>
              </a:rPr>
              <a:t>MHE and </a:t>
            </a:r>
            <a:r>
              <a:rPr lang="en-CA" sz="2000" smtClean="0">
                <a:solidFill>
                  <a:srgbClr val="00B0F0"/>
                </a:solidFill>
              </a:rPr>
              <a:t>specular </a:t>
            </a:r>
            <a:r>
              <a:rPr lang="en-CA" sz="2000" dirty="0">
                <a:solidFill>
                  <a:srgbClr val="00B0F0"/>
                </a:solidFill>
              </a:rPr>
              <a:t>echo from a different and geographically separated system at VHF </a:t>
            </a:r>
            <a:r>
              <a:rPr lang="en-CA" sz="2000" dirty="0" smtClean="0">
                <a:solidFill>
                  <a:srgbClr val="00B0F0"/>
                </a:solidFill>
              </a:rPr>
              <a:t>frequencies</a:t>
            </a:r>
          </a:p>
          <a:p>
            <a:r>
              <a:rPr lang="en-CA" sz="2000" dirty="0" smtClean="0">
                <a:solidFill>
                  <a:srgbClr val="FFFF00"/>
                </a:solidFill>
                <a:effectLst>
                  <a:outerShdw blurRad="38100" dist="38100" dir="2700000" algn="tl">
                    <a:srgbClr val="000000">
                      <a:alpha val="43137"/>
                    </a:srgbClr>
                  </a:outerShdw>
                </a:effectLst>
              </a:rPr>
              <a:t>(</a:t>
            </a:r>
            <a:r>
              <a:rPr lang="en-CA" sz="2000" i="1" dirty="0" smtClean="0">
                <a:solidFill>
                  <a:srgbClr val="FFFF00"/>
                </a:solidFill>
                <a:effectLst>
                  <a:outerShdw blurRad="38100" dist="38100" dir="2700000" algn="tl">
                    <a:srgbClr val="000000">
                      <a:alpha val="43137"/>
                    </a:srgbClr>
                  </a:outerShdw>
                </a:effectLst>
              </a:rPr>
              <a:t>or simultaneous visual </a:t>
            </a:r>
            <a:r>
              <a:rPr lang="en-CA" sz="2000" i="1" dirty="0">
                <a:solidFill>
                  <a:srgbClr val="FFFF00"/>
                </a:solidFill>
                <a:effectLst>
                  <a:outerShdw blurRad="38100" dist="38100" dir="2700000" algn="tl">
                    <a:srgbClr val="000000">
                      <a:alpha val="43137"/>
                    </a:srgbClr>
                  </a:outerShdw>
                </a:effectLst>
              </a:rPr>
              <a:t>observations</a:t>
            </a:r>
            <a:r>
              <a:rPr lang="en-CA" sz="2000" dirty="0">
                <a:solidFill>
                  <a:srgbClr val="FFFF00"/>
                </a:solidFill>
                <a:effectLst>
                  <a:outerShdw blurRad="38100" dist="38100" dir="2700000" algn="tl">
                    <a:srgbClr val="000000">
                      <a:alpha val="43137"/>
                    </a:srgbClr>
                  </a:outerShdw>
                </a:effectLst>
              </a:rPr>
              <a:t> e.g. </a:t>
            </a:r>
            <a:r>
              <a:rPr lang="en-CA" sz="2000" dirty="0" err="1">
                <a:solidFill>
                  <a:srgbClr val="FFFF00"/>
                </a:solidFill>
                <a:effectLst>
                  <a:outerShdw blurRad="38100" dist="38100" dir="2700000" algn="tl">
                    <a:srgbClr val="000000">
                      <a:alpha val="43137"/>
                    </a:srgbClr>
                  </a:outerShdw>
                </a:effectLst>
              </a:rPr>
              <a:t>Michell</a:t>
            </a:r>
            <a:r>
              <a:rPr lang="en-CA" sz="2000" dirty="0">
                <a:solidFill>
                  <a:srgbClr val="FFFF00"/>
                </a:solidFill>
                <a:effectLst>
                  <a:outerShdw blurRad="38100" dist="38100" dir="2700000" algn="tl">
                    <a:srgbClr val="000000">
                      <a:alpha val="43137"/>
                    </a:srgbClr>
                  </a:outerShdw>
                </a:effectLst>
              </a:rPr>
              <a:t> et al. 2015)</a:t>
            </a:r>
            <a:r>
              <a:rPr lang="en-CA" sz="2000" dirty="0" smtClean="0">
                <a:effectLst>
                  <a:outerShdw blurRad="38100" dist="38100" dir="2700000" algn="tl">
                    <a:srgbClr val="000000">
                      <a:alpha val="43137"/>
                    </a:srgbClr>
                  </a:outerShdw>
                </a:effectLst>
              </a:rPr>
              <a: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1" y="2707409"/>
            <a:ext cx="5169070" cy="3079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409" y="5888305"/>
            <a:ext cx="1224136" cy="276999"/>
          </a:xfrm>
          <a:prstGeom prst="rect">
            <a:avLst/>
          </a:prstGeom>
          <a:noFill/>
        </p:spPr>
        <p:txBody>
          <a:bodyPr wrap="square" rtlCol="0">
            <a:spAutoFit/>
          </a:bodyPr>
          <a:lstStyle/>
          <a:p>
            <a:r>
              <a:rPr lang="en-CA" sz="1200" dirty="0" smtClean="0"/>
              <a:t>Abe et al. 2015</a:t>
            </a:r>
            <a:endParaRPr lang="en-CA" sz="1200" dirty="0"/>
          </a:p>
        </p:txBody>
      </p:sp>
      <p:sp>
        <p:nvSpPr>
          <p:cNvPr id="6" name="Content Placeholder 2"/>
          <p:cNvSpPr txBox="1">
            <a:spLocks/>
          </p:cNvSpPr>
          <p:nvPr/>
        </p:nvSpPr>
        <p:spPr>
          <a:xfrm>
            <a:off x="4716016" y="2420888"/>
            <a:ext cx="4427984" cy="3899465"/>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1"/>
            <a:r>
              <a:rPr lang="en-CA" sz="1800" dirty="0" smtClean="0">
                <a:solidFill>
                  <a:srgbClr val="FFFF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Exact specular electron line density necessary for exact meteor size determinations </a:t>
            </a:r>
          </a:p>
          <a:p>
            <a:pPr lvl="1"/>
            <a:endParaRPr lang="en-CA" sz="1800" dirty="0">
              <a:solidFill>
                <a:srgbClr val="FFFF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a:r>
              <a:rPr lang="en-CA" sz="1800" dirty="0" smtClean="0">
                <a:solidFill>
                  <a:srgbClr val="FFFF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Actual target size may be different from RCS at different frequencies</a:t>
            </a:r>
          </a:p>
          <a:p>
            <a:pPr lvl="1"/>
            <a:endParaRPr lang="en-CA" sz="1800" dirty="0" smtClean="0">
              <a:solidFill>
                <a:srgbClr val="FFFF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lvl="1"/>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For a 1 m radius </a:t>
            </a:r>
            <a:r>
              <a:rPr lang="en-CA" sz="1800" b="1" dirty="0" err="1"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overdense</a:t>
            </a:r>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plasma at </a:t>
            </a:r>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20 MHz, </a:t>
            </a:r>
            <a:r>
              <a:rPr lang="el-GR" sz="1800" b="1"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σ</a:t>
            </a:r>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≈0.3 m</a:t>
            </a:r>
            <a:r>
              <a:rPr lang="en-CA" sz="1800" b="1" baseline="30000"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2</a:t>
            </a:r>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 </a:t>
            </a:r>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which increases to ~</a:t>
            </a:r>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3 m</a:t>
            </a:r>
            <a:r>
              <a:rPr lang="en-CA" sz="1800" b="1" baseline="30000"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2</a:t>
            </a:r>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 </a:t>
            </a:r>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t>
            </a:r>
            <a:r>
              <a:rPr lang="en-CA" sz="1800" b="1"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300 MHz</a:t>
            </a:r>
            <a:r>
              <a:rPr lang="en-CA" sz="1800" dirty="0" smtClean="0">
                <a:solidFill>
                  <a:srgbClr val="00B0F0"/>
                </a:solidFill>
                <a:effectLst>
                  <a:outerShdw blurRad="38100" dist="38100" dir="2700000" algn="tl">
                    <a:srgbClr val="000000">
                      <a:alpha val="43137"/>
                    </a:srgbClr>
                  </a:outerShdw>
                </a:effectLst>
                <a:latin typeface="Arial" panose="020B0604020202020204" pitchFamily="34" charset="0"/>
                <a:ea typeface="Cambria Math" pitchFamily="18" charset="0"/>
                <a:cs typeface="Arial" panose="020B0604020202020204" pitchFamily="34" charset="0"/>
              </a:rPr>
              <a:t> </a:t>
            </a:r>
            <a:r>
              <a:rPr lang="en-CA" sz="1800"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n-CA" sz="1800" dirty="0" err="1"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Baggaley</a:t>
            </a:r>
            <a:r>
              <a:rPr lang="en-CA" sz="1800" dirty="0" smtClean="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2002).</a:t>
            </a:r>
            <a:endParaRPr lang="en-CA" sz="1800" dirty="0">
              <a:solidFill>
                <a:srgbClr val="00B0F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571EC42A-B842-494B-AF8C-1FA31CD79704}" type="slidenum">
              <a:rPr lang="en-CA" smtClean="0"/>
              <a:t>15</a:t>
            </a:fld>
            <a:endParaRPr lang="en-CA"/>
          </a:p>
        </p:txBody>
      </p:sp>
    </p:spTree>
    <p:extLst>
      <p:ext uri="{BB962C8B-B14F-4D97-AF65-F5344CB8AC3E}">
        <p14:creationId xmlns:p14="http://schemas.microsoft.com/office/powerpoint/2010/main" val="19463971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solidFill>
                  <a:srgbClr val="FFFF00"/>
                </a:solidFill>
                <a:effectLst>
                  <a:outerShdw blurRad="38100" dist="38100" dir="2700000" algn="tl">
                    <a:srgbClr val="000000">
                      <a:alpha val="43137"/>
                    </a:srgbClr>
                  </a:outerShdw>
                </a:effectLst>
              </a:rPr>
              <a:t>Summary and Conclusions</a:t>
            </a:r>
            <a:endParaRPr lang="en-CA" b="1"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CA" sz="2400" dirty="0" smtClean="0">
                <a:solidFill>
                  <a:srgbClr val="FFFF00"/>
                </a:solidFill>
                <a:effectLst>
                  <a:outerShdw blurRad="38100" dist="38100" dir="2700000" algn="tl">
                    <a:srgbClr val="000000">
                      <a:alpha val="43137"/>
                    </a:srgbClr>
                  </a:outerShdw>
                </a:effectLst>
              </a:rPr>
              <a:t>We presented theoretical reasoning that MHE may offer valuable tool in constraining the altitudes of shock formation of mm and cm sized </a:t>
            </a:r>
            <a:r>
              <a:rPr lang="en-CA" sz="2400" dirty="0" err="1" smtClean="0">
                <a:solidFill>
                  <a:srgbClr val="FFFF00"/>
                </a:solidFill>
                <a:effectLst>
                  <a:outerShdw blurRad="38100" dist="38100" dir="2700000" algn="tl">
                    <a:srgbClr val="000000">
                      <a:alpha val="43137"/>
                    </a:srgbClr>
                  </a:outerShdw>
                </a:effectLst>
              </a:rPr>
              <a:t>overdense</a:t>
            </a:r>
            <a:r>
              <a:rPr lang="en-CA" sz="2400" dirty="0" smtClean="0">
                <a:solidFill>
                  <a:srgbClr val="FFFF00"/>
                </a:solidFill>
                <a:effectLst>
                  <a:outerShdw blurRad="38100" dist="38100" dir="2700000" algn="tl">
                    <a:srgbClr val="000000">
                      <a:alpha val="43137"/>
                    </a:srgbClr>
                  </a:outerShdw>
                </a:effectLst>
              </a:rPr>
              <a:t> meteors.</a:t>
            </a:r>
          </a:p>
          <a:p>
            <a:endParaRPr lang="en-CA" sz="2400" dirty="0" smtClean="0">
              <a:solidFill>
                <a:srgbClr val="FFFF00"/>
              </a:solidFill>
              <a:effectLst>
                <a:outerShdw blurRad="38100" dist="38100" dir="2700000" algn="tl">
                  <a:srgbClr val="000000">
                    <a:alpha val="43137"/>
                  </a:srgbClr>
                </a:outerShdw>
              </a:effectLst>
            </a:endParaRPr>
          </a:p>
          <a:p>
            <a:r>
              <a:rPr lang="en-CA" sz="2400" dirty="0" smtClean="0">
                <a:solidFill>
                  <a:srgbClr val="FFFF00"/>
                </a:solidFill>
                <a:effectLst>
                  <a:outerShdw blurRad="38100" dist="38100" dir="2700000" algn="tl">
                    <a:srgbClr val="000000">
                      <a:alpha val="43137"/>
                    </a:srgbClr>
                  </a:outerShdw>
                </a:effectLst>
              </a:rPr>
              <a:t>The full theoretical treatment is being developed, however the experimental verification is necessary</a:t>
            </a:r>
            <a:endParaRPr lang="en-CA" sz="2400" dirty="0">
              <a:solidFill>
                <a:srgbClr val="FFFF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571EC42A-B842-494B-AF8C-1FA31CD79704}" type="slidenum">
              <a:rPr lang="en-CA" smtClean="0"/>
              <a:t>16</a:t>
            </a:fld>
            <a:endParaRPr lang="en-CA"/>
          </a:p>
        </p:txBody>
      </p:sp>
    </p:spTree>
    <p:extLst>
      <p:ext uri="{BB962C8B-B14F-4D97-AF65-F5344CB8AC3E}">
        <p14:creationId xmlns:p14="http://schemas.microsoft.com/office/powerpoint/2010/main" val="32934072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1840" y="908720"/>
            <a:ext cx="3240360" cy="1143000"/>
          </a:xfrm>
        </p:spPr>
        <p:txBody>
          <a:bodyPr/>
          <a:lstStyle/>
          <a:p>
            <a:r>
              <a:rPr lang="en-CA" dirty="0" smtClean="0">
                <a:solidFill>
                  <a:srgbClr val="FFFF00"/>
                </a:solidFill>
                <a:effectLst>
                  <a:outerShdw blurRad="38100" dist="38100" dir="2700000" algn="tl">
                    <a:srgbClr val="000000">
                      <a:alpha val="43137"/>
                    </a:srgbClr>
                  </a:outerShdw>
                </a:effectLst>
              </a:rPr>
              <a:t>Thank you!</a:t>
            </a:r>
            <a:endParaRPr lang="en-CA" dirty="0">
              <a:solidFill>
                <a:srgbClr val="FFFF00"/>
              </a:solidFill>
              <a:effectLst>
                <a:outerShdw blurRad="38100" dist="38100" dir="2700000" algn="tl">
                  <a:srgbClr val="000000">
                    <a:alpha val="43137"/>
                  </a:srgbClr>
                </a:outerShdw>
              </a:effectLst>
            </a:endParaRPr>
          </a:p>
        </p:txBody>
      </p:sp>
      <p:sp>
        <p:nvSpPr>
          <p:cNvPr id="4" name="Title 1"/>
          <p:cNvSpPr txBox="1">
            <a:spLocks/>
          </p:cNvSpPr>
          <p:nvPr/>
        </p:nvSpPr>
        <p:spPr>
          <a:xfrm>
            <a:off x="3131840" y="3005336"/>
            <a:ext cx="3096344" cy="1143000"/>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CA" dirty="0" smtClean="0">
                <a:solidFill>
                  <a:srgbClr val="FFFF00"/>
                </a:solidFill>
                <a:effectLst>
                  <a:outerShdw blurRad="38100" dist="38100" dir="2700000" algn="tl">
                    <a:srgbClr val="000000">
                      <a:alpha val="43137"/>
                    </a:srgbClr>
                  </a:outerShdw>
                </a:effectLst>
              </a:rPr>
              <a:t>Questions?</a:t>
            </a:r>
            <a:endParaRPr lang="en-CA" dirty="0">
              <a:solidFill>
                <a:srgbClr val="FFFF00"/>
              </a:solidFill>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571EC42A-B842-494B-AF8C-1FA31CD79704}" type="slidenum">
              <a:rPr lang="en-CA" smtClean="0"/>
              <a:t>17</a:t>
            </a:fld>
            <a:endParaRPr lang="en-CA"/>
          </a:p>
        </p:txBody>
      </p:sp>
    </p:spTree>
    <p:extLst>
      <p:ext uri="{BB962C8B-B14F-4D97-AF65-F5344CB8AC3E}">
        <p14:creationId xmlns:p14="http://schemas.microsoft.com/office/powerpoint/2010/main" val="1502357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780928"/>
            <a:ext cx="7467600" cy="1143000"/>
          </a:xfrm>
        </p:spPr>
        <p:txBody>
          <a:bodyPr/>
          <a:lstStyle/>
          <a:p>
            <a:r>
              <a:rPr lang="en-CA" b="1" dirty="0" smtClean="0">
                <a:solidFill>
                  <a:srgbClr val="00B0F0"/>
                </a:solidFill>
                <a:effectLst>
                  <a:outerShdw blurRad="38100" dist="38100" dir="2700000" algn="tl">
                    <a:srgbClr val="000000">
                      <a:alpha val="43137"/>
                    </a:srgbClr>
                  </a:outerShdw>
                </a:effectLst>
              </a:rPr>
              <a:t>Supplemental material</a:t>
            </a:r>
            <a:endParaRPr lang="en-CA" b="1" dirty="0">
              <a:solidFill>
                <a:srgbClr val="00B0F0"/>
              </a:solidFill>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571EC42A-B842-494B-AF8C-1FA31CD79704}" type="slidenum">
              <a:rPr lang="en-CA" smtClean="0"/>
              <a:t>18</a:t>
            </a:fld>
            <a:endParaRPr lang="en-CA"/>
          </a:p>
        </p:txBody>
      </p:sp>
    </p:spTree>
    <p:extLst>
      <p:ext uri="{BB962C8B-B14F-4D97-AF65-F5344CB8AC3E}">
        <p14:creationId xmlns:p14="http://schemas.microsoft.com/office/powerpoint/2010/main" val="32813947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964488" cy="1143000"/>
          </a:xfrm>
        </p:spPr>
        <p:txBody>
          <a:bodyPr>
            <a:noAutofit/>
          </a:bodyPr>
          <a:lstStyle/>
          <a:p>
            <a:r>
              <a:rPr lang="en-CA" sz="3600" b="1" dirty="0">
                <a:solidFill>
                  <a:srgbClr val="FFFF00"/>
                </a:solidFill>
                <a:effectLst>
                  <a:outerShdw blurRad="38100" dist="38100" dir="2700000" algn="tl">
                    <a:srgbClr val="000000">
                      <a:alpha val="43137"/>
                    </a:srgbClr>
                  </a:outerShdw>
                </a:effectLst>
              </a:rPr>
              <a:t>How to detect meteor shockwaves and </a:t>
            </a:r>
            <a:r>
              <a:rPr lang="en-CA" sz="3600" b="1" dirty="0" smtClean="0">
                <a:solidFill>
                  <a:srgbClr val="FFFF00"/>
                </a:solidFill>
                <a:effectLst>
                  <a:outerShdw blurRad="38100" dist="38100" dir="2700000" algn="tl">
                    <a:srgbClr val="000000">
                      <a:alpha val="43137"/>
                    </a:srgbClr>
                  </a:outerShdw>
                </a:effectLst>
              </a:rPr>
              <a:t>constrain their formation </a:t>
            </a:r>
            <a:r>
              <a:rPr lang="en-CA" sz="3600" b="1" dirty="0">
                <a:solidFill>
                  <a:srgbClr val="FFFF00"/>
                </a:solidFill>
                <a:effectLst>
                  <a:outerShdw blurRad="38100" dist="38100" dir="2700000" algn="tl">
                    <a:srgbClr val="000000">
                      <a:alpha val="43137"/>
                    </a:srgbClr>
                  </a:outerShdw>
                </a:effectLst>
              </a:rPr>
              <a:t>altitudes</a:t>
            </a:r>
            <a:r>
              <a:rPr lang="en-CA" sz="3600" b="1" dirty="0" smtClean="0">
                <a:solidFill>
                  <a:srgbClr val="FFFF00"/>
                </a:solidFill>
                <a:effectLst>
                  <a:outerShdw blurRad="38100" dist="38100" dir="2700000" algn="tl">
                    <a:srgbClr val="000000">
                      <a:alpha val="43137"/>
                    </a:srgbClr>
                  </a:outerShdw>
                </a:effectLst>
              </a:rPr>
              <a:t>? – Cont’d</a:t>
            </a:r>
            <a:endParaRPr lang="en-CA" sz="44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79512" y="1916832"/>
            <a:ext cx="8640960" cy="3672408"/>
          </a:xfrm>
        </p:spPr>
        <p:txBody>
          <a:bodyPr>
            <a:normAutofit/>
          </a:bodyPr>
          <a:lstStyle/>
          <a:p>
            <a:r>
              <a:rPr lang="en-CA" sz="2000" b="1" u="sng" dirty="0" smtClean="0">
                <a:solidFill>
                  <a:srgbClr val="FFFF00"/>
                </a:solidFill>
                <a:effectLst>
                  <a:outerShdw blurRad="38100" dist="38100" dir="2700000" algn="tl">
                    <a:srgbClr val="000000">
                      <a:alpha val="43137"/>
                    </a:srgbClr>
                  </a:outerShdw>
                </a:effectLst>
              </a:rPr>
              <a:t>Approach II</a:t>
            </a:r>
            <a:r>
              <a:rPr lang="en-CA" sz="2000" dirty="0">
                <a:solidFill>
                  <a:prstClr val="white"/>
                </a:solidFill>
                <a:effectLst>
                  <a:outerShdw blurRad="38100" dist="38100" dir="2700000" algn="tl">
                    <a:srgbClr val="000000">
                      <a:alpha val="43137"/>
                    </a:srgbClr>
                  </a:outerShdw>
                </a:effectLst>
              </a:rPr>
              <a:t>: </a:t>
            </a:r>
            <a:r>
              <a:rPr lang="en-CA" sz="2000" dirty="0" smtClean="0">
                <a:solidFill>
                  <a:prstClr val="white"/>
                </a:solidFill>
                <a:effectLst>
                  <a:outerShdw blurRad="38100" dist="38100" dir="2700000" algn="tl">
                    <a:srgbClr val="000000">
                      <a:alpha val="43137"/>
                    </a:srgbClr>
                  </a:outerShdw>
                </a:effectLst>
              </a:rPr>
              <a:t>At the </a:t>
            </a:r>
            <a:r>
              <a:rPr lang="en-CA" sz="2000" dirty="0">
                <a:solidFill>
                  <a:prstClr val="white"/>
                </a:solidFill>
                <a:effectLst>
                  <a:outerShdw blurRad="38100" dist="38100" dir="2700000" algn="tl">
                    <a:srgbClr val="000000">
                      <a:alpha val="43137"/>
                    </a:srgbClr>
                  </a:outerShdw>
                </a:effectLst>
              </a:rPr>
              <a:t>altitudes where </a:t>
            </a:r>
            <a:r>
              <a:rPr lang="en-CA" sz="2000" dirty="0" smtClean="0">
                <a:solidFill>
                  <a:srgbClr val="FFFF00"/>
                </a:solidFill>
                <a:effectLst>
                  <a:outerShdw blurRad="38100" dist="38100" dir="2700000" algn="tl">
                    <a:srgbClr val="000000">
                      <a:alpha val="43137"/>
                    </a:srgbClr>
                  </a:outerShdw>
                </a:effectLst>
              </a:rPr>
              <a:t>the size of MHE </a:t>
            </a:r>
            <a:r>
              <a:rPr lang="en-CA" sz="2000" dirty="0">
                <a:solidFill>
                  <a:srgbClr val="FFFF00"/>
                </a:solidFill>
                <a:effectLst>
                  <a:outerShdw blurRad="38100" dist="38100" dir="2700000" algn="tl">
                    <a:srgbClr val="000000">
                      <a:alpha val="43137"/>
                    </a:srgbClr>
                  </a:outerShdw>
                </a:effectLst>
              </a:rPr>
              <a:t>RCS </a:t>
            </a:r>
            <a:r>
              <a:rPr lang="en-CA" sz="2000" dirty="0" smtClean="0">
                <a:solidFill>
                  <a:srgbClr val="FFFF00"/>
                </a:solidFill>
                <a:effectLst>
                  <a:outerShdw blurRad="38100" dist="38100" dir="2700000" algn="tl">
                    <a:srgbClr val="000000">
                      <a:alpha val="43137"/>
                    </a:srgbClr>
                  </a:outerShdw>
                </a:effectLst>
              </a:rPr>
              <a:t>geometric areas</a:t>
            </a:r>
            <a:r>
              <a:rPr lang="en-CA" sz="2000" dirty="0" smtClean="0">
                <a:solidFill>
                  <a:prstClr val="white"/>
                </a:solidFill>
                <a:effectLst>
                  <a:outerShdw blurRad="38100" dist="38100" dir="2700000" algn="tl">
                    <a:srgbClr val="000000">
                      <a:alpha val="43137"/>
                    </a:srgbClr>
                  </a:outerShdw>
                </a:effectLst>
              </a:rPr>
              <a:t> </a:t>
            </a:r>
            <a:r>
              <a:rPr lang="en-CA" sz="2000" dirty="0" smtClean="0">
                <a:effectLst>
                  <a:outerShdw blurRad="38100" dist="38100" dir="2700000" algn="tl">
                    <a:srgbClr val="000000">
                      <a:alpha val="43137"/>
                    </a:srgbClr>
                  </a:outerShdw>
                </a:effectLst>
              </a:rPr>
              <a:t>are </a:t>
            </a:r>
            <a:r>
              <a:rPr lang="en-CA" sz="2000" dirty="0">
                <a:effectLst>
                  <a:outerShdw blurRad="38100" dist="38100" dir="2700000" algn="tl">
                    <a:srgbClr val="000000">
                      <a:alpha val="43137"/>
                    </a:srgbClr>
                  </a:outerShdw>
                </a:effectLst>
              </a:rPr>
              <a:t>compatible</a:t>
            </a:r>
            <a:r>
              <a:rPr lang="en-CA" sz="2000" dirty="0">
                <a:solidFill>
                  <a:srgbClr val="FFFF00"/>
                </a:solidFill>
                <a:effectLst>
                  <a:outerShdw blurRad="38100" dist="38100" dir="2700000" algn="tl">
                    <a:srgbClr val="000000">
                      <a:alpha val="43137"/>
                    </a:srgbClr>
                  </a:outerShdw>
                </a:effectLst>
              </a:rPr>
              <a:t> </a:t>
            </a:r>
            <a:r>
              <a:rPr lang="en-CA" sz="2000" dirty="0">
                <a:effectLst>
                  <a:outerShdw blurRad="38100" dist="38100" dir="2700000" algn="tl">
                    <a:srgbClr val="000000">
                      <a:alpha val="43137"/>
                    </a:srgbClr>
                  </a:outerShdw>
                </a:effectLst>
              </a:rPr>
              <a:t>to</a:t>
            </a:r>
            <a:r>
              <a:rPr lang="en-CA" sz="2000" dirty="0">
                <a:solidFill>
                  <a:srgbClr val="FFFF00"/>
                </a:solidFill>
                <a:effectLst>
                  <a:outerShdw blurRad="38100" dist="38100" dir="2700000" algn="tl">
                    <a:srgbClr val="000000">
                      <a:alpha val="43137"/>
                    </a:srgbClr>
                  </a:outerShdw>
                </a:effectLst>
              </a:rPr>
              <a:t> </a:t>
            </a:r>
            <a:r>
              <a:rPr lang="en-CA" sz="2000" dirty="0">
                <a:solidFill>
                  <a:srgbClr val="00B0F0"/>
                </a:solidFill>
                <a:effectLst>
                  <a:outerShdw blurRad="38100" dist="38100" dir="2700000" algn="tl">
                    <a:srgbClr val="000000">
                      <a:alpha val="43137"/>
                    </a:srgbClr>
                  </a:outerShdw>
                </a:effectLst>
              </a:rPr>
              <a:t>the </a:t>
            </a:r>
            <a:r>
              <a:rPr lang="en-CA" sz="2000" dirty="0" err="1">
                <a:solidFill>
                  <a:srgbClr val="00B0F0"/>
                </a:solidFill>
                <a:effectLst>
                  <a:outerShdw blurRad="38100" dist="38100" dir="2700000" algn="tl">
                    <a:srgbClr val="000000">
                      <a:alpha val="43137"/>
                    </a:srgbClr>
                  </a:outerShdw>
                </a:effectLst>
              </a:rPr>
              <a:t>ablationally</a:t>
            </a:r>
            <a:r>
              <a:rPr lang="en-CA" sz="2000" dirty="0">
                <a:solidFill>
                  <a:srgbClr val="00B0F0"/>
                </a:solidFill>
                <a:effectLst>
                  <a:outerShdw blurRad="38100" dist="38100" dir="2700000" algn="tl">
                    <a:srgbClr val="000000">
                      <a:alpha val="43137"/>
                    </a:srgbClr>
                  </a:outerShdw>
                </a:effectLst>
              </a:rPr>
              <a:t> augmented flow fields around a </a:t>
            </a:r>
            <a:r>
              <a:rPr lang="en-CA" sz="2000" dirty="0" smtClean="0">
                <a:solidFill>
                  <a:srgbClr val="00B0F0"/>
                </a:solidFill>
                <a:effectLst>
                  <a:outerShdw blurRad="38100" dist="38100" dir="2700000" algn="tl">
                    <a:srgbClr val="000000">
                      <a:alpha val="43137"/>
                    </a:srgbClr>
                  </a:outerShdw>
                </a:effectLst>
              </a:rPr>
              <a:t>meteor</a:t>
            </a:r>
            <a:r>
              <a:rPr lang="en-CA" sz="2000" dirty="0" smtClean="0">
                <a:solidFill>
                  <a:srgbClr val="FFFF00"/>
                </a:solidFill>
                <a:effectLst>
                  <a:outerShdw blurRad="38100" dist="38100" dir="2700000" algn="tl">
                    <a:srgbClr val="000000">
                      <a:alpha val="43137"/>
                    </a:srgbClr>
                  </a:outerShdw>
                </a:effectLst>
              </a:rPr>
              <a:t> </a:t>
            </a:r>
            <a:r>
              <a:rPr lang="en-CA" sz="2000" dirty="0" smtClean="0">
                <a:solidFill>
                  <a:prstClr val="white"/>
                </a:solidFill>
                <a:effectLst>
                  <a:outerShdw blurRad="38100" dist="38100" dir="2700000" algn="tl">
                    <a:srgbClr val="000000">
                      <a:alpha val="43137"/>
                    </a:srgbClr>
                  </a:outerShdw>
                </a:effectLst>
              </a:rPr>
              <a:t>(</a:t>
            </a:r>
            <a:r>
              <a:rPr lang="en-CA" sz="2000" dirty="0" smtClean="0">
                <a:solidFill>
                  <a:srgbClr val="FFFF00"/>
                </a:solidFill>
                <a:effectLst>
                  <a:outerShdw blurRad="38100" dist="38100" dir="2700000" algn="tl">
                    <a:srgbClr val="000000">
                      <a:alpha val="43137"/>
                    </a:srgbClr>
                  </a:outerShdw>
                </a:effectLst>
              </a:rPr>
              <a:t>generally between 1 and 2 orders of magnitude greater than characteristic meteoroid dimensions  </a:t>
            </a:r>
            <a:r>
              <a:rPr lang="en-CA" sz="2000" dirty="0" smtClean="0">
                <a:solidFill>
                  <a:prstClr val="white"/>
                </a:solidFill>
                <a:effectLst>
                  <a:outerShdw blurRad="38100" dist="38100" dir="2700000" algn="tl">
                    <a:srgbClr val="000000">
                      <a:alpha val="43137"/>
                    </a:srgbClr>
                  </a:outerShdw>
                </a:effectLst>
              </a:rPr>
              <a:t>(Boyd 2000; </a:t>
            </a:r>
            <a:r>
              <a:rPr lang="en-CA" sz="2000" dirty="0" err="1" smtClean="0">
                <a:solidFill>
                  <a:prstClr val="white"/>
                </a:solidFill>
                <a:effectLst>
                  <a:outerShdw blurRad="38100" dist="38100" dir="2700000" algn="tl">
                    <a:srgbClr val="000000">
                      <a:alpha val="43137"/>
                    </a:srgbClr>
                  </a:outerShdw>
                </a:effectLst>
              </a:rPr>
              <a:t>Popova</a:t>
            </a:r>
            <a:r>
              <a:rPr lang="en-CA" sz="2000" dirty="0" smtClean="0">
                <a:solidFill>
                  <a:prstClr val="white"/>
                </a:solidFill>
                <a:effectLst>
                  <a:outerShdw blurRad="38100" dist="38100" dir="2700000" algn="tl">
                    <a:srgbClr val="000000">
                      <a:alpha val="43137"/>
                    </a:srgbClr>
                  </a:outerShdw>
                </a:effectLst>
              </a:rPr>
              <a:t> et al. 2001), that signifies </a:t>
            </a:r>
            <a:r>
              <a:rPr lang="en-CA" sz="2000" dirty="0">
                <a:solidFill>
                  <a:prstClr val="white"/>
                </a:solidFill>
                <a:effectLst>
                  <a:outerShdw blurRad="38100" dist="38100" dir="2700000" algn="tl">
                    <a:srgbClr val="000000">
                      <a:alpha val="43137"/>
                    </a:srgbClr>
                  </a:outerShdw>
                </a:effectLst>
              </a:rPr>
              <a:t>the existence </a:t>
            </a:r>
            <a:r>
              <a:rPr lang="en-CA" sz="2000" dirty="0" smtClean="0">
                <a:solidFill>
                  <a:prstClr val="white"/>
                </a:solidFill>
                <a:effectLst>
                  <a:outerShdw blurRad="38100" dist="38100" dir="2700000" algn="tl">
                    <a:srgbClr val="000000">
                      <a:alpha val="43137"/>
                    </a:srgbClr>
                  </a:outerShdw>
                </a:effectLst>
              </a:rPr>
              <a:t>of strongly </a:t>
            </a:r>
            <a:r>
              <a:rPr lang="en-CA" sz="2000" dirty="0">
                <a:solidFill>
                  <a:prstClr val="white"/>
                </a:solidFill>
                <a:effectLst>
                  <a:outerShdw blurRad="38100" dist="38100" dir="2700000" algn="tl">
                    <a:srgbClr val="000000">
                      <a:alpha val="43137"/>
                    </a:srgbClr>
                  </a:outerShdw>
                </a:effectLst>
              </a:rPr>
              <a:t>stratified density gradients in the plasma layer in front of and around the meteoroid </a:t>
            </a:r>
            <a:endParaRPr lang="en-CA" sz="2000" dirty="0" smtClean="0">
              <a:solidFill>
                <a:prstClr val="white"/>
              </a:solidFill>
              <a:effectLst>
                <a:outerShdw blurRad="38100" dist="38100" dir="2700000" algn="tl">
                  <a:srgbClr val="000000">
                    <a:alpha val="43137"/>
                  </a:srgbClr>
                </a:outerShdw>
              </a:effectLst>
            </a:endParaRPr>
          </a:p>
          <a:p>
            <a:endParaRPr lang="en-CA" sz="2000" dirty="0" smtClean="0">
              <a:solidFill>
                <a:prstClr val="white"/>
              </a:solidFill>
              <a:effectLst>
                <a:outerShdw blurRad="38100" dist="38100" dir="2700000" algn="tl">
                  <a:srgbClr val="000000">
                    <a:alpha val="43137"/>
                  </a:srgbClr>
                </a:outerShdw>
              </a:effectLst>
            </a:endParaRPr>
          </a:p>
          <a:p>
            <a:r>
              <a:rPr lang="en-CA" sz="2000" dirty="0" smtClean="0">
                <a:solidFill>
                  <a:srgbClr val="FFFF00"/>
                </a:solidFill>
                <a:effectLst>
                  <a:outerShdw blurRad="38100" dist="38100" dir="2700000" algn="tl">
                    <a:srgbClr val="000000">
                      <a:alpha val="43137"/>
                    </a:srgbClr>
                  </a:outerShdw>
                </a:effectLst>
              </a:rPr>
              <a:t>This is a </a:t>
            </a:r>
            <a:r>
              <a:rPr lang="en-CA" sz="2000" dirty="0">
                <a:solidFill>
                  <a:srgbClr val="FFFF00"/>
                </a:solidFill>
                <a:effectLst>
                  <a:outerShdw blurRad="38100" dist="38100" dir="2700000" algn="tl">
                    <a:srgbClr val="000000">
                      <a:alpha val="43137"/>
                    </a:srgbClr>
                  </a:outerShdw>
                </a:effectLst>
              </a:rPr>
              <a:t>direct precursor to the shock wave </a:t>
            </a:r>
            <a:r>
              <a:rPr lang="en-CA" sz="2000" dirty="0" smtClean="0">
                <a:solidFill>
                  <a:srgbClr val="FFFF00"/>
                </a:solidFill>
                <a:effectLst>
                  <a:outerShdw blurRad="38100" dist="38100" dir="2700000" algn="tl">
                    <a:srgbClr val="000000">
                      <a:alpha val="43137"/>
                    </a:srgbClr>
                  </a:outerShdw>
                </a:effectLst>
              </a:rPr>
              <a:t>formation at considered altitude </a:t>
            </a:r>
            <a:r>
              <a:rPr lang="en-CA" sz="2000" dirty="0" smtClean="0">
                <a:solidFill>
                  <a:prstClr val="white"/>
                </a:solidFill>
                <a:effectLst>
                  <a:outerShdw blurRad="38100" dist="38100" dir="2700000" algn="tl">
                    <a:srgbClr val="000000">
                      <a:alpha val="43137"/>
                    </a:srgbClr>
                  </a:outerShdw>
                </a:effectLst>
              </a:rPr>
              <a:t>(within uncertainty ± 1 km)</a:t>
            </a:r>
          </a:p>
          <a:p>
            <a:endParaRPr lang="en-CA" sz="2000" dirty="0">
              <a:solidFill>
                <a:prstClr val="white"/>
              </a:solidFill>
              <a:effectLst>
                <a:outerShdw blurRad="38100" dist="38100" dir="2700000" algn="tl">
                  <a:srgbClr val="000000">
                    <a:alpha val="43137"/>
                  </a:srgbClr>
                </a:outerShdw>
              </a:effectLst>
            </a:endParaRPr>
          </a:p>
        </p:txBody>
      </p:sp>
      <p:sp>
        <p:nvSpPr>
          <p:cNvPr id="4" name="Rectangle 3"/>
          <p:cNvSpPr/>
          <p:nvPr/>
        </p:nvSpPr>
        <p:spPr>
          <a:xfrm>
            <a:off x="179512" y="5779562"/>
            <a:ext cx="8856984" cy="923330"/>
          </a:xfrm>
          <a:prstGeom prst="rect">
            <a:avLst/>
          </a:prstGeom>
        </p:spPr>
        <p:txBody>
          <a:bodyPr wrap="square">
            <a:spAutoFit/>
          </a:bodyPr>
          <a:lstStyle/>
          <a:p>
            <a:r>
              <a:rPr lang="en-CA" dirty="0">
                <a:solidFill>
                  <a:srgbClr val="FFFF00"/>
                </a:solidFill>
                <a:effectLst>
                  <a:outerShdw blurRad="38100" dist="38100" dir="2700000" algn="tl">
                    <a:srgbClr val="000000">
                      <a:alpha val="43137"/>
                    </a:srgbClr>
                  </a:outerShdw>
                </a:effectLst>
              </a:rPr>
              <a:t>RCS will scale with total number of electrons for plasma radii large compared to the radar wavelength and that this is also proportional to total light production </a:t>
            </a:r>
            <a:r>
              <a:rPr lang="en-CA" dirty="0">
                <a:solidFill>
                  <a:prstClr val="white"/>
                </a:solidFill>
                <a:effectLst>
                  <a:outerShdw blurRad="38100" dist="38100" dir="2700000" algn="tl">
                    <a:srgbClr val="000000">
                      <a:alpha val="43137"/>
                    </a:srgbClr>
                  </a:outerShdw>
                </a:effectLst>
              </a:rPr>
              <a:t>(e.g. Marshall and </a:t>
            </a:r>
            <a:r>
              <a:rPr lang="en-CA" dirty="0" smtClean="0">
                <a:solidFill>
                  <a:prstClr val="white"/>
                </a:solidFill>
                <a:effectLst>
                  <a:outerShdw blurRad="38100" dist="38100" dir="2700000" algn="tl">
                    <a:srgbClr val="000000">
                      <a:alpha val="43137"/>
                    </a:srgbClr>
                  </a:outerShdw>
                </a:effectLst>
              </a:rPr>
              <a:t>Close </a:t>
            </a:r>
            <a:r>
              <a:rPr lang="en-CA" dirty="0">
                <a:solidFill>
                  <a:prstClr val="white"/>
                </a:solidFill>
                <a:effectLst>
                  <a:outerShdw blurRad="38100" dist="38100" dir="2700000" algn="tl">
                    <a:srgbClr val="000000">
                      <a:alpha val="43137"/>
                    </a:srgbClr>
                  </a:outerShdw>
                </a:effectLst>
              </a:rPr>
              <a:t>2015).</a:t>
            </a:r>
          </a:p>
        </p:txBody>
      </p:sp>
      <p:sp>
        <p:nvSpPr>
          <p:cNvPr id="5" name="Slide Number Placeholder 4"/>
          <p:cNvSpPr>
            <a:spLocks noGrp="1"/>
          </p:cNvSpPr>
          <p:nvPr>
            <p:ph type="sldNum" sz="quarter" idx="12"/>
          </p:nvPr>
        </p:nvSpPr>
        <p:spPr/>
        <p:txBody>
          <a:bodyPr/>
          <a:lstStyle/>
          <a:p>
            <a:fld id="{571EC42A-B842-494B-AF8C-1FA31CD79704}" type="slidenum">
              <a:rPr lang="en-CA" smtClean="0">
                <a:solidFill>
                  <a:srgbClr val="D4D2D0">
                    <a:shade val="50000"/>
                  </a:srgbClr>
                </a:solidFill>
              </a:rPr>
              <a:pPr/>
              <a:t>19</a:t>
            </a:fld>
            <a:endParaRPr lang="en-CA">
              <a:solidFill>
                <a:srgbClr val="D4D2D0">
                  <a:shade val="50000"/>
                </a:srgbClr>
              </a:solidFill>
            </a:endParaRPr>
          </a:p>
        </p:txBody>
      </p:sp>
    </p:spTree>
    <p:extLst>
      <p:ext uri="{BB962C8B-B14F-4D97-AF65-F5344CB8AC3E}">
        <p14:creationId xmlns:p14="http://schemas.microsoft.com/office/powerpoint/2010/main" val="4199454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467600" cy="1143000"/>
          </a:xfrm>
        </p:spPr>
        <p:txBody>
          <a:bodyPr/>
          <a:lstStyle/>
          <a:p>
            <a:r>
              <a:rPr lang="en-CA" b="1" dirty="0" smtClean="0">
                <a:solidFill>
                  <a:srgbClr val="FFFF00"/>
                </a:solidFill>
                <a:effectLst>
                  <a:outerShdw blurRad="38100" dist="38100" dir="2700000" algn="tl">
                    <a:srgbClr val="000000">
                      <a:alpha val="43137"/>
                    </a:srgbClr>
                  </a:outerShdw>
                </a:effectLst>
              </a:rPr>
              <a:t>Outline:</a:t>
            </a:r>
            <a:endParaRPr lang="en-CA" b="1"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1556792"/>
            <a:ext cx="8219256" cy="4709120"/>
          </a:xfrm>
        </p:spPr>
        <p:txBody>
          <a:bodyPr>
            <a:noAutofit/>
          </a:bodyPr>
          <a:lstStyle/>
          <a:p>
            <a:r>
              <a:rPr lang="en-CA" sz="2400" dirty="0" err="1" smtClean="0">
                <a:solidFill>
                  <a:srgbClr val="FFFF00"/>
                </a:solidFill>
                <a:effectLst>
                  <a:outerShdw blurRad="38100" dist="38100" dir="2700000" algn="tl">
                    <a:srgbClr val="000000">
                      <a:alpha val="43137"/>
                    </a:srgbClr>
                  </a:outerShdw>
                </a:effectLst>
              </a:rPr>
              <a:t>Overdense</a:t>
            </a:r>
            <a:r>
              <a:rPr lang="en-CA" sz="2400" dirty="0" smtClean="0">
                <a:solidFill>
                  <a:srgbClr val="FFFF00"/>
                </a:solidFill>
                <a:effectLst>
                  <a:outerShdw blurRad="38100" dist="38100" dir="2700000" algn="tl">
                    <a:srgbClr val="000000">
                      <a:alpha val="43137"/>
                    </a:srgbClr>
                  </a:outerShdw>
                </a:effectLst>
              </a:rPr>
              <a:t> meteors – fundamentals and shock waves discussion</a:t>
            </a:r>
          </a:p>
          <a:p>
            <a:r>
              <a:rPr lang="en-CA" sz="2400" dirty="0" smtClean="0">
                <a:solidFill>
                  <a:srgbClr val="FFFF00"/>
                </a:solidFill>
                <a:effectLst>
                  <a:outerShdw blurRad="38100" dist="38100" dir="2700000" algn="tl">
                    <a:srgbClr val="000000">
                      <a:alpha val="43137"/>
                    </a:srgbClr>
                  </a:outerShdw>
                </a:effectLst>
              </a:rPr>
              <a:t>MHE – main points </a:t>
            </a:r>
          </a:p>
          <a:p>
            <a:endParaRPr lang="en-CA" sz="2400" dirty="0" smtClean="0">
              <a:solidFill>
                <a:srgbClr val="FFFF00"/>
              </a:solidFill>
              <a:effectLst>
                <a:outerShdw blurRad="38100" dist="38100" dir="2700000" algn="tl">
                  <a:srgbClr val="000000">
                    <a:alpha val="43137"/>
                  </a:srgbClr>
                </a:outerShdw>
              </a:effectLst>
            </a:endParaRPr>
          </a:p>
          <a:p>
            <a:r>
              <a:rPr lang="en-CA" sz="2400" dirty="0" smtClean="0">
                <a:solidFill>
                  <a:srgbClr val="FFFF00"/>
                </a:solidFill>
                <a:effectLst>
                  <a:outerShdw blurRad="38100" dist="38100" dir="2700000" algn="tl">
                    <a:srgbClr val="000000">
                      <a:alpha val="43137"/>
                    </a:srgbClr>
                  </a:outerShdw>
                </a:effectLst>
              </a:rPr>
              <a:t>Using MHE in determination of </a:t>
            </a:r>
            <a:r>
              <a:rPr lang="en-CA" sz="2400" dirty="0" err="1" smtClean="0">
                <a:solidFill>
                  <a:srgbClr val="FFFF00"/>
                </a:solidFill>
                <a:effectLst>
                  <a:outerShdw blurRad="38100" dist="38100" dir="2700000" algn="tl">
                    <a:srgbClr val="000000">
                      <a:alpha val="43137"/>
                    </a:srgbClr>
                  </a:outerShdw>
                </a:effectLst>
              </a:rPr>
              <a:t>overdense</a:t>
            </a:r>
            <a:r>
              <a:rPr lang="en-CA" sz="2400" dirty="0" smtClean="0">
                <a:solidFill>
                  <a:srgbClr val="FFFF00"/>
                </a:solidFill>
                <a:effectLst>
                  <a:outerShdw blurRad="38100" dist="38100" dir="2700000" algn="tl">
                    <a:srgbClr val="000000">
                      <a:alpha val="43137"/>
                    </a:srgbClr>
                  </a:outerShdw>
                </a:effectLst>
              </a:rPr>
              <a:t> meteors shock formation altitudes</a:t>
            </a:r>
          </a:p>
          <a:p>
            <a:r>
              <a:rPr lang="en-CA" sz="2400" dirty="0" smtClean="0">
                <a:solidFill>
                  <a:srgbClr val="FFFF00"/>
                </a:solidFill>
                <a:effectLst>
                  <a:outerShdw blurRad="38100" dist="38100" dir="2700000" algn="tl">
                    <a:srgbClr val="000000">
                      <a:alpha val="43137"/>
                    </a:srgbClr>
                  </a:outerShdw>
                </a:effectLst>
              </a:rPr>
              <a:t>Theoretical and technical considerations</a:t>
            </a:r>
          </a:p>
          <a:p>
            <a:endParaRPr lang="en-CA" sz="2400" dirty="0" smtClean="0">
              <a:solidFill>
                <a:srgbClr val="FFFF00"/>
              </a:solidFill>
              <a:effectLst>
                <a:outerShdw blurRad="38100" dist="38100" dir="2700000" algn="tl">
                  <a:srgbClr val="000000">
                    <a:alpha val="43137"/>
                  </a:srgbClr>
                </a:outerShdw>
              </a:effectLst>
            </a:endParaRPr>
          </a:p>
          <a:p>
            <a:r>
              <a:rPr lang="en-CA" sz="2400" dirty="0" smtClean="0">
                <a:solidFill>
                  <a:srgbClr val="FFFF00"/>
                </a:solidFill>
                <a:effectLst>
                  <a:outerShdw blurRad="38100" dist="38100" dir="2700000" algn="tl">
                    <a:srgbClr val="000000">
                      <a:alpha val="43137"/>
                    </a:srgbClr>
                  </a:outerShdw>
                </a:effectLst>
              </a:rPr>
              <a:t>Some </a:t>
            </a:r>
            <a:r>
              <a:rPr lang="en-CA" sz="2400" dirty="0">
                <a:solidFill>
                  <a:srgbClr val="FFFF00"/>
                </a:solidFill>
                <a:effectLst>
                  <a:outerShdw blurRad="38100" dist="38100" dir="2700000" algn="tl">
                    <a:srgbClr val="000000">
                      <a:alpha val="43137"/>
                    </a:srgbClr>
                  </a:outerShdw>
                </a:effectLst>
              </a:rPr>
              <a:t>aspects of proposed experimental </a:t>
            </a:r>
            <a:r>
              <a:rPr lang="en-CA" sz="2400" dirty="0" smtClean="0">
                <a:solidFill>
                  <a:srgbClr val="FFFF00"/>
                </a:solidFill>
                <a:effectLst>
                  <a:outerShdw blurRad="38100" dist="38100" dir="2700000" algn="tl">
                    <a:srgbClr val="000000">
                      <a:alpha val="43137"/>
                    </a:srgbClr>
                  </a:outerShdw>
                </a:effectLst>
              </a:rPr>
              <a:t>verification</a:t>
            </a:r>
            <a:endParaRPr lang="en-CA" sz="2400" dirty="0">
              <a:solidFill>
                <a:srgbClr val="FFFF00"/>
              </a:solidFill>
              <a:effectLst>
                <a:outerShdw blurRad="38100" dist="38100" dir="2700000" algn="tl">
                  <a:srgbClr val="000000">
                    <a:alpha val="43137"/>
                  </a:srgbClr>
                </a:outerShdw>
              </a:effectLst>
            </a:endParaRPr>
          </a:p>
          <a:p>
            <a:r>
              <a:rPr lang="en-CA" sz="2400" dirty="0" smtClean="0">
                <a:solidFill>
                  <a:srgbClr val="FFFF00"/>
                </a:solidFill>
                <a:effectLst>
                  <a:outerShdw blurRad="38100" dist="38100" dir="2700000" algn="tl">
                    <a:srgbClr val="000000">
                      <a:alpha val="43137"/>
                    </a:srgbClr>
                  </a:outerShdw>
                </a:effectLst>
              </a:rPr>
              <a:t>Conclusion </a:t>
            </a:r>
          </a:p>
        </p:txBody>
      </p:sp>
      <p:sp>
        <p:nvSpPr>
          <p:cNvPr id="4" name="Slide Number Placeholder 3"/>
          <p:cNvSpPr>
            <a:spLocks noGrp="1"/>
          </p:cNvSpPr>
          <p:nvPr>
            <p:ph type="sldNum" sz="quarter" idx="12"/>
          </p:nvPr>
        </p:nvSpPr>
        <p:spPr/>
        <p:txBody>
          <a:bodyPr/>
          <a:lstStyle/>
          <a:p>
            <a:fld id="{571EC42A-B842-494B-AF8C-1FA31CD79704}" type="slidenum">
              <a:rPr lang="en-CA" smtClean="0"/>
              <a:t>2</a:t>
            </a:fld>
            <a:endParaRPr lang="en-CA"/>
          </a:p>
        </p:txBody>
      </p:sp>
    </p:spTree>
    <p:extLst>
      <p:ext uri="{BB962C8B-B14F-4D97-AF65-F5344CB8AC3E}">
        <p14:creationId xmlns:p14="http://schemas.microsoft.com/office/powerpoint/2010/main" val="15895276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CA" dirty="0" smtClean="0"/>
          </a:p>
          <a:p>
            <a:endParaRPr lang="en-CA" dirty="0"/>
          </a:p>
        </p:txBody>
      </p:sp>
      <p:pic>
        <p:nvPicPr>
          <p:cNvPr id="4" name="Picture 3" descr="C:\Users\MR SMITH\Pictures\Shokc wave pics\slide_7.jpg"/>
          <p:cNvPicPr>
            <a:picLocks noChangeAspect="1" noChangeArrowheads="1"/>
          </p:cNvPicPr>
          <p:nvPr/>
        </p:nvPicPr>
        <p:blipFill rotWithShape="1">
          <a:blip r:embed="rId2">
            <a:extLst>
              <a:ext uri="{28A0092B-C50C-407E-A947-70E740481C1C}">
                <a14:useLocalDpi xmlns:a14="http://schemas.microsoft.com/office/drawing/2010/main" val="0"/>
              </a:ext>
            </a:extLst>
          </a:blip>
          <a:srcRect l="2384" t="4935" r="29473" b="3047"/>
          <a:stretch/>
        </p:blipFill>
        <p:spPr bwMode="auto">
          <a:xfrm>
            <a:off x="1619672" y="139650"/>
            <a:ext cx="5472608" cy="554255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11560" y="5697394"/>
            <a:ext cx="7993855" cy="1077218"/>
          </a:xfrm>
          <a:prstGeom prst="rect">
            <a:avLst/>
          </a:prstGeom>
          <a:noFill/>
        </p:spPr>
        <p:txBody>
          <a:bodyPr wrap="none" rtlCol="0">
            <a:spAutoFit/>
          </a:bodyPr>
          <a:lstStyle/>
          <a:p>
            <a:r>
              <a:rPr lang="en-CA" sz="1600" dirty="0" smtClean="0">
                <a:solidFill>
                  <a:srgbClr val="FFFF00"/>
                </a:solidFill>
              </a:rPr>
              <a:t>An example of  sphere at M = 7.6 flying through atmospheric air. At this marginally</a:t>
            </a:r>
          </a:p>
          <a:p>
            <a:r>
              <a:rPr lang="en-CA" sz="1600" dirty="0" smtClean="0">
                <a:solidFill>
                  <a:srgbClr val="FFFF00"/>
                </a:solidFill>
              </a:rPr>
              <a:t>high Mach number the bow shock wave is forced closer to the front of the body </a:t>
            </a:r>
          </a:p>
          <a:p>
            <a:r>
              <a:rPr lang="en-CA" sz="1600" dirty="0" smtClean="0">
                <a:solidFill>
                  <a:srgbClr val="FFFF00"/>
                </a:solidFill>
              </a:rPr>
              <a:t>(bow shock envelope will approach cylindrical shape at Meteor Mach numbers).</a:t>
            </a:r>
          </a:p>
          <a:p>
            <a:r>
              <a:rPr lang="en-CA" sz="1600" dirty="0" smtClean="0">
                <a:solidFill>
                  <a:srgbClr val="FFFF00"/>
                </a:solidFill>
              </a:rPr>
              <a:t>U.S. Navy photograph from Naval Surface Weapons Center, Silver Springs, Maryland.</a:t>
            </a:r>
            <a:endParaRPr lang="en-CA" sz="1600" dirty="0">
              <a:solidFill>
                <a:srgbClr val="FFFF00"/>
              </a:solidFill>
            </a:endParaRPr>
          </a:p>
        </p:txBody>
      </p:sp>
      <p:sp>
        <p:nvSpPr>
          <p:cNvPr id="2" name="Slide Number Placeholder 1"/>
          <p:cNvSpPr>
            <a:spLocks noGrp="1"/>
          </p:cNvSpPr>
          <p:nvPr>
            <p:ph type="sldNum" sz="quarter" idx="12"/>
          </p:nvPr>
        </p:nvSpPr>
        <p:spPr/>
        <p:txBody>
          <a:bodyPr/>
          <a:lstStyle/>
          <a:p>
            <a:fld id="{571EC42A-B842-494B-AF8C-1FA31CD79704}" type="slidenum">
              <a:rPr lang="en-CA" smtClean="0"/>
              <a:t>20</a:t>
            </a:fld>
            <a:endParaRPr lang="en-CA"/>
          </a:p>
        </p:txBody>
      </p:sp>
    </p:spTree>
    <p:extLst>
      <p:ext uri="{BB962C8B-B14F-4D97-AF65-F5344CB8AC3E}">
        <p14:creationId xmlns:p14="http://schemas.microsoft.com/office/powerpoint/2010/main" val="10355345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71EC42A-B842-494B-AF8C-1FA31CD79704}" type="slidenum">
              <a:rPr lang="en-CA" smtClean="0"/>
              <a:t>21</a:t>
            </a:fld>
            <a:endParaRPr lang="en-CA"/>
          </a:p>
        </p:txBody>
      </p:sp>
      <p:pic>
        <p:nvPicPr>
          <p:cNvPr id="2050" name="Picture 2" descr="https://oup.silverchair-cdn.com/oup/backfile/Content_public/Journal/mnras/469/2/10.1093_mnras_stx923/2/stx923fig4.jpeg?Expires=1495937535&amp;Signature=CpA1OmD0iLrR~mYnTmK8wWEGE0Vbye0FQQl6HvAUzZyLojK4xjwxWJ903uhuTO27JOpS2H2ErpyDiyeyI9plqDNOKU74e2SKDbfa0k-FAeXetbLDIE0TiXnbzNIaHKKXtf~Kso~nnkTbbWytSQMA~~uW4tEYzgo~pFvgy391pWmZGbW3RAFuLbVNGCozR3tpwSt98jErVFHvL-Ib1SYeNFn8M-L8wfdsthLewcV0iXmPeZwPFbY2fixzyIYSE1HwYJ-QdprnEh7438HRSI3HtAhKUwAJYIBNKLkGCSTfTVjtu9SWgg9LEHEYHDZNICTkbkd9a3iWXLakbm7Nil6aBw__&amp;Key-Pair-Id=APKAIUCZBIA4LVPAVW3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0"/>
            <a:ext cx="841123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07018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71EC42A-B842-494B-AF8C-1FA31CD79704}" type="slidenum">
              <a:rPr lang="en-CA" smtClean="0"/>
              <a:t>22</a:t>
            </a:fld>
            <a:endParaRPr lang="en-CA"/>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72008"/>
            <a:ext cx="9078758" cy="666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5040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74" y="0"/>
            <a:ext cx="648749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6623720" y="1916832"/>
            <a:ext cx="2520280" cy="3970318"/>
          </a:xfrm>
          <a:prstGeom prst="rect">
            <a:avLst/>
          </a:prstGeom>
        </p:spPr>
        <p:txBody>
          <a:bodyPr wrap="square">
            <a:spAutoFit/>
          </a:bodyPr>
          <a:lstStyle/>
          <a:p>
            <a:r>
              <a:rPr lang="en-CA" dirty="0">
                <a:solidFill>
                  <a:srgbClr val="FFFF00"/>
                </a:solidFill>
                <a:effectLst>
                  <a:outerShdw blurRad="38100" dist="38100" dir="2700000" algn="tl">
                    <a:srgbClr val="000000">
                      <a:alpha val="43137"/>
                    </a:srgbClr>
                  </a:outerShdw>
                </a:effectLst>
              </a:rPr>
              <a:t>Entropy / Mach number </a:t>
            </a:r>
            <a:r>
              <a:rPr lang="en-CA" dirty="0" smtClean="0">
                <a:solidFill>
                  <a:srgbClr val="FFFF00"/>
                </a:solidFill>
                <a:effectLst>
                  <a:outerShdw blurRad="38100" dist="38100" dir="2700000" algn="tl">
                    <a:srgbClr val="000000">
                      <a:alpha val="43137"/>
                    </a:srgbClr>
                  </a:outerShdw>
                </a:effectLst>
              </a:rPr>
              <a:t>flow fields </a:t>
            </a:r>
            <a:r>
              <a:rPr lang="en-CA" dirty="0">
                <a:solidFill>
                  <a:srgbClr val="FFFF00"/>
                </a:solidFill>
                <a:effectLst>
                  <a:outerShdw blurRad="38100" dist="38100" dir="2700000" algn="tl">
                    <a:srgbClr val="000000">
                      <a:alpha val="43137"/>
                    </a:srgbClr>
                  </a:outerShdw>
                </a:effectLst>
              </a:rPr>
              <a:t>and y-profiles of temperature and velocity for blunted and sharp plates (NS,</a:t>
            </a:r>
          </a:p>
          <a:p>
            <a:r>
              <a:rPr lang="en-CA" dirty="0">
                <a:solidFill>
                  <a:srgbClr val="FFFF00"/>
                </a:solidFill>
                <a:effectLst>
                  <a:outerShdw blurRad="38100" dist="38100" dir="2700000" algn="tl">
                    <a:srgbClr val="000000">
                      <a:alpha val="43137"/>
                    </a:srgbClr>
                  </a:outerShdw>
                </a:effectLst>
              </a:rPr>
              <a:t>M=10</a:t>
            </a:r>
            <a:r>
              <a:rPr lang="en-CA" dirty="0" smtClean="0">
                <a:solidFill>
                  <a:srgbClr val="FFFF00"/>
                </a:solidFill>
                <a:effectLst>
                  <a:outerShdw blurRad="38100" dist="38100" dir="2700000" algn="tl">
                    <a:srgbClr val="000000">
                      <a:alpha val="43137"/>
                    </a:srgbClr>
                  </a:outerShdw>
                </a:effectLst>
              </a:rPr>
              <a:t>).</a:t>
            </a:r>
          </a:p>
          <a:p>
            <a:r>
              <a:rPr lang="en-CA" dirty="0" smtClean="0">
                <a:effectLst>
                  <a:outerShdw blurRad="38100" dist="38100" dir="2700000" algn="tl">
                    <a:srgbClr val="000000">
                      <a:alpha val="43137"/>
                    </a:srgbClr>
                  </a:outerShdw>
                </a:effectLst>
              </a:rPr>
              <a:t>“Rarefaction </a:t>
            </a:r>
            <a:r>
              <a:rPr lang="en-CA" dirty="0">
                <a:effectLst>
                  <a:outerShdw blurRad="38100" dist="38100" dir="2700000" algn="tl">
                    <a:srgbClr val="000000">
                      <a:alpha val="43137"/>
                    </a:srgbClr>
                  </a:outerShdw>
                </a:effectLst>
              </a:rPr>
              <a:t>and Non‐equilibrium Effects in Hypersonic Flows about Leading Edges of Small </a:t>
            </a:r>
            <a:r>
              <a:rPr lang="en-CA" dirty="0" smtClean="0">
                <a:effectLst>
                  <a:outerShdw blurRad="38100" dist="38100" dir="2700000" algn="tl">
                    <a:srgbClr val="000000">
                      <a:alpha val="43137"/>
                    </a:srgbClr>
                  </a:outerShdw>
                </a:effectLst>
              </a:rPr>
              <a:t>Bluntness” (</a:t>
            </a:r>
            <a:r>
              <a:rPr lang="en-CA" dirty="0" err="1" smtClean="0">
                <a:effectLst>
                  <a:outerShdw blurRad="38100" dist="38100" dir="2700000" algn="tl">
                    <a:srgbClr val="000000">
                      <a:alpha val="43137"/>
                    </a:srgbClr>
                  </a:outerShdw>
                </a:effectLst>
              </a:rPr>
              <a:t>Ivanov</a:t>
            </a:r>
            <a:r>
              <a:rPr lang="en-CA" dirty="0" smtClean="0">
                <a:effectLst>
                  <a:outerShdw blurRad="38100" dist="38100" dir="2700000" algn="tl">
                    <a:srgbClr val="000000">
                      <a:alpha val="43137"/>
                    </a:srgbClr>
                  </a:outerShdw>
                </a:effectLst>
              </a:rPr>
              <a:t> et al. 2011)</a:t>
            </a:r>
            <a:endParaRPr lang="en-CA" dirty="0">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p:txBody>
          <a:bodyPr/>
          <a:lstStyle/>
          <a:p>
            <a:fld id="{571EC42A-B842-494B-AF8C-1FA31CD79704}" type="slidenum">
              <a:rPr lang="en-CA" smtClean="0"/>
              <a:t>23</a:t>
            </a:fld>
            <a:endParaRPr lang="en-CA"/>
          </a:p>
        </p:txBody>
      </p:sp>
    </p:spTree>
    <p:extLst>
      <p:ext uri="{BB962C8B-B14F-4D97-AF65-F5344CB8AC3E}">
        <p14:creationId xmlns:p14="http://schemas.microsoft.com/office/powerpoint/2010/main" val="35312967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solidFill>
                  <a:srgbClr val="FFFF00"/>
                </a:solidFill>
                <a:effectLst>
                  <a:outerShdw blurRad="38100" dist="38100" dir="2700000" algn="tl">
                    <a:srgbClr val="000000">
                      <a:alpha val="43137"/>
                    </a:srgbClr>
                  </a:outerShdw>
                </a:effectLst>
              </a:rPr>
              <a:t>Additional Notes and Supplemental Material</a:t>
            </a:r>
            <a:endParaRPr lang="en-CA"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CA" sz="2400" dirty="0" smtClean="0">
                <a:effectLst>
                  <a:outerShdw blurRad="38100" dist="38100" dir="2700000" algn="tl">
                    <a:srgbClr val="000000">
                      <a:alpha val="43137"/>
                    </a:srgbClr>
                  </a:outerShdw>
                </a:effectLst>
              </a:rPr>
              <a:t>HPLA UHF </a:t>
            </a:r>
            <a:r>
              <a:rPr lang="en-CA" sz="2400" dirty="0">
                <a:effectLst>
                  <a:outerShdw blurRad="38100" dist="38100" dir="2700000" algn="tl">
                    <a:srgbClr val="000000">
                      <a:alpha val="43137"/>
                    </a:srgbClr>
                  </a:outerShdw>
                </a:effectLst>
              </a:rPr>
              <a:t>(930 MHz) – detection limit between 100-80 km = ~ </a:t>
            </a:r>
            <a:r>
              <a:rPr lang="en-CA" sz="2400" dirty="0" smtClean="0">
                <a:effectLst>
                  <a:outerShdw blurRad="38100" dist="38100" dir="2700000" algn="tl">
                    <a:srgbClr val="000000">
                      <a:alpha val="43137"/>
                    </a:srgbClr>
                  </a:outerShdw>
                </a:effectLst>
              </a:rPr>
              <a:t>0.4 </a:t>
            </a:r>
            <a:r>
              <a:rPr lang="en-CA" sz="2400" dirty="0">
                <a:effectLst>
                  <a:outerShdw blurRad="38100" dist="38100" dir="2700000" algn="tl">
                    <a:srgbClr val="000000">
                      <a:alpha val="43137"/>
                    </a:srgbClr>
                  </a:outerShdw>
                </a:effectLst>
              </a:rPr>
              <a:t>cm; </a:t>
            </a:r>
            <a:r>
              <a:rPr lang="en-CA" sz="2400" dirty="0" smtClean="0">
                <a:effectLst>
                  <a:outerShdw blurRad="38100" dist="38100" dir="2700000" algn="tl">
                    <a:srgbClr val="000000">
                      <a:alpha val="43137"/>
                    </a:srgbClr>
                  </a:outerShdw>
                </a:effectLst>
              </a:rPr>
              <a:t>VHF (224MHz) detection limit in the same altitude ~1.1 cm</a:t>
            </a:r>
          </a:p>
          <a:p>
            <a:r>
              <a:rPr lang="en-CA" sz="2400" dirty="0" smtClean="0">
                <a:effectLst>
                  <a:outerShdw blurRad="38100" dist="38100" dir="2700000" algn="tl">
                    <a:srgbClr val="000000">
                      <a:alpha val="43137"/>
                    </a:srgbClr>
                  </a:outerShdw>
                </a:effectLst>
              </a:rPr>
              <a:t>Rayleigh</a:t>
            </a:r>
          </a:p>
          <a:p>
            <a:r>
              <a:rPr lang="en-CA" sz="2400" dirty="0">
                <a:effectLst>
                  <a:outerShdw blurRad="38100" dist="38100" dir="2700000" algn="tl">
                    <a:srgbClr val="000000">
                      <a:alpha val="43137"/>
                    </a:srgbClr>
                  </a:outerShdw>
                </a:effectLst>
              </a:rPr>
              <a:t>In the frame of </a:t>
            </a:r>
            <a:r>
              <a:rPr lang="en-CA" sz="2400" dirty="0" smtClean="0">
                <a:effectLst>
                  <a:outerShdw blurRad="38100" dist="38100" dir="2700000" algn="tl">
                    <a:srgbClr val="000000">
                      <a:alpha val="43137"/>
                    </a:srgbClr>
                  </a:outerShdw>
                </a:effectLst>
              </a:rPr>
              <a:t>reference moving </a:t>
            </a:r>
            <a:r>
              <a:rPr lang="en-CA" sz="2400" dirty="0">
                <a:effectLst>
                  <a:outerShdw blurRad="38100" dist="38100" dir="2700000" algn="tl">
                    <a:srgbClr val="000000">
                      <a:alpha val="43137"/>
                    </a:srgbClr>
                  </a:outerShdw>
                </a:effectLst>
              </a:rPr>
              <a:t>with the meteoroid, the effective mean </a:t>
            </a:r>
            <a:r>
              <a:rPr lang="en-CA" sz="2400" dirty="0" smtClean="0">
                <a:effectLst>
                  <a:outerShdw blurRad="38100" dist="38100" dir="2700000" algn="tl">
                    <a:srgbClr val="000000">
                      <a:alpha val="43137"/>
                    </a:srgbClr>
                  </a:outerShdw>
                </a:effectLst>
              </a:rPr>
              <a:t>free path </a:t>
            </a:r>
            <a:r>
              <a:rPr lang="en-CA" sz="2400" dirty="0">
                <a:effectLst>
                  <a:outerShdw blurRad="38100" dist="38100" dir="2700000" algn="tl">
                    <a:srgbClr val="000000">
                      <a:alpha val="43137"/>
                    </a:srgbClr>
                  </a:outerShdw>
                </a:effectLst>
              </a:rPr>
              <a:t>of the evaporated molecules is much shorter than </a:t>
            </a:r>
            <a:r>
              <a:rPr lang="en-CA" sz="2400" dirty="0" smtClean="0">
                <a:effectLst>
                  <a:outerShdw blurRad="38100" dist="38100" dir="2700000" algn="tl">
                    <a:srgbClr val="000000">
                      <a:alpha val="43137"/>
                    </a:srgbClr>
                  </a:outerShdw>
                </a:effectLst>
              </a:rPr>
              <a:t>l</a:t>
            </a:r>
            <a:r>
              <a:rPr lang="en-CA" sz="2400" baseline="-25000" dirty="0" smtClean="0">
                <a:effectLst>
                  <a:outerShdw blurRad="38100" dist="38100" dir="2700000" algn="tl">
                    <a:srgbClr val="000000">
                      <a:alpha val="43137"/>
                    </a:srgbClr>
                  </a:outerShdw>
                </a:effectLst>
              </a:rPr>
              <a:t>∞</a:t>
            </a:r>
            <a:r>
              <a:rPr lang="en-CA" sz="2400" dirty="0" smtClean="0">
                <a:effectLst>
                  <a:outerShdw blurRad="38100" dist="38100" dir="2700000" algn="tl">
                    <a:srgbClr val="000000">
                      <a:alpha val="43137"/>
                    </a:srgbClr>
                  </a:outerShdw>
                </a:effectLst>
              </a:rPr>
              <a:t>. They </a:t>
            </a:r>
            <a:r>
              <a:rPr lang="en-CA" sz="2400" dirty="0">
                <a:effectLst>
                  <a:outerShdw blurRad="38100" dist="38100" dir="2700000" algn="tl">
                    <a:srgbClr val="000000">
                      <a:alpha val="43137"/>
                    </a:srgbClr>
                  </a:outerShdw>
                </a:effectLst>
              </a:rPr>
              <a:t>move on the average  </a:t>
            </a:r>
            <a:r>
              <a:rPr lang="en-CA" sz="2400" dirty="0" smtClean="0">
                <a:effectLst>
                  <a:outerShdw blurRad="38100" dist="38100" dir="2700000" algn="tl">
                    <a:srgbClr val="000000">
                      <a:alpha val="43137"/>
                    </a:srgbClr>
                  </a:outerShdw>
                </a:effectLst>
              </a:rPr>
              <a:t> distance </a:t>
            </a:r>
            <a:r>
              <a:rPr lang="en-CA" sz="2400" dirty="0" err="1">
                <a:effectLst>
                  <a:outerShdw blurRad="38100" dist="38100" dir="2700000" algn="tl">
                    <a:srgbClr val="000000">
                      <a:alpha val="43137"/>
                    </a:srgbClr>
                  </a:outerShdw>
                </a:effectLst>
              </a:rPr>
              <a:t>l</a:t>
            </a:r>
            <a:r>
              <a:rPr lang="en-CA" sz="2400" baseline="-25000" dirty="0" err="1">
                <a:effectLst>
                  <a:outerShdw blurRad="38100" dist="38100" dir="2700000" algn="tl">
                    <a:srgbClr val="000000">
                      <a:alpha val="43137"/>
                    </a:srgbClr>
                  </a:outerShdw>
                </a:effectLst>
              </a:rPr>
              <a:t>r</a:t>
            </a:r>
            <a:r>
              <a:rPr lang="en-CA" sz="2400" dirty="0">
                <a:effectLst>
                  <a:outerShdw blurRad="38100" dist="38100" dir="2700000" algn="tl">
                    <a:srgbClr val="000000">
                      <a:alpha val="43137"/>
                    </a:srgbClr>
                  </a:outerShdw>
                </a:effectLst>
              </a:rPr>
              <a:t> before they </a:t>
            </a:r>
            <a:r>
              <a:rPr lang="en-CA" sz="2400" dirty="0" smtClean="0">
                <a:effectLst>
                  <a:outerShdw blurRad="38100" dist="38100" dir="2700000" algn="tl">
                    <a:srgbClr val="000000">
                      <a:alpha val="43137"/>
                    </a:srgbClr>
                  </a:outerShdw>
                </a:effectLst>
              </a:rPr>
              <a:t>collide with </a:t>
            </a:r>
            <a:r>
              <a:rPr lang="en-CA" sz="2400" dirty="0">
                <a:effectLst>
                  <a:outerShdw blurRad="38100" dist="38100" dir="2700000" algn="tl">
                    <a:srgbClr val="000000">
                      <a:alpha val="43137"/>
                    </a:srgbClr>
                  </a:outerShdw>
                </a:effectLst>
              </a:rPr>
              <a:t>an air molecule (</a:t>
            </a:r>
            <a:r>
              <a:rPr lang="en-CA" sz="2400" dirty="0" err="1">
                <a:effectLst>
                  <a:outerShdw blurRad="38100" dist="38100" dir="2700000" algn="tl">
                    <a:srgbClr val="000000">
                      <a:alpha val="43137"/>
                    </a:srgbClr>
                  </a:outerShdw>
                </a:effectLst>
              </a:rPr>
              <a:t>Bronshten</a:t>
            </a:r>
            <a:r>
              <a:rPr lang="en-CA" sz="2400" dirty="0">
                <a:effectLst>
                  <a:outerShdw blurRad="38100" dist="38100" dir="2700000" algn="tl">
                    <a:srgbClr val="000000">
                      <a:alpha val="43137"/>
                    </a:srgbClr>
                  </a:outerShdw>
                </a:effectLst>
              </a:rPr>
              <a:t>, 1983):</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5690" y="5877272"/>
            <a:ext cx="1352550"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724128" y="44624"/>
            <a:ext cx="3294112" cy="923330"/>
          </a:xfrm>
          <a:prstGeom prst="rect">
            <a:avLst/>
          </a:prstGeom>
          <a:solidFill>
            <a:schemeClr val="accent1">
              <a:lumMod val="20000"/>
              <a:lumOff val="80000"/>
            </a:schemeClr>
          </a:solidFill>
        </p:spPr>
        <p:txBody>
          <a:bodyPr wrap="square">
            <a:spAutoFit/>
          </a:bodyPr>
          <a:lstStyle/>
          <a:p>
            <a:r>
              <a:rPr lang="en-CA" dirty="0">
                <a:solidFill>
                  <a:srgbClr val="000000"/>
                </a:solidFill>
                <a:latin typeface="ArialMT"/>
              </a:rPr>
              <a:t>• </a:t>
            </a:r>
            <a:r>
              <a:rPr lang="en-CA" b="1" dirty="0">
                <a:solidFill>
                  <a:srgbClr val="000000"/>
                </a:solidFill>
                <a:latin typeface="Arial-BoldMT"/>
              </a:rPr>
              <a:t>x &lt;&lt; 1 </a:t>
            </a:r>
            <a:r>
              <a:rPr lang="en-CA" dirty="0">
                <a:solidFill>
                  <a:srgbClr val="000000"/>
                </a:solidFill>
                <a:latin typeface="ArialMT"/>
              </a:rPr>
              <a:t>: </a:t>
            </a:r>
            <a:r>
              <a:rPr lang="en-CA" dirty="0">
                <a:solidFill>
                  <a:srgbClr val="FF0000"/>
                </a:solidFill>
                <a:latin typeface="ArialMT"/>
              </a:rPr>
              <a:t>Rayleigh scattering</a:t>
            </a:r>
          </a:p>
          <a:p>
            <a:r>
              <a:rPr lang="en-CA" dirty="0">
                <a:solidFill>
                  <a:srgbClr val="000000"/>
                </a:solidFill>
                <a:latin typeface="ArialMT"/>
              </a:rPr>
              <a:t>• </a:t>
            </a:r>
            <a:r>
              <a:rPr lang="en-CA" b="1" dirty="0">
                <a:solidFill>
                  <a:srgbClr val="000000"/>
                </a:solidFill>
                <a:latin typeface="Arial-BoldMT"/>
              </a:rPr>
              <a:t>x ~ 1 </a:t>
            </a:r>
            <a:r>
              <a:rPr lang="en-CA" dirty="0">
                <a:solidFill>
                  <a:srgbClr val="000000"/>
                </a:solidFill>
                <a:latin typeface="ArialMT"/>
              </a:rPr>
              <a:t>: </a:t>
            </a:r>
            <a:r>
              <a:rPr lang="en-CA" dirty="0">
                <a:solidFill>
                  <a:srgbClr val="FF0000"/>
                </a:solidFill>
                <a:latin typeface="ArialMT"/>
              </a:rPr>
              <a:t>Mie scattering</a:t>
            </a:r>
          </a:p>
          <a:p>
            <a:r>
              <a:rPr lang="en-CA" dirty="0">
                <a:solidFill>
                  <a:srgbClr val="000000"/>
                </a:solidFill>
                <a:latin typeface="ArialMT"/>
              </a:rPr>
              <a:t>• </a:t>
            </a:r>
            <a:r>
              <a:rPr lang="en-CA" b="1" dirty="0">
                <a:solidFill>
                  <a:srgbClr val="000000"/>
                </a:solidFill>
                <a:latin typeface="Arial-BoldMT"/>
              </a:rPr>
              <a:t>x &gt;&gt;1 </a:t>
            </a:r>
            <a:r>
              <a:rPr lang="en-CA" dirty="0">
                <a:solidFill>
                  <a:srgbClr val="000000"/>
                </a:solidFill>
                <a:latin typeface="ArialMT"/>
              </a:rPr>
              <a:t>: </a:t>
            </a:r>
            <a:r>
              <a:rPr lang="en-CA" dirty="0">
                <a:solidFill>
                  <a:srgbClr val="FF0000"/>
                </a:solidFill>
                <a:latin typeface="ArialMT"/>
              </a:rPr>
              <a:t>Geometric scattering</a:t>
            </a:r>
            <a:endParaRPr lang="en-CA"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45299" y="957904"/>
            <a:ext cx="1081397" cy="732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6098890"/>
            <a:ext cx="1600765" cy="701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571EC42A-B842-494B-AF8C-1FA31CD79704}" type="slidenum">
              <a:rPr lang="en-CA" smtClean="0"/>
              <a:t>24</a:t>
            </a:fld>
            <a:endParaRPr lang="en-CA"/>
          </a:p>
        </p:txBody>
      </p:sp>
    </p:spTree>
    <p:extLst>
      <p:ext uri="{BB962C8B-B14F-4D97-AF65-F5344CB8AC3E}">
        <p14:creationId xmlns:p14="http://schemas.microsoft.com/office/powerpoint/2010/main" val="28932217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71EC42A-B842-494B-AF8C-1FA31CD79704}" type="slidenum">
              <a:rPr lang="en-CA" smtClean="0"/>
              <a:t>25</a:t>
            </a:fld>
            <a:endParaRPr lang="en-CA"/>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00" y="21382"/>
            <a:ext cx="1152127" cy="54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171227" y="21382"/>
            <a:ext cx="7920583" cy="1200329"/>
          </a:xfrm>
          <a:prstGeom prst="rect">
            <a:avLst/>
          </a:prstGeom>
        </p:spPr>
        <p:txBody>
          <a:bodyPr wrap="square">
            <a:spAutoFit/>
          </a:bodyPr>
          <a:lstStyle/>
          <a:p>
            <a:r>
              <a:rPr lang="en-CA" dirty="0"/>
              <a:t>where </a:t>
            </a:r>
            <a:r>
              <a:rPr lang="en-CA" dirty="0">
                <a:solidFill>
                  <a:srgbClr val="FFFF00"/>
                </a:solidFill>
              </a:rPr>
              <a:t>(S/N) </a:t>
            </a:r>
            <a:r>
              <a:rPr lang="en-CA" dirty="0"/>
              <a:t>is the signal-to-noise ratio (SNR) of the </a:t>
            </a:r>
            <a:r>
              <a:rPr lang="en-CA" dirty="0" smtClean="0"/>
              <a:t>target, </a:t>
            </a:r>
            <a:r>
              <a:rPr lang="en-CA" dirty="0" smtClean="0">
                <a:solidFill>
                  <a:srgbClr val="FFFF00"/>
                </a:solidFill>
              </a:rPr>
              <a:t>R</a:t>
            </a:r>
            <a:r>
              <a:rPr lang="en-CA" dirty="0" smtClean="0"/>
              <a:t> </a:t>
            </a:r>
            <a:r>
              <a:rPr lang="en-CA" dirty="0"/>
              <a:t>is the range, </a:t>
            </a:r>
            <a:r>
              <a:rPr lang="en-CA" dirty="0" err="1">
                <a:solidFill>
                  <a:srgbClr val="FFFF00"/>
                </a:solidFill>
              </a:rPr>
              <a:t>Pt</a:t>
            </a:r>
            <a:r>
              <a:rPr lang="en-CA" dirty="0"/>
              <a:t> is the transmitted power, and </a:t>
            </a:r>
            <a:r>
              <a:rPr lang="en-CA" dirty="0">
                <a:solidFill>
                  <a:srgbClr val="FFFF00"/>
                </a:solidFill>
              </a:rPr>
              <a:t>C</a:t>
            </a:r>
            <a:r>
              <a:rPr lang="en-CA" dirty="0"/>
              <a:t> is </a:t>
            </a:r>
            <a:r>
              <a:rPr lang="en-CA" dirty="0" smtClean="0"/>
              <a:t>the system </a:t>
            </a:r>
            <a:r>
              <a:rPr lang="en-CA" dirty="0"/>
              <a:t>calibration </a:t>
            </a:r>
            <a:r>
              <a:rPr lang="en-CA" dirty="0" smtClean="0"/>
              <a:t>constant </a:t>
            </a:r>
            <a:r>
              <a:rPr lang="en-CA" dirty="0" smtClean="0">
                <a:solidFill>
                  <a:srgbClr val="00B0F0"/>
                </a:solidFill>
              </a:rPr>
              <a:t>(</a:t>
            </a:r>
            <a:r>
              <a:rPr lang="en-CA" dirty="0">
                <a:solidFill>
                  <a:srgbClr val="00B0F0"/>
                </a:solidFill>
              </a:rPr>
              <a:t>contains the </a:t>
            </a:r>
            <a:r>
              <a:rPr lang="en-CA" dirty="0" smtClean="0">
                <a:solidFill>
                  <a:srgbClr val="00B0F0"/>
                </a:solidFill>
              </a:rPr>
              <a:t>Boltzmann constant</a:t>
            </a:r>
            <a:r>
              <a:rPr lang="en-CA" dirty="0">
                <a:solidFill>
                  <a:srgbClr val="00B0F0"/>
                </a:solidFill>
              </a:rPr>
              <a:t>, bandwidth, system noise temperature, </a:t>
            </a:r>
            <a:r>
              <a:rPr lang="en-CA" dirty="0" smtClean="0">
                <a:solidFill>
                  <a:srgbClr val="00B0F0"/>
                </a:solidFill>
              </a:rPr>
              <a:t>antenna gain </a:t>
            </a:r>
            <a:r>
              <a:rPr lang="en-CA" dirty="0">
                <a:solidFill>
                  <a:srgbClr val="00B0F0"/>
                </a:solidFill>
              </a:rPr>
              <a:t>and radar </a:t>
            </a:r>
            <a:r>
              <a:rPr lang="en-CA" dirty="0" smtClean="0">
                <a:solidFill>
                  <a:srgbClr val="00B0F0"/>
                </a:solidFill>
              </a:rPr>
              <a:t>wavelength).</a:t>
            </a:r>
            <a:endParaRPr lang="en-CA" dirty="0">
              <a:solidFill>
                <a:srgbClr val="00B0F0"/>
              </a:solidFill>
            </a:endParaRPr>
          </a:p>
        </p:txBody>
      </p:sp>
      <p:sp>
        <p:nvSpPr>
          <p:cNvPr id="6" name="Rectangle 5"/>
          <p:cNvSpPr/>
          <p:nvPr/>
        </p:nvSpPr>
        <p:spPr>
          <a:xfrm>
            <a:off x="0" y="1255941"/>
            <a:ext cx="9144000" cy="2031325"/>
          </a:xfrm>
          <a:prstGeom prst="rect">
            <a:avLst/>
          </a:prstGeom>
          <a:solidFill>
            <a:schemeClr val="accent2">
              <a:lumMod val="20000"/>
              <a:lumOff val="80000"/>
            </a:schemeClr>
          </a:solidFill>
        </p:spPr>
        <p:txBody>
          <a:bodyPr wrap="square">
            <a:spAutoFit/>
          </a:bodyPr>
          <a:lstStyle/>
          <a:p>
            <a:r>
              <a:rPr lang="en-CA" dirty="0" smtClean="0">
                <a:solidFill>
                  <a:srgbClr val="002060"/>
                </a:solidFill>
                <a:latin typeface="AdvTT5843c571"/>
              </a:rPr>
              <a:t>If a possible </a:t>
            </a:r>
            <a:r>
              <a:rPr lang="en-CA" dirty="0">
                <a:solidFill>
                  <a:srgbClr val="002060"/>
                </a:solidFill>
                <a:latin typeface="AdvTT5843c571"/>
              </a:rPr>
              <a:t>scattering </a:t>
            </a:r>
            <a:r>
              <a:rPr lang="en-CA" dirty="0" smtClean="0">
                <a:solidFill>
                  <a:srgbClr val="002060"/>
                </a:solidFill>
                <a:latin typeface="AdvTT5843c571"/>
              </a:rPr>
              <a:t>mechanism that may cause </a:t>
            </a:r>
            <a:r>
              <a:rPr lang="en-CA" dirty="0">
                <a:solidFill>
                  <a:srgbClr val="002060"/>
                </a:solidFill>
                <a:latin typeface="AdvTT5843c571"/>
              </a:rPr>
              <a:t>head </a:t>
            </a:r>
            <a:r>
              <a:rPr lang="en-CA" dirty="0" smtClean="0">
                <a:solidFill>
                  <a:srgbClr val="002060"/>
                </a:solidFill>
                <a:latin typeface="AdvTT5843c571"/>
              </a:rPr>
              <a:t>echoes results </a:t>
            </a:r>
            <a:r>
              <a:rPr lang="en-CA" dirty="0">
                <a:solidFill>
                  <a:srgbClr val="002060"/>
                </a:solidFill>
                <a:latin typeface="AdvTT5843c571"/>
              </a:rPr>
              <a:t>from</a:t>
            </a:r>
          </a:p>
          <a:p>
            <a:r>
              <a:rPr lang="en-CA" dirty="0">
                <a:solidFill>
                  <a:srgbClr val="002060"/>
                </a:solidFill>
                <a:latin typeface="AdvTT5843c571"/>
              </a:rPr>
              <a:t>coherent returns from a volume of electrons that is </a:t>
            </a:r>
            <a:r>
              <a:rPr lang="en-CA" dirty="0" smtClean="0">
                <a:solidFill>
                  <a:srgbClr val="002060"/>
                </a:solidFill>
                <a:latin typeface="AdvTT5843c571"/>
              </a:rPr>
              <a:t>small compared </a:t>
            </a:r>
            <a:r>
              <a:rPr lang="en-CA" dirty="0">
                <a:solidFill>
                  <a:srgbClr val="002060"/>
                </a:solidFill>
                <a:latin typeface="AdvTT5843c571"/>
              </a:rPr>
              <a:t>with the incident radar wavelength [</a:t>
            </a:r>
            <a:r>
              <a:rPr lang="en-CA" dirty="0">
                <a:solidFill>
                  <a:srgbClr val="002060"/>
                </a:solidFill>
                <a:latin typeface="AdvTTf90d833a.I"/>
              </a:rPr>
              <a:t>Mathews </a:t>
            </a:r>
            <a:r>
              <a:rPr lang="en-CA" dirty="0" smtClean="0">
                <a:solidFill>
                  <a:srgbClr val="002060"/>
                </a:solidFill>
                <a:latin typeface="AdvTTf90d833a.I"/>
              </a:rPr>
              <a:t>et al</a:t>
            </a:r>
            <a:r>
              <a:rPr lang="en-CA" dirty="0">
                <a:solidFill>
                  <a:srgbClr val="002060"/>
                </a:solidFill>
                <a:latin typeface="AdvTTf90d833a.I"/>
              </a:rPr>
              <a:t>.</a:t>
            </a:r>
            <a:r>
              <a:rPr lang="en-CA" dirty="0">
                <a:solidFill>
                  <a:srgbClr val="002060"/>
                </a:solidFill>
                <a:latin typeface="AdvTT5843c571"/>
              </a:rPr>
              <a:t>, 1997</a:t>
            </a:r>
            <a:r>
              <a:rPr lang="en-CA" dirty="0" smtClean="0">
                <a:solidFill>
                  <a:srgbClr val="002060"/>
                </a:solidFill>
                <a:latin typeface="AdvTT5843c571"/>
              </a:rPr>
              <a:t>] then the backscatter </a:t>
            </a:r>
            <a:r>
              <a:rPr lang="en-CA" dirty="0">
                <a:solidFill>
                  <a:srgbClr val="002060"/>
                </a:solidFill>
                <a:latin typeface="AdvTT5843c571"/>
              </a:rPr>
              <a:t>from this volume is proportional </a:t>
            </a:r>
            <a:r>
              <a:rPr lang="en-CA" dirty="0" smtClean="0">
                <a:solidFill>
                  <a:srgbClr val="002060"/>
                </a:solidFill>
                <a:latin typeface="AdvTT5843c571"/>
              </a:rPr>
              <a:t>to </a:t>
            </a:r>
            <a:r>
              <a:rPr lang="en-CA" dirty="0" smtClean="0">
                <a:solidFill>
                  <a:srgbClr val="002060"/>
                </a:solidFill>
                <a:latin typeface="AdvTTf90d833a.I"/>
              </a:rPr>
              <a:t>N</a:t>
            </a:r>
            <a:r>
              <a:rPr lang="en-CA" baseline="30000" dirty="0" smtClean="0">
                <a:solidFill>
                  <a:srgbClr val="002060"/>
                </a:solidFill>
                <a:latin typeface="AdvTTf90d833a.I"/>
              </a:rPr>
              <a:t>2</a:t>
            </a:r>
            <a:r>
              <a:rPr lang="en-CA" dirty="0" smtClean="0">
                <a:solidFill>
                  <a:srgbClr val="002060"/>
                </a:solidFill>
                <a:latin typeface="AdvTTf90d833a.I"/>
              </a:rPr>
              <a:t> </a:t>
            </a:r>
            <a:r>
              <a:rPr lang="en-CA" dirty="0" smtClean="0">
                <a:solidFill>
                  <a:srgbClr val="002060"/>
                </a:solidFill>
                <a:latin typeface="AdvTT5843c571"/>
              </a:rPr>
              <a:t>(number </a:t>
            </a:r>
            <a:r>
              <a:rPr lang="en-CA" dirty="0">
                <a:solidFill>
                  <a:srgbClr val="002060"/>
                </a:solidFill>
                <a:latin typeface="AdvTT5843c571"/>
              </a:rPr>
              <a:t>of electrons) according </a:t>
            </a:r>
            <a:r>
              <a:rPr lang="en-CA" dirty="0" smtClean="0">
                <a:solidFill>
                  <a:srgbClr val="002060"/>
                </a:solidFill>
                <a:latin typeface="AdvTT5843c571"/>
              </a:rPr>
              <a:t>to </a:t>
            </a:r>
            <a:r>
              <a:rPr lang="en-CA" sz="1600" dirty="0" smtClean="0">
                <a:solidFill>
                  <a:srgbClr val="002060"/>
                </a:solidFill>
                <a:latin typeface="AdvTTab7e17fd"/>
              </a:rPr>
              <a:t> </a:t>
            </a:r>
          </a:p>
          <a:p>
            <a:r>
              <a:rPr lang="en-CA" dirty="0" smtClean="0">
                <a:solidFill>
                  <a:srgbClr val="002060"/>
                </a:solidFill>
                <a:latin typeface="AdvTT5843c571"/>
              </a:rPr>
              <a:t>where </a:t>
            </a:r>
            <a:r>
              <a:rPr lang="en-CA" dirty="0" smtClean="0">
                <a:solidFill>
                  <a:srgbClr val="002060"/>
                </a:solidFill>
                <a:latin typeface="AdvTTf90d833a.I"/>
              </a:rPr>
              <a:t>a</a:t>
            </a:r>
            <a:r>
              <a:rPr lang="en-CA" sz="800" dirty="0" smtClean="0">
                <a:solidFill>
                  <a:srgbClr val="002060"/>
                </a:solidFill>
                <a:latin typeface="AdvTTf90d833a.I"/>
              </a:rPr>
              <a:t>0 </a:t>
            </a:r>
            <a:r>
              <a:rPr lang="en-CA" dirty="0">
                <a:solidFill>
                  <a:srgbClr val="002060"/>
                </a:solidFill>
                <a:latin typeface="AdvTT5843c571"/>
              </a:rPr>
              <a:t>is the classical electron radius</a:t>
            </a:r>
            <a:r>
              <a:rPr lang="en-CA" dirty="0" smtClean="0">
                <a:solidFill>
                  <a:srgbClr val="002060"/>
                </a:solidFill>
                <a:latin typeface="AdvTT5843c571"/>
              </a:rPr>
              <a:t>.</a:t>
            </a:r>
          </a:p>
          <a:p>
            <a:r>
              <a:rPr lang="en-CA" dirty="0">
                <a:solidFill>
                  <a:srgbClr val="002060"/>
                </a:solidFill>
              </a:rPr>
              <a:t>If a region is to contribute substantially to the RCS </a:t>
            </a:r>
            <a:r>
              <a:rPr lang="en-CA" dirty="0" smtClean="0">
                <a:solidFill>
                  <a:srgbClr val="002060"/>
                </a:solidFill>
              </a:rPr>
              <a:t>its diameter </a:t>
            </a:r>
            <a:r>
              <a:rPr lang="en-CA" dirty="0">
                <a:solidFill>
                  <a:srgbClr val="002060"/>
                </a:solidFill>
              </a:rPr>
              <a:t>must be less than </a:t>
            </a:r>
            <a:r>
              <a:rPr lang="el-GR" dirty="0" smtClean="0">
                <a:solidFill>
                  <a:srgbClr val="002060"/>
                </a:solidFill>
              </a:rPr>
              <a:t>λ</a:t>
            </a:r>
            <a:r>
              <a:rPr lang="en-CA" dirty="0" smtClean="0">
                <a:solidFill>
                  <a:srgbClr val="002060"/>
                </a:solidFill>
              </a:rPr>
              <a:t>/4</a:t>
            </a:r>
            <a:r>
              <a:rPr lang="en-CA" dirty="0">
                <a:solidFill>
                  <a:srgbClr val="002060"/>
                </a:solidFill>
              </a:rPr>
              <a:t>; regions outside this </a:t>
            </a:r>
            <a:r>
              <a:rPr lang="en-CA" dirty="0" smtClean="0">
                <a:solidFill>
                  <a:srgbClr val="002060"/>
                </a:solidFill>
              </a:rPr>
              <a:t>will tend </a:t>
            </a:r>
            <a:r>
              <a:rPr lang="en-CA" dirty="0">
                <a:solidFill>
                  <a:srgbClr val="002060"/>
                </a:solidFill>
              </a:rPr>
              <a:t>to average to the incoherent scatter RCS</a:t>
            </a: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2259069"/>
            <a:ext cx="1041995" cy="310381"/>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0" y="3366567"/>
            <a:ext cx="9144000" cy="923330"/>
          </a:xfrm>
          <a:prstGeom prst="rect">
            <a:avLst/>
          </a:prstGeom>
          <a:solidFill>
            <a:schemeClr val="bg2">
              <a:lumMod val="75000"/>
            </a:schemeClr>
          </a:solidFill>
        </p:spPr>
        <p:txBody>
          <a:bodyPr wrap="square">
            <a:spAutoFit/>
          </a:bodyPr>
          <a:lstStyle/>
          <a:p>
            <a:r>
              <a:rPr lang="en-CA" dirty="0">
                <a:solidFill>
                  <a:srgbClr val="FFFF00"/>
                </a:solidFill>
              </a:rPr>
              <a:t>Another possibility is </a:t>
            </a:r>
            <a:r>
              <a:rPr lang="en-CA" dirty="0" err="1">
                <a:solidFill>
                  <a:srgbClr val="00B0F0"/>
                </a:solidFill>
              </a:rPr>
              <a:t>overdense</a:t>
            </a:r>
            <a:r>
              <a:rPr lang="en-CA" dirty="0">
                <a:solidFill>
                  <a:srgbClr val="00B0F0"/>
                </a:solidFill>
              </a:rPr>
              <a:t> scattering </a:t>
            </a:r>
            <a:r>
              <a:rPr lang="en-CA" dirty="0">
                <a:solidFill>
                  <a:srgbClr val="FFFF00"/>
                </a:solidFill>
              </a:rPr>
              <a:t>[</a:t>
            </a:r>
            <a:r>
              <a:rPr lang="en-CA" dirty="0" smtClean="0">
                <a:solidFill>
                  <a:srgbClr val="FFFF00"/>
                </a:solidFill>
              </a:rPr>
              <a:t>Wannberg et </a:t>
            </a:r>
            <a:r>
              <a:rPr lang="en-CA" dirty="0">
                <a:solidFill>
                  <a:srgbClr val="FFFF00"/>
                </a:solidFill>
              </a:rPr>
              <a:t>al., 1996], which occurs when the plasma </a:t>
            </a:r>
            <a:r>
              <a:rPr lang="en-CA" dirty="0" smtClean="0">
                <a:solidFill>
                  <a:srgbClr val="FFFF00"/>
                </a:solidFill>
              </a:rPr>
              <a:t>frequency exceeds </a:t>
            </a:r>
            <a:r>
              <a:rPr lang="en-CA" dirty="0">
                <a:solidFill>
                  <a:srgbClr val="FFFF00"/>
                </a:solidFill>
              </a:rPr>
              <a:t>the radar </a:t>
            </a:r>
            <a:r>
              <a:rPr lang="en-CA" dirty="0" smtClean="0">
                <a:solidFill>
                  <a:srgbClr val="FFFF00"/>
                </a:solidFill>
              </a:rPr>
              <a:t>frequency  where </a:t>
            </a:r>
            <a:r>
              <a:rPr lang="en-CA" i="1" dirty="0">
                <a:solidFill>
                  <a:srgbClr val="FFFF00"/>
                </a:solidFill>
                <a:latin typeface="Cambria Math" pitchFamily="18" charset="0"/>
                <a:ea typeface="Cambria Math" pitchFamily="18" charset="0"/>
              </a:rPr>
              <a:t>f</a:t>
            </a:r>
            <a:r>
              <a:rPr lang="en-CA" i="1" dirty="0">
                <a:solidFill>
                  <a:srgbClr val="FFFF00"/>
                </a:solidFill>
              </a:rPr>
              <a:t> </a:t>
            </a:r>
            <a:r>
              <a:rPr lang="en-CA" dirty="0">
                <a:solidFill>
                  <a:srgbClr val="FFFF00"/>
                </a:solidFill>
              </a:rPr>
              <a:t>is the incident radar frequency in Hz and </a:t>
            </a:r>
            <a:r>
              <a:rPr lang="en-CA" i="1" dirty="0">
                <a:solidFill>
                  <a:srgbClr val="FFFF00"/>
                </a:solidFill>
                <a:latin typeface="Cambria Math" pitchFamily="18" charset="0"/>
                <a:ea typeface="Cambria Math" pitchFamily="18" charset="0"/>
              </a:rPr>
              <a:t>n</a:t>
            </a:r>
            <a:r>
              <a:rPr lang="en-CA" dirty="0">
                <a:solidFill>
                  <a:srgbClr val="FFFF00"/>
                </a:solidFill>
              </a:rPr>
              <a:t> is </a:t>
            </a:r>
            <a:r>
              <a:rPr lang="en-CA" dirty="0" smtClean="0">
                <a:solidFill>
                  <a:srgbClr val="FFFF00"/>
                </a:solidFill>
              </a:rPr>
              <a:t>the electron </a:t>
            </a:r>
            <a:r>
              <a:rPr lang="en-CA" dirty="0">
                <a:solidFill>
                  <a:srgbClr val="FFFF00"/>
                </a:solidFill>
              </a:rPr>
              <a:t>volume density </a:t>
            </a:r>
            <a:r>
              <a:rPr lang="en-CA" dirty="0" smtClean="0">
                <a:solidFill>
                  <a:srgbClr val="FFFF00"/>
                </a:solidFill>
              </a:rPr>
              <a:t>in</a:t>
            </a:r>
            <a:r>
              <a:rPr lang="en-CA" i="1" dirty="0" smtClean="0">
                <a:solidFill>
                  <a:srgbClr val="FFFF00"/>
                </a:solidFill>
              </a:rPr>
              <a:t>cm</a:t>
            </a:r>
            <a:r>
              <a:rPr lang="en-CA" i="1" baseline="30000" dirty="0">
                <a:solidFill>
                  <a:srgbClr val="FFFF00"/>
                </a:solidFill>
              </a:rPr>
              <a:t>3</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20371" y="3912096"/>
            <a:ext cx="10001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9100" y="4319216"/>
            <a:ext cx="9072710" cy="1200329"/>
          </a:xfrm>
          <a:prstGeom prst="rect">
            <a:avLst/>
          </a:prstGeom>
          <a:solidFill>
            <a:srgbClr val="0070C0"/>
          </a:solidFill>
        </p:spPr>
        <p:txBody>
          <a:bodyPr wrap="square">
            <a:spAutoFit/>
          </a:bodyPr>
          <a:lstStyle/>
          <a:p>
            <a:r>
              <a:rPr lang="en-CA" dirty="0"/>
              <a:t>The Mie series can be broken down into </a:t>
            </a:r>
            <a:r>
              <a:rPr lang="en-CA" dirty="0" smtClean="0"/>
              <a:t>three regions:  </a:t>
            </a:r>
            <a:r>
              <a:rPr lang="en-CA" u="sng" dirty="0" smtClean="0">
                <a:solidFill>
                  <a:srgbClr val="FFC000"/>
                </a:solidFill>
              </a:rPr>
              <a:t>1. </a:t>
            </a:r>
            <a:r>
              <a:rPr lang="en-CA" u="sng" dirty="0">
                <a:solidFill>
                  <a:srgbClr val="FFC000"/>
                </a:solidFill>
              </a:rPr>
              <a:t>objects that are much less than a </a:t>
            </a:r>
            <a:r>
              <a:rPr lang="en-CA" u="sng" dirty="0" smtClean="0">
                <a:solidFill>
                  <a:srgbClr val="FFC000"/>
                </a:solidFill>
              </a:rPr>
              <a:t>wavelength</a:t>
            </a:r>
            <a:r>
              <a:rPr lang="en-CA" u="sng" dirty="0" smtClean="0"/>
              <a:t> (</a:t>
            </a:r>
            <a:r>
              <a:rPr lang="en-CA" u="sng" dirty="0" smtClean="0">
                <a:solidFill>
                  <a:srgbClr val="FFFF00"/>
                </a:solidFill>
              </a:rPr>
              <a:t>Rayleigh </a:t>
            </a:r>
            <a:r>
              <a:rPr lang="en-CA" u="sng" dirty="0">
                <a:solidFill>
                  <a:srgbClr val="FFFF00"/>
                </a:solidFill>
              </a:rPr>
              <a:t>regime</a:t>
            </a:r>
            <a:r>
              <a:rPr lang="en-CA" u="sng" dirty="0"/>
              <a:t>), </a:t>
            </a:r>
            <a:r>
              <a:rPr lang="en-CA" dirty="0" smtClean="0"/>
              <a:t>2. object </a:t>
            </a:r>
            <a:r>
              <a:rPr lang="en-CA" dirty="0"/>
              <a:t>sizes that are of the order</a:t>
            </a:r>
          </a:p>
          <a:p>
            <a:r>
              <a:rPr lang="en-CA" dirty="0"/>
              <a:t>of the wavelength (</a:t>
            </a:r>
            <a:r>
              <a:rPr lang="en-CA" dirty="0">
                <a:solidFill>
                  <a:srgbClr val="FFFF00"/>
                </a:solidFill>
              </a:rPr>
              <a:t>resonance region</a:t>
            </a:r>
            <a:r>
              <a:rPr lang="en-CA" dirty="0"/>
              <a:t>), and </a:t>
            </a:r>
            <a:r>
              <a:rPr lang="en-CA" dirty="0" smtClean="0"/>
              <a:t>3. objects </a:t>
            </a:r>
            <a:r>
              <a:rPr lang="en-CA" dirty="0"/>
              <a:t>that </a:t>
            </a:r>
            <a:r>
              <a:rPr lang="en-CA" dirty="0" smtClean="0"/>
              <a:t>are much </a:t>
            </a:r>
            <a:r>
              <a:rPr lang="en-CA" dirty="0"/>
              <a:t>greater than a wavelength (</a:t>
            </a:r>
            <a:r>
              <a:rPr lang="en-CA" dirty="0">
                <a:solidFill>
                  <a:srgbClr val="FFFF00"/>
                </a:solidFill>
              </a:rPr>
              <a:t>optical region</a:t>
            </a:r>
            <a:r>
              <a:rPr lang="en-CA" dirty="0"/>
              <a:t>).</a:t>
            </a:r>
          </a:p>
        </p:txBody>
      </p:sp>
      <p:sp>
        <p:nvSpPr>
          <p:cNvPr id="9" name="Rectangle 8"/>
          <p:cNvSpPr/>
          <p:nvPr/>
        </p:nvSpPr>
        <p:spPr>
          <a:xfrm>
            <a:off x="17537" y="5519545"/>
            <a:ext cx="9072710" cy="923330"/>
          </a:xfrm>
          <a:prstGeom prst="rect">
            <a:avLst/>
          </a:prstGeom>
          <a:solidFill>
            <a:schemeClr val="bg1">
              <a:lumMod val="95000"/>
              <a:lumOff val="5000"/>
            </a:schemeClr>
          </a:solidFill>
        </p:spPr>
        <p:txBody>
          <a:bodyPr wrap="square">
            <a:spAutoFit/>
          </a:bodyPr>
          <a:lstStyle/>
          <a:p>
            <a:r>
              <a:rPr lang="en-CA" dirty="0"/>
              <a:t>In the Rayleigh regime, where </a:t>
            </a:r>
            <a:r>
              <a:rPr lang="en-CA" i="1" dirty="0">
                <a:solidFill>
                  <a:srgbClr val="FFFF00"/>
                </a:solidFill>
              </a:rPr>
              <a:t>0 &lt; </a:t>
            </a:r>
            <a:r>
              <a:rPr lang="en-CA" i="1" dirty="0" err="1">
                <a:solidFill>
                  <a:srgbClr val="FFFF00"/>
                </a:solidFill>
              </a:rPr>
              <a:t>ka</a:t>
            </a:r>
            <a:r>
              <a:rPr lang="en-CA" i="1" dirty="0">
                <a:solidFill>
                  <a:srgbClr val="FFFF00"/>
                </a:solidFill>
              </a:rPr>
              <a:t> &lt; 1</a:t>
            </a:r>
            <a:r>
              <a:rPr lang="en-CA" dirty="0"/>
              <a:t>, the </a:t>
            </a:r>
            <a:r>
              <a:rPr lang="en-CA" b="1" dirty="0">
                <a:solidFill>
                  <a:srgbClr val="FFFF00"/>
                </a:solidFill>
              </a:rPr>
              <a:t>RCS </a:t>
            </a:r>
            <a:r>
              <a:rPr lang="en-CA" b="1" dirty="0" smtClean="0">
                <a:solidFill>
                  <a:srgbClr val="FFFF00"/>
                </a:solidFill>
              </a:rPr>
              <a:t>is proportional </a:t>
            </a:r>
            <a:r>
              <a:rPr lang="en-CA" b="1" dirty="0">
                <a:solidFill>
                  <a:srgbClr val="FFFF00"/>
                </a:solidFill>
              </a:rPr>
              <a:t>to the square of the area of the </a:t>
            </a:r>
            <a:r>
              <a:rPr lang="en-CA" b="1" dirty="0" smtClean="0">
                <a:solidFill>
                  <a:srgbClr val="FFFF00"/>
                </a:solidFill>
              </a:rPr>
              <a:t>body</a:t>
            </a:r>
            <a:r>
              <a:rPr lang="en-CA" dirty="0" smtClean="0"/>
              <a:t> where </a:t>
            </a:r>
            <a:r>
              <a:rPr lang="en-CA" i="1" dirty="0">
                <a:solidFill>
                  <a:srgbClr val="FFFF00"/>
                </a:solidFill>
              </a:rPr>
              <a:t>k = </a:t>
            </a:r>
            <a:r>
              <a:rPr lang="en-CA" i="1" dirty="0" smtClean="0">
                <a:solidFill>
                  <a:srgbClr val="FFFF00"/>
                </a:solidFill>
              </a:rPr>
              <a:t>2p/</a:t>
            </a:r>
            <a:r>
              <a:rPr lang="el-GR" i="1" dirty="0" smtClean="0">
                <a:solidFill>
                  <a:srgbClr val="FFFF00"/>
                </a:solidFill>
              </a:rPr>
              <a:t>λ</a:t>
            </a:r>
            <a:r>
              <a:rPr lang="en-CA" dirty="0" smtClean="0"/>
              <a:t>, </a:t>
            </a:r>
            <a:r>
              <a:rPr lang="en-CA" i="1" dirty="0">
                <a:solidFill>
                  <a:srgbClr val="FFFF00"/>
                </a:solidFill>
              </a:rPr>
              <a:t>a</a:t>
            </a:r>
            <a:r>
              <a:rPr lang="en-CA" dirty="0"/>
              <a:t> is the Rayleigh radius of the target’s cross</a:t>
            </a:r>
          </a:p>
          <a:p>
            <a:r>
              <a:rPr lang="en-CA" dirty="0"/>
              <a:t>section and l is the incident wavelength.</a:t>
            </a:r>
          </a:p>
        </p:txBody>
      </p:sp>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77470" y="6093296"/>
            <a:ext cx="1343025"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42782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CA" dirty="0" smtClean="0">
                <a:solidFill>
                  <a:srgbClr val="FFFF00"/>
                </a:solidFill>
              </a:rPr>
              <a:t>Simplified approach:</a:t>
            </a:r>
          </a:p>
          <a:p>
            <a:r>
              <a:rPr lang="en-CA" dirty="0" smtClean="0">
                <a:solidFill>
                  <a:srgbClr val="FFFF00"/>
                </a:solidFill>
              </a:rPr>
              <a:t>The plasma frequency in </a:t>
            </a:r>
            <a:r>
              <a:rPr lang="en-CA" dirty="0" err="1" smtClean="0">
                <a:solidFill>
                  <a:srgbClr val="FFFF00"/>
                </a:solidFill>
              </a:rPr>
              <a:t>overdense</a:t>
            </a:r>
            <a:r>
              <a:rPr lang="en-CA" dirty="0" smtClean="0">
                <a:solidFill>
                  <a:srgbClr val="FFFF00"/>
                </a:solidFill>
              </a:rPr>
              <a:t> MHE (</a:t>
            </a:r>
            <a:r>
              <a:rPr lang="en-CA" dirty="0" err="1" smtClean="0">
                <a:solidFill>
                  <a:srgbClr val="FFFF00"/>
                </a:solidFill>
              </a:rPr>
              <a:t>Raleygh</a:t>
            </a:r>
            <a:r>
              <a:rPr lang="en-CA" dirty="0" smtClean="0">
                <a:solidFill>
                  <a:srgbClr val="FFFF00"/>
                </a:solidFill>
              </a:rPr>
              <a:t> regime) greater than </a:t>
            </a:r>
            <a:r>
              <a:rPr lang="el-GR" dirty="0" smtClean="0">
                <a:solidFill>
                  <a:srgbClr val="FFFF00"/>
                </a:solidFill>
              </a:rPr>
              <a:t>λ</a:t>
            </a:r>
            <a:r>
              <a:rPr lang="en-CA" dirty="0" smtClean="0">
                <a:solidFill>
                  <a:srgbClr val="FFFF00"/>
                </a:solidFill>
              </a:rPr>
              <a:t> </a:t>
            </a:r>
          </a:p>
          <a:p>
            <a:r>
              <a:rPr lang="en-CA" dirty="0" smtClean="0">
                <a:solidFill>
                  <a:srgbClr val="FFFF00"/>
                </a:solidFill>
              </a:rPr>
              <a:t>At lower altitudes (below 95 km) the size of plasma region is decreasing with the decreasing atmospheric mean free path.</a:t>
            </a:r>
          </a:p>
          <a:p>
            <a:r>
              <a:rPr lang="en-CA" dirty="0">
                <a:solidFill>
                  <a:srgbClr val="FFFF00"/>
                </a:solidFill>
              </a:rPr>
              <a:t>The RCS dependence on velocity and </a:t>
            </a:r>
            <a:r>
              <a:rPr lang="en-CA" dirty="0" smtClean="0">
                <a:solidFill>
                  <a:srgbClr val="FFFF00"/>
                </a:solidFill>
              </a:rPr>
              <a:t>altitude revealed </a:t>
            </a:r>
            <a:r>
              <a:rPr lang="en-CA" dirty="0">
                <a:solidFill>
                  <a:srgbClr val="FFFF00"/>
                </a:solidFill>
              </a:rPr>
              <a:t>a strong correlation between the size of a </a:t>
            </a:r>
            <a:r>
              <a:rPr lang="en-CA" dirty="0" smtClean="0">
                <a:solidFill>
                  <a:srgbClr val="FFFF00"/>
                </a:solidFill>
              </a:rPr>
              <a:t>head echo </a:t>
            </a:r>
            <a:r>
              <a:rPr lang="en-CA" dirty="0">
                <a:solidFill>
                  <a:srgbClr val="FFFF00"/>
                </a:solidFill>
              </a:rPr>
              <a:t>and the altitude, or mean free </a:t>
            </a:r>
            <a:r>
              <a:rPr lang="en-CA" dirty="0" smtClean="0">
                <a:solidFill>
                  <a:srgbClr val="FFFF00"/>
                </a:solidFill>
              </a:rPr>
              <a:t>path (Close et al. 2002).</a:t>
            </a:r>
          </a:p>
          <a:p>
            <a:r>
              <a:rPr lang="en-CA" dirty="0">
                <a:solidFill>
                  <a:srgbClr val="FFFF00"/>
                </a:solidFill>
              </a:rPr>
              <a:t>The altitude where the RCS is maximized (105 km)</a:t>
            </a:r>
            <a:endParaRPr lang="en-CA" dirty="0" smtClean="0">
              <a:solidFill>
                <a:srgbClr val="FFFF00"/>
              </a:solidFill>
            </a:endParaRPr>
          </a:p>
          <a:p>
            <a:r>
              <a:rPr lang="en-CA" dirty="0" smtClean="0">
                <a:solidFill>
                  <a:srgbClr val="FFFF00"/>
                </a:solidFill>
              </a:rPr>
              <a:t>Below approx. 100 km, the RCS follows the decrease in the mean free path</a:t>
            </a:r>
          </a:p>
          <a:p>
            <a:r>
              <a:rPr lang="en-CA" dirty="0" smtClean="0">
                <a:solidFill>
                  <a:srgbClr val="FFFF00"/>
                </a:solidFill>
              </a:rPr>
              <a:t>Determination of MHE plasma radius from RCS depends on frequency</a:t>
            </a:r>
            <a:endParaRPr lang="en-CA" dirty="0">
              <a:solidFill>
                <a:srgbClr val="FFFF00"/>
              </a:solidFill>
            </a:endParaRPr>
          </a:p>
        </p:txBody>
      </p:sp>
      <p:sp>
        <p:nvSpPr>
          <p:cNvPr id="4" name="Slide Number Placeholder 3"/>
          <p:cNvSpPr>
            <a:spLocks noGrp="1"/>
          </p:cNvSpPr>
          <p:nvPr>
            <p:ph type="sldNum" sz="quarter" idx="12"/>
          </p:nvPr>
        </p:nvSpPr>
        <p:spPr/>
        <p:txBody>
          <a:bodyPr/>
          <a:lstStyle/>
          <a:p>
            <a:fld id="{571EC42A-B842-494B-AF8C-1FA31CD79704}" type="slidenum">
              <a:rPr lang="en-CA" smtClean="0"/>
              <a:t>26</a:t>
            </a:fld>
            <a:endParaRPr lang="en-CA"/>
          </a:p>
        </p:txBody>
      </p:sp>
    </p:spTree>
    <p:extLst>
      <p:ext uri="{BB962C8B-B14F-4D97-AF65-F5344CB8AC3E}">
        <p14:creationId xmlns:p14="http://schemas.microsoft.com/office/powerpoint/2010/main" val="42888007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07288" cy="1143000"/>
          </a:xfrm>
        </p:spPr>
        <p:txBody>
          <a:bodyPr>
            <a:normAutofit fontScale="90000"/>
          </a:bodyPr>
          <a:lstStyle/>
          <a:p>
            <a:r>
              <a:rPr lang="en-CA" dirty="0" smtClean="0">
                <a:solidFill>
                  <a:srgbClr val="FFFF00"/>
                </a:solidFill>
                <a:effectLst>
                  <a:outerShdw blurRad="38100" dist="38100" dir="2700000" algn="tl">
                    <a:srgbClr val="000000">
                      <a:alpha val="43137"/>
                    </a:srgbClr>
                  </a:outerShdw>
                </a:effectLst>
              </a:rPr>
              <a:t>Ways to interpret shock wave formation</a:t>
            </a:r>
            <a:endParaRPr lang="en-CA"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7500" lnSpcReduction="20000"/>
          </a:bodyPr>
          <a:lstStyle/>
          <a:p>
            <a:r>
              <a:rPr lang="en-CA" dirty="0" smtClean="0">
                <a:solidFill>
                  <a:srgbClr val="FFFF00"/>
                </a:solidFill>
                <a:effectLst>
                  <a:outerShdw blurRad="38100" dist="38100" dir="2700000" algn="tl">
                    <a:srgbClr val="000000">
                      <a:alpha val="43137"/>
                    </a:srgbClr>
                  </a:outerShdw>
                </a:effectLst>
              </a:rPr>
              <a:t>Sudden drop in RCS (indicates formation of flow fields where electrons can not escape)</a:t>
            </a:r>
          </a:p>
          <a:p>
            <a:r>
              <a:rPr lang="en-CA" dirty="0" smtClean="0">
                <a:solidFill>
                  <a:srgbClr val="FFFF00"/>
                </a:solidFill>
                <a:effectLst>
                  <a:outerShdw blurRad="38100" dist="38100" dir="2700000" algn="tl">
                    <a:srgbClr val="000000">
                      <a:alpha val="43137"/>
                    </a:srgbClr>
                  </a:outerShdw>
                </a:effectLst>
              </a:rPr>
              <a:t>RCS corresponds to the size of the typical flow field for </a:t>
            </a:r>
            <a:r>
              <a:rPr lang="en-CA" dirty="0" err="1" smtClean="0">
                <a:solidFill>
                  <a:srgbClr val="FFFF00"/>
                </a:solidFill>
                <a:effectLst>
                  <a:outerShdw blurRad="38100" dist="38100" dir="2700000" algn="tl">
                    <a:srgbClr val="000000">
                      <a:alpha val="43137"/>
                    </a:srgbClr>
                  </a:outerShdw>
                </a:effectLst>
              </a:rPr>
              <a:t>overdense</a:t>
            </a:r>
            <a:r>
              <a:rPr lang="en-CA" dirty="0" smtClean="0">
                <a:solidFill>
                  <a:srgbClr val="FFFF00"/>
                </a:solidFill>
                <a:effectLst>
                  <a:outerShdw blurRad="38100" dist="38100" dir="2700000" algn="tl">
                    <a:srgbClr val="000000">
                      <a:alpha val="43137"/>
                    </a:srgbClr>
                  </a:outerShdw>
                </a:effectLst>
              </a:rPr>
              <a:t> meteors (1 – 2 orders of magnitude greater than the meteoroid characteristic dimensions).That again indicates the formation of the flow fields.</a:t>
            </a:r>
          </a:p>
          <a:p>
            <a:r>
              <a:rPr lang="en-CA" dirty="0" smtClean="0">
                <a:solidFill>
                  <a:srgbClr val="FFFF00"/>
                </a:solidFill>
                <a:effectLst>
                  <a:outerShdw blurRad="38100" dist="38100" dir="2700000" algn="tl">
                    <a:srgbClr val="000000">
                      <a:alpha val="43137"/>
                    </a:srgbClr>
                  </a:outerShdw>
                </a:effectLst>
              </a:rPr>
              <a:t>Finally, RCS disappears (while meteor is still ablating). That indeed demonstrates the formation of shock fronts and strongly density stratified flow fields. The Coulomb forces are sufficiently strong to control the departure of the energetic electrons. Moreover, large positive ion density will minimize the radar signature and RSC</a:t>
            </a:r>
          </a:p>
        </p:txBody>
      </p:sp>
      <p:sp>
        <p:nvSpPr>
          <p:cNvPr id="4" name="Slide Number Placeholder 3"/>
          <p:cNvSpPr>
            <a:spLocks noGrp="1"/>
          </p:cNvSpPr>
          <p:nvPr>
            <p:ph type="sldNum" sz="quarter" idx="12"/>
          </p:nvPr>
        </p:nvSpPr>
        <p:spPr/>
        <p:txBody>
          <a:bodyPr/>
          <a:lstStyle/>
          <a:p>
            <a:fld id="{571EC42A-B842-494B-AF8C-1FA31CD79704}" type="slidenum">
              <a:rPr lang="en-CA" smtClean="0"/>
              <a:t>27</a:t>
            </a:fld>
            <a:endParaRPr lang="en-CA"/>
          </a:p>
        </p:txBody>
      </p:sp>
    </p:spTree>
    <p:extLst>
      <p:ext uri="{BB962C8B-B14F-4D97-AF65-F5344CB8AC3E}">
        <p14:creationId xmlns:p14="http://schemas.microsoft.com/office/powerpoint/2010/main" val="25944613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CA"/>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497" y="692696"/>
            <a:ext cx="8959625" cy="5341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571EC42A-B842-494B-AF8C-1FA31CD79704}" type="slidenum">
              <a:rPr lang="en-CA" smtClean="0"/>
              <a:t>28</a:t>
            </a:fld>
            <a:endParaRPr lang="en-CA"/>
          </a:p>
        </p:txBody>
      </p:sp>
    </p:spTree>
    <p:extLst>
      <p:ext uri="{BB962C8B-B14F-4D97-AF65-F5344CB8AC3E}">
        <p14:creationId xmlns:p14="http://schemas.microsoft.com/office/powerpoint/2010/main" val="30034667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505" y="2892176"/>
            <a:ext cx="7447159"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347864" y="6453336"/>
            <a:ext cx="2950551" cy="369332"/>
          </a:xfrm>
          <a:prstGeom prst="rect">
            <a:avLst/>
          </a:prstGeom>
          <a:noFill/>
        </p:spPr>
        <p:txBody>
          <a:bodyPr wrap="none" rtlCol="0">
            <a:spAutoFit/>
          </a:bodyPr>
          <a:lstStyle/>
          <a:p>
            <a:r>
              <a:rPr lang="en-CA" dirty="0" smtClean="0"/>
              <a:t>Jones and Webster, (1991)</a:t>
            </a:r>
            <a:endParaRPr lang="en-CA" dirty="0"/>
          </a:p>
        </p:txBody>
      </p:sp>
      <p:sp>
        <p:nvSpPr>
          <p:cNvPr id="5" name="Slide Number Placeholder 4"/>
          <p:cNvSpPr>
            <a:spLocks noGrp="1"/>
          </p:cNvSpPr>
          <p:nvPr>
            <p:ph type="sldNum" sz="quarter" idx="12"/>
          </p:nvPr>
        </p:nvSpPr>
        <p:spPr/>
        <p:txBody>
          <a:bodyPr/>
          <a:lstStyle/>
          <a:p>
            <a:fld id="{571EC42A-B842-494B-AF8C-1FA31CD79704}" type="slidenum">
              <a:rPr lang="en-CA" smtClean="0"/>
              <a:t>29</a:t>
            </a:fld>
            <a:endParaRPr lang="en-CA"/>
          </a:p>
        </p:txBody>
      </p:sp>
    </p:spTree>
    <p:extLst>
      <p:ext uri="{BB962C8B-B14F-4D97-AF65-F5344CB8AC3E}">
        <p14:creationId xmlns:p14="http://schemas.microsoft.com/office/powerpoint/2010/main" val="1349588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err="1" smtClean="0">
                <a:solidFill>
                  <a:srgbClr val="FFFF00"/>
                </a:solidFill>
                <a:effectLst>
                  <a:outerShdw blurRad="38100" dist="38100" dir="2700000" algn="tl">
                    <a:srgbClr val="000000">
                      <a:alpha val="43137"/>
                    </a:srgbClr>
                  </a:outerShdw>
                </a:effectLst>
              </a:rPr>
              <a:t>Overdense</a:t>
            </a:r>
            <a:r>
              <a:rPr lang="en-CA" b="1" dirty="0" smtClean="0">
                <a:solidFill>
                  <a:srgbClr val="FFFF00"/>
                </a:solidFill>
                <a:effectLst>
                  <a:outerShdw blurRad="38100" dist="38100" dir="2700000" algn="tl">
                    <a:srgbClr val="000000">
                      <a:alpha val="43137"/>
                    </a:srgbClr>
                  </a:outerShdw>
                </a:effectLst>
              </a:rPr>
              <a:t> Meteors</a:t>
            </a:r>
            <a:endParaRPr lang="en-CA" b="1"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363272" cy="4525963"/>
          </a:xfrm>
        </p:spPr>
        <p:txBody>
          <a:bodyPr>
            <a:normAutofit lnSpcReduction="10000"/>
          </a:bodyPr>
          <a:lstStyle/>
          <a:p>
            <a:r>
              <a:rPr lang="en-CA" sz="2400" dirty="0" smtClean="0">
                <a:solidFill>
                  <a:srgbClr val="FFFF00"/>
                </a:solidFill>
                <a:effectLst>
                  <a:outerShdw blurRad="38100" dist="38100" dir="2700000" algn="tl">
                    <a:srgbClr val="000000">
                      <a:alpha val="43137"/>
                    </a:srgbClr>
                  </a:outerShdw>
                </a:effectLst>
              </a:rPr>
              <a:t>Broad term (4×10</a:t>
            </a:r>
            <a:r>
              <a:rPr lang="en-CA" sz="2400" baseline="30000" dirty="0">
                <a:solidFill>
                  <a:srgbClr val="FFFF00"/>
                </a:solidFill>
                <a:effectLst>
                  <a:outerShdw blurRad="38100" dist="38100" dir="2700000" algn="tl">
                    <a:srgbClr val="000000">
                      <a:alpha val="43137"/>
                    </a:srgbClr>
                  </a:outerShdw>
                </a:effectLst>
              </a:rPr>
              <a:t>−3</a:t>
            </a:r>
            <a:r>
              <a:rPr lang="en-CA" sz="2400" dirty="0">
                <a:solidFill>
                  <a:srgbClr val="FFFF00"/>
                </a:solidFill>
                <a:effectLst>
                  <a:outerShdw blurRad="38100" dist="38100" dir="2700000" algn="tl">
                    <a:srgbClr val="000000">
                      <a:alpha val="43137"/>
                    </a:srgbClr>
                  </a:outerShdw>
                </a:effectLst>
              </a:rPr>
              <a:t> m and up to small-sized </a:t>
            </a:r>
            <a:r>
              <a:rPr lang="en-CA" sz="2400" dirty="0" smtClean="0">
                <a:solidFill>
                  <a:srgbClr val="FFFF00"/>
                </a:solidFill>
                <a:effectLst>
                  <a:outerShdw blurRad="38100" dist="38100" dir="2700000" algn="tl">
                    <a:srgbClr val="000000">
                      <a:alpha val="43137"/>
                    </a:srgbClr>
                  </a:outerShdw>
                </a:effectLst>
              </a:rPr>
              <a:t>fireballs, </a:t>
            </a:r>
          </a:p>
          <a:p>
            <a:pPr marL="36576" indent="0">
              <a:buNone/>
            </a:pPr>
            <a:r>
              <a:rPr lang="en-CA" sz="2400" dirty="0">
                <a:solidFill>
                  <a:srgbClr val="FFFF00"/>
                </a:solidFill>
                <a:effectLst>
                  <a:outerShdw blurRad="38100" dist="38100" dir="2700000" algn="tl">
                    <a:srgbClr val="000000">
                      <a:alpha val="43137"/>
                    </a:srgbClr>
                  </a:outerShdw>
                </a:effectLst>
              </a:rPr>
              <a:t> </a:t>
            </a:r>
            <a:r>
              <a:rPr lang="en-CA" sz="2400" dirty="0" smtClean="0">
                <a:solidFill>
                  <a:srgbClr val="FFFF00"/>
                </a:solidFill>
                <a:effectLst>
                  <a:outerShdw blurRad="38100" dist="38100" dir="2700000" algn="tl">
                    <a:srgbClr val="000000">
                      <a:alpha val="43137"/>
                    </a:srgbClr>
                  </a:outerShdw>
                </a:effectLst>
              </a:rPr>
              <a:t>    q ≥ 10</a:t>
            </a:r>
            <a:r>
              <a:rPr lang="en-CA" sz="2400" baseline="30000" dirty="0" smtClean="0">
                <a:solidFill>
                  <a:srgbClr val="FFFF00"/>
                </a:solidFill>
                <a:effectLst>
                  <a:outerShdw blurRad="38100" dist="38100" dir="2700000" algn="tl">
                    <a:srgbClr val="000000">
                      <a:alpha val="43137"/>
                    </a:srgbClr>
                  </a:outerShdw>
                </a:effectLst>
              </a:rPr>
              <a:t>16</a:t>
            </a:r>
            <a:r>
              <a:rPr lang="en-CA" sz="2400" dirty="0" smtClean="0">
                <a:solidFill>
                  <a:srgbClr val="FFFF00"/>
                </a:solidFill>
                <a:effectLst>
                  <a:outerShdw blurRad="38100" dist="38100" dir="2700000" algn="tl">
                    <a:srgbClr val="000000">
                      <a:alpha val="43137"/>
                    </a:srgbClr>
                  </a:outerShdw>
                </a:effectLst>
              </a:rPr>
              <a:t> electrons m</a:t>
            </a:r>
            <a:r>
              <a:rPr lang="en-CA" sz="2400" baseline="30000" dirty="0" smtClean="0">
                <a:solidFill>
                  <a:srgbClr val="FFFF00"/>
                </a:solidFill>
                <a:effectLst>
                  <a:outerShdw blurRad="38100" dist="38100" dir="2700000" algn="tl">
                    <a:srgbClr val="000000">
                      <a:alpha val="43137"/>
                    </a:srgbClr>
                  </a:outerShdw>
                </a:effectLst>
              </a:rPr>
              <a:t>-1</a:t>
            </a:r>
            <a:r>
              <a:rPr lang="en-CA" sz="2400" dirty="0" smtClean="0">
                <a:solidFill>
                  <a:srgbClr val="FFFF00"/>
                </a:solidFill>
                <a:effectLst>
                  <a:outerShdw blurRad="38100" dist="38100" dir="2700000" algn="tl">
                    <a:srgbClr val="000000">
                      <a:alpha val="43137"/>
                    </a:srgbClr>
                  </a:outerShdw>
                </a:effectLst>
              </a:rPr>
              <a:t>)</a:t>
            </a:r>
          </a:p>
          <a:p>
            <a:endParaRPr lang="en-CA" sz="2400" dirty="0" smtClean="0">
              <a:solidFill>
                <a:srgbClr val="FFFF00"/>
              </a:solidFill>
              <a:effectLst>
                <a:outerShdw blurRad="38100" dist="38100" dir="2700000" algn="tl">
                  <a:srgbClr val="000000">
                    <a:alpha val="43137"/>
                  </a:srgbClr>
                </a:outerShdw>
              </a:effectLst>
            </a:endParaRPr>
          </a:p>
          <a:p>
            <a:r>
              <a:rPr lang="en-CA" sz="2400" dirty="0" smtClean="0">
                <a:solidFill>
                  <a:srgbClr val="FFFF00"/>
                </a:solidFill>
                <a:effectLst>
                  <a:outerShdw blurRad="38100" dist="38100" dir="2700000" algn="tl">
                    <a:srgbClr val="000000">
                      <a:alpha val="43137"/>
                    </a:srgbClr>
                  </a:outerShdw>
                </a:effectLst>
              </a:rPr>
              <a:t>Statistically small fraction of overall meteoroid influx</a:t>
            </a:r>
          </a:p>
          <a:p>
            <a:endParaRPr lang="en-CA" sz="2400" dirty="0" smtClean="0">
              <a:solidFill>
                <a:srgbClr val="FFFF00"/>
              </a:solidFill>
              <a:effectLst>
                <a:outerShdw blurRad="38100" dist="38100" dir="2700000" algn="tl">
                  <a:srgbClr val="000000">
                    <a:alpha val="43137"/>
                  </a:srgbClr>
                </a:outerShdw>
              </a:effectLst>
            </a:endParaRPr>
          </a:p>
          <a:p>
            <a:r>
              <a:rPr lang="en-CA" sz="2400" dirty="0" smtClean="0">
                <a:solidFill>
                  <a:srgbClr val="FFFF00"/>
                </a:solidFill>
                <a:effectLst>
                  <a:outerShdw blurRad="38100" dist="38100" dir="2700000" algn="tl">
                    <a:srgbClr val="000000">
                      <a:alpha val="43137"/>
                    </a:srgbClr>
                  </a:outerShdw>
                </a:effectLst>
              </a:rPr>
              <a:t>Initial mass </a:t>
            </a:r>
            <a:r>
              <a:rPr lang="en-CA" sz="2400" dirty="0">
                <a:solidFill>
                  <a:srgbClr val="FFFF00"/>
                </a:solidFill>
                <a:effectLst>
                  <a:outerShdw blurRad="38100" dist="38100" dir="2700000" algn="tl">
                    <a:srgbClr val="000000">
                      <a:alpha val="43137"/>
                    </a:srgbClr>
                  </a:outerShdw>
                </a:effectLst>
              </a:rPr>
              <a:t>loss by sputtering and evaporation by direct atm. molecules collisions </a:t>
            </a:r>
          </a:p>
          <a:p>
            <a:endParaRPr lang="en-CA" sz="2200" dirty="0" smtClean="0">
              <a:solidFill>
                <a:srgbClr val="FFFF00"/>
              </a:solidFill>
              <a:effectLst>
                <a:outerShdw blurRad="38100" dist="38100" dir="2700000" algn="tl">
                  <a:srgbClr val="000000">
                    <a:alpha val="43137"/>
                  </a:srgbClr>
                </a:outerShdw>
              </a:effectLst>
            </a:endParaRPr>
          </a:p>
          <a:p>
            <a:r>
              <a:rPr lang="en-CA" sz="2400" dirty="0">
                <a:solidFill>
                  <a:srgbClr val="FFFF00"/>
                </a:solidFill>
                <a:effectLst>
                  <a:outerShdw blurRad="38100" dist="38100" dir="2700000" algn="tl">
                    <a:srgbClr val="000000">
                      <a:alpha val="43137"/>
                    </a:srgbClr>
                  </a:outerShdw>
                </a:effectLst>
              </a:rPr>
              <a:t>Each collision </a:t>
            </a:r>
            <a:r>
              <a:rPr lang="en-CA" sz="2400" i="1" dirty="0">
                <a:solidFill>
                  <a:srgbClr val="FFFF00"/>
                </a:solidFill>
                <a:effectLst>
                  <a:outerShdw blurRad="38100" dist="38100" dir="2700000" algn="tl">
                    <a:srgbClr val="000000">
                      <a:alpha val="43137"/>
                    </a:srgbClr>
                  </a:outerShdw>
                </a:effectLst>
                <a:latin typeface="Cambria" pitchFamily="18" charset="0"/>
              </a:rPr>
              <a:t>f(</a:t>
            </a:r>
            <a:r>
              <a:rPr lang="en-CA" sz="2400" i="1" dirty="0" err="1">
                <a:solidFill>
                  <a:srgbClr val="FFFF00"/>
                </a:solidFill>
                <a:effectLst>
                  <a:outerShdw blurRad="38100" dist="38100" dir="2700000" algn="tl">
                    <a:srgbClr val="000000">
                      <a:alpha val="43137"/>
                    </a:srgbClr>
                  </a:outerShdw>
                </a:effectLst>
                <a:latin typeface="Cambria" pitchFamily="18" charset="0"/>
              </a:rPr>
              <a:t>v</a:t>
            </a:r>
            <a:r>
              <a:rPr lang="en-CA" sz="2400" i="1" baseline="-25000" dirty="0" err="1">
                <a:solidFill>
                  <a:srgbClr val="FFFF00"/>
                </a:solidFill>
                <a:effectLst>
                  <a:outerShdw blurRad="38100" dist="38100" dir="2700000" algn="tl">
                    <a:srgbClr val="000000">
                      <a:alpha val="43137"/>
                    </a:srgbClr>
                  </a:outerShdw>
                </a:effectLst>
                <a:latin typeface="Cambria" pitchFamily="18" charset="0"/>
              </a:rPr>
              <a:t>meteor</a:t>
            </a:r>
            <a:r>
              <a:rPr lang="en-CA" sz="2400" i="1" dirty="0">
                <a:solidFill>
                  <a:srgbClr val="FFFF00"/>
                </a:solidFill>
                <a:effectLst>
                  <a:outerShdw blurRad="38100" dist="38100" dir="2700000" algn="tl">
                    <a:srgbClr val="000000">
                      <a:alpha val="43137"/>
                    </a:srgbClr>
                  </a:outerShdw>
                </a:effectLst>
                <a:latin typeface="Cambria" pitchFamily="18" charset="0"/>
              </a:rPr>
              <a:t>)</a:t>
            </a:r>
            <a:r>
              <a:rPr lang="en-CA" sz="2400" dirty="0">
                <a:solidFill>
                  <a:srgbClr val="FFFF00"/>
                </a:solidFill>
                <a:effectLst>
                  <a:outerShdw blurRad="38100" dist="38100" dir="2700000" algn="tl">
                    <a:srgbClr val="000000">
                      <a:alpha val="43137"/>
                    </a:srgbClr>
                  </a:outerShdw>
                </a:effectLst>
              </a:rPr>
              <a:t> may release up to 500 meteoric atoms and ions → leads up to the formation of the hydrodynamic shielding (</a:t>
            </a:r>
            <a:r>
              <a:rPr lang="en-CA" sz="2400" dirty="0">
                <a:solidFill>
                  <a:srgbClr val="FFFF00"/>
                </a:solidFill>
                <a:effectLst>
                  <a:outerShdw blurRad="38100" dist="38100" dir="2700000" algn="tl">
                    <a:srgbClr val="000000">
                      <a:alpha val="43137"/>
                    </a:srgbClr>
                  </a:outerShdw>
                </a:effectLst>
                <a:latin typeface="Cambria Math" pitchFamily="18" charset="0"/>
                <a:ea typeface="Cambria Math" pitchFamily="18" charset="0"/>
              </a:rPr>
              <a:t>10</a:t>
            </a:r>
            <a:r>
              <a:rPr lang="en-CA" sz="2400" baseline="30000" dirty="0">
                <a:solidFill>
                  <a:srgbClr val="FFFF00"/>
                </a:solidFill>
                <a:effectLst>
                  <a:outerShdw blurRad="38100" dist="38100" dir="2700000" algn="tl">
                    <a:srgbClr val="000000">
                      <a:alpha val="43137"/>
                    </a:srgbClr>
                  </a:outerShdw>
                </a:effectLst>
                <a:latin typeface="Cambria Math" pitchFamily="18" charset="0"/>
                <a:ea typeface="Cambria Math" pitchFamily="18" charset="0"/>
              </a:rPr>
              <a:t>1</a:t>
            </a:r>
            <a:r>
              <a:rPr lang="en-CA" sz="2400" dirty="0">
                <a:solidFill>
                  <a:srgbClr val="FFFF00"/>
                </a:solidFill>
                <a:effectLst>
                  <a:outerShdw blurRad="38100" dist="38100" dir="2700000" algn="tl">
                    <a:srgbClr val="000000">
                      <a:alpha val="43137"/>
                    </a:srgbClr>
                  </a:outerShdw>
                </a:effectLst>
                <a:latin typeface="Cambria Math" pitchFamily="18" charset="0"/>
                <a:ea typeface="Cambria Math" pitchFamily="18" charset="0"/>
              </a:rPr>
              <a:t> </a:t>
            </a:r>
            <a:r>
              <a:rPr lang="en-CA" sz="2400" i="1" dirty="0" err="1">
                <a:solidFill>
                  <a:srgbClr val="FFFF00"/>
                </a:solidFill>
                <a:effectLst>
                  <a:outerShdw blurRad="38100" dist="38100" dir="2700000" algn="tl">
                    <a:srgbClr val="000000">
                      <a:alpha val="43137"/>
                    </a:srgbClr>
                  </a:outerShdw>
                </a:effectLst>
                <a:latin typeface="Cambria Math" pitchFamily="18" charset="0"/>
                <a:ea typeface="Cambria Math" pitchFamily="18" charset="0"/>
              </a:rPr>
              <a:t>d</a:t>
            </a:r>
            <a:r>
              <a:rPr lang="en-CA" sz="2400" i="1" baseline="-25000" dirty="0" err="1">
                <a:solidFill>
                  <a:srgbClr val="FFFF00"/>
                </a:solidFill>
                <a:effectLst>
                  <a:outerShdw blurRad="38100" dist="38100" dir="2700000" algn="tl">
                    <a:srgbClr val="000000">
                      <a:alpha val="43137"/>
                    </a:srgbClr>
                  </a:outerShdw>
                </a:effectLst>
                <a:latin typeface="Cambria Math" pitchFamily="18" charset="0"/>
                <a:ea typeface="Cambria Math" pitchFamily="18" charset="0"/>
              </a:rPr>
              <a:t>meteor</a:t>
            </a:r>
            <a:r>
              <a:rPr lang="en-CA" sz="2400" baseline="-25000" dirty="0">
                <a:solidFill>
                  <a:srgbClr val="FFFF00"/>
                </a:solidFill>
                <a:effectLst>
                  <a:outerShdw blurRad="38100" dist="38100" dir="2700000" algn="tl">
                    <a:srgbClr val="000000">
                      <a:alpha val="43137"/>
                    </a:srgbClr>
                  </a:outerShdw>
                </a:effectLst>
                <a:latin typeface="Cambria Math" pitchFamily="18" charset="0"/>
                <a:ea typeface="Cambria Math" pitchFamily="18" charset="0"/>
              </a:rPr>
              <a:t> </a:t>
            </a:r>
            <a:r>
              <a:rPr lang="en-CA" sz="2400" dirty="0">
                <a:solidFill>
                  <a:srgbClr val="FFFF00"/>
                </a:solidFill>
                <a:effectLst>
                  <a:outerShdw blurRad="38100" dist="38100" dir="2700000" algn="tl">
                    <a:srgbClr val="000000">
                      <a:alpha val="43137"/>
                    </a:srgbClr>
                  </a:outerShdw>
                </a:effectLst>
                <a:latin typeface="Cambria Math" pitchFamily="18" charset="0"/>
                <a:ea typeface="Cambria Math" pitchFamily="18" charset="0"/>
              </a:rPr>
              <a:t>– 10</a:t>
            </a:r>
            <a:r>
              <a:rPr lang="en-CA" sz="2400" baseline="30000" dirty="0">
                <a:solidFill>
                  <a:srgbClr val="FFFF00"/>
                </a:solidFill>
                <a:effectLst>
                  <a:outerShdw blurRad="38100" dist="38100" dir="2700000" algn="tl">
                    <a:srgbClr val="000000">
                      <a:alpha val="43137"/>
                    </a:srgbClr>
                  </a:outerShdw>
                </a:effectLst>
                <a:latin typeface="Cambria Math" pitchFamily="18" charset="0"/>
                <a:ea typeface="Cambria Math" pitchFamily="18" charset="0"/>
              </a:rPr>
              <a:t>2 </a:t>
            </a:r>
            <a:r>
              <a:rPr lang="en-CA" sz="2400" i="1" dirty="0" err="1">
                <a:solidFill>
                  <a:srgbClr val="FFFF00"/>
                </a:solidFill>
                <a:effectLst>
                  <a:outerShdw blurRad="38100" dist="38100" dir="2700000" algn="tl">
                    <a:srgbClr val="000000">
                      <a:alpha val="43137"/>
                    </a:srgbClr>
                  </a:outerShdw>
                </a:effectLst>
                <a:latin typeface="Cambria Math" pitchFamily="18" charset="0"/>
                <a:ea typeface="Cambria Math" pitchFamily="18" charset="0"/>
              </a:rPr>
              <a:t>d</a:t>
            </a:r>
            <a:r>
              <a:rPr lang="en-CA" sz="2400" i="1" baseline="-25000" dirty="0" err="1">
                <a:solidFill>
                  <a:srgbClr val="FFFF00"/>
                </a:solidFill>
                <a:effectLst>
                  <a:outerShdw blurRad="38100" dist="38100" dir="2700000" algn="tl">
                    <a:srgbClr val="000000">
                      <a:alpha val="43137"/>
                    </a:srgbClr>
                  </a:outerShdw>
                </a:effectLst>
                <a:latin typeface="Cambria Math" pitchFamily="18" charset="0"/>
                <a:ea typeface="Cambria Math" pitchFamily="18" charset="0"/>
              </a:rPr>
              <a:t>meteor</a:t>
            </a:r>
            <a:r>
              <a:rPr lang="en-CA" sz="2400" dirty="0">
                <a:solidFill>
                  <a:srgbClr val="FFFF00"/>
                </a:solidFill>
                <a:effectLst>
                  <a:outerShdw blurRad="38100" dist="38100" dir="2700000" algn="tl">
                    <a:srgbClr val="000000">
                      <a:alpha val="43137"/>
                    </a:srgbClr>
                  </a:outerShdw>
                </a:effectLst>
              </a:rPr>
              <a:t>) (</a:t>
            </a:r>
            <a:r>
              <a:rPr lang="en-CA" sz="2400" dirty="0" err="1">
                <a:solidFill>
                  <a:srgbClr val="FFFF00"/>
                </a:solidFill>
                <a:effectLst>
                  <a:outerShdw blurRad="38100" dist="38100" dir="2700000" algn="tl">
                    <a:srgbClr val="000000">
                      <a:alpha val="43137"/>
                    </a:srgbClr>
                  </a:outerShdw>
                </a:effectLst>
              </a:rPr>
              <a:t>Jenniskens</a:t>
            </a:r>
            <a:r>
              <a:rPr lang="en-CA" sz="2400" dirty="0">
                <a:solidFill>
                  <a:srgbClr val="FFFF00"/>
                </a:solidFill>
                <a:effectLst>
                  <a:outerShdw blurRad="38100" dist="38100" dir="2700000" algn="tl">
                    <a:srgbClr val="000000">
                      <a:alpha val="43137"/>
                    </a:srgbClr>
                  </a:outerShdw>
                </a:effectLst>
              </a:rPr>
              <a:t> et al., 2000)</a:t>
            </a:r>
          </a:p>
          <a:p>
            <a:endParaRPr lang="en-CA" sz="2200" dirty="0">
              <a:solidFill>
                <a:srgbClr val="FFFF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571EC42A-B842-494B-AF8C-1FA31CD79704}" type="slidenum">
              <a:rPr lang="en-CA" smtClean="0"/>
              <a:t>3</a:t>
            </a:fld>
            <a:endParaRPr lang="en-CA"/>
          </a:p>
        </p:txBody>
      </p:sp>
    </p:spTree>
    <p:extLst>
      <p:ext uri="{BB962C8B-B14F-4D97-AF65-F5344CB8AC3E}">
        <p14:creationId xmlns:p14="http://schemas.microsoft.com/office/powerpoint/2010/main" val="79400750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pic>
        <p:nvPicPr>
          <p:cNvPr id="4098" name="Picture 2" descr="C:\Users\MR SMITH\Desktop\Meteor shock wave manuscript\Figure 1.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9355" y="1398266"/>
            <a:ext cx="9114645" cy="5459734"/>
          </a:xfrm>
          <a:prstGeom prst="rect">
            <a:avLst/>
          </a:prstGeom>
          <a:solidFill>
            <a:schemeClr val="tx1"/>
          </a:solidFill>
        </p:spPr>
      </p:pic>
      <p:sp>
        <p:nvSpPr>
          <p:cNvPr id="3" name="Slide Number Placeholder 2"/>
          <p:cNvSpPr>
            <a:spLocks noGrp="1"/>
          </p:cNvSpPr>
          <p:nvPr>
            <p:ph type="sldNum" sz="quarter" idx="12"/>
          </p:nvPr>
        </p:nvSpPr>
        <p:spPr/>
        <p:txBody>
          <a:bodyPr/>
          <a:lstStyle/>
          <a:p>
            <a:fld id="{571EC42A-B842-494B-AF8C-1FA31CD79704}" type="slidenum">
              <a:rPr lang="en-CA" smtClean="0"/>
              <a:t>30</a:t>
            </a:fld>
            <a:endParaRPr lang="en-CA"/>
          </a:p>
        </p:txBody>
      </p:sp>
    </p:spTree>
    <p:extLst>
      <p:ext uri="{BB962C8B-B14F-4D97-AF65-F5344CB8AC3E}">
        <p14:creationId xmlns:p14="http://schemas.microsoft.com/office/powerpoint/2010/main" val="2304833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10" y="16779"/>
            <a:ext cx="3552677" cy="689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571EC42A-B842-494B-AF8C-1FA31CD79704}" type="slidenum">
              <a:rPr lang="en-CA" smtClean="0"/>
              <a:t>31</a:t>
            </a:fld>
            <a:endParaRPr lang="en-CA"/>
          </a:p>
        </p:txBody>
      </p:sp>
    </p:spTree>
    <p:extLst>
      <p:ext uri="{BB962C8B-B14F-4D97-AF65-F5344CB8AC3E}">
        <p14:creationId xmlns:p14="http://schemas.microsoft.com/office/powerpoint/2010/main" val="2469463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3215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571EC42A-B842-494B-AF8C-1FA31CD79704}" type="slidenum">
              <a:rPr lang="en-CA" smtClean="0"/>
              <a:t>32</a:t>
            </a:fld>
            <a:endParaRPr lang="en-CA"/>
          </a:p>
        </p:txBody>
      </p:sp>
    </p:spTree>
    <p:extLst>
      <p:ext uri="{BB962C8B-B14F-4D97-AF65-F5344CB8AC3E}">
        <p14:creationId xmlns:p14="http://schemas.microsoft.com/office/powerpoint/2010/main" val="29854798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7340" y="-22183"/>
            <a:ext cx="7344816" cy="576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51520" y="5745892"/>
            <a:ext cx="8676456" cy="938719"/>
          </a:xfrm>
          <a:prstGeom prst="rect">
            <a:avLst/>
          </a:prstGeom>
        </p:spPr>
        <p:txBody>
          <a:bodyPr wrap="square">
            <a:spAutoFit/>
          </a:bodyPr>
          <a:lstStyle/>
          <a:p>
            <a:r>
              <a:rPr lang="en-CA" sz="1100" dirty="0">
                <a:solidFill>
                  <a:srgbClr val="FFFF00"/>
                </a:solidFill>
              </a:rPr>
              <a:t>Radar cross section (in units of dB relative to a 1 m</a:t>
            </a:r>
            <a:r>
              <a:rPr lang="en-CA" sz="1100" baseline="30000" dirty="0">
                <a:solidFill>
                  <a:srgbClr val="FFFF00"/>
                </a:solidFill>
              </a:rPr>
              <a:t>2</a:t>
            </a:r>
            <a:r>
              <a:rPr lang="en-CA" sz="1100" dirty="0">
                <a:solidFill>
                  <a:srgbClr val="FFFF00"/>
                </a:solidFill>
              </a:rPr>
              <a:t> target scaled as –RCS/2 on the y-axis so that larger RCS values are upward) shown as solid black dots versus height for </a:t>
            </a:r>
            <a:r>
              <a:rPr lang="en-CA" sz="1100" dirty="0" smtClean="0">
                <a:solidFill>
                  <a:srgbClr val="FFFF00"/>
                </a:solidFill>
              </a:rPr>
              <a:t>four events</a:t>
            </a:r>
            <a:r>
              <a:rPr lang="en-CA" sz="1100" dirty="0">
                <a:solidFill>
                  <a:srgbClr val="FFFF00"/>
                </a:solidFill>
              </a:rPr>
              <a:t>. Also shown are the wide field (WATEC) absolute light curves in units of G-band magnitude (y-axis) from the </a:t>
            </a:r>
            <a:r>
              <a:rPr lang="en-CA" sz="1100" dirty="0" err="1">
                <a:solidFill>
                  <a:srgbClr val="FFFF00"/>
                </a:solidFill>
              </a:rPr>
              <a:t>Saura</a:t>
            </a:r>
            <a:r>
              <a:rPr lang="en-CA" sz="1100" dirty="0">
                <a:solidFill>
                  <a:srgbClr val="FFFF00"/>
                </a:solidFill>
              </a:rPr>
              <a:t> camera (red line) and Alomar (green line). The height on </a:t>
            </a:r>
            <a:r>
              <a:rPr lang="en-CA" sz="1100" dirty="0" smtClean="0">
                <a:solidFill>
                  <a:srgbClr val="FFFF00"/>
                </a:solidFill>
              </a:rPr>
              <a:t>the optical </a:t>
            </a:r>
            <a:r>
              <a:rPr lang="en-CA" sz="1100" dirty="0" err="1">
                <a:solidFill>
                  <a:srgbClr val="FFFF00"/>
                </a:solidFill>
              </a:rPr>
              <a:t>lightcurve</a:t>
            </a:r>
            <a:r>
              <a:rPr lang="en-CA" sz="1100" dirty="0">
                <a:solidFill>
                  <a:srgbClr val="FFFF00"/>
                </a:solidFill>
              </a:rPr>
              <a:t> where the maximum RCS is reached is shown with a red triangle. The range of y-values is the same for all four events (ranging from 20 </a:t>
            </a:r>
            <a:r>
              <a:rPr lang="en-CA" sz="1100" dirty="0" err="1">
                <a:solidFill>
                  <a:srgbClr val="FFFF00"/>
                </a:solidFill>
              </a:rPr>
              <a:t>dBsm</a:t>
            </a:r>
            <a:r>
              <a:rPr lang="en-CA" sz="1100" dirty="0">
                <a:solidFill>
                  <a:srgbClr val="FFFF00"/>
                </a:solidFill>
              </a:rPr>
              <a:t> at the top to −40 </a:t>
            </a:r>
            <a:r>
              <a:rPr lang="en-CA" sz="1100" dirty="0" err="1">
                <a:solidFill>
                  <a:srgbClr val="FFFF00"/>
                </a:solidFill>
              </a:rPr>
              <a:t>dBsm</a:t>
            </a:r>
            <a:r>
              <a:rPr lang="en-CA" sz="1100" dirty="0">
                <a:solidFill>
                  <a:srgbClr val="FFFF00"/>
                </a:solidFill>
              </a:rPr>
              <a:t> </a:t>
            </a:r>
            <a:r>
              <a:rPr lang="en-CA" sz="1100" dirty="0" smtClean="0">
                <a:solidFill>
                  <a:srgbClr val="FFFF00"/>
                </a:solidFill>
              </a:rPr>
              <a:t>at the </a:t>
            </a:r>
            <a:r>
              <a:rPr lang="en-CA" sz="1100" dirty="0">
                <a:solidFill>
                  <a:srgbClr val="FFFF00"/>
                </a:solidFill>
              </a:rPr>
              <a:t>bottom of the plot</a:t>
            </a:r>
            <a:r>
              <a:rPr lang="en-CA" sz="1100" dirty="0" smtClean="0">
                <a:solidFill>
                  <a:srgbClr val="FFFF00"/>
                </a:solidFill>
              </a:rPr>
              <a:t>). (Brown et al. 2017)</a:t>
            </a:r>
            <a:endParaRPr lang="en-CA" sz="1100" dirty="0">
              <a:solidFill>
                <a:srgbClr val="FFFF00"/>
              </a:solidFill>
            </a:endParaRPr>
          </a:p>
        </p:txBody>
      </p:sp>
      <p:sp>
        <p:nvSpPr>
          <p:cNvPr id="2" name="Slide Number Placeholder 1"/>
          <p:cNvSpPr>
            <a:spLocks noGrp="1"/>
          </p:cNvSpPr>
          <p:nvPr>
            <p:ph type="sldNum" sz="quarter" idx="12"/>
          </p:nvPr>
        </p:nvSpPr>
        <p:spPr/>
        <p:txBody>
          <a:bodyPr/>
          <a:lstStyle/>
          <a:p>
            <a:fld id="{571EC42A-B842-494B-AF8C-1FA31CD79704}" type="slidenum">
              <a:rPr lang="en-CA" smtClean="0"/>
              <a:t>33</a:t>
            </a:fld>
            <a:endParaRPr lang="en-CA"/>
          </a:p>
        </p:txBody>
      </p:sp>
    </p:spTree>
    <p:extLst>
      <p:ext uri="{BB962C8B-B14F-4D97-AF65-F5344CB8AC3E}">
        <p14:creationId xmlns:p14="http://schemas.microsoft.com/office/powerpoint/2010/main" val="1061608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32656"/>
            <a:ext cx="9144000" cy="2232248"/>
          </a:xfrm>
        </p:spPr>
        <p:txBody>
          <a:bodyPr>
            <a:noAutofit/>
          </a:bodyPr>
          <a:lstStyle/>
          <a:p>
            <a:r>
              <a:rPr lang="en-CA" sz="2000" dirty="0" smtClean="0">
                <a:solidFill>
                  <a:srgbClr val="FFFF00"/>
                </a:solidFill>
                <a:effectLst>
                  <a:outerShdw blurRad="38100" dist="38100" dir="2700000" algn="tl">
                    <a:srgbClr val="000000">
                      <a:alpha val="43137"/>
                    </a:srgbClr>
                  </a:outerShdw>
                </a:effectLst>
              </a:rPr>
              <a:t>Intense ablation and evaporation driven by high kinetic T and rad. heat transfer (behind </a:t>
            </a:r>
            <a:r>
              <a:rPr lang="en-CA" sz="2000" dirty="0">
                <a:solidFill>
                  <a:srgbClr val="FFFF00"/>
                </a:solidFill>
                <a:effectLst>
                  <a:outerShdw blurRad="38100" dist="38100" dir="2700000" algn="tl">
                    <a:srgbClr val="000000">
                      <a:alpha val="43137"/>
                    </a:srgbClr>
                  </a:outerShdw>
                </a:effectLst>
              </a:rPr>
              <a:t>the dense </a:t>
            </a:r>
            <a:r>
              <a:rPr lang="en-CA" sz="2000" dirty="0" smtClean="0">
                <a:solidFill>
                  <a:srgbClr val="FFFF00"/>
                </a:solidFill>
                <a:effectLst>
                  <a:outerShdw blurRad="38100" dist="38100" dir="2700000" algn="tl">
                    <a:srgbClr val="000000">
                      <a:alpha val="43137"/>
                    </a:srgbClr>
                  </a:outerShdw>
                </a:effectLst>
              </a:rPr>
              <a:t>shielding)</a:t>
            </a:r>
          </a:p>
          <a:p>
            <a:endParaRPr lang="en-CA" sz="2000" dirty="0" smtClean="0">
              <a:solidFill>
                <a:srgbClr val="FFFF00"/>
              </a:solidFill>
              <a:effectLst>
                <a:outerShdw blurRad="38100" dist="38100" dir="2700000" algn="tl">
                  <a:srgbClr val="000000">
                    <a:alpha val="43137"/>
                  </a:srgbClr>
                </a:outerShdw>
              </a:effectLst>
            </a:endParaRPr>
          </a:p>
          <a:p>
            <a:r>
              <a:rPr lang="en-CA" sz="2000" dirty="0" smtClean="0">
                <a:solidFill>
                  <a:srgbClr val="FFFF00"/>
                </a:solidFill>
                <a:effectLst>
                  <a:outerShdw blurRad="38100" dist="38100" dir="2700000" algn="tl">
                    <a:srgbClr val="000000">
                      <a:alpha val="43137"/>
                    </a:srgbClr>
                  </a:outerShdw>
                </a:effectLst>
              </a:rPr>
              <a:t>Alters the consideration of flow regime, Knudsen number and will push the continuum flow to higher altitudes</a:t>
            </a:r>
            <a:endParaRPr lang="en-CA" sz="2000" dirty="0">
              <a:solidFill>
                <a:srgbClr val="FFFF00"/>
              </a:solidFill>
              <a:effectLst>
                <a:outerShdw blurRad="38100" dist="38100" dir="2700000" algn="tl">
                  <a:srgbClr val="000000">
                    <a:alpha val="43137"/>
                  </a:srgbClr>
                </a:outerShdw>
              </a:effectLst>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924057" y="2382583"/>
            <a:ext cx="3789042" cy="4414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818545"/>
            <a:ext cx="3312368" cy="4949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23555" y="6514138"/>
            <a:ext cx="1813317" cy="276999"/>
          </a:xfrm>
          <a:prstGeom prst="rect">
            <a:avLst/>
          </a:prstGeom>
          <a:solidFill>
            <a:schemeClr val="accent4">
              <a:lumMod val="40000"/>
              <a:lumOff val="60000"/>
            </a:schemeClr>
          </a:solidFill>
        </p:spPr>
        <p:txBody>
          <a:bodyPr wrap="none" rtlCol="0">
            <a:spAutoFit/>
          </a:bodyPr>
          <a:lstStyle/>
          <a:p>
            <a:r>
              <a:rPr lang="en-CA" sz="1200" dirty="0" smtClean="0">
                <a:solidFill>
                  <a:schemeClr val="bg1"/>
                </a:solidFill>
              </a:rPr>
              <a:t>(</a:t>
            </a:r>
            <a:r>
              <a:rPr lang="en-CA" sz="1200" dirty="0" err="1" smtClean="0">
                <a:solidFill>
                  <a:schemeClr val="bg1"/>
                </a:solidFill>
              </a:rPr>
              <a:t>Jenniskens</a:t>
            </a:r>
            <a:r>
              <a:rPr lang="en-CA" sz="1200" dirty="0" smtClean="0">
                <a:solidFill>
                  <a:schemeClr val="bg1"/>
                </a:solidFill>
              </a:rPr>
              <a:t> et al. 2000)</a:t>
            </a:r>
            <a:endParaRPr lang="en-CA" sz="1200" dirty="0">
              <a:solidFill>
                <a:schemeClr val="bg1"/>
              </a:solidFill>
            </a:endParaRPr>
          </a:p>
        </p:txBody>
      </p:sp>
      <p:sp>
        <p:nvSpPr>
          <p:cNvPr id="8" name="TextBox 7"/>
          <p:cNvSpPr txBox="1"/>
          <p:nvPr/>
        </p:nvSpPr>
        <p:spPr>
          <a:xfrm>
            <a:off x="3505633" y="6525680"/>
            <a:ext cx="2294218" cy="253916"/>
          </a:xfrm>
          <a:prstGeom prst="rect">
            <a:avLst/>
          </a:prstGeom>
          <a:solidFill>
            <a:schemeClr val="accent4">
              <a:lumMod val="40000"/>
              <a:lumOff val="60000"/>
            </a:schemeClr>
          </a:solidFill>
        </p:spPr>
        <p:txBody>
          <a:bodyPr wrap="none" rtlCol="0">
            <a:spAutoFit/>
          </a:bodyPr>
          <a:lstStyle/>
          <a:p>
            <a:r>
              <a:rPr lang="en-CA" sz="1050" dirty="0" smtClean="0">
                <a:solidFill>
                  <a:schemeClr val="bg1"/>
                </a:solidFill>
              </a:rPr>
              <a:t>Campbell-Brown &amp; </a:t>
            </a:r>
            <a:r>
              <a:rPr lang="en-CA" sz="1050" dirty="0" err="1" smtClean="0">
                <a:solidFill>
                  <a:schemeClr val="bg1"/>
                </a:solidFill>
              </a:rPr>
              <a:t>Koschny</a:t>
            </a:r>
            <a:r>
              <a:rPr lang="en-CA" sz="1050" dirty="0" smtClean="0">
                <a:solidFill>
                  <a:schemeClr val="bg1"/>
                </a:solidFill>
              </a:rPr>
              <a:t> (2004)</a:t>
            </a:r>
            <a:endParaRPr lang="en-CA" sz="1050" dirty="0">
              <a:solidFill>
                <a:schemeClr val="bg1"/>
              </a:solidFill>
            </a:endParaRPr>
          </a:p>
        </p:txBody>
      </p:sp>
      <p:sp>
        <p:nvSpPr>
          <p:cNvPr id="2" name="Slide Number Placeholder 1"/>
          <p:cNvSpPr>
            <a:spLocks noGrp="1"/>
          </p:cNvSpPr>
          <p:nvPr>
            <p:ph type="sldNum" sz="quarter" idx="12"/>
          </p:nvPr>
        </p:nvSpPr>
        <p:spPr/>
        <p:txBody>
          <a:bodyPr/>
          <a:lstStyle/>
          <a:p>
            <a:fld id="{571EC42A-B842-494B-AF8C-1FA31CD79704}" type="slidenum">
              <a:rPr lang="en-CA" smtClean="0"/>
              <a:t>4</a:t>
            </a:fld>
            <a:endParaRPr lang="en-CA"/>
          </a:p>
        </p:txBody>
      </p:sp>
    </p:spTree>
    <p:extLst>
      <p:ext uri="{BB962C8B-B14F-4D97-AF65-F5344CB8AC3E}">
        <p14:creationId xmlns:p14="http://schemas.microsoft.com/office/powerpoint/2010/main" val="15373242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4000" b="1" dirty="0" err="1" smtClean="0">
                <a:solidFill>
                  <a:srgbClr val="FFFF00"/>
                </a:solidFill>
                <a:effectLst>
                  <a:outerShdw blurRad="38100" dist="38100" dir="2700000" algn="tl">
                    <a:srgbClr val="000000">
                      <a:alpha val="43137"/>
                    </a:srgbClr>
                  </a:outerShdw>
                </a:effectLst>
              </a:rPr>
              <a:t>Overdense</a:t>
            </a:r>
            <a:r>
              <a:rPr lang="en-CA" sz="4000" b="1" dirty="0" smtClean="0">
                <a:solidFill>
                  <a:srgbClr val="FFFF00"/>
                </a:solidFill>
                <a:effectLst>
                  <a:outerShdw blurRad="38100" dist="38100" dir="2700000" algn="tl">
                    <a:srgbClr val="000000">
                      <a:alpha val="43137"/>
                    </a:srgbClr>
                  </a:outerShdw>
                </a:effectLst>
              </a:rPr>
              <a:t> Meteor Generated Shockwaves in MLT</a:t>
            </a:r>
            <a:endParaRPr lang="en-CA" sz="4000" b="1" dirty="0">
              <a:solidFill>
                <a:srgbClr val="FFFF00"/>
              </a:solidFill>
              <a:effectLst>
                <a:outerShdw blurRad="38100" dist="38100" dir="2700000" algn="tl">
                  <a:srgbClr val="000000">
                    <a:alpha val="43137"/>
                  </a:srgbClr>
                </a:outerShdw>
              </a:effectLst>
            </a:endParaRPr>
          </a:p>
        </p:txBody>
      </p:sp>
      <p:sp>
        <p:nvSpPr>
          <p:cNvPr id="6" name="Content Placeholder 2"/>
          <p:cNvSpPr>
            <a:spLocks noGrp="1"/>
          </p:cNvSpPr>
          <p:nvPr>
            <p:ph idx="1"/>
          </p:nvPr>
        </p:nvSpPr>
        <p:spPr>
          <a:xfrm>
            <a:off x="107504" y="1600201"/>
            <a:ext cx="8928992" cy="2836912"/>
          </a:xfrm>
        </p:spPr>
        <p:txBody>
          <a:bodyPr>
            <a:noAutofit/>
          </a:bodyPr>
          <a:lstStyle/>
          <a:p>
            <a:r>
              <a:rPr lang="en-CA" sz="2000" dirty="0" smtClean="0">
                <a:solidFill>
                  <a:srgbClr val="FFFF00"/>
                </a:solidFill>
              </a:rPr>
              <a:t>Ablation is instrumental for the formation of meteor shock waves (Silber et al. 2017)</a:t>
            </a:r>
          </a:p>
          <a:p>
            <a:endParaRPr lang="en-CA" sz="2000" dirty="0" smtClean="0">
              <a:solidFill>
                <a:srgbClr val="FFFF00"/>
              </a:solidFill>
            </a:endParaRPr>
          </a:p>
          <a:p>
            <a:r>
              <a:rPr lang="en-CA" sz="2000" dirty="0" smtClean="0">
                <a:solidFill>
                  <a:srgbClr val="FFFF00"/>
                </a:solidFill>
              </a:rPr>
              <a:t>Evidence for </a:t>
            </a:r>
            <a:r>
              <a:rPr lang="en-CA" sz="2000" i="1" dirty="0" smtClean="0">
                <a:solidFill>
                  <a:srgbClr val="FFFF00"/>
                </a:solidFill>
                <a:latin typeface="Cambria Math" pitchFamily="18" charset="0"/>
                <a:ea typeface="Cambria Math" pitchFamily="18" charset="0"/>
              </a:rPr>
              <a:t>cm</a:t>
            </a:r>
            <a:r>
              <a:rPr lang="en-CA" sz="2000" dirty="0" smtClean="0">
                <a:solidFill>
                  <a:srgbClr val="FFFF00"/>
                </a:solidFill>
              </a:rPr>
              <a:t> sized meteoroid </a:t>
            </a:r>
            <a:r>
              <a:rPr lang="en-CA" sz="2000" dirty="0">
                <a:solidFill>
                  <a:srgbClr val="FFFF00"/>
                </a:solidFill>
              </a:rPr>
              <a:t>generated </a:t>
            </a:r>
            <a:r>
              <a:rPr lang="en-CA" sz="2000" dirty="0" smtClean="0">
                <a:solidFill>
                  <a:srgbClr val="FFFF00"/>
                </a:solidFill>
              </a:rPr>
              <a:t>shockwaves in MLT from infrasonic studies (Silber et al. 2014) and optical observations (gravity waves</a:t>
            </a:r>
            <a:r>
              <a:rPr lang="en-CA" sz="2000" dirty="0">
                <a:solidFill>
                  <a:srgbClr val="FFFF00"/>
                </a:solidFill>
              </a:rPr>
              <a:t>) (</a:t>
            </a:r>
            <a:r>
              <a:rPr lang="en-CA" sz="2000" dirty="0" err="1">
                <a:solidFill>
                  <a:srgbClr val="FFFF00"/>
                </a:solidFill>
              </a:rPr>
              <a:t>Vadas</a:t>
            </a:r>
            <a:r>
              <a:rPr lang="en-CA" sz="2000" dirty="0">
                <a:solidFill>
                  <a:srgbClr val="FFFF00"/>
                </a:solidFill>
              </a:rPr>
              <a:t> et al. </a:t>
            </a:r>
            <a:r>
              <a:rPr lang="en-CA" sz="2000" dirty="0" smtClean="0">
                <a:solidFill>
                  <a:srgbClr val="FFFF00"/>
                </a:solidFill>
              </a:rPr>
              <a:t>2014)</a:t>
            </a:r>
            <a:endParaRPr lang="en-CA" sz="2000" dirty="0">
              <a:solidFill>
                <a:srgbClr val="FFFF00"/>
              </a:solidFill>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411" y="3898043"/>
            <a:ext cx="7629525"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7092280" y="6393593"/>
            <a:ext cx="1470082" cy="276999"/>
          </a:xfrm>
          <a:prstGeom prst="rect">
            <a:avLst/>
          </a:prstGeom>
        </p:spPr>
        <p:txBody>
          <a:bodyPr wrap="none">
            <a:spAutoFit/>
          </a:bodyPr>
          <a:lstStyle/>
          <a:p>
            <a:r>
              <a:rPr lang="en-CA" sz="1200" dirty="0" smtClean="0"/>
              <a:t>(</a:t>
            </a:r>
            <a:r>
              <a:rPr lang="en-CA" sz="1200" dirty="0" err="1" smtClean="0"/>
              <a:t>Vadas</a:t>
            </a:r>
            <a:r>
              <a:rPr lang="en-CA" sz="1200" dirty="0" smtClean="0"/>
              <a:t> et al. 2014)</a:t>
            </a:r>
            <a:endParaRPr lang="en-CA" sz="1200" dirty="0"/>
          </a:p>
        </p:txBody>
      </p:sp>
      <p:sp>
        <p:nvSpPr>
          <p:cNvPr id="3" name="Slide Number Placeholder 2"/>
          <p:cNvSpPr>
            <a:spLocks noGrp="1"/>
          </p:cNvSpPr>
          <p:nvPr>
            <p:ph type="sldNum" sz="quarter" idx="12"/>
          </p:nvPr>
        </p:nvSpPr>
        <p:spPr/>
        <p:txBody>
          <a:bodyPr/>
          <a:lstStyle/>
          <a:p>
            <a:fld id="{571EC42A-B842-494B-AF8C-1FA31CD79704}" type="slidenum">
              <a:rPr lang="en-CA" smtClean="0"/>
              <a:t>5</a:t>
            </a:fld>
            <a:endParaRPr lang="en-CA"/>
          </a:p>
        </p:txBody>
      </p:sp>
    </p:spTree>
    <p:extLst>
      <p:ext uri="{BB962C8B-B14F-4D97-AF65-F5344CB8AC3E}">
        <p14:creationId xmlns:p14="http://schemas.microsoft.com/office/powerpoint/2010/main" val="80895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4608512" cy="1143000"/>
          </a:xfrm>
        </p:spPr>
        <p:txBody>
          <a:bodyPr>
            <a:normAutofit fontScale="90000"/>
          </a:bodyPr>
          <a:lstStyle/>
          <a:p>
            <a:r>
              <a:rPr lang="en-CA" b="1" dirty="0" smtClean="0">
                <a:solidFill>
                  <a:srgbClr val="FFFF00"/>
                </a:solidFill>
                <a:effectLst>
                  <a:outerShdw blurRad="38100" dist="38100" dir="2700000" algn="tl">
                    <a:srgbClr val="000000">
                      <a:alpha val="43137"/>
                    </a:srgbClr>
                  </a:outerShdw>
                </a:effectLst>
              </a:rPr>
              <a:t>Shockwaves from Meteors</a:t>
            </a:r>
            <a:endParaRPr lang="en-CA" b="1" dirty="0">
              <a:solidFill>
                <a:srgbClr val="FFFF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556792"/>
            <a:ext cx="5146103" cy="4608512"/>
          </a:xfrm>
        </p:spPr>
        <p:txBody>
          <a:bodyPr>
            <a:noAutofit/>
          </a:bodyPr>
          <a:lstStyle/>
          <a:p>
            <a:r>
              <a:rPr lang="en-CA" sz="2000" dirty="0" smtClean="0">
                <a:solidFill>
                  <a:srgbClr val="FFFF00"/>
                </a:solidFill>
                <a:effectLst>
                  <a:outerShdw blurRad="38100" dist="38100" dir="2700000" algn="tl">
                    <a:srgbClr val="000000">
                      <a:alpha val="43137"/>
                    </a:srgbClr>
                  </a:outerShdw>
                </a:effectLst>
              </a:rPr>
              <a:t>More complex than typical shockwaves produced by hypersonic entry vehicles</a:t>
            </a:r>
          </a:p>
          <a:p>
            <a:endParaRPr lang="en-CA" sz="2000" dirty="0" smtClean="0">
              <a:solidFill>
                <a:srgbClr val="FFFF00"/>
              </a:solidFill>
              <a:effectLst>
                <a:outerShdw blurRad="38100" dist="38100" dir="2700000" algn="tl">
                  <a:srgbClr val="000000">
                    <a:alpha val="43137"/>
                  </a:srgbClr>
                </a:outerShdw>
              </a:effectLst>
            </a:endParaRPr>
          </a:p>
          <a:p>
            <a:r>
              <a:rPr lang="en-CA" sz="2000" dirty="0" smtClean="0">
                <a:solidFill>
                  <a:srgbClr val="FFFF00"/>
                </a:solidFill>
                <a:effectLst>
                  <a:outerShdw blurRad="38100" dist="38100" dir="2700000" algn="tl">
                    <a:srgbClr val="000000">
                      <a:alpha val="43137"/>
                    </a:srgbClr>
                  </a:outerShdw>
                </a:effectLst>
              </a:rPr>
              <a:t>Occur when hydrodynamic shielding in front of meteor (vapour cap) gets compressed to such degree that </a:t>
            </a:r>
            <a:r>
              <a:rPr lang="en-CA" sz="2000" dirty="0" smtClean="0">
                <a:solidFill>
                  <a:srgbClr val="FFFF00"/>
                </a:solidFill>
                <a:effectLst>
                  <a:outerShdw blurRad="38100" dist="38100" dir="2700000" algn="tl">
                    <a:srgbClr val="000000">
                      <a:alpha val="43137"/>
                    </a:srgbClr>
                  </a:outerShdw>
                </a:effectLst>
                <a:latin typeface="Cambria Math" pitchFamily="18" charset="0"/>
                <a:ea typeface="Cambria Math" pitchFamily="18" charset="0"/>
              </a:rPr>
              <a:t>v, </a:t>
            </a:r>
            <a:r>
              <a:rPr lang="el-GR" sz="2000" dirty="0" smtClean="0">
                <a:solidFill>
                  <a:srgbClr val="FFFF00"/>
                </a:solidFill>
                <a:effectLst>
                  <a:outerShdw blurRad="38100" dist="38100" dir="2700000" algn="tl">
                    <a:srgbClr val="000000">
                      <a:alpha val="43137"/>
                    </a:srgbClr>
                  </a:outerShdw>
                </a:effectLst>
                <a:latin typeface="Cambria Math" pitchFamily="18" charset="0"/>
                <a:ea typeface="Cambria Math" pitchFamily="18" charset="0"/>
              </a:rPr>
              <a:t>ρ</a:t>
            </a:r>
            <a:r>
              <a:rPr lang="en-CA" sz="2000" dirty="0" smtClean="0">
                <a:solidFill>
                  <a:srgbClr val="FFFF00"/>
                </a:solidFill>
                <a:effectLst>
                  <a:outerShdw blurRad="38100" dist="38100" dir="2700000" algn="tl">
                    <a:srgbClr val="000000">
                      <a:alpha val="43137"/>
                    </a:srgbClr>
                  </a:outerShdw>
                </a:effectLst>
                <a:latin typeface="Cambria Math" pitchFamily="18" charset="0"/>
                <a:ea typeface="Cambria Math" pitchFamily="18" charset="0"/>
              </a:rPr>
              <a:t>, T, </a:t>
            </a:r>
            <a:r>
              <a:rPr lang="en-CA" sz="2000" dirty="0" smtClean="0">
                <a:solidFill>
                  <a:srgbClr val="FFFF00"/>
                </a:solidFill>
                <a:effectLst>
                  <a:outerShdw blurRad="38100" dist="38100" dir="2700000" algn="tl">
                    <a:srgbClr val="000000">
                      <a:alpha val="43137"/>
                    </a:srgbClr>
                  </a:outerShdw>
                </a:effectLst>
              </a:rPr>
              <a:t>gradients between the ambient atmosphere and the hydrodynamic shielding can be treated as discontinuity and </a:t>
            </a:r>
            <a:r>
              <a:rPr lang="en-CA" sz="2000" dirty="0">
                <a:solidFill>
                  <a:srgbClr val="FFFF00"/>
                </a:solidFill>
                <a:effectLst>
                  <a:outerShdw blurRad="38100" dist="38100" dir="2700000" algn="tl">
                    <a:srgbClr val="000000">
                      <a:alpha val="43137"/>
                    </a:srgbClr>
                  </a:outerShdw>
                </a:effectLst>
              </a:rPr>
              <a:t>obey </a:t>
            </a:r>
            <a:r>
              <a:rPr lang="en-CA" sz="2000" dirty="0" err="1" smtClean="0">
                <a:solidFill>
                  <a:srgbClr val="FFFF00"/>
                </a:solidFill>
                <a:effectLst>
                  <a:outerShdw blurRad="38100" dist="38100" dir="2700000" algn="tl">
                    <a:srgbClr val="000000">
                      <a:alpha val="43137"/>
                    </a:srgbClr>
                  </a:outerShdw>
                </a:effectLst>
              </a:rPr>
              <a:t>Rankine-Hugoniot</a:t>
            </a:r>
            <a:r>
              <a:rPr lang="en-CA" sz="2000" dirty="0" smtClean="0">
                <a:solidFill>
                  <a:srgbClr val="FFFF00"/>
                </a:solidFill>
                <a:effectLst>
                  <a:outerShdw blurRad="38100" dist="38100" dir="2700000" algn="tl">
                    <a:srgbClr val="000000">
                      <a:alpha val="43137"/>
                    </a:srgbClr>
                  </a:outerShdw>
                </a:effectLst>
              </a:rPr>
              <a:t> relations (Anderson 2006)</a:t>
            </a:r>
            <a:endParaRPr lang="en-CA" sz="2000" dirty="0">
              <a:solidFill>
                <a:srgbClr val="FFFF00"/>
              </a:solidFill>
              <a:effectLst>
                <a:outerShdw blurRad="38100" dist="38100" dir="2700000" algn="tl">
                  <a:srgbClr val="000000">
                    <a:alpha val="43137"/>
                  </a:srgbClr>
                </a:outerShdw>
              </a:effectLst>
            </a:endParaRPr>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6103" y="8740"/>
            <a:ext cx="3991342" cy="637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0" y="6119336"/>
            <a:ext cx="9135367" cy="738664"/>
          </a:xfrm>
          <a:prstGeom prst="rect">
            <a:avLst/>
          </a:prstGeom>
          <a:solidFill>
            <a:schemeClr val="accent6">
              <a:lumMod val="75000"/>
            </a:schemeClr>
          </a:solidFill>
        </p:spPr>
        <p:txBody>
          <a:bodyPr wrap="square">
            <a:spAutoFit/>
          </a:bodyPr>
          <a:lstStyle/>
          <a:p>
            <a:r>
              <a:rPr lang="pt-BR" sz="1400" b="1" dirty="0" smtClean="0">
                <a:solidFill>
                  <a:srgbClr val="FFFF00"/>
                </a:solidFill>
                <a:latin typeface="Cambria" pitchFamily="18" charset="0"/>
              </a:rPr>
              <a:t>The comparative example of circular cylinder with flat face forward in air </a:t>
            </a:r>
            <a:r>
              <a:rPr lang="pt-BR" sz="1400" b="1" dirty="0">
                <a:solidFill>
                  <a:srgbClr val="FFFF00"/>
                </a:solidFill>
                <a:latin typeface="Cambria" pitchFamily="18" charset="0"/>
              </a:rPr>
              <a:t>a t </a:t>
            </a:r>
            <a:r>
              <a:rPr lang="pt-BR" sz="1400" b="1" i="1" dirty="0" smtClean="0">
                <a:solidFill>
                  <a:srgbClr val="FFFF00"/>
                </a:solidFill>
                <a:latin typeface="Cambria" pitchFamily="18" charset="0"/>
              </a:rPr>
              <a:t>M = </a:t>
            </a:r>
            <a:r>
              <a:rPr lang="pt-BR" sz="1400" b="1" dirty="0" smtClean="0">
                <a:solidFill>
                  <a:srgbClr val="FFFF00"/>
                </a:solidFill>
                <a:latin typeface="Cambria" pitchFamily="18" charset="0"/>
              </a:rPr>
              <a:t>3 . </a:t>
            </a:r>
            <a:r>
              <a:rPr lang="en-CA" sz="1400" b="1" dirty="0" smtClean="0">
                <a:solidFill>
                  <a:srgbClr val="FFFF00"/>
                </a:solidFill>
                <a:latin typeface="Cambria" pitchFamily="18" charset="0"/>
              </a:rPr>
              <a:t>(</a:t>
            </a:r>
            <a:r>
              <a:rPr lang="en-CA" sz="1400" b="1" dirty="0">
                <a:solidFill>
                  <a:srgbClr val="FFFF00"/>
                </a:solidFill>
                <a:latin typeface="Cambria" pitchFamily="18" charset="0"/>
              </a:rPr>
              <a:t>a) </a:t>
            </a:r>
            <a:r>
              <a:rPr lang="en-CA" sz="1400" b="1" dirty="0" smtClean="0">
                <a:solidFill>
                  <a:srgbClr val="FFFF00"/>
                </a:solidFill>
                <a:latin typeface="Cambria" pitchFamily="18" charset="0"/>
              </a:rPr>
              <a:t>Free </a:t>
            </a:r>
            <a:r>
              <a:rPr lang="en-CA" sz="1400" b="1" dirty="0">
                <a:solidFill>
                  <a:srgbClr val="FFFF00"/>
                </a:solidFill>
                <a:latin typeface="Cambria" pitchFamily="18" charset="0"/>
              </a:rPr>
              <a:t>flight </a:t>
            </a:r>
            <a:r>
              <a:rPr lang="en-CA" sz="1400" b="1" dirty="0" smtClean="0">
                <a:solidFill>
                  <a:srgbClr val="FFFF00"/>
                </a:solidFill>
                <a:latin typeface="Cambria" pitchFamily="18" charset="0"/>
              </a:rPr>
              <a:t>shadowgraph </a:t>
            </a:r>
            <a:r>
              <a:rPr lang="en-CA" sz="1400" b="1" dirty="0">
                <a:solidFill>
                  <a:srgbClr val="FFFF00"/>
                </a:solidFill>
                <a:latin typeface="Cambria" pitchFamily="18" charset="0"/>
              </a:rPr>
              <a:t>(</a:t>
            </a:r>
            <a:r>
              <a:rPr lang="en-CA" sz="1400" b="1" dirty="0" smtClean="0">
                <a:solidFill>
                  <a:srgbClr val="FFFF00"/>
                </a:solidFill>
                <a:latin typeface="Cambria" pitchFamily="18" charset="0"/>
              </a:rPr>
              <a:t>Ames Aeronautical </a:t>
            </a:r>
            <a:r>
              <a:rPr lang="en-CA" sz="1400" b="1" dirty="0">
                <a:solidFill>
                  <a:srgbClr val="FFFF00"/>
                </a:solidFill>
                <a:latin typeface="Cambria" pitchFamily="18" charset="0"/>
              </a:rPr>
              <a:t>Laboratory , </a:t>
            </a:r>
            <a:r>
              <a:rPr lang="en-CA" sz="1400" b="1" dirty="0" smtClean="0">
                <a:solidFill>
                  <a:srgbClr val="FFFF00"/>
                </a:solidFill>
                <a:latin typeface="Cambria" pitchFamily="18" charset="0"/>
              </a:rPr>
              <a:t>courtesy National Advisory Committee for </a:t>
            </a:r>
            <a:r>
              <a:rPr lang="en-CA" sz="1400" b="1" dirty="0">
                <a:solidFill>
                  <a:srgbClr val="FFFF00"/>
                </a:solidFill>
                <a:latin typeface="Cambria" pitchFamily="18" charset="0"/>
              </a:rPr>
              <a:t>Aeronautics) , (b ) </a:t>
            </a:r>
            <a:r>
              <a:rPr lang="en-CA" sz="1400" b="1" dirty="0" smtClean="0">
                <a:solidFill>
                  <a:srgbClr val="FFFF00"/>
                </a:solidFill>
                <a:latin typeface="Cambria" pitchFamily="18" charset="0"/>
              </a:rPr>
              <a:t>Sketch of </a:t>
            </a:r>
            <a:r>
              <a:rPr lang="en-CA" sz="1400" b="1" dirty="0">
                <a:solidFill>
                  <a:srgbClr val="FFFF00"/>
                </a:solidFill>
                <a:latin typeface="Cambria" pitchFamily="18" charset="0"/>
              </a:rPr>
              <a:t>flow </a:t>
            </a:r>
            <a:r>
              <a:rPr lang="en-CA" sz="1400" b="1" dirty="0" smtClean="0">
                <a:solidFill>
                  <a:srgbClr val="FFFF00"/>
                </a:solidFill>
                <a:latin typeface="Cambria" pitchFamily="18" charset="0"/>
              </a:rPr>
              <a:t>field (Hayes and </a:t>
            </a:r>
            <a:r>
              <a:rPr lang="en-CA" sz="1400" b="1" dirty="0" err="1" smtClean="0">
                <a:solidFill>
                  <a:srgbClr val="FFFF00"/>
                </a:solidFill>
                <a:latin typeface="Cambria" pitchFamily="18" charset="0"/>
              </a:rPr>
              <a:t>Probstein</a:t>
            </a:r>
            <a:r>
              <a:rPr lang="en-CA" sz="1400" b="1" dirty="0" smtClean="0">
                <a:solidFill>
                  <a:srgbClr val="FFFF00"/>
                </a:solidFill>
                <a:latin typeface="Cambria" pitchFamily="18" charset="0"/>
              </a:rPr>
              <a:t>  1959).</a:t>
            </a:r>
            <a:endParaRPr lang="en-CA" sz="1400" dirty="0">
              <a:solidFill>
                <a:srgbClr val="FFFF00"/>
              </a:solidFill>
              <a:latin typeface="Cambria" pitchFamily="18" charset="0"/>
            </a:endParaRPr>
          </a:p>
        </p:txBody>
      </p:sp>
      <p:sp>
        <p:nvSpPr>
          <p:cNvPr id="4" name="Slide Number Placeholder 3"/>
          <p:cNvSpPr>
            <a:spLocks noGrp="1"/>
          </p:cNvSpPr>
          <p:nvPr>
            <p:ph type="sldNum" sz="quarter" idx="12"/>
          </p:nvPr>
        </p:nvSpPr>
        <p:spPr/>
        <p:txBody>
          <a:bodyPr/>
          <a:lstStyle/>
          <a:p>
            <a:fld id="{571EC42A-B842-494B-AF8C-1FA31CD79704}" type="slidenum">
              <a:rPr lang="en-CA" smtClean="0"/>
              <a:t>6</a:t>
            </a:fld>
            <a:endParaRPr lang="en-CA"/>
          </a:p>
        </p:txBody>
      </p:sp>
    </p:spTree>
    <p:extLst>
      <p:ext uri="{BB962C8B-B14F-4D97-AF65-F5344CB8AC3E}">
        <p14:creationId xmlns:p14="http://schemas.microsoft.com/office/powerpoint/2010/main" val="32086543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
            </a:r>
            <a:br>
              <a:rPr lang="en-CA" dirty="0"/>
            </a:br>
            <a:endParaRPr lang="en-CA" dirty="0"/>
          </a:p>
        </p:txBody>
      </p:sp>
      <p:sp>
        <p:nvSpPr>
          <p:cNvPr id="3" name="Content Placeholder 2"/>
          <p:cNvSpPr>
            <a:spLocks noGrp="1"/>
          </p:cNvSpPr>
          <p:nvPr>
            <p:ph idx="1"/>
          </p:nvPr>
        </p:nvSpPr>
        <p:spPr>
          <a:xfrm>
            <a:off x="0" y="4307269"/>
            <a:ext cx="9039764" cy="2218075"/>
          </a:xfrm>
        </p:spPr>
        <p:txBody>
          <a:bodyPr>
            <a:noAutofit/>
          </a:bodyPr>
          <a:lstStyle/>
          <a:p>
            <a:pPr marL="36576" indent="0">
              <a:buNone/>
            </a:pPr>
            <a:r>
              <a:rPr lang="en-CA" sz="2000" dirty="0" smtClean="0">
                <a:solidFill>
                  <a:srgbClr val="00B0F0"/>
                </a:solidFill>
                <a:effectLst>
                  <a:outerShdw blurRad="38100" dist="38100" dir="2700000" algn="tl">
                    <a:srgbClr val="000000">
                      <a:alpha val="43137"/>
                    </a:srgbClr>
                  </a:outerShdw>
                </a:effectLst>
              </a:rPr>
              <a:t>However we </a:t>
            </a:r>
            <a:r>
              <a:rPr lang="en-CA" sz="2000" dirty="0">
                <a:solidFill>
                  <a:srgbClr val="00B0F0"/>
                </a:solidFill>
                <a:effectLst>
                  <a:outerShdw blurRad="38100" dist="38100" dir="2700000" algn="tl">
                    <a:srgbClr val="000000">
                      <a:alpha val="43137"/>
                    </a:srgbClr>
                  </a:outerShdw>
                </a:effectLst>
              </a:rPr>
              <a:t>cannot </a:t>
            </a:r>
            <a:r>
              <a:rPr lang="en-CA" sz="2000" dirty="0" smtClean="0">
                <a:solidFill>
                  <a:srgbClr val="00B0F0"/>
                </a:solidFill>
                <a:effectLst>
                  <a:outerShdw blurRad="38100" dist="38100" dir="2700000" algn="tl">
                    <a:srgbClr val="000000">
                      <a:alpha val="43137"/>
                    </a:srgbClr>
                  </a:outerShdw>
                </a:effectLst>
              </a:rPr>
              <a:t>directly observe </a:t>
            </a:r>
            <a:r>
              <a:rPr lang="en-CA" sz="2000" dirty="0">
                <a:solidFill>
                  <a:srgbClr val="00B0F0"/>
                </a:solidFill>
                <a:effectLst>
                  <a:outerShdw blurRad="38100" dist="38100" dir="2700000" algn="tl">
                    <a:srgbClr val="000000">
                      <a:alpha val="43137"/>
                    </a:srgbClr>
                  </a:outerShdw>
                </a:effectLst>
              </a:rPr>
              <a:t>the </a:t>
            </a:r>
            <a:r>
              <a:rPr lang="en-CA" sz="2000" dirty="0" smtClean="0">
                <a:solidFill>
                  <a:srgbClr val="00B0F0"/>
                </a:solidFill>
                <a:effectLst>
                  <a:outerShdw blurRad="38100" dist="38100" dir="2700000" algn="tl">
                    <a:srgbClr val="000000">
                      <a:alpha val="43137"/>
                    </a:srgbClr>
                  </a:outerShdw>
                </a:effectLst>
              </a:rPr>
              <a:t>formation </a:t>
            </a:r>
            <a:r>
              <a:rPr lang="en-CA" sz="2000" dirty="0">
                <a:solidFill>
                  <a:srgbClr val="00B0F0"/>
                </a:solidFill>
                <a:effectLst>
                  <a:outerShdw blurRad="38100" dist="38100" dir="2700000" algn="tl">
                    <a:srgbClr val="000000">
                      <a:alpha val="43137"/>
                    </a:srgbClr>
                  </a:outerShdw>
                </a:effectLst>
              </a:rPr>
              <a:t>of </a:t>
            </a:r>
            <a:r>
              <a:rPr lang="en-CA" sz="2000" dirty="0" err="1">
                <a:solidFill>
                  <a:srgbClr val="00B0F0"/>
                </a:solidFill>
                <a:effectLst>
                  <a:outerShdw blurRad="38100" dist="38100" dir="2700000" algn="tl">
                    <a:srgbClr val="000000">
                      <a:alpha val="43137"/>
                    </a:srgbClr>
                  </a:outerShdw>
                </a:effectLst>
              </a:rPr>
              <a:t>overdense</a:t>
            </a:r>
            <a:r>
              <a:rPr lang="en-CA" sz="2000" dirty="0">
                <a:solidFill>
                  <a:srgbClr val="00B0F0"/>
                </a:solidFill>
                <a:effectLst>
                  <a:outerShdw blurRad="38100" dist="38100" dir="2700000" algn="tl">
                    <a:srgbClr val="000000">
                      <a:alpha val="43137"/>
                    </a:srgbClr>
                  </a:outerShdw>
                </a:effectLst>
              </a:rPr>
              <a:t> meteor generated shock waves, </a:t>
            </a:r>
            <a:r>
              <a:rPr lang="en-CA" sz="2000" i="1" dirty="0">
                <a:solidFill>
                  <a:srgbClr val="00B0F0"/>
                </a:solidFill>
                <a:effectLst>
                  <a:outerShdw blurRad="38100" dist="38100" dir="2700000" algn="tl">
                    <a:srgbClr val="000000">
                      <a:alpha val="43137"/>
                    </a:srgbClr>
                  </a:outerShdw>
                </a:effectLst>
                <a:latin typeface="Cambria" pitchFamily="18" charset="0"/>
                <a:ea typeface="Cambria Math" pitchFamily="18" charset="0"/>
              </a:rPr>
              <a:t>h(v, d) </a:t>
            </a:r>
            <a:r>
              <a:rPr lang="en-CA" sz="2000" dirty="0">
                <a:solidFill>
                  <a:srgbClr val="00B0F0"/>
                </a:solidFill>
                <a:effectLst>
                  <a:outerShdw blurRad="38100" dist="38100" dir="2700000" algn="tl">
                    <a:srgbClr val="000000">
                      <a:alpha val="43137"/>
                    </a:srgbClr>
                  </a:outerShdw>
                </a:effectLst>
              </a:rPr>
              <a:t>in the region 90 ± 5 </a:t>
            </a:r>
            <a:r>
              <a:rPr lang="en-CA" sz="2000" dirty="0" smtClean="0">
                <a:solidFill>
                  <a:srgbClr val="00B0F0"/>
                </a:solidFill>
                <a:effectLst>
                  <a:outerShdw blurRad="38100" dist="38100" dir="2700000" algn="tl">
                    <a:srgbClr val="000000">
                      <a:alpha val="43137"/>
                    </a:srgbClr>
                  </a:outerShdw>
                </a:effectLst>
              </a:rPr>
              <a:t>km because:</a:t>
            </a:r>
          </a:p>
          <a:p>
            <a:pPr lvl="1"/>
            <a:r>
              <a:rPr lang="en-CA" sz="1600" dirty="0" smtClean="0">
                <a:solidFill>
                  <a:srgbClr val="FFFF00"/>
                </a:solidFill>
                <a:effectLst>
                  <a:outerShdw blurRad="38100" dist="38100" dir="2700000" algn="tl">
                    <a:srgbClr val="000000">
                      <a:alpha val="43137"/>
                    </a:srgbClr>
                  </a:outerShdw>
                </a:effectLst>
              </a:rPr>
              <a:t>rapid </a:t>
            </a:r>
            <a:r>
              <a:rPr lang="en-CA" sz="1600" dirty="0">
                <a:solidFill>
                  <a:srgbClr val="FFFF00"/>
                </a:solidFill>
                <a:effectLst>
                  <a:outerShdw blurRad="38100" dist="38100" dir="2700000" algn="tl">
                    <a:srgbClr val="000000">
                      <a:alpha val="43137"/>
                    </a:srgbClr>
                  </a:outerShdw>
                </a:effectLst>
              </a:rPr>
              <a:t>spatial and temporal attenuation in rarefied atmosphere, </a:t>
            </a:r>
            <a:endParaRPr lang="en-CA" sz="1600" dirty="0" smtClean="0">
              <a:solidFill>
                <a:srgbClr val="FFFF00"/>
              </a:solidFill>
              <a:effectLst>
                <a:outerShdw blurRad="38100" dist="38100" dir="2700000" algn="tl">
                  <a:srgbClr val="000000">
                    <a:alpha val="43137"/>
                  </a:srgbClr>
                </a:outerShdw>
              </a:effectLst>
            </a:endParaRPr>
          </a:p>
          <a:p>
            <a:pPr lvl="1"/>
            <a:r>
              <a:rPr lang="en-CA" sz="1600" dirty="0" smtClean="0">
                <a:solidFill>
                  <a:srgbClr val="FFFF00"/>
                </a:solidFill>
                <a:effectLst>
                  <a:outerShdw blurRad="38100" dist="38100" dir="2700000" algn="tl">
                    <a:srgbClr val="000000">
                      <a:alpha val="43137"/>
                    </a:srgbClr>
                  </a:outerShdw>
                </a:effectLst>
              </a:rPr>
              <a:t>presence </a:t>
            </a:r>
            <a:r>
              <a:rPr lang="en-CA" sz="1600" dirty="0">
                <a:solidFill>
                  <a:srgbClr val="FFFF00"/>
                </a:solidFill>
                <a:effectLst>
                  <a:outerShdw blurRad="38100" dist="38100" dir="2700000" algn="tl">
                    <a:srgbClr val="000000">
                      <a:alpha val="43137"/>
                    </a:srgbClr>
                  </a:outerShdw>
                </a:effectLst>
              </a:rPr>
              <a:t>of </a:t>
            </a:r>
            <a:r>
              <a:rPr lang="en-CA" sz="1600" dirty="0" err="1">
                <a:solidFill>
                  <a:srgbClr val="FFFF00"/>
                </a:solidFill>
                <a:effectLst>
                  <a:outerShdw blurRad="38100" dist="38100" dir="2700000" algn="tl">
                    <a:srgbClr val="000000">
                      <a:alpha val="43137"/>
                    </a:srgbClr>
                  </a:outerShdw>
                </a:effectLst>
              </a:rPr>
              <a:t>radiative</a:t>
            </a:r>
            <a:r>
              <a:rPr lang="en-CA" sz="1600" dirty="0">
                <a:solidFill>
                  <a:srgbClr val="FFFF00"/>
                </a:solidFill>
                <a:effectLst>
                  <a:outerShdw blurRad="38100" dist="38100" dir="2700000" algn="tl">
                    <a:srgbClr val="000000">
                      <a:alpha val="43137"/>
                    </a:srgbClr>
                  </a:outerShdw>
                </a:effectLst>
              </a:rPr>
              <a:t> phenomena </a:t>
            </a:r>
            <a:endParaRPr lang="en-CA" sz="1600" dirty="0" smtClean="0">
              <a:solidFill>
                <a:srgbClr val="FFFF00"/>
              </a:solidFill>
              <a:effectLst>
                <a:outerShdw blurRad="38100" dist="38100" dir="2700000" algn="tl">
                  <a:srgbClr val="000000">
                    <a:alpha val="43137"/>
                  </a:srgbClr>
                </a:outerShdw>
              </a:effectLst>
            </a:endParaRPr>
          </a:p>
          <a:p>
            <a:pPr lvl="1"/>
            <a:r>
              <a:rPr lang="en-CA" sz="1600" dirty="0" smtClean="0">
                <a:solidFill>
                  <a:srgbClr val="FFFF00"/>
                </a:solidFill>
                <a:effectLst>
                  <a:outerShdw blurRad="38100" dist="38100" dir="2700000" algn="tl">
                    <a:srgbClr val="000000">
                      <a:alpha val="43137"/>
                    </a:srgbClr>
                  </a:outerShdw>
                </a:effectLst>
              </a:rPr>
              <a:t>uncertainty due to ablation-amplified </a:t>
            </a:r>
            <a:r>
              <a:rPr lang="en-CA" sz="1600" dirty="0">
                <a:solidFill>
                  <a:srgbClr val="FFFF00"/>
                </a:solidFill>
                <a:effectLst>
                  <a:outerShdw blurRad="38100" dist="38100" dir="2700000" algn="tl">
                    <a:srgbClr val="000000">
                      <a:alpha val="43137"/>
                    </a:srgbClr>
                  </a:outerShdw>
                </a:effectLst>
              </a:rPr>
              <a:t>hydrodynamic shielding and its </a:t>
            </a:r>
            <a:r>
              <a:rPr lang="en-CA" sz="1600" dirty="0" smtClean="0">
                <a:solidFill>
                  <a:srgbClr val="FFFF00"/>
                </a:solidFill>
                <a:effectLst>
                  <a:outerShdw blurRad="38100" dist="38100" dir="2700000" algn="tl">
                    <a:srgbClr val="000000">
                      <a:alpha val="43137"/>
                    </a:srgbClr>
                  </a:outerShdw>
                </a:effectLst>
              </a:rPr>
              <a:t>dimensions</a:t>
            </a:r>
            <a:endParaRPr lang="en-CA" sz="1600" dirty="0">
              <a:solidFill>
                <a:srgbClr val="FFFF00"/>
              </a:solidFill>
              <a:effectLst>
                <a:outerShdw blurRad="38100" dist="38100" dir="2700000" algn="tl">
                  <a:srgbClr val="000000">
                    <a:alpha val="43137"/>
                  </a:srgbClr>
                </a:outerShdw>
              </a:effectLst>
            </a:endParaRPr>
          </a:p>
        </p:txBody>
      </p:sp>
      <p:pic>
        <p:nvPicPr>
          <p:cNvPr id="5123" name="Picture 3" descr="C:\Users\MR SMITH\Pictures\Shokc wave pics\slide_6.jpg"/>
          <p:cNvPicPr>
            <a:picLocks noChangeAspect="1" noChangeArrowheads="1"/>
          </p:cNvPicPr>
          <p:nvPr/>
        </p:nvPicPr>
        <p:blipFill rotWithShape="1">
          <a:blip r:embed="rId3">
            <a:extLst>
              <a:ext uri="{28A0092B-C50C-407E-A947-70E740481C1C}">
                <a14:useLocalDpi xmlns:a14="http://schemas.microsoft.com/office/drawing/2010/main" val="0"/>
              </a:ext>
            </a:extLst>
          </a:blip>
          <a:srcRect l="15737" t="2969" r="16811" b="20853"/>
          <a:stretch/>
        </p:blipFill>
        <p:spPr bwMode="auto">
          <a:xfrm>
            <a:off x="4895584" y="134842"/>
            <a:ext cx="4144180" cy="3510182"/>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83349" y="239687"/>
            <a:ext cx="4838181" cy="3744416"/>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0">
              <a:buClr>
                <a:srgbClr val="6EA0B0"/>
              </a:buClr>
            </a:pPr>
            <a:r>
              <a:rPr lang="en-CA" sz="2000" b="1" dirty="0" smtClean="0">
                <a:solidFill>
                  <a:srgbClr val="00B0F0"/>
                </a:solidFill>
                <a:effectLst>
                  <a:outerShdw blurRad="38100" dist="38100" dir="2700000" algn="tl">
                    <a:srgbClr val="000000">
                      <a:alpha val="43137"/>
                    </a:srgbClr>
                  </a:outerShdw>
                </a:effectLst>
              </a:rPr>
              <a:t>Definition</a:t>
            </a:r>
            <a:r>
              <a:rPr lang="en-CA" sz="2000" b="1" dirty="0" smtClean="0">
                <a:solidFill>
                  <a:srgbClr val="FFFF00"/>
                </a:solidFill>
                <a:effectLst>
                  <a:outerShdw blurRad="38100" dist="38100" dir="2700000" algn="tl">
                    <a:srgbClr val="000000">
                      <a:alpha val="43137"/>
                    </a:srgbClr>
                  </a:outerShdw>
                </a:effectLst>
              </a:rPr>
              <a:t>:</a:t>
            </a:r>
            <a:r>
              <a:rPr lang="en-CA" sz="2000" dirty="0" smtClean="0">
                <a:solidFill>
                  <a:srgbClr val="FFFF00"/>
                </a:solidFill>
                <a:effectLst>
                  <a:outerShdw blurRad="38100" dist="38100" dir="2700000" algn="tl">
                    <a:srgbClr val="000000">
                      <a:alpha val="43137"/>
                    </a:srgbClr>
                  </a:outerShdw>
                </a:effectLst>
              </a:rPr>
              <a:t> A </a:t>
            </a:r>
            <a:r>
              <a:rPr lang="en-CA" sz="2000" dirty="0">
                <a:solidFill>
                  <a:srgbClr val="FFFF00"/>
                </a:solidFill>
                <a:effectLst>
                  <a:outerShdw blurRad="38100" dist="38100" dir="2700000" algn="tl">
                    <a:srgbClr val="000000">
                      <a:alpha val="43137"/>
                    </a:srgbClr>
                  </a:outerShdw>
                </a:effectLst>
              </a:rPr>
              <a:t>shock wave is a discontinuous surface that connects supersonic flow with subsonic flow. </a:t>
            </a:r>
            <a:endParaRPr lang="en-CA" sz="2000" dirty="0" smtClean="0">
              <a:solidFill>
                <a:srgbClr val="FFFF00"/>
              </a:solidFill>
              <a:effectLst>
                <a:outerShdw blurRad="38100" dist="38100" dir="2700000" algn="tl">
                  <a:srgbClr val="000000">
                    <a:alpha val="43137"/>
                  </a:srgbClr>
                </a:outerShdw>
              </a:effectLst>
            </a:endParaRPr>
          </a:p>
          <a:p>
            <a:pPr lvl="0">
              <a:buClr>
                <a:srgbClr val="6EA0B0"/>
              </a:buClr>
            </a:pPr>
            <a:endParaRPr lang="en-CA" sz="2000" dirty="0" smtClean="0">
              <a:solidFill>
                <a:srgbClr val="FFFF00"/>
              </a:solidFill>
              <a:effectLst>
                <a:outerShdw blurRad="38100" dist="38100" dir="2700000" algn="tl">
                  <a:srgbClr val="000000">
                    <a:alpha val="43137"/>
                  </a:srgbClr>
                </a:outerShdw>
              </a:effectLst>
            </a:endParaRPr>
          </a:p>
          <a:p>
            <a:pPr lvl="0">
              <a:buClr>
                <a:srgbClr val="6EA0B0"/>
              </a:buClr>
            </a:pPr>
            <a:endParaRPr lang="en-CA" sz="2000" dirty="0" smtClean="0">
              <a:solidFill>
                <a:srgbClr val="FFFF00"/>
              </a:solidFill>
              <a:effectLst>
                <a:outerShdw blurRad="38100" dist="38100" dir="2700000" algn="tl">
                  <a:srgbClr val="000000">
                    <a:alpha val="43137"/>
                  </a:srgbClr>
                </a:outerShdw>
              </a:effectLst>
            </a:endParaRPr>
          </a:p>
          <a:p>
            <a:pPr lvl="0">
              <a:buClr>
                <a:srgbClr val="6EA0B0"/>
              </a:buClr>
            </a:pPr>
            <a:r>
              <a:rPr lang="en-CA" sz="2000" dirty="0" smtClean="0">
                <a:solidFill>
                  <a:srgbClr val="FFFF00"/>
                </a:solidFill>
                <a:effectLst>
                  <a:outerShdw blurRad="38100" dist="38100" dir="2700000" algn="tl">
                    <a:srgbClr val="000000">
                      <a:alpha val="43137"/>
                    </a:srgbClr>
                  </a:outerShdw>
                </a:effectLst>
              </a:rPr>
              <a:t>Behind the shock front, </a:t>
            </a:r>
            <a:r>
              <a:rPr lang="en-CA" sz="2000" dirty="0">
                <a:solidFill>
                  <a:srgbClr val="FFFF00"/>
                </a:solidFill>
                <a:effectLst>
                  <a:outerShdw blurRad="38100" dist="38100" dir="2700000" algn="tl">
                    <a:srgbClr val="000000">
                      <a:alpha val="43137"/>
                    </a:srgbClr>
                  </a:outerShdw>
                </a:effectLst>
              </a:rPr>
              <a:t>flow velocity is reduced, and </a:t>
            </a:r>
            <a:r>
              <a:rPr lang="en-CA" sz="2000" dirty="0" smtClean="0">
                <a:solidFill>
                  <a:srgbClr val="FFFF00"/>
                </a:solidFill>
                <a:effectLst>
                  <a:outerShdw blurRad="38100" dist="38100" dir="2700000" algn="tl">
                    <a:srgbClr val="000000">
                      <a:alpha val="43137"/>
                    </a:srgbClr>
                  </a:outerShdw>
                </a:effectLst>
              </a:rPr>
              <a:t>P, T and </a:t>
            </a:r>
            <a:r>
              <a:rPr lang="en-CA" sz="2000" dirty="0">
                <a:solidFill>
                  <a:srgbClr val="FFFF00"/>
                </a:solidFill>
                <a:effectLst>
                  <a:outerShdw blurRad="38100" dist="38100" dir="2700000" algn="tl">
                    <a:srgbClr val="000000">
                      <a:alpha val="43137"/>
                    </a:srgbClr>
                  </a:outerShdw>
                </a:effectLst>
              </a:rPr>
              <a:t>entropy </a:t>
            </a:r>
            <a:r>
              <a:rPr lang="en-CA" sz="2000" dirty="0" smtClean="0">
                <a:solidFill>
                  <a:srgbClr val="FFFF00"/>
                </a:solidFill>
                <a:effectLst>
                  <a:outerShdw blurRad="38100" dist="38100" dir="2700000" algn="tl">
                    <a:srgbClr val="000000">
                      <a:alpha val="43137"/>
                    </a:srgbClr>
                  </a:outerShdw>
                </a:effectLst>
              </a:rPr>
              <a:t>increases </a:t>
            </a:r>
            <a:r>
              <a:rPr lang="en-CA" sz="2000" dirty="0">
                <a:solidFill>
                  <a:srgbClr val="FFFF00"/>
                </a:solidFill>
                <a:effectLst>
                  <a:outerShdw blurRad="38100" dist="38100" dir="2700000" algn="tl">
                    <a:srgbClr val="000000">
                      <a:alpha val="43137"/>
                    </a:srgbClr>
                  </a:outerShdw>
                </a:effectLst>
              </a:rPr>
              <a:t>across a shock </a:t>
            </a:r>
            <a:r>
              <a:rPr lang="en-CA" sz="2000" dirty="0" smtClean="0">
                <a:solidFill>
                  <a:srgbClr val="FFFF00"/>
                </a:solidFill>
                <a:effectLst>
                  <a:outerShdw blurRad="38100" dist="38100" dir="2700000" algn="tl">
                    <a:srgbClr val="000000">
                      <a:alpha val="43137"/>
                    </a:srgbClr>
                  </a:outerShdw>
                </a:effectLst>
              </a:rPr>
              <a:t>wave (</a:t>
            </a:r>
            <a:r>
              <a:rPr lang="en-CA" sz="2000" dirty="0">
                <a:solidFill>
                  <a:srgbClr val="FFFF00"/>
                </a:solidFill>
                <a:effectLst>
                  <a:outerShdw blurRad="38100" dist="38100" dir="2700000" algn="tl">
                    <a:srgbClr val="000000">
                      <a:alpha val="43137"/>
                    </a:srgbClr>
                  </a:outerShdw>
                </a:effectLst>
              </a:rPr>
              <a:t>Silber et al</a:t>
            </a:r>
            <a:r>
              <a:rPr lang="en-CA" sz="2000" dirty="0" smtClean="0">
                <a:solidFill>
                  <a:srgbClr val="FFFF00"/>
                </a:solidFill>
                <a:effectLst>
                  <a:outerShdw blurRad="38100" dist="38100" dir="2700000" algn="tl">
                    <a:srgbClr val="000000">
                      <a:alpha val="43137"/>
                    </a:srgbClr>
                  </a:outerShdw>
                </a:effectLst>
              </a:rPr>
              <a:t>. </a:t>
            </a:r>
            <a:r>
              <a:rPr lang="en-CA" sz="2000" dirty="0">
                <a:solidFill>
                  <a:srgbClr val="FFFF00"/>
                </a:solidFill>
                <a:effectLst>
                  <a:outerShdw blurRad="38100" dist="38100" dir="2700000" algn="tl">
                    <a:srgbClr val="000000">
                      <a:alpha val="43137"/>
                    </a:srgbClr>
                  </a:outerShdw>
                </a:effectLst>
              </a:rPr>
              <a:t>2017</a:t>
            </a:r>
            <a:r>
              <a:rPr lang="en-CA" sz="2000" dirty="0" smtClean="0">
                <a:solidFill>
                  <a:srgbClr val="FFFF00"/>
                </a:solidFill>
                <a:effectLst>
                  <a:outerShdw blurRad="38100" dist="38100" dir="2700000" algn="tl">
                    <a:srgbClr val="000000">
                      <a:alpha val="43137"/>
                    </a:srgbClr>
                  </a:outerShdw>
                </a:effectLst>
              </a:rPr>
              <a:t>). </a:t>
            </a:r>
          </a:p>
        </p:txBody>
      </p:sp>
      <p:sp>
        <p:nvSpPr>
          <p:cNvPr id="5" name="TextBox 4"/>
          <p:cNvSpPr txBox="1"/>
          <p:nvPr/>
        </p:nvSpPr>
        <p:spPr>
          <a:xfrm>
            <a:off x="4949852" y="3660938"/>
            <a:ext cx="4105880" cy="646331"/>
          </a:xfrm>
          <a:prstGeom prst="rect">
            <a:avLst/>
          </a:prstGeom>
          <a:noFill/>
        </p:spPr>
        <p:txBody>
          <a:bodyPr wrap="square" rtlCol="0">
            <a:spAutoFit/>
          </a:bodyPr>
          <a:lstStyle/>
          <a:p>
            <a:r>
              <a:rPr lang="en-CA" sz="1200" dirty="0" smtClean="0">
                <a:solidFill>
                  <a:srgbClr val="FFFF00"/>
                </a:solidFill>
              </a:rPr>
              <a:t>Shadowgraph of  5 cm sphere (M = 4) in free flight through atmospheric air shows boundary layer separation and the formation of the shockwave Credit: A.C. Charters</a:t>
            </a:r>
            <a:endParaRPr lang="en-CA" sz="1200" dirty="0">
              <a:solidFill>
                <a:srgbClr val="FFFF00"/>
              </a:solidFill>
            </a:endParaRPr>
          </a:p>
        </p:txBody>
      </p:sp>
      <p:sp>
        <p:nvSpPr>
          <p:cNvPr id="4" name="Slide Number Placeholder 3"/>
          <p:cNvSpPr>
            <a:spLocks noGrp="1"/>
          </p:cNvSpPr>
          <p:nvPr>
            <p:ph type="sldNum" sz="quarter" idx="12"/>
          </p:nvPr>
        </p:nvSpPr>
        <p:spPr/>
        <p:txBody>
          <a:bodyPr/>
          <a:lstStyle/>
          <a:p>
            <a:fld id="{571EC42A-B842-494B-AF8C-1FA31CD79704}" type="slidenum">
              <a:rPr lang="en-CA" smtClean="0"/>
              <a:t>7</a:t>
            </a:fld>
            <a:endParaRPr lang="en-CA"/>
          </a:p>
        </p:txBody>
      </p:sp>
    </p:spTree>
    <p:extLst>
      <p:ext uri="{BB962C8B-B14F-4D97-AF65-F5344CB8AC3E}">
        <p14:creationId xmlns:p14="http://schemas.microsoft.com/office/powerpoint/2010/main" val="24788773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2348880"/>
            <a:ext cx="8352928" cy="2332856"/>
          </a:xfrm>
        </p:spPr>
        <p:txBody>
          <a:bodyPr>
            <a:normAutofit/>
          </a:bodyPr>
          <a:lstStyle/>
          <a:p>
            <a:pPr marL="420624" lvl="1" indent="-384048">
              <a:buSzPct val="80000"/>
              <a:buFont typeface="Wingdings 2"/>
              <a:buChar char=""/>
            </a:pPr>
            <a:r>
              <a:rPr lang="en-CA" sz="2800" dirty="0">
                <a:solidFill>
                  <a:srgbClr val="FFFF00"/>
                </a:solidFill>
                <a:effectLst>
                  <a:outerShdw blurRad="38100" dist="38100" dir="2700000" algn="tl">
                    <a:srgbClr val="000000">
                      <a:alpha val="43137"/>
                    </a:srgbClr>
                  </a:outerShdw>
                </a:effectLst>
              </a:rPr>
              <a:t>Need a </a:t>
            </a:r>
            <a:r>
              <a:rPr lang="en-CA" sz="2800" b="1" i="1" u="sng" dirty="0">
                <a:solidFill>
                  <a:srgbClr val="00B0F0"/>
                </a:solidFill>
                <a:effectLst>
                  <a:outerShdw blurRad="38100" dist="38100" dir="2700000" algn="tl">
                    <a:srgbClr val="000000">
                      <a:alpha val="43137"/>
                    </a:srgbClr>
                  </a:outerShdw>
                </a:effectLst>
              </a:rPr>
              <a:t>tool</a:t>
            </a:r>
            <a:r>
              <a:rPr lang="en-CA" sz="2800" dirty="0">
                <a:solidFill>
                  <a:srgbClr val="FFFF00"/>
                </a:solidFill>
                <a:effectLst>
                  <a:outerShdw blurRad="38100" dist="38100" dir="2700000" algn="tl">
                    <a:srgbClr val="000000">
                      <a:alpha val="43137"/>
                    </a:srgbClr>
                  </a:outerShdw>
                </a:effectLst>
              </a:rPr>
              <a:t> to </a:t>
            </a:r>
            <a:r>
              <a:rPr lang="en-CA" sz="2800" dirty="0">
                <a:solidFill>
                  <a:srgbClr val="00B0F0"/>
                </a:solidFill>
                <a:effectLst>
                  <a:outerShdw blurRad="38100" dist="38100" dir="2700000" algn="tl">
                    <a:srgbClr val="000000">
                      <a:alpha val="43137"/>
                    </a:srgbClr>
                  </a:outerShdw>
                </a:effectLst>
              </a:rPr>
              <a:t>interpret</a:t>
            </a:r>
            <a:r>
              <a:rPr lang="en-CA" sz="2800" dirty="0">
                <a:solidFill>
                  <a:srgbClr val="FFFF00"/>
                </a:solidFill>
                <a:effectLst>
                  <a:outerShdw blurRad="38100" dist="38100" dir="2700000" algn="tl">
                    <a:srgbClr val="000000">
                      <a:alpha val="43137"/>
                    </a:srgbClr>
                  </a:outerShdw>
                </a:effectLst>
              </a:rPr>
              <a:t> the formation of coherent flow fields (at specific altitudes) associated with the formation of the meteor generated shock waves in </a:t>
            </a:r>
            <a:r>
              <a:rPr lang="en-CA" sz="2800" dirty="0" err="1">
                <a:solidFill>
                  <a:srgbClr val="FFFF00"/>
                </a:solidFill>
                <a:effectLst>
                  <a:outerShdw blurRad="38100" dist="38100" dir="2700000" algn="tl">
                    <a:srgbClr val="000000">
                      <a:alpha val="43137"/>
                    </a:srgbClr>
                  </a:outerShdw>
                </a:effectLst>
              </a:rPr>
              <a:t>overdense</a:t>
            </a:r>
            <a:r>
              <a:rPr lang="en-CA" sz="2800" dirty="0">
                <a:solidFill>
                  <a:srgbClr val="FFFF00"/>
                </a:solidFill>
                <a:effectLst>
                  <a:outerShdw blurRad="38100" dist="38100" dir="2700000" algn="tl">
                    <a:srgbClr val="000000">
                      <a:alpha val="43137"/>
                    </a:srgbClr>
                  </a:outerShdw>
                </a:effectLst>
              </a:rPr>
              <a:t> meteors </a:t>
            </a:r>
            <a:r>
              <a:rPr lang="en-CA" sz="2800" dirty="0">
                <a:solidFill>
                  <a:srgbClr val="00B0F0"/>
                </a:solidFill>
                <a:effectLst>
                  <a:outerShdw blurRad="38100" dist="38100" dir="2700000" algn="tl">
                    <a:srgbClr val="000000">
                      <a:alpha val="43137"/>
                    </a:srgbClr>
                  </a:outerShdw>
                </a:effectLst>
              </a:rPr>
              <a:t>(bow shock envelope)</a:t>
            </a:r>
          </a:p>
          <a:p>
            <a:endParaRPr lang="en-CA" sz="2800"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571EC42A-B842-494B-AF8C-1FA31CD79704}" type="slidenum">
              <a:rPr lang="en-CA" smtClean="0"/>
              <a:t>8</a:t>
            </a:fld>
            <a:endParaRPr lang="en-CA"/>
          </a:p>
        </p:txBody>
      </p:sp>
    </p:spTree>
    <p:extLst>
      <p:ext uri="{BB962C8B-B14F-4D97-AF65-F5344CB8AC3E}">
        <p14:creationId xmlns:p14="http://schemas.microsoft.com/office/powerpoint/2010/main" val="1637250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492896"/>
            <a:ext cx="8352928" cy="1512168"/>
          </a:xfrm>
        </p:spPr>
        <p:txBody>
          <a:bodyPr>
            <a:noAutofit/>
          </a:bodyPr>
          <a:lstStyle/>
          <a:p>
            <a:pPr algn="ctr"/>
            <a:r>
              <a:rPr lang="en-CA" sz="2800" b="1" dirty="0" smtClean="0">
                <a:solidFill>
                  <a:srgbClr val="FFFF00"/>
                </a:solidFill>
                <a:effectLst>
                  <a:outerShdw blurRad="38100" dist="38100" dir="2700000" algn="tl">
                    <a:srgbClr val="000000">
                      <a:alpha val="43137"/>
                    </a:srgbClr>
                  </a:outerShdw>
                </a:effectLst>
              </a:rPr>
              <a:t>We propose that </a:t>
            </a:r>
            <a:r>
              <a:rPr lang="en-CA" sz="2800" b="1" dirty="0">
                <a:solidFill>
                  <a:srgbClr val="00B0F0"/>
                </a:solidFill>
                <a:effectLst>
                  <a:outerShdw blurRad="38100" dist="38100" dir="2700000" algn="tl">
                    <a:srgbClr val="000000">
                      <a:alpha val="43137"/>
                    </a:srgbClr>
                  </a:outerShdw>
                </a:effectLst>
              </a:rPr>
              <a:t>MHE</a:t>
            </a:r>
            <a:r>
              <a:rPr lang="en-CA" sz="2800" b="1" dirty="0">
                <a:solidFill>
                  <a:srgbClr val="FFFF00"/>
                </a:solidFill>
                <a:effectLst>
                  <a:outerShdw blurRad="38100" dist="38100" dir="2700000" algn="tl">
                    <a:srgbClr val="000000">
                      <a:alpha val="43137"/>
                    </a:srgbClr>
                  </a:outerShdw>
                </a:effectLst>
              </a:rPr>
              <a:t> </a:t>
            </a:r>
            <a:r>
              <a:rPr lang="en-CA" sz="2800" b="1" dirty="0" smtClean="0">
                <a:solidFill>
                  <a:srgbClr val="FFFF00"/>
                </a:solidFill>
                <a:effectLst>
                  <a:outerShdw blurRad="38100" dist="38100" dir="2700000" algn="tl">
                    <a:srgbClr val="000000">
                      <a:alpha val="43137"/>
                    </a:srgbClr>
                  </a:outerShdw>
                </a:effectLst>
              </a:rPr>
              <a:t> may be </a:t>
            </a:r>
            <a:r>
              <a:rPr lang="en-CA" sz="2800" b="1" dirty="0">
                <a:solidFill>
                  <a:srgbClr val="FFFF00"/>
                </a:solidFill>
                <a:effectLst>
                  <a:outerShdw blurRad="38100" dist="38100" dir="2700000" algn="tl">
                    <a:srgbClr val="000000">
                      <a:alpha val="43137"/>
                    </a:srgbClr>
                  </a:outerShdw>
                </a:effectLst>
              </a:rPr>
              <a:t>used to determine the formation altitude of </a:t>
            </a:r>
            <a:r>
              <a:rPr lang="en-CA" sz="2800" b="1" dirty="0" err="1" smtClean="0">
                <a:solidFill>
                  <a:srgbClr val="00B0F0"/>
                </a:solidFill>
                <a:effectLst>
                  <a:outerShdw blurRad="38100" dist="38100" dir="2700000" algn="tl">
                    <a:srgbClr val="000000">
                      <a:alpha val="43137"/>
                    </a:srgbClr>
                  </a:outerShdw>
                </a:effectLst>
              </a:rPr>
              <a:t>overdense</a:t>
            </a:r>
            <a:r>
              <a:rPr lang="en-CA" sz="2800" b="1" dirty="0" smtClean="0">
                <a:solidFill>
                  <a:srgbClr val="FFFF00"/>
                </a:solidFill>
                <a:effectLst>
                  <a:outerShdw blurRad="38100" dist="38100" dir="2700000" algn="tl">
                    <a:srgbClr val="000000">
                      <a:alpha val="43137"/>
                    </a:srgbClr>
                  </a:outerShdw>
                </a:effectLst>
              </a:rPr>
              <a:t> meteor shock waves</a:t>
            </a:r>
            <a:endParaRPr lang="en-CA" sz="2800" b="1" dirty="0">
              <a:solidFill>
                <a:srgbClr val="FFFF00"/>
              </a:solidFill>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fld id="{571EC42A-B842-494B-AF8C-1FA31CD79704}" type="slidenum">
              <a:rPr lang="en-CA" smtClean="0"/>
              <a:t>9</a:t>
            </a:fld>
            <a:endParaRPr lang="en-CA"/>
          </a:p>
        </p:txBody>
      </p:sp>
    </p:spTree>
    <p:extLst>
      <p:ext uri="{BB962C8B-B14F-4D97-AF65-F5344CB8AC3E}">
        <p14:creationId xmlns:p14="http://schemas.microsoft.com/office/powerpoint/2010/main" val="1716785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12833</TotalTime>
  <Words>2863</Words>
  <Application>Microsoft Office PowerPoint</Application>
  <PresentationFormat>On-screen Show (4:3)</PresentationFormat>
  <Paragraphs>221</Paragraphs>
  <Slides>33</Slides>
  <Notes>10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Technic</vt:lpstr>
      <vt:lpstr>Detection of Meteor Generated Shock Waves Using the Radio Signatures of Meteor Head Echoes</vt:lpstr>
      <vt:lpstr>Outline:</vt:lpstr>
      <vt:lpstr>Overdense Meteors</vt:lpstr>
      <vt:lpstr>PowerPoint Presentation</vt:lpstr>
      <vt:lpstr>Overdense Meteor Generated Shockwaves in MLT</vt:lpstr>
      <vt:lpstr>Shockwaves from Meteors</vt:lpstr>
      <vt:lpstr> </vt:lpstr>
      <vt:lpstr>PowerPoint Presentation</vt:lpstr>
      <vt:lpstr>We propose that MHE  may be used to determine the formation altitude of overdense meteor shock waves</vt:lpstr>
      <vt:lpstr>How do we define a meteor head echo (MHE)?</vt:lpstr>
      <vt:lpstr>PowerPoint Presentation</vt:lpstr>
      <vt:lpstr>Basic Assumptions (e.g. Close et al. 2012)</vt:lpstr>
      <vt:lpstr>How to detect meteor shockwaves and constrain their formation altitudes?</vt:lpstr>
      <vt:lpstr>Technical Challenges and Considerations</vt:lpstr>
      <vt:lpstr>Experimental Verification </vt:lpstr>
      <vt:lpstr>Summary and Conclusions</vt:lpstr>
      <vt:lpstr>Thank you!</vt:lpstr>
      <vt:lpstr>Supplemental material</vt:lpstr>
      <vt:lpstr>How to detect meteor shockwaves and constrain their formation altitudes? – Cont’d</vt:lpstr>
      <vt:lpstr>PowerPoint Presentation</vt:lpstr>
      <vt:lpstr>PowerPoint Presentation</vt:lpstr>
      <vt:lpstr>PowerPoint Presentation</vt:lpstr>
      <vt:lpstr>PowerPoint Presentation</vt:lpstr>
      <vt:lpstr>Additional Notes and Supplemental Material</vt:lpstr>
      <vt:lpstr>PowerPoint Presentation</vt:lpstr>
      <vt:lpstr>PowerPoint Presentation</vt:lpstr>
      <vt:lpstr>Ways to interpret shock wave formation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Detection of Meteor Generated Shock Waves Using the Radio Signatures of Meteor Head Echo</dc:title>
  <dc:creator>MR SMITH</dc:creator>
  <cp:lastModifiedBy>Commander Data</cp:lastModifiedBy>
  <cp:revision>183</cp:revision>
  <dcterms:created xsi:type="dcterms:W3CDTF">2017-03-31T02:22:19Z</dcterms:created>
  <dcterms:modified xsi:type="dcterms:W3CDTF">2017-05-28T03:38:01Z</dcterms:modified>
</cp:coreProperties>
</file>